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3" r:id="rId8"/>
    <p:sldId id="259" r:id="rId9"/>
    <p:sldId id="264" r:id="rId10"/>
    <p:sldId id="267"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FA64296-9CB0-49B3-88BA-7EEC92EBEFA8}"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41227-29E2-45AD-896B-077579C30C45}" type="slidenum">
              <a:rPr lang="en-GB" smtClean="0"/>
              <a:t>‹#›</a:t>
            </a:fld>
            <a:endParaRPr lang="en-GB"/>
          </a:p>
        </p:txBody>
      </p:sp>
    </p:spTree>
    <p:extLst>
      <p:ext uri="{BB962C8B-B14F-4D97-AF65-F5344CB8AC3E}">
        <p14:creationId xmlns:p14="http://schemas.microsoft.com/office/powerpoint/2010/main" val="857208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A64296-9CB0-49B3-88BA-7EEC92EBEFA8}"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41227-29E2-45AD-896B-077579C30C45}" type="slidenum">
              <a:rPr lang="en-GB" smtClean="0"/>
              <a:t>‹#›</a:t>
            </a:fld>
            <a:endParaRPr lang="en-GB"/>
          </a:p>
        </p:txBody>
      </p:sp>
    </p:spTree>
    <p:extLst>
      <p:ext uri="{BB962C8B-B14F-4D97-AF65-F5344CB8AC3E}">
        <p14:creationId xmlns:p14="http://schemas.microsoft.com/office/powerpoint/2010/main" val="1307734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A64296-9CB0-49B3-88BA-7EEC92EBEFA8}"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41227-29E2-45AD-896B-077579C30C45}" type="slidenum">
              <a:rPr lang="en-GB" smtClean="0"/>
              <a:t>‹#›</a:t>
            </a:fld>
            <a:endParaRPr lang="en-GB"/>
          </a:p>
        </p:txBody>
      </p:sp>
    </p:spTree>
    <p:extLst>
      <p:ext uri="{BB962C8B-B14F-4D97-AF65-F5344CB8AC3E}">
        <p14:creationId xmlns:p14="http://schemas.microsoft.com/office/powerpoint/2010/main" val="276734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FA64296-9CB0-49B3-88BA-7EEC92EBEFA8}"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A41227-29E2-45AD-896B-077579C30C45}" type="slidenum">
              <a:rPr lang="en-GB" smtClean="0"/>
              <a:t>‹#›</a:t>
            </a:fld>
            <a:endParaRPr lang="en-GB"/>
          </a:p>
        </p:txBody>
      </p:sp>
    </p:spTree>
    <p:extLst>
      <p:ext uri="{BB962C8B-B14F-4D97-AF65-F5344CB8AC3E}">
        <p14:creationId xmlns:p14="http://schemas.microsoft.com/office/powerpoint/2010/main" val="967257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FA64296-9CB0-49B3-88BA-7EEC92EBEFA8}" type="datetimeFigureOut">
              <a:rPr lang="en-GB" smtClean="0"/>
              <a:t>15/01/2018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A41227-29E2-45AD-896B-077579C30C45}" type="slidenum">
              <a:rPr lang="en-GB" smtClean="0"/>
              <a:t>‹#›</a:t>
            </a:fld>
            <a:endParaRPr lang="en-GB"/>
          </a:p>
        </p:txBody>
      </p:sp>
    </p:spTree>
    <p:extLst>
      <p:ext uri="{BB962C8B-B14F-4D97-AF65-F5344CB8AC3E}">
        <p14:creationId xmlns:p14="http://schemas.microsoft.com/office/powerpoint/2010/main" val="4070961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FA64296-9CB0-49B3-88BA-7EEC92EBEFA8}"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A41227-29E2-45AD-896B-077579C30C45}" type="slidenum">
              <a:rPr lang="en-GB" smtClean="0"/>
              <a:t>‹#›</a:t>
            </a:fld>
            <a:endParaRPr lang="en-GB"/>
          </a:p>
        </p:txBody>
      </p:sp>
    </p:spTree>
    <p:extLst>
      <p:ext uri="{BB962C8B-B14F-4D97-AF65-F5344CB8AC3E}">
        <p14:creationId xmlns:p14="http://schemas.microsoft.com/office/powerpoint/2010/main" val="1924695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A64296-9CB0-49B3-88BA-7EEC92EBEFA8}" type="datetimeFigureOut">
              <a:rPr lang="en-GB" smtClean="0"/>
              <a:t>15/01/2018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A41227-29E2-45AD-896B-077579C30C45}" type="slidenum">
              <a:rPr lang="en-GB" smtClean="0"/>
              <a:t>‹#›</a:t>
            </a:fld>
            <a:endParaRPr lang="en-GB"/>
          </a:p>
        </p:txBody>
      </p:sp>
    </p:spTree>
    <p:extLst>
      <p:ext uri="{BB962C8B-B14F-4D97-AF65-F5344CB8AC3E}">
        <p14:creationId xmlns:p14="http://schemas.microsoft.com/office/powerpoint/2010/main" val="3213755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A64296-9CB0-49B3-88BA-7EEC92EBEFA8}"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A41227-29E2-45AD-896B-077579C30C45}" type="slidenum">
              <a:rPr lang="en-GB" smtClean="0"/>
              <a:t>‹#›</a:t>
            </a:fld>
            <a:endParaRPr lang="en-GB"/>
          </a:p>
        </p:txBody>
      </p:sp>
    </p:spTree>
    <p:extLst>
      <p:ext uri="{BB962C8B-B14F-4D97-AF65-F5344CB8AC3E}">
        <p14:creationId xmlns:p14="http://schemas.microsoft.com/office/powerpoint/2010/main" val="4163905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A64296-9CB0-49B3-88BA-7EEC92EBEFA8}"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A41227-29E2-45AD-896B-077579C30C45}" type="slidenum">
              <a:rPr lang="en-GB" smtClean="0"/>
              <a:t>‹#›</a:t>
            </a:fld>
            <a:endParaRPr lang="en-GB"/>
          </a:p>
        </p:txBody>
      </p:sp>
    </p:spTree>
    <p:extLst>
      <p:ext uri="{BB962C8B-B14F-4D97-AF65-F5344CB8AC3E}">
        <p14:creationId xmlns:p14="http://schemas.microsoft.com/office/powerpoint/2010/main" val="3573849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A64296-9CB0-49B3-88BA-7EEC92EBEFA8}"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41227-29E2-45AD-896B-077579C30C45}" type="slidenum">
              <a:rPr lang="en-GB" smtClean="0"/>
              <a:t>‹#›</a:t>
            </a:fld>
            <a:endParaRPr lang="en-GB"/>
          </a:p>
        </p:txBody>
      </p:sp>
    </p:spTree>
    <p:extLst>
      <p:ext uri="{BB962C8B-B14F-4D97-AF65-F5344CB8AC3E}">
        <p14:creationId xmlns:p14="http://schemas.microsoft.com/office/powerpoint/2010/main" val="2451473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A64296-9CB0-49B3-88BA-7EEC92EBEFA8}"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41227-29E2-45AD-896B-077579C30C45}" type="slidenum">
              <a:rPr lang="en-GB" smtClean="0"/>
              <a:t>‹#›</a:t>
            </a:fld>
            <a:endParaRPr lang="en-GB"/>
          </a:p>
        </p:txBody>
      </p:sp>
    </p:spTree>
    <p:extLst>
      <p:ext uri="{BB962C8B-B14F-4D97-AF65-F5344CB8AC3E}">
        <p14:creationId xmlns:p14="http://schemas.microsoft.com/office/powerpoint/2010/main" val="2328649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A64296-9CB0-49B3-88BA-7EEC92EBEFA8}" type="datetimeFigureOut">
              <a:rPr lang="en-GB" smtClean="0"/>
              <a:t>15/01/2018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A41227-29E2-45AD-896B-077579C30C45}" type="slidenum">
              <a:rPr lang="en-GB" smtClean="0"/>
              <a:t>‹#›</a:t>
            </a:fld>
            <a:endParaRPr lang="en-GB"/>
          </a:p>
        </p:txBody>
      </p:sp>
    </p:spTree>
    <p:extLst>
      <p:ext uri="{BB962C8B-B14F-4D97-AF65-F5344CB8AC3E}">
        <p14:creationId xmlns:p14="http://schemas.microsoft.com/office/powerpoint/2010/main" val="38759824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64043" y="1210962"/>
            <a:ext cx="8987481" cy="2800767"/>
          </a:xfrm>
          <a:prstGeom prst="rect">
            <a:avLst/>
          </a:prstGeom>
          <a:noFill/>
        </p:spPr>
        <p:txBody>
          <a:bodyPr wrap="square" rtlCol="0">
            <a:spAutoFit/>
          </a:bodyPr>
          <a:lstStyle/>
          <a:p>
            <a:pPr algn="ctr"/>
            <a:r>
              <a:rPr lang="en-GB" sz="4400" dirty="0" smtClean="0">
                <a:latin typeface="+mj-lt"/>
              </a:rPr>
              <a:t>An analysis of the uses of reenactment in the study of history with a focus on medieval studies</a:t>
            </a:r>
          </a:p>
          <a:p>
            <a:pPr algn="ctr"/>
            <a:r>
              <a:rPr lang="en-GB" sz="4400" dirty="0" smtClean="0">
                <a:latin typeface="+mj-lt"/>
              </a:rPr>
              <a:t>AHSK6002</a:t>
            </a:r>
            <a:endParaRPr lang="en-GB" sz="4400" dirty="0">
              <a:latin typeface="+mj-lt"/>
            </a:endParaRPr>
          </a:p>
        </p:txBody>
      </p:sp>
      <p:sp>
        <p:nvSpPr>
          <p:cNvPr id="5" name="TextBox 4"/>
          <p:cNvSpPr txBox="1"/>
          <p:nvPr/>
        </p:nvSpPr>
        <p:spPr>
          <a:xfrm>
            <a:off x="3179804" y="4917990"/>
            <a:ext cx="5955957" cy="1200329"/>
          </a:xfrm>
          <a:prstGeom prst="rect">
            <a:avLst/>
          </a:prstGeom>
          <a:noFill/>
        </p:spPr>
        <p:txBody>
          <a:bodyPr wrap="square" rtlCol="0">
            <a:spAutoFit/>
          </a:bodyPr>
          <a:lstStyle/>
          <a:p>
            <a:pPr algn="ctr"/>
            <a:r>
              <a:rPr lang="en-GB" sz="2400" dirty="0" smtClean="0"/>
              <a:t>Aaron Barry</a:t>
            </a:r>
          </a:p>
          <a:p>
            <a:pPr algn="ctr"/>
            <a:r>
              <a:rPr lang="en-GB" sz="2400" dirty="0" smtClean="0"/>
              <a:t>1500670</a:t>
            </a:r>
          </a:p>
          <a:p>
            <a:pPr algn="ctr"/>
            <a:r>
              <a:rPr lang="en-GB" sz="2400" dirty="0" smtClean="0"/>
              <a:t>Integrated Masters in History</a:t>
            </a:r>
            <a:endParaRPr lang="en-GB" sz="2400" dirty="0"/>
          </a:p>
        </p:txBody>
      </p:sp>
    </p:spTree>
    <p:extLst>
      <p:ext uri="{BB962C8B-B14F-4D97-AF65-F5344CB8AC3E}">
        <p14:creationId xmlns:p14="http://schemas.microsoft.com/office/powerpoint/2010/main" val="1179198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9641" y="535461"/>
            <a:ext cx="3888261" cy="523220"/>
          </a:xfrm>
          <a:prstGeom prst="rect">
            <a:avLst/>
          </a:prstGeom>
          <a:noFill/>
        </p:spPr>
        <p:txBody>
          <a:bodyPr wrap="square" rtlCol="0">
            <a:spAutoFit/>
          </a:bodyPr>
          <a:lstStyle/>
          <a:p>
            <a:r>
              <a:rPr lang="en-GB" sz="2800" b="1" u="sng" dirty="0" smtClean="0"/>
              <a:t>Aims and Objectives</a:t>
            </a:r>
            <a:endParaRPr lang="en-GB" sz="2800" b="1" u="sng" dirty="0"/>
          </a:p>
        </p:txBody>
      </p:sp>
      <p:sp>
        <p:nvSpPr>
          <p:cNvPr id="5" name="TextBox 4"/>
          <p:cNvSpPr txBox="1"/>
          <p:nvPr/>
        </p:nvSpPr>
        <p:spPr>
          <a:xfrm>
            <a:off x="749641" y="1713471"/>
            <a:ext cx="5140410" cy="1938992"/>
          </a:xfrm>
          <a:prstGeom prst="rect">
            <a:avLst/>
          </a:prstGeom>
          <a:noFill/>
        </p:spPr>
        <p:txBody>
          <a:bodyPr wrap="square" rtlCol="0">
            <a:spAutoFit/>
          </a:bodyPr>
          <a:lstStyle/>
          <a:p>
            <a:r>
              <a:rPr lang="en-GB" sz="2000" dirty="0" smtClean="0"/>
              <a:t>I aim to bridge the gap between reenactment and studying history by proving to both historians and reenactors that history does not have to be studied solely through books and ancient texts; the recreation of the past can be used as a tool for study.</a:t>
            </a:r>
            <a:endParaRPr lang="en-GB" sz="2000" dirty="0"/>
          </a:p>
        </p:txBody>
      </p:sp>
      <p:sp>
        <p:nvSpPr>
          <p:cNvPr id="6" name="TextBox 5"/>
          <p:cNvSpPr txBox="1"/>
          <p:nvPr/>
        </p:nvSpPr>
        <p:spPr>
          <a:xfrm>
            <a:off x="749641" y="4102443"/>
            <a:ext cx="5140410" cy="1323439"/>
          </a:xfrm>
          <a:prstGeom prst="rect">
            <a:avLst/>
          </a:prstGeom>
          <a:noFill/>
        </p:spPr>
        <p:txBody>
          <a:bodyPr wrap="square" rtlCol="0">
            <a:spAutoFit/>
          </a:bodyPr>
          <a:lstStyle/>
          <a:p>
            <a:r>
              <a:rPr lang="en-GB" sz="2000" dirty="0" smtClean="0"/>
              <a:t>My main objective will be to use what I know about both reenactment and history to prove that reenactment is a viable tool to use when studying the past.</a:t>
            </a:r>
            <a:endParaRPr lang="en-GB" sz="20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71628" y="1521543"/>
            <a:ext cx="5367744" cy="3904339"/>
          </a:xfrm>
          <a:prstGeom prst="rect">
            <a:avLst/>
          </a:prstGeom>
        </p:spPr>
      </p:pic>
    </p:spTree>
    <p:extLst>
      <p:ext uri="{BB962C8B-B14F-4D97-AF65-F5344CB8AC3E}">
        <p14:creationId xmlns:p14="http://schemas.microsoft.com/office/powerpoint/2010/main" val="69477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wipe(down)">
                                      <p:cBhvr>
                                        <p:cTn id="2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4973" y="447420"/>
            <a:ext cx="4028302" cy="523220"/>
          </a:xfrm>
          <a:prstGeom prst="rect">
            <a:avLst/>
          </a:prstGeom>
          <a:noFill/>
        </p:spPr>
        <p:txBody>
          <a:bodyPr wrap="square" rtlCol="0">
            <a:spAutoFit/>
          </a:bodyPr>
          <a:lstStyle/>
          <a:p>
            <a:r>
              <a:rPr lang="en-GB" sz="2800" b="1" u="sng" dirty="0" smtClean="0"/>
              <a:t>Research and questions</a:t>
            </a:r>
            <a:endParaRPr lang="en-GB" sz="2800" b="1" u="sng" dirty="0"/>
          </a:p>
        </p:txBody>
      </p:sp>
      <p:sp>
        <p:nvSpPr>
          <p:cNvPr id="5" name="TextBox 4"/>
          <p:cNvSpPr txBox="1"/>
          <p:nvPr/>
        </p:nvSpPr>
        <p:spPr>
          <a:xfrm>
            <a:off x="864973" y="1243914"/>
            <a:ext cx="5198076" cy="1200329"/>
          </a:xfrm>
          <a:prstGeom prst="rect">
            <a:avLst/>
          </a:prstGeom>
          <a:noFill/>
        </p:spPr>
        <p:txBody>
          <a:bodyPr wrap="square" rtlCol="0">
            <a:spAutoFit/>
          </a:bodyPr>
          <a:lstStyle/>
          <a:p>
            <a:r>
              <a:rPr lang="en-GB" dirty="0" smtClean="0"/>
              <a:t>A large </a:t>
            </a:r>
            <a:r>
              <a:rPr lang="en-GB" dirty="0" smtClean="0"/>
              <a:t>portion of research will be conducted through a survey that explores the definitions of both history and reenactment and asks for the opinions of those involved in both fields. </a:t>
            </a:r>
            <a:endParaRPr lang="en-GB" dirty="0"/>
          </a:p>
        </p:txBody>
      </p:sp>
      <p:sp>
        <p:nvSpPr>
          <p:cNvPr id="6" name="TextBox 5"/>
          <p:cNvSpPr txBox="1"/>
          <p:nvPr/>
        </p:nvSpPr>
        <p:spPr>
          <a:xfrm>
            <a:off x="864973" y="2520778"/>
            <a:ext cx="5198076" cy="2031325"/>
          </a:xfrm>
          <a:prstGeom prst="rect">
            <a:avLst/>
          </a:prstGeom>
          <a:noFill/>
        </p:spPr>
        <p:txBody>
          <a:bodyPr wrap="square" rtlCol="0">
            <a:spAutoFit/>
          </a:bodyPr>
          <a:lstStyle/>
          <a:p>
            <a:r>
              <a:rPr lang="en-GB" dirty="0" smtClean="0"/>
              <a:t>The survey is a useful tool, however, in order to come to a fully researched and solid conclusion, there must be some research included from academic sources. Therefore, I will perform an in depth study of reenactment; what is included during a show, how are certain elements portrayed (daily life etc.), are they portrayed well/poorly?</a:t>
            </a:r>
            <a:endParaRPr lang="en-GB" dirty="0"/>
          </a:p>
        </p:txBody>
      </p:sp>
      <p:sp>
        <p:nvSpPr>
          <p:cNvPr id="7" name="TextBox 6"/>
          <p:cNvSpPr txBox="1"/>
          <p:nvPr/>
        </p:nvSpPr>
        <p:spPr>
          <a:xfrm>
            <a:off x="6812692" y="411892"/>
            <a:ext cx="4530811" cy="646331"/>
          </a:xfrm>
          <a:prstGeom prst="rect">
            <a:avLst/>
          </a:prstGeom>
          <a:noFill/>
        </p:spPr>
        <p:txBody>
          <a:bodyPr wrap="square" rtlCol="0">
            <a:spAutoFit/>
          </a:bodyPr>
          <a:lstStyle/>
          <a:p>
            <a:r>
              <a:rPr lang="en-GB" dirty="0" smtClean="0"/>
              <a:t>To provide some examples of academic texts, these are two which will be included:</a:t>
            </a:r>
            <a:endParaRPr lang="en-GB"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12692" y="2034746"/>
            <a:ext cx="1918811" cy="2928551"/>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78097" y="2034745"/>
            <a:ext cx="1964897" cy="2928551"/>
          </a:xfrm>
          <a:prstGeom prst="rect">
            <a:avLst/>
          </a:prstGeom>
        </p:spPr>
      </p:pic>
    </p:spTree>
    <p:extLst>
      <p:ext uri="{BB962C8B-B14F-4D97-AF65-F5344CB8AC3E}">
        <p14:creationId xmlns:p14="http://schemas.microsoft.com/office/powerpoint/2010/main" val="75466504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arn(inVertical)">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randombar(horizontal)">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1000"/>
                                        <p:tgtEl>
                                          <p:spTgt spid="9"/>
                                        </p:tgtEl>
                                      </p:cBhvr>
                                    </p:animEffect>
                                    <p:anim calcmode="lin" valueType="num">
                                      <p:cBhvr>
                                        <p:cTn id="34" dur="1000" fill="hold"/>
                                        <p:tgtEl>
                                          <p:spTgt spid="9"/>
                                        </p:tgtEl>
                                        <p:attrNameLst>
                                          <p:attrName>ppt_x</p:attrName>
                                        </p:attrNameLst>
                                      </p:cBhvr>
                                      <p:tavLst>
                                        <p:tav tm="0">
                                          <p:val>
                                            <p:strVal val="#ppt_x"/>
                                          </p:val>
                                        </p:tav>
                                        <p:tav tm="100000">
                                          <p:val>
                                            <p:strVal val="#ppt_x"/>
                                          </p:val>
                                        </p:tav>
                                      </p:tavLst>
                                    </p:anim>
                                    <p:anim calcmode="lin" valueType="num">
                                      <p:cBhvr>
                                        <p:cTn id="3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45989" y="304800"/>
            <a:ext cx="4530811" cy="523220"/>
          </a:xfrm>
          <a:prstGeom prst="rect">
            <a:avLst/>
          </a:prstGeom>
          <a:noFill/>
        </p:spPr>
        <p:txBody>
          <a:bodyPr wrap="square" rtlCol="0">
            <a:spAutoFit/>
          </a:bodyPr>
          <a:lstStyle/>
          <a:p>
            <a:r>
              <a:rPr lang="en-GB" sz="2800" b="1" u="sng" dirty="0" smtClean="0"/>
              <a:t>Where did I start?</a:t>
            </a:r>
            <a:endParaRPr lang="en-GB" sz="2800" b="1" u="sng" dirty="0"/>
          </a:p>
        </p:txBody>
      </p:sp>
      <p:sp>
        <p:nvSpPr>
          <p:cNvPr id="5" name="TextBox 4"/>
          <p:cNvSpPr txBox="1"/>
          <p:nvPr/>
        </p:nvSpPr>
        <p:spPr>
          <a:xfrm>
            <a:off x="345989" y="1254348"/>
            <a:ext cx="4654379" cy="1631216"/>
          </a:xfrm>
          <a:prstGeom prst="rect">
            <a:avLst/>
          </a:prstGeom>
          <a:noFill/>
        </p:spPr>
        <p:txBody>
          <a:bodyPr wrap="square" rtlCol="0">
            <a:spAutoFit/>
          </a:bodyPr>
          <a:lstStyle/>
          <a:p>
            <a:r>
              <a:rPr lang="en-GB" sz="2000" dirty="0" smtClean="0"/>
              <a:t>My first course of action was to create a survey that would not only answer the questions I set out, but also challenge my statement and give me something to argue with or against.</a:t>
            </a:r>
            <a:endParaRPr lang="en-GB" sz="2000" dirty="0"/>
          </a:p>
        </p:txBody>
      </p:sp>
      <p:sp>
        <p:nvSpPr>
          <p:cNvPr id="6" name="TextBox 5"/>
          <p:cNvSpPr txBox="1"/>
          <p:nvPr/>
        </p:nvSpPr>
        <p:spPr>
          <a:xfrm>
            <a:off x="345989" y="3223407"/>
            <a:ext cx="4522573" cy="707886"/>
          </a:xfrm>
          <a:prstGeom prst="rect">
            <a:avLst/>
          </a:prstGeom>
          <a:noFill/>
        </p:spPr>
        <p:txBody>
          <a:bodyPr wrap="square" rtlCol="0">
            <a:spAutoFit/>
          </a:bodyPr>
          <a:lstStyle/>
          <a:p>
            <a:r>
              <a:rPr lang="en-GB" sz="2000" dirty="0" smtClean="0"/>
              <a:t>To this date, there have been 27 responses.</a:t>
            </a:r>
            <a:endParaRPr lang="en-GB" sz="2000" dirty="0"/>
          </a:p>
        </p:txBody>
      </p:sp>
      <p:sp>
        <p:nvSpPr>
          <p:cNvPr id="8" name="TextBox 7"/>
          <p:cNvSpPr txBox="1"/>
          <p:nvPr/>
        </p:nvSpPr>
        <p:spPr>
          <a:xfrm>
            <a:off x="345989" y="4269136"/>
            <a:ext cx="5033319" cy="1323439"/>
          </a:xfrm>
          <a:prstGeom prst="rect">
            <a:avLst/>
          </a:prstGeom>
          <a:noFill/>
        </p:spPr>
        <p:txBody>
          <a:bodyPr wrap="square" rtlCol="0">
            <a:spAutoFit/>
          </a:bodyPr>
          <a:lstStyle/>
          <a:p>
            <a:r>
              <a:rPr lang="en-GB" sz="2000" dirty="0" smtClean="0"/>
              <a:t>I also narrowed down </a:t>
            </a:r>
            <a:r>
              <a:rPr lang="en-GB" sz="2000" dirty="0" smtClean="0"/>
              <a:t>my research to several </a:t>
            </a:r>
            <a:r>
              <a:rPr lang="en-GB" sz="2000" dirty="0" smtClean="0"/>
              <a:t>books that will be useful academic sources to perform an in depth study of </a:t>
            </a:r>
            <a:r>
              <a:rPr lang="en-GB" sz="2000" dirty="0" smtClean="0"/>
              <a:t>reenactment with.</a:t>
            </a:r>
            <a:endParaRPr lang="en-GB" sz="20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37529" y="1616442"/>
            <a:ext cx="7791450" cy="3390900"/>
          </a:xfrm>
          <a:prstGeom prst="rect">
            <a:avLst/>
          </a:prstGeom>
        </p:spPr>
      </p:pic>
    </p:spTree>
    <p:extLst>
      <p:ext uri="{BB962C8B-B14F-4D97-AF65-F5344CB8AC3E}">
        <p14:creationId xmlns:p14="http://schemas.microsoft.com/office/powerpoint/2010/main" val="33611497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additive="base">
                                        <p:cTn id="22" dur="500" fill="hold"/>
                                        <p:tgtEl>
                                          <p:spTgt spid="8"/>
                                        </p:tgtEl>
                                        <p:attrNameLst>
                                          <p:attrName>ppt_x</p:attrName>
                                        </p:attrNameLst>
                                      </p:cBhvr>
                                      <p:tavLst>
                                        <p:tav tm="0">
                                          <p:val>
                                            <p:strVal val="#ppt_x"/>
                                          </p:val>
                                        </p:tav>
                                        <p:tav tm="100000">
                                          <p:val>
                                            <p:strVal val="#ppt_x"/>
                                          </p:val>
                                        </p:tav>
                                      </p:tavLst>
                                    </p:anim>
                                    <p:anim calcmode="lin" valueType="num">
                                      <p:cBhvr additive="base">
                                        <p:cTn id="2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randombar(horizontal)">
                                      <p:cBhvr>
                                        <p:cTn id="2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53081" y="313038"/>
            <a:ext cx="3097427" cy="523220"/>
          </a:xfrm>
          <a:prstGeom prst="rect">
            <a:avLst/>
          </a:prstGeom>
          <a:noFill/>
        </p:spPr>
        <p:txBody>
          <a:bodyPr wrap="square" rtlCol="0">
            <a:spAutoFit/>
          </a:bodyPr>
          <a:lstStyle/>
          <a:p>
            <a:r>
              <a:rPr lang="en-GB" sz="2800" b="1" u="sng" dirty="0" smtClean="0"/>
              <a:t>Narrowing down</a:t>
            </a:r>
            <a:endParaRPr lang="en-GB" sz="2800" b="1" u="sng" dirty="0"/>
          </a:p>
        </p:txBody>
      </p:sp>
      <p:sp>
        <p:nvSpPr>
          <p:cNvPr id="6" name="TextBox 5"/>
          <p:cNvSpPr txBox="1"/>
          <p:nvPr/>
        </p:nvSpPr>
        <p:spPr>
          <a:xfrm>
            <a:off x="453081" y="1021492"/>
            <a:ext cx="4893276" cy="1015663"/>
          </a:xfrm>
          <a:prstGeom prst="rect">
            <a:avLst/>
          </a:prstGeom>
          <a:noFill/>
        </p:spPr>
        <p:txBody>
          <a:bodyPr wrap="square" rtlCol="0">
            <a:spAutoFit/>
          </a:bodyPr>
          <a:lstStyle/>
          <a:p>
            <a:r>
              <a:rPr lang="en-GB" sz="2000" dirty="0" smtClean="0"/>
              <a:t>The topic as a whole is far to broad to effectively answer in a ten thousand word dissertation.</a:t>
            </a:r>
            <a:endParaRPr lang="en-GB" sz="2000" dirty="0"/>
          </a:p>
        </p:txBody>
      </p:sp>
      <p:sp>
        <p:nvSpPr>
          <p:cNvPr id="7" name="TextBox 6"/>
          <p:cNvSpPr txBox="1"/>
          <p:nvPr/>
        </p:nvSpPr>
        <p:spPr>
          <a:xfrm>
            <a:off x="453081" y="2435770"/>
            <a:ext cx="4687330" cy="707886"/>
          </a:xfrm>
          <a:prstGeom prst="rect">
            <a:avLst/>
          </a:prstGeom>
          <a:noFill/>
        </p:spPr>
        <p:txBody>
          <a:bodyPr wrap="square" rtlCol="0">
            <a:spAutoFit/>
          </a:bodyPr>
          <a:lstStyle/>
          <a:p>
            <a:r>
              <a:rPr lang="en-GB" sz="2000" dirty="0" smtClean="0"/>
              <a:t>Therefore, the topic has been narrowed down to:</a:t>
            </a:r>
            <a:endParaRPr lang="en-GB" sz="2000" dirty="0"/>
          </a:p>
        </p:txBody>
      </p:sp>
      <p:sp>
        <p:nvSpPr>
          <p:cNvPr id="8" name="TextBox 7"/>
          <p:cNvSpPr txBox="1"/>
          <p:nvPr/>
        </p:nvSpPr>
        <p:spPr>
          <a:xfrm>
            <a:off x="453081" y="3542271"/>
            <a:ext cx="4744995" cy="1938992"/>
          </a:xfrm>
          <a:prstGeom prst="rect">
            <a:avLst/>
          </a:prstGeom>
          <a:noFill/>
        </p:spPr>
        <p:txBody>
          <a:bodyPr wrap="square" rtlCol="0">
            <a:spAutoFit/>
          </a:bodyPr>
          <a:lstStyle/>
          <a:p>
            <a:pPr marL="342900" indent="-342900">
              <a:buAutoNum type="arabicPeriod"/>
            </a:pPr>
            <a:r>
              <a:rPr lang="en-GB" sz="2000" dirty="0" smtClean="0"/>
              <a:t>Defining reenactment</a:t>
            </a:r>
          </a:p>
          <a:p>
            <a:pPr marL="342900" indent="-342900">
              <a:buAutoNum type="arabicPeriod"/>
            </a:pPr>
            <a:r>
              <a:rPr lang="en-GB" sz="2000" dirty="0" smtClean="0"/>
              <a:t>Defining the study of history</a:t>
            </a:r>
          </a:p>
          <a:p>
            <a:pPr marL="342900" indent="-342900">
              <a:buAutoNum type="arabicPeriod"/>
            </a:pPr>
            <a:r>
              <a:rPr lang="en-GB" sz="2000" dirty="0" smtClean="0"/>
              <a:t>What is useful about reenactment?</a:t>
            </a:r>
          </a:p>
          <a:p>
            <a:pPr marL="342900" indent="-342900">
              <a:buAutoNum type="arabicPeriod"/>
            </a:pPr>
            <a:r>
              <a:rPr lang="en-GB" sz="2000" dirty="0" smtClean="0"/>
              <a:t>What is not useful about reenactment?</a:t>
            </a:r>
          </a:p>
          <a:p>
            <a:pPr marL="342900" indent="-342900">
              <a:buAutoNum type="arabicPeriod"/>
            </a:pPr>
            <a:r>
              <a:rPr lang="en-GB" sz="2000" dirty="0" smtClean="0"/>
              <a:t>Can reenactment ever be used in the study of the past?</a:t>
            </a:r>
            <a:endParaRPr lang="en-GB" sz="20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46357" y="1221854"/>
            <a:ext cx="6607816" cy="3711798"/>
          </a:xfrm>
          <a:prstGeom prst="rect">
            <a:avLst/>
          </a:prstGeom>
        </p:spPr>
      </p:pic>
    </p:spTree>
    <p:extLst>
      <p:ext uri="{BB962C8B-B14F-4D97-AF65-F5344CB8AC3E}">
        <p14:creationId xmlns:p14="http://schemas.microsoft.com/office/powerpoint/2010/main" val="26153579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barn(inVertical)">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down)">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2"/>
                                        </p:tgtEl>
                                        <p:attrNameLst>
                                          <p:attrName>style.visibility</p:attrName>
                                        </p:attrNameLst>
                                      </p:cBhvr>
                                      <p:to>
                                        <p:strVal val="visible"/>
                                      </p:to>
                                    </p:set>
                                    <p:animEffect transition="in" filter="circle(in)">
                                      <p:cBhvr>
                                        <p:cTn id="29"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5946" y="255374"/>
            <a:ext cx="6236043" cy="523220"/>
          </a:xfrm>
          <a:prstGeom prst="rect">
            <a:avLst/>
          </a:prstGeom>
          <a:noFill/>
        </p:spPr>
        <p:txBody>
          <a:bodyPr wrap="square" rtlCol="0">
            <a:spAutoFit/>
          </a:bodyPr>
          <a:lstStyle/>
          <a:p>
            <a:r>
              <a:rPr lang="en-GB" sz="2800" b="1" u="sng" dirty="0" smtClean="0"/>
              <a:t>What has been accomplished so far?</a:t>
            </a:r>
            <a:endParaRPr lang="en-GB" sz="2800" b="1" u="sng" dirty="0"/>
          </a:p>
        </p:txBody>
      </p:sp>
      <p:sp>
        <p:nvSpPr>
          <p:cNvPr id="5" name="TextBox 4"/>
          <p:cNvSpPr txBox="1"/>
          <p:nvPr/>
        </p:nvSpPr>
        <p:spPr>
          <a:xfrm>
            <a:off x="337751" y="980303"/>
            <a:ext cx="5511114" cy="3785652"/>
          </a:xfrm>
          <a:prstGeom prst="rect">
            <a:avLst/>
          </a:prstGeom>
          <a:noFill/>
        </p:spPr>
        <p:txBody>
          <a:bodyPr wrap="square" rtlCol="0">
            <a:spAutoFit/>
          </a:bodyPr>
          <a:lstStyle/>
          <a:p>
            <a:r>
              <a:rPr lang="en-GB" sz="2000" dirty="0" smtClean="0"/>
              <a:t>So far, I have accomplished what I set out to do before the Christmas break. This included;</a:t>
            </a:r>
          </a:p>
          <a:p>
            <a:endParaRPr lang="en-GB" sz="2000" dirty="0" smtClean="0"/>
          </a:p>
          <a:p>
            <a:r>
              <a:rPr lang="en-GB" sz="2000" dirty="0"/>
              <a:t>C</a:t>
            </a:r>
            <a:r>
              <a:rPr lang="en-GB" sz="2000" dirty="0" smtClean="0"/>
              <a:t>reating a survey and sending it out</a:t>
            </a:r>
          </a:p>
          <a:p>
            <a:endParaRPr lang="en-GB" sz="2000" dirty="0" smtClean="0"/>
          </a:p>
          <a:p>
            <a:r>
              <a:rPr lang="en-GB" sz="2000" dirty="0"/>
              <a:t>G</a:t>
            </a:r>
            <a:r>
              <a:rPr lang="en-GB" sz="2000" dirty="0" smtClean="0"/>
              <a:t>athering academic sources</a:t>
            </a:r>
          </a:p>
          <a:p>
            <a:endParaRPr lang="en-GB" sz="2000" dirty="0" smtClean="0"/>
          </a:p>
          <a:p>
            <a:r>
              <a:rPr lang="en-GB" sz="2000" dirty="0"/>
              <a:t>G</a:t>
            </a:r>
            <a:r>
              <a:rPr lang="en-GB" sz="2000" dirty="0" smtClean="0"/>
              <a:t>athering pictures of reenactment events from multiple sources</a:t>
            </a:r>
          </a:p>
          <a:p>
            <a:endParaRPr lang="en-GB" sz="2000" dirty="0" smtClean="0"/>
          </a:p>
          <a:p>
            <a:r>
              <a:rPr lang="en-GB" sz="2000" dirty="0"/>
              <a:t>G</a:t>
            </a:r>
            <a:r>
              <a:rPr lang="en-GB" sz="2000" dirty="0" smtClean="0"/>
              <a:t>iving in depth definitions of both reenactment and the study of history</a:t>
            </a:r>
            <a:endParaRPr lang="en-GB" sz="20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48865" y="1476998"/>
            <a:ext cx="6114734" cy="4586051"/>
          </a:xfrm>
          <a:prstGeom prst="rect">
            <a:avLst/>
          </a:prstGeom>
        </p:spPr>
      </p:pic>
    </p:spTree>
    <p:extLst>
      <p:ext uri="{BB962C8B-B14F-4D97-AF65-F5344CB8AC3E}">
        <p14:creationId xmlns:p14="http://schemas.microsoft.com/office/powerpoint/2010/main" val="151390470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45" presetClass="entr" presetSubtype="0"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2000"/>
                                        <p:tgtEl>
                                          <p:spTgt spid="2"/>
                                        </p:tgtEl>
                                      </p:cBhvr>
                                    </p:animEffect>
                                    <p:anim calcmode="lin" valueType="num">
                                      <p:cBhvr>
                                        <p:cTn id="21" dur="2000" fill="hold"/>
                                        <p:tgtEl>
                                          <p:spTgt spid="2"/>
                                        </p:tgtEl>
                                        <p:attrNameLst>
                                          <p:attrName>ppt_w</p:attrName>
                                        </p:attrNameLst>
                                      </p:cBhvr>
                                      <p:tavLst>
                                        <p:tav tm="0" fmla="#ppt_w*sin(2.5*pi*$)">
                                          <p:val>
                                            <p:fltVal val="0"/>
                                          </p:val>
                                        </p:tav>
                                        <p:tav tm="100000">
                                          <p:val>
                                            <p:fltVal val="1"/>
                                          </p:val>
                                        </p:tav>
                                      </p:tavLst>
                                    </p:anim>
                                    <p:anim calcmode="lin" valueType="num">
                                      <p:cBhvr>
                                        <p:cTn id="22"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96562" y="181233"/>
            <a:ext cx="4300151" cy="523220"/>
          </a:xfrm>
          <a:prstGeom prst="rect">
            <a:avLst/>
          </a:prstGeom>
          <a:noFill/>
        </p:spPr>
        <p:txBody>
          <a:bodyPr wrap="square" rtlCol="0">
            <a:spAutoFit/>
          </a:bodyPr>
          <a:lstStyle/>
          <a:p>
            <a:r>
              <a:rPr lang="en-GB" sz="2800" b="1" u="sng" dirty="0" smtClean="0"/>
              <a:t>Sources</a:t>
            </a:r>
            <a:endParaRPr lang="en-GB" sz="2800" b="1" u="sng" dirty="0"/>
          </a:p>
        </p:txBody>
      </p:sp>
      <p:sp>
        <p:nvSpPr>
          <p:cNvPr id="5" name="TextBox 4"/>
          <p:cNvSpPr txBox="1"/>
          <p:nvPr/>
        </p:nvSpPr>
        <p:spPr>
          <a:xfrm>
            <a:off x="296562" y="897924"/>
            <a:ext cx="4596714" cy="1015663"/>
          </a:xfrm>
          <a:prstGeom prst="rect">
            <a:avLst/>
          </a:prstGeom>
          <a:noFill/>
        </p:spPr>
        <p:txBody>
          <a:bodyPr wrap="square" rtlCol="0">
            <a:spAutoFit/>
          </a:bodyPr>
          <a:lstStyle/>
          <a:p>
            <a:r>
              <a:rPr lang="en-GB" sz="2000" dirty="0" smtClean="0"/>
              <a:t>So far I have gathered sources such as the two mentioned earlier; The Middle Ages Unlocked and Bloodied Banners.</a:t>
            </a:r>
            <a:endParaRPr lang="en-GB" sz="2000" dirty="0"/>
          </a:p>
        </p:txBody>
      </p:sp>
      <p:sp>
        <p:nvSpPr>
          <p:cNvPr id="6" name="TextBox 5"/>
          <p:cNvSpPr txBox="1"/>
          <p:nvPr/>
        </p:nvSpPr>
        <p:spPr>
          <a:xfrm>
            <a:off x="296562" y="2414834"/>
            <a:ext cx="4802660" cy="1015663"/>
          </a:xfrm>
          <a:prstGeom prst="rect">
            <a:avLst/>
          </a:prstGeom>
          <a:noFill/>
        </p:spPr>
        <p:txBody>
          <a:bodyPr wrap="square" rtlCol="0">
            <a:spAutoFit/>
          </a:bodyPr>
          <a:lstStyle/>
          <a:p>
            <a:r>
              <a:rPr lang="en-GB" sz="2000" dirty="0" smtClean="0"/>
              <a:t>Photographs of Medieval reenactment events that portray both medieval life and battle recreation.</a:t>
            </a:r>
            <a:endParaRPr lang="en-GB" sz="2000" dirty="0"/>
          </a:p>
        </p:txBody>
      </p:sp>
      <p:sp>
        <p:nvSpPr>
          <p:cNvPr id="7" name="TextBox 6"/>
          <p:cNvSpPr txBox="1"/>
          <p:nvPr/>
        </p:nvSpPr>
        <p:spPr>
          <a:xfrm>
            <a:off x="296561" y="3931744"/>
            <a:ext cx="5041557" cy="707886"/>
          </a:xfrm>
          <a:prstGeom prst="rect">
            <a:avLst/>
          </a:prstGeom>
          <a:noFill/>
        </p:spPr>
        <p:txBody>
          <a:bodyPr wrap="square" rtlCol="0">
            <a:spAutoFit/>
          </a:bodyPr>
          <a:lstStyle/>
          <a:p>
            <a:r>
              <a:rPr lang="en-GB" sz="2000" dirty="0" smtClean="0"/>
              <a:t>The opinions of both historians and reenactors on the topic I am studying.</a:t>
            </a:r>
            <a:endParaRPr lang="en-GB" sz="20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05201" y="275405"/>
            <a:ext cx="4732638" cy="6310184"/>
          </a:xfrm>
          <a:prstGeom prst="rect">
            <a:avLst/>
          </a:prstGeom>
        </p:spPr>
      </p:pic>
    </p:spTree>
    <p:extLst>
      <p:ext uri="{BB962C8B-B14F-4D97-AF65-F5344CB8AC3E}">
        <p14:creationId xmlns:p14="http://schemas.microsoft.com/office/powerpoint/2010/main" val="231063360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1000"/>
                                        <p:tgtEl>
                                          <p:spTgt spid="6"/>
                                        </p:tgtEl>
                                      </p:cBhvr>
                                    </p:animEffect>
                                    <p:anim calcmode="lin" valueType="num">
                                      <p:cBhvr>
                                        <p:cTn id="19" dur="1000" fill="hold"/>
                                        <p:tgtEl>
                                          <p:spTgt spid="6"/>
                                        </p:tgtEl>
                                        <p:attrNameLst>
                                          <p:attrName>ppt_x</p:attrName>
                                        </p:attrNameLst>
                                      </p:cBhvr>
                                      <p:tavLst>
                                        <p:tav tm="0">
                                          <p:val>
                                            <p:strVal val="#ppt_x"/>
                                          </p:val>
                                        </p:tav>
                                        <p:tav tm="100000">
                                          <p:val>
                                            <p:strVal val="#ppt_x"/>
                                          </p:val>
                                        </p:tav>
                                      </p:tavLst>
                                    </p:anim>
                                    <p:anim calcmode="lin" valueType="num">
                                      <p:cBhvr>
                                        <p:cTn id="2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barn(inVertical)">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randombar(horizontal)">
                                      <p:cBhvr>
                                        <p:cTn id="3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4227" y="263611"/>
            <a:ext cx="5033319" cy="523220"/>
          </a:xfrm>
          <a:prstGeom prst="rect">
            <a:avLst/>
          </a:prstGeom>
          <a:noFill/>
        </p:spPr>
        <p:txBody>
          <a:bodyPr wrap="square" rtlCol="0">
            <a:spAutoFit/>
          </a:bodyPr>
          <a:lstStyle/>
          <a:p>
            <a:r>
              <a:rPr lang="en-GB" sz="2800" b="1" u="sng" dirty="0" smtClean="0"/>
              <a:t>Importance of this topic</a:t>
            </a:r>
            <a:endParaRPr lang="en-GB" sz="2800" b="1" u="sng" dirty="0"/>
          </a:p>
        </p:txBody>
      </p:sp>
      <p:sp>
        <p:nvSpPr>
          <p:cNvPr id="5" name="TextBox 4"/>
          <p:cNvSpPr txBox="1"/>
          <p:nvPr/>
        </p:nvSpPr>
        <p:spPr>
          <a:xfrm>
            <a:off x="486032" y="1037968"/>
            <a:ext cx="4679092" cy="707886"/>
          </a:xfrm>
          <a:prstGeom prst="rect">
            <a:avLst/>
          </a:prstGeom>
          <a:noFill/>
        </p:spPr>
        <p:txBody>
          <a:bodyPr wrap="square" rtlCol="0">
            <a:spAutoFit/>
          </a:bodyPr>
          <a:lstStyle/>
          <a:p>
            <a:r>
              <a:rPr lang="en-GB" sz="2000" dirty="0" smtClean="0"/>
              <a:t>This topic is incredibly important to the future of those who study the past.</a:t>
            </a:r>
            <a:endParaRPr lang="en-GB" sz="2000" dirty="0"/>
          </a:p>
        </p:txBody>
      </p:sp>
      <p:sp>
        <p:nvSpPr>
          <p:cNvPr id="6" name="TextBox 5"/>
          <p:cNvSpPr txBox="1"/>
          <p:nvPr/>
        </p:nvSpPr>
        <p:spPr>
          <a:xfrm>
            <a:off x="486032" y="1904658"/>
            <a:ext cx="4580238" cy="1323439"/>
          </a:xfrm>
          <a:prstGeom prst="rect">
            <a:avLst/>
          </a:prstGeom>
          <a:noFill/>
        </p:spPr>
        <p:txBody>
          <a:bodyPr wrap="square" rtlCol="0">
            <a:spAutoFit/>
          </a:bodyPr>
          <a:lstStyle/>
          <a:p>
            <a:r>
              <a:rPr lang="en-GB" sz="2000" dirty="0" smtClean="0"/>
              <a:t>Reenactment has much to offer to those who study the past, from being able to physically touch and feel to the atmosphere and tastes and smells.</a:t>
            </a:r>
            <a:endParaRPr lang="en-GB" sz="2000" dirty="0"/>
          </a:p>
        </p:txBody>
      </p:sp>
      <p:sp>
        <p:nvSpPr>
          <p:cNvPr id="7" name="TextBox 6"/>
          <p:cNvSpPr txBox="1"/>
          <p:nvPr/>
        </p:nvSpPr>
        <p:spPr>
          <a:xfrm>
            <a:off x="486032" y="3386902"/>
            <a:ext cx="4399006" cy="707886"/>
          </a:xfrm>
          <a:prstGeom prst="rect">
            <a:avLst/>
          </a:prstGeom>
          <a:noFill/>
        </p:spPr>
        <p:txBody>
          <a:bodyPr wrap="square" rtlCol="0">
            <a:spAutoFit/>
          </a:bodyPr>
          <a:lstStyle/>
          <a:p>
            <a:r>
              <a:rPr lang="en-GB" sz="2000" dirty="0" smtClean="0"/>
              <a:t>This cannot be achieved through simply reading an academic book.</a:t>
            </a:r>
            <a:endParaRPr lang="en-GB" sz="2000" dirty="0"/>
          </a:p>
        </p:txBody>
      </p:sp>
      <p:sp>
        <p:nvSpPr>
          <p:cNvPr id="8" name="TextBox 7"/>
          <p:cNvSpPr txBox="1"/>
          <p:nvPr/>
        </p:nvSpPr>
        <p:spPr>
          <a:xfrm>
            <a:off x="486032" y="4222815"/>
            <a:ext cx="4835611" cy="1015663"/>
          </a:xfrm>
          <a:prstGeom prst="rect">
            <a:avLst/>
          </a:prstGeom>
          <a:noFill/>
        </p:spPr>
        <p:txBody>
          <a:bodyPr wrap="square" rtlCol="0">
            <a:spAutoFit/>
          </a:bodyPr>
          <a:lstStyle/>
          <a:p>
            <a:r>
              <a:rPr lang="en-GB" sz="2000" dirty="0" smtClean="0"/>
              <a:t>Do you not think it would be better for your research if you were able to live the life of those who you are studying?</a:t>
            </a:r>
            <a:endParaRPr lang="en-GB" sz="2000"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4671" y="392448"/>
            <a:ext cx="4491681" cy="5988908"/>
          </a:xfrm>
          <a:prstGeom prst="rect">
            <a:avLst/>
          </a:prstGeom>
        </p:spPr>
      </p:pic>
    </p:spTree>
    <p:extLst>
      <p:ext uri="{BB962C8B-B14F-4D97-AF65-F5344CB8AC3E}">
        <p14:creationId xmlns:p14="http://schemas.microsoft.com/office/powerpoint/2010/main" val="174633976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wipe(down)">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circle(in)">
                                      <p:cBhvr>
                                        <p:cTn id="23" dur="20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barn(inVertical)">
                                      <p:cBhvr>
                                        <p:cTn id="28" dur="5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21" presetClass="entr" presetSubtype="1" fill="hold" nodeType="click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wheel(1)">
                                      <p:cBhvr>
                                        <p:cTn id="33"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9514" y="214184"/>
            <a:ext cx="4184821" cy="523220"/>
          </a:xfrm>
          <a:prstGeom prst="rect">
            <a:avLst/>
          </a:prstGeom>
          <a:noFill/>
        </p:spPr>
        <p:txBody>
          <a:bodyPr wrap="square" rtlCol="0">
            <a:spAutoFit/>
          </a:bodyPr>
          <a:lstStyle/>
          <a:p>
            <a:r>
              <a:rPr lang="en-GB" sz="2800" b="1" u="sng" dirty="0" smtClean="0"/>
              <a:t>A conclusion</a:t>
            </a:r>
            <a:endParaRPr lang="en-GB" sz="2800" b="1" u="sng" dirty="0"/>
          </a:p>
        </p:txBody>
      </p:sp>
      <p:sp>
        <p:nvSpPr>
          <p:cNvPr id="5" name="TextBox 4"/>
          <p:cNvSpPr txBox="1"/>
          <p:nvPr/>
        </p:nvSpPr>
        <p:spPr>
          <a:xfrm>
            <a:off x="329514" y="881449"/>
            <a:ext cx="5362832" cy="1323439"/>
          </a:xfrm>
          <a:prstGeom prst="rect">
            <a:avLst/>
          </a:prstGeom>
          <a:noFill/>
        </p:spPr>
        <p:txBody>
          <a:bodyPr wrap="square" rtlCol="0">
            <a:spAutoFit/>
          </a:bodyPr>
          <a:lstStyle/>
          <a:p>
            <a:r>
              <a:rPr lang="en-GB" sz="2000" dirty="0" smtClean="0"/>
              <a:t>Everything that I have gathered so far points to reenactment being a useful source of information for those who study the past and those who just want to learn about a certain time period.</a:t>
            </a:r>
            <a:endParaRPr lang="en-GB" sz="2000" dirty="0"/>
          </a:p>
        </p:txBody>
      </p:sp>
      <p:sp>
        <p:nvSpPr>
          <p:cNvPr id="6" name="TextBox 5"/>
          <p:cNvSpPr txBox="1"/>
          <p:nvPr/>
        </p:nvSpPr>
        <p:spPr>
          <a:xfrm>
            <a:off x="329514" y="2321929"/>
            <a:ext cx="5535827" cy="1938992"/>
          </a:xfrm>
          <a:prstGeom prst="rect">
            <a:avLst/>
          </a:prstGeom>
          <a:noFill/>
        </p:spPr>
        <p:txBody>
          <a:bodyPr wrap="square" rtlCol="0">
            <a:spAutoFit/>
          </a:bodyPr>
          <a:lstStyle/>
          <a:p>
            <a:r>
              <a:rPr lang="en-GB" sz="2000" dirty="0" smtClean="0"/>
              <a:t>Of course, what I have gathered so far can be challenged. For example, how can you be certain that what a reenactor is telling you about clothing is correct, or how can the recreation of a battle be correct without the death involved during the real event?</a:t>
            </a:r>
            <a:endParaRPr lang="en-GB" sz="2000" dirty="0"/>
          </a:p>
        </p:txBody>
      </p:sp>
      <p:sp>
        <p:nvSpPr>
          <p:cNvPr id="7" name="TextBox 6"/>
          <p:cNvSpPr txBox="1"/>
          <p:nvPr/>
        </p:nvSpPr>
        <p:spPr>
          <a:xfrm>
            <a:off x="329514" y="4497859"/>
            <a:ext cx="5535827" cy="1015663"/>
          </a:xfrm>
          <a:prstGeom prst="rect">
            <a:avLst/>
          </a:prstGeom>
          <a:noFill/>
        </p:spPr>
        <p:txBody>
          <a:bodyPr wrap="square" rtlCol="0">
            <a:spAutoFit/>
          </a:bodyPr>
          <a:lstStyle/>
          <a:p>
            <a:r>
              <a:rPr lang="en-GB" sz="2000" dirty="0" smtClean="0"/>
              <a:t>These are </a:t>
            </a:r>
            <a:r>
              <a:rPr lang="en-GB" sz="2000" dirty="0" smtClean="0"/>
              <a:t>questions </a:t>
            </a:r>
            <a:r>
              <a:rPr lang="en-GB" sz="2000" dirty="0" smtClean="0"/>
              <a:t>which I will endeavour to answer in the later part of my dissertation when I am challenging the usefulness of reenactment.</a:t>
            </a:r>
            <a:endParaRPr lang="en-GB" sz="20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74724" y="1858280"/>
            <a:ext cx="6334897" cy="2735293"/>
          </a:xfrm>
          <a:prstGeom prst="rect">
            <a:avLst/>
          </a:prstGeom>
        </p:spPr>
      </p:pic>
    </p:spTree>
    <p:extLst>
      <p:ext uri="{BB962C8B-B14F-4D97-AF65-F5344CB8AC3E}">
        <p14:creationId xmlns:p14="http://schemas.microsoft.com/office/powerpoint/2010/main" val="83661525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fill="hold"/>
                                        <p:tgtEl>
                                          <p:spTgt spid="7"/>
                                        </p:tgtEl>
                                        <p:attrNameLst>
                                          <p:attrName>ppt_x</p:attrName>
                                        </p:attrNameLst>
                                      </p:cBhvr>
                                      <p:tavLst>
                                        <p:tav tm="0">
                                          <p:val>
                                            <p:strVal val="#ppt_x"/>
                                          </p:val>
                                        </p:tav>
                                        <p:tav tm="100000">
                                          <p:val>
                                            <p:strVal val="#ppt_x"/>
                                          </p:val>
                                        </p:tav>
                                      </p:tavLst>
                                    </p:anim>
                                    <p:anim calcmode="lin" valueType="num">
                                      <p:cBhvr additive="base">
                                        <p:cTn id="2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randombar(horizontal)">
                                      <p:cBhvr>
                                        <p:cTn id="2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54161" y="2669060"/>
            <a:ext cx="3904735" cy="769441"/>
          </a:xfrm>
          <a:prstGeom prst="rect">
            <a:avLst/>
          </a:prstGeom>
          <a:noFill/>
        </p:spPr>
        <p:txBody>
          <a:bodyPr wrap="square" rtlCol="0">
            <a:spAutoFit/>
          </a:bodyPr>
          <a:lstStyle/>
          <a:p>
            <a:r>
              <a:rPr lang="en-GB" sz="4400" dirty="0" smtClean="0"/>
              <a:t>Any questions?</a:t>
            </a:r>
            <a:endParaRPr lang="en-GB" sz="4400" dirty="0"/>
          </a:p>
        </p:txBody>
      </p:sp>
    </p:spTree>
    <p:extLst>
      <p:ext uri="{BB962C8B-B14F-4D97-AF65-F5344CB8AC3E}">
        <p14:creationId xmlns:p14="http://schemas.microsoft.com/office/powerpoint/2010/main" val="3359386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13038" y="1260389"/>
            <a:ext cx="9003957" cy="4185761"/>
          </a:xfrm>
          <a:prstGeom prst="rect">
            <a:avLst/>
          </a:prstGeom>
          <a:noFill/>
        </p:spPr>
        <p:txBody>
          <a:bodyPr wrap="square" rtlCol="0">
            <a:spAutoFit/>
          </a:bodyPr>
          <a:lstStyle/>
          <a:p>
            <a:r>
              <a:rPr lang="en-GB" sz="1400" b="1" u="sng" dirty="0" smtClean="0"/>
              <a:t>Bloodied Banners: Martial Display on the Medieval Battlefield</a:t>
            </a:r>
          </a:p>
          <a:p>
            <a:endParaRPr lang="en-GB" sz="1400" b="1" u="sng" dirty="0" smtClean="0"/>
          </a:p>
          <a:p>
            <a:r>
              <a:rPr lang="en-GB" sz="1400" dirty="0"/>
              <a:t>&lt;https://boydellandbrewer.com/media/catalog/product/cache/2/image/575x/040ec09b1e35df139433887a97daa66f/9/7/9781783270279.jpg&gt; [2 January 2018</a:t>
            </a:r>
            <a:r>
              <a:rPr lang="en-GB" sz="1400" dirty="0" smtClean="0"/>
              <a:t>]</a:t>
            </a:r>
          </a:p>
          <a:p>
            <a:endParaRPr lang="en-GB" sz="1400" b="1" u="sng" dirty="0"/>
          </a:p>
          <a:p>
            <a:r>
              <a:rPr lang="en-GB" sz="1400" b="1" u="sng" dirty="0"/>
              <a:t>Monks at School</a:t>
            </a:r>
          </a:p>
          <a:p>
            <a:endParaRPr lang="en-GB" sz="1400" dirty="0"/>
          </a:p>
          <a:p>
            <a:r>
              <a:rPr lang="en-GB" sz="1400" dirty="0"/>
              <a:t>&lt;https://i2.wp.com/www.lostkingdom.net/wp-content/uploads/2015/03/Philo_mediev.jpg?resize=928%2C675&amp;ssl=1&gt; [3 January 2018]</a:t>
            </a:r>
          </a:p>
          <a:p>
            <a:endParaRPr lang="en-GB" sz="1400" b="1" u="sng" dirty="0" smtClean="0"/>
          </a:p>
          <a:p>
            <a:r>
              <a:rPr lang="en-GB" sz="1400" b="1" u="sng" dirty="0" smtClean="0"/>
              <a:t>The Middle Ages Unlocked</a:t>
            </a:r>
          </a:p>
          <a:p>
            <a:endParaRPr lang="en-GB" sz="1400" b="1" u="sng" dirty="0" smtClean="0"/>
          </a:p>
          <a:p>
            <a:r>
              <a:rPr lang="en-GB" sz="1400" dirty="0" smtClean="0"/>
              <a:t>&lt;</a:t>
            </a:r>
            <a:r>
              <a:rPr lang="en-GB" sz="1400" dirty="0"/>
              <a:t>http://1.bp.blogspot.com/-_g8OcUIyf8s/Va9LDBtZT7I/AAAAAAAAHdE/ypQk0UmJJ1o/s1600/The%2BMiddle%2BAges%2BUnlocked.jpg&gt; [2 January 2018</a:t>
            </a:r>
            <a:r>
              <a:rPr lang="en-GB" sz="1400" dirty="0" smtClean="0"/>
              <a:t>]</a:t>
            </a:r>
          </a:p>
          <a:p>
            <a:endParaRPr lang="en-GB" sz="1400" dirty="0" smtClean="0"/>
          </a:p>
          <a:p>
            <a:r>
              <a:rPr lang="en-GB" sz="1400" b="1" u="sng" dirty="0" smtClean="0"/>
              <a:t>Survey Monkey Logo</a:t>
            </a:r>
          </a:p>
          <a:p>
            <a:endParaRPr lang="en-GB" sz="1400" dirty="0"/>
          </a:p>
          <a:p>
            <a:r>
              <a:rPr lang="en-GB" sz="1400" dirty="0"/>
              <a:t>&lt;https://cdn.smassets.net/wp-content/uploads/2017/05/CR1651_meet_goldie_v2.2kk.png&gt; [3 January 2018]</a:t>
            </a:r>
            <a:endParaRPr lang="en-GB" sz="1400" dirty="0" smtClean="0"/>
          </a:p>
        </p:txBody>
      </p:sp>
      <p:sp>
        <p:nvSpPr>
          <p:cNvPr id="5" name="TextBox 4"/>
          <p:cNvSpPr txBox="1"/>
          <p:nvPr/>
        </p:nvSpPr>
        <p:spPr>
          <a:xfrm>
            <a:off x="313038" y="172995"/>
            <a:ext cx="2627870" cy="369332"/>
          </a:xfrm>
          <a:prstGeom prst="rect">
            <a:avLst/>
          </a:prstGeom>
          <a:noFill/>
        </p:spPr>
        <p:txBody>
          <a:bodyPr wrap="square" rtlCol="0">
            <a:spAutoFit/>
          </a:bodyPr>
          <a:lstStyle/>
          <a:p>
            <a:r>
              <a:rPr lang="en-GB" b="1" u="sng" dirty="0" smtClean="0"/>
              <a:t>Bibliography</a:t>
            </a:r>
            <a:endParaRPr lang="en-GB" b="1" u="sng" dirty="0"/>
          </a:p>
        </p:txBody>
      </p:sp>
    </p:spTree>
    <p:extLst>
      <p:ext uri="{BB962C8B-B14F-4D97-AF65-F5344CB8AC3E}">
        <p14:creationId xmlns:p14="http://schemas.microsoft.com/office/powerpoint/2010/main" val="760968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TotalTime>
  <Words>731</Words>
  <Application>Microsoft Office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c:creator>
  <cp:lastModifiedBy>AB</cp:lastModifiedBy>
  <cp:revision>27</cp:revision>
  <dcterms:created xsi:type="dcterms:W3CDTF">2018-01-15T12:00:27Z</dcterms:created>
  <dcterms:modified xsi:type="dcterms:W3CDTF">2018-01-15T16:44:14Z</dcterms:modified>
</cp:coreProperties>
</file>