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4" r:id="rId4"/>
    <p:sldId id="258" r:id="rId5"/>
    <p:sldId id="259" r:id="rId6"/>
    <p:sldId id="260" r:id="rId7"/>
    <p:sldId id="262" r:id="rId8"/>
    <p:sldId id="263" r:id="rId9"/>
    <p:sldId id="265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1F975-2E9B-074D-A71A-F58D35695ED3}" type="datetimeFigureOut">
              <a:rPr lang="en-US" smtClean="0"/>
              <a:t>6/24/22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7BBB2-0D86-BA40-872C-7B868326E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088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Highest types of motivation for me are Achievement, Creativity, Altruism, Inspiration, Responsibility, Learning, Power, Customer Orientation.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C7BBB2-0D86-BA40-872C-7B868326E8F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46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Extrinsic motivation also stimulates employees focus on their tasks. Help employees reach their tasks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C7BBB2-0D86-BA40-872C-7B868326E8F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39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33108-8A89-0346-86F9-4EFC1958E0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25A322-FE1A-6E4C-9140-E47F2C0C4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4708C-7391-9F4C-A419-364D6BE8E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35A12-6826-8E4E-8EC9-3F059D902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32C77-9F6C-2B4F-A180-127FD960E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10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FB067-0F48-204A-A1A5-265ACAE7C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243CA-8BA0-CF47-987F-0CF5F1F22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905F6-D70D-444D-8E8D-DE6B1BDB9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D0D21-213A-B645-9B8E-7290B1853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298E2-3656-8748-A516-3FA360653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443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19CC5-5ABB-494F-B22A-950BC0B91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02C0AC-0C65-BB4E-8771-96CCA932A5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10A24-B999-B242-A840-E0F48480F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FC099-E093-DF4B-B53D-DFADE4D9B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3488A-3FFB-C940-9A4C-2836FFFC7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8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1F57-591C-9C40-920E-1C5E26576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FD94E-90CA-F94A-9AA1-AEA2D8B8F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736C96-7747-D34D-8058-2F2DD9D7C3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AD066-4502-114E-A585-17229ED1F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01F24-7095-CC4F-9590-8150D77E1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05E29E-C33A-7844-B083-EF18388E6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74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02766-C9B0-1D47-9F9C-F7528D7A2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509A6B-ECC7-0343-8E06-80EA4BFB4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245D2-9D89-7E49-9D65-62FF93CEB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0BAB63-9ACE-E847-8DD7-A8C85B15AE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87BC7B-5798-0C44-A1BD-475B52DC01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4FC562-A61A-BF4D-912C-9FD16DE28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4A2289-F183-D947-9B71-23ABCCC4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5A190A-8B00-BD4E-9BFD-E6096176A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41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E82BF-D569-784D-A01D-C263CDD94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3C4BF7-4C37-A740-8199-11192D378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61DF21-A03C-CD45-9BEF-2B5FD790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736752-1387-904C-9608-7E539A061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42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716F36-A5BA-C441-9E7D-1B206F2C5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1CE3F2-6FE1-AB4C-9EE0-238FF417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DAFA97-1B87-5046-A30F-69B2C0785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15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CE376-0CEE-5744-BCDD-E4DEA4F2F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7B9F18-4430-6F44-9FAD-F43B6E5D8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F6CB85-EF71-D14E-8BCE-0A7DEFD6C8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3EE57-CFA6-874F-8C90-E0A6A5106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7AECB0-0C2C-5841-9513-283FB8176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EAA606-C505-084C-8543-56BAD2BEB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4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CA04B-CEA8-EB4A-9E02-DF2DF232E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647E1D-AF90-8946-B853-F4F200CB9B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D0361-9CB5-EF48-9E07-F5682D079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18F246-FFEE-0F47-9C18-601FB6026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45FADE-EC37-F542-8505-B0BF05E58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2E3705-6CEA-5445-B881-C4E7CD3F6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40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B4DB2-7EA0-C94A-88B9-678DC89C1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2562B2-A6E4-264D-9B6C-62F37711F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C7D7D-E647-EC49-825A-457C0E0B1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3DF1A-B3E4-3641-A23C-DDEF151B4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437333-6C7F-0846-B027-31F332E60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920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5879DB-F7DD-2F45-A65F-831FA2A4D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85258C-928E-954C-B244-AC62CB921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911C1-9B3E-E74B-9437-71C922731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624B5-4FAD-5F48-A091-5DAFCCD00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60D60-0E91-1B43-BB82-DE38B54B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479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1F22FC-266F-F742-AAF7-C53FFB619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58C428-D237-9E40-BA02-353F58DB4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53843A-5F6A-9E45-9748-8437C98398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E18C1-E639-8645-847B-46BEBD5F1AA4}" type="datetimeFigureOut">
              <a:rPr lang="en-US" smtClean="0"/>
              <a:t>6/22/22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8559-ECB0-234F-8C42-DF17A1246F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231EE-4C4D-F14C-8D2B-59960A2CD8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20BB3-A15C-E547-B3F6-5BD85057D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966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open-organizationalbehavior/chapter/motivation-in-the-workplace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809389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ranite.pressbooks.pub/teachingdiverselearners/chapter/motivation-2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xfuel.com/en/free-photo-ezslp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appingignorance.org/2017/05/10/sexual-differences-in-the-human-brain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://www.farwestcapital.com/blo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log.scielo.org/en/2019/04/30/potential-advantages-and-disadvantages-in-the-publication-of-reviews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2550F-4E74-AC4B-9E3A-04D5946BE7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7184" y="3126280"/>
            <a:ext cx="6096000" cy="288911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Developing relationships and workplace achievement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text, person, indoor, computer&#10;&#10;Description automatically generated">
            <a:extLst>
              <a:ext uri="{FF2B5EF4-FFF2-40B4-BE49-F238E27FC236}">
                <a16:creationId xmlns:a16="http://schemas.microsoft.com/office/drawing/2014/main" id="{DFA76EF8-0123-AB4D-9DAE-74C7433954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999" r="13337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F7B16A-2003-C34D-B452-371833757155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courses.lumenlearning.com/wmopen-organizationalbehavior/chapter/motivation-in-the-workplac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39659F-89BA-CD45-9703-116A7F3C1599}"/>
              </a:ext>
            </a:extLst>
          </p:cNvPr>
          <p:cNvSpPr txBox="1"/>
          <p:nvPr/>
        </p:nvSpPr>
        <p:spPr>
          <a:xfrm>
            <a:off x="8167816" y="407773"/>
            <a:ext cx="30891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Student:   Radu Andreescu 2026729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Lecturer: 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Sujeewa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Herath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Module:    </a:t>
            </a:r>
            <a:r>
              <a:rPr lang="en-GB" sz="1400" dirty="0"/>
              <a:t>BMSW5102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099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49778-B80D-F840-8776-297141E69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701216" cy="424394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Content 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3 ……….Introduction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4 ……….What is motivation?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5 ……….Types of motivation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6 ……….Differences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7 ……….My motivation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8 ……….Advantages of motivation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9 ……….Conclusion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Slide 10 ……...References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A picture containing text, floor, indoor, wooden&#10;&#10;Description automatically generated">
            <a:extLst>
              <a:ext uri="{FF2B5EF4-FFF2-40B4-BE49-F238E27FC236}">
                <a16:creationId xmlns:a16="http://schemas.microsoft.com/office/drawing/2014/main" id="{5745ED67-059C-8346-890E-C2053E229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26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002692" y="-1"/>
            <a:ext cx="9189308" cy="6858001"/>
          </a:xfrm>
        </p:spPr>
      </p:pic>
    </p:spTree>
    <p:extLst>
      <p:ext uri="{BB962C8B-B14F-4D97-AF65-F5344CB8AC3E}">
        <p14:creationId xmlns:p14="http://schemas.microsoft.com/office/powerpoint/2010/main" val="3731487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4A7FA-BEF7-0C4A-A1F1-2FBBF4E24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8F1E3-9100-E149-89C9-2D1A2387F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“Find a job you enjoy, and you will never have to work a day in your life”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Motivation is a 2 faced coin that brings benefit for business or organization as well an important factor for employees well-being. (Van den </a:t>
            </a:r>
            <a:r>
              <a:rPr lang="en-GB" dirty="0" err="1"/>
              <a:t>Broeck</a:t>
            </a:r>
            <a:r>
              <a:rPr lang="en-GB" dirty="0"/>
              <a:t> at all., 2021)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723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E169B-000E-4549-8A1C-E1D25F9D1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</a:p>
        </p:txBody>
      </p:sp>
      <p:pic>
        <p:nvPicPr>
          <p:cNvPr id="5" name="Content Placeholder 4" descr="A picture containing text, person, posing&#10;&#10;Description automatically generated">
            <a:extLst>
              <a:ext uri="{FF2B5EF4-FFF2-40B4-BE49-F238E27FC236}">
                <a16:creationId xmlns:a16="http://schemas.microsoft.com/office/drawing/2014/main" id="{753DE06E-C1B9-E84F-A385-EE3443E8B6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98742" y="365125"/>
            <a:ext cx="1943100" cy="12954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C7AC8F-A91E-974B-BBDD-7C2C77D95866}"/>
              </a:ext>
            </a:extLst>
          </p:cNvPr>
          <p:cNvSpPr txBox="1"/>
          <p:nvPr/>
        </p:nvSpPr>
        <p:spPr>
          <a:xfrm>
            <a:off x="496330" y="2537590"/>
            <a:ext cx="11713463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Willingness to do something or something that cause that willingness according to Cambridge dictionary.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workplace motivation it is the energy that maintain behaviors performance oriented.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Employees are considered as motivated when they have a behavior or a course of action usually regarding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company goals that comes together with a desired reward, reward that is to their like for their needs and wants.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Motivation it is a characteristic needed to make employees feel good at their job and to have a good performance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their workplace 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Ganta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2014)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5093-38DE-DF49-AB52-9B5429000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Types of motivation</a:t>
            </a:r>
          </a:p>
        </p:txBody>
      </p:sp>
      <p:pic>
        <p:nvPicPr>
          <p:cNvPr id="5" name="Content Placeholder 4" descr="A picture containing text, sign, vector graphics&#10;&#10;Description automatically generated">
            <a:extLst>
              <a:ext uri="{FF2B5EF4-FFF2-40B4-BE49-F238E27FC236}">
                <a16:creationId xmlns:a16="http://schemas.microsoft.com/office/drawing/2014/main" id="{E62A11A1-0BF1-A644-B98B-72FE47F33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10814" y="365125"/>
            <a:ext cx="2564772" cy="1837617"/>
          </a:xfr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A152999-A159-734E-BC8D-CF9BE83AE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516108"/>
              </p:ext>
            </p:extLst>
          </p:nvPr>
        </p:nvGraphicFramePr>
        <p:xfrm>
          <a:off x="1989904" y="2646478"/>
          <a:ext cx="6948548" cy="23827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74274">
                  <a:extLst>
                    <a:ext uri="{9D8B030D-6E8A-4147-A177-3AD203B41FA5}">
                      <a16:colId xmlns:a16="http://schemas.microsoft.com/office/drawing/2014/main" val="4238488288"/>
                    </a:ext>
                  </a:extLst>
                </a:gridCol>
                <a:gridCol w="3474274">
                  <a:extLst>
                    <a:ext uri="{9D8B030D-6E8A-4147-A177-3AD203B41FA5}">
                      <a16:colId xmlns:a16="http://schemas.microsoft.com/office/drawing/2014/main" val="1824140930"/>
                    </a:ext>
                  </a:extLst>
                </a:gridCol>
              </a:tblGrid>
              <a:tr h="203507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Extrinsic motivation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Intrinsic motivation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3639104"/>
                  </a:ext>
                </a:extLst>
              </a:tr>
              <a:tr h="2179215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Earned by employees reaching goals and achievements, meted out by employer.</a:t>
                      </a:r>
                    </a:p>
                    <a:p>
                      <a:r>
                        <a:rPr lang="en-GB" sz="1200">
                          <a:effectLst/>
                        </a:rPr>
                        <a:t>Salary increase</a:t>
                      </a:r>
                    </a:p>
                    <a:p>
                      <a:r>
                        <a:rPr lang="en-GB" sz="1200">
                          <a:effectLst/>
                        </a:rPr>
                        <a:t>Bonuses</a:t>
                      </a:r>
                    </a:p>
                    <a:p>
                      <a:r>
                        <a:rPr lang="en-GB" sz="1200">
                          <a:effectLst/>
                        </a:rPr>
                        <a:t>New benefits</a:t>
                      </a:r>
                    </a:p>
                    <a:p>
                      <a:r>
                        <a:rPr lang="en-GB" sz="1200">
                          <a:effectLst/>
                        </a:rPr>
                        <a:t>Promotions</a:t>
                      </a:r>
                    </a:p>
                    <a:p>
                      <a:r>
                        <a:rPr lang="en-GB" sz="1200">
                          <a:effectLst/>
                        </a:rPr>
                        <a:t>Punishments</a:t>
                      </a:r>
                    </a:p>
                    <a:p>
                      <a:r>
                        <a:rPr lang="en-GB" sz="1200">
                          <a:effectLst/>
                        </a:rPr>
                        <a:t>Withholding payments</a:t>
                      </a:r>
                    </a:p>
                    <a:p>
                      <a:r>
                        <a:rPr lang="en-GB" sz="1200">
                          <a:effectLst/>
                        </a:rPr>
                        <a:t>Criticism</a:t>
                      </a:r>
                    </a:p>
                    <a:p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It is motivation embedded in the process of work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Comes along with enthusiasm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Challenge 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Fun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Belonging to a team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Experiencing new things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264680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1E3D0242-2479-214C-BF21-B822C27C1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454" y="2769887"/>
            <a:ext cx="14797261" cy="508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87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4BA1C-B903-2E47-A033-0C2779326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Key differences </a:t>
            </a:r>
          </a:p>
        </p:txBody>
      </p:sp>
      <p:pic>
        <p:nvPicPr>
          <p:cNvPr id="5" name="Content Placeholder 4" descr="A picture containing x-ray film&#10;&#10;Description automatically generated">
            <a:extLst>
              <a:ext uri="{FF2B5EF4-FFF2-40B4-BE49-F238E27FC236}">
                <a16:creationId xmlns:a16="http://schemas.microsoft.com/office/drawing/2014/main" id="{C2FB5DD4-8AA1-EF4A-933A-8DDC072D8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68735" y="115094"/>
            <a:ext cx="4064000" cy="22860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5E6A0B-D0A2-9246-A61A-1A125AF89917}"/>
              </a:ext>
            </a:extLst>
          </p:cNvPr>
          <p:cNvSpPr txBox="1"/>
          <p:nvPr/>
        </p:nvSpPr>
        <p:spPr>
          <a:xfrm>
            <a:off x="1581665" y="2248930"/>
            <a:ext cx="648729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Intrinsic motivation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internal type of motivation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Self centered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Employee encounter pleasure and satisfaction taking part on activities (Mahmood and Sarwar, 2020)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Extrinsic motivation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External type of motivation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Good achievements and reaching goals are encouraged with bonuses and rewards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motivation do not come from activity itself , it is associated with an extrinsic consequence. (Gagne and Deci, 2005)</a:t>
            </a:r>
          </a:p>
        </p:txBody>
      </p:sp>
    </p:spTree>
    <p:extLst>
      <p:ext uri="{BB962C8B-B14F-4D97-AF65-F5344CB8AC3E}">
        <p14:creationId xmlns:p14="http://schemas.microsoft.com/office/powerpoint/2010/main" val="3142753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E130-6203-454D-8AA8-091EDC343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My motivation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67A6A-C4C6-9A4C-88B1-398E65CBA1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am protagonist (ENFJ-A/ANFJ-T) ENFJs</a:t>
            </a:r>
          </a:p>
          <a:p>
            <a:r>
              <a:rPr lang="en-US" dirty="0"/>
              <a:t>Always motivated by improving others life, higher goals,</a:t>
            </a:r>
          </a:p>
          <a:p>
            <a:r>
              <a:rPr lang="en-US" dirty="0"/>
              <a:t>Achievement and challenge are highly motivating me</a:t>
            </a:r>
          </a:p>
          <a:p>
            <a:r>
              <a:rPr lang="en-US" dirty="0"/>
              <a:t>Idealistic, Over empathetic.</a:t>
            </a:r>
          </a:p>
          <a:p>
            <a:r>
              <a:rPr lang="en-US" dirty="0"/>
              <a:t>All those motivations are intrinsic motivation</a:t>
            </a:r>
          </a:p>
          <a:p>
            <a:r>
              <a:rPr lang="en-US" dirty="0"/>
              <a:t>Yet balance is important and I keep an eye on Extrinsic motivation at workplace. I know the value of my work and extrinsic motivation is the sign that the value is acknowledged.</a:t>
            </a:r>
          </a:p>
          <a:p>
            <a:r>
              <a:rPr lang="en-US" dirty="0"/>
              <a:t>I consider criticism as a positive extrinsic motivation</a:t>
            </a:r>
          </a:p>
        </p:txBody>
      </p:sp>
      <p:pic>
        <p:nvPicPr>
          <p:cNvPr id="5" name="Picture 4" descr="A picture containing text, wall, indoor&#10;&#10;Description automatically generated">
            <a:extLst>
              <a:ext uri="{FF2B5EF4-FFF2-40B4-BE49-F238E27FC236}">
                <a16:creationId xmlns:a16="http://schemas.microsoft.com/office/drawing/2014/main" id="{2487863D-108A-2147-8C50-AA43229FA64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9000"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54E6C1-9509-1C47-AF34-FCC6864E9869}"/>
              </a:ext>
            </a:extLst>
          </p:cNvPr>
          <p:cNvSpPr txBox="1"/>
          <p:nvPr/>
        </p:nvSpPr>
        <p:spPr>
          <a:xfrm>
            <a:off x="7988689" y="6858000"/>
            <a:ext cx="9757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4" tooltip="http://www.farwestcapital.com/blog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5" tooltip="https://creativecommons.org/licenses/by/3.0/"/>
              </a:rPr>
              <a:t>CC BY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3688980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8F3C9-E774-F442-A311-224744C9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Advantages/Disadvantages of motivation types</a:t>
            </a:r>
          </a:p>
        </p:txBody>
      </p:sp>
      <p:pic>
        <p:nvPicPr>
          <p:cNvPr id="11" name="Content Placeholder 10" descr="A picture containing linedrawing&#10;&#10;Description automatically generated">
            <a:extLst>
              <a:ext uri="{FF2B5EF4-FFF2-40B4-BE49-F238E27FC236}">
                <a16:creationId xmlns:a16="http://schemas.microsoft.com/office/drawing/2014/main" id="{069CB874-7FF6-3B4C-9984-672B5EBCB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144000" y="0"/>
            <a:ext cx="3048000" cy="1828800"/>
          </a:xfr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2F6E304-D1AA-F649-A8B9-BE776B7515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962839"/>
              </p:ext>
            </p:extLst>
          </p:nvPr>
        </p:nvGraphicFramePr>
        <p:xfrm>
          <a:off x="1973031" y="2203065"/>
          <a:ext cx="7170969" cy="32174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0058">
                  <a:extLst>
                    <a:ext uri="{9D8B030D-6E8A-4147-A177-3AD203B41FA5}">
                      <a16:colId xmlns:a16="http://schemas.microsoft.com/office/drawing/2014/main" val="1182606162"/>
                    </a:ext>
                  </a:extLst>
                </a:gridCol>
                <a:gridCol w="2390058">
                  <a:extLst>
                    <a:ext uri="{9D8B030D-6E8A-4147-A177-3AD203B41FA5}">
                      <a16:colId xmlns:a16="http://schemas.microsoft.com/office/drawing/2014/main" val="3517203907"/>
                    </a:ext>
                  </a:extLst>
                </a:gridCol>
                <a:gridCol w="2390853">
                  <a:extLst>
                    <a:ext uri="{9D8B030D-6E8A-4147-A177-3AD203B41FA5}">
                      <a16:colId xmlns:a16="http://schemas.microsoft.com/office/drawing/2014/main" val="2621776198"/>
                    </a:ext>
                  </a:extLst>
                </a:gridCol>
              </a:tblGrid>
              <a:tr h="162169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Advantages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Disadvantages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5431965"/>
                  </a:ext>
                </a:extLst>
              </a:tr>
              <a:tr h="1297354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Intrinsic Motivation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Very effective in jobs with complex nature like creative, innovative, performance is boosted by this type of motivation.</a:t>
                      </a:r>
                    </a:p>
                    <a:p>
                      <a:r>
                        <a:rPr lang="en-GB" sz="1200">
                          <a:effectLst/>
                        </a:rPr>
                        <a:t>Engagement booster.</a:t>
                      </a:r>
                    </a:p>
                    <a:p>
                      <a:r>
                        <a:rPr lang="en-GB" sz="1200">
                          <a:effectLst/>
                        </a:rPr>
                        <a:t>Learning is more effective</a:t>
                      </a:r>
                    </a:p>
                    <a:p>
                      <a:r>
                        <a:rPr lang="en-GB" sz="1200">
                          <a:effectLst/>
                        </a:rPr>
                        <a:t>Persistence in acquiring the goals.</a:t>
                      </a:r>
                    </a:p>
                    <a:p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Can assume immoral dimensions like lust for power, hate, vengeance. (Frey and Osterloch,2001)</a:t>
                      </a:r>
                    </a:p>
                    <a:p>
                      <a:r>
                        <a:rPr lang="en-GB" sz="1200">
                          <a:effectLst/>
                        </a:rPr>
                        <a:t>It is not self-sufficient at workplace.</a:t>
                      </a:r>
                    </a:p>
                    <a:p>
                      <a:r>
                        <a:rPr lang="en-GB" sz="1200">
                          <a:effectLst/>
                        </a:rPr>
                        <a:t>People can ignore standards.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2404990"/>
                  </a:ext>
                </a:extLst>
              </a:tr>
              <a:tr h="1571577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Extrinsic Motivation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Increase productivity</a:t>
                      </a:r>
                    </a:p>
                    <a:p>
                      <a:r>
                        <a:rPr lang="en-GB" sz="1200">
                          <a:effectLst/>
                        </a:rPr>
                        <a:t>Can create an atmosphere of chasing goals</a:t>
                      </a:r>
                    </a:p>
                    <a:p>
                      <a:r>
                        <a:rPr lang="en-GB" sz="1200">
                          <a:effectLst/>
                        </a:rPr>
                        <a:t>Can serve to discipline emotions</a:t>
                      </a:r>
                    </a:p>
                    <a:p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Makes learning process slower and diminishes the will to learn as workers focus on rewards.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Do not create passion in work activity</a:t>
                      </a:r>
                    </a:p>
                    <a:p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146772"/>
                  </a:ext>
                </a:extLst>
              </a:tr>
            </a:tbl>
          </a:graphicData>
        </a:graphic>
      </p:graphicFrame>
      <p:sp>
        <p:nvSpPr>
          <p:cNvPr id="15" name="Rectangle 1">
            <a:extLst>
              <a:ext uri="{FF2B5EF4-FFF2-40B4-BE49-F238E27FC236}">
                <a16:creationId xmlns:a16="http://schemas.microsoft.com/office/drawing/2014/main" id="{8AE222C2-7967-C541-A4A7-6A5C8746B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4310" y="2480491"/>
            <a:ext cx="1527091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947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D478F-9065-5C43-BA9E-55AD50604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EE426-8005-1B45-BE8F-F4A8CCB08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Motivation it is an important factor at workplace and is vital to generate performance</a:t>
            </a:r>
          </a:p>
          <a:p>
            <a:r>
              <a:rPr lang="en-US" dirty="0"/>
              <a:t>It is needed a balance in between types of motivation intrinsic and extrinsic to achieve the goals. </a:t>
            </a:r>
          </a:p>
          <a:p>
            <a:r>
              <a:rPr lang="en-US" dirty="0"/>
              <a:t>People are different and is important to identify the motivating factor (</a:t>
            </a:r>
            <a:r>
              <a:rPr lang="en-US" dirty="0" err="1"/>
              <a:t>Makhijaa</a:t>
            </a:r>
            <a:r>
              <a:rPr lang="en-US" dirty="0"/>
              <a:t> and </a:t>
            </a:r>
            <a:r>
              <a:rPr lang="en-US" dirty="0" err="1"/>
              <a:t>Akbarb</a:t>
            </a:r>
            <a:r>
              <a:rPr lang="en-US" dirty="0"/>
              <a:t>, 2019)</a:t>
            </a:r>
          </a:p>
          <a:p>
            <a:r>
              <a:rPr lang="en-US" dirty="0"/>
              <a:t>Communication between employee and organization is essential in finding the good mix of motivation where the needs of both sides are fulfilled and generates performance , specially in extrinsic motivation. (Turner A.,2017)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096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7DE4B-8507-4F43-8F08-81E79350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656CA-BE52-874A-8C60-C1CC1EE57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Frey, B.S.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Osterloh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M. eds., 2001. Successful management by motivation: Balancing intrinsic and extrinsic incentives. Springer Science &amp; Business Media.</a:t>
            </a:r>
          </a:p>
          <a:p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Gagné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M. and Deci, E.L., 2005. Self‐determination theory and work motivation. Journal of Organizational behaviour, 26(4), pp.331-362.</a:t>
            </a:r>
          </a:p>
          <a:p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Ganta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V.C., 2014. Motivation in the workplace to improve the employee performance. International Journal of Engineering Technology, Management and Applied Sciences, 2(6), pp.221-230.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Mahmood, S. and Sarwar, M.A., 2020. Effects of Extrinsic and Intrinsic Factors on Employee Motivation.</a:t>
            </a:r>
          </a:p>
          <a:p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Makhijaa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S.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Akbarb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W., 2019. Linking rewards and creative performance: Mediating role of intrinsic and extrinsic motivation and moderating role of rewards attractiveness. International Journal of Innovation, Creativity, and Change, 8(12), pp.36-51.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Sansone, C.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Harackiewicz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J.M. eds., 2000. Intrinsic and extrinsic motivation: The search for optimal motivation and performance. Elsevier.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Turner, A., 2017. How does intrinsic and extrinsic motivation drive performance culture in organizations?.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Cogent Education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(1), p.1337543.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Van den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Broeck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A., Howard, J.L., Van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Vaerenbergh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Y., Leroy, H.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Gagné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M., 2021. Beyond intrinsic and extrinsic motivation: A meta-analysis on self-determination theory’s multidimensional conceptualization of work motivation. Organizational Psychology Review, 11(3), pp.240-273.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482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4297</TotalTime>
  <Words>973</Words>
  <Application>Microsoft Macintosh PowerPoint</Application>
  <PresentationFormat>Widescreen</PresentationFormat>
  <Paragraphs>99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Developing relationships and workplace achievement</vt:lpstr>
      <vt:lpstr>Content  Slide 3 ……….Introduction Slide 4 ……….What is motivation? Slide 5 ……….Types of motivation Slide 6 ……….Differences Slide 7 ……….My motivation Slide 8 ……….Advantages of motivation Slide 9 ……….Conclusion Slide 10 ……...References </vt:lpstr>
      <vt:lpstr>Introduction</vt:lpstr>
      <vt:lpstr>Motivation</vt:lpstr>
      <vt:lpstr>Types of motivation</vt:lpstr>
      <vt:lpstr>Key differences </vt:lpstr>
      <vt:lpstr>My motivation</vt:lpstr>
      <vt:lpstr>Advantages/Disadvantages of motivation types</vt:lpstr>
      <vt:lpstr>Conclusions</vt:lpstr>
      <vt:lpstr>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relationships and workplace achievement</dc:title>
  <dc:creator>Radu Andreescu (2026729)</dc:creator>
  <cp:lastModifiedBy>Radu Andreescu (2026729)</cp:lastModifiedBy>
  <cp:revision>3</cp:revision>
  <dcterms:created xsi:type="dcterms:W3CDTF">2022-06-20T12:14:01Z</dcterms:created>
  <dcterms:modified xsi:type="dcterms:W3CDTF">2022-06-24T13:05:29Z</dcterms:modified>
</cp:coreProperties>
</file>