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0" r:id="rId1"/>
  </p:sldMasterIdLst>
  <p:sldIdLst>
    <p:sldId id="257"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A0C0817-A112-4847-8014-A94B7D2A4EA3}" type="datetime1">
              <a:rPr lang="en-US" smtClean="0"/>
              <a:t>10/18/2019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65168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10/18/2019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61875380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10/18/2019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269263507"/>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FA2B21-3FCD-4721-B95C-427943F61125}" type="datetime1">
              <a:rPr lang="en-US" smtClean="0"/>
              <a:t>10/18/2019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92841400"/>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FA2B21-3FCD-4721-B95C-427943F61125}" type="datetime1">
              <a:rPr lang="en-US" smtClean="0"/>
              <a:t>10/18/2019</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163017199"/>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6FA2B21-3FCD-4721-B95C-427943F61125}" type="datetime1">
              <a:rPr lang="en-US" smtClean="0"/>
              <a:t>10/18/2019</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054700388"/>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FA2B21-3FCD-4721-B95C-427943F61125}" type="datetime1">
              <a:rPr lang="en-US" smtClean="0"/>
              <a:t>10/18/2019</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70831938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10/18/2019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928431608"/>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10/18/2019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548086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F6FA2B21-3FCD-4721-B95C-427943F61125}" type="datetime1">
              <a:rPr lang="en-US" smtClean="0"/>
              <a:t>10/18/2019</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474879225"/>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10/18/2019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15200611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10/18/2019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15520497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10/18/2019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57063310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10/18/2019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744897129"/>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10/18/2019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504874968"/>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10/18/2019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265087061"/>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10/18/2019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592346108"/>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F6FA2B21-3FCD-4721-B95C-427943F61125}" type="datetime1">
              <a:rPr lang="en-US" smtClean="0"/>
              <a:t>10/18/2019</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48700806"/>
      </p:ext>
    </p:extLst>
  </p:cSld>
  <p:clrMap bg1="dk1" tx1="lt1" bg2="dk2" tx2="lt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 id="2147483724" r:id="rId14"/>
    <p:sldLayoutId id="2147483725" r:id="rId15"/>
    <p:sldLayoutId id="2147483726" r:id="rId16"/>
    <p:sldLayoutId id="2147483727"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0F334-6178-4B62-8EF4-282388D524A5}"/>
              </a:ext>
            </a:extLst>
          </p:cNvPr>
          <p:cNvSpPr>
            <a:spLocks noGrp="1"/>
          </p:cNvSpPr>
          <p:nvPr>
            <p:ph type="title"/>
          </p:nvPr>
        </p:nvSpPr>
        <p:spPr>
          <a:xfrm>
            <a:off x="3657600" y="-506698"/>
            <a:ext cx="8534400" cy="1507067"/>
          </a:xfrm>
        </p:spPr>
        <p:txBody>
          <a:bodyPr>
            <a:normAutofit/>
          </a:bodyPr>
          <a:lstStyle/>
          <a:p>
            <a:r>
              <a:rPr lang="en-GB" sz="3200" b="1" dirty="0">
                <a:solidFill>
                  <a:srgbClr val="002060"/>
                </a:solidFill>
              </a:rPr>
              <a:t>Abigail </a:t>
            </a:r>
            <a:r>
              <a:rPr lang="en-GB" sz="3200" b="1" dirty="0" err="1">
                <a:solidFill>
                  <a:srgbClr val="002060"/>
                </a:solidFill>
              </a:rPr>
              <a:t>anne</a:t>
            </a:r>
            <a:r>
              <a:rPr lang="en-GB" sz="3200" b="1" dirty="0">
                <a:solidFill>
                  <a:srgbClr val="002060"/>
                </a:solidFill>
              </a:rPr>
              <a:t> </a:t>
            </a:r>
            <a:r>
              <a:rPr lang="en-GB" sz="3200" b="1" dirty="0" err="1">
                <a:solidFill>
                  <a:srgbClr val="002060"/>
                </a:solidFill>
              </a:rPr>
              <a:t>maggs</a:t>
            </a:r>
            <a:endParaRPr lang="en-GB" sz="3200" b="1" dirty="0">
              <a:solidFill>
                <a:srgbClr val="002060"/>
              </a:solidFill>
            </a:endParaRPr>
          </a:p>
        </p:txBody>
      </p:sp>
      <p:graphicFrame>
        <p:nvGraphicFramePr>
          <p:cNvPr id="4" name="Table 4">
            <a:extLst>
              <a:ext uri="{FF2B5EF4-FFF2-40B4-BE49-F238E27FC236}">
                <a16:creationId xmlns:a16="http://schemas.microsoft.com/office/drawing/2014/main" id="{D263ED9E-9D3C-455C-8ED9-FA9EE9EFCE08}"/>
              </a:ext>
            </a:extLst>
          </p:cNvPr>
          <p:cNvGraphicFramePr>
            <a:graphicFrameLocks noGrp="1"/>
          </p:cNvGraphicFramePr>
          <p:nvPr>
            <p:ph idx="1"/>
            <p:extLst>
              <p:ext uri="{D42A27DB-BD31-4B8C-83A1-F6EECF244321}">
                <p14:modId xmlns:p14="http://schemas.microsoft.com/office/powerpoint/2010/main" val="4116406983"/>
              </p:ext>
            </p:extLst>
          </p:nvPr>
        </p:nvGraphicFramePr>
        <p:xfrm>
          <a:off x="181759" y="465939"/>
          <a:ext cx="11828481" cy="6279520"/>
        </p:xfrm>
        <a:graphic>
          <a:graphicData uri="http://schemas.openxmlformats.org/drawingml/2006/table">
            <a:tbl>
              <a:tblPr firstRow="1" bandRow="1">
                <a:tableStyleId>{5940675A-B579-460E-94D1-54222C63F5DA}</a:tableStyleId>
              </a:tblPr>
              <a:tblGrid>
                <a:gridCol w="3942827">
                  <a:extLst>
                    <a:ext uri="{9D8B030D-6E8A-4147-A177-3AD203B41FA5}">
                      <a16:colId xmlns:a16="http://schemas.microsoft.com/office/drawing/2014/main" val="2210694556"/>
                    </a:ext>
                  </a:extLst>
                </a:gridCol>
                <a:gridCol w="3942827">
                  <a:extLst>
                    <a:ext uri="{9D8B030D-6E8A-4147-A177-3AD203B41FA5}">
                      <a16:colId xmlns:a16="http://schemas.microsoft.com/office/drawing/2014/main" val="3966651275"/>
                    </a:ext>
                  </a:extLst>
                </a:gridCol>
                <a:gridCol w="3942827">
                  <a:extLst>
                    <a:ext uri="{9D8B030D-6E8A-4147-A177-3AD203B41FA5}">
                      <a16:colId xmlns:a16="http://schemas.microsoft.com/office/drawing/2014/main" val="2702181707"/>
                    </a:ext>
                  </a:extLst>
                </a:gridCol>
              </a:tblGrid>
              <a:tr h="3093853">
                <a:tc>
                  <a:txBody>
                    <a:bodyPr/>
                    <a:lstStyle/>
                    <a:p>
                      <a:pPr algn="ctr"/>
                      <a:r>
                        <a:rPr lang="en-GB" sz="1200" b="1" u="sng" dirty="0" err="1"/>
                        <a:t>Amdana</a:t>
                      </a:r>
                      <a:r>
                        <a:rPr lang="en-GB" sz="1200" b="1" u="sng" dirty="0"/>
                        <a:t> </a:t>
                      </a:r>
                      <a:r>
                        <a:rPr lang="en-GB" sz="1200" b="1" u="sng" dirty="0" err="1"/>
                        <a:t>i</a:t>
                      </a:r>
                      <a:endParaRPr lang="en-GB" sz="1200" b="1" u="sng" dirty="0"/>
                    </a:p>
                    <a:p>
                      <a:pPr algn="ctr"/>
                      <a:r>
                        <a:rPr lang="en-GB" sz="1200" b="1" u="sng" dirty="0"/>
                        <a:t>About Me</a:t>
                      </a:r>
                    </a:p>
                    <a:p>
                      <a:pPr algn="ctr"/>
                      <a:endParaRPr lang="en-GB" sz="1200" dirty="0"/>
                    </a:p>
                    <a:p>
                      <a:pPr algn="l"/>
                      <a:r>
                        <a:rPr lang="en-GB" sz="1200" dirty="0"/>
                        <a:t>I am 19 years old and I live in Treorchy, Rhondda Cynon Taff. I am currently studying Primary Ed with QTS at University of Wales Trinity Saint David (UWTSD), living on Carmarthen Campus during term time. </a:t>
                      </a:r>
                    </a:p>
                    <a:p>
                      <a:pPr algn="l"/>
                      <a:endParaRPr lang="en-GB" sz="1200"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 am a member of the Teacher Society at UWTSD, I am also part of the netball team where I enjoy training and competing in games every term.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 consider myself to be a punctual reliable student, with an enthusiastic attitude to working hard to achieve outstanding results in whatever I am assigned to do.</a:t>
                      </a:r>
                    </a:p>
                  </a:txBody>
                  <a:tcPr>
                    <a:solidFill>
                      <a:srgbClr val="002060"/>
                    </a:solidFill>
                  </a:tcPr>
                </a:tc>
                <a:tc>
                  <a:txBody>
                    <a:bodyPr/>
                    <a:lstStyle/>
                    <a:p>
                      <a:pPr algn="ctr"/>
                      <a:r>
                        <a:rPr lang="en-GB" sz="1200" b="1" u="sng" dirty="0" err="1"/>
                        <a:t>Profiad</a:t>
                      </a:r>
                      <a:r>
                        <a:rPr lang="en-GB" sz="1200" b="1" u="sng" dirty="0"/>
                        <a:t> </a:t>
                      </a:r>
                      <a:r>
                        <a:rPr lang="en-GB" sz="1200" b="1" u="sng" dirty="0" err="1"/>
                        <a:t>addysgu</a:t>
                      </a:r>
                      <a:r>
                        <a:rPr lang="en-GB" sz="1200" b="1" u="sng" dirty="0"/>
                        <a:t> </a:t>
                      </a:r>
                      <a:r>
                        <a:rPr lang="en-GB" sz="1200" b="1" u="sng" dirty="0" err="1"/>
                        <a:t>blaenorol</a:t>
                      </a:r>
                      <a:endParaRPr lang="en-GB" sz="1200" b="1" u="sng" dirty="0"/>
                    </a:p>
                    <a:p>
                      <a:pPr algn="ctr"/>
                      <a:r>
                        <a:rPr lang="en-GB" sz="1200" b="1" u="sng" dirty="0"/>
                        <a:t>Previous teaching experiences </a:t>
                      </a:r>
                    </a:p>
                    <a:p>
                      <a:pPr algn="ctr"/>
                      <a:endParaRPr lang="en-GB" sz="1200" dirty="0"/>
                    </a:p>
                    <a:p>
                      <a:r>
                        <a:rPr lang="en-GB" sz="1200" kern="1200" dirty="0">
                          <a:solidFill>
                            <a:schemeClr val="tx1"/>
                          </a:solidFill>
                          <a:effectLst/>
                          <a:latin typeface="+mn-lt"/>
                          <a:ea typeface="+mn-ea"/>
                          <a:cs typeface="+mn-cs"/>
                        </a:rPr>
                        <a:t>April 2013: Work experience attained whilst at secondary school was at </a:t>
                      </a:r>
                      <a:r>
                        <a:rPr lang="en-GB" sz="1200" kern="1200" dirty="0" err="1">
                          <a:solidFill>
                            <a:schemeClr val="tx1"/>
                          </a:solidFill>
                          <a:effectLst/>
                          <a:latin typeface="+mn-lt"/>
                          <a:ea typeface="+mn-ea"/>
                          <a:cs typeface="+mn-cs"/>
                        </a:rPr>
                        <a:t>Gelli</a:t>
                      </a:r>
                      <a:r>
                        <a:rPr lang="en-GB" sz="1200" kern="1200" dirty="0">
                          <a:solidFill>
                            <a:schemeClr val="tx1"/>
                          </a:solidFill>
                          <a:effectLst/>
                          <a:latin typeface="+mn-lt"/>
                          <a:ea typeface="+mn-ea"/>
                          <a:cs typeface="+mn-cs"/>
                        </a:rPr>
                        <a:t> Primary School where I undertook the role of a teacher’s assistant.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July 2017: Work experience attained whilst in sixth form was at Treorchy Primary School where I undertook the role of a teacher’s assistant.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December 2019: Three Monday’s ‘bridging’ attained at St Thomas Primary School, Swansea.</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February- April 2019: Six weeks Professional Teaching Experience at Gowerton Primary School, Swansea.</a:t>
                      </a:r>
                      <a:endParaRPr lang="en-GB" sz="1200" dirty="0"/>
                    </a:p>
                  </a:txBody>
                  <a:tcPr>
                    <a:solidFill>
                      <a:srgbClr val="002060"/>
                    </a:solidFill>
                  </a:tcPr>
                </a:tc>
                <a:tc>
                  <a:txBody>
                    <a:bodyPr/>
                    <a:lstStyle/>
                    <a:p>
                      <a:pPr algn="ctr"/>
                      <a:r>
                        <a:rPr lang="en-GB" sz="1200" b="1" u="sng" dirty="0" err="1"/>
                        <a:t>Rhesymau</a:t>
                      </a:r>
                      <a:r>
                        <a:rPr lang="en-GB" sz="1200" b="1" u="sng" dirty="0"/>
                        <a:t> </a:t>
                      </a:r>
                      <a:r>
                        <a:rPr lang="en-GB" sz="1200" b="1" u="sng" dirty="0" err="1"/>
                        <a:t>dros</a:t>
                      </a:r>
                      <a:r>
                        <a:rPr lang="en-GB" sz="1200" b="1" u="sng" dirty="0"/>
                        <a:t> </a:t>
                      </a:r>
                      <a:r>
                        <a:rPr lang="en-GB" sz="1200" b="1" u="sng" dirty="0" err="1"/>
                        <a:t>ddewis</a:t>
                      </a:r>
                      <a:r>
                        <a:rPr lang="en-GB" sz="1200" b="1" u="sng" dirty="0"/>
                        <a:t> </a:t>
                      </a:r>
                      <a:r>
                        <a:rPr lang="en-GB" sz="1200" b="1" u="sng" dirty="0" err="1"/>
                        <a:t>addysgu</a:t>
                      </a:r>
                      <a:r>
                        <a:rPr lang="en-GB" sz="1200" b="1" u="sng" dirty="0"/>
                        <a:t> </a:t>
                      </a:r>
                      <a:r>
                        <a:rPr lang="en-GB" sz="1200" b="1" u="sng" dirty="0" err="1"/>
                        <a:t>fel</a:t>
                      </a:r>
                      <a:r>
                        <a:rPr lang="en-GB" sz="1200" b="1" u="sng" dirty="0"/>
                        <a:t> </a:t>
                      </a:r>
                      <a:r>
                        <a:rPr lang="en-GB" sz="1200" b="1" u="sng" dirty="0" err="1"/>
                        <a:t>proffesiwn</a:t>
                      </a:r>
                      <a:endParaRPr lang="en-GB" sz="1200" b="1" u="sng" dirty="0"/>
                    </a:p>
                    <a:p>
                      <a:pPr algn="ctr"/>
                      <a:r>
                        <a:rPr lang="en-GB" sz="1200" b="1" u="sng" dirty="0"/>
                        <a:t>Reasons for entering the teaching profession </a:t>
                      </a:r>
                    </a:p>
                    <a:p>
                      <a:pPr algn="ctr"/>
                      <a:endParaRPr lang="en-GB" sz="1200" dirty="0"/>
                    </a:p>
                    <a:p>
                      <a:pPr algn="ctr"/>
                      <a:r>
                        <a:rPr lang="en-GB" sz="1200" kern="1200" dirty="0">
                          <a:solidFill>
                            <a:schemeClr val="tx1"/>
                          </a:solidFill>
                          <a:effectLst/>
                          <a:latin typeface="+mn-lt"/>
                          <a:ea typeface="+mn-ea"/>
                          <a:cs typeface="+mn-cs"/>
                        </a:rPr>
                        <a:t>Part of the appeal of being a primary school teacher to me is that it provides an opportunity to teach the whole spectrum of school subjects in creative and innovative ways, instead of focusing on just one subject. </a:t>
                      </a:r>
                    </a:p>
                    <a:p>
                      <a:pPr algn="ctr"/>
                      <a:r>
                        <a:rPr lang="en-GB" sz="1200" kern="1200" dirty="0">
                          <a:solidFill>
                            <a:schemeClr val="tx1"/>
                          </a:solidFill>
                          <a:effectLst/>
                          <a:latin typeface="+mn-lt"/>
                          <a:ea typeface="+mn-ea"/>
                          <a:cs typeface="+mn-cs"/>
                        </a:rPr>
                        <a:t>Inspiring children to enjoy a range of subjects through study and play, is something I have done regularly having grown up with younger siblings.</a:t>
                      </a: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My first placement for work experience in Year 10 led me to my career choice today. I believe working with primary school children can be the most challenging yet rewarding job. </a:t>
                      </a:r>
                    </a:p>
                    <a:p>
                      <a:pPr algn="ctr"/>
                      <a:endParaRPr lang="en-GB" sz="1100" dirty="0"/>
                    </a:p>
                  </a:txBody>
                  <a:tcPr>
                    <a:lnB w="12700" cap="flat" cmpd="sng" algn="ctr">
                      <a:solidFill>
                        <a:schemeClr val="tx1"/>
                      </a:solidFill>
                      <a:prstDash val="solid"/>
                      <a:round/>
                      <a:headEnd type="none" w="med" len="med"/>
                      <a:tailEnd type="none" w="med" len="med"/>
                    </a:lnB>
                    <a:solidFill>
                      <a:srgbClr val="002060"/>
                    </a:solidFill>
                  </a:tcPr>
                </a:tc>
                <a:extLst>
                  <a:ext uri="{0D108BD9-81ED-4DB2-BD59-A6C34878D82A}">
                    <a16:rowId xmlns:a16="http://schemas.microsoft.com/office/drawing/2014/main" val="4078341401"/>
                  </a:ext>
                </a:extLst>
              </a:tr>
              <a:tr h="3079120">
                <a:tc>
                  <a:txBody>
                    <a:bodyPr/>
                    <a:lstStyle/>
                    <a:p>
                      <a:pPr algn="ctr"/>
                      <a:r>
                        <a:rPr lang="en-GB" sz="1200" b="1" u="sng" dirty="0" err="1"/>
                        <a:t>Meysydd</a:t>
                      </a:r>
                      <a:r>
                        <a:rPr lang="en-GB" sz="1200" b="1" u="sng" dirty="0"/>
                        <a:t> / </a:t>
                      </a:r>
                      <a:r>
                        <a:rPr lang="en-GB" sz="1200" b="1" u="sng" dirty="0" err="1"/>
                        <a:t>pynciau</a:t>
                      </a:r>
                      <a:r>
                        <a:rPr lang="en-GB" sz="1200" b="1" u="sng" dirty="0"/>
                        <a:t> </a:t>
                      </a:r>
                      <a:r>
                        <a:rPr lang="en-GB" sz="1200" b="1" u="sng" dirty="0" err="1"/>
                        <a:t>medraf</a:t>
                      </a:r>
                      <a:r>
                        <a:rPr lang="en-GB" sz="1200" b="1" u="sng" dirty="0"/>
                        <a:t> </a:t>
                      </a:r>
                      <a:r>
                        <a:rPr lang="en-GB" sz="1200" b="1" u="sng" dirty="0" err="1"/>
                        <a:t>eu</a:t>
                      </a:r>
                      <a:r>
                        <a:rPr lang="en-GB" sz="1200" b="1" u="sng" dirty="0"/>
                        <a:t> </a:t>
                      </a:r>
                      <a:r>
                        <a:rPr lang="en-GB" sz="1200" b="1" u="sng" dirty="0" err="1"/>
                        <a:t>haddysgu</a:t>
                      </a:r>
                      <a:endParaRPr lang="en-GB" sz="1200" b="1" u="sng" dirty="0"/>
                    </a:p>
                    <a:p>
                      <a:pPr algn="ctr"/>
                      <a:r>
                        <a:rPr lang="en-GB" sz="1200" b="1" u="sng" dirty="0"/>
                        <a:t>Areas / subjects I could teach</a:t>
                      </a:r>
                    </a:p>
                    <a:p>
                      <a:pPr algn="ctr"/>
                      <a:endParaRPr lang="en-GB" sz="1200" dirty="0"/>
                    </a:p>
                    <a:p>
                      <a:pPr algn="ctr"/>
                      <a:r>
                        <a:rPr lang="en-GB" sz="1100" dirty="0"/>
                        <a:t>Having enjoyed mathematics in secondary school and studying it at A level, I feel confident to teach mathematics to the younger children.</a:t>
                      </a:r>
                    </a:p>
                    <a:p>
                      <a:pPr algn="ctr"/>
                      <a:endParaRPr lang="en-GB" sz="1100" dirty="0"/>
                    </a:p>
                    <a:p>
                      <a:pPr algn="ctr"/>
                      <a:r>
                        <a:rPr lang="en-GB" sz="1100" dirty="0"/>
                        <a:t>From PTE 1, there was a clear pattern that I enjoyed creating and delivering Welsh lessons. This may be also because I studied Welsh Second Language at A level. I enjoyed doing Slot ddrilio with the class and introducing the children to language games.</a:t>
                      </a:r>
                    </a:p>
                    <a:p>
                      <a:pPr algn="ctr"/>
                      <a:endParaRPr lang="en-GB" sz="1100" dirty="0"/>
                    </a:p>
                    <a:p>
                      <a:pPr algn="ctr"/>
                      <a:r>
                        <a:rPr lang="en-GB" sz="1100" dirty="0"/>
                        <a:t>Areas/subjects that I aim to improve on/teach more during this PTE is Science and PE as I did not have much chance last year and feel less confident with the subjects.</a:t>
                      </a:r>
                    </a:p>
                  </a:txBody>
                  <a:tcPr>
                    <a:solidFill>
                      <a:srgbClr val="002060"/>
                    </a:solidFill>
                  </a:tcPr>
                </a:tc>
                <a:tc>
                  <a:txBody>
                    <a:bodyPr/>
                    <a:lstStyle/>
                    <a:p>
                      <a:pPr algn="ctr"/>
                      <a:r>
                        <a:rPr lang="en-GB" sz="1200" b="1" u="sng" dirty="0"/>
                        <a:t>Y math o </a:t>
                      </a:r>
                      <a:r>
                        <a:rPr lang="en-GB" sz="1200" b="1" u="sng" dirty="0" err="1"/>
                        <a:t>athro</a:t>
                      </a:r>
                      <a:r>
                        <a:rPr lang="en-GB" sz="1200" b="1" u="sng" dirty="0"/>
                        <a:t> </a:t>
                      </a:r>
                      <a:r>
                        <a:rPr lang="en-GB" sz="1200" b="1" u="sng" dirty="0" err="1"/>
                        <a:t>hoffaf</a:t>
                      </a:r>
                      <a:r>
                        <a:rPr lang="en-GB" sz="1200" b="1" u="sng" dirty="0"/>
                        <a:t> bod</a:t>
                      </a:r>
                    </a:p>
                    <a:p>
                      <a:pPr algn="ctr"/>
                      <a:r>
                        <a:rPr lang="en-GB" sz="1200" b="1" u="sng" dirty="0"/>
                        <a:t>The kind of teacher I aspire to be</a:t>
                      </a:r>
                    </a:p>
                    <a:p>
                      <a:pPr algn="ctr"/>
                      <a:endParaRPr lang="en-GB" sz="1200" dirty="0"/>
                    </a:p>
                    <a:p>
                      <a:pPr algn="ctr"/>
                      <a:r>
                        <a:rPr lang="en-GB" sz="1200" dirty="0"/>
                        <a:t>I aspire to be an enthusiastic, memorable, committed and well respected teacher.</a:t>
                      </a:r>
                    </a:p>
                    <a:p>
                      <a:pPr algn="ctr"/>
                      <a:r>
                        <a:rPr lang="en-GB" sz="1200" dirty="0"/>
                        <a:t>What is most important to me is that the children enjoy learning in my classroom. I want to make learning fun and encourage the children to enjoy every subject.</a:t>
                      </a:r>
                    </a:p>
                    <a:p>
                      <a:pPr algn="ctr"/>
                      <a:r>
                        <a:rPr lang="en-GB" sz="1200" dirty="0"/>
                        <a:t>I aim to be a role model for the children, being well respected, but also seen as  a ‘friend’ to the children, who they can confide in when need of advice/support. Building good relationships with the children is key.</a:t>
                      </a:r>
                    </a:p>
                  </a:txBody>
                  <a:tcPr>
                    <a:lnR w="12700" cap="flat" cmpd="sng" algn="ctr">
                      <a:solidFill>
                        <a:schemeClr val="tx1"/>
                      </a:solidFill>
                      <a:prstDash val="solid"/>
                      <a:round/>
                      <a:headEnd type="none" w="med" len="med"/>
                      <a:tailEnd type="none" w="med" len="med"/>
                    </a:lnR>
                    <a:solidFill>
                      <a:srgbClr val="002060"/>
                    </a:solidFill>
                  </a:tcPr>
                </a:tc>
                <a:tc>
                  <a:txBody>
                    <a:bodyPr/>
                    <a:lstStyle/>
                    <a:p>
                      <a:pPr algn="ctr"/>
                      <a:r>
                        <a:rPr lang="en-GB" sz="1200" b="1" u="sng" dirty="0" err="1"/>
                        <a:t>Cefndir</a:t>
                      </a:r>
                      <a:r>
                        <a:rPr lang="en-GB" sz="1200" b="1" u="sng" dirty="0"/>
                        <a:t> </a:t>
                      </a:r>
                      <a:r>
                        <a:rPr lang="en-GB" sz="1200" b="1" u="sng" dirty="0" err="1"/>
                        <a:t>academaidd</a:t>
                      </a:r>
                      <a:endParaRPr lang="en-GB" sz="1200" b="1" u="sng" dirty="0"/>
                    </a:p>
                    <a:p>
                      <a:pPr algn="ctr"/>
                      <a:r>
                        <a:rPr lang="en-GB" sz="1200" b="1" u="sng" dirty="0"/>
                        <a:t>Academic history</a:t>
                      </a:r>
                    </a:p>
                    <a:p>
                      <a:pPr algn="ctr"/>
                      <a:endParaRPr lang="en-GB" sz="1200" b="1" u="sng" dirty="0"/>
                    </a:p>
                    <a:p>
                      <a:pPr algn="ctr"/>
                      <a:r>
                        <a:rPr lang="en-GB" sz="1200" b="1" u="none" dirty="0"/>
                        <a:t>Treorchy Comprehensive School (2011-2018)</a:t>
                      </a:r>
                    </a:p>
                    <a:p>
                      <a:pPr algn="ctr"/>
                      <a:endParaRPr lang="en-GB" sz="1200" b="1" u="none" dirty="0"/>
                    </a:p>
                    <a:p>
                      <a:pPr algn="l"/>
                      <a:r>
                        <a:rPr lang="en-GB" sz="1200" b="1" u="none" dirty="0"/>
                        <a:t>GCSE’s:                                                A levels</a:t>
                      </a:r>
                    </a:p>
                    <a:p>
                      <a:pPr algn="l"/>
                      <a:r>
                        <a:rPr lang="en-GB" sz="1200" b="0" u="none" dirty="0"/>
                        <a:t>Mathematics – A                           Mathematics- A </a:t>
                      </a:r>
                    </a:p>
                    <a:p>
                      <a:pPr algn="l"/>
                      <a:r>
                        <a:rPr lang="en-GB" sz="1200" b="0" kern="1200" dirty="0">
                          <a:solidFill>
                            <a:schemeClr val="tx1"/>
                          </a:solidFill>
                          <a:effectLst/>
                          <a:latin typeface="+mn-lt"/>
                          <a:ea typeface="+mn-ea"/>
                          <a:cs typeface="+mn-cs"/>
                        </a:rPr>
                        <a:t>Welsh- A                                         RE- B</a:t>
                      </a:r>
                      <a:br>
                        <a:rPr lang="en-GB" sz="1200" b="0"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Art-  A                                             Welsh- B</a:t>
                      </a:r>
                      <a:br>
                        <a:rPr lang="en-GB" sz="1200" b="0"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English Language –  B                   History- B</a:t>
                      </a:r>
                      <a:br>
                        <a:rPr lang="en-GB" sz="1200" b="0"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English literature-  B                       Welsh </a:t>
                      </a:r>
                      <a:r>
                        <a:rPr lang="en-GB" sz="1200" b="0" kern="1200" dirty="0" err="1">
                          <a:solidFill>
                            <a:schemeClr val="tx1"/>
                          </a:solidFill>
                          <a:effectLst/>
                          <a:latin typeface="+mn-lt"/>
                          <a:ea typeface="+mn-ea"/>
                          <a:cs typeface="+mn-cs"/>
                        </a:rPr>
                        <a:t>Bacc</a:t>
                      </a:r>
                      <a:r>
                        <a:rPr lang="en-GB" sz="1200" b="0" kern="1200" dirty="0">
                          <a:solidFill>
                            <a:schemeClr val="tx1"/>
                          </a:solidFill>
                          <a:effectLst/>
                          <a:latin typeface="+mn-lt"/>
                          <a:ea typeface="+mn-ea"/>
                          <a:cs typeface="+mn-cs"/>
                        </a:rPr>
                        <a:t>- B</a:t>
                      </a:r>
                      <a:br>
                        <a:rPr lang="en-GB" sz="1200" b="0"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History-  B</a:t>
                      </a:r>
                      <a:br>
                        <a:rPr lang="en-GB" sz="1200" b="0"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French-  B </a:t>
                      </a:r>
                      <a:br>
                        <a:rPr lang="en-GB" sz="1200" b="0"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RE-  B </a:t>
                      </a:r>
                      <a:br>
                        <a:rPr lang="en-GB" sz="1200" b="0"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Science – C</a:t>
                      </a:r>
                      <a:br>
                        <a:rPr lang="en-GB" sz="1200" b="0"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Dance-  C</a:t>
                      </a:r>
                      <a:endParaRPr lang="en-GB" sz="1200" b="0" u="none"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125618583"/>
                  </a:ext>
                </a:extLst>
              </a:tr>
            </a:tbl>
          </a:graphicData>
        </a:graphic>
      </p:graphicFrame>
    </p:spTree>
    <p:extLst>
      <p:ext uri="{BB962C8B-B14F-4D97-AF65-F5344CB8AC3E}">
        <p14:creationId xmlns:p14="http://schemas.microsoft.com/office/powerpoint/2010/main" val="1801514207"/>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
  <TotalTime>106</TotalTime>
  <Words>558</Words>
  <Application>Microsoft Office PowerPoint</Application>
  <PresentationFormat>Widescreen</PresentationFormat>
  <Paragraphs>47</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Century Gothic</vt:lpstr>
      <vt:lpstr>Wingdings 3</vt:lpstr>
      <vt:lpstr>Slice</vt:lpstr>
      <vt:lpstr>Abigail anne maggs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Davies</dc:creator>
  <cp:lastModifiedBy>ABIGAIL MAGGS</cp:lastModifiedBy>
  <cp:revision>18</cp:revision>
  <dcterms:created xsi:type="dcterms:W3CDTF">2019-09-05T20:58:34Z</dcterms:created>
  <dcterms:modified xsi:type="dcterms:W3CDTF">2019-10-18T11:38:58Z</dcterms:modified>
</cp:coreProperties>
</file>