
<file path=[Content_Types].xml><?xml version="1.0" encoding="utf-8"?>
<Types xmlns="http://schemas.openxmlformats.org/package/2006/content-types">
  <Default ContentType="application/x-fontdata" Extension="fntdata"/>
  <Default ContentType="image/jpeg" Extension="jpeg"/>
  <Default ContentType="video/mp4" Extension="mp4"/>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Lst>
  <p:sldSz cx="18288000" cy="10287000"/>
  <p:notesSz cx="6858000" cy="9144000"/>
  <p:embeddedFontLst>
    <p:embeddedFont>
      <p:font typeface="Articulat Bold" charset="1" panose="00000800000000000000"/>
      <p:regular r:id="rId23"/>
    </p:embeddedFont>
    <p:embeddedFont>
      <p:font typeface="Articulat" charset="1" panose="00000500000000000000"/>
      <p:regular r:id="rId24"/>
    </p:embeddedFont>
    <p:embeddedFont>
      <p:font typeface="Articulat Ultra-Bold" charset="1" panose="00000900000000000000"/>
      <p:regular r:id="rId25"/>
    </p:embeddedFont>
    <p:embeddedFont>
      <p:font typeface="Canva Sans" charset="1" panose="020B0503030501040103"/>
      <p:regular r:id="rId26"/>
    </p:embeddedFont>
    <p:embeddedFont>
      <p:font typeface="Helvetica Now Display" charset="1" panose="020B0504030202020204"/>
      <p:regular r:id="rId27"/>
    </p:embeddedFont>
    <p:embeddedFont>
      <p:font typeface="Glacial Indifference Bold" charset="1" panose="00000800000000000000"/>
      <p:regular r:id="rId28"/>
    </p:embeddedFont>
    <p:embeddedFont>
      <p:font typeface="Glacial Indifference" charset="1" panose="00000000000000000000"/>
      <p:regular r:id="rId29"/>
    </p:embeddedFont>
    <p:embeddedFont>
      <p:font typeface="Articulat Italics" charset="1" panose="00000500000000000000"/>
      <p:regular r:id="rId30"/>
    </p:embeddedFont>
    <p:embeddedFont>
      <p:font typeface="Aileron Heavy" charset="1" panose="00000A00000000000000"/>
      <p:regular r:id="rId31"/>
    </p:embeddedFont>
    <p:embeddedFont>
      <p:font typeface="Aileron" charset="1" panose="00000500000000000000"/>
      <p:regular r:id="rId32"/>
    </p:embeddedFont>
    <p:embeddedFont>
      <p:font typeface="Aileron Italics" charset="1" panose="00000500000000000000"/>
      <p:regular r:id="rId33"/>
    </p:embeddedFont>
    <p:embeddedFont>
      <p:font typeface="Aileron Bold" charset="1" panose="00000800000000000000"/>
      <p:regular r:id="rId34"/>
    </p:embeddedFont>
    <p:embeddedFont>
      <p:font typeface="Aileron Ultra-Bold" charset="1" panose="00000A00000000000000"/>
      <p:regular r:id="rId35"/>
    </p:embeddedFont>
    <p:embeddedFont>
      <p:font typeface="Canva Sans Bold" charset="1" panose="020B0803030501040103"/>
      <p:regular r:id="rId36"/>
    </p:embeddedFont>
    <p:embeddedFont>
      <p:font typeface="Montserrat Light" charset="1" panose="00000400000000000000"/>
      <p:regular r:id="rId3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fonts/font23.fntdata" Type="http://schemas.openxmlformats.org/officeDocument/2006/relationships/font"/><Relationship Id="rId24" Target="fonts/font24.fntdata" Type="http://schemas.openxmlformats.org/officeDocument/2006/relationships/font"/><Relationship Id="rId25" Target="fonts/font25.fntdata" Type="http://schemas.openxmlformats.org/officeDocument/2006/relationships/font"/><Relationship Id="rId26" Target="fonts/font26.fntdata" Type="http://schemas.openxmlformats.org/officeDocument/2006/relationships/font"/><Relationship Id="rId27" Target="fonts/font27.fntdata" Type="http://schemas.openxmlformats.org/officeDocument/2006/relationships/font"/><Relationship Id="rId28" Target="fonts/font28.fntdata" Type="http://schemas.openxmlformats.org/officeDocument/2006/relationships/font"/><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31" Target="fonts/font31.fntdata" Type="http://schemas.openxmlformats.org/officeDocument/2006/relationships/font"/><Relationship Id="rId32" Target="fonts/font32.fntdata" Type="http://schemas.openxmlformats.org/officeDocument/2006/relationships/font"/><Relationship Id="rId33" Target="fonts/font33.fntdata" Type="http://schemas.openxmlformats.org/officeDocument/2006/relationships/font"/><Relationship Id="rId34" Target="fonts/font34.fntdata" Type="http://schemas.openxmlformats.org/officeDocument/2006/relationships/font"/><Relationship Id="rId35" Target="fonts/font35.fntdata" Type="http://schemas.openxmlformats.org/officeDocument/2006/relationships/font"/><Relationship Id="rId36" Target="fonts/font36.fntdata" Type="http://schemas.openxmlformats.org/officeDocument/2006/relationships/font"/><Relationship Id="rId37" Target="fonts/font37.fntdata" Type="http://schemas.openxmlformats.org/officeDocument/2006/relationships/font"/><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jpe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8.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png" Type="http://schemas.openxmlformats.org/officeDocument/2006/relationships/image"/><Relationship Id="rId3" Target="../media/image10.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png" Type="http://schemas.openxmlformats.org/officeDocument/2006/relationships/image"/><Relationship Id="rId3" Target="../media/image12.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13.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4.png" Type="http://schemas.openxmlformats.org/officeDocument/2006/relationships/image"/><Relationship Id="rId3" Target="../media/image15.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6.jpeg" Type="http://schemas.openxmlformats.org/officeDocument/2006/relationships/image"/><Relationship Id="rId3" Target="../media/VAHGjaeIBrE.mp4" Type="http://schemas.openxmlformats.org/officeDocument/2006/relationships/video"/><Relationship Id="rId4" Target="../media/VAHGjaeIBrE.mp4" Type="http://schemas.microsoft.com/office/2007/relationships/media"/></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7.png" Type="http://schemas.openxmlformats.org/officeDocument/2006/relationships/image"/><Relationship Id="rId3" Target="../media/image18.svg" Type="http://schemas.openxmlformats.org/officeDocument/2006/relationships/image"/><Relationship Id="rId4" Target="../media/image19.png" Type="http://schemas.openxmlformats.org/officeDocument/2006/relationships/image"/><Relationship Id="rId5" Target="../media/image20.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13851203" y="1546332"/>
            <a:ext cx="10743963" cy="10646291"/>
          </a:xfrm>
          <a:custGeom>
            <a:avLst/>
            <a:gdLst/>
            <a:ahLst/>
            <a:cxnLst/>
            <a:rect r="r" b="b" t="t" l="l"/>
            <a:pathLst>
              <a:path h="10646291" w="10743963">
                <a:moveTo>
                  <a:pt x="0" y="0"/>
                </a:moveTo>
                <a:lnTo>
                  <a:pt x="10743963" y="0"/>
                </a:lnTo>
                <a:lnTo>
                  <a:pt x="10743963" y="10646291"/>
                </a:lnTo>
                <a:lnTo>
                  <a:pt x="0" y="10646291"/>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28700" y="848618"/>
            <a:ext cx="3203243" cy="1395427"/>
          </a:xfrm>
          <a:custGeom>
            <a:avLst/>
            <a:gdLst/>
            <a:ahLst/>
            <a:cxnLst/>
            <a:rect r="r" b="b" t="t" l="l"/>
            <a:pathLst>
              <a:path h="1395427" w="3203243">
                <a:moveTo>
                  <a:pt x="0" y="0"/>
                </a:moveTo>
                <a:lnTo>
                  <a:pt x="3203243" y="0"/>
                </a:lnTo>
                <a:lnTo>
                  <a:pt x="3203243" y="1395427"/>
                </a:lnTo>
                <a:lnTo>
                  <a:pt x="0" y="1395427"/>
                </a:lnTo>
                <a:lnTo>
                  <a:pt x="0" y="0"/>
                </a:lnTo>
                <a:close/>
              </a:path>
            </a:pathLst>
          </a:custGeom>
          <a:blipFill>
            <a:blip r:embed="rId4"/>
            <a:stretch>
              <a:fillRect l="-10726" t="0" r="0" b="-6159"/>
            </a:stretch>
          </a:blipFill>
        </p:spPr>
      </p:sp>
      <p:sp>
        <p:nvSpPr>
          <p:cNvPr name="TextBox 4" id="4"/>
          <p:cNvSpPr txBox="true"/>
          <p:nvPr/>
        </p:nvSpPr>
        <p:spPr>
          <a:xfrm rot="0">
            <a:off x="835214" y="4253820"/>
            <a:ext cx="13395539" cy="2414994"/>
          </a:xfrm>
          <a:prstGeom prst="rect">
            <a:avLst/>
          </a:prstGeom>
        </p:spPr>
        <p:txBody>
          <a:bodyPr anchor="t" rtlCol="false" tIns="0" lIns="0" bIns="0" rIns="0">
            <a:spAutoFit/>
          </a:bodyPr>
          <a:lstStyle/>
          <a:p>
            <a:pPr algn="l">
              <a:lnSpc>
                <a:spcPts val="4803"/>
              </a:lnSpc>
            </a:pPr>
            <a:r>
              <a:rPr lang="en-US" sz="4803" spc="-48" b="true">
                <a:solidFill>
                  <a:srgbClr val="D83D2E"/>
                </a:solidFill>
                <a:latin typeface="Articulat Bold"/>
                <a:ea typeface="Articulat Bold"/>
                <a:cs typeface="Articulat Bold"/>
                <a:sym typeface="Articulat Bold"/>
              </a:rPr>
              <a:t>Evaluating the Instances of AI-Generated Code:</a:t>
            </a:r>
          </a:p>
          <a:p>
            <a:pPr algn="l">
              <a:lnSpc>
                <a:spcPts val="4803"/>
              </a:lnSpc>
            </a:pPr>
          </a:p>
          <a:p>
            <a:pPr algn="l">
              <a:lnSpc>
                <a:spcPts val="4603"/>
              </a:lnSpc>
            </a:pPr>
            <a:r>
              <a:rPr lang="en-US" sz="4603" spc="-46">
                <a:solidFill>
                  <a:srgbClr val="D83D2E"/>
                </a:solidFill>
                <a:latin typeface="Articulat"/>
                <a:ea typeface="Articulat"/>
                <a:cs typeface="Articulat"/>
                <a:sym typeface="Articulat"/>
              </a:rPr>
              <a:t>A Governance Framework in Understanding Socio-Technical Dimensions of Software Systems</a:t>
            </a:r>
          </a:p>
        </p:txBody>
      </p:sp>
      <p:sp>
        <p:nvSpPr>
          <p:cNvPr name="TextBox 5" id="5"/>
          <p:cNvSpPr txBox="true"/>
          <p:nvPr/>
        </p:nvSpPr>
        <p:spPr>
          <a:xfrm rot="0">
            <a:off x="1028700" y="9020175"/>
            <a:ext cx="2225449" cy="371475"/>
          </a:xfrm>
          <a:prstGeom prst="rect">
            <a:avLst/>
          </a:prstGeom>
        </p:spPr>
        <p:txBody>
          <a:bodyPr anchor="t" rtlCol="false" tIns="0" lIns="0" bIns="0" rIns="0">
            <a:spAutoFit/>
          </a:bodyPr>
          <a:lstStyle/>
          <a:p>
            <a:pPr algn="l">
              <a:lnSpc>
                <a:spcPts val="2999"/>
              </a:lnSpc>
            </a:pPr>
            <a:r>
              <a:rPr lang="en-US" sz="2499" spc="-24" b="true">
                <a:solidFill>
                  <a:srgbClr val="D83D2E"/>
                </a:solidFill>
                <a:latin typeface="Articulat Bold"/>
                <a:ea typeface="Articulat Bold"/>
                <a:cs typeface="Articulat Bold"/>
                <a:sym typeface="Articulat Bold"/>
              </a:rPr>
              <a:t>Anil Poudyal </a:t>
            </a:r>
          </a:p>
        </p:txBody>
      </p:sp>
      <p:sp>
        <p:nvSpPr>
          <p:cNvPr name="TextBox 6" id="6"/>
          <p:cNvSpPr txBox="true"/>
          <p:nvPr/>
        </p:nvSpPr>
        <p:spPr>
          <a:xfrm rot="0">
            <a:off x="14005151" y="9020175"/>
            <a:ext cx="3254149" cy="371475"/>
          </a:xfrm>
          <a:prstGeom prst="rect">
            <a:avLst/>
          </a:prstGeom>
        </p:spPr>
        <p:txBody>
          <a:bodyPr anchor="t" rtlCol="false" tIns="0" lIns="0" bIns="0" rIns="0">
            <a:spAutoFit/>
          </a:bodyPr>
          <a:lstStyle/>
          <a:p>
            <a:pPr algn="r">
              <a:lnSpc>
                <a:spcPts val="2999"/>
              </a:lnSpc>
            </a:pPr>
            <a:r>
              <a:rPr lang="en-US" b="true" sz="2499" spc="-24">
                <a:solidFill>
                  <a:srgbClr val="D83D2E"/>
                </a:solidFill>
                <a:latin typeface="Articulat Bold"/>
                <a:ea typeface="Articulat Bold"/>
                <a:cs typeface="Articulat Bold"/>
                <a:sym typeface="Articulat Bold"/>
              </a:rPr>
              <a:t>anilpoudyal.com</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555610" y="2133745"/>
            <a:ext cx="7401257" cy="3412170"/>
            <a:chOff x="0" y="0"/>
            <a:chExt cx="1949302" cy="898678"/>
          </a:xfrm>
        </p:grpSpPr>
        <p:sp>
          <p:nvSpPr>
            <p:cNvPr name="Freeform 3" id="3"/>
            <p:cNvSpPr/>
            <p:nvPr/>
          </p:nvSpPr>
          <p:spPr>
            <a:xfrm flipH="false" flipV="false" rot="0">
              <a:off x="0" y="0"/>
              <a:ext cx="1949302" cy="898678"/>
            </a:xfrm>
            <a:custGeom>
              <a:avLst/>
              <a:gdLst/>
              <a:ahLst/>
              <a:cxnLst/>
              <a:rect r="r" b="b" t="t" l="l"/>
              <a:pathLst>
                <a:path h="898678" w="1949302">
                  <a:moveTo>
                    <a:pt x="0" y="0"/>
                  </a:moveTo>
                  <a:lnTo>
                    <a:pt x="1949302" y="0"/>
                  </a:lnTo>
                  <a:lnTo>
                    <a:pt x="1949302" y="898678"/>
                  </a:lnTo>
                  <a:lnTo>
                    <a:pt x="0" y="898678"/>
                  </a:lnTo>
                  <a:close/>
                </a:path>
              </a:pathLst>
            </a:custGeom>
            <a:solidFill>
              <a:srgbClr val="D83D2E"/>
            </a:solidFill>
          </p:spPr>
        </p:sp>
        <p:sp>
          <p:nvSpPr>
            <p:cNvPr name="TextBox 4" id="4"/>
            <p:cNvSpPr txBox="true"/>
            <p:nvPr/>
          </p:nvSpPr>
          <p:spPr>
            <a:xfrm>
              <a:off x="0" y="47625"/>
              <a:ext cx="1949302" cy="851053"/>
            </a:xfrm>
            <a:prstGeom prst="rect">
              <a:avLst/>
            </a:prstGeom>
          </p:spPr>
          <p:txBody>
            <a:bodyPr anchor="ctr" rtlCol="false" tIns="50800" lIns="50800" bIns="50800" rIns="50800"/>
            <a:lstStyle/>
            <a:p>
              <a:pPr algn="ctr">
                <a:lnSpc>
                  <a:spcPts val="1620"/>
                </a:lnSpc>
              </a:pPr>
            </a:p>
          </p:txBody>
        </p:sp>
      </p:grpSp>
      <p:grpSp>
        <p:nvGrpSpPr>
          <p:cNvPr name="Group 5" id="5"/>
          <p:cNvGrpSpPr/>
          <p:nvPr/>
        </p:nvGrpSpPr>
        <p:grpSpPr>
          <a:xfrm rot="0">
            <a:off x="928548" y="1659447"/>
            <a:ext cx="7389943" cy="3593088"/>
            <a:chOff x="0" y="0"/>
            <a:chExt cx="1144896" cy="556663"/>
          </a:xfrm>
        </p:grpSpPr>
        <p:sp>
          <p:nvSpPr>
            <p:cNvPr name="Freeform 6" id="6"/>
            <p:cNvSpPr/>
            <p:nvPr/>
          </p:nvSpPr>
          <p:spPr>
            <a:xfrm flipH="false" flipV="false" rot="0">
              <a:off x="0" y="0"/>
              <a:ext cx="1144896" cy="556663"/>
            </a:xfrm>
            <a:custGeom>
              <a:avLst/>
              <a:gdLst/>
              <a:ahLst/>
              <a:cxnLst/>
              <a:rect r="r" b="b" t="t" l="l"/>
              <a:pathLst>
                <a:path h="556663" w="1144896">
                  <a:moveTo>
                    <a:pt x="0" y="0"/>
                  </a:moveTo>
                  <a:lnTo>
                    <a:pt x="1144896" y="0"/>
                  </a:lnTo>
                  <a:lnTo>
                    <a:pt x="1144896" y="556663"/>
                  </a:lnTo>
                  <a:lnTo>
                    <a:pt x="0" y="556663"/>
                  </a:lnTo>
                  <a:close/>
                </a:path>
              </a:pathLst>
            </a:custGeom>
            <a:blipFill>
              <a:blip r:embed="rId2"/>
              <a:stretch>
                <a:fillRect l="0" t="-18619" r="0" b="-18619"/>
              </a:stretch>
            </a:blipFill>
          </p:spPr>
        </p:sp>
      </p:grpSp>
      <p:sp>
        <p:nvSpPr>
          <p:cNvPr name="AutoShape 7" id="7"/>
          <p:cNvSpPr/>
          <p:nvPr/>
        </p:nvSpPr>
        <p:spPr>
          <a:xfrm>
            <a:off x="9807440" y="2832393"/>
            <a:ext cx="3210416" cy="0"/>
          </a:xfrm>
          <a:prstGeom prst="line">
            <a:avLst/>
          </a:prstGeom>
          <a:ln cap="flat" w="28575">
            <a:solidFill>
              <a:srgbClr val="D83D2E"/>
            </a:solidFill>
            <a:prstDash val="solid"/>
            <a:headEnd type="none" len="sm" w="sm"/>
            <a:tailEnd type="none" len="sm" w="sm"/>
          </a:ln>
        </p:spPr>
      </p:sp>
      <p:sp>
        <p:nvSpPr>
          <p:cNvPr name="AutoShape 8" id="8"/>
          <p:cNvSpPr/>
          <p:nvPr/>
        </p:nvSpPr>
        <p:spPr>
          <a:xfrm>
            <a:off x="14002337" y="2832393"/>
            <a:ext cx="3210416" cy="0"/>
          </a:xfrm>
          <a:prstGeom prst="line">
            <a:avLst/>
          </a:prstGeom>
          <a:ln cap="flat" w="28575">
            <a:solidFill>
              <a:srgbClr val="D83D2E"/>
            </a:solidFill>
            <a:prstDash val="solid"/>
            <a:headEnd type="none" len="sm" w="sm"/>
            <a:tailEnd type="none" len="sm" w="sm"/>
          </a:ln>
        </p:spPr>
      </p:sp>
      <p:sp>
        <p:nvSpPr>
          <p:cNvPr name="AutoShape 9" id="9"/>
          <p:cNvSpPr/>
          <p:nvPr/>
        </p:nvSpPr>
        <p:spPr>
          <a:xfrm>
            <a:off x="9807440" y="4531197"/>
            <a:ext cx="3210416" cy="0"/>
          </a:xfrm>
          <a:prstGeom prst="line">
            <a:avLst/>
          </a:prstGeom>
          <a:ln cap="flat" w="28575">
            <a:solidFill>
              <a:srgbClr val="D83D2E"/>
            </a:solidFill>
            <a:prstDash val="solid"/>
            <a:headEnd type="none" len="sm" w="sm"/>
            <a:tailEnd type="none" len="sm" w="sm"/>
          </a:ln>
        </p:spPr>
      </p:sp>
      <p:sp>
        <p:nvSpPr>
          <p:cNvPr name="AutoShape 10" id="10"/>
          <p:cNvSpPr/>
          <p:nvPr/>
        </p:nvSpPr>
        <p:spPr>
          <a:xfrm>
            <a:off x="14002337" y="4531197"/>
            <a:ext cx="3210416" cy="0"/>
          </a:xfrm>
          <a:prstGeom prst="line">
            <a:avLst/>
          </a:prstGeom>
          <a:ln cap="flat" w="28575">
            <a:solidFill>
              <a:srgbClr val="D83D2E"/>
            </a:solidFill>
            <a:prstDash val="solid"/>
            <a:headEnd type="none" len="sm" w="sm"/>
            <a:tailEnd type="none" len="sm" w="sm"/>
          </a:ln>
        </p:spPr>
      </p:sp>
      <p:sp>
        <p:nvSpPr>
          <p:cNvPr name="AutoShape 11" id="11"/>
          <p:cNvSpPr/>
          <p:nvPr/>
        </p:nvSpPr>
        <p:spPr>
          <a:xfrm>
            <a:off x="9807440" y="6230000"/>
            <a:ext cx="3210416" cy="0"/>
          </a:xfrm>
          <a:prstGeom prst="line">
            <a:avLst/>
          </a:prstGeom>
          <a:ln cap="flat" w="28575">
            <a:solidFill>
              <a:srgbClr val="D83D2E"/>
            </a:solidFill>
            <a:prstDash val="solid"/>
            <a:headEnd type="none" len="sm" w="sm"/>
            <a:tailEnd type="none" len="sm" w="sm"/>
          </a:ln>
        </p:spPr>
      </p:sp>
      <p:sp>
        <p:nvSpPr>
          <p:cNvPr name="AutoShape 12" id="12"/>
          <p:cNvSpPr/>
          <p:nvPr/>
        </p:nvSpPr>
        <p:spPr>
          <a:xfrm>
            <a:off x="14002337" y="6230000"/>
            <a:ext cx="3210416" cy="0"/>
          </a:xfrm>
          <a:prstGeom prst="line">
            <a:avLst/>
          </a:prstGeom>
          <a:ln cap="flat" w="28575">
            <a:solidFill>
              <a:srgbClr val="D83D2E"/>
            </a:solidFill>
            <a:prstDash val="solid"/>
            <a:headEnd type="none" len="sm" w="sm"/>
            <a:tailEnd type="none" len="sm" w="sm"/>
          </a:ln>
        </p:spPr>
      </p:sp>
      <p:sp>
        <p:nvSpPr>
          <p:cNvPr name="AutoShape 13" id="13"/>
          <p:cNvSpPr/>
          <p:nvPr/>
        </p:nvSpPr>
        <p:spPr>
          <a:xfrm>
            <a:off x="9807440" y="7928803"/>
            <a:ext cx="3210416" cy="0"/>
          </a:xfrm>
          <a:prstGeom prst="line">
            <a:avLst/>
          </a:prstGeom>
          <a:ln cap="flat" w="28575">
            <a:solidFill>
              <a:srgbClr val="D83D2E"/>
            </a:solidFill>
            <a:prstDash val="solid"/>
            <a:headEnd type="none" len="sm" w="sm"/>
            <a:tailEnd type="none" len="sm" w="sm"/>
          </a:ln>
        </p:spPr>
      </p:sp>
      <p:sp>
        <p:nvSpPr>
          <p:cNvPr name="AutoShape 14" id="14"/>
          <p:cNvSpPr/>
          <p:nvPr/>
        </p:nvSpPr>
        <p:spPr>
          <a:xfrm>
            <a:off x="14002337" y="7928803"/>
            <a:ext cx="3210416" cy="0"/>
          </a:xfrm>
          <a:prstGeom prst="line">
            <a:avLst/>
          </a:prstGeom>
          <a:ln cap="flat" w="28575">
            <a:solidFill>
              <a:srgbClr val="D83D2E"/>
            </a:solidFill>
            <a:prstDash val="solid"/>
            <a:headEnd type="none" len="sm" w="sm"/>
            <a:tailEnd type="none" len="sm" w="sm"/>
          </a:ln>
        </p:spPr>
      </p:sp>
      <p:sp>
        <p:nvSpPr>
          <p:cNvPr name="TextBox 15" id="15"/>
          <p:cNvSpPr txBox="true"/>
          <p:nvPr/>
        </p:nvSpPr>
        <p:spPr>
          <a:xfrm rot="0">
            <a:off x="9807440" y="2340883"/>
            <a:ext cx="3591162" cy="348635"/>
          </a:xfrm>
          <a:prstGeom prst="rect">
            <a:avLst/>
          </a:prstGeom>
        </p:spPr>
        <p:txBody>
          <a:bodyPr anchor="t" rtlCol="false" tIns="0" lIns="0" bIns="0" rIns="0">
            <a:spAutoFit/>
          </a:bodyPr>
          <a:lstStyle/>
          <a:p>
            <a:pPr algn="l">
              <a:lnSpc>
                <a:spcPts val="2833"/>
              </a:lnSpc>
            </a:pPr>
            <a:r>
              <a:rPr lang="en-US" sz="2024">
                <a:solidFill>
                  <a:srgbClr val="D83D2E"/>
                </a:solidFill>
                <a:latin typeface="Articulat"/>
                <a:ea typeface="Articulat"/>
                <a:cs typeface="Articulat"/>
                <a:sym typeface="Articulat"/>
              </a:rPr>
              <a:t>Ab</a:t>
            </a:r>
            <a:r>
              <a:rPr lang="en-US" sz="2024">
                <a:solidFill>
                  <a:srgbClr val="D83D2E"/>
                </a:solidFill>
                <a:latin typeface="Articulat"/>
                <a:ea typeface="Articulat"/>
                <a:cs typeface="Articulat"/>
                <a:sym typeface="Articulat"/>
              </a:rPr>
              <a:t>out the Researcher</a:t>
            </a:r>
          </a:p>
        </p:txBody>
      </p:sp>
      <p:sp>
        <p:nvSpPr>
          <p:cNvPr name="TextBox 16" id="16"/>
          <p:cNvSpPr txBox="true"/>
          <p:nvPr/>
        </p:nvSpPr>
        <p:spPr>
          <a:xfrm rot="0">
            <a:off x="14002337" y="2340883"/>
            <a:ext cx="3591162" cy="348635"/>
          </a:xfrm>
          <a:prstGeom prst="rect">
            <a:avLst/>
          </a:prstGeom>
        </p:spPr>
        <p:txBody>
          <a:bodyPr anchor="t" rtlCol="false" tIns="0" lIns="0" bIns="0" rIns="0">
            <a:spAutoFit/>
          </a:bodyPr>
          <a:lstStyle/>
          <a:p>
            <a:pPr algn="l">
              <a:lnSpc>
                <a:spcPts val="2833"/>
              </a:lnSpc>
            </a:pPr>
            <a:r>
              <a:rPr lang="en-US" sz="2024">
                <a:solidFill>
                  <a:srgbClr val="D83D2E"/>
                </a:solidFill>
                <a:latin typeface="Articulat"/>
                <a:ea typeface="Articulat"/>
                <a:cs typeface="Articulat"/>
                <a:sym typeface="Articulat"/>
              </a:rPr>
              <a:t>The Epistemo</a:t>
            </a:r>
            <a:r>
              <a:rPr lang="en-US" sz="2024">
                <a:solidFill>
                  <a:srgbClr val="D83D2E"/>
                </a:solidFill>
                <a:latin typeface="Articulat"/>
                <a:ea typeface="Articulat"/>
                <a:cs typeface="Articulat"/>
                <a:sym typeface="Articulat"/>
              </a:rPr>
              <a:t>logical Question</a:t>
            </a:r>
          </a:p>
        </p:txBody>
      </p:sp>
      <p:sp>
        <p:nvSpPr>
          <p:cNvPr name="TextBox 17" id="17"/>
          <p:cNvSpPr txBox="true"/>
          <p:nvPr/>
        </p:nvSpPr>
        <p:spPr>
          <a:xfrm rot="0">
            <a:off x="9807440" y="4039687"/>
            <a:ext cx="3591162" cy="348635"/>
          </a:xfrm>
          <a:prstGeom prst="rect">
            <a:avLst/>
          </a:prstGeom>
        </p:spPr>
        <p:txBody>
          <a:bodyPr anchor="t" rtlCol="false" tIns="0" lIns="0" bIns="0" rIns="0">
            <a:spAutoFit/>
          </a:bodyPr>
          <a:lstStyle/>
          <a:p>
            <a:pPr algn="l">
              <a:lnSpc>
                <a:spcPts val="2833"/>
              </a:lnSpc>
            </a:pPr>
            <a:r>
              <a:rPr lang="en-US" sz="2024">
                <a:solidFill>
                  <a:srgbClr val="D83D2E"/>
                </a:solidFill>
                <a:latin typeface="Articulat"/>
                <a:ea typeface="Articulat"/>
                <a:cs typeface="Articulat"/>
                <a:sym typeface="Articulat"/>
              </a:rPr>
              <a:t>Backg</a:t>
            </a:r>
            <a:r>
              <a:rPr lang="en-US" sz="2024">
                <a:solidFill>
                  <a:srgbClr val="D83D2E"/>
                </a:solidFill>
                <a:latin typeface="Articulat"/>
                <a:ea typeface="Articulat"/>
                <a:cs typeface="Articulat"/>
                <a:sym typeface="Articulat"/>
              </a:rPr>
              <a:t>round</a:t>
            </a:r>
          </a:p>
        </p:txBody>
      </p:sp>
      <p:sp>
        <p:nvSpPr>
          <p:cNvPr name="TextBox 18" id="18"/>
          <p:cNvSpPr txBox="true"/>
          <p:nvPr/>
        </p:nvSpPr>
        <p:spPr>
          <a:xfrm rot="0">
            <a:off x="14002337" y="4039687"/>
            <a:ext cx="3591162" cy="348635"/>
          </a:xfrm>
          <a:prstGeom prst="rect">
            <a:avLst/>
          </a:prstGeom>
        </p:spPr>
        <p:txBody>
          <a:bodyPr anchor="t" rtlCol="false" tIns="0" lIns="0" bIns="0" rIns="0">
            <a:spAutoFit/>
          </a:bodyPr>
          <a:lstStyle/>
          <a:p>
            <a:pPr algn="l">
              <a:lnSpc>
                <a:spcPts val="2833"/>
              </a:lnSpc>
            </a:pPr>
            <a:r>
              <a:rPr lang="en-US" sz="2024">
                <a:solidFill>
                  <a:srgbClr val="D83D2E"/>
                </a:solidFill>
                <a:latin typeface="Articulat"/>
                <a:ea typeface="Articulat"/>
                <a:cs typeface="Articulat"/>
                <a:sym typeface="Articulat"/>
              </a:rPr>
              <a:t>The Me</a:t>
            </a:r>
            <a:r>
              <a:rPr lang="en-US" sz="2024">
                <a:solidFill>
                  <a:srgbClr val="D83D2E"/>
                </a:solidFill>
                <a:latin typeface="Articulat"/>
                <a:ea typeface="Articulat"/>
                <a:cs typeface="Articulat"/>
                <a:sym typeface="Articulat"/>
              </a:rPr>
              <a:t>thodological Question</a:t>
            </a:r>
          </a:p>
        </p:txBody>
      </p:sp>
      <p:sp>
        <p:nvSpPr>
          <p:cNvPr name="TextBox 19" id="19"/>
          <p:cNvSpPr txBox="true"/>
          <p:nvPr/>
        </p:nvSpPr>
        <p:spPr>
          <a:xfrm rot="0">
            <a:off x="9807440" y="5738058"/>
            <a:ext cx="3591162" cy="348635"/>
          </a:xfrm>
          <a:prstGeom prst="rect">
            <a:avLst/>
          </a:prstGeom>
        </p:spPr>
        <p:txBody>
          <a:bodyPr anchor="t" rtlCol="false" tIns="0" lIns="0" bIns="0" rIns="0">
            <a:spAutoFit/>
          </a:bodyPr>
          <a:lstStyle/>
          <a:p>
            <a:pPr algn="l">
              <a:lnSpc>
                <a:spcPts val="2833"/>
              </a:lnSpc>
            </a:pPr>
            <a:r>
              <a:rPr lang="en-US" sz="2024">
                <a:solidFill>
                  <a:srgbClr val="D83D2E"/>
                </a:solidFill>
                <a:latin typeface="Articulat"/>
                <a:ea typeface="Articulat"/>
                <a:cs typeface="Articulat"/>
                <a:sym typeface="Articulat"/>
              </a:rPr>
              <a:t>The Dominant Pa</a:t>
            </a:r>
            <a:r>
              <a:rPr lang="en-US" sz="2024">
                <a:solidFill>
                  <a:srgbClr val="D83D2E"/>
                </a:solidFill>
                <a:latin typeface="Articulat"/>
                <a:ea typeface="Articulat"/>
                <a:cs typeface="Articulat"/>
                <a:sym typeface="Articulat"/>
              </a:rPr>
              <a:t>radigm</a:t>
            </a:r>
          </a:p>
        </p:txBody>
      </p:sp>
      <p:sp>
        <p:nvSpPr>
          <p:cNvPr name="TextBox 20" id="20"/>
          <p:cNvSpPr txBox="true"/>
          <p:nvPr/>
        </p:nvSpPr>
        <p:spPr>
          <a:xfrm rot="0">
            <a:off x="14002337" y="5738058"/>
            <a:ext cx="3591162" cy="348635"/>
          </a:xfrm>
          <a:prstGeom prst="rect">
            <a:avLst/>
          </a:prstGeom>
        </p:spPr>
        <p:txBody>
          <a:bodyPr anchor="t" rtlCol="false" tIns="0" lIns="0" bIns="0" rIns="0">
            <a:spAutoFit/>
          </a:bodyPr>
          <a:lstStyle/>
          <a:p>
            <a:pPr algn="l">
              <a:lnSpc>
                <a:spcPts val="2833"/>
              </a:lnSpc>
            </a:pPr>
            <a:r>
              <a:rPr lang="en-US" sz="2024">
                <a:solidFill>
                  <a:srgbClr val="D83D2E"/>
                </a:solidFill>
                <a:latin typeface="Articulat"/>
                <a:ea typeface="Articulat"/>
                <a:cs typeface="Articulat"/>
                <a:sym typeface="Articulat"/>
              </a:rPr>
              <a:t>Proj</a:t>
            </a:r>
            <a:r>
              <a:rPr lang="en-US" sz="2024">
                <a:solidFill>
                  <a:srgbClr val="D83D2E"/>
                </a:solidFill>
                <a:latin typeface="Articulat"/>
                <a:ea typeface="Articulat"/>
                <a:cs typeface="Articulat"/>
                <a:sym typeface="Articulat"/>
              </a:rPr>
              <a:t>ect Execution Plan</a:t>
            </a:r>
          </a:p>
        </p:txBody>
      </p:sp>
      <p:sp>
        <p:nvSpPr>
          <p:cNvPr name="TextBox 21" id="21"/>
          <p:cNvSpPr txBox="true"/>
          <p:nvPr/>
        </p:nvSpPr>
        <p:spPr>
          <a:xfrm rot="0">
            <a:off x="9807440" y="7436430"/>
            <a:ext cx="3591162" cy="348635"/>
          </a:xfrm>
          <a:prstGeom prst="rect">
            <a:avLst/>
          </a:prstGeom>
        </p:spPr>
        <p:txBody>
          <a:bodyPr anchor="t" rtlCol="false" tIns="0" lIns="0" bIns="0" rIns="0">
            <a:spAutoFit/>
          </a:bodyPr>
          <a:lstStyle/>
          <a:p>
            <a:pPr algn="l">
              <a:lnSpc>
                <a:spcPts val="2833"/>
              </a:lnSpc>
            </a:pPr>
            <a:r>
              <a:rPr lang="en-US" sz="2024">
                <a:solidFill>
                  <a:srgbClr val="D83D2E"/>
                </a:solidFill>
                <a:latin typeface="Articulat"/>
                <a:ea typeface="Articulat"/>
                <a:cs typeface="Articulat"/>
                <a:sym typeface="Articulat"/>
              </a:rPr>
              <a:t>Th</a:t>
            </a:r>
            <a:r>
              <a:rPr lang="en-US" sz="2024">
                <a:solidFill>
                  <a:srgbClr val="D83D2E"/>
                </a:solidFill>
                <a:latin typeface="Articulat"/>
                <a:ea typeface="Articulat"/>
                <a:cs typeface="Articulat"/>
                <a:sym typeface="Articulat"/>
              </a:rPr>
              <a:t>e Critique</a:t>
            </a:r>
          </a:p>
        </p:txBody>
      </p:sp>
      <p:sp>
        <p:nvSpPr>
          <p:cNvPr name="TextBox 22" id="22"/>
          <p:cNvSpPr txBox="true"/>
          <p:nvPr/>
        </p:nvSpPr>
        <p:spPr>
          <a:xfrm rot="0">
            <a:off x="14002337" y="7436430"/>
            <a:ext cx="3591162" cy="348635"/>
          </a:xfrm>
          <a:prstGeom prst="rect">
            <a:avLst/>
          </a:prstGeom>
        </p:spPr>
        <p:txBody>
          <a:bodyPr anchor="t" rtlCol="false" tIns="0" lIns="0" bIns="0" rIns="0">
            <a:spAutoFit/>
          </a:bodyPr>
          <a:lstStyle/>
          <a:p>
            <a:pPr algn="l">
              <a:lnSpc>
                <a:spcPts val="2833"/>
              </a:lnSpc>
            </a:pPr>
            <a:r>
              <a:rPr lang="en-US" sz="2024">
                <a:solidFill>
                  <a:srgbClr val="D83D2E"/>
                </a:solidFill>
                <a:latin typeface="Articulat"/>
                <a:ea typeface="Articulat"/>
                <a:cs typeface="Articulat"/>
                <a:sym typeface="Articulat"/>
              </a:rPr>
              <a:t>Conclusio</a:t>
            </a:r>
            <a:r>
              <a:rPr lang="en-US" sz="2024">
                <a:solidFill>
                  <a:srgbClr val="D83D2E"/>
                </a:solidFill>
                <a:latin typeface="Articulat"/>
                <a:ea typeface="Articulat"/>
                <a:cs typeface="Articulat"/>
                <a:sym typeface="Articulat"/>
              </a:rPr>
              <a:t>n</a:t>
            </a:r>
          </a:p>
        </p:txBody>
      </p:sp>
      <p:sp>
        <p:nvSpPr>
          <p:cNvPr name="TextBox 23" id="23"/>
          <p:cNvSpPr txBox="true"/>
          <p:nvPr/>
        </p:nvSpPr>
        <p:spPr>
          <a:xfrm rot="0">
            <a:off x="9807440" y="1573722"/>
            <a:ext cx="1434116" cy="689502"/>
          </a:xfrm>
          <a:prstGeom prst="rect">
            <a:avLst/>
          </a:prstGeom>
        </p:spPr>
        <p:txBody>
          <a:bodyPr anchor="t" rtlCol="false" tIns="0" lIns="0" bIns="0" rIns="0">
            <a:spAutoFit/>
          </a:bodyPr>
          <a:lstStyle/>
          <a:p>
            <a:pPr algn="l" marL="0" indent="0" lvl="0">
              <a:lnSpc>
                <a:spcPts val="5570"/>
              </a:lnSpc>
              <a:spcBef>
                <a:spcPct val="0"/>
              </a:spcBef>
            </a:pPr>
            <a:r>
              <a:rPr lang="en-US" b="true" sz="3979">
                <a:solidFill>
                  <a:srgbClr val="D83D2E"/>
                </a:solidFill>
                <a:latin typeface="Articulat Bold"/>
                <a:ea typeface="Articulat Bold"/>
                <a:cs typeface="Articulat Bold"/>
                <a:sym typeface="Articulat Bold"/>
              </a:rPr>
              <a:t>0</a:t>
            </a:r>
            <a:r>
              <a:rPr lang="en-US" b="true" sz="3979" strike="noStrike" u="none">
                <a:solidFill>
                  <a:srgbClr val="D83D2E"/>
                </a:solidFill>
                <a:latin typeface="Articulat Bold"/>
                <a:ea typeface="Articulat Bold"/>
                <a:cs typeface="Articulat Bold"/>
                <a:sym typeface="Articulat Bold"/>
              </a:rPr>
              <a:t>1</a:t>
            </a:r>
          </a:p>
        </p:txBody>
      </p:sp>
      <p:sp>
        <p:nvSpPr>
          <p:cNvPr name="TextBox 24" id="24"/>
          <p:cNvSpPr txBox="true"/>
          <p:nvPr/>
        </p:nvSpPr>
        <p:spPr>
          <a:xfrm rot="0">
            <a:off x="14002337" y="1573722"/>
            <a:ext cx="1434116" cy="689502"/>
          </a:xfrm>
          <a:prstGeom prst="rect">
            <a:avLst/>
          </a:prstGeom>
        </p:spPr>
        <p:txBody>
          <a:bodyPr anchor="t" rtlCol="false" tIns="0" lIns="0" bIns="0" rIns="0">
            <a:spAutoFit/>
          </a:bodyPr>
          <a:lstStyle/>
          <a:p>
            <a:pPr algn="l" marL="0" indent="0" lvl="0">
              <a:lnSpc>
                <a:spcPts val="5570"/>
              </a:lnSpc>
              <a:spcBef>
                <a:spcPct val="0"/>
              </a:spcBef>
            </a:pPr>
            <a:r>
              <a:rPr lang="en-US" b="true" sz="3979">
                <a:solidFill>
                  <a:srgbClr val="D83D2E"/>
                </a:solidFill>
                <a:latin typeface="Articulat Bold"/>
                <a:ea typeface="Articulat Bold"/>
                <a:cs typeface="Articulat Bold"/>
                <a:sym typeface="Articulat Bold"/>
              </a:rPr>
              <a:t>06</a:t>
            </a:r>
          </a:p>
        </p:txBody>
      </p:sp>
      <p:sp>
        <p:nvSpPr>
          <p:cNvPr name="TextBox 25" id="25"/>
          <p:cNvSpPr txBox="true"/>
          <p:nvPr/>
        </p:nvSpPr>
        <p:spPr>
          <a:xfrm rot="0">
            <a:off x="9807440" y="3272525"/>
            <a:ext cx="1434116" cy="689502"/>
          </a:xfrm>
          <a:prstGeom prst="rect">
            <a:avLst/>
          </a:prstGeom>
        </p:spPr>
        <p:txBody>
          <a:bodyPr anchor="t" rtlCol="false" tIns="0" lIns="0" bIns="0" rIns="0">
            <a:spAutoFit/>
          </a:bodyPr>
          <a:lstStyle/>
          <a:p>
            <a:pPr algn="l" marL="0" indent="0" lvl="0">
              <a:lnSpc>
                <a:spcPts val="5570"/>
              </a:lnSpc>
              <a:spcBef>
                <a:spcPct val="0"/>
              </a:spcBef>
            </a:pPr>
            <a:r>
              <a:rPr lang="en-US" b="true" sz="3979">
                <a:solidFill>
                  <a:srgbClr val="D83D2E"/>
                </a:solidFill>
                <a:latin typeface="Articulat Bold"/>
                <a:ea typeface="Articulat Bold"/>
                <a:cs typeface="Articulat Bold"/>
                <a:sym typeface="Articulat Bold"/>
              </a:rPr>
              <a:t>02</a:t>
            </a:r>
          </a:p>
        </p:txBody>
      </p:sp>
      <p:sp>
        <p:nvSpPr>
          <p:cNvPr name="TextBox 26" id="26"/>
          <p:cNvSpPr txBox="true"/>
          <p:nvPr/>
        </p:nvSpPr>
        <p:spPr>
          <a:xfrm rot="0">
            <a:off x="14002337" y="3272525"/>
            <a:ext cx="1434116" cy="689502"/>
          </a:xfrm>
          <a:prstGeom prst="rect">
            <a:avLst/>
          </a:prstGeom>
        </p:spPr>
        <p:txBody>
          <a:bodyPr anchor="t" rtlCol="false" tIns="0" lIns="0" bIns="0" rIns="0">
            <a:spAutoFit/>
          </a:bodyPr>
          <a:lstStyle/>
          <a:p>
            <a:pPr algn="l" marL="0" indent="0" lvl="0">
              <a:lnSpc>
                <a:spcPts val="5570"/>
              </a:lnSpc>
              <a:spcBef>
                <a:spcPct val="0"/>
              </a:spcBef>
            </a:pPr>
            <a:r>
              <a:rPr lang="en-US" b="true" sz="3979">
                <a:solidFill>
                  <a:srgbClr val="D83D2E"/>
                </a:solidFill>
                <a:latin typeface="Articulat Bold"/>
                <a:ea typeface="Articulat Bold"/>
                <a:cs typeface="Articulat Bold"/>
                <a:sym typeface="Articulat Bold"/>
              </a:rPr>
              <a:t>07</a:t>
            </a:r>
          </a:p>
        </p:txBody>
      </p:sp>
      <p:sp>
        <p:nvSpPr>
          <p:cNvPr name="TextBox 27" id="27"/>
          <p:cNvSpPr txBox="true"/>
          <p:nvPr/>
        </p:nvSpPr>
        <p:spPr>
          <a:xfrm rot="0">
            <a:off x="9807440" y="4970897"/>
            <a:ext cx="1434116" cy="689502"/>
          </a:xfrm>
          <a:prstGeom prst="rect">
            <a:avLst/>
          </a:prstGeom>
        </p:spPr>
        <p:txBody>
          <a:bodyPr anchor="t" rtlCol="false" tIns="0" lIns="0" bIns="0" rIns="0">
            <a:spAutoFit/>
          </a:bodyPr>
          <a:lstStyle/>
          <a:p>
            <a:pPr algn="l" marL="0" indent="0" lvl="0">
              <a:lnSpc>
                <a:spcPts val="5570"/>
              </a:lnSpc>
              <a:spcBef>
                <a:spcPct val="0"/>
              </a:spcBef>
            </a:pPr>
            <a:r>
              <a:rPr lang="en-US" b="true" sz="3979">
                <a:solidFill>
                  <a:srgbClr val="D83D2E"/>
                </a:solidFill>
                <a:latin typeface="Articulat Bold"/>
                <a:ea typeface="Articulat Bold"/>
                <a:cs typeface="Articulat Bold"/>
                <a:sym typeface="Articulat Bold"/>
              </a:rPr>
              <a:t>03</a:t>
            </a:r>
          </a:p>
        </p:txBody>
      </p:sp>
      <p:sp>
        <p:nvSpPr>
          <p:cNvPr name="TextBox 28" id="28"/>
          <p:cNvSpPr txBox="true"/>
          <p:nvPr/>
        </p:nvSpPr>
        <p:spPr>
          <a:xfrm rot="0">
            <a:off x="14002337" y="4970897"/>
            <a:ext cx="1434116" cy="689502"/>
          </a:xfrm>
          <a:prstGeom prst="rect">
            <a:avLst/>
          </a:prstGeom>
        </p:spPr>
        <p:txBody>
          <a:bodyPr anchor="t" rtlCol="false" tIns="0" lIns="0" bIns="0" rIns="0">
            <a:spAutoFit/>
          </a:bodyPr>
          <a:lstStyle/>
          <a:p>
            <a:pPr algn="l" marL="0" indent="0" lvl="0">
              <a:lnSpc>
                <a:spcPts val="5570"/>
              </a:lnSpc>
              <a:spcBef>
                <a:spcPct val="0"/>
              </a:spcBef>
            </a:pPr>
            <a:r>
              <a:rPr lang="en-US" b="true" sz="3979">
                <a:solidFill>
                  <a:srgbClr val="D83D2E"/>
                </a:solidFill>
                <a:latin typeface="Articulat Bold"/>
                <a:ea typeface="Articulat Bold"/>
                <a:cs typeface="Articulat Bold"/>
                <a:sym typeface="Articulat Bold"/>
              </a:rPr>
              <a:t>08</a:t>
            </a:r>
          </a:p>
        </p:txBody>
      </p:sp>
      <p:sp>
        <p:nvSpPr>
          <p:cNvPr name="TextBox 29" id="29"/>
          <p:cNvSpPr txBox="true"/>
          <p:nvPr/>
        </p:nvSpPr>
        <p:spPr>
          <a:xfrm rot="0">
            <a:off x="9807440" y="6669268"/>
            <a:ext cx="1434116" cy="689502"/>
          </a:xfrm>
          <a:prstGeom prst="rect">
            <a:avLst/>
          </a:prstGeom>
        </p:spPr>
        <p:txBody>
          <a:bodyPr anchor="t" rtlCol="false" tIns="0" lIns="0" bIns="0" rIns="0">
            <a:spAutoFit/>
          </a:bodyPr>
          <a:lstStyle/>
          <a:p>
            <a:pPr algn="l" marL="0" indent="0" lvl="0">
              <a:lnSpc>
                <a:spcPts val="5570"/>
              </a:lnSpc>
              <a:spcBef>
                <a:spcPct val="0"/>
              </a:spcBef>
            </a:pPr>
            <a:r>
              <a:rPr lang="en-US" b="true" sz="3979">
                <a:solidFill>
                  <a:srgbClr val="D83D2E"/>
                </a:solidFill>
                <a:latin typeface="Articulat Bold"/>
                <a:ea typeface="Articulat Bold"/>
                <a:cs typeface="Articulat Bold"/>
                <a:sym typeface="Articulat Bold"/>
              </a:rPr>
              <a:t>04</a:t>
            </a:r>
          </a:p>
        </p:txBody>
      </p:sp>
      <p:sp>
        <p:nvSpPr>
          <p:cNvPr name="TextBox 30" id="30"/>
          <p:cNvSpPr txBox="true"/>
          <p:nvPr/>
        </p:nvSpPr>
        <p:spPr>
          <a:xfrm rot="0">
            <a:off x="14002337" y="6669268"/>
            <a:ext cx="1434116" cy="689502"/>
          </a:xfrm>
          <a:prstGeom prst="rect">
            <a:avLst/>
          </a:prstGeom>
        </p:spPr>
        <p:txBody>
          <a:bodyPr anchor="t" rtlCol="false" tIns="0" lIns="0" bIns="0" rIns="0">
            <a:spAutoFit/>
          </a:bodyPr>
          <a:lstStyle/>
          <a:p>
            <a:pPr algn="l" marL="0" indent="0" lvl="0">
              <a:lnSpc>
                <a:spcPts val="5570"/>
              </a:lnSpc>
              <a:spcBef>
                <a:spcPct val="0"/>
              </a:spcBef>
            </a:pPr>
            <a:r>
              <a:rPr lang="en-US" b="true" sz="3979">
                <a:solidFill>
                  <a:srgbClr val="D83D2E"/>
                </a:solidFill>
                <a:latin typeface="Articulat Bold"/>
                <a:ea typeface="Articulat Bold"/>
                <a:cs typeface="Articulat Bold"/>
                <a:sym typeface="Articulat Bold"/>
              </a:rPr>
              <a:t>09</a:t>
            </a:r>
          </a:p>
        </p:txBody>
      </p:sp>
      <p:sp>
        <p:nvSpPr>
          <p:cNvPr name="TextBox 31" id="31"/>
          <p:cNvSpPr txBox="true"/>
          <p:nvPr/>
        </p:nvSpPr>
        <p:spPr>
          <a:xfrm rot="0">
            <a:off x="1028700" y="6168719"/>
            <a:ext cx="7289791" cy="2975673"/>
          </a:xfrm>
          <a:prstGeom prst="rect">
            <a:avLst/>
          </a:prstGeom>
        </p:spPr>
        <p:txBody>
          <a:bodyPr anchor="t" rtlCol="false" tIns="0" lIns="0" bIns="0" rIns="0">
            <a:spAutoFit/>
          </a:bodyPr>
          <a:lstStyle/>
          <a:p>
            <a:pPr algn="l">
              <a:lnSpc>
                <a:spcPts val="11402"/>
              </a:lnSpc>
            </a:pPr>
            <a:r>
              <a:rPr lang="en-US" b="true" sz="11402" spc="-114">
                <a:solidFill>
                  <a:srgbClr val="D83D2E"/>
                </a:solidFill>
                <a:latin typeface="Articulat Bold"/>
                <a:ea typeface="Articulat Bold"/>
                <a:cs typeface="Articulat Bold"/>
                <a:sym typeface="Articulat Bold"/>
              </a:rPr>
              <a:t>Agenda Overview</a:t>
            </a:r>
          </a:p>
        </p:txBody>
      </p:sp>
      <p:sp>
        <p:nvSpPr>
          <p:cNvPr name="TextBox 32" id="32"/>
          <p:cNvSpPr txBox="true"/>
          <p:nvPr/>
        </p:nvSpPr>
        <p:spPr>
          <a:xfrm rot="0">
            <a:off x="1028700" y="1057275"/>
            <a:ext cx="8224943" cy="824865"/>
          </a:xfrm>
          <a:prstGeom prst="rect">
            <a:avLst/>
          </a:prstGeom>
        </p:spPr>
        <p:txBody>
          <a:bodyPr anchor="t" rtlCol="false" tIns="0" lIns="0" bIns="0" rIns="0">
            <a:spAutoFit/>
          </a:bodyPr>
          <a:lstStyle/>
          <a:p>
            <a:pPr algn="l" marL="0" indent="0" lvl="0">
              <a:lnSpc>
                <a:spcPts val="2100"/>
              </a:lnSpc>
            </a:pPr>
            <a:r>
              <a:rPr lang="en-US" b="true" sz="2100" spc="-21">
                <a:solidFill>
                  <a:srgbClr val="D83D2E"/>
                </a:solidFill>
                <a:latin typeface="Articulat Ultra-Bold"/>
                <a:ea typeface="Articulat Ultra-Bold"/>
                <a:cs typeface="Articulat Ultra-Bold"/>
                <a:sym typeface="Articulat Ultra-Bold"/>
              </a:rPr>
              <a:t>Navigating the Socio-Technic</a:t>
            </a:r>
            <a:r>
              <a:rPr lang="en-US" b="true" sz="2100" spc="-21">
                <a:solidFill>
                  <a:srgbClr val="D83D2E"/>
                </a:solidFill>
                <a:latin typeface="Articulat Ultra-Bold"/>
                <a:ea typeface="Articulat Ultra-Bold"/>
                <a:cs typeface="Articulat Ultra-Bold"/>
                <a:sym typeface="Articulat Ultra-Bold"/>
              </a:rPr>
              <a:t>al Landscape of AI Code Generation</a:t>
            </a:r>
          </a:p>
          <a:p>
            <a:pPr algn="l" marL="0" indent="0" lvl="0">
              <a:lnSpc>
                <a:spcPts val="2100"/>
              </a:lnSpc>
            </a:pPr>
          </a:p>
          <a:p>
            <a:pPr algn="l">
              <a:lnSpc>
                <a:spcPts val="2100"/>
              </a:lnSpc>
            </a:pPr>
          </a:p>
        </p:txBody>
      </p:sp>
      <p:sp>
        <p:nvSpPr>
          <p:cNvPr name="AutoShape 33" id="33"/>
          <p:cNvSpPr/>
          <p:nvPr/>
        </p:nvSpPr>
        <p:spPr>
          <a:xfrm>
            <a:off x="9807440" y="9631251"/>
            <a:ext cx="3210416" cy="0"/>
          </a:xfrm>
          <a:prstGeom prst="line">
            <a:avLst/>
          </a:prstGeom>
          <a:ln cap="flat" w="28575">
            <a:solidFill>
              <a:srgbClr val="D83D2E"/>
            </a:solidFill>
            <a:prstDash val="solid"/>
            <a:headEnd type="none" len="sm" w="sm"/>
            <a:tailEnd type="none" len="sm" w="sm"/>
          </a:ln>
        </p:spPr>
      </p:sp>
      <p:sp>
        <p:nvSpPr>
          <p:cNvPr name="AutoShape 34" id="34"/>
          <p:cNvSpPr/>
          <p:nvPr/>
        </p:nvSpPr>
        <p:spPr>
          <a:xfrm>
            <a:off x="14002337" y="9631251"/>
            <a:ext cx="3210416" cy="0"/>
          </a:xfrm>
          <a:prstGeom prst="line">
            <a:avLst/>
          </a:prstGeom>
          <a:ln cap="flat" w="28575">
            <a:solidFill>
              <a:srgbClr val="D83D2E"/>
            </a:solidFill>
            <a:prstDash val="solid"/>
            <a:headEnd type="none" len="sm" w="sm"/>
            <a:tailEnd type="none" len="sm" w="sm"/>
          </a:ln>
        </p:spPr>
      </p:sp>
      <p:sp>
        <p:nvSpPr>
          <p:cNvPr name="TextBox 35" id="35"/>
          <p:cNvSpPr txBox="true"/>
          <p:nvPr/>
        </p:nvSpPr>
        <p:spPr>
          <a:xfrm rot="0">
            <a:off x="9807440" y="9138877"/>
            <a:ext cx="3591162" cy="348635"/>
          </a:xfrm>
          <a:prstGeom prst="rect">
            <a:avLst/>
          </a:prstGeom>
        </p:spPr>
        <p:txBody>
          <a:bodyPr anchor="t" rtlCol="false" tIns="0" lIns="0" bIns="0" rIns="0">
            <a:spAutoFit/>
          </a:bodyPr>
          <a:lstStyle/>
          <a:p>
            <a:pPr algn="l">
              <a:lnSpc>
                <a:spcPts val="2833"/>
              </a:lnSpc>
            </a:pPr>
            <a:r>
              <a:rPr lang="en-US" sz="2024">
                <a:solidFill>
                  <a:srgbClr val="D83D2E"/>
                </a:solidFill>
                <a:latin typeface="Articulat"/>
                <a:ea typeface="Articulat"/>
                <a:cs typeface="Articulat"/>
                <a:sym typeface="Articulat"/>
              </a:rPr>
              <a:t>Th</a:t>
            </a:r>
            <a:r>
              <a:rPr lang="en-US" sz="2024">
                <a:solidFill>
                  <a:srgbClr val="D83D2E"/>
                </a:solidFill>
                <a:latin typeface="Articulat"/>
                <a:ea typeface="Articulat"/>
                <a:cs typeface="Articulat"/>
                <a:sym typeface="Articulat"/>
              </a:rPr>
              <a:t>e Ontological Question</a:t>
            </a:r>
          </a:p>
        </p:txBody>
      </p:sp>
      <p:sp>
        <p:nvSpPr>
          <p:cNvPr name="TextBox 36" id="36"/>
          <p:cNvSpPr txBox="true"/>
          <p:nvPr/>
        </p:nvSpPr>
        <p:spPr>
          <a:xfrm rot="0">
            <a:off x="14002337" y="9138877"/>
            <a:ext cx="3591162" cy="348635"/>
          </a:xfrm>
          <a:prstGeom prst="rect">
            <a:avLst/>
          </a:prstGeom>
        </p:spPr>
        <p:txBody>
          <a:bodyPr anchor="t" rtlCol="false" tIns="0" lIns="0" bIns="0" rIns="0">
            <a:spAutoFit/>
          </a:bodyPr>
          <a:lstStyle/>
          <a:p>
            <a:pPr algn="l">
              <a:lnSpc>
                <a:spcPts val="2833"/>
              </a:lnSpc>
            </a:pPr>
            <a:r>
              <a:rPr lang="en-US" sz="2024">
                <a:solidFill>
                  <a:srgbClr val="D83D2E"/>
                </a:solidFill>
                <a:latin typeface="Articulat"/>
                <a:ea typeface="Articulat"/>
                <a:cs typeface="Articulat"/>
                <a:sym typeface="Articulat"/>
              </a:rPr>
              <a:t>Questio</a:t>
            </a:r>
            <a:r>
              <a:rPr lang="en-US" sz="2024">
                <a:solidFill>
                  <a:srgbClr val="D83D2E"/>
                </a:solidFill>
                <a:latin typeface="Articulat"/>
                <a:ea typeface="Articulat"/>
                <a:cs typeface="Articulat"/>
                <a:sym typeface="Articulat"/>
              </a:rPr>
              <a:t>ns &amp; Defense</a:t>
            </a:r>
          </a:p>
        </p:txBody>
      </p:sp>
      <p:sp>
        <p:nvSpPr>
          <p:cNvPr name="TextBox 37" id="37"/>
          <p:cNvSpPr txBox="true"/>
          <p:nvPr/>
        </p:nvSpPr>
        <p:spPr>
          <a:xfrm rot="0">
            <a:off x="9807440" y="8371716"/>
            <a:ext cx="1434116" cy="689502"/>
          </a:xfrm>
          <a:prstGeom prst="rect">
            <a:avLst/>
          </a:prstGeom>
        </p:spPr>
        <p:txBody>
          <a:bodyPr anchor="t" rtlCol="false" tIns="0" lIns="0" bIns="0" rIns="0">
            <a:spAutoFit/>
          </a:bodyPr>
          <a:lstStyle/>
          <a:p>
            <a:pPr algn="l" marL="0" indent="0" lvl="0">
              <a:lnSpc>
                <a:spcPts val="5570"/>
              </a:lnSpc>
              <a:spcBef>
                <a:spcPct val="0"/>
              </a:spcBef>
            </a:pPr>
            <a:r>
              <a:rPr lang="en-US" b="true" sz="3979">
                <a:solidFill>
                  <a:srgbClr val="D83D2E"/>
                </a:solidFill>
                <a:latin typeface="Articulat Bold"/>
                <a:ea typeface="Articulat Bold"/>
                <a:cs typeface="Articulat Bold"/>
                <a:sym typeface="Articulat Bold"/>
              </a:rPr>
              <a:t>05</a:t>
            </a:r>
          </a:p>
        </p:txBody>
      </p:sp>
      <p:sp>
        <p:nvSpPr>
          <p:cNvPr name="TextBox 38" id="38"/>
          <p:cNvSpPr txBox="true"/>
          <p:nvPr/>
        </p:nvSpPr>
        <p:spPr>
          <a:xfrm rot="0">
            <a:off x="14002337" y="8371716"/>
            <a:ext cx="1434116" cy="689502"/>
          </a:xfrm>
          <a:prstGeom prst="rect">
            <a:avLst/>
          </a:prstGeom>
        </p:spPr>
        <p:txBody>
          <a:bodyPr anchor="t" rtlCol="false" tIns="0" lIns="0" bIns="0" rIns="0">
            <a:spAutoFit/>
          </a:bodyPr>
          <a:lstStyle/>
          <a:p>
            <a:pPr algn="l" marL="0" indent="0" lvl="0">
              <a:lnSpc>
                <a:spcPts val="5570"/>
              </a:lnSpc>
              <a:spcBef>
                <a:spcPct val="0"/>
              </a:spcBef>
            </a:pPr>
            <a:r>
              <a:rPr lang="en-US" b="true" sz="3979">
                <a:solidFill>
                  <a:srgbClr val="D83D2E"/>
                </a:solidFill>
                <a:latin typeface="Articulat Bold"/>
                <a:ea typeface="Articulat Bold"/>
                <a:cs typeface="Articulat Bold"/>
                <a:sym typeface="Articulat Bold"/>
              </a:rPr>
              <a:t>10</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0896683" y="1927739"/>
            <a:ext cx="7825666" cy="6936625"/>
            <a:chOff x="0" y="0"/>
            <a:chExt cx="2061081" cy="1826930"/>
          </a:xfrm>
        </p:grpSpPr>
        <p:sp>
          <p:nvSpPr>
            <p:cNvPr name="Freeform 3" id="3"/>
            <p:cNvSpPr/>
            <p:nvPr/>
          </p:nvSpPr>
          <p:spPr>
            <a:xfrm flipH="false" flipV="false" rot="0">
              <a:off x="0" y="0"/>
              <a:ext cx="2061081" cy="1826930"/>
            </a:xfrm>
            <a:custGeom>
              <a:avLst/>
              <a:gdLst/>
              <a:ahLst/>
              <a:cxnLst/>
              <a:rect r="r" b="b" t="t" l="l"/>
              <a:pathLst>
                <a:path h="1826930" w="2061081">
                  <a:moveTo>
                    <a:pt x="19786" y="0"/>
                  </a:moveTo>
                  <a:lnTo>
                    <a:pt x="2041295" y="0"/>
                  </a:lnTo>
                  <a:cubicBezTo>
                    <a:pt x="2052222" y="0"/>
                    <a:pt x="2061081" y="8858"/>
                    <a:pt x="2061081" y="19786"/>
                  </a:cubicBezTo>
                  <a:lnTo>
                    <a:pt x="2061081" y="1807144"/>
                  </a:lnTo>
                  <a:cubicBezTo>
                    <a:pt x="2061081" y="1818072"/>
                    <a:pt x="2052222" y="1826930"/>
                    <a:pt x="2041295" y="1826930"/>
                  </a:cubicBezTo>
                  <a:lnTo>
                    <a:pt x="19786" y="1826930"/>
                  </a:lnTo>
                  <a:cubicBezTo>
                    <a:pt x="8858" y="1826930"/>
                    <a:pt x="0" y="1818072"/>
                    <a:pt x="0" y="1807144"/>
                  </a:cubicBezTo>
                  <a:lnTo>
                    <a:pt x="0" y="19786"/>
                  </a:lnTo>
                  <a:cubicBezTo>
                    <a:pt x="0" y="8858"/>
                    <a:pt x="8858" y="0"/>
                    <a:pt x="19786" y="0"/>
                  </a:cubicBezTo>
                  <a:close/>
                </a:path>
              </a:pathLst>
            </a:custGeom>
            <a:solidFill>
              <a:srgbClr val="D83D2E"/>
            </a:solidFill>
          </p:spPr>
        </p:sp>
        <p:sp>
          <p:nvSpPr>
            <p:cNvPr name="TextBox 4" id="4"/>
            <p:cNvSpPr txBox="true"/>
            <p:nvPr/>
          </p:nvSpPr>
          <p:spPr>
            <a:xfrm>
              <a:off x="0" y="47625"/>
              <a:ext cx="2061081" cy="1779305"/>
            </a:xfrm>
            <a:prstGeom prst="rect">
              <a:avLst/>
            </a:prstGeom>
          </p:spPr>
          <p:txBody>
            <a:bodyPr anchor="ctr" rtlCol="false" tIns="50800" lIns="50800" bIns="50800" rIns="50800"/>
            <a:lstStyle/>
            <a:p>
              <a:pPr algn="ctr">
                <a:lnSpc>
                  <a:spcPts val="1620"/>
                </a:lnSpc>
              </a:pPr>
            </a:p>
          </p:txBody>
        </p:sp>
      </p:grpSp>
      <p:grpSp>
        <p:nvGrpSpPr>
          <p:cNvPr name="Group 5" id="5"/>
          <p:cNvGrpSpPr/>
          <p:nvPr/>
        </p:nvGrpSpPr>
        <p:grpSpPr>
          <a:xfrm rot="0">
            <a:off x="10243608" y="2098168"/>
            <a:ext cx="7389943" cy="7012348"/>
            <a:chOff x="0" y="0"/>
            <a:chExt cx="1144896" cy="1086396"/>
          </a:xfrm>
        </p:grpSpPr>
        <p:sp>
          <p:nvSpPr>
            <p:cNvPr name="Freeform 6" id="6"/>
            <p:cNvSpPr/>
            <p:nvPr/>
          </p:nvSpPr>
          <p:spPr>
            <a:xfrm flipH="false" flipV="false" rot="0">
              <a:off x="0" y="0"/>
              <a:ext cx="1144896" cy="1086396"/>
            </a:xfrm>
            <a:custGeom>
              <a:avLst/>
              <a:gdLst/>
              <a:ahLst/>
              <a:cxnLst/>
              <a:rect r="r" b="b" t="t" l="l"/>
              <a:pathLst>
                <a:path h="1086396" w="1144896">
                  <a:moveTo>
                    <a:pt x="26191" y="0"/>
                  </a:moveTo>
                  <a:lnTo>
                    <a:pt x="1118705" y="0"/>
                  </a:lnTo>
                  <a:cubicBezTo>
                    <a:pt x="1133170" y="0"/>
                    <a:pt x="1144896" y="11726"/>
                    <a:pt x="1144896" y="26191"/>
                  </a:cubicBezTo>
                  <a:lnTo>
                    <a:pt x="1144896" y="1060206"/>
                  </a:lnTo>
                  <a:cubicBezTo>
                    <a:pt x="1144896" y="1067152"/>
                    <a:pt x="1142136" y="1073814"/>
                    <a:pt x="1137225" y="1078725"/>
                  </a:cubicBezTo>
                  <a:cubicBezTo>
                    <a:pt x="1132313" y="1083637"/>
                    <a:pt x="1125651" y="1086396"/>
                    <a:pt x="1118705" y="1086396"/>
                  </a:cubicBezTo>
                  <a:lnTo>
                    <a:pt x="26191" y="1086396"/>
                  </a:lnTo>
                  <a:cubicBezTo>
                    <a:pt x="11726" y="1086396"/>
                    <a:pt x="0" y="1074670"/>
                    <a:pt x="0" y="1060206"/>
                  </a:cubicBezTo>
                  <a:lnTo>
                    <a:pt x="0" y="26191"/>
                  </a:lnTo>
                  <a:cubicBezTo>
                    <a:pt x="0" y="19245"/>
                    <a:pt x="2759" y="12583"/>
                    <a:pt x="7671" y="7671"/>
                  </a:cubicBezTo>
                  <a:cubicBezTo>
                    <a:pt x="12583" y="2759"/>
                    <a:pt x="19245" y="0"/>
                    <a:pt x="26191" y="0"/>
                  </a:cubicBezTo>
                  <a:close/>
                </a:path>
              </a:pathLst>
            </a:custGeom>
            <a:blipFill>
              <a:blip r:embed="rId2"/>
              <a:stretch>
                <a:fillRect l="0" t="-2692" r="0" b="-2692"/>
              </a:stretch>
            </a:blipFill>
          </p:spPr>
        </p:sp>
      </p:grpSp>
      <p:sp>
        <p:nvSpPr>
          <p:cNvPr name="TextBox 7" id="7"/>
          <p:cNvSpPr txBox="true"/>
          <p:nvPr/>
        </p:nvSpPr>
        <p:spPr>
          <a:xfrm rot="0">
            <a:off x="794982" y="2518121"/>
            <a:ext cx="9822416" cy="1527873"/>
          </a:xfrm>
          <a:prstGeom prst="rect">
            <a:avLst/>
          </a:prstGeom>
        </p:spPr>
        <p:txBody>
          <a:bodyPr anchor="t" rtlCol="false" tIns="0" lIns="0" bIns="0" rIns="0">
            <a:spAutoFit/>
          </a:bodyPr>
          <a:lstStyle/>
          <a:p>
            <a:pPr algn="l">
              <a:lnSpc>
                <a:spcPts val="11402"/>
              </a:lnSpc>
            </a:pPr>
            <a:r>
              <a:rPr lang="en-US" sz="11402" spc="-114" b="true">
                <a:solidFill>
                  <a:srgbClr val="D83D2E"/>
                </a:solidFill>
                <a:latin typeface="Articulat Bold"/>
                <a:ea typeface="Articulat Bold"/>
                <a:cs typeface="Articulat Bold"/>
                <a:sym typeface="Articulat Bold"/>
              </a:rPr>
              <a:t>Anil Poudyal</a:t>
            </a:r>
          </a:p>
        </p:txBody>
      </p:sp>
      <p:sp>
        <p:nvSpPr>
          <p:cNvPr name="TextBox 8" id="8"/>
          <p:cNvSpPr txBox="true"/>
          <p:nvPr/>
        </p:nvSpPr>
        <p:spPr>
          <a:xfrm rot="0">
            <a:off x="1028700" y="4495940"/>
            <a:ext cx="8115300" cy="4672966"/>
          </a:xfrm>
          <a:prstGeom prst="rect">
            <a:avLst/>
          </a:prstGeom>
        </p:spPr>
        <p:txBody>
          <a:bodyPr anchor="t" rtlCol="false" tIns="0" lIns="0" bIns="0" rIns="0">
            <a:spAutoFit/>
          </a:bodyPr>
          <a:lstStyle/>
          <a:p>
            <a:pPr algn="just">
              <a:lnSpc>
                <a:spcPts val="3149"/>
              </a:lnSpc>
            </a:pPr>
            <a:r>
              <a:rPr lang="en-US" sz="2099">
                <a:solidFill>
                  <a:srgbClr val="D83D2E"/>
                </a:solidFill>
                <a:latin typeface="Articulat"/>
                <a:ea typeface="Articulat"/>
                <a:cs typeface="Articulat"/>
                <a:sym typeface="Articulat"/>
              </a:rPr>
              <a:t>I am a software engineer, tech founder, and university lecturer based in London, originally from Nepal. My industry background spans building </a:t>
            </a:r>
            <a:r>
              <a:rPr lang="en-US" sz="2099" b="true">
                <a:solidFill>
                  <a:srgbClr val="D83D2E"/>
                </a:solidFill>
                <a:latin typeface="Articulat Bold"/>
                <a:ea typeface="Articulat Bold"/>
                <a:cs typeface="Articulat Bold"/>
                <a:sym typeface="Articulat Bold"/>
              </a:rPr>
              <a:t>large-scale</a:t>
            </a:r>
            <a:r>
              <a:rPr lang="en-US" sz="2099">
                <a:solidFill>
                  <a:srgbClr val="D83D2E"/>
                </a:solidFill>
                <a:latin typeface="Articulat"/>
                <a:ea typeface="Articulat"/>
                <a:cs typeface="Articulat"/>
                <a:sym typeface="Articulat"/>
              </a:rPr>
              <a:t> platforms for </a:t>
            </a:r>
            <a:r>
              <a:rPr lang="en-US" sz="2099" b="true">
                <a:solidFill>
                  <a:srgbClr val="D83D2E"/>
                </a:solidFill>
                <a:latin typeface="Articulat Bold"/>
                <a:ea typeface="Articulat Bold"/>
                <a:cs typeface="Articulat Bold"/>
                <a:sym typeface="Articulat Bold"/>
              </a:rPr>
              <a:t>government agencies</a:t>
            </a:r>
            <a:r>
              <a:rPr lang="en-US" sz="2099">
                <a:solidFill>
                  <a:srgbClr val="D83D2E"/>
                </a:solidFill>
                <a:latin typeface="Articulat"/>
                <a:ea typeface="Articulat"/>
                <a:cs typeface="Articulat"/>
                <a:sym typeface="Articulat"/>
              </a:rPr>
              <a:t> and </a:t>
            </a:r>
            <a:r>
              <a:rPr lang="en-US" sz="2099" b="true">
                <a:solidFill>
                  <a:srgbClr val="D83D2E"/>
                </a:solidFill>
                <a:latin typeface="Articulat Bold"/>
                <a:ea typeface="Articulat Bold"/>
                <a:cs typeface="Articulat Bold"/>
                <a:sym typeface="Articulat Bold"/>
              </a:rPr>
              <a:t>national news outlets</a:t>
            </a:r>
            <a:r>
              <a:rPr lang="en-US" sz="2099">
                <a:solidFill>
                  <a:srgbClr val="D83D2E"/>
                </a:solidFill>
                <a:latin typeface="Articulat"/>
                <a:ea typeface="Articulat"/>
                <a:cs typeface="Articulat"/>
                <a:sym typeface="Articulat"/>
              </a:rPr>
              <a:t>, as well as </a:t>
            </a:r>
            <a:r>
              <a:rPr lang="en-US" sz="2099" b="true">
                <a:solidFill>
                  <a:srgbClr val="D83D2E"/>
                </a:solidFill>
                <a:latin typeface="Articulat Bold"/>
                <a:ea typeface="Articulat Bold"/>
                <a:cs typeface="Articulat Bold"/>
                <a:sym typeface="Articulat Bold"/>
              </a:rPr>
              <a:t>managing engineering teams</a:t>
            </a:r>
            <a:r>
              <a:rPr lang="en-US" sz="2099">
                <a:solidFill>
                  <a:srgbClr val="D83D2E"/>
                </a:solidFill>
                <a:latin typeface="Articulat"/>
                <a:ea typeface="Articulat"/>
                <a:cs typeface="Articulat"/>
                <a:sym typeface="Articulat"/>
              </a:rPr>
              <a:t> of over 50 people. As a </a:t>
            </a:r>
            <a:r>
              <a:rPr lang="en-US" sz="2099" b="true">
                <a:solidFill>
                  <a:srgbClr val="D83D2E"/>
                </a:solidFill>
                <a:latin typeface="Articulat Bold"/>
                <a:ea typeface="Articulat Bold"/>
                <a:cs typeface="Articulat Bold"/>
                <a:sym typeface="Articulat Bold"/>
              </a:rPr>
              <a:t>lecturer</a:t>
            </a:r>
            <a:r>
              <a:rPr lang="en-US" sz="2099">
                <a:solidFill>
                  <a:srgbClr val="D83D2E"/>
                </a:solidFill>
                <a:latin typeface="Articulat"/>
                <a:ea typeface="Articulat"/>
                <a:cs typeface="Articulat"/>
                <a:sym typeface="Articulat"/>
              </a:rPr>
              <a:t> in London, I teach cybersecurity and ethical hacking, having previously taught university cohorts of over </a:t>
            </a:r>
            <a:r>
              <a:rPr lang="en-US" sz="2099" b="true">
                <a:solidFill>
                  <a:srgbClr val="D83D2E"/>
                </a:solidFill>
                <a:latin typeface="Articulat Bold"/>
                <a:ea typeface="Articulat Bold"/>
                <a:cs typeface="Articulat Bold"/>
                <a:sym typeface="Articulat Bold"/>
              </a:rPr>
              <a:t>500 students</a:t>
            </a:r>
            <a:r>
              <a:rPr lang="en-US" sz="2099">
                <a:solidFill>
                  <a:srgbClr val="D83D2E"/>
                </a:solidFill>
                <a:latin typeface="Articulat"/>
                <a:ea typeface="Articulat"/>
                <a:cs typeface="Articulat"/>
                <a:sym typeface="Articulat"/>
              </a:rPr>
              <a:t> and supervised dozens of dissertations. Currently, for my doctoral degree, I am researching technical debt in software systems due to AI. Whether I am architecting complex backend systems or conducting research, my ultimate focus is on building sustainable technology that empowers both enterprises and the engineers who maintain them.</a:t>
            </a:r>
          </a:p>
        </p:txBody>
      </p:sp>
      <p:sp>
        <p:nvSpPr>
          <p:cNvPr name="TextBox 9" id="9"/>
          <p:cNvSpPr txBox="true"/>
          <p:nvPr/>
        </p:nvSpPr>
        <p:spPr>
          <a:xfrm rot="0">
            <a:off x="1028700" y="1057275"/>
            <a:ext cx="3120221" cy="291465"/>
          </a:xfrm>
          <a:prstGeom prst="rect">
            <a:avLst/>
          </a:prstGeom>
        </p:spPr>
        <p:txBody>
          <a:bodyPr anchor="t" rtlCol="false" tIns="0" lIns="0" bIns="0" rIns="0">
            <a:spAutoFit/>
          </a:bodyPr>
          <a:lstStyle/>
          <a:p>
            <a:pPr algn="l">
              <a:lnSpc>
                <a:spcPts val="2100"/>
              </a:lnSpc>
            </a:pPr>
            <a:r>
              <a:rPr lang="en-US" sz="2100" spc="-21" b="true">
                <a:solidFill>
                  <a:srgbClr val="D83D2E"/>
                </a:solidFill>
                <a:latin typeface="Articulat Ultra-Bold"/>
                <a:ea typeface="Articulat Ultra-Bold"/>
                <a:cs typeface="Articulat Ultra-Bold"/>
                <a:sym typeface="Articulat Ultra-Bold"/>
              </a:rPr>
              <a:t>About Researcher</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10851116" y="1348740"/>
            <a:ext cx="6593899" cy="7347968"/>
          </a:xfrm>
          <a:custGeom>
            <a:avLst/>
            <a:gdLst/>
            <a:ahLst/>
            <a:cxnLst/>
            <a:rect r="r" b="b" t="t" l="l"/>
            <a:pathLst>
              <a:path h="7347968" w="6593899">
                <a:moveTo>
                  <a:pt x="0" y="0"/>
                </a:moveTo>
                <a:lnTo>
                  <a:pt x="6593898" y="0"/>
                </a:lnTo>
                <a:lnTo>
                  <a:pt x="6593898" y="7347968"/>
                </a:lnTo>
                <a:lnTo>
                  <a:pt x="0" y="7347968"/>
                </a:lnTo>
                <a:lnTo>
                  <a:pt x="0" y="0"/>
                </a:lnTo>
                <a:close/>
              </a:path>
            </a:pathLst>
          </a:custGeom>
          <a:blipFill>
            <a:blip r:embed="rId2"/>
            <a:stretch>
              <a:fillRect l="-38327" t="-6204" r="-42676" b="-6277"/>
            </a:stretch>
          </a:blipFill>
        </p:spPr>
      </p:sp>
      <p:sp>
        <p:nvSpPr>
          <p:cNvPr name="TextBox 3" id="3"/>
          <p:cNvSpPr txBox="true"/>
          <p:nvPr/>
        </p:nvSpPr>
        <p:spPr>
          <a:xfrm rot="0">
            <a:off x="1028700" y="1715243"/>
            <a:ext cx="9822416" cy="1527873"/>
          </a:xfrm>
          <a:prstGeom prst="rect">
            <a:avLst/>
          </a:prstGeom>
        </p:spPr>
        <p:txBody>
          <a:bodyPr anchor="t" rtlCol="false" tIns="0" lIns="0" bIns="0" rIns="0">
            <a:spAutoFit/>
          </a:bodyPr>
          <a:lstStyle/>
          <a:p>
            <a:pPr algn="l">
              <a:lnSpc>
                <a:spcPts val="11402"/>
              </a:lnSpc>
            </a:pPr>
            <a:r>
              <a:rPr lang="en-US" sz="11402" spc="-114" b="true">
                <a:solidFill>
                  <a:srgbClr val="D83D2E"/>
                </a:solidFill>
                <a:latin typeface="Articulat Bold"/>
                <a:ea typeface="Articulat Bold"/>
                <a:cs typeface="Articulat Bold"/>
                <a:sym typeface="Articulat Bold"/>
              </a:rPr>
              <a:t>Background</a:t>
            </a:r>
          </a:p>
        </p:txBody>
      </p:sp>
      <p:sp>
        <p:nvSpPr>
          <p:cNvPr name="TextBox 4" id="4"/>
          <p:cNvSpPr txBox="true"/>
          <p:nvPr/>
        </p:nvSpPr>
        <p:spPr>
          <a:xfrm rot="0">
            <a:off x="1038225" y="3328841"/>
            <a:ext cx="9224375" cy="5987415"/>
          </a:xfrm>
          <a:prstGeom prst="rect">
            <a:avLst/>
          </a:prstGeom>
        </p:spPr>
        <p:txBody>
          <a:bodyPr anchor="t" rtlCol="false" tIns="0" lIns="0" bIns="0" rIns="0">
            <a:spAutoFit/>
          </a:bodyPr>
          <a:lstStyle/>
          <a:p>
            <a:pPr algn="l" marL="453390" indent="-226695" lvl="1">
              <a:lnSpc>
                <a:spcPts val="3150"/>
              </a:lnSpc>
              <a:buFont typeface="Arial"/>
              <a:buChar char="•"/>
            </a:pPr>
            <a:r>
              <a:rPr lang="en-US" b="true" sz="2100">
                <a:solidFill>
                  <a:srgbClr val="D83D2E"/>
                </a:solidFill>
                <a:latin typeface="Articulat Bold"/>
                <a:ea typeface="Articulat Bold"/>
                <a:cs typeface="Articulat Bold"/>
                <a:sym typeface="Articulat Bold"/>
              </a:rPr>
              <a:t>The Adoption:</a:t>
            </a:r>
            <a:r>
              <a:rPr lang="en-US" sz="2100">
                <a:solidFill>
                  <a:srgbClr val="D83D2E"/>
                </a:solidFill>
                <a:latin typeface="Articulat"/>
                <a:ea typeface="Articulat"/>
                <a:cs typeface="Articulat"/>
                <a:sym typeface="Articulat"/>
              </a:rPr>
              <a:t> 97.5% of software organisations now use AI, chasing a perceived 55% increase in routine coding speed but instead loose 19% productivity of senior engineers (Xu et al., 2026).</a:t>
            </a:r>
          </a:p>
          <a:p>
            <a:pPr algn="l">
              <a:lnSpc>
                <a:spcPts val="3150"/>
              </a:lnSpc>
            </a:pPr>
          </a:p>
          <a:p>
            <a:pPr algn="l" marL="453390" indent="-226695" lvl="1">
              <a:lnSpc>
                <a:spcPts val="3150"/>
              </a:lnSpc>
              <a:buFont typeface="Arial"/>
              <a:buChar char="•"/>
            </a:pPr>
            <a:r>
              <a:rPr lang="en-US" b="true" sz="2100">
                <a:solidFill>
                  <a:srgbClr val="D83D2E"/>
                </a:solidFill>
                <a:latin typeface="Articulat Bold"/>
                <a:ea typeface="Articulat Bold"/>
                <a:cs typeface="Articulat Bold"/>
                <a:sym typeface="Articulat Bold"/>
              </a:rPr>
              <a:t>The Productivity Paradox:</a:t>
            </a:r>
            <a:r>
              <a:rPr lang="en-US" sz="2100">
                <a:solidFill>
                  <a:srgbClr val="D83D2E"/>
                </a:solidFill>
                <a:latin typeface="Articulat"/>
                <a:ea typeface="Articulat"/>
                <a:cs typeface="Articulat"/>
                <a:sym typeface="Articulat"/>
              </a:rPr>
              <a:t> Empirical trials show experienced developers are actually slower on complex, real-world tasks (Peng et al., 2023.)</a:t>
            </a:r>
          </a:p>
          <a:p>
            <a:pPr algn="l">
              <a:lnSpc>
                <a:spcPts val="3150"/>
              </a:lnSpc>
            </a:pPr>
          </a:p>
          <a:p>
            <a:pPr algn="l" marL="453390" indent="-226695" lvl="1">
              <a:lnSpc>
                <a:spcPts val="3150"/>
              </a:lnSpc>
              <a:buFont typeface="Arial"/>
              <a:buChar char="•"/>
            </a:pPr>
            <a:r>
              <a:rPr lang="en-US" b="true" sz="2100">
                <a:solidFill>
                  <a:srgbClr val="D83D2E"/>
                </a:solidFill>
                <a:latin typeface="Articulat Bold"/>
                <a:ea typeface="Articulat Bold"/>
                <a:cs typeface="Articulat Bold"/>
                <a:sym typeface="Articulat Bold"/>
              </a:rPr>
              <a:t>The Anomaly:</a:t>
            </a:r>
            <a:r>
              <a:rPr lang="en-US" sz="2100">
                <a:solidFill>
                  <a:srgbClr val="D83D2E"/>
                </a:solidFill>
                <a:latin typeface="Articulat"/>
                <a:ea typeface="Articulat"/>
                <a:cs typeface="Articulat"/>
                <a:sym typeface="Articulat"/>
              </a:rPr>
              <a:t> A massive surge in "epistemic debt"; AI generates code that compiles, but the team doesn't understand the logic (Vaithilingam, Zhang and Glassman, 2022, pp. 1–7).</a:t>
            </a:r>
          </a:p>
          <a:p>
            <a:pPr algn="l">
              <a:lnSpc>
                <a:spcPts val="3150"/>
              </a:lnSpc>
            </a:pPr>
          </a:p>
          <a:p>
            <a:pPr algn="l" marL="453390" indent="-226695" lvl="1">
              <a:lnSpc>
                <a:spcPts val="3150"/>
              </a:lnSpc>
              <a:buFont typeface="Arial"/>
              <a:buChar char="•"/>
            </a:pPr>
            <a:r>
              <a:rPr lang="en-US" b="true" sz="2100">
                <a:solidFill>
                  <a:srgbClr val="D83D2E"/>
                </a:solidFill>
                <a:latin typeface="Articulat Bold"/>
                <a:ea typeface="Articulat Bold"/>
                <a:cs typeface="Articulat Bold"/>
                <a:sym typeface="Articulat Bold"/>
              </a:rPr>
              <a:t>The Human Cost:</a:t>
            </a:r>
            <a:r>
              <a:rPr lang="en-US" sz="2100">
                <a:solidFill>
                  <a:srgbClr val="D83D2E"/>
                </a:solidFill>
                <a:latin typeface="Articulat"/>
                <a:ea typeface="Articulat"/>
                <a:cs typeface="Articulat"/>
                <a:sym typeface="Articulat"/>
              </a:rPr>
              <a:t> The "illusion of correctness" shifts an unsustainable cognitive load onto senior engineers tasked with reviewing the output (Becker et al., 2022).</a:t>
            </a:r>
          </a:p>
          <a:p>
            <a:pPr algn="l">
              <a:lnSpc>
                <a:spcPts val="3150"/>
              </a:lnSpc>
            </a:pPr>
          </a:p>
        </p:txBody>
      </p:sp>
      <p:sp>
        <p:nvSpPr>
          <p:cNvPr name="TextBox 5" id="5"/>
          <p:cNvSpPr txBox="true"/>
          <p:nvPr/>
        </p:nvSpPr>
        <p:spPr>
          <a:xfrm rot="0">
            <a:off x="1028700" y="1057275"/>
            <a:ext cx="3120221" cy="291465"/>
          </a:xfrm>
          <a:prstGeom prst="rect">
            <a:avLst/>
          </a:prstGeom>
        </p:spPr>
        <p:txBody>
          <a:bodyPr anchor="t" rtlCol="false" tIns="0" lIns="0" bIns="0" rIns="0">
            <a:spAutoFit/>
          </a:bodyPr>
          <a:lstStyle/>
          <a:p>
            <a:pPr algn="l">
              <a:lnSpc>
                <a:spcPts val="2100"/>
              </a:lnSpc>
            </a:pPr>
            <a:r>
              <a:rPr lang="en-US" sz="2100" spc="-21" b="true">
                <a:solidFill>
                  <a:srgbClr val="D83D2E"/>
                </a:solidFill>
                <a:latin typeface="Articulat Ultra-Bold"/>
                <a:ea typeface="Articulat Ultra-Bold"/>
                <a:cs typeface="Articulat Ultra-Bold"/>
                <a:sym typeface="Articulat Ultra-Bold"/>
              </a:rPr>
              <a:t>The Context</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3507288" y="-96743"/>
            <a:ext cx="11273425" cy="10287000"/>
          </a:xfrm>
          <a:custGeom>
            <a:avLst/>
            <a:gdLst/>
            <a:ahLst/>
            <a:cxnLst/>
            <a:rect r="r" b="b" t="t" l="l"/>
            <a:pathLst>
              <a:path h="10287000" w="11273425">
                <a:moveTo>
                  <a:pt x="0" y="0"/>
                </a:moveTo>
                <a:lnTo>
                  <a:pt x="11273424" y="0"/>
                </a:lnTo>
                <a:lnTo>
                  <a:pt x="11273424" y="10287000"/>
                </a:lnTo>
                <a:lnTo>
                  <a:pt x="0" y="10287000"/>
                </a:lnTo>
                <a:lnTo>
                  <a:pt x="0" y="0"/>
                </a:lnTo>
                <a:close/>
              </a:path>
            </a:pathLst>
          </a:custGeom>
          <a:blipFill>
            <a:blip r:embed="rId2"/>
            <a:stretch>
              <a:fillRect l="0" t="0" r="0" b="0"/>
            </a:stretch>
          </a:blipFill>
        </p:spPr>
      </p:sp>
    </p:spTree>
  </p:cSld>
  <p:clrMapOvr>
    <a:masterClrMapping/>
  </p:clrMapOvr>
</p:sld>
</file>

<file path=ppt/slides/slide6.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1028700" y="1715243"/>
            <a:ext cx="13756641" cy="1527810"/>
          </a:xfrm>
          <a:prstGeom prst="rect">
            <a:avLst/>
          </a:prstGeom>
        </p:spPr>
        <p:txBody>
          <a:bodyPr anchor="t" rtlCol="false" tIns="0" lIns="0" bIns="0" rIns="0">
            <a:spAutoFit/>
          </a:bodyPr>
          <a:lstStyle/>
          <a:p>
            <a:pPr algn="l">
              <a:lnSpc>
                <a:spcPts val="11400"/>
              </a:lnSpc>
            </a:pPr>
            <a:r>
              <a:rPr lang="en-US" sz="11400" spc="-114" b="true">
                <a:solidFill>
                  <a:srgbClr val="D83D2E"/>
                </a:solidFill>
                <a:latin typeface="Articulat Bold"/>
                <a:ea typeface="Articulat Bold"/>
                <a:cs typeface="Articulat Bold"/>
                <a:sym typeface="Articulat Bold"/>
              </a:rPr>
              <a:t>Research Questions</a:t>
            </a:r>
          </a:p>
        </p:txBody>
      </p:sp>
      <p:sp>
        <p:nvSpPr>
          <p:cNvPr name="TextBox 3" id="3"/>
          <p:cNvSpPr txBox="true"/>
          <p:nvPr/>
        </p:nvSpPr>
        <p:spPr>
          <a:xfrm rot="0">
            <a:off x="1038225" y="3319316"/>
            <a:ext cx="11884815" cy="4648200"/>
          </a:xfrm>
          <a:prstGeom prst="rect">
            <a:avLst/>
          </a:prstGeom>
        </p:spPr>
        <p:txBody>
          <a:bodyPr anchor="t" rtlCol="false" tIns="0" lIns="0" bIns="0" rIns="0">
            <a:spAutoFit/>
          </a:bodyPr>
          <a:lstStyle/>
          <a:p>
            <a:pPr algn="l">
              <a:lnSpc>
                <a:spcPts val="3749"/>
              </a:lnSpc>
            </a:pPr>
            <a:r>
              <a:rPr lang="en-US" sz="2499" b="true">
                <a:solidFill>
                  <a:srgbClr val="D83D2E"/>
                </a:solidFill>
                <a:latin typeface="Articulat Bold"/>
                <a:ea typeface="Articulat Bold"/>
                <a:cs typeface="Articulat Bold"/>
                <a:sym typeface="Articulat Bold"/>
              </a:rPr>
              <a:t>RQ1:</a:t>
            </a:r>
            <a:r>
              <a:rPr lang="en-US" sz="2499">
                <a:solidFill>
                  <a:srgbClr val="D83D2E"/>
                </a:solidFill>
                <a:latin typeface="Articulat"/>
                <a:ea typeface="Articulat"/>
                <a:cs typeface="Articulat"/>
                <a:sym typeface="Articulat"/>
              </a:rPr>
              <a:t> What are the structural and epistemic characteristics of AI-Induced Technical Debt (AITD) within software development projects?</a:t>
            </a:r>
          </a:p>
          <a:p>
            <a:pPr algn="l">
              <a:lnSpc>
                <a:spcPts val="3749"/>
              </a:lnSpc>
            </a:pPr>
          </a:p>
          <a:p>
            <a:pPr algn="l">
              <a:lnSpc>
                <a:spcPts val="3749"/>
              </a:lnSpc>
            </a:pPr>
            <a:r>
              <a:rPr lang="en-US" sz="2499" b="true">
                <a:solidFill>
                  <a:srgbClr val="D83D2E"/>
                </a:solidFill>
                <a:latin typeface="Articulat Bold"/>
                <a:ea typeface="Articulat Bold"/>
                <a:cs typeface="Articulat Bold"/>
                <a:sym typeface="Articulat Bold"/>
              </a:rPr>
              <a:t>RQ2:</a:t>
            </a:r>
            <a:r>
              <a:rPr lang="en-US" sz="2499">
                <a:solidFill>
                  <a:srgbClr val="D83D2E"/>
                </a:solidFill>
                <a:latin typeface="Articulat"/>
                <a:ea typeface="Articulat"/>
                <a:cs typeface="Articulat"/>
                <a:sym typeface="Articulat"/>
              </a:rPr>
              <a:t> How does the integration of AI-generated code impact long-term software maintainability and the cognitive load of human reviewers during the validation process?</a:t>
            </a:r>
          </a:p>
          <a:p>
            <a:pPr algn="l">
              <a:lnSpc>
                <a:spcPts val="3749"/>
              </a:lnSpc>
            </a:pPr>
          </a:p>
          <a:p>
            <a:pPr algn="l">
              <a:lnSpc>
                <a:spcPts val="3749"/>
              </a:lnSpc>
            </a:pPr>
            <a:r>
              <a:rPr lang="en-US" sz="2499" b="true">
                <a:solidFill>
                  <a:srgbClr val="D83D2E"/>
                </a:solidFill>
                <a:latin typeface="Articulat Bold"/>
                <a:ea typeface="Articulat Bold"/>
                <a:cs typeface="Articulat Bold"/>
                <a:sym typeface="Articulat Bold"/>
              </a:rPr>
              <a:t>RQ3:</a:t>
            </a:r>
            <a:r>
              <a:rPr lang="en-US" sz="2499">
                <a:solidFill>
                  <a:srgbClr val="D83D2E"/>
                </a:solidFill>
                <a:latin typeface="Articulat"/>
                <a:ea typeface="Articulat"/>
                <a:cs typeface="Articulat"/>
                <a:sym typeface="Articulat"/>
              </a:rPr>
              <a:t> What organisational practices and socio-technical team dynamics serve to reduce the accumulation of AITD in active development environments?</a:t>
            </a:r>
          </a:p>
          <a:p>
            <a:pPr algn="l">
              <a:lnSpc>
                <a:spcPts val="3749"/>
              </a:lnSpc>
            </a:pPr>
          </a:p>
        </p:txBody>
      </p:sp>
    </p:spTree>
  </p:cSld>
  <p:clrMapOvr>
    <a:masterClrMapping/>
  </p:clrMapOvr>
</p:sld>
</file>

<file path=ppt/slides/slide7.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1028700" y="1987200"/>
            <a:ext cx="4988841" cy="3139897"/>
            <a:chOff x="0" y="0"/>
            <a:chExt cx="1313933" cy="826969"/>
          </a:xfrm>
        </p:grpSpPr>
        <p:sp>
          <p:nvSpPr>
            <p:cNvPr name="Freeform 3" id="3"/>
            <p:cNvSpPr/>
            <p:nvPr/>
          </p:nvSpPr>
          <p:spPr>
            <a:xfrm flipH="false" flipV="false" rot="0">
              <a:off x="0" y="0"/>
              <a:ext cx="1313933" cy="826969"/>
            </a:xfrm>
            <a:custGeom>
              <a:avLst/>
              <a:gdLst/>
              <a:ahLst/>
              <a:cxnLst/>
              <a:rect r="r" b="b" t="t" l="l"/>
              <a:pathLst>
                <a:path h="826969" w="1313933">
                  <a:moveTo>
                    <a:pt x="32589" y="0"/>
                  </a:moveTo>
                  <a:lnTo>
                    <a:pt x="1281345" y="0"/>
                  </a:lnTo>
                  <a:cubicBezTo>
                    <a:pt x="1289988" y="0"/>
                    <a:pt x="1298277" y="3433"/>
                    <a:pt x="1304388" y="9545"/>
                  </a:cubicBezTo>
                  <a:cubicBezTo>
                    <a:pt x="1310500" y="15657"/>
                    <a:pt x="1313933" y="23946"/>
                    <a:pt x="1313933" y="32589"/>
                  </a:cubicBezTo>
                  <a:lnTo>
                    <a:pt x="1313933" y="794380"/>
                  </a:lnTo>
                  <a:cubicBezTo>
                    <a:pt x="1313933" y="812378"/>
                    <a:pt x="1299343" y="826969"/>
                    <a:pt x="1281345" y="826969"/>
                  </a:cubicBezTo>
                  <a:lnTo>
                    <a:pt x="32589" y="826969"/>
                  </a:lnTo>
                  <a:cubicBezTo>
                    <a:pt x="23946" y="826969"/>
                    <a:pt x="15657" y="823535"/>
                    <a:pt x="9545" y="817424"/>
                  </a:cubicBezTo>
                  <a:cubicBezTo>
                    <a:pt x="3433" y="811312"/>
                    <a:pt x="0" y="803023"/>
                    <a:pt x="0" y="794380"/>
                  </a:cubicBezTo>
                  <a:lnTo>
                    <a:pt x="0" y="32589"/>
                  </a:lnTo>
                  <a:cubicBezTo>
                    <a:pt x="0" y="23946"/>
                    <a:pt x="3433" y="15657"/>
                    <a:pt x="9545" y="9545"/>
                  </a:cubicBezTo>
                  <a:cubicBezTo>
                    <a:pt x="15657" y="3433"/>
                    <a:pt x="23946" y="0"/>
                    <a:pt x="32589" y="0"/>
                  </a:cubicBezTo>
                  <a:close/>
                </a:path>
              </a:pathLst>
            </a:custGeom>
            <a:ln w="19050" cap="rnd">
              <a:solidFill>
                <a:srgbClr val="D83D2E"/>
              </a:solidFill>
              <a:prstDash val="solid"/>
              <a:round/>
            </a:ln>
          </p:spPr>
        </p:sp>
        <p:sp>
          <p:nvSpPr>
            <p:cNvPr name="TextBox 4" id="4"/>
            <p:cNvSpPr txBox="true"/>
            <p:nvPr/>
          </p:nvSpPr>
          <p:spPr>
            <a:xfrm>
              <a:off x="0" y="-38100"/>
              <a:ext cx="1313933" cy="865069"/>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6627526" y="1987200"/>
            <a:ext cx="4988841" cy="3139897"/>
            <a:chOff x="0" y="0"/>
            <a:chExt cx="1313933" cy="826969"/>
          </a:xfrm>
        </p:grpSpPr>
        <p:sp>
          <p:nvSpPr>
            <p:cNvPr name="Freeform 6" id="6"/>
            <p:cNvSpPr/>
            <p:nvPr/>
          </p:nvSpPr>
          <p:spPr>
            <a:xfrm flipH="false" flipV="false" rot="0">
              <a:off x="0" y="0"/>
              <a:ext cx="1313933" cy="826969"/>
            </a:xfrm>
            <a:custGeom>
              <a:avLst/>
              <a:gdLst/>
              <a:ahLst/>
              <a:cxnLst/>
              <a:rect r="r" b="b" t="t" l="l"/>
              <a:pathLst>
                <a:path h="826969" w="1313933">
                  <a:moveTo>
                    <a:pt x="32589" y="0"/>
                  </a:moveTo>
                  <a:lnTo>
                    <a:pt x="1281345" y="0"/>
                  </a:lnTo>
                  <a:cubicBezTo>
                    <a:pt x="1289988" y="0"/>
                    <a:pt x="1298277" y="3433"/>
                    <a:pt x="1304388" y="9545"/>
                  </a:cubicBezTo>
                  <a:cubicBezTo>
                    <a:pt x="1310500" y="15657"/>
                    <a:pt x="1313933" y="23946"/>
                    <a:pt x="1313933" y="32589"/>
                  </a:cubicBezTo>
                  <a:lnTo>
                    <a:pt x="1313933" y="794380"/>
                  </a:lnTo>
                  <a:cubicBezTo>
                    <a:pt x="1313933" y="812378"/>
                    <a:pt x="1299343" y="826969"/>
                    <a:pt x="1281345" y="826969"/>
                  </a:cubicBezTo>
                  <a:lnTo>
                    <a:pt x="32589" y="826969"/>
                  </a:lnTo>
                  <a:cubicBezTo>
                    <a:pt x="23946" y="826969"/>
                    <a:pt x="15657" y="823535"/>
                    <a:pt x="9545" y="817424"/>
                  </a:cubicBezTo>
                  <a:cubicBezTo>
                    <a:pt x="3433" y="811312"/>
                    <a:pt x="0" y="803023"/>
                    <a:pt x="0" y="794380"/>
                  </a:cubicBezTo>
                  <a:lnTo>
                    <a:pt x="0" y="32589"/>
                  </a:lnTo>
                  <a:cubicBezTo>
                    <a:pt x="0" y="23946"/>
                    <a:pt x="3433" y="15657"/>
                    <a:pt x="9545" y="9545"/>
                  </a:cubicBezTo>
                  <a:cubicBezTo>
                    <a:pt x="15657" y="3433"/>
                    <a:pt x="23946" y="0"/>
                    <a:pt x="32589" y="0"/>
                  </a:cubicBezTo>
                  <a:close/>
                </a:path>
              </a:pathLst>
            </a:custGeom>
            <a:solidFill>
              <a:srgbClr val="D83D2E"/>
            </a:solidFill>
            <a:ln cap="rnd">
              <a:noFill/>
              <a:prstDash val="solid"/>
              <a:round/>
            </a:ln>
          </p:spPr>
        </p:sp>
        <p:sp>
          <p:nvSpPr>
            <p:cNvPr name="TextBox 7" id="7"/>
            <p:cNvSpPr txBox="true"/>
            <p:nvPr/>
          </p:nvSpPr>
          <p:spPr>
            <a:xfrm>
              <a:off x="0" y="-38100"/>
              <a:ext cx="1313933" cy="865069"/>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12225967" y="2003603"/>
            <a:ext cx="4988841" cy="3139897"/>
            <a:chOff x="0" y="0"/>
            <a:chExt cx="1313933" cy="826969"/>
          </a:xfrm>
        </p:grpSpPr>
        <p:sp>
          <p:nvSpPr>
            <p:cNvPr name="Freeform 9" id="9"/>
            <p:cNvSpPr/>
            <p:nvPr/>
          </p:nvSpPr>
          <p:spPr>
            <a:xfrm flipH="false" flipV="false" rot="0">
              <a:off x="0" y="0"/>
              <a:ext cx="1313933" cy="826969"/>
            </a:xfrm>
            <a:custGeom>
              <a:avLst/>
              <a:gdLst/>
              <a:ahLst/>
              <a:cxnLst/>
              <a:rect r="r" b="b" t="t" l="l"/>
              <a:pathLst>
                <a:path h="826969" w="1313933">
                  <a:moveTo>
                    <a:pt x="32589" y="0"/>
                  </a:moveTo>
                  <a:lnTo>
                    <a:pt x="1281345" y="0"/>
                  </a:lnTo>
                  <a:cubicBezTo>
                    <a:pt x="1289988" y="0"/>
                    <a:pt x="1298277" y="3433"/>
                    <a:pt x="1304388" y="9545"/>
                  </a:cubicBezTo>
                  <a:cubicBezTo>
                    <a:pt x="1310500" y="15657"/>
                    <a:pt x="1313933" y="23946"/>
                    <a:pt x="1313933" y="32589"/>
                  </a:cubicBezTo>
                  <a:lnTo>
                    <a:pt x="1313933" y="794380"/>
                  </a:lnTo>
                  <a:cubicBezTo>
                    <a:pt x="1313933" y="812378"/>
                    <a:pt x="1299343" y="826969"/>
                    <a:pt x="1281345" y="826969"/>
                  </a:cubicBezTo>
                  <a:lnTo>
                    <a:pt x="32589" y="826969"/>
                  </a:lnTo>
                  <a:cubicBezTo>
                    <a:pt x="23946" y="826969"/>
                    <a:pt x="15657" y="823535"/>
                    <a:pt x="9545" y="817424"/>
                  </a:cubicBezTo>
                  <a:cubicBezTo>
                    <a:pt x="3433" y="811312"/>
                    <a:pt x="0" y="803023"/>
                    <a:pt x="0" y="794380"/>
                  </a:cubicBezTo>
                  <a:lnTo>
                    <a:pt x="0" y="32589"/>
                  </a:lnTo>
                  <a:cubicBezTo>
                    <a:pt x="0" y="23946"/>
                    <a:pt x="3433" y="15657"/>
                    <a:pt x="9545" y="9545"/>
                  </a:cubicBezTo>
                  <a:cubicBezTo>
                    <a:pt x="15657" y="3433"/>
                    <a:pt x="23946" y="0"/>
                    <a:pt x="32589" y="0"/>
                  </a:cubicBezTo>
                  <a:close/>
                </a:path>
              </a:pathLst>
            </a:custGeom>
            <a:ln w="19050" cap="rnd">
              <a:solidFill>
                <a:srgbClr val="D83D2E"/>
              </a:solidFill>
              <a:prstDash val="solid"/>
              <a:round/>
            </a:ln>
          </p:spPr>
        </p:sp>
        <p:sp>
          <p:nvSpPr>
            <p:cNvPr name="TextBox 10" id="10"/>
            <p:cNvSpPr txBox="true"/>
            <p:nvPr/>
          </p:nvSpPr>
          <p:spPr>
            <a:xfrm>
              <a:off x="0" y="-38100"/>
              <a:ext cx="1313933" cy="865069"/>
            </a:xfrm>
            <a:prstGeom prst="rect">
              <a:avLst/>
            </a:prstGeom>
          </p:spPr>
          <p:txBody>
            <a:bodyPr anchor="ctr" rtlCol="false" tIns="50800" lIns="50800" bIns="50800" rIns="50800"/>
            <a:lstStyle/>
            <a:p>
              <a:pPr algn="ctr">
                <a:lnSpc>
                  <a:spcPts val="2659"/>
                </a:lnSpc>
              </a:pPr>
            </a:p>
          </p:txBody>
        </p:sp>
      </p:grpSp>
      <p:sp>
        <p:nvSpPr>
          <p:cNvPr name="TextBox 11" id="11"/>
          <p:cNvSpPr txBox="true"/>
          <p:nvPr/>
        </p:nvSpPr>
        <p:spPr>
          <a:xfrm rot="0">
            <a:off x="1106333" y="5965296"/>
            <a:ext cx="9457047" cy="2870265"/>
          </a:xfrm>
          <a:prstGeom prst="rect">
            <a:avLst/>
          </a:prstGeom>
        </p:spPr>
        <p:txBody>
          <a:bodyPr anchor="t" rtlCol="false" tIns="0" lIns="0" bIns="0" rIns="0">
            <a:spAutoFit/>
          </a:bodyPr>
          <a:lstStyle/>
          <a:p>
            <a:pPr algn="l">
              <a:lnSpc>
                <a:spcPts val="11102"/>
              </a:lnSpc>
            </a:pPr>
            <a:r>
              <a:rPr lang="en-US" sz="11102" spc="-111" b="true">
                <a:solidFill>
                  <a:srgbClr val="D83D2E"/>
                </a:solidFill>
                <a:latin typeface="Articulat Bold"/>
                <a:ea typeface="Articulat Bold"/>
                <a:cs typeface="Articulat Bold"/>
                <a:sym typeface="Articulat Bold"/>
              </a:rPr>
              <a:t>Th</a:t>
            </a:r>
            <a:r>
              <a:rPr lang="en-US" b="true" sz="11102" spc="-111">
                <a:solidFill>
                  <a:srgbClr val="D83D2E"/>
                </a:solidFill>
                <a:latin typeface="Articulat Bold"/>
                <a:ea typeface="Articulat Bold"/>
                <a:cs typeface="Articulat Bold"/>
                <a:sym typeface="Articulat Bold"/>
              </a:rPr>
              <a:t>e Dominant</a:t>
            </a:r>
          </a:p>
          <a:p>
            <a:pPr algn="l">
              <a:lnSpc>
                <a:spcPts val="10902"/>
              </a:lnSpc>
            </a:pPr>
            <a:r>
              <a:rPr lang="en-US" b="true" sz="10902" spc="-109">
                <a:solidFill>
                  <a:srgbClr val="D83D2E"/>
                </a:solidFill>
                <a:latin typeface="Articulat Bold"/>
                <a:ea typeface="Articulat Bold"/>
                <a:cs typeface="Articulat Bold"/>
                <a:sym typeface="Articulat Bold"/>
              </a:rPr>
              <a:t>Paradigm</a:t>
            </a:r>
          </a:p>
        </p:txBody>
      </p:sp>
      <p:sp>
        <p:nvSpPr>
          <p:cNvPr name="TextBox 12" id="12"/>
          <p:cNvSpPr txBox="true"/>
          <p:nvPr/>
        </p:nvSpPr>
        <p:spPr>
          <a:xfrm rot="0">
            <a:off x="10997824" y="6692840"/>
            <a:ext cx="6261476" cy="3430905"/>
          </a:xfrm>
          <a:prstGeom prst="rect">
            <a:avLst/>
          </a:prstGeom>
        </p:spPr>
        <p:txBody>
          <a:bodyPr anchor="t" rtlCol="false" tIns="0" lIns="0" bIns="0" rIns="0">
            <a:spAutoFit/>
          </a:bodyPr>
          <a:lstStyle/>
          <a:p>
            <a:pPr algn="just">
              <a:lnSpc>
                <a:spcPts val="2730"/>
              </a:lnSpc>
            </a:pPr>
            <a:r>
              <a:rPr lang="en-US" sz="2100">
                <a:solidFill>
                  <a:srgbClr val="D83D2E"/>
                </a:solidFill>
                <a:latin typeface="Articulat"/>
                <a:ea typeface="Articulat"/>
                <a:cs typeface="Articulat"/>
                <a:sym typeface="Articulat"/>
              </a:rPr>
              <a:t>According to Thomas Kuhn (1962), scientific communities operate within a paradigm—a shared intellectual framework dictating the "rules, standards, and exemplars" used to investigate reality. In modern software engineering, our paradigm has become purely functional: we measure success mathematically, completely bypassing the human element.</a:t>
            </a:r>
          </a:p>
          <a:p>
            <a:pPr algn="just">
              <a:lnSpc>
                <a:spcPts val="2730"/>
              </a:lnSpc>
            </a:pPr>
          </a:p>
          <a:p>
            <a:pPr algn="just">
              <a:lnSpc>
                <a:spcPts val="2730"/>
              </a:lnSpc>
            </a:pPr>
          </a:p>
        </p:txBody>
      </p:sp>
      <p:sp>
        <p:nvSpPr>
          <p:cNvPr name="TextBox 13" id="13"/>
          <p:cNvSpPr txBox="true"/>
          <p:nvPr/>
        </p:nvSpPr>
        <p:spPr>
          <a:xfrm rot="0">
            <a:off x="1248863" y="3083035"/>
            <a:ext cx="4548515" cy="1895475"/>
          </a:xfrm>
          <a:prstGeom prst="rect">
            <a:avLst/>
          </a:prstGeom>
        </p:spPr>
        <p:txBody>
          <a:bodyPr anchor="t" rtlCol="false" tIns="0" lIns="0" bIns="0" rIns="0">
            <a:spAutoFit/>
          </a:bodyPr>
          <a:lstStyle/>
          <a:p>
            <a:pPr algn="l">
              <a:lnSpc>
                <a:spcPts val="2520"/>
              </a:lnSpc>
            </a:pPr>
            <a:r>
              <a:rPr lang="en-US" sz="2100" spc="-21">
                <a:solidFill>
                  <a:srgbClr val="D83D2E"/>
                </a:solidFill>
                <a:latin typeface="Articulat"/>
                <a:ea typeface="Articulat"/>
                <a:cs typeface="Articulat"/>
                <a:sym typeface="Articulat"/>
              </a:rPr>
              <a:t>The industry currently operates on a strict functionalist worldview. If the AI-generated code compiles, passes automated unit tests, and accelerates sprint velocity, the tool is considered an absolute success.</a:t>
            </a:r>
          </a:p>
        </p:txBody>
      </p:sp>
      <p:sp>
        <p:nvSpPr>
          <p:cNvPr name="TextBox 14" id="14"/>
          <p:cNvSpPr txBox="true"/>
          <p:nvPr/>
        </p:nvSpPr>
        <p:spPr>
          <a:xfrm rot="0">
            <a:off x="12445042" y="3083035"/>
            <a:ext cx="4769766" cy="1895475"/>
          </a:xfrm>
          <a:prstGeom prst="rect">
            <a:avLst/>
          </a:prstGeom>
        </p:spPr>
        <p:txBody>
          <a:bodyPr anchor="t" rtlCol="false" tIns="0" lIns="0" bIns="0" rIns="0">
            <a:spAutoFit/>
          </a:bodyPr>
          <a:lstStyle/>
          <a:p>
            <a:pPr algn="l">
              <a:lnSpc>
                <a:spcPts val="2520"/>
              </a:lnSpc>
            </a:pPr>
            <a:r>
              <a:rPr lang="en-US" sz="2100" spc="-21">
                <a:solidFill>
                  <a:srgbClr val="D83D2E"/>
                </a:solidFill>
                <a:latin typeface="Articulat"/>
                <a:ea typeface="Articulat"/>
                <a:cs typeface="Articulat"/>
                <a:sym typeface="Articulat"/>
              </a:rPr>
              <a:t>Because the paradigm treats code generation as a purely mathematical transaction, it entirely ignores the socio-technical fallout: the psychological burnout of senior engineers forced to review hallucinated logic.</a:t>
            </a:r>
          </a:p>
        </p:txBody>
      </p:sp>
      <p:sp>
        <p:nvSpPr>
          <p:cNvPr name="TextBox 15" id="15"/>
          <p:cNvSpPr txBox="true"/>
          <p:nvPr/>
        </p:nvSpPr>
        <p:spPr>
          <a:xfrm rot="0">
            <a:off x="6847496" y="3083035"/>
            <a:ext cx="4548515" cy="1895475"/>
          </a:xfrm>
          <a:prstGeom prst="rect">
            <a:avLst/>
          </a:prstGeom>
        </p:spPr>
        <p:txBody>
          <a:bodyPr anchor="t" rtlCol="false" tIns="0" lIns="0" bIns="0" rIns="0">
            <a:spAutoFit/>
          </a:bodyPr>
          <a:lstStyle/>
          <a:p>
            <a:pPr algn="l">
              <a:lnSpc>
                <a:spcPts val="2520"/>
              </a:lnSpc>
            </a:pPr>
            <a:r>
              <a:rPr lang="en-US" sz="2100" spc="-21">
                <a:solidFill>
                  <a:srgbClr val="FFFFFF"/>
                </a:solidFill>
                <a:latin typeface="Articulat"/>
                <a:ea typeface="Articulat"/>
                <a:cs typeface="Articulat"/>
                <a:sym typeface="Articulat"/>
              </a:rPr>
              <a:t>This hyper-velocity creates massive anomalies. Developers commit code they do not fully comprehend, rapidly accumulating undocumented "epistemic debt" deep within the enterprise architecture.</a:t>
            </a:r>
          </a:p>
        </p:txBody>
      </p:sp>
      <p:sp>
        <p:nvSpPr>
          <p:cNvPr name="TextBox 16" id="16"/>
          <p:cNvSpPr txBox="true"/>
          <p:nvPr/>
        </p:nvSpPr>
        <p:spPr>
          <a:xfrm rot="0">
            <a:off x="1248863" y="2303042"/>
            <a:ext cx="4548515" cy="419100"/>
          </a:xfrm>
          <a:prstGeom prst="rect">
            <a:avLst/>
          </a:prstGeom>
        </p:spPr>
        <p:txBody>
          <a:bodyPr anchor="t" rtlCol="false" tIns="0" lIns="0" bIns="0" rIns="0">
            <a:spAutoFit/>
          </a:bodyPr>
          <a:lstStyle/>
          <a:p>
            <a:pPr algn="l">
              <a:lnSpc>
                <a:spcPts val="3359"/>
              </a:lnSpc>
            </a:pPr>
            <a:r>
              <a:rPr lang="en-US" sz="2799" spc="-27" b="true">
                <a:solidFill>
                  <a:srgbClr val="D83D2E"/>
                </a:solidFill>
                <a:latin typeface="Articulat Bold"/>
                <a:ea typeface="Articulat Bold"/>
                <a:cs typeface="Articulat Bold"/>
                <a:sym typeface="Articulat Bold"/>
              </a:rPr>
              <a:t>The Rules (Functionalism) </a:t>
            </a:r>
          </a:p>
        </p:txBody>
      </p:sp>
      <p:sp>
        <p:nvSpPr>
          <p:cNvPr name="TextBox 17" id="17"/>
          <p:cNvSpPr txBox="true"/>
          <p:nvPr/>
        </p:nvSpPr>
        <p:spPr>
          <a:xfrm rot="0">
            <a:off x="12446130" y="2303042"/>
            <a:ext cx="4548515" cy="419100"/>
          </a:xfrm>
          <a:prstGeom prst="rect">
            <a:avLst/>
          </a:prstGeom>
        </p:spPr>
        <p:txBody>
          <a:bodyPr anchor="t" rtlCol="false" tIns="0" lIns="0" bIns="0" rIns="0">
            <a:spAutoFit/>
          </a:bodyPr>
          <a:lstStyle/>
          <a:p>
            <a:pPr algn="l">
              <a:lnSpc>
                <a:spcPts val="3359"/>
              </a:lnSpc>
            </a:pPr>
            <a:r>
              <a:rPr lang="en-US" sz="2799" spc="-27" b="true">
                <a:solidFill>
                  <a:srgbClr val="D83D2E"/>
                </a:solidFill>
                <a:latin typeface="Articulat Bold"/>
                <a:ea typeface="Articulat Bold"/>
                <a:cs typeface="Articulat Bold"/>
                <a:sym typeface="Articulat Bold"/>
              </a:rPr>
              <a:t>The Blind Spot </a:t>
            </a:r>
          </a:p>
        </p:txBody>
      </p:sp>
      <p:sp>
        <p:nvSpPr>
          <p:cNvPr name="TextBox 18" id="18"/>
          <p:cNvSpPr txBox="true"/>
          <p:nvPr/>
        </p:nvSpPr>
        <p:spPr>
          <a:xfrm rot="0">
            <a:off x="6847689" y="2303042"/>
            <a:ext cx="4657126" cy="419100"/>
          </a:xfrm>
          <a:prstGeom prst="rect">
            <a:avLst/>
          </a:prstGeom>
        </p:spPr>
        <p:txBody>
          <a:bodyPr anchor="t" rtlCol="false" tIns="0" lIns="0" bIns="0" rIns="0">
            <a:spAutoFit/>
          </a:bodyPr>
          <a:lstStyle/>
          <a:p>
            <a:pPr algn="l">
              <a:lnSpc>
                <a:spcPts val="3359"/>
              </a:lnSpc>
            </a:pPr>
            <a:r>
              <a:rPr lang="en-US" sz="2799" spc="-27" b="true">
                <a:solidFill>
                  <a:srgbClr val="FFFFFF"/>
                </a:solidFill>
                <a:latin typeface="Articulat Bold"/>
                <a:ea typeface="Articulat Bold"/>
                <a:cs typeface="Articulat Bold"/>
                <a:sym typeface="Articulat Bold"/>
              </a:rPr>
              <a:t>The Reality (Epistemi</a:t>
            </a:r>
            <a:r>
              <a:rPr lang="en-US" b="true" sz="2799" spc="-27">
                <a:solidFill>
                  <a:srgbClr val="FFFFFF"/>
                </a:solidFill>
                <a:latin typeface="Articulat Bold"/>
                <a:ea typeface="Articulat Bold"/>
                <a:cs typeface="Articulat Bold"/>
                <a:sym typeface="Articulat Bold"/>
              </a:rPr>
              <a:t>c Debt) </a:t>
            </a:r>
          </a:p>
        </p:txBody>
      </p:sp>
      <p:sp>
        <p:nvSpPr>
          <p:cNvPr name="TextBox 19" id="19"/>
          <p:cNvSpPr txBox="true"/>
          <p:nvPr/>
        </p:nvSpPr>
        <p:spPr>
          <a:xfrm rot="0">
            <a:off x="1028700" y="1057275"/>
            <a:ext cx="4806157" cy="291465"/>
          </a:xfrm>
          <a:prstGeom prst="rect">
            <a:avLst/>
          </a:prstGeom>
        </p:spPr>
        <p:txBody>
          <a:bodyPr anchor="t" rtlCol="false" tIns="0" lIns="0" bIns="0" rIns="0">
            <a:spAutoFit/>
          </a:bodyPr>
          <a:lstStyle/>
          <a:p>
            <a:pPr algn="l">
              <a:lnSpc>
                <a:spcPts val="2100"/>
              </a:lnSpc>
            </a:pPr>
            <a:r>
              <a:rPr lang="en-US" sz="2100" spc="-21" b="true">
                <a:solidFill>
                  <a:srgbClr val="D83D2E"/>
                </a:solidFill>
                <a:latin typeface="Articulat Ultra-Bold"/>
                <a:ea typeface="Articulat Ultra-Bold"/>
                <a:cs typeface="Articulat Ultra-Bold"/>
                <a:sym typeface="Articulat Ultra-Bold"/>
              </a:rPr>
              <a:t>Thomas Kuhn </a:t>
            </a:r>
            <a:r>
              <a:rPr lang="en-US" b="true" sz="2100" spc="-21">
                <a:solidFill>
                  <a:srgbClr val="D83D2E"/>
                </a:solidFill>
                <a:latin typeface="Articulat Ultra-Bold"/>
                <a:ea typeface="Articulat Ultra-Bold"/>
                <a:cs typeface="Articulat Ultra-Bold"/>
                <a:sym typeface="Articulat Ultra-Bold"/>
              </a:rPr>
              <a:t>and Pure Functionalism</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TextBox 2" id="2"/>
          <p:cNvSpPr txBox="true"/>
          <p:nvPr/>
        </p:nvSpPr>
        <p:spPr>
          <a:xfrm rot="0">
            <a:off x="1028700" y="1800219"/>
            <a:ext cx="10584373" cy="1634076"/>
          </a:xfrm>
          <a:prstGeom prst="rect">
            <a:avLst/>
          </a:prstGeom>
        </p:spPr>
        <p:txBody>
          <a:bodyPr anchor="t" rtlCol="false" tIns="0" lIns="0" bIns="0" rIns="0">
            <a:spAutoFit/>
          </a:bodyPr>
          <a:lstStyle/>
          <a:p>
            <a:pPr algn="l">
              <a:lnSpc>
                <a:spcPts val="12287"/>
              </a:lnSpc>
            </a:pPr>
            <a:r>
              <a:rPr lang="en-US" sz="12287" spc="-122" b="true">
                <a:solidFill>
                  <a:srgbClr val="D83D2E"/>
                </a:solidFill>
                <a:latin typeface="Articulat Bold"/>
                <a:ea typeface="Articulat Bold"/>
                <a:cs typeface="Articulat Bold"/>
                <a:sym typeface="Articulat Bold"/>
              </a:rPr>
              <a:t>The C</a:t>
            </a:r>
            <a:r>
              <a:rPr lang="en-US" b="true" sz="12287" spc="-122">
                <a:solidFill>
                  <a:srgbClr val="D83D2E"/>
                </a:solidFill>
                <a:latin typeface="Articulat Bold"/>
                <a:ea typeface="Articulat Bold"/>
                <a:cs typeface="Articulat Bold"/>
                <a:sym typeface="Articulat Bold"/>
              </a:rPr>
              <a:t>ritique</a:t>
            </a:r>
          </a:p>
        </p:txBody>
      </p:sp>
      <p:sp>
        <p:nvSpPr>
          <p:cNvPr name="TextBox 3" id="3"/>
          <p:cNvSpPr txBox="true"/>
          <p:nvPr/>
        </p:nvSpPr>
        <p:spPr>
          <a:xfrm rot="0">
            <a:off x="1028700" y="3927355"/>
            <a:ext cx="7131408" cy="3587115"/>
          </a:xfrm>
          <a:prstGeom prst="rect">
            <a:avLst/>
          </a:prstGeom>
        </p:spPr>
        <p:txBody>
          <a:bodyPr anchor="t" rtlCol="false" tIns="0" lIns="0" bIns="0" rIns="0">
            <a:spAutoFit/>
          </a:bodyPr>
          <a:lstStyle/>
          <a:p>
            <a:pPr algn="l">
              <a:lnSpc>
                <a:spcPts val="3150"/>
              </a:lnSpc>
            </a:pPr>
            <a:r>
              <a:rPr lang="en-US" sz="2100" b="true">
                <a:solidFill>
                  <a:srgbClr val="D83D2E"/>
                </a:solidFill>
                <a:latin typeface="Articulat Bold"/>
                <a:ea typeface="Articulat Bold"/>
                <a:cs typeface="Articulat Bold"/>
                <a:sym typeface="Articulat Bold"/>
              </a:rPr>
              <a:t>The Kuhnian Limitation (Incommensurability)</a:t>
            </a:r>
          </a:p>
          <a:p>
            <a:pPr algn="l" marL="453390" indent="-226695" lvl="1">
              <a:lnSpc>
                <a:spcPts val="3150"/>
              </a:lnSpc>
              <a:buFont typeface="Arial"/>
              <a:buChar char="•"/>
            </a:pPr>
            <a:r>
              <a:rPr lang="en-US" sz="2100">
                <a:solidFill>
                  <a:srgbClr val="D83D2E"/>
                </a:solidFill>
                <a:latin typeface="Articulat"/>
                <a:ea typeface="Articulat"/>
                <a:cs typeface="Articulat"/>
                <a:sym typeface="Articulat"/>
              </a:rPr>
              <a:t>Kuhn (1962) argued that competing paradigms are "incommensurable": meaning they are mutually exclusive and cannot coexist or communicate.</a:t>
            </a:r>
          </a:p>
          <a:p>
            <a:pPr algn="l" marL="453390" indent="-226695" lvl="1">
              <a:lnSpc>
                <a:spcPts val="3150"/>
              </a:lnSpc>
              <a:buFont typeface="Arial"/>
              <a:buChar char="•"/>
            </a:pPr>
            <a:r>
              <a:rPr lang="en-US" sz="2100">
                <a:solidFill>
                  <a:srgbClr val="D83D2E"/>
                </a:solidFill>
                <a:latin typeface="Articulat"/>
                <a:ea typeface="Articulat"/>
                <a:cs typeface="Articulat"/>
                <a:sym typeface="Articulat"/>
              </a:rPr>
              <a:t>Under strict rules, researchers must choose either a purely objective (Positivist) or purely subjective (Constructivist) worldview.</a:t>
            </a:r>
          </a:p>
          <a:p>
            <a:pPr algn="l">
              <a:lnSpc>
                <a:spcPts val="3150"/>
              </a:lnSpc>
            </a:pPr>
          </a:p>
          <a:p>
            <a:pPr algn="l">
              <a:lnSpc>
                <a:spcPts val="3150"/>
              </a:lnSpc>
            </a:pPr>
          </a:p>
        </p:txBody>
      </p:sp>
      <p:sp>
        <p:nvSpPr>
          <p:cNvPr name="TextBox 4" id="4"/>
          <p:cNvSpPr txBox="true"/>
          <p:nvPr/>
        </p:nvSpPr>
        <p:spPr>
          <a:xfrm rot="0">
            <a:off x="1028700" y="1057275"/>
            <a:ext cx="6394070" cy="824865"/>
          </a:xfrm>
          <a:prstGeom prst="rect">
            <a:avLst/>
          </a:prstGeom>
        </p:spPr>
        <p:txBody>
          <a:bodyPr anchor="t" rtlCol="false" tIns="0" lIns="0" bIns="0" rIns="0">
            <a:spAutoFit/>
          </a:bodyPr>
          <a:lstStyle/>
          <a:p>
            <a:pPr algn="l" marL="0" indent="0" lvl="0">
              <a:lnSpc>
                <a:spcPts val="2100"/>
              </a:lnSpc>
            </a:pPr>
            <a:r>
              <a:rPr lang="en-US" b="true" sz="2100" spc="-21">
                <a:solidFill>
                  <a:srgbClr val="D83D2E"/>
                </a:solidFill>
                <a:latin typeface="Articulat Ultra-Bold"/>
                <a:ea typeface="Articulat Ultra-Bold"/>
                <a:cs typeface="Articulat Ultra-Bold"/>
                <a:sym typeface="Articulat Ultra-Bold"/>
              </a:rPr>
              <a:t>Bridging the Gap Between Metrics and Reality</a:t>
            </a:r>
          </a:p>
          <a:p>
            <a:pPr algn="l" marL="0" indent="0" lvl="0">
              <a:lnSpc>
                <a:spcPts val="2100"/>
              </a:lnSpc>
            </a:pPr>
          </a:p>
          <a:p>
            <a:pPr algn="l">
              <a:lnSpc>
                <a:spcPts val="2100"/>
              </a:lnSpc>
            </a:pPr>
          </a:p>
        </p:txBody>
      </p:sp>
      <p:sp>
        <p:nvSpPr>
          <p:cNvPr name="Freeform 5" id="5"/>
          <p:cNvSpPr/>
          <p:nvPr/>
        </p:nvSpPr>
        <p:spPr>
          <a:xfrm flipH="false" flipV="false" rot="0">
            <a:off x="-6595042" y="6220640"/>
            <a:ext cx="10743963" cy="10646291"/>
          </a:xfrm>
          <a:custGeom>
            <a:avLst/>
            <a:gdLst/>
            <a:ahLst/>
            <a:cxnLst/>
            <a:rect r="r" b="b" t="t" l="l"/>
            <a:pathLst>
              <a:path h="10646291" w="10743963">
                <a:moveTo>
                  <a:pt x="0" y="0"/>
                </a:moveTo>
                <a:lnTo>
                  <a:pt x="10743963" y="0"/>
                </a:lnTo>
                <a:lnTo>
                  <a:pt x="10743963" y="10646291"/>
                </a:lnTo>
                <a:lnTo>
                  <a:pt x="0" y="10646291"/>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sp>
        <p:nvSpPr>
          <p:cNvPr name="TextBox 6" id="6"/>
          <p:cNvSpPr txBox="true"/>
          <p:nvPr/>
        </p:nvSpPr>
        <p:spPr>
          <a:xfrm rot="0">
            <a:off x="10127892" y="3916680"/>
            <a:ext cx="7131408" cy="3187065"/>
          </a:xfrm>
          <a:prstGeom prst="rect">
            <a:avLst/>
          </a:prstGeom>
        </p:spPr>
        <p:txBody>
          <a:bodyPr anchor="t" rtlCol="false" tIns="0" lIns="0" bIns="0" rIns="0">
            <a:spAutoFit/>
          </a:bodyPr>
          <a:lstStyle/>
          <a:p>
            <a:pPr algn="l">
              <a:lnSpc>
                <a:spcPts val="3150"/>
              </a:lnSpc>
            </a:pPr>
            <a:r>
              <a:rPr lang="en-US" sz="2100" b="true">
                <a:solidFill>
                  <a:srgbClr val="D83D2E"/>
                </a:solidFill>
                <a:latin typeface="Articulat Bold"/>
                <a:ea typeface="Articulat Bold"/>
                <a:cs typeface="Articulat Bold"/>
                <a:sym typeface="Articulat Bold"/>
              </a:rPr>
              <a:t>The Socio-Technical Reality</a:t>
            </a:r>
          </a:p>
          <a:p>
            <a:pPr algn="l" marL="453390" indent="-226695" lvl="1">
              <a:lnSpc>
                <a:spcPts val="3150"/>
              </a:lnSpc>
              <a:buFont typeface="Arial"/>
              <a:buChar char="•"/>
            </a:pPr>
            <a:r>
              <a:rPr lang="en-US" sz="2100">
                <a:solidFill>
                  <a:srgbClr val="D83D2E"/>
                </a:solidFill>
                <a:latin typeface="Articulat"/>
                <a:ea typeface="Articulat"/>
                <a:cs typeface="Articulat"/>
                <a:sym typeface="Articulat"/>
              </a:rPr>
              <a:t>In modern software systems, this rigid exclusivity fails.</a:t>
            </a:r>
          </a:p>
          <a:p>
            <a:pPr algn="l" marL="453390" indent="-226695" lvl="1">
              <a:lnSpc>
                <a:spcPts val="3150"/>
              </a:lnSpc>
              <a:buFont typeface="Arial"/>
              <a:buChar char="•"/>
            </a:pPr>
            <a:r>
              <a:rPr lang="en-US" sz="2100">
                <a:solidFill>
                  <a:srgbClr val="D83D2E"/>
                </a:solidFill>
                <a:latin typeface="Articulat"/>
                <a:ea typeface="Articulat"/>
                <a:cs typeface="Articulat"/>
                <a:sym typeface="Articulat"/>
              </a:rPr>
              <a:t>We cannot isolate the machine's output from the human maintaining it. The "illusion of correctness" proves that objective code and subjective trust happen simultaneously, demanding a worldview that Kuhn’s model does not allow.</a:t>
            </a:r>
          </a:p>
          <a:p>
            <a:pPr algn="l">
              <a:lnSpc>
                <a:spcPts val="3150"/>
              </a:lnSpc>
            </a:pPr>
          </a:p>
        </p:txBody>
      </p:sp>
      <p:sp>
        <p:nvSpPr>
          <p:cNvPr name="TextBox 7" id="7"/>
          <p:cNvSpPr txBox="true"/>
          <p:nvPr/>
        </p:nvSpPr>
        <p:spPr>
          <a:xfrm rot="0">
            <a:off x="5578296" y="7187991"/>
            <a:ext cx="7286566" cy="2386965"/>
          </a:xfrm>
          <a:prstGeom prst="rect">
            <a:avLst/>
          </a:prstGeom>
        </p:spPr>
        <p:txBody>
          <a:bodyPr anchor="t" rtlCol="false" tIns="0" lIns="0" bIns="0" rIns="0">
            <a:spAutoFit/>
          </a:bodyPr>
          <a:lstStyle/>
          <a:p>
            <a:pPr algn="l">
              <a:lnSpc>
                <a:spcPts val="3150"/>
              </a:lnSpc>
            </a:pPr>
            <a:r>
              <a:rPr lang="en-US" sz="2100" b="true">
                <a:solidFill>
                  <a:srgbClr val="D83D2E"/>
                </a:solidFill>
                <a:latin typeface="Articulat Bold"/>
                <a:ea typeface="Articulat Bold"/>
                <a:cs typeface="Articulat Bold"/>
                <a:sym typeface="Articulat Bold"/>
              </a:rPr>
              <a:t>The Pragmatic Pivot</a:t>
            </a:r>
          </a:p>
          <a:p>
            <a:pPr algn="l">
              <a:lnSpc>
                <a:spcPts val="3150"/>
              </a:lnSpc>
            </a:pPr>
            <a:r>
              <a:rPr lang="en-US" sz="2100">
                <a:solidFill>
                  <a:srgbClr val="D83D2E"/>
                </a:solidFill>
                <a:latin typeface="Articulat"/>
                <a:ea typeface="Articulat"/>
                <a:cs typeface="Articulat"/>
                <a:sym typeface="Articulat"/>
              </a:rPr>
              <a:t>To investigate AI technical debt, we must reject strict boundaries. The Pragmatic Paradigm actively combines competing worldviews, allowing us to triangulate static repository data with human cognitive load to build functional Governance-as-Code (Creswell &amp; Plano Clark, 2018).</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3328355" y="6110472"/>
            <a:ext cx="10743963" cy="10646291"/>
          </a:xfrm>
          <a:custGeom>
            <a:avLst/>
            <a:gdLst/>
            <a:ahLst/>
            <a:cxnLst/>
            <a:rect r="r" b="b" t="t" l="l"/>
            <a:pathLst>
              <a:path h="10646291" w="10743963">
                <a:moveTo>
                  <a:pt x="0" y="0"/>
                </a:moveTo>
                <a:lnTo>
                  <a:pt x="10743963" y="0"/>
                </a:lnTo>
                <a:lnTo>
                  <a:pt x="10743963" y="10646291"/>
                </a:lnTo>
                <a:lnTo>
                  <a:pt x="0" y="10646291"/>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0036223" y="5585714"/>
            <a:ext cx="5415039" cy="4546150"/>
          </a:xfrm>
          <a:custGeom>
            <a:avLst/>
            <a:gdLst/>
            <a:ahLst/>
            <a:cxnLst/>
            <a:rect r="r" b="b" t="t" l="l"/>
            <a:pathLst>
              <a:path h="4546150" w="5415039">
                <a:moveTo>
                  <a:pt x="0" y="0"/>
                </a:moveTo>
                <a:lnTo>
                  <a:pt x="5415039" y="0"/>
                </a:lnTo>
                <a:lnTo>
                  <a:pt x="5415039" y="4546150"/>
                </a:lnTo>
                <a:lnTo>
                  <a:pt x="0" y="4546150"/>
                </a:lnTo>
                <a:lnTo>
                  <a:pt x="0" y="0"/>
                </a:lnTo>
                <a:close/>
              </a:path>
            </a:pathLst>
          </a:custGeom>
          <a:blipFill>
            <a:blip r:embed="rId4"/>
            <a:stretch>
              <a:fillRect l="-51528" t="-37284" r="-62428" b="-9572"/>
            </a:stretch>
          </a:blipFill>
        </p:spPr>
      </p:sp>
      <p:sp>
        <p:nvSpPr>
          <p:cNvPr name="TextBox 4" id="4"/>
          <p:cNvSpPr txBox="true"/>
          <p:nvPr/>
        </p:nvSpPr>
        <p:spPr>
          <a:xfrm rot="0">
            <a:off x="1028700" y="1693545"/>
            <a:ext cx="10584373" cy="3194186"/>
          </a:xfrm>
          <a:prstGeom prst="rect">
            <a:avLst/>
          </a:prstGeom>
        </p:spPr>
        <p:txBody>
          <a:bodyPr anchor="t" rtlCol="false" tIns="0" lIns="0" bIns="0" rIns="0">
            <a:spAutoFit/>
          </a:bodyPr>
          <a:lstStyle/>
          <a:p>
            <a:pPr algn="l">
              <a:lnSpc>
                <a:spcPts val="12287"/>
              </a:lnSpc>
            </a:pPr>
            <a:r>
              <a:rPr lang="en-US" b="true" sz="12287" spc="-122">
                <a:solidFill>
                  <a:srgbClr val="D83D2E"/>
                </a:solidFill>
                <a:latin typeface="Articulat Bold"/>
                <a:ea typeface="Articulat Bold"/>
                <a:cs typeface="Articulat Bold"/>
                <a:sym typeface="Articulat Bold"/>
              </a:rPr>
              <a:t>Ontological Instance</a:t>
            </a:r>
          </a:p>
        </p:txBody>
      </p:sp>
      <p:sp>
        <p:nvSpPr>
          <p:cNvPr name="TextBox 5" id="5"/>
          <p:cNvSpPr txBox="true"/>
          <p:nvPr/>
        </p:nvSpPr>
        <p:spPr>
          <a:xfrm rot="0">
            <a:off x="9939156" y="2011014"/>
            <a:ext cx="7320144" cy="3152775"/>
          </a:xfrm>
          <a:prstGeom prst="rect">
            <a:avLst/>
          </a:prstGeom>
        </p:spPr>
        <p:txBody>
          <a:bodyPr anchor="t" rtlCol="false" tIns="0" lIns="0" bIns="0" rIns="0">
            <a:spAutoFit/>
          </a:bodyPr>
          <a:lstStyle/>
          <a:p>
            <a:pPr algn="l">
              <a:lnSpc>
                <a:spcPts val="2520"/>
              </a:lnSpc>
            </a:pPr>
            <a:r>
              <a:rPr lang="en-US" sz="2100" spc="-21">
                <a:solidFill>
                  <a:srgbClr val="D83D2E"/>
                </a:solidFill>
                <a:latin typeface="Articulat"/>
                <a:ea typeface="Articulat"/>
                <a:cs typeface="Articulat"/>
                <a:sym typeface="Articulat"/>
              </a:rPr>
              <a:t>Reality is inherently </a:t>
            </a:r>
            <a:r>
              <a:rPr lang="en-US" sz="2100" spc="-21" b="true">
                <a:solidFill>
                  <a:srgbClr val="D83D2E"/>
                </a:solidFill>
                <a:latin typeface="Articulat Bold"/>
                <a:ea typeface="Articulat Bold"/>
                <a:cs typeface="Articulat Bold"/>
                <a:sym typeface="Articulat Bold"/>
              </a:rPr>
              <a:t>socio-technical</a:t>
            </a:r>
            <a:r>
              <a:rPr lang="en-US" sz="2100" spc="-21">
                <a:solidFill>
                  <a:srgbClr val="D83D2E"/>
                </a:solidFill>
                <a:latin typeface="Articulat"/>
                <a:ea typeface="Articulat"/>
                <a:cs typeface="Articulat"/>
                <a:sym typeface="Articulat"/>
              </a:rPr>
              <a:t>: a continuous intersection of objective and subjective layers. </a:t>
            </a:r>
          </a:p>
          <a:p>
            <a:pPr algn="l">
              <a:lnSpc>
                <a:spcPts val="2520"/>
              </a:lnSpc>
            </a:pPr>
          </a:p>
          <a:p>
            <a:pPr algn="l">
              <a:lnSpc>
                <a:spcPts val="2520"/>
              </a:lnSpc>
            </a:pPr>
            <a:r>
              <a:rPr lang="en-US" sz="2100" spc="-21">
                <a:solidFill>
                  <a:srgbClr val="D83D2E"/>
                </a:solidFill>
                <a:latin typeface="Articulat"/>
                <a:ea typeface="Articulat"/>
                <a:cs typeface="Articulat"/>
                <a:sym typeface="Articulat"/>
              </a:rPr>
              <a:t>The </a:t>
            </a:r>
            <a:r>
              <a:rPr lang="en-US" sz="2100" spc="-21" b="true">
                <a:solidFill>
                  <a:srgbClr val="D83D2E"/>
                </a:solidFill>
                <a:latin typeface="Articulat Bold"/>
                <a:ea typeface="Articulat Bold"/>
                <a:cs typeface="Articulat Bold"/>
                <a:sym typeface="Articulat Bold"/>
              </a:rPr>
              <a:t>objective reality</a:t>
            </a:r>
            <a:r>
              <a:rPr lang="en-US" sz="2100" spc="-21">
                <a:solidFill>
                  <a:srgbClr val="D83D2E"/>
                </a:solidFill>
                <a:latin typeface="Articulat"/>
                <a:ea typeface="Articulat"/>
                <a:cs typeface="Articulat"/>
                <a:sym typeface="Articulat"/>
              </a:rPr>
              <a:t> of rapidly generated code and measurable complexity is inseparable from the </a:t>
            </a:r>
            <a:r>
              <a:rPr lang="en-US" sz="2100" spc="-21" b="true">
                <a:solidFill>
                  <a:srgbClr val="D83D2E"/>
                </a:solidFill>
                <a:latin typeface="Articulat Bold"/>
                <a:ea typeface="Articulat Bold"/>
                <a:cs typeface="Articulat Bold"/>
                <a:sym typeface="Articulat Bold"/>
              </a:rPr>
              <a:t>subjective reality</a:t>
            </a:r>
            <a:r>
              <a:rPr lang="en-US" sz="2100" spc="-21">
                <a:solidFill>
                  <a:srgbClr val="D83D2E"/>
                </a:solidFill>
                <a:latin typeface="Articulat"/>
                <a:ea typeface="Articulat"/>
                <a:cs typeface="Articulat"/>
                <a:sym typeface="Articulat"/>
              </a:rPr>
              <a:t> of the "illusion of correctness", documented developer uncertainty, and senior engineer burnout.</a:t>
            </a:r>
          </a:p>
          <a:p>
            <a:pPr algn="l">
              <a:lnSpc>
                <a:spcPts val="2520"/>
              </a:lnSpc>
            </a:pPr>
          </a:p>
          <a:p>
            <a:pPr algn="l">
              <a:lnSpc>
                <a:spcPts val="2520"/>
              </a:lnSpc>
            </a:pPr>
            <a:r>
              <a:rPr lang="en-US" sz="2100" spc="-21">
                <a:solidFill>
                  <a:srgbClr val="D83D2E"/>
                </a:solidFill>
                <a:latin typeface="Articulat"/>
                <a:ea typeface="Articulat"/>
                <a:cs typeface="Articulat"/>
                <a:sym typeface="Articulat"/>
              </a:rPr>
              <a:t>AI technical debt is the friction between the machine generating the code and the human maintaining it.</a:t>
            </a:r>
          </a:p>
        </p:txBody>
      </p:sp>
      <p:sp>
        <p:nvSpPr>
          <p:cNvPr name="TextBox 6" id="6"/>
          <p:cNvSpPr txBox="true"/>
          <p:nvPr/>
        </p:nvSpPr>
        <p:spPr>
          <a:xfrm rot="0">
            <a:off x="1028700" y="1057275"/>
            <a:ext cx="4795935" cy="824865"/>
          </a:xfrm>
          <a:prstGeom prst="rect">
            <a:avLst/>
          </a:prstGeom>
        </p:spPr>
        <p:txBody>
          <a:bodyPr anchor="t" rtlCol="false" tIns="0" lIns="0" bIns="0" rIns="0">
            <a:spAutoFit/>
          </a:bodyPr>
          <a:lstStyle/>
          <a:p>
            <a:pPr algn="l" marL="0" indent="0" lvl="0">
              <a:lnSpc>
                <a:spcPts val="2100"/>
              </a:lnSpc>
            </a:pPr>
            <a:r>
              <a:rPr lang="en-US" b="true" sz="2100" spc="-21">
                <a:solidFill>
                  <a:srgbClr val="D83D2E"/>
                </a:solidFill>
                <a:latin typeface="Articulat Ultra-Bold"/>
                <a:ea typeface="Articulat Ultra-Bold"/>
                <a:cs typeface="Articulat Ultra-Bold"/>
                <a:sym typeface="Articulat Ultra-Bold"/>
              </a:rPr>
              <a:t>The Du</a:t>
            </a:r>
            <a:r>
              <a:rPr lang="en-US" b="true" sz="2100" spc="-21">
                <a:solidFill>
                  <a:srgbClr val="D83D2E"/>
                </a:solidFill>
                <a:latin typeface="Articulat Ultra-Bold"/>
                <a:ea typeface="Articulat Ultra-Bold"/>
                <a:cs typeface="Articulat Ultra-Bold"/>
                <a:sym typeface="Articulat Ultra-Bold"/>
              </a:rPr>
              <a:t>al Reality of AI Technical Debt</a:t>
            </a:r>
          </a:p>
          <a:p>
            <a:pPr algn="l" marL="0" indent="0" lvl="0">
              <a:lnSpc>
                <a:spcPts val="2100"/>
              </a:lnSpc>
            </a:pPr>
          </a:p>
          <a:p>
            <a:pPr algn="l">
              <a:lnSpc>
                <a:spcPts val="2100"/>
              </a:lnSpc>
            </a:pP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028700" y="1028700"/>
            <a:ext cx="12215450" cy="7240430"/>
            <a:chOff x="0" y="0"/>
            <a:chExt cx="16287267" cy="9653907"/>
          </a:xfrm>
        </p:grpSpPr>
        <p:sp>
          <p:nvSpPr>
            <p:cNvPr name="Freeform 3" id="3"/>
            <p:cNvSpPr/>
            <p:nvPr/>
          </p:nvSpPr>
          <p:spPr>
            <a:xfrm flipH="false" flipV="false" rot="0">
              <a:off x="0" y="0"/>
              <a:ext cx="16287267" cy="9653907"/>
            </a:xfrm>
            <a:custGeom>
              <a:avLst/>
              <a:gdLst/>
              <a:ahLst/>
              <a:cxnLst/>
              <a:rect r="r" b="b" t="t" l="l"/>
              <a:pathLst>
                <a:path h="9653907" w="16287267">
                  <a:moveTo>
                    <a:pt x="0" y="0"/>
                  </a:moveTo>
                  <a:lnTo>
                    <a:pt x="16287267" y="0"/>
                  </a:lnTo>
                  <a:lnTo>
                    <a:pt x="16287267" y="9653907"/>
                  </a:lnTo>
                  <a:lnTo>
                    <a:pt x="0" y="965390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4" id="4"/>
            <p:cNvSpPr txBox="true"/>
            <p:nvPr/>
          </p:nvSpPr>
          <p:spPr>
            <a:xfrm rot="0">
              <a:off x="8918691" y="153827"/>
              <a:ext cx="6467596" cy="1456390"/>
            </a:xfrm>
            <a:prstGeom prst="rect">
              <a:avLst/>
            </a:prstGeom>
          </p:spPr>
          <p:txBody>
            <a:bodyPr anchor="t" rtlCol="false" tIns="0" lIns="0" bIns="0" rIns="0">
              <a:spAutoFit/>
            </a:bodyPr>
            <a:lstStyle/>
            <a:p>
              <a:pPr algn="just" marL="455881" indent="-227941" lvl="1">
                <a:lnSpc>
                  <a:spcPts val="2956"/>
                </a:lnSpc>
                <a:buFont typeface="Arial"/>
                <a:buChar char="•"/>
              </a:pPr>
              <a:r>
                <a:rPr lang="en-US" sz="2111">
                  <a:solidFill>
                    <a:srgbClr val="000000"/>
                  </a:solidFill>
                  <a:latin typeface="Canva Sans"/>
                  <a:ea typeface="Canva Sans"/>
                  <a:cs typeface="Canva Sans"/>
                  <a:sym typeface="Canva Sans"/>
                </a:rPr>
                <a:t>Tangible line of AI-generated code</a:t>
              </a:r>
            </a:p>
            <a:p>
              <a:pPr algn="just" marL="455881" indent="-227941" lvl="1">
                <a:lnSpc>
                  <a:spcPts val="2956"/>
                </a:lnSpc>
                <a:buFont typeface="Arial"/>
                <a:buChar char="•"/>
              </a:pPr>
              <a:r>
                <a:rPr lang="en-US" sz="2111">
                  <a:solidFill>
                    <a:srgbClr val="000000"/>
                  </a:solidFill>
                  <a:latin typeface="Canva Sans"/>
                  <a:ea typeface="Canva Sans"/>
                  <a:cs typeface="Canva Sans"/>
                  <a:sym typeface="Canva Sans"/>
                </a:rPr>
                <a:t>Measurable cycles</a:t>
              </a:r>
            </a:p>
            <a:p>
              <a:pPr algn="just" marL="455881" indent="-227941" lvl="1">
                <a:lnSpc>
                  <a:spcPts val="2956"/>
                </a:lnSpc>
                <a:buFont typeface="Arial"/>
                <a:buChar char="•"/>
              </a:pPr>
              <a:r>
                <a:rPr lang="en-US" sz="2111">
                  <a:solidFill>
                    <a:srgbClr val="000000"/>
                  </a:solidFill>
                  <a:latin typeface="Canva Sans"/>
                  <a:ea typeface="Canva Sans"/>
                  <a:cs typeface="Canva Sans"/>
                  <a:sym typeface="Canva Sans"/>
                </a:rPr>
                <a:t>Postponed validation events</a:t>
              </a:r>
            </a:p>
          </p:txBody>
        </p:sp>
        <p:sp>
          <p:nvSpPr>
            <p:cNvPr name="TextBox 5" id="5"/>
            <p:cNvSpPr txBox="true"/>
            <p:nvPr/>
          </p:nvSpPr>
          <p:spPr>
            <a:xfrm rot="0">
              <a:off x="9336465" y="6088594"/>
              <a:ext cx="6597178" cy="1952990"/>
            </a:xfrm>
            <a:prstGeom prst="rect">
              <a:avLst/>
            </a:prstGeom>
          </p:spPr>
          <p:txBody>
            <a:bodyPr anchor="t" rtlCol="false" tIns="0" lIns="0" bIns="0" rIns="0">
              <a:spAutoFit/>
            </a:bodyPr>
            <a:lstStyle/>
            <a:p>
              <a:pPr algn="just" marL="455881" indent="-227941" lvl="1">
                <a:lnSpc>
                  <a:spcPts val="2956"/>
                </a:lnSpc>
                <a:buFont typeface="Arial"/>
                <a:buChar char="•"/>
              </a:pPr>
              <a:r>
                <a:rPr lang="en-US" sz="2111">
                  <a:solidFill>
                    <a:srgbClr val="000000"/>
                  </a:solidFill>
                  <a:latin typeface="Canva Sans"/>
                  <a:ea typeface="Canva Sans"/>
                  <a:cs typeface="Canva Sans"/>
                  <a:sym typeface="Canva Sans"/>
                </a:rPr>
                <a:t>GenAI-Induced Technical Debt</a:t>
              </a:r>
            </a:p>
            <a:p>
              <a:pPr algn="just" marL="455881" indent="-227941" lvl="1">
                <a:lnSpc>
                  <a:spcPts val="2956"/>
                </a:lnSpc>
                <a:buFont typeface="Arial"/>
                <a:buChar char="•"/>
              </a:pPr>
              <a:r>
                <a:rPr lang="en-US" sz="2111">
                  <a:solidFill>
                    <a:srgbClr val="000000"/>
                  </a:solidFill>
                  <a:latin typeface="Canva Sans"/>
                  <a:ea typeface="Canva Sans"/>
                  <a:cs typeface="Canva Sans"/>
                  <a:sym typeface="Canva Sans"/>
                </a:rPr>
                <a:t>The Illusion of correctness</a:t>
              </a:r>
            </a:p>
            <a:p>
              <a:pPr algn="just" marL="455881" indent="-227941" lvl="1">
                <a:lnSpc>
                  <a:spcPts val="2956"/>
                </a:lnSpc>
                <a:buFont typeface="Arial"/>
                <a:buChar char="•"/>
              </a:pPr>
              <a:r>
                <a:rPr lang="en-US" sz="2111">
                  <a:solidFill>
                    <a:srgbClr val="000000"/>
                  </a:solidFill>
                  <a:latin typeface="Canva Sans"/>
                  <a:ea typeface="Canva Sans"/>
                  <a:cs typeface="Canva Sans"/>
                  <a:sym typeface="Canva Sans"/>
                </a:rPr>
                <a:t>Unresolved Developer Uncertainty</a:t>
              </a:r>
            </a:p>
            <a:p>
              <a:pPr algn="just" marL="455881" indent="-227941" lvl="1">
                <a:lnSpc>
                  <a:spcPts val="2956"/>
                </a:lnSpc>
                <a:buFont typeface="Arial"/>
                <a:buChar char="•"/>
              </a:pPr>
              <a:r>
                <a:rPr lang="en-US" sz="2111">
                  <a:solidFill>
                    <a:srgbClr val="000000"/>
                  </a:solidFill>
                  <a:latin typeface="Canva Sans"/>
                  <a:ea typeface="Canva Sans"/>
                  <a:cs typeface="Canva Sans"/>
                  <a:sym typeface="Canva Sans"/>
                </a:rPr>
                <a:t>Senior Engineer Cognitive Burnout</a:t>
              </a:r>
            </a:p>
          </p:txBody>
        </p:sp>
        <p:sp>
          <p:nvSpPr>
            <p:cNvPr name="TextBox 6" id="6"/>
            <p:cNvSpPr txBox="true"/>
            <p:nvPr/>
          </p:nvSpPr>
          <p:spPr>
            <a:xfrm rot="0">
              <a:off x="0" y="986797"/>
              <a:ext cx="5561339" cy="467219"/>
            </a:xfrm>
            <a:prstGeom prst="rect">
              <a:avLst/>
            </a:prstGeom>
          </p:spPr>
          <p:txBody>
            <a:bodyPr anchor="t" rtlCol="false" tIns="0" lIns="0" bIns="0" rIns="0">
              <a:spAutoFit/>
            </a:bodyPr>
            <a:lstStyle/>
            <a:p>
              <a:pPr algn="ctr" marL="0" indent="0" lvl="0">
                <a:lnSpc>
                  <a:spcPts val="2322"/>
                </a:lnSpc>
              </a:pPr>
              <a:r>
                <a:rPr lang="en-US" sz="2731">
                  <a:solidFill>
                    <a:srgbClr val="FFFFFF"/>
                  </a:solidFill>
                  <a:latin typeface="Helvetica Now Display"/>
                  <a:ea typeface="Helvetica Now Display"/>
                  <a:cs typeface="Helvetica Now Display"/>
                  <a:sym typeface="Helvetica Now Display"/>
                </a:rPr>
                <a:t>Objective Reality (Visible)</a:t>
              </a:r>
            </a:p>
          </p:txBody>
        </p:sp>
        <p:sp>
          <p:nvSpPr>
            <p:cNvPr name="TextBox 7" id="7"/>
            <p:cNvSpPr txBox="true"/>
            <p:nvPr/>
          </p:nvSpPr>
          <p:spPr>
            <a:xfrm rot="0">
              <a:off x="0" y="5935947"/>
              <a:ext cx="5561339" cy="467219"/>
            </a:xfrm>
            <a:prstGeom prst="rect">
              <a:avLst/>
            </a:prstGeom>
          </p:spPr>
          <p:txBody>
            <a:bodyPr anchor="t" rtlCol="false" tIns="0" lIns="0" bIns="0" rIns="0">
              <a:spAutoFit/>
            </a:bodyPr>
            <a:lstStyle/>
            <a:p>
              <a:pPr algn="ctr" marL="0" indent="0" lvl="0">
                <a:lnSpc>
                  <a:spcPts val="2322"/>
                </a:lnSpc>
              </a:pPr>
              <a:r>
                <a:rPr lang="en-US" sz="2731">
                  <a:solidFill>
                    <a:srgbClr val="FFFFFF"/>
                  </a:solidFill>
                  <a:latin typeface="Helvetica Now Display"/>
                  <a:ea typeface="Helvetica Now Display"/>
                  <a:cs typeface="Helvetica Now Display"/>
                  <a:sym typeface="Helvetica Now Display"/>
                </a:rPr>
                <a:t>Subjective Reality (Hidden)</a:t>
              </a:r>
            </a:p>
          </p:txBody>
        </p:sp>
      </p:grpSp>
      <p:grpSp>
        <p:nvGrpSpPr>
          <p:cNvPr name="Group 8" id="8"/>
          <p:cNvGrpSpPr/>
          <p:nvPr/>
        </p:nvGrpSpPr>
        <p:grpSpPr>
          <a:xfrm rot="0">
            <a:off x="11858737" y="8137459"/>
            <a:ext cx="5937741" cy="1530931"/>
            <a:chOff x="0" y="0"/>
            <a:chExt cx="7916988" cy="2041242"/>
          </a:xfrm>
        </p:grpSpPr>
        <p:sp>
          <p:nvSpPr>
            <p:cNvPr name="TextBox 9" id="9"/>
            <p:cNvSpPr txBox="true"/>
            <p:nvPr/>
          </p:nvSpPr>
          <p:spPr>
            <a:xfrm rot="0">
              <a:off x="0" y="0"/>
              <a:ext cx="5241842" cy="431800"/>
            </a:xfrm>
            <a:prstGeom prst="rect">
              <a:avLst/>
            </a:prstGeom>
          </p:spPr>
          <p:txBody>
            <a:bodyPr anchor="t" rtlCol="false" tIns="0" lIns="0" bIns="0" rIns="0">
              <a:spAutoFit/>
            </a:bodyPr>
            <a:lstStyle/>
            <a:p>
              <a:pPr algn="l">
                <a:lnSpc>
                  <a:spcPts val="2589"/>
                </a:lnSpc>
              </a:pPr>
              <a:r>
                <a:rPr lang="en-US" b="true" sz="2158" spc="112">
                  <a:solidFill>
                    <a:srgbClr val="D83D2E"/>
                  </a:solidFill>
                  <a:latin typeface="Glacial Indifference Bold"/>
                  <a:ea typeface="Glacial Indifference Bold"/>
                  <a:cs typeface="Glacial Indifference Bold"/>
                  <a:sym typeface="Glacial Indifference Bold"/>
                </a:rPr>
                <a:t>AI DEVELOPMENT ICEBERG</a:t>
              </a:r>
            </a:p>
          </p:txBody>
        </p:sp>
        <p:sp>
          <p:nvSpPr>
            <p:cNvPr name="TextBox 10" id="10"/>
            <p:cNvSpPr txBox="true"/>
            <p:nvPr/>
          </p:nvSpPr>
          <p:spPr>
            <a:xfrm rot="0">
              <a:off x="0" y="648762"/>
              <a:ext cx="5241842" cy="1391988"/>
            </a:xfrm>
            <a:prstGeom prst="rect">
              <a:avLst/>
            </a:prstGeom>
          </p:spPr>
          <p:txBody>
            <a:bodyPr anchor="t" rtlCol="false" tIns="0" lIns="0" bIns="0" rIns="0">
              <a:spAutoFit/>
            </a:bodyPr>
            <a:lstStyle/>
            <a:p>
              <a:pPr algn="l">
                <a:lnSpc>
                  <a:spcPts val="2801"/>
                </a:lnSpc>
              </a:pPr>
              <a:r>
                <a:rPr lang="en-US" sz="2059">
                  <a:solidFill>
                    <a:srgbClr val="000000"/>
                  </a:solidFill>
                  <a:latin typeface="Glacial Indifference"/>
                  <a:ea typeface="Glacial Indifference"/>
                  <a:cs typeface="Glacial Indifference"/>
                  <a:sym typeface="Glacial Indifference"/>
                </a:rPr>
                <a:t>Visible Mass</a:t>
              </a:r>
            </a:p>
            <a:p>
              <a:pPr algn="l">
                <a:lnSpc>
                  <a:spcPts val="2801"/>
                </a:lnSpc>
              </a:pPr>
              <a:r>
                <a:rPr lang="en-US" sz="2059">
                  <a:solidFill>
                    <a:srgbClr val="000000"/>
                  </a:solidFill>
                  <a:latin typeface="Glacial Indifference"/>
                  <a:ea typeface="Glacial Indifference"/>
                  <a:cs typeface="Glacial Indifference"/>
                  <a:sym typeface="Glacial Indifference"/>
                </a:rPr>
                <a:t>Hidden Cognitive Load</a:t>
              </a:r>
            </a:p>
            <a:p>
              <a:pPr algn="l">
                <a:lnSpc>
                  <a:spcPts val="2801"/>
                </a:lnSpc>
              </a:pPr>
              <a:r>
                <a:rPr lang="en-US" sz="2059">
                  <a:solidFill>
                    <a:srgbClr val="000000"/>
                  </a:solidFill>
                  <a:latin typeface="Glacial Indifference"/>
                  <a:ea typeface="Glacial Indifference"/>
                  <a:cs typeface="Glacial Indifference"/>
                  <a:sym typeface="Glacial Indifference"/>
                </a:rPr>
                <a:t>Systemic Risk</a:t>
              </a:r>
            </a:p>
          </p:txBody>
        </p:sp>
        <p:sp>
          <p:nvSpPr>
            <p:cNvPr name="TextBox 11" id="11"/>
            <p:cNvSpPr txBox="true"/>
            <p:nvPr/>
          </p:nvSpPr>
          <p:spPr>
            <a:xfrm rot="0">
              <a:off x="5567197" y="658287"/>
              <a:ext cx="2349791" cy="1382955"/>
            </a:xfrm>
            <a:prstGeom prst="rect">
              <a:avLst/>
            </a:prstGeom>
          </p:spPr>
          <p:txBody>
            <a:bodyPr anchor="t" rtlCol="false" tIns="0" lIns="0" bIns="0" rIns="0">
              <a:spAutoFit/>
            </a:bodyPr>
            <a:lstStyle/>
            <a:p>
              <a:pPr algn="l">
                <a:lnSpc>
                  <a:spcPts val="2776"/>
                </a:lnSpc>
              </a:pPr>
              <a:r>
                <a:rPr lang="en-US" sz="2041">
                  <a:solidFill>
                    <a:srgbClr val="000000"/>
                  </a:solidFill>
                  <a:latin typeface="Glacial Indifference"/>
                  <a:ea typeface="Glacial Indifference"/>
                  <a:cs typeface="Glacial Indifference"/>
                  <a:sym typeface="Glacial Indifference"/>
                </a:rPr>
                <a:t>10-15%</a:t>
              </a:r>
            </a:p>
            <a:p>
              <a:pPr algn="l">
                <a:lnSpc>
                  <a:spcPts val="2776"/>
                </a:lnSpc>
              </a:pPr>
              <a:r>
                <a:rPr lang="en-US" sz="2041">
                  <a:solidFill>
                    <a:srgbClr val="000000"/>
                  </a:solidFill>
                  <a:latin typeface="Glacial Indifference"/>
                  <a:ea typeface="Glacial Indifference"/>
                  <a:cs typeface="Glacial Indifference"/>
                  <a:sym typeface="Glacial Indifference"/>
                </a:rPr>
                <a:t>85-90%</a:t>
              </a:r>
            </a:p>
            <a:p>
              <a:pPr algn="l">
                <a:lnSpc>
                  <a:spcPts val="2776"/>
                </a:lnSpc>
              </a:pPr>
              <a:r>
                <a:rPr lang="en-US" b="true" sz="2041">
                  <a:solidFill>
                    <a:srgbClr val="D83D2E"/>
                  </a:solidFill>
                  <a:latin typeface="Glacial Indifference Bold"/>
                  <a:ea typeface="Glacial Indifference Bold"/>
                  <a:cs typeface="Glacial Indifference Bold"/>
                  <a:sym typeface="Glacial Indifference Bold"/>
                </a:rPr>
                <a:t>High</a:t>
              </a:r>
            </a:p>
          </p:txBody>
        </p:sp>
      </p:gr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true" rot="0">
            <a:off x="5977475" y="4657910"/>
            <a:ext cx="5315576" cy="4600390"/>
          </a:xfrm>
          <a:custGeom>
            <a:avLst/>
            <a:gdLst/>
            <a:ahLst/>
            <a:cxnLst/>
            <a:rect r="r" b="b" t="t" l="l"/>
            <a:pathLst>
              <a:path h="4600390" w="5315576">
                <a:moveTo>
                  <a:pt x="0" y="4600390"/>
                </a:moveTo>
                <a:lnTo>
                  <a:pt x="5315577" y="4600390"/>
                </a:lnTo>
                <a:lnTo>
                  <a:pt x="5315577" y="0"/>
                </a:lnTo>
                <a:lnTo>
                  <a:pt x="0" y="0"/>
                </a:lnTo>
                <a:lnTo>
                  <a:pt x="0" y="4600390"/>
                </a:lnTo>
                <a:close/>
              </a:path>
            </a:pathLst>
          </a:custGeom>
          <a:blipFill>
            <a:blip r:embed="rId2">
              <a:alphaModFix amt="6999"/>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2351083" y="1684249"/>
            <a:ext cx="13215142" cy="1127518"/>
          </a:xfrm>
          <a:prstGeom prst="rect">
            <a:avLst/>
          </a:prstGeom>
        </p:spPr>
        <p:txBody>
          <a:bodyPr anchor="t" rtlCol="false" tIns="0" lIns="0" bIns="0" rIns="0">
            <a:spAutoFit/>
          </a:bodyPr>
          <a:lstStyle/>
          <a:p>
            <a:pPr algn="ctr">
              <a:lnSpc>
                <a:spcPts val="8496"/>
              </a:lnSpc>
            </a:pPr>
            <a:r>
              <a:rPr lang="en-US" b="true" sz="8496" spc="-84">
                <a:solidFill>
                  <a:srgbClr val="D83D2E"/>
                </a:solidFill>
                <a:latin typeface="Articulat Bold"/>
                <a:ea typeface="Articulat Bold"/>
                <a:cs typeface="Articulat Bold"/>
                <a:sym typeface="Articulat Bold"/>
              </a:rPr>
              <a:t> Epist</a:t>
            </a:r>
            <a:r>
              <a:rPr lang="en-US" b="true" sz="8496" spc="-84">
                <a:solidFill>
                  <a:srgbClr val="D83D2E"/>
                </a:solidFill>
                <a:latin typeface="Articulat Bold"/>
                <a:ea typeface="Articulat Bold"/>
                <a:cs typeface="Articulat Bold"/>
                <a:sym typeface="Articulat Bold"/>
              </a:rPr>
              <a:t>emological Question</a:t>
            </a:r>
          </a:p>
        </p:txBody>
      </p:sp>
      <p:sp>
        <p:nvSpPr>
          <p:cNvPr name="TextBox 4" id="4"/>
          <p:cNvSpPr txBox="true"/>
          <p:nvPr/>
        </p:nvSpPr>
        <p:spPr>
          <a:xfrm rot="0">
            <a:off x="3296835" y="2973692"/>
            <a:ext cx="11323636" cy="952500"/>
          </a:xfrm>
          <a:prstGeom prst="rect">
            <a:avLst/>
          </a:prstGeom>
        </p:spPr>
        <p:txBody>
          <a:bodyPr anchor="t" rtlCol="false" tIns="0" lIns="0" bIns="0" rIns="0">
            <a:spAutoFit/>
          </a:bodyPr>
          <a:lstStyle/>
          <a:p>
            <a:pPr algn="ctr">
              <a:lnSpc>
                <a:spcPts val="2520"/>
              </a:lnSpc>
            </a:pPr>
            <a:r>
              <a:rPr lang="en-US" sz="2100" spc="-21">
                <a:solidFill>
                  <a:srgbClr val="D83D2E"/>
                </a:solidFill>
                <a:latin typeface="Articulat"/>
                <a:ea typeface="Articulat"/>
                <a:cs typeface="Articulat"/>
                <a:sym typeface="Articulat"/>
              </a:rPr>
              <a:t>Because AI technical debt is both technical and social, we cannot rely on isolated knowledge silos. Pragmatism argues that "truth" is determined by practical outcomes. Therefore, valid knowledge requires a mixed-methods approach to triangulate the data.</a:t>
            </a:r>
          </a:p>
        </p:txBody>
      </p:sp>
      <p:sp>
        <p:nvSpPr>
          <p:cNvPr name="TextBox 5" id="5"/>
          <p:cNvSpPr txBox="true"/>
          <p:nvPr/>
        </p:nvSpPr>
        <p:spPr>
          <a:xfrm rot="0">
            <a:off x="1028700" y="1057275"/>
            <a:ext cx="7045736" cy="291465"/>
          </a:xfrm>
          <a:prstGeom prst="rect">
            <a:avLst/>
          </a:prstGeom>
        </p:spPr>
        <p:txBody>
          <a:bodyPr anchor="t" rtlCol="false" tIns="0" lIns="0" bIns="0" rIns="0">
            <a:spAutoFit/>
          </a:bodyPr>
          <a:lstStyle/>
          <a:p>
            <a:pPr algn="l">
              <a:lnSpc>
                <a:spcPts val="2100"/>
              </a:lnSpc>
            </a:pPr>
            <a:r>
              <a:rPr lang="en-US" sz="2100" spc="-21" b="true">
                <a:solidFill>
                  <a:srgbClr val="D83D2E"/>
                </a:solidFill>
                <a:latin typeface="Articulat Ultra-Bold"/>
                <a:ea typeface="Articulat Ultra-Bold"/>
                <a:cs typeface="Articulat Ultra-Bold"/>
                <a:sym typeface="Articulat Ultra-Bold"/>
              </a:rPr>
              <a:t>Defining V</a:t>
            </a:r>
            <a:r>
              <a:rPr lang="en-US" b="true" sz="2100" spc="-21">
                <a:solidFill>
                  <a:srgbClr val="D83D2E"/>
                </a:solidFill>
                <a:latin typeface="Articulat Ultra-Bold"/>
                <a:ea typeface="Articulat Ultra-Bold"/>
                <a:cs typeface="Articulat Ultra-Bold"/>
                <a:sym typeface="Articulat Ultra-Bold"/>
              </a:rPr>
              <a:t>alid Knowledge in Socio-Technical Systems</a:t>
            </a:r>
          </a:p>
        </p:txBody>
      </p:sp>
      <p:sp>
        <p:nvSpPr>
          <p:cNvPr name="TextBox 6" id="6"/>
          <p:cNvSpPr txBox="true"/>
          <p:nvPr/>
        </p:nvSpPr>
        <p:spPr>
          <a:xfrm rot="0">
            <a:off x="1385565" y="4617619"/>
            <a:ext cx="5303478" cy="2524125"/>
          </a:xfrm>
          <a:prstGeom prst="rect">
            <a:avLst/>
          </a:prstGeom>
        </p:spPr>
        <p:txBody>
          <a:bodyPr anchor="t" rtlCol="false" tIns="0" lIns="0" bIns="0" rIns="0">
            <a:spAutoFit/>
          </a:bodyPr>
          <a:lstStyle/>
          <a:p>
            <a:pPr algn="l">
              <a:lnSpc>
                <a:spcPts val="2520"/>
              </a:lnSpc>
            </a:pPr>
            <a:r>
              <a:rPr lang="en-US" sz="2100" spc="-21" b="true">
                <a:solidFill>
                  <a:srgbClr val="D83D2E"/>
                </a:solidFill>
                <a:latin typeface="Articulat Bold"/>
                <a:ea typeface="Articulat Bold"/>
                <a:cs typeface="Articulat Bold"/>
                <a:sym typeface="Articulat Bold"/>
              </a:rPr>
              <a:t>Objective Knowledge</a:t>
            </a:r>
          </a:p>
          <a:p>
            <a:pPr algn="l">
              <a:lnSpc>
                <a:spcPts val="2520"/>
              </a:lnSpc>
            </a:pPr>
          </a:p>
          <a:p>
            <a:pPr algn="l" marL="453390" indent="-226695" lvl="1">
              <a:lnSpc>
                <a:spcPts val="2520"/>
              </a:lnSpc>
              <a:buFont typeface="Arial"/>
              <a:buChar char="•"/>
            </a:pPr>
            <a:r>
              <a:rPr lang="en-US" sz="2100" spc="-21">
                <a:solidFill>
                  <a:srgbClr val="D83D2E"/>
                </a:solidFill>
                <a:latin typeface="Articulat"/>
                <a:ea typeface="Articulat"/>
                <a:cs typeface="Articulat"/>
                <a:sym typeface="Articulat"/>
              </a:rPr>
              <a:t>Static analysis of AI-generated complexity.</a:t>
            </a:r>
          </a:p>
          <a:p>
            <a:pPr algn="l" marL="453390" indent="-226695" lvl="1">
              <a:lnSpc>
                <a:spcPts val="2520"/>
              </a:lnSpc>
              <a:buFont typeface="Arial"/>
              <a:buChar char="•"/>
            </a:pPr>
            <a:r>
              <a:rPr lang="en-US" sz="2100" spc="-21">
                <a:solidFill>
                  <a:srgbClr val="D83D2E"/>
                </a:solidFill>
                <a:latin typeface="Articulat"/>
                <a:ea typeface="Articulat"/>
                <a:cs typeface="Articulat"/>
                <a:sym typeface="Articulat"/>
              </a:rPr>
              <a:t>Tracking PR cycle times and code churn.</a:t>
            </a:r>
          </a:p>
          <a:p>
            <a:pPr algn="l" marL="453390" indent="-226695" lvl="1">
              <a:lnSpc>
                <a:spcPts val="2520"/>
              </a:lnSpc>
              <a:buFont typeface="Arial"/>
              <a:buChar char="•"/>
            </a:pPr>
            <a:r>
              <a:rPr lang="en-US" sz="2100" spc="-21">
                <a:solidFill>
                  <a:srgbClr val="D83D2E"/>
                </a:solidFill>
                <a:latin typeface="Articulat"/>
                <a:ea typeface="Articulat"/>
                <a:cs typeface="Articulat"/>
                <a:sym typeface="Articulat"/>
              </a:rPr>
              <a:t>Quantifying physical code degradation over time.</a:t>
            </a:r>
          </a:p>
          <a:p>
            <a:pPr algn="l">
              <a:lnSpc>
                <a:spcPts val="2520"/>
              </a:lnSpc>
            </a:pPr>
          </a:p>
        </p:txBody>
      </p:sp>
      <p:sp>
        <p:nvSpPr>
          <p:cNvPr name="TextBox 7" id="7"/>
          <p:cNvSpPr txBox="true"/>
          <p:nvPr/>
        </p:nvSpPr>
        <p:spPr>
          <a:xfrm rot="0">
            <a:off x="11410161" y="4460457"/>
            <a:ext cx="5862050" cy="2838450"/>
          </a:xfrm>
          <a:prstGeom prst="rect">
            <a:avLst/>
          </a:prstGeom>
        </p:spPr>
        <p:txBody>
          <a:bodyPr anchor="t" rtlCol="false" tIns="0" lIns="0" bIns="0" rIns="0">
            <a:spAutoFit/>
          </a:bodyPr>
          <a:lstStyle/>
          <a:p>
            <a:pPr algn="l">
              <a:lnSpc>
                <a:spcPts val="2520"/>
              </a:lnSpc>
            </a:pPr>
            <a:r>
              <a:rPr lang="en-US" sz="2100" spc="-21" b="true">
                <a:solidFill>
                  <a:srgbClr val="D83D2E"/>
                </a:solidFill>
                <a:latin typeface="Articulat Bold"/>
                <a:ea typeface="Articulat Bold"/>
                <a:cs typeface="Articulat Bold"/>
                <a:sym typeface="Articulat Bold"/>
              </a:rPr>
              <a:t>Subjective Knowledge</a:t>
            </a:r>
          </a:p>
          <a:p>
            <a:pPr algn="l">
              <a:lnSpc>
                <a:spcPts val="2520"/>
              </a:lnSpc>
            </a:pPr>
          </a:p>
          <a:p>
            <a:pPr algn="l" marL="453390" indent="-226695" lvl="1">
              <a:lnSpc>
                <a:spcPts val="2520"/>
              </a:lnSpc>
              <a:buFont typeface="Arial"/>
              <a:buChar char="•"/>
            </a:pPr>
            <a:r>
              <a:rPr lang="en-US" sz="2100" spc="-21">
                <a:solidFill>
                  <a:srgbClr val="D83D2E"/>
                </a:solidFill>
                <a:latin typeface="Articulat"/>
                <a:ea typeface="Articulat"/>
                <a:cs typeface="Articulat"/>
                <a:sym typeface="Articulat"/>
              </a:rPr>
              <a:t>Measuring perceived productivity vs. actual output.</a:t>
            </a:r>
          </a:p>
          <a:p>
            <a:pPr algn="l" marL="453390" indent="-226695" lvl="1">
              <a:lnSpc>
                <a:spcPts val="2520"/>
              </a:lnSpc>
              <a:buFont typeface="Arial"/>
              <a:buChar char="•"/>
            </a:pPr>
            <a:r>
              <a:rPr lang="en-US" sz="2100" spc="-21">
                <a:solidFill>
                  <a:srgbClr val="D83D2E"/>
                </a:solidFill>
                <a:latin typeface="Articulat"/>
                <a:ea typeface="Articulat"/>
                <a:cs typeface="Articulat"/>
                <a:sym typeface="Articulat"/>
              </a:rPr>
              <a:t>An</a:t>
            </a:r>
            <a:r>
              <a:rPr lang="en-US" sz="2100" spc="-21">
                <a:solidFill>
                  <a:srgbClr val="D83D2E"/>
                </a:solidFill>
                <a:latin typeface="Articulat"/>
                <a:ea typeface="Articulat"/>
                <a:cs typeface="Articulat"/>
                <a:sym typeface="Articulat"/>
              </a:rPr>
              <a:t>alysing Self-Admitted Technical Debt (GIST) in code comments.</a:t>
            </a:r>
          </a:p>
          <a:p>
            <a:pPr algn="l" marL="453390" indent="-226695" lvl="1">
              <a:lnSpc>
                <a:spcPts val="2520"/>
              </a:lnSpc>
              <a:buFont typeface="Arial"/>
              <a:buChar char="•"/>
            </a:pPr>
            <a:r>
              <a:rPr lang="en-US" sz="2100" spc="-21">
                <a:solidFill>
                  <a:srgbClr val="D83D2E"/>
                </a:solidFill>
                <a:latin typeface="Articulat"/>
                <a:ea typeface="Articulat"/>
                <a:cs typeface="Articulat"/>
                <a:sym typeface="Articulat"/>
              </a:rPr>
              <a:t>C</a:t>
            </a:r>
            <a:r>
              <a:rPr lang="en-US" sz="2100" spc="-21">
                <a:solidFill>
                  <a:srgbClr val="D83D2E"/>
                </a:solidFill>
                <a:latin typeface="Articulat"/>
                <a:ea typeface="Articulat"/>
                <a:cs typeface="Articulat"/>
                <a:sym typeface="Articulat"/>
              </a:rPr>
              <a:t>apturing the psychological "illusion of correctness".</a:t>
            </a:r>
          </a:p>
          <a:p>
            <a:pPr algn="l">
              <a:lnSpc>
                <a:spcPts val="2520"/>
              </a:lnSpc>
            </a:pPr>
          </a:p>
        </p:txBody>
      </p:sp>
      <p:sp>
        <p:nvSpPr>
          <p:cNvPr name="TextBox 8" id="8"/>
          <p:cNvSpPr txBox="true"/>
          <p:nvPr/>
        </p:nvSpPr>
        <p:spPr>
          <a:xfrm rot="0">
            <a:off x="4967883" y="7994232"/>
            <a:ext cx="7653554" cy="1102522"/>
          </a:xfrm>
          <a:prstGeom prst="rect">
            <a:avLst/>
          </a:prstGeom>
        </p:spPr>
        <p:txBody>
          <a:bodyPr anchor="t" rtlCol="false" tIns="0" lIns="0" bIns="0" rIns="0">
            <a:spAutoFit/>
          </a:bodyPr>
          <a:lstStyle/>
          <a:p>
            <a:pPr algn="ctr">
              <a:lnSpc>
                <a:spcPts val="2942"/>
              </a:lnSpc>
              <a:spcBef>
                <a:spcPct val="0"/>
              </a:spcBef>
            </a:pPr>
            <a:r>
              <a:rPr lang="en-US" sz="2354" i="true" spc="-70">
                <a:solidFill>
                  <a:srgbClr val="D83D2E"/>
                </a:solidFill>
                <a:latin typeface="Articulat Italics"/>
                <a:ea typeface="Articulat Italics"/>
                <a:cs typeface="Articulat Italics"/>
                <a:sym typeface="Articulat Italics"/>
              </a:rPr>
              <a:t>Valid, actionable knowledge is only generated when objective code metrics are contextualized by the subjective human experience. Neither metric tells the truth on its own.</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5371982" y="7511190"/>
            <a:ext cx="10743963" cy="10646291"/>
          </a:xfrm>
          <a:custGeom>
            <a:avLst/>
            <a:gdLst/>
            <a:ahLst/>
            <a:cxnLst/>
            <a:rect r="r" b="b" t="t" l="l"/>
            <a:pathLst>
              <a:path h="10646291" w="10743963">
                <a:moveTo>
                  <a:pt x="0" y="0"/>
                </a:moveTo>
                <a:lnTo>
                  <a:pt x="10743964" y="0"/>
                </a:lnTo>
                <a:lnTo>
                  <a:pt x="10743964" y="10646291"/>
                </a:lnTo>
                <a:lnTo>
                  <a:pt x="0" y="10646291"/>
                </a:lnTo>
                <a:lnTo>
                  <a:pt x="0" y="0"/>
                </a:lnTo>
                <a:close/>
              </a:path>
            </a:pathLst>
          </a:custGeom>
          <a:blipFill>
            <a:blip r:embed="rId2">
              <a:alphaModFix amt="9999"/>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1145629" y="3947107"/>
            <a:ext cx="9127757" cy="5764899"/>
          </a:xfrm>
          <a:custGeom>
            <a:avLst/>
            <a:gdLst/>
            <a:ahLst/>
            <a:cxnLst/>
            <a:rect r="r" b="b" t="t" l="l"/>
            <a:pathLst>
              <a:path h="5764899" w="9127757">
                <a:moveTo>
                  <a:pt x="0" y="0"/>
                </a:moveTo>
                <a:lnTo>
                  <a:pt x="9127757" y="0"/>
                </a:lnTo>
                <a:lnTo>
                  <a:pt x="9127757" y="5764899"/>
                </a:lnTo>
                <a:lnTo>
                  <a:pt x="0" y="5764899"/>
                </a:lnTo>
                <a:lnTo>
                  <a:pt x="0" y="0"/>
                </a:lnTo>
                <a:close/>
              </a:path>
            </a:pathLst>
          </a:custGeom>
          <a:blipFill>
            <a:blip r:embed="rId4"/>
            <a:stretch>
              <a:fillRect l="-4538" t="-1383" r="-3084" b="-5118"/>
            </a:stretch>
          </a:blipFill>
        </p:spPr>
      </p:sp>
      <p:sp>
        <p:nvSpPr>
          <p:cNvPr name="TextBox 4" id="4"/>
          <p:cNvSpPr txBox="true"/>
          <p:nvPr/>
        </p:nvSpPr>
        <p:spPr>
          <a:xfrm rot="0">
            <a:off x="991564" y="2313032"/>
            <a:ext cx="10584373" cy="1634076"/>
          </a:xfrm>
          <a:prstGeom prst="rect">
            <a:avLst/>
          </a:prstGeom>
        </p:spPr>
        <p:txBody>
          <a:bodyPr anchor="t" rtlCol="false" tIns="0" lIns="0" bIns="0" rIns="0">
            <a:spAutoFit/>
          </a:bodyPr>
          <a:lstStyle/>
          <a:p>
            <a:pPr algn="l">
              <a:lnSpc>
                <a:spcPts val="12287"/>
              </a:lnSpc>
            </a:pPr>
            <a:r>
              <a:rPr lang="en-US" sz="12287" spc="-122" b="true">
                <a:solidFill>
                  <a:srgbClr val="D83D2E"/>
                </a:solidFill>
                <a:latin typeface="Articulat Bold"/>
                <a:ea typeface="Articulat Bold"/>
                <a:cs typeface="Articulat Bold"/>
                <a:sym typeface="Articulat Bold"/>
              </a:rPr>
              <a:t>M</a:t>
            </a:r>
            <a:r>
              <a:rPr lang="en-US" b="true" sz="12287" spc="-122">
                <a:solidFill>
                  <a:srgbClr val="D83D2E"/>
                </a:solidFill>
                <a:latin typeface="Articulat Bold"/>
                <a:ea typeface="Articulat Bold"/>
                <a:cs typeface="Articulat Bold"/>
                <a:sym typeface="Articulat Bold"/>
              </a:rPr>
              <a:t>ethodology</a:t>
            </a:r>
          </a:p>
        </p:txBody>
      </p:sp>
      <p:sp>
        <p:nvSpPr>
          <p:cNvPr name="TextBox 5" id="5"/>
          <p:cNvSpPr txBox="true"/>
          <p:nvPr/>
        </p:nvSpPr>
        <p:spPr>
          <a:xfrm rot="0">
            <a:off x="10870108" y="2398911"/>
            <a:ext cx="6389192" cy="1895475"/>
          </a:xfrm>
          <a:prstGeom prst="rect">
            <a:avLst/>
          </a:prstGeom>
        </p:spPr>
        <p:txBody>
          <a:bodyPr anchor="t" rtlCol="false" tIns="0" lIns="0" bIns="0" rIns="0">
            <a:spAutoFit/>
          </a:bodyPr>
          <a:lstStyle/>
          <a:p>
            <a:pPr algn="l">
              <a:lnSpc>
                <a:spcPts val="2520"/>
              </a:lnSpc>
            </a:pPr>
            <a:r>
              <a:rPr lang="en-US" sz="2100" spc="-21">
                <a:solidFill>
                  <a:srgbClr val="D83D2E"/>
                </a:solidFill>
                <a:latin typeface="Articulat"/>
                <a:ea typeface="Articulat"/>
                <a:cs typeface="Articulat"/>
                <a:sym typeface="Articulat"/>
              </a:rPr>
              <a:t>This study employs a pragmatic, mixed-methods approach executed in three sequential phases. By gathering quantitative repository metrics first, and following up with targeted qualitative interviews, the research triangulates objective codebase degradation with the subjective realities of the engineering team.</a:t>
            </a:r>
          </a:p>
        </p:txBody>
      </p:sp>
      <p:sp>
        <p:nvSpPr>
          <p:cNvPr name="TextBox 6" id="6"/>
          <p:cNvSpPr txBox="true"/>
          <p:nvPr/>
        </p:nvSpPr>
        <p:spPr>
          <a:xfrm rot="0">
            <a:off x="1028700" y="1057275"/>
            <a:ext cx="3120221" cy="291465"/>
          </a:xfrm>
          <a:prstGeom prst="rect">
            <a:avLst/>
          </a:prstGeom>
        </p:spPr>
        <p:txBody>
          <a:bodyPr anchor="t" rtlCol="false" tIns="0" lIns="0" bIns="0" rIns="0">
            <a:spAutoFit/>
          </a:bodyPr>
          <a:lstStyle/>
          <a:p>
            <a:pPr algn="l">
              <a:lnSpc>
                <a:spcPts val="2100"/>
              </a:lnSpc>
            </a:pPr>
            <a:r>
              <a:rPr lang="en-US" sz="2100" spc="-21" b="true">
                <a:solidFill>
                  <a:srgbClr val="D83D2E"/>
                </a:solidFill>
                <a:latin typeface="Articulat Ultra-Bold"/>
                <a:ea typeface="Articulat Ultra-Bold"/>
                <a:cs typeface="Articulat Ultra-Bold"/>
                <a:sym typeface="Articulat Ultra-Bold"/>
              </a:rPr>
              <a:t>P</a:t>
            </a:r>
            <a:r>
              <a:rPr lang="en-US" b="true" sz="2100" spc="-21">
                <a:solidFill>
                  <a:srgbClr val="D83D2E"/>
                </a:solidFill>
                <a:latin typeface="Articulat Ultra-Bold"/>
                <a:ea typeface="Articulat Ultra-Bold"/>
                <a:cs typeface="Articulat Ultra-Bold"/>
                <a:sym typeface="Articulat Ultra-Bold"/>
              </a:rPr>
              <a:t>rocess of Study</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2100500" y="325833"/>
            <a:ext cx="14087000" cy="10358088"/>
          </a:xfrm>
          <a:custGeom>
            <a:avLst/>
            <a:gdLst/>
            <a:ahLst/>
            <a:cxnLst/>
            <a:rect r="r" b="b" t="t" l="l"/>
            <a:pathLst>
              <a:path h="10358088" w="14087000">
                <a:moveTo>
                  <a:pt x="0" y="0"/>
                </a:moveTo>
                <a:lnTo>
                  <a:pt x="14087000" y="0"/>
                </a:lnTo>
                <a:lnTo>
                  <a:pt x="14087000" y="10358088"/>
                </a:lnTo>
                <a:lnTo>
                  <a:pt x="0" y="1035808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Tree>
  </p:cSld>
  <p:clrMapOvr>
    <a:masterClrMapping/>
  </p:clrMapOvr>
</p:sld>
</file>

<file path=ppt/slides/slide14.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2857500" y="1016317"/>
            <a:ext cx="12573000" cy="582930"/>
          </a:xfrm>
          <a:prstGeom prst="rect">
            <a:avLst/>
          </a:prstGeom>
        </p:spPr>
        <p:txBody>
          <a:bodyPr anchor="t" rtlCol="false" tIns="0" lIns="0" bIns="0" rIns="0">
            <a:spAutoFit/>
          </a:bodyPr>
          <a:lstStyle/>
          <a:p>
            <a:pPr algn="ctr">
              <a:lnSpc>
                <a:spcPts val="4680"/>
              </a:lnSpc>
            </a:pPr>
            <a:r>
              <a:rPr lang="en-US" b="true" sz="3600" spc="107">
                <a:solidFill>
                  <a:srgbClr val="D83D2E"/>
                </a:solidFill>
                <a:latin typeface="Aileron Heavy"/>
                <a:ea typeface="Aileron Heavy"/>
                <a:cs typeface="Aileron Heavy"/>
                <a:sym typeface="Aileron Heavy"/>
              </a:rPr>
              <a:t>Project Execution Plan</a:t>
            </a:r>
          </a:p>
        </p:txBody>
      </p:sp>
      <p:sp>
        <p:nvSpPr>
          <p:cNvPr name="AutoShape 3" id="3"/>
          <p:cNvSpPr/>
          <p:nvPr/>
        </p:nvSpPr>
        <p:spPr>
          <a:xfrm rot="0">
            <a:off x="5459221" y="3848100"/>
            <a:ext cx="3047302" cy="5715000"/>
          </a:xfrm>
          <a:prstGeom prst="rect">
            <a:avLst/>
          </a:prstGeom>
          <a:solidFill>
            <a:srgbClr val="D83D2E">
              <a:alpha val="19608"/>
            </a:srgbClr>
          </a:solidFill>
        </p:spPr>
      </p:sp>
      <p:sp>
        <p:nvSpPr>
          <p:cNvPr name="AutoShape 4" id="4"/>
          <p:cNvSpPr/>
          <p:nvPr/>
        </p:nvSpPr>
        <p:spPr>
          <a:xfrm rot="0">
            <a:off x="11553825" y="3848100"/>
            <a:ext cx="3047302" cy="5715000"/>
          </a:xfrm>
          <a:prstGeom prst="rect">
            <a:avLst/>
          </a:prstGeom>
          <a:solidFill>
            <a:srgbClr val="D83D2E">
              <a:alpha val="19608"/>
            </a:srgbClr>
          </a:solidFill>
        </p:spPr>
      </p:sp>
      <p:sp>
        <p:nvSpPr>
          <p:cNvPr name="AutoShape 5" id="5"/>
          <p:cNvSpPr/>
          <p:nvPr/>
        </p:nvSpPr>
        <p:spPr>
          <a:xfrm rot="0">
            <a:off x="8506523" y="3848100"/>
            <a:ext cx="3047302" cy="5715000"/>
          </a:xfrm>
          <a:prstGeom prst="rect">
            <a:avLst/>
          </a:prstGeom>
          <a:solidFill>
            <a:srgbClr val="D83D2E">
              <a:alpha val="40000"/>
            </a:srgbClr>
          </a:solidFill>
        </p:spPr>
      </p:sp>
      <p:sp>
        <p:nvSpPr>
          <p:cNvPr name="AutoShape 6" id="6"/>
          <p:cNvSpPr/>
          <p:nvPr/>
        </p:nvSpPr>
        <p:spPr>
          <a:xfrm rot="0">
            <a:off x="14601127" y="3848100"/>
            <a:ext cx="3047302" cy="5715000"/>
          </a:xfrm>
          <a:prstGeom prst="rect">
            <a:avLst/>
          </a:prstGeom>
          <a:solidFill>
            <a:srgbClr val="D83D2E">
              <a:alpha val="40000"/>
            </a:srgbClr>
          </a:solidFill>
        </p:spPr>
      </p:sp>
      <p:sp>
        <p:nvSpPr>
          <p:cNvPr name="TextBox 7" id="7"/>
          <p:cNvSpPr txBox="true"/>
          <p:nvPr/>
        </p:nvSpPr>
        <p:spPr>
          <a:xfrm rot="0">
            <a:off x="639571" y="3892178"/>
            <a:ext cx="4003945" cy="824865"/>
          </a:xfrm>
          <a:prstGeom prst="rect">
            <a:avLst/>
          </a:prstGeom>
        </p:spPr>
        <p:txBody>
          <a:bodyPr anchor="t" rtlCol="false" tIns="0" lIns="0" bIns="0" rIns="0">
            <a:spAutoFit/>
          </a:bodyPr>
          <a:lstStyle/>
          <a:p>
            <a:pPr algn="r">
              <a:lnSpc>
                <a:spcPts val="3359"/>
              </a:lnSpc>
            </a:pPr>
            <a:r>
              <a:rPr lang="en-US" sz="2400" spc="120">
                <a:solidFill>
                  <a:srgbClr val="191919"/>
                </a:solidFill>
                <a:latin typeface="Aileron"/>
                <a:ea typeface="Aileron"/>
                <a:cs typeface="Aileron"/>
                <a:sym typeface="Aileron"/>
              </a:rPr>
              <a:t>Doctoral milestones</a:t>
            </a:r>
          </a:p>
          <a:p>
            <a:pPr algn="r">
              <a:lnSpc>
                <a:spcPts val="3359"/>
              </a:lnSpc>
            </a:pPr>
            <a:r>
              <a:rPr lang="en-US" sz="2400" i="true" spc="120">
                <a:solidFill>
                  <a:srgbClr val="191919"/>
                </a:solidFill>
                <a:latin typeface="Aileron Italics"/>
                <a:ea typeface="Aileron Italics"/>
                <a:cs typeface="Aileron Italics"/>
                <a:sym typeface="Aileron Italics"/>
              </a:rPr>
              <a:t>Governance</a:t>
            </a:r>
          </a:p>
        </p:txBody>
      </p:sp>
      <p:sp>
        <p:nvSpPr>
          <p:cNvPr name="TextBox 8" id="8"/>
          <p:cNvSpPr txBox="true"/>
          <p:nvPr/>
        </p:nvSpPr>
        <p:spPr>
          <a:xfrm rot="0">
            <a:off x="639571" y="5080368"/>
            <a:ext cx="4003945" cy="824865"/>
          </a:xfrm>
          <a:prstGeom prst="rect">
            <a:avLst/>
          </a:prstGeom>
        </p:spPr>
        <p:txBody>
          <a:bodyPr anchor="t" rtlCol="false" tIns="0" lIns="0" bIns="0" rIns="0">
            <a:spAutoFit/>
          </a:bodyPr>
          <a:lstStyle/>
          <a:p>
            <a:pPr algn="r">
              <a:lnSpc>
                <a:spcPts val="3359"/>
              </a:lnSpc>
            </a:pPr>
            <a:r>
              <a:rPr lang="en-US" b="true" sz="2400" spc="120">
                <a:solidFill>
                  <a:srgbClr val="D83D2E"/>
                </a:solidFill>
                <a:latin typeface="Aileron Bold"/>
                <a:ea typeface="Aileron Bold"/>
                <a:cs typeface="Aileron Bold"/>
                <a:sym typeface="Aileron Bold"/>
              </a:rPr>
              <a:t>Phase 1</a:t>
            </a:r>
          </a:p>
          <a:p>
            <a:pPr algn="r">
              <a:lnSpc>
                <a:spcPts val="3359"/>
              </a:lnSpc>
            </a:pPr>
            <a:r>
              <a:rPr lang="en-US" sz="2400" spc="120">
                <a:solidFill>
                  <a:srgbClr val="191919"/>
                </a:solidFill>
                <a:latin typeface="Aileron"/>
                <a:ea typeface="Aileron"/>
                <a:cs typeface="Aileron"/>
                <a:sym typeface="Aileron"/>
              </a:rPr>
              <a:t>Repository mining</a:t>
            </a:r>
          </a:p>
        </p:txBody>
      </p:sp>
      <p:sp>
        <p:nvSpPr>
          <p:cNvPr name="TextBox 9" id="9"/>
          <p:cNvSpPr txBox="true"/>
          <p:nvPr/>
        </p:nvSpPr>
        <p:spPr>
          <a:xfrm rot="0">
            <a:off x="639571" y="6269355"/>
            <a:ext cx="4003945" cy="824865"/>
          </a:xfrm>
          <a:prstGeom prst="rect">
            <a:avLst/>
          </a:prstGeom>
        </p:spPr>
        <p:txBody>
          <a:bodyPr anchor="t" rtlCol="false" tIns="0" lIns="0" bIns="0" rIns="0">
            <a:spAutoFit/>
          </a:bodyPr>
          <a:lstStyle/>
          <a:p>
            <a:pPr algn="r">
              <a:lnSpc>
                <a:spcPts val="3359"/>
              </a:lnSpc>
            </a:pPr>
            <a:r>
              <a:rPr lang="en-US" b="true" sz="2400" spc="120">
                <a:solidFill>
                  <a:srgbClr val="D83D2E"/>
                </a:solidFill>
                <a:latin typeface="Aileron Bold"/>
                <a:ea typeface="Aileron Bold"/>
                <a:cs typeface="Aileron Bold"/>
                <a:sym typeface="Aileron Bold"/>
              </a:rPr>
              <a:t>Phase 2</a:t>
            </a:r>
          </a:p>
          <a:p>
            <a:pPr algn="r">
              <a:lnSpc>
                <a:spcPts val="3359"/>
              </a:lnSpc>
            </a:pPr>
            <a:r>
              <a:rPr lang="en-US" sz="2400" spc="120">
                <a:solidFill>
                  <a:srgbClr val="191919"/>
                </a:solidFill>
                <a:latin typeface="Aileron"/>
                <a:ea typeface="Aileron"/>
                <a:cs typeface="Aileron"/>
                <a:sym typeface="Aileron"/>
              </a:rPr>
              <a:t>Likert surveys</a:t>
            </a:r>
          </a:p>
        </p:txBody>
      </p:sp>
      <p:sp>
        <p:nvSpPr>
          <p:cNvPr name="TextBox 10" id="10"/>
          <p:cNvSpPr txBox="true"/>
          <p:nvPr/>
        </p:nvSpPr>
        <p:spPr>
          <a:xfrm rot="0">
            <a:off x="639571" y="7438991"/>
            <a:ext cx="4003945" cy="824865"/>
          </a:xfrm>
          <a:prstGeom prst="rect">
            <a:avLst/>
          </a:prstGeom>
        </p:spPr>
        <p:txBody>
          <a:bodyPr anchor="t" rtlCol="false" tIns="0" lIns="0" bIns="0" rIns="0">
            <a:spAutoFit/>
          </a:bodyPr>
          <a:lstStyle/>
          <a:p>
            <a:pPr algn="r">
              <a:lnSpc>
                <a:spcPts val="3359"/>
              </a:lnSpc>
            </a:pPr>
            <a:r>
              <a:rPr lang="en-US" b="true" sz="2400" spc="120">
                <a:solidFill>
                  <a:srgbClr val="D83D2E"/>
                </a:solidFill>
                <a:latin typeface="Aileron Bold"/>
                <a:ea typeface="Aileron Bold"/>
                <a:cs typeface="Aileron Bold"/>
                <a:sym typeface="Aileron Bold"/>
              </a:rPr>
              <a:t>Phase 3</a:t>
            </a:r>
          </a:p>
          <a:p>
            <a:pPr algn="r">
              <a:lnSpc>
                <a:spcPts val="3359"/>
              </a:lnSpc>
            </a:pPr>
            <a:r>
              <a:rPr lang="en-US" sz="2400" spc="120">
                <a:solidFill>
                  <a:srgbClr val="191919"/>
                </a:solidFill>
                <a:latin typeface="Aileron"/>
                <a:ea typeface="Aileron"/>
                <a:cs typeface="Aileron"/>
                <a:sym typeface="Aileron"/>
              </a:rPr>
              <a:t>Interviews  &amp; Thesis</a:t>
            </a:r>
          </a:p>
        </p:txBody>
      </p:sp>
      <p:sp>
        <p:nvSpPr>
          <p:cNvPr name="TextBox 11" id="11"/>
          <p:cNvSpPr txBox="true"/>
          <p:nvPr/>
        </p:nvSpPr>
        <p:spPr>
          <a:xfrm rot="0">
            <a:off x="5649721" y="3116257"/>
            <a:ext cx="2666302" cy="391773"/>
          </a:xfrm>
          <a:prstGeom prst="rect">
            <a:avLst/>
          </a:prstGeom>
        </p:spPr>
        <p:txBody>
          <a:bodyPr anchor="t" rtlCol="false" tIns="0" lIns="0" bIns="0" rIns="0">
            <a:spAutoFit/>
          </a:bodyPr>
          <a:lstStyle/>
          <a:p>
            <a:pPr algn="ctr">
              <a:lnSpc>
                <a:spcPts val="3120"/>
              </a:lnSpc>
            </a:pPr>
            <a:r>
              <a:rPr lang="en-US" b="true" sz="2400" spc="120">
                <a:solidFill>
                  <a:srgbClr val="191919"/>
                </a:solidFill>
                <a:latin typeface="Aileron Ultra-Bold"/>
                <a:ea typeface="Aileron Ultra-Bold"/>
                <a:cs typeface="Aileron Ultra-Bold"/>
                <a:sym typeface="Aileron Ultra-Bold"/>
              </a:rPr>
              <a:t>MONTHS</a:t>
            </a:r>
            <a:r>
              <a:rPr lang="en-US" b="true" sz="2400" spc="120">
                <a:solidFill>
                  <a:srgbClr val="191919"/>
                </a:solidFill>
                <a:latin typeface="Aileron Ultra-Bold"/>
                <a:ea typeface="Aileron Ultra-Bold"/>
                <a:cs typeface="Aileron Ultra-Bold"/>
                <a:sym typeface="Aileron Ultra-Bold"/>
              </a:rPr>
              <a:t> 1-6</a:t>
            </a:r>
          </a:p>
        </p:txBody>
      </p:sp>
      <p:sp>
        <p:nvSpPr>
          <p:cNvPr name="TextBox 12" id="12"/>
          <p:cNvSpPr txBox="true"/>
          <p:nvPr/>
        </p:nvSpPr>
        <p:spPr>
          <a:xfrm rot="0">
            <a:off x="8697023" y="3116257"/>
            <a:ext cx="2666302" cy="391773"/>
          </a:xfrm>
          <a:prstGeom prst="rect">
            <a:avLst/>
          </a:prstGeom>
        </p:spPr>
        <p:txBody>
          <a:bodyPr anchor="t" rtlCol="false" tIns="0" lIns="0" bIns="0" rIns="0">
            <a:spAutoFit/>
          </a:bodyPr>
          <a:lstStyle/>
          <a:p>
            <a:pPr algn="ctr">
              <a:lnSpc>
                <a:spcPts val="3120"/>
              </a:lnSpc>
            </a:pPr>
            <a:r>
              <a:rPr lang="en-US" b="true" sz="2400" spc="120">
                <a:solidFill>
                  <a:srgbClr val="191919"/>
                </a:solidFill>
                <a:latin typeface="Aileron Ultra-Bold"/>
                <a:ea typeface="Aileron Ultra-Bold"/>
                <a:cs typeface="Aileron Ultra-Bold"/>
                <a:sym typeface="Aileron Ultra-Bold"/>
              </a:rPr>
              <a:t>MONTHS</a:t>
            </a:r>
            <a:r>
              <a:rPr lang="en-US" b="true" sz="2400" spc="120">
                <a:solidFill>
                  <a:srgbClr val="191919"/>
                </a:solidFill>
                <a:latin typeface="Aileron Ultra-Bold"/>
                <a:ea typeface="Aileron Ultra-Bold"/>
                <a:cs typeface="Aileron Ultra-Bold"/>
                <a:sym typeface="Aileron Ultra-Bold"/>
              </a:rPr>
              <a:t> 7-12</a:t>
            </a:r>
          </a:p>
        </p:txBody>
      </p:sp>
      <p:sp>
        <p:nvSpPr>
          <p:cNvPr name="TextBox 13" id="13"/>
          <p:cNvSpPr txBox="true"/>
          <p:nvPr/>
        </p:nvSpPr>
        <p:spPr>
          <a:xfrm rot="0">
            <a:off x="11744325" y="3116257"/>
            <a:ext cx="2666302" cy="391773"/>
          </a:xfrm>
          <a:prstGeom prst="rect">
            <a:avLst/>
          </a:prstGeom>
        </p:spPr>
        <p:txBody>
          <a:bodyPr anchor="t" rtlCol="false" tIns="0" lIns="0" bIns="0" rIns="0">
            <a:spAutoFit/>
          </a:bodyPr>
          <a:lstStyle/>
          <a:p>
            <a:pPr algn="ctr">
              <a:lnSpc>
                <a:spcPts val="3120"/>
              </a:lnSpc>
            </a:pPr>
            <a:r>
              <a:rPr lang="en-US" b="true" sz="2400" spc="120">
                <a:solidFill>
                  <a:srgbClr val="191919"/>
                </a:solidFill>
                <a:latin typeface="Aileron Ultra-Bold"/>
                <a:ea typeface="Aileron Ultra-Bold"/>
                <a:cs typeface="Aileron Ultra-Bold"/>
                <a:sym typeface="Aileron Ultra-Bold"/>
              </a:rPr>
              <a:t>MONTHS</a:t>
            </a:r>
            <a:r>
              <a:rPr lang="en-US" b="true" sz="2400" spc="120">
                <a:solidFill>
                  <a:srgbClr val="191919"/>
                </a:solidFill>
                <a:latin typeface="Aileron Ultra-Bold"/>
                <a:ea typeface="Aileron Ultra-Bold"/>
                <a:cs typeface="Aileron Ultra-Bold"/>
                <a:sym typeface="Aileron Ultra-Bold"/>
              </a:rPr>
              <a:t> 13-18</a:t>
            </a:r>
          </a:p>
        </p:txBody>
      </p:sp>
      <p:sp>
        <p:nvSpPr>
          <p:cNvPr name="TextBox 14" id="14"/>
          <p:cNvSpPr txBox="true"/>
          <p:nvPr/>
        </p:nvSpPr>
        <p:spPr>
          <a:xfrm rot="0">
            <a:off x="14791627" y="3116257"/>
            <a:ext cx="2666302" cy="391773"/>
          </a:xfrm>
          <a:prstGeom prst="rect">
            <a:avLst/>
          </a:prstGeom>
        </p:spPr>
        <p:txBody>
          <a:bodyPr anchor="t" rtlCol="false" tIns="0" lIns="0" bIns="0" rIns="0">
            <a:spAutoFit/>
          </a:bodyPr>
          <a:lstStyle/>
          <a:p>
            <a:pPr algn="ctr">
              <a:lnSpc>
                <a:spcPts val="3120"/>
              </a:lnSpc>
            </a:pPr>
            <a:r>
              <a:rPr lang="en-US" b="true" sz="2400" spc="120">
                <a:solidFill>
                  <a:srgbClr val="191919"/>
                </a:solidFill>
                <a:latin typeface="Aileron Ultra-Bold"/>
                <a:ea typeface="Aileron Ultra-Bold"/>
                <a:cs typeface="Aileron Ultra-Bold"/>
                <a:sym typeface="Aileron Ultra-Bold"/>
              </a:rPr>
              <a:t>MONTHS</a:t>
            </a:r>
            <a:r>
              <a:rPr lang="en-US" b="true" sz="2400" spc="120">
                <a:solidFill>
                  <a:srgbClr val="191919"/>
                </a:solidFill>
                <a:latin typeface="Aileron Ultra-Bold"/>
                <a:ea typeface="Aileron Ultra-Bold"/>
                <a:cs typeface="Aileron Ultra-Bold"/>
                <a:sym typeface="Aileron Ultra-Bold"/>
              </a:rPr>
              <a:t> 19-24</a:t>
            </a:r>
          </a:p>
        </p:txBody>
      </p:sp>
      <p:sp>
        <p:nvSpPr>
          <p:cNvPr name="TextBox 15" id="15"/>
          <p:cNvSpPr txBox="true"/>
          <p:nvPr/>
        </p:nvSpPr>
        <p:spPr>
          <a:xfrm rot="0">
            <a:off x="5552316" y="4105160"/>
            <a:ext cx="2280790" cy="223263"/>
          </a:xfrm>
          <a:prstGeom prst="rect">
            <a:avLst/>
          </a:prstGeom>
        </p:spPr>
        <p:txBody>
          <a:bodyPr anchor="t" rtlCol="false" tIns="0" lIns="0" bIns="0" rIns="0">
            <a:spAutoFit/>
          </a:bodyPr>
          <a:lstStyle/>
          <a:p>
            <a:pPr algn="ctr">
              <a:lnSpc>
                <a:spcPts val="1869"/>
              </a:lnSpc>
            </a:pPr>
            <a:r>
              <a:rPr lang="en-US" sz="1335">
                <a:solidFill>
                  <a:srgbClr val="FFFFFF"/>
                </a:solidFill>
                <a:latin typeface="Canva Sans"/>
                <a:ea typeface="Canva Sans"/>
                <a:cs typeface="Canva Sans"/>
                <a:sym typeface="Canva Sans"/>
              </a:rPr>
              <a:t>Lit review &amp; ethics approval</a:t>
            </a:r>
          </a:p>
        </p:txBody>
      </p:sp>
      <p:sp>
        <p:nvSpPr>
          <p:cNvPr name="TextBox 16" id="16"/>
          <p:cNvSpPr txBox="true"/>
          <p:nvPr/>
        </p:nvSpPr>
        <p:spPr>
          <a:xfrm rot="0">
            <a:off x="5459221" y="5445942"/>
            <a:ext cx="3047302" cy="223263"/>
          </a:xfrm>
          <a:prstGeom prst="rect">
            <a:avLst/>
          </a:prstGeom>
        </p:spPr>
        <p:txBody>
          <a:bodyPr anchor="t" rtlCol="false" tIns="0" lIns="0" bIns="0" rIns="0">
            <a:spAutoFit/>
          </a:bodyPr>
          <a:lstStyle/>
          <a:p>
            <a:pPr algn="ctr">
              <a:lnSpc>
                <a:spcPts val="1869"/>
              </a:lnSpc>
            </a:pPr>
            <a:r>
              <a:rPr lang="en-US" sz="1335">
                <a:solidFill>
                  <a:srgbClr val="FFFFFF"/>
                </a:solidFill>
                <a:latin typeface="Canva Sans"/>
                <a:ea typeface="Canva Sans"/>
                <a:cs typeface="Canva Sans"/>
                <a:sym typeface="Canva Sans"/>
              </a:rPr>
              <a:t>         Selection &amp;  Static analysis       </a:t>
            </a:r>
          </a:p>
        </p:txBody>
      </p:sp>
      <p:sp>
        <p:nvSpPr>
          <p:cNvPr name="TextBox 17" id="17"/>
          <p:cNvSpPr txBox="true"/>
          <p:nvPr/>
        </p:nvSpPr>
        <p:spPr>
          <a:xfrm rot="0">
            <a:off x="8413428" y="6287058"/>
            <a:ext cx="3047302" cy="680463"/>
          </a:xfrm>
          <a:prstGeom prst="rect">
            <a:avLst/>
          </a:prstGeom>
        </p:spPr>
        <p:txBody>
          <a:bodyPr anchor="t" rtlCol="false" tIns="0" lIns="0" bIns="0" rIns="0">
            <a:spAutoFit/>
          </a:bodyPr>
          <a:lstStyle/>
          <a:p>
            <a:pPr algn="ctr">
              <a:lnSpc>
                <a:spcPts val="1869"/>
              </a:lnSpc>
            </a:pPr>
          </a:p>
          <a:p>
            <a:pPr algn="ctr">
              <a:lnSpc>
                <a:spcPts val="1869"/>
              </a:lnSpc>
            </a:pPr>
            <a:r>
              <a:rPr lang="en-US" sz="1335">
                <a:solidFill>
                  <a:srgbClr val="FFFFFF"/>
                </a:solidFill>
                <a:latin typeface="Canva Sans"/>
                <a:ea typeface="Canva Sans"/>
                <a:cs typeface="Canva Sans"/>
                <a:sym typeface="Canva Sans"/>
              </a:rPr>
              <a:t>D</a:t>
            </a:r>
            <a:r>
              <a:rPr lang="en-US" sz="1335">
                <a:solidFill>
                  <a:srgbClr val="FFFFFF"/>
                </a:solidFill>
                <a:latin typeface="Canva Sans"/>
                <a:ea typeface="Canva Sans"/>
                <a:cs typeface="Canva Sans"/>
                <a:sym typeface="Canva Sans"/>
              </a:rPr>
              <a:t>esign, clearance &amp; pilotDeploy &amp; statistical analy</a:t>
            </a:r>
          </a:p>
        </p:txBody>
      </p:sp>
      <p:sp>
        <p:nvSpPr>
          <p:cNvPr name="TextBox 18" id="18"/>
          <p:cNvSpPr txBox="true"/>
          <p:nvPr/>
        </p:nvSpPr>
        <p:spPr>
          <a:xfrm rot="0">
            <a:off x="11646920" y="7744616"/>
            <a:ext cx="1814364" cy="232664"/>
          </a:xfrm>
          <a:prstGeom prst="rect">
            <a:avLst/>
          </a:prstGeom>
        </p:spPr>
        <p:txBody>
          <a:bodyPr anchor="t" rtlCol="false" tIns="0" lIns="0" bIns="0" rIns="0">
            <a:spAutoFit/>
          </a:bodyPr>
          <a:lstStyle/>
          <a:p>
            <a:pPr algn="ctr">
              <a:lnSpc>
                <a:spcPts val="1876"/>
              </a:lnSpc>
              <a:spcBef>
                <a:spcPct val="0"/>
              </a:spcBef>
            </a:pPr>
            <a:r>
              <a:rPr lang="en-US" sz="1340" spc="67">
                <a:solidFill>
                  <a:srgbClr val="FFFFFF"/>
                </a:solidFill>
                <a:latin typeface="Aileron"/>
                <a:ea typeface="Aileron"/>
                <a:cs typeface="Aileron"/>
                <a:sym typeface="Aileron"/>
              </a:rPr>
              <a:t>Qualitative interviews</a:t>
            </a:r>
          </a:p>
        </p:txBody>
      </p:sp>
      <p:sp>
        <p:nvSpPr>
          <p:cNvPr name="TextBox 19" id="19"/>
          <p:cNvSpPr txBox="true"/>
          <p:nvPr/>
        </p:nvSpPr>
        <p:spPr>
          <a:xfrm rot="0">
            <a:off x="12786763" y="8134583"/>
            <a:ext cx="3031634" cy="232664"/>
          </a:xfrm>
          <a:prstGeom prst="rect">
            <a:avLst/>
          </a:prstGeom>
        </p:spPr>
        <p:txBody>
          <a:bodyPr anchor="t" rtlCol="false" tIns="0" lIns="0" bIns="0" rIns="0">
            <a:spAutoFit/>
          </a:bodyPr>
          <a:lstStyle/>
          <a:p>
            <a:pPr algn="ctr">
              <a:lnSpc>
                <a:spcPts val="1876"/>
              </a:lnSpc>
              <a:spcBef>
                <a:spcPct val="0"/>
              </a:spcBef>
            </a:pPr>
            <a:r>
              <a:rPr lang="en-US" sz="1340" spc="67">
                <a:solidFill>
                  <a:srgbClr val="FFFFFF"/>
                </a:solidFill>
                <a:latin typeface="Aileron"/>
                <a:ea typeface="Aileron"/>
                <a:cs typeface="Aileron"/>
                <a:sym typeface="Aileron"/>
              </a:rPr>
              <a:t>Governance as Framework Design</a:t>
            </a:r>
          </a:p>
        </p:txBody>
      </p:sp>
      <p:sp>
        <p:nvSpPr>
          <p:cNvPr name="TextBox 20" id="20"/>
          <p:cNvSpPr txBox="true"/>
          <p:nvPr/>
        </p:nvSpPr>
        <p:spPr>
          <a:xfrm rot="0">
            <a:off x="15420277" y="8804189"/>
            <a:ext cx="2007586" cy="232664"/>
          </a:xfrm>
          <a:prstGeom prst="rect">
            <a:avLst/>
          </a:prstGeom>
        </p:spPr>
        <p:txBody>
          <a:bodyPr anchor="t" rtlCol="false" tIns="0" lIns="0" bIns="0" rIns="0">
            <a:spAutoFit/>
          </a:bodyPr>
          <a:lstStyle/>
          <a:p>
            <a:pPr algn="ctr">
              <a:lnSpc>
                <a:spcPts val="1876"/>
              </a:lnSpc>
              <a:spcBef>
                <a:spcPct val="0"/>
              </a:spcBef>
            </a:pPr>
            <a:r>
              <a:rPr lang="en-US" sz="1340" spc="67">
                <a:solidFill>
                  <a:srgbClr val="FFFFFF"/>
                </a:solidFill>
                <a:latin typeface="Aileron"/>
                <a:ea typeface="Aileron"/>
                <a:cs typeface="Aileron"/>
                <a:sym typeface="Aileron"/>
              </a:rPr>
              <a:t>Thesis write-up &amp; viva</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pic>
        <p:nvPicPr>
          <p:cNvPr name="Picture 2" id="2">
            <a:hlinkClick action="ppaction://media"/>
          </p:cNvPr>
          <p:cNvPicPr>
            <a:picLocks noChangeAspect="true"/>
          </p:cNvPicPr>
          <p:nvPr>
            <a:videoFile r:link="rId3"/>
            <p:extLst>
              <p:ext uri="{DAA4B4D4-6D71-4841-9C94-3DE7FCFB9230}">
                <p14:media xmlns:p14="http://schemas.microsoft.com/office/powerpoint/2010/main" r:embed="rId4"/>
              </p:ext>
            </p:extLst>
          </p:nvPr>
        </p:nvPicPr>
        <p:blipFill>
          <a:blip r:embed="rId2"/>
          <a:srcRect l="0" t="0" r="0" b="0"/>
          <a:stretch>
            <a:fillRect/>
          </a:stretch>
        </p:blipFill>
        <p:spPr>
          <a:xfrm flipH="false" flipV="false" rot="0">
            <a:off x="1222186" y="3625164"/>
            <a:ext cx="6275307" cy="4183538"/>
          </a:xfrm>
          <a:prstGeom prst="rect">
            <a:avLst/>
          </a:prstGeom>
        </p:spPr>
      </p:pic>
      <p:sp>
        <p:nvSpPr>
          <p:cNvPr name="TextBox 3" id="3"/>
          <p:cNvSpPr txBox="true"/>
          <p:nvPr/>
        </p:nvSpPr>
        <p:spPr>
          <a:xfrm rot="0">
            <a:off x="8495129" y="2661048"/>
            <a:ext cx="8458676" cy="1714888"/>
          </a:xfrm>
          <a:prstGeom prst="rect">
            <a:avLst/>
          </a:prstGeom>
        </p:spPr>
        <p:txBody>
          <a:bodyPr anchor="t" rtlCol="false" tIns="0" lIns="0" bIns="0" rIns="0">
            <a:spAutoFit/>
          </a:bodyPr>
          <a:lstStyle/>
          <a:p>
            <a:pPr algn="l">
              <a:lnSpc>
                <a:spcPts val="12842"/>
              </a:lnSpc>
            </a:pPr>
            <a:r>
              <a:rPr lang="en-US" sz="12842" spc="-128" b="true">
                <a:solidFill>
                  <a:srgbClr val="D83D2E"/>
                </a:solidFill>
                <a:latin typeface="Articulat Bold"/>
                <a:ea typeface="Articulat Bold"/>
                <a:cs typeface="Articulat Bold"/>
                <a:sym typeface="Articulat Bold"/>
              </a:rPr>
              <a:t>Conclusion</a:t>
            </a:r>
          </a:p>
        </p:txBody>
      </p:sp>
      <p:sp>
        <p:nvSpPr>
          <p:cNvPr name="TextBox 4" id="4"/>
          <p:cNvSpPr txBox="true"/>
          <p:nvPr/>
        </p:nvSpPr>
        <p:spPr>
          <a:xfrm rot="0">
            <a:off x="8789931" y="5133975"/>
            <a:ext cx="8163874" cy="2343150"/>
          </a:xfrm>
          <a:prstGeom prst="rect">
            <a:avLst/>
          </a:prstGeom>
        </p:spPr>
        <p:txBody>
          <a:bodyPr anchor="t" rtlCol="false" tIns="0" lIns="0" bIns="0" rIns="0">
            <a:spAutoFit/>
          </a:bodyPr>
          <a:lstStyle/>
          <a:p>
            <a:pPr algn="just">
              <a:lnSpc>
                <a:spcPts val="2639"/>
              </a:lnSpc>
            </a:pPr>
            <a:r>
              <a:rPr lang="en-US" sz="2199" spc="-21">
                <a:solidFill>
                  <a:srgbClr val="D83D2E"/>
                </a:solidFill>
                <a:latin typeface="Articulat"/>
                <a:ea typeface="Articulat"/>
                <a:cs typeface="Articulat"/>
                <a:sym typeface="Articulat"/>
              </a:rPr>
              <a:t>This research addresses the critical gap in modern AI-augmented software engineering by moving beyond the dominant functionalist paradigm. By acknowledging that technical debt is a socio-technical phenomenon, the proposed Governance-as-Code framework provides a practical, pragmatic method to stabilize software evolution while protecting engineering talent from cognitive burnout.</a:t>
            </a:r>
          </a:p>
        </p:txBody>
      </p:sp>
      <p:sp>
        <p:nvSpPr>
          <p:cNvPr name="TextBox 5" id="5"/>
          <p:cNvSpPr txBox="true"/>
          <p:nvPr/>
        </p:nvSpPr>
        <p:spPr>
          <a:xfrm rot="0">
            <a:off x="1028700" y="1057275"/>
            <a:ext cx="3120221" cy="291465"/>
          </a:xfrm>
          <a:prstGeom prst="rect">
            <a:avLst/>
          </a:prstGeom>
        </p:spPr>
        <p:txBody>
          <a:bodyPr anchor="t" rtlCol="false" tIns="0" lIns="0" bIns="0" rIns="0">
            <a:spAutoFit/>
          </a:bodyPr>
          <a:lstStyle/>
          <a:p>
            <a:pPr algn="l">
              <a:lnSpc>
                <a:spcPts val="2100"/>
              </a:lnSpc>
            </a:pPr>
            <a:r>
              <a:rPr lang="en-US" sz="2100" spc="-21" b="true">
                <a:solidFill>
                  <a:srgbClr val="D83D2E"/>
                </a:solidFill>
                <a:latin typeface="Articulat Ultra-Bold"/>
                <a:ea typeface="Articulat Ultra-Bold"/>
                <a:cs typeface="Articulat Ultra-Bold"/>
                <a:sym typeface="Articulat Ultra-Bold"/>
              </a:rPr>
              <a:t>Wrapping Up</a:t>
            </a:r>
          </a:p>
        </p:txBody>
      </p:sp>
    </p:spTree>
  </p:cSld>
  <p:clrMapOvr>
    <a:masterClrMapping/>
  </p:clrMapOvr>
  <p:timing>
    <p:tnLst>
      <p:par>
        <p:cTn dur="indefinite" restart="never" nodeType="tmRoot">
          <p:childTnLst>
            <p:video>
              <p:cMediaNode vol="0">
                <p:cTn fill="hold" display="false">
                  <p:stCondLst>
                    <p:cond delay="indefinite"/>
                  </p:stCondLst>
                </p:cTn>
                <p:tgtEl>
                  <p:spTgt spid="2"/>
                </p:tgtEl>
              </p:cMediaNode>
            </p:video>
          </p:childTnLst>
        </p:cTn>
      </p:par>
    </p:tnLst>
  </p:timing>
</p:sld>
</file>

<file path=ppt/slides/slide16.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1028700" y="933450"/>
            <a:ext cx="3612059" cy="887095"/>
          </a:xfrm>
          <a:prstGeom prst="rect">
            <a:avLst/>
          </a:prstGeom>
        </p:spPr>
        <p:txBody>
          <a:bodyPr anchor="t" rtlCol="false" tIns="0" lIns="0" bIns="0" rIns="0">
            <a:spAutoFit/>
          </a:bodyPr>
          <a:lstStyle/>
          <a:p>
            <a:pPr algn="ctr">
              <a:lnSpc>
                <a:spcPts val="7279"/>
              </a:lnSpc>
            </a:pPr>
            <a:r>
              <a:rPr lang="en-US" sz="5199" b="true">
                <a:solidFill>
                  <a:srgbClr val="D83D2E"/>
                </a:solidFill>
                <a:latin typeface="Canva Sans Bold"/>
                <a:ea typeface="Canva Sans Bold"/>
                <a:cs typeface="Canva Sans Bold"/>
                <a:sym typeface="Canva Sans Bold"/>
              </a:rPr>
              <a:t>References</a:t>
            </a:r>
          </a:p>
        </p:txBody>
      </p:sp>
      <p:sp>
        <p:nvSpPr>
          <p:cNvPr name="TextBox 3" id="3"/>
          <p:cNvSpPr txBox="true"/>
          <p:nvPr/>
        </p:nvSpPr>
        <p:spPr>
          <a:xfrm rot="0">
            <a:off x="1135187" y="2019270"/>
            <a:ext cx="14550354" cy="7579361"/>
          </a:xfrm>
          <a:prstGeom prst="rect">
            <a:avLst/>
          </a:prstGeom>
        </p:spPr>
        <p:txBody>
          <a:bodyPr anchor="t" rtlCol="false" tIns="0" lIns="0" bIns="0" rIns="0">
            <a:spAutoFit/>
          </a:bodyPr>
          <a:lstStyle/>
          <a:p>
            <a:pPr algn="l">
              <a:lnSpc>
                <a:spcPts val="3160"/>
              </a:lnSpc>
            </a:pPr>
            <a:r>
              <a:rPr lang="en-US" sz="2179" spc="87">
                <a:solidFill>
                  <a:srgbClr val="000000"/>
                </a:solidFill>
                <a:latin typeface="Montserrat Light"/>
                <a:ea typeface="Montserrat Light"/>
                <a:cs typeface="Montserrat Light"/>
                <a:sym typeface="Montserrat Light"/>
              </a:rPr>
              <a:t>Be</a:t>
            </a:r>
            <a:r>
              <a:rPr lang="en-US" sz="2179" spc="87">
                <a:solidFill>
                  <a:srgbClr val="000000"/>
                </a:solidFill>
                <a:latin typeface="Montserrat Light"/>
                <a:ea typeface="Montserrat Light"/>
                <a:cs typeface="Montserrat Light"/>
                <a:sym typeface="Montserrat Light"/>
              </a:rPr>
              <a:t>cker, B.A. et al. (2022) “Programming Is Hard – Or at Least It Used to Be: Educational Opportunities And Challenges of AI Code Generation.” Available at: https://doi.org/10.48550/arxiv.2212.01020.</a:t>
            </a:r>
          </a:p>
          <a:p>
            <a:pPr algn="l">
              <a:lnSpc>
                <a:spcPts val="3160"/>
              </a:lnSpc>
            </a:pPr>
          </a:p>
          <a:p>
            <a:pPr algn="l">
              <a:lnSpc>
                <a:spcPts val="3160"/>
              </a:lnSpc>
            </a:pPr>
            <a:r>
              <a:rPr lang="en-US" sz="2179" spc="87">
                <a:solidFill>
                  <a:srgbClr val="000000"/>
                </a:solidFill>
                <a:latin typeface="Montserrat Light"/>
                <a:ea typeface="Montserrat Light"/>
                <a:cs typeface="Montserrat Light"/>
                <a:sym typeface="Montserrat Light"/>
              </a:rPr>
              <a:t>Kuhn, T.S. (2012) The Structure of Scientific Revolutions. The University of Chicago Press. Available at: https://www.perlego.com/book/1840553/the-structure-of-scientific-revolutions-50th-anniversary-edition-pdf.</a:t>
            </a:r>
          </a:p>
          <a:p>
            <a:pPr algn="l">
              <a:lnSpc>
                <a:spcPts val="3160"/>
              </a:lnSpc>
            </a:pPr>
          </a:p>
          <a:p>
            <a:pPr algn="l">
              <a:lnSpc>
                <a:spcPts val="3160"/>
              </a:lnSpc>
            </a:pPr>
            <a:r>
              <a:rPr lang="en-US" sz="2179" spc="87">
                <a:solidFill>
                  <a:srgbClr val="000000"/>
                </a:solidFill>
                <a:latin typeface="Montserrat Light"/>
                <a:ea typeface="Montserrat Light"/>
                <a:cs typeface="Montserrat Light"/>
                <a:sym typeface="Montserrat Light"/>
              </a:rPr>
              <a:t>Peng, S. et al. (2023) “The Impact of AI on Developer Productivity: Evidence from GitHub Copilot.” Available at: https://doi.org/10.48550/arxiv.2302.06590.</a:t>
            </a:r>
          </a:p>
          <a:p>
            <a:pPr algn="l">
              <a:lnSpc>
                <a:spcPts val="3160"/>
              </a:lnSpc>
            </a:pPr>
          </a:p>
          <a:p>
            <a:pPr algn="l">
              <a:lnSpc>
                <a:spcPts val="3160"/>
              </a:lnSpc>
            </a:pPr>
            <a:r>
              <a:rPr lang="en-US" sz="2179" spc="87">
                <a:solidFill>
                  <a:srgbClr val="000000"/>
                </a:solidFill>
                <a:latin typeface="Montserrat Light"/>
                <a:ea typeface="Montserrat Light"/>
                <a:cs typeface="Montserrat Light"/>
                <a:sym typeface="Montserrat Light"/>
              </a:rPr>
              <a:t>Vaithilingam, P., Zhang, T. and Glassman, E.L. (2022) “Expectation vs. Experience: Evaluating the Usability of Code Generation Tools Powered by Large Language Models.” New York, NY, USA: ACM (ACM Conferences), pp. 1–7. Available at: https://doi.org/10.1145/3491101.3519665.</a:t>
            </a:r>
          </a:p>
          <a:p>
            <a:pPr algn="l">
              <a:lnSpc>
                <a:spcPts val="3160"/>
              </a:lnSpc>
            </a:pPr>
          </a:p>
          <a:p>
            <a:pPr algn="l">
              <a:lnSpc>
                <a:spcPts val="3160"/>
              </a:lnSpc>
            </a:pPr>
            <a:r>
              <a:rPr lang="en-US" sz="2179" spc="87">
                <a:solidFill>
                  <a:srgbClr val="000000"/>
                </a:solidFill>
                <a:latin typeface="Montserrat Light"/>
                <a:ea typeface="Montserrat Light"/>
                <a:cs typeface="Montserrat Light"/>
                <a:sym typeface="Montserrat Light"/>
              </a:rPr>
              <a:t>Xu, F. et al. (2026) “AI-Assisted Programming Decreases the Productivity of Experienced Developers by Increasing the Technical Debt and Maintenance Burden.” Available at: https://doi.org/10.48550/arxiv.2510.10165.</a:t>
            </a:r>
          </a:p>
          <a:p>
            <a:pPr algn="l">
              <a:lnSpc>
                <a:spcPts val="3160"/>
              </a:lnSpc>
            </a:pP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TextBox 2" id="2"/>
          <p:cNvSpPr txBox="true"/>
          <p:nvPr/>
        </p:nvSpPr>
        <p:spPr>
          <a:xfrm rot="0">
            <a:off x="1028700" y="2328246"/>
            <a:ext cx="11711960" cy="4871356"/>
          </a:xfrm>
          <a:prstGeom prst="rect">
            <a:avLst/>
          </a:prstGeom>
        </p:spPr>
        <p:txBody>
          <a:bodyPr anchor="t" rtlCol="false" tIns="0" lIns="0" bIns="0" rIns="0">
            <a:spAutoFit/>
          </a:bodyPr>
          <a:lstStyle/>
          <a:p>
            <a:pPr algn="l">
              <a:lnSpc>
                <a:spcPts val="18700"/>
              </a:lnSpc>
            </a:pPr>
            <a:r>
              <a:rPr lang="en-US" sz="18700" spc="-187" b="true">
                <a:solidFill>
                  <a:srgbClr val="D83D2E"/>
                </a:solidFill>
                <a:latin typeface="Articulat Bold"/>
                <a:ea typeface="Articulat Bold"/>
                <a:cs typeface="Articulat Bold"/>
                <a:sym typeface="Articulat Bold"/>
              </a:rPr>
              <a:t>T</a:t>
            </a:r>
            <a:r>
              <a:rPr lang="en-US" b="true" sz="18700" spc="-187">
                <a:solidFill>
                  <a:srgbClr val="D83D2E"/>
                </a:solidFill>
                <a:latin typeface="Articulat Bold"/>
                <a:ea typeface="Articulat Bold"/>
                <a:cs typeface="Articulat Bold"/>
                <a:sym typeface="Articulat Bold"/>
              </a:rPr>
              <a:t>hank You</a:t>
            </a:r>
          </a:p>
        </p:txBody>
      </p:sp>
      <p:sp>
        <p:nvSpPr>
          <p:cNvPr name="TextBox 3" id="3"/>
          <p:cNvSpPr txBox="true"/>
          <p:nvPr/>
        </p:nvSpPr>
        <p:spPr>
          <a:xfrm rot="0">
            <a:off x="1028700" y="1057275"/>
            <a:ext cx="3120221" cy="291465"/>
          </a:xfrm>
          <a:prstGeom prst="rect">
            <a:avLst/>
          </a:prstGeom>
        </p:spPr>
        <p:txBody>
          <a:bodyPr anchor="t" rtlCol="false" tIns="0" lIns="0" bIns="0" rIns="0">
            <a:spAutoFit/>
          </a:bodyPr>
          <a:lstStyle/>
          <a:p>
            <a:pPr algn="l">
              <a:lnSpc>
                <a:spcPts val="2100"/>
              </a:lnSpc>
            </a:pPr>
            <a:r>
              <a:rPr lang="en-US" sz="2100" spc="-21" b="true">
                <a:solidFill>
                  <a:srgbClr val="D83D2E"/>
                </a:solidFill>
                <a:latin typeface="Articulat Ultra-Bold"/>
                <a:ea typeface="Articulat Ultra-Bold"/>
                <a:cs typeface="Articulat Ultra-Bold"/>
                <a:sym typeface="Articulat Ultra-Bold"/>
              </a:rPr>
              <a:t>Anil Poudyal</a:t>
            </a:r>
          </a:p>
        </p:txBody>
      </p:sp>
      <p:sp>
        <p:nvSpPr>
          <p:cNvPr name="Freeform 4" id="4"/>
          <p:cNvSpPr/>
          <p:nvPr/>
        </p:nvSpPr>
        <p:spPr>
          <a:xfrm flipH="false" flipV="false" rot="0">
            <a:off x="1028700" y="8419297"/>
            <a:ext cx="303452" cy="354052"/>
          </a:xfrm>
          <a:custGeom>
            <a:avLst/>
            <a:gdLst/>
            <a:ahLst/>
            <a:cxnLst/>
            <a:rect r="r" b="b" t="t" l="l"/>
            <a:pathLst>
              <a:path h="354052" w="303452">
                <a:moveTo>
                  <a:pt x="0" y="0"/>
                </a:moveTo>
                <a:lnTo>
                  <a:pt x="303452" y="0"/>
                </a:lnTo>
                <a:lnTo>
                  <a:pt x="303452" y="354052"/>
                </a:lnTo>
                <a:lnTo>
                  <a:pt x="0" y="35405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a:ln cap="sq">
            <a:noFill/>
            <a:prstDash val="solid"/>
            <a:miter/>
          </a:ln>
        </p:spPr>
      </p:sp>
      <p:sp>
        <p:nvSpPr>
          <p:cNvPr name="TextBox 5" id="5"/>
          <p:cNvSpPr txBox="true"/>
          <p:nvPr/>
        </p:nvSpPr>
        <p:spPr>
          <a:xfrm rot="0">
            <a:off x="1516609" y="8414466"/>
            <a:ext cx="3005723" cy="289973"/>
          </a:xfrm>
          <a:prstGeom prst="rect">
            <a:avLst/>
          </a:prstGeom>
        </p:spPr>
        <p:txBody>
          <a:bodyPr anchor="t" rtlCol="false" tIns="0" lIns="0" bIns="0" rIns="0">
            <a:spAutoFit/>
          </a:bodyPr>
          <a:lstStyle/>
          <a:p>
            <a:pPr algn="just" marL="0" indent="0" lvl="0">
              <a:lnSpc>
                <a:spcPts val="2392"/>
              </a:lnSpc>
              <a:spcBef>
                <a:spcPct val="0"/>
              </a:spcBef>
            </a:pPr>
            <a:r>
              <a:rPr lang="en-US" sz="1708" spc="-68">
                <a:solidFill>
                  <a:srgbClr val="D83D2E"/>
                </a:solidFill>
                <a:latin typeface="Articulat"/>
                <a:ea typeface="Articulat"/>
                <a:cs typeface="Articulat"/>
                <a:sym typeface="Articulat"/>
              </a:rPr>
              <a:t>anilpoudyal.com</a:t>
            </a:r>
          </a:p>
        </p:txBody>
      </p:sp>
      <p:sp>
        <p:nvSpPr>
          <p:cNvPr name="Freeform 6" id="6"/>
          <p:cNvSpPr/>
          <p:nvPr/>
        </p:nvSpPr>
        <p:spPr>
          <a:xfrm flipH="false" flipV="false" rot="0">
            <a:off x="3783165" y="8427083"/>
            <a:ext cx="302838" cy="302838"/>
          </a:xfrm>
          <a:custGeom>
            <a:avLst/>
            <a:gdLst/>
            <a:ahLst/>
            <a:cxnLst/>
            <a:rect r="r" b="b" t="t" l="l"/>
            <a:pathLst>
              <a:path h="302838" w="302838">
                <a:moveTo>
                  <a:pt x="0" y="0"/>
                </a:moveTo>
                <a:lnTo>
                  <a:pt x="302837" y="0"/>
                </a:lnTo>
                <a:lnTo>
                  <a:pt x="302837" y="302838"/>
                </a:lnTo>
                <a:lnTo>
                  <a:pt x="0" y="302838"/>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sp>
        <p:nvSpPr>
          <p:cNvPr name="TextBox 7" id="7"/>
          <p:cNvSpPr txBox="true"/>
          <p:nvPr/>
        </p:nvSpPr>
        <p:spPr>
          <a:xfrm rot="0">
            <a:off x="4270766" y="8431776"/>
            <a:ext cx="3271709" cy="289973"/>
          </a:xfrm>
          <a:prstGeom prst="rect">
            <a:avLst/>
          </a:prstGeom>
        </p:spPr>
        <p:txBody>
          <a:bodyPr anchor="t" rtlCol="false" tIns="0" lIns="0" bIns="0" rIns="0">
            <a:spAutoFit/>
          </a:bodyPr>
          <a:lstStyle/>
          <a:p>
            <a:pPr algn="just" marL="0" indent="0" lvl="0">
              <a:lnSpc>
                <a:spcPts val="2392"/>
              </a:lnSpc>
              <a:spcBef>
                <a:spcPct val="0"/>
              </a:spcBef>
            </a:pPr>
            <a:r>
              <a:rPr lang="en-US" sz="1708" spc="-68">
                <a:solidFill>
                  <a:srgbClr val="D83D2E"/>
                </a:solidFill>
                <a:latin typeface="Articulat"/>
                <a:ea typeface="Articulat"/>
                <a:cs typeface="Articulat"/>
                <a:sym typeface="Articulat"/>
              </a:rPr>
              <a:t>2429341@student.uwtsd.ac.uk</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DAHGiUnPxnA</dc:identifier>
  <dcterms:modified xsi:type="dcterms:W3CDTF">2011-08-01T06:04:30Z</dcterms:modified>
  <cp:revision>1</cp:revision>
  <dc:title>Anil-Presentation</dc:title>
</cp:coreProperties>
</file>