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7" r:id="rId10"/>
    <p:sldId id="262" r:id="rId11"/>
    <p:sldId id="266" r:id="rId12"/>
    <p:sldId id="265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95E58C-67E5-49BB-91B0-5279B2D00E92}" v="17" dt="2025-11-09T21:30:31.1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74" d="100"/>
          <a:sy n="74" d="100"/>
        </p:scale>
        <p:origin x="90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sustainablefloristry.org%2Fwhat-is-sustainable-floristry%2F%3Futm_source%3Dchatgpt.com&amp;data=05%7C02%7C2441392%40student.uwtsd.ac.uk%7Cbcad79d98adf4db0ff7a08de1fdbeffa%7C4e0f11f9046e45059cb8db2152311e21%7C0%7C0%7C638983226648790220%7CUnknown%7CTWFpbGZsb3d8eyJFbXB0eU1hcGkiOnRydWUsIlYiOiIwLjAuMDAwMCIsIlAiOiJXaW4zMiIsIkFOIjoiTWFpbCIsIldUIjoyfQ%3D%3D%7C0%7C%7C%7C&amp;sdata=dE%2B%2BL3xsY2HxHk7LbEHDHeMtS5z43iErMUmjfPrlfHw%3D&amp;reserved=0" TargetMode="External"/><Relationship Id="rId7" Type="http://schemas.openxmlformats.org/officeDocument/2006/relationships/hyperlink" Target="https://eur01.safelinks.protection.outlook.com/?url=https%3A%2F%2Fwww.featherstoneflowers.co.uk%2Fsustainability-strategy%3Futm_source%3Dchatgpt.com&amp;data=05%7C02%7C2441392%40student.uwtsd.ac.uk%7Cbcad79d98adf4db0ff7a08de1fdbeffa%7C4e0f11f9046e45059cb8db2152311e21%7C0%7C0%7C638983226648842789%7CUnknown%7CTWFpbGZsb3d8eyJFbXB0eU1hcGkiOnRydWUsIlYiOiIwLjAuMDAwMCIsIlAiOiJXaW4zMiIsIkFOIjoiTWFpbCIsIldUIjoyfQ%3D%3D%7C0%7C%7C%7C&amp;sdata=h3Ape36t7Olh9yPC5IZhaIs9SDk%2BDKZTGs8aidqX2zo%3D&amp;reserved=0" TargetMode="External"/><Relationship Id="rId2" Type="http://schemas.openxmlformats.org/officeDocument/2006/relationships/hyperlink" Target="https://eur01.safelinks.protection.outlook.com/?url=https%3A%2F%2Fwww.sustainablefloristry.org%2Fabout-sfn%2Fwhy-we-need-the-sfn%2F%3Futm_source%3Dchatgpt.com&amp;data=05%7C02%7C2441392%40student.uwtsd.ac.uk%7Cbcad79d98adf4db0ff7a08de1fdbeffa%7C4e0f11f9046e45059cb8db2152311e21%7C0%7C0%7C638983226648770706%7CUnknown%7CTWFpbGZsb3d8eyJFbXB0eU1hcGkiOnRydWUsIlYiOiIwLjAuMDAwMCIsIlAiOiJXaW4zMiIsIkFOIjoiTWFpbCIsIldUIjoyfQ%3D%3D%7C0%7C%7C%7C&amp;sdata=hg5i6PJEc%2BltuE0smqY%2F%2FkEj2ZaRaGXkwFOMleKlghw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www.farmstandapp.com%2F3764%2Fis-flower-farming-sustainable%2F%3Futm_source%3Dchatgpt.com&amp;data=05%7C02%7C2441392%40student.uwtsd.ac.uk%7Cbcad79d98adf4db0ff7a08de1fdbeffa%7C4e0f11f9046e45059cb8db2152311e21%7C0%7C0%7C638983226648829699%7CUnknown%7CTWFpbGZsb3d8eyJFbXB0eU1hcGkiOnRydWUsIlYiOiIwLjAuMDAwMCIsIlAiOiJXaW4zMiIsIkFOIjoiTWFpbCIsIldUIjoyfQ%3D%3D%7C0%7C%7C%7C&amp;sdata=E8e4hAhc%2BF1oQffPxTRUSIojx4xnBvieHh8cr97uQQA%3D&amp;reserved=0" TargetMode="External"/><Relationship Id="rId5" Type="http://schemas.openxmlformats.org/officeDocument/2006/relationships/hyperlink" Target="https://eur01.safelinks.protection.outlook.com/?url=https%3A%2F%2Fbritishfloristassociation.org%2Ffor-the-industry%2F5-simple-steps-toward-a-sustainable-future%2F%3Futm_source%3Dchatgpt.com&amp;data=05%7C02%7C2441392%40student.uwtsd.ac.uk%7Cbcad79d98adf4db0ff7a08de1fdbeffa%7C4e0f11f9046e45059cb8db2152311e21%7C0%7C0%7C638983226648816781%7CUnknown%7CTWFpbGZsb3d8eyJFbXB0eU1hcGkiOnRydWUsIlYiOiIwLjAuMDAwMCIsIlAiOiJXaW4zMiIsIkFOIjoiTWFpbCIsIldUIjoyfQ%3D%3D%7C0%7C%7C%7C&amp;sdata=eEZKAwoe0BcvgbYQ1b4unQf290H0iqcHvHfxrFlkHIA%3D&amp;reserved=0" TargetMode="External"/><Relationship Id="rId4" Type="http://schemas.openxmlformats.org/officeDocument/2006/relationships/hyperlink" Target="https://eur01.safelinks.protection.outlook.com/?url=https%3A%2F%2Fwww.sustainablefloristry.org%2Fresources%2Fa-florists-sustainability-strategy%2F%3Futm_source%3Dchatgpt.com&amp;data=05%7C02%7C2441392%40student.uwtsd.ac.uk%7Cbcad79d98adf4db0ff7a08de1fdbeffa%7C4e0f11f9046e45059cb8db2152311e21%7C0%7C0%7C638983226648803488%7CUnknown%7CTWFpbGZsb3d8eyJFbXB0eU1hcGkiOnRydWUsIlYiOiIwLjAuMDAwMCIsIlAiOiJXaW4zMiIsIkFOIjoiTWFpbCIsIldUIjoyfQ%3D%3D%7C0%7C%7C%7C&amp;sdata=XfWzv7yb8wV9l9U5ZvnXQllYSTL4D7reI0Tli%2BxdhZs%3D&amp;reserved=0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ABFCF-ED58-624D-10FC-B66A92615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6561" y="2514600"/>
            <a:ext cx="9818052" cy="2262781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3600" b="1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LCLM4004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Ana Gutu 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ID:2441392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Dr.Faizu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Edu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C86BA5-779C-9146-C271-88E904DCB5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950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996F7-8045-E532-05E6-0CE90EC35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</a:t>
            </a:r>
            <a:r>
              <a:rPr lang="en-GB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1A940-D492-E1C4-3018-9733A1287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696720"/>
            <a:ext cx="10315892" cy="3820160"/>
          </a:xfrm>
        </p:spPr>
        <p:txBody>
          <a:bodyPr/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Company background </a:t>
            </a:r>
          </a:p>
          <a:p>
            <a:r>
              <a:rPr lang="en-GB" dirty="0"/>
              <a:t>Problem: Nature and scope </a:t>
            </a:r>
          </a:p>
          <a:p>
            <a:r>
              <a:rPr lang="en-GB" dirty="0"/>
              <a:t>Cause and effect analysis: Fishbone Diagram 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53762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ABCD4-AD67-D0F9-BD83-81E57F23F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119" y="624110"/>
            <a:ext cx="8893493" cy="1280890"/>
          </a:xfrm>
        </p:spPr>
        <p:txBody>
          <a:bodyPr/>
          <a:lstStyle/>
          <a:p>
            <a:r>
              <a:rPr lang="en-GB" dirty="0"/>
              <a:t>Introduction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B31DB-68FF-13C6-052D-3C0E6FD62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120" y="1778000"/>
            <a:ext cx="8893492" cy="413322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Considers the challenges faced by the company, focusing on how it has struggled to maintain it’s profitability and must adapt it’s business model in response to a changing market.</a:t>
            </a:r>
          </a:p>
          <a:p>
            <a:pPr marL="0" indent="0">
              <a:buNone/>
            </a:pPr>
            <a:r>
              <a:rPr lang="en-GB" dirty="0"/>
              <a:t>We will examine the situation using the PESTLE and Fishbone frameworks ,and key insights for improvement will be suggested.  </a:t>
            </a:r>
          </a:p>
        </p:txBody>
      </p:sp>
    </p:spTree>
    <p:extLst>
      <p:ext uri="{BB962C8B-B14F-4D97-AF65-F5344CB8AC3E}">
        <p14:creationId xmlns:p14="http://schemas.microsoft.com/office/powerpoint/2010/main" val="1906048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CC9BF-CB9E-88F8-A844-0520A0557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Company Background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BCA68-BFB8-D4D7-DC7B-1DB5CCC66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935" y="1533832"/>
            <a:ext cx="9390677" cy="437739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Founded in 2020, Green  Heaven Florists started as a small family business with a passion for flowers and sustainability. Located in the hearts of the city, the shop has grown into a recognized brand known </a:t>
            </a:r>
            <a:r>
              <a:rPr lang="en-US"/>
              <a:t>for creativity</a:t>
            </a:r>
            <a:r>
              <a:rPr lang="en-US" dirty="0"/>
              <a:t>, customer service, and commitment to protecting the planet. The company collaborates with local flower  farms, supports fair trade suppliers, and promotes recycling through its ,,Return your vase’’ program.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156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B4B0-0ACC-CBA6-D706-67336F502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Problem: Nature and scope </a:t>
            </a:r>
            <a:br>
              <a:rPr lang="en-GB" dirty="0"/>
            </a:br>
            <a:endParaRPr lang="en-GB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4317466-8CE8-B7F8-B2D4-9B32866DD9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241756" y="1399660"/>
            <a:ext cx="9262858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What: Green Heaven Florists faces decreased profit margins due to increased input costs of eco-friendly materials and limited customer awareness about sustainable floristry.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Why: Customers often opt for cheaper, unsustainable flowers, eco-packaging, and organic sourcing is highly expensive, and marketing campaigns are weak to ensure the brand's green values.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Where: The problem is mainly in the sales of the local store and online delivery services within the city area.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When: The problem has been noticed for the last year, where the competition from traditional florists has increased.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Who: Business owners, employees, local suppliers, and environmentally conscious customers.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How: High operational costs and limited awareness campaigns result in lower customer retention and profit margins.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much: Costs of sustainable materials are around 25-30% higher than conventional ones, and customer retention has fallen by about 10%.</a:t>
            </a:r>
          </a:p>
        </p:txBody>
      </p:sp>
    </p:spTree>
    <p:extLst>
      <p:ext uri="{BB962C8B-B14F-4D97-AF65-F5344CB8AC3E}">
        <p14:creationId xmlns:p14="http://schemas.microsoft.com/office/powerpoint/2010/main" val="2790203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31D0D-B78C-BFC5-9DA7-2D9277A40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6652" y="603790"/>
            <a:ext cx="8911687" cy="1280890"/>
          </a:xfrm>
        </p:spPr>
        <p:txBody>
          <a:bodyPr/>
          <a:lstStyle/>
          <a:p>
            <a:r>
              <a:rPr lang="en-GB" dirty="0"/>
              <a:t>PESTLE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B97944-FAF5-4662-B8C0-DAD50F1AE4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9826263"/>
              </p:ext>
            </p:extLst>
          </p:nvPr>
        </p:nvGraphicFramePr>
        <p:xfrm>
          <a:off x="1527278" y="1371600"/>
          <a:ext cx="10212438" cy="46965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666240">
                  <a:extLst>
                    <a:ext uri="{9D8B030D-6E8A-4147-A177-3AD203B41FA5}">
                      <a16:colId xmlns:a16="http://schemas.microsoft.com/office/drawing/2014/main" val="3480574317"/>
                    </a:ext>
                  </a:extLst>
                </a:gridCol>
                <a:gridCol w="1578114">
                  <a:extLst>
                    <a:ext uri="{9D8B030D-6E8A-4147-A177-3AD203B41FA5}">
                      <a16:colId xmlns:a16="http://schemas.microsoft.com/office/drawing/2014/main" val="4058303587"/>
                    </a:ext>
                  </a:extLst>
                </a:gridCol>
                <a:gridCol w="1515497">
                  <a:extLst>
                    <a:ext uri="{9D8B030D-6E8A-4147-A177-3AD203B41FA5}">
                      <a16:colId xmlns:a16="http://schemas.microsoft.com/office/drawing/2014/main" val="1841266453"/>
                    </a:ext>
                  </a:extLst>
                </a:gridCol>
                <a:gridCol w="1925429">
                  <a:extLst>
                    <a:ext uri="{9D8B030D-6E8A-4147-A177-3AD203B41FA5}">
                      <a16:colId xmlns:a16="http://schemas.microsoft.com/office/drawing/2014/main" val="1794917403"/>
                    </a:ext>
                  </a:extLst>
                </a:gridCol>
                <a:gridCol w="1688526">
                  <a:extLst>
                    <a:ext uri="{9D8B030D-6E8A-4147-A177-3AD203B41FA5}">
                      <a16:colId xmlns:a16="http://schemas.microsoft.com/office/drawing/2014/main" val="2028779279"/>
                    </a:ext>
                  </a:extLst>
                </a:gridCol>
                <a:gridCol w="1838632">
                  <a:extLst>
                    <a:ext uri="{9D8B030D-6E8A-4147-A177-3AD203B41FA5}">
                      <a16:colId xmlns:a16="http://schemas.microsoft.com/office/drawing/2014/main" val="36339121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  </a:t>
                      </a:r>
                    </a:p>
                    <a:p>
                      <a:r>
                        <a:rPr lang="en-GB" dirty="0"/>
                        <a:t>Political       </a:t>
                      </a:r>
                      <a:r>
                        <a:rPr lang="en-GB" sz="1800" dirty="0"/>
                        <a:t> 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/>
                        <a:t> </a:t>
                      </a:r>
                      <a:r>
                        <a:rPr lang="en-GB" sz="1800" dirty="0"/>
                        <a:t>Economic</a:t>
                      </a:r>
                      <a:r>
                        <a:rPr lang="en-GB" sz="3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r>
                        <a:rPr lang="en-GB" sz="1800" dirty="0"/>
                        <a:t>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    </a:t>
                      </a:r>
                    </a:p>
                    <a:p>
                      <a:r>
                        <a:rPr lang="en-GB" sz="1800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/>
                        <a:t>  </a:t>
                      </a:r>
                      <a:r>
                        <a:rPr lang="en-GB" sz="1800" dirty="0"/>
                        <a:t>Legal</a:t>
                      </a:r>
                    </a:p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</a:t>
                      </a:r>
                    </a:p>
                    <a:p>
                      <a:r>
                        <a:rPr lang="en-GB" sz="1800" dirty="0" err="1"/>
                        <a:t>Enviromental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3163223"/>
                  </a:ext>
                </a:extLst>
              </a:tr>
              <a:tr h="3782164">
                <a:tc>
                  <a:txBody>
                    <a:bodyPr/>
                    <a:lstStyle/>
                    <a:p>
                      <a:r>
                        <a:rPr lang="en-GB" dirty="0"/>
                        <a:t>Import Regulations  and trade the policies influence flower commodity chains.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Inflation and fluctuating disposable income reduce luxury spending.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preference to shop online and purchase green products.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transformation presents an avenue for growth online.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Compliance with environmental and labour regulations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Climate change affects flower availability and cost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725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2754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1BFDA-595F-F75F-0E10-4F8AA7889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0080" y="374016"/>
            <a:ext cx="9594533" cy="874394"/>
          </a:xfrm>
        </p:spPr>
        <p:txBody>
          <a:bodyPr>
            <a:normAutofit fontScale="90000"/>
          </a:bodyPr>
          <a:lstStyle/>
          <a:p>
            <a:r>
              <a:rPr lang="en-GB" dirty="0"/>
              <a:t>Cause and effect analysis: Fishbone Diagram </a:t>
            </a:r>
            <a:br>
              <a:rPr lang="en-GB" dirty="0"/>
            </a:br>
            <a:endParaRPr lang="en-GB" dirty="0"/>
          </a:p>
        </p:txBody>
      </p:sp>
      <p:sp>
        <p:nvSpPr>
          <p:cNvPr id="14" name="Line 33">
            <a:extLst>
              <a:ext uri="{FF2B5EF4-FFF2-40B4-BE49-F238E27FC236}">
                <a16:creationId xmlns:a16="http://schemas.microsoft.com/office/drawing/2014/main" id="{DF9AA9BD-44C8-77D2-EBEC-F833B06081E9}"/>
              </a:ext>
            </a:extLst>
          </p:cNvPr>
          <p:cNvSpPr>
            <a:spLocks noChangeShapeType="1"/>
          </p:cNvSpPr>
          <p:nvPr/>
        </p:nvSpPr>
        <p:spPr bwMode="auto">
          <a:xfrm>
            <a:off x="2782570" y="259175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32">
            <a:extLst>
              <a:ext uri="{FF2B5EF4-FFF2-40B4-BE49-F238E27FC236}">
                <a16:creationId xmlns:a16="http://schemas.microsoft.com/office/drawing/2014/main" id="{B0DE835C-CB14-1C44-51A3-95DFFEE79A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9420" y="239649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Economic pressure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Line 31">
            <a:extLst>
              <a:ext uri="{FF2B5EF4-FFF2-40B4-BE49-F238E27FC236}">
                <a16:creationId xmlns:a16="http://schemas.microsoft.com/office/drawing/2014/main" id="{5BEABE11-BF79-303F-72FB-3F1F371399E6}"/>
              </a:ext>
            </a:extLst>
          </p:cNvPr>
          <p:cNvSpPr>
            <a:spLocks noChangeShapeType="1"/>
          </p:cNvSpPr>
          <p:nvPr/>
        </p:nvSpPr>
        <p:spPr bwMode="auto">
          <a:xfrm>
            <a:off x="3936683" y="374586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Text Box 30">
            <a:extLst>
              <a:ext uri="{FF2B5EF4-FFF2-40B4-BE49-F238E27FC236}">
                <a16:creationId xmlns:a16="http://schemas.microsoft.com/office/drawing/2014/main" id="{284E62C9-8E31-42FF-76B3-D3B9C66CD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1945" y="35490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Rising competition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Line 29">
            <a:extLst>
              <a:ext uri="{FF2B5EF4-FFF2-40B4-BE49-F238E27FC236}">
                <a16:creationId xmlns:a16="http://schemas.microsoft.com/office/drawing/2014/main" id="{D5799F65-0956-BA20-7E5C-C42ECC09FCFA}"/>
              </a:ext>
            </a:extLst>
          </p:cNvPr>
          <p:cNvSpPr>
            <a:spLocks noChangeShapeType="1"/>
          </p:cNvSpPr>
          <p:nvPr/>
        </p:nvSpPr>
        <p:spPr bwMode="auto">
          <a:xfrm>
            <a:off x="5127308" y="259969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Text Box 28">
            <a:extLst>
              <a:ext uri="{FF2B5EF4-FFF2-40B4-BE49-F238E27FC236}">
                <a16:creationId xmlns:a16="http://schemas.microsoft.com/office/drawing/2014/main" id="{8CD90B2B-AC49-A1A4-0DCB-234426E671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2570" y="239649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Low online presence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Line 27">
            <a:extLst>
              <a:ext uri="{FF2B5EF4-FFF2-40B4-BE49-F238E27FC236}">
                <a16:creationId xmlns:a16="http://schemas.microsoft.com/office/drawing/2014/main" id="{30F49DCC-8965-59B6-58FF-BEA9BA832DDE}"/>
              </a:ext>
            </a:extLst>
          </p:cNvPr>
          <p:cNvSpPr>
            <a:spLocks noChangeShapeType="1"/>
          </p:cNvSpPr>
          <p:nvPr/>
        </p:nvSpPr>
        <p:spPr bwMode="auto">
          <a:xfrm>
            <a:off x="6222683" y="375221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Text Box 26">
            <a:extLst>
              <a:ext uri="{FF2B5EF4-FFF2-40B4-BE49-F238E27FC236}">
                <a16:creationId xmlns:a16="http://schemas.microsoft.com/office/drawing/2014/main" id="{68AE05E2-9F80-483A-9129-B61EB8665E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7945" y="35490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Weak brand differentiation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Line 25">
            <a:extLst>
              <a:ext uri="{FF2B5EF4-FFF2-40B4-BE49-F238E27FC236}">
                <a16:creationId xmlns:a16="http://schemas.microsoft.com/office/drawing/2014/main" id="{4D0272CE-4EB3-7D09-0FA9-F63A66AC9B02}"/>
              </a:ext>
            </a:extLst>
          </p:cNvPr>
          <p:cNvSpPr>
            <a:spLocks noChangeShapeType="1"/>
          </p:cNvSpPr>
          <p:nvPr/>
        </p:nvSpPr>
        <p:spPr bwMode="auto">
          <a:xfrm>
            <a:off x="7333933" y="258381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Text Box 24">
            <a:extLst>
              <a:ext uri="{FF2B5EF4-FFF2-40B4-BE49-F238E27FC236}">
                <a16:creationId xmlns:a16="http://schemas.microsoft.com/office/drawing/2014/main" id="{96D07C3F-FB08-E37E-20B1-188A224120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59195" y="2382203"/>
            <a:ext cx="1092200" cy="68738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Limited strategic innovation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Line 23">
            <a:extLst>
              <a:ext uri="{FF2B5EF4-FFF2-40B4-BE49-F238E27FC236}">
                <a16:creationId xmlns:a16="http://schemas.microsoft.com/office/drawing/2014/main" id="{E94DA96F-3F95-3728-614D-5CF74598F191}"/>
              </a:ext>
            </a:extLst>
          </p:cNvPr>
          <p:cNvSpPr>
            <a:spLocks noChangeShapeType="1"/>
          </p:cNvSpPr>
          <p:nvPr/>
        </p:nvSpPr>
        <p:spPr bwMode="auto">
          <a:xfrm>
            <a:off x="8488045" y="373792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Text Box 22">
            <a:extLst>
              <a:ext uri="{FF2B5EF4-FFF2-40B4-BE49-F238E27FC236}">
                <a16:creationId xmlns:a16="http://schemas.microsoft.com/office/drawing/2014/main" id="{334F6E65-22FF-8F55-E7EE-345C0BB701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13308" y="35490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Marketing adaptation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Line 21">
            <a:extLst>
              <a:ext uri="{FF2B5EF4-FFF2-40B4-BE49-F238E27FC236}">
                <a16:creationId xmlns:a16="http://schemas.microsoft.com/office/drawing/2014/main" id="{5ECBFE82-842E-E2D8-C9E3-83F8737D39C3}"/>
              </a:ext>
            </a:extLst>
          </p:cNvPr>
          <p:cNvSpPr>
            <a:spLocks noChangeShapeType="1"/>
          </p:cNvSpPr>
          <p:nvPr/>
        </p:nvSpPr>
        <p:spPr bwMode="auto">
          <a:xfrm>
            <a:off x="7522845" y="4530090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Text Box 20">
            <a:extLst>
              <a:ext uri="{FF2B5EF4-FFF2-40B4-BE49-F238E27FC236}">
                <a16:creationId xmlns:a16="http://schemas.microsoft.com/office/drawing/2014/main" id="{FAFD2F7C-F904-5EBA-C7FD-4E31F6BD23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8108" y="4341178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Inefficient inventory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Line 19">
            <a:extLst>
              <a:ext uri="{FF2B5EF4-FFF2-40B4-BE49-F238E27FC236}">
                <a16:creationId xmlns:a16="http://schemas.microsoft.com/office/drawing/2014/main" id="{2D61302B-4738-079A-B18A-D7CA7B55EB51}"/>
              </a:ext>
            </a:extLst>
          </p:cNvPr>
          <p:cNvSpPr>
            <a:spLocks noChangeShapeType="1"/>
          </p:cNvSpPr>
          <p:nvPr/>
        </p:nvSpPr>
        <p:spPr bwMode="auto">
          <a:xfrm>
            <a:off x="6500495" y="563975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9" name="Text Box 18">
            <a:extLst>
              <a:ext uri="{FF2B5EF4-FFF2-40B4-BE49-F238E27FC236}">
                <a16:creationId xmlns:a16="http://schemas.microsoft.com/office/drawing/2014/main" id="{FFE0DB0E-AECF-7843-F251-FFD0EECD86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5758" y="545084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Chain management.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Line 17">
            <a:extLst>
              <a:ext uri="{FF2B5EF4-FFF2-40B4-BE49-F238E27FC236}">
                <a16:creationId xmlns:a16="http://schemas.microsoft.com/office/drawing/2014/main" id="{EABF288E-EE03-1600-C5A3-2572CEAFD8B4}"/>
              </a:ext>
            </a:extLst>
          </p:cNvPr>
          <p:cNvSpPr>
            <a:spLocks noChangeShapeType="1"/>
          </p:cNvSpPr>
          <p:nvPr/>
        </p:nvSpPr>
        <p:spPr bwMode="auto">
          <a:xfrm>
            <a:off x="4995545" y="449992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Text Box 16">
            <a:extLst>
              <a:ext uri="{FF2B5EF4-FFF2-40B4-BE49-F238E27FC236}">
                <a16:creationId xmlns:a16="http://schemas.microsoft.com/office/drawing/2014/main" id="{C4C24C9E-93B4-A2E9-03F6-6D8383F6F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2395" y="431101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Sustainable product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" name="Line 15">
            <a:extLst>
              <a:ext uri="{FF2B5EF4-FFF2-40B4-BE49-F238E27FC236}">
                <a16:creationId xmlns:a16="http://schemas.microsoft.com/office/drawing/2014/main" id="{00B62282-2DFD-64A2-D7C4-69469678239B}"/>
              </a:ext>
            </a:extLst>
          </p:cNvPr>
          <p:cNvSpPr>
            <a:spLocks noChangeShapeType="1"/>
          </p:cNvSpPr>
          <p:nvPr/>
        </p:nvSpPr>
        <p:spPr bwMode="auto">
          <a:xfrm>
            <a:off x="4046220" y="560959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" name="Text Box 14">
            <a:extLst>
              <a:ext uri="{FF2B5EF4-FFF2-40B4-BE49-F238E27FC236}">
                <a16:creationId xmlns:a16="http://schemas.microsoft.com/office/drawing/2014/main" id="{E8C16C57-BFF4-149C-3BA0-EA60235DAB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3070" y="5422265"/>
            <a:ext cx="1060450" cy="54451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Changing preferences toward online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13">
            <a:extLst>
              <a:ext uri="{FF2B5EF4-FFF2-40B4-BE49-F238E27FC236}">
                <a16:creationId xmlns:a16="http://schemas.microsoft.com/office/drawing/2014/main" id="{2BDF6F8C-697F-67EC-4008-6344655388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4245" y="1669415"/>
            <a:ext cx="998538" cy="4873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External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12">
            <a:extLst>
              <a:ext uri="{FF2B5EF4-FFF2-40B4-BE49-F238E27FC236}">
                <a16:creationId xmlns:a16="http://schemas.microsoft.com/office/drawing/2014/main" id="{F96DFBDE-0468-C221-0F7E-32D00E53AD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68533" y="1683703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Marketing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Rectangle 11">
            <a:extLst>
              <a:ext uri="{FF2B5EF4-FFF2-40B4-BE49-F238E27FC236}">
                <a16:creationId xmlns:a16="http://schemas.microsoft.com/office/drawing/2014/main" id="{6FE6ACE8-6CC0-A6A2-CB51-D48B3A5157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8495" y="1683703"/>
            <a:ext cx="1146175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Management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" name="Line 10">
            <a:extLst>
              <a:ext uri="{FF2B5EF4-FFF2-40B4-BE49-F238E27FC236}">
                <a16:creationId xmlns:a16="http://schemas.microsoft.com/office/drawing/2014/main" id="{77239840-CB45-89CA-B9BF-37F9EAA45C97}"/>
              </a:ext>
            </a:extLst>
          </p:cNvPr>
          <p:cNvSpPr>
            <a:spLocks noChangeShapeType="1"/>
          </p:cNvSpPr>
          <p:nvPr/>
        </p:nvSpPr>
        <p:spPr bwMode="auto">
          <a:xfrm>
            <a:off x="2026920" y="4077653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" name="Line 9">
            <a:extLst>
              <a:ext uri="{FF2B5EF4-FFF2-40B4-BE49-F238E27FC236}">
                <a16:creationId xmlns:a16="http://schemas.microsoft.com/office/drawing/2014/main" id="{146B9649-9D7F-3A62-32E4-64BA88CAA137}"/>
              </a:ext>
            </a:extLst>
          </p:cNvPr>
          <p:cNvSpPr>
            <a:spLocks noChangeShapeType="1"/>
          </p:cNvSpPr>
          <p:nvPr/>
        </p:nvSpPr>
        <p:spPr bwMode="auto">
          <a:xfrm>
            <a:off x="2931795" y="2175828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9" name="Line 8">
            <a:extLst>
              <a:ext uri="{FF2B5EF4-FFF2-40B4-BE49-F238E27FC236}">
                <a16:creationId xmlns:a16="http://schemas.microsoft.com/office/drawing/2014/main" id="{C87862BF-D867-C046-D208-C3C46063BC76}"/>
              </a:ext>
            </a:extLst>
          </p:cNvPr>
          <p:cNvSpPr>
            <a:spLocks noChangeShapeType="1"/>
          </p:cNvSpPr>
          <p:nvPr/>
        </p:nvSpPr>
        <p:spPr bwMode="auto">
          <a:xfrm>
            <a:off x="5268595" y="2175828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" name="Line 7">
            <a:extLst>
              <a:ext uri="{FF2B5EF4-FFF2-40B4-BE49-F238E27FC236}">
                <a16:creationId xmlns:a16="http://schemas.microsoft.com/office/drawing/2014/main" id="{EF4D24FD-8672-DBE0-3C03-4446E01D9BEA}"/>
              </a:ext>
            </a:extLst>
          </p:cNvPr>
          <p:cNvSpPr>
            <a:spLocks noChangeShapeType="1"/>
          </p:cNvSpPr>
          <p:nvPr/>
        </p:nvSpPr>
        <p:spPr bwMode="auto">
          <a:xfrm>
            <a:off x="7508558" y="2175828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68B70708-9AF9-6E2B-50F6-D44B30D2A9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74758" y="6012815"/>
            <a:ext cx="99853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Customers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2" name="Line 5">
            <a:extLst>
              <a:ext uri="{FF2B5EF4-FFF2-40B4-BE49-F238E27FC236}">
                <a16:creationId xmlns:a16="http://schemas.microsoft.com/office/drawing/2014/main" id="{3BF254C8-1FBF-E751-CC32-D350B0C0411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73233" y="4077653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3" name="Rectangle 4">
            <a:extLst>
              <a:ext uri="{FF2B5EF4-FFF2-40B4-BE49-F238E27FC236}">
                <a16:creationId xmlns:a16="http://schemas.microsoft.com/office/drawing/2014/main" id="{C7C0480C-FEA3-FB58-3365-D1DE7F687C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6970" y="6012815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Operations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4" name="Line 3">
            <a:extLst>
              <a:ext uri="{FF2B5EF4-FFF2-40B4-BE49-F238E27FC236}">
                <a16:creationId xmlns:a16="http://schemas.microsoft.com/office/drawing/2014/main" id="{F261E012-334F-A753-4788-E1394EB5BB0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735445" y="4077653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5" name="Rectangle 2">
            <a:extLst>
              <a:ext uri="{FF2B5EF4-FFF2-40B4-BE49-F238E27FC236}">
                <a16:creationId xmlns:a16="http://schemas.microsoft.com/office/drawing/2014/main" id="{F778023C-FB2A-09C5-FADE-7D90CCDA7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02520" y="3596640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" name="Text Box 1">
            <a:extLst>
              <a:ext uri="{FF2B5EF4-FFF2-40B4-BE49-F238E27FC236}">
                <a16:creationId xmlns:a16="http://schemas.microsoft.com/office/drawing/2014/main" id="{B87888E7-0A4F-E454-AF55-809D3CD41D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48558" y="3690303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Declining 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Profitability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Rectangle 34">
            <a:extLst>
              <a:ext uri="{FF2B5EF4-FFF2-40B4-BE49-F238E27FC236}">
                <a16:creationId xmlns:a16="http://schemas.microsoft.com/office/drawing/2014/main" id="{AED9D951-FDC7-536F-A006-481DB9D81B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4720" y="105664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8" name="Rectangle 52">
            <a:extLst>
              <a:ext uri="{FF2B5EF4-FFF2-40B4-BE49-F238E27FC236}">
                <a16:creationId xmlns:a16="http://schemas.microsoft.com/office/drawing/2014/main" id="{9C66A0F9-C4FD-4EFE-1843-94366A6E98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4720" y="151384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975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7A273-10D0-25AE-ACD0-26BFBB6BD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E8194-61DE-3F89-9CF2-A88213C49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2426" y="1582994"/>
            <a:ext cx="9302186" cy="432822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Green Heaven Florists stands on an excellent foundation of sustainability and quality. In the current scenario the company should:</a:t>
            </a:r>
          </a:p>
          <a:p>
            <a:r>
              <a:rPr lang="en-US" dirty="0"/>
              <a:t>Improve awareness of digital marketing and social media.</a:t>
            </a:r>
          </a:p>
          <a:p>
            <a:r>
              <a:rPr lang="en-US" dirty="0"/>
              <a:t>Partner with environmentally friendly events and local communities.</a:t>
            </a:r>
          </a:p>
          <a:p>
            <a:pPr marL="0" indent="0">
              <a:buNone/>
            </a:pPr>
            <a:r>
              <a:rPr lang="en-US" dirty="0"/>
              <a:t>By doing this, Green Heaven Florist can serve as the best example of how environmental responsibility and business success can grow together:</a:t>
            </a:r>
          </a:p>
          <a:p>
            <a:pPr marL="0" indent="0">
              <a:buNone/>
            </a:pPr>
            <a:r>
              <a:rPr lang="en-US" dirty="0"/>
              <a:t>Beautifully and in a sustainable way.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925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8E470-F078-47C3-FB2C-7DEE8689D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4B270B9-8ABC-45BD-DCF2-C9B971B9B3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43431" y="1311614"/>
            <a:ext cx="9183329" cy="512851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/>
              <a:t>Sustainable Floristry Network.</a:t>
            </a:r>
            <a:r>
              <a:rPr lang="en-US" sz="1400" dirty="0"/>
              <a:t> (n.d.). </a:t>
            </a:r>
            <a:r>
              <a:rPr lang="en-US" sz="1400" i="1" dirty="0"/>
              <a:t>Why We Need the SFN.</a:t>
            </a:r>
            <a:br>
              <a:rPr lang="en-US" sz="1400" dirty="0"/>
            </a:br>
            <a:r>
              <a:rPr lang="en-US" sz="1400" dirty="0">
                <a:hlinkClick r:id="rId2" tooltip="URL-ul original: https://www.sustainablefloristry.org/about-sfn/why-we-need-the-sfn/?utm_source=chatgpt.com. Faceți clic sau atingeți dacă aveți încredere în acest link."/>
              </a:rPr>
              <a:t>https://www.sustainablefloristry.org/about-sfn/why-we-need-the-sfn/</a:t>
            </a:r>
            <a:br>
              <a:rPr lang="en-US" sz="1400" dirty="0"/>
            </a:br>
            <a:r>
              <a:rPr lang="en-US" sz="1400" dirty="0"/>
              <a:t>→ Explains why the floristry industry needs to become more sustainable by reducing foam, plastics, and harmful materials.</a:t>
            </a:r>
          </a:p>
          <a:p>
            <a:r>
              <a:rPr lang="en-US" sz="1400" b="1" dirty="0"/>
              <a:t>Sustainable Floristry Network.</a:t>
            </a:r>
            <a:r>
              <a:rPr lang="en-US" sz="1400" dirty="0"/>
              <a:t> (n.d.). </a:t>
            </a:r>
            <a:r>
              <a:rPr lang="en-US" sz="1400" i="1" dirty="0"/>
              <a:t>What Is Sustainable Floristry?</a:t>
            </a:r>
            <a:br>
              <a:rPr lang="en-US" sz="1400" dirty="0"/>
            </a:br>
            <a:r>
              <a:rPr lang="en-US" sz="1400" dirty="0">
                <a:hlinkClick r:id="rId3" tooltip="URL-ul original: https://www.sustainablefloristry.org/what-is-sustainable-floristry/?utm_source=chatgpt.com. Faceți clic sau atingeți dacă aveți încredere în acest link."/>
              </a:rPr>
              <a:t>https://www.sustainablefloristry.org/what-is-sustainable-floristry/</a:t>
            </a:r>
            <a:br>
              <a:rPr lang="en-US" sz="1400" dirty="0"/>
            </a:br>
            <a:r>
              <a:rPr lang="en-US" sz="1400" dirty="0"/>
              <a:t>→ Defines sustainable floristry and discusses the importance of balancing present and future needs in floral design.</a:t>
            </a:r>
          </a:p>
          <a:p>
            <a:r>
              <a:rPr lang="en-US" sz="1400" b="1" dirty="0"/>
              <a:t>Sustainable Floristry Network.</a:t>
            </a:r>
            <a:r>
              <a:rPr lang="en-US" sz="1400" dirty="0"/>
              <a:t> (n.d.). </a:t>
            </a:r>
            <a:r>
              <a:rPr lang="en-US" sz="1400" i="1" dirty="0"/>
              <a:t>A Florist’s Sustainability Strategy.</a:t>
            </a:r>
            <a:br>
              <a:rPr lang="en-US" sz="1400" dirty="0"/>
            </a:br>
            <a:r>
              <a:rPr lang="en-US" sz="1400" dirty="0">
                <a:hlinkClick r:id="rId4" tooltip="URL-ul original: https://www.sustainablefloristry.org/resources/a-florists-sustainability-strategy/?utm_source=chatgpt.com. Faceți clic sau atingeți dacă aveți încredere în acest link."/>
              </a:rPr>
              <a:t>https://www.sustainablefloristry.org/resources/a-florists-sustainability-strategy/</a:t>
            </a:r>
            <a:br>
              <a:rPr lang="en-US" sz="1400" dirty="0"/>
            </a:br>
            <a:r>
              <a:rPr lang="en-US" sz="1400" dirty="0"/>
              <a:t>→ Provides a detailed guide on how florists can develop and implement sustainability strategies.</a:t>
            </a:r>
          </a:p>
          <a:p>
            <a:r>
              <a:rPr lang="en-US" sz="1400" b="1" dirty="0"/>
              <a:t>British Florist Association.</a:t>
            </a:r>
            <a:r>
              <a:rPr lang="en-US" sz="1400" dirty="0"/>
              <a:t> (n.d.). </a:t>
            </a:r>
            <a:r>
              <a:rPr lang="en-US" sz="1400" i="1" dirty="0"/>
              <a:t>5 Simple Steps Toward a Sustainable Future.</a:t>
            </a:r>
            <a:br>
              <a:rPr lang="en-US" sz="1400" dirty="0"/>
            </a:br>
            <a:r>
              <a:rPr lang="en-US" sz="1400" dirty="0">
                <a:hlinkClick r:id="rId5" tooltip="URL-ul original: https://britishfloristassociation.org/for-the-industry/5-simple-steps-toward-a-sustainable-future/?utm_source=chatgpt.com. Faceți clic sau atingeți dacă aveți încredere în acest link."/>
              </a:rPr>
              <a:t>https://britishfloristassociation.org/for-the-industry/5-simple-steps-toward-a-sustainable-future/</a:t>
            </a:r>
            <a:br>
              <a:rPr lang="en-US" sz="1400" dirty="0"/>
            </a:br>
            <a:r>
              <a:rPr lang="en-US" sz="1400" dirty="0"/>
              <a:t>→ Offers practical tips for florists to reduce waste and use eco-friendly materials.</a:t>
            </a:r>
          </a:p>
          <a:p>
            <a:r>
              <a:rPr lang="en-US" sz="1400" b="1" dirty="0"/>
              <a:t>Farmstand App.</a:t>
            </a:r>
            <a:r>
              <a:rPr lang="en-US" sz="1400" dirty="0"/>
              <a:t> (n.d.). </a:t>
            </a:r>
            <a:r>
              <a:rPr lang="en-US" sz="1400" i="1" dirty="0"/>
              <a:t>Is Flower Farming Sustainable? 10 Ways It’s Reshaping Agriculture Today.</a:t>
            </a:r>
            <a:br>
              <a:rPr lang="en-US" sz="1400" dirty="0"/>
            </a:br>
            <a:r>
              <a:rPr lang="en-US" sz="1400" dirty="0">
                <a:hlinkClick r:id="rId6" tooltip="URL-ul original: https://www.farmstandapp.com/3764/is-flower-farming-sustainable/?utm_source=chatgpt.com. Faceți clic sau atingeți dacă aveți încredere în acest link."/>
              </a:rPr>
              <a:t>https://www.farmstandapp.com/3764/is-flower-farming-sustainable/</a:t>
            </a:r>
            <a:br>
              <a:rPr lang="en-US" sz="1400" dirty="0"/>
            </a:br>
            <a:r>
              <a:rPr lang="en-US" sz="1400" dirty="0"/>
              <a:t>→ Discusses sustainable flower farming practices and their positive impact on the environment.</a:t>
            </a:r>
          </a:p>
          <a:p>
            <a:r>
              <a:rPr lang="en-US" sz="1400" b="1" dirty="0"/>
              <a:t>Featherstone Flowers.</a:t>
            </a:r>
            <a:r>
              <a:rPr lang="en-US" sz="1400" dirty="0"/>
              <a:t> (n.d.). </a:t>
            </a:r>
            <a:r>
              <a:rPr lang="en-US" sz="1400" i="1" dirty="0"/>
              <a:t>Sustainability Strategy.</a:t>
            </a:r>
            <a:br>
              <a:rPr lang="en-US" sz="1400" dirty="0"/>
            </a:br>
            <a:r>
              <a:rPr lang="en-US" sz="1400" dirty="0">
                <a:hlinkClick r:id="rId7" tooltip="URL-ul original: https://www.featherstoneflowers.co.uk/sustainability-strategy?utm_source=chatgpt.com. Faceți clic sau atingeți dacă aveți încredere în acest link."/>
              </a:rPr>
              <a:t>https://www.featherstoneflowers.co.uk/sustainability-strategy</a:t>
            </a:r>
            <a:br>
              <a:rPr lang="en-US" sz="1400" dirty="0"/>
            </a:br>
            <a:r>
              <a:rPr lang="en-US" sz="1400" dirty="0"/>
              <a:t>→ An example of a real floral business that follows an eco-friendly sustainability plan.</a:t>
            </a:r>
          </a:p>
        </p:txBody>
      </p:sp>
    </p:spTree>
    <p:extLst>
      <p:ext uri="{BB962C8B-B14F-4D97-AF65-F5344CB8AC3E}">
        <p14:creationId xmlns:p14="http://schemas.microsoft.com/office/powerpoint/2010/main" val="4238094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621EE-DF48-C2AD-A26B-E844D0EDF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50949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Rounded MT Bold" panose="020F0704030504030204" pitchFamily="34" charset="0"/>
              </a:rPr>
              <a:t>Questions?</a:t>
            </a:r>
            <a:endParaRPr lang="en-GB" sz="3200" dirty="0">
              <a:latin typeface="Arial Rounded MT Bold" panose="020F070403050403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621A190-6FDC-334F-4F19-56B293994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sz="1600" dirty="0">
                <a:solidFill>
                  <a:srgbClr val="000000"/>
                </a:solidFill>
              </a:rPr>
              <a:t> </a:t>
            </a:r>
          </a:p>
          <a:p>
            <a:pPr>
              <a:buFont typeface="+mj-lt"/>
              <a:buAutoNum type="arabicPeriod"/>
            </a:pPr>
            <a:r>
              <a:rPr lang="en-US" sz="1600" dirty="0">
                <a:solidFill>
                  <a:srgbClr val="000000"/>
                </a:solidFill>
              </a:rPr>
              <a:t> </a:t>
            </a:r>
          </a:p>
          <a:p>
            <a:pPr>
              <a:buFont typeface="+mj-lt"/>
              <a:buAutoNum type="arabicPeriod"/>
            </a:pPr>
            <a:r>
              <a:rPr lang="en-US" sz="1600" dirty="0">
                <a:solidFill>
                  <a:srgbClr val="000000"/>
                </a:solidFill>
              </a:rPr>
              <a:t>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F8F4456-470B-13A9-B8CA-71241B5478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48" r="-3" b="4936"/>
          <a:stretch>
            <a:fillRect/>
          </a:stretch>
        </p:blipFill>
        <p:spPr>
          <a:xfrm>
            <a:off x="6091916" y="645106"/>
            <a:ext cx="5451627" cy="524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68682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773d42e67c0ddab315eff03de36e9dd2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b75bbac8179bc479fb49b93aba37f1ae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250A0F-6AA2-4D61-844C-DC319082DD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C9C9FE2-0EFA-4236-B7CA-37835EFBE7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8387F5A-A00A-41A5-9291-8AFA5550E725}">
  <ds:schemaRefs>
    <ds:schemaRef ds:uri="http://schemas.microsoft.com/office/2006/metadata/properties"/>
    <ds:schemaRef ds:uri="http://purl.org/dc/dcmitype/"/>
    <ds:schemaRef ds:uri="http://purl.org/dc/elements/1.1/"/>
    <ds:schemaRef ds:uri="http://purl.org/dc/terms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04d956d8-1ffd-4dba-87ce-03f615e16f5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3290</TotalTime>
  <Words>804</Words>
  <Application>Microsoft Office PowerPoint</Application>
  <PresentationFormat>Widescreen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-apple-system</vt:lpstr>
      <vt:lpstr>Arial</vt:lpstr>
      <vt:lpstr>Arial Rounded MT Bold</vt:lpstr>
      <vt:lpstr>Century Gothic</vt:lpstr>
      <vt:lpstr>Wingdings 3</vt:lpstr>
      <vt:lpstr>Wisp</vt:lpstr>
      <vt:lpstr>Module Name: Problem Solving and Decision Making Module Code:LCLM4004 Student Name: Ana Gutu  Student ID:2441392 Lecturer: Dr.Faizu Edu Assignment 1:Presentation</vt:lpstr>
      <vt:lpstr>           OVERVIEW</vt:lpstr>
      <vt:lpstr>Introduction   </vt:lpstr>
      <vt:lpstr>Company Background </vt:lpstr>
      <vt:lpstr>Problem: Nature and scope  </vt:lpstr>
      <vt:lpstr>PESTLE Analysis</vt:lpstr>
      <vt:lpstr>Cause and effect analysis: Fishbone Diagram  </vt:lpstr>
      <vt:lpstr>Conclusion </vt:lpstr>
      <vt:lpstr>References </vt:lpstr>
      <vt:lpstr>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 Module Code:LCLM4004 Student Name: Ana Gutu  Student ID:2441392 Lecturer: Dr.Faizu Edu  f.edu@:uwtsd.ac.uk Assignment 1:Presentation</dc:title>
  <dc:creator>Ana Gutu (2441392)</dc:creator>
  <cp:lastModifiedBy>Ana Gutu (2441392)</cp:lastModifiedBy>
  <cp:revision>2</cp:revision>
  <dcterms:created xsi:type="dcterms:W3CDTF">2025-11-05T09:26:56Z</dcterms:created>
  <dcterms:modified xsi:type="dcterms:W3CDTF">2025-11-19T12:17:48Z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