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notesSlides/notesSlide1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2.xml" ContentType="application/vnd.openxmlformats-officedocument.presentationml.comment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6"/>
  </p:notesMasterIdLst>
  <p:handoutMasterIdLst>
    <p:handoutMasterId r:id="rId27"/>
  </p:handoutMasterIdLst>
  <p:sldIdLst>
    <p:sldId id="256" r:id="rId5"/>
    <p:sldId id="291" r:id="rId6"/>
    <p:sldId id="268" r:id="rId7"/>
    <p:sldId id="293" r:id="rId8"/>
    <p:sldId id="275" r:id="rId9"/>
    <p:sldId id="292" r:id="rId10"/>
    <p:sldId id="297" r:id="rId11"/>
    <p:sldId id="269" r:id="rId12"/>
    <p:sldId id="272" r:id="rId13"/>
    <p:sldId id="295" r:id="rId14"/>
    <p:sldId id="294" r:id="rId15"/>
    <p:sldId id="274" r:id="rId16"/>
    <p:sldId id="289" r:id="rId17"/>
    <p:sldId id="290" r:id="rId18"/>
    <p:sldId id="279" r:id="rId19"/>
    <p:sldId id="288" r:id="rId20"/>
    <p:sldId id="282" r:id="rId21"/>
    <p:sldId id="298" r:id="rId22"/>
    <p:sldId id="296" r:id="rId23"/>
    <p:sldId id="299" r:id="rId24"/>
    <p:sldId id="273" r:id="rId25"/>
  </p:sldIdLst>
  <p:sldSz cx="9144000" cy="6858000" type="screen4x3"/>
  <p:notesSz cx="6669088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291"/>
            <p14:sldId id="268"/>
            <p14:sldId id="293"/>
            <p14:sldId id="275"/>
            <p14:sldId id="292"/>
            <p14:sldId id="297"/>
            <p14:sldId id="269"/>
            <p14:sldId id="272"/>
            <p14:sldId id="295"/>
            <p14:sldId id="294"/>
            <p14:sldId id="274"/>
            <p14:sldId id="289"/>
            <p14:sldId id="290"/>
            <p14:sldId id="279"/>
            <p14:sldId id="288"/>
            <p14:sldId id="282"/>
            <p14:sldId id="298"/>
            <p14:sldId id="296"/>
            <p14:sldId id="299"/>
            <p14:sldId id="27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Hutchings" initials="LH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71875" autoAdjust="0"/>
  </p:normalViewPr>
  <p:slideViewPr>
    <p:cSldViewPr snapToGrid="0" snapToObjects="1">
      <p:cViewPr varScale="1">
        <p:scale>
          <a:sx n="69" d="100"/>
          <a:sy n="69" d="100"/>
        </p:scale>
        <p:origin x="1383" y="3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8-08T10:57:22.89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8-08T10:57:22.89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633CA5-A73E-4DD2-8E36-3DD822CF360F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</dgm:pt>
    <dgm:pt modelId="{326C48AA-6F68-4259-868A-D539DA5CDE22}">
      <dgm:prSet phldrT="[Text]"/>
      <dgm:spPr/>
      <dgm:t>
        <a:bodyPr/>
        <a:lstStyle/>
        <a:p>
          <a:r>
            <a:rPr lang="en-US" dirty="0" err="1" smtClean="0"/>
            <a:t>Cynllunio</a:t>
          </a:r>
          <a:r>
            <a:rPr lang="en-US" dirty="0" smtClean="0"/>
            <a:t> a </a:t>
          </a:r>
          <a:r>
            <a:rPr lang="en-US" dirty="0" err="1" smtClean="0"/>
            <a:t>pharatoi</a:t>
          </a:r>
          <a:endParaRPr lang="en-US" dirty="0"/>
        </a:p>
      </dgm:t>
    </dgm:pt>
    <dgm:pt modelId="{9B5F831D-8939-438A-94FC-4B1B8F954359}" type="parTrans" cxnId="{8BA03574-18FA-4EE9-83F9-86370731AB4C}">
      <dgm:prSet/>
      <dgm:spPr/>
      <dgm:t>
        <a:bodyPr/>
        <a:lstStyle/>
        <a:p>
          <a:endParaRPr lang="en-US"/>
        </a:p>
      </dgm:t>
    </dgm:pt>
    <dgm:pt modelId="{F2FBC7F0-47A2-43DC-B247-83F8233AA4A3}" type="sibTrans" cxnId="{8BA03574-18FA-4EE9-83F9-86370731AB4C}">
      <dgm:prSet/>
      <dgm:spPr/>
      <dgm:t>
        <a:bodyPr/>
        <a:lstStyle/>
        <a:p>
          <a:endParaRPr lang="en-US"/>
        </a:p>
      </dgm:t>
    </dgm:pt>
    <dgm:pt modelId="{D30ACC66-59AB-4608-A5F9-B9C85D683A26}">
      <dgm:prSet phldrT="[Text]"/>
      <dgm:spPr/>
      <dgm:t>
        <a:bodyPr/>
        <a:lstStyle/>
        <a:p>
          <a:r>
            <a:rPr lang="en-US" dirty="0" smtClean="0"/>
            <a:t>Y </a:t>
          </a:r>
          <a:r>
            <a:rPr lang="en-US" dirty="0" err="1" smtClean="0"/>
            <a:t>rheolau</a:t>
          </a:r>
          <a:r>
            <a:rPr lang="en-US" dirty="0" smtClean="0"/>
            <a:t> </a:t>
          </a:r>
          <a:r>
            <a:rPr lang="en-US" dirty="0" err="1" smtClean="0"/>
            <a:t>sylfaenol</a:t>
          </a:r>
          <a:endParaRPr lang="en-US" dirty="0"/>
        </a:p>
      </dgm:t>
    </dgm:pt>
    <dgm:pt modelId="{99C67071-FC7E-402D-905E-F392FDE6CFE9}" type="parTrans" cxnId="{1296C8EE-09CB-490F-AF27-26686B415EB8}">
      <dgm:prSet/>
      <dgm:spPr/>
      <dgm:t>
        <a:bodyPr/>
        <a:lstStyle/>
        <a:p>
          <a:endParaRPr lang="en-US"/>
        </a:p>
      </dgm:t>
    </dgm:pt>
    <dgm:pt modelId="{E812D8AA-B265-4639-8111-B48BAD872A14}" type="sibTrans" cxnId="{1296C8EE-09CB-490F-AF27-26686B415EB8}">
      <dgm:prSet/>
      <dgm:spPr/>
      <dgm:t>
        <a:bodyPr/>
        <a:lstStyle/>
        <a:p>
          <a:endParaRPr lang="en-US"/>
        </a:p>
      </dgm:t>
    </dgm:pt>
    <dgm:pt modelId="{FF8818BE-EBC2-4D88-B0A0-1E3FC8F47548}">
      <dgm:prSet phldrT="[Text]"/>
      <dgm:spPr/>
      <dgm:t>
        <a:bodyPr/>
        <a:lstStyle/>
        <a:p>
          <a:r>
            <a:rPr lang="en-US" dirty="0" err="1" smtClean="0"/>
            <a:t>Egluro</a:t>
          </a:r>
          <a:r>
            <a:rPr lang="en-US" dirty="0" smtClean="0"/>
            <a:t> a </a:t>
          </a:r>
          <a:r>
            <a:rPr lang="en-US" dirty="0" err="1" smtClean="0"/>
            <a:t>chyfiawnhau’r</a:t>
          </a:r>
          <a:r>
            <a:rPr lang="en-US" dirty="0" smtClean="0"/>
            <a:t> </a:t>
          </a:r>
          <a:r>
            <a:rPr lang="en-US" dirty="0" err="1" smtClean="0"/>
            <a:t>gofynion</a:t>
          </a:r>
          <a:endParaRPr lang="en-US" dirty="0"/>
        </a:p>
      </dgm:t>
    </dgm:pt>
    <dgm:pt modelId="{2D42796B-3F68-40CD-9EF7-0BBFBBFA9649}" type="parTrans" cxnId="{C2F53AAA-BC41-477E-9856-38CD4A9E5BDF}">
      <dgm:prSet/>
      <dgm:spPr/>
      <dgm:t>
        <a:bodyPr/>
        <a:lstStyle/>
        <a:p>
          <a:endParaRPr lang="en-US"/>
        </a:p>
      </dgm:t>
    </dgm:pt>
    <dgm:pt modelId="{DA98C7F9-BEBB-4C20-96D8-AF284AEE56AB}" type="sibTrans" cxnId="{C2F53AAA-BC41-477E-9856-38CD4A9E5BDF}">
      <dgm:prSet/>
      <dgm:spPr/>
      <dgm:t>
        <a:bodyPr/>
        <a:lstStyle/>
        <a:p>
          <a:endParaRPr lang="en-US"/>
        </a:p>
      </dgm:t>
    </dgm:pt>
    <dgm:pt modelId="{AF4D9656-1AD9-4A10-B17C-270C97B48299}">
      <dgm:prSet/>
      <dgm:spPr/>
      <dgm:t>
        <a:bodyPr/>
        <a:lstStyle/>
        <a:p>
          <a:r>
            <a:rPr lang="en-US" dirty="0" err="1" smtClean="0"/>
            <a:t>Bargeinio</a:t>
          </a:r>
          <a:r>
            <a:rPr lang="en-US" dirty="0" smtClean="0"/>
            <a:t> a </a:t>
          </a:r>
          <a:r>
            <a:rPr lang="en-US" dirty="0" err="1" smtClean="0"/>
            <a:t>datrys</a:t>
          </a:r>
          <a:r>
            <a:rPr lang="en-US" dirty="0" smtClean="0"/>
            <a:t> </a:t>
          </a:r>
          <a:r>
            <a:rPr lang="en-US" dirty="0" err="1" smtClean="0"/>
            <a:t>problemau</a:t>
          </a:r>
          <a:endParaRPr lang="en-US" dirty="0"/>
        </a:p>
      </dgm:t>
    </dgm:pt>
    <dgm:pt modelId="{8253D0B9-35A5-426A-A5E5-9891605EF82B}" type="parTrans" cxnId="{7EC29017-78F1-4D19-A5EE-FAF0A6B3CDF1}">
      <dgm:prSet/>
      <dgm:spPr/>
      <dgm:t>
        <a:bodyPr/>
        <a:lstStyle/>
        <a:p>
          <a:endParaRPr lang="en-US"/>
        </a:p>
      </dgm:t>
    </dgm:pt>
    <dgm:pt modelId="{13ABD467-F2D6-4EAB-B41B-26BD22FE1A14}" type="sibTrans" cxnId="{7EC29017-78F1-4D19-A5EE-FAF0A6B3CDF1}">
      <dgm:prSet/>
      <dgm:spPr/>
      <dgm:t>
        <a:bodyPr/>
        <a:lstStyle/>
        <a:p>
          <a:endParaRPr lang="en-US"/>
        </a:p>
      </dgm:t>
    </dgm:pt>
    <dgm:pt modelId="{29DBB9D5-F9F5-433E-B929-AD113B5C8B4B}">
      <dgm:prSet/>
      <dgm:spPr/>
      <dgm:t>
        <a:bodyPr/>
        <a:lstStyle/>
        <a:p>
          <a:r>
            <a:rPr lang="en-US" dirty="0" err="1" smtClean="0"/>
            <a:t>Diwedd</a:t>
          </a:r>
          <a:endParaRPr lang="en-US" dirty="0"/>
        </a:p>
      </dgm:t>
    </dgm:pt>
    <dgm:pt modelId="{20F3AC23-E054-48A3-B486-414E056A5DF4}" type="parTrans" cxnId="{A1FD7761-60D3-464C-A3CD-23E81B8408CA}">
      <dgm:prSet/>
      <dgm:spPr/>
      <dgm:t>
        <a:bodyPr/>
        <a:lstStyle/>
        <a:p>
          <a:endParaRPr lang="en-US"/>
        </a:p>
      </dgm:t>
    </dgm:pt>
    <dgm:pt modelId="{861477DC-4467-488C-A70E-D4C5C0CF1735}" type="sibTrans" cxnId="{A1FD7761-60D3-464C-A3CD-23E81B8408CA}">
      <dgm:prSet/>
      <dgm:spPr/>
      <dgm:t>
        <a:bodyPr/>
        <a:lstStyle/>
        <a:p>
          <a:endParaRPr lang="en-US"/>
        </a:p>
      </dgm:t>
    </dgm:pt>
    <dgm:pt modelId="{E693C501-B025-455B-B2BD-A48319BB2A68}" type="pres">
      <dgm:prSet presAssocID="{BF633CA5-A73E-4DD2-8E36-3DD822CF360F}" presName="Name0" presStyleCnt="0">
        <dgm:presLayoutVars>
          <dgm:dir/>
          <dgm:resizeHandles val="exact"/>
        </dgm:presLayoutVars>
      </dgm:prSet>
      <dgm:spPr/>
    </dgm:pt>
    <dgm:pt modelId="{FD9DEF63-2ADC-47EE-A2FB-282EB894D974}" type="pres">
      <dgm:prSet presAssocID="{326C48AA-6F68-4259-868A-D539DA5CDE2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  <dgm:pt modelId="{C1FD7082-D91D-46DE-9A22-92217ABD01D4}" type="pres">
      <dgm:prSet presAssocID="{F2FBC7F0-47A2-43DC-B247-83F8233AA4A3}" presName="sibTrans" presStyleLbl="sibTrans2D1" presStyleIdx="0" presStyleCnt="4"/>
      <dgm:spPr/>
      <dgm:t>
        <a:bodyPr/>
        <a:lstStyle/>
        <a:p>
          <a:endParaRPr lang="cy-GB"/>
        </a:p>
      </dgm:t>
    </dgm:pt>
    <dgm:pt modelId="{B8579484-9DD1-4ABD-A44D-259FE71DB25C}" type="pres">
      <dgm:prSet presAssocID="{F2FBC7F0-47A2-43DC-B247-83F8233AA4A3}" presName="connectorText" presStyleLbl="sibTrans2D1" presStyleIdx="0" presStyleCnt="4"/>
      <dgm:spPr/>
      <dgm:t>
        <a:bodyPr/>
        <a:lstStyle/>
        <a:p>
          <a:endParaRPr lang="cy-GB"/>
        </a:p>
      </dgm:t>
    </dgm:pt>
    <dgm:pt modelId="{7A28731D-68DF-4D01-9AA5-177AD7F06629}" type="pres">
      <dgm:prSet presAssocID="{D30ACC66-59AB-4608-A5F9-B9C85D683A2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520E90-DF96-48EF-A69B-559B0C01660F}" type="pres">
      <dgm:prSet presAssocID="{E812D8AA-B265-4639-8111-B48BAD872A14}" presName="sibTrans" presStyleLbl="sibTrans2D1" presStyleIdx="1" presStyleCnt="4"/>
      <dgm:spPr/>
      <dgm:t>
        <a:bodyPr/>
        <a:lstStyle/>
        <a:p>
          <a:endParaRPr lang="cy-GB"/>
        </a:p>
      </dgm:t>
    </dgm:pt>
    <dgm:pt modelId="{3E0F020E-CBF9-4FA9-B51F-61BD6ECA6C1D}" type="pres">
      <dgm:prSet presAssocID="{E812D8AA-B265-4639-8111-B48BAD872A14}" presName="connectorText" presStyleLbl="sibTrans2D1" presStyleIdx="1" presStyleCnt="4"/>
      <dgm:spPr/>
      <dgm:t>
        <a:bodyPr/>
        <a:lstStyle/>
        <a:p>
          <a:endParaRPr lang="cy-GB"/>
        </a:p>
      </dgm:t>
    </dgm:pt>
    <dgm:pt modelId="{D757F83C-5E8B-41DC-B88E-547960CA161C}" type="pres">
      <dgm:prSet presAssocID="{FF8818BE-EBC2-4D88-B0A0-1E3FC8F4754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E3E07D-7034-4A52-ABF7-0430FD984593}" type="pres">
      <dgm:prSet presAssocID="{DA98C7F9-BEBB-4C20-96D8-AF284AEE56AB}" presName="sibTrans" presStyleLbl="sibTrans2D1" presStyleIdx="2" presStyleCnt="4"/>
      <dgm:spPr/>
      <dgm:t>
        <a:bodyPr/>
        <a:lstStyle/>
        <a:p>
          <a:endParaRPr lang="cy-GB"/>
        </a:p>
      </dgm:t>
    </dgm:pt>
    <dgm:pt modelId="{B97FF330-9070-4F1A-A7D0-EE1FBDF5347E}" type="pres">
      <dgm:prSet presAssocID="{DA98C7F9-BEBB-4C20-96D8-AF284AEE56AB}" presName="connectorText" presStyleLbl="sibTrans2D1" presStyleIdx="2" presStyleCnt="4"/>
      <dgm:spPr/>
      <dgm:t>
        <a:bodyPr/>
        <a:lstStyle/>
        <a:p>
          <a:endParaRPr lang="cy-GB"/>
        </a:p>
      </dgm:t>
    </dgm:pt>
    <dgm:pt modelId="{5C9C79EE-CA79-4464-96BD-9EC32B3A6FAC}" type="pres">
      <dgm:prSet presAssocID="{AF4D9656-1AD9-4A10-B17C-270C97B4829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771A57-E364-406D-BAE8-F7F0C70BE78A}" type="pres">
      <dgm:prSet presAssocID="{13ABD467-F2D6-4EAB-B41B-26BD22FE1A14}" presName="sibTrans" presStyleLbl="sibTrans2D1" presStyleIdx="3" presStyleCnt="4"/>
      <dgm:spPr/>
      <dgm:t>
        <a:bodyPr/>
        <a:lstStyle/>
        <a:p>
          <a:endParaRPr lang="cy-GB"/>
        </a:p>
      </dgm:t>
    </dgm:pt>
    <dgm:pt modelId="{CA25CB13-298A-4A0D-9C56-E84D692CCB31}" type="pres">
      <dgm:prSet presAssocID="{13ABD467-F2D6-4EAB-B41B-26BD22FE1A14}" presName="connectorText" presStyleLbl="sibTrans2D1" presStyleIdx="3" presStyleCnt="4"/>
      <dgm:spPr/>
      <dgm:t>
        <a:bodyPr/>
        <a:lstStyle/>
        <a:p>
          <a:endParaRPr lang="cy-GB"/>
        </a:p>
      </dgm:t>
    </dgm:pt>
    <dgm:pt modelId="{7BB1A01B-180C-4DB1-9136-30BF3720D0EF}" type="pres">
      <dgm:prSet presAssocID="{29DBB9D5-F9F5-433E-B929-AD113B5C8B4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</dgm:ptLst>
  <dgm:cxnLst>
    <dgm:cxn modelId="{C8D239F7-6B32-4CCC-B4B7-98F712449F06}" type="presOf" srcId="{29DBB9D5-F9F5-433E-B929-AD113B5C8B4B}" destId="{7BB1A01B-180C-4DB1-9136-30BF3720D0EF}" srcOrd="0" destOrd="0" presId="urn:microsoft.com/office/officeart/2005/8/layout/process1"/>
    <dgm:cxn modelId="{7EC29017-78F1-4D19-A5EE-FAF0A6B3CDF1}" srcId="{BF633CA5-A73E-4DD2-8E36-3DD822CF360F}" destId="{AF4D9656-1AD9-4A10-B17C-270C97B48299}" srcOrd="3" destOrd="0" parTransId="{8253D0B9-35A5-426A-A5E5-9891605EF82B}" sibTransId="{13ABD467-F2D6-4EAB-B41B-26BD22FE1A14}"/>
    <dgm:cxn modelId="{80A13FE9-36EE-46F1-8DDE-44A9E1CC48D9}" type="presOf" srcId="{13ABD467-F2D6-4EAB-B41B-26BD22FE1A14}" destId="{1F771A57-E364-406D-BAE8-F7F0C70BE78A}" srcOrd="0" destOrd="0" presId="urn:microsoft.com/office/officeart/2005/8/layout/process1"/>
    <dgm:cxn modelId="{5CD3FE12-5343-475D-A9B8-B74B41A61E85}" type="presOf" srcId="{F2FBC7F0-47A2-43DC-B247-83F8233AA4A3}" destId="{C1FD7082-D91D-46DE-9A22-92217ABD01D4}" srcOrd="0" destOrd="0" presId="urn:microsoft.com/office/officeart/2005/8/layout/process1"/>
    <dgm:cxn modelId="{E86B9E6C-E7EA-4EB5-A4C2-28AA67CB0BA4}" type="presOf" srcId="{E812D8AA-B265-4639-8111-B48BAD872A14}" destId="{65520E90-DF96-48EF-A69B-559B0C01660F}" srcOrd="0" destOrd="0" presId="urn:microsoft.com/office/officeart/2005/8/layout/process1"/>
    <dgm:cxn modelId="{7CCAE41B-AB55-41F2-B67B-0CDB15EA6C26}" type="presOf" srcId="{FF8818BE-EBC2-4D88-B0A0-1E3FC8F47548}" destId="{D757F83C-5E8B-41DC-B88E-547960CA161C}" srcOrd="0" destOrd="0" presId="urn:microsoft.com/office/officeart/2005/8/layout/process1"/>
    <dgm:cxn modelId="{C2F53AAA-BC41-477E-9856-38CD4A9E5BDF}" srcId="{BF633CA5-A73E-4DD2-8E36-3DD822CF360F}" destId="{FF8818BE-EBC2-4D88-B0A0-1E3FC8F47548}" srcOrd="2" destOrd="0" parTransId="{2D42796B-3F68-40CD-9EF7-0BBFBBFA9649}" sibTransId="{DA98C7F9-BEBB-4C20-96D8-AF284AEE56AB}"/>
    <dgm:cxn modelId="{166F5262-599B-4763-B3C5-454C9970FE05}" type="presOf" srcId="{F2FBC7F0-47A2-43DC-B247-83F8233AA4A3}" destId="{B8579484-9DD1-4ABD-A44D-259FE71DB25C}" srcOrd="1" destOrd="0" presId="urn:microsoft.com/office/officeart/2005/8/layout/process1"/>
    <dgm:cxn modelId="{638450BF-A20C-4864-8295-9690F7AE8B96}" type="presOf" srcId="{D30ACC66-59AB-4608-A5F9-B9C85D683A26}" destId="{7A28731D-68DF-4D01-9AA5-177AD7F06629}" srcOrd="0" destOrd="0" presId="urn:microsoft.com/office/officeart/2005/8/layout/process1"/>
    <dgm:cxn modelId="{1162ACAB-F526-40DE-881D-A4EF5FDEFDAA}" type="presOf" srcId="{AF4D9656-1AD9-4A10-B17C-270C97B48299}" destId="{5C9C79EE-CA79-4464-96BD-9EC32B3A6FAC}" srcOrd="0" destOrd="0" presId="urn:microsoft.com/office/officeart/2005/8/layout/process1"/>
    <dgm:cxn modelId="{1296C8EE-09CB-490F-AF27-26686B415EB8}" srcId="{BF633CA5-A73E-4DD2-8E36-3DD822CF360F}" destId="{D30ACC66-59AB-4608-A5F9-B9C85D683A26}" srcOrd="1" destOrd="0" parTransId="{99C67071-FC7E-402D-905E-F392FDE6CFE9}" sibTransId="{E812D8AA-B265-4639-8111-B48BAD872A14}"/>
    <dgm:cxn modelId="{9FAEA9DD-2F83-468D-A37B-D7DCCCDB8C0F}" type="presOf" srcId="{BF633CA5-A73E-4DD2-8E36-3DD822CF360F}" destId="{E693C501-B025-455B-B2BD-A48319BB2A68}" srcOrd="0" destOrd="0" presId="urn:microsoft.com/office/officeart/2005/8/layout/process1"/>
    <dgm:cxn modelId="{A1FD7761-60D3-464C-A3CD-23E81B8408CA}" srcId="{BF633CA5-A73E-4DD2-8E36-3DD822CF360F}" destId="{29DBB9D5-F9F5-433E-B929-AD113B5C8B4B}" srcOrd="4" destOrd="0" parTransId="{20F3AC23-E054-48A3-B486-414E056A5DF4}" sibTransId="{861477DC-4467-488C-A70E-D4C5C0CF1735}"/>
    <dgm:cxn modelId="{85AF75B6-985F-44B6-BDF3-35E4B3C91C5F}" type="presOf" srcId="{13ABD467-F2D6-4EAB-B41B-26BD22FE1A14}" destId="{CA25CB13-298A-4A0D-9C56-E84D692CCB31}" srcOrd="1" destOrd="0" presId="urn:microsoft.com/office/officeart/2005/8/layout/process1"/>
    <dgm:cxn modelId="{22F6376A-5876-4ABC-BC7E-124FBF3CA62B}" type="presOf" srcId="{E812D8AA-B265-4639-8111-B48BAD872A14}" destId="{3E0F020E-CBF9-4FA9-B51F-61BD6ECA6C1D}" srcOrd="1" destOrd="0" presId="urn:microsoft.com/office/officeart/2005/8/layout/process1"/>
    <dgm:cxn modelId="{8BA03574-18FA-4EE9-83F9-86370731AB4C}" srcId="{BF633CA5-A73E-4DD2-8E36-3DD822CF360F}" destId="{326C48AA-6F68-4259-868A-D539DA5CDE22}" srcOrd="0" destOrd="0" parTransId="{9B5F831D-8939-438A-94FC-4B1B8F954359}" sibTransId="{F2FBC7F0-47A2-43DC-B247-83F8233AA4A3}"/>
    <dgm:cxn modelId="{03467C7F-B2F4-4336-8407-F04DDC570828}" type="presOf" srcId="{DA98C7F9-BEBB-4C20-96D8-AF284AEE56AB}" destId="{B97FF330-9070-4F1A-A7D0-EE1FBDF5347E}" srcOrd="1" destOrd="0" presId="urn:microsoft.com/office/officeart/2005/8/layout/process1"/>
    <dgm:cxn modelId="{E8E1761D-8563-44E7-BF6A-8E3320EE6389}" type="presOf" srcId="{DA98C7F9-BEBB-4C20-96D8-AF284AEE56AB}" destId="{71E3E07D-7034-4A52-ABF7-0430FD984593}" srcOrd="0" destOrd="0" presId="urn:microsoft.com/office/officeart/2005/8/layout/process1"/>
    <dgm:cxn modelId="{EEE0BADD-82A5-4E10-B899-C9A79FC162EB}" type="presOf" srcId="{326C48AA-6F68-4259-868A-D539DA5CDE22}" destId="{FD9DEF63-2ADC-47EE-A2FB-282EB894D974}" srcOrd="0" destOrd="0" presId="urn:microsoft.com/office/officeart/2005/8/layout/process1"/>
    <dgm:cxn modelId="{19ED6669-0F26-4D53-9653-670605D9BFB3}" type="presParOf" srcId="{E693C501-B025-455B-B2BD-A48319BB2A68}" destId="{FD9DEF63-2ADC-47EE-A2FB-282EB894D974}" srcOrd="0" destOrd="0" presId="urn:microsoft.com/office/officeart/2005/8/layout/process1"/>
    <dgm:cxn modelId="{2A54C4A2-A8CF-4A6E-BAC5-66FDDE90A599}" type="presParOf" srcId="{E693C501-B025-455B-B2BD-A48319BB2A68}" destId="{C1FD7082-D91D-46DE-9A22-92217ABD01D4}" srcOrd="1" destOrd="0" presId="urn:microsoft.com/office/officeart/2005/8/layout/process1"/>
    <dgm:cxn modelId="{9F0C9C7E-BFCD-45B6-80D2-4E868F9E982D}" type="presParOf" srcId="{C1FD7082-D91D-46DE-9A22-92217ABD01D4}" destId="{B8579484-9DD1-4ABD-A44D-259FE71DB25C}" srcOrd="0" destOrd="0" presId="urn:microsoft.com/office/officeart/2005/8/layout/process1"/>
    <dgm:cxn modelId="{936B6073-EBCD-4B2B-9CE3-19A9E6717016}" type="presParOf" srcId="{E693C501-B025-455B-B2BD-A48319BB2A68}" destId="{7A28731D-68DF-4D01-9AA5-177AD7F06629}" srcOrd="2" destOrd="0" presId="urn:microsoft.com/office/officeart/2005/8/layout/process1"/>
    <dgm:cxn modelId="{0AF06B75-087B-4131-9341-13FF9399EC0D}" type="presParOf" srcId="{E693C501-B025-455B-B2BD-A48319BB2A68}" destId="{65520E90-DF96-48EF-A69B-559B0C01660F}" srcOrd="3" destOrd="0" presId="urn:microsoft.com/office/officeart/2005/8/layout/process1"/>
    <dgm:cxn modelId="{ED2F22F7-9CCE-454D-995D-436639DA6B28}" type="presParOf" srcId="{65520E90-DF96-48EF-A69B-559B0C01660F}" destId="{3E0F020E-CBF9-4FA9-B51F-61BD6ECA6C1D}" srcOrd="0" destOrd="0" presId="urn:microsoft.com/office/officeart/2005/8/layout/process1"/>
    <dgm:cxn modelId="{509B7FEC-3CC3-4279-8005-95BBBA6928FF}" type="presParOf" srcId="{E693C501-B025-455B-B2BD-A48319BB2A68}" destId="{D757F83C-5E8B-41DC-B88E-547960CA161C}" srcOrd="4" destOrd="0" presId="urn:microsoft.com/office/officeart/2005/8/layout/process1"/>
    <dgm:cxn modelId="{6EBB9624-2B02-4364-BBD8-7ACD8AC47560}" type="presParOf" srcId="{E693C501-B025-455B-B2BD-A48319BB2A68}" destId="{71E3E07D-7034-4A52-ABF7-0430FD984593}" srcOrd="5" destOrd="0" presId="urn:microsoft.com/office/officeart/2005/8/layout/process1"/>
    <dgm:cxn modelId="{AF3BE421-D7F3-456C-93D7-FD37006A603D}" type="presParOf" srcId="{71E3E07D-7034-4A52-ABF7-0430FD984593}" destId="{B97FF330-9070-4F1A-A7D0-EE1FBDF5347E}" srcOrd="0" destOrd="0" presId="urn:microsoft.com/office/officeart/2005/8/layout/process1"/>
    <dgm:cxn modelId="{38171A45-5100-4399-9570-0AC76AB2B8D0}" type="presParOf" srcId="{E693C501-B025-455B-B2BD-A48319BB2A68}" destId="{5C9C79EE-CA79-4464-96BD-9EC32B3A6FAC}" srcOrd="6" destOrd="0" presId="urn:microsoft.com/office/officeart/2005/8/layout/process1"/>
    <dgm:cxn modelId="{8F7B04B6-6033-463E-B95C-D6227989DA72}" type="presParOf" srcId="{E693C501-B025-455B-B2BD-A48319BB2A68}" destId="{1F771A57-E364-406D-BAE8-F7F0C70BE78A}" srcOrd="7" destOrd="0" presId="urn:microsoft.com/office/officeart/2005/8/layout/process1"/>
    <dgm:cxn modelId="{3E2C65F1-A04A-4BAE-BD2B-17B012BBD9AA}" type="presParOf" srcId="{1F771A57-E364-406D-BAE8-F7F0C70BE78A}" destId="{CA25CB13-298A-4A0D-9C56-E84D692CCB31}" srcOrd="0" destOrd="0" presId="urn:microsoft.com/office/officeart/2005/8/layout/process1"/>
    <dgm:cxn modelId="{59E2C419-C0F6-406C-9137-A03BBDCA4FDD}" type="presParOf" srcId="{E693C501-B025-455B-B2BD-A48319BB2A68}" destId="{7BB1A01B-180C-4DB1-9136-30BF3720D0EF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633CA5-A73E-4DD2-8E36-3DD822CF360F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</dgm:pt>
    <dgm:pt modelId="{326C48AA-6F68-4259-868A-D539DA5CDE22}">
      <dgm:prSet phldrT="[Text]"/>
      <dgm:spPr/>
      <dgm:t>
        <a:bodyPr/>
        <a:lstStyle/>
        <a:p>
          <a:r>
            <a:rPr lang="en-US" dirty="0"/>
            <a:t>Planning and preparation </a:t>
          </a:r>
        </a:p>
      </dgm:t>
    </dgm:pt>
    <dgm:pt modelId="{9B5F831D-8939-438A-94FC-4B1B8F954359}" type="parTrans" cxnId="{8BA03574-18FA-4EE9-83F9-86370731AB4C}">
      <dgm:prSet/>
      <dgm:spPr/>
      <dgm:t>
        <a:bodyPr/>
        <a:lstStyle/>
        <a:p>
          <a:endParaRPr lang="en-US"/>
        </a:p>
      </dgm:t>
    </dgm:pt>
    <dgm:pt modelId="{F2FBC7F0-47A2-43DC-B247-83F8233AA4A3}" type="sibTrans" cxnId="{8BA03574-18FA-4EE9-83F9-86370731AB4C}">
      <dgm:prSet/>
      <dgm:spPr/>
      <dgm:t>
        <a:bodyPr/>
        <a:lstStyle/>
        <a:p>
          <a:endParaRPr lang="en-US"/>
        </a:p>
      </dgm:t>
    </dgm:pt>
    <dgm:pt modelId="{D30ACC66-59AB-4608-A5F9-B9C85D683A26}">
      <dgm:prSet phldrT="[Text]"/>
      <dgm:spPr/>
      <dgm:t>
        <a:bodyPr/>
        <a:lstStyle/>
        <a:p>
          <a:r>
            <a:rPr lang="en-US" dirty="0"/>
            <a:t>The ground rules</a:t>
          </a:r>
        </a:p>
      </dgm:t>
    </dgm:pt>
    <dgm:pt modelId="{99C67071-FC7E-402D-905E-F392FDE6CFE9}" type="parTrans" cxnId="{1296C8EE-09CB-490F-AF27-26686B415EB8}">
      <dgm:prSet/>
      <dgm:spPr/>
      <dgm:t>
        <a:bodyPr/>
        <a:lstStyle/>
        <a:p>
          <a:endParaRPr lang="en-US"/>
        </a:p>
      </dgm:t>
    </dgm:pt>
    <dgm:pt modelId="{E812D8AA-B265-4639-8111-B48BAD872A14}" type="sibTrans" cxnId="{1296C8EE-09CB-490F-AF27-26686B415EB8}">
      <dgm:prSet/>
      <dgm:spPr/>
      <dgm:t>
        <a:bodyPr/>
        <a:lstStyle/>
        <a:p>
          <a:endParaRPr lang="en-US"/>
        </a:p>
      </dgm:t>
    </dgm:pt>
    <dgm:pt modelId="{FF8818BE-EBC2-4D88-B0A0-1E3FC8F47548}">
      <dgm:prSet phldrT="[Text]"/>
      <dgm:spPr/>
      <dgm:t>
        <a:bodyPr/>
        <a:lstStyle/>
        <a:p>
          <a:r>
            <a:rPr lang="en-US" dirty="0"/>
            <a:t>Clarification and justification of demands</a:t>
          </a:r>
        </a:p>
      </dgm:t>
    </dgm:pt>
    <dgm:pt modelId="{2D42796B-3F68-40CD-9EF7-0BBFBBFA9649}" type="parTrans" cxnId="{C2F53AAA-BC41-477E-9856-38CD4A9E5BDF}">
      <dgm:prSet/>
      <dgm:spPr/>
      <dgm:t>
        <a:bodyPr/>
        <a:lstStyle/>
        <a:p>
          <a:endParaRPr lang="en-US"/>
        </a:p>
      </dgm:t>
    </dgm:pt>
    <dgm:pt modelId="{DA98C7F9-BEBB-4C20-96D8-AF284AEE56AB}" type="sibTrans" cxnId="{C2F53AAA-BC41-477E-9856-38CD4A9E5BDF}">
      <dgm:prSet/>
      <dgm:spPr/>
      <dgm:t>
        <a:bodyPr/>
        <a:lstStyle/>
        <a:p>
          <a:endParaRPr lang="en-US"/>
        </a:p>
      </dgm:t>
    </dgm:pt>
    <dgm:pt modelId="{AF4D9656-1AD9-4A10-B17C-270C97B48299}">
      <dgm:prSet/>
      <dgm:spPr/>
      <dgm:t>
        <a:bodyPr/>
        <a:lstStyle/>
        <a:p>
          <a:r>
            <a:rPr lang="en-US" dirty="0"/>
            <a:t>Bargaining and solving problems</a:t>
          </a:r>
        </a:p>
      </dgm:t>
    </dgm:pt>
    <dgm:pt modelId="{8253D0B9-35A5-426A-A5E5-9891605EF82B}" type="parTrans" cxnId="{7EC29017-78F1-4D19-A5EE-FAF0A6B3CDF1}">
      <dgm:prSet/>
      <dgm:spPr/>
      <dgm:t>
        <a:bodyPr/>
        <a:lstStyle/>
        <a:p>
          <a:endParaRPr lang="en-US"/>
        </a:p>
      </dgm:t>
    </dgm:pt>
    <dgm:pt modelId="{13ABD467-F2D6-4EAB-B41B-26BD22FE1A14}" type="sibTrans" cxnId="{7EC29017-78F1-4D19-A5EE-FAF0A6B3CDF1}">
      <dgm:prSet/>
      <dgm:spPr/>
      <dgm:t>
        <a:bodyPr/>
        <a:lstStyle/>
        <a:p>
          <a:endParaRPr lang="en-US"/>
        </a:p>
      </dgm:t>
    </dgm:pt>
    <dgm:pt modelId="{29DBB9D5-F9F5-433E-B929-AD113B5C8B4B}">
      <dgm:prSet/>
      <dgm:spPr/>
      <dgm:t>
        <a:bodyPr/>
        <a:lstStyle/>
        <a:p>
          <a:r>
            <a:rPr lang="en-US" dirty="0"/>
            <a:t>Closure </a:t>
          </a:r>
        </a:p>
      </dgm:t>
    </dgm:pt>
    <dgm:pt modelId="{20F3AC23-E054-48A3-B486-414E056A5DF4}" type="parTrans" cxnId="{A1FD7761-60D3-464C-A3CD-23E81B8408CA}">
      <dgm:prSet/>
      <dgm:spPr/>
      <dgm:t>
        <a:bodyPr/>
        <a:lstStyle/>
        <a:p>
          <a:endParaRPr lang="en-US"/>
        </a:p>
      </dgm:t>
    </dgm:pt>
    <dgm:pt modelId="{861477DC-4467-488C-A70E-D4C5C0CF1735}" type="sibTrans" cxnId="{A1FD7761-60D3-464C-A3CD-23E81B8408CA}">
      <dgm:prSet/>
      <dgm:spPr/>
      <dgm:t>
        <a:bodyPr/>
        <a:lstStyle/>
        <a:p>
          <a:endParaRPr lang="en-US"/>
        </a:p>
      </dgm:t>
    </dgm:pt>
    <dgm:pt modelId="{E693C501-B025-455B-B2BD-A48319BB2A68}" type="pres">
      <dgm:prSet presAssocID="{BF633CA5-A73E-4DD2-8E36-3DD822CF360F}" presName="Name0" presStyleCnt="0">
        <dgm:presLayoutVars>
          <dgm:dir/>
          <dgm:resizeHandles val="exact"/>
        </dgm:presLayoutVars>
      </dgm:prSet>
      <dgm:spPr/>
    </dgm:pt>
    <dgm:pt modelId="{FD9DEF63-2ADC-47EE-A2FB-282EB894D974}" type="pres">
      <dgm:prSet presAssocID="{326C48AA-6F68-4259-868A-D539DA5CDE2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FD7082-D91D-46DE-9A22-92217ABD01D4}" type="pres">
      <dgm:prSet presAssocID="{F2FBC7F0-47A2-43DC-B247-83F8233AA4A3}" presName="sibTrans" presStyleLbl="sibTrans2D1" presStyleIdx="0" presStyleCnt="4"/>
      <dgm:spPr/>
      <dgm:t>
        <a:bodyPr/>
        <a:lstStyle/>
        <a:p>
          <a:endParaRPr lang="en-US"/>
        </a:p>
      </dgm:t>
    </dgm:pt>
    <dgm:pt modelId="{B8579484-9DD1-4ABD-A44D-259FE71DB25C}" type="pres">
      <dgm:prSet presAssocID="{F2FBC7F0-47A2-43DC-B247-83F8233AA4A3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7A28731D-68DF-4D01-9AA5-177AD7F06629}" type="pres">
      <dgm:prSet presAssocID="{D30ACC66-59AB-4608-A5F9-B9C85D683A2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520E90-DF96-48EF-A69B-559B0C01660F}" type="pres">
      <dgm:prSet presAssocID="{E812D8AA-B265-4639-8111-B48BAD872A14}" presName="sibTrans" presStyleLbl="sibTrans2D1" presStyleIdx="1" presStyleCnt="4"/>
      <dgm:spPr/>
      <dgm:t>
        <a:bodyPr/>
        <a:lstStyle/>
        <a:p>
          <a:endParaRPr lang="en-US"/>
        </a:p>
      </dgm:t>
    </dgm:pt>
    <dgm:pt modelId="{3E0F020E-CBF9-4FA9-B51F-61BD6ECA6C1D}" type="pres">
      <dgm:prSet presAssocID="{E812D8AA-B265-4639-8111-B48BAD872A14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D757F83C-5E8B-41DC-B88E-547960CA161C}" type="pres">
      <dgm:prSet presAssocID="{FF8818BE-EBC2-4D88-B0A0-1E3FC8F4754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E3E07D-7034-4A52-ABF7-0430FD984593}" type="pres">
      <dgm:prSet presAssocID="{DA98C7F9-BEBB-4C20-96D8-AF284AEE56AB}" presName="sibTrans" presStyleLbl="sibTrans2D1" presStyleIdx="2" presStyleCnt="4"/>
      <dgm:spPr/>
      <dgm:t>
        <a:bodyPr/>
        <a:lstStyle/>
        <a:p>
          <a:endParaRPr lang="en-US"/>
        </a:p>
      </dgm:t>
    </dgm:pt>
    <dgm:pt modelId="{B97FF330-9070-4F1A-A7D0-EE1FBDF5347E}" type="pres">
      <dgm:prSet presAssocID="{DA98C7F9-BEBB-4C20-96D8-AF284AEE56AB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5C9C79EE-CA79-4464-96BD-9EC32B3A6FAC}" type="pres">
      <dgm:prSet presAssocID="{AF4D9656-1AD9-4A10-B17C-270C97B4829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771A57-E364-406D-BAE8-F7F0C70BE78A}" type="pres">
      <dgm:prSet presAssocID="{13ABD467-F2D6-4EAB-B41B-26BD22FE1A14}" presName="sibTrans" presStyleLbl="sibTrans2D1" presStyleIdx="3" presStyleCnt="4"/>
      <dgm:spPr/>
      <dgm:t>
        <a:bodyPr/>
        <a:lstStyle/>
        <a:p>
          <a:endParaRPr lang="en-US"/>
        </a:p>
      </dgm:t>
    </dgm:pt>
    <dgm:pt modelId="{CA25CB13-298A-4A0D-9C56-E84D692CCB31}" type="pres">
      <dgm:prSet presAssocID="{13ABD467-F2D6-4EAB-B41B-26BD22FE1A14}" presName="connectorText" presStyleLbl="sibTrans2D1" presStyleIdx="3" presStyleCnt="4"/>
      <dgm:spPr/>
      <dgm:t>
        <a:bodyPr/>
        <a:lstStyle/>
        <a:p>
          <a:endParaRPr lang="en-US"/>
        </a:p>
      </dgm:t>
    </dgm:pt>
    <dgm:pt modelId="{7BB1A01B-180C-4DB1-9136-30BF3720D0EF}" type="pres">
      <dgm:prSet presAssocID="{29DBB9D5-F9F5-433E-B929-AD113B5C8B4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EE0BADD-82A5-4E10-B899-C9A79FC162EB}" type="presOf" srcId="{326C48AA-6F68-4259-868A-D539DA5CDE22}" destId="{FD9DEF63-2ADC-47EE-A2FB-282EB894D974}" srcOrd="0" destOrd="0" presId="urn:microsoft.com/office/officeart/2005/8/layout/process1"/>
    <dgm:cxn modelId="{5CD3FE12-5343-475D-A9B8-B74B41A61E85}" type="presOf" srcId="{F2FBC7F0-47A2-43DC-B247-83F8233AA4A3}" destId="{C1FD7082-D91D-46DE-9A22-92217ABD01D4}" srcOrd="0" destOrd="0" presId="urn:microsoft.com/office/officeart/2005/8/layout/process1"/>
    <dgm:cxn modelId="{03467C7F-B2F4-4336-8407-F04DDC570828}" type="presOf" srcId="{DA98C7F9-BEBB-4C20-96D8-AF284AEE56AB}" destId="{B97FF330-9070-4F1A-A7D0-EE1FBDF5347E}" srcOrd="1" destOrd="0" presId="urn:microsoft.com/office/officeart/2005/8/layout/process1"/>
    <dgm:cxn modelId="{8BA03574-18FA-4EE9-83F9-86370731AB4C}" srcId="{BF633CA5-A73E-4DD2-8E36-3DD822CF360F}" destId="{326C48AA-6F68-4259-868A-D539DA5CDE22}" srcOrd="0" destOrd="0" parTransId="{9B5F831D-8939-438A-94FC-4B1B8F954359}" sibTransId="{F2FBC7F0-47A2-43DC-B247-83F8233AA4A3}"/>
    <dgm:cxn modelId="{A1FD7761-60D3-464C-A3CD-23E81B8408CA}" srcId="{BF633CA5-A73E-4DD2-8E36-3DD822CF360F}" destId="{29DBB9D5-F9F5-433E-B929-AD113B5C8B4B}" srcOrd="4" destOrd="0" parTransId="{20F3AC23-E054-48A3-B486-414E056A5DF4}" sibTransId="{861477DC-4467-488C-A70E-D4C5C0CF1735}"/>
    <dgm:cxn modelId="{85AF75B6-985F-44B6-BDF3-35E4B3C91C5F}" type="presOf" srcId="{13ABD467-F2D6-4EAB-B41B-26BD22FE1A14}" destId="{CA25CB13-298A-4A0D-9C56-E84D692CCB31}" srcOrd="1" destOrd="0" presId="urn:microsoft.com/office/officeart/2005/8/layout/process1"/>
    <dgm:cxn modelId="{C8D239F7-6B32-4CCC-B4B7-98F712449F06}" type="presOf" srcId="{29DBB9D5-F9F5-433E-B929-AD113B5C8B4B}" destId="{7BB1A01B-180C-4DB1-9136-30BF3720D0EF}" srcOrd="0" destOrd="0" presId="urn:microsoft.com/office/officeart/2005/8/layout/process1"/>
    <dgm:cxn modelId="{7EC29017-78F1-4D19-A5EE-FAF0A6B3CDF1}" srcId="{BF633CA5-A73E-4DD2-8E36-3DD822CF360F}" destId="{AF4D9656-1AD9-4A10-B17C-270C97B48299}" srcOrd="3" destOrd="0" parTransId="{8253D0B9-35A5-426A-A5E5-9891605EF82B}" sibTransId="{13ABD467-F2D6-4EAB-B41B-26BD22FE1A14}"/>
    <dgm:cxn modelId="{22F6376A-5876-4ABC-BC7E-124FBF3CA62B}" type="presOf" srcId="{E812D8AA-B265-4639-8111-B48BAD872A14}" destId="{3E0F020E-CBF9-4FA9-B51F-61BD6ECA6C1D}" srcOrd="1" destOrd="0" presId="urn:microsoft.com/office/officeart/2005/8/layout/process1"/>
    <dgm:cxn modelId="{638450BF-A20C-4864-8295-9690F7AE8B96}" type="presOf" srcId="{D30ACC66-59AB-4608-A5F9-B9C85D683A26}" destId="{7A28731D-68DF-4D01-9AA5-177AD7F06629}" srcOrd="0" destOrd="0" presId="urn:microsoft.com/office/officeart/2005/8/layout/process1"/>
    <dgm:cxn modelId="{80A13FE9-36EE-46F1-8DDE-44A9E1CC48D9}" type="presOf" srcId="{13ABD467-F2D6-4EAB-B41B-26BD22FE1A14}" destId="{1F771A57-E364-406D-BAE8-F7F0C70BE78A}" srcOrd="0" destOrd="0" presId="urn:microsoft.com/office/officeart/2005/8/layout/process1"/>
    <dgm:cxn modelId="{166F5262-599B-4763-B3C5-454C9970FE05}" type="presOf" srcId="{F2FBC7F0-47A2-43DC-B247-83F8233AA4A3}" destId="{B8579484-9DD1-4ABD-A44D-259FE71DB25C}" srcOrd="1" destOrd="0" presId="urn:microsoft.com/office/officeart/2005/8/layout/process1"/>
    <dgm:cxn modelId="{7CCAE41B-AB55-41F2-B67B-0CDB15EA6C26}" type="presOf" srcId="{FF8818BE-EBC2-4D88-B0A0-1E3FC8F47548}" destId="{D757F83C-5E8B-41DC-B88E-547960CA161C}" srcOrd="0" destOrd="0" presId="urn:microsoft.com/office/officeart/2005/8/layout/process1"/>
    <dgm:cxn modelId="{1296C8EE-09CB-490F-AF27-26686B415EB8}" srcId="{BF633CA5-A73E-4DD2-8E36-3DD822CF360F}" destId="{D30ACC66-59AB-4608-A5F9-B9C85D683A26}" srcOrd="1" destOrd="0" parTransId="{99C67071-FC7E-402D-905E-F392FDE6CFE9}" sibTransId="{E812D8AA-B265-4639-8111-B48BAD872A14}"/>
    <dgm:cxn modelId="{9FAEA9DD-2F83-468D-A37B-D7DCCCDB8C0F}" type="presOf" srcId="{BF633CA5-A73E-4DD2-8E36-3DD822CF360F}" destId="{E693C501-B025-455B-B2BD-A48319BB2A68}" srcOrd="0" destOrd="0" presId="urn:microsoft.com/office/officeart/2005/8/layout/process1"/>
    <dgm:cxn modelId="{1162ACAB-F526-40DE-881D-A4EF5FDEFDAA}" type="presOf" srcId="{AF4D9656-1AD9-4A10-B17C-270C97B48299}" destId="{5C9C79EE-CA79-4464-96BD-9EC32B3A6FAC}" srcOrd="0" destOrd="0" presId="urn:microsoft.com/office/officeart/2005/8/layout/process1"/>
    <dgm:cxn modelId="{E8E1761D-8563-44E7-BF6A-8E3320EE6389}" type="presOf" srcId="{DA98C7F9-BEBB-4C20-96D8-AF284AEE56AB}" destId="{71E3E07D-7034-4A52-ABF7-0430FD984593}" srcOrd="0" destOrd="0" presId="urn:microsoft.com/office/officeart/2005/8/layout/process1"/>
    <dgm:cxn modelId="{E86B9E6C-E7EA-4EB5-A4C2-28AA67CB0BA4}" type="presOf" srcId="{E812D8AA-B265-4639-8111-B48BAD872A14}" destId="{65520E90-DF96-48EF-A69B-559B0C01660F}" srcOrd="0" destOrd="0" presId="urn:microsoft.com/office/officeart/2005/8/layout/process1"/>
    <dgm:cxn modelId="{C2F53AAA-BC41-477E-9856-38CD4A9E5BDF}" srcId="{BF633CA5-A73E-4DD2-8E36-3DD822CF360F}" destId="{FF8818BE-EBC2-4D88-B0A0-1E3FC8F47548}" srcOrd="2" destOrd="0" parTransId="{2D42796B-3F68-40CD-9EF7-0BBFBBFA9649}" sibTransId="{DA98C7F9-BEBB-4C20-96D8-AF284AEE56AB}"/>
    <dgm:cxn modelId="{19ED6669-0F26-4D53-9653-670605D9BFB3}" type="presParOf" srcId="{E693C501-B025-455B-B2BD-A48319BB2A68}" destId="{FD9DEF63-2ADC-47EE-A2FB-282EB894D974}" srcOrd="0" destOrd="0" presId="urn:microsoft.com/office/officeart/2005/8/layout/process1"/>
    <dgm:cxn modelId="{2A54C4A2-A8CF-4A6E-BAC5-66FDDE90A599}" type="presParOf" srcId="{E693C501-B025-455B-B2BD-A48319BB2A68}" destId="{C1FD7082-D91D-46DE-9A22-92217ABD01D4}" srcOrd="1" destOrd="0" presId="urn:microsoft.com/office/officeart/2005/8/layout/process1"/>
    <dgm:cxn modelId="{9F0C9C7E-BFCD-45B6-80D2-4E868F9E982D}" type="presParOf" srcId="{C1FD7082-D91D-46DE-9A22-92217ABD01D4}" destId="{B8579484-9DD1-4ABD-A44D-259FE71DB25C}" srcOrd="0" destOrd="0" presId="urn:microsoft.com/office/officeart/2005/8/layout/process1"/>
    <dgm:cxn modelId="{936B6073-EBCD-4B2B-9CE3-19A9E6717016}" type="presParOf" srcId="{E693C501-B025-455B-B2BD-A48319BB2A68}" destId="{7A28731D-68DF-4D01-9AA5-177AD7F06629}" srcOrd="2" destOrd="0" presId="urn:microsoft.com/office/officeart/2005/8/layout/process1"/>
    <dgm:cxn modelId="{0AF06B75-087B-4131-9341-13FF9399EC0D}" type="presParOf" srcId="{E693C501-B025-455B-B2BD-A48319BB2A68}" destId="{65520E90-DF96-48EF-A69B-559B0C01660F}" srcOrd="3" destOrd="0" presId="urn:microsoft.com/office/officeart/2005/8/layout/process1"/>
    <dgm:cxn modelId="{ED2F22F7-9CCE-454D-995D-436639DA6B28}" type="presParOf" srcId="{65520E90-DF96-48EF-A69B-559B0C01660F}" destId="{3E0F020E-CBF9-4FA9-B51F-61BD6ECA6C1D}" srcOrd="0" destOrd="0" presId="urn:microsoft.com/office/officeart/2005/8/layout/process1"/>
    <dgm:cxn modelId="{509B7FEC-3CC3-4279-8005-95BBBA6928FF}" type="presParOf" srcId="{E693C501-B025-455B-B2BD-A48319BB2A68}" destId="{D757F83C-5E8B-41DC-B88E-547960CA161C}" srcOrd="4" destOrd="0" presId="urn:microsoft.com/office/officeart/2005/8/layout/process1"/>
    <dgm:cxn modelId="{6EBB9624-2B02-4364-BBD8-7ACD8AC47560}" type="presParOf" srcId="{E693C501-B025-455B-B2BD-A48319BB2A68}" destId="{71E3E07D-7034-4A52-ABF7-0430FD984593}" srcOrd="5" destOrd="0" presId="urn:microsoft.com/office/officeart/2005/8/layout/process1"/>
    <dgm:cxn modelId="{AF3BE421-D7F3-456C-93D7-FD37006A603D}" type="presParOf" srcId="{71E3E07D-7034-4A52-ABF7-0430FD984593}" destId="{B97FF330-9070-4F1A-A7D0-EE1FBDF5347E}" srcOrd="0" destOrd="0" presId="urn:microsoft.com/office/officeart/2005/8/layout/process1"/>
    <dgm:cxn modelId="{38171A45-5100-4399-9570-0AC76AB2B8D0}" type="presParOf" srcId="{E693C501-B025-455B-B2BD-A48319BB2A68}" destId="{5C9C79EE-CA79-4464-96BD-9EC32B3A6FAC}" srcOrd="6" destOrd="0" presId="urn:microsoft.com/office/officeart/2005/8/layout/process1"/>
    <dgm:cxn modelId="{8F7B04B6-6033-463E-B95C-D6227989DA72}" type="presParOf" srcId="{E693C501-B025-455B-B2BD-A48319BB2A68}" destId="{1F771A57-E364-406D-BAE8-F7F0C70BE78A}" srcOrd="7" destOrd="0" presId="urn:microsoft.com/office/officeart/2005/8/layout/process1"/>
    <dgm:cxn modelId="{3E2C65F1-A04A-4BAE-BD2B-17B012BBD9AA}" type="presParOf" srcId="{1F771A57-E364-406D-BAE8-F7F0C70BE78A}" destId="{CA25CB13-298A-4A0D-9C56-E84D692CCB31}" srcOrd="0" destOrd="0" presId="urn:microsoft.com/office/officeart/2005/8/layout/process1"/>
    <dgm:cxn modelId="{59E2C419-C0F6-406C-9137-A03BBDCA4FDD}" type="presParOf" srcId="{E693C501-B025-455B-B2BD-A48319BB2A68}" destId="{7BB1A01B-180C-4DB1-9136-30BF3720D0EF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DEF63-2ADC-47EE-A2FB-282EB894D974}">
      <dsp:nvSpPr>
        <dsp:cNvPr id="0" name=""/>
        <dsp:cNvSpPr/>
      </dsp:nvSpPr>
      <dsp:spPr>
        <a:xfrm>
          <a:off x="3626" y="1678904"/>
          <a:ext cx="1124284" cy="70619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 smtClean="0"/>
            <a:t>Cynllunio</a:t>
          </a:r>
          <a:r>
            <a:rPr lang="en-US" sz="1300" kern="1200" dirty="0" smtClean="0"/>
            <a:t> a </a:t>
          </a:r>
          <a:r>
            <a:rPr lang="en-US" sz="1300" kern="1200" dirty="0" err="1" smtClean="0"/>
            <a:t>pharatoi</a:t>
          </a:r>
          <a:endParaRPr lang="en-US" sz="1300" kern="1200" dirty="0"/>
        </a:p>
      </dsp:txBody>
      <dsp:txXfrm>
        <a:off x="24310" y="1699588"/>
        <a:ext cx="1082916" cy="664822"/>
      </dsp:txXfrm>
    </dsp:sp>
    <dsp:sp modelId="{C1FD7082-D91D-46DE-9A22-92217ABD01D4}">
      <dsp:nvSpPr>
        <dsp:cNvPr id="0" name=""/>
        <dsp:cNvSpPr/>
      </dsp:nvSpPr>
      <dsp:spPr>
        <a:xfrm>
          <a:off x="1240339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1240339" y="1948352"/>
        <a:ext cx="166844" cy="167294"/>
      </dsp:txXfrm>
    </dsp:sp>
    <dsp:sp modelId="{7A28731D-68DF-4D01-9AA5-177AD7F06629}">
      <dsp:nvSpPr>
        <dsp:cNvPr id="0" name=""/>
        <dsp:cNvSpPr/>
      </dsp:nvSpPr>
      <dsp:spPr>
        <a:xfrm>
          <a:off x="1577624" y="1678904"/>
          <a:ext cx="1124284" cy="706190"/>
        </a:xfrm>
        <a:prstGeom prst="roundRect">
          <a:avLst>
            <a:gd name="adj" fmla="val 1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Y </a:t>
          </a:r>
          <a:r>
            <a:rPr lang="en-US" sz="1300" kern="1200" dirty="0" err="1" smtClean="0"/>
            <a:t>rheolau</a:t>
          </a:r>
          <a:r>
            <a:rPr lang="en-US" sz="1300" kern="1200" dirty="0" smtClean="0"/>
            <a:t> </a:t>
          </a:r>
          <a:r>
            <a:rPr lang="en-US" sz="1300" kern="1200" dirty="0" err="1" smtClean="0"/>
            <a:t>sylfaenol</a:t>
          </a:r>
          <a:endParaRPr lang="en-US" sz="1300" kern="1200" dirty="0"/>
        </a:p>
      </dsp:txBody>
      <dsp:txXfrm>
        <a:off x="1598308" y="1699588"/>
        <a:ext cx="1082916" cy="664822"/>
      </dsp:txXfrm>
    </dsp:sp>
    <dsp:sp modelId="{65520E90-DF96-48EF-A69B-559B0C01660F}">
      <dsp:nvSpPr>
        <dsp:cNvPr id="0" name=""/>
        <dsp:cNvSpPr/>
      </dsp:nvSpPr>
      <dsp:spPr>
        <a:xfrm>
          <a:off x="2814337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2814337" y="1948352"/>
        <a:ext cx="166844" cy="167294"/>
      </dsp:txXfrm>
    </dsp:sp>
    <dsp:sp modelId="{D757F83C-5E8B-41DC-B88E-547960CA161C}">
      <dsp:nvSpPr>
        <dsp:cNvPr id="0" name=""/>
        <dsp:cNvSpPr/>
      </dsp:nvSpPr>
      <dsp:spPr>
        <a:xfrm>
          <a:off x="3151622" y="1678904"/>
          <a:ext cx="1124284" cy="706190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 smtClean="0"/>
            <a:t>Egluro</a:t>
          </a:r>
          <a:r>
            <a:rPr lang="en-US" sz="1300" kern="1200" dirty="0" smtClean="0"/>
            <a:t> a </a:t>
          </a:r>
          <a:r>
            <a:rPr lang="en-US" sz="1300" kern="1200" dirty="0" err="1" smtClean="0"/>
            <a:t>chyfiawnhau’r</a:t>
          </a:r>
          <a:r>
            <a:rPr lang="en-US" sz="1300" kern="1200" dirty="0" smtClean="0"/>
            <a:t> </a:t>
          </a:r>
          <a:r>
            <a:rPr lang="en-US" sz="1300" kern="1200" dirty="0" err="1" smtClean="0"/>
            <a:t>gofynion</a:t>
          </a:r>
          <a:endParaRPr lang="en-US" sz="1300" kern="1200" dirty="0"/>
        </a:p>
      </dsp:txBody>
      <dsp:txXfrm>
        <a:off x="3172306" y="1699588"/>
        <a:ext cx="1082916" cy="664822"/>
      </dsp:txXfrm>
    </dsp:sp>
    <dsp:sp modelId="{71E3E07D-7034-4A52-ABF7-0430FD984593}">
      <dsp:nvSpPr>
        <dsp:cNvPr id="0" name=""/>
        <dsp:cNvSpPr/>
      </dsp:nvSpPr>
      <dsp:spPr>
        <a:xfrm>
          <a:off x="4388335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4388335" y="1948352"/>
        <a:ext cx="166844" cy="167294"/>
      </dsp:txXfrm>
    </dsp:sp>
    <dsp:sp modelId="{5C9C79EE-CA79-4464-96BD-9EC32B3A6FAC}">
      <dsp:nvSpPr>
        <dsp:cNvPr id="0" name=""/>
        <dsp:cNvSpPr/>
      </dsp:nvSpPr>
      <dsp:spPr>
        <a:xfrm>
          <a:off x="4725620" y="1678904"/>
          <a:ext cx="1124284" cy="706190"/>
        </a:xfrm>
        <a:prstGeom prst="roundRect">
          <a:avLst>
            <a:gd name="adj" fmla="val 1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 smtClean="0"/>
            <a:t>Bargeinio</a:t>
          </a:r>
          <a:r>
            <a:rPr lang="en-US" sz="1300" kern="1200" dirty="0" smtClean="0"/>
            <a:t> a </a:t>
          </a:r>
          <a:r>
            <a:rPr lang="en-US" sz="1300" kern="1200" dirty="0" err="1" smtClean="0"/>
            <a:t>datrys</a:t>
          </a:r>
          <a:r>
            <a:rPr lang="en-US" sz="1300" kern="1200" dirty="0" smtClean="0"/>
            <a:t> </a:t>
          </a:r>
          <a:r>
            <a:rPr lang="en-US" sz="1300" kern="1200" dirty="0" err="1" smtClean="0"/>
            <a:t>problemau</a:t>
          </a:r>
          <a:endParaRPr lang="en-US" sz="1300" kern="1200" dirty="0"/>
        </a:p>
      </dsp:txBody>
      <dsp:txXfrm>
        <a:off x="4746304" y="1699588"/>
        <a:ext cx="1082916" cy="664822"/>
      </dsp:txXfrm>
    </dsp:sp>
    <dsp:sp modelId="{1F771A57-E364-406D-BAE8-F7F0C70BE78A}">
      <dsp:nvSpPr>
        <dsp:cNvPr id="0" name=""/>
        <dsp:cNvSpPr/>
      </dsp:nvSpPr>
      <dsp:spPr>
        <a:xfrm>
          <a:off x="5962332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5962332" y="1948352"/>
        <a:ext cx="166844" cy="167294"/>
      </dsp:txXfrm>
    </dsp:sp>
    <dsp:sp modelId="{7BB1A01B-180C-4DB1-9136-30BF3720D0EF}">
      <dsp:nvSpPr>
        <dsp:cNvPr id="0" name=""/>
        <dsp:cNvSpPr/>
      </dsp:nvSpPr>
      <dsp:spPr>
        <a:xfrm>
          <a:off x="6299618" y="1678904"/>
          <a:ext cx="1124284" cy="706190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 smtClean="0"/>
            <a:t>Diwedd</a:t>
          </a:r>
          <a:endParaRPr lang="en-US" sz="1300" kern="1200" dirty="0"/>
        </a:p>
      </dsp:txBody>
      <dsp:txXfrm>
        <a:off x="6320302" y="1699588"/>
        <a:ext cx="1082916" cy="6648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DEF63-2ADC-47EE-A2FB-282EB894D974}">
      <dsp:nvSpPr>
        <dsp:cNvPr id="0" name=""/>
        <dsp:cNvSpPr/>
      </dsp:nvSpPr>
      <dsp:spPr>
        <a:xfrm>
          <a:off x="3626" y="1520802"/>
          <a:ext cx="1124284" cy="10223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Planning and preparation </a:t>
          </a:r>
        </a:p>
      </dsp:txBody>
      <dsp:txXfrm>
        <a:off x="33571" y="1550747"/>
        <a:ext cx="1064394" cy="962505"/>
      </dsp:txXfrm>
    </dsp:sp>
    <dsp:sp modelId="{C1FD7082-D91D-46DE-9A22-92217ABD01D4}">
      <dsp:nvSpPr>
        <dsp:cNvPr id="0" name=""/>
        <dsp:cNvSpPr/>
      </dsp:nvSpPr>
      <dsp:spPr>
        <a:xfrm>
          <a:off x="1240339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1240339" y="1948352"/>
        <a:ext cx="166844" cy="167294"/>
      </dsp:txXfrm>
    </dsp:sp>
    <dsp:sp modelId="{7A28731D-68DF-4D01-9AA5-177AD7F06629}">
      <dsp:nvSpPr>
        <dsp:cNvPr id="0" name=""/>
        <dsp:cNvSpPr/>
      </dsp:nvSpPr>
      <dsp:spPr>
        <a:xfrm>
          <a:off x="1577624" y="1520802"/>
          <a:ext cx="1124284" cy="1022395"/>
        </a:xfrm>
        <a:prstGeom prst="roundRect">
          <a:avLst>
            <a:gd name="adj" fmla="val 1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The ground rules</a:t>
          </a:r>
        </a:p>
      </dsp:txBody>
      <dsp:txXfrm>
        <a:off x="1607569" y="1550747"/>
        <a:ext cx="1064394" cy="962505"/>
      </dsp:txXfrm>
    </dsp:sp>
    <dsp:sp modelId="{65520E90-DF96-48EF-A69B-559B0C01660F}">
      <dsp:nvSpPr>
        <dsp:cNvPr id="0" name=""/>
        <dsp:cNvSpPr/>
      </dsp:nvSpPr>
      <dsp:spPr>
        <a:xfrm>
          <a:off x="2814337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2814337" y="1948352"/>
        <a:ext cx="166844" cy="167294"/>
      </dsp:txXfrm>
    </dsp:sp>
    <dsp:sp modelId="{D757F83C-5E8B-41DC-B88E-547960CA161C}">
      <dsp:nvSpPr>
        <dsp:cNvPr id="0" name=""/>
        <dsp:cNvSpPr/>
      </dsp:nvSpPr>
      <dsp:spPr>
        <a:xfrm>
          <a:off x="3151622" y="1520802"/>
          <a:ext cx="1124284" cy="1022395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Clarification and justification of demands</a:t>
          </a:r>
        </a:p>
      </dsp:txBody>
      <dsp:txXfrm>
        <a:off x="3181567" y="1550747"/>
        <a:ext cx="1064394" cy="962505"/>
      </dsp:txXfrm>
    </dsp:sp>
    <dsp:sp modelId="{71E3E07D-7034-4A52-ABF7-0430FD984593}">
      <dsp:nvSpPr>
        <dsp:cNvPr id="0" name=""/>
        <dsp:cNvSpPr/>
      </dsp:nvSpPr>
      <dsp:spPr>
        <a:xfrm>
          <a:off x="4388335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4388335" y="1948352"/>
        <a:ext cx="166844" cy="167294"/>
      </dsp:txXfrm>
    </dsp:sp>
    <dsp:sp modelId="{5C9C79EE-CA79-4464-96BD-9EC32B3A6FAC}">
      <dsp:nvSpPr>
        <dsp:cNvPr id="0" name=""/>
        <dsp:cNvSpPr/>
      </dsp:nvSpPr>
      <dsp:spPr>
        <a:xfrm>
          <a:off x="4725620" y="1520802"/>
          <a:ext cx="1124284" cy="1022395"/>
        </a:xfrm>
        <a:prstGeom prst="roundRect">
          <a:avLst>
            <a:gd name="adj" fmla="val 1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Bargaining and solving problems</a:t>
          </a:r>
        </a:p>
      </dsp:txBody>
      <dsp:txXfrm>
        <a:off x="4755565" y="1550747"/>
        <a:ext cx="1064394" cy="962505"/>
      </dsp:txXfrm>
    </dsp:sp>
    <dsp:sp modelId="{1F771A57-E364-406D-BAE8-F7F0C70BE78A}">
      <dsp:nvSpPr>
        <dsp:cNvPr id="0" name=""/>
        <dsp:cNvSpPr/>
      </dsp:nvSpPr>
      <dsp:spPr>
        <a:xfrm>
          <a:off x="5962332" y="1892588"/>
          <a:ext cx="238348" cy="2788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5962332" y="1948352"/>
        <a:ext cx="166844" cy="167294"/>
      </dsp:txXfrm>
    </dsp:sp>
    <dsp:sp modelId="{7BB1A01B-180C-4DB1-9136-30BF3720D0EF}">
      <dsp:nvSpPr>
        <dsp:cNvPr id="0" name=""/>
        <dsp:cNvSpPr/>
      </dsp:nvSpPr>
      <dsp:spPr>
        <a:xfrm>
          <a:off x="6299618" y="1520802"/>
          <a:ext cx="1124284" cy="1022395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Closure </a:t>
          </a:r>
        </a:p>
      </dsp:txBody>
      <dsp:txXfrm>
        <a:off x="6329563" y="1550747"/>
        <a:ext cx="1064394" cy="962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A4606B-15E0-41CB-80BB-B0FDE04D7812}" type="datetimeFigureOut">
              <a:rPr lang="cy-GB" smtClean="0"/>
              <a:t>08/10/2020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BC51B-A6F1-4C86-862A-04A734B1A6F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382765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1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1725" y="1241425"/>
            <a:ext cx="4465638" cy="33512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77958"/>
            <a:ext cx="5335270" cy="39092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4328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79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030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515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Highscope</a:t>
            </a:r>
            <a:r>
              <a:rPr lang="en-GB" dirty="0" smtClean="0"/>
              <a:t> conflict resolution with children.  Can this approach be used when working with adults?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2455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5215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683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English on next </a:t>
            </a:r>
            <a:r>
              <a:rPr lang="en-GB" dirty="0" smtClean="0"/>
              <a:t>slide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3514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8733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English on the next </a:t>
            </a:r>
            <a:r>
              <a:rPr lang="en-GB" dirty="0" smtClean="0"/>
              <a:t>slide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064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8264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7702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581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8988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9251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Gwyliwch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rhain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ddarlith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edrychwch</a:t>
            </a:r>
            <a:r>
              <a:rPr lang="en-GB" baseline="0" dirty="0" smtClean="0"/>
              <a:t> am </a:t>
            </a:r>
            <a:r>
              <a:rPr lang="en-GB" baseline="0" dirty="0" err="1" smtClean="0"/>
              <a:t>beth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debyg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neu’n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wahanol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Fydd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cefnogi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sgiliau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cyfosod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dadansoddi</a:t>
            </a:r>
            <a:r>
              <a:rPr lang="en-GB" baseline="0" dirty="0" smtClean="0"/>
              <a:t>.  </a:t>
            </a:r>
            <a:r>
              <a:rPr lang="en-GB" baseline="0" dirty="0" err="1" smtClean="0"/>
              <a:t>Oes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tebygrwydd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dynesiad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HighScope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trafodwyd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ddarlith</a:t>
            </a:r>
            <a:r>
              <a:rPr lang="en-GB" baseline="0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Look at these after</a:t>
            </a:r>
            <a:r>
              <a:rPr lang="en-GB" baseline="0" dirty="0" smtClean="0"/>
              <a:t> the lecture and look for similarities/differences.  This will help develop synthesis and critical analysis skills.  Are there similarities to the </a:t>
            </a:r>
            <a:r>
              <a:rPr lang="en-GB" baseline="0" dirty="0" err="1" smtClean="0"/>
              <a:t>HighScope</a:t>
            </a:r>
            <a:r>
              <a:rPr lang="en-GB" baseline="0" dirty="0" smtClean="0"/>
              <a:t> approach discussed earlier in the lecture?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4974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9267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973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896GMwEFcc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SGy5yvC0hM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NJH0XV9jGIE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cLuVeHlrSs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123405" y="2736503"/>
            <a:ext cx="687106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4000" b="1" dirty="0" smtClean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Negodi a </a:t>
            </a:r>
            <a:r>
              <a:rPr lang="cy-GB" sz="40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Datrys </a:t>
            </a:r>
            <a:r>
              <a:rPr lang="cy-GB" sz="4000" b="1" dirty="0" smtClean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Gwrthdaro</a:t>
            </a:r>
          </a:p>
          <a:p>
            <a:pPr algn="ctr"/>
            <a:r>
              <a:rPr lang="cy-GB" sz="4000" b="1" i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/>
            </a:r>
            <a:br>
              <a:rPr lang="cy-GB" sz="4000" b="1" i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</a:br>
            <a:r>
              <a:rPr lang="en-GB" sz="4000" b="1" i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Negotiation and Conflict Resolution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29813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/>
          <a:lstStyle/>
          <a:p>
            <a:pPr marL="0" indent="0"/>
            <a:r>
              <a:rPr lang="en-GB" dirty="0" smtClean="0">
                <a:solidFill>
                  <a:schemeClr val="accent1"/>
                </a:solidFill>
              </a:rPr>
              <a:t>AMCANION           OBJECTIVES</a:t>
            </a:r>
            <a:endParaRPr lang="cy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60765"/>
            <a:ext cx="3886200" cy="4936980"/>
          </a:xfrm>
        </p:spPr>
        <p:txBody>
          <a:bodyPr>
            <a:normAutofit/>
          </a:bodyPr>
          <a:lstStyle/>
          <a:p>
            <a:r>
              <a:rPr lang="cy-GB" sz="1800" noProof="0" dirty="0" smtClean="0"/>
              <a:t>Dadansoddi’n feirniadol brif achosion gwrthdaro ac ystyried ffyrdd o osgoi gwrthdaro</a:t>
            </a:r>
          </a:p>
          <a:p>
            <a:pPr marL="0" indent="0">
              <a:buNone/>
            </a:pPr>
            <a:endParaRPr lang="cy-GB" sz="1800" noProof="0" dirty="0" smtClean="0"/>
          </a:p>
          <a:p>
            <a:r>
              <a:rPr lang="cy-GB" sz="1800" noProof="0" dirty="0" smtClean="0"/>
              <a:t>Gwerthuso’n feirniadol ganlyniadau gwrthdaro a’r effaith mae gwrthdaro’n ei gael arnoch chi ac unigolion yn y gweithle</a:t>
            </a:r>
          </a:p>
          <a:p>
            <a:endParaRPr lang="cy-GB" sz="1800" noProof="0" dirty="0" smtClean="0"/>
          </a:p>
          <a:p>
            <a:r>
              <a:rPr lang="cy-GB" sz="1800" noProof="0" dirty="0" smtClean="0"/>
              <a:t>Adfyfyrio’n feirniadol ar eich ymateb i wrthdaro a’r strategaethau rheoli a negodi gwrthdaro a ddefnyddir gennych i ddatrys gwrthdaro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60764"/>
            <a:ext cx="3886200" cy="4916199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solidFill>
                  <a:prstClr val="black"/>
                </a:solidFill>
              </a:rPr>
              <a:t>To critically analyse the main causes of conflict and consider ways in which conflict could be prevented.</a:t>
            </a:r>
            <a:endParaRPr lang="en-GB" sz="1800" dirty="0">
              <a:solidFill>
                <a:prstClr val="black"/>
              </a:solidFill>
              <a:cs typeface="Calibri"/>
            </a:endParaRPr>
          </a:p>
          <a:p>
            <a:pPr lvl="0"/>
            <a:endParaRPr lang="en-GB" sz="1800" dirty="0">
              <a:solidFill>
                <a:prstClr val="black"/>
              </a:solidFill>
            </a:endParaRPr>
          </a:p>
          <a:p>
            <a:pPr lvl="0"/>
            <a:r>
              <a:rPr lang="en-GB" sz="1800" dirty="0">
                <a:solidFill>
                  <a:prstClr val="black"/>
                </a:solidFill>
              </a:rPr>
              <a:t>To critically evaluate the consequences of conflict and the effect that conflict has on you and individuals in the workplace</a:t>
            </a:r>
          </a:p>
          <a:p>
            <a:pPr lvl="0"/>
            <a:endParaRPr lang="en-GB" sz="1800" dirty="0">
              <a:solidFill>
                <a:prstClr val="black"/>
              </a:solidFill>
            </a:endParaRPr>
          </a:p>
          <a:p>
            <a:pPr lvl="0"/>
            <a:r>
              <a:rPr lang="en-GB" sz="1800" dirty="0">
                <a:solidFill>
                  <a:prstClr val="black"/>
                </a:solidFill>
              </a:rPr>
              <a:t>To critically reflect on your response to conflict and the conflict management and negotiation strategies you use to resolve conflict</a:t>
            </a:r>
          </a:p>
        </p:txBody>
      </p:sp>
    </p:spTree>
    <p:extLst>
      <p:ext uri="{BB962C8B-B14F-4D97-AF65-F5344CB8AC3E}">
        <p14:creationId xmlns:p14="http://schemas.microsoft.com/office/powerpoint/2010/main" val="430507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2742"/>
          </a:xfrm>
        </p:spPr>
        <p:txBody>
          <a:bodyPr>
            <a:normAutofit fontScale="90000"/>
          </a:bodyPr>
          <a:lstStyle/>
          <a:p>
            <a:pPr algn="ctr"/>
            <a:r>
              <a:rPr lang="cy-GB" noProof="0" dirty="0" smtClean="0"/>
              <a:t>Ystyriwch…..      </a:t>
            </a:r>
            <a:r>
              <a:rPr lang="en-GB" dirty="0"/>
              <a:t>Consider…..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195251"/>
            <a:ext cx="3886200" cy="4981712"/>
          </a:xfrm>
        </p:spPr>
        <p:txBody>
          <a:bodyPr/>
          <a:lstStyle/>
          <a:p>
            <a:r>
              <a:rPr lang="cy-GB" noProof="0" dirty="0" smtClean="0"/>
              <a:t>Sut ydych chi’n diffinio gwrthdaro?</a:t>
            </a:r>
          </a:p>
          <a:p>
            <a:r>
              <a:rPr lang="cy-GB" dirty="0" smtClean="0"/>
              <a:t>Beth sy’n achosi gwrthdaro’n gyffredinol?</a:t>
            </a:r>
          </a:p>
          <a:p>
            <a:r>
              <a:rPr lang="cy-GB" noProof="0" dirty="0" smtClean="0"/>
              <a:t>Beth sy’n achosi gwrthdaro yn y gweithle?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5251"/>
            <a:ext cx="3886200" cy="4981713"/>
          </a:xfrm>
        </p:spPr>
        <p:txBody>
          <a:bodyPr/>
          <a:lstStyle/>
          <a:p>
            <a:r>
              <a:rPr lang="en-GB" dirty="0"/>
              <a:t>How do you define conflict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causes conflict generally?</a:t>
            </a:r>
          </a:p>
          <a:p>
            <a:r>
              <a:rPr lang="en-GB" dirty="0" smtClean="0"/>
              <a:t>What causes conflict in the workplace?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08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27256"/>
          </a:xfrm>
        </p:spPr>
        <p:txBody>
          <a:bodyPr/>
          <a:lstStyle/>
          <a:p>
            <a:pPr algn="ctr"/>
            <a:r>
              <a:rPr lang="cy-GB" noProof="0" dirty="0" smtClean="0"/>
              <a:t>Ystyriwch…..      </a:t>
            </a:r>
            <a:r>
              <a:rPr lang="en-GB" dirty="0"/>
              <a:t>Consider…..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92383"/>
            <a:ext cx="3886200" cy="4784580"/>
          </a:xfrm>
        </p:spPr>
        <p:txBody>
          <a:bodyPr/>
          <a:lstStyle/>
          <a:p>
            <a:r>
              <a:rPr lang="cy-GB" noProof="0" dirty="0" smtClean="0"/>
              <a:t>Beth yw eich ymateb arferol i wrthdaro?</a:t>
            </a:r>
          </a:p>
          <a:p>
            <a:r>
              <a:rPr lang="cy-GB" noProof="0" dirty="0" smtClean="0"/>
              <a:t>Beth yw </a:t>
            </a:r>
            <a:r>
              <a:rPr lang="cy-GB" dirty="0" smtClean="0"/>
              <a:t>eich prif gryfder wrth ddelio â gwrthdaro</a:t>
            </a:r>
            <a:r>
              <a:rPr lang="cy-GB" noProof="0" dirty="0" smtClean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88474"/>
            <a:ext cx="3886200" cy="4888490"/>
          </a:xfrm>
        </p:spPr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your typical response to conflict?</a:t>
            </a:r>
          </a:p>
          <a:p>
            <a:r>
              <a:rPr lang="en-GB" dirty="0"/>
              <a:t>What is your greatest strength when dealing with a conflict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413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27256"/>
          </a:xfrm>
        </p:spPr>
        <p:txBody>
          <a:bodyPr/>
          <a:lstStyle/>
          <a:p>
            <a:pPr algn="ctr"/>
            <a:r>
              <a:rPr lang="cy-GB" noProof="0" dirty="0" smtClean="0"/>
              <a:t>Ystyriwch…..      </a:t>
            </a:r>
            <a:r>
              <a:rPr lang="en-GB" dirty="0"/>
              <a:t>Consider…..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92383"/>
            <a:ext cx="3886200" cy="4784580"/>
          </a:xfrm>
        </p:spPr>
        <p:txBody>
          <a:bodyPr/>
          <a:lstStyle/>
          <a:p>
            <a:r>
              <a:rPr lang="cy-GB" noProof="0" dirty="0" smtClean="0"/>
              <a:t>Beth yw canlyniad pwysicaf gwrthdaro?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88474"/>
            <a:ext cx="3886200" cy="4888490"/>
          </a:xfrm>
        </p:spPr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the most important outcome of conflict?</a:t>
            </a:r>
          </a:p>
        </p:txBody>
      </p:sp>
    </p:spTree>
    <p:extLst>
      <p:ext uri="{BB962C8B-B14F-4D97-AF65-F5344CB8AC3E}">
        <p14:creationId xmlns:p14="http://schemas.microsoft.com/office/powerpoint/2010/main" val="4002073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HighScope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https://www.youtube.com/watch?v=-</a:t>
            </a:r>
            <a:r>
              <a:rPr lang="en-GB" dirty="0" smtClean="0">
                <a:hlinkClick r:id="rId3"/>
              </a:rPr>
              <a:t>896GMwEFcc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/Discuss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953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noProof="0" dirty="0" smtClean="0">
                <a:latin typeface="+mn-lt"/>
              </a:rPr>
              <a:t>Gwrthdaro yn y gweithle </a:t>
            </a:r>
            <a:br>
              <a:rPr lang="cy-GB" sz="3600" noProof="0" dirty="0" smtClean="0">
                <a:latin typeface="+mn-lt"/>
              </a:rPr>
            </a:br>
            <a:r>
              <a:rPr lang="en-GB" sz="3600" dirty="0" smtClean="0">
                <a:latin typeface="+mn-lt"/>
              </a:rPr>
              <a:t>Conflict </a:t>
            </a:r>
            <a:r>
              <a:rPr lang="en-GB" sz="3600" dirty="0">
                <a:latin typeface="+mn-lt"/>
              </a:rPr>
              <a:t>in the workplace</a:t>
            </a:r>
            <a:endParaRPr lang="cy-GB" sz="3600" noProof="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 smtClean="0"/>
              <a:t>Mae 4 o bob 10 gweithiwr yn y DU wedi profi rhyw fath o wrthdaro rhyngbersonol o fewn y 12 mis diwethaf</a:t>
            </a:r>
          </a:p>
          <a:p>
            <a:r>
              <a:rPr lang="cy-GB" noProof="0" dirty="0" smtClean="0"/>
              <a:t>Y DU sydd </a:t>
            </a:r>
            <a:r>
              <a:rPr lang="cy-GB" noProof="0" dirty="0" err="1" smtClean="0"/>
              <a:t>â’r</a:t>
            </a:r>
            <a:r>
              <a:rPr lang="cy-GB" noProof="0" dirty="0" smtClean="0"/>
              <a:t> lefelau cynhyrchiant isaf o blith cenhedloedd y G7 (Canada, Ffrainc, yr Almaen, yr Eidal, Japan, y Deyrnas Unedig a’r Unol Daleithiau)</a:t>
            </a:r>
          </a:p>
          <a:p>
            <a:pPr marL="0" indent="0">
              <a:buNone/>
            </a:pPr>
            <a:r>
              <a:rPr lang="cy-GB" noProof="0" dirty="0" smtClean="0"/>
              <a:t>                                                                    (Liddle, 2017)</a:t>
            </a:r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4 out of 10 employees in the UK have experienced some type of interpersonal conflict within the last 12 months</a:t>
            </a:r>
          </a:p>
          <a:p>
            <a:r>
              <a:rPr lang="en-GB" dirty="0"/>
              <a:t>UK has the lowest productivity levels of the G7 nations (Canada, France, Germany, Italy, Japan, the United Kingdom, and the United States)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</a:t>
            </a:r>
            <a:r>
              <a:rPr lang="en-GB" dirty="0" smtClean="0"/>
              <a:t>(Liddle, 2017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395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256"/>
          </a:xfrm>
        </p:spPr>
        <p:txBody>
          <a:bodyPr>
            <a:normAutofit/>
          </a:bodyPr>
          <a:lstStyle/>
          <a:p>
            <a:pPr algn="ctr"/>
            <a:r>
              <a:rPr lang="cy-GB" sz="3600" i="1" noProof="0" dirty="0" smtClean="0"/>
              <a:t>Achosion gwrthdaro  Causes of conflict</a:t>
            </a:r>
            <a:endParaRPr lang="cy-GB" sz="3600" i="1" noProof="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66685576"/>
              </p:ext>
            </p:extLst>
          </p:nvPr>
        </p:nvGraphicFramePr>
        <p:xfrm>
          <a:off x="628650" y="1288473"/>
          <a:ext cx="7612064" cy="188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6032">
                  <a:extLst>
                    <a:ext uri="{9D8B030D-6E8A-4147-A177-3AD203B41FA5}">
                      <a16:colId xmlns:a16="http://schemas.microsoft.com/office/drawing/2014/main" val="3499481884"/>
                    </a:ext>
                  </a:extLst>
                </a:gridCol>
                <a:gridCol w="3806032">
                  <a:extLst>
                    <a:ext uri="{9D8B030D-6E8A-4147-A177-3AD203B41FA5}">
                      <a16:colId xmlns:a16="http://schemas.microsoft.com/office/drawing/2014/main" val="2666140707"/>
                    </a:ext>
                  </a:extLst>
                </a:gridCol>
              </a:tblGrid>
              <a:tr h="369402">
                <a:tc gridSpan="2">
                  <a:txBody>
                    <a:bodyPr/>
                    <a:lstStyle/>
                    <a:p>
                      <a:pPr algn="ctr"/>
                      <a:r>
                        <a:rPr lang="cy-GB" dirty="0" smtClean="0"/>
                        <a:t>Prif achosion gwrthdaro </a:t>
                      </a:r>
                      <a:r>
                        <a:rPr lang="cy-GB" baseline="0" dirty="0" smtClean="0"/>
                        <a:t>(Bell a Hart, 2002)</a:t>
                      </a:r>
                      <a:endParaRPr lang="cy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544455"/>
                  </a:ext>
                </a:extLst>
              </a:tr>
              <a:tr h="406608">
                <a:tc>
                  <a:txBody>
                    <a:bodyPr/>
                    <a:lstStyle/>
                    <a:p>
                      <a:r>
                        <a:rPr lang="cy-GB" dirty="0" smtClean="0"/>
                        <a:t>Adnoddau sy’n gwrthdaro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Arddulliau </a:t>
                      </a:r>
                      <a:r>
                        <a:rPr kumimoji="0" lang="cy-GB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sy’n gwrthdaro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62512"/>
                  </a:ext>
                </a:extLst>
              </a:tr>
              <a:tr h="369402">
                <a:tc>
                  <a:txBody>
                    <a:bodyPr/>
                    <a:lstStyle/>
                    <a:p>
                      <a:r>
                        <a:rPr lang="cy-GB" dirty="0" smtClean="0"/>
                        <a:t>Canfyddiadau sy’n gwrthdaro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Nodau </a:t>
                      </a:r>
                      <a:r>
                        <a:rPr kumimoji="0" lang="cy-GB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sy’n gwrthdaro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026825"/>
                  </a:ext>
                </a:extLst>
              </a:tr>
              <a:tr h="369402">
                <a:tc>
                  <a:txBody>
                    <a:bodyPr/>
                    <a:lstStyle/>
                    <a:p>
                      <a:r>
                        <a:rPr lang="cy-GB" dirty="0" smtClean="0"/>
                        <a:t>Gwerthoedd personol gwahanol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Polisïau anrhagweladwy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758078"/>
                  </a:ext>
                </a:extLst>
              </a:tr>
              <a:tr h="369402">
                <a:tc>
                  <a:txBody>
                    <a:bodyPr/>
                    <a:lstStyle/>
                    <a:p>
                      <a:r>
                        <a:rPr lang="cy-GB" dirty="0" smtClean="0"/>
                        <a:t>Pwysau sy’n gwrthdaro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Rolau </a:t>
                      </a:r>
                      <a:r>
                        <a:rPr kumimoji="0" lang="cy-GB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sy’n gwrthdaro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7808177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2689890"/>
              </p:ext>
            </p:extLst>
          </p:nvPr>
        </p:nvGraphicFramePr>
        <p:xfrm>
          <a:off x="628650" y="3255817"/>
          <a:ext cx="7612064" cy="21058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6032">
                  <a:extLst>
                    <a:ext uri="{9D8B030D-6E8A-4147-A177-3AD203B41FA5}">
                      <a16:colId xmlns:a16="http://schemas.microsoft.com/office/drawing/2014/main" val="1078466660"/>
                    </a:ext>
                  </a:extLst>
                </a:gridCol>
                <a:gridCol w="3806032">
                  <a:extLst>
                    <a:ext uri="{9D8B030D-6E8A-4147-A177-3AD203B41FA5}">
                      <a16:colId xmlns:a16="http://schemas.microsoft.com/office/drawing/2014/main" val="694536116"/>
                    </a:ext>
                  </a:extLst>
                </a:gridCol>
              </a:tblGrid>
              <a:tr h="421178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Main</a:t>
                      </a:r>
                      <a:r>
                        <a:rPr lang="en-GB" baseline="0" dirty="0"/>
                        <a:t> causes of conflict (Bell and Hart, 2002)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281237"/>
                  </a:ext>
                </a:extLst>
              </a:tr>
              <a:tr h="421178">
                <a:tc>
                  <a:txBody>
                    <a:bodyPr/>
                    <a:lstStyle/>
                    <a:p>
                      <a:r>
                        <a:rPr lang="en-GB" dirty="0"/>
                        <a:t>Conflicting</a:t>
                      </a:r>
                      <a:r>
                        <a:rPr lang="en-GB" baseline="0" dirty="0"/>
                        <a:t> resources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Conflicting styles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6312485"/>
                  </a:ext>
                </a:extLst>
              </a:tr>
              <a:tr h="421178">
                <a:tc>
                  <a:txBody>
                    <a:bodyPr/>
                    <a:lstStyle/>
                    <a:p>
                      <a:r>
                        <a:rPr lang="en-GB" dirty="0"/>
                        <a:t>Conflicting</a:t>
                      </a:r>
                      <a:r>
                        <a:rPr lang="en-GB" baseline="0" dirty="0"/>
                        <a:t> perceptions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Conflicting</a:t>
                      </a:r>
                      <a:r>
                        <a:rPr lang="en-GB" baseline="0" dirty="0"/>
                        <a:t> goals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85300"/>
                  </a:ext>
                </a:extLst>
              </a:tr>
              <a:tr h="421178">
                <a:tc>
                  <a:txBody>
                    <a:bodyPr/>
                    <a:lstStyle/>
                    <a:p>
                      <a:r>
                        <a:rPr lang="en-GB" dirty="0"/>
                        <a:t>Different</a:t>
                      </a:r>
                      <a:r>
                        <a:rPr lang="en-GB" baseline="0" dirty="0"/>
                        <a:t> personal values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Unpredictable</a:t>
                      </a:r>
                      <a:r>
                        <a:rPr lang="en-GB" baseline="0" dirty="0"/>
                        <a:t> policies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2248009"/>
                  </a:ext>
                </a:extLst>
              </a:tr>
              <a:tr h="421178">
                <a:tc>
                  <a:txBody>
                    <a:bodyPr/>
                    <a:lstStyle/>
                    <a:p>
                      <a:r>
                        <a:rPr lang="en-GB" dirty="0"/>
                        <a:t>Conflicting pressures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Conflicting roles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7981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9964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78069" y="346840"/>
          <a:ext cx="8092966" cy="52163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50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379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8282"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 smtClean="0"/>
                        <a:t>Sefyllfa/Senario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 smtClean="0"/>
                        <a:t>Yr hyn a </a:t>
                      </a:r>
                      <a:r>
                        <a:rPr lang="cy-GB" sz="1400" noProof="0" dirty="0" err="1" smtClean="0"/>
                        <a:t>ddywedwch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071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rhywun wedi eich gadael chi</a:t>
                      </a:r>
                      <a:r>
                        <a:rPr lang="cy-GB" sz="1400" baseline="0" noProof="0" dirty="0" smtClean="0"/>
                        <a:t> lawr ac nid am y tro cyntaf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Mae’n anghyfrifol ac yn annibynadwy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828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Rydych </a:t>
                      </a:r>
                      <a:r>
                        <a:rPr lang="cy-GB" sz="1400" noProof="0" dirty="0" err="1" smtClean="0"/>
                        <a:t>chi’n</a:t>
                      </a:r>
                      <a:r>
                        <a:rPr lang="cy-GB" sz="1400" noProof="0" dirty="0" smtClean="0"/>
                        <a:t> gadael rhywun i lawr ac nid am y tro cyntaf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hyn oherwydd eich bod wedi bod yn gorweithio’n ddiweddar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828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rhywun</a:t>
                      </a:r>
                      <a:r>
                        <a:rPr lang="cy-GB" sz="1400" baseline="0" noProof="0" dirty="0" smtClean="0"/>
                        <a:t> yn torri ar eich traws wrth yrru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Mae’n anfoesgar, ymosodol ac anystyriol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828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Rydych </a:t>
                      </a:r>
                      <a:r>
                        <a:rPr lang="cy-GB" sz="1400" noProof="0" dirty="0" err="1" smtClean="0"/>
                        <a:t>chi’n</a:t>
                      </a:r>
                      <a:r>
                        <a:rPr lang="cy-GB" sz="1400" noProof="0" dirty="0" smtClean="0"/>
                        <a:t> torri ar draws rhywun wrth yrru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hyn oherwydd eich bod ar frys ac os nad</a:t>
                      </a:r>
                      <a:r>
                        <a:rPr lang="cy-GB" sz="1400" baseline="0" noProof="0" dirty="0" smtClean="0"/>
                        <a:t> ewch chi </a:t>
                      </a:r>
                      <a:r>
                        <a:rPr lang="cy-GB" sz="1400" baseline="0" noProof="0" dirty="0" err="1" smtClean="0"/>
                        <a:t>trwy’r</a:t>
                      </a:r>
                      <a:r>
                        <a:rPr lang="cy-GB" sz="1400" baseline="0" noProof="0" dirty="0" smtClean="0"/>
                        <a:t> goleuadau hyn byddwch yn colli eich apwyntiad gyda’r meddyg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828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un o’ch cydweithwyr yn prynu cerdyn pen-blwydd i’ch rheolwr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hyn oherwydd ei fod yn seboni’r rheolwr ac yn ceisio cael dyrchafiad.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828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Rydych </a:t>
                      </a:r>
                      <a:r>
                        <a:rPr lang="cy-GB" sz="1400" noProof="0" dirty="0" err="1" smtClean="0"/>
                        <a:t>chi’n</a:t>
                      </a:r>
                      <a:r>
                        <a:rPr lang="cy-GB" sz="1400" noProof="0" dirty="0" smtClean="0"/>
                        <a:t> prynu cerdyn pen-blwydd i’ch rheolwr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hyn oherwydd eich bod </a:t>
                      </a:r>
                      <a:r>
                        <a:rPr lang="cy-GB" sz="1400" noProof="0" dirty="0" err="1" smtClean="0"/>
                        <a:t>chi’n</a:t>
                      </a:r>
                      <a:r>
                        <a:rPr lang="cy-GB" sz="1400" noProof="0" dirty="0" smtClean="0"/>
                        <a:t> berson twymgalon a gofalgar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828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rhywun yn colli’i dymer gyda’r clerc yn swyddfa’r post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</a:t>
                      </a:r>
                      <a:r>
                        <a:rPr lang="cy-GB" sz="1400" baseline="0" noProof="0" dirty="0" smtClean="0"/>
                        <a:t>’n ddrwg ei dymer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8282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Rydych </a:t>
                      </a:r>
                      <a:r>
                        <a:rPr lang="cy-GB" sz="1400" noProof="0" dirty="0" err="1" smtClean="0"/>
                        <a:t>chi’n</a:t>
                      </a:r>
                      <a:r>
                        <a:rPr lang="cy-GB" sz="1400" noProof="0" dirty="0" smtClean="0"/>
                        <a:t> colli’ch tymer gyda’r </a:t>
                      </a:r>
                      <a:r>
                        <a:rPr lang="cy-GB" sz="1400" baseline="0" noProof="0" dirty="0" smtClean="0"/>
                        <a:t>clerc yn swyddfa’r post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Mae hyn oherwydd eich bod wedi blino a </a:t>
                      </a:r>
                      <a:r>
                        <a:rPr lang="cy-GB" sz="1400" noProof="0" dirty="0" err="1" smtClean="0"/>
                        <a:t>dyma’r</a:t>
                      </a:r>
                      <a:r>
                        <a:rPr lang="cy-GB" sz="1400" noProof="0" dirty="0" smtClean="0"/>
                        <a:t> 3ydd tro i chi fod yma yn ceisio datrys y broblem, ac mae swyddfa’r post yn cadw gwneud yr un camgymeriad sy’n costio arian i chi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1821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876" y="704194"/>
            <a:ext cx="7888014" cy="477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926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9546"/>
            <a:ext cx="7886700" cy="880468"/>
          </a:xfrm>
        </p:spPr>
        <p:txBody>
          <a:bodyPr>
            <a:normAutofit/>
          </a:bodyPr>
          <a:lstStyle/>
          <a:p>
            <a:r>
              <a:rPr lang="cy-GB" i="1" noProof="0" dirty="0" smtClean="0"/>
              <a:t>Strategaethau rheoli gwrthdaro</a:t>
            </a:r>
            <a:endParaRPr lang="cy-GB" i="1" noProof="0" dirty="0"/>
          </a:p>
        </p:txBody>
      </p:sp>
      <p:sp>
        <p:nvSpPr>
          <p:cNvPr id="6" name="TextBox 5"/>
          <p:cNvSpPr txBox="1"/>
          <p:nvPr/>
        </p:nvSpPr>
        <p:spPr>
          <a:xfrm>
            <a:off x="530768" y="4141077"/>
            <a:ext cx="78111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 smtClean="0"/>
              <a:t>Cymodi</a:t>
            </a:r>
            <a:r>
              <a:rPr lang="cy-GB" dirty="0" smtClean="0"/>
              <a:t>: rhoi i’r unigolyn arall yr hyn mae ef/hi eisiau</a:t>
            </a:r>
          </a:p>
          <a:p>
            <a:r>
              <a:rPr lang="cy-GB" b="1" dirty="0" smtClean="0"/>
              <a:t>Osgoi:  </a:t>
            </a:r>
            <a:r>
              <a:rPr lang="cy-GB" dirty="0" smtClean="0"/>
              <a:t>osgoi’r unigolyn ac unrhyw faterion cysylltiedig</a:t>
            </a:r>
          </a:p>
          <a:p>
            <a:r>
              <a:rPr lang="cy-GB" b="1" dirty="0" smtClean="0"/>
              <a:t>Cydweithredu: </a:t>
            </a:r>
            <a:r>
              <a:rPr lang="cy-GB" dirty="0" smtClean="0"/>
              <a:t>creu datrysiad gyda’ch gilydd</a:t>
            </a:r>
          </a:p>
          <a:p>
            <a:r>
              <a:rPr lang="cy-GB" b="1" dirty="0" smtClean="0"/>
              <a:t>Cyfaddawdu: </a:t>
            </a:r>
            <a:r>
              <a:rPr lang="cy-GB" dirty="0" smtClean="0"/>
              <a:t>rhoi’r gorau i rai elfennau er mwyn dod i ddatrysiad</a:t>
            </a:r>
          </a:p>
          <a:p>
            <a:r>
              <a:rPr lang="cy-GB" b="1" dirty="0" smtClean="0"/>
              <a:t>Cystadleuaeth: </a:t>
            </a:r>
            <a:r>
              <a:rPr lang="cy-GB" dirty="0" smtClean="0"/>
              <a:t>lle mae un ochr yn ennill a’r llall yn colli	                 (</a:t>
            </a:r>
            <a:r>
              <a:rPr lang="en-GB" b="1" dirty="0" smtClean="0">
                <a:solidFill>
                  <a:prstClr val="black"/>
                </a:solidFill>
              </a:rPr>
              <a:t>Singh, 2008</a:t>
            </a:r>
            <a:r>
              <a:rPr lang="en-GB" b="1" dirty="0">
                <a:solidFill>
                  <a:prstClr val="black"/>
                </a:solidFill>
              </a:rPr>
              <a:t>)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30772" y="864039"/>
            <a:ext cx="3358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 smtClean="0"/>
              <a:t>Canlyniadau gwrthdaro</a:t>
            </a:r>
            <a:r>
              <a:rPr lang="en-GB" b="1" dirty="0" smtClean="0"/>
              <a:t>: </a:t>
            </a:r>
            <a:endParaRPr lang="en-GB" b="1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630855"/>
              </p:ext>
            </p:extLst>
          </p:nvPr>
        </p:nvGraphicFramePr>
        <p:xfrm>
          <a:off x="530772" y="1295557"/>
          <a:ext cx="7811158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55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055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Canlyniadau Cadarnhaol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Canlyniadau Negyddol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Arwain at syniadau newydd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Dargyfeirio egni i ffwrdd</a:t>
                      </a:r>
                      <a:r>
                        <a:rPr lang="cy-GB" sz="1400" baseline="0" noProof="0" dirty="0" smtClean="0"/>
                        <a:t> o’r gwaith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Sbarduno creadigrwydd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Bygwth</a:t>
                      </a:r>
                      <a:r>
                        <a:rPr lang="cy-GB" sz="1400" baseline="0" noProof="0" dirty="0" smtClean="0"/>
                        <a:t> lles seicolegol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Ysgogi newid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Gwastraffu adnoddau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Hyrwyddo bywiogrwydd sefydliadol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Creu hinsawdd negyddol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Helpu unigolion a grwpiau i sefydlu</a:t>
                      </a:r>
                      <a:r>
                        <a:rPr lang="cy-GB" sz="1400" baseline="0" noProof="0" dirty="0" smtClean="0"/>
                        <a:t> hunaniaeth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Tarfu ar gydlyniad y gr</a:t>
                      </a:r>
                      <a:r>
                        <a:rPr lang="cy-GB" sz="1400" noProof="0" dirty="0" smtClean="0">
                          <a:latin typeface="+mn-lt"/>
                          <a:cs typeface="Arial"/>
                        </a:rPr>
                        <a:t>ŵp</a:t>
                      </a:r>
                      <a:endParaRPr lang="cy-GB" sz="1400" noProof="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Gweithredu fel falf ddiogelu i ddynodi ymddygiadau problemus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 smtClean="0"/>
                        <a:t>Gall gynyddu gelyniaeth ac ymddygiad ymosodol 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2595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Conflict management strategies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1754367"/>
            <a:ext cx="7583214" cy="211282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30772" y="3930869"/>
            <a:ext cx="74781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Accommodation</a:t>
            </a:r>
            <a:r>
              <a:rPr lang="en-GB" dirty="0"/>
              <a:t>: providing the other individual with what they want</a:t>
            </a:r>
          </a:p>
          <a:p>
            <a:r>
              <a:rPr lang="en-GB" b="1" dirty="0"/>
              <a:t>Avoidance:  </a:t>
            </a:r>
            <a:r>
              <a:rPr lang="en-GB" dirty="0"/>
              <a:t>avoiding the individual and any related matters</a:t>
            </a:r>
          </a:p>
          <a:p>
            <a:r>
              <a:rPr lang="en-GB" b="1" dirty="0"/>
              <a:t>Collaboration: </a:t>
            </a:r>
            <a:r>
              <a:rPr lang="en-GB" dirty="0"/>
              <a:t>creating a solution together </a:t>
            </a:r>
          </a:p>
          <a:p>
            <a:r>
              <a:rPr lang="en-GB" b="1" dirty="0"/>
              <a:t>Compromise: </a:t>
            </a:r>
            <a:r>
              <a:rPr lang="en-GB" dirty="0"/>
              <a:t>to give up certain elements in order to establish a solution </a:t>
            </a:r>
          </a:p>
          <a:p>
            <a:r>
              <a:rPr lang="en-GB" b="1" dirty="0"/>
              <a:t>Competition: </a:t>
            </a:r>
            <a:r>
              <a:rPr lang="en-GB" dirty="0"/>
              <a:t>where one side wins and the other side loses  </a:t>
            </a:r>
          </a:p>
          <a:p>
            <a:r>
              <a:rPr lang="en-GB" b="1" dirty="0"/>
              <a:t>                                                                                                       </a:t>
            </a:r>
            <a:r>
              <a:rPr lang="en-GB" b="1" dirty="0" smtClean="0"/>
              <a:t>(Singh, 2008</a:t>
            </a:r>
            <a:r>
              <a:rPr lang="en-GB" b="1" dirty="0"/>
              <a:t>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30772" y="1385035"/>
            <a:ext cx="3358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Consequences of conflict: </a:t>
            </a:r>
          </a:p>
        </p:txBody>
      </p:sp>
    </p:spTree>
    <p:extLst>
      <p:ext uri="{BB962C8B-B14F-4D97-AF65-F5344CB8AC3E}">
        <p14:creationId xmlns:p14="http://schemas.microsoft.com/office/powerpoint/2010/main" val="2837219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35419"/>
          </a:xfrm>
        </p:spPr>
        <p:txBody>
          <a:bodyPr>
            <a:normAutofit/>
          </a:bodyPr>
          <a:lstStyle/>
          <a:p>
            <a:pPr algn="ctr"/>
            <a:r>
              <a:rPr lang="cy-GB" sz="2800" noProof="0" dirty="0" smtClean="0"/>
              <a:t>Geiriau </a:t>
            </a:r>
            <a:r>
              <a:rPr lang="cy-GB" sz="2800" dirty="0" smtClean="0"/>
              <a:t>Allweddol                    </a:t>
            </a:r>
            <a:r>
              <a:rPr lang="cy-GB" sz="2800" noProof="0" dirty="0" smtClean="0"/>
              <a:t>The ‘F’ word </a:t>
            </a:r>
            <a:endParaRPr lang="cy-GB" sz="28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33055"/>
            <a:ext cx="3886200" cy="494390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y-GB" sz="2400" noProof="0" dirty="0" smtClean="0"/>
              <a:t>Brwydrau </a:t>
            </a:r>
          </a:p>
          <a:p>
            <a:pPr>
              <a:buFontTx/>
              <a:buChar char="-"/>
            </a:pPr>
            <a:r>
              <a:rPr lang="cy-GB" sz="2400" noProof="0" dirty="0" smtClean="0"/>
              <a:t>Teimladau </a:t>
            </a:r>
          </a:p>
          <a:p>
            <a:pPr>
              <a:buFontTx/>
              <a:buChar char="-"/>
            </a:pPr>
            <a:r>
              <a:rPr lang="cy-GB" sz="2400" noProof="0" dirty="0" smtClean="0"/>
              <a:t>Ofn </a:t>
            </a:r>
          </a:p>
          <a:p>
            <a:pPr>
              <a:buFontTx/>
              <a:buChar char="-"/>
            </a:pPr>
            <a:r>
              <a:rPr lang="cy-GB" sz="2400" noProof="0" dirty="0" smtClean="0"/>
              <a:t>Methiant </a:t>
            </a:r>
          </a:p>
          <a:p>
            <a:pPr>
              <a:buFontTx/>
              <a:buChar char="-"/>
            </a:pPr>
            <a:r>
              <a:rPr lang="cy-GB" sz="2400" noProof="0" dirty="0" smtClean="0"/>
              <a:t>Maddeuant </a:t>
            </a:r>
          </a:p>
          <a:p>
            <a:pPr>
              <a:buFontTx/>
              <a:buChar char="-"/>
            </a:pPr>
            <a:r>
              <a:rPr lang="cy-GB" sz="2400" noProof="0" dirty="0" smtClean="0"/>
              <a:t>Llif </a:t>
            </a:r>
          </a:p>
          <a:p>
            <a:pPr marL="0" indent="0">
              <a:buNone/>
            </a:pPr>
            <a:r>
              <a:rPr lang="cy-GB" sz="2400" noProof="0" dirty="0" smtClean="0"/>
              <a:t>Mae </a:t>
            </a:r>
            <a:r>
              <a:rPr lang="cy-GB" sz="2400" dirty="0" smtClean="0"/>
              <a:t>datrys gwrthdaro’n dibynnu ar pa mor dda mae unigolyn yn ymateb i’r uchod</a:t>
            </a:r>
            <a:r>
              <a:rPr lang="cy-GB" sz="2400" noProof="0" dirty="0" smtClean="0"/>
              <a:t> (</a:t>
            </a:r>
            <a:r>
              <a:rPr lang="cy-GB" sz="2400" noProof="0" dirty="0" err="1" smtClean="0"/>
              <a:t>Liddle</a:t>
            </a:r>
            <a:r>
              <a:rPr lang="cy-GB" sz="2400" noProof="0" dirty="0" smtClean="0"/>
              <a:t>, 2017)</a:t>
            </a:r>
            <a:endParaRPr lang="cy-GB" sz="2400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22218"/>
            <a:ext cx="3886200" cy="5054745"/>
          </a:xfrm>
        </p:spPr>
        <p:txBody>
          <a:bodyPr>
            <a:normAutofit/>
          </a:bodyPr>
          <a:lstStyle/>
          <a:p>
            <a:r>
              <a:rPr lang="en-GB" sz="2400" dirty="0"/>
              <a:t>Fights</a:t>
            </a:r>
          </a:p>
          <a:p>
            <a:r>
              <a:rPr lang="en-GB" sz="2400" dirty="0"/>
              <a:t>Feelings</a:t>
            </a:r>
          </a:p>
          <a:p>
            <a:r>
              <a:rPr lang="en-GB" sz="2400" dirty="0"/>
              <a:t>Fear </a:t>
            </a:r>
          </a:p>
          <a:p>
            <a:r>
              <a:rPr lang="en-GB" sz="2400" dirty="0"/>
              <a:t>Failure </a:t>
            </a:r>
          </a:p>
          <a:p>
            <a:r>
              <a:rPr lang="en-GB" sz="2400" dirty="0"/>
              <a:t>Forgiveness </a:t>
            </a:r>
          </a:p>
          <a:p>
            <a:r>
              <a:rPr lang="en-GB" sz="2400" dirty="0"/>
              <a:t>Flow</a:t>
            </a:r>
          </a:p>
          <a:p>
            <a:pPr marL="0" indent="0">
              <a:buNone/>
            </a:pPr>
            <a:r>
              <a:rPr lang="en-GB" sz="2400" dirty="0" smtClean="0"/>
              <a:t>Conflict </a:t>
            </a:r>
            <a:r>
              <a:rPr lang="en-GB" sz="2400" dirty="0"/>
              <a:t>resolution depends on how well an individual responds to the above (Liddle, 2017)</a:t>
            </a:r>
          </a:p>
        </p:txBody>
      </p:sp>
    </p:spTree>
    <p:extLst>
      <p:ext uri="{BB962C8B-B14F-4D97-AF65-F5344CB8AC3E}">
        <p14:creationId xmlns:p14="http://schemas.microsoft.com/office/powerpoint/2010/main" val="3815278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noProof="0" dirty="0" smtClean="0"/>
              <a:t>Negodi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718" y="1350909"/>
            <a:ext cx="7795391" cy="4351338"/>
          </a:xfrm>
        </p:spPr>
        <p:txBody>
          <a:bodyPr/>
          <a:lstStyle/>
          <a:p>
            <a:pPr marL="0" indent="0">
              <a:buNone/>
            </a:pPr>
            <a:r>
              <a:rPr lang="cy-GB" sz="1800" b="1" noProof="0" dirty="0" smtClean="0"/>
              <a:t>Nodweddion:</a:t>
            </a:r>
          </a:p>
          <a:p>
            <a:pPr>
              <a:buFontTx/>
              <a:buChar char="-"/>
            </a:pPr>
            <a:r>
              <a:rPr lang="cy-GB" sz="1800" noProof="0" dirty="0" smtClean="0"/>
              <a:t>Dau barti neu fwy yn rhan ohono</a:t>
            </a:r>
          </a:p>
          <a:p>
            <a:pPr>
              <a:buFontTx/>
              <a:buChar char="-"/>
            </a:pPr>
            <a:r>
              <a:rPr lang="cy-GB" sz="1800" noProof="0" dirty="0" smtClean="0"/>
              <a:t>Nodau a bennwyd ymlaen llaw rhwng y partïon yn gwrthdaro</a:t>
            </a:r>
          </a:p>
          <a:p>
            <a:pPr>
              <a:buFontTx/>
              <a:buChar char="-"/>
            </a:pPr>
            <a:r>
              <a:rPr lang="cy-GB" sz="1800" noProof="0" dirty="0" smtClean="0"/>
              <a:t>Rhaid cael cyfaddawdu gan y ddau barti er mwyn cyflawni nodau</a:t>
            </a:r>
          </a:p>
          <a:p>
            <a:pPr marL="0" indent="0" algn="ctr">
              <a:buNone/>
            </a:pPr>
            <a:r>
              <a:rPr lang="cy-GB" noProof="0" dirty="0" smtClean="0"/>
              <a:t>                     </a:t>
            </a:r>
            <a:r>
              <a:rPr lang="cy-GB" sz="1600" noProof="0" dirty="0" smtClean="0"/>
              <a:t>(</a:t>
            </a:r>
            <a:r>
              <a:rPr lang="cy-GB" sz="1600" noProof="0" dirty="0" err="1" smtClean="0"/>
              <a:t>Kolb</a:t>
            </a:r>
            <a:r>
              <a:rPr lang="cy-GB" sz="1600" noProof="0" dirty="0" smtClean="0"/>
              <a:t> a Porter, 2015)    </a:t>
            </a:r>
          </a:p>
          <a:p>
            <a:pPr marL="0" indent="0">
              <a:buNone/>
            </a:pPr>
            <a:r>
              <a:rPr lang="cy-GB" sz="1600" noProof="0" dirty="0" smtClean="0"/>
              <a:t>Y broses: </a:t>
            </a:r>
          </a:p>
          <a:p>
            <a:pPr marL="0" indent="0">
              <a:buNone/>
            </a:pPr>
            <a:endParaRPr lang="cy-GB" sz="1600" noProof="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67639757"/>
              </p:ext>
            </p:extLst>
          </p:nvPr>
        </p:nvGraphicFramePr>
        <p:xfrm>
          <a:off x="539311" y="2494455"/>
          <a:ext cx="7427529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86316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Negotiation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718" y="1350909"/>
            <a:ext cx="7795391" cy="4351338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Characteristics:</a:t>
            </a:r>
          </a:p>
          <a:p>
            <a:pPr>
              <a:buFontTx/>
              <a:buChar char="-"/>
            </a:pPr>
            <a:r>
              <a:rPr lang="en-GB" sz="1800" dirty="0"/>
              <a:t>Two or more parties involved</a:t>
            </a:r>
          </a:p>
          <a:p>
            <a:pPr>
              <a:buFontTx/>
              <a:buChar char="-"/>
            </a:pPr>
            <a:r>
              <a:rPr lang="en-GB" sz="1800" dirty="0"/>
              <a:t>Clash of pre-determined goals between parties</a:t>
            </a:r>
          </a:p>
          <a:p>
            <a:pPr>
              <a:buFontTx/>
              <a:buChar char="-"/>
            </a:pPr>
            <a:r>
              <a:rPr lang="en-GB" sz="1800" dirty="0"/>
              <a:t>Must be compromise from both parties in order to achieve goals</a:t>
            </a:r>
          </a:p>
          <a:p>
            <a:pPr marL="0" indent="0" algn="ctr">
              <a:buNone/>
            </a:pPr>
            <a:r>
              <a:rPr lang="en-GB" dirty="0"/>
              <a:t>                     </a:t>
            </a:r>
            <a:r>
              <a:rPr lang="en-GB" sz="1600" dirty="0"/>
              <a:t>(Kolb and Porter, 2015)    </a:t>
            </a:r>
          </a:p>
          <a:p>
            <a:pPr marL="0" indent="0">
              <a:buNone/>
            </a:pPr>
            <a:r>
              <a:rPr lang="en-GB" sz="1600" dirty="0"/>
              <a:t>The process: </a:t>
            </a:r>
          </a:p>
          <a:p>
            <a:pPr marL="0" indent="0">
              <a:buNone/>
            </a:pPr>
            <a:endParaRPr lang="en-GB" sz="1600" dirty="0"/>
          </a:p>
        </p:txBody>
      </p:sp>
      <p:graphicFrame>
        <p:nvGraphicFramePr>
          <p:cNvPr id="5" name="Diagram 4"/>
          <p:cNvGraphicFramePr/>
          <p:nvPr>
            <p:extLst/>
          </p:nvPr>
        </p:nvGraphicFramePr>
        <p:xfrm>
          <a:off x="539311" y="2494455"/>
          <a:ext cx="7427529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31132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08601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noProof="0" dirty="0" smtClean="0"/>
              <a:t>Ffactorau sy’n dylanwadu ar negodi </a:t>
            </a:r>
            <a:br>
              <a:rPr lang="cy-GB" sz="3600" noProof="0" dirty="0" smtClean="0"/>
            </a:br>
            <a:r>
              <a:rPr lang="en-GB" sz="3600" dirty="0" smtClean="0"/>
              <a:t>Factors </a:t>
            </a:r>
            <a:r>
              <a:rPr lang="en-GB" sz="3600" dirty="0"/>
              <a:t>that influence negotiation</a:t>
            </a:r>
            <a:endParaRPr lang="cy-GB" sz="36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02327"/>
            <a:ext cx="3886200" cy="4874636"/>
          </a:xfrm>
        </p:spPr>
        <p:txBody>
          <a:bodyPr>
            <a:normAutofit/>
          </a:bodyPr>
          <a:lstStyle/>
          <a:p>
            <a:r>
              <a:rPr lang="cy-GB" sz="2400" noProof="0" dirty="0" smtClean="0"/>
              <a:t>Tymer</a:t>
            </a:r>
          </a:p>
          <a:p>
            <a:r>
              <a:rPr lang="cy-GB" sz="2400" noProof="0" dirty="0" smtClean="0"/>
              <a:t>Personoliaeth</a:t>
            </a:r>
          </a:p>
          <a:p>
            <a:r>
              <a:rPr lang="cy-GB" sz="2400" noProof="0" dirty="0" smtClean="0"/>
              <a:t>Canfyddiad</a:t>
            </a:r>
          </a:p>
          <a:p>
            <a:r>
              <a:rPr lang="cy-GB" sz="2400" noProof="0" dirty="0" smtClean="0"/>
              <a:t>Emosiynau</a:t>
            </a:r>
          </a:p>
          <a:p>
            <a:r>
              <a:rPr lang="cy-GB" sz="2400" noProof="0" dirty="0" smtClean="0"/>
              <a:t>Ymagwedd egosentrig?</a:t>
            </a:r>
          </a:p>
          <a:p>
            <a:pPr lvl="1"/>
            <a:r>
              <a:rPr lang="en-GB" sz="2000" dirty="0" err="1"/>
              <a:t>Golubickis</a:t>
            </a:r>
            <a:r>
              <a:rPr lang="en-GB" sz="2000" dirty="0"/>
              <a:t> et al., </a:t>
            </a:r>
            <a:r>
              <a:rPr lang="en-GB" sz="2000" dirty="0" smtClean="0"/>
              <a:t>2016</a:t>
            </a:r>
            <a:endParaRPr lang="cy-GB" sz="2000" noProof="0" dirty="0" smtClean="0"/>
          </a:p>
          <a:p>
            <a:endParaRPr lang="cy-GB" sz="2400" noProof="0" dirty="0" smtClean="0"/>
          </a:p>
          <a:p>
            <a:pPr marL="0" indent="0">
              <a:buNone/>
            </a:pPr>
            <a:r>
              <a:rPr lang="cy-GB" sz="2400" noProof="0" dirty="0" smtClean="0"/>
              <a:t>Mae ffactorau’n berthnasol i’r ddau barti wrth negodi</a:t>
            </a:r>
            <a:r>
              <a:rPr lang="cy-GB" sz="1800" noProof="0" dirty="0" smtClean="0"/>
              <a:t>                    </a:t>
            </a:r>
            <a:r>
              <a:rPr lang="cy-GB" sz="1600" noProof="0" dirty="0" smtClean="0"/>
              <a:t>                                                               </a:t>
            </a:r>
            <a:r>
              <a:rPr lang="cy-GB" sz="1800" noProof="0" dirty="0" smtClean="0"/>
              <a:t>(Gates, 2015</a:t>
            </a:r>
            <a:r>
              <a:rPr lang="cy-GB" sz="1800" dirty="0"/>
              <a:t>)</a:t>
            </a:r>
            <a:endParaRPr lang="cy-GB" sz="1800" noProof="0" dirty="0" smtClean="0"/>
          </a:p>
          <a:p>
            <a:pPr marL="0" indent="0">
              <a:buNone/>
            </a:pPr>
            <a:endParaRPr lang="cy-GB" sz="1400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02327"/>
            <a:ext cx="3886200" cy="4874636"/>
          </a:xfrm>
        </p:spPr>
        <p:txBody>
          <a:bodyPr>
            <a:normAutofit/>
          </a:bodyPr>
          <a:lstStyle/>
          <a:p>
            <a:r>
              <a:rPr lang="en-GB" sz="2400" dirty="0"/>
              <a:t>Mood </a:t>
            </a:r>
          </a:p>
          <a:p>
            <a:r>
              <a:rPr lang="en-GB" sz="2400" dirty="0"/>
              <a:t>Personality</a:t>
            </a:r>
          </a:p>
          <a:p>
            <a:r>
              <a:rPr lang="en-GB" sz="2400" dirty="0"/>
              <a:t>Perception </a:t>
            </a:r>
          </a:p>
          <a:p>
            <a:r>
              <a:rPr lang="en-GB" sz="2400" dirty="0"/>
              <a:t>Emotions </a:t>
            </a:r>
            <a:endParaRPr lang="en-GB" sz="2400" dirty="0" smtClean="0"/>
          </a:p>
          <a:p>
            <a:r>
              <a:rPr lang="en-GB" sz="2400" dirty="0" smtClean="0"/>
              <a:t>Egocentric approach?</a:t>
            </a:r>
          </a:p>
          <a:p>
            <a:pPr lvl="1"/>
            <a:r>
              <a:rPr lang="en-GB" sz="2000" dirty="0" err="1" smtClean="0"/>
              <a:t>Golubickis</a:t>
            </a:r>
            <a:r>
              <a:rPr lang="en-GB" sz="2000" dirty="0" smtClean="0"/>
              <a:t> et al., 2016</a:t>
            </a:r>
            <a:endParaRPr lang="en-GB" sz="2000" dirty="0"/>
          </a:p>
          <a:p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Factors </a:t>
            </a:r>
            <a:r>
              <a:rPr lang="en-GB" sz="2400" dirty="0"/>
              <a:t>apply to both parties in </a:t>
            </a:r>
            <a:r>
              <a:rPr lang="en-GB" sz="2400" dirty="0" smtClean="0"/>
              <a:t>negotiation </a:t>
            </a:r>
            <a:r>
              <a:rPr lang="en-GB" dirty="0" smtClean="0"/>
              <a:t>                                                                             </a:t>
            </a:r>
            <a:r>
              <a:rPr lang="en-GB" sz="1800" dirty="0" smtClean="0"/>
              <a:t>(Gates, 2015)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85996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Gwyliwch</a:t>
            </a:r>
            <a:r>
              <a:rPr lang="en-GB" dirty="0" smtClean="0"/>
              <a:t>…..     Watch 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www.youtube.com/watch?v=DSGy5yvC0hM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www.youtube.com/watch?v=NJH0XV9jGIE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Cymharwch</a:t>
            </a:r>
            <a:r>
              <a:rPr lang="en-GB" dirty="0" smtClean="0"/>
              <a:t> a </a:t>
            </a:r>
            <a:r>
              <a:rPr lang="en-GB" dirty="0" err="1" smtClean="0"/>
              <a:t>gwrthgyferbynnwch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Compare and contrast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4188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01525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 smtClean="0">
                <a:latin typeface="+mn-lt"/>
              </a:rPr>
              <a:t>Ymarfer</a:t>
            </a:r>
            <a:r>
              <a:rPr lang="en-GB" sz="3600" dirty="0" smtClean="0">
                <a:latin typeface="+mn-lt"/>
              </a:rPr>
              <a:t> </a:t>
            </a:r>
            <a:r>
              <a:rPr lang="en-GB" sz="3600" dirty="0" err="1" smtClean="0">
                <a:latin typeface="+mn-lt"/>
              </a:rPr>
              <a:t>Adferol</a:t>
            </a:r>
            <a:r>
              <a:rPr lang="en-GB" sz="3600" dirty="0" smtClean="0">
                <a:latin typeface="+mn-lt"/>
              </a:rPr>
              <a:t>         Restorative Practice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169126"/>
            <a:ext cx="3886200" cy="5007837"/>
          </a:xfrm>
        </p:spPr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Strategaeth</a:t>
            </a:r>
            <a:r>
              <a:rPr lang="en-GB" dirty="0" smtClean="0"/>
              <a:t> </a:t>
            </a:r>
            <a:r>
              <a:rPr lang="en-GB" dirty="0" err="1" smtClean="0"/>
              <a:t>buddiol</a:t>
            </a:r>
            <a:r>
              <a:rPr lang="en-GB" dirty="0" smtClean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69126"/>
            <a:ext cx="3886200" cy="5007837"/>
          </a:xfrm>
        </p:spPr>
        <p:txBody>
          <a:bodyPr>
            <a:normAutofit/>
          </a:bodyPr>
          <a:lstStyle/>
          <a:p>
            <a:r>
              <a:rPr lang="en-GB" dirty="0" smtClean="0"/>
              <a:t>What is this? </a:t>
            </a:r>
          </a:p>
          <a:p>
            <a:r>
              <a:rPr lang="en-GB" dirty="0" smtClean="0"/>
              <a:t>A beneficial strategy?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4386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Restorative Practices to Resolve Conflict/Build Relationships: Katy Hutchison at </a:t>
            </a:r>
            <a:r>
              <a:rPr lang="en-GB" dirty="0" err="1"/>
              <a:t>TEDxWestVancouverED</a:t>
            </a:r>
            <a:r>
              <a:rPr lang="en-GB" dirty="0"/>
              <a:t> 2013</a:t>
            </a:r>
          </a:p>
          <a:p>
            <a:r>
              <a:rPr lang="en-GB" dirty="0">
                <a:hlinkClick r:id="rId3"/>
              </a:rPr>
              <a:t>https://www.youtube.com/watch?v=wcLuVeHlrSs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3097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08057"/>
          </a:xfrm>
        </p:spPr>
        <p:txBody>
          <a:bodyPr>
            <a:normAutofit/>
          </a:bodyPr>
          <a:lstStyle/>
          <a:p>
            <a:pPr algn="ctr"/>
            <a:r>
              <a:rPr lang="cy-GB" sz="3600" noProof="0" dirty="0" smtClean="0"/>
              <a:t>Rhestr gyfeiriadau</a:t>
            </a:r>
            <a:r>
              <a:rPr lang="cy-GB" sz="3600" noProof="0" dirty="0"/>
              <a:t> </a:t>
            </a:r>
            <a:r>
              <a:rPr lang="cy-GB" sz="3600" noProof="0" dirty="0" smtClean="0"/>
              <a:t>        </a:t>
            </a:r>
            <a:r>
              <a:rPr lang="cy-GB" sz="3600" dirty="0" smtClean="0"/>
              <a:t>Reference  list</a:t>
            </a:r>
            <a:endParaRPr lang="cy-GB" sz="36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49" y="920931"/>
            <a:ext cx="7658757" cy="525603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Covey, S. (2004) </a:t>
            </a:r>
            <a:r>
              <a:rPr lang="en-GB" sz="2000" i="1" dirty="0" smtClean="0"/>
              <a:t>The 7 habits of highly effective people: powerful lessons in personal change. </a:t>
            </a:r>
            <a:r>
              <a:rPr lang="en-GB" sz="2000" dirty="0" smtClean="0"/>
              <a:t>New York: Free Press</a:t>
            </a:r>
          </a:p>
          <a:p>
            <a:r>
              <a:rPr lang="en-GB" sz="2000" dirty="0" smtClean="0"/>
              <a:t>Gates, S. (2015) </a:t>
            </a:r>
            <a:r>
              <a:rPr lang="en-GB" sz="2000" i="1" dirty="0" smtClean="0"/>
              <a:t>The Negotiation book: your definitive guide to successful negotiation</a:t>
            </a:r>
            <a:r>
              <a:rPr lang="en-GB" sz="2000" dirty="0" smtClean="0"/>
              <a:t>. New Jersey: John Wiley and Sons</a:t>
            </a:r>
          </a:p>
          <a:p>
            <a:r>
              <a:rPr lang="en-GB" sz="2000" dirty="0" err="1" smtClean="0"/>
              <a:t>Golubickis</a:t>
            </a:r>
            <a:r>
              <a:rPr lang="en-GB" sz="2000" dirty="0" smtClean="0"/>
              <a:t>, M., Tan, L. B., </a:t>
            </a:r>
            <a:r>
              <a:rPr lang="en-GB" sz="2000" dirty="0" err="1" smtClean="0"/>
              <a:t>Falben</a:t>
            </a:r>
            <a:r>
              <a:rPr lang="en-GB" sz="2000" dirty="0" smtClean="0"/>
              <a:t>, J. K.&amp; </a:t>
            </a:r>
            <a:r>
              <a:rPr lang="en-GB" sz="2000" dirty="0" err="1" smtClean="0"/>
              <a:t>Macrae</a:t>
            </a:r>
            <a:r>
              <a:rPr lang="en-GB" sz="2000" dirty="0" smtClean="0"/>
              <a:t>, N. (2016) ‘The </a:t>
            </a:r>
            <a:r>
              <a:rPr lang="en-GB" sz="2000" dirty="0"/>
              <a:t>observing self: Diminishing egocentrism through brief mindfulness </a:t>
            </a:r>
            <a:r>
              <a:rPr lang="en-GB" sz="2000" dirty="0" smtClean="0"/>
              <a:t>meditation</a:t>
            </a:r>
            <a:r>
              <a:rPr lang="en-GB" sz="2000" dirty="0"/>
              <a:t>’. </a:t>
            </a:r>
            <a:r>
              <a:rPr lang="en-GB" sz="2000" i="1" dirty="0"/>
              <a:t>European Journal of Social </a:t>
            </a:r>
            <a:r>
              <a:rPr lang="en-GB" sz="2000" i="1" dirty="0" smtClean="0"/>
              <a:t>Psychology,</a:t>
            </a:r>
            <a:r>
              <a:rPr lang="en-GB" sz="2000" dirty="0" smtClean="0"/>
              <a:t> </a:t>
            </a:r>
            <a:r>
              <a:rPr lang="en-GB" sz="2000" dirty="0"/>
              <a:t>46 </a:t>
            </a:r>
            <a:r>
              <a:rPr lang="en-GB" sz="2000" dirty="0" smtClean="0"/>
              <a:t>pp.521–527</a:t>
            </a:r>
            <a:endParaRPr lang="en-GB" sz="2000" dirty="0"/>
          </a:p>
          <a:p>
            <a:r>
              <a:rPr lang="en-GB" sz="2000" dirty="0" smtClean="0"/>
              <a:t>Kolb, D. and Porter, J. (2015) </a:t>
            </a:r>
            <a:r>
              <a:rPr lang="en-GB" sz="2000" i="1" dirty="0" smtClean="0"/>
              <a:t>Negotiation at work: turning small wins into big gains</a:t>
            </a:r>
            <a:r>
              <a:rPr lang="en-GB" sz="2000" dirty="0" smtClean="0"/>
              <a:t>. New Jersey: John Wiley and Sons</a:t>
            </a:r>
          </a:p>
          <a:p>
            <a:r>
              <a:rPr lang="en-GB" sz="2000" dirty="0" smtClean="0"/>
              <a:t>Liddle, D. (2017)</a:t>
            </a:r>
            <a:r>
              <a:rPr lang="en-GB" sz="2000" i="1" dirty="0" smtClean="0"/>
              <a:t> Managing Conflict: A practical guide to resolution in the workplace. </a:t>
            </a:r>
            <a:r>
              <a:rPr lang="en-GB" sz="2000" dirty="0" smtClean="0"/>
              <a:t>London: </a:t>
            </a:r>
            <a:r>
              <a:rPr lang="en-GB" sz="2000" dirty="0" err="1" smtClean="0"/>
              <a:t>Kogan</a:t>
            </a:r>
            <a:r>
              <a:rPr lang="en-GB" sz="2000" dirty="0" smtClean="0"/>
              <a:t> Page LTD</a:t>
            </a:r>
          </a:p>
          <a:p>
            <a:r>
              <a:rPr lang="en-GB" sz="2000" dirty="0" err="1" smtClean="0"/>
              <a:t>Scannell</a:t>
            </a:r>
            <a:r>
              <a:rPr lang="en-GB" sz="2000" dirty="0" smtClean="0"/>
              <a:t>, M. (2010) </a:t>
            </a:r>
            <a:r>
              <a:rPr lang="en-GB" sz="2000" i="1" dirty="0" smtClean="0"/>
              <a:t>The big book of conflict resolution games</a:t>
            </a:r>
            <a:r>
              <a:rPr lang="en-GB" sz="2000" dirty="0" smtClean="0"/>
              <a:t>. </a:t>
            </a:r>
            <a:r>
              <a:rPr lang="en-GB" sz="2000" dirty="0" err="1" smtClean="0"/>
              <a:t>London:McGraw</a:t>
            </a:r>
            <a:r>
              <a:rPr lang="en-GB" sz="2000" dirty="0" smtClean="0"/>
              <a:t> Hill </a:t>
            </a:r>
          </a:p>
          <a:p>
            <a:r>
              <a:rPr lang="en-GB" sz="2000" dirty="0" err="1" smtClean="0"/>
              <a:t>Signh</a:t>
            </a:r>
            <a:r>
              <a:rPr lang="en-GB" sz="2000" dirty="0" smtClean="0"/>
              <a:t>, B. (2008) </a:t>
            </a:r>
            <a:r>
              <a:rPr lang="en-GB" sz="2000" i="1" dirty="0" smtClean="0"/>
              <a:t>Managing Conflict and Negotiation</a:t>
            </a:r>
            <a:r>
              <a:rPr lang="en-GB" sz="2000" dirty="0" smtClean="0"/>
              <a:t>. India: Excel Books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49534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AB398A5BC152143BA287B0CDF73FC2E" ma:contentTypeVersion="11" ma:contentTypeDescription="Create a new document." ma:contentTypeScope="" ma:versionID="37e8f91fcc1621fa78dafacd152f8034">
  <xsd:schema xmlns:xsd="http://www.w3.org/2001/XMLSchema" xmlns:xs="http://www.w3.org/2001/XMLSchema" xmlns:p="http://schemas.microsoft.com/office/2006/metadata/properties" xmlns:ns3="ad3052a8-585b-41e0-b535-ee52b1be64b9" xmlns:ns4="dcf37dca-2528-4e2b-954d-f96fd4dcba1c" targetNamespace="http://schemas.microsoft.com/office/2006/metadata/properties" ma:root="true" ma:fieldsID="6d3b9f26311ae6964976c93c34a7e924" ns3:_="" ns4:_="">
    <xsd:import namespace="ad3052a8-585b-41e0-b535-ee52b1be64b9"/>
    <xsd:import namespace="dcf37dca-2528-4e2b-954d-f96fd4dcba1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3052a8-585b-41e0-b535-ee52b1be64b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37dca-2528-4e2b-954d-f96fd4dcba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3C46CF0-1ADD-4214-A437-CE66819AAF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3052a8-585b-41e0-b535-ee52b1be64b9"/>
    <ds:schemaRef ds:uri="dcf37dca-2528-4e2b-954d-f96fd4dcba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DC2550D-6A88-40DF-936D-FE59B1E82A48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dcf37dca-2528-4e2b-954d-f96fd4dcba1c"/>
    <ds:schemaRef ds:uri="ad3052a8-585b-41e0-b535-ee52b1be64b9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A9DE6E5-C68B-407F-AB63-3E985DCA7BF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1062</TotalTime>
  <Words>1358</Words>
  <Application>Microsoft Office PowerPoint</Application>
  <PresentationFormat>On-screen Show (4:3)</PresentationFormat>
  <Paragraphs>207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AMCANION           OBJECTIVES</vt:lpstr>
      <vt:lpstr>Ystyriwch…..      Consider…..</vt:lpstr>
      <vt:lpstr>Ystyriwch…..      Consider…..</vt:lpstr>
      <vt:lpstr>Ystyriwch…..      Consider…..</vt:lpstr>
      <vt:lpstr>HighScope</vt:lpstr>
      <vt:lpstr>Gwrthdaro yn y gweithle  Conflict in the workplace</vt:lpstr>
      <vt:lpstr>Achosion gwrthdaro  Causes of conflict</vt:lpstr>
      <vt:lpstr>PowerPoint Presentation</vt:lpstr>
      <vt:lpstr>PowerPoint Presentation</vt:lpstr>
      <vt:lpstr>Strategaethau rheoli gwrthdaro</vt:lpstr>
      <vt:lpstr>Conflict management strategies</vt:lpstr>
      <vt:lpstr>Geiriau Allweddol                    The ‘F’ word </vt:lpstr>
      <vt:lpstr>Negodi</vt:lpstr>
      <vt:lpstr>Negotiation </vt:lpstr>
      <vt:lpstr>Ffactorau sy’n dylanwadu ar negodi  Factors that influence negotiation</vt:lpstr>
      <vt:lpstr>Gwyliwch…..     Watch …..</vt:lpstr>
      <vt:lpstr>Ymarfer Adferol         Restorative Practice</vt:lpstr>
      <vt:lpstr>PowerPoint Presentation</vt:lpstr>
      <vt:lpstr>Rhestr gyfeiriadau         Reference 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Gwyneth Davies</cp:lastModifiedBy>
  <cp:revision>107</cp:revision>
  <cp:lastPrinted>2019-08-30T10:34:50Z</cp:lastPrinted>
  <dcterms:created xsi:type="dcterms:W3CDTF">2017-02-08T11:33:06Z</dcterms:created>
  <dcterms:modified xsi:type="dcterms:W3CDTF">2020-10-08T10:06:38Z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0x0101002AB398A5BC152143BA287B0CDF73FC2E</vt:lpwstr>
  </property>
</Properties>
</file>