
<file path=[Content_Types].xml><?xml version="1.0" encoding="utf-8"?>
<Types xmlns="http://schemas.openxmlformats.org/package/2006/content-types">
  <Default Extension="emf" ContentType="image/x-emf"/>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media/image14.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7" r:id="rId2"/>
    <p:sldId id="256" r:id="rId3"/>
    <p:sldId id="258" r:id="rId4"/>
    <p:sldId id="259" r:id="rId5"/>
    <p:sldId id="275" r:id="rId6"/>
    <p:sldId id="270" r:id="rId7"/>
    <p:sldId id="276" r:id="rId8"/>
    <p:sldId id="277" r:id="rId9"/>
    <p:sldId id="278" r:id="rId10"/>
    <p:sldId id="279" r:id="rId11"/>
    <p:sldId id="266" r:id="rId12"/>
    <p:sldId id="268" r:id="rId13"/>
    <p:sldId id="260" r:id="rId14"/>
    <p:sldId id="280" r:id="rId15"/>
    <p:sldId id="267" r:id="rId16"/>
    <p:sldId id="281" r:id="rId17"/>
    <p:sldId id="269" r:id="rId18"/>
    <p:sldId id="282" r:id="rId19"/>
    <p:sldId id="283" r:id="rId20"/>
    <p:sldId id="284" r:id="rId21"/>
    <p:sldId id="285" r:id="rId22"/>
    <p:sldId id="263" r:id="rId23"/>
    <p:sldId id="264" r:id="rId24"/>
    <p:sldId id="265" r:id="rId25"/>
    <p:sldId id="286" r:id="rId26"/>
    <p:sldId id="287" r:id="rId27"/>
    <p:sldId id="288" r:id="rId28"/>
    <p:sldId id="289" r:id="rId29"/>
    <p:sldId id="353" r:id="rId30"/>
    <p:sldId id="261" r:id="rId31"/>
    <p:sldId id="294" r:id="rId32"/>
    <p:sldId id="295" r:id="rId33"/>
    <p:sldId id="296" r:id="rId34"/>
    <p:sldId id="297" r:id="rId35"/>
    <p:sldId id="298" r:id="rId36"/>
    <p:sldId id="299" r:id="rId37"/>
    <p:sldId id="300" r:id="rId38"/>
    <p:sldId id="301" r:id="rId39"/>
    <p:sldId id="302" r:id="rId40"/>
    <p:sldId id="303" r:id="rId41"/>
    <p:sldId id="305" r:id="rId42"/>
    <p:sldId id="306" r:id="rId43"/>
    <p:sldId id="307" r:id="rId44"/>
    <p:sldId id="308" r:id="rId45"/>
    <p:sldId id="309" r:id="rId46"/>
    <p:sldId id="262" r:id="rId47"/>
    <p:sldId id="310" r:id="rId48"/>
    <p:sldId id="311" r:id="rId49"/>
    <p:sldId id="312" r:id="rId50"/>
    <p:sldId id="313" r:id="rId51"/>
    <p:sldId id="314" r:id="rId52"/>
    <p:sldId id="315" r:id="rId53"/>
    <p:sldId id="316" r:id="rId54"/>
    <p:sldId id="317" r:id="rId55"/>
    <p:sldId id="271" r:id="rId56"/>
    <p:sldId id="272" r:id="rId57"/>
    <p:sldId id="274" r:id="rId58"/>
    <p:sldId id="273" r:id="rId59"/>
    <p:sldId id="318" r:id="rId60"/>
    <p:sldId id="319" r:id="rId61"/>
    <p:sldId id="321" r:id="rId62"/>
    <p:sldId id="322" r:id="rId63"/>
    <p:sldId id="323" r:id="rId64"/>
    <p:sldId id="324" r:id="rId65"/>
    <p:sldId id="325" r:id="rId66"/>
    <p:sldId id="326" r:id="rId67"/>
    <p:sldId id="327" r:id="rId68"/>
    <p:sldId id="304" r:id="rId69"/>
    <p:sldId id="328" r:id="rId70"/>
    <p:sldId id="329" r:id="rId71"/>
    <p:sldId id="330" r:id="rId72"/>
    <p:sldId id="331" r:id="rId73"/>
    <p:sldId id="332" r:id="rId74"/>
    <p:sldId id="333" r:id="rId75"/>
    <p:sldId id="334" r:id="rId76"/>
    <p:sldId id="335" r:id="rId77"/>
    <p:sldId id="336" r:id="rId78"/>
    <p:sldId id="337" r:id="rId79"/>
    <p:sldId id="338" r:id="rId80"/>
    <p:sldId id="339" r:id="rId81"/>
    <p:sldId id="340" r:id="rId82"/>
    <p:sldId id="341" r:id="rId83"/>
    <p:sldId id="342" r:id="rId84"/>
    <p:sldId id="343" r:id="rId85"/>
    <p:sldId id="344" r:id="rId86"/>
    <p:sldId id="345" r:id="rId87"/>
    <p:sldId id="347" r:id="rId88"/>
    <p:sldId id="348" r:id="rId89"/>
    <p:sldId id="349" r:id="rId90"/>
    <p:sldId id="350" r:id="rId91"/>
    <p:sldId id="351" r:id="rId92"/>
    <p:sldId id="352" r:id="rId9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8/5/2021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3882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BFD80-2CEC-4034-8011-B79741B9E7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A03E40-021B-4EDB-AD50-335C4276E0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79AA4C-6492-4073-9B14-7CE688F6D643}"/>
              </a:ext>
            </a:extLst>
          </p:cNvPr>
          <p:cNvSpPr>
            <a:spLocks noGrp="1"/>
          </p:cNvSpPr>
          <p:nvPr>
            <p:ph type="dt" sz="half" idx="10"/>
          </p:nvPr>
        </p:nvSpPr>
        <p:spPr/>
        <p:txBody>
          <a:bodyPr/>
          <a:lstStyle/>
          <a:p>
            <a:fld id="{19DCC6D7-0C86-4154-A7A4-19202047398A}" type="datetimeFigureOut">
              <a:rPr lang="en-GB" smtClean="0"/>
              <a:t>05/08/2021</a:t>
            </a:fld>
            <a:endParaRPr lang="en-GB"/>
          </a:p>
        </p:txBody>
      </p:sp>
      <p:sp>
        <p:nvSpPr>
          <p:cNvPr id="5" name="Footer Placeholder 4">
            <a:extLst>
              <a:ext uri="{FF2B5EF4-FFF2-40B4-BE49-F238E27FC236}">
                <a16:creationId xmlns:a16="http://schemas.microsoft.com/office/drawing/2014/main" id="{2F7CAAC3-8901-4045-850A-EDAA9CEDF3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52AA82-BED5-4864-BD63-0EA95A9B59B1}"/>
              </a:ext>
            </a:extLst>
          </p:cNvPr>
          <p:cNvSpPr>
            <a:spLocks noGrp="1"/>
          </p:cNvSpPr>
          <p:nvPr>
            <p:ph type="sldNum" sz="quarter" idx="12"/>
          </p:nvPr>
        </p:nvSpPr>
        <p:spPr/>
        <p:txBody>
          <a:bodyPr/>
          <a:lstStyle/>
          <a:p>
            <a:fld id="{6AB82566-9DBC-46AC-BFB9-66FFF7CCBE29}" type="slidenum">
              <a:rPr lang="en-GB" smtClean="0"/>
              <a:t>‹#›</a:t>
            </a:fld>
            <a:endParaRPr lang="en-GB"/>
          </a:p>
        </p:txBody>
      </p:sp>
    </p:spTree>
    <p:extLst>
      <p:ext uri="{BB962C8B-B14F-4D97-AF65-F5344CB8AC3E}">
        <p14:creationId xmlns:p14="http://schemas.microsoft.com/office/powerpoint/2010/main" val="37898958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8/5/2021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0941433"/>
      </p:ext>
    </p:extLst>
  </p:cSld>
  <p:clrMap bg1="lt1" tx1="dk1" bg2="lt2" tx2="dk2" accent1="accent1" accent2="accent2" accent3="accent3" accent4="accent4" accent5="accent5" accent6="accent6" hlink="hlink" folHlink="folHlink"/>
  <p:sldLayoutIdLst>
    <p:sldLayoutId id="2147483695" r:id="rId1"/>
    <p:sldLayoutId id="2147483701" r:id="rId2"/>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hyperlink" Target="https://www.investopedia.com/terms/b/brandequity.asp"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transformation.ai/customer-journey-definition/" TargetMode="External"/><Relationship Id="rId2" Type="http://schemas.openxmlformats.org/officeDocument/2006/relationships/hyperlink" Target="https://en.ryte.com/wiki/Customer_Journey"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feedough.com/customer-touch-points/" TargetMode="External"/><Relationship Id="rId2" Type="http://schemas.openxmlformats.org/officeDocument/2006/relationships/hyperlink" Target="https://www.makeitclear.co.uk/what-are-customer-touchpoints/"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hyperlink" Target="https://www.salesforce.com/uk/blog/2016/03/customer-journey-mapping-explained.html" TargetMode="Externa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hyperlink" Target="https://www.salesforce.com/uk/blog/2016/03/is-your-lack-of-empathy-impeding-your-innovation-strategy.html"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5A9060-09BB-431A-A35A-6929DD7ADB1C}"/>
              </a:ext>
            </a:extLst>
          </p:cNvPr>
          <p:cNvPicPr>
            <a:picLocks noChangeAspect="1"/>
          </p:cNvPicPr>
          <p:nvPr/>
        </p:nvPicPr>
        <p:blipFill rotWithShape="1">
          <a:blip r:embed="rId2"/>
          <a:srcRect t="18394" b="5593"/>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7D4E339-1FDC-4F64-BACC-DA1625A5A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52794" y="0"/>
            <a:ext cx="9339206" cy="6858000"/>
          </a:xfrm>
          <a:prstGeom prst="rect">
            <a:avLst/>
          </a:prstGeom>
          <a:gradFill flip="none" rotWithShape="1">
            <a:gsLst>
              <a:gs pos="58000">
                <a:schemeClr val="tx1">
                  <a:alpha val="35000"/>
                </a:schemeClr>
              </a:gs>
              <a:gs pos="33000">
                <a:schemeClr val="tx1">
                  <a:alpha val="20000"/>
                </a:schemeClr>
              </a:gs>
              <a:gs pos="0">
                <a:schemeClr val="tx1">
                  <a:alpha val="0"/>
                </a:schemeClr>
              </a:gs>
              <a:gs pos="100000">
                <a:schemeClr val="tx1">
                  <a:alpha val="4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481460-3394-467F-967D-00B5318F1861}"/>
              </a:ext>
            </a:extLst>
          </p:cNvPr>
          <p:cNvSpPr>
            <a:spLocks noGrp="1"/>
          </p:cNvSpPr>
          <p:nvPr>
            <p:ph type="ctrTitle"/>
          </p:nvPr>
        </p:nvSpPr>
        <p:spPr>
          <a:xfrm>
            <a:off x="4985517" y="3331444"/>
            <a:ext cx="6470692" cy="1229306"/>
          </a:xfrm>
        </p:spPr>
        <p:txBody>
          <a:bodyPr>
            <a:normAutofit/>
          </a:bodyPr>
          <a:lstStyle/>
          <a:p>
            <a:r>
              <a:rPr lang="en-GB" sz="5400">
                <a:solidFill>
                  <a:schemeClr val="bg1"/>
                </a:solidFill>
              </a:rPr>
              <a:t>Revision Lecture </a:t>
            </a:r>
          </a:p>
        </p:txBody>
      </p:sp>
      <p:sp>
        <p:nvSpPr>
          <p:cNvPr id="3" name="Subtitle 2">
            <a:extLst>
              <a:ext uri="{FF2B5EF4-FFF2-40B4-BE49-F238E27FC236}">
                <a16:creationId xmlns:a16="http://schemas.microsoft.com/office/drawing/2014/main" id="{5A4A6F4D-611D-49E6-9737-38C303EAADC8}"/>
              </a:ext>
            </a:extLst>
          </p:cNvPr>
          <p:cNvSpPr>
            <a:spLocks noGrp="1"/>
          </p:cNvSpPr>
          <p:nvPr>
            <p:ph type="subTitle" idx="1"/>
          </p:nvPr>
        </p:nvSpPr>
        <p:spPr>
          <a:xfrm>
            <a:off x="4985516" y="4735799"/>
            <a:ext cx="6470693" cy="605256"/>
          </a:xfrm>
        </p:spPr>
        <p:txBody>
          <a:bodyPr>
            <a:normAutofit/>
          </a:bodyPr>
          <a:lstStyle/>
          <a:p>
            <a:r>
              <a:rPr lang="en-GB" dirty="0">
                <a:solidFill>
                  <a:schemeClr val="bg1"/>
                </a:solidFill>
              </a:rPr>
              <a:t>MBA Marketing Management</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bg1">
                <a:alpha val="90000"/>
              </a:schemeClr>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0055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ABA62-5D7F-4AC8-8D7D-C6065F3AFE67}"/>
              </a:ext>
            </a:extLst>
          </p:cNvPr>
          <p:cNvSpPr>
            <a:spLocks noGrp="1"/>
          </p:cNvSpPr>
          <p:nvPr>
            <p:ph type="ctrTitle"/>
          </p:nvPr>
        </p:nvSpPr>
        <p:spPr>
          <a:xfrm>
            <a:off x="3836504" y="758951"/>
            <a:ext cx="7319175" cy="3374931"/>
          </a:xfrm>
        </p:spPr>
        <p:txBody>
          <a:bodyPr>
            <a:normAutofit/>
          </a:bodyPr>
          <a:lstStyle/>
          <a:p>
            <a:r>
              <a:rPr lang="en-GB" sz="6800"/>
              <a:t>MBA Marketing Management Assignment 25%</a:t>
            </a:r>
          </a:p>
        </p:txBody>
      </p:sp>
      <p:sp>
        <p:nvSpPr>
          <p:cNvPr id="3" name="Subtitle 2">
            <a:extLst>
              <a:ext uri="{FF2B5EF4-FFF2-40B4-BE49-F238E27FC236}">
                <a16:creationId xmlns:a16="http://schemas.microsoft.com/office/drawing/2014/main" id="{C3F32EB5-021A-4D65-832B-6F53A1B91802}"/>
              </a:ext>
            </a:extLst>
          </p:cNvPr>
          <p:cNvSpPr>
            <a:spLocks noGrp="1"/>
          </p:cNvSpPr>
          <p:nvPr>
            <p:ph type="subTitle" idx="1"/>
          </p:nvPr>
        </p:nvSpPr>
        <p:spPr>
          <a:xfrm>
            <a:off x="3836504" y="4455620"/>
            <a:ext cx="7321946" cy="1143000"/>
          </a:xfrm>
        </p:spPr>
        <p:txBody>
          <a:bodyPr>
            <a:normAutofit/>
          </a:bodyPr>
          <a:lstStyle/>
          <a:p>
            <a:r>
              <a:rPr lang="en-GB" dirty="0"/>
              <a:t>Report 2000 Words</a:t>
            </a:r>
          </a:p>
          <a:p>
            <a:r>
              <a:rPr lang="en-GB" dirty="0"/>
              <a:t>Due Date: 9</a:t>
            </a:r>
            <a:r>
              <a:rPr lang="en-GB" baseline="30000" dirty="0"/>
              <a:t>th</a:t>
            </a:r>
            <a:r>
              <a:rPr lang="en-GB" dirty="0"/>
              <a:t> September 2021</a:t>
            </a:r>
          </a:p>
        </p:txBody>
      </p:sp>
      <p:pic>
        <p:nvPicPr>
          <p:cNvPr id="7" name="Graphic 6" descr="Books">
            <a:extLst>
              <a:ext uri="{FF2B5EF4-FFF2-40B4-BE49-F238E27FC236}">
                <a16:creationId xmlns:a16="http://schemas.microsoft.com/office/drawing/2014/main" id="{AF84D96F-67CA-468E-B5F8-F5DF48602F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2" name="Straight Connector 11">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66020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6C586-A6CF-4679-8CFB-DAC867355BD4}"/>
              </a:ext>
            </a:extLst>
          </p:cNvPr>
          <p:cNvSpPr>
            <a:spLocks noGrp="1"/>
          </p:cNvSpPr>
          <p:nvPr>
            <p:ph type="title"/>
          </p:nvPr>
        </p:nvSpPr>
        <p:spPr/>
        <p:txBody>
          <a:bodyPr/>
          <a:lstStyle/>
          <a:p>
            <a:r>
              <a:rPr lang="en-GB" dirty="0"/>
              <a:t>Assignment Questions</a:t>
            </a:r>
          </a:p>
        </p:txBody>
      </p:sp>
      <p:sp>
        <p:nvSpPr>
          <p:cNvPr id="3" name="Content Placeholder 2">
            <a:extLst>
              <a:ext uri="{FF2B5EF4-FFF2-40B4-BE49-F238E27FC236}">
                <a16:creationId xmlns:a16="http://schemas.microsoft.com/office/drawing/2014/main" id="{15250882-63C9-464E-808F-EFDB14176D78}"/>
              </a:ext>
            </a:extLst>
          </p:cNvPr>
          <p:cNvSpPr>
            <a:spLocks noGrp="1"/>
          </p:cNvSpPr>
          <p:nvPr>
            <p:ph idx="1"/>
          </p:nvPr>
        </p:nvSpPr>
        <p:spPr/>
        <p:txBody>
          <a:bodyPr/>
          <a:lstStyle/>
          <a:p>
            <a:pPr marL="0" indent="0">
              <a:buNone/>
            </a:pPr>
            <a:r>
              <a:rPr lang="en-GB" b="1" dirty="0"/>
              <a:t>Your Role: </a:t>
            </a:r>
            <a:r>
              <a:rPr lang="en-GB" dirty="0"/>
              <a:t>As a project team member employed by an external consultant/agent hired by your chosen organisation, you have been asked to provide an appropriate response to the task identified below.</a:t>
            </a:r>
          </a:p>
          <a:p>
            <a:pPr marL="0" indent="0">
              <a:buNone/>
            </a:pPr>
            <a:endParaRPr lang="en-GB" dirty="0"/>
          </a:p>
          <a:p>
            <a:pPr marL="514350" indent="-514350">
              <a:buAutoNum type="alphaLcParenR"/>
            </a:pPr>
            <a:r>
              <a:rPr lang="en-GB" dirty="0"/>
              <a:t>Conduct an environmental marketing analysis taking into consideration the key external influencing drivers together with an analysis of the internal environment and the role that marketing plays within the organisation </a:t>
            </a:r>
          </a:p>
          <a:p>
            <a:pPr marL="514350" indent="-514350">
              <a:buAutoNum type="alphaLcParenR"/>
            </a:pPr>
            <a:r>
              <a:rPr lang="en-GB" dirty="0"/>
              <a:t>Include recommendations for the future </a:t>
            </a:r>
          </a:p>
        </p:txBody>
      </p:sp>
    </p:spTree>
    <p:extLst>
      <p:ext uri="{BB962C8B-B14F-4D97-AF65-F5344CB8AC3E}">
        <p14:creationId xmlns:p14="http://schemas.microsoft.com/office/powerpoint/2010/main" val="2502826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F8446-5B5B-48AB-A199-C745A038CF40}"/>
              </a:ext>
            </a:extLst>
          </p:cNvPr>
          <p:cNvSpPr>
            <a:spLocks noGrp="1"/>
          </p:cNvSpPr>
          <p:nvPr>
            <p:ph type="title"/>
          </p:nvPr>
        </p:nvSpPr>
        <p:spPr/>
        <p:txBody>
          <a:bodyPr/>
          <a:lstStyle/>
          <a:p>
            <a:r>
              <a:rPr lang="en-GB" dirty="0"/>
              <a:t>Structure (Question a)</a:t>
            </a:r>
          </a:p>
        </p:txBody>
      </p:sp>
      <p:sp>
        <p:nvSpPr>
          <p:cNvPr id="3" name="Content Placeholder 2">
            <a:extLst>
              <a:ext uri="{FF2B5EF4-FFF2-40B4-BE49-F238E27FC236}">
                <a16:creationId xmlns:a16="http://schemas.microsoft.com/office/drawing/2014/main" id="{F9838BFD-23D6-4F9D-B9F8-9DFECC08B875}"/>
              </a:ext>
            </a:extLst>
          </p:cNvPr>
          <p:cNvSpPr>
            <a:spLocks noGrp="1"/>
          </p:cNvSpPr>
          <p:nvPr>
            <p:ph idx="1"/>
          </p:nvPr>
        </p:nvSpPr>
        <p:spPr/>
        <p:txBody>
          <a:bodyPr/>
          <a:lstStyle/>
          <a:p>
            <a:pPr marL="514350" indent="-514350">
              <a:buFont typeface="+mj-lt"/>
              <a:buAutoNum type="arabicPeriod"/>
            </a:pPr>
            <a:r>
              <a:rPr lang="en-GB" dirty="0"/>
              <a:t>Include an introduction </a:t>
            </a:r>
          </a:p>
          <a:p>
            <a:pPr marL="514350" indent="-514350">
              <a:buFont typeface="+mj-lt"/>
              <a:buAutoNum type="arabicPeriod"/>
            </a:pPr>
            <a:r>
              <a:rPr lang="en-GB" dirty="0"/>
              <a:t>Provide some brief background information about the company e.g. when was the company first established and who founded the company. The mission statement could also be included.</a:t>
            </a:r>
          </a:p>
          <a:p>
            <a:pPr marL="514350" indent="-514350">
              <a:buFont typeface="+mj-lt"/>
              <a:buAutoNum type="arabicPeriod"/>
            </a:pPr>
            <a:r>
              <a:rPr lang="en-GB" dirty="0"/>
              <a:t>Relate the Macro environment or PESTLE factors to the company stating whether each factor is favourable or unfavourable and why. (Include facts and figures to support statements made)</a:t>
            </a:r>
          </a:p>
          <a:p>
            <a:pPr marL="514350" indent="-514350">
              <a:buFont typeface="+mj-lt"/>
              <a:buAutoNum type="arabicPeriod"/>
            </a:pPr>
            <a:r>
              <a:rPr lang="en-GB" dirty="0"/>
              <a:t>Relate the Porters 5 Forces model to the company stating whether each force is high, medium or low and why. (Include facts and figures to support statements made)</a:t>
            </a:r>
          </a:p>
          <a:p>
            <a:pPr marL="514350" indent="-514350">
              <a:buFont typeface="+mj-lt"/>
              <a:buAutoNum type="arabicPeriod"/>
            </a:pPr>
            <a:endParaRPr lang="en-GB" dirty="0"/>
          </a:p>
          <a:p>
            <a:endParaRPr lang="en-GB" dirty="0"/>
          </a:p>
        </p:txBody>
      </p:sp>
    </p:spTree>
    <p:extLst>
      <p:ext uri="{BB962C8B-B14F-4D97-AF65-F5344CB8AC3E}">
        <p14:creationId xmlns:p14="http://schemas.microsoft.com/office/powerpoint/2010/main" val="4027494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Macro Environment</a:t>
            </a:r>
          </a:p>
        </p:txBody>
      </p:sp>
      <p:sp>
        <p:nvSpPr>
          <p:cNvPr id="3" name="Content Placeholder 2"/>
          <p:cNvSpPr>
            <a:spLocks noGrp="1"/>
          </p:cNvSpPr>
          <p:nvPr>
            <p:ph idx="1"/>
          </p:nvPr>
        </p:nvSpPr>
        <p:spPr/>
        <p:txBody>
          <a:bodyPr/>
          <a:lstStyle/>
          <a:p>
            <a:r>
              <a:rPr lang="en-GB" dirty="0"/>
              <a:t>The macro environment consists of external forces outside of the organisation that can create opportunities and/or threats.</a:t>
            </a:r>
          </a:p>
        </p:txBody>
      </p:sp>
    </p:spTree>
    <p:extLst>
      <p:ext uri="{BB962C8B-B14F-4D97-AF65-F5344CB8AC3E}">
        <p14:creationId xmlns:p14="http://schemas.microsoft.com/office/powerpoint/2010/main" val="3695786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Diagram: The Micro and Macro Environment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8478" y="2103203"/>
            <a:ext cx="4518166" cy="4027707"/>
          </a:xfrm>
        </p:spPr>
      </p:pic>
    </p:spTree>
    <p:extLst>
      <p:ext uri="{BB962C8B-B14F-4D97-AF65-F5344CB8AC3E}">
        <p14:creationId xmlns:p14="http://schemas.microsoft.com/office/powerpoint/2010/main" val="2821451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Social/Cultural forces</a:t>
            </a:r>
          </a:p>
          <a:p>
            <a:endParaRPr lang="en-GB" dirty="0"/>
          </a:p>
          <a:p>
            <a:endParaRPr lang="en-GB" dirty="0"/>
          </a:p>
          <a:p>
            <a:r>
              <a:rPr lang="en-GB" dirty="0"/>
              <a:t>Legal forces</a:t>
            </a:r>
          </a:p>
        </p:txBody>
      </p:sp>
    </p:spTree>
    <p:extLst>
      <p:ext uri="{BB962C8B-B14F-4D97-AF65-F5344CB8AC3E}">
        <p14:creationId xmlns:p14="http://schemas.microsoft.com/office/powerpoint/2010/main" val="9610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Economic forces</a:t>
            </a:r>
          </a:p>
          <a:p>
            <a:endParaRPr lang="en-GB" dirty="0"/>
          </a:p>
          <a:p>
            <a:endParaRPr lang="en-GB" dirty="0"/>
          </a:p>
          <a:p>
            <a:r>
              <a:rPr lang="en-GB" dirty="0"/>
              <a:t>Political forces</a:t>
            </a:r>
          </a:p>
        </p:txBody>
      </p:sp>
    </p:spTree>
    <p:extLst>
      <p:ext uri="{BB962C8B-B14F-4D97-AF65-F5344CB8AC3E}">
        <p14:creationId xmlns:p14="http://schemas.microsoft.com/office/powerpoint/2010/main" val="206406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Technological forces</a:t>
            </a:r>
          </a:p>
          <a:p>
            <a:endParaRPr lang="en-GB" dirty="0"/>
          </a:p>
          <a:p>
            <a:endParaRPr lang="en-GB" dirty="0"/>
          </a:p>
          <a:p>
            <a:r>
              <a:rPr lang="en-GB" dirty="0"/>
              <a:t>Environmental</a:t>
            </a:r>
          </a:p>
        </p:txBody>
      </p:sp>
    </p:spTree>
    <p:extLst>
      <p:ext uri="{BB962C8B-B14F-4D97-AF65-F5344CB8AC3E}">
        <p14:creationId xmlns:p14="http://schemas.microsoft.com/office/powerpoint/2010/main" val="2408979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Environmental scanning</a:t>
            </a:r>
          </a:p>
          <a:p>
            <a:endParaRPr lang="en-GB" dirty="0"/>
          </a:p>
          <a:p>
            <a:endParaRPr lang="en-GB" dirty="0"/>
          </a:p>
          <a:p>
            <a:r>
              <a:rPr lang="en-GB" dirty="0"/>
              <a:t>Environmental analysis</a:t>
            </a:r>
          </a:p>
        </p:txBody>
      </p:sp>
    </p:spTree>
    <p:extLst>
      <p:ext uri="{BB962C8B-B14F-4D97-AF65-F5344CB8AC3E}">
        <p14:creationId xmlns:p14="http://schemas.microsoft.com/office/powerpoint/2010/main" val="2370309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sz="4000" b="1" u="sng" dirty="0"/>
              <a:t>Porters 5 Forces Model</a:t>
            </a:r>
          </a:p>
        </p:txBody>
      </p:sp>
      <p:sp>
        <p:nvSpPr>
          <p:cNvPr id="3" name="Content Placeholder 2"/>
          <p:cNvSpPr>
            <a:spLocks noGrp="1"/>
          </p:cNvSpPr>
          <p:nvPr>
            <p:ph idx="1"/>
          </p:nvPr>
        </p:nvSpPr>
        <p:spPr/>
        <p:txBody>
          <a:bodyPr>
            <a:normAutofit/>
          </a:bodyPr>
          <a:lstStyle/>
          <a:p>
            <a:r>
              <a:rPr lang="en-GB" sz="2000" dirty="0"/>
              <a:t>Porter's five forces model is used to understand the industry/market which the business is operating within. It can be used to:</a:t>
            </a:r>
          </a:p>
          <a:p>
            <a:pPr marL="0" indent="0">
              <a:buNone/>
            </a:pPr>
            <a:r>
              <a:rPr lang="en-GB" sz="2000" dirty="0"/>
              <a:t> </a:t>
            </a:r>
          </a:p>
          <a:p>
            <a:r>
              <a:rPr lang="en-GB" sz="2000" dirty="0"/>
              <a:t>a) understand how profitable an industry is to be in which can be used to decide whether to enter or exit the market.  </a:t>
            </a:r>
          </a:p>
          <a:p>
            <a:pPr marL="0" indent="0">
              <a:buNone/>
            </a:pPr>
            <a:r>
              <a:rPr lang="en-GB" sz="2000" dirty="0"/>
              <a:t> </a:t>
            </a:r>
          </a:p>
          <a:p>
            <a:r>
              <a:rPr lang="en-GB" sz="2000" dirty="0"/>
              <a:t>b) by firms operating in that industry to understand the forces impacting upon industry profitability and change how they operate to become more  profitable themselves.</a:t>
            </a:r>
          </a:p>
        </p:txBody>
      </p:sp>
    </p:spTree>
    <p:extLst>
      <p:ext uri="{BB962C8B-B14F-4D97-AF65-F5344CB8AC3E}">
        <p14:creationId xmlns:p14="http://schemas.microsoft.com/office/powerpoint/2010/main" val="3588897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sz="4000" b="1" dirty="0"/>
              <a:t>Porters 5 Forces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07668" y="2133035"/>
            <a:ext cx="5976664" cy="4104923"/>
          </a:xfrm>
        </p:spPr>
      </p:pic>
    </p:spTree>
    <p:extLst>
      <p:ext uri="{BB962C8B-B14F-4D97-AF65-F5344CB8AC3E}">
        <p14:creationId xmlns:p14="http://schemas.microsoft.com/office/powerpoint/2010/main" val="1712298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59A2C-A5A8-402B-81DB-71E8AC1D5B55}"/>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79186E7A-2002-4B9A-B76B-7FA92DF0B411}"/>
              </a:ext>
            </a:extLst>
          </p:cNvPr>
          <p:cNvSpPr>
            <a:spLocks noGrp="1"/>
          </p:cNvSpPr>
          <p:nvPr>
            <p:ph idx="1"/>
          </p:nvPr>
        </p:nvSpPr>
        <p:spPr/>
        <p:txBody>
          <a:bodyPr/>
          <a:lstStyle/>
          <a:p>
            <a:pPr marL="0" indent="0">
              <a:buNone/>
            </a:pPr>
            <a:r>
              <a:rPr lang="en-GB" dirty="0"/>
              <a:t>5. Relate a SWOT analysis to the company stating the main strengths,   weaknesses, opportunities and threats. (Include facts and figures to support statements made)</a:t>
            </a:r>
          </a:p>
          <a:p>
            <a:pPr marL="0" indent="0">
              <a:buNone/>
            </a:pPr>
            <a:endParaRPr lang="en-GB" dirty="0"/>
          </a:p>
          <a:p>
            <a:pPr marL="0" indent="0">
              <a:buNone/>
            </a:pPr>
            <a:r>
              <a:rPr lang="en-GB" dirty="0"/>
              <a:t>6. Relate Segmentation, targeting and positioning to the company</a:t>
            </a:r>
          </a:p>
          <a:p>
            <a:pPr marL="0" indent="0">
              <a:buNone/>
            </a:pPr>
            <a:endParaRPr lang="en-GB" dirty="0"/>
          </a:p>
          <a:p>
            <a:pPr marL="0" indent="0">
              <a:buNone/>
            </a:pPr>
            <a:r>
              <a:rPr lang="en-GB" dirty="0"/>
              <a:t>7. Describe the marketing mix strategies (4Ps or 7Ps) of the company</a:t>
            </a:r>
          </a:p>
          <a:p>
            <a:pPr marL="0" indent="0">
              <a:buNone/>
            </a:pPr>
            <a:endParaRPr lang="en-GB" dirty="0"/>
          </a:p>
          <a:p>
            <a:pPr marL="0" indent="0">
              <a:buNone/>
            </a:pPr>
            <a:r>
              <a:rPr lang="en-GB" dirty="0"/>
              <a:t>8. Include a conclusion</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605235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br>
            <a:r>
              <a:rPr lang="en-GB" b="1" u="sng" dirty="0"/>
              <a:t>SWOT Analysis</a:t>
            </a:r>
            <a:br>
              <a:rPr lang="en-GB" dirty="0"/>
            </a:br>
            <a:endParaRPr lang="en-GB" dirty="0"/>
          </a:p>
        </p:txBody>
      </p:sp>
      <p:sp>
        <p:nvSpPr>
          <p:cNvPr id="3" name="Content Placeholder 2"/>
          <p:cNvSpPr>
            <a:spLocks noGrp="1"/>
          </p:cNvSpPr>
          <p:nvPr>
            <p:ph idx="1"/>
          </p:nvPr>
        </p:nvSpPr>
        <p:spPr/>
        <p:txBody>
          <a:bodyPr>
            <a:normAutofit/>
          </a:bodyPr>
          <a:lstStyle/>
          <a:p>
            <a:r>
              <a:rPr lang="en-GB" b="1" dirty="0"/>
              <a:t>STRENGTHS</a:t>
            </a:r>
          </a:p>
          <a:p>
            <a:r>
              <a:rPr lang="en-GB" dirty="0"/>
              <a:t>Strong brand name and good reputation.</a:t>
            </a:r>
          </a:p>
          <a:p>
            <a:r>
              <a:rPr lang="en-GB" dirty="0"/>
              <a:t>Patent and copyright protection.</a:t>
            </a:r>
          </a:p>
          <a:p>
            <a:r>
              <a:rPr lang="en-GB" dirty="0"/>
              <a:t>A large amount of financial resources.</a:t>
            </a:r>
          </a:p>
          <a:p>
            <a:r>
              <a:rPr lang="en-GB" dirty="0"/>
              <a:t>A good relationship with suppliers and distributors.</a:t>
            </a:r>
          </a:p>
          <a:p>
            <a:r>
              <a:rPr lang="en-GB" dirty="0"/>
              <a:t>The employees within the organisation.</a:t>
            </a:r>
          </a:p>
          <a:p>
            <a:r>
              <a:rPr lang="en-GB" dirty="0"/>
              <a:t>Economies of scale and experience.</a:t>
            </a:r>
          </a:p>
        </p:txBody>
      </p:sp>
    </p:spTree>
    <p:extLst>
      <p:ext uri="{BB962C8B-B14F-4D97-AF65-F5344CB8AC3E}">
        <p14:creationId xmlns:p14="http://schemas.microsoft.com/office/powerpoint/2010/main" val="313934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b="1" dirty="0"/>
              <a:t>Weaknesses</a:t>
            </a:r>
          </a:p>
        </p:txBody>
      </p:sp>
      <p:sp>
        <p:nvSpPr>
          <p:cNvPr id="3" name="Content Placeholder 2"/>
          <p:cNvSpPr>
            <a:spLocks noGrp="1"/>
          </p:cNvSpPr>
          <p:nvPr>
            <p:ph idx="1"/>
          </p:nvPr>
        </p:nvSpPr>
        <p:spPr/>
        <p:txBody>
          <a:bodyPr/>
          <a:lstStyle/>
          <a:p>
            <a:r>
              <a:rPr lang="en-GB" dirty="0"/>
              <a:t>The strengths can be reversed and become the weaknesses.</a:t>
            </a:r>
          </a:p>
          <a:p>
            <a:r>
              <a:rPr lang="en-GB" dirty="0"/>
              <a:t>Failure to innovate.</a:t>
            </a:r>
          </a:p>
        </p:txBody>
      </p:sp>
    </p:spTree>
    <p:extLst>
      <p:ext uri="{BB962C8B-B14F-4D97-AF65-F5344CB8AC3E}">
        <p14:creationId xmlns:p14="http://schemas.microsoft.com/office/powerpoint/2010/main" val="74402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barn(inVertical)">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b="1" dirty="0"/>
              <a:t>Opportunities</a:t>
            </a:r>
          </a:p>
        </p:txBody>
      </p:sp>
      <p:sp>
        <p:nvSpPr>
          <p:cNvPr id="3" name="Content Placeholder 2"/>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p:txBody>
      </p:sp>
    </p:spTree>
    <p:extLst>
      <p:ext uri="{BB962C8B-B14F-4D97-AF65-F5344CB8AC3E}">
        <p14:creationId xmlns:p14="http://schemas.microsoft.com/office/powerpoint/2010/main" val="776956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b="1" dirty="0"/>
              <a:t>Threats</a:t>
            </a:r>
          </a:p>
        </p:txBody>
      </p:sp>
      <p:sp>
        <p:nvSpPr>
          <p:cNvPr id="3" name="Content Placeholder 2"/>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Tree>
    <p:extLst>
      <p:ext uri="{BB962C8B-B14F-4D97-AF65-F5344CB8AC3E}">
        <p14:creationId xmlns:p14="http://schemas.microsoft.com/office/powerpoint/2010/main" val="75371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DDECC-743F-45E0-9D8D-3DD54DCCC3E1}"/>
              </a:ext>
            </a:extLst>
          </p:cNvPr>
          <p:cNvSpPr>
            <a:spLocks noGrp="1"/>
          </p:cNvSpPr>
          <p:nvPr>
            <p:ph type="title"/>
          </p:nvPr>
        </p:nvSpPr>
        <p:spPr>
          <a:xfrm>
            <a:off x="6590662" y="4267832"/>
            <a:ext cx="4805996" cy="1297115"/>
          </a:xfrm>
        </p:spPr>
        <p:txBody>
          <a:bodyPr vert="horz" lIns="91440" tIns="45720" rIns="91440" bIns="45720" rtlCol="0" anchor="t">
            <a:normAutofit fontScale="90000"/>
          </a:bodyPr>
          <a:lstStyle/>
          <a:p>
            <a:r>
              <a:rPr lang="en-US" sz="3700" kern="1200">
                <a:solidFill>
                  <a:srgbClr val="000000"/>
                </a:solidFill>
                <a:latin typeface="+mj-lt"/>
                <a:ea typeface="+mj-ea"/>
                <a:cs typeface="+mj-cs"/>
              </a:rPr>
              <a:t>Segmentation, Targeting and Positioning</a:t>
            </a:r>
          </a:p>
        </p:txBody>
      </p:sp>
      <p:pic>
        <p:nvPicPr>
          <p:cNvPr id="7" name="Graphic 6" descr="Bullseye">
            <a:extLst>
              <a:ext uri="{FF2B5EF4-FFF2-40B4-BE49-F238E27FC236}">
                <a16:creationId xmlns:a16="http://schemas.microsoft.com/office/drawing/2014/main" id="{CBED1F05-FD51-4CA4-82E0-B93CC13CA4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294882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C152-3213-438A-99AA-1FC5EDCBB09E}"/>
              </a:ext>
            </a:extLst>
          </p:cNvPr>
          <p:cNvSpPr>
            <a:spLocks noGrp="1"/>
          </p:cNvSpPr>
          <p:nvPr>
            <p:ph type="title"/>
          </p:nvPr>
        </p:nvSpPr>
        <p:spPr/>
        <p:txBody>
          <a:bodyPr/>
          <a:lstStyle/>
          <a:p>
            <a:r>
              <a:rPr lang="en-GB" b="1" dirty="0"/>
              <a:t>Segmentation</a:t>
            </a:r>
          </a:p>
        </p:txBody>
      </p:sp>
      <p:sp>
        <p:nvSpPr>
          <p:cNvPr id="3" name="Content Placeholder 2">
            <a:extLst>
              <a:ext uri="{FF2B5EF4-FFF2-40B4-BE49-F238E27FC236}">
                <a16:creationId xmlns:a16="http://schemas.microsoft.com/office/drawing/2014/main" id="{4FDF8303-B76E-43AF-8BED-4204C8F99364}"/>
              </a:ext>
            </a:extLst>
          </p:cNvPr>
          <p:cNvSpPr>
            <a:spLocks noGrp="1"/>
          </p:cNvSpPr>
          <p:nvPr>
            <p:ph idx="1"/>
          </p:nvPr>
        </p:nvSpPr>
        <p:spPr/>
        <p:txBody>
          <a:bodyPr/>
          <a:lstStyle/>
          <a:p>
            <a:r>
              <a:rPr lang="en-GB" dirty="0"/>
              <a:t>Demographic</a:t>
            </a:r>
          </a:p>
          <a:p>
            <a:endParaRPr lang="en-GB" dirty="0"/>
          </a:p>
          <a:p>
            <a:r>
              <a:rPr lang="en-GB" dirty="0"/>
              <a:t>Geographic</a:t>
            </a:r>
          </a:p>
          <a:p>
            <a:endParaRPr lang="en-GB" dirty="0"/>
          </a:p>
          <a:p>
            <a:r>
              <a:rPr lang="en-GB" dirty="0"/>
              <a:t>Psychographic</a:t>
            </a:r>
          </a:p>
          <a:p>
            <a:r>
              <a:rPr lang="en-GB" dirty="0"/>
              <a:t>Socio economic status</a:t>
            </a:r>
          </a:p>
          <a:p>
            <a:r>
              <a:rPr lang="en-GB" dirty="0"/>
              <a:t>Geo demographic</a:t>
            </a:r>
          </a:p>
        </p:txBody>
      </p:sp>
    </p:spTree>
    <p:extLst>
      <p:ext uri="{BB962C8B-B14F-4D97-AF65-F5344CB8AC3E}">
        <p14:creationId xmlns:p14="http://schemas.microsoft.com/office/powerpoint/2010/main" val="271281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heel(1)">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 calcmode="lin" valueType="num">
                                      <p:cBhvr additive="base">
                                        <p:cTn id="1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heel(1)">
                                      <p:cBhvr>
                                        <p:cTn id="24" dur="20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94DFA-487B-43D4-AA99-B9C3D751AB6F}"/>
              </a:ext>
            </a:extLst>
          </p:cNvPr>
          <p:cNvSpPr>
            <a:spLocks noGrp="1"/>
          </p:cNvSpPr>
          <p:nvPr>
            <p:ph type="title"/>
          </p:nvPr>
        </p:nvSpPr>
        <p:spPr/>
        <p:txBody>
          <a:bodyPr/>
          <a:lstStyle/>
          <a:p>
            <a:r>
              <a:rPr lang="en-GB" b="1" dirty="0"/>
              <a:t>Targeting</a:t>
            </a:r>
          </a:p>
        </p:txBody>
      </p:sp>
      <p:sp>
        <p:nvSpPr>
          <p:cNvPr id="3" name="Content Placeholder 2">
            <a:extLst>
              <a:ext uri="{FF2B5EF4-FFF2-40B4-BE49-F238E27FC236}">
                <a16:creationId xmlns:a16="http://schemas.microsoft.com/office/drawing/2014/main" id="{B5B02355-9658-4D29-967B-8A22D942CB80}"/>
              </a:ext>
            </a:extLst>
          </p:cNvPr>
          <p:cNvSpPr>
            <a:spLocks noGrp="1"/>
          </p:cNvSpPr>
          <p:nvPr>
            <p:ph idx="1"/>
          </p:nvPr>
        </p:nvSpPr>
        <p:spPr/>
        <p:txBody>
          <a:bodyPr/>
          <a:lstStyle/>
          <a:p>
            <a:r>
              <a:rPr lang="en-GB" dirty="0"/>
              <a:t>Un differentiated</a:t>
            </a:r>
          </a:p>
          <a:p>
            <a:endParaRPr lang="en-GB" dirty="0"/>
          </a:p>
          <a:p>
            <a:r>
              <a:rPr lang="en-GB" dirty="0"/>
              <a:t>Differentiated</a:t>
            </a:r>
          </a:p>
          <a:p>
            <a:endParaRPr lang="en-GB" dirty="0"/>
          </a:p>
          <a:p>
            <a:endParaRPr lang="en-GB" dirty="0"/>
          </a:p>
          <a:p>
            <a:r>
              <a:rPr lang="en-GB" dirty="0"/>
              <a:t>Concentrated</a:t>
            </a:r>
          </a:p>
        </p:txBody>
      </p:sp>
    </p:spTree>
    <p:extLst>
      <p:ext uri="{BB962C8B-B14F-4D97-AF65-F5344CB8AC3E}">
        <p14:creationId xmlns:p14="http://schemas.microsoft.com/office/powerpoint/2010/main" val="302650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p:cTn id="2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6DAC8-C08C-40E6-BD5A-D5461F6B4A9F}"/>
              </a:ext>
            </a:extLst>
          </p:cNvPr>
          <p:cNvSpPr>
            <a:spLocks noGrp="1"/>
          </p:cNvSpPr>
          <p:nvPr>
            <p:ph type="title"/>
          </p:nvPr>
        </p:nvSpPr>
        <p:spPr/>
        <p:txBody>
          <a:bodyPr/>
          <a:lstStyle/>
          <a:p>
            <a:r>
              <a:rPr lang="en-GB" b="1" dirty="0"/>
              <a:t>Positioning</a:t>
            </a:r>
          </a:p>
        </p:txBody>
      </p:sp>
      <p:sp>
        <p:nvSpPr>
          <p:cNvPr id="3" name="Content Placeholder 2">
            <a:extLst>
              <a:ext uri="{FF2B5EF4-FFF2-40B4-BE49-F238E27FC236}">
                <a16:creationId xmlns:a16="http://schemas.microsoft.com/office/drawing/2014/main" id="{CA353203-7B05-4DB4-A353-99556B351F0E}"/>
              </a:ext>
            </a:extLst>
          </p:cNvPr>
          <p:cNvSpPr>
            <a:spLocks noGrp="1"/>
          </p:cNvSpPr>
          <p:nvPr>
            <p:ph idx="1"/>
          </p:nvPr>
        </p:nvSpPr>
        <p:spPr/>
        <p:txBody>
          <a:bodyPr>
            <a:normAutofit fontScale="77500" lnSpcReduction="20000"/>
          </a:bodyPr>
          <a:lstStyle/>
          <a:p>
            <a:r>
              <a:rPr lang="en-GB" dirty="0"/>
              <a:t>Benefit</a:t>
            </a:r>
          </a:p>
          <a:p>
            <a:endParaRPr lang="en-GB" dirty="0"/>
          </a:p>
          <a:p>
            <a:r>
              <a:rPr lang="en-GB" dirty="0"/>
              <a:t>User</a:t>
            </a:r>
          </a:p>
          <a:p>
            <a:endParaRPr lang="en-GB" dirty="0"/>
          </a:p>
          <a:p>
            <a:r>
              <a:rPr lang="en-GB" dirty="0"/>
              <a:t>Competitive</a:t>
            </a:r>
          </a:p>
          <a:p>
            <a:endParaRPr lang="en-GB" dirty="0"/>
          </a:p>
          <a:p>
            <a:r>
              <a:rPr lang="en-GB" dirty="0"/>
              <a:t>Celebrity endorsement</a:t>
            </a:r>
          </a:p>
          <a:p>
            <a:endParaRPr lang="en-GB" dirty="0"/>
          </a:p>
          <a:p>
            <a:r>
              <a:rPr lang="en-GB" dirty="0"/>
              <a:t>History/Parentage</a:t>
            </a:r>
          </a:p>
          <a:p>
            <a:r>
              <a:rPr lang="en-GB" dirty="0"/>
              <a:t>Pro environment</a:t>
            </a:r>
          </a:p>
        </p:txBody>
      </p:sp>
    </p:spTree>
    <p:extLst>
      <p:ext uri="{BB962C8B-B14F-4D97-AF65-F5344CB8AC3E}">
        <p14:creationId xmlns:p14="http://schemas.microsoft.com/office/powerpoint/2010/main" val="337032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barn(inVertical)">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p:cTn id="1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iterate type="lt">
                                    <p:tmPct val="0"/>
                                  </p:iterate>
                                  <p:childTnLst>
                                    <p:set>
                                      <p:cBhvr>
                                        <p:cTn id="25" dur="1" fill="hold">
                                          <p:stCondLst>
                                            <p:cond delay="0"/>
                                          </p:stCondLst>
                                        </p:cTn>
                                        <p:tgtEl>
                                          <p:spTgt spid="3">
                                            <p:txEl>
                                              <p:pRg st="6" end="6"/>
                                            </p:txEl>
                                          </p:spTgt>
                                        </p:tgtEl>
                                        <p:attrNameLst>
                                          <p:attrName>style.visibility</p:attrName>
                                        </p:attrNameLst>
                                      </p:cBhvr>
                                      <p:to>
                                        <p:strVal val="visible"/>
                                      </p:to>
                                    </p:set>
                                    <p:anim calcmode="lin" valueType="num">
                                      <p:cBhvr additive="base">
                                        <p:cTn id="2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 calcmode="lin" valueType="num">
                                      <p:cBhvr additive="base">
                                        <p:cTn id="3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sz="3200" b="1" dirty="0"/>
            </a:br>
            <a:r>
              <a:rPr lang="en-GB" sz="3200" b="1" dirty="0"/>
              <a:t>Product</a:t>
            </a:r>
            <a:br>
              <a:rPr lang="en-GB" sz="3200" b="1" dirty="0"/>
            </a:br>
            <a:br>
              <a:rPr lang="en-GB" sz="3200" b="1" dirty="0"/>
            </a:br>
            <a:r>
              <a:rPr lang="en-GB" sz="3200" b="1" dirty="0"/>
              <a:t>Family Branding/Corporate Umbrella Branding</a:t>
            </a:r>
            <a:br>
              <a:rPr lang="en-GB" sz="3200" dirty="0"/>
            </a:br>
            <a:endParaRPr lang="en-GB" sz="3200" dirty="0"/>
          </a:p>
        </p:txBody>
      </p:sp>
      <p:sp>
        <p:nvSpPr>
          <p:cNvPr id="3" name="Content Placeholder 2"/>
          <p:cNvSpPr>
            <a:spLocks noGrp="1"/>
          </p:cNvSpPr>
          <p:nvPr>
            <p:ph idx="1"/>
          </p:nvPr>
        </p:nvSpPr>
        <p:spPr/>
        <p:txBody>
          <a:bodyPr/>
          <a:lstStyle/>
          <a:p>
            <a:r>
              <a:rPr lang="en-GB" dirty="0"/>
              <a:t>The company uses one brand name as the main identifier for the different variety of products produced.</a:t>
            </a:r>
          </a:p>
        </p:txBody>
      </p:sp>
    </p:spTree>
    <p:extLst>
      <p:ext uri="{BB962C8B-B14F-4D97-AF65-F5344CB8AC3E}">
        <p14:creationId xmlns:p14="http://schemas.microsoft.com/office/powerpoint/2010/main" val="377254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b="1" dirty="0"/>
            </a:br>
            <a:br>
              <a:rPr lang="en-GB" b="1" dirty="0"/>
            </a:br>
            <a:r>
              <a:rPr lang="en-GB" sz="3600" b="1" dirty="0"/>
              <a:t>Range Branding</a:t>
            </a:r>
            <a:br>
              <a:rPr lang="en-GB" dirty="0"/>
            </a:br>
            <a:endParaRPr lang="en-GB" dirty="0"/>
          </a:p>
        </p:txBody>
      </p:sp>
      <p:sp>
        <p:nvSpPr>
          <p:cNvPr id="3" name="Content Placeholder 2"/>
          <p:cNvSpPr>
            <a:spLocks noGrp="1"/>
          </p:cNvSpPr>
          <p:nvPr>
            <p:ph idx="1"/>
          </p:nvPr>
        </p:nvSpPr>
        <p:spPr/>
        <p:txBody>
          <a:bodyPr/>
          <a:lstStyle/>
          <a:p>
            <a:r>
              <a:rPr lang="en-GB" dirty="0"/>
              <a:t>The company uses different brand names for different ranges of products produced.</a:t>
            </a:r>
          </a:p>
        </p:txBody>
      </p:sp>
    </p:spTree>
    <p:extLst>
      <p:ext uri="{BB962C8B-B14F-4D97-AF65-F5344CB8AC3E}">
        <p14:creationId xmlns:p14="http://schemas.microsoft.com/office/powerpoint/2010/main" val="37995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b="1" dirty="0"/>
            </a:br>
            <a:br>
              <a:rPr lang="en-GB" b="1" dirty="0"/>
            </a:br>
            <a:r>
              <a:rPr lang="en-GB" sz="3100" b="1" dirty="0"/>
              <a:t>Individual Product Branding</a:t>
            </a:r>
            <a:br>
              <a:rPr lang="en-GB" dirty="0"/>
            </a:br>
            <a:endParaRPr lang="en-GB" dirty="0"/>
          </a:p>
        </p:txBody>
      </p:sp>
      <p:sp>
        <p:nvSpPr>
          <p:cNvPr id="3" name="Content Placeholder 2"/>
          <p:cNvSpPr>
            <a:spLocks noGrp="1"/>
          </p:cNvSpPr>
          <p:nvPr>
            <p:ph idx="1"/>
          </p:nvPr>
        </p:nvSpPr>
        <p:spPr/>
        <p:txBody>
          <a:bodyPr/>
          <a:lstStyle/>
          <a:p>
            <a:r>
              <a:rPr lang="en-GB" dirty="0"/>
              <a:t>There is no close connection between the brand and the company. However, the brand is recognised for its own strengths.</a:t>
            </a:r>
          </a:p>
        </p:txBody>
      </p:sp>
    </p:spTree>
    <p:extLst>
      <p:ext uri="{BB962C8B-B14F-4D97-AF65-F5344CB8AC3E}">
        <p14:creationId xmlns:p14="http://schemas.microsoft.com/office/powerpoint/2010/main" val="212436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F22C-3B73-4F0E-9C80-CA3FAB73C22B}"/>
              </a:ext>
            </a:extLst>
          </p:cNvPr>
          <p:cNvSpPr>
            <a:spLocks noGrp="1"/>
          </p:cNvSpPr>
          <p:nvPr>
            <p:ph type="title"/>
          </p:nvPr>
        </p:nvSpPr>
        <p:spPr/>
        <p:txBody>
          <a:bodyPr/>
          <a:lstStyle/>
          <a:p>
            <a:r>
              <a:rPr lang="en-GB" b="1" dirty="0"/>
              <a:t>Product</a:t>
            </a:r>
            <a:br>
              <a:rPr lang="en-GB" b="1" dirty="0"/>
            </a:br>
            <a:r>
              <a:rPr lang="en-GB" b="1" dirty="0"/>
              <a:t>Branding Strategies</a:t>
            </a:r>
          </a:p>
        </p:txBody>
      </p:sp>
      <p:sp>
        <p:nvSpPr>
          <p:cNvPr id="3" name="Content Placeholder 2">
            <a:extLst>
              <a:ext uri="{FF2B5EF4-FFF2-40B4-BE49-F238E27FC236}">
                <a16:creationId xmlns:a16="http://schemas.microsoft.com/office/drawing/2014/main" id="{8E3A71DF-B728-4BB2-950D-77DF5EA37C54}"/>
              </a:ext>
            </a:extLst>
          </p:cNvPr>
          <p:cNvSpPr>
            <a:spLocks noGrp="1"/>
          </p:cNvSpPr>
          <p:nvPr>
            <p:ph idx="1"/>
          </p:nvPr>
        </p:nvSpPr>
        <p:spPr/>
        <p:txBody>
          <a:bodyPr/>
          <a:lstStyle/>
          <a:p>
            <a:r>
              <a:rPr lang="en-GB" dirty="0"/>
              <a:t>Line filling</a:t>
            </a:r>
          </a:p>
          <a:p>
            <a:r>
              <a:rPr lang="en-GB" dirty="0"/>
              <a:t>Line extension</a:t>
            </a:r>
          </a:p>
          <a:p>
            <a:r>
              <a:rPr lang="en-GB" dirty="0"/>
              <a:t>Line stretching</a:t>
            </a:r>
          </a:p>
          <a:p>
            <a:r>
              <a:rPr lang="en-GB" dirty="0"/>
              <a:t>Brand extension</a:t>
            </a:r>
          </a:p>
        </p:txBody>
      </p:sp>
    </p:spTree>
    <p:extLst>
      <p:ext uri="{BB962C8B-B14F-4D97-AF65-F5344CB8AC3E}">
        <p14:creationId xmlns:p14="http://schemas.microsoft.com/office/powerpoint/2010/main" val="1429626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712E-E5F6-4D76-B2A9-9C2D0F31F076}"/>
              </a:ext>
            </a:extLst>
          </p:cNvPr>
          <p:cNvSpPr>
            <a:spLocks noGrp="1"/>
          </p:cNvSpPr>
          <p:nvPr>
            <p:ph type="title"/>
          </p:nvPr>
        </p:nvSpPr>
        <p:spPr/>
        <p:txBody>
          <a:bodyPr/>
          <a:lstStyle/>
          <a:p>
            <a:r>
              <a:rPr lang="en-GB" dirty="0"/>
              <a:t>Price</a:t>
            </a:r>
          </a:p>
        </p:txBody>
      </p:sp>
      <p:sp>
        <p:nvSpPr>
          <p:cNvPr id="3" name="Content Placeholder 2">
            <a:extLst>
              <a:ext uri="{FF2B5EF4-FFF2-40B4-BE49-F238E27FC236}">
                <a16:creationId xmlns:a16="http://schemas.microsoft.com/office/drawing/2014/main" id="{38B250BC-2864-4284-AF3F-A899B7E5A544}"/>
              </a:ext>
            </a:extLst>
          </p:cNvPr>
          <p:cNvSpPr>
            <a:spLocks noGrp="1"/>
          </p:cNvSpPr>
          <p:nvPr>
            <p:ph idx="1"/>
          </p:nvPr>
        </p:nvSpPr>
        <p:spPr/>
        <p:txBody>
          <a:bodyPr/>
          <a:lstStyle/>
          <a:p>
            <a:r>
              <a:rPr lang="en-GB" dirty="0"/>
              <a:t>Penetration pricing</a:t>
            </a:r>
          </a:p>
          <a:p>
            <a:r>
              <a:rPr lang="en-GB" dirty="0"/>
              <a:t>Price skimming</a:t>
            </a:r>
          </a:p>
          <a:p>
            <a:r>
              <a:rPr lang="en-GB" dirty="0"/>
              <a:t>Differential pricing</a:t>
            </a:r>
          </a:p>
          <a:p>
            <a:r>
              <a:rPr lang="en-GB" dirty="0"/>
              <a:t>Psychological pricing</a:t>
            </a:r>
          </a:p>
        </p:txBody>
      </p:sp>
    </p:spTree>
    <p:extLst>
      <p:ext uri="{BB962C8B-B14F-4D97-AF65-F5344CB8AC3E}">
        <p14:creationId xmlns:p14="http://schemas.microsoft.com/office/powerpoint/2010/main" val="253883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8A1F1-8DC4-482D-8661-178C07BAB660}"/>
              </a:ext>
            </a:extLst>
          </p:cNvPr>
          <p:cNvSpPr>
            <a:spLocks noGrp="1"/>
          </p:cNvSpPr>
          <p:nvPr>
            <p:ph type="title"/>
          </p:nvPr>
        </p:nvSpPr>
        <p:spPr/>
        <p:txBody>
          <a:bodyPr/>
          <a:lstStyle/>
          <a:p>
            <a:r>
              <a:rPr lang="en-GB" dirty="0"/>
              <a:t>Place</a:t>
            </a:r>
          </a:p>
        </p:txBody>
      </p:sp>
      <p:sp>
        <p:nvSpPr>
          <p:cNvPr id="3" name="Content Placeholder 2">
            <a:extLst>
              <a:ext uri="{FF2B5EF4-FFF2-40B4-BE49-F238E27FC236}">
                <a16:creationId xmlns:a16="http://schemas.microsoft.com/office/drawing/2014/main" id="{D8D25123-E340-4F2D-A9D0-F0BC7CF97196}"/>
              </a:ext>
            </a:extLst>
          </p:cNvPr>
          <p:cNvSpPr>
            <a:spLocks noGrp="1"/>
          </p:cNvSpPr>
          <p:nvPr>
            <p:ph idx="1"/>
          </p:nvPr>
        </p:nvSpPr>
        <p:spPr/>
        <p:txBody>
          <a:bodyPr/>
          <a:lstStyle/>
          <a:p>
            <a:r>
              <a:rPr lang="en-GB" b="1" dirty="0"/>
              <a:t>Direct channel of distribution</a:t>
            </a:r>
          </a:p>
          <a:p>
            <a:endParaRPr lang="en-GB" dirty="0"/>
          </a:p>
          <a:p>
            <a:r>
              <a:rPr lang="en-GB" b="1" dirty="0"/>
              <a:t>Indirect channel of distribution</a:t>
            </a:r>
          </a:p>
          <a:p>
            <a:r>
              <a:rPr lang="en-GB" dirty="0"/>
              <a:t>Intensive distribution</a:t>
            </a:r>
          </a:p>
          <a:p>
            <a:r>
              <a:rPr lang="en-GB" dirty="0"/>
              <a:t>Exclusive distribution</a:t>
            </a:r>
          </a:p>
          <a:p>
            <a:r>
              <a:rPr lang="en-GB" dirty="0"/>
              <a:t>Selective distribution</a:t>
            </a:r>
          </a:p>
        </p:txBody>
      </p:sp>
    </p:spTree>
    <p:extLst>
      <p:ext uri="{BB962C8B-B14F-4D97-AF65-F5344CB8AC3E}">
        <p14:creationId xmlns:p14="http://schemas.microsoft.com/office/powerpoint/2010/main" val="384933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barn(inVertical)">
                                      <p:cBhvr>
                                        <p:cTn id="19" dur="500"/>
                                        <p:tgtEl>
                                          <p:spTgt spid="3">
                                            <p:txEl>
                                              <p:pRg st="3" end="3"/>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barn(inVertical)">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5408-FEDE-475A-9419-D57E461302CE}"/>
              </a:ext>
            </a:extLst>
          </p:cNvPr>
          <p:cNvSpPr>
            <a:spLocks noGrp="1"/>
          </p:cNvSpPr>
          <p:nvPr>
            <p:ph type="title"/>
          </p:nvPr>
        </p:nvSpPr>
        <p:spPr/>
        <p:txBody>
          <a:bodyPr/>
          <a:lstStyle/>
          <a:p>
            <a:r>
              <a:rPr lang="en-GB" dirty="0"/>
              <a:t>Promotion</a:t>
            </a:r>
          </a:p>
        </p:txBody>
      </p:sp>
      <p:sp>
        <p:nvSpPr>
          <p:cNvPr id="3" name="Content Placeholder 2">
            <a:extLst>
              <a:ext uri="{FF2B5EF4-FFF2-40B4-BE49-F238E27FC236}">
                <a16:creationId xmlns:a16="http://schemas.microsoft.com/office/drawing/2014/main" id="{CBEA76BE-58C9-4249-B801-A4257138D176}"/>
              </a:ext>
            </a:extLst>
          </p:cNvPr>
          <p:cNvSpPr>
            <a:spLocks noGrp="1"/>
          </p:cNvSpPr>
          <p:nvPr>
            <p:ph idx="1"/>
          </p:nvPr>
        </p:nvSpPr>
        <p:spPr/>
        <p:txBody>
          <a:bodyPr/>
          <a:lstStyle/>
          <a:p>
            <a:r>
              <a:rPr lang="en-GB" dirty="0"/>
              <a:t>Advertising</a:t>
            </a:r>
          </a:p>
          <a:p>
            <a:r>
              <a:rPr lang="en-GB" dirty="0"/>
              <a:t>Sales promotion</a:t>
            </a:r>
          </a:p>
          <a:p>
            <a:r>
              <a:rPr lang="en-GB" dirty="0"/>
              <a:t>Public relations</a:t>
            </a:r>
          </a:p>
          <a:p>
            <a:r>
              <a:rPr lang="en-GB" dirty="0"/>
              <a:t>Sponsorship</a:t>
            </a:r>
          </a:p>
          <a:p>
            <a:r>
              <a:rPr lang="en-GB" dirty="0"/>
              <a:t>Direct marketing</a:t>
            </a:r>
          </a:p>
          <a:p>
            <a:r>
              <a:rPr lang="en-GB" dirty="0"/>
              <a:t>Digital marketing</a:t>
            </a:r>
          </a:p>
        </p:txBody>
      </p:sp>
    </p:spTree>
    <p:extLst>
      <p:ext uri="{BB962C8B-B14F-4D97-AF65-F5344CB8AC3E}">
        <p14:creationId xmlns:p14="http://schemas.microsoft.com/office/powerpoint/2010/main" val="2206652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heel(1)">
                                      <p:cBhvr>
                                        <p:cTn id="25" dur="2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anim calcmode="lin" valueType="num">
                                      <p:cBhvr>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F671-4A7D-4986-A03C-40F29A1E1916}"/>
              </a:ext>
            </a:extLst>
          </p:cNvPr>
          <p:cNvSpPr>
            <a:spLocks noGrp="1"/>
          </p:cNvSpPr>
          <p:nvPr>
            <p:ph type="title"/>
          </p:nvPr>
        </p:nvSpPr>
        <p:spPr/>
        <p:txBody>
          <a:bodyPr/>
          <a:lstStyle/>
          <a:p>
            <a:r>
              <a:rPr lang="en-GB" dirty="0"/>
              <a:t>The Extended Marketing Mix</a:t>
            </a:r>
          </a:p>
        </p:txBody>
      </p:sp>
      <p:sp>
        <p:nvSpPr>
          <p:cNvPr id="3" name="Content Placeholder 2">
            <a:extLst>
              <a:ext uri="{FF2B5EF4-FFF2-40B4-BE49-F238E27FC236}">
                <a16:creationId xmlns:a16="http://schemas.microsoft.com/office/drawing/2014/main" id="{78DB1651-A046-4868-A5EE-522962B12D29}"/>
              </a:ext>
            </a:extLst>
          </p:cNvPr>
          <p:cNvSpPr>
            <a:spLocks noGrp="1"/>
          </p:cNvSpPr>
          <p:nvPr>
            <p:ph idx="1"/>
          </p:nvPr>
        </p:nvSpPr>
        <p:spPr/>
        <p:txBody>
          <a:bodyPr/>
          <a:lstStyle/>
          <a:p>
            <a:r>
              <a:rPr lang="en-GB" dirty="0"/>
              <a:t>People</a:t>
            </a:r>
          </a:p>
          <a:p>
            <a:endParaRPr lang="en-GB" dirty="0"/>
          </a:p>
          <a:p>
            <a:endParaRPr lang="en-GB" dirty="0"/>
          </a:p>
          <a:p>
            <a:r>
              <a:rPr lang="en-GB" dirty="0"/>
              <a:t>Process</a:t>
            </a:r>
          </a:p>
          <a:p>
            <a:endParaRPr lang="en-GB" dirty="0"/>
          </a:p>
          <a:p>
            <a:endParaRPr lang="en-GB" dirty="0"/>
          </a:p>
          <a:p>
            <a:r>
              <a:rPr lang="en-GB" dirty="0"/>
              <a:t>Physical evidence</a:t>
            </a:r>
          </a:p>
          <a:p>
            <a:endParaRPr lang="en-GB" dirty="0"/>
          </a:p>
          <a:p>
            <a:endParaRPr lang="en-GB" dirty="0"/>
          </a:p>
          <a:p>
            <a:endParaRPr lang="en-GB" dirty="0"/>
          </a:p>
        </p:txBody>
      </p:sp>
    </p:spTree>
    <p:extLst>
      <p:ext uri="{BB962C8B-B14F-4D97-AF65-F5344CB8AC3E}">
        <p14:creationId xmlns:p14="http://schemas.microsoft.com/office/powerpoint/2010/main" val="407218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D8FC9-571D-4163-9C01-EA27FE6BD700}"/>
              </a:ext>
            </a:extLst>
          </p:cNvPr>
          <p:cNvSpPr>
            <a:spLocks noGrp="1"/>
          </p:cNvSpPr>
          <p:nvPr>
            <p:ph type="title"/>
          </p:nvPr>
        </p:nvSpPr>
        <p:spPr/>
        <p:txBody>
          <a:bodyPr/>
          <a:lstStyle/>
          <a:p>
            <a:r>
              <a:rPr lang="en-GB" dirty="0"/>
              <a:t>Structure (Question b)</a:t>
            </a:r>
          </a:p>
        </p:txBody>
      </p:sp>
      <p:sp>
        <p:nvSpPr>
          <p:cNvPr id="3" name="Content Placeholder 2">
            <a:extLst>
              <a:ext uri="{FF2B5EF4-FFF2-40B4-BE49-F238E27FC236}">
                <a16:creationId xmlns:a16="http://schemas.microsoft.com/office/drawing/2014/main" id="{F18708C7-0BF2-4B17-B3DA-23C2FFDDF019}"/>
              </a:ext>
            </a:extLst>
          </p:cNvPr>
          <p:cNvSpPr>
            <a:spLocks noGrp="1"/>
          </p:cNvSpPr>
          <p:nvPr>
            <p:ph idx="1"/>
          </p:nvPr>
        </p:nvSpPr>
        <p:spPr/>
        <p:txBody>
          <a:bodyPr/>
          <a:lstStyle/>
          <a:p>
            <a:pPr marL="514350" indent="-514350">
              <a:buFont typeface="+mj-lt"/>
              <a:buAutoNum type="arabicPeriod"/>
            </a:pPr>
            <a:r>
              <a:rPr lang="en-GB" dirty="0"/>
              <a:t>Include recommendations of future marketing strategies for your  chosen organisation.</a:t>
            </a:r>
          </a:p>
        </p:txBody>
      </p:sp>
    </p:spTree>
    <p:extLst>
      <p:ext uri="{BB962C8B-B14F-4D97-AF65-F5344CB8AC3E}">
        <p14:creationId xmlns:p14="http://schemas.microsoft.com/office/powerpoint/2010/main" val="34523713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F1DDA-54BC-47EC-B965-A38FA923FFF3}"/>
              </a:ext>
            </a:extLst>
          </p:cNvPr>
          <p:cNvSpPr>
            <a:spLocks noGrp="1"/>
          </p:cNvSpPr>
          <p:nvPr>
            <p:ph type="title"/>
          </p:nvPr>
        </p:nvSpPr>
        <p:spPr/>
        <p:txBody>
          <a:bodyPr/>
          <a:lstStyle/>
          <a:p>
            <a:r>
              <a:rPr lang="en-GB" dirty="0"/>
              <a:t>Ansoff Matrix</a:t>
            </a:r>
          </a:p>
        </p:txBody>
      </p:sp>
      <p:pic>
        <p:nvPicPr>
          <p:cNvPr id="1026" name="Picture 2" descr="Ansoff Matrix | Business | tutor2u">
            <a:extLst>
              <a:ext uri="{FF2B5EF4-FFF2-40B4-BE49-F238E27FC236}">
                <a16:creationId xmlns:a16="http://schemas.microsoft.com/office/drawing/2014/main" id="{D15E414F-7937-41D1-9A88-F1B2938FAA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07198" y="2065162"/>
            <a:ext cx="6947953" cy="3902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110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 Life Cycle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99317" y="2134801"/>
            <a:ext cx="4913239" cy="4136894"/>
          </a:xfrm>
        </p:spPr>
      </p:pic>
    </p:spTree>
    <p:extLst>
      <p:ext uri="{BB962C8B-B14F-4D97-AF65-F5344CB8AC3E}">
        <p14:creationId xmlns:p14="http://schemas.microsoft.com/office/powerpoint/2010/main" val="20568850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Defence strategies for Pioneers in the Growth stage of the PLC</a:t>
            </a:r>
          </a:p>
        </p:txBody>
      </p:sp>
      <p:sp>
        <p:nvSpPr>
          <p:cNvPr id="3" name="Content Placeholder 2"/>
          <p:cNvSpPr>
            <a:spLocks noGrp="1"/>
          </p:cNvSpPr>
          <p:nvPr>
            <p:ph idx="1"/>
          </p:nvPr>
        </p:nvSpPr>
        <p:spPr/>
        <p:txBody>
          <a:bodyPr/>
          <a:lstStyle/>
          <a:p>
            <a:r>
              <a:rPr lang="en-GB" dirty="0"/>
              <a:t>Fortress or position defence strategy</a:t>
            </a:r>
          </a:p>
          <a:p>
            <a:endParaRPr lang="en-GB" dirty="0"/>
          </a:p>
          <a:p>
            <a:endParaRPr lang="en-GB" dirty="0"/>
          </a:p>
          <a:p>
            <a:r>
              <a:rPr lang="en-GB" dirty="0"/>
              <a:t>Flanker strategy</a:t>
            </a:r>
          </a:p>
          <a:p>
            <a:endParaRPr lang="en-GB" dirty="0"/>
          </a:p>
          <a:p>
            <a:endParaRPr lang="en-GB" dirty="0"/>
          </a:p>
          <a:p>
            <a:r>
              <a:rPr lang="en-GB" dirty="0"/>
              <a:t>Confrontation strategy</a:t>
            </a:r>
          </a:p>
        </p:txBody>
      </p:sp>
    </p:spTree>
    <p:extLst>
      <p:ext uri="{BB962C8B-B14F-4D97-AF65-F5344CB8AC3E}">
        <p14:creationId xmlns:p14="http://schemas.microsoft.com/office/powerpoint/2010/main" val="698947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Defence strategies for Pioneers in the Growth stage of the PLC</a:t>
            </a:r>
          </a:p>
        </p:txBody>
      </p:sp>
      <p:sp>
        <p:nvSpPr>
          <p:cNvPr id="3" name="Content Placeholder 2"/>
          <p:cNvSpPr>
            <a:spLocks noGrp="1"/>
          </p:cNvSpPr>
          <p:nvPr>
            <p:ph idx="1"/>
          </p:nvPr>
        </p:nvSpPr>
        <p:spPr/>
        <p:txBody>
          <a:bodyPr/>
          <a:lstStyle/>
          <a:p>
            <a:r>
              <a:rPr lang="en-GB" dirty="0"/>
              <a:t>Market Expansion Strategy</a:t>
            </a:r>
          </a:p>
          <a:p>
            <a:endParaRPr lang="en-GB" dirty="0"/>
          </a:p>
        </p:txBody>
      </p:sp>
    </p:spTree>
    <p:extLst>
      <p:ext uri="{BB962C8B-B14F-4D97-AF65-F5344CB8AC3E}">
        <p14:creationId xmlns:p14="http://schemas.microsoft.com/office/powerpoint/2010/main" val="249787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Attack strategies for Followers in the Growth stage of the PLC</a:t>
            </a:r>
          </a:p>
        </p:txBody>
      </p:sp>
      <p:sp>
        <p:nvSpPr>
          <p:cNvPr id="3" name="Content Placeholder 2"/>
          <p:cNvSpPr>
            <a:spLocks noGrp="1"/>
          </p:cNvSpPr>
          <p:nvPr>
            <p:ph idx="1"/>
          </p:nvPr>
        </p:nvSpPr>
        <p:spPr/>
        <p:txBody>
          <a:bodyPr/>
          <a:lstStyle/>
          <a:p>
            <a:r>
              <a:rPr lang="en-GB" dirty="0"/>
              <a:t>Frontal Attack Strategy</a:t>
            </a:r>
          </a:p>
          <a:p>
            <a:endParaRPr lang="en-GB" dirty="0"/>
          </a:p>
          <a:p>
            <a:r>
              <a:rPr lang="en-GB" dirty="0"/>
              <a:t>Leapfrog Strategy </a:t>
            </a:r>
          </a:p>
          <a:p>
            <a:endParaRPr lang="en-GB" dirty="0"/>
          </a:p>
          <a:p>
            <a:r>
              <a:rPr lang="en-GB" dirty="0"/>
              <a:t>Flank Attack    </a:t>
            </a:r>
          </a:p>
          <a:p>
            <a:endParaRPr lang="en-GB" dirty="0"/>
          </a:p>
          <a:p>
            <a:r>
              <a:rPr lang="en-GB" dirty="0"/>
              <a:t>Encirclement strategy</a:t>
            </a:r>
          </a:p>
          <a:p>
            <a:pPr marL="0" indent="0">
              <a:buNone/>
            </a:pPr>
            <a:endParaRPr lang="en-GB" dirty="0"/>
          </a:p>
          <a:p>
            <a:endParaRPr lang="en-GB"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56765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1000"/>
                                        <p:tgtEl>
                                          <p:spTgt spid="3">
                                            <p:txEl>
                                              <p:pRg st="6" end="6"/>
                                            </p:txEl>
                                          </p:spTgt>
                                        </p:tgtEl>
                                      </p:cBhvr>
                                    </p:animEffect>
                                    <p:anim calcmode="lin" valueType="num">
                                      <p:cBhvr>
                                        <p:cTn id="2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Strategies in the Maturity stage of the PLC</a:t>
            </a:r>
          </a:p>
        </p:txBody>
      </p:sp>
      <p:sp>
        <p:nvSpPr>
          <p:cNvPr id="3" name="Content Placeholder 2"/>
          <p:cNvSpPr>
            <a:spLocks noGrp="1"/>
          </p:cNvSpPr>
          <p:nvPr>
            <p:ph idx="1"/>
          </p:nvPr>
        </p:nvSpPr>
        <p:spPr/>
        <p:txBody>
          <a:bodyPr/>
          <a:lstStyle/>
          <a:p>
            <a:r>
              <a:rPr lang="en-GB" dirty="0"/>
              <a:t>Increased penetration strategy</a:t>
            </a:r>
          </a:p>
          <a:p>
            <a:endParaRPr lang="en-GB" dirty="0"/>
          </a:p>
          <a:p>
            <a:r>
              <a:rPr lang="en-GB" dirty="0"/>
              <a:t>Extended Use Strategy</a:t>
            </a:r>
          </a:p>
          <a:p>
            <a:pPr marL="0" indent="0">
              <a:buNone/>
            </a:pPr>
            <a:endParaRPr lang="en-GB" dirty="0"/>
          </a:p>
          <a:p>
            <a:r>
              <a:rPr lang="en-GB" dirty="0"/>
              <a:t>Global market expansion strategy</a:t>
            </a:r>
          </a:p>
        </p:txBody>
      </p:sp>
    </p:spTree>
    <p:extLst>
      <p:ext uri="{BB962C8B-B14F-4D97-AF65-F5344CB8AC3E}">
        <p14:creationId xmlns:p14="http://schemas.microsoft.com/office/powerpoint/2010/main" val="313426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ABA62-5D7F-4AC8-8D7D-C6065F3AFE67}"/>
              </a:ext>
            </a:extLst>
          </p:cNvPr>
          <p:cNvSpPr>
            <a:spLocks noGrp="1"/>
          </p:cNvSpPr>
          <p:nvPr>
            <p:ph type="ctrTitle"/>
          </p:nvPr>
        </p:nvSpPr>
        <p:spPr>
          <a:xfrm>
            <a:off x="3836504" y="758951"/>
            <a:ext cx="7319175" cy="3374931"/>
          </a:xfrm>
        </p:spPr>
        <p:txBody>
          <a:bodyPr>
            <a:normAutofit/>
          </a:bodyPr>
          <a:lstStyle/>
          <a:p>
            <a:r>
              <a:rPr lang="en-GB" sz="6800" dirty="0"/>
              <a:t>MBA Marketing Management Assignment 75%</a:t>
            </a:r>
          </a:p>
        </p:txBody>
      </p:sp>
      <p:sp>
        <p:nvSpPr>
          <p:cNvPr id="3" name="Subtitle 2">
            <a:extLst>
              <a:ext uri="{FF2B5EF4-FFF2-40B4-BE49-F238E27FC236}">
                <a16:creationId xmlns:a16="http://schemas.microsoft.com/office/drawing/2014/main" id="{C3F32EB5-021A-4D65-832B-6F53A1B91802}"/>
              </a:ext>
            </a:extLst>
          </p:cNvPr>
          <p:cNvSpPr>
            <a:spLocks noGrp="1"/>
          </p:cNvSpPr>
          <p:nvPr>
            <p:ph type="subTitle" idx="1"/>
          </p:nvPr>
        </p:nvSpPr>
        <p:spPr>
          <a:xfrm>
            <a:off x="3836504" y="4455620"/>
            <a:ext cx="7321946" cy="1143000"/>
          </a:xfrm>
        </p:spPr>
        <p:txBody>
          <a:bodyPr>
            <a:normAutofit/>
          </a:bodyPr>
          <a:lstStyle/>
          <a:p>
            <a:r>
              <a:rPr lang="en-GB" dirty="0"/>
              <a:t>Report 3500 Words</a:t>
            </a:r>
          </a:p>
          <a:p>
            <a:r>
              <a:rPr lang="en-GB" dirty="0"/>
              <a:t>Due Date: 26</a:t>
            </a:r>
            <a:r>
              <a:rPr lang="en-GB" baseline="30000" dirty="0"/>
              <a:t>th</a:t>
            </a:r>
            <a:r>
              <a:rPr lang="en-GB" dirty="0"/>
              <a:t> August 2021</a:t>
            </a:r>
          </a:p>
        </p:txBody>
      </p:sp>
      <p:pic>
        <p:nvPicPr>
          <p:cNvPr id="7" name="Graphic 6" descr="Books">
            <a:extLst>
              <a:ext uri="{FF2B5EF4-FFF2-40B4-BE49-F238E27FC236}">
                <a16:creationId xmlns:a16="http://schemas.microsoft.com/office/drawing/2014/main" id="{AF84D96F-67CA-468E-B5F8-F5DF48602F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spTree>
    <p:extLst>
      <p:ext uri="{BB962C8B-B14F-4D97-AF65-F5344CB8AC3E}">
        <p14:creationId xmlns:p14="http://schemas.microsoft.com/office/powerpoint/2010/main" val="17506158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4974771" y="634946"/>
            <a:ext cx="6574972" cy="1450757"/>
          </a:xfrm>
        </p:spPr>
        <p:txBody>
          <a:bodyPr>
            <a:normAutofit/>
          </a:bodyPr>
          <a:lstStyle/>
          <a:p>
            <a:r>
              <a:rPr lang="en-GB" b="1" u="sng"/>
              <a:t>Assignment Question</a:t>
            </a:r>
          </a:p>
        </p:txBody>
      </p:sp>
      <p:pic>
        <p:nvPicPr>
          <p:cNvPr id="7" name="Graphic 6" descr="Presentation with Checklist">
            <a:extLst>
              <a:ext uri="{FF2B5EF4-FFF2-40B4-BE49-F238E27FC236}">
                <a16:creationId xmlns:a16="http://schemas.microsoft.com/office/drawing/2014/main" id="{A4E47656-EBC1-4E8B-8323-67BF8E13BF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000" y="1351115"/>
            <a:ext cx="3695179" cy="3695179"/>
          </a:xfrm>
          <a:prstGeom prst="rect">
            <a:avLst/>
          </a:prstGeom>
        </p:spPr>
      </p:pic>
      <p:cxnSp>
        <p:nvCxnSpPr>
          <p:cNvPr id="12" name="Straight Connector 1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63482" y="2246569"/>
            <a:ext cx="58521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4973711" y="2407436"/>
            <a:ext cx="6576032" cy="3461657"/>
          </a:xfrm>
        </p:spPr>
        <p:txBody>
          <a:bodyPr>
            <a:normAutofit/>
          </a:bodyPr>
          <a:lstStyle/>
          <a:p>
            <a:pPr marL="0" indent="0">
              <a:lnSpc>
                <a:spcPct val="100000"/>
              </a:lnSpc>
              <a:buNone/>
            </a:pPr>
            <a:r>
              <a:rPr lang="en-GB" sz="1800"/>
              <a:t>It has recently been recognised that ‘to maximize customer satisfaction, companies have long emphasized touchpoints. But doing so can divert attention from the more important issue: the customer’s end-to-end journey,’ (Neher et al, March 2016). With this quotation in mind and following on from your report, you have been tasked </a:t>
            </a:r>
            <a:r>
              <a:rPr lang="en-GB" sz="1800" b="1" u="sng"/>
              <a:t>with critically appraising how your chosen organisation can create innovative marketing strategies for raising awareness of the brand as well as managing and evaluating the customer journey across a variety of communication channels to ensure current and future stakeholders’ expectations are fulfilled.</a:t>
            </a:r>
            <a:endParaRPr lang="en-GB" sz="1800"/>
          </a:p>
          <a:p>
            <a:pPr marL="0" indent="0">
              <a:lnSpc>
                <a:spcPct val="100000"/>
              </a:lnSpc>
              <a:buNone/>
            </a:pPr>
            <a:r>
              <a:rPr lang="en-GB" sz="1800"/>
              <a:t> </a:t>
            </a:r>
          </a:p>
          <a:p>
            <a:pPr>
              <a:lnSpc>
                <a:spcPct val="100000"/>
              </a:lnSpc>
            </a:pPr>
            <a:endParaRPr lang="en-GB" sz="1800"/>
          </a:p>
        </p:txBody>
      </p:sp>
      <p:sp>
        <p:nvSpPr>
          <p:cNvPr id="14" name="Rectangle 13">
            <a:extLst>
              <a:ext uri="{FF2B5EF4-FFF2-40B4-BE49-F238E27FC236}">
                <a16:creationId xmlns:a16="http://schemas.microsoft.com/office/drawing/2014/main" id="{3BD57AB6-3172-4520-B22E-FCD0184F3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23727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2E1FB-BBA4-4EF2-A492-01F943E33B33}"/>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Assignment Guidance</a:t>
            </a:r>
          </a:p>
        </p:txBody>
      </p:sp>
      <p:sp>
        <p:nvSpPr>
          <p:cNvPr id="3" name="Content Placeholder 2">
            <a:extLst>
              <a:ext uri="{FF2B5EF4-FFF2-40B4-BE49-F238E27FC236}">
                <a16:creationId xmlns:a16="http://schemas.microsoft.com/office/drawing/2014/main" id="{63CC6D8F-73F0-49CD-9E3A-97EF481FC259}"/>
              </a:ext>
            </a:extLst>
          </p:cNvPr>
          <p:cNvSpPr>
            <a:spLocks noGrp="1"/>
          </p:cNvSpPr>
          <p:nvPr>
            <p:ph idx="1"/>
          </p:nvPr>
        </p:nvSpPr>
        <p:spPr>
          <a:xfrm>
            <a:off x="6090574" y="801866"/>
            <a:ext cx="5306084" cy="5230634"/>
          </a:xfrm>
        </p:spPr>
        <p:txBody>
          <a:bodyPr anchor="ctr">
            <a:normAutofit fontScale="85000" lnSpcReduction="10000"/>
          </a:bodyPr>
          <a:lstStyle/>
          <a:p>
            <a:r>
              <a:rPr lang="en-GB" sz="1800" dirty="0">
                <a:solidFill>
                  <a:srgbClr val="000000"/>
                </a:solidFill>
              </a:rPr>
              <a:t>Support practical examples with appropriate theory. Total word count – 3500 words (75% of total marks awarded) Please note the following when completing your written assignment: </a:t>
            </a:r>
          </a:p>
          <a:p>
            <a:r>
              <a:rPr lang="en-GB" sz="1800" dirty="0">
                <a:solidFill>
                  <a:srgbClr val="000000"/>
                </a:solidFill>
              </a:rPr>
              <a:t>1. Writing: Written in English in an appropriate business/academic style </a:t>
            </a:r>
          </a:p>
          <a:p>
            <a:r>
              <a:rPr lang="en-GB" sz="1800" dirty="0">
                <a:solidFill>
                  <a:srgbClr val="000000"/>
                </a:solidFill>
              </a:rPr>
              <a:t>2. Focus: Focus only on the tasks set in the assignment. </a:t>
            </a:r>
          </a:p>
          <a:p>
            <a:r>
              <a:rPr lang="en-GB" sz="1800" dirty="0">
                <a:solidFill>
                  <a:srgbClr val="000000"/>
                </a:solidFill>
              </a:rPr>
              <a:t>3. Document format: In business report format or any other suitable format appropriate to the context. The total word count should be equivalent to a total word count of 3500 words. Ensure a clear title, course, and name or ID number is on a cover sheet and a bibliography using Harvard referencing throughout is also provided.</a:t>
            </a:r>
          </a:p>
          <a:p>
            <a:r>
              <a:rPr lang="en-GB" sz="1800" dirty="0">
                <a:solidFill>
                  <a:srgbClr val="000000"/>
                </a:solidFill>
              </a:rPr>
              <a:t>4. Research: Research should use reliable and relevant sources of information e.g. academic books and journals that have been peer reviewed. The research should be extensive. The use of a range of information sources is expected – academic books, peer reviewed journal articles, professional articles, press releases and newspaper articles, reliable statistics, company annual reports and other company information.</a:t>
            </a:r>
          </a:p>
          <a:p>
            <a:endParaRPr lang="en-GB" sz="1500" dirty="0">
              <a:solidFill>
                <a:srgbClr val="000000"/>
              </a:solidFill>
            </a:endParaRPr>
          </a:p>
        </p:txBody>
      </p:sp>
      <p:pic>
        <p:nvPicPr>
          <p:cNvPr id="7" name="Graphic 6" descr="Presentation with Checklist">
            <a:extLst>
              <a:ext uri="{FF2B5EF4-FFF2-40B4-BE49-F238E27FC236}">
                <a16:creationId xmlns:a16="http://schemas.microsoft.com/office/drawing/2014/main" id="{715BB8D1-BE0C-44EE-93EC-455FF3CF52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000" y="1351115"/>
            <a:ext cx="3695179" cy="3695179"/>
          </a:xfrm>
          <a:prstGeom prst="rect">
            <a:avLst/>
          </a:prstGeom>
        </p:spPr>
      </p:pic>
    </p:spTree>
    <p:extLst>
      <p:ext uri="{BB962C8B-B14F-4D97-AF65-F5344CB8AC3E}">
        <p14:creationId xmlns:p14="http://schemas.microsoft.com/office/powerpoint/2010/main" val="676203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1914596-3C07-4868-948F-C782821ADA70}"/>
              </a:ext>
            </a:extLst>
          </p:cNvPr>
          <p:cNvSpPr>
            <a:spLocks noGrp="1"/>
          </p:cNvSpPr>
          <p:nvPr>
            <p:ph type="title"/>
          </p:nvPr>
        </p:nvSpPr>
        <p:spPr>
          <a:xfrm>
            <a:off x="492369" y="605896"/>
            <a:ext cx="3642309" cy="5646208"/>
          </a:xfrm>
        </p:spPr>
        <p:txBody>
          <a:bodyPr anchor="ctr">
            <a:normAutofit/>
          </a:bodyPr>
          <a:lstStyle/>
          <a:p>
            <a:r>
              <a:rPr lang="en-GB" sz="4400" b="1">
                <a:solidFill>
                  <a:srgbClr val="FFFFFF"/>
                </a:solidFill>
              </a:rPr>
              <a:t>Structure</a:t>
            </a:r>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231958" y="605896"/>
            <a:ext cx="5923721" cy="5646208"/>
          </a:xfrm>
        </p:spPr>
        <p:txBody>
          <a:bodyPr anchor="ctr">
            <a:normAutofit/>
          </a:bodyPr>
          <a:lstStyle/>
          <a:p>
            <a:pPr lvl="0">
              <a:lnSpc>
                <a:spcPct val="100000"/>
              </a:lnSpc>
            </a:pPr>
            <a:r>
              <a:rPr lang="en-GB" sz="1700" dirty="0"/>
              <a:t>Include an introduction</a:t>
            </a:r>
          </a:p>
          <a:p>
            <a:pPr lvl="0">
              <a:lnSpc>
                <a:spcPct val="100000"/>
              </a:lnSpc>
            </a:pPr>
            <a:r>
              <a:rPr lang="en-GB" sz="1700" dirty="0"/>
              <a:t>Include a definition of communication</a:t>
            </a:r>
          </a:p>
          <a:p>
            <a:pPr lvl="0">
              <a:lnSpc>
                <a:spcPct val="100000"/>
              </a:lnSpc>
            </a:pPr>
            <a:r>
              <a:rPr lang="en-GB" sz="1700" dirty="0"/>
              <a:t>Include a diagram and briefly explain a communication model</a:t>
            </a:r>
          </a:p>
          <a:p>
            <a:pPr lvl="0">
              <a:lnSpc>
                <a:spcPct val="100000"/>
              </a:lnSpc>
            </a:pPr>
            <a:r>
              <a:rPr lang="en-GB" sz="1700" dirty="0"/>
              <a:t>Provide a definition of Integrated Marketing Communications</a:t>
            </a:r>
          </a:p>
          <a:p>
            <a:pPr lvl="0">
              <a:lnSpc>
                <a:spcPct val="100000"/>
              </a:lnSpc>
            </a:pPr>
            <a:r>
              <a:rPr lang="en-GB" sz="1700" dirty="0"/>
              <a:t>Explain what new promotional strategies your company can use to raise awareness of the brand</a:t>
            </a:r>
          </a:p>
          <a:p>
            <a:pPr lvl="0">
              <a:lnSpc>
                <a:spcPct val="100000"/>
              </a:lnSpc>
            </a:pPr>
            <a:r>
              <a:rPr lang="en-GB" sz="1700" dirty="0"/>
              <a:t>Include a definition of branding and brand equity</a:t>
            </a:r>
          </a:p>
          <a:p>
            <a:pPr lvl="0">
              <a:lnSpc>
                <a:spcPct val="100000"/>
              </a:lnSpc>
            </a:pPr>
            <a:r>
              <a:rPr lang="en-GB" sz="1700" dirty="0"/>
              <a:t>Explain and relate either Keller’s Brand Equity model or Aaker’s Brand Equity model to your company. (You could also include the advantages and disadvantages of one of the brand equity models).</a:t>
            </a:r>
          </a:p>
          <a:p>
            <a:pPr>
              <a:lnSpc>
                <a:spcPct val="100000"/>
              </a:lnSpc>
            </a:pPr>
            <a:endParaRPr lang="en-GB" sz="1700" dirty="0"/>
          </a:p>
        </p:txBody>
      </p:sp>
      <p:sp>
        <p:nvSpPr>
          <p:cNvPr id="21" name="Rectangle 20">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354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56366" y="2529430"/>
            <a:ext cx="7855670" cy="3379420"/>
          </a:xfrm>
        </p:spPr>
      </p:pic>
      <p:sp>
        <p:nvSpPr>
          <p:cNvPr id="3" name="Rectangle 2">
            <a:extLst>
              <a:ext uri="{FF2B5EF4-FFF2-40B4-BE49-F238E27FC236}">
                <a16:creationId xmlns:a16="http://schemas.microsoft.com/office/drawing/2014/main" id="{9A6A8655-DC44-4734-8CB7-42DC6E7C3A7E}"/>
              </a:ext>
            </a:extLst>
          </p:cNvPr>
          <p:cNvSpPr/>
          <p:nvPr/>
        </p:nvSpPr>
        <p:spPr>
          <a:xfrm>
            <a:off x="1856366" y="2041094"/>
            <a:ext cx="8075240" cy="646331"/>
          </a:xfrm>
          <a:prstGeom prst="rect">
            <a:avLst/>
          </a:prstGeom>
        </p:spPr>
        <p:txBody>
          <a:bodyPr wrap="square">
            <a:spAutoFit/>
          </a:bodyPr>
          <a:lstStyle/>
          <a:p>
            <a:r>
              <a:rPr lang="en-GB" dirty="0">
                <a:solidFill>
                  <a:srgbClr val="000000"/>
                </a:solidFill>
                <a:latin typeface="Georgia" panose="02040502050405020303" pitchFamily="18" charset="0"/>
              </a:rPr>
              <a:t>Claude </a:t>
            </a:r>
            <a:r>
              <a:rPr lang="en-GB" b="1" dirty="0">
                <a:solidFill>
                  <a:srgbClr val="000000"/>
                </a:solidFill>
                <a:latin typeface="Georgia" panose="02040502050405020303" pitchFamily="18" charset="0"/>
              </a:rPr>
              <a:t>Shannon</a:t>
            </a:r>
            <a:r>
              <a:rPr lang="en-GB" dirty="0">
                <a:solidFill>
                  <a:srgbClr val="000000"/>
                </a:solidFill>
                <a:latin typeface="Georgia" panose="02040502050405020303" pitchFamily="18" charset="0"/>
              </a:rPr>
              <a:t> and Waren </a:t>
            </a:r>
            <a:r>
              <a:rPr lang="en-GB" b="1" dirty="0">
                <a:solidFill>
                  <a:srgbClr val="000000"/>
                </a:solidFill>
                <a:latin typeface="Georgia" panose="02040502050405020303" pitchFamily="18" charset="0"/>
              </a:rPr>
              <a:t>Weaver's</a:t>
            </a:r>
            <a:r>
              <a:rPr lang="en-GB" dirty="0">
                <a:solidFill>
                  <a:srgbClr val="000000"/>
                </a:solidFill>
                <a:latin typeface="Georgia" panose="02040502050405020303" pitchFamily="18" charset="0"/>
              </a:rPr>
              <a:t> macro model is a model used to represent the standard steps of any form of effective communication.</a:t>
            </a:r>
          </a:p>
        </p:txBody>
      </p:sp>
      <p:sp>
        <p:nvSpPr>
          <p:cNvPr id="5" name="Rectangle 4">
            <a:extLst>
              <a:ext uri="{FF2B5EF4-FFF2-40B4-BE49-F238E27FC236}">
                <a16:creationId xmlns:a16="http://schemas.microsoft.com/office/drawing/2014/main" id="{F6273F24-5BB7-4706-8FC9-AA2FCEE07B57}"/>
              </a:ext>
            </a:extLst>
          </p:cNvPr>
          <p:cNvSpPr/>
          <p:nvPr/>
        </p:nvSpPr>
        <p:spPr>
          <a:xfrm rot="10800000" flipV="1">
            <a:off x="2055423" y="5908850"/>
            <a:ext cx="6471882" cy="461665"/>
          </a:xfrm>
          <a:prstGeom prst="rect">
            <a:avLst/>
          </a:prstGeom>
        </p:spPr>
        <p:txBody>
          <a:bodyPr wrap="square">
            <a:spAutoFit/>
          </a:bodyPr>
          <a:lstStyle/>
          <a:p>
            <a:r>
              <a:rPr lang="en-GB" sz="1200" b="1" dirty="0"/>
              <a:t>Source: </a:t>
            </a:r>
            <a:r>
              <a:rPr lang="en-GB" sz="1200" dirty="0"/>
              <a:t>Marketing Management, by Philip Kotler and Kevin Lane Keller, 15th Edition (Global Edition), Pearson, Chapter 19, page 585</a:t>
            </a:r>
            <a:r>
              <a:rPr lang="en-GB" sz="1200" dirty="0">
                <a:solidFill>
                  <a:srgbClr val="000000"/>
                </a:solidFill>
                <a:latin typeface="Georgia" panose="02040502050405020303" pitchFamily="18" charset="0"/>
              </a:rPr>
              <a:t> </a:t>
            </a:r>
            <a:endParaRPr lang="en-GB" sz="1200" dirty="0"/>
          </a:p>
        </p:txBody>
      </p:sp>
    </p:spTree>
    <p:extLst>
      <p:ext uri="{BB962C8B-B14F-4D97-AF65-F5344CB8AC3E}">
        <p14:creationId xmlns:p14="http://schemas.microsoft.com/office/powerpoint/2010/main" val="14402100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 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Newspapers</a:t>
            </a:r>
          </a:p>
          <a:p>
            <a:endParaRPr lang="en-GB" dirty="0"/>
          </a:p>
          <a:p>
            <a:endParaRPr lang="en-GB" dirty="0"/>
          </a:p>
          <a:p>
            <a:endParaRPr lang="en-GB" dirty="0"/>
          </a:p>
          <a:p>
            <a:r>
              <a:rPr lang="en-GB" dirty="0"/>
              <a:t>Magazines </a:t>
            </a:r>
          </a:p>
        </p:txBody>
      </p:sp>
    </p:spTree>
    <p:extLst>
      <p:ext uri="{BB962C8B-B14F-4D97-AF65-F5344CB8AC3E}">
        <p14:creationId xmlns:p14="http://schemas.microsoft.com/office/powerpoint/2010/main" val="6695219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Television</a:t>
            </a:r>
          </a:p>
          <a:p>
            <a:endParaRPr lang="en-GB" dirty="0"/>
          </a:p>
          <a:p>
            <a:endParaRPr lang="en-GB" dirty="0"/>
          </a:p>
          <a:p>
            <a:r>
              <a:rPr lang="en-GB" dirty="0"/>
              <a:t>Radio</a:t>
            </a:r>
          </a:p>
        </p:txBody>
      </p:sp>
    </p:spTree>
    <p:extLst>
      <p:ext uri="{BB962C8B-B14F-4D97-AF65-F5344CB8AC3E}">
        <p14:creationId xmlns:p14="http://schemas.microsoft.com/office/powerpoint/2010/main" val="40869172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Cinema</a:t>
            </a:r>
          </a:p>
          <a:p>
            <a:endParaRPr lang="en-GB" dirty="0"/>
          </a:p>
          <a:p>
            <a:endParaRPr lang="en-GB" dirty="0"/>
          </a:p>
          <a:p>
            <a:r>
              <a:rPr lang="en-GB" dirty="0"/>
              <a:t>Outdoor</a:t>
            </a:r>
          </a:p>
        </p:txBody>
      </p:sp>
    </p:spTree>
    <p:extLst>
      <p:ext uri="{BB962C8B-B14F-4D97-AF65-F5344CB8AC3E}">
        <p14:creationId xmlns:p14="http://schemas.microsoft.com/office/powerpoint/2010/main" val="24360785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What is the difference between advertising and sales promotion?</a:t>
            </a:r>
          </a:p>
        </p:txBody>
      </p:sp>
    </p:spTree>
    <p:extLst>
      <p:ext uri="{BB962C8B-B14F-4D97-AF65-F5344CB8AC3E}">
        <p14:creationId xmlns:p14="http://schemas.microsoft.com/office/powerpoint/2010/main" val="41978401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 and Pull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10315" y="1981199"/>
            <a:ext cx="4735661" cy="4259965"/>
          </a:xfrm>
        </p:spPr>
      </p:pic>
    </p:spTree>
    <p:extLst>
      <p:ext uri="{BB962C8B-B14F-4D97-AF65-F5344CB8AC3E}">
        <p14:creationId xmlns:p14="http://schemas.microsoft.com/office/powerpoint/2010/main" val="6719912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p:txBody>
          <a:bodyPr>
            <a:normAutofit/>
          </a:bodyPr>
          <a:lstStyle/>
          <a:p>
            <a:r>
              <a:rPr lang="en-GB" b="1" dirty="0"/>
              <a:t>Sponsorship</a:t>
            </a:r>
            <a:r>
              <a:rPr lang="en-GB" dirty="0"/>
              <a:t> is a specialised kind of public relations and increasingly popular, particularly with larger businesses. </a:t>
            </a:r>
          </a:p>
          <a:p>
            <a:r>
              <a:rPr lang="en-GB" dirty="0"/>
              <a:t>A business will sponsor an event, team or individual in order to build brand awareness. </a:t>
            </a:r>
          </a:p>
          <a:p>
            <a:r>
              <a:rPr lang="en-GB" dirty="0"/>
              <a:t>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catalogue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46664" y="1930835"/>
            <a:ext cx="8229600" cy="4310742"/>
          </a:xfrm>
        </p:spPr>
      </p:pic>
    </p:spTree>
    <p:extLst>
      <p:ext uri="{BB962C8B-B14F-4D97-AF65-F5344CB8AC3E}">
        <p14:creationId xmlns:p14="http://schemas.microsoft.com/office/powerpoint/2010/main" val="2801267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4588" y="2067408"/>
            <a:ext cx="5954855" cy="4132670"/>
          </a:xfrm>
        </p:spPr>
      </p:pic>
    </p:spTree>
    <p:extLst>
      <p:ext uri="{BB962C8B-B14F-4D97-AF65-F5344CB8AC3E}">
        <p14:creationId xmlns:p14="http://schemas.microsoft.com/office/powerpoint/2010/main" val="7356597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86987B0-3F4A-49A3-968C-379963F0B2C1}"/>
              </a:ext>
            </a:extLst>
          </p:cNvPr>
          <p:cNvSpPr>
            <a:spLocks noGrp="1"/>
          </p:cNvSpPr>
          <p:nvPr>
            <p:ph type="subTitle" idx="1"/>
          </p:nvPr>
        </p:nvSpPr>
        <p:spPr>
          <a:xfrm>
            <a:off x="4439633" y="4518923"/>
            <a:ext cx="3312734" cy="1141851"/>
          </a:xfrm>
          <a:noFill/>
        </p:spPr>
        <p:txBody>
          <a:bodyPr>
            <a:normAutofit/>
          </a:bodyPr>
          <a:lstStyle/>
          <a:p>
            <a:endParaRPr lang="en-GB" sz="2000">
              <a:solidFill>
                <a:srgbClr val="080808"/>
              </a:solidFill>
            </a:endParaRPr>
          </a:p>
        </p:txBody>
      </p:sp>
      <p:sp>
        <p:nvSpPr>
          <p:cNvPr id="2" name="Title 1">
            <a:extLst>
              <a:ext uri="{FF2B5EF4-FFF2-40B4-BE49-F238E27FC236}">
                <a16:creationId xmlns:a16="http://schemas.microsoft.com/office/drawing/2014/main" id="{8B1CB5C6-2E4A-415C-9D72-A827F84DFD5D}"/>
              </a:ext>
            </a:extLst>
          </p:cNvPr>
          <p:cNvSpPr>
            <a:spLocks noGrp="1"/>
          </p:cNvSpPr>
          <p:nvPr>
            <p:ph type="ctrTitle"/>
          </p:nvPr>
        </p:nvSpPr>
        <p:spPr>
          <a:xfrm>
            <a:off x="3204642" y="2353641"/>
            <a:ext cx="5782716" cy="2150719"/>
          </a:xfrm>
          <a:noFill/>
        </p:spPr>
        <p:txBody>
          <a:bodyPr anchor="ctr">
            <a:normAutofit/>
          </a:bodyPr>
          <a:lstStyle/>
          <a:p>
            <a:r>
              <a:rPr lang="en-GB" sz="3600" dirty="0">
                <a:solidFill>
                  <a:srgbClr val="080808"/>
                </a:solidFill>
              </a:rPr>
              <a:t>Explanation of Keller’s Brand Equity Model</a:t>
            </a:r>
          </a:p>
        </p:txBody>
      </p:sp>
    </p:spTree>
    <p:extLst>
      <p:ext uri="{BB962C8B-B14F-4D97-AF65-F5344CB8AC3E}">
        <p14:creationId xmlns:p14="http://schemas.microsoft.com/office/powerpoint/2010/main" val="166234286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47351-47A8-43C8-B5B2-5744B8C5F271}"/>
              </a:ext>
            </a:extLst>
          </p:cNvPr>
          <p:cNvSpPr>
            <a:spLocks noGrp="1"/>
          </p:cNvSpPr>
          <p:nvPr>
            <p:ph type="title"/>
          </p:nvPr>
        </p:nvSpPr>
        <p:spPr/>
        <p:txBody>
          <a:bodyPr/>
          <a:lstStyle/>
          <a:p>
            <a:r>
              <a:rPr lang="en-GB" dirty="0"/>
              <a:t>What is Brand Equity?</a:t>
            </a:r>
          </a:p>
        </p:txBody>
      </p:sp>
      <p:sp>
        <p:nvSpPr>
          <p:cNvPr id="3" name="Content Placeholder 2">
            <a:extLst>
              <a:ext uri="{FF2B5EF4-FFF2-40B4-BE49-F238E27FC236}">
                <a16:creationId xmlns:a16="http://schemas.microsoft.com/office/drawing/2014/main" id="{D819DA8C-EB35-4103-A93F-9BBAE8B912F1}"/>
              </a:ext>
            </a:extLst>
          </p:cNvPr>
          <p:cNvSpPr>
            <a:spLocks noGrp="1"/>
          </p:cNvSpPr>
          <p:nvPr>
            <p:ph idx="1"/>
          </p:nvPr>
        </p:nvSpPr>
        <p:spPr/>
        <p:txBody>
          <a:bodyPr/>
          <a:lstStyle/>
          <a:p>
            <a:pPr marL="0" indent="0">
              <a:buNone/>
            </a:pPr>
            <a:r>
              <a:rPr lang="en-GB" dirty="0"/>
              <a:t>Brand equity refers to a value premium that a company generates from a product with a recognizable name when compared to a generic equivalent. Companies can create brand equity for their products by making them memorable, easily recognizable, and superior in quality and reliable.</a:t>
            </a:r>
          </a:p>
          <a:p>
            <a:pPr marL="0" indent="0">
              <a:buNone/>
            </a:pPr>
            <a:r>
              <a:rPr lang="en-GB" sz="1800" b="1" dirty="0"/>
              <a:t>Source: </a:t>
            </a:r>
            <a:r>
              <a:rPr lang="en-GB" sz="1800" dirty="0">
                <a:hlinkClick r:id="rId2"/>
              </a:rPr>
              <a:t>https://www.investopedia.com/terms/b/brandequity.asp</a:t>
            </a:r>
            <a:endParaRPr lang="en-GB" sz="1800" dirty="0"/>
          </a:p>
        </p:txBody>
      </p:sp>
    </p:spTree>
    <p:extLst>
      <p:ext uri="{BB962C8B-B14F-4D97-AF65-F5344CB8AC3E}">
        <p14:creationId xmlns:p14="http://schemas.microsoft.com/office/powerpoint/2010/main" val="77541545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8C7B7-B196-42C6-917C-501D094F1645}"/>
              </a:ext>
            </a:extLst>
          </p:cNvPr>
          <p:cNvSpPr>
            <a:spLocks noGrp="1"/>
          </p:cNvSpPr>
          <p:nvPr>
            <p:ph type="title"/>
          </p:nvPr>
        </p:nvSpPr>
        <p:spPr/>
        <p:txBody>
          <a:bodyPr/>
          <a:lstStyle/>
          <a:p>
            <a:r>
              <a:rPr lang="en-GB" dirty="0"/>
              <a:t>Keller’s Customer-Based Brand Equity (CBBE) model</a:t>
            </a:r>
          </a:p>
        </p:txBody>
      </p:sp>
      <p:sp>
        <p:nvSpPr>
          <p:cNvPr id="3" name="Content Placeholder 2">
            <a:extLst>
              <a:ext uri="{FF2B5EF4-FFF2-40B4-BE49-F238E27FC236}">
                <a16:creationId xmlns:a16="http://schemas.microsoft.com/office/drawing/2014/main" id="{6332E9CC-858C-4747-A145-6C2425FF2953}"/>
              </a:ext>
            </a:extLst>
          </p:cNvPr>
          <p:cNvSpPr>
            <a:spLocks noGrp="1"/>
          </p:cNvSpPr>
          <p:nvPr>
            <p:ph idx="1"/>
          </p:nvPr>
        </p:nvSpPr>
        <p:spPr/>
        <p:txBody>
          <a:bodyPr>
            <a:normAutofit fontScale="77500" lnSpcReduction="20000"/>
          </a:bodyPr>
          <a:lstStyle/>
          <a:p>
            <a:pPr fontAlgn="base"/>
            <a:r>
              <a:rPr lang="en-GB" sz="2600" dirty="0">
                <a:solidFill>
                  <a:srgbClr val="424242"/>
                </a:solidFill>
                <a:latin typeface="Open Sans"/>
              </a:rPr>
              <a:t>This model takes the shape of a pyramid, and that pyramid has four levels. The levels of the Brand Equity pyramid are as follows –</a:t>
            </a:r>
          </a:p>
          <a:p>
            <a:pPr fontAlgn="base"/>
            <a:r>
              <a:rPr lang="en-GB" sz="2600" dirty="0">
                <a:solidFill>
                  <a:srgbClr val="424242"/>
                </a:solidFill>
                <a:latin typeface="Open Sans"/>
              </a:rPr>
              <a:t>Identity</a:t>
            </a:r>
          </a:p>
          <a:p>
            <a:pPr fontAlgn="base"/>
            <a:r>
              <a:rPr lang="en-GB" sz="2600" dirty="0">
                <a:solidFill>
                  <a:srgbClr val="424242"/>
                </a:solidFill>
                <a:latin typeface="Open Sans"/>
              </a:rPr>
              <a:t>Meaning</a:t>
            </a:r>
          </a:p>
          <a:p>
            <a:pPr fontAlgn="base"/>
            <a:r>
              <a:rPr lang="en-GB" sz="2600" dirty="0">
                <a:solidFill>
                  <a:srgbClr val="424242"/>
                </a:solidFill>
                <a:latin typeface="Open Sans"/>
              </a:rPr>
              <a:t>Response</a:t>
            </a:r>
          </a:p>
          <a:p>
            <a:pPr fontAlgn="base"/>
            <a:r>
              <a:rPr lang="en-GB" sz="2600" dirty="0">
                <a:solidFill>
                  <a:srgbClr val="424242"/>
                </a:solidFill>
                <a:latin typeface="Open Sans"/>
              </a:rPr>
              <a:t>Relationships</a:t>
            </a:r>
          </a:p>
          <a:p>
            <a:pPr fontAlgn="base"/>
            <a:r>
              <a:rPr lang="en-GB" sz="2600" dirty="0">
                <a:solidFill>
                  <a:srgbClr val="424242"/>
                </a:solidFill>
                <a:latin typeface="Open Sans"/>
              </a:rPr>
              <a:t>That list is in reverse order, meaning brand identity is located at the bottom of the pyramid, while relationships are at the top level. In order to create a strong brand for your organization, you need to make sure that you build the pyramid solidly from the ground up</a:t>
            </a:r>
          </a:p>
          <a:p>
            <a:endParaRPr lang="en-GB" dirty="0"/>
          </a:p>
        </p:txBody>
      </p:sp>
    </p:spTree>
    <p:extLst>
      <p:ext uri="{BB962C8B-B14F-4D97-AF65-F5344CB8AC3E}">
        <p14:creationId xmlns:p14="http://schemas.microsoft.com/office/powerpoint/2010/main" val="10397701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F46B4-6012-4C77-B52C-C08C596B9950}"/>
              </a:ext>
            </a:extLst>
          </p:cNvPr>
          <p:cNvSpPr>
            <a:spLocks noGrp="1"/>
          </p:cNvSpPr>
          <p:nvPr>
            <p:ph type="title"/>
          </p:nvPr>
        </p:nvSpPr>
        <p:spPr/>
        <p:txBody>
          <a:bodyPr/>
          <a:lstStyle/>
          <a:p>
            <a:r>
              <a:rPr lang="en-GB" dirty="0"/>
              <a:t>Keller’s Brand Equity Model</a:t>
            </a:r>
          </a:p>
        </p:txBody>
      </p:sp>
      <p:pic>
        <p:nvPicPr>
          <p:cNvPr id="1026" name="Picture 2">
            <a:extLst>
              <a:ext uri="{FF2B5EF4-FFF2-40B4-BE49-F238E27FC236}">
                <a16:creationId xmlns:a16="http://schemas.microsoft.com/office/drawing/2014/main" id="{43525A3E-5059-4A80-A92E-02BFE4CBE97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7030" y="2222716"/>
            <a:ext cx="8863879" cy="4079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023629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9A7DB-34D4-41B3-9198-92D060092F27}"/>
              </a:ext>
            </a:extLst>
          </p:cNvPr>
          <p:cNvSpPr>
            <a:spLocks noGrp="1"/>
          </p:cNvSpPr>
          <p:nvPr>
            <p:ph type="title"/>
          </p:nvPr>
        </p:nvSpPr>
        <p:spPr/>
        <p:txBody>
          <a:bodyPr/>
          <a:lstStyle/>
          <a:p>
            <a:r>
              <a:rPr lang="en-GB" dirty="0"/>
              <a:t>Identity</a:t>
            </a:r>
          </a:p>
        </p:txBody>
      </p:sp>
      <p:sp>
        <p:nvSpPr>
          <p:cNvPr id="3" name="Content Placeholder 2">
            <a:extLst>
              <a:ext uri="{FF2B5EF4-FFF2-40B4-BE49-F238E27FC236}">
                <a16:creationId xmlns:a16="http://schemas.microsoft.com/office/drawing/2014/main" id="{4B8307C6-6950-4537-BF1F-698AE892BA68}"/>
              </a:ext>
            </a:extLst>
          </p:cNvPr>
          <p:cNvSpPr>
            <a:spLocks noGrp="1"/>
          </p:cNvSpPr>
          <p:nvPr>
            <p:ph idx="1"/>
          </p:nvPr>
        </p:nvSpPr>
        <p:spPr>
          <a:xfrm>
            <a:off x="838200" y="623466"/>
            <a:ext cx="9837374" cy="5553497"/>
          </a:xfrm>
        </p:spPr>
        <p:txBody>
          <a:bodyPr/>
          <a:lstStyle/>
          <a:p>
            <a:endParaRPr lang="en-GB" dirty="0"/>
          </a:p>
          <a:p>
            <a:endParaRPr lang="en-GB" dirty="0"/>
          </a:p>
          <a:p>
            <a:pPr marL="0" indent="0">
              <a:buNone/>
            </a:pPr>
            <a:endParaRPr lang="en-GB" dirty="0"/>
          </a:p>
          <a:p>
            <a:pPr marL="0" indent="0">
              <a:buNone/>
            </a:pPr>
            <a:r>
              <a:rPr lang="en-GB" dirty="0"/>
              <a:t>The basis of your brand is figuring out, and communicating, what your brand is all about. Not only do you need to make sure that people are aware of your brand, but you need to be sure that they are getting the right message as well.</a:t>
            </a:r>
          </a:p>
          <a:p>
            <a:endParaRPr lang="en-GB" dirty="0"/>
          </a:p>
        </p:txBody>
      </p:sp>
      <p:pic>
        <p:nvPicPr>
          <p:cNvPr id="2050" name="Picture 2">
            <a:extLst>
              <a:ext uri="{FF2B5EF4-FFF2-40B4-BE49-F238E27FC236}">
                <a16:creationId xmlns:a16="http://schemas.microsoft.com/office/drawing/2014/main" id="{B5327FFC-9297-4BB5-B4C8-8388C454C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1870" y="3583475"/>
            <a:ext cx="7432530" cy="2480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7753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E5B94-040F-4A28-B244-15315FC1622A}"/>
              </a:ext>
            </a:extLst>
          </p:cNvPr>
          <p:cNvSpPr>
            <a:spLocks noGrp="1"/>
          </p:cNvSpPr>
          <p:nvPr>
            <p:ph type="title"/>
          </p:nvPr>
        </p:nvSpPr>
        <p:spPr/>
        <p:txBody>
          <a:bodyPr/>
          <a:lstStyle/>
          <a:p>
            <a:r>
              <a:rPr lang="en-GB"/>
              <a:t>Meaning</a:t>
            </a:r>
            <a:endParaRPr lang="en-GB" dirty="0"/>
          </a:p>
        </p:txBody>
      </p:sp>
      <p:sp>
        <p:nvSpPr>
          <p:cNvPr id="3" name="Content Placeholder 2">
            <a:extLst>
              <a:ext uri="{FF2B5EF4-FFF2-40B4-BE49-F238E27FC236}">
                <a16:creationId xmlns:a16="http://schemas.microsoft.com/office/drawing/2014/main" id="{8F85BE7A-D4BF-4081-BA00-CE8AB883B237}"/>
              </a:ext>
            </a:extLst>
          </p:cNvPr>
          <p:cNvSpPr>
            <a:spLocks noGrp="1"/>
          </p:cNvSpPr>
          <p:nvPr>
            <p:ph idx="1"/>
          </p:nvPr>
        </p:nvSpPr>
        <p:spPr/>
        <p:txBody>
          <a:bodyPr/>
          <a:lstStyle/>
          <a:p>
            <a:pPr marL="0" indent="0">
              <a:buNone/>
            </a:pPr>
            <a:r>
              <a:rPr lang="en-GB"/>
              <a:t>With a general identity in place, the next step is going to be to carve out a meaning for your brand that will begin to build loyalty within your audience. Brand meaning is going to go beyond the quality of products that you offer, or the price point that you use at market. You could build the meaning of your brand around a number of different things.</a:t>
            </a:r>
            <a:endParaRPr lang="en-GB" dirty="0"/>
          </a:p>
        </p:txBody>
      </p:sp>
      <p:pic>
        <p:nvPicPr>
          <p:cNvPr id="3074" name="Picture 2">
            <a:extLst>
              <a:ext uri="{FF2B5EF4-FFF2-40B4-BE49-F238E27FC236}">
                <a16:creationId xmlns:a16="http://schemas.microsoft.com/office/drawing/2014/main" id="{7874B5DA-6700-4A32-9C1A-D266A13866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1725" y="4168055"/>
            <a:ext cx="5409766" cy="2247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91301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DA2C2-7FA0-4EBB-9AEC-A42D10E35155}"/>
              </a:ext>
            </a:extLst>
          </p:cNvPr>
          <p:cNvSpPr>
            <a:spLocks noGrp="1"/>
          </p:cNvSpPr>
          <p:nvPr>
            <p:ph type="title"/>
          </p:nvPr>
        </p:nvSpPr>
        <p:spPr/>
        <p:txBody>
          <a:bodyPr/>
          <a:lstStyle/>
          <a:p>
            <a:r>
              <a:rPr lang="en-GB" dirty="0"/>
              <a:t>Response</a:t>
            </a:r>
          </a:p>
        </p:txBody>
      </p:sp>
      <p:sp>
        <p:nvSpPr>
          <p:cNvPr id="3" name="Content Placeholder 2">
            <a:extLst>
              <a:ext uri="{FF2B5EF4-FFF2-40B4-BE49-F238E27FC236}">
                <a16:creationId xmlns:a16="http://schemas.microsoft.com/office/drawing/2014/main" id="{FEA0D5E6-0DF1-4381-A5E5-C4E6356490AC}"/>
              </a:ext>
            </a:extLst>
          </p:cNvPr>
          <p:cNvSpPr>
            <a:spLocks noGrp="1"/>
          </p:cNvSpPr>
          <p:nvPr>
            <p:ph idx="1"/>
          </p:nvPr>
        </p:nvSpPr>
        <p:spPr/>
        <p:txBody>
          <a:bodyPr/>
          <a:lstStyle/>
          <a:p>
            <a:pPr marL="0" indent="0">
              <a:buNone/>
            </a:pPr>
            <a:r>
              <a:rPr lang="en-GB" dirty="0"/>
              <a:t>Once a customer makes a purchase from your brand, what </a:t>
            </a:r>
            <a:r>
              <a:rPr lang="en-GB"/>
              <a:t>is their </a:t>
            </a:r>
            <a:r>
              <a:rPr lang="en-GB" dirty="0"/>
              <a:t>response to that purchase? This is where your brand has to live up to the reputation that you have attempted to build earlier in the pyramid.</a:t>
            </a:r>
          </a:p>
        </p:txBody>
      </p:sp>
    </p:spTree>
    <p:extLst>
      <p:ext uri="{BB962C8B-B14F-4D97-AF65-F5344CB8AC3E}">
        <p14:creationId xmlns:p14="http://schemas.microsoft.com/office/powerpoint/2010/main" val="214241659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AFE47-167B-446A-9B74-545718F3A683}"/>
              </a:ext>
            </a:extLst>
          </p:cNvPr>
          <p:cNvSpPr>
            <a:spLocks noGrp="1"/>
          </p:cNvSpPr>
          <p:nvPr>
            <p:ph type="title"/>
          </p:nvPr>
        </p:nvSpPr>
        <p:spPr/>
        <p:txBody>
          <a:bodyPr/>
          <a:lstStyle/>
          <a:p>
            <a:r>
              <a:rPr lang="en-GB"/>
              <a:t>Relationships</a:t>
            </a:r>
            <a:endParaRPr lang="en-GB" dirty="0"/>
          </a:p>
        </p:txBody>
      </p:sp>
      <p:sp>
        <p:nvSpPr>
          <p:cNvPr id="3" name="Content Placeholder 2">
            <a:extLst>
              <a:ext uri="{FF2B5EF4-FFF2-40B4-BE49-F238E27FC236}">
                <a16:creationId xmlns:a16="http://schemas.microsoft.com/office/drawing/2014/main" id="{F7139E03-B53D-452D-8509-9A1F05A4CC09}"/>
              </a:ext>
            </a:extLst>
          </p:cNvPr>
          <p:cNvSpPr>
            <a:spLocks noGrp="1"/>
          </p:cNvSpPr>
          <p:nvPr>
            <p:ph idx="1"/>
          </p:nvPr>
        </p:nvSpPr>
        <p:spPr>
          <a:xfrm>
            <a:off x="838200" y="577125"/>
            <a:ext cx="9565858" cy="5599838"/>
          </a:xfrm>
        </p:spPr>
        <p:txBody>
          <a:bodyPr/>
          <a:lstStyle/>
          <a:p>
            <a:endParaRPr lang="en-GB" dirty="0"/>
          </a:p>
          <a:p>
            <a:endParaRPr lang="en-GB" dirty="0"/>
          </a:p>
          <a:p>
            <a:endParaRPr lang="en-GB" dirty="0"/>
          </a:p>
          <a:p>
            <a:r>
              <a:rPr lang="en-GB" dirty="0"/>
              <a:t>At the top of the brand pyramid we find relationships, which is concerned with the concept of resonance.</a:t>
            </a:r>
          </a:p>
          <a:p>
            <a:endParaRPr lang="en-GB" dirty="0"/>
          </a:p>
        </p:txBody>
      </p:sp>
      <p:pic>
        <p:nvPicPr>
          <p:cNvPr id="4098" name="Picture 2">
            <a:extLst>
              <a:ext uri="{FF2B5EF4-FFF2-40B4-BE49-F238E27FC236}">
                <a16:creationId xmlns:a16="http://schemas.microsoft.com/office/drawing/2014/main" id="{D9F7DF27-CC68-4199-94DF-2BF6114B2B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2980" y="3377044"/>
            <a:ext cx="6707723" cy="2516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093266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7171B-C8A6-4EF4-B2F6-8BA1DDCFEB2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3EBB18E-1C16-4B55-857A-6FAEF7C5C97C}"/>
              </a:ext>
            </a:extLst>
          </p:cNvPr>
          <p:cNvSpPr>
            <a:spLocks noGrp="1"/>
          </p:cNvSpPr>
          <p:nvPr>
            <p:ph idx="1"/>
          </p:nvPr>
        </p:nvSpPr>
        <p:spPr/>
        <p:txBody>
          <a:bodyPr/>
          <a:lstStyle/>
          <a:p>
            <a:pPr marL="0" indent="0">
              <a:buNone/>
            </a:pPr>
            <a:r>
              <a:rPr lang="en-GB" dirty="0"/>
              <a:t>Building brand equity is one of the biggest challenges that is faced by the average organisation, but it is also an exciting opportunity to build tremendous value.</a:t>
            </a:r>
          </a:p>
        </p:txBody>
      </p:sp>
    </p:spTree>
    <p:extLst>
      <p:ext uri="{BB962C8B-B14F-4D97-AF65-F5344CB8AC3E}">
        <p14:creationId xmlns:p14="http://schemas.microsoft.com/office/powerpoint/2010/main" val="42031881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6B57751-D9F8-4192-94B8-0D51F400C489}"/>
              </a:ext>
            </a:extLst>
          </p:cNvPr>
          <p:cNvSpPr>
            <a:spLocks noGrp="1"/>
          </p:cNvSpPr>
          <p:nvPr>
            <p:ph type="title"/>
          </p:nvPr>
        </p:nvSpPr>
        <p:spPr>
          <a:xfrm>
            <a:off x="492369" y="605896"/>
            <a:ext cx="3642309" cy="5646208"/>
          </a:xfrm>
        </p:spPr>
        <p:txBody>
          <a:bodyPr anchor="ctr">
            <a:normAutofit/>
          </a:bodyPr>
          <a:lstStyle/>
          <a:p>
            <a:r>
              <a:rPr lang="en-GB" sz="4400" b="1">
                <a:solidFill>
                  <a:srgbClr val="FFFFFF"/>
                </a:solidFill>
              </a:rPr>
              <a:t>Structure</a:t>
            </a:r>
            <a:endParaRPr lang="en-GB" sz="4400">
              <a:solidFill>
                <a:srgbClr val="FFFFFF"/>
              </a:solidFill>
            </a:endParaRPr>
          </a:p>
        </p:txBody>
      </p:sp>
      <p:sp>
        <p:nvSpPr>
          <p:cNvPr id="3" name="Content Placeholder 2">
            <a:extLst>
              <a:ext uri="{FF2B5EF4-FFF2-40B4-BE49-F238E27FC236}">
                <a16:creationId xmlns:a16="http://schemas.microsoft.com/office/drawing/2014/main" id="{D54D6C82-B507-4A0E-88C2-E516C69C3E9C}"/>
              </a:ext>
            </a:extLst>
          </p:cNvPr>
          <p:cNvSpPr>
            <a:spLocks noGrp="1"/>
          </p:cNvSpPr>
          <p:nvPr>
            <p:ph idx="1"/>
          </p:nvPr>
        </p:nvSpPr>
        <p:spPr>
          <a:xfrm>
            <a:off x="5231958" y="605896"/>
            <a:ext cx="5923721" cy="5646208"/>
          </a:xfrm>
        </p:spPr>
        <p:txBody>
          <a:bodyPr anchor="ctr">
            <a:normAutofit/>
          </a:bodyPr>
          <a:lstStyle/>
          <a:p>
            <a:pPr lvl="0"/>
            <a:r>
              <a:rPr lang="en-GB" sz="2400" dirty="0"/>
              <a:t>Discuss the customer journey and customer touchpoints for your organisation </a:t>
            </a:r>
          </a:p>
          <a:p>
            <a:pPr lvl="0"/>
            <a:r>
              <a:rPr lang="en-GB" sz="2400" dirty="0"/>
              <a:t>You could include a diagram and explanation of a customer journey map for your organisation</a:t>
            </a:r>
          </a:p>
          <a:p>
            <a:pPr lvl="0"/>
            <a:r>
              <a:rPr lang="en-GB" sz="2400" dirty="0"/>
              <a:t>Critically analyse your company’s customer journey map</a:t>
            </a:r>
          </a:p>
          <a:p>
            <a:pPr lvl="0"/>
            <a:r>
              <a:rPr lang="en-GB" sz="2400" dirty="0"/>
              <a:t>The Total Engagement Model could be explained and related to your company</a:t>
            </a:r>
          </a:p>
          <a:p>
            <a:pPr lvl="0"/>
            <a:r>
              <a:rPr lang="en-GB" sz="2400" dirty="0"/>
              <a:t>Include a conclusion</a:t>
            </a:r>
          </a:p>
          <a:p>
            <a:endParaRPr lang="en-GB" sz="2400" dirty="0"/>
          </a:p>
        </p:txBody>
      </p:sp>
      <p:sp>
        <p:nvSpPr>
          <p:cNvPr id="21" name="Rectangle 20">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6744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B9EFA-F49F-49FA-920D-590F05247718}"/>
              </a:ext>
            </a:extLst>
          </p:cNvPr>
          <p:cNvSpPr>
            <a:spLocks noGrp="1"/>
          </p:cNvSpPr>
          <p:nvPr>
            <p:ph type="title"/>
          </p:nvPr>
        </p:nvSpPr>
        <p:spPr/>
        <p:txBody>
          <a:bodyPr/>
          <a:lstStyle/>
          <a:p>
            <a:r>
              <a:rPr lang="en-GB" dirty="0"/>
              <a:t>What is the Customer Journey?</a:t>
            </a:r>
          </a:p>
        </p:txBody>
      </p:sp>
      <p:sp>
        <p:nvSpPr>
          <p:cNvPr id="3" name="Content Placeholder 2">
            <a:extLst>
              <a:ext uri="{FF2B5EF4-FFF2-40B4-BE49-F238E27FC236}">
                <a16:creationId xmlns:a16="http://schemas.microsoft.com/office/drawing/2014/main" id="{67E148D2-4293-4FBE-A2F2-0A774F692A46}"/>
              </a:ext>
            </a:extLst>
          </p:cNvPr>
          <p:cNvSpPr>
            <a:spLocks noGrp="1"/>
          </p:cNvSpPr>
          <p:nvPr>
            <p:ph idx="1"/>
          </p:nvPr>
        </p:nvSpPr>
        <p:spPr/>
        <p:txBody>
          <a:bodyPr/>
          <a:lstStyle/>
          <a:p>
            <a:pPr marL="0" indent="0">
              <a:buNone/>
            </a:pPr>
            <a:r>
              <a:rPr lang="en-GB" dirty="0"/>
              <a:t>The customer journey in marketing refers to the customer’s path, via touchpoints, to their decision to purchase an item.</a:t>
            </a:r>
          </a:p>
          <a:p>
            <a:pPr marL="0" indent="0">
              <a:buNone/>
            </a:pPr>
            <a:r>
              <a:rPr lang="en-GB" sz="1600" b="1" dirty="0"/>
              <a:t>Source: </a:t>
            </a:r>
            <a:r>
              <a:rPr lang="en-GB" sz="1600" dirty="0">
                <a:hlinkClick r:id="rId2">
                  <a:extLst>
                    <a:ext uri="{A12FA001-AC4F-418D-AE19-62706E023703}">
                      <ahyp:hlinkClr xmlns:ahyp="http://schemas.microsoft.com/office/drawing/2018/hyperlinkcolor" val="tx"/>
                    </a:ext>
                  </a:extLst>
                </a:hlinkClick>
              </a:rPr>
              <a:t>https://en.ryte.com/wiki/Customer_Journey</a:t>
            </a:r>
            <a:endParaRPr lang="en-GB" sz="1600" dirty="0"/>
          </a:p>
          <a:p>
            <a:pPr marL="0" indent="0">
              <a:buNone/>
            </a:pPr>
            <a:endParaRPr lang="en-GB" sz="1600" dirty="0"/>
          </a:p>
          <a:p>
            <a:pPr marL="0" indent="0">
              <a:buNone/>
            </a:pPr>
            <a:r>
              <a:rPr lang="en-GB" dirty="0"/>
              <a:t>A common end-to-end customer journey represents all the interactions in between a customer being completely unaware of a company through becoming aware, investigating it, buying it, using and assimilating it, through to becoming an advocate - telling others that they should buy it and use it too.</a:t>
            </a:r>
          </a:p>
          <a:p>
            <a:pPr marL="0" indent="0">
              <a:buNone/>
            </a:pPr>
            <a:r>
              <a:rPr lang="en-GB" sz="1600" dirty="0"/>
              <a:t>Source: </a:t>
            </a:r>
            <a:r>
              <a:rPr lang="en-GB" sz="1600" dirty="0">
                <a:hlinkClick r:id="rId3">
                  <a:extLst>
                    <a:ext uri="{A12FA001-AC4F-418D-AE19-62706E023703}">
                      <ahyp:hlinkClr xmlns:ahyp="http://schemas.microsoft.com/office/drawing/2018/hyperlinkcolor" val="tx"/>
                    </a:ext>
                  </a:extLst>
                </a:hlinkClick>
              </a:rPr>
              <a:t>https://transformation.ai/customer-journey-definition/</a:t>
            </a:r>
            <a:endParaRPr lang="en-GB" sz="16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5377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BFCD4-6D66-46A8-B006-2B296B887586}"/>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9BCA8B56-65EE-44F4-B586-C89C616157B4}"/>
              </a:ext>
            </a:extLst>
          </p:cNvPr>
          <p:cNvSpPr>
            <a:spLocks noGrp="1"/>
          </p:cNvSpPr>
          <p:nvPr>
            <p:ph idx="1"/>
          </p:nvPr>
        </p:nvSpPr>
        <p:spPr/>
        <p:txBody>
          <a:bodyPr/>
          <a:lstStyle/>
          <a:p>
            <a:r>
              <a:rPr lang="en-GB" b="1" dirty="0"/>
              <a:t>The main stages of the customer journey are:</a:t>
            </a:r>
            <a:endParaRPr lang="en-GB" dirty="0"/>
          </a:p>
          <a:p>
            <a:r>
              <a:rPr lang="en-GB" dirty="0"/>
              <a:t>Awareness</a:t>
            </a:r>
          </a:p>
          <a:p>
            <a:r>
              <a:rPr lang="en-GB" dirty="0"/>
              <a:t>Consideration</a:t>
            </a:r>
          </a:p>
          <a:p>
            <a:r>
              <a:rPr lang="en-GB" dirty="0"/>
              <a:t>Decision</a:t>
            </a:r>
          </a:p>
          <a:p>
            <a:r>
              <a:rPr lang="en-GB" dirty="0"/>
              <a:t>Retention</a:t>
            </a:r>
          </a:p>
          <a:p>
            <a:r>
              <a:rPr lang="en-GB" dirty="0"/>
              <a:t>Advocacy</a:t>
            </a:r>
          </a:p>
          <a:p>
            <a:pPr marL="0" indent="0">
              <a:buNone/>
            </a:pPr>
            <a:endParaRPr lang="en-GB" dirty="0"/>
          </a:p>
        </p:txBody>
      </p:sp>
    </p:spTree>
    <p:extLst>
      <p:ext uri="{BB962C8B-B14F-4D97-AF65-F5344CB8AC3E}">
        <p14:creationId xmlns:p14="http://schemas.microsoft.com/office/powerpoint/2010/main" val="236864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46AB-D511-4F7D-B5F2-9E9D1A43051D}"/>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29D312D4-40ED-4A34-89F7-B084921C2CA0}"/>
              </a:ext>
            </a:extLst>
          </p:cNvPr>
          <p:cNvSpPr>
            <a:spLocks noGrp="1"/>
          </p:cNvSpPr>
          <p:nvPr>
            <p:ph idx="1"/>
          </p:nvPr>
        </p:nvSpPr>
        <p:spPr/>
        <p:txBody>
          <a:bodyPr/>
          <a:lstStyle/>
          <a:p>
            <a:pPr marL="0" indent="0">
              <a:buNone/>
            </a:pPr>
            <a:r>
              <a:rPr lang="en-GB" b="1" dirty="0"/>
              <a:t>Customer Journey Stage 1: Awareness</a:t>
            </a:r>
          </a:p>
          <a:p>
            <a:pPr marL="0" indent="0">
              <a:buNone/>
            </a:pPr>
            <a:r>
              <a:rPr lang="en-GB" dirty="0"/>
              <a:t>The first stage of the customer journey is Awareness where a potential customer is aware that they have a need or a problem and they are now researching information and actively seeking out answers to try and solve their problem or need. </a:t>
            </a:r>
          </a:p>
          <a:p>
            <a:pPr marL="0" indent="0">
              <a:buNone/>
            </a:pPr>
            <a:r>
              <a:rPr lang="en-GB" dirty="0"/>
              <a:t>Think of the awareness stage of the customer journey as your first impression.</a:t>
            </a:r>
          </a:p>
          <a:p>
            <a:endParaRPr lang="en-GB" dirty="0"/>
          </a:p>
        </p:txBody>
      </p:sp>
    </p:spTree>
    <p:extLst>
      <p:ext uri="{BB962C8B-B14F-4D97-AF65-F5344CB8AC3E}">
        <p14:creationId xmlns:p14="http://schemas.microsoft.com/office/powerpoint/2010/main" val="26647002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A4CD-0BDF-4637-9C5B-59C20E8A7C49}"/>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01FEBB7D-2982-4856-8119-7E94CA79E4FC}"/>
              </a:ext>
            </a:extLst>
          </p:cNvPr>
          <p:cNvSpPr>
            <a:spLocks noGrp="1"/>
          </p:cNvSpPr>
          <p:nvPr>
            <p:ph idx="1"/>
          </p:nvPr>
        </p:nvSpPr>
        <p:spPr/>
        <p:txBody>
          <a:bodyPr/>
          <a:lstStyle/>
          <a:p>
            <a:pPr marL="0" indent="0">
              <a:buNone/>
            </a:pPr>
            <a:r>
              <a:rPr lang="en-GB" b="1" dirty="0"/>
              <a:t>Customer Journey Stage 2: Evaluation &amp; Consideration</a:t>
            </a:r>
          </a:p>
          <a:p>
            <a:r>
              <a:rPr lang="en-GB" dirty="0"/>
              <a:t>The next stage in the customer journey is the consideration stage. By now, your prospects have done their initial research and are aware of some of the options they can choose from. However, the research phase isn’t over yet. They have narrowed down their options but they are still going to search for more information.</a:t>
            </a:r>
          </a:p>
          <a:p>
            <a:r>
              <a:rPr lang="en-GB" dirty="0"/>
              <a:t>This is the stage where they are comparing your product or service to other solutions in the market</a:t>
            </a:r>
          </a:p>
          <a:p>
            <a:endParaRPr lang="en-GB" dirty="0"/>
          </a:p>
        </p:txBody>
      </p:sp>
    </p:spTree>
    <p:extLst>
      <p:ext uri="{BB962C8B-B14F-4D97-AF65-F5344CB8AC3E}">
        <p14:creationId xmlns:p14="http://schemas.microsoft.com/office/powerpoint/2010/main" val="153181067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05278-6647-49FB-9157-8D2A2B883A32}"/>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D89D13DB-7F9E-4856-A199-29BD159D94CC}"/>
              </a:ext>
            </a:extLst>
          </p:cNvPr>
          <p:cNvSpPr>
            <a:spLocks noGrp="1"/>
          </p:cNvSpPr>
          <p:nvPr>
            <p:ph idx="1"/>
          </p:nvPr>
        </p:nvSpPr>
        <p:spPr/>
        <p:txBody>
          <a:bodyPr/>
          <a:lstStyle/>
          <a:p>
            <a:pPr marL="0" indent="0">
              <a:buNone/>
            </a:pPr>
            <a:r>
              <a:rPr lang="en-GB" b="1" dirty="0"/>
              <a:t>Customer Journey Stage 3: Decision</a:t>
            </a:r>
          </a:p>
          <a:p>
            <a:r>
              <a:rPr lang="en-GB" dirty="0"/>
              <a:t>The third stage in the customer journey is the Decision Stage where a prospective customer is ready to select from their options and make a purchase. By now the potential buyer has done all the research they need to be well informed on which products/services will best fit their needs and which companies they believe will be the best fit. </a:t>
            </a:r>
          </a:p>
          <a:p>
            <a:r>
              <a:rPr lang="en-GB" dirty="0"/>
              <a:t>It’s at this stage of the customer journey when customer reviews are crucial.</a:t>
            </a:r>
          </a:p>
        </p:txBody>
      </p:sp>
    </p:spTree>
    <p:extLst>
      <p:ext uri="{BB962C8B-B14F-4D97-AF65-F5344CB8AC3E}">
        <p14:creationId xmlns:p14="http://schemas.microsoft.com/office/powerpoint/2010/main" val="35953038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CD0F7-ED25-477A-98DC-4F137542E07D}"/>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ADEBEF09-6C9B-4EB1-8508-9F3170F2520E}"/>
              </a:ext>
            </a:extLst>
          </p:cNvPr>
          <p:cNvSpPr>
            <a:spLocks noGrp="1"/>
          </p:cNvSpPr>
          <p:nvPr>
            <p:ph idx="1"/>
          </p:nvPr>
        </p:nvSpPr>
        <p:spPr/>
        <p:txBody>
          <a:bodyPr/>
          <a:lstStyle/>
          <a:p>
            <a:pPr marL="0" indent="0">
              <a:buNone/>
            </a:pPr>
            <a:r>
              <a:rPr lang="en-GB" b="1" dirty="0"/>
              <a:t>Customer Journey Stage 4: Retention</a:t>
            </a:r>
          </a:p>
          <a:p>
            <a:r>
              <a:rPr lang="en-GB" dirty="0"/>
              <a:t>The fourth stage of the customer journey is the Retention stage.</a:t>
            </a:r>
          </a:p>
          <a:p>
            <a:r>
              <a:rPr lang="en-GB" dirty="0"/>
              <a:t>Customer retention refer to the ability of a company to retain its customers over a specified time period.</a:t>
            </a:r>
          </a:p>
          <a:p>
            <a:r>
              <a:rPr lang="en-GB" dirty="0"/>
              <a:t>In this stage the customer becomes loyal through regular usage and value gained over time.</a:t>
            </a:r>
          </a:p>
        </p:txBody>
      </p:sp>
    </p:spTree>
    <p:extLst>
      <p:ext uri="{BB962C8B-B14F-4D97-AF65-F5344CB8AC3E}">
        <p14:creationId xmlns:p14="http://schemas.microsoft.com/office/powerpoint/2010/main" val="337975683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720DE-C98B-4688-BA20-274D54CEF9BA}"/>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13A7AD71-1099-4A88-AAF0-43CC238ECA4D}"/>
              </a:ext>
            </a:extLst>
          </p:cNvPr>
          <p:cNvSpPr>
            <a:spLocks noGrp="1"/>
          </p:cNvSpPr>
          <p:nvPr>
            <p:ph idx="1"/>
          </p:nvPr>
        </p:nvSpPr>
        <p:spPr/>
        <p:txBody>
          <a:bodyPr/>
          <a:lstStyle/>
          <a:p>
            <a:pPr marL="0" indent="0">
              <a:buNone/>
            </a:pPr>
            <a:r>
              <a:rPr lang="en-GB" b="1" dirty="0"/>
              <a:t>Customer Journey Stage 5: Advocacy</a:t>
            </a:r>
          </a:p>
          <a:p>
            <a:r>
              <a:rPr lang="en-GB" dirty="0"/>
              <a:t>This is the stage of the customer journey is when the customer becomes an active advocate for a company’s brand. They say great things about the company and spread positive word-of-mouth.</a:t>
            </a:r>
          </a:p>
        </p:txBody>
      </p:sp>
    </p:spTree>
    <p:extLst>
      <p:ext uri="{BB962C8B-B14F-4D97-AF65-F5344CB8AC3E}">
        <p14:creationId xmlns:p14="http://schemas.microsoft.com/office/powerpoint/2010/main" val="31554496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9248-C02A-4E26-BDC4-9B6D6CCA92A5}"/>
              </a:ext>
            </a:extLst>
          </p:cNvPr>
          <p:cNvSpPr>
            <a:spLocks noGrp="1"/>
          </p:cNvSpPr>
          <p:nvPr>
            <p:ph type="title"/>
          </p:nvPr>
        </p:nvSpPr>
        <p:spPr/>
        <p:txBody>
          <a:bodyPr/>
          <a:lstStyle/>
          <a:p>
            <a:r>
              <a:rPr lang="en-GB" dirty="0"/>
              <a:t>What is a Customer Touchpoint?</a:t>
            </a:r>
          </a:p>
        </p:txBody>
      </p:sp>
      <p:sp>
        <p:nvSpPr>
          <p:cNvPr id="3" name="Content Placeholder 2">
            <a:extLst>
              <a:ext uri="{FF2B5EF4-FFF2-40B4-BE49-F238E27FC236}">
                <a16:creationId xmlns:a16="http://schemas.microsoft.com/office/drawing/2014/main" id="{F768C94A-BFE0-4E0F-8EE3-FE0ADE6D3C8F}"/>
              </a:ext>
            </a:extLst>
          </p:cNvPr>
          <p:cNvSpPr>
            <a:spLocks noGrp="1"/>
          </p:cNvSpPr>
          <p:nvPr>
            <p:ph idx="1"/>
          </p:nvPr>
        </p:nvSpPr>
        <p:spPr/>
        <p:txBody>
          <a:bodyPr/>
          <a:lstStyle/>
          <a:p>
            <a:r>
              <a:rPr lang="en-GB" dirty="0"/>
              <a:t>A customer touchpoint is created every time your customer or audience interacts with your brand or service.</a:t>
            </a:r>
          </a:p>
          <a:p>
            <a:pPr marL="0" indent="0">
              <a:buNone/>
            </a:pPr>
            <a:r>
              <a:rPr lang="en-GB" sz="1400" b="1" dirty="0"/>
              <a:t>Source: </a:t>
            </a:r>
            <a:r>
              <a:rPr lang="en-GB" sz="1400" dirty="0">
                <a:hlinkClick r:id="rId2">
                  <a:extLst>
                    <a:ext uri="{A12FA001-AC4F-418D-AE19-62706E023703}">
                      <ahyp:hlinkClr xmlns:ahyp="http://schemas.microsoft.com/office/drawing/2018/hyperlinkcolor" val="tx"/>
                    </a:ext>
                  </a:extLst>
                </a:hlinkClick>
              </a:rPr>
              <a:t>https://www.makeitclear.co.uk/what-are-customer-touchpoints/</a:t>
            </a:r>
            <a:endParaRPr lang="en-GB" sz="1400" dirty="0"/>
          </a:p>
          <a:p>
            <a:pPr marL="0" indent="0">
              <a:buNone/>
            </a:pPr>
            <a:endParaRPr lang="en-GB" sz="1400" dirty="0"/>
          </a:p>
          <a:p>
            <a:r>
              <a:rPr lang="en-GB" dirty="0"/>
              <a:t>Customer touchpoints refer to the points of interaction of the brand and the customer. These interactions take place at various places (online and offline) and at various times.</a:t>
            </a:r>
          </a:p>
          <a:p>
            <a:pPr marL="0" indent="0">
              <a:buNone/>
            </a:pPr>
            <a:r>
              <a:rPr lang="en-GB" sz="1400" b="1" dirty="0"/>
              <a:t>Source: </a:t>
            </a:r>
            <a:r>
              <a:rPr lang="en-GB" sz="1400" dirty="0">
                <a:hlinkClick r:id="rId3">
                  <a:extLst>
                    <a:ext uri="{A12FA001-AC4F-418D-AE19-62706E023703}">
                      <ahyp:hlinkClr xmlns:ahyp="http://schemas.microsoft.com/office/drawing/2018/hyperlinkcolor" val="tx"/>
                    </a:ext>
                  </a:extLst>
                </a:hlinkClick>
              </a:rPr>
              <a:t>https://www.feedough.com/customer-touch-points/</a:t>
            </a:r>
            <a:endParaRPr lang="en-GB" sz="1400" dirty="0"/>
          </a:p>
        </p:txBody>
      </p:sp>
    </p:spTree>
    <p:extLst>
      <p:ext uri="{BB962C8B-B14F-4D97-AF65-F5344CB8AC3E}">
        <p14:creationId xmlns:p14="http://schemas.microsoft.com/office/powerpoint/2010/main" val="265979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AE548-CB4A-46C0-8CBE-90613CFF0C4B}"/>
              </a:ext>
            </a:extLst>
          </p:cNvPr>
          <p:cNvSpPr>
            <a:spLocks noGrp="1"/>
          </p:cNvSpPr>
          <p:nvPr>
            <p:ph type="title"/>
          </p:nvPr>
        </p:nvSpPr>
        <p:spPr/>
        <p:txBody>
          <a:bodyPr/>
          <a:lstStyle/>
          <a:p>
            <a:r>
              <a:rPr lang="en-GB" dirty="0"/>
              <a:t>Customer Touchpoints</a:t>
            </a:r>
          </a:p>
        </p:txBody>
      </p:sp>
      <p:pic>
        <p:nvPicPr>
          <p:cNvPr id="2050" name="Picture 2" descr="CJM">
            <a:extLst>
              <a:ext uri="{FF2B5EF4-FFF2-40B4-BE49-F238E27FC236}">
                <a16:creationId xmlns:a16="http://schemas.microsoft.com/office/drawing/2014/main" id="{942D4C10-997E-4FD2-B113-B7F9230BEB0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0329" y="2060745"/>
            <a:ext cx="4653291" cy="3790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4082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365DE-A014-4F18-8F32-7BDBD4D41D07}"/>
              </a:ext>
            </a:extLst>
          </p:cNvPr>
          <p:cNvSpPr>
            <a:spLocks noGrp="1"/>
          </p:cNvSpPr>
          <p:nvPr>
            <p:ph type="title"/>
          </p:nvPr>
        </p:nvSpPr>
        <p:spPr>
          <a:xfrm>
            <a:off x="7235035" y="957695"/>
            <a:ext cx="4118764" cy="4930246"/>
          </a:xfrm>
        </p:spPr>
        <p:txBody>
          <a:bodyPr>
            <a:normAutofit/>
          </a:bodyPr>
          <a:lstStyle/>
          <a:p>
            <a:pPr algn="r"/>
            <a:r>
              <a:rPr lang="en-GB" dirty="0">
                <a:solidFill>
                  <a:schemeClr val="accent1"/>
                </a:solidFill>
              </a:rPr>
              <a:t>Touchpoints Before a Purchase</a:t>
            </a:r>
            <a:br>
              <a:rPr lang="en-GB"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D68DCC4E-43E2-46EA-A509-048CE279F69C}"/>
              </a:ext>
            </a:extLst>
          </p:cNvPr>
          <p:cNvSpPr>
            <a:spLocks noGrp="1"/>
          </p:cNvSpPr>
          <p:nvPr>
            <p:ph idx="1"/>
          </p:nvPr>
        </p:nvSpPr>
        <p:spPr>
          <a:xfrm>
            <a:off x="857266" y="963877"/>
            <a:ext cx="6377769" cy="4930246"/>
          </a:xfrm>
        </p:spPr>
        <p:txBody>
          <a:bodyPr anchor="ctr">
            <a:normAutofit lnSpcReduction="10000"/>
          </a:bodyPr>
          <a:lstStyle/>
          <a:p>
            <a:pPr marL="514350" indent="-514350">
              <a:buFont typeface="+mj-lt"/>
              <a:buAutoNum type="arabicPeriod"/>
            </a:pPr>
            <a:r>
              <a:rPr lang="en-GB" sz="2400" b="1" dirty="0">
                <a:solidFill>
                  <a:schemeClr val="tx1"/>
                </a:solidFill>
              </a:rPr>
              <a:t>Social Media</a:t>
            </a:r>
          </a:p>
          <a:p>
            <a:pPr marL="0" indent="0">
              <a:buNone/>
            </a:pPr>
            <a:endParaRPr lang="en-GB" sz="2400" b="1" dirty="0">
              <a:solidFill>
                <a:schemeClr val="tx1"/>
              </a:solidFill>
            </a:endParaRPr>
          </a:p>
          <a:p>
            <a:pPr marL="0" indent="0">
              <a:buNone/>
            </a:pPr>
            <a:r>
              <a:rPr lang="en-GB" sz="2400" b="1" dirty="0">
                <a:solidFill>
                  <a:schemeClr val="tx1"/>
                </a:solidFill>
              </a:rPr>
              <a:t>2. Online Advertisement</a:t>
            </a:r>
          </a:p>
          <a:p>
            <a:pPr marL="0" indent="0">
              <a:buNone/>
            </a:pPr>
            <a:endParaRPr lang="en-GB" sz="2400" b="1" dirty="0">
              <a:solidFill>
                <a:schemeClr val="tx1"/>
              </a:solidFill>
            </a:endParaRPr>
          </a:p>
          <a:p>
            <a:pPr marL="0" indent="0">
              <a:buNone/>
            </a:pPr>
            <a:r>
              <a:rPr lang="en-GB" sz="2400" b="1" dirty="0">
                <a:solidFill>
                  <a:schemeClr val="tx1"/>
                </a:solidFill>
              </a:rPr>
              <a:t>3. Digital Marketing Content</a:t>
            </a:r>
          </a:p>
          <a:p>
            <a:pPr marL="0" indent="0">
              <a:buNone/>
            </a:pPr>
            <a:endParaRPr lang="en-GB" sz="2400" b="1" dirty="0">
              <a:solidFill>
                <a:schemeClr val="tx1"/>
              </a:solidFill>
            </a:endParaRPr>
          </a:p>
          <a:p>
            <a:pPr marL="0" indent="0">
              <a:buNone/>
            </a:pPr>
            <a:r>
              <a:rPr lang="en-GB" sz="2400" b="1" dirty="0">
                <a:solidFill>
                  <a:schemeClr val="tx1"/>
                </a:solidFill>
              </a:rPr>
              <a:t>4. Company Events</a:t>
            </a:r>
          </a:p>
          <a:p>
            <a:pPr marL="0" indent="0">
              <a:buNone/>
            </a:pPr>
            <a:endParaRPr lang="en-GB" sz="2400" b="1" dirty="0">
              <a:solidFill>
                <a:schemeClr val="tx1"/>
              </a:solidFill>
            </a:endParaRPr>
          </a:p>
          <a:p>
            <a:pPr marL="0" indent="0">
              <a:buNone/>
            </a:pPr>
            <a:r>
              <a:rPr lang="en-GB" sz="2400" b="1" dirty="0">
                <a:solidFill>
                  <a:schemeClr val="tx1"/>
                </a:solidFill>
              </a:rPr>
              <a:t>5. Peer Referral</a:t>
            </a:r>
          </a:p>
          <a:p>
            <a:pPr marL="0" indent="0">
              <a:buNone/>
            </a:pPr>
            <a:endParaRPr lang="en-GB" sz="2400" b="1" dirty="0"/>
          </a:p>
          <a:p>
            <a:pPr marL="0" indent="0">
              <a:buNone/>
            </a:pPr>
            <a:endParaRPr lang="en-GB" sz="2400" b="1" dirty="0"/>
          </a:p>
        </p:txBody>
      </p:sp>
    </p:spTree>
    <p:extLst>
      <p:ext uri="{BB962C8B-B14F-4D97-AF65-F5344CB8AC3E}">
        <p14:creationId xmlns:p14="http://schemas.microsoft.com/office/powerpoint/2010/main" val="276372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76FF0-F853-43BF-8FC7-4C2162301258}"/>
              </a:ext>
            </a:extLst>
          </p:cNvPr>
          <p:cNvSpPr>
            <a:spLocks noGrp="1"/>
          </p:cNvSpPr>
          <p:nvPr>
            <p:ph type="title"/>
          </p:nvPr>
        </p:nvSpPr>
        <p:spPr>
          <a:xfrm>
            <a:off x="7136780" y="957694"/>
            <a:ext cx="4217019" cy="5097417"/>
          </a:xfrm>
        </p:spPr>
        <p:txBody>
          <a:bodyPr>
            <a:normAutofit/>
          </a:bodyPr>
          <a:lstStyle/>
          <a:p>
            <a:pPr algn="r"/>
            <a:r>
              <a:rPr lang="en-GB" dirty="0">
                <a:solidFill>
                  <a:schemeClr val="accent1"/>
                </a:solidFill>
              </a:rPr>
              <a:t>Touchpoints During a Purchase</a:t>
            </a:r>
            <a:br>
              <a:rPr lang="en-GB"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9B547F23-0AE8-4AA2-B63E-7418FD5F558A}"/>
              </a:ext>
            </a:extLst>
          </p:cNvPr>
          <p:cNvSpPr>
            <a:spLocks noGrp="1"/>
          </p:cNvSpPr>
          <p:nvPr>
            <p:ph idx="1"/>
          </p:nvPr>
        </p:nvSpPr>
        <p:spPr>
          <a:xfrm>
            <a:off x="857266" y="963877"/>
            <a:ext cx="6377769" cy="4930246"/>
          </a:xfrm>
        </p:spPr>
        <p:txBody>
          <a:bodyPr anchor="ctr">
            <a:normAutofit/>
          </a:bodyPr>
          <a:lstStyle/>
          <a:p>
            <a:pPr marL="514350" indent="-514350">
              <a:buFont typeface="+mj-lt"/>
              <a:buAutoNum type="arabicPeriod"/>
            </a:pPr>
            <a:r>
              <a:rPr lang="en-GB" sz="2400" b="1" dirty="0">
                <a:solidFill>
                  <a:schemeClr val="tx1"/>
                </a:solidFill>
              </a:rPr>
              <a:t>Conversations With Company Representatives</a:t>
            </a:r>
          </a:p>
          <a:p>
            <a:pPr marL="514350" indent="-514350">
              <a:buFont typeface="+mj-lt"/>
              <a:buAutoNum type="arabicPeriod"/>
            </a:pPr>
            <a:r>
              <a:rPr lang="en-GB" sz="2400" b="1" dirty="0">
                <a:solidFill>
                  <a:schemeClr val="tx1"/>
                </a:solidFill>
              </a:rPr>
              <a:t>Product Catalogues</a:t>
            </a:r>
          </a:p>
          <a:p>
            <a:pPr marL="514350" indent="-514350">
              <a:buFont typeface="+mj-lt"/>
              <a:buAutoNum type="arabicPeriod"/>
            </a:pPr>
            <a:r>
              <a:rPr lang="en-GB" sz="2400" b="1" dirty="0">
                <a:solidFill>
                  <a:schemeClr val="tx1"/>
                </a:solidFill>
              </a:rPr>
              <a:t>Product Reviews</a:t>
            </a:r>
          </a:p>
          <a:p>
            <a:pPr marL="514350" indent="-514350">
              <a:buFont typeface="+mj-lt"/>
              <a:buAutoNum type="arabicPeriod"/>
            </a:pPr>
            <a:r>
              <a:rPr lang="en-GB" sz="2400" b="1" dirty="0">
                <a:solidFill>
                  <a:schemeClr val="tx1"/>
                </a:solidFill>
              </a:rPr>
              <a:t>Website</a:t>
            </a:r>
          </a:p>
          <a:p>
            <a:pPr marL="514350" indent="-514350">
              <a:buFont typeface="+mj-lt"/>
              <a:buAutoNum type="arabicPeriod"/>
            </a:pPr>
            <a:r>
              <a:rPr lang="en-GB" sz="2400" b="1" dirty="0">
                <a:solidFill>
                  <a:schemeClr val="tx1"/>
                </a:solidFill>
              </a:rPr>
              <a:t>Point of Sale</a:t>
            </a:r>
          </a:p>
          <a:p>
            <a:endParaRPr lang="en-GB" sz="2400" b="1" dirty="0"/>
          </a:p>
          <a:p>
            <a:endParaRPr lang="en-GB" sz="2400" dirty="0"/>
          </a:p>
        </p:txBody>
      </p:sp>
    </p:spTree>
    <p:extLst>
      <p:ext uri="{BB962C8B-B14F-4D97-AF65-F5344CB8AC3E}">
        <p14:creationId xmlns:p14="http://schemas.microsoft.com/office/powerpoint/2010/main" val="236700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44AF2-E4D1-469E-A1BA-E3D52FE8E2E5}"/>
              </a:ext>
            </a:extLst>
          </p:cNvPr>
          <p:cNvSpPr>
            <a:spLocks noGrp="1"/>
          </p:cNvSpPr>
          <p:nvPr>
            <p:ph type="title"/>
          </p:nvPr>
        </p:nvSpPr>
        <p:spPr>
          <a:xfrm>
            <a:off x="838200" y="963877"/>
            <a:ext cx="3934522" cy="5135840"/>
          </a:xfrm>
        </p:spPr>
        <p:txBody>
          <a:bodyPr>
            <a:normAutofit/>
          </a:bodyPr>
          <a:lstStyle/>
          <a:p>
            <a:pPr algn="r"/>
            <a:r>
              <a:rPr lang="en-GB" dirty="0">
                <a:solidFill>
                  <a:schemeClr val="accent1"/>
                </a:solidFill>
              </a:rPr>
              <a:t>Touchpoints After a Purchase</a:t>
            </a:r>
            <a:br>
              <a:rPr lang="en-GB"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647DE192-4722-4644-9431-88D9AD953F7A}"/>
              </a:ext>
            </a:extLst>
          </p:cNvPr>
          <p:cNvSpPr>
            <a:spLocks noGrp="1"/>
          </p:cNvSpPr>
          <p:nvPr>
            <p:ph idx="1"/>
          </p:nvPr>
        </p:nvSpPr>
        <p:spPr>
          <a:xfrm>
            <a:off x="5408341" y="2341755"/>
            <a:ext cx="5945459" cy="3552367"/>
          </a:xfrm>
        </p:spPr>
        <p:txBody>
          <a:bodyPr anchor="ctr">
            <a:normAutofit/>
          </a:bodyPr>
          <a:lstStyle/>
          <a:p>
            <a:pPr marL="514350" indent="-514350">
              <a:buFont typeface="+mj-lt"/>
              <a:buAutoNum type="arabicPeriod"/>
            </a:pPr>
            <a:r>
              <a:rPr lang="en-GB" sz="2400" b="1" dirty="0">
                <a:solidFill>
                  <a:schemeClr val="tx1"/>
                </a:solidFill>
              </a:rPr>
              <a:t>Thank You Letters</a:t>
            </a:r>
          </a:p>
          <a:p>
            <a:pPr marL="514350" indent="-514350">
              <a:buFont typeface="+mj-lt"/>
              <a:buAutoNum type="arabicPeriod"/>
            </a:pPr>
            <a:r>
              <a:rPr lang="en-GB" sz="2400" b="1" dirty="0">
                <a:solidFill>
                  <a:schemeClr val="tx1"/>
                </a:solidFill>
              </a:rPr>
              <a:t>Product Feedback Surveys</a:t>
            </a:r>
          </a:p>
          <a:p>
            <a:pPr marL="514350" indent="-514350">
              <a:buFont typeface="+mj-lt"/>
              <a:buAutoNum type="arabicPeriod"/>
            </a:pPr>
            <a:r>
              <a:rPr lang="en-GB" sz="2400" b="1" dirty="0">
                <a:solidFill>
                  <a:schemeClr val="tx1"/>
                </a:solidFill>
              </a:rPr>
              <a:t>Upselling/Cross-selling Emails</a:t>
            </a:r>
          </a:p>
          <a:p>
            <a:pPr marL="514350" indent="-514350">
              <a:buFont typeface="+mj-lt"/>
              <a:buAutoNum type="arabicPeriod"/>
            </a:pPr>
            <a:r>
              <a:rPr lang="en-GB" sz="2400" b="1" dirty="0">
                <a:solidFill>
                  <a:schemeClr val="tx1"/>
                </a:solidFill>
              </a:rPr>
              <a:t>Subscription Renewals</a:t>
            </a:r>
          </a:p>
          <a:p>
            <a:pPr marL="0" indent="0">
              <a:buNone/>
            </a:pPr>
            <a:endParaRPr lang="en-GB" sz="2400" b="1" dirty="0"/>
          </a:p>
          <a:p>
            <a:pPr marL="0" indent="0">
              <a:buNone/>
            </a:pPr>
            <a:endParaRPr lang="en-GB" sz="2400" dirty="0"/>
          </a:p>
        </p:txBody>
      </p:sp>
    </p:spTree>
    <p:extLst>
      <p:ext uri="{BB962C8B-B14F-4D97-AF65-F5344CB8AC3E}">
        <p14:creationId xmlns:p14="http://schemas.microsoft.com/office/powerpoint/2010/main" val="3518814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49FFB-9D49-4389-9895-FB5AD88FEF4D}"/>
              </a:ext>
            </a:extLst>
          </p:cNvPr>
          <p:cNvSpPr>
            <a:spLocks noGrp="1"/>
          </p:cNvSpPr>
          <p:nvPr>
            <p:ph type="title"/>
          </p:nvPr>
        </p:nvSpPr>
        <p:spPr/>
        <p:txBody>
          <a:bodyPr/>
          <a:lstStyle/>
          <a:p>
            <a:r>
              <a:rPr lang="en-GB" dirty="0"/>
              <a:t>What is a customer journey map?</a:t>
            </a:r>
            <a:br>
              <a:rPr lang="en-GB" dirty="0"/>
            </a:br>
            <a:endParaRPr lang="en-GB" dirty="0"/>
          </a:p>
        </p:txBody>
      </p:sp>
      <p:sp>
        <p:nvSpPr>
          <p:cNvPr id="3" name="Content Placeholder 2">
            <a:extLst>
              <a:ext uri="{FF2B5EF4-FFF2-40B4-BE49-F238E27FC236}">
                <a16:creationId xmlns:a16="http://schemas.microsoft.com/office/drawing/2014/main" id="{E1FB2026-E004-4370-B2BF-D1F48C60D5C0}"/>
              </a:ext>
            </a:extLst>
          </p:cNvPr>
          <p:cNvSpPr>
            <a:spLocks noGrp="1"/>
          </p:cNvSpPr>
          <p:nvPr>
            <p:ph idx="1"/>
          </p:nvPr>
        </p:nvSpPr>
        <p:spPr/>
        <p:txBody>
          <a:bodyPr/>
          <a:lstStyle/>
          <a:p>
            <a:r>
              <a:rPr lang="en-GB" dirty="0"/>
              <a:t>A customer journey map is a visual representation of every experience your customers have with you. It helps to tell the story of a customer's experience with your brand from original engagement and into hopefully a long-term relationship. </a:t>
            </a:r>
          </a:p>
          <a:p>
            <a:pPr marL="0" indent="0">
              <a:buNone/>
            </a:pPr>
            <a:r>
              <a:rPr lang="en-GB" sz="1400" b="1" dirty="0"/>
              <a:t>Source: </a:t>
            </a:r>
            <a:r>
              <a:rPr lang="en-GB" sz="1400" u="sng" dirty="0">
                <a:hlinkClick r:id="rId2">
                  <a:extLst>
                    <a:ext uri="{A12FA001-AC4F-418D-AE19-62706E023703}">
                      <ahyp:hlinkClr xmlns:ahyp="http://schemas.microsoft.com/office/drawing/2018/hyperlinkcolor" val="tx"/>
                    </a:ext>
                  </a:extLst>
                </a:hlinkClick>
              </a:rPr>
              <a:t>https://www.salesforce.com/uk/blog/2016/03/customer-journey-mapping-explained.html</a:t>
            </a:r>
            <a:endParaRPr lang="en-GB" sz="1400" u="sng" dirty="0"/>
          </a:p>
          <a:p>
            <a:pPr marL="0" indent="0">
              <a:buNone/>
            </a:pPr>
            <a:endParaRPr lang="en-GB" sz="1400" u="sng" dirty="0"/>
          </a:p>
          <a:p>
            <a:pPr marL="0" indent="0">
              <a:buNone/>
            </a:pPr>
            <a:endParaRPr lang="en-GB" sz="1400" u="sng" dirty="0"/>
          </a:p>
        </p:txBody>
      </p:sp>
    </p:spTree>
    <p:extLst>
      <p:ext uri="{BB962C8B-B14F-4D97-AF65-F5344CB8AC3E}">
        <p14:creationId xmlns:p14="http://schemas.microsoft.com/office/powerpoint/2010/main" val="137811617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22283-BC62-4633-A921-D17C49E8E9AE}"/>
              </a:ext>
            </a:extLst>
          </p:cNvPr>
          <p:cNvSpPr>
            <a:spLocks noGrp="1"/>
          </p:cNvSpPr>
          <p:nvPr>
            <p:ph type="title"/>
          </p:nvPr>
        </p:nvSpPr>
        <p:spPr/>
        <p:txBody>
          <a:bodyPr/>
          <a:lstStyle/>
          <a:p>
            <a:r>
              <a:rPr lang="en-GB" dirty="0"/>
              <a:t>The benefits of a customer journey map</a:t>
            </a:r>
          </a:p>
        </p:txBody>
      </p:sp>
      <p:sp>
        <p:nvSpPr>
          <p:cNvPr id="3" name="Content Placeholder 2">
            <a:extLst>
              <a:ext uri="{FF2B5EF4-FFF2-40B4-BE49-F238E27FC236}">
                <a16:creationId xmlns:a16="http://schemas.microsoft.com/office/drawing/2014/main" id="{6ADA35C0-EC86-41BB-8B5C-F9AAE9A0BA4C}"/>
              </a:ext>
            </a:extLst>
          </p:cNvPr>
          <p:cNvSpPr>
            <a:spLocks noGrp="1"/>
          </p:cNvSpPr>
          <p:nvPr>
            <p:ph idx="1"/>
          </p:nvPr>
        </p:nvSpPr>
        <p:spPr/>
        <p:txBody>
          <a:bodyPr/>
          <a:lstStyle/>
          <a:p>
            <a:r>
              <a:rPr lang="en-GB" dirty="0"/>
              <a:t>Customer journey mapping helps businesses step into their customer’s shoes and see their business from the customer's perspective. It helps businesses gain insights into </a:t>
            </a:r>
            <a:r>
              <a:rPr lang="en-GB" dirty="0">
                <a:hlinkClick r:id="rId2">
                  <a:extLst>
                    <a:ext uri="{A12FA001-AC4F-418D-AE19-62706E023703}">
                      <ahyp:hlinkClr xmlns:ahyp="http://schemas.microsoft.com/office/drawing/2018/hyperlinkcolor" val="tx"/>
                    </a:ext>
                  </a:extLst>
                </a:hlinkClick>
              </a:rPr>
              <a:t>common customer pain points</a:t>
            </a:r>
            <a:r>
              <a:rPr lang="en-GB" dirty="0"/>
              <a:t>, how they can improve the customer experience, and define what customers, and prospective customers, need in order to complete a purchase.</a:t>
            </a:r>
          </a:p>
        </p:txBody>
      </p:sp>
    </p:spTree>
    <p:extLst>
      <p:ext uri="{BB962C8B-B14F-4D97-AF65-F5344CB8AC3E}">
        <p14:creationId xmlns:p14="http://schemas.microsoft.com/office/powerpoint/2010/main" val="99755027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DFE62-88DD-47DA-9822-6DEF210A5C27}"/>
              </a:ext>
            </a:extLst>
          </p:cNvPr>
          <p:cNvSpPr>
            <a:spLocks noGrp="1"/>
          </p:cNvSpPr>
          <p:nvPr>
            <p:ph type="title"/>
          </p:nvPr>
        </p:nvSpPr>
        <p:spPr/>
        <p:txBody>
          <a:bodyPr/>
          <a:lstStyle/>
          <a:p>
            <a:r>
              <a:rPr lang="en-GB" dirty="0"/>
              <a:t>The benefits of a customer journey map</a:t>
            </a:r>
          </a:p>
        </p:txBody>
      </p:sp>
      <p:sp>
        <p:nvSpPr>
          <p:cNvPr id="3" name="Content Placeholder 2">
            <a:extLst>
              <a:ext uri="{FF2B5EF4-FFF2-40B4-BE49-F238E27FC236}">
                <a16:creationId xmlns:a16="http://schemas.microsoft.com/office/drawing/2014/main" id="{8DADA65E-F257-4B1C-B64A-77E690D2257C}"/>
              </a:ext>
            </a:extLst>
          </p:cNvPr>
          <p:cNvSpPr>
            <a:spLocks noGrp="1"/>
          </p:cNvSpPr>
          <p:nvPr>
            <p:ph idx="1"/>
          </p:nvPr>
        </p:nvSpPr>
        <p:spPr/>
        <p:txBody>
          <a:bodyPr>
            <a:normAutofit/>
          </a:bodyPr>
          <a:lstStyle/>
          <a:p>
            <a:pPr marL="0" indent="0">
              <a:buNone/>
            </a:pPr>
            <a:r>
              <a:rPr lang="en-GB" b="1" dirty="0"/>
              <a:t>The benefits of a customer journey map include:</a:t>
            </a:r>
          </a:p>
          <a:p>
            <a:r>
              <a:rPr lang="en-GB" dirty="0"/>
              <a:t>Helping a company to see where customers interact with their business</a:t>
            </a:r>
          </a:p>
          <a:p>
            <a:r>
              <a:rPr lang="en-GB" dirty="0"/>
              <a:t>Focusing the business on particular customer needs at different stages in the buying process</a:t>
            </a:r>
          </a:p>
          <a:p>
            <a:r>
              <a:rPr lang="en-GB" dirty="0"/>
              <a:t>Showing the gaps between the desired customer experience and the one actually received</a:t>
            </a:r>
          </a:p>
          <a:p>
            <a:r>
              <a:rPr lang="en-GB" dirty="0"/>
              <a:t>Highlighting development priorities</a:t>
            </a:r>
          </a:p>
          <a:p>
            <a:r>
              <a:rPr lang="en-GB" dirty="0"/>
              <a:t>Allowing a company to concentrate efforts and expenditure on what matters most to maximise effectiveness</a:t>
            </a:r>
          </a:p>
          <a:p>
            <a:pPr marL="0" indent="0">
              <a:buNone/>
            </a:pPr>
            <a:endParaRPr lang="en-GB" dirty="0"/>
          </a:p>
          <a:p>
            <a:endParaRPr lang="en-GB" dirty="0"/>
          </a:p>
        </p:txBody>
      </p:sp>
    </p:spTree>
    <p:extLst>
      <p:ext uri="{BB962C8B-B14F-4D97-AF65-F5344CB8AC3E}">
        <p14:creationId xmlns:p14="http://schemas.microsoft.com/office/powerpoint/2010/main" val="470115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B2150-AFC3-4162-A704-3DA920D8E822}"/>
              </a:ext>
            </a:extLst>
          </p:cNvPr>
          <p:cNvSpPr>
            <a:spLocks noGrp="1"/>
          </p:cNvSpPr>
          <p:nvPr>
            <p:ph type="title"/>
          </p:nvPr>
        </p:nvSpPr>
        <p:spPr/>
        <p:txBody>
          <a:bodyPr>
            <a:normAutofit fontScale="90000"/>
          </a:bodyPr>
          <a:lstStyle/>
          <a:p>
            <a:r>
              <a:rPr lang="en-GB" dirty="0"/>
              <a:t>Creating  a Customer Journey Map</a:t>
            </a:r>
            <a:br>
              <a:rPr lang="en-GB" dirty="0"/>
            </a:br>
            <a:endParaRPr lang="en-GB" dirty="0"/>
          </a:p>
        </p:txBody>
      </p:sp>
      <p:pic>
        <p:nvPicPr>
          <p:cNvPr id="1026" name="Picture 2" descr="Define Persona">
            <a:extLst>
              <a:ext uri="{FF2B5EF4-FFF2-40B4-BE49-F238E27FC236}">
                <a16:creationId xmlns:a16="http://schemas.microsoft.com/office/drawing/2014/main" id="{DE44A669-0054-45DE-A8B2-7C17831558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7036" y="2791910"/>
            <a:ext cx="11477928" cy="249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926911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DED42-B2FD-452C-A130-49E737FCFBD4}"/>
              </a:ext>
            </a:extLst>
          </p:cNvPr>
          <p:cNvSpPr>
            <a:spLocks noGrp="1"/>
          </p:cNvSpPr>
          <p:nvPr>
            <p:ph type="title"/>
          </p:nvPr>
        </p:nvSpPr>
        <p:spPr/>
        <p:txBody>
          <a:bodyPr/>
          <a:lstStyle/>
          <a:p>
            <a:r>
              <a:rPr lang="en-GB" dirty="0"/>
              <a:t>Customer Journey Mapping</a:t>
            </a:r>
          </a:p>
        </p:txBody>
      </p:sp>
      <p:pic>
        <p:nvPicPr>
          <p:cNvPr id="2050" name="Picture 2">
            <a:extLst>
              <a:ext uri="{FF2B5EF4-FFF2-40B4-BE49-F238E27FC236}">
                <a16:creationId xmlns:a16="http://schemas.microsoft.com/office/drawing/2014/main" id="{53DEA760-4C44-4894-84F7-4CE47877D0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11190" y="2002667"/>
            <a:ext cx="6234020" cy="4174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41315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F0AD3-7F99-44A1-AD75-922D6E835FD5}"/>
              </a:ext>
            </a:extLst>
          </p:cNvPr>
          <p:cNvSpPr>
            <a:spLocks noGrp="1"/>
          </p:cNvSpPr>
          <p:nvPr>
            <p:ph type="title"/>
          </p:nvPr>
        </p:nvSpPr>
        <p:spPr/>
        <p:txBody>
          <a:bodyPr/>
          <a:lstStyle/>
          <a:p>
            <a:r>
              <a:rPr lang="en-GB" dirty="0"/>
              <a:t>Customer Journey Mapping</a:t>
            </a:r>
          </a:p>
        </p:txBody>
      </p:sp>
      <p:pic>
        <p:nvPicPr>
          <p:cNvPr id="3074" name="Picture 2">
            <a:extLst>
              <a:ext uri="{FF2B5EF4-FFF2-40B4-BE49-F238E27FC236}">
                <a16:creationId xmlns:a16="http://schemas.microsoft.com/office/drawing/2014/main" id="{D44A5967-E304-4F9E-8D31-FCC37E08F5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7737" y="2073032"/>
            <a:ext cx="6267474" cy="4196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30562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D39E1-8A16-40AF-A51E-712B434CDFD8}"/>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3222E1CC-56CF-48C6-AC6F-BAE39C2C1A59}"/>
              </a:ext>
            </a:extLst>
          </p:cNvPr>
          <p:cNvSpPr>
            <a:spLocks noGrp="1"/>
          </p:cNvSpPr>
          <p:nvPr>
            <p:ph idx="1"/>
          </p:nvPr>
        </p:nvSpPr>
        <p:spPr/>
        <p:txBody>
          <a:bodyPr/>
          <a:lstStyle/>
          <a:p>
            <a:pPr marL="0" indent="0">
              <a:buNone/>
            </a:pPr>
            <a:r>
              <a:rPr lang="en-GB" dirty="0"/>
              <a:t>The success of a business is driven largely by whether customers</a:t>
            </a:r>
          </a:p>
          <a:p>
            <a:pPr marL="0" indent="0">
              <a:buNone/>
            </a:pPr>
            <a:r>
              <a:rPr lang="en-GB" dirty="0"/>
              <a:t>decide to purchase its products. It is well-known that, if an</a:t>
            </a:r>
          </a:p>
          <a:p>
            <a:pPr marL="0" indent="0">
              <a:buNone/>
            </a:pPr>
            <a:r>
              <a:rPr lang="en-GB" dirty="0"/>
              <a:t>organisation takes steps beyond just encouraging customers to</a:t>
            </a:r>
          </a:p>
          <a:p>
            <a:pPr marL="0" indent="0">
              <a:buNone/>
            </a:pPr>
            <a:r>
              <a:rPr lang="en-GB" dirty="0"/>
              <a:t>make once-off purchases and instead attempts to create engaged</a:t>
            </a:r>
          </a:p>
          <a:p>
            <a:pPr marL="0" indent="0">
              <a:buNone/>
            </a:pPr>
            <a:r>
              <a:rPr lang="en-GB" dirty="0"/>
              <a:t>customers, they can dramatically increase business performance</a:t>
            </a:r>
          </a:p>
          <a:p>
            <a:pPr marL="0" indent="0">
              <a:buNone/>
            </a:pPr>
            <a:r>
              <a:rPr lang="en-GB" dirty="0"/>
              <a:t>including sales and growth.</a:t>
            </a:r>
          </a:p>
        </p:txBody>
      </p:sp>
    </p:spTree>
    <p:extLst>
      <p:ext uri="{BB962C8B-B14F-4D97-AF65-F5344CB8AC3E}">
        <p14:creationId xmlns:p14="http://schemas.microsoft.com/office/powerpoint/2010/main" val="423064136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0C35-2E5A-41B7-B954-45E15994B69E}"/>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B6760C47-3258-4C0A-820F-6A28BCE64117}"/>
              </a:ext>
            </a:extLst>
          </p:cNvPr>
          <p:cNvSpPr>
            <a:spLocks noGrp="1"/>
          </p:cNvSpPr>
          <p:nvPr>
            <p:ph idx="1"/>
          </p:nvPr>
        </p:nvSpPr>
        <p:spPr/>
        <p:txBody>
          <a:bodyPr>
            <a:normAutofit fontScale="92500" lnSpcReduction="10000"/>
          </a:bodyPr>
          <a:lstStyle/>
          <a:p>
            <a:pPr marL="0" indent="0">
              <a:buNone/>
            </a:pPr>
            <a:r>
              <a:rPr lang="en-GB" dirty="0"/>
              <a:t>key strategic elements need to be designed to create engaged customers. These elements are present in most organisations and the individual benefits of these are well documented. They are:</a:t>
            </a:r>
          </a:p>
          <a:p>
            <a:r>
              <a:rPr lang="en-GB" dirty="0"/>
              <a:t>Customer value proposition</a:t>
            </a:r>
          </a:p>
          <a:p>
            <a:r>
              <a:rPr lang="en-GB" dirty="0"/>
              <a:t>Branding</a:t>
            </a:r>
          </a:p>
          <a:p>
            <a:r>
              <a:rPr lang="en-GB" dirty="0"/>
              <a:t>Internal culture elements</a:t>
            </a:r>
          </a:p>
          <a:p>
            <a:r>
              <a:rPr lang="en-GB" dirty="0"/>
              <a:t>Customer experience</a:t>
            </a:r>
          </a:p>
          <a:p>
            <a:endParaRPr lang="en-GB" dirty="0"/>
          </a:p>
          <a:p>
            <a:r>
              <a:rPr lang="en-GB" dirty="0"/>
              <a:t>An organisation must have clarity and more importantly alignment of these key elements with a view to creating engaged customers.</a:t>
            </a:r>
          </a:p>
        </p:txBody>
      </p:sp>
    </p:spTree>
    <p:extLst>
      <p:ext uri="{BB962C8B-B14F-4D97-AF65-F5344CB8AC3E}">
        <p14:creationId xmlns:p14="http://schemas.microsoft.com/office/powerpoint/2010/main" val="362127525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AF8E6-A2DA-485C-87E6-628F3520E659}"/>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238B63D9-1448-4532-9C4E-B5B9262976C8}"/>
              </a:ext>
            </a:extLst>
          </p:cNvPr>
          <p:cNvSpPr>
            <a:spLocks noGrp="1"/>
          </p:cNvSpPr>
          <p:nvPr>
            <p:ph idx="1"/>
          </p:nvPr>
        </p:nvSpPr>
        <p:spPr>
          <a:xfrm>
            <a:off x="987056" y="1804359"/>
            <a:ext cx="10515600" cy="4351338"/>
          </a:xfrm>
        </p:spPr>
        <p:txBody>
          <a:bodyPr>
            <a:normAutofit fontScale="70000" lnSpcReduction="20000"/>
          </a:bodyPr>
          <a:lstStyle/>
          <a:p>
            <a:endParaRPr lang="en-GB" sz="3300" dirty="0"/>
          </a:p>
          <a:p>
            <a:r>
              <a:rPr lang="en-GB" sz="3300" dirty="0"/>
              <a:t>It is integral to establish a strategic and collaborative link between engaged employees and engaged customers if you want to achieve long-term growth.</a:t>
            </a:r>
          </a:p>
          <a:p>
            <a:pPr marL="0" indent="0">
              <a:buNone/>
            </a:pPr>
            <a:r>
              <a:rPr lang="en-GB" sz="3300" dirty="0"/>
              <a:t>These linkages are brought together in the total engagement model which focuses on aligning the four key elements of brand advertising, culture, customer experience and customer value propositions, which are defined as follows:</a:t>
            </a:r>
          </a:p>
          <a:p>
            <a:pPr marL="0" indent="0">
              <a:buNone/>
            </a:pPr>
            <a:endParaRPr lang="en-GB" dirty="0"/>
          </a:p>
          <a:p>
            <a:pPr marL="0" indent="0">
              <a:buNone/>
            </a:pPr>
            <a:r>
              <a:rPr lang="en-GB" dirty="0"/>
              <a:t>1.Brand is effectively the sum total of who you are and what you stand for, not just your logo or name. Your value proposition must form a key part of your brand.</a:t>
            </a:r>
          </a:p>
          <a:p>
            <a:pPr marL="0" indent="0">
              <a:buNone/>
            </a:pPr>
            <a:endParaRPr lang="en-GB" dirty="0"/>
          </a:p>
          <a:p>
            <a:pPr marL="0" indent="0">
              <a:buNone/>
            </a:pPr>
            <a:r>
              <a:rPr lang="en-GB" dirty="0"/>
              <a:t>2. Culture refers to “the way we do things around here”, and refers to the internal aspects of the organisation such as its goals, values and internal behaviour. This should be designed to create an environment where staff can consistently deliver your value proposition and planned customer experience.</a:t>
            </a:r>
          </a:p>
          <a:p>
            <a:pPr marL="0" indent="0">
              <a:buNone/>
            </a:pPr>
            <a:endParaRPr lang="en-GB" dirty="0"/>
          </a:p>
        </p:txBody>
      </p:sp>
    </p:spTree>
    <p:extLst>
      <p:ext uri="{BB962C8B-B14F-4D97-AF65-F5344CB8AC3E}">
        <p14:creationId xmlns:p14="http://schemas.microsoft.com/office/powerpoint/2010/main" val="253323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39FCE-1EFD-4C9D-A864-07CE6C1DBA97}"/>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A8819B0B-1162-4D56-B969-882410EFA492}"/>
              </a:ext>
            </a:extLst>
          </p:cNvPr>
          <p:cNvSpPr>
            <a:spLocks noGrp="1"/>
          </p:cNvSpPr>
          <p:nvPr>
            <p:ph idx="1"/>
          </p:nvPr>
        </p:nvSpPr>
        <p:spPr/>
        <p:txBody>
          <a:bodyPr/>
          <a:lstStyle/>
          <a:p>
            <a:pPr marL="0" indent="0">
              <a:buNone/>
            </a:pPr>
            <a:r>
              <a:rPr lang="en-GB" dirty="0"/>
              <a:t>3. Your customer experience is a combination of physical and emotional elements your customers experience when they interact with you – in other words what you actually deliver.</a:t>
            </a:r>
          </a:p>
          <a:p>
            <a:pPr marL="0" indent="0">
              <a:buNone/>
            </a:pPr>
            <a:endParaRPr lang="en-GB" dirty="0"/>
          </a:p>
          <a:p>
            <a:pPr marL="0" indent="0">
              <a:buNone/>
            </a:pPr>
            <a:r>
              <a:rPr lang="en-GB" dirty="0"/>
              <a:t>4. Your customer value proposition in simple terms is the</a:t>
            </a:r>
          </a:p>
          <a:p>
            <a:pPr marL="0" indent="0">
              <a:buNone/>
            </a:pPr>
            <a:r>
              <a:rPr lang="en-GB" dirty="0"/>
              <a:t>value you offer your customers. In other words, this is the</a:t>
            </a:r>
          </a:p>
          <a:p>
            <a:pPr marL="0" indent="0">
              <a:buNone/>
            </a:pPr>
            <a:r>
              <a:rPr lang="en-GB" dirty="0"/>
              <a:t>reason customers should buy from you over your competitors.</a:t>
            </a:r>
          </a:p>
        </p:txBody>
      </p:sp>
    </p:spTree>
    <p:extLst>
      <p:ext uri="{BB962C8B-B14F-4D97-AF65-F5344CB8AC3E}">
        <p14:creationId xmlns:p14="http://schemas.microsoft.com/office/powerpoint/2010/main" val="360146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94979-1B68-49F8-8FD3-033ADDB61A49}"/>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A7CE88AA-E265-4A07-8884-A15EE7554CB2}"/>
              </a:ext>
            </a:extLst>
          </p:cNvPr>
          <p:cNvSpPr>
            <a:spLocks noGrp="1"/>
          </p:cNvSpPr>
          <p:nvPr>
            <p:ph idx="1"/>
          </p:nvPr>
        </p:nvSpPr>
        <p:spPr/>
        <p:txBody>
          <a:bodyPr>
            <a:normAutofit/>
          </a:bodyPr>
          <a:lstStyle/>
          <a:p>
            <a:pPr marL="0" indent="0">
              <a:buNone/>
            </a:pPr>
            <a:r>
              <a:rPr lang="en-GB" dirty="0"/>
              <a:t>To create engaged customers an organisation should implement the following steps:</a:t>
            </a:r>
          </a:p>
          <a:p>
            <a:pPr marL="0" indent="0">
              <a:buNone/>
            </a:pPr>
            <a:r>
              <a:rPr lang="en-GB" dirty="0"/>
              <a:t>1. Develop a unique value proposition based on strong customer insight.</a:t>
            </a:r>
          </a:p>
          <a:p>
            <a:pPr marL="0" indent="0">
              <a:buNone/>
            </a:pPr>
            <a:r>
              <a:rPr lang="en-GB" dirty="0"/>
              <a:t>2. It should then communicate this value proposition to customers consistently in its brand advertising.</a:t>
            </a:r>
          </a:p>
          <a:p>
            <a:pPr marL="0" indent="0">
              <a:buNone/>
            </a:pPr>
            <a:r>
              <a:rPr lang="en-GB" dirty="0"/>
              <a:t>3. This promise is then ideally delivered by staff that support and understand the strategy and importantly, understand their individual role in making it a success.</a:t>
            </a:r>
          </a:p>
          <a:p>
            <a:pPr marL="0" indent="0">
              <a:buNone/>
            </a:pPr>
            <a:r>
              <a:rPr lang="en-GB" dirty="0"/>
              <a:t>4. This cultural foundation results in the delivery of a planned customer experience that delivers strongly against the promise made in your advertising.</a:t>
            </a:r>
          </a:p>
        </p:txBody>
      </p:sp>
    </p:spTree>
    <p:extLst>
      <p:ext uri="{BB962C8B-B14F-4D97-AF65-F5344CB8AC3E}">
        <p14:creationId xmlns:p14="http://schemas.microsoft.com/office/powerpoint/2010/main" val="262429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DA78-AD5E-4734-9F5A-4C4211085829}"/>
              </a:ext>
            </a:extLst>
          </p:cNvPr>
          <p:cNvSpPr>
            <a:spLocks noGrp="1"/>
          </p:cNvSpPr>
          <p:nvPr>
            <p:ph type="title"/>
          </p:nvPr>
        </p:nvSpPr>
        <p:spPr/>
        <p:txBody>
          <a:bodyPr/>
          <a:lstStyle/>
          <a:p>
            <a:r>
              <a:rPr lang="en-GB" dirty="0"/>
              <a:t>The Total Engagement Model</a:t>
            </a:r>
          </a:p>
        </p:txBody>
      </p:sp>
      <p:pic>
        <p:nvPicPr>
          <p:cNvPr id="4" name="Content Placeholder 3">
            <a:extLst>
              <a:ext uri="{FF2B5EF4-FFF2-40B4-BE49-F238E27FC236}">
                <a16:creationId xmlns:a16="http://schemas.microsoft.com/office/drawing/2014/main" id="{EB8B8F1A-B95A-4F18-A145-0A7DE55E32D2}"/>
              </a:ext>
            </a:extLst>
          </p:cNvPr>
          <p:cNvPicPr>
            <a:picLocks noGrp="1" noChangeAspect="1"/>
          </p:cNvPicPr>
          <p:nvPr>
            <p:ph idx="1"/>
          </p:nvPr>
        </p:nvPicPr>
        <p:blipFill>
          <a:blip r:embed="rId2"/>
          <a:stretch>
            <a:fillRect/>
          </a:stretch>
        </p:blipFill>
        <p:spPr>
          <a:xfrm>
            <a:off x="2751958" y="2265994"/>
            <a:ext cx="5098501" cy="4066261"/>
          </a:xfrm>
          <a:prstGeom prst="rect">
            <a:avLst/>
          </a:prstGeom>
        </p:spPr>
      </p:pic>
    </p:spTree>
    <p:extLst>
      <p:ext uri="{BB962C8B-B14F-4D97-AF65-F5344CB8AC3E}">
        <p14:creationId xmlns:p14="http://schemas.microsoft.com/office/powerpoint/2010/main" val="38102889"/>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243C41"/>
      </a:dk2>
      <a:lt2>
        <a:srgbClr val="E3E8E2"/>
      </a:lt2>
      <a:accent1>
        <a:srgbClr val="C629E7"/>
      </a:accent1>
      <a:accent2>
        <a:srgbClr val="8040DC"/>
      </a:accent2>
      <a:accent3>
        <a:srgbClr val="4F50EB"/>
      </a:accent3>
      <a:accent4>
        <a:srgbClr val="1768D5"/>
      </a:accent4>
      <a:accent5>
        <a:srgbClr val="24B2CD"/>
      </a:accent5>
      <a:accent6>
        <a:srgbClr val="14BA8F"/>
      </a:accent6>
      <a:hlink>
        <a:srgbClr val="3B8BB1"/>
      </a:hlink>
      <a:folHlink>
        <a:srgbClr val="828282"/>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150</TotalTime>
  <Words>3505</Words>
  <Application>Microsoft Office PowerPoint</Application>
  <PresentationFormat>Widescreen</PresentationFormat>
  <Paragraphs>386</Paragraphs>
  <Slides>92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92</vt:i4>
      </vt:variant>
    </vt:vector>
  </HeadingPairs>
  <TitlesOfParts>
    <vt:vector size="98" baseType="lpstr">
      <vt:lpstr>Bookman Old Style</vt:lpstr>
      <vt:lpstr>Calibri</vt:lpstr>
      <vt:lpstr>Franklin Gothic Book</vt:lpstr>
      <vt:lpstr>Georgia</vt:lpstr>
      <vt:lpstr>Open Sans</vt:lpstr>
      <vt:lpstr>RetrospectVTI</vt:lpstr>
      <vt:lpstr>Revision Lecture </vt:lpstr>
      <vt:lpstr>MBA Marketing Management Assignment 25%</vt:lpstr>
      <vt:lpstr>Assignment Questions</vt:lpstr>
      <vt:lpstr>Structure (Question a)</vt:lpstr>
      <vt:lpstr>The Macro Environment</vt:lpstr>
      <vt:lpstr>Diagram: The Micro and Macro Environment</vt:lpstr>
      <vt:lpstr>The Main Elements in the Macro Environment</vt:lpstr>
      <vt:lpstr>The Main Elements in the Macro Environment</vt:lpstr>
      <vt:lpstr>The Main Elements in the Macro Environment</vt:lpstr>
      <vt:lpstr>Conclusion</vt:lpstr>
      <vt:lpstr> Porters 5 Forces Model</vt:lpstr>
      <vt:lpstr> Porters 5 Forces</vt:lpstr>
      <vt:lpstr>Structure</vt:lpstr>
      <vt:lpstr> SWOT Analysis </vt:lpstr>
      <vt:lpstr> Weaknesses</vt:lpstr>
      <vt:lpstr> Opportunities</vt:lpstr>
      <vt:lpstr> Threats</vt:lpstr>
      <vt:lpstr>Segmentation, Targeting and Positioning</vt:lpstr>
      <vt:lpstr>Segmentation</vt:lpstr>
      <vt:lpstr>Targeting</vt:lpstr>
      <vt:lpstr>Positioning</vt:lpstr>
      <vt:lpstr> Product  Family Branding/Corporate Umbrella Branding </vt:lpstr>
      <vt:lpstr>  Range Branding </vt:lpstr>
      <vt:lpstr>  Individual Product Branding </vt:lpstr>
      <vt:lpstr>Product Branding Strategies</vt:lpstr>
      <vt:lpstr>Price</vt:lpstr>
      <vt:lpstr>Place</vt:lpstr>
      <vt:lpstr>Promotion</vt:lpstr>
      <vt:lpstr>The Extended Marketing Mix</vt:lpstr>
      <vt:lpstr>Structure (Question b)</vt:lpstr>
      <vt:lpstr>Ansoff Matrix</vt:lpstr>
      <vt:lpstr>Product Life Cycle Model</vt:lpstr>
      <vt:lpstr>Defence strategies for Pioneers in the Growth stage of the PLC</vt:lpstr>
      <vt:lpstr>Defence strategies for Pioneers in the Growth stage of the PLC</vt:lpstr>
      <vt:lpstr>Attack strategies for Followers in the Growth stage of the PLC</vt:lpstr>
      <vt:lpstr>Strategies in the Maturity stage of the PLC</vt:lpstr>
      <vt:lpstr>MBA Marketing Management Assignment 75%</vt:lpstr>
      <vt:lpstr>Assignment Question</vt:lpstr>
      <vt:lpstr>Assignment Guidance</vt:lpstr>
      <vt:lpstr>Structure</vt:lpstr>
      <vt:lpstr>Communication</vt:lpstr>
      <vt:lpstr>A Communication Model</vt:lpstr>
      <vt:lpstr>Advertising</vt:lpstr>
      <vt:lpstr>Media</vt:lpstr>
      <vt:lpstr>Media</vt:lpstr>
      <vt:lpstr>Media</vt:lpstr>
      <vt:lpstr>Question</vt:lpstr>
      <vt:lpstr>Sales Promotion</vt:lpstr>
      <vt:lpstr>Push and Pull Strategy</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Explanation of Keller’s Brand Equity Model</vt:lpstr>
      <vt:lpstr>What is Brand Equity?</vt:lpstr>
      <vt:lpstr>Keller’s Customer-Based Brand Equity (CBBE) model</vt:lpstr>
      <vt:lpstr>Keller’s Brand Equity Model</vt:lpstr>
      <vt:lpstr>Identity</vt:lpstr>
      <vt:lpstr>Meaning</vt:lpstr>
      <vt:lpstr>Response</vt:lpstr>
      <vt:lpstr>Relationships</vt:lpstr>
      <vt:lpstr>Conclusion</vt:lpstr>
      <vt:lpstr>Structure</vt:lpstr>
      <vt:lpstr>What is the Customer Journey?</vt:lpstr>
      <vt:lpstr>The Stages in a Customer Journey</vt:lpstr>
      <vt:lpstr>The Stages in a Customer Journey</vt:lpstr>
      <vt:lpstr>The Stages in a Customer Journey</vt:lpstr>
      <vt:lpstr>The Stages in a Customer Journey</vt:lpstr>
      <vt:lpstr>The Stages in a Customer Journey</vt:lpstr>
      <vt:lpstr>The Stages in a Customer Journey</vt:lpstr>
      <vt:lpstr>What is a Customer Touchpoint?</vt:lpstr>
      <vt:lpstr>Customer Touchpoints</vt:lpstr>
      <vt:lpstr>Touchpoints Before a Purchase </vt:lpstr>
      <vt:lpstr>Touchpoints During a Purchase </vt:lpstr>
      <vt:lpstr>Touchpoints After a Purchase </vt:lpstr>
      <vt:lpstr>What is a customer journey map? </vt:lpstr>
      <vt:lpstr>The benefits of a customer journey map</vt:lpstr>
      <vt:lpstr>The benefits of a customer journey map</vt:lpstr>
      <vt:lpstr>Creating  a Customer Journey Map </vt:lpstr>
      <vt:lpstr>Customer Journey Mapping</vt:lpstr>
      <vt:lpstr>Customer Journey Mapping</vt:lpstr>
      <vt:lpstr>The Total Engagement Model</vt:lpstr>
      <vt:lpstr>The Total Engagement Model</vt:lpstr>
      <vt:lpstr>The Total Engagement Model</vt:lpstr>
      <vt:lpstr>The Total Engagement Model</vt:lpstr>
      <vt:lpstr>The Total Engagement Model</vt:lpstr>
      <vt:lpstr>The Total Engagement Model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Lecture</dc:title>
  <dc:creator>Tushara Balendran</dc:creator>
  <cp:lastModifiedBy>Tushara</cp:lastModifiedBy>
  <cp:revision>25</cp:revision>
  <dcterms:created xsi:type="dcterms:W3CDTF">2020-04-21T13:34:47Z</dcterms:created>
  <dcterms:modified xsi:type="dcterms:W3CDTF">2021-08-05T07:36:46Z</dcterms:modified>
</cp:coreProperties>
</file>