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5"/>
  </p:notesMasterIdLst>
  <p:sldIdLst>
    <p:sldId id="308" r:id="rId24"/>
    <p:sldId id="310" r:id="rId25"/>
    <p:sldId id="311" r:id="rId26"/>
    <p:sldId id="312" r:id="rId27"/>
    <p:sldId id="267" r:id="rId28"/>
    <p:sldId id="268" r:id="rId29"/>
    <p:sldId id="270" r:id="rId30"/>
    <p:sldId id="271" r:id="rId31"/>
    <p:sldId id="272" r:id="rId32"/>
    <p:sldId id="292" r:id="rId33"/>
    <p:sldId id="273" r:id="rId34"/>
    <p:sldId id="280" r:id="rId35"/>
    <p:sldId id="278" r:id="rId36"/>
    <p:sldId id="281" r:id="rId37"/>
    <p:sldId id="279" r:id="rId38"/>
    <p:sldId id="282" r:id="rId39"/>
    <p:sldId id="283" r:id="rId40"/>
    <p:sldId id="284" r:id="rId41"/>
    <p:sldId id="313" r:id="rId42"/>
    <p:sldId id="285" r:id="rId43"/>
    <p:sldId id="30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7221" autoAdjust="0"/>
  </p:normalViewPr>
  <p:slideViewPr>
    <p:cSldViewPr snapToGrid="0">
      <p:cViewPr varScale="1">
        <p:scale>
          <a:sx n="45" d="100"/>
          <a:sy n="45" d="100"/>
        </p:scale>
        <p:origin x="2098"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heme" Target="theme/theme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CDAB5AEE-0286-4BAD-8ED0-12B535EF5DFF}"/>
    <pc:docChg chg="undo custSel addSld delSld modSld sldOrd">
      <pc:chgData name="Kate Piper (IMH)" userId="f69ee4e2-845b-4a1f-89c4-60fce9da139f" providerId="ADAL" clId="{CDAB5AEE-0286-4BAD-8ED0-12B535EF5DFF}" dt="2023-10-09T19:45:53.431" v="649" actId="404"/>
      <pc:docMkLst>
        <pc:docMk/>
      </pc:docMkLst>
      <pc:sldChg chg="add ord">
        <pc:chgData name="Kate Piper (IMH)" userId="f69ee4e2-845b-4a1f-89c4-60fce9da139f" providerId="ADAL" clId="{CDAB5AEE-0286-4BAD-8ED0-12B535EF5DFF}" dt="2023-10-09T18:48:04.128" v="39"/>
        <pc:sldMkLst>
          <pc:docMk/>
          <pc:sldMk cId="2967009381" sldId="267"/>
        </pc:sldMkLst>
      </pc:sldChg>
      <pc:sldChg chg="add">
        <pc:chgData name="Kate Piper (IMH)" userId="f69ee4e2-845b-4a1f-89c4-60fce9da139f" providerId="ADAL" clId="{CDAB5AEE-0286-4BAD-8ED0-12B535EF5DFF}" dt="2023-10-09T18:48:41.719" v="42"/>
        <pc:sldMkLst>
          <pc:docMk/>
          <pc:sldMk cId="596835606" sldId="268"/>
        </pc:sldMkLst>
      </pc:sldChg>
      <pc:sldChg chg="add">
        <pc:chgData name="Kate Piper (IMH)" userId="f69ee4e2-845b-4a1f-89c4-60fce9da139f" providerId="ADAL" clId="{CDAB5AEE-0286-4BAD-8ED0-12B535EF5DFF}" dt="2023-10-09T18:48:41.719" v="42"/>
        <pc:sldMkLst>
          <pc:docMk/>
          <pc:sldMk cId="3376938220" sldId="270"/>
        </pc:sldMkLst>
      </pc:sldChg>
      <pc:sldChg chg="add">
        <pc:chgData name="Kate Piper (IMH)" userId="f69ee4e2-845b-4a1f-89c4-60fce9da139f" providerId="ADAL" clId="{CDAB5AEE-0286-4BAD-8ED0-12B535EF5DFF}" dt="2023-10-09T18:48:41.719" v="42"/>
        <pc:sldMkLst>
          <pc:docMk/>
          <pc:sldMk cId="1572478696" sldId="271"/>
        </pc:sldMkLst>
      </pc:sldChg>
      <pc:sldChg chg="add">
        <pc:chgData name="Kate Piper (IMH)" userId="f69ee4e2-845b-4a1f-89c4-60fce9da139f" providerId="ADAL" clId="{CDAB5AEE-0286-4BAD-8ED0-12B535EF5DFF}" dt="2023-10-09T18:48:41.719" v="42"/>
        <pc:sldMkLst>
          <pc:docMk/>
          <pc:sldMk cId="2243985566" sldId="272"/>
        </pc:sldMkLst>
      </pc:sldChg>
      <pc:sldChg chg="add del">
        <pc:chgData name="Kate Piper (IMH)" userId="f69ee4e2-845b-4a1f-89c4-60fce9da139f" providerId="ADAL" clId="{CDAB5AEE-0286-4BAD-8ED0-12B535EF5DFF}" dt="2023-10-09T18:53:26.535" v="74"/>
        <pc:sldMkLst>
          <pc:docMk/>
          <pc:sldMk cId="273289721" sldId="273"/>
        </pc:sldMkLst>
      </pc:sldChg>
      <pc:sldChg chg="add del">
        <pc:chgData name="Kate Piper (IMH)" userId="f69ee4e2-845b-4a1f-89c4-60fce9da139f" providerId="ADAL" clId="{CDAB5AEE-0286-4BAD-8ED0-12B535EF5DFF}" dt="2023-10-09T18:53:26.535" v="74"/>
        <pc:sldMkLst>
          <pc:docMk/>
          <pc:sldMk cId="4259517190" sldId="278"/>
        </pc:sldMkLst>
      </pc:sldChg>
      <pc:sldChg chg="add del">
        <pc:chgData name="Kate Piper (IMH)" userId="f69ee4e2-845b-4a1f-89c4-60fce9da139f" providerId="ADAL" clId="{CDAB5AEE-0286-4BAD-8ED0-12B535EF5DFF}" dt="2023-10-09T18:53:26.535" v="74"/>
        <pc:sldMkLst>
          <pc:docMk/>
          <pc:sldMk cId="2136018845" sldId="279"/>
        </pc:sldMkLst>
      </pc:sldChg>
      <pc:sldChg chg="add del">
        <pc:chgData name="Kate Piper (IMH)" userId="f69ee4e2-845b-4a1f-89c4-60fce9da139f" providerId="ADAL" clId="{CDAB5AEE-0286-4BAD-8ED0-12B535EF5DFF}" dt="2023-10-09T18:53:26.535" v="74"/>
        <pc:sldMkLst>
          <pc:docMk/>
          <pc:sldMk cId="1164873013" sldId="280"/>
        </pc:sldMkLst>
      </pc:sldChg>
      <pc:sldChg chg="add del">
        <pc:chgData name="Kate Piper (IMH)" userId="f69ee4e2-845b-4a1f-89c4-60fce9da139f" providerId="ADAL" clId="{CDAB5AEE-0286-4BAD-8ED0-12B535EF5DFF}" dt="2023-10-09T18:53:26.535" v="74"/>
        <pc:sldMkLst>
          <pc:docMk/>
          <pc:sldMk cId="1404930218" sldId="281"/>
        </pc:sldMkLst>
      </pc:sldChg>
      <pc:sldChg chg="add del">
        <pc:chgData name="Kate Piper (IMH)" userId="f69ee4e2-845b-4a1f-89c4-60fce9da139f" providerId="ADAL" clId="{CDAB5AEE-0286-4BAD-8ED0-12B535EF5DFF}" dt="2023-10-09T18:53:26.535" v="74"/>
        <pc:sldMkLst>
          <pc:docMk/>
          <pc:sldMk cId="12053106" sldId="282"/>
        </pc:sldMkLst>
      </pc:sldChg>
      <pc:sldChg chg="add del">
        <pc:chgData name="Kate Piper (IMH)" userId="f69ee4e2-845b-4a1f-89c4-60fce9da139f" providerId="ADAL" clId="{CDAB5AEE-0286-4BAD-8ED0-12B535EF5DFF}" dt="2023-10-09T18:53:26.535" v="74"/>
        <pc:sldMkLst>
          <pc:docMk/>
          <pc:sldMk cId="3273982902" sldId="283"/>
        </pc:sldMkLst>
      </pc:sldChg>
      <pc:sldChg chg="add del">
        <pc:chgData name="Kate Piper (IMH)" userId="f69ee4e2-845b-4a1f-89c4-60fce9da139f" providerId="ADAL" clId="{CDAB5AEE-0286-4BAD-8ED0-12B535EF5DFF}" dt="2023-10-09T18:53:26.535" v="74"/>
        <pc:sldMkLst>
          <pc:docMk/>
          <pc:sldMk cId="1257664994" sldId="284"/>
        </pc:sldMkLst>
      </pc:sldChg>
      <pc:sldChg chg="modSp add del mod modClrScheme chgLayout">
        <pc:chgData name="Kate Piper (IMH)" userId="f69ee4e2-845b-4a1f-89c4-60fce9da139f" providerId="ADAL" clId="{CDAB5AEE-0286-4BAD-8ED0-12B535EF5DFF}" dt="2023-10-09T18:58:22.791" v="85" actId="208"/>
        <pc:sldMkLst>
          <pc:docMk/>
          <pc:sldMk cId="3774597012" sldId="285"/>
        </pc:sldMkLst>
        <pc:spChg chg="mod ord">
          <ac:chgData name="Kate Piper (IMH)" userId="f69ee4e2-845b-4a1f-89c4-60fce9da139f" providerId="ADAL" clId="{CDAB5AEE-0286-4BAD-8ED0-12B535EF5DFF}" dt="2023-10-09T18:57:47.895" v="76" actId="700"/>
          <ac:spMkLst>
            <pc:docMk/>
            <pc:sldMk cId="3774597012" sldId="285"/>
            <ac:spMk id="2" creationId="{3894E263-D5A7-1892-B1D2-E1392D93A162}"/>
          </ac:spMkLst>
        </pc:spChg>
        <pc:spChg chg="mod ord">
          <ac:chgData name="Kate Piper (IMH)" userId="f69ee4e2-845b-4a1f-89c4-60fce9da139f" providerId="ADAL" clId="{CDAB5AEE-0286-4BAD-8ED0-12B535EF5DFF}" dt="2023-10-09T18:57:47.895" v="76" actId="700"/>
          <ac:spMkLst>
            <pc:docMk/>
            <pc:sldMk cId="3774597012" sldId="285"/>
            <ac:spMk id="3" creationId="{807D5A5D-AF97-1F89-AF0F-12AC3B2A26FF}"/>
          </ac:spMkLst>
        </pc:spChg>
        <pc:spChg chg="mod ord">
          <ac:chgData name="Kate Piper (IMH)" userId="f69ee4e2-845b-4a1f-89c4-60fce9da139f" providerId="ADAL" clId="{CDAB5AEE-0286-4BAD-8ED0-12B535EF5DFF}" dt="2023-10-09T18:58:22.791" v="85" actId="208"/>
          <ac:spMkLst>
            <pc:docMk/>
            <pc:sldMk cId="3774597012" sldId="285"/>
            <ac:spMk id="13" creationId="{1BF1E7CA-6F1B-C737-DF88-CD1A04E5A27F}"/>
          </ac:spMkLst>
        </pc:spChg>
        <pc:spChg chg="mod">
          <ac:chgData name="Kate Piper (IMH)" userId="f69ee4e2-845b-4a1f-89c4-60fce9da139f" providerId="ADAL" clId="{CDAB5AEE-0286-4BAD-8ED0-12B535EF5DFF}" dt="2023-10-09T18:58:22.791" v="85" actId="208"/>
          <ac:spMkLst>
            <pc:docMk/>
            <pc:sldMk cId="3774597012" sldId="285"/>
            <ac:spMk id="19" creationId="{F078DEF8-7AA6-605C-E005-0B1EAA1DF84C}"/>
          </ac:spMkLst>
        </pc:spChg>
        <pc:spChg chg="mod ord">
          <ac:chgData name="Kate Piper (IMH)" userId="f69ee4e2-845b-4a1f-89c4-60fce9da139f" providerId="ADAL" clId="{CDAB5AEE-0286-4BAD-8ED0-12B535EF5DFF}" dt="2023-10-09T18:58:22.791" v="85" actId="208"/>
          <ac:spMkLst>
            <pc:docMk/>
            <pc:sldMk cId="3774597012" sldId="285"/>
            <ac:spMk id="20" creationId="{DD9C44C0-18B5-704C-E23D-BBEF85B8F31A}"/>
          </ac:spMkLst>
        </pc:spChg>
      </pc:sldChg>
      <pc:sldChg chg="add del">
        <pc:chgData name="Kate Piper (IMH)" userId="f69ee4e2-845b-4a1f-89c4-60fce9da139f" providerId="ADAL" clId="{CDAB5AEE-0286-4BAD-8ED0-12B535EF5DFF}" dt="2023-10-09T18:53:26.535" v="74"/>
        <pc:sldMkLst>
          <pc:docMk/>
          <pc:sldMk cId="1980563188" sldId="292"/>
        </pc:sldMkLst>
      </pc:sldChg>
      <pc:sldChg chg="del">
        <pc:chgData name="Kate Piper (IMH)" userId="f69ee4e2-845b-4a1f-89c4-60fce9da139f" providerId="ADAL" clId="{CDAB5AEE-0286-4BAD-8ED0-12B535EF5DFF}" dt="2023-10-09T18:48:47.018" v="43" actId="47"/>
        <pc:sldMkLst>
          <pc:docMk/>
          <pc:sldMk cId="0" sldId="307"/>
        </pc:sldMkLst>
      </pc:sldChg>
      <pc:sldChg chg="modSp mod">
        <pc:chgData name="Kate Piper (IMH)" userId="f69ee4e2-845b-4a1f-89c4-60fce9da139f" providerId="ADAL" clId="{CDAB5AEE-0286-4BAD-8ED0-12B535EF5DFF}" dt="2023-10-09T18:46:01.927" v="36" actId="20577"/>
        <pc:sldMkLst>
          <pc:docMk/>
          <pc:sldMk cId="2741221893" sldId="308"/>
        </pc:sldMkLst>
        <pc:spChg chg="mod">
          <ac:chgData name="Kate Piper (IMH)" userId="f69ee4e2-845b-4a1f-89c4-60fce9da139f" providerId="ADAL" clId="{CDAB5AEE-0286-4BAD-8ED0-12B535EF5DFF}" dt="2023-10-09T18:46:01.927" v="36" actId="20577"/>
          <ac:spMkLst>
            <pc:docMk/>
            <pc:sldMk cId="2741221893" sldId="308"/>
            <ac:spMk id="2" creationId="{EDD4C10A-E4A0-4C54-98D4-C13432B17C16}"/>
          </ac:spMkLst>
        </pc:spChg>
      </pc:sldChg>
      <pc:sldChg chg="new del">
        <pc:chgData name="Kate Piper (IMH)" userId="f69ee4e2-845b-4a1f-89c4-60fce9da139f" providerId="ADAL" clId="{CDAB5AEE-0286-4BAD-8ED0-12B535EF5DFF}" dt="2023-10-09T18:53:29.757" v="75" actId="47"/>
        <pc:sldMkLst>
          <pc:docMk/>
          <pc:sldMk cId="31822710" sldId="309"/>
        </pc:sldMkLst>
      </pc:sldChg>
      <pc:sldChg chg="addSp modSp new mod">
        <pc:chgData name="Kate Piper (IMH)" userId="f69ee4e2-845b-4a1f-89c4-60fce9da139f" providerId="ADAL" clId="{CDAB5AEE-0286-4BAD-8ED0-12B535EF5DFF}" dt="2023-10-09T19:45:53.431" v="649" actId="404"/>
        <pc:sldMkLst>
          <pc:docMk/>
          <pc:sldMk cId="942372736" sldId="309"/>
        </pc:sldMkLst>
        <pc:spChg chg="mod">
          <ac:chgData name="Kate Piper (IMH)" userId="f69ee4e2-845b-4a1f-89c4-60fce9da139f" providerId="ADAL" clId="{CDAB5AEE-0286-4BAD-8ED0-12B535EF5DFF}" dt="2023-10-09T19:35:38.595" v="637" actId="20577"/>
          <ac:spMkLst>
            <pc:docMk/>
            <pc:sldMk cId="942372736" sldId="309"/>
            <ac:spMk id="3" creationId="{222F95FF-4E1A-DF70-6B27-C7E082843ED5}"/>
          </ac:spMkLst>
        </pc:spChg>
        <pc:spChg chg="add mod">
          <ac:chgData name="Kate Piper (IMH)" userId="f69ee4e2-845b-4a1f-89c4-60fce9da139f" providerId="ADAL" clId="{CDAB5AEE-0286-4BAD-8ED0-12B535EF5DFF}" dt="2023-10-09T19:45:53.431" v="649" actId="404"/>
          <ac:spMkLst>
            <pc:docMk/>
            <pc:sldMk cId="942372736" sldId="309"/>
            <ac:spMk id="4" creationId="{B4161D01-0AB0-0DAD-0858-E3276CF6BCF4}"/>
          </ac:spMkLst>
        </pc:spChg>
      </pc:sldChg>
      <pc:sldChg chg="new add del">
        <pc:chgData name="Kate Piper (IMH)" userId="f69ee4e2-845b-4a1f-89c4-60fce9da139f" providerId="ADAL" clId="{CDAB5AEE-0286-4BAD-8ED0-12B535EF5DFF}" dt="2023-10-09T18:53:15.539" v="72" actId="47"/>
        <pc:sldMkLst>
          <pc:docMk/>
          <pc:sldMk cId="3848843067" sldId="309"/>
        </pc:sldMkLst>
      </pc:sldChg>
      <pc:sldChg chg="del">
        <pc:chgData name="Kate Piper (IMH)" userId="f69ee4e2-845b-4a1f-89c4-60fce9da139f" providerId="ADAL" clId="{CDAB5AEE-0286-4BAD-8ED0-12B535EF5DFF}" dt="2023-10-09T18:48:55.616" v="54" actId="47"/>
        <pc:sldMkLst>
          <pc:docMk/>
          <pc:sldMk cId="1447884117" sldId="330"/>
        </pc:sldMkLst>
      </pc:sldChg>
      <pc:sldChg chg="del">
        <pc:chgData name="Kate Piper (IMH)" userId="f69ee4e2-845b-4a1f-89c4-60fce9da139f" providerId="ADAL" clId="{CDAB5AEE-0286-4BAD-8ED0-12B535EF5DFF}" dt="2023-10-09T18:48:06.131" v="40" actId="47"/>
        <pc:sldMkLst>
          <pc:docMk/>
          <pc:sldMk cId="3368645942" sldId="338"/>
        </pc:sldMkLst>
      </pc:sldChg>
      <pc:sldChg chg="del">
        <pc:chgData name="Kate Piper (IMH)" userId="f69ee4e2-845b-4a1f-89c4-60fce9da139f" providerId="ADAL" clId="{CDAB5AEE-0286-4BAD-8ED0-12B535EF5DFF}" dt="2023-10-09T18:48:50.044" v="45" actId="47"/>
        <pc:sldMkLst>
          <pc:docMk/>
          <pc:sldMk cId="3999946791" sldId="339"/>
        </pc:sldMkLst>
      </pc:sldChg>
      <pc:sldChg chg="del">
        <pc:chgData name="Kate Piper (IMH)" userId="f69ee4e2-845b-4a1f-89c4-60fce9da139f" providerId="ADAL" clId="{CDAB5AEE-0286-4BAD-8ED0-12B535EF5DFF}" dt="2023-10-09T18:48:06.717" v="41" actId="47"/>
        <pc:sldMkLst>
          <pc:docMk/>
          <pc:sldMk cId="2734966160" sldId="342"/>
        </pc:sldMkLst>
      </pc:sldChg>
      <pc:sldChg chg="del">
        <pc:chgData name="Kate Piper (IMH)" userId="f69ee4e2-845b-4a1f-89c4-60fce9da139f" providerId="ADAL" clId="{CDAB5AEE-0286-4BAD-8ED0-12B535EF5DFF}" dt="2023-10-09T18:49:01.577" v="64" actId="47"/>
        <pc:sldMkLst>
          <pc:docMk/>
          <pc:sldMk cId="1705927645" sldId="343"/>
        </pc:sldMkLst>
      </pc:sldChg>
      <pc:sldChg chg="del">
        <pc:chgData name="Kate Piper (IMH)" userId="f69ee4e2-845b-4a1f-89c4-60fce9da139f" providerId="ADAL" clId="{CDAB5AEE-0286-4BAD-8ED0-12B535EF5DFF}" dt="2023-10-09T18:48:50.628" v="46" actId="47"/>
        <pc:sldMkLst>
          <pc:docMk/>
          <pc:sldMk cId="7014258" sldId="344"/>
        </pc:sldMkLst>
      </pc:sldChg>
      <pc:sldChg chg="del">
        <pc:chgData name="Kate Piper (IMH)" userId="f69ee4e2-845b-4a1f-89c4-60fce9da139f" providerId="ADAL" clId="{CDAB5AEE-0286-4BAD-8ED0-12B535EF5DFF}" dt="2023-10-09T18:48:57.508" v="57" actId="47"/>
        <pc:sldMkLst>
          <pc:docMk/>
          <pc:sldMk cId="0" sldId="345"/>
        </pc:sldMkLst>
      </pc:sldChg>
      <pc:sldChg chg="del">
        <pc:chgData name="Kate Piper (IMH)" userId="f69ee4e2-845b-4a1f-89c4-60fce9da139f" providerId="ADAL" clId="{CDAB5AEE-0286-4BAD-8ED0-12B535EF5DFF}" dt="2023-10-09T18:48:52.332" v="49" actId="47"/>
        <pc:sldMkLst>
          <pc:docMk/>
          <pc:sldMk cId="3943053610" sldId="442"/>
        </pc:sldMkLst>
      </pc:sldChg>
      <pc:sldChg chg="del">
        <pc:chgData name="Kate Piper (IMH)" userId="f69ee4e2-845b-4a1f-89c4-60fce9da139f" providerId="ADAL" clId="{CDAB5AEE-0286-4BAD-8ED0-12B535EF5DFF}" dt="2023-10-09T18:48:52.893" v="50" actId="47"/>
        <pc:sldMkLst>
          <pc:docMk/>
          <pc:sldMk cId="3628904649" sldId="443"/>
        </pc:sldMkLst>
      </pc:sldChg>
      <pc:sldChg chg="del">
        <pc:chgData name="Kate Piper (IMH)" userId="f69ee4e2-845b-4a1f-89c4-60fce9da139f" providerId="ADAL" clId="{CDAB5AEE-0286-4BAD-8ED0-12B535EF5DFF}" dt="2023-10-09T18:48:53.697" v="51" actId="47"/>
        <pc:sldMkLst>
          <pc:docMk/>
          <pc:sldMk cId="448792327" sldId="444"/>
        </pc:sldMkLst>
      </pc:sldChg>
      <pc:sldChg chg="del">
        <pc:chgData name="Kate Piper (IMH)" userId="f69ee4e2-845b-4a1f-89c4-60fce9da139f" providerId="ADAL" clId="{CDAB5AEE-0286-4BAD-8ED0-12B535EF5DFF}" dt="2023-10-09T18:48:54.273" v="52" actId="47"/>
        <pc:sldMkLst>
          <pc:docMk/>
          <pc:sldMk cId="3548611103" sldId="445"/>
        </pc:sldMkLst>
      </pc:sldChg>
      <pc:sldChg chg="del">
        <pc:chgData name="Kate Piper (IMH)" userId="f69ee4e2-845b-4a1f-89c4-60fce9da139f" providerId="ADAL" clId="{CDAB5AEE-0286-4BAD-8ED0-12B535EF5DFF}" dt="2023-10-09T18:48:54.797" v="53" actId="47"/>
        <pc:sldMkLst>
          <pc:docMk/>
          <pc:sldMk cId="1088884669" sldId="446"/>
        </pc:sldMkLst>
      </pc:sldChg>
      <pc:sldChg chg="del">
        <pc:chgData name="Kate Piper (IMH)" userId="f69ee4e2-845b-4a1f-89c4-60fce9da139f" providerId="ADAL" clId="{CDAB5AEE-0286-4BAD-8ED0-12B535EF5DFF}" dt="2023-10-09T18:48:51.354" v="47" actId="47"/>
        <pc:sldMkLst>
          <pc:docMk/>
          <pc:sldMk cId="3727480038" sldId="447"/>
        </pc:sldMkLst>
      </pc:sldChg>
      <pc:sldChg chg="del">
        <pc:chgData name="Kate Piper (IMH)" userId="f69ee4e2-845b-4a1f-89c4-60fce9da139f" providerId="ADAL" clId="{CDAB5AEE-0286-4BAD-8ED0-12B535EF5DFF}" dt="2023-10-09T18:48:51.864" v="48" actId="47"/>
        <pc:sldMkLst>
          <pc:docMk/>
          <pc:sldMk cId="1808582081" sldId="448"/>
        </pc:sldMkLst>
      </pc:sldChg>
      <pc:sldChg chg="del">
        <pc:chgData name="Kate Piper (IMH)" userId="f69ee4e2-845b-4a1f-89c4-60fce9da139f" providerId="ADAL" clId="{CDAB5AEE-0286-4BAD-8ED0-12B535EF5DFF}" dt="2023-10-09T18:48:56.289" v="55" actId="47"/>
        <pc:sldMkLst>
          <pc:docMk/>
          <pc:sldMk cId="3807473687" sldId="449"/>
        </pc:sldMkLst>
      </pc:sldChg>
      <pc:sldChg chg="del">
        <pc:chgData name="Kate Piper (IMH)" userId="f69ee4e2-845b-4a1f-89c4-60fce9da139f" providerId="ADAL" clId="{CDAB5AEE-0286-4BAD-8ED0-12B535EF5DFF}" dt="2023-10-09T18:49:00.127" v="62" actId="47"/>
        <pc:sldMkLst>
          <pc:docMk/>
          <pc:sldMk cId="1753226115" sldId="450"/>
        </pc:sldMkLst>
      </pc:sldChg>
      <pc:sldChg chg="del">
        <pc:chgData name="Kate Piper (IMH)" userId="f69ee4e2-845b-4a1f-89c4-60fce9da139f" providerId="ADAL" clId="{CDAB5AEE-0286-4BAD-8ED0-12B535EF5DFF}" dt="2023-10-09T18:48:58.053" v="58" actId="47"/>
        <pc:sldMkLst>
          <pc:docMk/>
          <pc:sldMk cId="2993017878" sldId="451"/>
        </pc:sldMkLst>
      </pc:sldChg>
      <pc:sldChg chg="del">
        <pc:chgData name="Kate Piper (IMH)" userId="f69ee4e2-845b-4a1f-89c4-60fce9da139f" providerId="ADAL" clId="{CDAB5AEE-0286-4BAD-8ED0-12B535EF5DFF}" dt="2023-10-09T18:48:58.609" v="59" actId="47"/>
        <pc:sldMkLst>
          <pc:docMk/>
          <pc:sldMk cId="132400862" sldId="452"/>
        </pc:sldMkLst>
      </pc:sldChg>
      <pc:sldChg chg="del">
        <pc:chgData name="Kate Piper (IMH)" userId="f69ee4e2-845b-4a1f-89c4-60fce9da139f" providerId="ADAL" clId="{CDAB5AEE-0286-4BAD-8ED0-12B535EF5DFF}" dt="2023-10-09T18:48:59.622" v="61" actId="47"/>
        <pc:sldMkLst>
          <pc:docMk/>
          <pc:sldMk cId="659903441" sldId="453"/>
        </pc:sldMkLst>
      </pc:sldChg>
      <pc:sldChg chg="del">
        <pc:chgData name="Kate Piper (IMH)" userId="f69ee4e2-845b-4a1f-89c4-60fce9da139f" providerId="ADAL" clId="{CDAB5AEE-0286-4BAD-8ED0-12B535EF5DFF}" dt="2023-10-09T18:48:59.138" v="60" actId="47"/>
        <pc:sldMkLst>
          <pc:docMk/>
          <pc:sldMk cId="803968337" sldId="454"/>
        </pc:sldMkLst>
      </pc:sldChg>
      <pc:sldChg chg="del">
        <pc:chgData name="Kate Piper (IMH)" userId="f69ee4e2-845b-4a1f-89c4-60fce9da139f" providerId="ADAL" clId="{CDAB5AEE-0286-4BAD-8ED0-12B535EF5DFF}" dt="2023-10-09T18:49:00.663" v="63" actId="47"/>
        <pc:sldMkLst>
          <pc:docMk/>
          <pc:sldMk cId="1627435515" sldId="455"/>
        </pc:sldMkLst>
      </pc:sldChg>
      <pc:sldChg chg="del">
        <pc:chgData name="Kate Piper (IMH)" userId="f69ee4e2-845b-4a1f-89c4-60fce9da139f" providerId="ADAL" clId="{CDAB5AEE-0286-4BAD-8ED0-12B535EF5DFF}" dt="2023-10-09T18:48:48.253" v="44" actId="47"/>
        <pc:sldMkLst>
          <pc:docMk/>
          <pc:sldMk cId="2246574975" sldId="456"/>
        </pc:sldMkLst>
      </pc:sldChg>
      <pc:sldChg chg="del">
        <pc:chgData name="Kate Piper (IMH)" userId="f69ee4e2-845b-4a1f-89c4-60fce9da139f" providerId="ADAL" clId="{CDAB5AEE-0286-4BAD-8ED0-12B535EF5DFF}" dt="2023-10-09T18:48:56.773" v="56" actId="47"/>
        <pc:sldMkLst>
          <pc:docMk/>
          <pc:sldMk cId="1588769326" sldId="457"/>
        </pc:sldMkLst>
      </pc:sldChg>
      <pc:sldMasterChg chg="delSldLayout">
        <pc:chgData name="Kate Piper (IMH)" userId="f69ee4e2-845b-4a1f-89c4-60fce9da139f" providerId="ADAL" clId="{CDAB5AEE-0286-4BAD-8ED0-12B535EF5DFF}" dt="2023-10-09T18:48:06.717" v="41" actId="47"/>
        <pc:sldMasterMkLst>
          <pc:docMk/>
          <pc:sldMasterMk cId="537362470" sldId="2147483656"/>
        </pc:sldMasterMkLst>
        <pc:sldLayoutChg chg="del">
          <pc:chgData name="Kate Piper (IMH)" userId="f69ee4e2-845b-4a1f-89c4-60fce9da139f" providerId="ADAL" clId="{CDAB5AEE-0286-4BAD-8ED0-12B535EF5DFF}" dt="2023-10-09T18:48:06.717" v="41" actId="47"/>
          <pc:sldLayoutMkLst>
            <pc:docMk/>
            <pc:sldMasterMk cId="537362470" sldId="2147483656"/>
            <pc:sldLayoutMk cId="3080236136" sldId="2147483707"/>
          </pc:sldLayoutMkLst>
        </pc:sldLayoutChg>
      </pc:sldMasterChg>
      <pc:sldMasterChg chg="delSldLayout">
        <pc:chgData name="Kate Piper (IMH)" userId="f69ee4e2-845b-4a1f-89c4-60fce9da139f" providerId="ADAL" clId="{CDAB5AEE-0286-4BAD-8ED0-12B535EF5DFF}" dt="2023-10-09T18:48:59.622" v="61" actId="47"/>
        <pc:sldMasterMkLst>
          <pc:docMk/>
          <pc:sldMasterMk cId="1384196811" sldId="2147483658"/>
        </pc:sldMasterMkLst>
        <pc:sldLayoutChg chg="del">
          <pc:chgData name="Kate Piper (IMH)" userId="f69ee4e2-845b-4a1f-89c4-60fce9da139f" providerId="ADAL" clId="{CDAB5AEE-0286-4BAD-8ED0-12B535EF5DFF}" dt="2023-10-09T18:48:59.622" v="61" actId="47"/>
          <pc:sldLayoutMkLst>
            <pc:docMk/>
            <pc:sldMasterMk cId="1384196811" sldId="2147483658"/>
            <pc:sldLayoutMk cId="4025894233" sldId="2147483708"/>
          </pc:sldLayoutMkLst>
        </pc:sldLayoutChg>
      </pc:sldMasterChg>
      <pc:sldMasterChg chg="delSldLayout">
        <pc:chgData name="Kate Piper (IMH)" userId="f69ee4e2-845b-4a1f-89c4-60fce9da139f" providerId="ADAL" clId="{CDAB5AEE-0286-4BAD-8ED0-12B535EF5DFF}" dt="2023-10-09T18:49:00.663" v="63" actId="47"/>
        <pc:sldMasterMkLst>
          <pc:docMk/>
          <pc:sldMasterMk cId="1372220361" sldId="2147483663"/>
        </pc:sldMasterMkLst>
        <pc:sldLayoutChg chg="del">
          <pc:chgData name="Kate Piper (IMH)" userId="f69ee4e2-845b-4a1f-89c4-60fce9da139f" providerId="ADAL" clId="{CDAB5AEE-0286-4BAD-8ED0-12B535EF5DFF}" dt="2023-10-09T18:49:00.663" v="63" actId="47"/>
          <pc:sldLayoutMkLst>
            <pc:docMk/>
            <pc:sldMasterMk cId="1372220361" sldId="2147483663"/>
            <pc:sldLayoutMk cId="2396397881" sldId="2147483706"/>
          </pc:sldLayoutMkLst>
        </pc:sldLayoutChg>
      </pc:sldMasterChg>
    </pc:docChg>
  </pc:docChgLst>
  <pc:docChgLst>
    <pc:chgData name="Kate Piper (IMH)" userId="f69ee4e2-845b-4a1f-89c4-60fce9da139f" providerId="ADAL" clId="{EFCE9C15-804C-430F-9186-5C7BE408F6CD}"/>
    <pc:docChg chg="undo custSel addSld modSld sldOrd">
      <pc:chgData name="Kate Piper (IMH)" userId="f69ee4e2-845b-4a1f-89c4-60fce9da139f" providerId="ADAL" clId="{EFCE9C15-804C-430F-9186-5C7BE408F6CD}" dt="2024-10-03T08:11:46.308" v="1435" actId="14100"/>
      <pc:docMkLst>
        <pc:docMk/>
      </pc:docMkLst>
      <pc:sldChg chg="addSp delSp mod">
        <pc:chgData name="Kate Piper (IMH)" userId="f69ee4e2-845b-4a1f-89c4-60fce9da139f" providerId="ADAL" clId="{EFCE9C15-804C-430F-9186-5C7BE408F6CD}" dt="2024-10-02T15:35:49.313" v="1" actId="478"/>
        <pc:sldMkLst>
          <pc:docMk/>
          <pc:sldMk cId="1257664994" sldId="284"/>
        </pc:sldMkLst>
        <pc:picChg chg="add del">
          <ac:chgData name="Kate Piper (IMH)" userId="f69ee4e2-845b-4a1f-89c4-60fce9da139f" providerId="ADAL" clId="{EFCE9C15-804C-430F-9186-5C7BE408F6CD}" dt="2024-10-02T15:35:49.313" v="1" actId="478"/>
          <ac:picMkLst>
            <pc:docMk/>
            <pc:sldMk cId="1257664994" sldId="284"/>
            <ac:picMk id="19" creationId="{E29EEAEC-58CF-0767-91A9-47A72AF4F15D}"/>
          </ac:picMkLst>
        </pc:picChg>
      </pc:sldChg>
      <pc:sldChg chg="modNotesTx">
        <pc:chgData name="Kate Piper (IMH)" userId="f69ee4e2-845b-4a1f-89c4-60fce9da139f" providerId="ADAL" clId="{EFCE9C15-804C-430F-9186-5C7BE408F6CD}" dt="2024-10-03T07:21:56.865" v="432" actId="20577"/>
        <pc:sldMkLst>
          <pc:docMk/>
          <pc:sldMk cId="1980563188" sldId="292"/>
        </pc:sldMkLst>
      </pc:sldChg>
      <pc:sldChg chg="addSp modSp new mod ord modNotesTx">
        <pc:chgData name="Kate Piper (IMH)" userId="f69ee4e2-845b-4a1f-89c4-60fce9da139f" providerId="ADAL" clId="{EFCE9C15-804C-430F-9186-5C7BE408F6CD}" dt="2024-10-03T07:31:58.267" v="444"/>
        <pc:sldMkLst>
          <pc:docMk/>
          <pc:sldMk cId="3175193204" sldId="310"/>
        </pc:sldMkLst>
        <pc:spChg chg="mod ord">
          <ac:chgData name="Kate Piper (IMH)" userId="f69ee4e2-845b-4a1f-89c4-60fce9da139f" providerId="ADAL" clId="{EFCE9C15-804C-430F-9186-5C7BE408F6CD}" dt="2024-10-03T07:31:58.267" v="444"/>
          <ac:spMkLst>
            <pc:docMk/>
            <pc:sldMk cId="3175193204" sldId="310"/>
            <ac:spMk id="3" creationId="{65EADCAE-0514-DEBA-7EDE-D9009998DC60}"/>
          </ac:spMkLst>
        </pc:spChg>
        <pc:picChg chg="add mod">
          <ac:chgData name="Kate Piper (IMH)" userId="f69ee4e2-845b-4a1f-89c4-60fce9da139f" providerId="ADAL" clId="{EFCE9C15-804C-430F-9186-5C7BE408F6CD}" dt="2024-10-02T15:36:06.243" v="7" actId="1076"/>
          <ac:picMkLst>
            <pc:docMk/>
            <pc:sldMk cId="3175193204" sldId="310"/>
            <ac:picMk id="5" creationId="{26AB58BF-759F-0889-088D-EAAF18D12354}"/>
          </ac:picMkLst>
        </pc:picChg>
      </pc:sldChg>
      <pc:sldChg chg="addSp modSp new mod ord">
        <pc:chgData name="Kate Piper (IMH)" userId="f69ee4e2-845b-4a1f-89c4-60fce9da139f" providerId="ADAL" clId="{EFCE9C15-804C-430F-9186-5C7BE408F6CD}" dt="2024-10-03T07:34:52.604" v="689" actId="20577"/>
        <pc:sldMkLst>
          <pc:docMk/>
          <pc:sldMk cId="1045776772" sldId="311"/>
        </pc:sldMkLst>
        <pc:spChg chg="mod">
          <ac:chgData name="Kate Piper (IMH)" userId="f69ee4e2-845b-4a1f-89c4-60fce9da139f" providerId="ADAL" clId="{EFCE9C15-804C-430F-9186-5C7BE408F6CD}" dt="2024-10-03T07:34:52.604" v="689" actId="20577"/>
          <ac:spMkLst>
            <pc:docMk/>
            <pc:sldMk cId="1045776772" sldId="311"/>
            <ac:spMk id="3" creationId="{D17FEF53-B6E3-EBB8-E06E-9A533726E138}"/>
          </ac:spMkLst>
        </pc:spChg>
        <pc:picChg chg="add mod">
          <ac:chgData name="Kate Piper (IMH)" userId="f69ee4e2-845b-4a1f-89c4-60fce9da139f" providerId="ADAL" clId="{EFCE9C15-804C-430F-9186-5C7BE408F6CD}" dt="2024-10-02T15:36:51.057" v="10" actId="1076"/>
          <ac:picMkLst>
            <pc:docMk/>
            <pc:sldMk cId="1045776772" sldId="311"/>
            <ac:picMk id="5" creationId="{2E9C1023-4F8B-7133-9AD7-980DB2BBF2F2}"/>
          </ac:picMkLst>
        </pc:picChg>
      </pc:sldChg>
      <pc:sldChg chg="addSp modSp new mod ord">
        <pc:chgData name="Kate Piper (IMH)" userId="f69ee4e2-845b-4a1f-89c4-60fce9da139f" providerId="ADAL" clId="{EFCE9C15-804C-430F-9186-5C7BE408F6CD}" dt="2024-10-03T07:55:32.654" v="1097" actId="20577"/>
        <pc:sldMkLst>
          <pc:docMk/>
          <pc:sldMk cId="794031329" sldId="312"/>
        </pc:sldMkLst>
        <pc:spChg chg="mod ord">
          <ac:chgData name="Kate Piper (IMH)" userId="f69ee4e2-845b-4a1f-89c4-60fce9da139f" providerId="ADAL" clId="{EFCE9C15-804C-430F-9186-5C7BE408F6CD}" dt="2024-10-03T07:55:32.654" v="1097" actId="20577"/>
          <ac:spMkLst>
            <pc:docMk/>
            <pc:sldMk cId="794031329" sldId="312"/>
            <ac:spMk id="3" creationId="{DA6CB8AD-B223-A99C-1B7D-7A5B4EB1A977}"/>
          </ac:spMkLst>
        </pc:spChg>
        <pc:picChg chg="add mod modCrop">
          <ac:chgData name="Kate Piper (IMH)" userId="f69ee4e2-845b-4a1f-89c4-60fce9da139f" providerId="ADAL" clId="{EFCE9C15-804C-430F-9186-5C7BE408F6CD}" dt="2024-10-03T07:54:01.227" v="918" actId="1076"/>
          <ac:picMkLst>
            <pc:docMk/>
            <pc:sldMk cId="794031329" sldId="312"/>
            <ac:picMk id="5" creationId="{A0FD865B-DABA-E395-CA3C-F3056AF045A7}"/>
          </ac:picMkLst>
        </pc:picChg>
      </pc:sldChg>
      <pc:sldChg chg="addSp modSp new mod">
        <pc:chgData name="Kate Piper (IMH)" userId="f69ee4e2-845b-4a1f-89c4-60fce9da139f" providerId="ADAL" clId="{EFCE9C15-804C-430F-9186-5C7BE408F6CD}" dt="2024-10-03T08:11:46.308" v="1435" actId="14100"/>
        <pc:sldMkLst>
          <pc:docMk/>
          <pc:sldMk cId="1906952405" sldId="313"/>
        </pc:sldMkLst>
        <pc:spChg chg="mod ord">
          <ac:chgData name="Kate Piper (IMH)" userId="f69ee4e2-845b-4a1f-89c4-60fce9da139f" providerId="ADAL" clId="{EFCE9C15-804C-430F-9186-5C7BE408F6CD}" dt="2024-10-03T08:11:46.308" v="1435" actId="14100"/>
          <ac:spMkLst>
            <pc:docMk/>
            <pc:sldMk cId="1906952405" sldId="313"/>
            <ac:spMk id="3" creationId="{DEBE0ADB-54C1-9907-BD5C-9FD734C3CD52}"/>
          </ac:spMkLst>
        </pc:spChg>
        <pc:picChg chg="add mod">
          <ac:chgData name="Kate Piper (IMH)" userId="f69ee4e2-845b-4a1f-89c4-60fce9da139f" providerId="ADAL" clId="{EFCE9C15-804C-430F-9186-5C7BE408F6CD}" dt="2024-10-03T07:59:12.109" v="1121" actId="1076"/>
          <ac:picMkLst>
            <pc:docMk/>
            <pc:sldMk cId="1906952405" sldId="313"/>
            <ac:picMk id="5" creationId="{11AE3399-7220-CDD8-126C-7F9CD4F2D57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PL an end state?</a:t>
            </a:r>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188823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Lora" pitchFamily="2" charset="0"/>
              </a:rPr>
              <a:t>Margaret Whitehead (2001) The Concept of Physical Literacy, </a:t>
            </a:r>
            <a:r>
              <a:rPr lang="en-GB" b="0" i="1">
                <a:solidFill>
                  <a:srgbClr val="222222"/>
                </a:solidFill>
                <a:effectLst/>
                <a:latin typeface="Lora" pitchFamily="2" charset="0"/>
              </a:rPr>
              <a:t>European Journal of Physical Education</a:t>
            </a:r>
            <a:r>
              <a:rPr lang="en-GB" b="0" i="0">
                <a:solidFill>
                  <a:srgbClr val="222222"/>
                </a:solidFill>
                <a:effectLst/>
                <a:latin typeface="Lora" pitchFamily="2" charset="0"/>
              </a:rPr>
              <a:t>, 6:2, 127-138, DOI: 10.1080/1740898010060205</a:t>
            </a:r>
          </a:p>
          <a:p>
            <a:endParaRPr lang="en-GB" b="0" i="0">
              <a:solidFill>
                <a:srgbClr val="222222"/>
              </a:solidFill>
              <a:effectLst/>
              <a:latin typeface="Lora" pitchFamily="2" charset="0"/>
            </a:endParaRPr>
          </a:p>
          <a:p>
            <a:pPr defTabSz="910023">
              <a:defRPr/>
            </a:pPr>
            <a:r>
              <a:rPr lang="en-GB" b="0" i="0">
                <a:solidFill>
                  <a:srgbClr val="222222"/>
                </a:solidFill>
                <a:effectLst/>
                <a:latin typeface="Lora" pitchFamily="2" charset="0"/>
              </a:rPr>
              <a:t>Speaking to Physically educators specifically, Margaret Whitehead write about physical literacy as</a:t>
            </a:r>
            <a:r>
              <a:rPr lang="en-GB">
                <a:latin typeface="Calibri" panose="020F0502020204030204" pitchFamily="34" charset="0"/>
                <a:ea typeface="Calibri" panose="020F0502020204030204" pitchFamily="34" charset="0"/>
              </a:rPr>
              <a:t> a response to the diminishing focus of PE in schools, the subject’s decrease of curriculum time, and as a suggested change of focus from the traditional forms of PE as sport development (Lundvall, 2015). </a:t>
            </a:r>
            <a:endParaRPr lang="en-GB"/>
          </a:p>
          <a:p>
            <a:endParaRPr lang="en-GB" b="0" i="0">
              <a:solidFill>
                <a:srgbClr val="222222"/>
              </a:solidFill>
              <a:effectLst/>
              <a:latin typeface="Lora" pitchFamily="2" charset="0"/>
            </a:endParaRPr>
          </a:p>
          <a:p>
            <a:endParaRPr lang="en-GB" b="0" i="0">
              <a:solidFill>
                <a:srgbClr val="222222"/>
              </a:solidFill>
              <a:effectLst/>
              <a:latin typeface="Lora" pitchFamily="2" charset="0"/>
            </a:endParaRPr>
          </a:p>
          <a:p>
            <a:r>
              <a:rPr lang="en-GB"/>
              <a:t>2005 </a:t>
            </a:r>
          </a:p>
          <a:p>
            <a:r>
              <a:rPr lang="en-GB"/>
              <a:t>Hayden-Davies (2005) also supports the revised definition of physical literacy by suggesting that to become physically literate, “a child needs to be able to perform basic movement competencies (within their own physical capacity), apply these in a variety of situations and activities, understand how they can learn further, independently and have the internal motivation to do so.” (p. ). </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5</a:t>
            </a:fld>
            <a:endParaRPr lang="en-GB"/>
          </a:p>
        </p:txBody>
      </p:sp>
    </p:spTree>
    <p:extLst>
      <p:ext uri="{BB962C8B-B14F-4D97-AF65-F5344CB8AC3E}">
        <p14:creationId xmlns:p14="http://schemas.microsoft.com/office/powerpoint/2010/main" val="185702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Further work and still talking to physical educators Whitehead considers theory and depth to the concept</a:t>
            </a:r>
          </a:p>
          <a:p>
            <a:endParaRPr lang="en-GB"/>
          </a:p>
          <a:p>
            <a:r>
              <a:rPr lang="en-GB"/>
              <a:t>Whitehead M. Physical literacy: philosophical considerations in relation to developing a sense of self, universality and propositional knowledge. Sport Ethics Philos. 2007;1(3):281–99.</a:t>
            </a:r>
          </a:p>
        </p:txBody>
      </p:sp>
      <p:sp>
        <p:nvSpPr>
          <p:cNvPr id="4" name="Slide Number Placeholder 3"/>
          <p:cNvSpPr>
            <a:spLocks noGrp="1"/>
          </p:cNvSpPr>
          <p:nvPr>
            <p:ph type="sldNum" sz="quarter" idx="5"/>
          </p:nvPr>
        </p:nvSpPr>
        <p:spPr/>
        <p:txBody>
          <a:bodyPr/>
          <a:lstStyle/>
          <a:p>
            <a:fld id="{D5E1E736-9848-4014-A259-9D00232E17AA}" type="slidenum">
              <a:rPr lang="en-GB" smtClean="0"/>
              <a:t>6</a:t>
            </a:fld>
            <a:endParaRPr lang="en-GB"/>
          </a:p>
        </p:txBody>
      </p:sp>
    </p:spTree>
    <p:extLst>
      <p:ext uri="{BB962C8B-B14F-4D97-AF65-F5344CB8AC3E}">
        <p14:creationId xmlns:p14="http://schemas.microsoft.com/office/powerpoint/2010/main" val="2590348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Whitehead M. Physical literacy: throughout the </a:t>
            </a:r>
            <a:r>
              <a:rPr lang="en-GB" err="1"/>
              <a:t>lifecourse</a:t>
            </a:r>
            <a:r>
              <a:rPr lang="en-GB"/>
              <a:t>. Oxon: Routledge; 2010.</a:t>
            </a:r>
          </a:p>
          <a:p>
            <a:endParaRPr lang="en-GB"/>
          </a:p>
          <a:p>
            <a:r>
              <a:rPr lang="en-GB"/>
              <a:t>In writing her first book Whitehead considers defining the concept talking into consideration not just physical literacy but other areas of society. Writing her book allowed to her build a </a:t>
            </a:r>
            <a:r>
              <a:rPr lang="en-GB" err="1"/>
              <a:t>thoughout</a:t>
            </a:r>
            <a:r>
              <a:rPr lang="en-GB"/>
              <a:t> definition of the concept</a:t>
            </a:r>
          </a:p>
        </p:txBody>
      </p:sp>
      <p:sp>
        <p:nvSpPr>
          <p:cNvPr id="4" name="Slide Number Placeholder 3"/>
          <p:cNvSpPr>
            <a:spLocks noGrp="1"/>
          </p:cNvSpPr>
          <p:nvPr>
            <p:ph type="sldNum" sz="quarter" idx="5"/>
          </p:nvPr>
        </p:nvSpPr>
        <p:spPr/>
        <p:txBody>
          <a:bodyPr/>
          <a:lstStyle/>
          <a:p>
            <a:fld id="{D5E1E736-9848-4014-A259-9D00232E17AA}" type="slidenum">
              <a:rPr lang="en-GB" smtClean="0"/>
              <a:t>7</a:t>
            </a:fld>
            <a:endParaRPr lang="en-GB"/>
          </a:p>
        </p:txBody>
      </p:sp>
    </p:spTree>
    <p:extLst>
      <p:ext uri="{BB962C8B-B14F-4D97-AF65-F5344CB8AC3E}">
        <p14:creationId xmlns:p14="http://schemas.microsoft.com/office/powerpoint/2010/main" val="3579066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Since the book was published the concept was gaining popularity across the UK, Canada, US, </a:t>
            </a:r>
            <a:r>
              <a:rPr lang="en-GB" err="1"/>
              <a:t>Aus</a:t>
            </a:r>
            <a:r>
              <a:rPr lang="en-GB"/>
              <a:t> etc. As we can see this is the most concise? Smallest? Definition of physical literacy. Her intention was that the wider definition from her book (A-D) should have also been considered when thinking of physical literacy. However, this was not the case and the small definition was used.</a:t>
            </a:r>
          </a:p>
          <a:p>
            <a:endParaRPr lang="en-GB"/>
          </a:p>
          <a:p>
            <a:r>
              <a:rPr lang="en-GB"/>
              <a:t>Whitehead M. The history and development of physical literacy. ICSSPE Bull J Sport Sci Phys Educ. 2013;65:21–7.</a:t>
            </a:r>
          </a:p>
          <a:p>
            <a:r>
              <a:rPr lang="en-GB"/>
              <a:t>Whitehead M. Definition of physical literacy and clarification of related. ICSSPE Bull J Sport Sci Phys Educ. 2013;65:28–33.</a:t>
            </a:r>
          </a:p>
          <a:p>
            <a:r>
              <a:rPr lang="en-GB"/>
              <a:t>Whitehead M. The value of physical literacy. ICSSPE Bull J Sport Sci Phys Educ. 2013;65:41–42.</a:t>
            </a:r>
          </a:p>
          <a:p>
            <a:r>
              <a:rPr lang="en-GB"/>
              <a:t>Whitehead M. Content implications of working to promote physical literacy. ICSSPE Bull J Sport Sci Phys Educ. 2013;65:89–97.</a:t>
            </a:r>
          </a:p>
        </p:txBody>
      </p:sp>
      <p:sp>
        <p:nvSpPr>
          <p:cNvPr id="4" name="Slide Number Placeholder 3"/>
          <p:cNvSpPr>
            <a:spLocks noGrp="1"/>
          </p:cNvSpPr>
          <p:nvPr>
            <p:ph type="sldNum" sz="quarter" idx="5"/>
          </p:nvPr>
        </p:nvSpPr>
        <p:spPr/>
        <p:txBody>
          <a:bodyPr/>
          <a:lstStyle/>
          <a:p>
            <a:fld id="{D5E1E736-9848-4014-A259-9D00232E17AA}" type="slidenum">
              <a:rPr lang="en-GB" smtClean="0"/>
              <a:t>8</a:t>
            </a:fld>
            <a:endParaRPr lang="en-GB"/>
          </a:p>
        </p:txBody>
      </p:sp>
    </p:spTree>
    <p:extLst>
      <p:ext uri="{BB962C8B-B14F-4D97-AF65-F5344CB8AC3E}">
        <p14:creationId xmlns:p14="http://schemas.microsoft.com/office/powerpoint/2010/main" val="3010635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this point the concept had been adopted by many policies globally the international physical literacy association was created by whitehead and her team [</a:t>
            </a:r>
            <a:r>
              <a:rPr lang="en-GB" err="1"/>
              <a:t>nalda</a:t>
            </a:r>
            <a:r>
              <a:rPr lang="en-GB"/>
              <a:t> to talk about the aims of IPLA at the beginning?] Whitehead and her team at the IPLA further narrowed the definition to this.</a:t>
            </a:r>
          </a:p>
        </p:txBody>
      </p:sp>
      <p:sp>
        <p:nvSpPr>
          <p:cNvPr id="4" name="Slide Number Placeholder 3"/>
          <p:cNvSpPr>
            <a:spLocks noGrp="1"/>
          </p:cNvSpPr>
          <p:nvPr>
            <p:ph type="sldNum" sz="quarter" idx="5"/>
          </p:nvPr>
        </p:nvSpPr>
        <p:spPr/>
        <p:txBody>
          <a:bodyPr/>
          <a:lstStyle/>
          <a:p>
            <a:fld id="{D5E1E736-9848-4014-A259-9D00232E17AA}" type="slidenum">
              <a:rPr lang="en-GB" smtClean="0"/>
              <a:t>9</a:t>
            </a:fld>
            <a:endParaRPr lang="en-GB"/>
          </a:p>
        </p:txBody>
      </p:sp>
    </p:spTree>
    <p:extLst>
      <p:ext uri="{BB962C8B-B14F-4D97-AF65-F5344CB8AC3E}">
        <p14:creationId xmlns:p14="http://schemas.microsoft.com/office/powerpoint/2010/main" val="3435380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Calibri" panose="020F0502020204030204" pitchFamily="34" charset="0"/>
                <a:ea typeface="Calibri" panose="020F0502020204030204" pitchFamily="34" charset="0"/>
              </a:rPr>
              <a:t>Whitehead (2001; 2004; 2007) framed physical literacy around the concept that every individual is “embodied”, and underpinned physical literacy with three philosophical perspectives, namely, monism, existentialism and phenomenology. Doing this helped with her argument firstly against educational structures that are based around a Cartesian, dualist perspective. Monism views the body and mind as one indivisible entity (Whitehead, 2010; 2013), neither is more important than the other but seen as whole or one (Schaffer, 2010; </a:t>
            </a:r>
            <a:r>
              <a:rPr lang="en-GB" sz="1800" dirty="0" err="1">
                <a:latin typeface="Calibri" panose="020F0502020204030204" pitchFamily="34" charset="0"/>
                <a:ea typeface="Calibri" panose="020F0502020204030204" pitchFamily="34" charset="0"/>
              </a:rPr>
              <a:t>Stubenburg</a:t>
            </a:r>
            <a:r>
              <a:rPr lang="en-GB" sz="1800" dirty="0">
                <a:latin typeface="Calibri" panose="020F0502020204030204" pitchFamily="34" charset="0"/>
                <a:ea typeface="Calibri" panose="020F0502020204030204" pitchFamily="34" charset="0"/>
              </a:rPr>
              <a:t>, 2011). Supported by the work of Sartre (1957: 476) in sum “for human reality, to be is to act”. This perspective proposes holism and allows us to acknowledge the relationship between its parts, as cooperative and harmonious rather than subservient, as echoed in the low priority given to physical activity in UK schools (Whitehead, 2007).</a:t>
            </a:r>
          </a:p>
          <a:p>
            <a:r>
              <a:rPr lang="en-GB" sz="1800" dirty="0">
                <a:latin typeface="Calibri" panose="020F0502020204030204" pitchFamily="34" charset="0"/>
                <a:ea typeface="Calibri" panose="020F0502020204030204" pitchFamily="34" charset="0"/>
              </a:rPr>
              <a:t> Secondly, existentialism and phenomenology both support the pedagogy encouraged of high-quality teaching and learning. Existentialism recognises that each individual has a relationship with the world (Webster, 2002). It is from this relationship and on-going interaction and dialogue with the world that individuals are created (Burkitt, 1999; Whitehead, 2010; 2013; Durden-Myers et al., 2018), in practice, this is reflected in the need for many different environments for physical activity and the autonomy given to the children in these experiences (Pot et al., 2018). Similarly, it is the belief of phenomenology that the </a:t>
            </a:r>
            <a:r>
              <a:rPr lang="en-GB" sz="1800" i="1" dirty="0">
                <a:latin typeface="Calibri" panose="020F0502020204030204" pitchFamily="34" charset="0"/>
                <a:ea typeface="Calibri" panose="020F0502020204030204" pitchFamily="34" charset="0"/>
              </a:rPr>
              <a:t>worldview</a:t>
            </a:r>
            <a:r>
              <a:rPr lang="en-GB" sz="1800" dirty="0">
                <a:latin typeface="Calibri" panose="020F0502020204030204" pitchFamily="34" charset="0"/>
                <a:ea typeface="Calibri" panose="020F0502020204030204" pitchFamily="34" charset="0"/>
              </a:rPr>
              <a:t> of one individual will be uniquely different to that of another based on their past experience (Whitehead, 2010; Gallagher, 2012). Pot et al. (2018) demonstrate that this thinking is linked to more child centred approaches to teaching where they are choosing their own path in learning (choosing level of challenge) or creating their own way to answer tasks. </a:t>
            </a:r>
            <a:endParaRPr lang="en-GB" dirty="0"/>
          </a:p>
          <a:p>
            <a:endParaRPr lang="en-GB" dirty="0"/>
          </a:p>
          <a:p>
            <a:r>
              <a:rPr lang="en-GB" dirty="0"/>
              <a:t>Monism – where neither is more important than the other but seen as whole or one.</a:t>
            </a:r>
          </a:p>
          <a:p>
            <a:r>
              <a:rPr lang="en-GB" dirty="0"/>
              <a:t>2001-2007 talking directly to educationalists</a:t>
            </a:r>
          </a:p>
          <a:p>
            <a:endParaRPr lang="en-GB" dirty="0"/>
          </a:p>
        </p:txBody>
      </p:sp>
      <p:sp>
        <p:nvSpPr>
          <p:cNvPr id="4" name="Slide Number Placeholder 3"/>
          <p:cNvSpPr>
            <a:spLocks noGrp="1"/>
          </p:cNvSpPr>
          <p:nvPr>
            <p:ph type="sldNum" sz="quarter" idx="5"/>
          </p:nvPr>
        </p:nvSpPr>
        <p:spPr/>
        <p:txBody>
          <a:bodyPr/>
          <a:lstStyle/>
          <a:p>
            <a:fld id="{D5E1E736-9848-4014-A259-9D00232E17AA}" type="slidenum">
              <a:rPr lang="en-GB" smtClean="0"/>
              <a:t>10</a:t>
            </a:fld>
            <a:endParaRPr lang="en-GB"/>
          </a:p>
        </p:txBody>
      </p:sp>
    </p:spTree>
    <p:extLst>
      <p:ext uri="{BB962C8B-B14F-4D97-AF65-F5344CB8AC3E}">
        <p14:creationId xmlns:p14="http://schemas.microsoft.com/office/powerpoint/2010/main" val="2797410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 the work of Whitehead over the 20 years. Many other academics and researchers in many fields of literature have explored physical literacy and helped to understand the concept further.</a:t>
            </a:r>
          </a:p>
          <a:p>
            <a:r>
              <a:rPr lang="en-GB"/>
              <a:t>For example, Cairney and colleagues considered a historical perspective of the use of the phrase in society.</a:t>
            </a:r>
          </a:p>
          <a:p>
            <a:r>
              <a:rPr lang="en-GB"/>
              <a:t>Handout: Have a look at these quotes. Pick a area of society that you think these quotes were from? Summarise the uses to the group.</a:t>
            </a:r>
          </a:p>
        </p:txBody>
      </p:sp>
      <p:sp>
        <p:nvSpPr>
          <p:cNvPr id="4" name="Slide Number Placeholder 3"/>
          <p:cNvSpPr>
            <a:spLocks noGrp="1"/>
          </p:cNvSpPr>
          <p:nvPr>
            <p:ph type="sldNum" sz="quarter" idx="5"/>
          </p:nvPr>
        </p:nvSpPr>
        <p:spPr/>
        <p:txBody>
          <a:bodyPr/>
          <a:lstStyle/>
          <a:p>
            <a:fld id="{D5E1E736-9848-4014-A259-9D00232E17AA}" type="slidenum">
              <a:rPr lang="en-GB" smtClean="0"/>
              <a:t>11</a:t>
            </a:fld>
            <a:endParaRPr lang="en-GB"/>
          </a:p>
        </p:txBody>
      </p:sp>
    </p:spTree>
    <p:extLst>
      <p:ext uri="{BB962C8B-B14F-4D97-AF65-F5344CB8AC3E}">
        <p14:creationId xmlns:p14="http://schemas.microsoft.com/office/powerpoint/2010/main" val="3414109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more interest in the concept grew the philosophies proved difficult for some to understand the concept, leading to some confusion in fields of research. We have seen whitehead move away from the philosophies in her definition potentially to make her understanding of the concept more accessible and wider uses of physical literacy. Therefore, globally, many academics, researchers and policy makers have explored their own understandings and in many cases defined the concept differently to suit the context of their field or use in their country.</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12</a:t>
            </a:fld>
            <a:endParaRPr lang="en-GB"/>
          </a:p>
        </p:txBody>
      </p:sp>
    </p:spTree>
    <p:extLst>
      <p:ext uri="{BB962C8B-B14F-4D97-AF65-F5344CB8AC3E}">
        <p14:creationId xmlns:p14="http://schemas.microsoft.com/office/powerpoint/2010/main" val="42948251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023">
              <a:defRPr/>
            </a:pPr>
            <a:r>
              <a:rPr lang="en-GB"/>
              <a:t>Firstly, Dudley et al 2017 consider the understanding of physical literacy from the definition of literacy.</a:t>
            </a:r>
          </a:p>
        </p:txBody>
      </p:sp>
      <p:sp>
        <p:nvSpPr>
          <p:cNvPr id="4" name="Slide Number Placeholder 3"/>
          <p:cNvSpPr>
            <a:spLocks noGrp="1"/>
          </p:cNvSpPr>
          <p:nvPr>
            <p:ph type="sldNum" sz="quarter" idx="5"/>
          </p:nvPr>
        </p:nvSpPr>
        <p:spPr/>
        <p:txBody>
          <a:bodyPr/>
          <a:lstStyle/>
          <a:p>
            <a:fld id="{D5E1E736-9848-4014-A259-9D00232E17AA}" type="slidenum">
              <a:rPr lang="en-GB" smtClean="0"/>
              <a:t>13</a:t>
            </a:fld>
            <a:endParaRPr lang="en-GB"/>
          </a:p>
        </p:txBody>
      </p:sp>
    </p:spTree>
    <p:extLst>
      <p:ext uri="{BB962C8B-B14F-4D97-AF65-F5344CB8AC3E}">
        <p14:creationId xmlns:p14="http://schemas.microsoft.com/office/powerpoint/2010/main" val="3079097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023">
              <a:defRPr/>
            </a:pPr>
            <a:r>
              <a:rPr lang="en-GB" dirty="0"/>
              <a:t>Dudley et al 2017 </a:t>
            </a:r>
          </a:p>
          <a:p>
            <a:pPr defTabSz="910023">
              <a:defRPr/>
            </a:pPr>
            <a:endParaRPr lang="en-GB" dirty="0"/>
          </a:p>
          <a:p>
            <a:pPr defTabSz="910023">
              <a:defRPr/>
            </a:pPr>
            <a:r>
              <a:rPr lang="en-GB" dirty="0"/>
              <a:t>Altering the phrases within the UNESCO definition of </a:t>
            </a:r>
            <a:r>
              <a:rPr lang="en-GB" dirty="0" err="1"/>
              <a:t>literay</a:t>
            </a:r>
            <a:r>
              <a:rPr lang="en-GB" dirty="0"/>
              <a:t> Dudley and colleagues developed a definition of physical literacy.</a:t>
            </a:r>
          </a:p>
          <a:p>
            <a:pPr defTabSz="910023">
              <a:defRPr/>
            </a:pPr>
            <a:endParaRPr lang="en-GB" dirty="0"/>
          </a:p>
          <a:p>
            <a:pPr defTabSz="910023">
              <a:defRPr/>
            </a:pPr>
            <a:r>
              <a:rPr lang="en-GB" dirty="0"/>
              <a:t>In the paper they also explore the discreate types of literature and explored what that would mean for physical literacy.</a:t>
            </a:r>
          </a:p>
          <a:p>
            <a:pPr defTabSz="910023">
              <a:defRPr/>
            </a:pPr>
            <a:endParaRPr lang="en-GB" dirty="0"/>
          </a:p>
          <a:p>
            <a:pPr marL="341258" indent="-341258">
              <a:lnSpc>
                <a:spcPct val="150000"/>
              </a:lnSpc>
              <a:spcAft>
                <a:spcPts val="797"/>
              </a:spcAft>
              <a:buFont typeface="Symbol" panose="05050102010706020507" pitchFamily="18" charset="2"/>
              <a:buChar char=""/>
            </a:pPr>
            <a:r>
              <a:rPr lang="en-GB" sz="1800" u="sng" dirty="0">
                <a:latin typeface="Calibri" panose="020F0502020204030204" pitchFamily="34" charset="0"/>
                <a:ea typeface="Calibri" panose="020F0502020204030204" pitchFamily="34" charset="0"/>
                <a:cs typeface="Calibri" panose="020F0502020204030204" pitchFamily="34" charset="0"/>
              </a:rPr>
              <a:t>‘literacy’ as autonomous set of skills</a:t>
            </a:r>
            <a:r>
              <a:rPr lang="en-GB" sz="1800" dirty="0">
                <a:latin typeface="Calibri" panose="020F0502020204030204" pitchFamily="34" charset="0"/>
                <a:ea typeface="Calibri" panose="020F0502020204030204" pitchFamily="34" charset="0"/>
                <a:cs typeface="Calibri" panose="020F0502020204030204" pitchFamily="34" charset="0"/>
              </a:rPr>
              <a:t>: According to UNESCO (2006) the most common understanding of physical literacy is autonomous set of skills. From a physical literacy point of view policies and practices from areas such as education and health and sport, instead of focusing on the development of the physical self through life stages, have seen “unprecedented government intrusion” (Dudley, 2017: 438) to try and improve test scores or health indicators. The dominance of this ‘understanding’ may therefore impact the ability of PL policies that allow for progression and development over time (Dudley, 2017) and may also be the reason for misunderstanding of physical literacy being primarily a set of skills.   </a:t>
            </a:r>
            <a:endParaRPr lang="en-GB" sz="1800" dirty="0">
              <a:latin typeface="Calibri" panose="020F0502020204030204" pitchFamily="34" charset="0"/>
              <a:ea typeface="Calibri" panose="020F0502020204030204" pitchFamily="34" charset="0"/>
              <a:cs typeface="Arial" panose="020B0604020202020204" pitchFamily="34" charset="0"/>
            </a:endParaRPr>
          </a:p>
          <a:p>
            <a:pPr marL="341258" indent="-341258">
              <a:lnSpc>
                <a:spcPct val="150000"/>
              </a:lnSpc>
              <a:spcAft>
                <a:spcPts val="797"/>
              </a:spcAft>
              <a:buFont typeface="Symbol" panose="05050102010706020507" pitchFamily="18" charset="2"/>
              <a:buChar char=""/>
            </a:pPr>
            <a:r>
              <a:rPr lang="en-GB" sz="1800" u="sng" dirty="0">
                <a:latin typeface="Calibri" panose="020F0502020204030204" pitchFamily="34" charset="0"/>
                <a:ea typeface="Calibri" panose="020F0502020204030204" pitchFamily="34" charset="0"/>
                <a:cs typeface="Calibri" panose="020F0502020204030204" pitchFamily="34" charset="0"/>
              </a:rPr>
              <a:t>‘literacy’ as being applied, practiced, and situated</a:t>
            </a:r>
            <a:r>
              <a:rPr lang="en-GB" sz="1800" dirty="0">
                <a:latin typeface="Calibri" panose="020F0502020204030204" pitchFamily="34" charset="0"/>
                <a:ea typeface="Calibri" panose="020F0502020204030204" pitchFamily="34" charset="0"/>
                <a:cs typeface="Calibri" panose="020F0502020204030204" pitchFamily="34" charset="0"/>
              </a:rPr>
              <a:t>: The importance of social context and society in the development of literacy is seen throughout the UNESCO (2006) document. Historically, skills of literacy were believed to be learnt by everyone in the same way, no matter the social context or society they were apart of (UNESCO, 2006; Dudley, 2017). Since then, this perception has been rejected with many authors arguing the evolution of literacy varies by society or cultural context, in ways which are practiced (Barton and Hamilton, 1999; Gee, 1999). Dudley et al. (2017: 438) adds to this by stating “even a presumably objective skill can be socially situated and interpreted”.</a:t>
            </a:r>
            <a:endParaRPr lang="en-GB" sz="1800" dirty="0">
              <a:latin typeface="Calibri" panose="020F0502020204030204" pitchFamily="34" charset="0"/>
              <a:ea typeface="Calibri" panose="020F0502020204030204" pitchFamily="34" charset="0"/>
              <a:cs typeface="Arial" panose="020B0604020202020204" pitchFamily="34" charset="0"/>
            </a:endParaRPr>
          </a:p>
          <a:p>
            <a:pPr marL="341258" indent="-341258">
              <a:lnSpc>
                <a:spcPct val="150000"/>
              </a:lnSpc>
              <a:spcAft>
                <a:spcPts val="797"/>
              </a:spcAft>
              <a:buFont typeface="Symbol" panose="05050102010706020507" pitchFamily="18" charset="2"/>
              <a:buChar char=""/>
            </a:pPr>
            <a:r>
              <a:rPr lang="en-GB" sz="1800" u="sng" dirty="0">
                <a:latin typeface="Calibri" panose="020F0502020204030204" pitchFamily="34" charset="0"/>
                <a:ea typeface="Calibri" panose="020F0502020204030204" pitchFamily="34" charset="0"/>
                <a:cs typeface="Calibri" panose="020F0502020204030204" pitchFamily="34" charset="0"/>
              </a:rPr>
              <a:t>‘literacy’ as a learning process</a:t>
            </a:r>
            <a:r>
              <a:rPr lang="en-GB" sz="1800" dirty="0">
                <a:latin typeface="Calibri" panose="020F0502020204030204" pitchFamily="34" charset="0"/>
                <a:ea typeface="Calibri" panose="020F0502020204030204" pitchFamily="34" charset="0"/>
                <a:cs typeface="Calibri" panose="020F0502020204030204" pitchFamily="34" charset="0"/>
              </a:rPr>
              <a:t>: The third understanding considers the learning experiences in the development of literacy. Dudley et al. (2017: 439) uses theorists such as Piaget, Dewey and Kolb to demonstrate that “as an individual learns, they become increasingly literate”. Therefore, it is important to understand how a person constructs knowledge and the critical role of experience in becoming more literate.</a:t>
            </a:r>
            <a:endParaRPr lang="en-GB" sz="1800" dirty="0">
              <a:latin typeface="Calibri" panose="020F0502020204030204" pitchFamily="34" charset="0"/>
              <a:ea typeface="Calibri" panose="020F0502020204030204" pitchFamily="34" charset="0"/>
              <a:cs typeface="Arial" panose="020B0604020202020204" pitchFamily="34" charset="0"/>
            </a:endParaRPr>
          </a:p>
          <a:p>
            <a:pPr marL="341258" indent="-341258">
              <a:lnSpc>
                <a:spcPct val="150000"/>
              </a:lnSpc>
              <a:spcAft>
                <a:spcPts val="797"/>
              </a:spcAft>
              <a:buFont typeface="Symbol" panose="05050102010706020507" pitchFamily="18" charset="2"/>
              <a:buChar char=""/>
            </a:pPr>
            <a:r>
              <a:rPr lang="en-GB" sz="1800" u="sng" dirty="0">
                <a:latin typeface="Calibri" panose="020F0502020204030204" pitchFamily="34" charset="0"/>
                <a:ea typeface="Calibri" panose="020F0502020204030204" pitchFamily="34" charset="0"/>
                <a:cs typeface="Calibri" panose="020F0502020204030204" pitchFamily="34" charset="0"/>
              </a:rPr>
              <a:t>‘literacy’ as text</a:t>
            </a:r>
            <a:r>
              <a:rPr lang="en-GB" sz="1800" dirty="0">
                <a:latin typeface="Calibri" panose="020F0502020204030204" pitchFamily="34" charset="0"/>
                <a:ea typeface="Calibri" panose="020F0502020204030204" pitchFamily="34" charset="0"/>
                <a:cs typeface="Calibri" panose="020F0502020204030204" pitchFamily="34" charset="0"/>
              </a:rPr>
              <a:t>: The fourth understanding may not seem to have much to do with physical activity however Dudley et al. (2017) uses the work of Bhola (1994) to show the relevance of text as subject matter. Text varies by subject or genre (textbooks, professional publications and fiction). The use of text providing discourse adds to wider socio-political practices “that construct, legitimate and reproduce existing power structures” (Dudley et al., 2017: 439).</a:t>
            </a:r>
            <a:endParaRPr lang="en-GB" sz="1800" dirty="0">
              <a:latin typeface="Calibri" panose="020F0502020204030204" pitchFamily="34" charset="0"/>
              <a:ea typeface="Calibri" panose="020F0502020204030204" pitchFamily="34" charset="0"/>
              <a:cs typeface="Arial" panose="020B0604020202020204" pitchFamily="34" charset="0"/>
            </a:endParaRPr>
          </a:p>
          <a:p>
            <a:pPr defTabSz="910023">
              <a:defRPr/>
            </a:pPr>
            <a:endParaRPr lang="en-GB" dirty="0"/>
          </a:p>
          <a:p>
            <a:endParaRPr lang="en-GB" dirty="0"/>
          </a:p>
        </p:txBody>
      </p:sp>
      <p:sp>
        <p:nvSpPr>
          <p:cNvPr id="4" name="Slide Number Placeholder 3"/>
          <p:cNvSpPr>
            <a:spLocks noGrp="1"/>
          </p:cNvSpPr>
          <p:nvPr>
            <p:ph type="sldNum" sz="quarter" idx="5"/>
          </p:nvPr>
        </p:nvSpPr>
        <p:spPr/>
        <p:txBody>
          <a:bodyPr/>
          <a:lstStyle/>
          <a:p>
            <a:fld id="{D5E1E736-9848-4014-A259-9D00232E17AA}" type="slidenum">
              <a:rPr lang="en-GB" smtClean="0"/>
              <a:t>14</a:t>
            </a:fld>
            <a:endParaRPr lang="en-GB"/>
          </a:p>
        </p:txBody>
      </p:sp>
    </p:spTree>
    <p:extLst>
      <p:ext uri="{BB962C8B-B14F-4D97-AF65-F5344CB8AC3E}">
        <p14:creationId xmlns:p14="http://schemas.microsoft.com/office/powerpoint/2010/main" val="9797087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023">
              <a:defRPr/>
            </a:pPr>
            <a:r>
              <a:rPr lang="en-GB"/>
              <a:t>Secondly, Globally, organisations have adopted their own perspectives of physical literacy. Some use the whitehead definitions, but some have developed their own and highlighted the importance of other aspects, elements and domains of physical literacy.</a:t>
            </a:r>
          </a:p>
          <a:p>
            <a:pPr defTabSz="910023">
              <a:defRPr/>
            </a:pPr>
            <a:r>
              <a:rPr lang="en-GB"/>
              <a:t>Lets have a discussion on several of the definitions and how they develop.</a:t>
            </a:r>
          </a:p>
          <a:p>
            <a:pPr defTabSz="910023">
              <a:defRPr/>
            </a:pPr>
            <a:r>
              <a:rPr lang="en-GB"/>
              <a:t>You will also do a reading of a systematic review of definitions by Edwards et al. who consider the common themes between the definitions.</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15</a:t>
            </a:fld>
            <a:endParaRPr lang="en-GB"/>
          </a:p>
        </p:txBody>
      </p:sp>
    </p:spTree>
    <p:extLst>
      <p:ext uri="{BB962C8B-B14F-4D97-AF65-F5344CB8AC3E}">
        <p14:creationId xmlns:p14="http://schemas.microsoft.com/office/powerpoint/2010/main" val="4007622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023">
              <a:defRPr/>
            </a:pPr>
            <a:r>
              <a:rPr lang="en-GB"/>
              <a:t>What we have just read came from the </a:t>
            </a:r>
            <a:r>
              <a:rPr lang="en-GB" err="1"/>
              <a:t>dephi</a:t>
            </a:r>
            <a:r>
              <a:rPr lang="en-GB"/>
              <a:t> process by researchers working with Sport Australia to create their standard, framework and definition of physical literacy. This process created a holistic definition.</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16</a:t>
            </a:fld>
            <a:endParaRPr lang="en-GB"/>
          </a:p>
        </p:txBody>
      </p:sp>
    </p:spTree>
    <p:extLst>
      <p:ext uri="{BB962C8B-B14F-4D97-AF65-F5344CB8AC3E}">
        <p14:creationId xmlns:p14="http://schemas.microsoft.com/office/powerpoint/2010/main" val="1304089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023">
              <a:defRPr/>
            </a:pPr>
            <a:r>
              <a:rPr lang="en-GB"/>
              <a:t>This is the definition of physical literacy from Sport Australia. </a:t>
            </a:r>
          </a:p>
          <a:p>
            <a:pPr defTabSz="910023">
              <a:defRPr/>
            </a:pPr>
            <a:r>
              <a:rPr lang="en-GB"/>
              <a:t>One of the biggest issues they had with the Whitehead definition was why certain aspects of physical literacy was used as part of definition – what is the importance of confidence, motivation, physical competence etc. Whereas they suggest there is more aspects that fall under these domain labels.</a:t>
            </a:r>
          </a:p>
          <a:p>
            <a:pPr defTabSz="910023">
              <a:defRPr/>
            </a:pPr>
            <a:r>
              <a:rPr lang="en-GB"/>
              <a:t>What other aspects would we include we could even use the questions from Whitehead in 2001 to help us answer this.</a:t>
            </a:r>
          </a:p>
          <a:p>
            <a:pPr defTabSz="910023">
              <a:defRPr/>
            </a:pPr>
            <a:endParaRPr lang="en-GB"/>
          </a:p>
          <a:p>
            <a:pPr defTabSz="910023">
              <a:defRPr/>
            </a:pPr>
            <a:r>
              <a:rPr lang="en-GB"/>
              <a:t>Additionally, they added the social domain. Whitehead still does not adopt a social perspective of physical literacy. What do we think of the social domain – what examples would be included in this domain.</a:t>
            </a:r>
          </a:p>
          <a:p>
            <a:pPr defTabSz="910023">
              <a:defRPr/>
            </a:pPr>
            <a:r>
              <a:rPr lang="en-GB"/>
              <a:t>Ethics, Relationships, Collaboration, safety and risk, society and culture, connectedness (community and environment).</a:t>
            </a:r>
          </a:p>
          <a:p>
            <a:pPr marL="341258" indent="-341258">
              <a:lnSpc>
                <a:spcPct val="150000"/>
              </a:lnSpc>
              <a:buFont typeface="Calibri" panose="020F0502020204030204" pitchFamily="34" charset="0"/>
              <a:buChar char="-"/>
            </a:pPr>
            <a:r>
              <a:rPr lang="en-GB" sz="1800">
                <a:latin typeface="Calibri" panose="020F0502020204030204" pitchFamily="34" charset="0"/>
                <a:ea typeface="Calibri" panose="020F0502020204030204" pitchFamily="34" charset="0"/>
              </a:rPr>
              <a:t>Ethics: Moral principles that govern a person’s behaviour relating to fairness and justice, inclusion, equality, integrity and respect in movement and physical activities.</a:t>
            </a:r>
            <a:endParaRPr lang="en-GB" sz="1800">
              <a:latin typeface="Times New Roman" panose="02020603050405020304" pitchFamily="18" charset="0"/>
              <a:ea typeface="Calibri" panose="020F0502020204030204" pitchFamily="34" charset="0"/>
            </a:endParaRPr>
          </a:p>
          <a:p>
            <a:pPr marL="341258" indent="-341258">
              <a:lnSpc>
                <a:spcPct val="150000"/>
              </a:lnSpc>
              <a:buFont typeface="Calibri" panose="020F0502020204030204" pitchFamily="34" charset="0"/>
              <a:buChar char="-"/>
            </a:pPr>
            <a:r>
              <a:rPr lang="en-GB" sz="1800">
                <a:latin typeface="Calibri" panose="020F0502020204030204" pitchFamily="34" charset="0"/>
                <a:ea typeface="Calibri" panose="020F0502020204030204" pitchFamily="34" charset="0"/>
              </a:rPr>
              <a:t>Relationships: The ability to builds and maintain respectful and responsive relationships that enable a person to interact effectively with others in movement contexts.</a:t>
            </a:r>
            <a:endParaRPr lang="en-GB" sz="1800">
              <a:latin typeface="Times New Roman" panose="02020603050405020304" pitchFamily="18" charset="0"/>
              <a:ea typeface="Calibri" panose="020F0502020204030204" pitchFamily="34" charset="0"/>
            </a:endParaRPr>
          </a:p>
          <a:p>
            <a:pPr marL="341258" indent="-341258">
              <a:lnSpc>
                <a:spcPct val="150000"/>
              </a:lnSpc>
              <a:buFont typeface="Calibri" panose="020F0502020204030204" pitchFamily="34" charset="0"/>
              <a:buChar char="-"/>
            </a:pPr>
            <a:r>
              <a:rPr lang="en-GB" sz="1800">
                <a:latin typeface="Calibri" panose="020F0502020204030204" pitchFamily="34" charset="0"/>
                <a:ea typeface="Calibri" panose="020F0502020204030204" pitchFamily="34" charset="0"/>
              </a:rPr>
              <a:t>Collaboration: Social skills for successful interaction with others to achieve outcomes in movement scenarios.</a:t>
            </a:r>
            <a:endParaRPr lang="en-GB" sz="1800">
              <a:latin typeface="Times New Roman" panose="02020603050405020304" pitchFamily="18" charset="0"/>
              <a:ea typeface="Calibri" panose="020F0502020204030204" pitchFamily="34" charset="0"/>
            </a:endParaRPr>
          </a:p>
          <a:p>
            <a:pPr marL="341258" indent="-341258">
              <a:lnSpc>
                <a:spcPct val="150000"/>
              </a:lnSpc>
              <a:buFont typeface="Calibri" panose="020F0502020204030204" pitchFamily="34" charset="0"/>
              <a:buChar char="-"/>
            </a:pPr>
            <a:r>
              <a:rPr lang="en-GB" sz="1800">
                <a:latin typeface="Calibri" panose="020F0502020204030204" pitchFamily="34" charset="0"/>
                <a:ea typeface="Calibri" panose="020F0502020204030204" pitchFamily="34" charset="0"/>
              </a:rPr>
              <a:t>Safety and Risk: Understanding of risks, risk-management and safety considerations for self and others in movement contexts</a:t>
            </a:r>
            <a:endParaRPr lang="en-GB" sz="1800">
              <a:latin typeface="Times New Roman" panose="02020603050405020304" pitchFamily="18" charset="0"/>
              <a:ea typeface="Calibri" panose="020F0502020204030204" pitchFamily="34" charset="0"/>
            </a:endParaRPr>
          </a:p>
          <a:p>
            <a:pPr marL="341258" indent="-341258">
              <a:lnSpc>
                <a:spcPct val="150000"/>
              </a:lnSpc>
              <a:buFont typeface="Calibri" panose="020F0502020204030204" pitchFamily="34" charset="0"/>
              <a:buChar char="-"/>
            </a:pPr>
            <a:r>
              <a:rPr lang="en-GB" sz="1800">
                <a:latin typeface="Calibri" panose="020F0502020204030204" pitchFamily="34" charset="0"/>
                <a:ea typeface="Calibri" panose="020F0502020204030204" pitchFamily="34" charset="0"/>
              </a:rPr>
              <a:t>Society and Culture: Appreciation of the diversity, values, rights, responsibilities and constraints of individuals, cultures and societies, and their influence on movement and participation</a:t>
            </a:r>
            <a:endParaRPr lang="en-GB" sz="1800">
              <a:latin typeface="Times New Roman" panose="02020603050405020304" pitchFamily="18" charset="0"/>
              <a:ea typeface="Calibri" panose="020F0502020204030204" pitchFamily="34" charset="0"/>
            </a:endParaRPr>
          </a:p>
          <a:p>
            <a:pPr marL="341258" indent="-341258">
              <a:lnSpc>
                <a:spcPct val="150000"/>
              </a:lnSpc>
              <a:buFont typeface="Calibri" panose="020F0502020204030204" pitchFamily="34" charset="0"/>
              <a:buChar char="-"/>
            </a:pPr>
            <a:r>
              <a:rPr lang="en-GB" sz="1800">
                <a:latin typeface="Calibri" panose="020F0502020204030204" pitchFamily="34" charset="0"/>
                <a:ea typeface="Calibri" panose="020F0502020204030204" pitchFamily="34" charset="0"/>
              </a:rPr>
              <a:t>Connectedness (community and environment): A person’s appreciation for the environment (both built and natural) and belonging to the community.</a:t>
            </a:r>
            <a:endParaRPr lang="en-GB" sz="1800">
              <a:latin typeface="Times New Roman" panose="02020603050405020304" pitchFamily="18" charset="0"/>
              <a:ea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17</a:t>
            </a:fld>
            <a:endParaRPr lang="en-GB"/>
          </a:p>
        </p:txBody>
      </p:sp>
    </p:spTree>
    <p:extLst>
      <p:ext uri="{BB962C8B-B14F-4D97-AF65-F5344CB8AC3E}">
        <p14:creationId xmlns:p14="http://schemas.microsoft.com/office/powerpoint/2010/main" val="24519997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023">
              <a:defRPr/>
            </a:pPr>
            <a:r>
              <a:rPr lang="en-GB"/>
              <a:t>Commonalities of the definitions are these. Interestingly we can still link the philosophies to the common themes.</a:t>
            </a:r>
          </a:p>
          <a:p>
            <a:pPr defTabSz="910023">
              <a:defRPr/>
            </a:pPr>
            <a:r>
              <a:rPr lang="en-GB"/>
              <a:t>Sport England is going through a </a:t>
            </a:r>
            <a:r>
              <a:rPr lang="en-GB" err="1"/>
              <a:t>delphi</a:t>
            </a:r>
            <a:r>
              <a:rPr lang="en-GB"/>
              <a:t> process at the moment. They have released interesting commentary on the opinions of different definitions.</a:t>
            </a:r>
          </a:p>
          <a:p>
            <a:pPr defTabSz="910023">
              <a:defRPr/>
            </a:pPr>
            <a:r>
              <a:rPr lang="en-GB" err="1"/>
              <a:t>Nalda</a:t>
            </a:r>
            <a:r>
              <a:rPr lang="en-GB"/>
              <a:t> to talk more on this process.</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18</a:t>
            </a:fld>
            <a:endParaRPr lang="en-GB"/>
          </a:p>
        </p:txBody>
      </p:sp>
    </p:spTree>
    <p:extLst>
      <p:ext uri="{BB962C8B-B14F-4D97-AF65-F5344CB8AC3E}">
        <p14:creationId xmlns:p14="http://schemas.microsoft.com/office/powerpoint/2010/main" val="1671954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023">
              <a:defRPr/>
            </a:pPr>
            <a:r>
              <a:rPr lang="en-GB"/>
              <a:t>Development and uses therefore can alter depending on the organisations adoption of the concept.</a:t>
            </a:r>
          </a:p>
          <a:p>
            <a:pPr defTabSz="910023">
              <a:defRPr/>
            </a:pPr>
            <a:r>
              <a:rPr lang="en-GB"/>
              <a:t>Lets have a discussion about what physical literacy looks like from these three perspectives. Look back at the definitions – how would it be defined what would be the importance?</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20</a:t>
            </a:fld>
            <a:endParaRPr lang="en-GB"/>
          </a:p>
        </p:txBody>
      </p:sp>
    </p:spTree>
    <p:extLst>
      <p:ext uri="{BB962C8B-B14F-4D97-AF65-F5344CB8AC3E}">
        <p14:creationId xmlns:p14="http://schemas.microsoft.com/office/powerpoint/2010/main" val="3007059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633CD0-63E7-C444-AEAC-12710B71908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5953F8F0-751F-0939-E89B-4D315A940B1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8B2C165-E49D-489F-0D77-675556387D2A}"/>
              </a:ext>
            </a:extLst>
          </p:cNvPr>
          <p:cNvSpPr>
            <a:spLocks noGrp="1"/>
          </p:cNvSpPr>
          <p:nvPr>
            <p:ph type="sldNum" sz="quarter" idx="12"/>
          </p:nvPr>
        </p:nvSpPr>
        <p:spPr/>
        <p:txBody>
          <a:bodyPr/>
          <a:lstStyle>
            <a:lvl1pPr>
              <a:defRPr/>
            </a:lvl1pPr>
          </a:lstStyle>
          <a:p>
            <a:fld id="{F9305F5D-AB3B-41C1-A9EC-7C4042027A85}" type="slidenum">
              <a:rPr lang="en-US" altLang="en-US"/>
              <a:pPr/>
              <a:t>‹#›</a:t>
            </a:fld>
            <a:endParaRPr lang="en-US" altLang="en-US"/>
          </a:p>
        </p:txBody>
      </p:sp>
    </p:spTree>
    <p:extLst>
      <p:ext uri="{BB962C8B-B14F-4D97-AF65-F5344CB8AC3E}">
        <p14:creationId xmlns:p14="http://schemas.microsoft.com/office/powerpoint/2010/main" val="174668396"/>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theme" Target="../theme/theme1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0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35.png"/><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image" Target="../media/image41.jpeg"/><Relationship Id="rId5" Type="http://schemas.openxmlformats.org/officeDocument/2006/relationships/image" Target="../media/image40.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702025" y="1581278"/>
            <a:ext cx="8139209" cy="3611862"/>
          </a:xfrm>
        </p:spPr>
        <p:txBody>
          <a:bodyPr/>
          <a:lstStyle/>
          <a:p>
            <a:r>
              <a:rPr lang="en-GB">
                <a:ea typeface="Calibri"/>
                <a:cs typeface="Calibri"/>
              </a:rPr>
              <a:t>Education Sport and PE</a:t>
            </a:r>
          </a:p>
          <a:p>
            <a:endParaRPr lang="en-GB"/>
          </a:p>
          <a:p>
            <a:r>
              <a:rPr lang="en-GB"/>
              <a:t>Level / </a:t>
            </a:r>
            <a:r>
              <a:rPr lang="en-GB" err="1"/>
              <a:t>Lefel</a:t>
            </a:r>
            <a:r>
              <a:rPr lang="en-GB"/>
              <a:t>  6</a:t>
            </a:r>
            <a:endParaRPr lang="en-GB">
              <a:ea typeface="Calibri"/>
              <a:cs typeface="Calibri"/>
            </a:endParaRPr>
          </a:p>
          <a:p>
            <a:endParaRPr lang="en-GB"/>
          </a:p>
          <a:p>
            <a:r>
              <a:rPr lang="en-GB"/>
              <a:t>Dr Kate Piper</a:t>
            </a:r>
            <a:endParaRPr lang="en-GB">
              <a:ea typeface="Calibri"/>
              <a:cs typeface="Calibri"/>
            </a:endParaRP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45380" y="5070752"/>
            <a:ext cx="4535079" cy="511779"/>
          </a:xfrm>
        </p:spPr>
        <p:txBody>
          <a:bodyPr/>
          <a:lstStyle/>
          <a:p>
            <a:pPr algn="ctr"/>
            <a:r>
              <a:rPr lang="en-GB"/>
              <a:t>Introduction and Experiences</a:t>
            </a:r>
            <a:endParaRPr lang="en-US"/>
          </a:p>
          <a:p>
            <a:pPr algn="ctr"/>
            <a:r>
              <a:rPr lang="en-GB" err="1">
                <a:ea typeface="Calibri"/>
                <a:cs typeface="Calibri"/>
              </a:rPr>
              <a:t>Cyflwyniad</a:t>
            </a:r>
            <a:r>
              <a:rPr lang="en-GB">
                <a:ea typeface="Calibri"/>
                <a:cs typeface="Calibri"/>
              </a:rPr>
              <a:t> a </a:t>
            </a:r>
            <a:r>
              <a:rPr lang="en-GB" err="1">
                <a:ea typeface="Calibri"/>
                <a:cs typeface="Calibri"/>
              </a:rPr>
              <a:t>Phrofiadau</a:t>
            </a: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32E2-679D-F822-56D9-97E785E5F3B8}"/>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26AB58BF-759F-0889-088D-EAAF18D12354}"/>
              </a:ext>
            </a:extLst>
          </p:cNvPr>
          <p:cNvPicPr>
            <a:picLocks noChangeAspect="1"/>
          </p:cNvPicPr>
          <p:nvPr/>
        </p:nvPicPr>
        <p:blipFill>
          <a:blip r:embed="rId3"/>
          <a:stretch>
            <a:fillRect/>
          </a:stretch>
        </p:blipFill>
        <p:spPr>
          <a:xfrm>
            <a:off x="214645" y="252212"/>
            <a:ext cx="9345329" cy="2876951"/>
          </a:xfrm>
          <a:prstGeom prst="rect">
            <a:avLst/>
          </a:prstGeom>
        </p:spPr>
      </p:pic>
      <p:sp>
        <p:nvSpPr>
          <p:cNvPr id="3" name="Content Placeholder 2">
            <a:extLst>
              <a:ext uri="{FF2B5EF4-FFF2-40B4-BE49-F238E27FC236}">
                <a16:creationId xmlns:a16="http://schemas.microsoft.com/office/drawing/2014/main" id="{65EADCAE-0514-DEBA-7EDE-D9009998DC60}"/>
              </a:ext>
            </a:extLst>
          </p:cNvPr>
          <p:cNvSpPr>
            <a:spLocks noGrp="1"/>
          </p:cNvSpPr>
          <p:nvPr>
            <p:ph idx="1"/>
          </p:nvPr>
        </p:nvSpPr>
        <p:spPr>
          <a:xfrm>
            <a:off x="2364828" y="2725615"/>
            <a:ext cx="9475238" cy="2675943"/>
          </a:xfrm>
        </p:spPr>
        <p:txBody>
          <a:bodyPr/>
          <a:lstStyle/>
          <a:p>
            <a:r>
              <a:rPr lang="en-GB" dirty="0"/>
              <a:t>What was the main aim for Whitehead, why did she introduce the concept of Physical Literacy in this paper?</a:t>
            </a:r>
          </a:p>
          <a:p>
            <a:r>
              <a:rPr lang="en-GB" dirty="0"/>
              <a:t>What are your thoughts on using the term ‘Literacy’, are there any other words that could have been alternatives?</a:t>
            </a:r>
          </a:p>
          <a:p>
            <a:r>
              <a:rPr lang="en-GB" dirty="0"/>
              <a:t>How does the concept of physical literacy help the subject of Physical Education?</a:t>
            </a:r>
          </a:p>
          <a:p>
            <a:endParaRPr lang="en-GB" dirty="0"/>
          </a:p>
        </p:txBody>
      </p:sp>
    </p:spTree>
    <p:extLst>
      <p:ext uri="{BB962C8B-B14F-4D97-AF65-F5344CB8AC3E}">
        <p14:creationId xmlns:p14="http://schemas.microsoft.com/office/powerpoint/2010/main" val="3175193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D961-7850-5BB8-2DB4-C5EE804C31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7FEF53-B6E3-EBB8-E06E-9A533726E138}"/>
              </a:ext>
            </a:extLst>
          </p:cNvPr>
          <p:cNvSpPr>
            <a:spLocks noGrp="1"/>
          </p:cNvSpPr>
          <p:nvPr>
            <p:ph idx="1"/>
          </p:nvPr>
        </p:nvSpPr>
        <p:spPr>
          <a:xfrm>
            <a:off x="358219" y="1825625"/>
            <a:ext cx="5128181" cy="3575934"/>
          </a:xfrm>
        </p:spPr>
        <p:txBody>
          <a:bodyPr/>
          <a:lstStyle/>
          <a:p>
            <a:r>
              <a:rPr lang="en-GB" dirty="0"/>
              <a:t>Does the article provide the argument that PL is the unified rationale for PE?</a:t>
            </a:r>
          </a:p>
          <a:p>
            <a:r>
              <a:rPr lang="en-GB" dirty="0"/>
              <a:t>What are the key arguments made for this?</a:t>
            </a:r>
          </a:p>
          <a:p>
            <a:r>
              <a:rPr lang="en-GB" dirty="0"/>
              <a:t>This article was written 9 years ago, has anything more developed?</a:t>
            </a:r>
          </a:p>
        </p:txBody>
      </p:sp>
      <p:pic>
        <p:nvPicPr>
          <p:cNvPr id="5" name="Picture 4">
            <a:extLst>
              <a:ext uri="{FF2B5EF4-FFF2-40B4-BE49-F238E27FC236}">
                <a16:creationId xmlns:a16="http://schemas.microsoft.com/office/drawing/2014/main" id="{2E9C1023-4F8B-7133-9AD7-980DB2BBF2F2}"/>
              </a:ext>
            </a:extLst>
          </p:cNvPr>
          <p:cNvPicPr>
            <a:picLocks noChangeAspect="1"/>
          </p:cNvPicPr>
          <p:nvPr/>
        </p:nvPicPr>
        <p:blipFill>
          <a:blip r:embed="rId2"/>
          <a:stretch>
            <a:fillRect/>
          </a:stretch>
        </p:blipFill>
        <p:spPr>
          <a:xfrm>
            <a:off x="5315834" y="0"/>
            <a:ext cx="6876166" cy="6858000"/>
          </a:xfrm>
          <a:prstGeom prst="rect">
            <a:avLst/>
          </a:prstGeom>
        </p:spPr>
      </p:pic>
    </p:spTree>
    <p:extLst>
      <p:ext uri="{BB962C8B-B14F-4D97-AF65-F5344CB8AC3E}">
        <p14:creationId xmlns:p14="http://schemas.microsoft.com/office/powerpoint/2010/main" val="1045776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AE2D0-AA34-7A9C-6B65-DFEA3920D0B3}"/>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A0FD865B-DABA-E395-CA3C-F3056AF045A7}"/>
              </a:ext>
            </a:extLst>
          </p:cNvPr>
          <p:cNvPicPr>
            <a:picLocks noChangeAspect="1"/>
          </p:cNvPicPr>
          <p:nvPr/>
        </p:nvPicPr>
        <p:blipFill>
          <a:blip r:embed="rId2"/>
          <a:srcRect r="34512"/>
          <a:stretch/>
        </p:blipFill>
        <p:spPr>
          <a:xfrm>
            <a:off x="-220133" y="2256090"/>
            <a:ext cx="3911600" cy="2715004"/>
          </a:xfrm>
          <a:prstGeom prst="rect">
            <a:avLst/>
          </a:prstGeom>
        </p:spPr>
      </p:pic>
      <p:sp>
        <p:nvSpPr>
          <p:cNvPr id="3" name="Content Placeholder 2">
            <a:extLst>
              <a:ext uri="{FF2B5EF4-FFF2-40B4-BE49-F238E27FC236}">
                <a16:creationId xmlns:a16="http://schemas.microsoft.com/office/drawing/2014/main" id="{DA6CB8AD-B223-A99C-1B7D-7A5B4EB1A977}"/>
              </a:ext>
            </a:extLst>
          </p:cNvPr>
          <p:cNvSpPr>
            <a:spLocks noGrp="1"/>
          </p:cNvSpPr>
          <p:nvPr>
            <p:ph idx="1"/>
          </p:nvPr>
        </p:nvSpPr>
        <p:spPr>
          <a:xfrm>
            <a:off x="3691467" y="1825625"/>
            <a:ext cx="8148599" cy="3575934"/>
          </a:xfrm>
        </p:spPr>
        <p:txBody>
          <a:bodyPr/>
          <a:lstStyle/>
          <a:p>
            <a:r>
              <a:rPr lang="en-GB" dirty="0"/>
              <a:t>Why is it so important for PE to demonstrate a unique contribution to education?</a:t>
            </a:r>
          </a:p>
          <a:p>
            <a:r>
              <a:rPr lang="en-GB" dirty="0"/>
              <a:t>What is the difference between being ‘physically literate’ and ‘physically educated’?</a:t>
            </a:r>
          </a:p>
          <a:p>
            <a:r>
              <a:rPr lang="en-GB" dirty="0"/>
              <a:t>Whitehead continues to write for the subject of Physical education… Is this a help or a hindrance to the concept of physical literacy?</a:t>
            </a:r>
          </a:p>
        </p:txBody>
      </p:sp>
    </p:spTree>
    <p:extLst>
      <p:ext uri="{BB962C8B-B14F-4D97-AF65-F5344CB8AC3E}">
        <p14:creationId xmlns:p14="http://schemas.microsoft.com/office/powerpoint/2010/main" val="79403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0CAEA9-9EF7-0B4D-32B0-663FA8DCF705}"/>
              </a:ext>
            </a:extLst>
          </p:cNvPr>
          <p:cNvSpPr>
            <a:spLocks noGrp="1"/>
          </p:cNvSpPr>
          <p:nvPr>
            <p:ph type="title"/>
          </p:nvPr>
        </p:nvSpPr>
        <p:spPr>
          <a:xfrm>
            <a:off x="9409043" y="365125"/>
            <a:ext cx="2431023" cy="430005"/>
          </a:xfrm>
        </p:spPr>
        <p:txBody>
          <a:bodyPr>
            <a:normAutofit fontScale="90000"/>
          </a:bodyPr>
          <a:lstStyle/>
          <a:p>
            <a:pPr algn="ctr"/>
            <a:r>
              <a:rPr lang="en-GB">
                <a:effectLst/>
                <a:latin typeface="Calibri" panose="020F0502020204030204" pitchFamily="34" charset="0"/>
                <a:ea typeface="Calibri" panose="020F0502020204030204" pitchFamily="34" charset="0"/>
              </a:rPr>
              <a:t>2001</a:t>
            </a:r>
            <a:endParaRPr lang="en-GB" sz="8800"/>
          </a:p>
        </p:txBody>
      </p:sp>
      <p:sp>
        <p:nvSpPr>
          <p:cNvPr id="3" name="Content Placeholder 2">
            <a:extLst>
              <a:ext uri="{FF2B5EF4-FFF2-40B4-BE49-F238E27FC236}">
                <a16:creationId xmlns:a16="http://schemas.microsoft.com/office/drawing/2014/main" id="{34EF4EDA-7E51-A051-D97F-E6C5F032E394}"/>
              </a:ext>
            </a:extLst>
          </p:cNvPr>
          <p:cNvSpPr>
            <a:spLocks noGrp="1"/>
          </p:cNvSpPr>
          <p:nvPr>
            <p:ph idx="1"/>
          </p:nvPr>
        </p:nvSpPr>
        <p:spPr>
          <a:xfrm>
            <a:off x="477078" y="1186070"/>
            <a:ext cx="11362988" cy="4215489"/>
          </a:xfrm>
        </p:spPr>
        <p:txBody>
          <a:bodyPr>
            <a:normAutofit/>
          </a:bodyPr>
          <a:lstStyle/>
          <a:p>
            <a:r>
              <a:rPr lang="en-GB" sz="2400"/>
              <a:t>2001: </a:t>
            </a:r>
            <a:r>
              <a:rPr lang="en-GB" sz="2400" b="0" i="0">
                <a:solidFill>
                  <a:srgbClr val="222222"/>
                </a:solidFill>
                <a:effectLst/>
                <a:latin typeface="Lora" panose="020B0604020202020204" pitchFamily="2" charset="0"/>
              </a:rPr>
              <a:t>‘what is the range of physical capacities that would enable individual persons to make the most of their embodied dimension; enable them to interact with the world and to awaken the huge wealth of potential capacities; help them to become richer persons both in themselves and in respect of that which they know about the world’ (p.130)</a:t>
            </a:r>
          </a:p>
          <a:p>
            <a:r>
              <a:rPr lang="en-GB" sz="2400">
                <a:effectLst/>
                <a:latin typeface="Calibri" panose="020F0502020204030204" pitchFamily="34" charset="0"/>
                <a:ea typeface="Calibri" panose="020F0502020204030204" pitchFamily="34" charset="0"/>
                <a:cs typeface="Calibri" panose="020F0502020204030204" pitchFamily="34" charset="0"/>
              </a:rPr>
              <a:t>“physically literate individual [as one that] moves with poise, economy and confidence in a wide variety of physically challenging situations. Furthermore, the individual is perceptive in ‘reading’ all aspects of the physical environment, anticipating movement needs or possibilities and responding appropriately to these, with intelligence and imagination” (p. 131). </a:t>
            </a:r>
            <a:endParaRPr lang="en-GB" sz="24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67009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CDB1A9-CB32-1141-1FCE-A47A071D5A8B}"/>
              </a:ext>
            </a:extLst>
          </p:cNvPr>
          <p:cNvSpPr>
            <a:spLocks noGrp="1"/>
          </p:cNvSpPr>
          <p:nvPr>
            <p:ph type="title"/>
          </p:nvPr>
        </p:nvSpPr>
        <p:spPr>
          <a:xfrm>
            <a:off x="9515061" y="365125"/>
            <a:ext cx="2325005" cy="403501"/>
          </a:xfrm>
        </p:spPr>
        <p:txBody>
          <a:bodyPr>
            <a:normAutofit fontScale="90000"/>
          </a:bodyPr>
          <a:lstStyle/>
          <a:p>
            <a:pPr algn="ctr"/>
            <a:r>
              <a:rPr lang="en-GB"/>
              <a:t>2007</a:t>
            </a:r>
          </a:p>
        </p:txBody>
      </p:sp>
      <p:sp>
        <p:nvSpPr>
          <p:cNvPr id="3" name="Content Placeholder 2">
            <a:extLst>
              <a:ext uri="{FF2B5EF4-FFF2-40B4-BE49-F238E27FC236}">
                <a16:creationId xmlns:a16="http://schemas.microsoft.com/office/drawing/2014/main" id="{4C101934-6D53-0D26-376B-0696E4CB1298}"/>
              </a:ext>
            </a:extLst>
          </p:cNvPr>
          <p:cNvSpPr>
            <a:spLocks noGrp="1"/>
          </p:cNvSpPr>
          <p:nvPr>
            <p:ph idx="1"/>
          </p:nvPr>
        </p:nvSpPr>
        <p:spPr>
          <a:xfrm>
            <a:off x="358219" y="894522"/>
            <a:ext cx="11481847" cy="4843669"/>
          </a:xfrm>
        </p:spPr>
        <p:txBody>
          <a:bodyPr>
            <a:normAutofit fontScale="85000" lnSpcReduction="10000"/>
          </a:bodyPr>
          <a:lstStyle/>
          <a:p>
            <a:r>
              <a:rPr lang="en-GB" sz="2400"/>
              <a:t>Physical literacy can be described as the ability and motivation to capitalise on our movement potential to make a significant contribution to the quality of life. </a:t>
            </a:r>
          </a:p>
          <a:p>
            <a:r>
              <a:rPr lang="en-GB" sz="2400"/>
              <a:t>As humans we all exhibit this potential, however its specific expression will be particular to the culture in which we live and the movement capacities with which we are endowed. </a:t>
            </a:r>
          </a:p>
          <a:p>
            <a:r>
              <a:rPr lang="en-GB" sz="2400"/>
              <a:t>An individual who is physically literate moves with poise, economy and confidence in a wide variety of physically challenging situations. </a:t>
            </a:r>
          </a:p>
          <a:p>
            <a:r>
              <a:rPr lang="en-GB" sz="2400"/>
              <a:t>The individual is perceptive in ‘reading’ all aspects of the physical environment, anticipating movement needs or possibilities and responding appropriately to these, with intelligence and imagination.</a:t>
            </a:r>
          </a:p>
          <a:p>
            <a:r>
              <a:rPr lang="en-GB" sz="2400"/>
              <a:t>A physically literate individual has a well established sense of self as embodied in the world. This together with an articulate interaction with the environment engenders positive self esteem and self confidence. </a:t>
            </a:r>
          </a:p>
          <a:p>
            <a:r>
              <a:rPr lang="en-GB" sz="2400"/>
              <a:t>Sensitivity to and awareness of our embodied capacities leads to fluent self expression through non-verbal communication and to perceptive and empathetic interaction with others. </a:t>
            </a:r>
          </a:p>
          <a:p>
            <a:r>
              <a:rPr lang="en-GB" sz="2400"/>
              <a:t>In addition the individual has the ability to identify and articulate the essential qualities that influence the effectiveness of his/her own movement performance, and has an understanding of the principles of embodied health, with respect to basic aspects such as exercise, sleep and nutrition. </a:t>
            </a:r>
          </a:p>
        </p:txBody>
      </p:sp>
    </p:spTree>
    <p:extLst>
      <p:ext uri="{BB962C8B-B14F-4D97-AF65-F5344CB8AC3E}">
        <p14:creationId xmlns:p14="http://schemas.microsoft.com/office/powerpoint/2010/main" val="596835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8C680-8477-A63F-0BCD-2C6109C1A365}"/>
              </a:ext>
            </a:extLst>
          </p:cNvPr>
          <p:cNvSpPr>
            <a:spLocks noGrp="1"/>
          </p:cNvSpPr>
          <p:nvPr>
            <p:ph type="title"/>
          </p:nvPr>
        </p:nvSpPr>
        <p:spPr>
          <a:xfrm>
            <a:off x="10330070" y="172969"/>
            <a:ext cx="1509996" cy="357117"/>
          </a:xfrm>
        </p:spPr>
        <p:txBody>
          <a:bodyPr>
            <a:normAutofit fontScale="90000"/>
          </a:bodyPr>
          <a:lstStyle/>
          <a:p>
            <a:pPr algn="ctr"/>
            <a:r>
              <a:rPr lang="en-GB"/>
              <a:t>2010</a:t>
            </a:r>
          </a:p>
        </p:txBody>
      </p:sp>
      <p:sp>
        <p:nvSpPr>
          <p:cNvPr id="3" name="Content Placeholder 2">
            <a:extLst>
              <a:ext uri="{FF2B5EF4-FFF2-40B4-BE49-F238E27FC236}">
                <a16:creationId xmlns:a16="http://schemas.microsoft.com/office/drawing/2014/main" id="{0CCE23CC-C835-CC2D-BE58-18DF008C5427}"/>
              </a:ext>
            </a:extLst>
          </p:cNvPr>
          <p:cNvSpPr>
            <a:spLocks noGrp="1"/>
          </p:cNvSpPr>
          <p:nvPr>
            <p:ph idx="1"/>
          </p:nvPr>
        </p:nvSpPr>
        <p:spPr>
          <a:xfrm>
            <a:off x="311427" y="642730"/>
            <a:ext cx="11528640" cy="5367131"/>
          </a:xfrm>
        </p:spPr>
        <p:txBody>
          <a:bodyPr>
            <a:normAutofit/>
          </a:bodyPr>
          <a:lstStyle/>
          <a:p>
            <a:r>
              <a:rPr lang="en-GB" sz="1600"/>
              <a:t>Physical literacy is a concept developed from a philosophical study of monism, existentialism and phenomenology ... . The concept seemed to encapsulate the way that our embodied dimension contributes to our humanness, through playing a key role in our interaction with the world and thus the realisation of our individual potential. (p. 78) </a:t>
            </a:r>
          </a:p>
          <a:p>
            <a:r>
              <a:rPr lang="en-GB" sz="1600"/>
              <a:t>In 2010 physical literacy was defined as: “appropriate to each individual’s endowment, physical literacy can be described as the motivation, confidence, physical competence, knowledge, and understanding to maintain physical activity throughout the </a:t>
            </a:r>
            <a:r>
              <a:rPr lang="en-GB" sz="1600" err="1"/>
              <a:t>lifecourse</a:t>
            </a:r>
            <a:r>
              <a:rPr lang="en-GB" sz="1600"/>
              <a:t>” (Whitehead, 2010, p. 11)</a:t>
            </a:r>
          </a:p>
          <a:p>
            <a:r>
              <a:rPr lang="en-GB" sz="1600"/>
              <a:t>A. Physical literacy can be described as the ability and motivation to capitalise on our motile potential to make a significant contribution to the quality of life. As humans we all exhibit this potential; however, its specific expression will be particular to the culture in which we live and the motile capacities with which we are endowed. </a:t>
            </a:r>
          </a:p>
          <a:p>
            <a:r>
              <a:rPr lang="en-GB" sz="1600"/>
              <a:t>B. An individual who is physically literate moves with poise, economy and confidence in a wide variety of physically challenging situations. Furthermore the individual is perceptive in ‘reading’ all aspects of the physical environment, anticipating movement needs or possibilities and responding appropriately to these, with intelligence and imagination. </a:t>
            </a:r>
          </a:p>
          <a:p>
            <a:r>
              <a:rPr lang="en-GB" sz="1600"/>
              <a:t>C. A physically literate individual has a well-established sense of self as embodied in the world. This, together with an articulate interaction with the environment, engenders positive self-esteem and self-confidence. Furthermore, sensitivity to and awareness of our embodied capacities leads to fluent self-expression through non-verbal communication, and to perceptive and empathetic interaction with others. </a:t>
            </a:r>
          </a:p>
          <a:p>
            <a:r>
              <a:rPr lang="en-GB" sz="1600"/>
              <a:t>D. In addition the individual has the ability to identify and articulate the essential qualities that influence the effectiveness of his/her own movement performance, and has an understanding of the principles of embodied health, with respect to basic aspects such as exercise, sleep and nutrition. (Whitehead, 2010, p. 34)</a:t>
            </a:r>
          </a:p>
        </p:txBody>
      </p:sp>
    </p:spTree>
    <p:extLst>
      <p:ext uri="{BB962C8B-B14F-4D97-AF65-F5344CB8AC3E}">
        <p14:creationId xmlns:p14="http://schemas.microsoft.com/office/powerpoint/2010/main" val="3376938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D14F3D-4B8A-9D5D-7C7E-2B119259AF78}"/>
              </a:ext>
            </a:extLst>
          </p:cNvPr>
          <p:cNvSpPr>
            <a:spLocks noGrp="1"/>
          </p:cNvSpPr>
          <p:nvPr>
            <p:ph type="title"/>
          </p:nvPr>
        </p:nvSpPr>
        <p:spPr/>
        <p:txBody>
          <a:bodyPr/>
          <a:lstStyle/>
          <a:p>
            <a:pPr algn="ctr"/>
            <a:r>
              <a:rPr lang="en-GB"/>
              <a:t>2013</a:t>
            </a:r>
          </a:p>
        </p:txBody>
      </p:sp>
      <p:sp>
        <p:nvSpPr>
          <p:cNvPr id="3" name="Content Placeholder 2">
            <a:extLst>
              <a:ext uri="{FF2B5EF4-FFF2-40B4-BE49-F238E27FC236}">
                <a16:creationId xmlns:a16="http://schemas.microsoft.com/office/drawing/2014/main" id="{FA852B6B-3DA5-8097-EF00-C125E0E306F3}"/>
              </a:ext>
            </a:extLst>
          </p:cNvPr>
          <p:cNvSpPr>
            <a:spLocks noGrp="1"/>
          </p:cNvSpPr>
          <p:nvPr>
            <p:ph idx="1"/>
          </p:nvPr>
        </p:nvSpPr>
        <p:spPr/>
        <p:txBody>
          <a:bodyPr/>
          <a:lstStyle/>
          <a:p>
            <a:pPr marL="0" indent="0">
              <a:buNone/>
            </a:pPr>
            <a:endParaRPr lang="en-GB"/>
          </a:p>
          <a:p>
            <a:r>
              <a:rPr lang="en-GB"/>
              <a:t>Whitehead had described physical literacy in the International Council for Sport Science and Physical Education (ICSSPE) bulletin as “the motivation, confidence, physical competence, knowledge, and understanding to value and take responsibility for maintaining purposeful physical pursuits/activities throughout the </a:t>
            </a:r>
            <a:r>
              <a:rPr lang="en-GB" err="1"/>
              <a:t>lifecourse</a:t>
            </a:r>
            <a:r>
              <a:rPr lang="en-GB"/>
              <a:t>” (Whitehead, 2013, p. 29).</a:t>
            </a:r>
          </a:p>
        </p:txBody>
      </p:sp>
    </p:spTree>
    <p:extLst>
      <p:ext uri="{BB962C8B-B14F-4D97-AF65-F5344CB8AC3E}">
        <p14:creationId xmlns:p14="http://schemas.microsoft.com/office/powerpoint/2010/main" val="1572478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2E44F-A5BD-246C-9B86-7C4C7C60A448}"/>
              </a:ext>
            </a:extLst>
          </p:cNvPr>
          <p:cNvSpPr>
            <a:spLocks noGrp="1"/>
          </p:cNvSpPr>
          <p:nvPr>
            <p:ph type="title"/>
          </p:nvPr>
        </p:nvSpPr>
        <p:spPr/>
        <p:txBody>
          <a:bodyPr/>
          <a:lstStyle/>
          <a:p>
            <a:pPr algn="ctr"/>
            <a:r>
              <a:rPr lang="en-GB"/>
              <a:t>2017</a:t>
            </a:r>
          </a:p>
        </p:txBody>
      </p:sp>
      <p:sp>
        <p:nvSpPr>
          <p:cNvPr id="3" name="Content Placeholder 2">
            <a:extLst>
              <a:ext uri="{FF2B5EF4-FFF2-40B4-BE49-F238E27FC236}">
                <a16:creationId xmlns:a16="http://schemas.microsoft.com/office/drawing/2014/main" id="{A1AAD2D9-71F4-2FA5-2289-2953E2EEB584}"/>
              </a:ext>
            </a:extLst>
          </p:cNvPr>
          <p:cNvSpPr>
            <a:spLocks noGrp="1"/>
          </p:cNvSpPr>
          <p:nvPr>
            <p:ph idx="1"/>
          </p:nvPr>
        </p:nvSpPr>
        <p:spPr>
          <a:xfrm>
            <a:off x="1550880" y="2361897"/>
            <a:ext cx="9090240" cy="2910150"/>
          </a:xfrm>
        </p:spPr>
        <p:txBody>
          <a:bodyPr/>
          <a:lstStyle/>
          <a:p>
            <a:r>
              <a:rPr lang="en-GB"/>
              <a:t>, the definition was recently changed on the IPLA website, to read as follows: “the motivation, confidence, physical competence, and knowledge and understanding to value and engage in physical activity for life” (IPLA, 2017)</a:t>
            </a:r>
          </a:p>
        </p:txBody>
      </p:sp>
    </p:spTree>
    <p:extLst>
      <p:ext uri="{BB962C8B-B14F-4D97-AF65-F5344CB8AC3E}">
        <p14:creationId xmlns:p14="http://schemas.microsoft.com/office/powerpoint/2010/main" val="2243985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3AFE-DE9A-FCAA-710C-F81BED34F1AD}"/>
              </a:ext>
            </a:extLst>
          </p:cNvPr>
          <p:cNvSpPr>
            <a:spLocks noGrp="1"/>
          </p:cNvSpPr>
          <p:nvPr>
            <p:ph type="title"/>
          </p:nvPr>
        </p:nvSpPr>
        <p:spPr>
          <a:xfrm>
            <a:off x="3373120" y="736186"/>
            <a:ext cx="7956222" cy="911335"/>
          </a:xfrm>
        </p:spPr>
        <p:txBody>
          <a:bodyPr/>
          <a:lstStyle/>
          <a:p>
            <a:r>
              <a:rPr lang="en-GB"/>
              <a:t>Introduction by Whitehead</a:t>
            </a:r>
          </a:p>
        </p:txBody>
      </p:sp>
      <p:sp>
        <p:nvSpPr>
          <p:cNvPr id="3" name="Content Placeholder 2">
            <a:extLst>
              <a:ext uri="{FF2B5EF4-FFF2-40B4-BE49-F238E27FC236}">
                <a16:creationId xmlns:a16="http://schemas.microsoft.com/office/drawing/2014/main" id="{206B5637-4CC5-BA8B-24C4-567F9C50FC3C}"/>
              </a:ext>
            </a:extLst>
          </p:cNvPr>
          <p:cNvSpPr>
            <a:spLocks noGrp="1"/>
          </p:cNvSpPr>
          <p:nvPr>
            <p:ph idx="1"/>
          </p:nvPr>
        </p:nvSpPr>
        <p:spPr>
          <a:xfrm>
            <a:off x="3373120" y="1463040"/>
            <a:ext cx="8363250" cy="5029835"/>
          </a:xfrm>
        </p:spPr>
        <p:txBody>
          <a:bodyPr>
            <a:normAutofit fontScale="77500" lnSpcReduction="20000"/>
          </a:bodyPr>
          <a:lstStyle/>
          <a:p>
            <a:r>
              <a:rPr lang="en-GB" b="1"/>
              <a:t>Importance of three underpinning philosophies</a:t>
            </a:r>
          </a:p>
          <a:p>
            <a:endParaRPr lang="en-GB"/>
          </a:p>
          <a:p>
            <a:r>
              <a:rPr lang="en-GB" b="1"/>
              <a:t>Monism</a:t>
            </a:r>
          </a:p>
          <a:p>
            <a:pPr lvl="1"/>
            <a:r>
              <a:rPr lang="en-GB"/>
              <a:t>Views the body and mind as one indivisible entity (Whitehead, 2010; 2013)</a:t>
            </a:r>
          </a:p>
          <a:p>
            <a:pPr lvl="1"/>
            <a:r>
              <a:rPr lang="en-GB" sz="2800"/>
              <a:t>What do you think Whitehead was arguing against when reintroducing the concept into education?</a:t>
            </a:r>
          </a:p>
          <a:p>
            <a:endParaRPr lang="en-GB"/>
          </a:p>
          <a:p>
            <a:r>
              <a:rPr lang="en-GB" b="1"/>
              <a:t>Existentialism</a:t>
            </a:r>
          </a:p>
          <a:p>
            <a:pPr lvl="1"/>
            <a:r>
              <a:rPr lang="en-GB"/>
              <a:t>Recognises that each individual has a relationship with the world – this relationship and interaction with the world creates the individual.</a:t>
            </a:r>
          </a:p>
          <a:p>
            <a:r>
              <a:rPr lang="en-GB" b="1"/>
              <a:t>Phenomenology</a:t>
            </a:r>
          </a:p>
          <a:p>
            <a:pPr lvl="1"/>
            <a:r>
              <a:rPr lang="en-GB"/>
              <a:t>The belief that the worldview of one individual will be uniquely different to that of another based on their past experiences.</a:t>
            </a:r>
          </a:p>
          <a:p>
            <a:pPr lvl="1"/>
            <a:endParaRPr lang="en-GB"/>
          </a:p>
          <a:p>
            <a:r>
              <a:rPr lang="en-GB"/>
              <a:t>What do you think Whitehead was encouraging in the approach to PE when thinking of these two philosophies?</a:t>
            </a:r>
          </a:p>
        </p:txBody>
      </p:sp>
      <p:sp>
        <p:nvSpPr>
          <p:cNvPr id="4" name="TextBox 3">
            <a:extLst>
              <a:ext uri="{FF2B5EF4-FFF2-40B4-BE49-F238E27FC236}">
                <a16:creationId xmlns:a16="http://schemas.microsoft.com/office/drawing/2014/main" id="{0C35F642-9276-8044-1E5E-F2667FF4194E}"/>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93A51064-C2BC-BD00-14ED-5F5B381E2E3E}"/>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792C573E-62E0-2C08-7210-193886F37051}"/>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ADA7628C-4CB3-7880-F741-6D1AF24B1901}"/>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1D8094AB-BDAD-1594-8296-7818D6DAB01A}"/>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82DBAAE5-A768-C324-2AF0-C1803696294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887F523A-4445-50C2-E925-E5C73577461E}"/>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2AF8DD76-564B-74C3-49B1-E2DFCD0FD6C1}"/>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80A9A5D2-0DA6-67E4-E7EC-48723181113C}"/>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3" name="Title 1">
            <a:extLst>
              <a:ext uri="{FF2B5EF4-FFF2-40B4-BE49-F238E27FC236}">
                <a16:creationId xmlns:a16="http://schemas.microsoft.com/office/drawing/2014/main" id="{C54E2627-1B1F-A0A2-972D-9E28242D36E4}"/>
              </a:ext>
            </a:extLst>
          </p:cNvPr>
          <p:cNvSpPr txBox="1">
            <a:spLocks/>
          </p:cNvSpPr>
          <p:nvPr/>
        </p:nvSpPr>
        <p:spPr>
          <a:xfrm>
            <a:off x="6824810" y="212507"/>
            <a:ext cx="5135277" cy="688641"/>
          </a:xfrm>
          <a:prstGeom prst="rect">
            <a:avLst/>
          </a:prstGeom>
          <a:solidFill>
            <a:schemeClr val="accent5">
              <a:lumMod val="50000"/>
            </a:schemeClr>
          </a:solidFill>
          <a:ln>
            <a:solidFill>
              <a:schemeClr val="accent5">
                <a:lumMod val="50000"/>
              </a:schemeClr>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bg1"/>
                </a:solidFill>
              </a:rPr>
              <a:t>Understandings of PL</a:t>
            </a:r>
          </a:p>
        </p:txBody>
      </p:sp>
    </p:spTree>
    <p:extLst>
      <p:ext uri="{BB962C8B-B14F-4D97-AF65-F5344CB8AC3E}">
        <p14:creationId xmlns:p14="http://schemas.microsoft.com/office/powerpoint/2010/main" val="1980563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346182" cy="1325563"/>
          </a:xfrm>
          <a:solidFill>
            <a:schemeClr val="accent5">
              <a:lumMod val="50000"/>
            </a:schemeClr>
          </a:solidFill>
          <a:ln>
            <a:solidFill>
              <a:schemeClr val="accent5">
                <a:lumMod val="50000"/>
              </a:schemeClr>
            </a:solidFill>
          </a:ln>
        </p:spPr>
        <p:txBody>
          <a:bodyPr/>
          <a:lstStyle/>
          <a:p>
            <a:r>
              <a:rPr lang="en-GB">
                <a:solidFill>
                  <a:schemeClr val="bg1"/>
                </a:solidFill>
              </a:rPr>
              <a:t>Historical Perspective </a:t>
            </a:r>
            <a:br>
              <a:rPr lang="en-GB">
                <a:solidFill>
                  <a:schemeClr val="bg1"/>
                </a:solidFill>
              </a:rPr>
            </a:br>
            <a:r>
              <a:rPr lang="en-GB">
                <a:solidFill>
                  <a:schemeClr val="bg1"/>
                </a:solidFill>
              </a:rPr>
              <a:t>(Cairney et al., 2019)</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7965125" y="2344153"/>
            <a:ext cx="4055725" cy="4267835"/>
          </a:xfrm>
        </p:spPr>
        <p:txBody>
          <a:bodyPr/>
          <a:lstStyle/>
          <a:p>
            <a:pPr marL="0" indent="0">
              <a:buNone/>
            </a:pPr>
            <a:r>
              <a:rPr lang="en-US"/>
              <a:t>First mentioned in literature in 1884 by a Captain in the army engineers to describe the physicality of indigenous people dancing</a:t>
            </a:r>
          </a:p>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Picture 12">
            <a:extLst>
              <a:ext uri="{FF2B5EF4-FFF2-40B4-BE49-F238E27FC236}">
                <a16:creationId xmlns:a16="http://schemas.microsoft.com/office/drawing/2014/main" id="{76FB399F-F9C0-1124-D2B9-700C83C0C9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8448" y="2124180"/>
            <a:ext cx="4031779" cy="3288529"/>
          </a:xfrm>
          <a:prstGeom prst="rect">
            <a:avLst/>
          </a:prstGeom>
        </p:spPr>
      </p:pic>
    </p:spTree>
    <p:extLst>
      <p:ext uri="{BB962C8B-B14F-4D97-AF65-F5344CB8AC3E}">
        <p14:creationId xmlns:p14="http://schemas.microsoft.com/office/powerpoint/2010/main" val="273289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3AFE-DE9A-FCAA-710C-F81BED34F1AD}"/>
              </a:ext>
            </a:extLst>
          </p:cNvPr>
          <p:cNvSpPr>
            <a:spLocks noGrp="1"/>
          </p:cNvSpPr>
          <p:nvPr>
            <p:ph type="title"/>
          </p:nvPr>
        </p:nvSpPr>
        <p:spPr>
          <a:xfrm>
            <a:off x="3373120" y="736186"/>
            <a:ext cx="7956222" cy="911335"/>
          </a:xfrm>
        </p:spPr>
        <p:txBody>
          <a:bodyPr/>
          <a:lstStyle/>
          <a:p>
            <a:r>
              <a:rPr lang="en-GB"/>
              <a:t>(Re)introduction by Whitehead</a:t>
            </a:r>
          </a:p>
        </p:txBody>
      </p:sp>
      <p:sp>
        <p:nvSpPr>
          <p:cNvPr id="3" name="Content Placeholder 2">
            <a:extLst>
              <a:ext uri="{FF2B5EF4-FFF2-40B4-BE49-F238E27FC236}">
                <a16:creationId xmlns:a16="http://schemas.microsoft.com/office/drawing/2014/main" id="{206B5637-4CC5-BA8B-24C4-567F9C50FC3C}"/>
              </a:ext>
            </a:extLst>
          </p:cNvPr>
          <p:cNvSpPr>
            <a:spLocks noGrp="1"/>
          </p:cNvSpPr>
          <p:nvPr>
            <p:ph idx="1"/>
          </p:nvPr>
        </p:nvSpPr>
        <p:spPr>
          <a:xfrm>
            <a:off x="3373120" y="1463040"/>
            <a:ext cx="8363250" cy="5029835"/>
          </a:xfrm>
        </p:spPr>
        <p:txBody>
          <a:bodyPr>
            <a:normAutofit fontScale="92500" lnSpcReduction="10000"/>
          </a:bodyPr>
          <a:lstStyle/>
          <a:p>
            <a:r>
              <a:rPr lang="en-GB" b="1"/>
              <a:t>Importance of three underpinning philosophies</a:t>
            </a:r>
          </a:p>
          <a:p>
            <a:endParaRPr lang="en-GB"/>
          </a:p>
          <a:p>
            <a:r>
              <a:rPr lang="en-GB" b="1"/>
              <a:t>Monism</a:t>
            </a:r>
          </a:p>
          <a:p>
            <a:pPr lvl="1"/>
            <a:r>
              <a:rPr lang="en-GB"/>
              <a:t>Views the body and mind as one indivisible entity (Whitehead, 2010; 2013)</a:t>
            </a:r>
          </a:p>
          <a:p>
            <a:endParaRPr lang="en-GB"/>
          </a:p>
          <a:p>
            <a:r>
              <a:rPr lang="en-GB" b="1"/>
              <a:t>Existentialism</a:t>
            </a:r>
          </a:p>
          <a:p>
            <a:pPr lvl="1"/>
            <a:r>
              <a:rPr lang="en-GB"/>
              <a:t>Recognises that each individual has a relationship with the world – this relationship and interaction with the world creates the individual.</a:t>
            </a:r>
          </a:p>
          <a:p>
            <a:r>
              <a:rPr lang="en-GB" b="1"/>
              <a:t>Phenomenology</a:t>
            </a:r>
          </a:p>
          <a:p>
            <a:pPr lvl="1"/>
            <a:r>
              <a:rPr lang="en-GB"/>
              <a:t>The belief that the worldview of one individual will be uniquely different to that of another based on their past experiences.</a:t>
            </a:r>
          </a:p>
          <a:p>
            <a:pPr lvl="1"/>
            <a:endParaRPr lang="en-GB"/>
          </a:p>
        </p:txBody>
      </p:sp>
      <p:sp>
        <p:nvSpPr>
          <p:cNvPr id="4" name="TextBox 3">
            <a:extLst>
              <a:ext uri="{FF2B5EF4-FFF2-40B4-BE49-F238E27FC236}">
                <a16:creationId xmlns:a16="http://schemas.microsoft.com/office/drawing/2014/main" id="{0C35F642-9276-8044-1E5E-F2667FF4194E}"/>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93A51064-C2BC-BD00-14ED-5F5B381E2E3E}"/>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792C573E-62E0-2C08-7210-193886F37051}"/>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ADA7628C-4CB3-7880-F741-6D1AF24B1901}"/>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1D8094AB-BDAD-1594-8296-7818D6DAB01A}"/>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82DBAAE5-A768-C324-2AF0-C1803696294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887F523A-4445-50C2-E925-E5C73577461E}"/>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2AF8DD76-564B-74C3-49B1-E2DFCD0FD6C1}"/>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80A9A5D2-0DA6-67E4-E7EC-48723181113C}"/>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3" name="Title 1">
            <a:extLst>
              <a:ext uri="{FF2B5EF4-FFF2-40B4-BE49-F238E27FC236}">
                <a16:creationId xmlns:a16="http://schemas.microsoft.com/office/drawing/2014/main" id="{C54E2627-1B1F-A0A2-972D-9E28242D36E4}"/>
              </a:ext>
            </a:extLst>
          </p:cNvPr>
          <p:cNvSpPr txBox="1">
            <a:spLocks/>
          </p:cNvSpPr>
          <p:nvPr/>
        </p:nvSpPr>
        <p:spPr>
          <a:xfrm>
            <a:off x="6824810" y="212507"/>
            <a:ext cx="5135277" cy="688641"/>
          </a:xfrm>
          <a:prstGeom prst="rect">
            <a:avLst/>
          </a:prstGeom>
          <a:solidFill>
            <a:schemeClr val="accent5">
              <a:lumMod val="50000"/>
            </a:schemeClr>
          </a:solidFill>
          <a:ln>
            <a:solidFill>
              <a:schemeClr val="accent5">
                <a:lumMod val="50000"/>
              </a:schemeClr>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bg1"/>
                </a:solidFill>
              </a:rPr>
              <a:t>Understandings of PL</a:t>
            </a:r>
          </a:p>
        </p:txBody>
      </p:sp>
    </p:spTree>
    <p:extLst>
      <p:ext uri="{BB962C8B-B14F-4D97-AF65-F5344CB8AC3E}">
        <p14:creationId xmlns:p14="http://schemas.microsoft.com/office/powerpoint/2010/main" val="1164873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2812750" y="4947781"/>
            <a:ext cx="9208101" cy="1664207"/>
          </a:xfrm>
        </p:spPr>
        <p:txBody>
          <a:bodyPr>
            <a:normAutofit fontScale="85000" lnSpcReduction="20000"/>
          </a:bodyPr>
          <a:lstStyle/>
          <a:p>
            <a:pPr marL="0" indent="0">
              <a:buNone/>
            </a:pPr>
            <a:r>
              <a:rPr lang="en-US"/>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Content Placeholder 3">
            <a:extLst>
              <a:ext uri="{FF2B5EF4-FFF2-40B4-BE49-F238E27FC236}">
                <a16:creationId xmlns:a16="http://schemas.microsoft.com/office/drawing/2014/main" id="{48219544-DFDA-B9FB-B9C2-03CD92B611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6230" y="1099673"/>
            <a:ext cx="7190072" cy="3640008"/>
          </a:xfrm>
          <a:prstGeom prst="rect">
            <a:avLst/>
          </a:prstGeom>
        </p:spPr>
      </p:pic>
      <p:sp>
        <p:nvSpPr>
          <p:cNvPr id="17" name="Title 1">
            <a:extLst>
              <a:ext uri="{FF2B5EF4-FFF2-40B4-BE49-F238E27FC236}">
                <a16:creationId xmlns:a16="http://schemas.microsoft.com/office/drawing/2014/main" id="{932C5AE3-9D58-B748-9B9D-DFF33E17E54F}"/>
              </a:ext>
            </a:extLst>
          </p:cNvPr>
          <p:cNvSpPr txBox="1">
            <a:spLocks/>
          </p:cNvSpPr>
          <p:nvPr/>
        </p:nvSpPr>
        <p:spPr>
          <a:xfrm>
            <a:off x="6574148" y="212507"/>
            <a:ext cx="5446703" cy="1325563"/>
          </a:xfrm>
          <a:prstGeom prst="rect">
            <a:avLst/>
          </a:prstGeom>
          <a:solidFill>
            <a:schemeClr val="accent5">
              <a:lumMod val="50000"/>
            </a:schemeClr>
          </a:solidFill>
          <a:ln>
            <a:solidFill>
              <a:schemeClr val="accent5">
                <a:lumMod val="50000"/>
              </a:schemeClr>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bg1"/>
                </a:solidFill>
              </a:rPr>
              <a:t>Understandings of PL</a:t>
            </a:r>
            <a:br>
              <a:rPr lang="en-GB">
                <a:solidFill>
                  <a:schemeClr val="bg1"/>
                </a:solidFill>
              </a:rPr>
            </a:br>
            <a:r>
              <a:rPr lang="en-GB">
                <a:solidFill>
                  <a:schemeClr val="bg1"/>
                </a:solidFill>
              </a:rPr>
              <a:t>(Dudley et al., 2017)</a:t>
            </a:r>
          </a:p>
        </p:txBody>
      </p:sp>
    </p:spTree>
    <p:extLst>
      <p:ext uri="{BB962C8B-B14F-4D97-AF65-F5344CB8AC3E}">
        <p14:creationId xmlns:p14="http://schemas.microsoft.com/office/powerpoint/2010/main" val="4259517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12507"/>
            <a:ext cx="5446703" cy="1325563"/>
          </a:xfrm>
          <a:solidFill>
            <a:schemeClr val="accent5">
              <a:lumMod val="50000"/>
            </a:schemeClr>
          </a:solidFill>
          <a:ln>
            <a:solidFill>
              <a:schemeClr val="accent5">
                <a:lumMod val="50000"/>
              </a:schemeClr>
            </a:solidFill>
          </a:ln>
        </p:spPr>
        <p:txBody>
          <a:bodyPr/>
          <a:lstStyle/>
          <a:p>
            <a:r>
              <a:rPr lang="en-GB">
                <a:solidFill>
                  <a:schemeClr val="bg1"/>
                </a:solidFill>
              </a:rPr>
              <a:t>Understandings of PL</a:t>
            </a:r>
            <a:br>
              <a:rPr lang="en-GB">
                <a:solidFill>
                  <a:schemeClr val="bg1"/>
                </a:solidFill>
              </a:rPr>
            </a:br>
            <a:r>
              <a:rPr lang="en-GB">
                <a:solidFill>
                  <a:schemeClr val="bg1"/>
                </a:solidFill>
              </a:rPr>
              <a:t>(Dudley et al., 2017)</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69293" y="1665963"/>
            <a:ext cx="8751558" cy="4245940"/>
          </a:xfrm>
        </p:spPr>
        <p:txBody>
          <a:bodyPr>
            <a:normAutofit lnSpcReduction="10000"/>
          </a:bodyPr>
          <a:lstStyle/>
          <a:p>
            <a:pPr marL="0" indent="0">
              <a:buNone/>
            </a:pPr>
            <a:r>
              <a:rPr lang="en-US" sz="2000"/>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pPr marL="0" indent="0">
              <a:buNone/>
            </a:pPr>
            <a:r>
              <a:rPr lang="en-US"/>
              <a:t>The ability to </a:t>
            </a:r>
            <a:r>
              <a:rPr lang="en-US">
                <a:solidFill>
                  <a:srgbClr val="FF0000"/>
                </a:solidFill>
              </a:rPr>
              <a:t>move with confidence and competence </a:t>
            </a:r>
            <a:r>
              <a:rPr lang="en-US"/>
              <a:t>using </a:t>
            </a:r>
            <a:r>
              <a:rPr lang="en-US">
                <a:solidFill>
                  <a:srgbClr val="FF0000"/>
                </a:solidFill>
              </a:rPr>
              <a:t>all the physical assets they have at their disposal at any given point in time across </a:t>
            </a:r>
            <a:r>
              <a:rPr lang="en-US"/>
              <a:t>varying contexts. </a:t>
            </a:r>
            <a:r>
              <a:rPr lang="en-US">
                <a:solidFill>
                  <a:srgbClr val="FF0000"/>
                </a:solidFill>
              </a:rPr>
              <a:t>Physical </a:t>
            </a:r>
            <a:r>
              <a:rPr lang="en-US"/>
              <a:t>Literacy involves a continuum of learning </a:t>
            </a:r>
            <a:r>
              <a:rPr lang="en-US">
                <a:solidFill>
                  <a:srgbClr val="FF0000"/>
                </a:solidFill>
              </a:rPr>
              <a:t>by </a:t>
            </a:r>
            <a:r>
              <a:rPr lang="en-US"/>
              <a:t>enabling individuals to achieve their goals, to develop their knowledge, </a:t>
            </a:r>
            <a:r>
              <a:rPr lang="en-US">
                <a:solidFill>
                  <a:srgbClr val="FF0000"/>
                </a:solidFill>
              </a:rPr>
              <a:t>movement </a:t>
            </a:r>
            <a:r>
              <a:rPr lang="en-US"/>
              <a:t>and potential, and to participate fully in their community and wider society.</a:t>
            </a:r>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Picture 12">
            <a:extLst>
              <a:ext uri="{FF2B5EF4-FFF2-40B4-BE49-F238E27FC236}">
                <a16:creationId xmlns:a16="http://schemas.microsoft.com/office/drawing/2014/main" id="{F5A6F1B3-035E-599E-6B0F-C46A98D235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0391" y="5510381"/>
            <a:ext cx="1487752" cy="1201646"/>
          </a:xfrm>
          <a:prstGeom prst="rect">
            <a:avLst/>
          </a:prstGeom>
        </p:spPr>
      </p:pic>
      <p:pic>
        <p:nvPicPr>
          <p:cNvPr id="14" name="Picture 13">
            <a:extLst>
              <a:ext uri="{FF2B5EF4-FFF2-40B4-BE49-F238E27FC236}">
                <a16:creationId xmlns:a16="http://schemas.microsoft.com/office/drawing/2014/main" id="{C149969C-D54E-4604-0F06-9AF8EA56CF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19546" y="5259435"/>
            <a:ext cx="1316824" cy="1703538"/>
          </a:xfrm>
          <a:prstGeom prst="rect">
            <a:avLst/>
          </a:prstGeom>
        </p:spPr>
      </p:pic>
      <p:pic>
        <p:nvPicPr>
          <p:cNvPr id="15" name="Picture 14">
            <a:extLst>
              <a:ext uri="{FF2B5EF4-FFF2-40B4-BE49-F238E27FC236}">
                <a16:creationId xmlns:a16="http://schemas.microsoft.com/office/drawing/2014/main" id="{67435CBD-4DA8-84A3-8841-53961EF69E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3858" y="5643528"/>
            <a:ext cx="2161144" cy="1204646"/>
          </a:xfrm>
          <a:prstGeom prst="rect">
            <a:avLst/>
          </a:prstGeom>
        </p:spPr>
      </p:pic>
    </p:spTree>
    <p:extLst>
      <p:ext uri="{BB962C8B-B14F-4D97-AF65-F5344CB8AC3E}">
        <p14:creationId xmlns:p14="http://schemas.microsoft.com/office/powerpoint/2010/main" val="1404930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77109"/>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032000"/>
            <a:ext cx="8739170" cy="4579987"/>
          </a:xfrm>
        </p:spPr>
        <p:txBody>
          <a:bodyPr>
            <a:normAutofit/>
          </a:bodyPr>
          <a:lstStyle/>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4" name="Picture 13">
            <a:extLst>
              <a:ext uri="{FF2B5EF4-FFF2-40B4-BE49-F238E27FC236}">
                <a16:creationId xmlns:a16="http://schemas.microsoft.com/office/drawing/2014/main" id="{F9EF7D5A-5460-8D67-DD75-4C2240F534B2}"/>
              </a:ext>
            </a:extLst>
          </p:cNvPr>
          <p:cNvPicPr>
            <a:picLocks noChangeAspect="1"/>
          </p:cNvPicPr>
          <p:nvPr/>
        </p:nvPicPr>
        <p:blipFill rotWithShape="1">
          <a:blip r:embed="rId3"/>
          <a:srcRect l="61027" t="12831" r="16575" b="9851"/>
          <a:stretch/>
        </p:blipFill>
        <p:spPr>
          <a:xfrm>
            <a:off x="2582136" y="1381946"/>
            <a:ext cx="5772723" cy="5604806"/>
          </a:xfrm>
          <a:prstGeom prst="rect">
            <a:avLst/>
          </a:prstGeom>
        </p:spPr>
      </p:pic>
      <p:pic>
        <p:nvPicPr>
          <p:cNvPr id="16" name="Picture 15">
            <a:extLst>
              <a:ext uri="{FF2B5EF4-FFF2-40B4-BE49-F238E27FC236}">
                <a16:creationId xmlns:a16="http://schemas.microsoft.com/office/drawing/2014/main" id="{4048CE38-1049-69A5-7047-EA2743022E67}"/>
              </a:ext>
            </a:extLst>
          </p:cNvPr>
          <p:cNvPicPr>
            <a:picLocks noChangeAspect="1"/>
          </p:cNvPicPr>
          <p:nvPr/>
        </p:nvPicPr>
        <p:blipFill rotWithShape="1">
          <a:blip r:embed="rId4"/>
          <a:srcRect l="62774" t="14789" r="18630" b="3151"/>
          <a:stretch/>
        </p:blipFill>
        <p:spPr>
          <a:xfrm>
            <a:off x="7750274" y="1474132"/>
            <a:ext cx="4441726" cy="5512620"/>
          </a:xfrm>
          <a:prstGeom prst="rect">
            <a:avLst/>
          </a:prstGeom>
        </p:spPr>
      </p:pic>
      <p:pic>
        <p:nvPicPr>
          <p:cNvPr id="17" name="Picture 4" descr="Graphical user interface, text, application, email&#10;&#10;Description automatically generated">
            <a:extLst>
              <a:ext uri="{FF2B5EF4-FFF2-40B4-BE49-F238E27FC236}">
                <a16:creationId xmlns:a16="http://schemas.microsoft.com/office/drawing/2014/main" id="{4F16244A-D613-C484-7E4B-BDA3ADD9C538}"/>
              </a:ext>
            </a:extLst>
          </p:cNvPr>
          <p:cNvPicPr>
            <a:picLocks noChangeAspect="1"/>
          </p:cNvPicPr>
          <p:nvPr/>
        </p:nvPicPr>
        <p:blipFill>
          <a:blip r:embed="rId5"/>
          <a:stretch>
            <a:fillRect/>
          </a:stretch>
        </p:blipFill>
        <p:spPr>
          <a:xfrm>
            <a:off x="4414761" y="3567460"/>
            <a:ext cx="7670316" cy="3044527"/>
          </a:xfrm>
          <a:prstGeom prst="rect">
            <a:avLst/>
          </a:prstGeom>
        </p:spPr>
      </p:pic>
    </p:spTree>
    <p:extLst>
      <p:ext uri="{BB962C8B-B14F-4D97-AF65-F5344CB8AC3E}">
        <p14:creationId xmlns:p14="http://schemas.microsoft.com/office/powerpoint/2010/main" val="213601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032000"/>
            <a:ext cx="8739170" cy="4579987"/>
          </a:xfrm>
        </p:spPr>
        <p:txBody>
          <a:bodyPr>
            <a:normAutofit/>
          </a:bodyPr>
          <a:lstStyle/>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Picture 12">
            <a:extLst>
              <a:ext uri="{FF2B5EF4-FFF2-40B4-BE49-F238E27FC236}">
                <a16:creationId xmlns:a16="http://schemas.microsoft.com/office/drawing/2014/main" id="{BAC8269C-407E-60AD-8BBB-C5D9899BC2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1996" y="1807656"/>
            <a:ext cx="9838855" cy="4940968"/>
          </a:xfrm>
          <a:prstGeom prst="rect">
            <a:avLst/>
          </a:prstGeom>
        </p:spPr>
      </p:pic>
    </p:spTree>
    <p:extLst>
      <p:ext uri="{BB962C8B-B14F-4D97-AF65-F5344CB8AC3E}">
        <p14:creationId xmlns:p14="http://schemas.microsoft.com/office/powerpoint/2010/main" val="12053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4" name="Content Placeholder 2">
            <a:extLst>
              <a:ext uri="{FF2B5EF4-FFF2-40B4-BE49-F238E27FC236}">
                <a16:creationId xmlns:a16="http://schemas.microsoft.com/office/drawing/2014/main" id="{89784054-6C7D-7185-7ED4-98463D734745}"/>
              </a:ext>
            </a:extLst>
          </p:cNvPr>
          <p:cNvSpPr>
            <a:spLocks noGrp="1"/>
          </p:cNvSpPr>
          <p:nvPr>
            <p:ph idx="1"/>
          </p:nvPr>
        </p:nvSpPr>
        <p:spPr>
          <a:xfrm>
            <a:off x="5030872" y="1927989"/>
            <a:ext cx="6989979" cy="4836066"/>
          </a:xfrm>
        </p:spPr>
        <p:txBody>
          <a:bodyPr>
            <a:normAutofit fontScale="85000" lnSpcReduction="10000"/>
          </a:bodyPr>
          <a:lstStyle/>
          <a:p>
            <a:r>
              <a:rPr lang="en-US" sz="2400">
                <a:latin typeface="Arial" charset="0"/>
              </a:rPr>
              <a:t>Core:  Physical literacy is lifelong holistic learning acquired and applied in movement and physical activity contexts.</a:t>
            </a:r>
          </a:p>
          <a:p>
            <a:endParaRPr lang="en-US" sz="2400">
              <a:latin typeface="Arial" charset="0"/>
            </a:endParaRPr>
          </a:p>
          <a:p>
            <a:r>
              <a:rPr lang="en-US" sz="2400">
                <a:latin typeface="Arial" charset="0"/>
              </a:rPr>
              <a:t>Constitution :  It reflects ongoing changes integrating physical, psychological, cognitive and social capabilities. </a:t>
            </a:r>
          </a:p>
          <a:p>
            <a:endParaRPr lang="en-US" sz="2400">
              <a:latin typeface="Arial" charset="0"/>
            </a:endParaRPr>
          </a:p>
          <a:p>
            <a:r>
              <a:rPr lang="en-US" sz="2400">
                <a:latin typeface="Arial" charset="0"/>
              </a:rPr>
              <a:t>Importance:  It is vital in helping us lead healthy and fulfilling lives through movement and physical activity.</a:t>
            </a:r>
          </a:p>
          <a:p>
            <a:endParaRPr lang="en-US" sz="2400">
              <a:latin typeface="Arial" charset="0"/>
            </a:endParaRPr>
          </a:p>
          <a:p>
            <a:r>
              <a:rPr lang="en-US" sz="2400">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p>
          <a:p>
            <a:endParaRPr lang="en-US" sz="2400"/>
          </a:p>
        </p:txBody>
      </p:sp>
      <p:pic>
        <p:nvPicPr>
          <p:cNvPr id="15" name="Content Placeholder 3">
            <a:extLst>
              <a:ext uri="{FF2B5EF4-FFF2-40B4-BE49-F238E27FC236}">
                <a16:creationId xmlns:a16="http://schemas.microsoft.com/office/drawing/2014/main" id="{202DF9C8-114C-0542-DDF0-E1D72A8BCE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4990" y="2370794"/>
            <a:ext cx="3265556" cy="2506658"/>
          </a:xfrm>
          <a:prstGeom prst="rect">
            <a:avLst/>
          </a:prstGeom>
        </p:spPr>
      </p:pic>
    </p:spTree>
    <p:extLst>
      <p:ext uri="{BB962C8B-B14F-4D97-AF65-F5344CB8AC3E}">
        <p14:creationId xmlns:p14="http://schemas.microsoft.com/office/powerpoint/2010/main" val="3273982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032000"/>
            <a:ext cx="8739170" cy="4579987"/>
          </a:xfrm>
        </p:spPr>
        <p:txBody>
          <a:bodyPr>
            <a:normAutofit/>
          </a:bodyPr>
          <a:lstStyle/>
          <a:p>
            <a:r>
              <a:rPr lang="en-GB" sz="3200"/>
              <a:t>What are the commonalities in the definitions?</a:t>
            </a:r>
          </a:p>
          <a:p>
            <a:pPr lvl="1"/>
            <a:r>
              <a:rPr lang="en-GB" sz="2800"/>
              <a:t>Lifelong</a:t>
            </a:r>
          </a:p>
          <a:p>
            <a:pPr lvl="1"/>
            <a:r>
              <a:rPr lang="en-GB" sz="2800"/>
              <a:t>Multiple domains</a:t>
            </a:r>
          </a:p>
          <a:p>
            <a:pPr lvl="1"/>
            <a:r>
              <a:rPr lang="en-GB" sz="2800"/>
              <a:t>Lead fulfilling lives</a:t>
            </a:r>
          </a:p>
          <a:p>
            <a:pPr lvl="1"/>
            <a:r>
              <a:rPr lang="en-GB" sz="2800"/>
              <a:t>Unique to each person</a:t>
            </a:r>
          </a:p>
          <a:p>
            <a:pPr lvl="1"/>
            <a:r>
              <a:rPr lang="en-GB" sz="2800"/>
              <a:t>Full fill own potential</a:t>
            </a:r>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5" name="Picture 10" descr="disabled-activity-612x300.jpg">
            <a:extLst>
              <a:ext uri="{FF2B5EF4-FFF2-40B4-BE49-F238E27FC236}">
                <a16:creationId xmlns:a16="http://schemas.microsoft.com/office/drawing/2014/main" id="{599DC01D-5091-38B6-3802-FC5D646D8A78}"/>
              </a:ext>
            </a:extLst>
          </p:cNvPr>
          <p:cNvPicPr>
            <a:picLocks noChangeAspect="1"/>
          </p:cNvPicPr>
          <p:nvPr/>
        </p:nvPicPr>
        <p:blipFill rotWithShape="1">
          <a:blip r:embed="rId3">
            <a:extLst>
              <a:ext uri="{28A0092B-C50C-407E-A947-70E740481C1C}">
                <a14:useLocalDpi xmlns:a14="http://schemas.microsoft.com/office/drawing/2010/main" val="0"/>
              </a:ext>
            </a:extLst>
          </a:blip>
          <a:srcRect l="11729" r="506"/>
          <a:stretch/>
        </p:blipFill>
        <p:spPr bwMode="auto">
          <a:xfrm>
            <a:off x="3112009" y="5227792"/>
            <a:ext cx="2423009" cy="13527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1">
            <a:extLst>
              <a:ext uri="{FF2B5EF4-FFF2-40B4-BE49-F238E27FC236}">
                <a16:creationId xmlns:a16="http://schemas.microsoft.com/office/drawing/2014/main" id="{5F3BF22C-4FB5-C54E-F97E-123DB94EF4E5}"/>
              </a:ext>
            </a:extLst>
          </p:cNvPr>
          <p:cNvPicPr>
            <a:picLocks noChangeAspect="1"/>
          </p:cNvPicPr>
          <p:nvPr/>
        </p:nvPicPr>
        <p:blipFill rotWithShape="1">
          <a:blip r:embed="rId4">
            <a:extLst>
              <a:ext uri="{28A0092B-C50C-407E-A947-70E740481C1C}">
                <a14:useLocalDpi xmlns:a14="http://schemas.microsoft.com/office/drawing/2010/main" val="0"/>
              </a:ext>
            </a:extLst>
          </a:blip>
          <a:srcRect t="5064" r="-1" b="584"/>
          <a:stretch/>
        </p:blipFill>
        <p:spPr bwMode="auto">
          <a:xfrm>
            <a:off x="7583583" y="3742997"/>
            <a:ext cx="3019771" cy="1615823"/>
          </a:xfrm>
          <a:custGeom>
            <a:avLst/>
            <a:gdLst>
              <a:gd name="connsiteX0" fmla="*/ 0 w 7279913"/>
              <a:gd name="connsiteY0" fmla="*/ 0 h 3895335"/>
              <a:gd name="connsiteX1" fmla="*/ 7279913 w 7279913"/>
              <a:gd name="connsiteY1" fmla="*/ 0 h 3895335"/>
              <a:gd name="connsiteX2" fmla="*/ 7279913 w 7279913"/>
              <a:gd name="connsiteY2" fmla="*/ 3116976 h 3895335"/>
              <a:gd name="connsiteX3" fmla="*/ 5011287 w 7279913"/>
              <a:gd name="connsiteY3" fmla="*/ 3116976 h 3895335"/>
              <a:gd name="connsiteX4" fmla="*/ 5011287 w 7279913"/>
              <a:gd name="connsiteY4" fmla="*/ 3895335 h 3895335"/>
              <a:gd name="connsiteX5" fmla="*/ 0 w 7279913"/>
              <a:gd name="connsiteY5" fmla="*/ 3895335 h 389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Content Placeholder 3">
            <a:extLst>
              <a:ext uri="{FF2B5EF4-FFF2-40B4-BE49-F238E27FC236}">
                <a16:creationId xmlns:a16="http://schemas.microsoft.com/office/drawing/2014/main" id="{96E9B7C6-A022-9C91-03E1-00942BBC5FF9}"/>
              </a:ext>
            </a:extLst>
          </p:cNvPr>
          <p:cNvPicPr>
            <a:picLocks noChangeAspect="1"/>
          </p:cNvPicPr>
          <p:nvPr/>
        </p:nvPicPr>
        <p:blipFill rotWithShape="1">
          <a:blip r:embed="rId5">
            <a:extLst>
              <a:ext uri="{28A0092B-C50C-407E-A947-70E740481C1C}">
                <a14:useLocalDpi xmlns:a14="http://schemas.microsoft.com/office/drawing/2010/main" val="0"/>
              </a:ext>
            </a:extLst>
          </a:blip>
          <a:srcRect r="3" b="14284"/>
          <a:stretch/>
        </p:blipFill>
        <p:spPr>
          <a:xfrm>
            <a:off x="9586065" y="4953723"/>
            <a:ext cx="2402877" cy="1727427"/>
          </a:xfrm>
          <a:prstGeom prst="rect">
            <a:avLst/>
          </a:prstGeom>
        </p:spPr>
      </p:pic>
      <p:pic>
        <p:nvPicPr>
          <p:cNvPr id="17" name="Content Placeholder 2">
            <a:extLst>
              <a:ext uri="{FF2B5EF4-FFF2-40B4-BE49-F238E27FC236}">
                <a16:creationId xmlns:a16="http://schemas.microsoft.com/office/drawing/2014/main" id="{32AFEE61-2E66-BD33-310D-240758280203}"/>
              </a:ext>
            </a:extLst>
          </p:cNvPr>
          <p:cNvPicPr>
            <a:picLocks noGrp="1" noChangeAspect="1"/>
          </p:cNvPicPr>
          <p:nvPr/>
        </p:nvPicPr>
        <p:blipFill rotWithShape="1">
          <a:blip r:embed="rId6" cstate="print">
            <a:extLst>
              <a:ext uri="{28A0092B-C50C-407E-A947-70E740481C1C}">
                <a14:useLocalDpi xmlns:a14="http://schemas.microsoft.com/office/drawing/2010/main" val="0"/>
              </a:ext>
            </a:extLst>
          </a:blip>
          <a:srcRect t="14761" r="-3" b="3956"/>
          <a:stretch/>
        </p:blipFill>
        <p:spPr bwMode="auto">
          <a:xfrm>
            <a:off x="6284395" y="5293773"/>
            <a:ext cx="2428551" cy="13527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sp>
        <p:nvSpPr>
          <p:cNvPr id="18" name="Rectangle 17">
            <a:extLst>
              <a:ext uri="{FF2B5EF4-FFF2-40B4-BE49-F238E27FC236}">
                <a16:creationId xmlns:a16="http://schemas.microsoft.com/office/drawing/2014/main" id="{86666709-B40E-EF90-AF80-CB3D8ECA3D80}"/>
              </a:ext>
            </a:extLst>
          </p:cNvPr>
          <p:cNvSpPr/>
          <p:nvPr/>
        </p:nvSpPr>
        <p:spPr>
          <a:xfrm rot="1336710">
            <a:off x="3319915" y="3238836"/>
            <a:ext cx="8012623" cy="1188150"/>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t>Sport England’s position statement?</a:t>
            </a:r>
          </a:p>
        </p:txBody>
      </p:sp>
    </p:spTree>
    <p:extLst>
      <p:ext uri="{BB962C8B-B14F-4D97-AF65-F5344CB8AC3E}">
        <p14:creationId xmlns:p14="http://schemas.microsoft.com/office/powerpoint/2010/main" val="125766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F479B-5709-A0BA-FC96-312F410508A7}"/>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11AE3399-7220-CDD8-126C-7F9CD4F2D57F}"/>
              </a:ext>
            </a:extLst>
          </p:cNvPr>
          <p:cNvPicPr>
            <a:picLocks noChangeAspect="1"/>
          </p:cNvPicPr>
          <p:nvPr/>
        </p:nvPicPr>
        <p:blipFill>
          <a:blip r:embed="rId2"/>
          <a:stretch>
            <a:fillRect/>
          </a:stretch>
        </p:blipFill>
        <p:spPr>
          <a:xfrm>
            <a:off x="351934" y="877219"/>
            <a:ext cx="6343756" cy="3985606"/>
          </a:xfrm>
          <a:prstGeom prst="rect">
            <a:avLst/>
          </a:prstGeom>
        </p:spPr>
      </p:pic>
      <p:sp>
        <p:nvSpPr>
          <p:cNvPr id="3" name="Content Placeholder 2">
            <a:extLst>
              <a:ext uri="{FF2B5EF4-FFF2-40B4-BE49-F238E27FC236}">
                <a16:creationId xmlns:a16="http://schemas.microsoft.com/office/drawing/2014/main" id="{DEBE0ADB-54C1-9907-BD5C-9FD734C3CD52}"/>
              </a:ext>
            </a:extLst>
          </p:cNvPr>
          <p:cNvSpPr>
            <a:spLocks noGrp="1"/>
          </p:cNvSpPr>
          <p:nvPr>
            <p:ph idx="1"/>
          </p:nvPr>
        </p:nvSpPr>
        <p:spPr>
          <a:xfrm>
            <a:off x="6695691" y="877219"/>
            <a:ext cx="5144376" cy="4524340"/>
          </a:xfrm>
        </p:spPr>
        <p:txBody>
          <a:bodyPr>
            <a:normAutofit/>
          </a:bodyPr>
          <a:lstStyle/>
          <a:p>
            <a:r>
              <a:rPr lang="en-GB" dirty="0"/>
              <a:t>Is it important for teachers to understand what PL is? Why?</a:t>
            </a:r>
          </a:p>
          <a:p>
            <a:endParaRPr lang="en-GB" dirty="0"/>
          </a:p>
          <a:p>
            <a:r>
              <a:rPr lang="en-GB" dirty="0"/>
              <a:t>Is it important for children to understand what PL is? Why?</a:t>
            </a:r>
          </a:p>
          <a:p>
            <a:endParaRPr lang="en-GB" dirty="0"/>
          </a:p>
          <a:p>
            <a:r>
              <a:rPr lang="en-GB" dirty="0"/>
              <a:t>How does positioning PL in wider society (health services, recreation/elite sport etc) help the concept?</a:t>
            </a:r>
          </a:p>
        </p:txBody>
      </p:sp>
    </p:spTree>
    <p:extLst>
      <p:ext uri="{BB962C8B-B14F-4D97-AF65-F5344CB8AC3E}">
        <p14:creationId xmlns:p14="http://schemas.microsoft.com/office/powerpoint/2010/main" val="1906952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p:txBody>
          <a:bodyPr>
            <a:normAutofit/>
          </a:bodyPr>
          <a:lstStyle/>
          <a:p>
            <a:r>
              <a:rPr lang="en-GB"/>
              <a:t>Development and Uses</a:t>
            </a:r>
            <a:br>
              <a:rPr lang="en-GB"/>
            </a:br>
            <a:r>
              <a:rPr lang="en-GB"/>
              <a:t>			</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p:txBody>
          <a:bodyPr>
            <a:normAutofit fontScale="92500" lnSpcReduction="20000"/>
          </a:bodyPr>
          <a:lstStyle/>
          <a:p>
            <a:r>
              <a:rPr lang="en-GB" sz="3200"/>
              <a:t>Physical literacy is a holistic concept that have been adopted by many organisations and policies.</a:t>
            </a:r>
          </a:p>
          <a:p>
            <a:r>
              <a:rPr lang="en-GB" sz="3200"/>
              <a:t>Although commonalities, the differences that organisations have adopted have been critiqued for not embracing physical literacy as a whole/ as it is defined.</a:t>
            </a:r>
          </a:p>
          <a:p>
            <a:r>
              <a:rPr lang="en-GB" sz="3200"/>
              <a:t>It may be too much to expect any organisation or stakeholder to “devote their efforts exclusively to building physical literacy as it is defined” but it make sense that each organisation may “emphasise different characteristics of physical literacy consistent with institutional purpose, philosophy and expertise” (Corbin, 2016: 17).</a:t>
            </a:r>
          </a:p>
        </p:txBody>
      </p:sp>
      <p:sp>
        <p:nvSpPr>
          <p:cNvPr id="20" name="Rectangle: Rounded Corners 19">
            <a:extLst>
              <a:ext uri="{FF2B5EF4-FFF2-40B4-BE49-F238E27FC236}">
                <a16:creationId xmlns:a16="http://schemas.microsoft.com/office/drawing/2014/main" id="{DD9C44C0-18B5-704C-E23D-BBEF85B8F31A}"/>
              </a:ext>
            </a:extLst>
          </p:cNvPr>
          <p:cNvSpPr/>
          <p:nvPr/>
        </p:nvSpPr>
        <p:spPr>
          <a:xfrm>
            <a:off x="9611500" y="184419"/>
            <a:ext cx="2580500" cy="892994"/>
          </a:xfrm>
          <a:prstGeom prst="roundRect">
            <a:avLst/>
          </a:prstGeom>
          <a:solidFill>
            <a:schemeClr val="accent5">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Health</a:t>
            </a:r>
          </a:p>
        </p:txBody>
      </p:sp>
      <p:sp>
        <p:nvSpPr>
          <p:cNvPr id="19" name="Rectangle: Rounded Corners 18">
            <a:extLst>
              <a:ext uri="{FF2B5EF4-FFF2-40B4-BE49-F238E27FC236}">
                <a16:creationId xmlns:a16="http://schemas.microsoft.com/office/drawing/2014/main" id="{F078DEF8-7AA6-605C-E005-0B1EAA1DF84C}"/>
              </a:ext>
            </a:extLst>
          </p:cNvPr>
          <p:cNvSpPr/>
          <p:nvPr/>
        </p:nvSpPr>
        <p:spPr>
          <a:xfrm>
            <a:off x="7832808" y="563447"/>
            <a:ext cx="2580500" cy="892994"/>
          </a:xfrm>
          <a:prstGeom prst="roundRect">
            <a:avLst/>
          </a:prstGeom>
          <a:solidFill>
            <a:schemeClr val="accent5">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Education</a:t>
            </a:r>
          </a:p>
        </p:txBody>
      </p:sp>
      <p:sp>
        <p:nvSpPr>
          <p:cNvPr id="13" name="Rectangle: Rounded Corners 12">
            <a:extLst>
              <a:ext uri="{FF2B5EF4-FFF2-40B4-BE49-F238E27FC236}">
                <a16:creationId xmlns:a16="http://schemas.microsoft.com/office/drawing/2014/main" id="{1BF1E7CA-6F1B-C737-DF88-CD1A04E5A27F}"/>
              </a:ext>
            </a:extLst>
          </p:cNvPr>
          <p:cNvSpPr/>
          <p:nvPr/>
        </p:nvSpPr>
        <p:spPr>
          <a:xfrm>
            <a:off x="5801504" y="116950"/>
            <a:ext cx="2580500" cy="892994"/>
          </a:xfrm>
          <a:prstGeom prst="roundRect">
            <a:avLst/>
          </a:prstGeom>
          <a:solidFill>
            <a:schemeClr val="accent5">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Sports Development</a:t>
            </a:r>
          </a:p>
        </p:txBody>
      </p:sp>
    </p:spTree>
    <p:extLst>
      <p:ext uri="{BB962C8B-B14F-4D97-AF65-F5344CB8AC3E}">
        <p14:creationId xmlns:p14="http://schemas.microsoft.com/office/powerpoint/2010/main" val="3774597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73CEE-8F17-508B-28D4-34B4763D7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2F95FF-4E1A-DF70-6B27-C7E082843ED5}"/>
              </a:ext>
            </a:extLst>
          </p:cNvPr>
          <p:cNvSpPr>
            <a:spLocks noGrp="1"/>
          </p:cNvSpPr>
          <p:nvPr>
            <p:ph idx="1"/>
          </p:nvPr>
        </p:nvSpPr>
        <p:spPr/>
        <p:txBody>
          <a:bodyPr/>
          <a:lstStyle/>
          <a:p>
            <a:r>
              <a:rPr lang="en-GB"/>
              <a:t>Some authors do not see a difference between physical education and physical literacy – “… physically educated, or as Whitehead would say physically literate” – what do you think?</a:t>
            </a:r>
          </a:p>
          <a:p>
            <a:r>
              <a:rPr lang="en-GB"/>
              <a:t>What has the introduction for physical literacy done for physical education?</a:t>
            </a:r>
          </a:p>
          <a:p>
            <a:r>
              <a:rPr lang="en-GB"/>
              <a:t>Without getting bogged down with the issues, what about the concept anyway – what are the benefits for the subject anyway?</a:t>
            </a:r>
          </a:p>
          <a:p>
            <a:r>
              <a:rPr lang="en-GB"/>
              <a:t>What are the barriers to this happening?</a:t>
            </a:r>
          </a:p>
        </p:txBody>
      </p:sp>
      <p:sp>
        <p:nvSpPr>
          <p:cNvPr id="4" name="Rectangle: Rounded Corners 3">
            <a:extLst>
              <a:ext uri="{FF2B5EF4-FFF2-40B4-BE49-F238E27FC236}">
                <a16:creationId xmlns:a16="http://schemas.microsoft.com/office/drawing/2014/main" id="{B4161D01-0AB0-0DAD-0858-E3276CF6BCF4}"/>
              </a:ext>
            </a:extLst>
          </p:cNvPr>
          <p:cNvSpPr/>
          <p:nvPr/>
        </p:nvSpPr>
        <p:spPr>
          <a:xfrm>
            <a:off x="216899" y="394118"/>
            <a:ext cx="5005614" cy="1325562"/>
          </a:xfrm>
          <a:prstGeom prst="roundRect">
            <a:avLst/>
          </a:prstGeom>
          <a:solidFill>
            <a:schemeClr val="accent5">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a:t>Education</a:t>
            </a:r>
          </a:p>
        </p:txBody>
      </p:sp>
    </p:spTree>
    <p:extLst>
      <p:ext uri="{BB962C8B-B14F-4D97-AF65-F5344CB8AC3E}">
        <p14:creationId xmlns:p14="http://schemas.microsoft.com/office/powerpoint/2010/main" val="94237273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1045</TotalTime>
  <Words>3886</Words>
  <Application>Microsoft Office PowerPoint</Application>
  <PresentationFormat>Widescreen</PresentationFormat>
  <Paragraphs>265</Paragraphs>
  <Slides>21</Slides>
  <Notes>16</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21</vt:i4>
      </vt:variant>
    </vt:vector>
  </HeadingPairs>
  <TitlesOfParts>
    <vt:vector size="48" baseType="lpstr">
      <vt:lpstr>Arial</vt:lpstr>
      <vt:lpstr>Calibri</vt:lpstr>
      <vt:lpstr>Calibri Light</vt:lpstr>
      <vt:lpstr>Lora</vt:lpstr>
      <vt:lpstr>Symbol</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2001</vt:lpstr>
      <vt:lpstr>2007</vt:lpstr>
      <vt:lpstr>2010</vt:lpstr>
      <vt:lpstr>2013</vt:lpstr>
      <vt:lpstr>2017</vt:lpstr>
      <vt:lpstr>Introduction by Whitehead</vt:lpstr>
      <vt:lpstr>Historical Perspective  (Cairney et al., 2019)</vt:lpstr>
      <vt:lpstr>(Re)introduction by Whitehead</vt:lpstr>
      <vt:lpstr>PowerPoint Presentation</vt:lpstr>
      <vt:lpstr>Understandings of PL (Dudley et al., 2017)</vt:lpstr>
      <vt:lpstr>Understandings of PL    (Global)</vt:lpstr>
      <vt:lpstr>Understandings of PL    (Global)</vt:lpstr>
      <vt:lpstr>Understandings of PL    (Global)</vt:lpstr>
      <vt:lpstr>Understandings of PL    (Global)</vt:lpstr>
      <vt:lpstr>PowerPoint Presentation</vt:lpstr>
      <vt:lpstr>Development and Uses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cp:revision>
  <dcterms:created xsi:type="dcterms:W3CDTF">2021-03-09T15:35:42Z</dcterms:created>
  <dcterms:modified xsi:type="dcterms:W3CDTF">2024-10-03T08:11:47Z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