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7" d="100"/>
          <a:sy n="67" d="100"/>
        </p:scale>
        <p:origin x="12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9084C01-15D2-4256-A01C-0D27B40C65AA}" type="doc">
      <dgm:prSet loTypeId="urn:microsoft.com/office/officeart/2005/8/layout/default" loCatId="list" qsTypeId="urn:microsoft.com/office/officeart/2005/8/quickstyle/simple1" qsCatId="simple" csTypeId="urn:microsoft.com/office/officeart/2005/8/colors/colorful5" csCatId="colorful"/>
      <dgm:spPr/>
      <dgm:t>
        <a:bodyPr/>
        <a:lstStyle/>
        <a:p>
          <a:endParaRPr lang="en-US"/>
        </a:p>
      </dgm:t>
    </dgm:pt>
    <dgm:pt modelId="{5F475374-5567-489C-A38A-DD62F01CF1B5}">
      <dgm:prSet custT="1"/>
      <dgm:spPr/>
      <dgm:t>
        <a:bodyPr/>
        <a:lstStyle/>
        <a:p>
          <a:r>
            <a:rPr lang="en-GB" sz="1600" b="1" dirty="0">
              <a:latin typeface="Arial" panose="020B0604020202020204" pitchFamily="34" charset="0"/>
              <a:cs typeface="Arial" panose="020B0604020202020204" pitchFamily="34" charset="0"/>
            </a:rPr>
            <a:t>STUDENT NAME: </a:t>
          </a:r>
          <a:r>
            <a:rPr lang="en-GB" sz="1600" dirty="0">
              <a:latin typeface="Arial" panose="020B0604020202020204" pitchFamily="34" charset="0"/>
              <a:cs typeface="Arial" panose="020B0604020202020204" pitchFamily="34" charset="0"/>
            </a:rPr>
            <a:t>Andrea Lester</a:t>
          </a:r>
          <a:endParaRPr lang="en-US" sz="1600" dirty="0">
            <a:latin typeface="Arial" panose="020B0604020202020204" pitchFamily="34" charset="0"/>
            <a:cs typeface="Arial" panose="020B0604020202020204" pitchFamily="34" charset="0"/>
          </a:endParaRPr>
        </a:p>
      </dgm:t>
    </dgm:pt>
    <dgm:pt modelId="{07844201-4558-474F-B73C-04F8412D462E}" type="parTrans" cxnId="{09517C55-B7A3-4569-B84A-4C949C15307F}">
      <dgm:prSet/>
      <dgm:spPr/>
      <dgm:t>
        <a:bodyPr/>
        <a:lstStyle/>
        <a:p>
          <a:endParaRPr lang="en-US"/>
        </a:p>
      </dgm:t>
    </dgm:pt>
    <dgm:pt modelId="{F9A1833A-A2E8-42B4-8066-D1374F1571DD}" type="sibTrans" cxnId="{09517C55-B7A3-4569-B84A-4C949C15307F}">
      <dgm:prSet/>
      <dgm:spPr/>
      <dgm:t>
        <a:bodyPr/>
        <a:lstStyle/>
        <a:p>
          <a:endParaRPr lang="en-US"/>
        </a:p>
      </dgm:t>
    </dgm:pt>
    <dgm:pt modelId="{240BFC7C-EAE0-459A-A0A3-C6619B5C9E7B}">
      <dgm:prSet custT="1"/>
      <dgm:spPr/>
      <dgm:t>
        <a:bodyPr/>
        <a:lstStyle/>
        <a:p>
          <a:r>
            <a:rPr lang="en-GB" sz="1600" b="1" dirty="0">
              <a:latin typeface="Arial" panose="020B0604020202020204" pitchFamily="34" charset="0"/>
              <a:cs typeface="Arial" panose="020B0604020202020204" pitchFamily="34" charset="0"/>
            </a:rPr>
            <a:t>STUDENT NUMBER: </a:t>
          </a:r>
          <a:r>
            <a:rPr lang="en-GB" sz="1600" dirty="0">
              <a:latin typeface="Arial" panose="020B0604020202020204" pitchFamily="34" charset="0"/>
              <a:cs typeface="Arial" panose="020B0604020202020204" pitchFamily="34" charset="0"/>
            </a:rPr>
            <a:t>1912330</a:t>
          </a:r>
          <a:endParaRPr lang="en-US" sz="1600" dirty="0">
            <a:latin typeface="Arial" panose="020B0604020202020204" pitchFamily="34" charset="0"/>
            <a:cs typeface="Arial" panose="020B0604020202020204" pitchFamily="34" charset="0"/>
          </a:endParaRPr>
        </a:p>
      </dgm:t>
    </dgm:pt>
    <dgm:pt modelId="{3D9A866E-1862-45EA-93BD-EBCE1116C881}" type="parTrans" cxnId="{55693BE0-686F-477B-963C-9BEFB9A0A02A}">
      <dgm:prSet/>
      <dgm:spPr/>
      <dgm:t>
        <a:bodyPr/>
        <a:lstStyle/>
        <a:p>
          <a:endParaRPr lang="en-US"/>
        </a:p>
      </dgm:t>
    </dgm:pt>
    <dgm:pt modelId="{D9BE1BD0-052C-4CC1-9419-9500A176C6BA}" type="sibTrans" cxnId="{55693BE0-686F-477B-963C-9BEFB9A0A02A}">
      <dgm:prSet/>
      <dgm:spPr/>
      <dgm:t>
        <a:bodyPr/>
        <a:lstStyle/>
        <a:p>
          <a:endParaRPr lang="en-US"/>
        </a:p>
      </dgm:t>
    </dgm:pt>
    <dgm:pt modelId="{0021DBBB-CD5D-477F-9512-0E0649713288}">
      <dgm:prSet custT="1"/>
      <dgm:spPr/>
      <dgm:t>
        <a:bodyPr/>
        <a:lstStyle/>
        <a:p>
          <a:r>
            <a:rPr lang="en-GB" sz="1600" b="1" dirty="0">
              <a:latin typeface="Arial" panose="020B0604020202020204" pitchFamily="34" charset="0"/>
              <a:cs typeface="Arial" panose="020B0604020202020204" pitchFamily="34" charset="0"/>
            </a:rPr>
            <a:t>MODULE CODE: </a:t>
          </a:r>
          <a:r>
            <a:rPr lang="en-GB" sz="1600" dirty="0">
              <a:latin typeface="Arial" panose="020B0604020202020204" pitchFamily="34" charset="0"/>
              <a:cs typeface="Arial" panose="020B0604020202020204" pitchFamily="34" charset="0"/>
            </a:rPr>
            <a:t>BMHP600_BIRM</a:t>
          </a:r>
          <a:endParaRPr lang="en-US" sz="1600" dirty="0">
            <a:latin typeface="Arial" panose="020B0604020202020204" pitchFamily="34" charset="0"/>
            <a:cs typeface="Arial" panose="020B0604020202020204" pitchFamily="34" charset="0"/>
          </a:endParaRPr>
        </a:p>
      </dgm:t>
    </dgm:pt>
    <dgm:pt modelId="{045A105E-F6DB-4192-9086-2020B86FB3AA}" type="parTrans" cxnId="{58D4BE04-65D0-4633-BC42-B8D83043F225}">
      <dgm:prSet/>
      <dgm:spPr/>
      <dgm:t>
        <a:bodyPr/>
        <a:lstStyle/>
        <a:p>
          <a:endParaRPr lang="en-US"/>
        </a:p>
      </dgm:t>
    </dgm:pt>
    <dgm:pt modelId="{1FC98E48-AA7C-41EC-84B5-233A7AB0837E}" type="sibTrans" cxnId="{58D4BE04-65D0-4633-BC42-B8D83043F225}">
      <dgm:prSet/>
      <dgm:spPr/>
      <dgm:t>
        <a:bodyPr/>
        <a:lstStyle/>
        <a:p>
          <a:endParaRPr lang="en-US"/>
        </a:p>
      </dgm:t>
    </dgm:pt>
    <dgm:pt modelId="{C1C08AFD-DEB9-4670-92CF-DCCC01781D38}">
      <dgm:prSet custT="1"/>
      <dgm:spPr/>
      <dgm:t>
        <a:bodyPr/>
        <a:lstStyle/>
        <a:p>
          <a:r>
            <a:rPr lang="en-GB" sz="1600" b="1" dirty="0">
              <a:latin typeface="Arial" panose="020B0604020202020204" pitchFamily="34" charset="0"/>
              <a:cs typeface="Arial" panose="020B0604020202020204" pitchFamily="34" charset="0"/>
            </a:rPr>
            <a:t>MODULE TITLE: </a:t>
          </a:r>
          <a:r>
            <a:rPr lang="en-GB" sz="1600" dirty="0">
              <a:latin typeface="Arial" panose="020B0604020202020204" pitchFamily="34" charset="0"/>
              <a:cs typeface="Arial" panose="020B0604020202020204" pitchFamily="34" charset="0"/>
            </a:rPr>
            <a:t>Living with Care: The Older Person</a:t>
          </a:r>
          <a:endParaRPr lang="en-US" sz="1600" dirty="0">
            <a:latin typeface="Arial" panose="020B0604020202020204" pitchFamily="34" charset="0"/>
            <a:cs typeface="Arial" panose="020B0604020202020204" pitchFamily="34" charset="0"/>
          </a:endParaRPr>
        </a:p>
      </dgm:t>
    </dgm:pt>
    <dgm:pt modelId="{4FC68B0C-45D0-4502-9B0C-96A03594CA2C}" type="parTrans" cxnId="{D173E3FD-FFA4-4C6E-A9F0-54B2D6E31CC8}">
      <dgm:prSet/>
      <dgm:spPr/>
      <dgm:t>
        <a:bodyPr/>
        <a:lstStyle/>
        <a:p>
          <a:endParaRPr lang="en-US"/>
        </a:p>
      </dgm:t>
    </dgm:pt>
    <dgm:pt modelId="{31A6D8D9-C132-43C0-91DA-8497014FB497}" type="sibTrans" cxnId="{D173E3FD-FFA4-4C6E-A9F0-54B2D6E31CC8}">
      <dgm:prSet/>
      <dgm:spPr/>
      <dgm:t>
        <a:bodyPr/>
        <a:lstStyle/>
        <a:p>
          <a:endParaRPr lang="en-US"/>
        </a:p>
      </dgm:t>
    </dgm:pt>
    <dgm:pt modelId="{EE9D2ED6-ED36-4893-B57A-BBD2C4B706BD}">
      <dgm:prSet custT="1"/>
      <dgm:spPr/>
      <dgm:t>
        <a:bodyPr/>
        <a:lstStyle/>
        <a:p>
          <a:r>
            <a:rPr lang="en-GB" sz="1600" b="1" dirty="0">
              <a:latin typeface="Arial" panose="020B0604020202020204" pitchFamily="34" charset="0"/>
              <a:cs typeface="Arial" panose="020B0604020202020204" pitchFamily="34" charset="0"/>
            </a:rPr>
            <a:t>LECTURES NAME: </a:t>
          </a:r>
          <a:r>
            <a:rPr lang="en-GB" sz="1600" dirty="0">
              <a:latin typeface="Arial" panose="020B0604020202020204" pitchFamily="34" charset="0"/>
              <a:cs typeface="Arial" panose="020B0604020202020204" pitchFamily="34" charset="0"/>
            </a:rPr>
            <a:t>Joanne Davis</a:t>
          </a:r>
          <a:endParaRPr lang="en-US" sz="1600" dirty="0">
            <a:latin typeface="Arial" panose="020B0604020202020204" pitchFamily="34" charset="0"/>
            <a:cs typeface="Arial" panose="020B0604020202020204" pitchFamily="34" charset="0"/>
          </a:endParaRPr>
        </a:p>
      </dgm:t>
    </dgm:pt>
    <dgm:pt modelId="{A1E957D1-92EE-43B1-9D31-7A0272011DF4}" type="parTrans" cxnId="{A38114EB-647E-402B-8491-57337D0F0D0C}">
      <dgm:prSet/>
      <dgm:spPr/>
      <dgm:t>
        <a:bodyPr/>
        <a:lstStyle/>
        <a:p>
          <a:endParaRPr lang="en-US"/>
        </a:p>
      </dgm:t>
    </dgm:pt>
    <dgm:pt modelId="{8ADD88A0-5E79-4054-80E0-1798AC028783}" type="sibTrans" cxnId="{A38114EB-647E-402B-8491-57337D0F0D0C}">
      <dgm:prSet/>
      <dgm:spPr/>
      <dgm:t>
        <a:bodyPr/>
        <a:lstStyle/>
        <a:p>
          <a:endParaRPr lang="en-US"/>
        </a:p>
      </dgm:t>
    </dgm:pt>
    <dgm:pt modelId="{3DB9A00C-BF3A-47C3-A648-F1812D804930}">
      <dgm:prSet custT="1"/>
      <dgm:spPr/>
      <dgm:t>
        <a:bodyPr/>
        <a:lstStyle/>
        <a:p>
          <a:r>
            <a:rPr lang="en-GB" sz="1600" b="1" dirty="0">
              <a:latin typeface="Arial" panose="020B0604020202020204" pitchFamily="34" charset="0"/>
              <a:cs typeface="Arial" panose="020B0604020202020204" pitchFamily="34" charset="0"/>
            </a:rPr>
            <a:t>ASSIGNMENT TITLE: </a:t>
          </a:r>
          <a:r>
            <a:rPr lang="en-GB" sz="1600" dirty="0">
              <a:latin typeface="Arial" panose="020B0604020202020204" pitchFamily="34" charset="0"/>
              <a:cs typeface="Arial" panose="020B0604020202020204" pitchFamily="34" charset="0"/>
            </a:rPr>
            <a:t>Component 1, Dementia Presentation</a:t>
          </a:r>
          <a:endParaRPr lang="en-US" sz="1600" dirty="0">
            <a:latin typeface="Arial" panose="020B0604020202020204" pitchFamily="34" charset="0"/>
            <a:cs typeface="Arial" panose="020B0604020202020204" pitchFamily="34" charset="0"/>
          </a:endParaRPr>
        </a:p>
      </dgm:t>
    </dgm:pt>
    <dgm:pt modelId="{29DBADA0-D664-45D0-8515-DA2A1E0831E4}" type="parTrans" cxnId="{BCC52821-4EC2-4306-B470-31D87D8C180D}">
      <dgm:prSet/>
      <dgm:spPr/>
      <dgm:t>
        <a:bodyPr/>
        <a:lstStyle/>
        <a:p>
          <a:endParaRPr lang="en-US"/>
        </a:p>
      </dgm:t>
    </dgm:pt>
    <dgm:pt modelId="{7A813A87-DE29-4BCC-BE1D-1F0DF7DB0476}" type="sibTrans" cxnId="{BCC52821-4EC2-4306-B470-31D87D8C180D}">
      <dgm:prSet/>
      <dgm:spPr/>
      <dgm:t>
        <a:bodyPr/>
        <a:lstStyle/>
        <a:p>
          <a:endParaRPr lang="en-US"/>
        </a:p>
      </dgm:t>
    </dgm:pt>
    <dgm:pt modelId="{11835686-067A-4279-889E-9731FF06CB66}" type="pres">
      <dgm:prSet presAssocID="{A9084C01-15D2-4256-A01C-0D27B40C65AA}" presName="diagram" presStyleCnt="0">
        <dgm:presLayoutVars>
          <dgm:dir/>
          <dgm:resizeHandles val="exact"/>
        </dgm:presLayoutVars>
      </dgm:prSet>
      <dgm:spPr/>
    </dgm:pt>
    <dgm:pt modelId="{B16E519A-08A2-4548-960C-458CA71BA3FE}" type="pres">
      <dgm:prSet presAssocID="{5F475374-5567-489C-A38A-DD62F01CF1B5}" presName="node" presStyleLbl="node1" presStyleIdx="0" presStyleCnt="6">
        <dgm:presLayoutVars>
          <dgm:bulletEnabled val="1"/>
        </dgm:presLayoutVars>
      </dgm:prSet>
      <dgm:spPr/>
    </dgm:pt>
    <dgm:pt modelId="{14833BCD-89BD-47FA-9EBB-90E52E3448CD}" type="pres">
      <dgm:prSet presAssocID="{F9A1833A-A2E8-42B4-8066-D1374F1571DD}" presName="sibTrans" presStyleCnt="0"/>
      <dgm:spPr/>
    </dgm:pt>
    <dgm:pt modelId="{EF8838FC-D69D-4716-9297-D310D21BF582}" type="pres">
      <dgm:prSet presAssocID="{240BFC7C-EAE0-459A-A0A3-C6619B5C9E7B}" presName="node" presStyleLbl="node1" presStyleIdx="1" presStyleCnt="6">
        <dgm:presLayoutVars>
          <dgm:bulletEnabled val="1"/>
        </dgm:presLayoutVars>
      </dgm:prSet>
      <dgm:spPr/>
    </dgm:pt>
    <dgm:pt modelId="{4F6D67E2-06D9-49E3-A315-678693489985}" type="pres">
      <dgm:prSet presAssocID="{D9BE1BD0-052C-4CC1-9419-9500A176C6BA}" presName="sibTrans" presStyleCnt="0"/>
      <dgm:spPr/>
    </dgm:pt>
    <dgm:pt modelId="{EF9CFB5D-253C-4CDB-9BF6-5ED2FB606451}" type="pres">
      <dgm:prSet presAssocID="{0021DBBB-CD5D-477F-9512-0E0649713288}" presName="node" presStyleLbl="node1" presStyleIdx="2" presStyleCnt="6">
        <dgm:presLayoutVars>
          <dgm:bulletEnabled val="1"/>
        </dgm:presLayoutVars>
      </dgm:prSet>
      <dgm:spPr/>
    </dgm:pt>
    <dgm:pt modelId="{2AE45427-4283-4484-A066-8492EAF57855}" type="pres">
      <dgm:prSet presAssocID="{1FC98E48-AA7C-41EC-84B5-233A7AB0837E}" presName="sibTrans" presStyleCnt="0"/>
      <dgm:spPr/>
    </dgm:pt>
    <dgm:pt modelId="{91FF7B7A-1588-4F91-8917-7DA89EC1FF4B}" type="pres">
      <dgm:prSet presAssocID="{C1C08AFD-DEB9-4670-92CF-DCCC01781D38}" presName="node" presStyleLbl="node1" presStyleIdx="3" presStyleCnt="6">
        <dgm:presLayoutVars>
          <dgm:bulletEnabled val="1"/>
        </dgm:presLayoutVars>
      </dgm:prSet>
      <dgm:spPr/>
    </dgm:pt>
    <dgm:pt modelId="{78B8BE38-F69E-4BC6-A188-E7518FDF1246}" type="pres">
      <dgm:prSet presAssocID="{31A6D8D9-C132-43C0-91DA-8497014FB497}" presName="sibTrans" presStyleCnt="0"/>
      <dgm:spPr/>
    </dgm:pt>
    <dgm:pt modelId="{D216B666-3D43-432F-8452-E826FA11813D}" type="pres">
      <dgm:prSet presAssocID="{EE9D2ED6-ED36-4893-B57A-BBD2C4B706BD}" presName="node" presStyleLbl="node1" presStyleIdx="4" presStyleCnt="6">
        <dgm:presLayoutVars>
          <dgm:bulletEnabled val="1"/>
        </dgm:presLayoutVars>
      </dgm:prSet>
      <dgm:spPr/>
    </dgm:pt>
    <dgm:pt modelId="{6C3A26BB-6694-44C7-B0FF-956DFA590DC9}" type="pres">
      <dgm:prSet presAssocID="{8ADD88A0-5E79-4054-80E0-1798AC028783}" presName="sibTrans" presStyleCnt="0"/>
      <dgm:spPr/>
    </dgm:pt>
    <dgm:pt modelId="{28C159D9-E9FE-4AA4-AD70-0BAA7169531E}" type="pres">
      <dgm:prSet presAssocID="{3DB9A00C-BF3A-47C3-A648-F1812D804930}" presName="node" presStyleLbl="node1" presStyleIdx="5" presStyleCnt="6">
        <dgm:presLayoutVars>
          <dgm:bulletEnabled val="1"/>
        </dgm:presLayoutVars>
      </dgm:prSet>
      <dgm:spPr/>
    </dgm:pt>
  </dgm:ptLst>
  <dgm:cxnLst>
    <dgm:cxn modelId="{58D4BE04-65D0-4633-BC42-B8D83043F225}" srcId="{A9084C01-15D2-4256-A01C-0D27B40C65AA}" destId="{0021DBBB-CD5D-477F-9512-0E0649713288}" srcOrd="2" destOrd="0" parTransId="{045A105E-F6DB-4192-9086-2020B86FB3AA}" sibTransId="{1FC98E48-AA7C-41EC-84B5-233A7AB0837E}"/>
    <dgm:cxn modelId="{C5C4A308-41FB-47C9-A976-F9CDCA599347}" type="presOf" srcId="{EE9D2ED6-ED36-4893-B57A-BBD2C4B706BD}" destId="{D216B666-3D43-432F-8452-E826FA11813D}" srcOrd="0" destOrd="0" presId="urn:microsoft.com/office/officeart/2005/8/layout/default"/>
    <dgm:cxn modelId="{BCC52821-4EC2-4306-B470-31D87D8C180D}" srcId="{A9084C01-15D2-4256-A01C-0D27B40C65AA}" destId="{3DB9A00C-BF3A-47C3-A648-F1812D804930}" srcOrd="5" destOrd="0" parTransId="{29DBADA0-D664-45D0-8515-DA2A1E0831E4}" sibTransId="{7A813A87-DE29-4BCC-BE1D-1F0DF7DB0476}"/>
    <dgm:cxn modelId="{76074746-62E9-4461-B4AA-58EB1FEE1462}" type="presOf" srcId="{5F475374-5567-489C-A38A-DD62F01CF1B5}" destId="{B16E519A-08A2-4548-960C-458CA71BA3FE}" srcOrd="0" destOrd="0" presId="urn:microsoft.com/office/officeart/2005/8/layout/default"/>
    <dgm:cxn modelId="{8778BF67-75EC-437D-AAD8-A2E3A6B44ACE}" type="presOf" srcId="{0021DBBB-CD5D-477F-9512-0E0649713288}" destId="{EF9CFB5D-253C-4CDB-9BF6-5ED2FB606451}" srcOrd="0" destOrd="0" presId="urn:microsoft.com/office/officeart/2005/8/layout/default"/>
    <dgm:cxn modelId="{C6691269-D034-4450-BBF8-6BBD2A4F8A6E}" type="presOf" srcId="{A9084C01-15D2-4256-A01C-0D27B40C65AA}" destId="{11835686-067A-4279-889E-9731FF06CB66}" srcOrd="0" destOrd="0" presId="urn:microsoft.com/office/officeart/2005/8/layout/default"/>
    <dgm:cxn modelId="{09517C55-B7A3-4569-B84A-4C949C15307F}" srcId="{A9084C01-15D2-4256-A01C-0D27B40C65AA}" destId="{5F475374-5567-489C-A38A-DD62F01CF1B5}" srcOrd="0" destOrd="0" parTransId="{07844201-4558-474F-B73C-04F8412D462E}" sibTransId="{F9A1833A-A2E8-42B4-8066-D1374F1571DD}"/>
    <dgm:cxn modelId="{55693BE0-686F-477B-963C-9BEFB9A0A02A}" srcId="{A9084C01-15D2-4256-A01C-0D27B40C65AA}" destId="{240BFC7C-EAE0-459A-A0A3-C6619B5C9E7B}" srcOrd="1" destOrd="0" parTransId="{3D9A866E-1862-45EA-93BD-EBCE1116C881}" sibTransId="{D9BE1BD0-052C-4CC1-9419-9500A176C6BA}"/>
    <dgm:cxn modelId="{A38114EB-647E-402B-8491-57337D0F0D0C}" srcId="{A9084C01-15D2-4256-A01C-0D27B40C65AA}" destId="{EE9D2ED6-ED36-4893-B57A-BBD2C4B706BD}" srcOrd="4" destOrd="0" parTransId="{A1E957D1-92EE-43B1-9D31-7A0272011DF4}" sibTransId="{8ADD88A0-5E79-4054-80E0-1798AC028783}"/>
    <dgm:cxn modelId="{696F9AEB-B73E-44E3-BDA6-279CA80B6A41}" type="presOf" srcId="{C1C08AFD-DEB9-4670-92CF-DCCC01781D38}" destId="{91FF7B7A-1588-4F91-8917-7DA89EC1FF4B}" srcOrd="0" destOrd="0" presId="urn:microsoft.com/office/officeart/2005/8/layout/default"/>
    <dgm:cxn modelId="{B73241F6-A42C-439B-B452-A0F3B01F9AB9}" type="presOf" srcId="{3DB9A00C-BF3A-47C3-A648-F1812D804930}" destId="{28C159D9-E9FE-4AA4-AD70-0BAA7169531E}" srcOrd="0" destOrd="0" presId="urn:microsoft.com/office/officeart/2005/8/layout/default"/>
    <dgm:cxn modelId="{2BFD7AFB-25AA-4527-A64B-D6230A09A267}" type="presOf" srcId="{240BFC7C-EAE0-459A-A0A3-C6619B5C9E7B}" destId="{EF8838FC-D69D-4716-9297-D310D21BF582}" srcOrd="0" destOrd="0" presId="urn:microsoft.com/office/officeart/2005/8/layout/default"/>
    <dgm:cxn modelId="{D173E3FD-FFA4-4C6E-A9F0-54B2D6E31CC8}" srcId="{A9084C01-15D2-4256-A01C-0D27B40C65AA}" destId="{C1C08AFD-DEB9-4670-92CF-DCCC01781D38}" srcOrd="3" destOrd="0" parTransId="{4FC68B0C-45D0-4502-9B0C-96A03594CA2C}" sibTransId="{31A6D8D9-C132-43C0-91DA-8497014FB497}"/>
    <dgm:cxn modelId="{1193E724-2911-4E4B-9B53-EFCFC40A8DC8}" type="presParOf" srcId="{11835686-067A-4279-889E-9731FF06CB66}" destId="{B16E519A-08A2-4548-960C-458CA71BA3FE}" srcOrd="0" destOrd="0" presId="urn:microsoft.com/office/officeart/2005/8/layout/default"/>
    <dgm:cxn modelId="{A6FD0B47-FC5F-4DC5-8AA4-5D9404CB4170}" type="presParOf" srcId="{11835686-067A-4279-889E-9731FF06CB66}" destId="{14833BCD-89BD-47FA-9EBB-90E52E3448CD}" srcOrd="1" destOrd="0" presId="urn:microsoft.com/office/officeart/2005/8/layout/default"/>
    <dgm:cxn modelId="{357ADFC1-B7F6-407D-BD68-50F701F702B9}" type="presParOf" srcId="{11835686-067A-4279-889E-9731FF06CB66}" destId="{EF8838FC-D69D-4716-9297-D310D21BF582}" srcOrd="2" destOrd="0" presId="urn:microsoft.com/office/officeart/2005/8/layout/default"/>
    <dgm:cxn modelId="{A86B369A-C368-49F8-823E-88B976A82C96}" type="presParOf" srcId="{11835686-067A-4279-889E-9731FF06CB66}" destId="{4F6D67E2-06D9-49E3-A315-678693489985}" srcOrd="3" destOrd="0" presId="urn:microsoft.com/office/officeart/2005/8/layout/default"/>
    <dgm:cxn modelId="{790C3767-E585-454E-AEC7-9F96D8915E2C}" type="presParOf" srcId="{11835686-067A-4279-889E-9731FF06CB66}" destId="{EF9CFB5D-253C-4CDB-9BF6-5ED2FB606451}" srcOrd="4" destOrd="0" presId="urn:microsoft.com/office/officeart/2005/8/layout/default"/>
    <dgm:cxn modelId="{1D561560-9D93-4ED6-B5B2-B069E62DC1E7}" type="presParOf" srcId="{11835686-067A-4279-889E-9731FF06CB66}" destId="{2AE45427-4283-4484-A066-8492EAF57855}" srcOrd="5" destOrd="0" presId="urn:microsoft.com/office/officeart/2005/8/layout/default"/>
    <dgm:cxn modelId="{DEE9C469-DD7F-44F2-90D8-506FD924FBD8}" type="presParOf" srcId="{11835686-067A-4279-889E-9731FF06CB66}" destId="{91FF7B7A-1588-4F91-8917-7DA89EC1FF4B}" srcOrd="6" destOrd="0" presId="urn:microsoft.com/office/officeart/2005/8/layout/default"/>
    <dgm:cxn modelId="{FCA38084-9459-46BB-BF37-B9AA42F66A2B}" type="presParOf" srcId="{11835686-067A-4279-889E-9731FF06CB66}" destId="{78B8BE38-F69E-4BC6-A188-E7518FDF1246}" srcOrd="7" destOrd="0" presId="urn:microsoft.com/office/officeart/2005/8/layout/default"/>
    <dgm:cxn modelId="{AC643CF0-0473-4F7F-9BAF-F9DED0A2E18A}" type="presParOf" srcId="{11835686-067A-4279-889E-9731FF06CB66}" destId="{D216B666-3D43-432F-8452-E826FA11813D}" srcOrd="8" destOrd="0" presId="urn:microsoft.com/office/officeart/2005/8/layout/default"/>
    <dgm:cxn modelId="{EC55FB90-5324-4376-8B18-47DFDEB409AE}" type="presParOf" srcId="{11835686-067A-4279-889E-9731FF06CB66}" destId="{6C3A26BB-6694-44C7-B0FF-956DFA590DC9}" srcOrd="9" destOrd="0" presId="urn:microsoft.com/office/officeart/2005/8/layout/default"/>
    <dgm:cxn modelId="{DACBFAF7-E204-46D0-81F1-7558F2C70186}" type="presParOf" srcId="{11835686-067A-4279-889E-9731FF06CB66}" destId="{28C159D9-E9FE-4AA4-AD70-0BAA7169531E}"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D790A6-5005-4C5C-9A59-2BBA94A6F996}"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44EA5855-1E0D-4F38-9CCA-2049C0FA2E39}">
      <dgm:prSet custT="1"/>
      <dgm:spPr>
        <a:solidFill>
          <a:schemeClr val="accent2"/>
        </a:solidFill>
      </dgm:spPr>
      <dgm:t>
        <a:bodyPr/>
        <a:lstStyle/>
        <a:p>
          <a:r>
            <a:rPr lang="en-US" sz="800" b="1" dirty="0">
              <a:solidFill>
                <a:srgbClr val="0070C0"/>
              </a:solidFill>
              <a:latin typeface="Arial" panose="020B0604020202020204" pitchFamily="34" charset="0"/>
              <a:cs typeface="Arial" panose="020B0604020202020204" pitchFamily="34" charset="0"/>
            </a:rPr>
            <a:t>YOU MAY BE AT RISK OF LEWY BODY DEMENTIA IF...</a:t>
          </a:r>
          <a:endParaRPr lang="en-US" sz="600" b="1" dirty="0">
            <a:solidFill>
              <a:srgbClr val="0070C0"/>
            </a:solidFill>
          </a:endParaRPr>
        </a:p>
      </dgm:t>
    </dgm:pt>
    <dgm:pt modelId="{F000E3ED-D004-4944-A1BD-3B9DFDF0B491}" type="parTrans" cxnId="{347C60AE-2E4F-4844-B27A-1D0D9806005F}">
      <dgm:prSet/>
      <dgm:spPr/>
      <dgm:t>
        <a:bodyPr/>
        <a:lstStyle/>
        <a:p>
          <a:endParaRPr lang="en-US"/>
        </a:p>
      </dgm:t>
    </dgm:pt>
    <dgm:pt modelId="{B711B9E5-9186-4BC1-B4A4-249E05720720}" type="sibTrans" cxnId="{347C60AE-2E4F-4844-B27A-1D0D9806005F}">
      <dgm:prSet/>
      <dgm:spPr/>
      <dgm:t>
        <a:bodyPr/>
        <a:lstStyle/>
        <a:p>
          <a:endParaRPr lang="en-US"/>
        </a:p>
      </dgm:t>
    </dgm:pt>
    <dgm:pt modelId="{51F03701-234C-4F75-B654-DFAE6C5E612D}">
      <dgm:prSet custT="1"/>
      <dgm:spPr/>
      <dgm:t>
        <a:bodyPr/>
        <a:lstStyle/>
        <a:p>
          <a:r>
            <a:rPr lang="en-US" sz="800" b="1" dirty="0">
              <a:solidFill>
                <a:srgbClr val="0070C0"/>
              </a:solidFill>
              <a:latin typeface="Arial" panose="020B0604020202020204" pitchFamily="34" charset="0"/>
              <a:cs typeface="Arial" panose="020B0604020202020204" pitchFamily="34" charset="0"/>
            </a:rPr>
            <a:t>You are 60 years of age or older     </a:t>
          </a:r>
          <a:r>
            <a:rPr lang="en-US" sz="800" b="1" dirty="0">
              <a:latin typeface="Arial" panose="020B0604020202020204" pitchFamily="34" charset="0"/>
              <a:cs typeface="Arial" panose="020B0604020202020204" pitchFamily="34" charset="0"/>
            </a:rPr>
            <a:t>                                                                                                                                                                                                              </a:t>
          </a:r>
        </a:p>
      </dgm:t>
    </dgm:pt>
    <dgm:pt modelId="{28682CBF-AC36-4375-BF3C-89F7868E17C8}" type="parTrans" cxnId="{9F2FFC51-CE04-4272-8BC3-DADB227A5E77}">
      <dgm:prSet/>
      <dgm:spPr/>
      <dgm:t>
        <a:bodyPr/>
        <a:lstStyle/>
        <a:p>
          <a:endParaRPr lang="en-US"/>
        </a:p>
      </dgm:t>
    </dgm:pt>
    <dgm:pt modelId="{F0DA79A1-17E0-4F27-8704-E2875326CAF7}" type="sibTrans" cxnId="{9F2FFC51-CE04-4272-8BC3-DADB227A5E77}">
      <dgm:prSet/>
      <dgm:spPr/>
      <dgm:t>
        <a:bodyPr/>
        <a:lstStyle/>
        <a:p>
          <a:endParaRPr lang="en-US"/>
        </a:p>
      </dgm:t>
    </dgm:pt>
    <dgm:pt modelId="{0702FCAD-F021-4012-821B-4D5C73EBDD1B}">
      <dgm:prSet custT="1"/>
      <dgm:spPr/>
      <dgm:t>
        <a:bodyPr/>
        <a:lstStyle/>
        <a:p>
          <a:r>
            <a:rPr lang="en-US" sz="800" b="1" dirty="0">
              <a:solidFill>
                <a:srgbClr val="0070C0"/>
              </a:solidFill>
              <a:latin typeface="Arial" panose="020B0604020202020204" pitchFamily="34" charset="0"/>
              <a:cs typeface="Arial" panose="020B0604020202020204" pitchFamily="34" charset="0"/>
            </a:rPr>
            <a:t>Or-have a relative, who has Lewy body dementia or                                                                                                                                    Parkinson's disease                                                                                                                                                                                                                                                                                                                                                                                                                                                                                                                                                                                    </a:t>
          </a:r>
        </a:p>
      </dgm:t>
    </dgm:pt>
    <dgm:pt modelId="{BADAE644-6682-4638-B5CF-CF9D50BDC0DD}" type="parTrans" cxnId="{1C032043-227B-4B59-96D3-20220FAA9241}">
      <dgm:prSet/>
      <dgm:spPr/>
      <dgm:t>
        <a:bodyPr/>
        <a:lstStyle/>
        <a:p>
          <a:endParaRPr lang="en-US"/>
        </a:p>
      </dgm:t>
    </dgm:pt>
    <dgm:pt modelId="{E3870A43-5C4F-42C3-BCF2-C629E454DD90}" type="sibTrans" cxnId="{1C032043-227B-4B59-96D3-20220FAA9241}">
      <dgm:prSet/>
      <dgm:spPr/>
      <dgm:t>
        <a:bodyPr/>
        <a:lstStyle/>
        <a:p>
          <a:endParaRPr lang="en-US"/>
        </a:p>
      </dgm:t>
    </dgm:pt>
    <dgm:pt modelId="{42E88783-FDC3-4023-B382-B0D520558844}">
      <dgm:prSet custT="1"/>
      <dgm:spPr/>
      <dgm:t>
        <a:bodyPr/>
        <a:lstStyle/>
        <a:p>
          <a:r>
            <a:rPr lang="en-US" sz="800" b="1" dirty="0">
              <a:solidFill>
                <a:schemeClr val="accent1">
                  <a:lumMod val="50000"/>
                </a:schemeClr>
              </a:solidFill>
              <a:latin typeface="Arial" panose="020B0604020202020204" pitchFamily="34" charset="0"/>
              <a:cs typeface="Arial" panose="020B0604020202020204" pitchFamily="34" charset="0"/>
            </a:rPr>
            <a:t>It is a known fact, that Lewy body dementia attacks more males than females (21)</a:t>
          </a:r>
        </a:p>
      </dgm:t>
    </dgm:pt>
    <dgm:pt modelId="{7683E0F8-08BF-49A1-AE85-0AB79A1B5181}" type="parTrans" cxnId="{4488B3A8-A68B-4B6C-B4EE-44A04FC5C197}">
      <dgm:prSet/>
      <dgm:spPr/>
      <dgm:t>
        <a:bodyPr/>
        <a:lstStyle/>
        <a:p>
          <a:endParaRPr lang="en-US"/>
        </a:p>
      </dgm:t>
    </dgm:pt>
    <dgm:pt modelId="{6606C86B-C687-4420-BCC7-142CA6D98E62}" type="sibTrans" cxnId="{4488B3A8-A68B-4B6C-B4EE-44A04FC5C197}">
      <dgm:prSet/>
      <dgm:spPr/>
      <dgm:t>
        <a:bodyPr/>
        <a:lstStyle/>
        <a:p>
          <a:endParaRPr lang="en-US"/>
        </a:p>
      </dgm:t>
    </dgm:pt>
    <dgm:pt modelId="{9181E014-AAE6-48E2-AD0F-40E89333FD5A}">
      <dgm:prSet custT="1"/>
      <dgm:spPr/>
      <dgm:t>
        <a:bodyPr/>
        <a:lstStyle/>
        <a:p>
          <a:r>
            <a:rPr lang="en-US" sz="800" b="1" dirty="0">
              <a:solidFill>
                <a:srgbClr val="002060"/>
              </a:solidFill>
              <a:latin typeface="Arial" panose="020B0604020202020204" pitchFamily="34" charset="0"/>
              <a:cs typeface="Arial" panose="020B0604020202020204" pitchFamily="34" charset="0"/>
            </a:rPr>
            <a:t>SIGNS AND SYMPTOMS OF LEWY BODY DEMENTIA…</a:t>
          </a:r>
          <a:r>
            <a:rPr lang="en-US" sz="800" b="1" dirty="0">
              <a:latin typeface="Arial" panose="020B0604020202020204" pitchFamily="34" charset="0"/>
              <a:cs typeface="Arial" panose="020B0604020202020204" pitchFamily="34" charset="0"/>
            </a:rPr>
            <a:t>                                                                                                                                                                                                                                                                                                                                                                                                                             </a:t>
          </a:r>
        </a:p>
      </dgm:t>
    </dgm:pt>
    <dgm:pt modelId="{6E3C4A97-5B1F-4190-9C53-0CF7B5178EE1}" type="parTrans" cxnId="{5EB769CE-8946-4E30-A039-E6AC17A151B7}">
      <dgm:prSet/>
      <dgm:spPr/>
      <dgm:t>
        <a:bodyPr/>
        <a:lstStyle/>
        <a:p>
          <a:endParaRPr lang="en-US"/>
        </a:p>
      </dgm:t>
    </dgm:pt>
    <dgm:pt modelId="{C5F7D8CC-1734-47A0-8F32-6C06E1FFE673}" type="sibTrans" cxnId="{5EB769CE-8946-4E30-A039-E6AC17A151B7}">
      <dgm:prSet/>
      <dgm:spPr/>
      <dgm:t>
        <a:bodyPr/>
        <a:lstStyle/>
        <a:p>
          <a:endParaRPr lang="en-US"/>
        </a:p>
      </dgm:t>
    </dgm:pt>
    <dgm:pt modelId="{AF84A115-B96A-4530-B68B-621B63686873}">
      <dgm:prSet custT="1"/>
      <dgm:spPr/>
      <dgm:t>
        <a:bodyPr/>
        <a:lstStyle/>
        <a:p>
          <a:r>
            <a:rPr lang="en-US" sz="800" b="1" dirty="0">
              <a:solidFill>
                <a:schemeClr val="accent5">
                  <a:lumMod val="50000"/>
                </a:schemeClr>
              </a:solidFill>
              <a:latin typeface="Arial" panose="020B0604020202020204" pitchFamily="34" charset="0"/>
              <a:cs typeface="Arial" panose="020B0604020202020204" pitchFamily="34" charset="0"/>
            </a:rPr>
            <a:t>Lack of discernment, Confusion, Impaired Vision</a:t>
          </a:r>
        </a:p>
      </dgm:t>
    </dgm:pt>
    <dgm:pt modelId="{CFF4CA55-34CD-4668-9713-D94792ED6B0A}" type="parTrans" cxnId="{F1B1ADF9-260C-42A8-9DBD-B8673239AA20}">
      <dgm:prSet/>
      <dgm:spPr/>
      <dgm:t>
        <a:bodyPr/>
        <a:lstStyle/>
        <a:p>
          <a:endParaRPr lang="en-US"/>
        </a:p>
      </dgm:t>
    </dgm:pt>
    <dgm:pt modelId="{C081621F-5F8F-43B5-B419-B7014C807785}" type="sibTrans" cxnId="{F1B1ADF9-260C-42A8-9DBD-B8673239AA20}">
      <dgm:prSet/>
      <dgm:spPr/>
      <dgm:t>
        <a:bodyPr/>
        <a:lstStyle/>
        <a:p>
          <a:endParaRPr lang="en-US"/>
        </a:p>
      </dgm:t>
    </dgm:pt>
    <dgm:pt modelId="{43B415A4-1AE6-4BB8-912E-6E39AD1E4AF0}">
      <dgm:prSet custT="1"/>
      <dgm:spPr/>
      <dgm:t>
        <a:bodyPr/>
        <a:lstStyle/>
        <a:p>
          <a:r>
            <a:rPr lang="en-US" sz="800" b="1" dirty="0">
              <a:latin typeface="Arial" panose="020B0604020202020204" pitchFamily="34" charset="0"/>
              <a:cs typeface="Arial" panose="020B0604020202020204" pitchFamily="34" charset="0"/>
            </a:rPr>
            <a:t>                                                                                                                                                                                                                                    </a:t>
          </a:r>
          <a:r>
            <a:rPr lang="en-US" sz="800" b="1" dirty="0">
              <a:solidFill>
                <a:srgbClr val="7030A0"/>
              </a:solidFill>
              <a:latin typeface="Arial" panose="020B0604020202020204" pitchFamily="34" charset="0"/>
              <a:cs typeface="Arial" panose="020B0604020202020204" pitchFamily="34" charset="0"/>
            </a:rPr>
            <a:t>YOU MAY BE AT RISK OF VASCULAR DEMENTIA IF…</a:t>
          </a:r>
        </a:p>
      </dgm:t>
    </dgm:pt>
    <dgm:pt modelId="{1C7707C2-9FD9-4BA6-8118-8798CC63353B}" type="parTrans" cxnId="{1E1495C0-5344-40BC-BD45-A81F6F306BDD}">
      <dgm:prSet/>
      <dgm:spPr/>
      <dgm:t>
        <a:bodyPr/>
        <a:lstStyle/>
        <a:p>
          <a:endParaRPr lang="en-US"/>
        </a:p>
      </dgm:t>
    </dgm:pt>
    <dgm:pt modelId="{0B7E3C9F-67BA-4D4D-82CD-53202F2A97AC}" type="sibTrans" cxnId="{1E1495C0-5344-40BC-BD45-A81F6F306BDD}">
      <dgm:prSet/>
      <dgm:spPr/>
      <dgm:t>
        <a:bodyPr/>
        <a:lstStyle/>
        <a:p>
          <a:endParaRPr lang="en-US"/>
        </a:p>
      </dgm:t>
    </dgm:pt>
    <dgm:pt modelId="{B47892AA-06A0-4DC9-949C-5F45181092BE}">
      <dgm:prSet custT="1"/>
      <dgm:spPr/>
      <dgm:t>
        <a:bodyPr/>
        <a:lstStyle/>
        <a:p>
          <a:r>
            <a:rPr lang="en-US" sz="800" b="1" dirty="0">
              <a:latin typeface="Arial" panose="020B0604020202020204" pitchFamily="34" charset="0"/>
              <a:cs typeface="Arial" panose="020B0604020202020204" pitchFamily="34" charset="0"/>
            </a:rPr>
            <a:t> </a:t>
          </a:r>
          <a:r>
            <a:rPr lang="en-US" sz="800" b="1" dirty="0">
              <a:solidFill>
                <a:srgbClr val="0070C0"/>
              </a:solidFill>
              <a:latin typeface="Arial" panose="020B0604020202020204" pitchFamily="34" charset="0"/>
              <a:cs typeface="Arial" panose="020B0604020202020204" pitchFamily="34" charset="0"/>
            </a:rPr>
            <a:t>It is a known fact, that Vascular dementia affects males more than females  (5)</a:t>
          </a:r>
          <a:r>
            <a:rPr lang="en-US" sz="800" b="1" dirty="0">
              <a:latin typeface="Arial" panose="020B0604020202020204" pitchFamily="34" charset="0"/>
              <a:cs typeface="Arial" panose="020B0604020202020204" pitchFamily="34" charset="0"/>
            </a:rPr>
            <a:t>                                                                                                     </a:t>
          </a:r>
        </a:p>
      </dgm:t>
    </dgm:pt>
    <dgm:pt modelId="{38F46880-37EE-4DD0-8D8A-B6C2C7D87C16}" type="parTrans" cxnId="{997F5C4A-5230-4C8C-B120-D934AF7BFF98}">
      <dgm:prSet/>
      <dgm:spPr/>
      <dgm:t>
        <a:bodyPr/>
        <a:lstStyle/>
        <a:p>
          <a:endParaRPr lang="en-US"/>
        </a:p>
      </dgm:t>
    </dgm:pt>
    <dgm:pt modelId="{4AF4245A-551D-4EDB-AEE7-F1BB347DC17D}" type="sibTrans" cxnId="{997F5C4A-5230-4C8C-B120-D934AF7BFF98}">
      <dgm:prSet/>
      <dgm:spPr/>
      <dgm:t>
        <a:bodyPr/>
        <a:lstStyle/>
        <a:p>
          <a:endParaRPr lang="en-US"/>
        </a:p>
      </dgm:t>
    </dgm:pt>
    <dgm:pt modelId="{E4BD9837-2907-408F-91ED-77A95FC717D8}">
      <dgm:prSet custT="1"/>
      <dgm:spPr/>
      <dgm:t>
        <a:bodyPr/>
        <a:lstStyle/>
        <a:p>
          <a:r>
            <a:rPr lang="en-US" sz="800" b="1" dirty="0">
              <a:solidFill>
                <a:srgbClr val="00B0F0"/>
              </a:solidFill>
              <a:latin typeface="Arial" panose="020B0604020202020204" pitchFamily="34" charset="0"/>
              <a:cs typeface="Arial" panose="020B0604020202020204" pitchFamily="34" charset="0"/>
            </a:rPr>
            <a:t>SIGNS AND SYMPTOMS OF VASCULAR DEMENTIA …</a:t>
          </a:r>
        </a:p>
      </dgm:t>
    </dgm:pt>
    <dgm:pt modelId="{8E92CDD1-AB27-46BD-A8C0-9FCE363F21AE}" type="sibTrans" cxnId="{D249EE60-B02B-46E7-8A7A-B09AE1308E76}">
      <dgm:prSet/>
      <dgm:spPr/>
      <dgm:t>
        <a:bodyPr/>
        <a:lstStyle/>
        <a:p>
          <a:endParaRPr lang="en-US"/>
        </a:p>
      </dgm:t>
    </dgm:pt>
    <dgm:pt modelId="{CE9ABC3F-FA92-41EA-AB97-B1D7D6BE7B68}" type="parTrans" cxnId="{D249EE60-B02B-46E7-8A7A-B09AE1308E76}">
      <dgm:prSet/>
      <dgm:spPr/>
      <dgm:t>
        <a:bodyPr/>
        <a:lstStyle/>
        <a:p>
          <a:endParaRPr lang="en-US"/>
        </a:p>
      </dgm:t>
    </dgm:pt>
    <dgm:pt modelId="{F5AA1436-94B1-4E41-9BCB-C8EF3C8AD2F5}">
      <dgm:prSet custT="1"/>
      <dgm:spPr/>
      <dgm:t>
        <a:bodyPr/>
        <a:lstStyle/>
        <a:p>
          <a:r>
            <a:rPr lang="en-US" sz="800" b="1" dirty="0">
              <a:latin typeface="Arial" panose="020B0604020202020204" pitchFamily="34" charset="0"/>
              <a:cs typeface="Arial" panose="020B0604020202020204" pitchFamily="34" charset="0"/>
            </a:rPr>
            <a:t> </a:t>
          </a:r>
          <a:r>
            <a:rPr lang="en-US" sz="800" b="1" dirty="0">
              <a:solidFill>
                <a:schemeClr val="bg2">
                  <a:lumMod val="10000"/>
                </a:schemeClr>
              </a:solidFill>
              <a:latin typeface="Arial" panose="020B0604020202020204" pitchFamily="34" charset="0"/>
              <a:cs typeface="Arial" panose="020B0604020202020204" pitchFamily="34" charset="0"/>
            </a:rPr>
            <a:t>You 75 years of age or older</a:t>
          </a:r>
          <a:r>
            <a:rPr lang="en-US" sz="800" b="1" dirty="0">
              <a:latin typeface="Arial" panose="020B0604020202020204" pitchFamily="34" charset="0"/>
              <a:cs typeface="Arial" panose="020B0604020202020204" pitchFamily="34" charset="0"/>
            </a:rPr>
            <a:t>                                                                                                                                                                  </a:t>
          </a:r>
        </a:p>
      </dgm:t>
    </dgm:pt>
    <dgm:pt modelId="{2D3EE310-CF10-480B-8AD2-9987FBBB1363}" type="sibTrans" cxnId="{8B1F259A-0449-4832-B395-5382BC6A198B}">
      <dgm:prSet/>
      <dgm:spPr/>
      <dgm:t>
        <a:bodyPr/>
        <a:lstStyle/>
        <a:p>
          <a:endParaRPr lang="en-US"/>
        </a:p>
      </dgm:t>
    </dgm:pt>
    <dgm:pt modelId="{566DA935-B143-4BE8-81FB-D0DF2C247149}" type="parTrans" cxnId="{8B1F259A-0449-4832-B395-5382BC6A198B}">
      <dgm:prSet/>
      <dgm:spPr/>
      <dgm:t>
        <a:bodyPr/>
        <a:lstStyle/>
        <a:p>
          <a:endParaRPr lang="en-US"/>
        </a:p>
      </dgm:t>
    </dgm:pt>
    <dgm:pt modelId="{4A57F013-44EE-44E7-8C7A-134DBE6435EB}">
      <dgm:prSet custT="1"/>
      <dgm:spPr/>
      <dgm:t>
        <a:bodyPr/>
        <a:lstStyle/>
        <a:p>
          <a:r>
            <a:rPr lang="en-US" sz="800" b="1" dirty="0">
              <a:solidFill>
                <a:schemeClr val="accent3">
                  <a:lumMod val="50000"/>
                </a:schemeClr>
              </a:solidFill>
              <a:latin typeface="Arial" panose="020B0604020202020204" pitchFamily="34" charset="0"/>
              <a:cs typeface="Arial" panose="020B0604020202020204" pitchFamily="34" charset="0"/>
            </a:rPr>
            <a:t>You have, high blood pressure, cholesterol, obesity or cardiovascular disease</a:t>
          </a:r>
          <a:r>
            <a:rPr lang="en-US" sz="800" b="1" dirty="0">
              <a:latin typeface="Arial" panose="020B0604020202020204" pitchFamily="34" charset="0"/>
              <a:cs typeface="Arial" panose="020B0604020202020204" pitchFamily="34" charset="0"/>
            </a:rPr>
            <a:t>                                                                                                                                                </a:t>
          </a:r>
        </a:p>
      </dgm:t>
    </dgm:pt>
    <dgm:pt modelId="{201D3161-789A-469A-A29D-0F704D742A04}" type="sibTrans" cxnId="{A12ECC30-5B60-471B-90B6-6FF9BBDDDD9C}">
      <dgm:prSet/>
      <dgm:spPr/>
      <dgm:t>
        <a:bodyPr/>
        <a:lstStyle/>
        <a:p>
          <a:endParaRPr lang="en-US"/>
        </a:p>
      </dgm:t>
    </dgm:pt>
    <dgm:pt modelId="{3A57C69B-0094-4E3D-A296-6A636616FA1A}" type="parTrans" cxnId="{A12ECC30-5B60-471B-90B6-6FF9BBDDDD9C}">
      <dgm:prSet/>
      <dgm:spPr/>
      <dgm:t>
        <a:bodyPr/>
        <a:lstStyle/>
        <a:p>
          <a:endParaRPr lang="en-US"/>
        </a:p>
      </dgm:t>
    </dgm:pt>
    <dgm:pt modelId="{BC997EA8-6911-4D67-91BF-D68051175FD8}">
      <dgm:prSet custT="1"/>
      <dgm:spPr/>
      <dgm:t>
        <a:bodyPr/>
        <a:lstStyle/>
        <a:p>
          <a:r>
            <a:rPr lang="en-US" sz="800" b="1" dirty="0">
              <a:solidFill>
                <a:schemeClr val="accent5">
                  <a:lumMod val="50000"/>
                </a:schemeClr>
              </a:solidFill>
              <a:latin typeface="Arial" panose="020B0604020202020204" pitchFamily="34" charset="0"/>
              <a:cs typeface="Arial" panose="020B0604020202020204" pitchFamily="34" charset="0"/>
            </a:rPr>
            <a:t> Problems retrieving words from memory, disturbance of the mind</a:t>
          </a:r>
        </a:p>
      </dgm:t>
    </dgm:pt>
    <dgm:pt modelId="{C728C707-D54C-499D-A15C-13D36ECFF3BD}" type="parTrans" cxnId="{1EC2080B-BC9C-43ED-8C2A-407D28039940}">
      <dgm:prSet/>
      <dgm:spPr/>
      <dgm:t>
        <a:bodyPr/>
        <a:lstStyle/>
        <a:p>
          <a:endParaRPr lang="en-GB"/>
        </a:p>
      </dgm:t>
    </dgm:pt>
    <dgm:pt modelId="{FCB1FF18-34AA-4C72-88D4-217663393DC7}" type="sibTrans" cxnId="{1EC2080B-BC9C-43ED-8C2A-407D28039940}">
      <dgm:prSet/>
      <dgm:spPr/>
      <dgm:t>
        <a:bodyPr/>
        <a:lstStyle/>
        <a:p>
          <a:endParaRPr lang="en-GB"/>
        </a:p>
      </dgm:t>
    </dgm:pt>
    <dgm:pt modelId="{B0565F57-920F-4821-9930-B0AD64C9E2FE}">
      <dgm:prSet custT="1"/>
      <dgm:spPr/>
      <dgm:t>
        <a:bodyPr/>
        <a:lstStyle/>
        <a:p>
          <a:r>
            <a:rPr lang="en-US" sz="800" b="1" dirty="0">
              <a:solidFill>
                <a:schemeClr val="accent3">
                  <a:lumMod val="50000"/>
                </a:schemeClr>
              </a:solidFill>
              <a:latin typeface="Arial" panose="020B0604020202020204" pitchFamily="34" charset="0"/>
              <a:cs typeface="Arial" panose="020B0604020202020204" pitchFamily="34" charset="0"/>
            </a:rPr>
            <a:t> Rapid movement or staggering steps (26)</a:t>
          </a:r>
        </a:p>
      </dgm:t>
    </dgm:pt>
    <dgm:pt modelId="{5FFA54D4-99FD-47E4-B8CE-CAE52AFFB2D6}" type="parTrans" cxnId="{17C06D73-6067-49CD-9FE3-97587E27BF9F}">
      <dgm:prSet/>
      <dgm:spPr/>
      <dgm:t>
        <a:bodyPr/>
        <a:lstStyle/>
        <a:p>
          <a:endParaRPr lang="en-GB"/>
        </a:p>
      </dgm:t>
    </dgm:pt>
    <dgm:pt modelId="{15AB8FCE-2727-4C30-9DCD-E4537CD6063C}" type="sibTrans" cxnId="{17C06D73-6067-49CD-9FE3-97587E27BF9F}">
      <dgm:prSet/>
      <dgm:spPr/>
      <dgm:t>
        <a:bodyPr/>
        <a:lstStyle/>
        <a:p>
          <a:endParaRPr lang="en-GB"/>
        </a:p>
      </dgm:t>
    </dgm:pt>
    <dgm:pt modelId="{10379E72-7A11-4F2F-A211-29589B5A44D7}">
      <dgm:prSet custT="1"/>
      <dgm:spPr/>
      <dgm:t>
        <a:bodyPr/>
        <a:lstStyle/>
        <a:p>
          <a:r>
            <a:rPr lang="en-US" sz="800" b="1" dirty="0">
              <a:solidFill>
                <a:schemeClr val="accent4">
                  <a:lumMod val="50000"/>
                </a:schemeClr>
              </a:solidFill>
              <a:latin typeface="Arial" panose="020B0604020202020204" pitchFamily="34" charset="0"/>
              <a:cs typeface="Arial" panose="020B0604020202020204" pitchFamily="34" charset="0"/>
            </a:rPr>
            <a:t>Mood swings and changes in attitude </a:t>
          </a:r>
          <a:r>
            <a:rPr lang="en-US" sz="800" b="1" dirty="0">
              <a:latin typeface="Arial" panose="020B0604020202020204" pitchFamily="34" charset="0"/>
              <a:cs typeface="Arial" panose="020B0604020202020204" pitchFamily="34" charset="0"/>
            </a:rPr>
            <a:t>                                          </a:t>
          </a:r>
          <a:r>
            <a:rPr lang="en-US" sz="800" dirty="0">
              <a:latin typeface="Arial" panose="020B0604020202020204" pitchFamily="34" charset="0"/>
              <a:cs typeface="Arial" panose="020B0604020202020204" pitchFamily="34" charset="0"/>
            </a:rPr>
            <a:t>                             </a:t>
          </a:r>
        </a:p>
      </dgm:t>
    </dgm:pt>
    <dgm:pt modelId="{C5D83435-A7A7-4A09-BCD1-775245AB87BA}" type="parTrans" cxnId="{D0EB0FBD-3E8F-411E-A174-D022ABEB0C46}">
      <dgm:prSet/>
      <dgm:spPr/>
      <dgm:t>
        <a:bodyPr/>
        <a:lstStyle/>
        <a:p>
          <a:endParaRPr lang="en-GB"/>
        </a:p>
      </dgm:t>
    </dgm:pt>
    <dgm:pt modelId="{605089C5-EF6D-4BE6-913D-E3C69EEED641}" type="sibTrans" cxnId="{D0EB0FBD-3E8F-411E-A174-D022ABEB0C46}">
      <dgm:prSet/>
      <dgm:spPr/>
      <dgm:t>
        <a:bodyPr/>
        <a:lstStyle/>
        <a:p>
          <a:endParaRPr lang="en-GB"/>
        </a:p>
      </dgm:t>
    </dgm:pt>
    <dgm:pt modelId="{7BFD32AA-6E8E-476B-8826-B4240225BE00}">
      <dgm:prSet custT="1"/>
      <dgm:spPr/>
      <dgm:t>
        <a:bodyPr/>
        <a:lstStyle/>
        <a:p>
          <a:r>
            <a:rPr lang="en-US" sz="800" b="1" dirty="0">
              <a:solidFill>
                <a:schemeClr val="tx1">
                  <a:lumMod val="85000"/>
                  <a:lumOff val="15000"/>
                </a:schemeClr>
              </a:solidFill>
              <a:latin typeface="Arial" panose="020B0604020202020204" pitchFamily="34" charset="0"/>
              <a:cs typeface="Arial" panose="020B0604020202020204" pitchFamily="34" charset="0"/>
            </a:rPr>
            <a:t>, Sleepiness , Disrupted Sleep</a:t>
          </a:r>
        </a:p>
      </dgm:t>
    </dgm:pt>
    <dgm:pt modelId="{F71AD686-AE02-41F6-A7C3-D9E12B4467FE}" type="parTrans" cxnId="{E4E17EB6-0E2C-4A5D-80EF-13AE030F66F0}">
      <dgm:prSet/>
      <dgm:spPr/>
      <dgm:t>
        <a:bodyPr/>
        <a:lstStyle/>
        <a:p>
          <a:endParaRPr lang="en-GB"/>
        </a:p>
      </dgm:t>
    </dgm:pt>
    <dgm:pt modelId="{8ED272B2-E2A6-4751-ABFE-9A5DBDAF19D0}" type="sibTrans" cxnId="{E4E17EB6-0E2C-4A5D-80EF-13AE030F66F0}">
      <dgm:prSet/>
      <dgm:spPr/>
      <dgm:t>
        <a:bodyPr/>
        <a:lstStyle/>
        <a:p>
          <a:endParaRPr lang="en-GB"/>
        </a:p>
      </dgm:t>
    </dgm:pt>
    <dgm:pt modelId="{B43755CB-5CBE-461D-ABCD-8C71DBE25C6A}">
      <dgm:prSet custT="1"/>
      <dgm:spPr/>
      <dgm:t>
        <a:bodyPr/>
        <a:lstStyle/>
        <a:p>
          <a:r>
            <a:rPr lang="en-US" sz="800" b="1" dirty="0">
              <a:solidFill>
                <a:srgbClr val="0070C0"/>
              </a:solidFill>
              <a:latin typeface="Arial" panose="020B0604020202020204" pitchFamily="34" charset="0"/>
              <a:cs typeface="Arial" panose="020B0604020202020204" pitchFamily="34" charset="0"/>
            </a:rPr>
            <a:t>Feeling depressed, Struggling with swallowing  (24)                                                                                                                                                                                             </a:t>
          </a:r>
          <a:endParaRPr lang="en-US" sz="800" b="1" dirty="0">
            <a:latin typeface="Arial" panose="020B0604020202020204" pitchFamily="34" charset="0"/>
            <a:cs typeface="Arial" panose="020B0604020202020204" pitchFamily="34" charset="0"/>
          </a:endParaRPr>
        </a:p>
      </dgm:t>
    </dgm:pt>
    <dgm:pt modelId="{0E56025D-2427-4242-841F-C568FF93C1C6}" type="parTrans" cxnId="{1D0F329D-39BF-4C31-A4D8-59DE6C834AF0}">
      <dgm:prSet/>
      <dgm:spPr/>
      <dgm:t>
        <a:bodyPr/>
        <a:lstStyle/>
        <a:p>
          <a:endParaRPr lang="en-GB"/>
        </a:p>
      </dgm:t>
    </dgm:pt>
    <dgm:pt modelId="{818C7F1B-EA02-45DC-B1B5-8A29C9340A59}" type="sibTrans" cxnId="{1D0F329D-39BF-4C31-A4D8-59DE6C834AF0}">
      <dgm:prSet/>
      <dgm:spPr/>
      <dgm:t>
        <a:bodyPr/>
        <a:lstStyle/>
        <a:p>
          <a:endParaRPr lang="en-GB"/>
        </a:p>
      </dgm:t>
    </dgm:pt>
    <dgm:pt modelId="{8D8FAF2E-EC13-4529-9FFD-EE12B116984F}" type="pres">
      <dgm:prSet presAssocID="{E0D790A6-5005-4C5C-9A59-2BBA94A6F996}" presName="diagram" presStyleCnt="0">
        <dgm:presLayoutVars>
          <dgm:dir/>
          <dgm:resizeHandles val="exact"/>
        </dgm:presLayoutVars>
      </dgm:prSet>
      <dgm:spPr/>
    </dgm:pt>
    <dgm:pt modelId="{7A3EE5D3-B751-4B01-92C3-5222D6EEB57F}" type="pres">
      <dgm:prSet presAssocID="{44EA5855-1E0D-4F38-9CCA-2049C0FA2E39}" presName="node" presStyleLbl="node1" presStyleIdx="0" presStyleCnt="16" custLinFactX="-95796" custLinFactNeighborX="-100000" custLinFactNeighborY="11267">
        <dgm:presLayoutVars>
          <dgm:bulletEnabled val="1"/>
        </dgm:presLayoutVars>
      </dgm:prSet>
      <dgm:spPr/>
    </dgm:pt>
    <dgm:pt modelId="{F9B68DC5-945D-4F3E-98C8-F643CCABED83}" type="pres">
      <dgm:prSet presAssocID="{B711B9E5-9186-4BC1-B4A4-249E05720720}" presName="sibTrans" presStyleCnt="0"/>
      <dgm:spPr/>
    </dgm:pt>
    <dgm:pt modelId="{3DA1B716-7BD9-4A05-ADFB-3507B96F7689}" type="pres">
      <dgm:prSet presAssocID="{51F03701-234C-4F75-B654-DFAE6C5E612D}" presName="node" presStyleLbl="node1" presStyleIdx="1" presStyleCnt="16" custLinFactNeighborX="26191" custLinFactNeighborY="9301">
        <dgm:presLayoutVars>
          <dgm:bulletEnabled val="1"/>
        </dgm:presLayoutVars>
      </dgm:prSet>
      <dgm:spPr/>
    </dgm:pt>
    <dgm:pt modelId="{286837FF-C2E8-4B59-A290-AE11C1BC9EF1}" type="pres">
      <dgm:prSet presAssocID="{F0DA79A1-17E0-4F27-8704-E2875326CAF7}" presName="sibTrans" presStyleCnt="0"/>
      <dgm:spPr/>
    </dgm:pt>
    <dgm:pt modelId="{70B0497D-F827-4BEC-B644-D9FBB6814909}" type="pres">
      <dgm:prSet presAssocID="{0702FCAD-F021-4012-821B-4D5C73EBDD1B}" presName="node" presStyleLbl="node1" presStyleIdx="2" presStyleCnt="16" custLinFactNeighborX="52469" custLinFactNeighborY="10077">
        <dgm:presLayoutVars>
          <dgm:bulletEnabled val="1"/>
        </dgm:presLayoutVars>
      </dgm:prSet>
      <dgm:spPr/>
    </dgm:pt>
    <dgm:pt modelId="{2934549C-67F9-4CA2-8E80-92F2EF54D2AC}" type="pres">
      <dgm:prSet presAssocID="{E3870A43-5C4F-42C3-BCF2-C629E454DD90}" presName="sibTrans" presStyleCnt="0"/>
      <dgm:spPr/>
    </dgm:pt>
    <dgm:pt modelId="{4E4E8031-C280-4179-A78E-6439F3AA579F}" type="pres">
      <dgm:prSet presAssocID="{42E88783-FDC3-4023-B382-B0D520558844}" presName="node" presStyleLbl="node1" presStyleIdx="3" presStyleCnt="16" custLinFactNeighborX="87089" custLinFactNeighborY="6347">
        <dgm:presLayoutVars>
          <dgm:bulletEnabled val="1"/>
        </dgm:presLayoutVars>
      </dgm:prSet>
      <dgm:spPr/>
    </dgm:pt>
    <dgm:pt modelId="{E5066F56-9DF0-4200-87B7-9CDC7426993B}" type="pres">
      <dgm:prSet presAssocID="{6606C86B-C687-4420-BCC7-142CA6D98E62}" presName="sibTrans" presStyleCnt="0"/>
      <dgm:spPr/>
    </dgm:pt>
    <dgm:pt modelId="{FF785CC6-2845-4013-B03C-88DBA5F9C4E0}" type="pres">
      <dgm:prSet presAssocID="{9181E014-AAE6-48E2-AD0F-40E89333FD5A}" presName="node" presStyleLbl="node1" presStyleIdx="4" presStyleCnt="16" custLinFactX="-200000" custLinFactY="20272" custLinFactNeighborX="-239417" custLinFactNeighborY="100000">
        <dgm:presLayoutVars>
          <dgm:bulletEnabled val="1"/>
        </dgm:presLayoutVars>
      </dgm:prSet>
      <dgm:spPr/>
    </dgm:pt>
    <dgm:pt modelId="{588ABA3C-5B54-41F1-81DF-B77CC999963D}" type="pres">
      <dgm:prSet presAssocID="{C5F7D8CC-1734-47A0-8F32-6C06E1FFE673}" presName="sibTrans" presStyleCnt="0"/>
      <dgm:spPr/>
    </dgm:pt>
    <dgm:pt modelId="{88FFC6C9-F5DA-4D64-80F8-2048E13E4E18}" type="pres">
      <dgm:prSet presAssocID="{AF84A115-B96A-4530-B68B-621B63686873}" presName="node" presStyleLbl="node1" presStyleIdx="5" presStyleCnt="16" custScaleY="101122" custLinFactX="35909" custLinFactNeighborX="100000" custLinFactNeighborY="-8166">
        <dgm:presLayoutVars>
          <dgm:bulletEnabled val="1"/>
        </dgm:presLayoutVars>
      </dgm:prSet>
      <dgm:spPr/>
    </dgm:pt>
    <dgm:pt modelId="{EA245795-D4BC-4C44-A8BE-37EFCFF75BB4}" type="pres">
      <dgm:prSet presAssocID="{C081621F-5F8F-43B5-B419-B7014C807785}" presName="sibTrans" presStyleCnt="0"/>
      <dgm:spPr/>
    </dgm:pt>
    <dgm:pt modelId="{BCA66862-3897-48A8-BEAC-31EB4D3931D2}" type="pres">
      <dgm:prSet presAssocID="{7BFD32AA-6E8E-476B-8826-B4240225BE00}" presName="node" presStyleLbl="node1" presStyleIdx="6" presStyleCnt="16" custLinFactX="63845" custLinFactNeighborX="100000" custLinFactNeighborY="-8930">
        <dgm:presLayoutVars>
          <dgm:bulletEnabled val="1"/>
        </dgm:presLayoutVars>
      </dgm:prSet>
      <dgm:spPr/>
    </dgm:pt>
    <dgm:pt modelId="{8B7A7993-7945-4567-8069-BB39113F99D3}" type="pres">
      <dgm:prSet presAssocID="{8ED272B2-E2A6-4751-ABFE-9A5DBDAF19D0}" presName="sibTrans" presStyleCnt="0"/>
      <dgm:spPr/>
    </dgm:pt>
    <dgm:pt modelId="{008CE9B4-6D43-4CD8-88D7-AF5CD89B704E}" type="pres">
      <dgm:prSet presAssocID="{B43755CB-5CBE-461D-ABCD-8C71DBE25C6A}" presName="node" presStyleLbl="node1" presStyleIdx="7" presStyleCnt="16" custScaleY="99571" custLinFactX="95753" custLinFactNeighborX="100000" custLinFactNeighborY="-14906">
        <dgm:presLayoutVars>
          <dgm:bulletEnabled val="1"/>
        </dgm:presLayoutVars>
      </dgm:prSet>
      <dgm:spPr/>
    </dgm:pt>
    <dgm:pt modelId="{4D464AE0-03F3-4592-9151-7BD587B5C01F}" type="pres">
      <dgm:prSet presAssocID="{818C7F1B-EA02-45DC-B1B5-8A29C9340A59}" presName="sibTrans" presStyleCnt="0"/>
      <dgm:spPr/>
    </dgm:pt>
    <dgm:pt modelId="{8BE273AE-BD0B-4EBE-A9DA-3CED2453653E}" type="pres">
      <dgm:prSet presAssocID="{43B415A4-1AE6-4BB8-912E-6E39AD1E4AF0}" presName="node" presStyleLbl="node1" presStyleIdx="8" presStyleCnt="16" custScaleY="96908" custLinFactX="-131595" custLinFactY="4711" custLinFactNeighborX="-200000" custLinFactNeighborY="100000">
        <dgm:presLayoutVars>
          <dgm:bulletEnabled val="1"/>
        </dgm:presLayoutVars>
      </dgm:prSet>
      <dgm:spPr/>
    </dgm:pt>
    <dgm:pt modelId="{AD42E90C-17C4-4C94-BC84-71601D6097BF}" type="pres">
      <dgm:prSet presAssocID="{0B7E3C9F-67BA-4D4D-82CD-53202F2A97AC}" presName="sibTrans" presStyleCnt="0"/>
      <dgm:spPr/>
    </dgm:pt>
    <dgm:pt modelId="{6B7EE287-5FFD-4D2D-9E0F-DC2E576A9833}" type="pres">
      <dgm:prSet presAssocID="{F5AA1436-94B1-4E41-9BCB-C8EF3C8AD2F5}" presName="node" presStyleLbl="node1" presStyleIdx="9" presStyleCnt="16" custLinFactX="-107775" custLinFactY="792" custLinFactNeighborX="-200000" custLinFactNeighborY="100000">
        <dgm:presLayoutVars>
          <dgm:bulletEnabled val="1"/>
        </dgm:presLayoutVars>
      </dgm:prSet>
      <dgm:spPr/>
    </dgm:pt>
    <dgm:pt modelId="{7DF0D738-1F1A-43AC-9C7A-67C6687C4EB9}" type="pres">
      <dgm:prSet presAssocID="{2D3EE310-CF10-480B-8AD2-9987FBBB1363}" presName="sibTrans" presStyleCnt="0"/>
      <dgm:spPr/>
    </dgm:pt>
    <dgm:pt modelId="{6B4E0653-F533-4C44-89D2-C741AFF77736}" type="pres">
      <dgm:prSet presAssocID="{B47892AA-06A0-4DC9-949C-5F45181092BE}" presName="node" presStyleLbl="node1" presStyleIdx="10" presStyleCnt="16" custScaleY="125052" custLinFactX="200000" custLinFactNeighborX="215017" custLinFactNeighborY="-29166">
        <dgm:presLayoutVars>
          <dgm:bulletEnabled val="1"/>
        </dgm:presLayoutVars>
      </dgm:prSet>
      <dgm:spPr/>
    </dgm:pt>
    <dgm:pt modelId="{49E2F7C3-CFB9-4AA0-A9F8-0C929FB2584E}" type="pres">
      <dgm:prSet presAssocID="{4AF4245A-551D-4EDB-AEE7-F1BB347DC17D}" presName="sibTrans" presStyleCnt="0"/>
      <dgm:spPr/>
    </dgm:pt>
    <dgm:pt modelId="{FB9AA7AD-958A-4379-ACE2-30F30BF0E331}" type="pres">
      <dgm:prSet presAssocID="{4A57F013-44EE-44E7-8C7A-134DBE6435EB}" presName="node" presStyleLbl="node1" presStyleIdx="11" presStyleCnt="16" custScaleY="133459" custLinFactX="64983" custLinFactNeighborX="100000" custLinFactNeighborY="-22169">
        <dgm:presLayoutVars>
          <dgm:bulletEnabled val="1"/>
        </dgm:presLayoutVars>
      </dgm:prSet>
      <dgm:spPr/>
    </dgm:pt>
    <dgm:pt modelId="{931D6A75-CA91-4006-8DC5-3ABAF845699F}" type="pres">
      <dgm:prSet presAssocID="{201D3161-789A-469A-A29D-0F704D742A04}" presName="sibTrans" presStyleCnt="0"/>
      <dgm:spPr/>
    </dgm:pt>
    <dgm:pt modelId="{CC6644FE-2170-4159-8AD0-3F8A7146D869}" type="pres">
      <dgm:prSet presAssocID="{E4BD9837-2907-408F-91ED-77A95FC717D8}" presName="node" presStyleLbl="node1" presStyleIdx="12" presStyleCnt="16" custScaleY="125623" custLinFactX="-100000" custLinFactNeighborX="-123982" custLinFactNeighborY="90377">
        <dgm:presLayoutVars>
          <dgm:bulletEnabled val="1"/>
        </dgm:presLayoutVars>
      </dgm:prSet>
      <dgm:spPr/>
    </dgm:pt>
    <dgm:pt modelId="{A937FDDB-6834-43EE-8A13-95CF5CD896F9}" type="pres">
      <dgm:prSet presAssocID="{8E92CDD1-AB27-46BD-A8C0-9FCE363F21AE}" presName="sibTrans" presStyleCnt="0"/>
      <dgm:spPr/>
    </dgm:pt>
    <dgm:pt modelId="{E477A9E8-76A5-4738-9F2D-0E882731D4BD}" type="pres">
      <dgm:prSet presAssocID="{BC997EA8-6911-4D67-91BF-D68051175FD8}" presName="node" presStyleLbl="node1" presStyleIdx="13" presStyleCnt="16" custLinFactX="-96569" custLinFactNeighborX="-100000" custLinFactNeighborY="94123">
        <dgm:presLayoutVars>
          <dgm:bulletEnabled val="1"/>
        </dgm:presLayoutVars>
      </dgm:prSet>
      <dgm:spPr/>
    </dgm:pt>
    <dgm:pt modelId="{ED3735B9-52D4-4A8E-B525-2EF9983825AF}" type="pres">
      <dgm:prSet presAssocID="{FCB1FF18-34AA-4C72-88D4-217663393DC7}" presName="sibTrans" presStyleCnt="0"/>
      <dgm:spPr/>
    </dgm:pt>
    <dgm:pt modelId="{C49AF8A6-C490-4FDD-BAA3-FE0AE37467B6}" type="pres">
      <dgm:prSet presAssocID="{B0565F57-920F-4821-9930-B0AD64C9E2FE}" presName="node" presStyleLbl="node1" presStyleIdx="14" presStyleCnt="16" custLinFactNeighborX="-24922" custLinFactNeighborY="94366">
        <dgm:presLayoutVars>
          <dgm:bulletEnabled val="1"/>
        </dgm:presLayoutVars>
      </dgm:prSet>
      <dgm:spPr/>
    </dgm:pt>
    <dgm:pt modelId="{2C624785-AF67-40B9-BF7C-14EE0C2E4E77}" type="pres">
      <dgm:prSet presAssocID="{15AB8FCE-2727-4C30-9DCD-E4537CD6063C}" presName="sibTrans" presStyleCnt="0"/>
      <dgm:spPr/>
    </dgm:pt>
    <dgm:pt modelId="{46C90A28-187B-46AA-A677-0A2AFD56DA69}" type="pres">
      <dgm:prSet presAssocID="{10379E72-7A11-4F2F-A211-29589B5A44D7}" presName="node" presStyleLbl="node1" presStyleIdx="15" presStyleCnt="16" custLinFactNeighborX="52543" custLinFactNeighborY="-36024">
        <dgm:presLayoutVars>
          <dgm:bulletEnabled val="1"/>
        </dgm:presLayoutVars>
      </dgm:prSet>
      <dgm:spPr/>
    </dgm:pt>
  </dgm:ptLst>
  <dgm:cxnLst>
    <dgm:cxn modelId="{CC5B310A-B889-40AC-A31A-FB181CCFC847}" type="presOf" srcId="{4A57F013-44EE-44E7-8C7A-134DBE6435EB}" destId="{FB9AA7AD-958A-4379-ACE2-30F30BF0E331}" srcOrd="0" destOrd="0" presId="urn:microsoft.com/office/officeart/2005/8/layout/default"/>
    <dgm:cxn modelId="{1EC2080B-BC9C-43ED-8C2A-407D28039940}" srcId="{E0D790A6-5005-4C5C-9A59-2BBA94A6F996}" destId="{BC997EA8-6911-4D67-91BF-D68051175FD8}" srcOrd="13" destOrd="0" parTransId="{C728C707-D54C-499D-A15C-13D36ECFF3BD}" sibTransId="{FCB1FF18-34AA-4C72-88D4-217663393DC7}"/>
    <dgm:cxn modelId="{9F52E81B-9A64-4A23-8F4E-262267EB7A36}" type="presOf" srcId="{0702FCAD-F021-4012-821B-4D5C73EBDD1B}" destId="{70B0497D-F827-4BEC-B644-D9FBB6814909}" srcOrd="0" destOrd="0" presId="urn:microsoft.com/office/officeart/2005/8/layout/default"/>
    <dgm:cxn modelId="{A12ECC30-5B60-471B-90B6-6FF9BBDDDD9C}" srcId="{E0D790A6-5005-4C5C-9A59-2BBA94A6F996}" destId="{4A57F013-44EE-44E7-8C7A-134DBE6435EB}" srcOrd="11" destOrd="0" parTransId="{3A57C69B-0094-4E3D-A296-6A636616FA1A}" sibTransId="{201D3161-789A-469A-A29D-0F704D742A04}"/>
    <dgm:cxn modelId="{954E0533-3A90-4D9D-8A67-880243155C64}" type="presOf" srcId="{9181E014-AAE6-48E2-AD0F-40E89333FD5A}" destId="{FF785CC6-2845-4013-B03C-88DBA5F9C4E0}" srcOrd="0" destOrd="0" presId="urn:microsoft.com/office/officeart/2005/8/layout/default"/>
    <dgm:cxn modelId="{AA809C5F-DF21-4382-809D-BA0011328C8B}" type="presOf" srcId="{43B415A4-1AE6-4BB8-912E-6E39AD1E4AF0}" destId="{8BE273AE-BD0B-4EBE-A9DA-3CED2453653E}" srcOrd="0" destOrd="0" presId="urn:microsoft.com/office/officeart/2005/8/layout/default"/>
    <dgm:cxn modelId="{D249EE60-B02B-46E7-8A7A-B09AE1308E76}" srcId="{E0D790A6-5005-4C5C-9A59-2BBA94A6F996}" destId="{E4BD9837-2907-408F-91ED-77A95FC717D8}" srcOrd="12" destOrd="0" parTransId="{CE9ABC3F-FA92-41EA-AB97-B1D7D6BE7B68}" sibTransId="{8E92CDD1-AB27-46BD-A8C0-9FCE363F21AE}"/>
    <dgm:cxn modelId="{1C032043-227B-4B59-96D3-20220FAA9241}" srcId="{E0D790A6-5005-4C5C-9A59-2BBA94A6F996}" destId="{0702FCAD-F021-4012-821B-4D5C73EBDD1B}" srcOrd="2" destOrd="0" parTransId="{BADAE644-6682-4638-B5CF-CF9D50BDC0DD}" sibTransId="{E3870A43-5C4F-42C3-BCF2-C629E454DD90}"/>
    <dgm:cxn modelId="{FF229065-CAFC-4ED7-A8C1-4245686F094B}" type="presOf" srcId="{BC997EA8-6911-4D67-91BF-D68051175FD8}" destId="{E477A9E8-76A5-4738-9F2D-0E882731D4BD}" srcOrd="0" destOrd="0" presId="urn:microsoft.com/office/officeart/2005/8/layout/default"/>
    <dgm:cxn modelId="{973A2847-03F8-47B6-918E-8E053493FDAF}" type="presOf" srcId="{B0565F57-920F-4821-9930-B0AD64C9E2FE}" destId="{C49AF8A6-C490-4FDD-BAA3-FE0AE37467B6}" srcOrd="0" destOrd="0" presId="urn:microsoft.com/office/officeart/2005/8/layout/default"/>
    <dgm:cxn modelId="{7E89FF49-87D8-4722-90DF-DB12F976185D}" type="presOf" srcId="{B43755CB-5CBE-461D-ABCD-8C71DBE25C6A}" destId="{008CE9B4-6D43-4CD8-88D7-AF5CD89B704E}" srcOrd="0" destOrd="0" presId="urn:microsoft.com/office/officeart/2005/8/layout/default"/>
    <dgm:cxn modelId="{997F5C4A-5230-4C8C-B120-D934AF7BFF98}" srcId="{E0D790A6-5005-4C5C-9A59-2BBA94A6F996}" destId="{B47892AA-06A0-4DC9-949C-5F45181092BE}" srcOrd="10" destOrd="0" parTransId="{38F46880-37EE-4DD0-8D8A-B6C2C7D87C16}" sibTransId="{4AF4245A-551D-4EDB-AEE7-F1BB347DC17D}"/>
    <dgm:cxn modelId="{1CF4534D-B4C0-4D4D-BBB2-C6E3906D9C29}" type="presOf" srcId="{E0D790A6-5005-4C5C-9A59-2BBA94A6F996}" destId="{8D8FAF2E-EC13-4529-9FFD-EE12B116984F}" srcOrd="0" destOrd="0" presId="urn:microsoft.com/office/officeart/2005/8/layout/default"/>
    <dgm:cxn modelId="{9F2FFC51-CE04-4272-8BC3-DADB227A5E77}" srcId="{E0D790A6-5005-4C5C-9A59-2BBA94A6F996}" destId="{51F03701-234C-4F75-B654-DFAE6C5E612D}" srcOrd="1" destOrd="0" parTransId="{28682CBF-AC36-4375-BF3C-89F7868E17C8}" sibTransId="{F0DA79A1-17E0-4F27-8704-E2875326CAF7}"/>
    <dgm:cxn modelId="{17C06D73-6067-49CD-9FE3-97587E27BF9F}" srcId="{E0D790A6-5005-4C5C-9A59-2BBA94A6F996}" destId="{B0565F57-920F-4821-9930-B0AD64C9E2FE}" srcOrd="14" destOrd="0" parTransId="{5FFA54D4-99FD-47E4-B8CE-CAE52AFFB2D6}" sibTransId="{15AB8FCE-2727-4C30-9DCD-E4537CD6063C}"/>
    <dgm:cxn modelId="{D52B0C80-C10E-4E94-B110-A5E9F602C833}" type="presOf" srcId="{10379E72-7A11-4F2F-A211-29589B5A44D7}" destId="{46C90A28-187B-46AA-A677-0A2AFD56DA69}" srcOrd="0" destOrd="0" presId="urn:microsoft.com/office/officeart/2005/8/layout/default"/>
    <dgm:cxn modelId="{3595B387-AED3-4812-B3EA-319348A33CFA}" type="presOf" srcId="{AF84A115-B96A-4530-B68B-621B63686873}" destId="{88FFC6C9-F5DA-4D64-80F8-2048E13E4E18}" srcOrd="0" destOrd="0" presId="urn:microsoft.com/office/officeart/2005/8/layout/default"/>
    <dgm:cxn modelId="{8B1F259A-0449-4832-B395-5382BC6A198B}" srcId="{E0D790A6-5005-4C5C-9A59-2BBA94A6F996}" destId="{F5AA1436-94B1-4E41-9BCB-C8EF3C8AD2F5}" srcOrd="9" destOrd="0" parTransId="{566DA935-B143-4BE8-81FB-D0DF2C247149}" sibTransId="{2D3EE310-CF10-480B-8AD2-9987FBBB1363}"/>
    <dgm:cxn modelId="{1D0F329D-39BF-4C31-A4D8-59DE6C834AF0}" srcId="{E0D790A6-5005-4C5C-9A59-2BBA94A6F996}" destId="{B43755CB-5CBE-461D-ABCD-8C71DBE25C6A}" srcOrd="7" destOrd="0" parTransId="{0E56025D-2427-4242-841F-C568FF93C1C6}" sibTransId="{818C7F1B-EA02-45DC-B1B5-8A29C9340A59}"/>
    <dgm:cxn modelId="{36C5B2A3-C64D-40E9-900E-DEFCB9DAED9C}" type="presOf" srcId="{7BFD32AA-6E8E-476B-8826-B4240225BE00}" destId="{BCA66862-3897-48A8-BEAC-31EB4D3931D2}" srcOrd="0" destOrd="0" presId="urn:microsoft.com/office/officeart/2005/8/layout/default"/>
    <dgm:cxn modelId="{4488B3A8-A68B-4B6C-B4EE-44A04FC5C197}" srcId="{E0D790A6-5005-4C5C-9A59-2BBA94A6F996}" destId="{42E88783-FDC3-4023-B382-B0D520558844}" srcOrd="3" destOrd="0" parTransId="{7683E0F8-08BF-49A1-AE85-0AB79A1B5181}" sibTransId="{6606C86B-C687-4420-BCC7-142CA6D98E62}"/>
    <dgm:cxn modelId="{347C60AE-2E4F-4844-B27A-1D0D9806005F}" srcId="{E0D790A6-5005-4C5C-9A59-2BBA94A6F996}" destId="{44EA5855-1E0D-4F38-9CCA-2049C0FA2E39}" srcOrd="0" destOrd="0" parTransId="{F000E3ED-D004-4944-A1BD-3B9DFDF0B491}" sibTransId="{B711B9E5-9186-4BC1-B4A4-249E05720720}"/>
    <dgm:cxn modelId="{E4E17EB6-0E2C-4A5D-80EF-13AE030F66F0}" srcId="{E0D790A6-5005-4C5C-9A59-2BBA94A6F996}" destId="{7BFD32AA-6E8E-476B-8826-B4240225BE00}" srcOrd="6" destOrd="0" parTransId="{F71AD686-AE02-41F6-A7C3-D9E12B4467FE}" sibTransId="{8ED272B2-E2A6-4751-ABFE-9A5DBDAF19D0}"/>
    <dgm:cxn modelId="{D0EB0FBD-3E8F-411E-A174-D022ABEB0C46}" srcId="{E0D790A6-5005-4C5C-9A59-2BBA94A6F996}" destId="{10379E72-7A11-4F2F-A211-29589B5A44D7}" srcOrd="15" destOrd="0" parTransId="{C5D83435-A7A7-4A09-BCD1-775245AB87BA}" sibTransId="{605089C5-EF6D-4BE6-913D-E3C69EEED641}"/>
    <dgm:cxn modelId="{1E1495C0-5344-40BC-BD45-A81F6F306BDD}" srcId="{E0D790A6-5005-4C5C-9A59-2BBA94A6F996}" destId="{43B415A4-1AE6-4BB8-912E-6E39AD1E4AF0}" srcOrd="8" destOrd="0" parTransId="{1C7707C2-9FD9-4BA6-8118-8798CC63353B}" sibTransId="{0B7E3C9F-67BA-4D4D-82CD-53202F2A97AC}"/>
    <dgm:cxn modelId="{15CC87C1-5F53-485D-8204-1E5F6A31AA36}" type="presOf" srcId="{B47892AA-06A0-4DC9-949C-5F45181092BE}" destId="{6B4E0653-F533-4C44-89D2-C741AFF77736}" srcOrd="0" destOrd="0" presId="urn:microsoft.com/office/officeart/2005/8/layout/default"/>
    <dgm:cxn modelId="{5EB769CE-8946-4E30-A039-E6AC17A151B7}" srcId="{E0D790A6-5005-4C5C-9A59-2BBA94A6F996}" destId="{9181E014-AAE6-48E2-AD0F-40E89333FD5A}" srcOrd="4" destOrd="0" parTransId="{6E3C4A97-5B1F-4190-9C53-0CF7B5178EE1}" sibTransId="{C5F7D8CC-1734-47A0-8F32-6C06E1FFE673}"/>
    <dgm:cxn modelId="{82FFD3CE-88D4-4C38-8369-7631E164AEE0}" type="presOf" srcId="{42E88783-FDC3-4023-B382-B0D520558844}" destId="{4E4E8031-C280-4179-A78E-6439F3AA579F}" srcOrd="0" destOrd="0" presId="urn:microsoft.com/office/officeart/2005/8/layout/default"/>
    <dgm:cxn modelId="{719817D7-694E-42BD-9BCD-9FDA127947BD}" type="presOf" srcId="{51F03701-234C-4F75-B654-DFAE6C5E612D}" destId="{3DA1B716-7BD9-4A05-ADFB-3507B96F7689}" srcOrd="0" destOrd="0" presId="urn:microsoft.com/office/officeart/2005/8/layout/default"/>
    <dgm:cxn modelId="{E1EF62D8-499C-4A87-8812-AA059CAC2BC8}" type="presOf" srcId="{F5AA1436-94B1-4E41-9BCB-C8EF3C8AD2F5}" destId="{6B7EE287-5FFD-4D2D-9E0F-DC2E576A9833}" srcOrd="0" destOrd="0" presId="urn:microsoft.com/office/officeart/2005/8/layout/default"/>
    <dgm:cxn modelId="{E49365DC-3DD3-4876-AEE9-7E730C544556}" type="presOf" srcId="{44EA5855-1E0D-4F38-9CCA-2049C0FA2E39}" destId="{7A3EE5D3-B751-4B01-92C3-5222D6EEB57F}" srcOrd="0" destOrd="0" presId="urn:microsoft.com/office/officeart/2005/8/layout/default"/>
    <dgm:cxn modelId="{F1B1ADF9-260C-42A8-9DBD-B8673239AA20}" srcId="{E0D790A6-5005-4C5C-9A59-2BBA94A6F996}" destId="{AF84A115-B96A-4530-B68B-621B63686873}" srcOrd="5" destOrd="0" parTransId="{CFF4CA55-34CD-4668-9713-D94792ED6B0A}" sibTransId="{C081621F-5F8F-43B5-B419-B7014C807785}"/>
    <dgm:cxn modelId="{88176BFB-BCC8-4EE5-86FA-D292982D2BC1}" type="presOf" srcId="{E4BD9837-2907-408F-91ED-77A95FC717D8}" destId="{CC6644FE-2170-4159-8AD0-3F8A7146D869}" srcOrd="0" destOrd="0" presId="urn:microsoft.com/office/officeart/2005/8/layout/default"/>
    <dgm:cxn modelId="{8597F545-D0F4-4CDD-9C40-B2E272CDF695}" type="presParOf" srcId="{8D8FAF2E-EC13-4529-9FFD-EE12B116984F}" destId="{7A3EE5D3-B751-4B01-92C3-5222D6EEB57F}" srcOrd="0" destOrd="0" presId="urn:microsoft.com/office/officeart/2005/8/layout/default"/>
    <dgm:cxn modelId="{6A7D8244-04E7-4B61-A2B5-6E7C2594165A}" type="presParOf" srcId="{8D8FAF2E-EC13-4529-9FFD-EE12B116984F}" destId="{F9B68DC5-945D-4F3E-98C8-F643CCABED83}" srcOrd="1" destOrd="0" presId="urn:microsoft.com/office/officeart/2005/8/layout/default"/>
    <dgm:cxn modelId="{5C8D66A4-7932-459C-8022-DF94B05D264B}" type="presParOf" srcId="{8D8FAF2E-EC13-4529-9FFD-EE12B116984F}" destId="{3DA1B716-7BD9-4A05-ADFB-3507B96F7689}" srcOrd="2" destOrd="0" presId="urn:microsoft.com/office/officeart/2005/8/layout/default"/>
    <dgm:cxn modelId="{3EB61EEF-5AB5-4C45-BB6B-C258180099A9}" type="presParOf" srcId="{8D8FAF2E-EC13-4529-9FFD-EE12B116984F}" destId="{286837FF-C2E8-4B59-A290-AE11C1BC9EF1}" srcOrd="3" destOrd="0" presId="urn:microsoft.com/office/officeart/2005/8/layout/default"/>
    <dgm:cxn modelId="{3BA283E2-4755-431E-B770-8C3499A51707}" type="presParOf" srcId="{8D8FAF2E-EC13-4529-9FFD-EE12B116984F}" destId="{70B0497D-F827-4BEC-B644-D9FBB6814909}" srcOrd="4" destOrd="0" presId="urn:microsoft.com/office/officeart/2005/8/layout/default"/>
    <dgm:cxn modelId="{20EA8813-59DC-4312-8C36-74E807A4372E}" type="presParOf" srcId="{8D8FAF2E-EC13-4529-9FFD-EE12B116984F}" destId="{2934549C-67F9-4CA2-8E80-92F2EF54D2AC}" srcOrd="5" destOrd="0" presId="urn:microsoft.com/office/officeart/2005/8/layout/default"/>
    <dgm:cxn modelId="{87C4F8E0-E91E-4A7B-9CDF-DBAAB05A4D79}" type="presParOf" srcId="{8D8FAF2E-EC13-4529-9FFD-EE12B116984F}" destId="{4E4E8031-C280-4179-A78E-6439F3AA579F}" srcOrd="6" destOrd="0" presId="urn:microsoft.com/office/officeart/2005/8/layout/default"/>
    <dgm:cxn modelId="{47FC1A6D-54AF-4A2C-8BE8-82DD2D185D7B}" type="presParOf" srcId="{8D8FAF2E-EC13-4529-9FFD-EE12B116984F}" destId="{E5066F56-9DF0-4200-87B7-9CDC7426993B}" srcOrd="7" destOrd="0" presId="urn:microsoft.com/office/officeart/2005/8/layout/default"/>
    <dgm:cxn modelId="{0BAE7802-A4D8-408A-939E-8FA96D344183}" type="presParOf" srcId="{8D8FAF2E-EC13-4529-9FFD-EE12B116984F}" destId="{FF785CC6-2845-4013-B03C-88DBA5F9C4E0}" srcOrd="8" destOrd="0" presId="urn:microsoft.com/office/officeart/2005/8/layout/default"/>
    <dgm:cxn modelId="{4220CCEA-FE3A-46A6-B4A4-928DDCE6AAFB}" type="presParOf" srcId="{8D8FAF2E-EC13-4529-9FFD-EE12B116984F}" destId="{588ABA3C-5B54-41F1-81DF-B77CC999963D}" srcOrd="9" destOrd="0" presId="urn:microsoft.com/office/officeart/2005/8/layout/default"/>
    <dgm:cxn modelId="{BFFAE75D-B8F3-4E7F-80B3-41BC9B1331D5}" type="presParOf" srcId="{8D8FAF2E-EC13-4529-9FFD-EE12B116984F}" destId="{88FFC6C9-F5DA-4D64-80F8-2048E13E4E18}" srcOrd="10" destOrd="0" presId="urn:microsoft.com/office/officeart/2005/8/layout/default"/>
    <dgm:cxn modelId="{E7EDFABC-F6E1-4723-B1E1-F561300A610F}" type="presParOf" srcId="{8D8FAF2E-EC13-4529-9FFD-EE12B116984F}" destId="{EA245795-D4BC-4C44-A8BE-37EFCFF75BB4}" srcOrd="11" destOrd="0" presId="urn:microsoft.com/office/officeart/2005/8/layout/default"/>
    <dgm:cxn modelId="{F11CF910-F539-4930-B9DE-7E6EC6B965E5}" type="presParOf" srcId="{8D8FAF2E-EC13-4529-9FFD-EE12B116984F}" destId="{BCA66862-3897-48A8-BEAC-31EB4D3931D2}" srcOrd="12" destOrd="0" presId="urn:microsoft.com/office/officeart/2005/8/layout/default"/>
    <dgm:cxn modelId="{6C750363-B904-47B4-AD80-504D1242ABA9}" type="presParOf" srcId="{8D8FAF2E-EC13-4529-9FFD-EE12B116984F}" destId="{8B7A7993-7945-4567-8069-BB39113F99D3}" srcOrd="13" destOrd="0" presId="urn:microsoft.com/office/officeart/2005/8/layout/default"/>
    <dgm:cxn modelId="{6257CE6D-CE6D-4B26-AC4B-79D48C5369A5}" type="presParOf" srcId="{8D8FAF2E-EC13-4529-9FFD-EE12B116984F}" destId="{008CE9B4-6D43-4CD8-88D7-AF5CD89B704E}" srcOrd="14" destOrd="0" presId="urn:microsoft.com/office/officeart/2005/8/layout/default"/>
    <dgm:cxn modelId="{0205E8CA-BB5C-4715-B5C1-DDC095395E0A}" type="presParOf" srcId="{8D8FAF2E-EC13-4529-9FFD-EE12B116984F}" destId="{4D464AE0-03F3-4592-9151-7BD587B5C01F}" srcOrd="15" destOrd="0" presId="urn:microsoft.com/office/officeart/2005/8/layout/default"/>
    <dgm:cxn modelId="{923C9A13-E93C-4BD6-91A3-501CBCE3A688}" type="presParOf" srcId="{8D8FAF2E-EC13-4529-9FFD-EE12B116984F}" destId="{8BE273AE-BD0B-4EBE-A9DA-3CED2453653E}" srcOrd="16" destOrd="0" presId="urn:microsoft.com/office/officeart/2005/8/layout/default"/>
    <dgm:cxn modelId="{C560313B-2C11-4FEE-A2D5-BA08A164B707}" type="presParOf" srcId="{8D8FAF2E-EC13-4529-9FFD-EE12B116984F}" destId="{AD42E90C-17C4-4C94-BC84-71601D6097BF}" srcOrd="17" destOrd="0" presId="urn:microsoft.com/office/officeart/2005/8/layout/default"/>
    <dgm:cxn modelId="{5889012D-39D3-41D3-9AE6-03A64189EF27}" type="presParOf" srcId="{8D8FAF2E-EC13-4529-9FFD-EE12B116984F}" destId="{6B7EE287-5FFD-4D2D-9E0F-DC2E576A9833}" srcOrd="18" destOrd="0" presId="urn:microsoft.com/office/officeart/2005/8/layout/default"/>
    <dgm:cxn modelId="{90343ADF-5000-4059-A0BD-885C5FC7C78E}" type="presParOf" srcId="{8D8FAF2E-EC13-4529-9FFD-EE12B116984F}" destId="{7DF0D738-1F1A-43AC-9C7A-67C6687C4EB9}" srcOrd="19" destOrd="0" presId="urn:microsoft.com/office/officeart/2005/8/layout/default"/>
    <dgm:cxn modelId="{F0C5F900-BF79-43BC-A222-FF8D2737B98D}" type="presParOf" srcId="{8D8FAF2E-EC13-4529-9FFD-EE12B116984F}" destId="{6B4E0653-F533-4C44-89D2-C741AFF77736}" srcOrd="20" destOrd="0" presId="urn:microsoft.com/office/officeart/2005/8/layout/default"/>
    <dgm:cxn modelId="{21E596EA-3EA9-450E-9ECF-FA6061E0B60B}" type="presParOf" srcId="{8D8FAF2E-EC13-4529-9FFD-EE12B116984F}" destId="{49E2F7C3-CFB9-4AA0-A9F8-0C929FB2584E}" srcOrd="21" destOrd="0" presId="urn:microsoft.com/office/officeart/2005/8/layout/default"/>
    <dgm:cxn modelId="{9D2A7CE7-EDAA-4FE8-BC4A-4B7CD4E79B05}" type="presParOf" srcId="{8D8FAF2E-EC13-4529-9FFD-EE12B116984F}" destId="{FB9AA7AD-958A-4379-ACE2-30F30BF0E331}" srcOrd="22" destOrd="0" presId="urn:microsoft.com/office/officeart/2005/8/layout/default"/>
    <dgm:cxn modelId="{E2608466-8EE1-4908-904B-BF49917B4DFE}" type="presParOf" srcId="{8D8FAF2E-EC13-4529-9FFD-EE12B116984F}" destId="{931D6A75-CA91-4006-8DC5-3ABAF845699F}" srcOrd="23" destOrd="0" presId="urn:microsoft.com/office/officeart/2005/8/layout/default"/>
    <dgm:cxn modelId="{5D11D3FE-AA3E-47C8-8C41-5EF90BDC1F9D}" type="presParOf" srcId="{8D8FAF2E-EC13-4529-9FFD-EE12B116984F}" destId="{CC6644FE-2170-4159-8AD0-3F8A7146D869}" srcOrd="24" destOrd="0" presId="urn:microsoft.com/office/officeart/2005/8/layout/default"/>
    <dgm:cxn modelId="{DF39A059-C8DB-42C7-9BA8-DF210BF1D74E}" type="presParOf" srcId="{8D8FAF2E-EC13-4529-9FFD-EE12B116984F}" destId="{A937FDDB-6834-43EE-8A13-95CF5CD896F9}" srcOrd="25" destOrd="0" presId="urn:microsoft.com/office/officeart/2005/8/layout/default"/>
    <dgm:cxn modelId="{9A5890BE-7630-4038-A47A-9F1801B22EDE}" type="presParOf" srcId="{8D8FAF2E-EC13-4529-9FFD-EE12B116984F}" destId="{E477A9E8-76A5-4738-9F2D-0E882731D4BD}" srcOrd="26" destOrd="0" presId="urn:microsoft.com/office/officeart/2005/8/layout/default"/>
    <dgm:cxn modelId="{4D0F23D6-C81E-4474-9396-753A09103D4D}" type="presParOf" srcId="{8D8FAF2E-EC13-4529-9FFD-EE12B116984F}" destId="{ED3735B9-52D4-4A8E-B525-2EF9983825AF}" srcOrd="27" destOrd="0" presId="urn:microsoft.com/office/officeart/2005/8/layout/default"/>
    <dgm:cxn modelId="{43A2177F-55C2-40E5-8B21-6118A40BBABB}" type="presParOf" srcId="{8D8FAF2E-EC13-4529-9FFD-EE12B116984F}" destId="{C49AF8A6-C490-4FDD-BAA3-FE0AE37467B6}" srcOrd="28" destOrd="0" presId="urn:microsoft.com/office/officeart/2005/8/layout/default"/>
    <dgm:cxn modelId="{44E1E12F-EFEB-4A66-A5DB-DA663B583139}" type="presParOf" srcId="{8D8FAF2E-EC13-4529-9FFD-EE12B116984F}" destId="{2C624785-AF67-40B9-BF7C-14EE0C2E4E77}" srcOrd="29" destOrd="0" presId="urn:microsoft.com/office/officeart/2005/8/layout/default"/>
    <dgm:cxn modelId="{28973810-DEF2-401B-AC28-89BE529DD6CF}" type="presParOf" srcId="{8D8FAF2E-EC13-4529-9FFD-EE12B116984F}" destId="{46C90A28-187B-46AA-A677-0A2AFD56DA69}" srcOrd="30" destOrd="0" presId="urn:microsoft.com/office/officeart/2005/8/layout/default"/>
  </dgm:cxnLst>
  <dgm:bg/>
  <dgm:whole/>
  <dgm:extLst>
    <a:ext uri="http://schemas.microsoft.com/office/drawing/2008/diagram">
      <dsp:dataModelExt xmlns:dsp="http://schemas.microsoft.com/office/drawing/2008/diagram" relId="rId10"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CADA0E3-76A8-4846-9BD2-113173763466}"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7AFA8625-6BBA-410C-879A-D637875D8302}">
      <dgm:prSet custT="1"/>
      <dgm:spPr/>
      <dgm:t>
        <a:bodyPr/>
        <a:lstStyle/>
        <a:p>
          <a:r>
            <a:rPr lang="en-GB" sz="1100" dirty="0">
              <a:latin typeface="Arial" panose="020B0604020202020204" pitchFamily="34" charset="0"/>
              <a:cs typeface="Arial" panose="020B0604020202020204" pitchFamily="34" charset="0"/>
            </a:rPr>
            <a:t>What is Lewy body dementia(National Institute on Ageing,2021) stated that Lewy body dementia is an illness, that’s linked to uncommon deposits of a biomolecule, known as alpha taxonomy in the cerebrum. These deposits are called Lewy bodies and infect chemicals within the brain, who’s exchanges,  as a result can led the way to cause problems, with the following, thinking, body movement attitude and changes to mood What is Lewy Body dementia(National Institute on Ageing, 2021).</a:t>
          </a:r>
          <a:endParaRPr lang="en-US" sz="1100" dirty="0">
            <a:latin typeface="Arial" panose="020B0604020202020204" pitchFamily="34" charset="0"/>
            <a:cs typeface="Arial" panose="020B0604020202020204" pitchFamily="34" charset="0"/>
          </a:endParaRPr>
        </a:p>
      </dgm:t>
    </dgm:pt>
    <dgm:pt modelId="{2CDD32F9-6FC5-4A6B-99D1-1FF7520B0A34}" type="parTrans" cxnId="{55DCB10C-2316-43A4-A6F6-23C774C4EDF3}">
      <dgm:prSet/>
      <dgm:spPr/>
      <dgm:t>
        <a:bodyPr/>
        <a:lstStyle/>
        <a:p>
          <a:endParaRPr lang="en-US"/>
        </a:p>
      </dgm:t>
    </dgm:pt>
    <dgm:pt modelId="{2DEF3C31-E0B0-4BDD-8A40-283F67D56427}" type="sibTrans" cxnId="{55DCB10C-2316-43A4-A6F6-23C774C4EDF3}">
      <dgm:prSet/>
      <dgm:spPr/>
      <dgm:t>
        <a:bodyPr/>
        <a:lstStyle/>
        <a:p>
          <a:endParaRPr lang="en-US"/>
        </a:p>
      </dgm:t>
    </dgm:pt>
    <dgm:pt modelId="{5B582F01-4CAF-4806-AF75-15272D2AD370}">
      <dgm:prSet custT="1"/>
      <dgm:spPr/>
      <dgm:t>
        <a:bodyPr/>
        <a:lstStyle/>
        <a:p>
          <a:r>
            <a:rPr lang="en-GB" sz="1100" dirty="0">
              <a:latin typeface="Arial" panose="020B0604020202020204" pitchFamily="34" charset="0"/>
              <a:cs typeface="Arial" panose="020B0604020202020204" pitchFamily="34" charset="0"/>
            </a:rPr>
            <a:t>Vascular dementia(Best Practice, 2022) suggests that vascular dementia, is identified as a long-term growing disease in the brain, which brings about, psychological damage. The controlling functions of the brain’s power, such as making plans, are more evident, to become distressed than the memory. Motor and humour changes are generally detected early on Vascular dementia(Best Practice, 2022).   </a:t>
          </a:r>
          <a:endParaRPr lang="en-US" sz="1100" dirty="0">
            <a:latin typeface="Arial" panose="020B0604020202020204" pitchFamily="34" charset="0"/>
            <a:cs typeface="Arial" panose="020B0604020202020204" pitchFamily="34" charset="0"/>
          </a:endParaRPr>
        </a:p>
      </dgm:t>
    </dgm:pt>
    <dgm:pt modelId="{EA2E87E1-1C58-4215-ABA9-DDF9E108B9D1}" type="parTrans" cxnId="{6379DFAC-9C47-451F-960A-66125F14A2B1}">
      <dgm:prSet/>
      <dgm:spPr/>
      <dgm:t>
        <a:bodyPr/>
        <a:lstStyle/>
        <a:p>
          <a:endParaRPr lang="en-US"/>
        </a:p>
      </dgm:t>
    </dgm:pt>
    <dgm:pt modelId="{9CA3E309-1CFB-408E-9BF3-8EB8CF67C95A}" type="sibTrans" cxnId="{6379DFAC-9C47-451F-960A-66125F14A2B1}">
      <dgm:prSet/>
      <dgm:spPr/>
      <dgm:t>
        <a:bodyPr/>
        <a:lstStyle/>
        <a:p>
          <a:endParaRPr lang="en-US"/>
        </a:p>
      </dgm:t>
    </dgm:pt>
    <dgm:pt modelId="{BC212451-0D4A-482C-A710-5E7193CA82F9}" type="pres">
      <dgm:prSet presAssocID="{BCADA0E3-76A8-4846-9BD2-113173763466}" presName="linear" presStyleCnt="0">
        <dgm:presLayoutVars>
          <dgm:animLvl val="lvl"/>
          <dgm:resizeHandles val="exact"/>
        </dgm:presLayoutVars>
      </dgm:prSet>
      <dgm:spPr/>
    </dgm:pt>
    <dgm:pt modelId="{45C7ADF3-3161-4089-AB6D-7764709FD911}" type="pres">
      <dgm:prSet presAssocID="{7AFA8625-6BBA-410C-879A-D637875D8302}" presName="parentText" presStyleLbl="node1" presStyleIdx="0" presStyleCnt="2">
        <dgm:presLayoutVars>
          <dgm:chMax val="0"/>
          <dgm:bulletEnabled val="1"/>
        </dgm:presLayoutVars>
      </dgm:prSet>
      <dgm:spPr/>
    </dgm:pt>
    <dgm:pt modelId="{9CD39E7B-40E0-44AC-8D4E-7076172D0EDE}" type="pres">
      <dgm:prSet presAssocID="{2DEF3C31-E0B0-4BDD-8A40-283F67D56427}" presName="spacer" presStyleCnt="0"/>
      <dgm:spPr/>
    </dgm:pt>
    <dgm:pt modelId="{AE535FD1-9DA9-491F-B7BD-FF44FCFB4A3A}" type="pres">
      <dgm:prSet presAssocID="{5B582F01-4CAF-4806-AF75-15272D2AD370}" presName="parentText" presStyleLbl="node1" presStyleIdx="1" presStyleCnt="2">
        <dgm:presLayoutVars>
          <dgm:chMax val="0"/>
          <dgm:bulletEnabled val="1"/>
        </dgm:presLayoutVars>
      </dgm:prSet>
      <dgm:spPr/>
    </dgm:pt>
  </dgm:ptLst>
  <dgm:cxnLst>
    <dgm:cxn modelId="{55DCB10C-2316-43A4-A6F6-23C774C4EDF3}" srcId="{BCADA0E3-76A8-4846-9BD2-113173763466}" destId="{7AFA8625-6BBA-410C-879A-D637875D8302}" srcOrd="0" destOrd="0" parTransId="{2CDD32F9-6FC5-4A6B-99D1-1FF7520B0A34}" sibTransId="{2DEF3C31-E0B0-4BDD-8A40-283F67D56427}"/>
    <dgm:cxn modelId="{06051E7F-8687-4CCE-BDFF-880E230B49C3}" type="presOf" srcId="{7AFA8625-6BBA-410C-879A-D637875D8302}" destId="{45C7ADF3-3161-4089-AB6D-7764709FD911}" srcOrd="0" destOrd="0" presId="urn:microsoft.com/office/officeart/2005/8/layout/vList2"/>
    <dgm:cxn modelId="{25D4B291-F011-49D2-A0F2-CA94E0B4C54C}" type="presOf" srcId="{5B582F01-4CAF-4806-AF75-15272D2AD370}" destId="{AE535FD1-9DA9-491F-B7BD-FF44FCFB4A3A}" srcOrd="0" destOrd="0" presId="urn:microsoft.com/office/officeart/2005/8/layout/vList2"/>
    <dgm:cxn modelId="{6379DFAC-9C47-451F-960A-66125F14A2B1}" srcId="{BCADA0E3-76A8-4846-9BD2-113173763466}" destId="{5B582F01-4CAF-4806-AF75-15272D2AD370}" srcOrd="1" destOrd="0" parTransId="{EA2E87E1-1C58-4215-ABA9-DDF9E108B9D1}" sibTransId="{9CA3E309-1CFB-408E-9BF3-8EB8CF67C95A}"/>
    <dgm:cxn modelId="{5D31FFF8-B237-4D71-86AF-164206086384}" type="presOf" srcId="{BCADA0E3-76A8-4846-9BD2-113173763466}" destId="{BC212451-0D4A-482C-A710-5E7193CA82F9}" srcOrd="0" destOrd="0" presId="urn:microsoft.com/office/officeart/2005/8/layout/vList2"/>
    <dgm:cxn modelId="{98E8F857-B688-4EED-8488-083C27219BC3}" type="presParOf" srcId="{BC212451-0D4A-482C-A710-5E7193CA82F9}" destId="{45C7ADF3-3161-4089-AB6D-7764709FD911}" srcOrd="0" destOrd="0" presId="urn:microsoft.com/office/officeart/2005/8/layout/vList2"/>
    <dgm:cxn modelId="{E8C45D5B-4302-42C9-A453-1FCEF5F0BCF3}" type="presParOf" srcId="{BC212451-0D4A-482C-A710-5E7193CA82F9}" destId="{9CD39E7B-40E0-44AC-8D4E-7076172D0EDE}" srcOrd="1" destOrd="0" presId="urn:microsoft.com/office/officeart/2005/8/layout/vList2"/>
    <dgm:cxn modelId="{820ACF41-9837-47D1-945B-A86DFE29BB6C}" type="presParOf" srcId="{BC212451-0D4A-482C-A710-5E7193CA82F9}" destId="{AE535FD1-9DA9-491F-B7BD-FF44FCFB4A3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C4BC4BD-92E9-4912-B452-4457C2B75D5D}" type="doc">
      <dgm:prSet loTypeId="urn:microsoft.com/office/officeart/2005/8/layout/vList2" loCatId="list" qsTypeId="urn:microsoft.com/office/officeart/2005/8/quickstyle/simple1" qsCatId="simple" csTypeId="urn:microsoft.com/office/officeart/2005/8/colors/colorful5" csCatId="colorful" phldr="1"/>
      <dgm:spPr/>
      <dgm:t>
        <a:bodyPr/>
        <a:lstStyle/>
        <a:p>
          <a:endParaRPr lang="en-US"/>
        </a:p>
      </dgm:t>
    </dgm:pt>
    <dgm:pt modelId="{6B7C71C3-773B-45ED-8282-F5AB979EC177}">
      <dgm:prSet custT="1"/>
      <dgm:spPr/>
      <dgm:t>
        <a:bodyPr/>
        <a:lstStyle/>
        <a:p>
          <a:r>
            <a:rPr lang="en-GB" sz="1400" b="1" dirty="0">
              <a:latin typeface="Arial" panose="020B0604020202020204" pitchFamily="34" charset="0"/>
              <a:cs typeface="Arial" panose="020B0604020202020204" pitchFamily="34" charset="0"/>
            </a:rPr>
            <a:t>FIRST STAGES</a:t>
          </a:r>
          <a:r>
            <a:rPr lang="en-GB" sz="14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in the first stages, of Lewy body dementia, symptoms may include, delusions or other falsifications based on real life, for example misconceptions, agitations ,movement complexity, urgency to urinate or lack of self-control also talking and acting out dreams throughout sleep, this is known as (rem sleep disorder).</a:t>
          </a:r>
          <a:endParaRPr lang="en-US" sz="1100" dirty="0">
            <a:latin typeface="Arial" panose="020B0604020202020204" pitchFamily="34" charset="0"/>
            <a:cs typeface="Arial" panose="020B0604020202020204" pitchFamily="34" charset="0"/>
          </a:endParaRPr>
        </a:p>
      </dgm:t>
    </dgm:pt>
    <dgm:pt modelId="{1219F838-7721-4670-8E8D-FAED94C3D50B}" type="parTrans" cxnId="{AF42072A-97DD-46AD-A511-BB203E9070DB}">
      <dgm:prSet/>
      <dgm:spPr/>
      <dgm:t>
        <a:bodyPr/>
        <a:lstStyle/>
        <a:p>
          <a:endParaRPr lang="en-US"/>
        </a:p>
      </dgm:t>
    </dgm:pt>
    <dgm:pt modelId="{153F7AEC-50A6-4677-B786-A68CF42263B8}" type="sibTrans" cxnId="{AF42072A-97DD-46AD-A511-BB203E9070DB}">
      <dgm:prSet/>
      <dgm:spPr/>
      <dgm:t>
        <a:bodyPr/>
        <a:lstStyle/>
        <a:p>
          <a:endParaRPr lang="en-US"/>
        </a:p>
      </dgm:t>
    </dgm:pt>
    <dgm:pt modelId="{E7916679-4A8A-41EA-B040-07E4BFBDC211}">
      <dgm:prSet custT="1"/>
      <dgm:spPr/>
      <dgm:t>
        <a:bodyPr/>
        <a:lstStyle/>
        <a:p>
          <a:r>
            <a:rPr lang="en-GB" sz="1400" b="1" dirty="0">
              <a:latin typeface="Arial" panose="020B0604020202020204" pitchFamily="34" charset="0"/>
              <a:cs typeface="Arial" panose="020B0604020202020204" pitchFamily="34" charset="0"/>
            </a:rPr>
            <a:t>SECOND </a:t>
          </a:r>
          <a:r>
            <a:rPr lang="en-GB" sz="1100" b="1" dirty="0">
              <a:latin typeface="Arial" panose="020B0604020202020204" pitchFamily="34" charset="0"/>
              <a:cs typeface="Arial" panose="020B0604020202020204" pitchFamily="34" charset="0"/>
            </a:rPr>
            <a:t>STAGES</a:t>
          </a:r>
          <a:r>
            <a:rPr lang="en-GB" sz="1100" dirty="0">
              <a:latin typeface="Arial" panose="020B0604020202020204" pitchFamily="34" charset="0"/>
              <a:cs typeface="Arial" panose="020B0604020202020204" pitchFamily="34" charset="0"/>
            </a:rPr>
            <a:t>- as Lewy body dementia develops, indications become more powerful, and may mirror Parkinson’s disease. Sign involve stumbles, intensified problems with mobility functions, struggling with talking, problems with swallowing and significant psychosis and misunderstanding</a:t>
          </a:r>
          <a:r>
            <a:rPr lang="en-GB" sz="1400" dirty="0">
              <a:latin typeface="Arial" panose="020B0604020202020204" pitchFamily="34" charset="0"/>
              <a:cs typeface="Arial" panose="020B0604020202020204" pitchFamily="34" charset="0"/>
            </a:rPr>
            <a:t>. </a:t>
          </a:r>
          <a:endParaRPr lang="en-US" sz="1400" dirty="0">
            <a:latin typeface="Arial" panose="020B0604020202020204" pitchFamily="34" charset="0"/>
            <a:cs typeface="Arial" panose="020B0604020202020204" pitchFamily="34" charset="0"/>
          </a:endParaRPr>
        </a:p>
      </dgm:t>
    </dgm:pt>
    <dgm:pt modelId="{7F2128AB-84D6-4185-9287-A518A27C84E6}" type="parTrans" cxnId="{8118ECCA-1547-42D2-8BF7-9042FF75B1EA}">
      <dgm:prSet/>
      <dgm:spPr/>
      <dgm:t>
        <a:bodyPr/>
        <a:lstStyle/>
        <a:p>
          <a:endParaRPr lang="en-US"/>
        </a:p>
      </dgm:t>
    </dgm:pt>
    <dgm:pt modelId="{DC3301B6-EFD7-4F4C-98F2-9D7999DE82C5}" type="sibTrans" cxnId="{8118ECCA-1547-42D2-8BF7-9042FF75B1EA}">
      <dgm:prSet/>
      <dgm:spPr/>
      <dgm:t>
        <a:bodyPr/>
        <a:lstStyle/>
        <a:p>
          <a:endParaRPr lang="en-US"/>
        </a:p>
      </dgm:t>
    </dgm:pt>
    <dgm:pt modelId="{885026B2-B3DB-488D-9EE7-51737E9B4624}">
      <dgm:prSet custT="1"/>
      <dgm:spPr/>
      <dgm:t>
        <a:bodyPr/>
        <a:lstStyle/>
        <a:p>
          <a:r>
            <a:rPr lang="en-GB" sz="1400" b="1" dirty="0">
              <a:latin typeface="Arial" panose="020B0604020202020204" pitchFamily="34" charset="0"/>
              <a:cs typeface="Arial" panose="020B0604020202020204" pitchFamily="34" charset="0"/>
            </a:rPr>
            <a:t>THIRD STAGES</a:t>
          </a:r>
          <a:r>
            <a:rPr lang="en-GB" sz="14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the last stages of Lewy body dementia, has an extreme affect on muscle inflexibility, and sensibility to feel enhances. Individuals struggle to complete daily task and need to be assisted with almost everything, speaking becomes a struggle and some individuals may completely stop speaking altogether</a:t>
          </a:r>
          <a:r>
            <a:rPr lang="en-GB" sz="1400" dirty="0">
              <a:latin typeface="Arial" panose="020B0604020202020204" pitchFamily="34" charset="0"/>
              <a:cs typeface="Arial" panose="020B0604020202020204" pitchFamily="34" charset="0"/>
            </a:rPr>
            <a:t>.</a:t>
          </a:r>
          <a:endParaRPr lang="en-US" sz="1400" dirty="0">
            <a:latin typeface="Arial" panose="020B0604020202020204" pitchFamily="34" charset="0"/>
            <a:cs typeface="Arial" panose="020B0604020202020204" pitchFamily="34" charset="0"/>
          </a:endParaRPr>
        </a:p>
      </dgm:t>
    </dgm:pt>
    <dgm:pt modelId="{E12E461D-255D-4D5E-B7D7-0A6606BFF13E}" type="parTrans" cxnId="{6CA66D64-E9D1-40D7-A72D-B2954AE60367}">
      <dgm:prSet/>
      <dgm:spPr/>
      <dgm:t>
        <a:bodyPr/>
        <a:lstStyle/>
        <a:p>
          <a:endParaRPr lang="en-US"/>
        </a:p>
      </dgm:t>
    </dgm:pt>
    <dgm:pt modelId="{50A87F39-7DFA-415A-8D92-2C33AB2EA3EA}" type="sibTrans" cxnId="{6CA66D64-E9D1-40D7-A72D-B2954AE60367}">
      <dgm:prSet/>
      <dgm:spPr/>
      <dgm:t>
        <a:bodyPr/>
        <a:lstStyle/>
        <a:p>
          <a:endParaRPr lang="en-US"/>
        </a:p>
      </dgm:t>
    </dgm:pt>
    <dgm:pt modelId="{4A4C0090-08CB-4766-BD88-060C871574C2}">
      <dgm:prSet custT="1"/>
      <dgm:spPr/>
      <dgm:t>
        <a:bodyPr/>
        <a:lstStyle/>
        <a:p>
          <a:r>
            <a:rPr lang="en-GB" sz="1100" b="1" dirty="0">
              <a:latin typeface="Arial" panose="020B0604020202020204" pitchFamily="34" charset="0"/>
              <a:cs typeface="Arial" panose="020B0604020202020204" pitchFamily="34" charset="0"/>
            </a:rPr>
            <a:t>THE USUAL LIFE EXPECTANCY, OF AN INDIVIDUAL IDENTIFIED AS HAVING LEWY BODY DEMENTIA, IS BETWEEN FIVE TO EIGHT YEARS, ALTHOUGH THERE ARE SOME PEOPLE WHO HAVE LIVED UP TO 20 YEARS OR MORE AFTER THEY HAVE BEEN DIAGNOSED </a:t>
          </a:r>
          <a:r>
            <a:rPr lang="en-GB" sz="1100" dirty="0">
              <a:latin typeface="Arial" panose="020B0604020202020204" pitchFamily="34" charset="0"/>
              <a:cs typeface="Arial" panose="020B0604020202020204" pitchFamily="34" charset="0"/>
            </a:rPr>
            <a:t>Stages and progression of Lewy body dementia(Very Well Health, 2022). </a:t>
          </a:r>
          <a:endParaRPr lang="en-US" sz="1100" dirty="0">
            <a:latin typeface="Arial" panose="020B0604020202020204" pitchFamily="34" charset="0"/>
            <a:cs typeface="Arial" panose="020B0604020202020204" pitchFamily="34" charset="0"/>
          </a:endParaRPr>
        </a:p>
      </dgm:t>
    </dgm:pt>
    <dgm:pt modelId="{2E603076-EF0A-40F9-BBA2-36EAAB71A8A1}" type="parTrans" cxnId="{540F6627-48E7-499A-80FA-E0F5CC0BBBCE}">
      <dgm:prSet/>
      <dgm:spPr/>
      <dgm:t>
        <a:bodyPr/>
        <a:lstStyle/>
        <a:p>
          <a:endParaRPr lang="en-US"/>
        </a:p>
      </dgm:t>
    </dgm:pt>
    <dgm:pt modelId="{BC2F7079-00B7-4DF8-98B1-143BC38B1398}" type="sibTrans" cxnId="{540F6627-48E7-499A-80FA-E0F5CC0BBBCE}">
      <dgm:prSet/>
      <dgm:spPr/>
      <dgm:t>
        <a:bodyPr/>
        <a:lstStyle/>
        <a:p>
          <a:endParaRPr lang="en-US"/>
        </a:p>
      </dgm:t>
    </dgm:pt>
    <dgm:pt modelId="{956856CF-F5D7-4621-9C66-B2E20CFB4610}" type="pres">
      <dgm:prSet presAssocID="{CC4BC4BD-92E9-4912-B452-4457C2B75D5D}" presName="linear" presStyleCnt="0">
        <dgm:presLayoutVars>
          <dgm:animLvl val="lvl"/>
          <dgm:resizeHandles val="exact"/>
        </dgm:presLayoutVars>
      </dgm:prSet>
      <dgm:spPr/>
    </dgm:pt>
    <dgm:pt modelId="{29450F0C-7D14-4C08-AFA3-E06E5647F8DA}" type="pres">
      <dgm:prSet presAssocID="{6B7C71C3-773B-45ED-8282-F5AB979EC177}" presName="parentText" presStyleLbl="node1" presStyleIdx="0" presStyleCnt="4">
        <dgm:presLayoutVars>
          <dgm:chMax val="0"/>
          <dgm:bulletEnabled val="1"/>
        </dgm:presLayoutVars>
      </dgm:prSet>
      <dgm:spPr/>
    </dgm:pt>
    <dgm:pt modelId="{F8CCA2DE-5365-4C6E-8DFA-580F955438C5}" type="pres">
      <dgm:prSet presAssocID="{153F7AEC-50A6-4677-B786-A68CF42263B8}" presName="spacer" presStyleCnt="0"/>
      <dgm:spPr/>
    </dgm:pt>
    <dgm:pt modelId="{E2E2091C-9D33-4F88-B7D1-96EE17BAFD74}" type="pres">
      <dgm:prSet presAssocID="{E7916679-4A8A-41EA-B040-07E4BFBDC211}" presName="parentText" presStyleLbl="node1" presStyleIdx="1" presStyleCnt="4">
        <dgm:presLayoutVars>
          <dgm:chMax val="0"/>
          <dgm:bulletEnabled val="1"/>
        </dgm:presLayoutVars>
      </dgm:prSet>
      <dgm:spPr/>
    </dgm:pt>
    <dgm:pt modelId="{FB0079AC-CFC9-44FD-BEFA-8BE27CB48B86}" type="pres">
      <dgm:prSet presAssocID="{DC3301B6-EFD7-4F4C-98F2-9D7999DE82C5}" presName="spacer" presStyleCnt="0"/>
      <dgm:spPr/>
    </dgm:pt>
    <dgm:pt modelId="{0EFE0C88-6C11-4BC1-839A-F10597B33A70}" type="pres">
      <dgm:prSet presAssocID="{885026B2-B3DB-488D-9EE7-51737E9B4624}" presName="parentText" presStyleLbl="node1" presStyleIdx="2" presStyleCnt="4">
        <dgm:presLayoutVars>
          <dgm:chMax val="0"/>
          <dgm:bulletEnabled val="1"/>
        </dgm:presLayoutVars>
      </dgm:prSet>
      <dgm:spPr/>
    </dgm:pt>
    <dgm:pt modelId="{A30AEB37-E3C8-4CE9-9E80-7E9ADF67EC74}" type="pres">
      <dgm:prSet presAssocID="{50A87F39-7DFA-415A-8D92-2C33AB2EA3EA}" presName="spacer" presStyleCnt="0"/>
      <dgm:spPr/>
    </dgm:pt>
    <dgm:pt modelId="{4ABBDB3E-57CD-4231-BF35-CDF10099CA31}" type="pres">
      <dgm:prSet presAssocID="{4A4C0090-08CB-4766-BD88-060C871574C2}" presName="parentText" presStyleLbl="node1" presStyleIdx="3" presStyleCnt="4">
        <dgm:presLayoutVars>
          <dgm:chMax val="0"/>
          <dgm:bulletEnabled val="1"/>
        </dgm:presLayoutVars>
      </dgm:prSet>
      <dgm:spPr/>
    </dgm:pt>
  </dgm:ptLst>
  <dgm:cxnLst>
    <dgm:cxn modelId="{A5F56306-82B7-4A84-BB56-9B1BCFE955BD}" type="presOf" srcId="{E7916679-4A8A-41EA-B040-07E4BFBDC211}" destId="{E2E2091C-9D33-4F88-B7D1-96EE17BAFD74}" srcOrd="0" destOrd="0" presId="urn:microsoft.com/office/officeart/2005/8/layout/vList2"/>
    <dgm:cxn modelId="{540F6627-48E7-499A-80FA-E0F5CC0BBBCE}" srcId="{CC4BC4BD-92E9-4912-B452-4457C2B75D5D}" destId="{4A4C0090-08CB-4766-BD88-060C871574C2}" srcOrd="3" destOrd="0" parTransId="{2E603076-EF0A-40F9-BBA2-36EAAB71A8A1}" sibTransId="{BC2F7079-00B7-4DF8-98B1-143BC38B1398}"/>
    <dgm:cxn modelId="{AF42072A-97DD-46AD-A511-BB203E9070DB}" srcId="{CC4BC4BD-92E9-4912-B452-4457C2B75D5D}" destId="{6B7C71C3-773B-45ED-8282-F5AB979EC177}" srcOrd="0" destOrd="0" parTransId="{1219F838-7721-4670-8E8D-FAED94C3D50B}" sibTransId="{153F7AEC-50A6-4677-B786-A68CF42263B8}"/>
    <dgm:cxn modelId="{37DC285F-30E6-46FA-8AA0-ED8457387A77}" type="presOf" srcId="{885026B2-B3DB-488D-9EE7-51737E9B4624}" destId="{0EFE0C88-6C11-4BC1-839A-F10597B33A70}" srcOrd="0" destOrd="0" presId="urn:microsoft.com/office/officeart/2005/8/layout/vList2"/>
    <dgm:cxn modelId="{6CA66D64-E9D1-40D7-A72D-B2954AE60367}" srcId="{CC4BC4BD-92E9-4912-B452-4457C2B75D5D}" destId="{885026B2-B3DB-488D-9EE7-51737E9B4624}" srcOrd="2" destOrd="0" parTransId="{E12E461D-255D-4D5E-B7D7-0A6606BFF13E}" sibTransId="{50A87F39-7DFA-415A-8D92-2C33AB2EA3EA}"/>
    <dgm:cxn modelId="{47DFD08F-3D00-475A-A201-8D88016EE9D5}" type="presOf" srcId="{4A4C0090-08CB-4766-BD88-060C871574C2}" destId="{4ABBDB3E-57CD-4231-BF35-CDF10099CA31}" srcOrd="0" destOrd="0" presId="urn:microsoft.com/office/officeart/2005/8/layout/vList2"/>
    <dgm:cxn modelId="{5DD62EC0-8EA4-4FD0-84CC-B1A346661500}" type="presOf" srcId="{CC4BC4BD-92E9-4912-B452-4457C2B75D5D}" destId="{956856CF-F5D7-4621-9C66-B2E20CFB4610}" srcOrd="0" destOrd="0" presId="urn:microsoft.com/office/officeart/2005/8/layout/vList2"/>
    <dgm:cxn modelId="{8118ECCA-1547-42D2-8BF7-9042FF75B1EA}" srcId="{CC4BC4BD-92E9-4912-B452-4457C2B75D5D}" destId="{E7916679-4A8A-41EA-B040-07E4BFBDC211}" srcOrd="1" destOrd="0" parTransId="{7F2128AB-84D6-4185-9287-A518A27C84E6}" sibTransId="{DC3301B6-EFD7-4F4C-98F2-9D7999DE82C5}"/>
    <dgm:cxn modelId="{A0B7FEEA-1E28-42BD-8B9A-04A224C1F196}" type="presOf" srcId="{6B7C71C3-773B-45ED-8282-F5AB979EC177}" destId="{29450F0C-7D14-4C08-AFA3-E06E5647F8DA}" srcOrd="0" destOrd="0" presId="urn:microsoft.com/office/officeart/2005/8/layout/vList2"/>
    <dgm:cxn modelId="{B6C3BBF0-462E-445C-BA20-EB666B3BD546}" type="presParOf" srcId="{956856CF-F5D7-4621-9C66-B2E20CFB4610}" destId="{29450F0C-7D14-4C08-AFA3-E06E5647F8DA}" srcOrd="0" destOrd="0" presId="urn:microsoft.com/office/officeart/2005/8/layout/vList2"/>
    <dgm:cxn modelId="{BBF1E4F9-2BB3-4E83-8AC1-F615E47F50B2}" type="presParOf" srcId="{956856CF-F5D7-4621-9C66-B2E20CFB4610}" destId="{F8CCA2DE-5365-4C6E-8DFA-580F955438C5}" srcOrd="1" destOrd="0" presId="urn:microsoft.com/office/officeart/2005/8/layout/vList2"/>
    <dgm:cxn modelId="{5C21C6A4-59D0-4386-8252-8BBF92C9FD51}" type="presParOf" srcId="{956856CF-F5D7-4621-9C66-B2E20CFB4610}" destId="{E2E2091C-9D33-4F88-B7D1-96EE17BAFD74}" srcOrd="2" destOrd="0" presId="urn:microsoft.com/office/officeart/2005/8/layout/vList2"/>
    <dgm:cxn modelId="{3629FB26-219B-4F62-A08F-FE9C715D9D82}" type="presParOf" srcId="{956856CF-F5D7-4621-9C66-B2E20CFB4610}" destId="{FB0079AC-CFC9-44FD-BEFA-8BE27CB48B86}" srcOrd="3" destOrd="0" presId="urn:microsoft.com/office/officeart/2005/8/layout/vList2"/>
    <dgm:cxn modelId="{01A8EBEA-80D9-471B-A46F-203FBC2337E4}" type="presParOf" srcId="{956856CF-F5D7-4621-9C66-B2E20CFB4610}" destId="{0EFE0C88-6C11-4BC1-839A-F10597B33A70}" srcOrd="4" destOrd="0" presId="urn:microsoft.com/office/officeart/2005/8/layout/vList2"/>
    <dgm:cxn modelId="{D02334CE-95C9-4529-B7BF-F050B0DACB28}" type="presParOf" srcId="{956856CF-F5D7-4621-9C66-B2E20CFB4610}" destId="{A30AEB37-E3C8-4CE9-9E80-7E9ADF67EC74}" srcOrd="5" destOrd="0" presId="urn:microsoft.com/office/officeart/2005/8/layout/vList2"/>
    <dgm:cxn modelId="{7047544F-F5D8-4E97-8148-A9B2760DE62E}" type="presParOf" srcId="{956856CF-F5D7-4621-9C66-B2E20CFB4610}" destId="{4ABBDB3E-57CD-4231-BF35-CDF10099CA31}" srcOrd="6"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B306B59-F1B9-4C8C-B24F-211F280CAEBF}" type="doc">
      <dgm:prSet loTypeId="urn:microsoft.com/office/officeart/2008/layout/LinedList" loCatId="list" qsTypeId="urn:microsoft.com/office/officeart/2005/8/quickstyle/simple4" qsCatId="simple" csTypeId="urn:microsoft.com/office/officeart/2005/8/colors/accent2_2" csCatId="accent2" phldr="1"/>
      <dgm:spPr/>
      <dgm:t>
        <a:bodyPr/>
        <a:lstStyle/>
        <a:p>
          <a:endParaRPr lang="en-US"/>
        </a:p>
      </dgm:t>
    </dgm:pt>
    <dgm:pt modelId="{30DAAF10-9E61-447D-AD59-0AC75B6F39B3}">
      <dgm:prSet custT="1"/>
      <dgm:spPr/>
      <dgm:t>
        <a:bodyPr/>
        <a:lstStyle/>
        <a:p>
          <a:r>
            <a:rPr lang="en-GB" sz="1300" b="1" dirty="0">
              <a:latin typeface="Arial" panose="020B0604020202020204" pitchFamily="34" charset="0"/>
              <a:cs typeface="Arial" panose="020B0604020202020204" pitchFamily="34" charset="0"/>
            </a:rPr>
            <a:t>FIRST </a:t>
          </a:r>
          <a:r>
            <a:rPr lang="en-GB" sz="1100" b="1" dirty="0">
              <a:latin typeface="Arial" panose="020B0604020202020204" pitchFamily="34" charset="0"/>
              <a:cs typeface="Arial" panose="020B0604020202020204" pitchFamily="34" charset="0"/>
            </a:rPr>
            <a:t>STAGES</a:t>
          </a:r>
          <a:r>
            <a:rPr lang="en-GB" sz="1100" dirty="0">
              <a:latin typeface="Arial" panose="020B0604020202020204" pitchFamily="34" charset="0"/>
              <a:cs typeface="Arial" panose="020B0604020202020204" pitchFamily="34" charset="0"/>
            </a:rPr>
            <a:t>-  brain awareness, has no recognisable signs or symptoms, at this stage, the individual usually, looks fit and healthy.</a:t>
          </a:r>
          <a:endParaRPr lang="en-US" sz="1100" dirty="0">
            <a:latin typeface="Arial" panose="020B0604020202020204" pitchFamily="34" charset="0"/>
            <a:cs typeface="Arial" panose="020B0604020202020204" pitchFamily="34" charset="0"/>
          </a:endParaRPr>
        </a:p>
      </dgm:t>
    </dgm:pt>
    <dgm:pt modelId="{943DB652-7C4D-4CDD-8A17-3702C46DB41F}" type="parTrans" cxnId="{F4BC6BA7-A50E-4246-9194-914C362AF35F}">
      <dgm:prSet/>
      <dgm:spPr/>
      <dgm:t>
        <a:bodyPr/>
        <a:lstStyle/>
        <a:p>
          <a:endParaRPr lang="en-US"/>
        </a:p>
      </dgm:t>
    </dgm:pt>
    <dgm:pt modelId="{6E4FD111-D527-44E4-B6E0-C91CABE79048}" type="sibTrans" cxnId="{F4BC6BA7-A50E-4246-9194-914C362AF35F}">
      <dgm:prSet/>
      <dgm:spPr/>
      <dgm:t>
        <a:bodyPr/>
        <a:lstStyle/>
        <a:p>
          <a:endParaRPr lang="en-US"/>
        </a:p>
      </dgm:t>
    </dgm:pt>
    <dgm:pt modelId="{2F5EE28D-37C4-4D3C-B573-0CF83081D5DF}">
      <dgm:prSet custT="1"/>
      <dgm:spPr/>
      <dgm:t>
        <a:bodyPr/>
        <a:lstStyle/>
        <a:p>
          <a:r>
            <a:rPr lang="en-GB" sz="1300" b="1" dirty="0">
              <a:latin typeface="Arial" panose="020B0604020202020204" pitchFamily="34" charset="0"/>
              <a:cs typeface="Arial" panose="020B0604020202020204" pitchFamily="34" charset="0"/>
            </a:rPr>
            <a:t>SECOND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the patient may experience, very light cerebral reduction, and become severally absent-minded, for example misplacing their keys or forgetting the name of a companionship.</a:t>
          </a:r>
          <a:endParaRPr lang="en-US" sz="1100" dirty="0">
            <a:latin typeface="Arial" panose="020B0604020202020204" pitchFamily="34" charset="0"/>
            <a:cs typeface="Arial" panose="020B0604020202020204" pitchFamily="34" charset="0"/>
          </a:endParaRPr>
        </a:p>
      </dgm:t>
    </dgm:pt>
    <dgm:pt modelId="{0E7AC04E-5F58-4C25-B4DE-DDF637BB9C4F}" type="parTrans" cxnId="{0C7DFFFF-5961-445C-B5B1-8E1A473BA9B5}">
      <dgm:prSet/>
      <dgm:spPr/>
      <dgm:t>
        <a:bodyPr/>
        <a:lstStyle/>
        <a:p>
          <a:endParaRPr lang="en-US"/>
        </a:p>
      </dgm:t>
    </dgm:pt>
    <dgm:pt modelId="{39058251-C9F0-4D65-BF13-E0D11D410C06}" type="sibTrans" cxnId="{0C7DFFFF-5961-445C-B5B1-8E1A473BA9B5}">
      <dgm:prSet/>
      <dgm:spPr/>
      <dgm:t>
        <a:bodyPr/>
        <a:lstStyle/>
        <a:p>
          <a:endParaRPr lang="en-US"/>
        </a:p>
      </dgm:t>
    </dgm:pt>
    <dgm:pt modelId="{BE28D29C-D0C5-49D7-AD37-0046EC9E352E}">
      <dgm:prSet custT="1"/>
      <dgm:spPr/>
      <dgm:t>
        <a:bodyPr/>
        <a:lstStyle/>
        <a:p>
          <a:r>
            <a:rPr lang="en-GB" sz="1300" b="1" dirty="0">
              <a:latin typeface="Arial" panose="020B0604020202020204" pitchFamily="34" charset="0"/>
              <a:cs typeface="Arial" panose="020B0604020202020204" pitchFamily="34" charset="0"/>
            </a:rPr>
            <a:t>THIRD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at the early mild stage, signs and symptoms, become more evident, and the patient may become more absent-minded than before</a:t>
          </a:r>
          <a:r>
            <a:rPr lang="en-GB" sz="1300" dirty="0"/>
            <a:t>.</a:t>
          </a:r>
          <a:endParaRPr lang="en-US" sz="1300" dirty="0"/>
        </a:p>
      </dgm:t>
    </dgm:pt>
    <dgm:pt modelId="{CB48617E-B0BF-4C78-A782-0B4FF1B0AD1A}" type="parTrans" cxnId="{285CB7F9-1716-4CC4-B022-8C78DB549919}">
      <dgm:prSet/>
      <dgm:spPr/>
      <dgm:t>
        <a:bodyPr/>
        <a:lstStyle/>
        <a:p>
          <a:endParaRPr lang="en-US"/>
        </a:p>
      </dgm:t>
    </dgm:pt>
    <dgm:pt modelId="{3E556502-3511-4D0E-A7D9-F34386022588}" type="sibTrans" cxnId="{285CB7F9-1716-4CC4-B022-8C78DB549919}">
      <dgm:prSet/>
      <dgm:spPr/>
      <dgm:t>
        <a:bodyPr/>
        <a:lstStyle/>
        <a:p>
          <a:endParaRPr lang="en-US"/>
        </a:p>
      </dgm:t>
    </dgm:pt>
    <dgm:pt modelId="{D8107F45-9D76-4CA9-B430-CCF25A1A2AF2}">
      <dgm:prSet custT="1"/>
      <dgm:spPr/>
      <dgm:t>
        <a:bodyPr/>
        <a:lstStyle/>
        <a:p>
          <a:r>
            <a:rPr lang="en-GB" sz="1300" b="1" dirty="0">
              <a:latin typeface="Arial" panose="020B0604020202020204" pitchFamily="34" charset="0"/>
              <a:cs typeface="Arial" panose="020B0604020202020204" pitchFamily="34" charset="0"/>
            </a:rPr>
            <a:t>FOURTH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at this stage, signs and symptoms become more explicit, the individual may begin to pull back, from relatives and friends, as they may feel, discriminated against, for not being able to communicate, as they could before</a:t>
          </a:r>
          <a:r>
            <a:rPr lang="en-GB" sz="1300" dirty="0">
              <a:latin typeface="Arial" panose="020B0604020202020204" pitchFamily="34" charset="0"/>
              <a:cs typeface="Arial" panose="020B0604020202020204" pitchFamily="34" charset="0"/>
            </a:rPr>
            <a:t>.</a:t>
          </a:r>
          <a:endParaRPr lang="en-US" sz="1300" dirty="0">
            <a:latin typeface="Arial" panose="020B0604020202020204" pitchFamily="34" charset="0"/>
            <a:cs typeface="Arial" panose="020B0604020202020204" pitchFamily="34" charset="0"/>
          </a:endParaRPr>
        </a:p>
      </dgm:t>
    </dgm:pt>
    <dgm:pt modelId="{E37264C5-3F38-4FA1-BE9B-03ED6921808C}" type="parTrans" cxnId="{7F5EEE53-C2F8-4862-B831-18686BD7BFA3}">
      <dgm:prSet/>
      <dgm:spPr/>
      <dgm:t>
        <a:bodyPr/>
        <a:lstStyle/>
        <a:p>
          <a:endParaRPr lang="en-US"/>
        </a:p>
      </dgm:t>
    </dgm:pt>
    <dgm:pt modelId="{24B1B0C0-A3B4-4482-AC5D-1414443AB53F}" type="sibTrans" cxnId="{7F5EEE53-C2F8-4862-B831-18686BD7BFA3}">
      <dgm:prSet/>
      <dgm:spPr/>
      <dgm:t>
        <a:bodyPr/>
        <a:lstStyle/>
        <a:p>
          <a:endParaRPr lang="en-US"/>
        </a:p>
      </dgm:t>
    </dgm:pt>
    <dgm:pt modelId="{8F68E0E4-4589-4361-8240-48BD65D1D748}">
      <dgm:prSet custT="1"/>
      <dgm:spPr/>
      <dgm:t>
        <a:bodyPr/>
        <a:lstStyle/>
        <a:p>
          <a:r>
            <a:rPr lang="en-GB" sz="1300" b="1" dirty="0">
              <a:latin typeface="Arial" panose="020B0604020202020204" pitchFamily="34" charset="0"/>
              <a:cs typeface="Arial" panose="020B0604020202020204" pitchFamily="34" charset="0"/>
            </a:rPr>
            <a:t>FIFTH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at the middle stages, individuals may need to be assisted, more than before, to complete daily tasks, for example dressing, cooking, cleaning and to look after themselves overall.</a:t>
          </a:r>
          <a:endParaRPr lang="en-US" sz="1100" dirty="0">
            <a:latin typeface="Arial" panose="020B0604020202020204" pitchFamily="34" charset="0"/>
            <a:cs typeface="Arial" panose="020B0604020202020204" pitchFamily="34" charset="0"/>
          </a:endParaRPr>
        </a:p>
      </dgm:t>
    </dgm:pt>
    <dgm:pt modelId="{053EA8FD-78FA-4CFB-9738-B32C5AFE35F8}" type="parTrans" cxnId="{817C0A03-58A1-4E22-AE03-D0C24543CBF8}">
      <dgm:prSet/>
      <dgm:spPr/>
      <dgm:t>
        <a:bodyPr/>
        <a:lstStyle/>
        <a:p>
          <a:endParaRPr lang="en-US"/>
        </a:p>
      </dgm:t>
    </dgm:pt>
    <dgm:pt modelId="{B5AC0373-3AA9-4828-863D-6952BA1BD305}" type="sibTrans" cxnId="{817C0A03-58A1-4E22-AE03-D0C24543CBF8}">
      <dgm:prSet/>
      <dgm:spPr/>
      <dgm:t>
        <a:bodyPr/>
        <a:lstStyle/>
        <a:p>
          <a:endParaRPr lang="en-US"/>
        </a:p>
      </dgm:t>
    </dgm:pt>
    <dgm:pt modelId="{431E56BD-2768-4890-84A4-695AFFB7C9D0}">
      <dgm:prSet custT="1"/>
      <dgm:spPr/>
      <dgm:t>
        <a:bodyPr/>
        <a:lstStyle/>
        <a:p>
          <a:r>
            <a:rPr lang="en-GB" sz="1300" b="1" dirty="0">
              <a:latin typeface="Arial" panose="020B0604020202020204" pitchFamily="34" charset="0"/>
              <a:cs typeface="Arial" panose="020B0604020202020204" pitchFamily="34" charset="0"/>
            </a:rPr>
            <a:t>SIXTH STAGES</a:t>
          </a:r>
          <a:r>
            <a:rPr lang="en-GB" sz="1300"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at the second to last stage, the individual may start to experience, lose of memory, and start to remember, situations that occurred in the past, they start to become more confused and don’t remember the names of close friends and family members</a:t>
          </a:r>
          <a:r>
            <a:rPr lang="en-GB" sz="1300" dirty="0">
              <a:latin typeface="Arial" panose="020B0604020202020204" pitchFamily="34" charset="0"/>
              <a:cs typeface="Arial" panose="020B0604020202020204" pitchFamily="34" charset="0"/>
            </a:rPr>
            <a:t>.</a:t>
          </a:r>
          <a:endParaRPr lang="en-US" sz="1300" dirty="0">
            <a:latin typeface="Arial" panose="020B0604020202020204" pitchFamily="34" charset="0"/>
            <a:cs typeface="Arial" panose="020B0604020202020204" pitchFamily="34" charset="0"/>
          </a:endParaRPr>
        </a:p>
      </dgm:t>
    </dgm:pt>
    <dgm:pt modelId="{E2248EA8-0E2B-462D-AD2A-9BB2ADBD2753}" type="parTrans" cxnId="{B54F71E6-72AE-4419-A741-37A399810D55}">
      <dgm:prSet/>
      <dgm:spPr/>
      <dgm:t>
        <a:bodyPr/>
        <a:lstStyle/>
        <a:p>
          <a:endParaRPr lang="en-US"/>
        </a:p>
      </dgm:t>
    </dgm:pt>
    <dgm:pt modelId="{BE013118-8427-430A-8DC3-F957EC759958}" type="sibTrans" cxnId="{B54F71E6-72AE-4419-A741-37A399810D55}">
      <dgm:prSet/>
      <dgm:spPr/>
      <dgm:t>
        <a:bodyPr/>
        <a:lstStyle/>
        <a:p>
          <a:endParaRPr lang="en-US"/>
        </a:p>
      </dgm:t>
    </dgm:pt>
    <dgm:pt modelId="{8E6DB421-C119-4CEF-8BAF-650AFCAE5F45}">
      <dgm:prSet custT="1"/>
      <dgm:spPr/>
      <dgm:t>
        <a:bodyPr/>
        <a:lstStyle/>
        <a:p>
          <a:r>
            <a:rPr lang="en-GB" sz="1300" b="1" dirty="0">
              <a:latin typeface="Arial" panose="020B0604020202020204" pitchFamily="34" charset="0"/>
              <a:cs typeface="Arial" panose="020B0604020202020204" pitchFamily="34" charset="0"/>
            </a:rPr>
            <a:t>SEVENTH </a:t>
          </a:r>
          <a:r>
            <a:rPr lang="en-GB" sz="1100" b="1" dirty="0">
              <a:latin typeface="Arial" panose="020B0604020202020204" pitchFamily="34" charset="0"/>
              <a:cs typeface="Arial" panose="020B0604020202020204" pitchFamily="34" charset="0"/>
            </a:rPr>
            <a:t>STAGES</a:t>
          </a:r>
          <a:r>
            <a:rPr lang="en-GB" sz="1100" dirty="0">
              <a:latin typeface="Arial" panose="020B0604020202020204" pitchFamily="34" charset="0"/>
              <a:cs typeface="Arial" panose="020B0604020202020204" pitchFamily="34" charset="0"/>
            </a:rPr>
            <a:t>-  this is the last stage, where medication, has become less effective, the only option for the patient, is to receive, continuous care Stages of vascular dementia(Bel Marra Health, 2022).</a:t>
          </a:r>
          <a:endParaRPr lang="en-US" sz="1100" dirty="0">
            <a:latin typeface="Arial" panose="020B0604020202020204" pitchFamily="34" charset="0"/>
            <a:cs typeface="Arial" panose="020B0604020202020204" pitchFamily="34" charset="0"/>
          </a:endParaRPr>
        </a:p>
      </dgm:t>
    </dgm:pt>
    <dgm:pt modelId="{4F6A104F-777C-47CE-ABA3-FD81A898074B}" type="parTrans" cxnId="{AA2AF707-B091-4325-9158-6D1E54E1F6BA}">
      <dgm:prSet/>
      <dgm:spPr/>
      <dgm:t>
        <a:bodyPr/>
        <a:lstStyle/>
        <a:p>
          <a:endParaRPr lang="en-US"/>
        </a:p>
      </dgm:t>
    </dgm:pt>
    <dgm:pt modelId="{60AF053F-2414-4EFB-9CCD-2767AE313F2E}" type="sibTrans" cxnId="{AA2AF707-B091-4325-9158-6D1E54E1F6BA}">
      <dgm:prSet/>
      <dgm:spPr/>
      <dgm:t>
        <a:bodyPr/>
        <a:lstStyle/>
        <a:p>
          <a:endParaRPr lang="en-US"/>
        </a:p>
      </dgm:t>
    </dgm:pt>
    <dgm:pt modelId="{354A29FE-8624-48BF-B3B4-9DB0A6301D70}" type="pres">
      <dgm:prSet presAssocID="{DB306B59-F1B9-4C8C-B24F-211F280CAEBF}" presName="vert0" presStyleCnt="0">
        <dgm:presLayoutVars>
          <dgm:dir/>
          <dgm:animOne val="branch"/>
          <dgm:animLvl val="lvl"/>
        </dgm:presLayoutVars>
      </dgm:prSet>
      <dgm:spPr/>
    </dgm:pt>
    <dgm:pt modelId="{6C38E6F7-56EA-4A00-9E69-A457F9B1E379}" type="pres">
      <dgm:prSet presAssocID="{30DAAF10-9E61-447D-AD59-0AC75B6F39B3}" presName="thickLine" presStyleLbl="alignNode1" presStyleIdx="0" presStyleCnt="7"/>
      <dgm:spPr/>
    </dgm:pt>
    <dgm:pt modelId="{B3A25C18-D589-4B4E-BD08-35C5E84D0ABE}" type="pres">
      <dgm:prSet presAssocID="{30DAAF10-9E61-447D-AD59-0AC75B6F39B3}" presName="horz1" presStyleCnt="0"/>
      <dgm:spPr/>
    </dgm:pt>
    <dgm:pt modelId="{622FB209-0953-4708-B00A-40E838DB3E1B}" type="pres">
      <dgm:prSet presAssocID="{30DAAF10-9E61-447D-AD59-0AC75B6F39B3}" presName="tx1" presStyleLbl="revTx" presStyleIdx="0" presStyleCnt="7"/>
      <dgm:spPr/>
    </dgm:pt>
    <dgm:pt modelId="{27FB8C55-A412-47BD-AC24-A9F505810D11}" type="pres">
      <dgm:prSet presAssocID="{30DAAF10-9E61-447D-AD59-0AC75B6F39B3}" presName="vert1" presStyleCnt="0"/>
      <dgm:spPr/>
    </dgm:pt>
    <dgm:pt modelId="{607CF3AA-7BD3-447A-9952-CD1D731112E7}" type="pres">
      <dgm:prSet presAssocID="{2F5EE28D-37C4-4D3C-B573-0CF83081D5DF}" presName="thickLine" presStyleLbl="alignNode1" presStyleIdx="1" presStyleCnt="7"/>
      <dgm:spPr/>
    </dgm:pt>
    <dgm:pt modelId="{C9EAFA67-368C-4DD6-9268-EC0F21D087C7}" type="pres">
      <dgm:prSet presAssocID="{2F5EE28D-37C4-4D3C-B573-0CF83081D5DF}" presName="horz1" presStyleCnt="0"/>
      <dgm:spPr/>
    </dgm:pt>
    <dgm:pt modelId="{E1ED0957-5155-43C5-880E-0E3587082074}" type="pres">
      <dgm:prSet presAssocID="{2F5EE28D-37C4-4D3C-B573-0CF83081D5DF}" presName="tx1" presStyleLbl="revTx" presStyleIdx="1" presStyleCnt="7"/>
      <dgm:spPr/>
    </dgm:pt>
    <dgm:pt modelId="{F86E1A42-5566-4A0A-8AE5-B2EB944D2481}" type="pres">
      <dgm:prSet presAssocID="{2F5EE28D-37C4-4D3C-B573-0CF83081D5DF}" presName="vert1" presStyleCnt="0"/>
      <dgm:spPr/>
    </dgm:pt>
    <dgm:pt modelId="{43DD8C09-3AAC-421D-8FE8-3D3FFF50C214}" type="pres">
      <dgm:prSet presAssocID="{BE28D29C-D0C5-49D7-AD37-0046EC9E352E}" presName="thickLine" presStyleLbl="alignNode1" presStyleIdx="2" presStyleCnt="7"/>
      <dgm:spPr/>
    </dgm:pt>
    <dgm:pt modelId="{E6182616-BFD7-48FB-8DC3-6DD34EC6141D}" type="pres">
      <dgm:prSet presAssocID="{BE28D29C-D0C5-49D7-AD37-0046EC9E352E}" presName="horz1" presStyleCnt="0"/>
      <dgm:spPr/>
    </dgm:pt>
    <dgm:pt modelId="{E436A9F6-0CC2-48F5-AAD4-C29802157536}" type="pres">
      <dgm:prSet presAssocID="{BE28D29C-D0C5-49D7-AD37-0046EC9E352E}" presName="tx1" presStyleLbl="revTx" presStyleIdx="2" presStyleCnt="7"/>
      <dgm:spPr/>
    </dgm:pt>
    <dgm:pt modelId="{4AE0EBC9-4239-46C4-A9A7-37C1BE2FE48F}" type="pres">
      <dgm:prSet presAssocID="{BE28D29C-D0C5-49D7-AD37-0046EC9E352E}" presName="vert1" presStyleCnt="0"/>
      <dgm:spPr/>
    </dgm:pt>
    <dgm:pt modelId="{F10F0C57-B855-41AE-BDD1-47E02AEE75D5}" type="pres">
      <dgm:prSet presAssocID="{D8107F45-9D76-4CA9-B430-CCF25A1A2AF2}" presName="thickLine" presStyleLbl="alignNode1" presStyleIdx="3" presStyleCnt="7"/>
      <dgm:spPr/>
    </dgm:pt>
    <dgm:pt modelId="{B9BC4039-F060-425E-936A-7930F5106CFE}" type="pres">
      <dgm:prSet presAssocID="{D8107F45-9D76-4CA9-B430-CCF25A1A2AF2}" presName="horz1" presStyleCnt="0"/>
      <dgm:spPr/>
    </dgm:pt>
    <dgm:pt modelId="{B34464DA-BBA3-4EEF-B099-912B84CE5887}" type="pres">
      <dgm:prSet presAssocID="{D8107F45-9D76-4CA9-B430-CCF25A1A2AF2}" presName="tx1" presStyleLbl="revTx" presStyleIdx="3" presStyleCnt="7"/>
      <dgm:spPr/>
    </dgm:pt>
    <dgm:pt modelId="{74D98AC0-707A-43A5-BAA0-C7EEE2D1F3AF}" type="pres">
      <dgm:prSet presAssocID="{D8107F45-9D76-4CA9-B430-CCF25A1A2AF2}" presName="vert1" presStyleCnt="0"/>
      <dgm:spPr/>
    </dgm:pt>
    <dgm:pt modelId="{43364714-3B6D-4E32-9838-B2C14B2CF7A3}" type="pres">
      <dgm:prSet presAssocID="{8F68E0E4-4589-4361-8240-48BD65D1D748}" presName="thickLine" presStyleLbl="alignNode1" presStyleIdx="4" presStyleCnt="7"/>
      <dgm:spPr/>
    </dgm:pt>
    <dgm:pt modelId="{AFD0FBE7-FF3F-4AE8-838C-824B69872525}" type="pres">
      <dgm:prSet presAssocID="{8F68E0E4-4589-4361-8240-48BD65D1D748}" presName="horz1" presStyleCnt="0"/>
      <dgm:spPr/>
    </dgm:pt>
    <dgm:pt modelId="{7CC536D3-F5FB-4F05-9D48-FF961D44CA25}" type="pres">
      <dgm:prSet presAssocID="{8F68E0E4-4589-4361-8240-48BD65D1D748}" presName="tx1" presStyleLbl="revTx" presStyleIdx="4" presStyleCnt="7"/>
      <dgm:spPr/>
    </dgm:pt>
    <dgm:pt modelId="{B17C74F9-0E3D-4757-8204-684196EBB244}" type="pres">
      <dgm:prSet presAssocID="{8F68E0E4-4589-4361-8240-48BD65D1D748}" presName="vert1" presStyleCnt="0"/>
      <dgm:spPr/>
    </dgm:pt>
    <dgm:pt modelId="{C0ADE245-C461-40FD-A1D4-AD2947716F22}" type="pres">
      <dgm:prSet presAssocID="{431E56BD-2768-4890-84A4-695AFFB7C9D0}" presName="thickLine" presStyleLbl="alignNode1" presStyleIdx="5" presStyleCnt="7"/>
      <dgm:spPr/>
    </dgm:pt>
    <dgm:pt modelId="{5DE64177-DFE5-47C1-ACB8-644562C5C4F4}" type="pres">
      <dgm:prSet presAssocID="{431E56BD-2768-4890-84A4-695AFFB7C9D0}" presName="horz1" presStyleCnt="0"/>
      <dgm:spPr/>
    </dgm:pt>
    <dgm:pt modelId="{EF1824E0-E48B-4961-9EE5-326FD55A07E8}" type="pres">
      <dgm:prSet presAssocID="{431E56BD-2768-4890-84A4-695AFFB7C9D0}" presName="tx1" presStyleLbl="revTx" presStyleIdx="5" presStyleCnt="7"/>
      <dgm:spPr/>
    </dgm:pt>
    <dgm:pt modelId="{25E65598-0BA8-42D3-B6A9-6E7111CFCA61}" type="pres">
      <dgm:prSet presAssocID="{431E56BD-2768-4890-84A4-695AFFB7C9D0}" presName="vert1" presStyleCnt="0"/>
      <dgm:spPr/>
    </dgm:pt>
    <dgm:pt modelId="{27A271C9-2365-4B7A-AAC3-66E708C94953}" type="pres">
      <dgm:prSet presAssocID="{8E6DB421-C119-4CEF-8BAF-650AFCAE5F45}" presName="thickLine" presStyleLbl="alignNode1" presStyleIdx="6" presStyleCnt="7"/>
      <dgm:spPr/>
    </dgm:pt>
    <dgm:pt modelId="{39CB56D0-6421-4E4F-958F-EA94AA71EBE8}" type="pres">
      <dgm:prSet presAssocID="{8E6DB421-C119-4CEF-8BAF-650AFCAE5F45}" presName="horz1" presStyleCnt="0"/>
      <dgm:spPr/>
    </dgm:pt>
    <dgm:pt modelId="{7F63721C-558C-4E1D-A709-D21B86E8E2E9}" type="pres">
      <dgm:prSet presAssocID="{8E6DB421-C119-4CEF-8BAF-650AFCAE5F45}" presName="tx1" presStyleLbl="revTx" presStyleIdx="6" presStyleCnt="7"/>
      <dgm:spPr/>
    </dgm:pt>
    <dgm:pt modelId="{6898AF01-7E7A-4BC7-A96F-F8F69FC6DFE9}" type="pres">
      <dgm:prSet presAssocID="{8E6DB421-C119-4CEF-8BAF-650AFCAE5F45}" presName="vert1" presStyleCnt="0"/>
      <dgm:spPr/>
    </dgm:pt>
  </dgm:ptLst>
  <dgm:cxnLst>
    <dgm:cxn modelId="{817C0A03-58A1-4E22-AE03-D0C24543CBF8}" srcId="{DB306B59-F1B9-4C8C-B24F-211F280CAEBF}" destId="{8F68E0E4-4589-4361-8240-48BD65D1D748}" srcOrd="4" destOrd="0" parTransId="{053EA8FD-78FA-4CFB-9738-B32C5AFE35F8}" sibTransId="{B5AC0373-3AA9-4828-863D-6952BA1BD305}"/>
    <dgm:cxn modelId="{AA2AF707-B091-4325-9158-6D1E54E1F6BA}" srcId="{DB306B59-F1B9-4C8C-B24F-211F280CAEBF}" destId="{8E6DB421-C119-4CEF-8BAF-650AFCAE5F45}" srcOrd="6" destOrd="0" parTransId="{4F6A104F-777C-47CE-ABA3-FD81A898074B}" sibTransId="{60AF053F-2414-4EFB-9CCD-2767AE313F2E}"/>
    <dgm:cxn modelId="{F2206814-DD4B-4B38-A41D-348C2E4CD1C7}" type="presOf" srcId="{BE28D29C-D0C5-49D7-AD37-0046EC9E352E}" destId="{E436A9F6-0CC2-48F5-AAD4-C29802157536}" srcOrd="0" destOrd="0" presId="urn:microsoft.com/office/officeart/2008/layout/LinedList"/>
    <dgm:cxn modelId="{9DAFEF25-218B-493D-AC04-3B71EE4D8210}" type="presOf" srcId="{8E6DB421-C119-4CEF-8BAF-650AFCAE5F45}" destId="{7F63721C-558C-4E1D-A709-D21B86E8E2E9}" srcOrd="0" destOrd="0" presId="urn:microsoft.com/office/officeart/2008/layout/LinedList"/>
    <dgm:cxn modelId="{7C15AE46-791E-4795-9EB2-F3922DB2031E}" type="presOf" srcId="{D8107F45-9D76-4CA9-B430-CCF25A1A2AF2}" destId="{B34464DA-BBA3-4EEF-B099-912B84CE5887}" srcOrd="0" destOrd="0" presId="urn:microsoft.com/office/officeart/2008/layout/LinedList"/>
    <dgm:cxn modelId="{DE5BE566-9708-46A9-9ECC-982E9BF0657E}" type="presOf" srcId="{30DAAF10-9E61-447D-AD59-0AC75B6F39B3}" destId="{622FB209-0953-4708-B00A-40E838DB3E1B}" srcOrd="0" destOrd="0" presId="urn:microsoft.com/office/officeart/2008/layout/LinedList"/>
    <dgm:cxn modelId="{4ACBE84A-8C3A-4D61-BBC2-E4DAEEE82A7B}" type="presOf" srcId="{DB306B59-F1B9-4C8C-B24F-211F280CAEBF}" destId="{354A29FE-8624-48BF-B3B4-9DB0A6301D70}" srcOrd="0" destOrd="0" presId="urn:microsoft.com/office/officeart/2008/layout/LinedList"/>
    <dgm:cxn modelId="{7F5EEE53-C2F8-4862-B831-18686BD7BFA3}" srcId="{DB306B59-F1B9-4C8C-B24F-211F280CAEBF}" destId="{D8107F45-9D76-4CA9-B430-CCF25A1A2AF2}" srcOrd="3" destOrd="0" parTransId="{E37264C5-3F38-4FA1-BE9B-03ED6921808C}" sibTransId="{24B1B0C0-A3B4-4482-AC5D-1414443AB53F}"/>
    <dgm:cxn modelId="{FB956181-F09D-467B-9FE0-372E862456FE}" type="presOf" srcId="{8F68E0E4-4589-4361-8240-48BD65D1D748}" destId="{7CC536D3-F5FB-4F05-9D48-FF961D44CA25}" srcOrd="0" destOrd="0" presId="urn:microsoft.com/office/officeart/2008/layout/LinedList"/>
    <dgm:cxn modelId="{F4BC6BA7-A50E-4246-9194-914C362AF35F}" srcId="{DB306B59-F1B9-4C8C-B24F-211F280CAEBF}" destId="{30DAAF10-9E61-447D-AD59-0AC75B6F39B3}" srcOrd="0" destOrd="0" parTransId="{943DB652-7C4D-4CDD-8A17-3702C46DB41F}" sibTransId="{6E4FD111-D527-44E4-B6E0-C91CABE79048}"/>
    <dgm:cxn modelId="{6C6174C1-D0B8-4366-9B01-32DAB7590DEA}" type="presOf" srcId="{431E56BD-2768-4890-84A4-695AFFB7C9D0}" destId="{EF1824E0-E48B-4961-9EE5-326FD55A07E8}" srcOrd="0" destOrd="0" presId="urn:microsoft.com/office/officeart/2008/layout/LinedList"/>
    <dgm:cxn modelId="{58A95ED3-F8A3-4B02-9B82-C47335B6B6AC}" type="presOf" srcId="{2F5EE28D-37C4-4D3C-B573-0CF83081D5DF}" destId="{E1ED0957-5155-43C5-880E-0E3587082074}" srcOrd="0" destOrd="0" presId="urn:microsoft.com/office/officeart/2008/layout/LinedList"/>
    <dgm:cxn modelId="{B54F71E6-72AE-4419-A741-37A399810D55}" srcId="{DB306B59-F1B9-4C8C-B24F-211F280CAEBF}" destId="{431E56BD-2768-4890-84A4-695AFFB7C9D0}" srcOrd="5" destOrd="0" parTransId="{E2248EA8-0E2B-462D-AD2A-9BB2ADBD2753}" sibTransId="{BE013118-8427-430A-8DC3-F957EC759958}"/>
    <dgm:cxn modelId="{285CB7F9-1716-4CC4-B022-8C78DB549919}" srcId="{DB306B59-F1B9-4C8C-B24F-211F280CAEBF}" destId="{BE28D29C-D0C5-49D7-AD37-0046EC9E352E}" srcOrd="2" destOrd="0" parTransId="{CB48617E-B0BF-4C78-A782-0B4FF1B0AD1A}" sibTransId="{3E556502-3511-4D0E-A7D9-F34386022588}"/>
    <dgm:cxn modelId="{0C7DFFFF-5961-445C-B5B1-8E1A473BA9B5}" srcId="{DB306B59-F1B9-4C8C-B24F-211F280CAEBF}" destId="{2F5EE28D-37C4-4D3C-B573-0CF83081D5DF}" srcOrd="1" destOrd="0" parTransId="{0E7AC04E-5F58-4C25-B4DE-DDF637BB9C4F}" sibTransId="{39058251-C9F0-4D65-BF13-E0D11D410C06}"/>
    <dgm:cxn modelId="{57982846-5B94-42A8-B788-8E56115D0677}" type="presParOf" srcId="{354A29FE-8624-48BF-B3B4-9DB0A6301D70}" destId="{6C38E6F7-56EA-4A00-9E69-A457F9B1E379}" srcOrd="0" destOrd="0" presId="urn:microsoft.com/office/officeart/2008/layout/LinedList"/>
    <dgm:cxn modelId="{F4741A9E-ADF3-4599-B955-310B622C1610}" type="presParOf" srcId="{354A29FE-8624-48BF-B3B4-9DB0A6301D70}" destId="{B3A25C18-D589-4B4E-BD08-35C5E84D0ABE}" srcOrd="1" destOrd="0" presId="urn:microsoft.com/office/officeart/2008/layout/LinedList"/>
    <dgm:cxn modelId="{36984DD6-5192-419E-B0AA-C9662443CE8B}" type="presParOf" srcId="{B3A25C18-D589-4B4E-BD08-35C5E84D0ABE}" destId="{622FB209-0953-4708-B00A-40E838DB3E1B}" srcOrd="0" destOrd="0" presId="urn:microsoft.com/office/officeart/2008/layout/LinedList"/>
    <dgm:cxn modelId="{1A102485-9B63-4DEA-828A-0865657D95D6}" type="presParOf" srcId="{B3A25C18-D589-4B4E-BD08-35C5E84D0ABE}" destId="{27FB8C55-A412-47BD-AC24-A9F505810D11}" srcOrd="1" destOrd="0" presId="urn:microsoft.com/office/officeart/2008/layout/LinedList"/>
    <dgm:cxn modelId="{24FEB4D7-E26B-416E-845D-3522DC333611}" type="presParOf" srcId="{354A29FE-8624-48BF-B3B4-9DB0A6301D70}" destId="{607CF3AA-7BD3-447A-9952-CD1D731112E7}" srcOrd="2" destOrd="0" presId="urn:microsoft.com/office/officeart/2008/layout/LinedList"/>
    <dgm:cxn modelId="{BD5E3FD5-94A4-40FA-ACFA-F42A6FB710D9}" type="presParOf" srcId="{354A29FE-8624-48BF-B3B4-9DB0A6301D70}" destId="{C9EAFA67-368C-4DD6-9268-EC0F21D087C7}" srcOrd="3" destOrd="0" presId="urn:microsoft.com/office/officeart/2008/layout/LinedList"/>
    <dgm:cxn modelId="{AC948ADB-056C-4225-8716-C76E8780439E}" type="presParOf" srcId="{C9EAFA67-368C-4DD6-9268-EC0F21D087C7}" destId="{E1ED0957-5155-43C5-880E-0E3587082074}" srcOrd="0" destOrd="0" presId="urn:microsoft.com/office/officeart/2008/layout/LinedList"/>
    <dgm:cxn modelId="{390A9BB4-AA7B-420C-ABE0-A70AF05A0649}" type="presParOf" srcId="{C9EAFA67-368C-4DD6-9268-EC0F21D087C7}" destId="{F86E1A42-5566-4A0A-8AE5-B2EB944D2481}" srcOrd="1" destOrd="0" presId="urn:microsoft.com/office/officeart/2008/layout/LinedList"/>
    <dgm:cxn modelId="{70EC9A7A-EDFB-4130-8163-78286590C4D5}" type="presParOf" srcId="{354A29FE-8624-48BF-B3B4-9DB0A6301D70}" destId="{43DD8C09-3AAC-421D-8FE8-3D3FFF50C214}" srcOrd="4" destOrd="0" presId="urn:microsoft.com/office/officeart/2008/layout/LinedList"/>
    <dgm:cxn modelId="{A84A0A92-A132-479B-985F-9B0DBB9BAADD}" type="presParOf" srcId="{354A29FE-8624-48BF-B3B4-9DB0A6301D70}" destId="{E6182616-BFD7-48FB-8DC3-6DD34EC6141D}" srcOrd="5" destOrd="0" presId="urn:microsoft.com/office/officeart/2008/layout/LinedList"/>
    <dgm:cxn modelId="{A95CD839-7E3E-40BE-BD5F-BBF3CBF8E298}" type="presParOf" srcId="{E6182616-BFD7-48FB-8DC3-6DD34EC6141D}" destId="{E436A9F6-0CC2-48F5-AAD4-C29802157536}" srcOrd="0" destOrd="0" presId="urn:microsoft.com/office/officeart/2008/layout/LinedList"/>
    <dgm:cxn modelId="{9F0ECBB4-093A-4A89-842C-4241F6587EC9}" type="presParOf" srcId="{E6182616-BFD7-48FB-8DC3-6DD34EC6141D}" destId="{4AE0EBC9-4239-46C4-A9A7-37C1BE2FE48F}" srcOrd="1" destOrd="0" presId="urn:microsoft.com/office/officeart/2008/layout/LinedList"/>
    <dgm:cxn modelId="{A389AD1F-8E16-4F51-88F4-E1CA6B57403E}" type="presParOf" srcId="{354A29FE-8624-48BF-B3B4-9DB0A6301D70}" destId="{F10F0C57-B855-41AE-BDD1-47E02AEE75D5}" srcOrd="6" destOrd="0" presId="urn:microsoft.com/office/officeart/2008/layout/LinedList"/>
    <dgm:cxn modelId="{35EC39A2-3274-4957-ABB8-25E0AB5E754E}" type="presParOf" srcId="{354A29FE-8624-48BF-B3B4-9DB0A6301D70}" destId="{B9BC4039-F060-425E-936A-7930F5106CFE}" srcOrd="7" destOrd="0" presId="urn:microsoft.com/office/officeart/2008/layout/LinedList"/>
    <dgm:cxn modelId="{6E083BF0-A511-48AC-B334-4B817FE1F714}" type="presParOf" srcId="{B9BC4039-F060-425E-936A-7930F5106CFE}" destId="{B34464DA-BBA3-4EEF-B099-912B84CE5887}" srcOrd="0" destOrd="0" presId="urn:microsoft.com/office/officeart/2008/layout/LinedList"/>
    <dgm:cxn modelId="{5235CB11-CD9C-4ED1-9CF2-1FEED01861BF}" type="presParOf" srcId="{B9BC4039-F060-425E-936A-7930F5106CFE}" destId="{74D98AC0-707A-43A5-BAA0-C7EEE2D1F3AF}" srcOrd="1" destOrd="0" presId="urn:microsoft.com/office/officeart/2008/layout/LinedList"/>
    <dgm:cxn modelId="{6DAE5486-8A98-46B1-A662-F8780222F545}" type="presParOf" srcId="{354A29FE-8624-48BF-B3B4-9DB0A6301D70}" destId="{43364714-3B6D-4E32-9838-B2C14B2CF7A3}" srcOrd="8" destOrd="0" presId="urn:microsoft.com/office/officeart/2008/layout/LinedList"/>
    <dgm:cxn modelId="{F8028ED1-828A-40CC-8C70-515EA1229154}" type="presParOf" srcId="{354A29FE-8624-48BF-B3B4-9DB0A6301D70}" destId="{AFD0FBE7-FF3F-4AE8-838C-824B69872525}" srcOrd="9" destOrd="0" presId="urn:microsoft.com/office/officeart/2008/layout/LinedList"/>
    <dgm:cxn modelId="{9EBFE197-13A6-407C-943B-C22CD06F57A9}" type="presParOf" srcId="{AFD0FBE7-FF3F-4AE8-838C-824B69872525}" destId="{7CC536D3-F5FB-4F05-9D48-FF961D44CA25}" srcOrd="0" destOrd="0" presId="urn:microsoft.com/office/officeart/2008/layout/LinedList"/>
    <dgm:cxn modelId="{A6D79489-57B3-4AFA-B080-E950AA713FFB}" type="presParOf" srcId="{AFD0FBE7-FF3F-4AE8-838C-824B69872525}" destId="{B17C74F9-0E3D-4757-8204-684196EBB244}" srcOrd="1" destOrd="0" presId="urn:microsoft.com/office/officeart/2008/layout/LinedList"/>
    <dgm:cxn modelId="{932C0D7F-4AE0-4680-A6FF-F97E9C597BE8}" type="presParOf" srcId="{354A29FE-8624-48BF-B3B4-9DB0A6301D70}" destId="{C0ADE245-C461-40FD-A1D4-AD2947716F22}" srcOrd="10" destOrd="0" presId="urn:microsoft.com/office/officeart/2008/layout/LinedList"/>
    <dgm:cxn modelId="{E2493135-059D-45D9-A889-97E8183CDF9D}" type="presParOf" srcId="{354A29FE-8624-48BF-B3B4-9DB0A6301D70}" destId="{5DE64177-DFE5-47C1-ACB8-644562C5C4F4}" srcOrd="11" destOrd="0" presId="urn:microsoft.com/office/officeart/2008/layout/LinedList"/>
    <dgm:cxn modelId="{4ADE2204-E144-41BC-9517-96BC1FB1F556}" type="presParOf" srcId="{5DE64177-DFE5-47C1-ACB8-644562C5C4F4}" destId="{EF1824E0-E48B-4961-9EE5-326FD55A07E8}" srcOrd="0" destOrd="0" presId="urn:microsoft.com/office/officeart/2008/layout/LinedList"/>
    <dgm:cxn modelId="{46BD171C-D303-429C-9C4D-82D1CF802922}" type="presParOf" srcId="{5DE64177-DFE5-47C1-ACB8-644562C5C4F4}" destId="{25E65598-0BA8-42D3-B6A9-6E7111CFCA61}" srcOrd="1" destOrd="0" presId="urn:microsoft.com/office/officeart/2008/layout/LinedList"/>
    <dgm:cxn modelId="{CF8B34B5-E79B-4948-A1A2-368E3C0D5F7A}" type="presParOf" srcId="{354A29FE-8624-48BF-B3B4-9DB0A6301D70}" destId="{27A271C9-2365-4B7A-AAC3-66E708C94953}" srcOrd="12" destOrd="0" presId="urn:microsoft.com/office/officeart/2008/layout/LinedList"/>
    <dgm:cxn modelId="{6C416299-EF9B-4DC0-99EB-3B4700C9670E}" type="presParOf" srcId="{354A29FE-8624-48BF-B3B4-9DB0A6301D70}" destId="{39CB56D0-6421-4E4F-958F-EA94AA71EBE8}" srcOrd="13" destOrd="0" presId="urn:microsoft.com/office/officeart/2008/layout/LinedList"/>
    <dgm:cxn modelId="{51121D20-14CE-4FDF-977A-A59A5238AF93}" type="presParOf" srcId="{39CB56D0-6421-4E4F-958F-EA94AA71EBE8}" destId="{7F63721C-558C-4E1D-A709-D21B86E8E2E9}" srcOrd="0" destOrd="0" presId="urn:microsoft.com/office/officeart/2008/layout/LinedList"/>
    <dgm:cxn modelId="{D3E74DC5-B65E-4568-83CE-C6CC6D700BC9}" type="presParOf" srcId="{39CB56D0-6421-4E4F-958F-EA94AA71EBE8}" destId="{6898AF01-7E7A-4BC7-A96F-F8F69FC6DFE9}" srcOrd="1"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A831F56-BBE7-42BB-9058-B64118640070}"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4F9E59E3-8FA7-4D96-8D3A-8690B267F032}">
      <dgm:prSet custT="1"/>
      <dgm:spPr/>
      <dgm:t>
        <a:bodyPr/>
        <a:lstStyle/>
        <a:p>
          <a:r>
            <a:rPr lang="en-GB" sz="1100" dirty="0">
              <a:latin typeface="Arial" panose="020B0604020202020204" pitchFamily="34" charset="0"/>
              <a:cs typeface="Arial" panose="020B0604020202020204" pitchFamily="34" charset="0"/>
            </a:rPr>
            <a:t>For people, affected by dementia, a variety of devices, are required in order to support their needs and abilities , such as , (radio, tv, mobile, telephone, car), these appliances will usually be handled by the individual to promote independence. Technology systems and gadgets, will normally be installed and managed by others, but the individual will use them, for example, electricity, water supply system or air condition. Tracking and monitoring systems, such as (fire alarms) maybe operated by the individual  or set in motion automatically, so if an when an accident comes about, the fire alarm or fall alarm will go of. Detectors  maybe used constantly or when the operative decides, camcorders maybe located in public places like tagging devices.</a:t>
          </a:r>
          <a:endParaRPr lang="en-US" sz="1100" dirty="0">
            <a:latin typeface="Arial" panose="020B0604020202020204" pitchFamily="34" charset="0"/>
            <a:cs typeface="Arial" panose="020B0604020202020204" pitchFamily="34" charset="0"/>
          </a:endParaRPr>
        </a:p>
      </dgm:t>
    </dgm:pt>
    <dgm:pt modelId="{197655A7-871C-4712-97C5-DCB06AC81B21}" type="parTrans" cxnId="{9D79A8FE-69C7-4AE2-82FD-CF5AB49D0AF0}">
      <dgm:prSet/>
      <dgm:spPr/>
      <dgm:t>
        <a:bodyPr/>
        <a:lstStyle/>
        <a:p>
          <a:endParaRPr lang="en-US"/>
        </a:p>
      </dgm:t>
    </dgm:pt>
    <dgm:pt modelId="{A571DF0F-68EB-4312-A73A-204D11A957E5}" type="sibTrans" cxnId="{9D79A8FE-69C7-4AE2-82FD-CF5AB49D0AF0}">
      <dgm:prSet/>
      <dgm:spPr/>
      <dgm:t>
        <a:bodyPr/>
        <a:lstStyle/>
        <a:p>
          <a:endParaRPr lang="en-US"/>
        </a:p>
      </dgm:t>
    </dgm:pt>
    <dgm:pt modelId="{C85F1E75-3D19-49BA-85FD-14C60FE66B92}">
      <dgm:prSet custT="1"/>
      <dgm:spPr/>
      <dgm:t>
        <a:bodyPr/>
        <a:lstStyle/>
        <a:p>
          <a:r>
            <a:rPr lang="en-GB" sz="1100" dirty="0">
              <a:latin typeface="Arial" panose="020B0604020202020204" pitchFamily="34" charset="0"/>
              <a:cs typeface="Arial" panose="020B0604020202020204" pitchFamily="34" charset="0"/>
            </a:rPr>
            <a:t>Technologies maybe modified, to help the individual with dementia, manage, realistic problems, that may occur in their daily life. Technologies that maybe used to advance safety, may involve, night lamps, floor and flood sensors and cooker switch of appliances.  Promoting interaction to tackle memory loss issues, can help by providing the individual with, picture buttoned telephones or mobiles. Supplying multi-sensitive motivation, picture audio sound systems can enhance memory by providing, reminder messages, auto electronic calendars, object locaters, and medication reminders.</a:t>
          </a:r>
          <a:endParaRPr lang="en-US" sz="1100" dirty="0">
            <a:latin typeface="Arial" panose="020B0604020202020204" pitchFamily="34" charset="0"/>
            <a:cs typeface="Arial" panose="020B0604020202020204" pitchFamily="34" charset="0"/>
          </a:endParaRPr>
        </a:p>
      </dgm:t>
    </dgm:pt>
    <dgm:pt modelId="{B4A9A4BD-ACAB-49F7-AF85-D35F9A5E765C}" type="parTrans" cxnId="{F80A2A23-05F2-4077-883C-82604DD6F5DF}">
      <dgm:prSet/>
      <dgm:spPr/>
      <dgm:t>
        <a:bodyPr/>
        <a:lstStyle/>
        <a:p>
          <a:endParaRPr lang="en-US"/>
        </a:p>
      </dgm:t>
    </dgm:pt>
    <dgm:pt modelId="{C6A584E0-F9AD-40D4-AB1D-623771A1C0EE}" type="sibTrans" cxnId="{F80A2A23-05F2-4077-883C-82604DD6F5DF}">
      <dgm:prSet/>
      <dgm:spPr/>
      <dgm:t>
        <a:bodyPr/>
        <a:lstStyle/>
        <a:p>
          <a:endParaRPr lang="en-US"/>
        </a:p>
      </dgm:t>
    </dgm:pt>
    <dgm:pt modelId="{C4F00479-BDAE-474E-8D32-64DFF987E307}">
      <dgm:prSet custT="1"/>
      <dgm:spPr/>
      <dgm:t>
        <a:bodyPr/>
        <a:lstStyle/>
        <a:p>
          <a:r>
            <a:rPr lang="en-GB" sz="1100" dirty="0">
              <a:latin typeface="Arial" panose="020B0604020202020204" pitchFamily="34" charset="0"/>
              <a:cs typeface="Arial" panose="020B0604020202020204" pitchFamily="34" charset="0"/>
            </a:rPr>
            <a:t>The aim for the above, needs and requirements, is to ensure, the individual has a sense of  independence, and feels supported, in making positive choices, that enhances, his/her life. Healthcare professionals, and caregivers, should not focus, on the patient, as an individual with a condition, but to support them to maintain their self image , of a human being with capabilities(Cahill, 2007).         </a:t>
          </a:r>
          <a:endParaRPr lang="en-US" sz="1100" dirty="0">
            <a:latin typeface="Arial" panose="020B0604020202020204" pitchFamily="34" charset="0"/>
            <a:cs typeface="Arial" panose="020B0604020202020204" pitchFamily="34" charset="0"/>
          </a:endParaRPr>
        </a:p>
      </dgm:t>
    </dgm:pt>
    <dgm:pt modelId="{D294A352-0E15-46F9-B9EA-519712677E3C}" type="parTrans" cxnId="{2B6905D5-E4BE-41B1-872A-8CA144F29BDB}">
      <dgm:prSet/>
      <dgm:spPr/>
      <dgm:t>
        <a:bodyPr/>
        <a:lstStyle/>
        <a:p>
          <a:endParaRPr lang="en-US"/>
        </a:p>
      </dgm:t>
    </dgm:pt>
    <dgm:pt modelId="{A185165F-72BA-4E17-AC40-1A4F7ADFF7AC}" type="sibTrans" cxnId="{2B6905D5-E4BE-41B1-872A-8CA144F29BDB}">
      <dgm:prSet/>
      <dgm:spPr/>
      <dgm:t>
        <a:bodyPr/>
        <a:lstStyle/>
        <a:p>
          <a:endParaRPr lang="en-US"/>
        </a:p>
      </dgm:t>
    </dgm:pt>
    <dgm:pt modelId="{00B1AC1F-F6D2-4ECD-A5F8-CA254902F09B}" type="pres">
      <dgm:prSet presAssocID="{2A831F56-BBE7-42BB-9058-B64118640070}" presName="linear" presStyleCnt="0">
        <dgm:presLayoutVars>
          <dgm:animLvl val="lvl"/>
          <dgm:resizeHandles val="exact"/>
        </dgm:presLayoutVars>
      </dgm:prSet>
      <dgm:spPr/>
    </dgm:pt>
    <dgm:pt modelId="{E40EA365-7809-448C-B9CF-4121C2C4D48A}" type="pres">
      <dgm:prSet presAssocID="{4F9E59E3-8FA7-4D96-8D3A-8690B267F032}" presName="parentText" presStyleLbl="node1" presStyleIdx="0" presStyleCnt="3">
        <dgm:presLayoutVars>
          <dgm:chMax val="0"/>
          <dgm:bulletEnabled val="1"/>
        </dgm:presLayoutVars>
      </dgm:prSet>
      <dgm:spPr/>
    </dgm:pt>
    <dgm:pt modelId="{71411215-BC9B-4066-A99C-10EB932BF4CC}" type="pres">
      <dgm:prSet presAssocID="{A571DF0F-68EB-4312-A73A-204D11A957E5}" presName="spacer" presStyleCnt="0"/>
      <dgm:spPr/>
    </dgm:pt>
    <dgm:pt modelId="{C0FBDED0-36BD-4EF8-975E-BC589E0E2214}" type="pres">
      <dgm:prSet presAssocID="{C85F1E75-3D19-49BA-85FD-14C60FE66B92}" presName="parentText" presStyleLbl="node1" presStyleIdx="1" presStyleCnt="3">
        <dgm:presLayoutVars>
          <dgm:chMax val="0"/>
          <dgm:bulletEnabled val="1"/>
        </dgm:presLayoutVars>
      </dgm:prSet>
      <dgm:spPr/>
    </dgm:pt>
    <dgm:pt modelId="{2E578E4A-1D9E-42CB-9456-F7739ECE55EE}" type="pres">
      <dgm:prSet presAssocID="{C6A584E0-F9AD-40D4-AB1D-623771A1C0EE}" presName="spacer" presStyleCnt="0"/>
      <dgm:spPr/>
    </dgm:pt>
    <dgm:pt modelId="{2BF7BAAA-7A50-4BB8-9C80-A7629D958FBE}" type="pres">
      <dgm:prSet presAssocID="{C4F00479-BDAE-474E-8D32-64DFF987E307}" presName="parentText" presStyleLbl="node1" presStyleIdx="2" presStyleCnt="3">
        <dgm:presLayoutVars>
          <dgm:chMax val="0"/>
          <dgm:bulletEnabled val="1"/>
        </dgm:presLayoutVars>
      </dgm:prSet>
      <dgm:spPr/>
    </dgm:pt>
  </dgm:ptLst>
  <dgm:cxnLst>
    <dgm:cxn modelId="{F80A2A23-05F2-4077-883C-82604DD6F5DF}" srcId="{2A831F56-BBE7-42BB-9058-B64118640070}" destId="{C85F1E75-3D19-49BA-85FD-14C60FE66B92}" srcOrd="1" destOrd="0" parTransId="{B4A9A4BD-ACAB-49F7-AF85-D35F9A5E765C}" sibTransId="{C6A584E0-F9AD-40D4-AB1D-623771A1C0EE}"/>
    <dgm:cxn modelId="{A74E3789-0E24-4DB4-9055-2A4690634FD4}" type="presOf" srcId="{C4F00479-BDAE-474E-8D32-64DFF987E307}" destId="{2BF7BAAA-7A50-4BB8-9C80-A7629D958FBE}" srcOrd="0" destOrd="0" presId="urn:microsoft.com/office/officeart/2005/8/layout/vList2"/>
    <dgm:cxn modelId="{571FDF8A-7F0B-461C-BBD0-6511C0F19D55}" type="presOf" srcId="{C85F1E75-3D19-49BA-85FD-14C60FE66B92}" destId="{C0FBDED0-36BD-4EF8-975E-BC589E0E2214}" srcOrd="0" destOrd="0" presId="urn:microsoft.com/office/officeart/2005/8/layout/vList2"/>
    <dgm:cxn modelId="{2B6905D5-E4BE-41B1-872A-8CA144F29BDB}" srcId="{2A831F56-BBE7-42BB-9058-B64118640070}" destId="{C4F00479-BDAE-474E-8D32-64DFF987E307}" srcOrd="2" destOrd="0" parTransId="{D294A352-0E15-46F9-B9EA-519712677E3C}" sibTransId="{A185165F-72BA-4E17-AC40-1A4F7ADFF7AC}"/>
    <dgm:cxn modelId="{C484EDF4-B316-4565-AB4F-E8336AD0B1CE}" type="presOf" srcId="{4F9E59E3-8FA7-4D96-8D3A-8690B267F032}" destId="{E40EA365-7809-448C-B9CF-4121C2C4D48A}" srcOrd="0" destOrd="0" presId="urn:microsoft.com/office/officeart/2005/8/layout/vList2"/>
    <dgm:cxn modelId="{2371B3FD-6CDE-4B59-9066-1FB34F068CC4}" type="presOf" srcId="{2A831F56-BBE7-42BB-9058-B64118640070}" destId="{00B1AC1F-F6D2-4ECD-A5F8-CA254902F09B}" srcOrd="0" destOrd="0" presId="urn:microsoft.com/office/officeart/2005/8/layout/vList2"/>
    <dgm:cxn modelId="{9D79A8FE-69C7-4AE2-82FD-CF5AB49D0AF0}" srcId="{2A831F56-BBE7-42BB-9058-B64118640070}" destId="{4F9E59E3-8FA7-4D96-8D3A-8690B267F032}" srcOrd="0" destOrd="0" parTransId="{197655A7-871C-4712-97C5-DCB06AC81B21}" sibTransId="{A571DF0F-68EB-4312-A73A-204D11A957E5}"/>
    <dgm:cxn modelId="{7B0FB7E3-7080-4B43-ADD1-F92560FB5914}" type="presParOf" srcId="{00B1AC1F-F6D2-4ECD-A5F8-CA254902F09B}" destId="{E40EA365-7809-448C-B9CF-4121C2C4D48A}" srcOrd="0" destOrd="0" presId="urn:microsoft.com/office/officeart/2005/8/layout/vList2"/>
    <dgm:cxn modelId="{1341B512-2F43-4DE6-9A6C-4CFBEF89563D}" type="presParOf" srcId="{00B1AC1F-F6D2-4ECD-A5F8-CA254902F09B}" destId="{71411215-BC9B-4066-A99C-10EB932BF4CC}" srcOrd="1" destOrd="0" presId="urn:microsoft.com/office/officeart/2005/8/layout/vList2"/>
    <dgm:cxn modelId="{DD0CE6D7-2425-430C-92AE-BFE1B9C49BCF}" type="presParOf" srcId="{00B1AC1F-F6D2-4ECD-A5F8-CA254902F09B}" destId="{C0FBDED0-36BD-4EF8-975E-BC589E0E2214}" srcOrd="2" destOrd="0" presId="urn:microsoft.com/office/officeart/2005/8/layout/vList2"/>
    <dgm:cxn modelId="{42C02BD8-D73F-4AFB-963C-83B42355E088}" type="presParOf" srcId="{00B1AC1F-F6D2-4ECD-A5F8-CA254902F09B}" destId="{2E578E4A-1D9E-42CB-9456-F7739ECE55EE}" srcOrd="3" destOrd="0" presId="urn:microsoft.com/office/officeart/2005/8/layout/vList2"/>
    <dgm:cxn modelId="{108E31D8-747F-440A-AECC-366D637A636E}" type="presParOf" srcId="{00B1AC1F-F6D2-4ECD-A5F8-CA254902F09B}" destId="{2BF7BAAA-7A50-4BB8-9C80-A7629D958FB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16E519A-08A2-4548-960C-458CA71BA3FE}">
      <dsp:nvSpPr>
        <dsp:cNvPr id="0" name=""/>
        <dsp:cNvSpPr/>
      </dsp:nvSpPr>
      <dsp:spPr>
        <a:xfrm>
          <a:off x="671988" y="580"/>
          <a:ext cx="2742307" cy="1645384"/>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STUDENT NAME: </a:t>
          </a:r>
          <a:r>
            <a:rPr lang="en-GB" sz="1600" kern="1200" dirty="0">
              <a:latin typeface="Arial" panose="020B0604020202020204" pitchFamily="34" charset="0"/>
              <a:cs typeface="Arial" panose="020B0604020202020204" pitchFamily="34" charset="0"/>
            </a:rPr>
            <a:t>Andrea Lester</a:t>
          </a:r>
          <a:endParaRPr lang="en-US" sz="1600" kern="1200" dirty="0">
            <a:latin typeface="Arial" panose="020B0604020202020204" pitchFamily="34" charset="0"/>
            <a:cs typeface="Arial" panose="020B0604020202020204" pitchFamily="34" charset="0"/>
          </a:endParaRPr>
        </a:p>
      </dsp:txBody>
      <dsp:txXfrm>
        <a:off x="671988" y="580"/>
        <a:ext cx="2742307" cy="1645384"/>
      </dsp:txXfrm>
    </dsp:sp>
    <dsp:sp modelId="{EF8838FC-D69D-4716-9297-D310D21BF582}">
      <dsp:nvSpPr>
        <dsp:cNvPr id="0" name=""/>
        <dsp:cNvSpPr/>
      </dsp:nvSpPr>
      <dsp:spPr>
        <a:xfrm>
          <a:off x="3688526" y="580"/>
          <a:ext cx="2742307" cy="1645384"/>
        </a:xfrm>
        <a:prstGeom prst="rect">
          <a:avLst/>
        </a:prstGeom>
        <a:solidFill>
          <a:schemeClr val="accent5">
            <a:hueOff val="-1351709"/>
            <a:satOff val="-3484"/>
            <a:lumOff val="-235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STUDENT NUMBER: </a:t>
          </a:r>
          <a:r>
            <a:rPr lang="en-GB" sz="1600" kern="1200" dirty="0">
              <a:latin typeface="Arial" panose="020B0604020202020204" pitchFamily="34" charset="0"/>
              <a:cs typeface="Arial" panose="020B0604020202020204" pitchFamily="34" charset="0"/>
            </a:rPr>
            <a:t>1912330</a:t>
          </a:r>
          <a:endParaRPr lang="en-US" sz="1600" kern="1200" dirty="0">
            <a:latin typeface="Arial" panose="020B0604020202020204" pitchFamily="34" charset="0"/>
            <a:cs typeface="Arial" panose="020B0604020202020204" pitchFamily="34" charset="0"/>
          </a:endParaRPr>
        </a:p>
      </dsp:txBody>
      <dsp:txXfrm>
        <a:off x="3688526" y="580"/>
        <a:ext cx="2742307" cy="1645384"/>
      </dsp:txXfrm>
    </dsp:sp>
    <dsp:sp modelId="{EF9CFB5D-253C-4CDB-9BF6-5ED2FB606451}">
      <dsp:nvSpPr>
        <dsp:cNvPr id="0" name=""/>
        <dsp:cNvSpPr/>
      </dsp:nvSpPr>
      <dsp:spPr>
        <a:xfrm>
          <a:off x="6705064" y="580"/>
          <a:ext cx="2742307" cy="1645384"/>
        </a:xfrm>
        <a:prstGeom prst="rect">
          <a:avLst/>
        </a:prstGeom>
        <a:solidFill>
          <a:schemeClr val="accent5">
            <a:hueOff val="-2703417"/>
            <a:satOff val="-6968"/>
            <a:lumOff val="-47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MODULE CODE: </a:t>
          </a:r>
          <a:r>
            <a:rPr lang="en-GB" sz="1600" kern="1200" dirty="0">
              <a:latin typeface="Arial" panose="020B0604020202020204" pitchFamily="34" charset="0"/>
              <a:cs typeface="Arial" panose="020B0604020202020204" pitchFamily="34" charset="0"/>
            </a:rPr>
            <a:t>BMHP600_BIRM</a:t>
          </a:r>
          <a:endParaRPr lang="en-US" sz="1600" kern="1200" dirty="0">
            <a:latin typeface="Arial" panose="020B0604020202020204" pitchFamily="34" charset="0"/>
            <a:cs typeface="Arial" panose="020B0604020202020204" pitchFamily="34" charset="0"/>
          </a:endParaRPr>
        </a:p>
      </dsp:txBody>
      <dsp:txXfrm>
        <a:off x="6705064" y="580"/>
        <a:ext cx="2742307" cy="1645384"/>
      </dsp:txXfrm>
    </dsp:sp>
    <dsp:sp modelId="{91FF7B7A-1588-4F91-8917-7DA89EC1FF4B}">
      <dsp:nvSpPr>
        <dsp:cNvPr id="0" name=""/>
        <dsp:cNvSpPr/>
      </dsp:nvSpPr>
      <dsp:spPr>
        <a:xfrm>
          <a:off x="671988" y="1920195"/>
          <a:ext cx="2742307" cy="1645384"/>
        </a:xfrm>
        <a:prstGeom prst="rect">
          <a:avLst/>
        </a:prstGeom>
        <a:solidFill>
          <a:schemeClr val="accent5">
            <a:hueOff val="-4055126"/>
            <a:satOff val="-10451"/>
            <a:lumOff val="-7059"/>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MODULE TITLE: </a:t>
          </a:r>
          <a:r>
            <a:rPr lang="en-GB" sz="1600" kern="1200" dirty="0">
              <a:latin typeface="Arial" panose="020B0604020202020204" pitchFamily="34" charset="0"/>
              <a:cs typeface="Arial" panose="020B0604020202020204" pitchFamily="34" charset="0"/>
            </a:rPr>
            <a:t>Living with Care: The Older Person</a:t>
          </a:r>
          <a:endParaRPr lang="en-US" sz="1600" kern="1200" dirty="0">
            <a:latin typeface="Arial" panose="020B0604020202020204" pitchFamily="34" charset="0"/>
            <a:cs typeface="Arial" panose="020B0604020202020204" pitchFamily="34" charset="0"/>
          </a:endParaRPr>
        </a:p>
      </dsp:txBody>
      <dsp:txXfrm>
        <a:off x="671988" y="1920195"/>
        <a:ext cx="2742307" cy="1645384"/>
      </dsp:txXfrm>
    </dsp:sp>
    <dsp:sp modelId="{D216B666-3D43-432F-8452-E826FA11813D}">
      <dsp:nvSpPr>
        <dsp:cNvPr id="0" name=""/>
        <dsp:cNvSpPr/>
      </dsp:nvSpPr>
      <dsp:spPr>
        <a:xfrm>
          <a:off x="3688526" y="1920195"/>
          <a:ext cx="2742307" cy="1645384"/>
        </a:xfrm>
        <a:prstGeom prst="rect">
          <a:avLst/>
        </a:prstGeom>
        <a:solidFill>
          <a:schemeClr val="accent5">
            <a:hueOff val="-5406834"/>
            <a:satOff val="-13935"/>
            <a:lumOff val="-941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LECTURES NAME: </a:t>
          </a:r>
          <a:r>
            <a:rPr lang="en-GB" sz="1600" kern="1200" dirty="0">
              <a:latin typeface="Arial" panose="020B0604020202020204" pitchFamily="34" charset="0"/>
              <a:cs typeface="Arial" panose="020B0604020202020204" pitchFamily="34" charset="0"/>
            </a:rPr>
            <a:t>Joanne Davis</a:t>
          </a:r>
          <a:endParaRPr lang="en-US" sz="1600" kern="1200" dirty="0">
            <a:latin typeface="Arial" panose="020B0604020202020204" pitchFamily="34" charset="0"/>
            <a:cs typeface="Arial" panose="020B0604020202020204" pitchFamily="34" charset="0"/>
          </a:endParaRPr>
        </a:p>
      </dsp:txBody>
      <dsp:txXfrm>
        <a:off x="3688526" y="1920195"/>
        <a:ext cx="2742307" cy="1645384"/>
      </dsp:txXfrm>
    </dsp:sp>
    <dsp:sp modelId="{28C159D9-E9FE-4AA4-AD70-0BAA7169531E}">
      <dsp:nvSpPr>
        <dsp:cNvPr id="0" name=""/>
        <dsp:cNvSpPr/>
      </dsp:nvSpPr>
      <dsp:spPr>
        <a:xfrm>
          <a:off x="6705064" y="1920195"/>
          <a:ext cx="2742307" cy="1645384"/>
        </a:xfrm>
        <a:prstGeom prst="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b="1" kern="1200" dirty="0">
              <a:latin typeface="Arial" panose="020B0604020202020204" pitchFamily="34" charset="0"/>
              <a:cs typeface="Arial" panose="020B0604020202020204" pitchFamily="34" charset="0"/>
            </a:rPr>
            <a:t>ASSIGNMENT TITLE: </a:t>
          </a:r>
          <a:r>
            <a:rPr lang="en-GB" sz="1600" kern="1200" dirty="0">
              <a:latin typeface="Arial" panose="020B0604020202020204" pitchFamily="34" charset="0"/>
              <a:cs typeface="Arial" panose="020B0604020202020204" pitchFamily="34" charset="0"/>
            </a:rPr>
            <a:t>Component 1, Dementia Presentation</a:t>
          </a:r>
          <a:endParaRPr lang="en-US" sz="1600" kern="1200" dirty="0">
            <a:latin typeface="Arial" panose="020B0604020202020204" pitchFamily="34" charset="0"/>
            <a:cs typeface="Arial" panose="020B0604020202020204" pitchFamily="34" charset="0"/>
          </a:endParaRPr>
        </a:p>
      </dsp:txBody>
      <dsp:txXfrm>
        <a:off x="6705064" y="1920195"/>
        <a:ext cx="2742307" cy="1645384"/>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3EE5D3-B751-4B01-92C3-5222D6EEB57F}">
      <dsp:nvSpPr>
        <dsp:cNvPr id="0" name=""/>
        <dsp:cNvSpPr/>
      </dsp:nvSpPr>
      <dsp:spPr>
        <a:xfrm>
          <a:off x="0" y="100201"/>
          <a:ext cx="968803" cy="581282"/>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70C0"/>
              </a:solidFill>
              <a:latin typeface="Arial" panose="020B0604020202020204" pitchFamily="34" charset="0"/>
              <a:cs typeface="Arial" panose="020B0604020202020204" pitchFamily="34" charset="0"/>
            </a:rPr>
            <a:t>YOU MAY BE AT RISK OF LEWY BODY DEMENTIA IF...</a:t>
          </a:r>
          <a:endParaRPr lang="en-US" sz="600" b="1" kern="1200" dirty="0">
            <a:solidFill>
              <a:srgbClr val="0070C0"/>
            </a:solidFill>
          </a:endParaRPr>
        </a:p>
      </dsp:txBody>
      <dsp:txXfrm>
        <a:off x="0" y="100201"/>
        <a:ext cx="968803" cy="581282"/>
      </dsp:txXfrm>
    </dsp:sp>
    <dsp:sp modelId="{3DA1B716-7BD9-4A05-ADFB-3507B96F7689}">
      <dsp:nvSpPr>
        <dsp:cNvPr id="0" name=""/>
        <dsp:cNvSpPr/>
      </dsp:nvSpPr>
      <dsp:spPr>
        <a:xfrm>
          <a:off x="1321212" y="88773"/>
          <a:ext cx="968803" cy="58128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70C0"/>
              </a:solidFill>
              <a:latin typeface="Arial" panose="020B0604020202020204" pitchFamily="34" charset="0"/>
              <a:cs typeface="Arial" panose="020B0604020202020204" pitchFamily="34" charset="0"/>
            </a:rPr>
            <a:t>You are 60 years of age or older     </a:t>
          </a:r>
          <a:r>
            <a:rPr lang="en-US" sz="800" b="1" kern="1200" dirty="0">
              <a:latin typeface="Arial" panose="020B0604020202020204" pitchFamily="34" charset="0"/>
              <a:cs typeface="Arial" panose="020B0604020202020204" pitchFamily="34" charset="0"/>
            </a:rPr>
            <a:t>                                                                                                                                                                                                              </a:t>
          </a:r>
        </a:p>
      </dsp:txBody>
      <dsp:txXfrm>
        <a:off x="1321212" y="88773"/>
        <a:ext cx="968803" cy="581282"/>
      </dsp:txXfrm>
    </dsp:sp>
    <dsp:sp modelId="{70B0497D-F827-4BEC-B644-D9FBB6814909}">
      <dsp:nvSpPr>
        <dsp:cNvPr id="0" name=""/>
        <dsp:cNvSpPr/>
      </dsp:nvSpPr>
      <dsp:spPr>
        <a:xfrm>
          <a:off x="2641478" y="93284"/>
          <a:ext cx="968803" cy="581282"/>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70C0"/>
              </a:solidFill>
              <a:latin typeface="Arial" panose="020B0604020202020204" pitchFamily="34" charset="0"/>
              <a:cs typeface="Arial" panose="020B0604020202020204" pitchFamily="34" charset="0"/>
            </a:rPr>
            <a:t>Or-have a relative, who has Lewy body dementia or                                                                                                                                    Parkinson's disease                                                                                                                                                                                                                                                                                                                                                                                                                                                                                                                                                                                    </a:t>
          </a:r>
        </a:p>
      </dsp:txBody>
      <dsp:txXfrm>
        <a:off x="2641478" y="93284"/>
        <a:ext cx="968803" cy="581282"/>
      </dsp:txXfrm>
    </dsp:sp>
    <dsp:sp modelId="{4E4E8031-C280-4179-A78E-6439F3AA579F}">
      <dsp:nvSpPr>
        <dsp:cNvPr id="0" name=""/>
        <dsp:cNvSpPr/>
      </dsp:nvSpPr>
      <dsp:spPr>
        <a:xfrm>
          <a:off x="4042562" y="71602"/>
          <a:ext cx="968803" cy="58128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1">
                  <a:lumMod val="50000"/>
                </a:schemeClr>
              </a:solidFill>
              <a:latin typeface="Arial" panose="020B0604020202020204" pitchFamily="34" charset="0"/>
              <a:cs typeface="Arial" panose="020B0604020202020204" pitchFamily="34" charset="0"/>
            </a:rPr>
            <a:t>It is a known fact, that Lewy body dementia attacks more males than females (21)</a:t>
          </a:r>
        </a:p>
      </dsp:txBody>
      <dsp:txXfrm>
        <a:off x="4042562" y="71602"/>
        <a:ext cx="968803" cy="581282"/>
      </dsp:txXfrm>
    </dsp:sp>
    <dsp:sp modelId="{FF785CC6-2845-4013-B03C-88DBA5F9C4E0}">
      <dsp:nvSpPr>
        <dsp:cNvPr id="0" name=""/>
        <dsp:cNvSpPr/>
      </dsp:nvSpPr>
      <dsp:spPr>
        <a:xfrm>
          <a:off x="7437" y="733828"/>
          <a:ext cx="968803" cy="58128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2060"/>
              </a:solidFill>
              <a:latin typeface="Arial" panose="020B0604020202020204" pitchFamily="34" charset="0"/>
              <a:cs typeface="Arial" panose="020B0604020202020204" pitchFamily="34" charset="0"/>
            </a:rPr>
            <a:t>SIGNS AND SYMPTOMS OF LEWY BODY DEMENTIA…</a:t>
          </a:r>
          <a:r>
            <a:rPr lang="en-US" sz="800" b="1" kern="1200" dirty="0">
              <a:latin typeface="Arial" panose="020B0604020202020204" pitchFamily="34" charset="0"/>
              <a:cs typeface="Arial" panose="020B0604020202020204" pitchFamily="34" charset="0"/>
            </a:rPr>
            <a:t>                                                                                                                                                                                                                                                                                                                                                                                                                             </a:t>
          </a:r>
        </a:p>
      </dsp:txBody>
      <dsp:txXfrm>
        <a:off x="7437" y="733828"/>
        <a:ext cx="968803" cy="581282"/>
      </dsp:txXfrm>
    </dsp:sp>
    <dsp:sp modelId="{88FFC6C9-F5DA-4D64-80F8-2048E13E4E18}">
      <dsp:nvSpPr>
        <dsp:cNvPr id="0" name=""/>
        <dsp:cNvSpPr/>
      </dsp:nvSpPr>
      <dsp:spPr>
        <a:xfrm>
          <a:off x="1318480" y="665403"/>
          <a:ext cx="968803" cy="5878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5">
                  <a:lumMod val="50000"/>
                </a:schemeClr>
              </a:solidFill>
              <a:latin typeface="Arial" panose="020B0604020202020204" pitchFamily="34" charset="0"/>
              <a:cs typeface="Arial" panose="020B0604020202020204" pitchFamily="34" charset="0"/>
            </a:rPr>
            <a:t>Lack of discernment, Confusion, Impaired Vision</a:t>
          </a:r>
        </a:p>
      </dsp:txBody>
      <dsp:txXfrm>
        <a:off x="1318480" y="665403"/>
        <a:ext cx="968803" cy="587804"/>
      </dsp:txXfrm>
    </dsp:sp>
    <dsp:sp modelId="{BCA66862-3897-48A8-BEAC-31EB4D3931D2}">
      <dsp:nvSpPr>
        <dsp:cNvPr id="0" name=""/>
        <dsp:cNvSpPr/>
      </dsp:nvSpPr>
      <dsp:spPr>
        <a:xfrm>
          <a:off x="2654809" y="664223"/>
          <a:ext cx="968803" cy="581282"/>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tx1">
                  <a:lumMod val="85000"/>
                  <a:lumOff val="15000"/>
                </a:schemeClr>
              </a:solidFill>
              <a:latin typeface="Arial" panose="020B0604020202020204" pitchFamily="34" charset="0"/>
              <a:cs typeface="Arial" panose="020B0604020202020204" pitchFamily="34" charset="0"/>
            </a:rPr>
            <a:t>, Sleepiness , Disrupted Sleep</a:t>
          </a:r>
        </a:p>
      </dsp:txBody>
      <dsp:txXfrm>
        <a:off x="2654809" y="664223"/>
        <a:ext cx="968803" cy="581282"/>
      </dsp:txXfrm>
    </dsp:sp>
    <dsp:sp modelId="{008CE9B4-6D43-4CD8-88D7-AF5CD89B704E}">
      <dsp:nvSpPr>
        <dsp:cNvPr id="0" name=""/>
        <dsp:cNvSpPr/>
      </dsp:nvSpPr>
      <dsp:spPr>
        <a:xfrm>
          <a:off x="4029619" y="630733"/>
          <a:ext cx="968803" cy="578788"/>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70C0"/>
              </a:solidFill>
              <a:latin typeface="Arial" panose="020B0604020202020204" pitchFamily="34" charset="0"/>
              <a:cs typeface="Arial" panose="020B0604020202020204" pitchFamily="34" charset="0"/>
            </a:rPr>
            <a:t>Feeling depressed, Struggling with swallowing  (24)                                                                                                                                                                                             </a:t>
          </a:r>
          <a:endParaRPr lang="en-US" sz="800" b="1" kern="1200" dirty="0">
            <a:latin typeface="Arial" panose="020B0604020202020204" pitchFamily="34" charset="0"/>
            <a:cs typeface="Arial" panose="020B0604020202020204" pitchFamily="34" charset="0"/>
          </a:endParaRPr>
        </a:p>
      </dsp:txBody>
      <dsp:txXfrm>
        <a:off x="4029619" y="630733"/>
        <a:ext cx="968803" cy="578788"/>
      </dsp:txXfrm>
    </dsp:sp>
    <dsp:sp modelId="{8BE273AE-BD0B-4EBE-A9DA-3CED2453653E}">
      <dsp:nvSpPr>
        <dsp:cNvPr id="0" name=""/>
        <dsp:cNvSpPr/>
      </dsp:nvSpPr>
      <dsp:spPr>
        <a:xfrm>
          <a:off x="0" y="1333785"/>
          <a:ext cx="968803" cy="563308"/>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latin typeface="Arial" panose="020B0604020202020204" pitchFamily="34" charset="0"/>
              <a:cs typeface="Arial" panose="020B0604020202020204" pitchFamily="34" charset="0"/>
            </a:rPr>
            <a:t>                                                                                                                                                                                                                                    </a:t>
          </a:r>
          <a:r>
            <a:rPr lang="en-US" sz="800" b="1" kern="1200" dirty="0">
              <a:solidFill>
                <a:srgbClr val="7030A0"/>
              </a:solidFill>
              <a:latin typeface="Arial" panose="020B0604020202020204" pitchFamily="34" charset="0"/>
              <a:cs typeface="Arial" panose="020B0604020202020204" pitchFamily="34" charset="0"/>
            </a:rPr>
            <a:t>YOU MAY BE AT RISK OF VASCULAR DEMENTIA IF…</a:t>
          </a:r>
        </a:p>
      </dsp:txBody>
      <dsp:txXfrm>
        <a:off x="0" y="1333785"/>
        <a:ext cx="968803" cy="563308"/>
      </dsp:txXfrm>
    </dsp:sp>
    <dsp:sp modelId="{6B7EE287-5FFD-4D2D-9E0F-DC2E576A9833}">
      <dsp:nvSpPr>
        <dsp:cNvPr id="0" name=""/>
        <dsp:cNvSpPr/>
      </dsp:nvSpPr>
      <dsp:spPr>
        <a:xfrm>
          <a:off x="1282789" y="1302017"/>
          <a:ext cx="968803" cy="58128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latin typeface="Arial" panose="020B0604020202020204" pitchFamily="34" charset="0"/>
              <a:cs typeface="Arial" panose="020B0604020202020204" pitchFamily="34" charset="0"/>
            </a:rPr>
            <a:t> </a:t>
          </a:r>
          <a:r>
            <a:rPr lang="en-US" sz="800" b="1" kern="1200" dirty="0">
              <a:solidFill>
                <a:schemeClr val="bg2">
                  <a:lumMod val="10000"/>
                </a:schemeClr>
              </a:solidFill>
              <a:latin typeface="Arial" panose="020B0604020202020204" pitchFamily="34" charset="0"/>
              <a:cs typeface="Arial" panose="020B0604020202020204" pitchFamily="34" charset="0"/>
            </a:rPr>
            <a:t>You 75 years of age or older</a:t>
          </a:r>
          <a:r>
            <a:rPr lang="en-US" sz="800" b="1" kern="1200" dirty="0">
              <a:latin typeface="Arial" panose="020B0604020202020204" pitchFamily="34" charset="0"/>
              <a:cs typeface="Arial" panose="020B0604020202020204" pitchFamily="34" charset="0"/>
            </a:rPr>
            <a:t>                                                                                                                                                                  </a:t>
          </a:r>
        </a:p>
      </dsp:txBody>
      <dsp:txXfrm>
        <a:off x="1282789" y="1302017"/>
        <a:ext cx="968803" cy="581282"/>
      </dsp:txXfrm>
    </dsp:sp>
    <dsp:sp modelId="{6B4E0653-F533-4C44-89D2-C741AFF77736}">
      <dsp:nvSpPr>
        <dsp:cNvPr id="0" name=""/>
        <dsp:cNvSpPr/>
      </dsp:nvSpPr>
      <dsp:spPr>
        <a:xfrm>
          <a:off x="4022488" y="1252453"/>
          <a:ext cx="968803" cy="726904"/>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latin typeface="Arial" panose="020B0604020202020204" pitchFamily="34" charset="0"/>
              <a:cs typeface="Arial" panose="020B0604020202020204" pitchFamily="34" charset="0"/>
            </a:rPr>
            <a:t> </a:t>
          </a:r>
          <a:r>
            <a:rPr lang="en-US" sz="800" b="1" kern="1200" dirty="0">
              <a:solidFill>
                <a:srgbClr val="0070C0"/>
              </a:solidFill>
              <a:latin typeface="Arial" panose="020B0604020202020204" pitchFamily="34" charset="0"/>
              <a:cs typeface="Arial" panose="020B0604020202020204" pitchFamily="34" charset="0"/>
            </a:rPr>
            <a:t>It is a known fact, that Vascular dementia affects males more than females  (5)</a:t>
          </a:r>
          <a:r>
            <a:rPr lang="en-US" sz="800" b="1" kern="1200" dirty="0">
              <a:latin typeface="Arial" panose="020B0604020202020204" pitchFamily="34" charset="0"/>
              <a:cs typeface="Arial" panose="020B0604020202020204" pitchFamily="34" charset="0"/>
            </a:rPr>
            <a:t>                                                                                                     </a:t>
          </a:r>
        </a:p>
      </dsp:txBody>
      <dsp:txXfrm>
        <a:off x="4022488" y="1252453"/>
        <a:ext cx="968803" cy="726904"/>
      </dsp:txXfrm>
    </dsp:sp>
    <dsp:sp modelId="{FB9AA7AD-958A-4379-ACE2-30F30BF0E331}">
      <dsp:nvSpPr>
        <dsp:cNvPr id="0" name=""/>
        <dsp:cNvSpPr/>
      </dsp:nvSpPr>
      <dsp:spPr>
        <a:xfrm>
          <a:off x="2665834" y="1268691"/>
          <a:ext cx="968803" cy="775773"/>
        </a:xfrm>
        <a:prstGeom prst="rect">
          <a:avLst/>
        </a:prstGeom>
        <a:solidFill>
          <a:schemeClr val="accent3">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3">
                  <a:lumMod val="50000"/>
                </a:schemeClr>
              </a:solidFill>
              <a:latin typeface="Arial" panose="020B0604020202020204" pitchFamily="34" charset="0"/>
              <a:cs typeface="Arial" panose="020B0604020202020204" pitchFamily="34" charset="0"/>
            </a:rPr>
            <a:t>You have, high blood pressure, cholesterol, obesity or cardiovascular disease</a:t>
          </a:r>
          <a:r>
            <a:rPr lang="en-US" sz="800" b="1" kern="1200" dirty="0">
              <a:latin typeface="Arial" panose="020B0604020202020204" pitchFamily="34" charset="0"/>
              <a:cs typeface="Arial" panose="020B0604020202020204" pitchFamily="34" charset="0"/>
            </a:rPr>
            <a:t>                                                                                                                                                </a:t>
          </a:r>
        </a:p>
      </dsp:txBody>
      <dsp:txXfrm>
        <a:off x="2665834" y="1268691"/>
        <a:ext cx="968803" cy="775773"/>
      </dsp:txXfrm>
    </dsp:sp>
    <dsp:sp modelId="{CC6644FE-2170-4159-8AD0-3F8A7146D869}">
      <dsp:nvSpPr>
        <dsp:cNvPr id="0" name=""/>
        <dsp:cNvSpPr/>
      </dsp:nvSpPr>
      <dsp:spPr>
        <a:xfrm>
          <a:off x="0" y="1945675"/>
          <a:ext cx="968803" cy="730224"/>
        </a:xfrm>
        <a:prstGeom prst="rect">
          <a:avLst/>
        </a:prstGeom>
        <a:solidFill>
          <a:schemeClr val="accent4">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rgbClr val="00B0F0"/>
              </a:solidFill>
              <a:latin typeface="Arial" panose="020B0604020202020204" pitchFamily="34" charset="0"/>
              <a:cs typeface="Arial" panose="020B0604020202020204" pitchFamily="34" charset="0"/>
            </a:rPr>
            <a:t>SIGNS AND SYMPTOMS OF VASCULAR DEMENTIA …</a:t>
          </a:r>
        </a:p>
      </dsp:txBody>
      <dsp:txXfrm>
        <a:off x="0" y="1945675"/>
        <a:ext cx="968803" cy="730224"/>
      </dsp:txXfrm>
    </dsp:sp>
    <dsp:sp modelId="{E477A9E8-76A5-4738-9F2D-0E882731D4BD}">
      <dsp:nvSpPr>
        <dsp:cNvPr id="0" name=""/>
        <dsp:cNvSpPr/>
      </dsp:nvSpPr>
      <dsp:spPr>
        <a:xfrm>
          <a:off x="1294473" y="2041921"/>
          <a:ext cx="968803" cy="581282"/>
        </a:xfrm>
        <a:prstGeom prst="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5">
                  <a:lumMod val="50000"/>
                </a:schemeClr>
              </a:solidFill>
              <a:latin typeface="Arial" panose="020B0604020202020204" pitchFamily="34" charset="0"/>
              <a:cs typeface="Arial" panose="020B0604020202020204" pitchFamily="34" charset="0"/>
            </a:rPr>
            <a:t> Problems retrieving words from memory, disturbance of the mind</a:t>
          </a:r>
        </a:p>
      </dsp:txBody>
      <dsp:txXfrm>
        <a:off x="1294473" y="2041921"/>
        <a:ext cx="968803" cy="581282"/>
      </dsp:txXfrm>
    </dsp:sp>
    <dsp:sp modelId="{C49AF8A6-C490-4FDD-BAA3-FE0AE37467B6}">
      <dsp:nvSpPr>
        <dsp:cNvPr id="0" name=""/>
        <dsp:cNvSpPr/>
      </dsp:nvSpPr>
      <dsp:spPr>
        <a:xfrm>
          <a:off x="4023079" y="2043333"/>
          <a:ext cx="968803" cy="581282"/>
        </a:xfrm>
        <a:prstGeom prst="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3">
                  <a:lumMod val="50000"/>
                </a:schemeClr>
              </a:solidFill>
              <a:latin typeface="Arial" panose="020B0604020202020204" pitchFamily="34" charset="0"/>
              <a:cs typeface="Arial" panose="020B0604020202020204" pitchFamily="34" charset="0"/>
            </a:rPr>
            <a:t> Rapid movement or staggering steps (26)</a:t>
          </a:r>
        </a:p>
      </dsp:txBody>
      <dsp:txXfrm>
        <a:off x="4023079" y="2043333"/>
        <a:ext cx="968803" cy="581282"/>
      </dsp:txXfrm>
    </dsp:sp>
    <dsp:sp modelId="{46C90A28-187B-46AA-A677-0A2AFD56DA69}">
      <dsp:nvSpPr>
        <dsp:cNvPr id="0" name=""/>
        <dsp:cNvSpPr/>
      </dsp:nvSpPr>
      <dsp:spPr>
        <a:xfrm>
          <a:off x="2642195" y="2060808"/>
          <a:ext cx="968803" cy="581282"/>
        </a:xfrm>
        <a:prstGeom prst="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marL="0" lvl="0" indent="0" algn="ctr" defTabSz="355600">
            <a:lnSpc>
              <a:spcPct val="90000"/>
            </a:lnSpc>
            <a:spcBef>
              <a:spcPct val="0"/>
            </a:spcBef>
            <a:spcAft>
              <a:spcPct val="35000"/>
            </a:spcAft>
            <a:buNone/>
          </a:pPr>
          <a:r>
            <a:rPr lang="en-US" sz="800" b="1" kern="1200" dirty="0">
              <a:solidFill>
                <a:schemeClr val="accent4">
                  <a:lumMod val="50000"/>
                </a:schemeClr>
              </a:solidFill>
              <a:latin typeface="Arial" panose="020B0604020202020204" pitchFamily="34" charset="0"/>
              <a:cs typeface="Arial" panose="020B0604020202020204" pitchFamily="34" charset="0"/>
            </a:rPr>
            <a:t>Mood swings and changes in attitude </a:t>
          </a:r>
          <a:r>
            <a:rPr lang="en-US" sz="800" b="1" kern="1200" dirty="0">
              <a:latin typeface="Arial" panose="020B0604020202020204" pitchFamily="34" charset="0"/>
              <a:cs typeface="Arial" panose="020B0604020202020204" pitchFamily="34" charset="0"/>
            </a:rPr>
            <a:t>                                          </a:t>
          </a:r>
          <a:r>
            <a:rPr lang="en-US" sz="800" kern="1200" dirty="0">
              <a:latin typeface="Arial" panose="020B0604020202020204" pitchFamily="34" charset="0"/>
              <a:cs typeface="Arial" panose="020B0604020202020204" pitchFamily="34" charset="0"/>
            </a:rPr>
            <a:t>                             </a:t>
          </a:r>
        </a:p>
      </dsp:txBody>
      <dsp:txXfrm>
        <a:off x="2642195" y="2060808"/>
        <a:ext cx="968803" cy="58128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5C7ADF3-3161-4089-AB6D-7764709FD911}">
      <dsp:nvSpPr>
        <dsp:cNvPr id="0" name=""/>
        <dsp:cNvSpPr/>
      </dsp:nvSpPr>
      <dsp:spPr>
        <a:xfrm>
          <a:off x="0" y="1441943"/>
          <a:ext cx="6263640" cy="121680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What is Lewy body dementia(National Institute on Ageing,2021) stated that Lewy body dementia is an illness, that’s linked to uncommon deposits of a biomolecule, known as alpha taxonomy in the cerebrum. These deposits are called Lewy bodies and infect chemicals within the brain, who’s exchanges,  as a result can led the way to cause problems, with the following, thinking, body movement attitude and changes to mood What is Lewy Body dementia(National Institute on Ageing, 2021).</a:t>
          </a:r>
          <a:endParaRPr lang="en-US" sz="1100" kern="1200" dirty="0">
            <a:latin typeface="Arial" panose="020B0604020202020204" pitchFamily="34" charset="0"/>
            <a:cs typeface="Arial" panose="020B0604020202020204" pitchFamily="34" charset="0"/>
          </a:endParaRPr>
        </a:p>
      </dsp:txBody>
      <dsp:txXfrm>
        <a:off x="59399" y="1501342"/>
        <a:ext cx="6144842" cy="1098002"/>
      </dsp:txXfrm>
    </dsp:sp>
    <dsp:sp modelId="{AE535FD1-9DA9-491F-B7BD-FF44FCFB4A3A}">
      <dsp:nvSpPr>
        <dsp:cNvPr id="0" name=""/>
        <dsp:cNvSpPr/>
      </dsp:nvSpPr>
      <dsp:spPr>
        <a:xfrm>
          <a:off x="0" y="2845944"/>
          <a:ext cx="6263640" cy="121680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Vascular dementia(Best Practice, 2022) suggests that vascular dementia, is identified as a long-term growing disease in the brain, which brings about, psychological damage. The controlling functions of the brain’s power, such as making plans, are more evident, to become distressed than the memory. Motor and humour changes are generally detected early on Vascular dementia(Best Practice, 2022).   </a:t>
          </a:r>
          <a:endParaRPr lang="en-US" sz="1100" kern="1200" dirty="0">
            <a:latin typeface="Arial" panose="020B0604020202020204" pitchFamily="34" charset="0"/>
            <a:cs typeface="Arial" panose="020B0604020202020204" pitchFamily="34" charset="0"/>
          </a:endParaRPr>
        </a:p>
      </dsp:txBody>
      <dsp:txXfrm>
        <a:off x="59399" y="2905343"/>
        <a:ext cx="6144842" cy="109800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450F0C-7D14-4C08-AFA3-E06E5647F8DA}">
      <dsp:nvSpPr>
        <dsp:cNvPr id="0" name=""/>
        <dsp:cNvSpPr/>
      </dsp:nvSpPr>
      <dsp:spPr>
        <a:xfrm>
          <a:off x="0" y="25471"/>
          <a:ext cx="6891187" cy="97344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FIRST STAGES</a:t>
          </a:r>
          <a:r>
            <a:rPr lang="en-GB" sz="14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in the first stages, of Lewy body dementia, symptoms may include, delusions or other falsifications based on real life, for example misconceptions, agitations ,movement complexity, urgency to urinate or lack of self-control also talking and acting out dreams throughout sleep, this is known as (rem sleep disorder).</a:t>
          </a:r>
          <a:endParaRPr lang="en-US" sz="1100" kern="1200" dirty="0">
            <a:latin typeface="Arial" panose="020B0604020202020204" pitchFamily="34" charset="0"/>
            <a:cs typeface="Arial" panose="020B0604020202020204" pitchFamily="34" charset="0"/>
          </a:endParaRPr>
        </a:p>
      </dsp:txBody>
      <dsp:txXfrm>
        <a:off x="47519" y="72990"/>
        <a:ext cx="6796149" cy="878402"/>
      </dsp:txXfrm>
    </dsp:sp>
    <dsp:sp modelId="{E2E2091C-9D33-4F88-B7D1-96EE17BAFD74}">
      <dsp:nvSpPr>
        <dsp:cNvPr id="0" name=""/>
        <dsp:cNvSpPr/>
      </dsp:nvSpPr>
      <dsp:spPr>
        <a:xfrm>
          <a:off x="0" y="1148671"/>
          <a:ext cx="6891187" cy="973440"/>
        </a:xfrm>
        <a:prstGeom prst="roundRect">
          <a:avLst/>
        </a:prstGeom>
        <a:solidFill>
          <a:schemeClr val="accent5">
            <a:hueOff val="-2252848"/>
            <a:satOff val="-5806"/>
            <a:lumOff val="-392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SECOND </a:t>
          </a:r>
          <a:r>
            <a:rPr lang="en-GB" sz="1100" b="1" kern="1200" dirty="0">
              <a:latin typeface="Arial" panose="020B0604020202020204" pitchFamily="34" charset="0"/>
              <a:cs typeface="Arial" panose="020B0604020202020204" pitchFamily="34" charset="0"/>
            </a:rPr>
            <a:t>STAGES</a:t>
          </a:r>
          <a:r>
            <a:rPr lang="en-GB" sz="1100" kern="1200" dirty="0">
              <a:latin typeface="Arial" panose="020B0604020202020204" pitchFamily="34" charset="0"/>
              <a:cs typeface="Arial" panose="020B0604020202020204" pitchFamily="34" charset="0"/>
            </a:rPr>
            <a:t>- as Lewy body dementia develops, indications become more powerful, and may mirror Parkinson’s disease. Sign involve stumbles, intensified problems with mobility functions, struggling with talking, problems with swallowing and significant psychosis and misunderstanding</a:t>
          </a:r>
          <a:r>
            <a:rPr lang="en-GB" sz="1400" kern="1200" dirty="0">
              <a:latin typeface="Arial" panose="020B0604020202020204" pitchFamily="34" charset="0"/>
              <a:cs typeface="Arial" panose="020B0604020202020204" pitchFamily="34" charset="0"/>
            </a:rPr>
            <a:t>. </a:t>
          </a:r>
          <a:endParaRPr lang="en-US" sz="1400" kern="1200" dirty="0">
            <a:latin typeface="Arial" panose="020B0604020202020204" pitchFamily="34" charset="0"/>
            <a:cs typeface="Arial" panose="020B0604020202020204" pitchFamily="34" charset="0"/>
          </a:endParaRPr>
        </a:p>
      </dsp:txBody>
      <dsp:txXfrm>
        <a:off x="47519" y="1196190"/>
        <a:ext cx="6796149" cy="878402"/>
      </dsp:txXfrm>
    </dsp:sp>
    <dsp:sp modelId="{0EFE0C88-6C11-4BC1-839A-F10597B33A70}">
      <dsp:nvSpPr>
        <dsp:cNvPr id="0" name=""/>
        <dsp:cNvSpPr/>
      </dsp:nvSpPr>
      <dsp:spPr>
        <a:xfrm>
          <a:off x="0" y="2271871"/>
          <a:ext cx="6891187" cy="973440"/>
        </a:xfrm>
        <a:prstGeom prst="roundRect">
          <a:avLst/>
        </a:prstGeom>
        <a:solidFill>
          <a:schemeClr val="accent5">
            <a:hueOff val="-4505695"/>
            <a:satOff val="-11613"/>
            <a:lumOff val="-784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1" kern="1200" dirty="0">
              <a:latin typeface="Arial" panose="020B0604020202020204" pitchFamily="34" charset="0"/>
              <a:cs typeface="Arial" panose="020B0604020202020204" pitchFamily="34" charset="0"/>
            </a:rPr>
            <a:t>THIRD STAGES</a:t>
          </a:r>
          <a:r>
            <a:rPr lang="en-GB" sz="14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the last stages of Lewy body dementia, has an extreme affect on muscle inflexibility, and sensibility to feel enhances. Individuals struggle to complete daily task and need to be assisted with almost everything, speaking becomes a struggle and some individuals may completely stop speaking altogether</a:t>
          </a:r>
          <a:r>
            <a:rPr lang="en-GB" sz="1400" kern="1200" dirty="0">
              <a:latin typeface="Arial" panose="020B0604020202020204" pitchFamily="34" charset="0"/>
              <a:cs typeface="Arial" panose="020B0604020202020204" pitchFamily="34" charset="0"/>
            </a:rPr>
            <a:t>.</a:t>
          </a:r>
          <a:endParaRPr lang="en-US" sz="1400" kern="1200" dirty="0">
            <a:latin typeface="Arial" panose="020B0604020202020204" pitchFamily="34" charset="0"/>
            <a:cs typeface="Arial" panose="020B0604020202020204" pitchFamily="34" charset="0"/>
          </a:endParaRPr>
        </a:p>
      </dsp:txBody>
      <dsp:txXfrm>
        <a:off x="47519" y="2319390"/>
        <a:ext cx="6796149" cy="878402"/>
      </dsp:txXfrm>
    </dsp:sp>
    <dsp:sp modelId="{4ABBDB3E-57CD-4231-BF35-CDF10099CA31}">
      <dsp:nvSpPr>
        <dsp:cNvPr id="0" name=""/>
        <dsp:cNvSpPr/>
      </dsp:nvSpPr>
      <dsp:spPr>
        <a:xfrm>
          <a:off x="0" y="3395071"/>
          <a:ext cx="6891187" cy="97344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b="1" kern="1200" dirty="0">
              <a:latin typeface="Arial" panose="020B0604020202020204" pitchFamily="34" charset="0"/>
              <a:cs typeface="Arial" panose="020B0604020202020204" pitchFamily="34" charset="0"/>
            </a:rPr>
            <a:t>THE USUAL LIFE EXPECTANCY, OF AN INDIVIDUAL IDENTIFIED AS HAVING LEWY BODY DEMENTIA, IS BETWEEN FIVE TO EIGHT YEARS, ALTHOUGH THERE ARE SOME PEOPLE WHO HAVE LIVED UP TO 20 YEARS OR MORE AFTER THEY HAVE BEEN DIAGNOSED </a:t>
          </a:r>
          <a:r>
            <a:rPr lang="en-GB" sz="1100" kern="1200" dirty="0">
              <a:latin typeface="Arial" panose="020B0604020202020204" pitchFamily="34" charset="0"/>
              <a:cs typeface="Arial" panose="020B0604020202020204" pitchFamily="34" charset="0"/>
            </a:rPr>
            <a:t>Stages and progression of Lewy body dementia(Very Well Health, 2022). </a:t>
          </a:r>
          <a:endParaRPr lang="en-US" sz="1100" kern="1200" dirty="0">
            <a:latin typeface="Arial" panose="020B0604020202020204" pitchFamily="34" charset="0"/>
            <a:cs typeface="Arial" panose="020B0604020202020204" pitchFamily="34" charset="0"/>
          </a:endParaRPr>
        </a:p>
      </dsp:txBody>
      <dsp:txXfrm>
        <a:off x="47519" y="3442590"/>
        <a:ext cx="6796149" cy="87840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C38E6F7-56EA-4A00-9E69-A457F9B1E379}">
      <dsp:nvSpPr>
        <dsp:cNvPr id="0" name=""/>
        <dsp:cNvSpPr/>
      </dsp:nvSpPr>
      <dsp:spPr>
        <a:xfrm>
          <a:off x="0" y="536"/>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622FB209-0953-4708-B00A-40E838DB3E1B}">
      <dsp:nvSpPr>
        <dsp:cNvPr id="0" name=""/>
        <dsp:cNvSpPr/>
      </dsp:nvSpPr>
      <dsp:spPr>
        <a:xfrm>
          <a:off x="0" y="536"/>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FIRST </a:t>
          </a:r>
          <a:r>
            <a:rPr lang="en-GB" sz="1100" b="1" kern="1200" dirty="0">
              <a:latin typeface="Arial" panose="020B0604020202020204" pitchFamily="34" charset="0"/>
              <a:cs typeface="Arial" panose="020B0604020202020204" pitchFamily="34" charset="0"/>
            </a:rPr>
            <a:t>STAGES</a:t>
          </a:r>
          <a:r>
            <a:rPr lang="en-GB" sz="1100" kern="1200" dirty="0">
              <a:latin typeface="Arial" panose="020B0604020202020204" pitchFamily="34" charset="0"/>
              <a:cs typeface="Arial" panose="020B0604020202020204" pitchFamily="34" charset="0"/>
            </a:rPr>
            <a:t>-  brain awareness, has no recognisable signs or symptoms, at this stage, the individual usually, looks fit and healthy.</a:t>
          </a:r>
          <a:endParaRPr lang="en-US" sz="1100" kern="1200" dirty="0">
            <a:latin typeface="Arial" panose="020B0604020202020204" pitchFamily="34" charset="0"/>
            <a:cs typeface="Arial" panose="020B0604020202020204" pitchFamily="34" charset="0"/>
          </a:endParaRPr>
        </a:p>
      </dsp:txBody>
      <dsp:txXfrm>
        <a:off x="0" y="536"/>
        <a:ext cx="6891187" cy="627558"/>
      </dsp:txXfrm>
    </dsp:sp>
    <dsp:sp modelId="{607CF3AA-7BD3-447A-9952-CD1D731112E7}">
      <dsp:nvSpPr>
        <dsp:cNvPr id="0" name=""/>
        <dsp:cNvSpPr/>
      </dsp:nvSpPr>
      <dsp:spPr>
        <a:xfrm>
          <a:off x="0" y="628094"/>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1ED0957-5155-43C5-880E-0E3587082074}">
      <dsp:nvSpPr>
        <dsp:cNvPr id="0" name=""/>
        <dsp:cNvSpPr/>
      </dsp:nvSpPr>
      <dsp:spPr>
        <a:xfrm>
          <a:off x="0" y="628094"/>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SECOND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the patient may experience, very light cerebral reduction, and become severally absent-minded, for example misplacing their keys or forgetting the name of a companionship.</a:t>
          </a:r>
          <a:endParaRPr lang="en-US" sz="1100" kern="1200" dirty="0">
            <a:latin typeface="Arial" panose="020B0604020202020204" pitchFamily="34" charset="0"/>
            <a:cs typeface="Arial" panose="020B0604020202020204" pitchFamily="34" charset="0"/>
          </a:endParaRPr>
        </a:p>
      </dsp:txBody>
      <dsp:txXfrm>
        <a:off x="0" y="628094"/>
        <a:ext cx="6891187" cy="627558"/>
      </dsp:txXfrm>
    </dsp:sp>
    <dsp:sp modelId="{43DD8C09-3AAC-421D-8FE8-3D3FFF50C214}">
      <dsp:nvSpPr>
        <dsp:cNvPr id="0" name=""/>
        <dsp:cNvSpPr/>
      </dsp:nvSpPr>
      <dsp:spPr>
        <a:xfrm>
          <a:off x="0" y="1255653"/>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436A9F6-0CC2-48F5-AAD4-C29802157536}">
      <dsp:nvSpPr>
        <dsp:cNvPr id="0" name=""/>
        <dsp:cNvSpPr/>
      </dsp:nvSpPr>
      <dsp:spPr>
        <a:xfrm>
          <a:off x="0" y="1255653"/>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THIRD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at the early mild stage, signs and symptoms, become more evident, and the patient may become more absent-minded than before</a:t>
          </a:r>
          <a:r>
            <a:rPr lang="en-GB" sz="1300" kern="1200" dirty="0"/>
            <a:t>.</a:t>
          </a:r>
          <a:endParaRPr lang="en-US" sz="1300" kern="1200" dirty="0"/>
        </a:p>
      </dsp:txBody>
      <dsp:txXfrm>
        <a:off x="0" y="1255653"/>
        <a:ext cx="6891187" cy="627558"/>
      </dsp:txXfrm>
    </dsp:sp>
    <dsp:sp modelId="{F10F0C57-B855-41AE-BDD1-47E02AEE75D5}">
      <dsp:nvSpPr>
        <dsp:cNvPr id="0" name=""/>
        <dsp:cNvSpPr/>
      </dsp:nvSpPr>
      <dsp:spPr>
        <a:xfrm>
          <a:off x="0" y="1883211"/>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B34464DA-BBA3-4EEF-B099-912B84CE5887}">
      <dsp:nvSpPr>
        <dsp:cNvPr id="0" name=""/>
        <dsp:cNvSpPr/>
      </dsp:nvSpPr>
      <dsp:spPr>
        <a:xfrm>
          <a:off x="0" y="1883211"/>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FOURTH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at this stage, signs and symptoms become more explicit, the individual may begin to pull back, from relatives and friends, as they may feel, discriminated against, for not being able to communicate, as they could before</a:t>
          </a:r>
          <a:r>
            <a:rPr lang="en-GB" sz="1300" kern="1200" dirty="0">
              <a:latin typeface="Arial" panose="020B0604020202020204" pitchFamily="34" charset="0"/>
              <a:cs typeface="Arial" panose="020B0604020202020204" pitchFamily="34" charset="0"/>
            </a:rPr>
            <a:t>.</a:t>
          </a:r>
          <a:endParaRPr lang="en-US" sz="1300" kern="1200" dirty="0">
            <a:latin typeface="Arial" panose="020B0604020202020204" pitchFamily="34" charset="0"/>
            <a:cs typeface="Arial" panose="020B0604020202020204" pitchFamily="34" charset="0"/>
          </a:endParaRPr>
        </a:p>
      </dsp:txBody>
      <dsp:txXfrm>
        <a:off x="0" y="1883211"/>
        <a:ext cx="6891187" cy="627558"/>
      </dsp:txXfrm>
    </dsp:sp>
    <dsp:sp modelId="{43364714-3B6D-4E32-9838-B2C14B2CF7A3}">
      <dsp:nvSpPr>
        <dsp:cNvPr id="0" name=""/>
        <dsp:cNvSpPr/>
      </dsp:nvSpPr>
      <dsp:spPr>
        <a:xfrm>
          <a:off x="0" y="2510770"/>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CC536D3-F5FB-4F05-9D48-FF961D44CA25}">
      <dsp:nvSpPr>
        <dsp:cNvPr id="0" name=""/>
        <dsp:cNvSpPr/>
      </dsp:nvSpPr>
      <dsp:spPr>
        <a:xfrm>
          <a:off x="0" y="2510770"/>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FIFTH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at the middle stages, individuals may need to be assisted, more than before, to complete daily tasks, for example dressing, cooking, cleaning and to look after themselves overall.</a:t>
          </a:r>
          <a:endParaRPr lang="en-US" sz="1100" kern="1200" dirty="0">
            <a:latin typeface="Arial" panose="020B0604020202020204" pitchFamily="34" charset="0"/>
            <a:cs typeface="Arial" panose="020B0604020202020204" pitchFamily="34" charset="0"/>
          </a:endParaRPr>
        </a:p>
      </dsp:txBody>
      <dsp:txXfrm>
        <a:off x="0" y="2510770"/>
        <a:ext cx="6891187" cy="627558"/>
      </dsp:txXfrm>
    </dsp:sp>
    <dsp:sp modelId="{C0ADE245-C461-40FD-A1D4-AD2947716F22}">
      <dsp:nvSpPr>
        <dsp:cNvPr id="0" name=""/>
        <dsp:cNvSpPr/>
      </dsp:nvSpPr>
      <dsp:spPr>
        <a:xfrm>
          <a:off x="0" y="3138328"/>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F1824E0-E48B-4961-9EE5-326FD55A07E8}">
      <dsp:nvSpPr>
        <dsp:cNvPr id="0" name=""/>
        <dsp:cNvSpPr/>
      </dsp:nvSpPr>
      <dsp:spPr>
        <a:xfrm>
          <a:off x="0" y="3138328"/>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SIXTH STAGES</a:t>
          </a:r>
          <a:r>
            <a:rPr lang="en-GB" sz="1300" kern="1200" dirty="0">
              <a:latin typeface="Arial" panose="020B0604020202020204" pitchFamily="34" charset="0"/>
              <a:cs typeface="Arial" panose="020B0604020202020204" pitchFamily="34" charset="0"/>
            </a:rPr>
            <a:t>- </a:t>
          </a:r>
          <a:r>
            <a:rPr lang="en-GB" sz="1100" kern="1200" dirty="0">
              <a:latin typeface="Arial" panose="020B0604020202020204" pitchFamily="34" charset="0"/>
              <a:cs typeface="Arial" panose="020B0604020202020204" pitchFamily="34" charset="0"/>
            </a:rPr>
            <a:t>at the second to last stage, the individual may start to experience, lose of memory, and start to remember, situations that occurred in the past, they start to become more confused and don’t remember the names of close friends and family members</a:t>
          </a:r>
          <a:r>
            <a:rPr lang="en-GB" sz="1300" kern="1200" dirty="0">
              <a:latin typeface="Arial" panose="020B0604020202020204" pitchFamily="34" charset="0"/>
              <a:cs typeface="Arial" panose="020B0604020202020204" pitchFamily="34" charset="0"/>
            </a:rPr>
            <a:t>.</a:t>
          </a:r>
          <a:endParaRPr lang="en-US" sz="1300" kern="1200" dirty="0">
            <a:latin typeface="Arial" panose="020B0604020202020204" pitchFamily="34" charset="0"/>
            <a:cs typeface="Arial" panose="020B0604020202020204" pitchFamily="34" charset="0"/>
          </a:endParaRPr>
        </a:p>
      </dsp:txBody>
      <dsp:txXfrm>
        <a:off x="0" y="3138328"/>
        <a:ext cx="6891187" cy="627558"/>
      </dsp:txXfrm>
    </dsp:sp>
    <dsp:sp modelId="{27A271C9-2365-4B7A-AAC3-66E708C94953}">
      <dsp:nvSpPr>
        <dsp:cNvPr id="0" name=""/>
        <dsp:cNvSpPr/>
      </dsp:nvSpPr>
      <dsp:spPr>
        <a:xfrm>
          <a:off x="0" y="3765887"/>
          <a:ext cx="6891187" cy="0"/>
        </a:xfrm>
        <a:prstGeom prst="lin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635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7F63721C-558C-4E1D-A709-D21B86E8E2E9}">
      <dsp:nvSpPr>
        <dsp:cNvPr id="0" name=""/>
        <dsp:cNvSpPr/>
      </dsp:nvSpPr>
      <dsp:spPr>
        <a:xfrm>
          <a:off x="0" y="3765887"/>
          <a:ext cx="6891187" cy="6275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9530" tIns="49530" rIns="49530" bIns="49530" numCol="1" spcCol="1270" anchor="t" anchorCtr="0">
          <a:noAutofit/>
        </a:bodyPr>
        <a:lstStyle/>
        <a:p>
          <a:pPr marL="0" lvl="0" indent="0" algn="l" defTabSz="577850">
            <a:lnSpc>
              <a:spcPct val="90000"/>
            </a:lnSpc>
            <a:spcBef>
              <a:spcPct val="0"/>
            </a:spcBef>
            <a:spcAft>
              <a:spcPct val="35000"/>
            </a:spcAft>
            <a:buNone/>
          </a:pPr>
          <a:r>
            <a:rPr lang="en-GB" sz="1300" b="1" kern="1200" dirty="0">
              <a:latin typeface="Arial" panose="020B0604020202020204" pitchFamily="34" charset="0"/>
              <a:cs typeface="Arial" panose="020B0604020202020204" pitchFamily="34" charset="0"/>
            </a:rPr>
            <a:t>SEVENTH </a:t>
          </a:r>
          <a:r>
            <a:rPr lang="en-GB" sz="1100" b="1" kern="1200" dirty="0">
              <a:latin typeface="Arial" panose="020B0604020202020204" pitchFamily="34" charset="0"/>
              <a:cs typeface="Arial" panose="020B0604020202020204" pitchFamily="34" charset="0"/>
            </a:rPr>
            <a:t>STAGES</a:t>
          </a:r>
          <a:r>
            <a:rPr lang="en-GB" sz="1100" kern="1200" dirty="0">
              <a:latin typeface="Arial" panose="020B0604020202020204" pitchFamily="34" charset="0"/>
              <a:cs typeface="Arial" panose="020B0604020202020204" pitchFamily="34" charset="0"/>
            </a:rPr>
            <a:t>-  this is the last stage, where medication, has become less effective, the only option for the patient, is to receive, continuous care Stages of vascular dementia(Bel Marra Health, 2022).</a:t>
          </a:r>
          <a:endParaRPr lang="en-US" sz="1100" kern="1200" dirty="0">
            <a:latin typeface="Arial" panose="020B0604020202020204" pitchFamily="34" charset="0"/>
            <a:cs typeface="Arial" panose="020B0604020202020204" pitchFamily="34" charset="0"/>
          </a:endParaRPr>
        </a:p>
      </dsp:txBody>
      <dsp:txXfrm>
        <a:off x="0" y="3765887"/>
        <a:ext cx="6891187" cy="62755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0EA365-7809-448C-B9CF-4121C2C4D48A}">
      <dsp:nvSpPr>
        <dsp:cNvPr id="0" name=""/>
        <dsp:cNvSpPr/>
      </dsp:nvSpPr>
      <dsp:spPr>
        <a:xfrm>
          <a:off x="0" y="511"/>
          <a:ext cx="5097780" cy="16470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For people, affected by dementia, a variety of devices, are required in order to support their needs and abilities , such as , (radio, tv, mobile, telephone, car), these appliances will usually be handled by the individual to promote independence. Technology systems and gadgets, will normally be installed and managed by others, but the individual will use them, for example, electricity, water supply system or air condition. Tracking and monitoring systems, such as (fire alarms) maybe operated by the individual  or set in motion automatically, so if an when an accident comes about, the fire alarm or fall alarm will go of. Detectors  maybe used constantly or when the operative decides, camcorders maybe located in public places like tagging devices.</a:t>
          </a:r>
          <a:endParaRPr lang="en-US" sz="1100" kern="1200" dirty="0">
            <a:latin typeface="Arial" panose="020B0604020202020204" pitchFamily="34" charset="0"/>
            <a:cs typeface="Arial" panose="020B0604020202020204" pitchFamily="34" charset="0"/>
          </a:endParaRPr>
        </a:p>
      </dsp:txBody>
      <dsp:txXfrm>
        <a:off x="80402" y="80913"/>
        <a:ext cx="4936976" cy="1486245"/>
      </dsp:txXfrm>
    </dsp:sp>
    <dsp:sp modelId="{C0FBDED0-36BD-4EF8-975E-BC589E0E2214}">
      <dsp:nvSpPr>
        <dsp:cNvPr id="0" name=""/>
        <dsp:cNvSpPr/>
      </dsp:nvSpPr>
      <dsp:spPr>
        <a:xfrm>
          <a:off x="0" y="1661257"/>
          <a:ext cx="5097780" cy="16470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Technologies maybe modified, to help the individual with dementia, manage, realistic problems, that may occur in their daily life. Technologies that maybe used to advance safety, may involve, night lamps, floor and flood sensors and cooker switch of appliances.  Promoting interaction to tackle memory loss issues, can help by providing the individual with, picture buttoned telephones or mobiles. Supplying multi-sensitive motivation, picture audio sound systems can enhance memory by providing, reminder messages, auto electronic calendars, object locaters, and medication reminders.</a:t>
          </a:r>
          <a:endParaRPr lang="en-US" sz="1100" kern="1200" dirty="0">
            <a:latin typeface="Arial" panose="020B0604020202020204" pitchFamily="34" charset="0"/>
            <a:cs typeface="Arial" panose="020B0604020202020204" pitchFamily="34" charset="0"/>
          </a:endParaRPr>
        </a:p>
      </dsp:txBody>
      <dsp:txXfrm>
        <a:off x="80402" y="1741659"/>
        <a:ext cx="4936976" cy="1486245"/>
      </dsp:txXfrm>
    </dsp:sp>
    <dsp:sp modelId="{2BF7BAAA-7A50-4BB8-9C80-A7629D958FBE}">
      <dsp:nvSpPr>
        <dsp:cNvPr id="0" name=""/>
        <dsp:cNvSpPr/>
      </dsp:nvSpPr>
      <dsp:spPr>
        <a:xfrm>
          <a:off x="0" y="3322003"/>
          <a:ext cx="5097780" cy="1647049"/>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1910" tIns="41910" rIns="41910" bIns="41910" numCol="1" spcCol="1270" anchor="ctr" anchorCtr="0">
          <a:noAutofit/>
        </a:bodyPr>
        <a:lstStyle/>
        <a:p>
          <a:pPr marL="0" lvl="0" indent="0" algn="l" defTabSz="488950">
            <a:lnSpc>
              <a:spcPct val="90000"/>
            </a:lnSpc>
            <a:spcBef>
              <a:spcPct val="0"/>
            </a:spcBef>
            <a:spcAft>
              <a:spcPct val="35000"/>
            </a:spcAft>
            <a:buNone/>
          </a:pPr>
          <a:r>
            <a:rPr lang="en-GB" sz="1100" kern="1200" dirty="0">
              <a:latin typeface="Arial" panose="020B0604020202020204" pitchFamily="34" charset="0"/>
              <a:cs typeface="Arial" panose="020B0604020202020204" pitchFamily="34" charset="0"/>
            </a:rPr>
            <a:t>The aim for the above, needs and requirements, is to ensure, the individual has a sense of  independence, and feels supported, in making positive choices, that enhances, his/her life. Healthcare professionals, and caregivers, should not focus, on the patient, as an individual with a condition, but to support them to maintain their self image , of a human being with capabilities(Cahill, 2007).         </a:t>
          </a:r>
          <a:endParaRPr lang="en-US" sz="1100" kern="1200" dirty="0">
            <a:latin typeface="Arial" panose="020B0604020202020204" pitchFamily="34" charset="0"/>
            <a:cs typeface="Arial" panose="020B0604020202020204" pitchFamily="34" charset="0"/>
          </a:endParaRPr>
        </a:p>
      </dsp:txBody>
      <dsp:txXfrm>
        <a:off x="80402" y="3402405"/>
        <a:ext cx="4936976" cy="148624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615F45-DB51-46C2-8810-4CC1211B853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013F17A-13ED-40A2-8E4D-10E88F86768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8B335FC-31B4-4E1C-9CBA-44770DC4DE90}"/>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4994C2AB-DCC7-460D-B963-53B271FAF8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738267C-E257-4CDA-BD6C-63CA45D84004}"/>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10139886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7538C6-4BF3-4C47-B508-CC560A5C44C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37F6E82-20A2-42F7-BFD1-C03EF30A47E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352823-478A-49EC-93B3-A6C4AD0D9171}"/>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5C44C65D-5104-4063-B19E-A42F3CDB137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A39210F-2DF8-42DB-AAB2-45A1D7F277C1}"/>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6519343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53505-E4A6-44C1-8CF8-5D71043962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F389648-002E-4087-9AC3-A559B3AE6C7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6913A6F-D2EA-41E9-B699-C912818FC7B5}"/>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0EEB5FBD-60C9-4D16-8603-994A55D0DD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3E255C-EAE9-4BEC-862C-497FBF6BB913}"/>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26444521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51ECEE-23AA-4E5F-BB62-11E761C0307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45BBF4C-89B7-424C-B4E9-BE2FD7185FE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F8C773-F14F-4B45-8B6D-AB48679DC08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4256FE06-0F56-4B97-9445-045DDFB3B4F9}"/>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6" name="Footer Placeholder 5">
            <a:extLst>
              <a:ext uri="{FF2B5EF4-FFF2-40B4-BE49-F238E27FC236}">
                <a16:creationId xmlns:a16="http://schemas.microsoft.com/office/drawing/2014/main" id="{4F63F799-1303-4C9C-9CBF-5218DDA04F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98D97F1-63F5-42AC-865E-3742C94F0942}"/>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4151866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9871B-881F-4AC2-A3F8-0EC0C22A454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C47C9A5-0B85-426A-BCAD-D5318163C7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FBA61C9-546E-4995-8B3A-A1D04B7D98C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0ED2F5C-BD27-4FD4-B998-A7E7EA6B13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DF396E6-8B64-4CED-83F9-53A910B1E0A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A6DA9C7-D484-4B65-A630-DBAFBDBC942F}"/>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8" name="Footer Placeholder 7">
            <a:extLst>
              <a:ext uri="{FF2B5EF4-FFF2-40B4-BE49-F238E27FC236}">
                <a16:creationId xmlns:a16="http://schemas.microsoft.com/office/drawing/2014/main" id="{40C77DC3-ED1D-4FFA-89B2-E159E58015B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7BAC091-8EF9-4918-9D77-4AFD8082A5AB}"/>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21724473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5649DD-4F06-4192-857B-A12357F4F06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93B2B12-61AA-4FCC-B006-6D7B9D53A2A8}"/>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4" name="Footer Placeholder 3">
            <a:extLst>
              <a:ext uri="{FF2B5EF4-FFF2-40B4-BE49-F238E27FC236}">
                <a16:creationId xmlns:a16="http://schemas.microsoft.com/office/drawing/2014/main" id="{7119A4E6-847D-4844-89D1-E71FA5F1348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D685142-BD92-4D13-9054-B6A38EA30CCD}"/>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27648467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C100F8D-51E0-4AA7-A5E0-3AE8891F3324}"/>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3" name="Footer Placeholder 2">
            <a:extLst>
              <a:ext uri="{FF2B5EF4-FFF2-40B4-BE49-F238E27FC236}">
                <a16:creationId xmlns:a16="http://schemas.microsoft.com/office/drawing/2014/main" id="{813D7326-FA51-4602-96B0-F756A50112C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C61B63D-7F93-4B2A-86B9-3CEAEE619BAA}"/>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41198469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E847B2-FDE8-4905-B3BA-6BADC3C40F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80AA4FE-3A35-40C9-B13C-4DE9F568B54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072C0AE-F9E8-4BB7-9CD7-9CBE3B2FDAD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D76A88A-F35F-444D-9581-573B6B215F88}"/>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6" name="Footer Placeholder 5">
            <a:extLst>
              <a:ext uri="{FF2B5EF4-FFF2-40B4-BE49-F238E27FC236}">
                <a16:creationId xmlns:a16="http://schemas.microsoft.com/office/drawing/2014/main" id="{CA10F83F-7FF4-43FF-BB42-537B4941976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9E17AAB-1514-45C5-930E-4E515849001C}"/>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1610596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DED06A-EB99-43C0-B817-69A5EFF2969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7D002AF-F8CF-483E-A909-2595CD00D3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BFE1AA3-4E3C-445F-B2B4-43A2E336A1A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44026EE-A1E7-4E89-AD58-AF76F4069CA8}"/>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6" name="Footer Placeholder 5">
            <a:extLst>
              <a:ext uri="{FF2B5EF4-FFF2-40B4-BE49-F238E27FC236}">
                <a16:creationId xmlns:a16="http://schemas.microsoft.com/office/drawing/2014/main" id="{4BD40406-51E2-44F0-86A7-0046C26741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225C7C6-10EC-445D-9AF1-8E322B305D37}"/>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373820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FEB335-2A12-4810-8EEF-CEAA3DA9F50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7943B12-C92F-4C0D-84F8-E5D3077E7B4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799068-5753-4ED9-B951-C9B5964C7237}"/>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161949E6-8280-4BC8-9D76-FFD0D55036F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C362C0-C1AD-41A3-ACB7-66601071F310}"/>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15621195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386D8F-0FDF-4E95-BC7C-9DA7440376D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3454EB-4965-43D3-8AD9-3957CCC646F0}"/>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FF23353-BEAD-48BD-90E6-D70218927FE6}"/>
              </a:ext>
            </a:extLst>
          </p:cNvPr>
          <p:cNvSpPr>
            <a:spLocks noGrp="1"/>
          </p:cNvSpPr>
          <p:nvPr>
            <p:ph type="dt" sz="half" idx="10"/>
          </p:nvPr>
        </p:nvSpPr>
        <p:spPr/>
        <p:txBody>
          <a:body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62751060-B6E4-41F0-A555-CBAD6F1445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981F69-5036-440B-AA93-778E890C263C}"/>
              </a:ext>
            </a:extLst>
          </p:cNvPr>
          <p:cNvSpPr>
            <a:spLocks noGrp="1"/>
          </p:cNvSpPr>
          <p:nvPr>
            <p:ph type="sldNum" sz="quarter" idx="12"/>
          </p:nvPr>
        </p:nvSpPr>
        <p:spPr/>
        <p:txBody>
          <a:bodyPr/>
          <a:lstStyle/>
          <a:p>
            <a:fld id="{149DE8D2-6AC3-41D9-8A55-967DCAE25A3D}" type="slidenum">
              <a:rPr lang="en-GB" smtClean="0"/>
              <a:t>‹#›</a:t>
            </a:fld>
            <a:endParaRPr lang="en-GB"/>
          </a:p>
        </p:txBody>
      </p:sp>
    </p:spTree>
    <p:extLst>
      <p:ext uri="{BB962C8B-B14F-4D97-AF65-F5344CB8AC3E}">
        <p14:creationId xmlns:p14="http://schemas.microsoft.com/office/powerpoint/2010/main" val="3469135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3F36EE-03E9-4B5A-B2AB-EC5CEC7EAE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2D0C333-AEE7-464F-AB8B-8E4FEFDE76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54D7BD-7806-4084-A0B8-122A82B31DE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057FBE0-2ED5-491B-B83A-2BC628A8AA60}" type="datetimeFigureOut">
              <a:rPr lang="en-GB" smtClean="0"/>
              <a:t>05/03/2022</a:t>
            </a:fld>
            <a:endParaRPr lang="en-GB"/>
          </a:p>
        </p:txBody>
      </p:sp>
      <p:sp>
        <p:nvSpPr>
          <p:cNvPr id="5" name="Footer Placeholder 4">
            <a:extLst>
              <a:ext uri="{FF2B5EF4-FFF2-40B4-BE49-F238E27FC236}">
                <a16:creationId xmlns:a16="http://schemas.microsoft.com/office/drawing/2014/main" id="{81700030-2EEC-47C5-B865-54F2633398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E47FF83D-6155-4743-9DBE-556ECF715B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49DE8D2-6AC3-41D9-8A55-967DCAE25A3D}" type="slidenum">
              <a:rPr lang="en-GB" smtClean="0"/>
              <a:t>‹#›</a:t>
            </a:fld>
            <a:endParaRPr lang="en-GB"/>
          </a:p>
        </p:txBody>
      </p:sp>
    </p:spTree>
    <p:extLst>
      <p:ext uri="{BB962C8B-B14F-4D97-AF65-F5344CB8AC3E}">
        <p14:creationId xmlns:p14="http://schemas.microsoft.com/office/powerpoint/2010/main" val="4338091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diagramQuickStyle" Target="../diagrams/quickStyle2.xml"/><Relationship Id="rId13" Type="http://schemas.openxmlformats.org/officeDocument/2006/relationships/hyperlink" Target="http://www.elder.org/dementia-people/support" TargetMode="External"/><Relationship Id="rId3" Type="http://schemas.openxmlformats.org/officeDocument/2006/relationships/image" Target="../media/image2.jpeg"/><Relationship Id="rId7" Type="http://schemas.openxmlformats.org/officeDocument/2006/relationships/diagramLayout" Target="../diagrams/layout2.xml"/><Relationship Id="rId12" Type="http://schemas.openxmlformats.org/officeDocument/2006/relationships/hyperlink" Target="tel:03001115555" TargetMode="Externa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Data" Target="../diagrams/data2.xml"/><Relationship Id="rId11" Type="http://schemas.openxmlformats.org/officeDocument/2006/relationships/hyperlink" Target="http://www.alzheimersresearchuk.uk.org/" TargetMode="External"/><Relationship Id="rId5" Type="http://schemas.openxmlformats.org/officeDocument/2006/relationships/image" Target="../media/image4.jpeg"/><Relationship Id="rId10" Type="http://schemas.microsoft.com/office/2007/relationships/diagramDrawing" Target="../diagrams/drawing2.xml"/><Relationship Id="rId4" Type="http://schemas.openxmlformats.org/officeDocument/2006/relationships/image" Target="../media/image3.jpeg"/><Relationship Id="rId9" Type="http://schemas.openxmlformats.org/officeDocument/2006/relationships/diagramColors" Target="../diagrams/colors2.xml"/><Relationship Id="rId14" Type="http://schemas.openxmlformats.org/officeDocument/2006/relationships/hyperlink" Target="tel:03003557587" TargetMode="Externa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5.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3" Type="http://schemas.openxmlformats.org/officeDocument/2006/relationships/hyperlink" Target="http://www.ibda.org/" TargetMode="External"/><Relationship Id="rId2" Type="http://schemas.openxmlformats.org/officeDocument/2006/relationships/hyperlink" Target="http://lewybody.org/" TargetMode="Externa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4.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hyperlink" Target="http://www.belmarrahealth.com/stages-vascular-dementia-life-expectancy-stroke-dementia-patients/" TargetMode="External"/><Relationship Id="rId3" Type="http://schemas.openxmlformats.org/officeDocument/2006/relationships/hyperlink" Target="http://www.alinahomecare.com/home-care/dementia-care/?AdGroup=Alina%20Homecare&amp;AdGroupld=1322713654500889&amp;Adld=82...2334469344233259:loc-188&amp;keyword=alinahomecare&amp;msclkid=fb8b430635ff12236e18211f0e35..." TargetMode="External"/><Relationship Id="rId7" Type="http://schemas.openxmlformats.org/officeDocument/2006/relationships/hyperlink" Target="http://www.bartleyby.com/essay/Disengagement-Theory-And-Alzheimer-s-Disease-P3KPSAKTUXYW#:-:text=Disengagement%20theory%20is%20the%20idea%20tha..." TargetMode="External"/><Relationship Id="rId2" Type="http://schemas.openxmlformats.org/officeDocument/2006/relationships/hyperlink" Target="http://www.ageuk.org.uk/information-advice/health-wellbeing/conditions-illness/dementia/getting-care-and-support/" TargetMode="External"/><Relationship Id="rId1" Type="http://schemas.openxmlformats.org/officeDocument/2006/relationships/slideLayout" Target="../slideLayouts/slideLayout2.xml"/><Relationship Id="rId6" Type="http://schemas.openxmlformats.org/officeDocument/2006/relationships/hyperlink" Target="http://www.alzheimers.org.uk/about-dementia/types-dementia/risk-factors-vascular-dementia#content-start" TargetMode="External"/><Relationship Id="rId5" Type="http://schemas.openxmlformats.org/officeDocument/2006/relationships/hyperlink" Target="http://www.alzheimersresearchuk.org/brain-health/think-brain-health/?gclsrc=aw.ds&amp;" TargetMode="External"/><Relationship Id="rId4" Type="http://schemas.openxmlformats.org/officeDocument/2006/relationships/hyperlink" Target="http://www.alzheimers.net/9-22-14-technology-for-dementia" TargetMode="External"/><Relationship Id="rId9" Type="http://schemas.openxmlformats.org/officeDocument/2006/relationships/hyperlink" Target="http://www.bestpractice.bmj.com/topics/en-gb/319#:-:text=Vascular%20dementia%20is%20a%20chronic%20progressive%20... "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www.caringfordementia.weebly.com/maslowrsquos-hierarchy-of-needs.html" TargetMode="External"/><Relationship Id="rId2" Type="http://schemas.openxmlformats.org/officeDocument/2006/relationships/hyperlink" Target="http://www.citeseerx.ist.psu.edu/viewdoc/download?%20DOI:%2010.1.1.929.6568&amp;rep=rep1&amp;type=pdf" TargetMode="External"/><Relationship Id="rId1" Type="http://schemas.openxmlformats.org/officeDocument/2006/relationships/slideLayout" Target="../slideLayouts/slideLayout2.xml"/><Relationship Id="rId6" Type="http://schemas.openxmlformats.org/officeDocument/2006/relationships/hyperlink" Target="http://www.executivehomecare.com/blog/vascular-dementia-what-is-it/" TargetMode="External"/><Relationship Id="rId5" Type="http://schemas.openxmlformats.org/officeDocument/2006/relationships/hyperlink" Target="http://www.everycarehants.co.uk/family-care/what-support-is-available-for-dementia-sufferers-and-their-family-members/#:-:text=respite%20is%20the%20main%20type%20of%support%20t..." TargetMode="External"/><Relationship Id="rId4" Type="http://schemas.openxmlformats.org/officeDocument/2006/relationships/hyperlink" Target="http://www.dementiauk.org/get-support/dementia-helpline-alzheimers-helpline/?msclkid=c90f6f185f0a16b774f10d0164c0e071&amp;utm_source=bing&amp;utm_medium=...%20Helpline%20%5BTier%201%5D&amp;utm_term=helpline%20for20dementia&amp;ut...%20Dementia%20Helpline"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www.nhs.uk/conditions/dementia-with-lewy-bodies/symptoms/" TargetMode="External"/><Relationship Id="rId3" Type="http://schemas.openxmlformats.org/officeDocument/2006/relationships/hyperlink" Target="http://www.youtube.com/watch?v=cIHTiy_68JI" TargetMode="External"/><Relationship Id="rId7" Type="http://schemas.openxmlformats.org/officeDocument/2006/relationships/hyperlink" Target="http://www.nia.nih.gov/health/what-lewy-body-dementia-causes-symptoms-and-treatments" TargetMode="External"/><Relationship Id="rId2" Type="http://schemas.openxmlformats.org/officeDocument/2006/relationships/hyperlink" Target="http://www.gov.uk/government/publications/quality-standards-for-care-services-for-older-people" TargetMode="External"/><Relationship Id="rId1" Type="http://schemas.openxmlformats.org/officeDocument/2006/relationships/slideLayout" Target="../slideLayouts/slideLayout2.xml"/><Relationship Id="rId6" Type="http://schemas.openxmlformats.org/officeDocument/2006/relationships/hyperlink" Target="http://www.mentalhealth.org.uk/sites/default/files/dementia-rights-policy-discussion.pdf" TargetMode="External"/><Relationship Id="rId5" Type="http://schemas.openxmlformats.org/officeDocument/2006/relationships/hyperlink" Target="http://www.mayoclinic.org/disease-conditions/lewy-body-dementia/symptoms-causes/syc-20352025#:-:text=A%20few%20factors%20seem%20to%20increase%2..." TargetMode="External"/><Relationship Id="rId4" Type="http://schemas.openxmlformats.org/officeDocument/2006/relationships/hyperlink" Target="http://www.iapk.org.uk/how-we-can%20-help/who-we-support/dementia/#:-:text=people%20with%20dementia%20may%2..."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www.youtube.com/watch?v=eqTmnZdZL74" TargetMode="External"/><Relationship Id="rId3" Type="http://schemas.openxmlformats.org/officeDocument/2006/relationships/hyperlink" Target="http://www.ucsfhealth.org/conditions/vascular-dementia/symptoms" TargetMode="External"/><Relationship Id="rId7" Type="http://schemas.openxmlformats.org/officeDocument/2006/relationships/hyperlink" Target="http://www.youtube.com/watch?v=4EFYsJSIrgE" TargetMode="External"/><Relationship Id="rId2" Type="http://schemas.openxmlformats.org/officeDocument/2006/relationships/hyperlink" Target="https://www.nhs.uk/conditions/dementia/about/#:~:text=What%20is%20dementia,between%20Alzheimer's%20disease%20and%20dementia" TargetMode="External"/><Relationship Id="rId1" Type="http://schemas.openxmlformats.org/officeDocument/2006/relationships/slideLayout" Target="../slideLayouts/slideLayout2.xml"/><Relationship Id="rId6" Type="http://schemas.openxmlformats.org/officeDocument/2006/relationships/hyperlink" Target="http://www.who.int/news-room/fact-sheets/detail/dementia" TargetMode="External"/><Relationship Id="rId5" Type="http://schemas.openxmlformats.org/officeDocument/2006/relationships/hyperlink" Target="http://www.apps.who.int/iris/bitstream/handle/10665/259615/?sequence=1" TargetMode="External"/><Relationship Id="rId4" Type="http://schemas.openxmlformats.org/officeDocument/2006/relationships/hyperlink" Target="http://www.verywellhealth.com/lewy-body-dementia-stages-progression-98735"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345A976A-8DE3-4B67-B94B-2044FDD128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EAAA1B9-2DDB-49C9-A037-A523D2F13C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4" name="Title 3">
            <a:extLst>
              <a:ext uri="{FF2B5EF4-FFF2-40B4-BE49-F238E27FC236}">
                <a16:creationId xmlns:a16="http://schemas.microsoft.com/office/drawing/2014/main" id="{2D0CEA59-946D-4B35-90F8-F76C6E2B6F58}"/>
              </a:ext>
            </a:extLst>
          </p:cNvPr>
          <p:cNvSpPr>
            <a:spLocks noGrp="1"/>
          </p:cNvSpPr>
          <p:nvPr>
            <p:ph type="title"/>
          </p:nvPr>
        </p:nvSpPr>
        <p:spPr>
          <a:xfrm>
            <a:off x="804672" y="457200"/>
            <a:ext cx="10579608" cy="1188720"/>
          </a:xfrm>
        </p:spPr>
        <p:txBody>
          <a:bodyPr>
            <a:normAutofit/>
          </a:bodyPr>
          <a:lstStyle/>
          <a:p>
            <a:r>
              <a:rPr lang="en-GB" sz="4000" b="1" dirty="0">
                <a:solidFill>
                  <a:schemeClr val="tx2"/>
                </a:solidFill>
                <a:latin typeface="Arial" panose="020B0604020202020204" pitchFamily="34" charset="0"/>
                <a:cs typeface="Arial" panose="020B0604020202020204" pitchFamily="34" charset="0"/>
              </a:rPr>
              <a:t>                                                    </a:t>
            </a:r>
            <a:r>
              <a:rPr lang="en-GB" sz="2400" b="1" dirty="0">
                <a:solidFill>
                  <a:schemeClr val="tx2"/>
                </a:solidFill>
                <a:latin typeface="Arial" panose="020B0604020202020204" pitchFamily="34" charset="0"/>
                <a:cs typeface="Arial" panose="020B0604020202020204" pitchFamily="34" charset="0"/>
              </a:rPr>
              <a:t>TITLE PAGE</a:t>
            </a:r>
          </a:p>
        </p:txBody>
      </p:sp>
      <p:grpSp>
        <p:nvGrpSpPr>
          <p:cNvPr id="32" name="Group 31">
            <a:extLst>
              <a:ext uri="{FF2B5EF4-FFF2-40B4-BE49-F238E27FC236}">
                <a16:creationId xmlns:a16="http://schemas.microsoft.com/office/drawing/2014/main" id="{B441F8D5-EBCE-4FB9-91A9-3425971C1F9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9262397" y="134260"/>
            <a:ext cx="3142400" cy="2716805"/>
            <a:chOff x="-305" y="-4155"/>
            <a:chExt cx="2514948" cy="2174333"/>
          </a:xfrm>
        </p:grpSpPr>
        <p:sp>
          <p:nvSpPr>
            <p:cNvPr id="33" name="Freeform: Shape 32">
              <a:extLst>
                <a:ext uri="{FF2B5EF4-FFF2-40B4-BE49-F238E27FC236}">
                  <a16:creationId xmlns:a16="http://schemas.microsoft.com/office/drawing/2014/main" id="{9A5E80E2-35F9-41F3-A2B8-A2F17D956FC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988BDEEE-0C30-49F3-8D05-B062EF890C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Freeform: Shape 34">
              <a:extLst>
                <a:ext uri="{FF2B5EF4-FFF2-40B4-BE49-F238E27FC236}">
                  <a16:creationId xmlns:a16="http://schemas.microsoft.com/office/drawing/2014/main" id="{F21E0C27-19E6-45DC-B154-4934802074D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6" name="Freeform: Shape 35">
              <a:extLst>
                <a:ext uri="{FF2B5EF4-FFF2-40B4-BE49-F238E27FC236}">
                  <a16:creationId xmlns:a16="http://schemas.microsoft.com/office/drawing/2014/main" id="{A3A55340-18E0-4A23-B406-BD1221643D8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8" name="Group 37">
            <a:extLst>
              <a:ext uri="{FF2B5EF4-FFF2-40B4-BE49-F238E27FC236}">
                <a16:creationId xmlns:a16="http://schemas.microsoft.com/office/drawing/2014/main" id="{08701F99-7E4C-4B92-A4B5-307CDFB7A4DE}"/>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flipH="1">
            <a:off x="0" y="5047906"/>
            <a:ext cx="2412221" cy="1810094"/>
            <a:chOff x="-305" y="-1"/>
            <a:chExt cx="3832880" cy="2876136"/>
          </a:xfrm>
        </p:grpSpPr>
        <p:sp>
          <p:nvSpPr>
            <p:cNvPr id="39" name="Freeform: Shape 38">
              <a:extLst>
                <a:ext uri="{FF2B5EF4-FFF2-40B4-BE49-F238E27FC236}">
                  <a16:creationId xmlns:a16="http://schemas.microsoft.com/office/drawing/2014/main" id="{441E616B-C319-43C1-9A9C-A2074B2E8AD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59"/>
            </a:xfrm>
            <a:custGeom>
              <a:avLst/>
              <a:gdLst>
                <a:gd name="connsiteX0" fmla="*/ 3203055 w 3815424"/>
                <a:gd name="connsiteY0" fmla="*/ 0 h 2653659"/>
                <a:gd name="connsiteX1" fmla="*/ 3815424 w 3815424"/>
                <a:gd name="connsiteY1" fmla="*/ 0 h 2653659"/>
                <a:gd name="connsiteX2" fmla="*/ 3801025 w 3815424"/>
                <a:gd name="connsiteY2" fmla="*/ 214243 h 2653659"/>
                <a:gd name="connsiteX3" fmla="*/ 587142 w 3815424"/>
                <a:gd name="connsiteY3" fmla="*/ 2653659 h 2653659"/>
                <a:gd name="connsiteX4" fmla="*/ 53389 w 3815424"/>
                <a:gd name="connsiteY4" fmla="*/ 2605041 h 2653659"/>
                <a:gd name="connsiteX5" fmla="*/ 0 w 3815424"/>
                <a:gd name="connsiteY5" fmla="*/ 2593136 h 2653659"/>
                <a:gd name="connsiteX6" fmla="*/ 0 w 3815424"/>
                <a:gd name="connsiteY6" fmla="*/ 1994836 h 2653659"/>
                <a:gd name="connsiteX7" fmla="*/ 159710 w 3815424"/>
                <a:gd name="connsiteY7" fmla="*/ 2035054 h 2653659"/>
                <a:gd name="connsiteX8" fmla="*/ 587142 w 3815424"/>
                <a:gd name="connsiteY8" fmla="*/ 2075152 h 2653659"/>
                <a:gd name="connsiteX9" fmla="*/ 1549283 w 3815424"/>
                <a:gd name="connsiteY9" fmla="*/ 1900153 h 2653659"/>
                <a:gd name="connsiteX10" fmla="*/ 2406698 w 3815424"/>
                <a:gd name="connsiteY10" fmla="*/ 1418450 h 2653659"/>
                <a:gd name="connsiteX11" fmla="*/ 2996069 w 3815424"/>
                <a:gd name="connsiteY11" fmla="*/ 728678 h 2653659"/>
                <a:gd name="connsiteX12" fmla="*/ 3193967 w 3815424"/>
                <a:gd name="connsiteY12" fmla="*/ 137719 h 26536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59">
                  <a:moveTo>
                    <a:pt x="3203055" y="0"/>
                  </a:moveTo>
                  <a:lnTo>
                    <a:pt x="3815424" y="0"/>
                  </a:lnTo>
                  <a:lnTo>
                    <a:pt x="3801025" y="214243"/>
                  </a:lnTo>
                  <a:cubicBezTo>
                    <a:pt x="3616317" y="1584467"/>
                    <a:pt x="2091637" y="2653659"/>
                    <a:pt x="587142" y="2653659"/>
                  </a:cubicBezTo>
                  <a:cubicBezTo>
                    <a:pt x="400192" y="2653659"/>
                    <a:pt x="222112" y="2636953"/>
                    <a:pt x="53389" y="2605041"/>
                  </a:cubicBezTo>
                  <a:lnTo>
                    <a:pt x="0" y="2593136"/>
                  </a:lnTo>
                  <a:lnTo>
                    <a:pt x="0" y="1994836"/>
                  </a:lnTo>
                  <a:lnTo>
                    <a:pt x="159710" y="2035054"/>
                  </a:lnTo>
                  <a:cubicBezTo>
                    <a:pt x="295467" y="2061726"/>
                    <a:pt x="438268" y="2075152"/>
                    <a:pt x="587142" y="2075152"/>
                  </a:cubicBezTo>
                  <a:cubicBezTo>
                    <a:pt x="901731" y="2075152"/>
                    <a:pt x="1234490" y="2014697"/>
                    <a:pt x="1549283" y="1900153"/>
                  </a:cubicBezTo>
                  <a:cubicBezTo>
                    <a:pt x="1860709" y="1786959"/>
                    <a:pt x="2157231" y="1620350"/>
                    <a:pt x="2406698" y="1418450"/>
                  </a:cubicBezTo>
                  <a:cubicBezTo>
                    <a:pt x="2655859" y="1216840"/>
                    <a:pt x="2859596" y="978302"/>
                    <a:pt x="2996069" y="728678"/>
                  </a:cubicBezTo>
                  <a:cubicBezTo>
                    <a:pt x="3101178" y="536396"/>
                    <a:pt x="3167417" y="338366"/>
                    <a:pt x="3193967" y="13771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Freeform: Shape 39">
              <a:extLst>
                <a:ext uri="{FF2B5EF4-FFF2-40B4-BE49-F238E27FC236}">
                  <a16:creationId xmlns:a16="http://schemas.microsoft.com/office/drawing/2014/main" id="{CC86BD2B-CA73-48DF-9CC8-0152EA6B1B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424" cy="2653660"/>
            </a:xfrm>
            <a:custGeom>
              <a:avLst/>
              <a:gdLst>
                <a:gd name="connsiteX0" fmla="*/ 3305038 w 3815424"/>
                <a:gd name="connsiteY0" fmla="*/ 0 h 2653660"/>
                <a:gd name="connsiteX1" fmla="*/ 3815424 w 3815424"/>
                <a:gd name="connsiteY1" fmla="*/ 0 h 2653660"/>
                <a:gd name="connsiteX2" fmla="*/ 3801025 w 3815424"/>
                <a:gd name="connsiteY2" fmla="*/ 214244 h 2653660"/>
                <a:gd name="connsiteX3" fmla="*/ 587142 w 3815424"/>
                <a:gd name="connsiteY3" fmla="*/ 2653660 h 2653660"/>
                <a:gd name="connsiteX4" fmla="*/ 53389 w 3815424"/>
                <a:gd name="connsiteY4" fmla="*/ 2605042 h 2653660"/>
                <a:gd name="connsiteX5" fmla="*/ 0 w 3815424"/>
                <a:gd name="connsiteY5" fmla="*/ 2593137 h 2653660"/>
                <a:gd name="connsiteX6" fmla="*/ 0 w 3815424"/>
                <a:gd name="connsiteY6" fmla="*/ 2094444 h 2653660"/>
                <a:gd name="connsiteX7" fmla="*/ 137675 w 3815424"/>
                <a:gd name="connsiteY7" fmla="*/ 2129195 h 2653660"/>
                <a:gd name="connsiteX8" fmla="*/ 587142 w 3815424"/>
                <a:gd name="connsiteY8" fmla="*/ 2171571 h 2653660"/>
                <a:gd name="connsiteX9" fmla="*/ 1585826 w 3815424"/>
                <a:gd name="connsiteY9" fmla="*/ 1990112 h 2653660"/>
                <a:gd name="connsiteX10" fmla="*/ 2473046 w 3815424"/>
                <a:gd name="connsiteY10" fmla="*/ 1491633 h 2653660"/>
                <a:gd name="connsiteX11" fmla="*/ 3086710 w 3815424"/>
                <a:gd name="connsiteY11" fmla="*/ 772838 h 2653660"/>
                <a:gd name="connsiteX12" fmla="*/ 3295217 w 3815424"/>
                <a:gd name="connsiteY12" fmla="*/ 149229 h 26536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815424" h="2653660">
                  <a:moveTo>
                    <a:pt x="3305038" y="0"/>
                  </a:moveTo>
                  <a:lnTo>
                    <a:pt x="3815424" y="0"/>
                  </a:lnTo>
                  <a:lnTo>
                    <a:pt x="3801025" y="214244"/>
                  </a:lnTo>
                  <a:cubicBezTo>
                    <a:pt x="3616317" y="1584467"/>
                    <a:pt x="2091637" y="2653660"/>
                    <a:pt x="587142" y="2653660"/>
                  </a:cubicBezTo>
                  <a:cubicBezTo>
                    <a:pt x="400192" y="2653660"/>
                    <a:pt x="222112" y="2636954"/>
                    <a:pt x="53389" y="2605042"/>
                  </a:cubicBezTo>
                  <a:lnTo>
                    <a:pt x="0" y="2593137"/>
                  </a:lnTo>
                  <a:lnTo>
                    <a:pt x="0" y="2094444"/>
                  </a:lnTo>
                  <a:lnTo>
                    <a:pt x="137675" y="2129195"/>
                  </a:lnTo>
                  <a:cubicBezTo>
                    <a:pt x="280616" y="2157374"/>
                    <a:pt x="430766" y="2171571"/>
                    <a:pt x="587142" y="2171571"/>
                  </a:cubicBezTo>
                  <a:cubicBezTo>
                    <a:pt x="918879" y="2171571"/>
                    <a:pt x="1254904" y="2110634"/>
                    <a:pt x="1585826" y="1990112"/>
                  </a:cubicBezTo>
                  <a:cubicBezTo>
                    <a:pt x="1908071" y="1873061"/>
                    <a:pt x="2214800" y="1700666"/>
                    <a:pt x="2473046" y="1491633"/>
                  </a:cubicBezTo>
                  <a:cubicBezTo>
                    <a:pt x="2735782" y="1279031"/>
                    <a:pt x="2942276" y="1037118"/>
                    <a:pt x="3086710" y="772838"/>
                  </a:cubicBezTo>
                  <a:cubicBezTo>
                    <a:pt x="3197408" y="570216"/>
                    <a:pt x="3267226" y="361248"/>
                    <a:pt x="3295217" y="14922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reeform: Shape 40">
              <a:extLst>
                <a:ext uri="{FF2B5EF4-FFF2-40B4-BE49-F238E27FC236}">
                  <a16:creationId xmlns:a16="http://schemas.microsoft.com/office/drawing/2014/main" id="{59C1AA9D-3FCF-4B84-94D1-51F0E151711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15986" cy="2675935"/>
            </a:xfrm>
            <a:custGeom>
              <a:avLst/>
              <a:gdLst>
                <a:gd name="connsiteX0" fmla="*/ 3648768 w 3815986"/>
                <a:gd name="connsiteY0" fmla="*/ 0 h 2675935"/>
                <a:gd name="connsiteX1" fmla="*/ 3815986 w 3815986"/>
                <a:gd name="connsiteY1" fmla="*/ 0 h 2675935"/>
                <a:gd name="connsiteX2" fmla="*/ 3804695 w 3815986"/>
                <a:gd name="connsiteY2" fmla="*/ 200084 h 2675935"/>
                <a:gd name="connsiteX3" fmla="*/ 3762590 w 3815986"/>
                <a:gd name="connsiteY3" fmla="*/ 455543 h 2675935"/>
                <a:gd name="connsiteX4" fmla="*/ 3592332 w 3815986"/>
                <a:gd name="connsiteY4" fmla="*/ 947274 h 2675935"/>
                <a:gd name="connsiteX5" fmla="*/ 2953967 w 3815986"/>
                <a:gd name="connsiteY5" fmla="*/ 1782349 h 2675935"/>
                <a:gd name="connsiteX6" fmla="*/ 2530669 w 3815986"/>
                <a:gd name="connsiteY6" fmla="*/ 2109494 h 2675935"/>
                <a:gd name="connsiteX7" fmla="*/ 2057561 w 3815986"/>
                <a:gd name="connsiteY7" fmla="*/ 2369245 h 2675935"/>
                <a:gd name="connsiteX8" fmla="*/ 1007330 w 3815986"/>
                <a:gd name="connsiteY8" fmla="*/ 2655701 h 2675935"/>
                <a:gd name="connsiteX9" fmla="*/ 732765 w 3815986"/>
                <a:gd name="connsiteY9" fmla="*/ 2674696 h 2675935"/>
                <a:gd name="connsiteX10" fmla="*/ 457666 w 3815986"/>
                <a:gd name="connsiteY10" fmla="*/ 2670839 h 2675935"/>
                <a:gd name="connsiteX11" fmla="*/ 183574 w 3815986"/>
                <a:gd name="connsiteY11" fmla="*/ 2643312 h 2675935"/>
                <a:gd name="connsiteX12" fmla="*/ 0 w 3815986"/>
                <a:gd name="connsiteY12" fmla="*/ 2607798 h 2675935"/>
                <a:gd name="connsiteX13" fmla="*/ 0 w 3815986"/>
                <a:gd name="connsiteY13" fmla="*/ 2356652 h 2675935"/>
                <a:gd name="connsiteX14" fmla="*/ 222195 w 3815986"/>
                <a:gd name="connsiteY14" fmla="*/ 2396940 h 2675935"/>
                <a:gd name="connsiteX15" fmla="*/ 472364 w 3815986"/>
                <a:gd name="connsiteY15" fmla="*/ 2419092 h 2675935"/>
                <a:gd name="connsiteX16" fmla="*/ 974972 w 3815986"/>
                <a:gd name="connsiteY16" fmla="*/ 2402122 h 2675935"/>
                <a:gd name="connsiteX17" fmla="*/ 1468292 w 3815986"/>
                <a:gd name="connsiteY17" fmla="*/ 2304162 h 2675935"/>
                <a:gd name="connsiteX18" fmla="*/ 1940176 w 3815986"/>
                <a:gd name="connsiteY18" fmla="*/ 2133695 h 2675935"/>
                <a:gd name="connsiteX19" fmla="*/ 2783403 w 3815986"/>
                <a:gd name="connsiteY19" fmla="*/ 1609954 h 2675935"/>
                <a:gd name="connsiteX20" fmla="*/ 3128104 w 3815986"/>
                <a:gd name="connsiteY20" fmla="*/ 1260439 h 2675935"/>
                <a:gd name="connsiteX21" fmla="*/ 3400639 w 3815986"/>
                <a:gd name="connsiteY21" fmla="*/ 859052 h 2675935"/>
                <a:gd name="connsiteX22" fmla="*/ 3585595 w 3815986"/>
                <a:gd name="connsiteY22" fmla="*/ 415336 h 2675935"/>
                <a:gd name="connsiteX23" fmla="*/ 3635918 w 3815986"/>
                <a:gd name="connsiteY23" fmla="*/ 181137 h 26759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15986" h="2675935">
                  <a:moveTo>
                    <a:pt x="3648768" y="0"/>
                  </a:moveTo>
                  <a:lnTo>
                    <a:pt x="3815986" y="0"/>
                  </a:lnTo>
                  <a:lnTo>
                    <a:pt x="3804695" y="200084"/>
                  </a:lnTo>
                  <a:cubicBezTo>
                    <a:pt x="3795228" y="285751"/>
                    <a:pt x="3781167" y="371032"/>
                    <a:pt x="3762590" y="455543"/>
                  </a:cubicBezTo>
                  <a:cubicBezTo>
                    <a:pt x="3725537" y="624467"/>
                    <a:pt x="3668784" y="790112"/>
                    <a:pt x="3592332" y="947274"/>
                  </a:cubicBezTo>
                  <a:cubicBezTo>
                    <a:pt x="3438712" y="1261596"/>
                    <a:pt x="3216091" y="1542847"/>
                    <a:pt x="2953967" y="1782349"/>
                  </a:cubicBezTo>
                  <a:cubicBezTo>
                    <a:pt x="2822599" y="1902099"/>
                    <a:pt x="2680615" y="2011341"/>
                    <a:pt x="2530669" y="2109494"/>
                  </a:cubicBezTo>
                  <a:cubicBezTo>
                    <a:pt x="2380520" y="2207551"/>
                    <a:pt x="2222510" y="2294906"/>
                    <a:pt x="2057561" y="2369245"/>
                  </a:cubicBezTo>
                  <a:cubicBezTo>
                    <a:pt x="1727252" y="2516859"/>
                    <a:pt x="1371629" y="2614434"/>
                    <a:pt x="1007330" y="2655701"/>
                  </a:cubicBezTo>
                  <a:cubicBezTo>
                    <a:pt x="916281" y="2665873"/>
                    <a:pt x="824568" y="2672188"/>
                    <a:pt x="732765" y="2674696"/>
                  </a:cubicBezTo>
                  <a:cubicBezTo>
                    <a:pt x="640963" y="2677203"/>
                    <a:pt x="549072" y="2675901"/>
                    <a:pt x="457666" y="2670839"/>
                  </a:cubicBezTo>
                  <a:cubicBezTo>
                    <a:pt x="366106" y="2665584"/>
                    <a:pt x="274572" y="2656521"/>
                    <a:pt x="183574" y="2643312"/>
                  </a:cubicBezTo>
                  <a:lnTo>
                    <a:pt x="0" y="2607798"/>
                  </a:lnTo>
                  <a:lnTo>
                    <a:pt x="0" y="2356652"/>
                  </a:lnTo>
                  <a:lnTo>
                    <a:pt x="222195" y="2396940"/>
                  </a:lnTo>
                  <a:cubicBezTo>
                    <a:pt x="304990" y="2407980"/>
                    <a:pt x="388511" y="2415283"/>
                    <a:pt x="472364" y="2419092"/>
                  </a:cubicBezTo>
                  <a:cubicBezTo>
                    <a:pt x="640376" y="2427095"/>
                    <a:pt x="808184" y="2421791"/>
                    <a:pt x="974972" y="2402122"/>
                  </a:cubicBezTo>
                  <a:cubicBezTo>
                    <a:pt x="1141658" y="2382358"/>
                    <a:pt x="1306812" y="2349286"/>
                    <a:pt x="1468292" y="2304162"/>
                  </a:cubicBezTo>
                  <a:cubicBezTo>
                    <a:pt x="1629874" y="2259231"/>
                    <a:pt x="1787475" y="2201091"/>
                    <a:pt x="1940176" y="2133695"/>
                  </a:cubicBezTo>
                  <a:cubicBezTo>
                    <a:pt x="2246498" y="2000349"/>
                    <a:pt x="2532507" y="1823520"/>
                    <a:pt x="2783403" y="1609954"/>
                  </a:cubicBezTo>
                  <a:cubicBezTo>
                    <a:pt x="2908442" y="1502833"/>
                    <a:pt x="3024295" y="1385975"/>
                    <a:pt x="3128104" y="1260439"/>
                  </a:cubicBezTo>
                  <a:cubicBezTo>
                    <a:pt x="3232116" y="1135096"/>
                    <a:pt x="3323881" y="1000689"/>
                    <a:pt x="3400639" y="859052"/>
                  </a:cubicBezTo>
                  <a:cubicBezTo>
                    <a:pt x="3477399" y="717510"/>
                    <a:pt x="3541296" y="569316"/>
                    <a:pt x="3585595" y="415336"/>
                  </a:cubicBezTo>
                  <a:cubicBezTo>
                    <a:pt x="3607796" y="338540"/>
                    <a:pt x="3624638" y="260224"/>
                    <a:pt x="3635918" y="181137"/>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41">
              <a:extLst>
                <a:ext uri="{FF2B5EF4-FFF2-40B4-BE49-F238E27FC236}">
                  <a16:creationId xmlns:a16="http://schemas.microsoft.com/office/drawing/2014/main" id="{1D7CE92F-1DE7-4252-A62C-77ACF8CF268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3832270" cy="2876136"/>
            </a:xfrm>
            <a:custGeom>
              <a:avLst/>
              <a:gdLst>
                <a:gd name="connsiteX0" fmla="*/ 3800718 w 3832270"/>
                <a:gd name="connsiteY0" fmla="*/ 0 h 2876136"/>
                <a:gd name="connsiteX1" fmla="*/ 3832270 w 3832270"/>
                <a:gd name="connsiteY1" fmla="*/ 0 h 2876136"/>
                <a:gd name="connsiteX2" fmla="*/ 3824562 w 3832270"/>
                <a:gd name="connsiteY2" fmla="*/ 143769 h 2876136"/>
                <a:gd name="connsiteX3" fmla="*/ 3628155 w 3832270"/>
                <a:gd name="connsiteY3" fmla="*/ 922055 h 2876136"/>
                <a:gd name="connsiteX4" fmla="*/ 3514853 w 3832270"/>
                <a:gd name="connsiteY4" fmla="*/ 1169078 h 2876136"/>
                <a:gd name="connsiteX5" fmla="*/ 3379198 w 3832270"/>
                <a:gd name="connsiteY5" fmla="*/ 1407037 h 2876136"/>
                <a:gd name="connsiteX6" fmla="*/ 3043787 w 3832270"/>
                <a:gd name="connsiteY6" fmla="*/ 1848342 h 2876136"/>
                <a:gd name="connsiteX7" fmla="*/ 2845661 w 3832270"/>
                <a:gd name="connsiteY7" fmla="*/ 2047444 h 2876136"/>
                <a:gd name="connsiteX8" fmla="*/ 2793197 w 3832270"/>
                <a:gd name="connsiteY8" fmla="*/ 2094689 h 2876136"/>
                <a:gd name="connsiteX9" fmla="*/ 2739710 w 3832270"/>
                <a:gd name="connsiteY9" fmla="*/ 2140969 h 2876136"/>
                <a:gd name="connsiteX10" fmla="*/ 2629166 w 3832270"/>
                <a:gd name="connsiteY10" fmla="*/ 2229867 h 2876136"/>
                <a:gd name="connsiteX11" fmla="*/ 2145952 w 3832270"/>
                <a:gd name="connsiteY11" fmla="*/ 2535994 h 2876136"/>
                <a:gd name="connsiteX12" fmla="*/ 1034987 w 3832270"/>
                <a:gd name="connsiteY12" fmla="*/ 2863910 h 2876136"/>
                <a:gd name="connsiteX13" fmla="*/ 741909 w 3832270"/>
                <a:gd name="connsiteY13" fmla="*/ 2875939 h 2876136"/>
                <a:gd name="connsiteX14" fmla="*/ 450208 w 3832270"/>
                <a:gd name="connsiteY14" fmla="*/ 2857451 h 2876136"/>
                <a:gd name="connsiteX15" fmla="*/ 22215 w 3832270"/>
                <a:gd name="connsiteY15" fmla="*/ 2775923 h 2876136"/>
                <a:gd name="connsiteX16" fmla="*/ 0 w 3832270"/>
                <a:gd name="connsiteY16" fmla="*/ 2769256 h 2876136"/>
                <a:gd name="connsiteX17" fmla="*/ 0 w 3832270"/>
                <a:gd name="connsiteY17" fmla="*/ 2590612 h 2876136"/>
                <a:gd name="connsiteX18" fmla="*/ 199046 w 3832270"/>
                <a:gd name="connsiteY18" fmla="*/ 2627410 h 2876136"/>
                <a:gd name="connsiteX19" fmla="*/ 468174 w 3832270"/>
                <a:gd name="connsiteY19" fmla="*/ 2649670 h 2876136"/>
                <a:gd name="connsiteX20" fmla="*/ 1003650 w 3832270"/>
                <a:gd name="connsiteY20" fmla="*/ 2622480 h 2876136"/>
                <a:gd name="connsiteX21" fmla="*/ 1266489 w 3832270"/>
                <a:gd name="connsiteY21" fmla="*/ 2573982 h 2876136"/>
                <a:gd name="connsiteX22" fmla="*/ 1524223 w 3832270"/>
                <a:gd name="connsiteY22" fmla="*/ 2504657 h 2876136"/>
                <a:gd name="connsiteX23" fmla="*/ 1775731 w 3832270"/>
                <a:gd name="connsiteY23" fmla="*/ 2416243 h 2876136"/>
                <a:gd name="connsiteX24" fmla="*/ 2019789 w 3832270"/>
                <a:gd name="connsiteY24" fmla="*/ 2309412 h 2876136"/>
                <a:gd name="connsiteX25" fmla="*/ 2482486 w 3832270"/>
                <a:gd name="connsiteY25" fmla="*/ 2046962 h 2876136"/>
                <a:gd name="connsiteX26" fmla="*/ 2591908 w 3832270"/>
                <a:gd name="connsiteY26" fmla="*/ 1971371 h 2876136"/>
                <a:gd name="connsiteX27" fmla="*/ 2645702 w 3832270"/>
                <a:gd name="connsiteY27" fmla="*/ 1932321 h 2876136"/>
                <a:gd name="connsiteX28" fmla="*/ 2698779 w 3832270"/>
                <a:gd name="connsiteY28" fmla="*/ 1892309 h 2876136"/>
                <a:gd name="connsiteX29" fmla="*/ 2903537 w 3832270"/>
                <a:gd name="connsiteY29" fmla="*/ 1722516 h 2876136"/>
                <a:gd name="connsiteX30" fmla="*/ 3269061 w 3832270"/>
                <a:gd name="connsiteY30" fmla="*/ 1337327 h 2876136"/>
                <a:gd name="connsiteX31" fmla="*/ 3424928 w 3832270"/>
                <a:gd name="connsiteY31" fmla="*/ 1122508 h 2876136"/>
                <a:gd name="connsiteX32" fmla="*/ 3557622 w 3832270"/>
                <a:gd name="connsiteY32" fmla="*/ 893226 h 2876136"/>
                <a:gd name="connsiteX33" fmla="*/ 3587019 w 3832270"/>
                <a:gd name="connsiteY33" fmla="*/ 833929 h 2876136"/>
                <a:gd name="connsiteX34" fmla="*/ 3601310 w 3832270"/>
                <a:gd name="connsiteY34" fmla="*/ 804040 h 2876136"/>
                <a:gd name="connsiteX35" fmla="*/ 3614885 w 3832270"/>
                <a:gd name="connsiteY35" fmla="*/ 773861 h 2876136"/>
                <a:gd name="connsiteX36" fmla="*/ 3640812 w 3832270"/>
                <a:gd name="connsiteY36" fmla="*/ 713022 h 2876136"/>
                <a:gd name="connsiteX37" fmla="*/ 3665105 w 3832270"/>
                <a:gd name="connsiteY37" fmla="*/ 651506 h 2876136"/>
                <a:gd name="connsiteX38" fmla="*/ 3744110 w 3832270"/>
                <a:gd name="connsiteY38" fmla="*/ 399567 h 2876136"/>
                <a:gd name="connsiteX39" fmla="*/ 3792123 w 3832270"/>
                <a:gd name="connsiteY39" fmla="*/ 140444 h 28761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3832270" h="2876136">
                  <a:moveTo>
                    <a:pt x="3800718" y="0"/>
                  </a:moveTo>
                  <a:lnTo>
                    <a:pt x="3832270" y="0"/>
                  </a:lnTo>
                  <a:lnTo>
                    <a:pt x="3824562" y="143769"/>
                  </a:lnTo>
                  <a:cubicBezTo>
                    <a:pt x="3797131" y="409191"/>
                    <a:pt x="3730585" y="671345"/>
                    <a:pt x="3628155" y="922055"/>
                  </a:cubicBezTo>
                  <a:cubicBezTo>
                    <a:pt x="3593858" y="1005553"/>
                    <a:pt x="3556704" y="1088280"/>
                    <a:pt x="3514853" y="1169078"/>
                  </a:cubicBezTo>
                  <a:cubicBezTo>
                    <a:pt x="3473616" y="1250166"/>
                    <a:pt x="3428194" y="1329517"/>
                    <a:pt x="3379198" y="1407037"/>
                  </a:cubicBezTo>
                  <a:cubicBezTo>
                    <a:pt x="3281106" y="1561980"/>
                    <a:pt x="3169132" y="1710174"/>
                    <a:pt x="3043787" y="1848342"/>
                  </a:cubicBezTo>
                  <a:cubicBezTo>
                    <a:pt x="2980806" y="1917184"/>
                    <a:pt x="2915071" y="1984001"/>
                    <a:pt x="2845661" y="2047444"/>
                  </a:cubicBezTo>
                  <a:cubicBezTo>
                    <a:pt x="2828411" y="2063450"/>
                    <a:pt x="2811060" y="2079263"/>
                    <a:pt x="2793197" y="2094689"/>
                  </a:cubicBezTo>
                  <a:cubicBezTo>
                    <a:pt x="2775436" y="2110213"/>
                    <a:pt x="2757982" y="2126025"/>
                    <a:pt x="2739710" y="2140969"/>
                  </a:cubicBezTo>
                  <a:cubicBezTo>
                    <a:pt x="2703576" y="2171341"/>
                    <a:pt x="2666524" y="2200749"/>
                    <a:pt x="2629166" y="2229867"/>
                  </a:cubicBezTo>
                  <a:cubicBezTo>
                    <a:pt x="2479015" y="2345569"/>
                    <a:pt x="2316821" y="2448061"/>
                    <a:pt x="2145952" y="2535994"/>
                  </a:cubicBezTo>
                  <a:cubicBezTo>
                    <a:pt x="1804312" y="2711957"/>
                    <a:pt x="1424600" y="2826982"/>
                    <a:pt x="1034987" y="2863910"/>
                  </a:cubicBezTo>
                  <a:cubicBezTo>
                    <a:pt x="937762" y="2873167"/>
                    <a:pt x="839720" y="2877096"/>
                    <a:pt x="741909" y="2875939"/>
                  </a:cubicBezTo>
                  <a:cubicBezTo>
                    <a:pt x="644097" y="2874782"/>
                    <a:pt x="546515" y="2868539"/>
                    <a:pt x="450208" y="2857451"/>
                  </a:cubicBezTo>
                  <a:cubicBezTo>
                    <a:pt x="305520" y="2840674"/>
                    <a:pt x="162095" y="2813810"/>
                    <a:pt x="22215" y="2775923"/>
                  </a:cubicBezTo>
                  <a:lnTo>
                    <a:pt x="0" y="2769256"/>
                  </a:lnTo>
                  <a:lnTo>
                    <a:pt x="0" y="2590612"/>
                  </a:lnTo>
                  <a:lnTo>
                    <a:pt x="199046" y="2627410"/>
                  </a:lnTo>
                  <a:cubicBezTo>
                    <a:pt x="288321" y="2639209"/>
                    <a:pt x="378197" y="2646537"/>
                    <a:pt x="468174" y="2649670"/>
                  </a:cubicBezTo>
                  <a:cubicBezTo>
                    <a:pt x="648333" y="2656805"/>
                    <a:pt x="826655" y="2647163"/>
                    <a:pt x="1003650" y="2622480"/>
                  </a:cubicBezTo>
                  <a:cubicBezTo>
                    <a:pt x="1091943" y="2609658"/>
                    <a:pt x="1179725" y="2593747"/>
                    <a:pt x="1266489" y="2573982"/>
                  </a:cubicBezTo>
                  <a:cubicBezTo>
                    <a:pt x="1353250" y="2553927"/>
                    <a:pt x="1439298" y="2531076"/>
                    <a:pt x="1524223" y="2504657"/>
                  </a:cubicBezTo>
                  <a:cubicBezTo>
                    <a:pt x="1609149" y="2478336"/>
                    <a:pt x="1693052" y="2448833"/>
                    <a:pt x="1775731" y="2416243"/>
                  </a:cubicBezTo>
                  <a:cubicBezTo>
                    <a:pt x="1858309" y="2383557"/>
                    <a:pt x="1939764" y="2347882"/>
                    <a:pt x="2019789" y="2309412"/>
                  </a:cubicBezTo>
                  <a:cubicBezTo>
                    <a:pt x="2179839" y="2232567"/>
                    <a:pt x="2334583" y="2144923"/>
                    <a:pt x="2482486" y="2046962"/>
                  </a:cubicBezTo>
                  <a:cubicBezTo>
                    <a:pt x="2519334" y="2022376"/>
                    <a:pt x="2556081" y="1997403"/>
                    <a:pt x="2591908" y="1971371"/>
                  </a:cubicBezTo>
                  <a:cubicBezTo>
                    <a:pt x="2610077" y="1958644"/>
                    <a:pt x="2627838" y="1945434"/>
                    <a:pt x="2645702" y="1932321"/>
                  </a:cubicBezTo>
                  <a:cubicBezTo>
                    <a:pt x="2663666" y="1919305"/>
                    <a:pt x="2681325" y="1905903"/>
                    <a:pt x="2698779" y="1892309"/>
                  </a:cubicBezTo>
                  <a:cubicBezTo>
                    <a:pt x="2768903" y="1838025"/>
                    <a:pt x="2837496" y="1781717"/>
                    <a:pt x="2903537" y="1722516"/>
                  </a:cubicBezTo>
                  <a:cubicBezTo>
                    <a:pt x="3035926" y="1604501"/>
                    <a:pt x="3158720" y="1475784"/>
                    <a:pt x="3269061" y="1337327"/>
                  </a:cubicBezTo>
                  <a:cubicBezTo>
                    <a:pt x="3324182" y="1268099"/>
                    <a:pt x="3376341" y="1196461"/>
                    <a:pt x="3424928" y="1122508"/>
                  </a:cubicBezTo>
                  <a:cubicBezTo>
                    <a:pt x="3472697" y="1048170"/>
                    <a:pt x="3517814" y="972000"/>
                    <a:pt x="3557622" y="893226"/>
                  </a:cubicBezTo>
                  <a:cubicBezTo>
                    <a:pt x="3567931" y="873654"/>
                    <a:pt x="3577526" y="853791"/>
                    <a:pt x="3587019" y="833929"/>
                  </a:cubicBezTo>
                  <a:lnTo>
                    <a:pt x="3601310" y="804040"/>
                  </a:lnTo>
                  <a:lnTo>
                    <a:pt x="3614885" y="773861"/>
                  </a:lnTo>
                  <a:cubicBezTo>
                    <a:pt x="3623766" y="753709"/>
                    <a:pt x="3632748" y="733559"/>
                    <a:pt x="3640812" y="713022"/>
                  </a:cubicBezTo>
                  <a:cubicBezTo>
                    <a:pt x="3648876" y="692485"/>
                    <a:pt x="3657756" y="672236"/>
                    <a:pt x="3665105" y="651506"/>
                  </a:cubicBezTo>
                  <a:cubicBezTo>
                    <a:pt x="3696544" y="569166"/>
                    <a:pt x="3723185" y="485089"/>
                    <a:pt x="3744110" y="399567"/>
                  </a:cubicBezTo>
                  <a:cubicBezTo>
                    <a:pt x="3765341" y="314238"/>
                    <a:pt x="3781392" y="227654"/>
                    <a:pt x="3792123" y="14044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aphicFrame>
        <p:nvGraphicFramePr>
          <p:cNvPr id="24" name="Content Placeholder 4">
            <a:extLst>
              <a:ext uri="{FF2B5EF4-FFF2-40B4-BE49-F238E27FC236}">
                <a16:creationId xmlns:a16="http://schemas.microsoft.com/office/drawing/2014/main" id="{8B13056E-8BC5-48F4-B2D7-9150A2126D68}"/>
              </a:ext>
            </a:extLst>
          </p:cNvPr>
          <p:cNvGraphicFramePr>
            <a:graphicFrameLocks noGrp="1"/>
          </p:cNvGraphicFramePr>
          <p:nvPr>
            <p:ph idx="1"/>
            <p:extLst>
              <p:ext uri="{D42A27DB-BD31-4B8C-83A1-F6EECF244321}">
                <p14:modId xmlns:p14="http://schemas.microsoft.com/office/powerpoint/2010/main" val="247870332"/>
              </p:ext>
            </p:extLst>
          </p:nvPr>
        </p:nvGraphicFramePr>
        <p:xfrm>
          <a:off x="1036320" y="2543633"/>
          <a:ext cx="10119360" cy="35661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449165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87BF42CA-AD55-48B4-8949-C4DCA60A6A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66AE1D3D-3106-4CB2-AA7C-0C1642AC0F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39" name="Group 38">
            <a:extLst>
              <a:ext uri="{FF2B5EF4-FFF2-40B4-BE49-F238E27FC236}">
                <a16:creationId xmlns:a16="http://schemas.microsoft.com/office/drawing/2014/main" id="{0A31B6AF-B711-4CDB-8C2B-16E963DDC4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137" y="0"/>
            <a:ext cx="5646974" cy="6483075"/>
            <a:chOff x="-19221" y="0"/>
            <a:chExt cx="5646974" cy="6483075"/>
          </a:xfrm>
        </p:grpSpPr>
        <p:sp>
          <p:nvSpPr>
            <p:cNvPr id="40" name="Freeform: Shape 39">
              <a:extLst>
                <a:ext uri="{FF2B5EF4-FFF2-40B4-BE49-F238E27FC236}">
                  <a16:creationId xmlns:a16="http://schemas.microsoft.com/office/drawing/2014/main" id="{CA818331-E13C-49C6-B98D-A60AD0E85A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16610"/>
              <a:ext cx="5535001" cy="6250127"/>
            </a:xfrm>
            <a:custGeom>
              <a:avLst/>
              <a:gdLst>
                <a:gd name="connsiteX0" fmla="*/ 2510242 w 5535001"/>
                <a:gd name="connsiteY0" fmla="*/ 174 h 6250127"/>
                <a:gd name="connsiteX1" fmla="*/ 2550551 w 5535001"/>
                <a:gd name="connsiteY1" fmla="*/ 510 h 6250127"/>
                <a:gd name="connsiteX2" fmla="*/ 2629490 w 5535001"/>
                <a:gd name="connsiteY2" fmla="*/ 3757 h 6250127"/>
                <a:gd name="connsiteX3" fmla="*/ 2708317 w 5535001"/>
                <a:gd name="connsiteY3" fmla="*/ 7229 h 6250127"/>
                <a:gd name="connsiteX4" fmla="*/ 2787256 w 5535001"/>
                <a:gd name="connsiteY4" fmla="*/ 14619 h 6250127"/>
                <a:gd name="connsiteX5" fmla="*/ 3408467 w 5535001"/>
                <a:gd name="connsiteY5" fmla="*/ 145064 h 6250127"/>
                <a:gd name="connsiteX6" fmla="*/ 3557723 w 5535001"/>
                <a:gd name="connsiteY6" fmla="*/ 199593 h 6250127"/>
                <a:gd name="connsiteX7" fmla="*/ 3594337 w 5535001"/>
                <a:gd name="connsiteY7" fmla="*/ 214597 h 6250127"/>
                <a:gd name="connsiteX8" fmla="*/ 3630616 w 5535001"/>
                <a:gd name="connsiteY8" fmla="*/ 230385 h 6250127"/>
                <a:gd name="connsiteX9" fmla="*/ 3703172 w 5535001"/>
                <a:gd name="connsiteY9" fmla="*/ 262073 h 6250127"/>
                <a:gd name="connsiteX10" fmla="*/ 3739003 w 5535001"/>
                <a:gd name="connsiteY10" fmla="*/ 278756 h 6250127"/>
                <a:gd name="connsiteX11" fmla="*/ 3756806 w 5535001"/>
                <a:gd name="connsiteY11" fmla="*/ 287266 h 6250127"/>
                <a:gd name="connsiteX12" fmla="*/ 3773714 w 5535001"/>
                <a:gd name="connsiteY12" fmla="*/ 297567 h 6250127"/>
                <a:gd name="connsiteX13" fmla="*/ 3840784 w 5535001"/>
                <a:gd name="connsiteY13" fmla="*/ 339332 h 6250127"/>
                <a:gd name="connsiteX14" fmla="*/ 3873927 w 5535001"/>
                <a:gd name="connsiteY14" fmla="*/ 360495 h 6250127"/>
                <a:gd name="connsiteX15" fmla="*/ 3906062 w 5535001"/>
                <a:gd name="connsiteY15" fmla="*/ 383001 h 6250127"/>
                <a:gd name="connsiteX16" fmla="*/ 3969662 w 5535001"/>
                <a:gd name="connsiteY16" fmla="*/ 428572 h 6250127"/>
                <a:gd name="connsiteX17" fmla="*/ 4423029 w 5535001"/>
                <a:gd name="connsiteY17" fmla="*/ 837600 h 6250127"/>
                <a:gd name="connsiteX18" fmla="*/ 4474647 w 5535001"/>
                <a:gd name="connsiteY18" fmla="*/ 891569 h 6250127"/>
                <a:gd name="connsiteX19" fmla="*/ 4524250 w 5535001"/>
                <a:gd name="connsiteY19" fmla="*/ 946883 h 6250127"/>
                <a:gd name="connsiteX20" fmla="*/ 4573965 w 5535001"/>
                <a:gd name="connsiteY20" fmla="*/ 1001748 h 6250127"/>
                <a:gd name="connsiteX21" fmla="*/ 4622224 w 5535001"/>
                <a:gd name="connsiteY21" fmla="*/ 1057509 h 6250127"/>
                <a:gd name="connsiteX22" fmla="*/ 4717510 w 5535001"/>
                <a:gd name="connsiteY22" fmla="*/ 1169143 h 6250127"/>
                <a:gd name="connsiteX23" fmla="*/ 4764986 w 5535001"/>
                <a:gd name="connsiteY23" fmla="*/ 1224681 h 6250127"/>
                <a:gd name="connsiteX24" fmla="*/ 4813021 w 5535001"/>
                <a:gd name="connsiteY24" fmla="*/ 1279994 h 6250127"/>
                <a:gd name="connsiteX25" fmla="*/ 5001915 w 5535001"/>
                <a:gd name="connsiteY25" fmla="*/ 1506846 h 6250127"/>
                <a:gd name="connsiteX26" fmla="*/ 5170542 w 5535001"/>
                <a:gd name="connsiteY26" fmla="*/ 1751165 h 6250127"/>
                <a:gd name="connsiteX27" fmla="*/ 5428969 w 5535001"/>
                <a:gd name="connsiteY27" fmla="*/ 2293660 h 6250127"/>
                <a:gd name="connsiteX28" fmla="*/ 5534893 w 5535001"/>
                <a:gd name="connsiteY28" fmla="*/ 2899307 h 6250127"/>
                <a:gd name="connsiteX29" fmla="*/ 5508804 w 5535001"/>
                <a:gd name="connsiteY29" fmla="*/ 3211144 h 6250127"/>
                <a:gd name="connsiteX30" fmla="*/ 5426282 w 5535001"/>
                <a:gd name="connsiteY30" fmla="*/ 3513352 h 6250127"/>
                <a:gd name="connsiteX31" fmla="*/ 5248250 w 5535001"/>
                <a:gd name="connsiteY31" fmla="*/ 4030542 h 6250127"/>
                <a:gd name="connsiteX32" fmla="*/ 5208612 w 5535001"/>
                <a:gd name="connsiteY32" fmla="*/ 4161771 h 6250127"/>
                <a:gd name="connsiteX33" fmla="*/ 5170318 w 5535001"/>
                <a:gd name="connsiteY33" fmla="*/ 4294680 h 6250127"/>
                <a:gd name="connsiteX34" fmla="*/ 5132248 w 5535001"/>
                <a:gd name="connsiteY34" fmla="*/ 4430164 h 6250127"/>
                <a:gd name="connsiteX35" fmla="*/ 5112765 w 5535001"/>
                <a:gd name="connsiteY35" fmla="*/ 4498914 h 6250127"/>
                <a:gd name="connsiteX36" fmla="*/ 5091715 w 5535001"/>
                <a:gd name="connsiteY36" fmla="*/ 4569119 h 6250127"/>
                <a:gd name="connsiteX37" fmla="*/ 5068985 w 5535001"/>
                <a:gd name="connsiteY37" fmla="*/ 4640220 h 6250127"/>
                <a:gd name="connsiteX38" fmla="*/ 5043904 w 5535001"/>
                <a:gd name="connsiteY38" fmla="*/ 4712105 h 6250127"/>
                <a:gd name="connsiteX39" fmla="*/ 5015799 w 5535001"/>
                <a:gd name="connsiteY39" fmla="*/ 4784438 h 6250127"/>
                <a:gd name="connsiteX40" fmla="*/ 4982880 w 5535001"/>
                <a:gd name="connsiteY40" fmla="*/ 4856435 h 6250127"/>
                <a:gd name="connsiteX41" fmla="*/ 4817276 w 5535001"/>
                <a:gd name="connsiteY41" fmla="*/ 5125275 h 6250127"/>
                <a:gd name="connsiteX42" fmla="*/ 4618753 w 5535001"/>
                <a:gd name="connsiteY42" fmla="*/ 5355374 h 6250127"/>
                <a:gd name="connsiteX43" fmla="*/ 4566575 w 5535001"/>
                <a:gd name="connsiteY43" fmla="*/ 5408560 h 6250127"/>
                <a:gd name="connsiteX44" fmla="*/ 4513837 w 5535001"/>
                <a:gd name="connsiteY44" fmla="*/ 5461186 h 6250127"/>
                <a:gd name="connsiteX45" fmla="*/ 4459531 w 5535001"/>
                <a:gd name="connsiteY45" fmla="*/ 5512580 h 6250127"/>
                <a:gd name="connsiteX46" fmla="*/ 4404554 w 5535001"/>
                <a:gd name="connsiteY46" fmla="*/ 5563526 h 6250127"/>
                <a:gd name="connsiteX47" fmla="*/ 4348009 w 5535001"/>
                <a:gd name="connsiteY47" fmla="*/ 5613017 h 6250127"/>
                <a:gd name="connsiteX48" fmla="*/ 4290568 w 5535001"/>
                <a:gd name="connsiteY48" fmla="*/ 5661948 h 6250127"/>
                <a:gd name="connsiteX49" fmla="*/ 4276124 w 5535001"/>
                <a:gd name="connsiteY49" fmla="*/ 5674153 h 6250127"/>
                <a:gd name="connsiteX50" fmla="*/ 4261120 w 5535001"/>
                <a:gd name="connsiteY50" fmla="*/ 5685798 h 6250127"/>
                <a:gd name="connsiteX51" fmla="*/ 4231112 w 5535001"/>
                <a:gd name="connsiteY51" fmla="*/ 5708976 h 6250127"/>
                <a:gd name="connsiteX52" fmla="*/ 4170984 w 5535001"/>
                <a:gd name="connsiteY52" fmla="*/ 5755443 h 6250127"/>
                <a:gd name="connsiteX53" fmla="*/ 4046025 w 5535001"/>
                <a:gd name="connsiteY53" fmla="*/ 5843228 h 6250127"/>
                <a:gd name="connsiteX54" fmla="*/ 3915356 w 5535001"/>
                <a:gd name="connsiteY54" fmla="*/ 5923735 h 6250127"/>
                <a:gd name="connsiteX55" fmla="*/ 3346323 w 5535001"/>
                <a:gd name="connsiteY55" fmla="*/ 6158872 h 6250127"/>
                <a:gd name="connsiteX56" fmla="*/ 2743476 w 5535001"/>
                <a:gd name="connsiteY56" fmla="*/ 6247328 h 6250127"/>
                <a:gd name="connsiteX57" fmla="*/ 2668120 w 5535001"/>
                <a:gd name="connsiteY57" fmla="*/ 6249344 h 6250127"/>
                <a:gd name="connsiteX58" fmla="*/ 2630498 w 5535001"/>
                <a:gd name="connsiteY58" fmla="*/ 6250127 h 6250127"/>
                <a:gd name="connsiteX59" fmla="*/ 2592988 w 5535001"/>
                <a:gd name="connsiteY59" fmla="*/ 6249568 h 6250127"/>
                <a:gd name="connsiteX60" fmla="*/ 2518080 w 5535001"/>
                <a:gd name="connsiteY60" fmla="*/ 6247777 h 6250127"/>
                <a:gd name="connsiteX61" fmla="*/ 2442948 w 5535001"/>
                <a:gd name="connsiteY61" fmla="*/ 6244529 h 6250127"/>
                <a:gd name="connsiteX62" fmla="*/ 2291676 w 5535001"/>
                <a:gd name="connsiteY62" fmla="*/ 6232213 h 6250127"/>
                <a:gd name="connsiteX63" fmla="*/ 2141412 w 5535001"/>
                <a:gd name="connsiteY63" fmla="*/ 6212394 h 6250127"/>
                <a:gd name="connsiteX64" fmla="*/ 1992715 w 5535001"/>
                <a:gd name="connsiteY64" fmla="*/ 6184961 h 6250127"/>
                <a:gd name="connsiteX65" fmla="*/ 1845811 w 5535001"/>
                <a:gd name="connsiteY65" fmla="*/ 6151034 h 6250127"/>
                <a:gd name="connsiteX66" fmla="*/ 1701033 w 5535001"/>
                <a:gd name="connsiteY66" fmla="*/ 6110724 h 6250127"/>
                <a:gd name="connsiteX67" fmla="*/ 1629484 w 5535001"/>
                <a:gd name="connsiteY67" fmla="*/ 6088219 h 6250127"/>
                <a:gd name="connsiteX68" fmla="*/ 1558383 w 5535001"/>
                <a:gd name="connsiteY68" fmla="*/ 6064929 h 6250127"/>
                <a:gd name="connsiteX69" fmla="*/ 1011968 w 5535001"/>
                <a:gd name="connsiteY69" fmla="*/ 5828896 h 6250127"/>
                <a:gd name="connsiteX70" fmla="*/ 511237 w 5535001"/>
                <a:gd name="connsiteY70" fmla="*/ 5512356 h 6250127"/>
                <a:gd name="connsiteX71" fmla="*/ 395572 w 5535001"/>
                <a:gd name="connsiteY71" fmla="*/ 5419757 h 6250127"/>
                <a:gd name="connsiteX72" fmla="*/ 284722 w 5535001"/>
                <a:gd name="connsiteY72" fmla="*/ 5321559 h 6250127"/>
                <a:gd name="connsiteX73" fmla="*/ 257513 w 5535001"/>
                <a:gd name="connsiteY73" fmla="*/ 5296477 h 6250127"/>
                <a:gd name="connsiteX74" fmla="*/ 243853 w 5535001"/>
                <a:gd name="connsiteY74" fmla="*/ 5283937 h 6250127"/>
                <a:gd name="connsiteX75" fmla="*/ 230752 w 5535001"/>
                <a:gd name="connsiteY75" fmla="*/ 5270836 h 6250127"/>
                <a:gd name="connsiteX76" fmla="*/ 178574 w 5535001"/>
                <a:gd name="connsiteY76" fmla="*/ 5218322 h 6250127"/>
                <a:gd name="connsiteX77" fmla="*/ 126508 w 5535001"/>
                <a:gd name="connsiteY77" fmla="*/ 5165584 h 6250127"/>
                <a:gd name="connsiteX78" fmla="*/ 76345 w 5535001"/>
                <a:gd name="connsiteY78" fmla="*/ 5111167 h 6250127"/>
                <a:gd name="connsiteX79" fmla="*/ 26407 w 5535001"/>
                <a:gd name="connsiteY79" fmla="*/ 5056413 h 6250127"/>
                <a:gd name="connsiteX80" fmla="*/ 0 w 5535001"/>
                <a:gd name="connsiteY80" fmla="*/ 5024776 h 6250127"/>
                <a:gd name="connsiteX81" fmla="*/ 0 w 5535001"/>
                <a:gd name="connsiteY81" fmla="*/ 4492798 h 6250127"/>
                <a:gd name="connsiteX82" fmla="*/ 28534 w 5535001"/>
                <a:gd name="connsiteY82" fmla="*/ 4537879 h 6250127"/>
                <a:gd name="connsiteX83" fmla="*/ 66604 w 5535001"/>
                <a:gd name="connsiteY83" fmla="*/ 4592745 h 6250127"/>
                <a:gd name="connsiteX84" fmla="*/ 104114 w 5535001"/>
                <a:gd name="connsiteY84" fmla="*/ 4647834 h 6250127"/>
                <a:gd name="connsiteX85" fmla="*/ 143751 w 5535001"/>
                <a:gd name="connsiteY85" fmla="*/ 4701580 h 6250127"/>
                <a:gd name="connsiteX86" fmla="*/ 182717 w 5535001"/>
                <a:gd name="connsiteY86" fmla="*/ 4755773 h 6250127"/>
                <a:gd name="connsiteX87" fmla="*/ 223810 w 5535001"/>
                <a:gd name="connsiteY87" fmla="*/ 4808399 h 6250127"/>
                <a:gd name="connsiteX88" fmla="*/ 264679 w 5535001"/>
                <a:gd name="connsiteY88" fmla="*/ 4861249 h 6250127"/>
                <a:gd name="connsiteX89" fmla="*/ 307788 w 5535001"/>
                <a:gd name="connsiteY89" fmla="*/ 4912420 h 6250127"/>
                <a:gd name="connsiteX90" fmla="*/ 351232 w 5535001"/>
                <a:gd name="connsiteY90" fmla="*/ 4963254 h 6250127"/>
                <a:gd name="connsiteX91" fmla="*/ 397028 w 5535001"/>
                <a:gd name="connsiteY91" fmla="*/ 5012185 h 6250127"/>
                <a:gd name="connsiteX92" fmla="*/ 443496 w 5535001"/>
                <a:gd name="connsiteY92" fmla="*/ 5060444 h 6250127"/>
                <a:gd name="connsiteX93" fmla="*/ 455140 w 5535001"/>
                <a:gd name="connsiteY93" fmla="*/ 5072537 h 6250127"/>
                <a:gd name="connsiteX94" fmla="*/ 467345 w 5535001"/>
                <a:gd name="connsiteY94" fmla="*/ 5083958 h 6250127"/>
                <a:gd name="connsiteX95" fmla="*/ 491755 w 5535001"/>
                <a:gd name="connsiteY95" fmla="*/ 5106912 h 6250127"/>
                <a:gd name="connsiteX96" fmla="*/ 540686 w 5535001"/>
                <a:gd name="connsiteY96" fmla="*/ 5152819 h 6250127"/>
                <a:gd name="connsiteX97" fmla="*/ 552890 w 5535001"/>
                <a:gd name="connsiteY97" fmla="*/ 5164353 h 6250127"/>
                <a:gd name="connsiteX98" fmla="*/ 565655 w 5535001"/>
                <a:gd name="connsiteY98" fmla="*/ 5175214 h 6250127"/>
                <a:gd name="connsiteX99" fmla="*/ 591072 w 5535001"/>
                <a:gd name="connsiteY99" fmla="*/ 5197048 h 6250127"/>
                <a:gd name="connsiteX100" fmla="*/ 694197 w 5535001"/>
                <a:gd name="connsiteY100" fmla="*/ 5283041 h 6250127"/>
                <a:gd name="connsiteX101" fmla="*/ 1146221 w 5535001"/>
                <a:gd name="connsiteY101" fmla="*/ 5573716 h 6250127"/>
                <a:gd name="connsiteX102" fmla="*/ 1650982 w 5535001"/>
                <a:gd name="connsiteY102" fmla="*/ 5758130 h 6250127"/>
                <a:gd name="connsiteX103" fmla="*/ 1716485 w 5535001"/>
                <a:gd name="connsiteY103" fmla="*/ 5772798 h 6250127"/>
                <a:gd name="connsiteX104" fmla="*/ 1782211 w 5535001"/>
                <a:gd name="connsiteY104" fmla="*/ 5786235 h 6250127"/>
                <a:gd name="connsiteX105" fmla="*/ 1848386 w 5535001"/>
                <a:gd name="connsiteY105" fmla="*/ 5796984 h 6250127"/>
                <a:gd name="connsiteX106" fmla="*/ 1881417 w 5535001"/>
                <a:gd name="connsiteY106" fmla="*/ 5802359 h 6250127"/>
                <a:gd name="connsiteX107" fmla="*/ 1914560 w 5535001"/>
                <a:gd name="connsiteY107" fmla="*/ 5807061 h 6250127"/>
                <a:gd name="connsiteX108" fmla="*/ 2047469 w 5535001"/>
                <a:gd name="connsiteY108" fmla="*/ 5821282 h 6250127"/>
                <a:gd name="connsiteX109" fmla="*/ 2180601 w 5535001"/>
                <a:gd name="connsiteY109" fmla="*/ 5828896 h 6250127"/>
                <a:gd name="connsiteX110" fmla="*/ 2313622 w 5535001"/>
                <a:gd name="connsiteY110" fmla="*/ 5830463 h 6250127"/>
                <a:gd name="connsiteX111" fmla="*/ 2380021 w 5535001"/>
                <a:gd name="connsiteY111" fmla="*/ 5828448 h 6250127"/>
                <a:gd name="connsiteX112" fmla="*/ 2446195 w 5535001"/>
                <a:gd name="connsiteY112" fmla="*/ 5826433 h 6250127"/>
                <a:gd name="connsiteX113" fmla="*/ 2513041 w 5535001"/>
                <a:gd name="connsiteY113" fmla="*/ 5822737 h 6250127"/>
                <a:gd name="connsiteX114" fmla="*/ 2580111 w 5535001"/>
                <a:gd name="connsiteY114" fmla="*/ 5818258 h 6250127"/>
                <a:gd name="connsiteX115" fmla="*/ 2613590 w 5535001"/>
                <a:gd name="connsiteY115" fmla="*/ 5816355 h 6250127"/>
                <a:gd name="connsiteX116" fmla="*/ 2646845 w 5535001"/>
                <a:gd name="connsiteY116" fmla="*/ 5813108 h 6250127"/>
                <a:gd name="connsiteX117" fmla="*/ 2713244 w 5535001"/>
                <a:gd name="connsiteY117" fmla="*/ 5806838 h 6250127"/>
                <a:gd name="connsiteX118" fmla="*/ 3230882 w 5535001"/>
                <a:gd name="connsiteY118" fmla="*/ 5721292 h 6250127"/>
                <a:gd name="connsiteX119" fmla="*/ 3720416 w 5535001"/>
                <a:gd name="connsiteY119" fmla="*/ 5556472 h 6250127"/>
                <a:gd name="connsiteX120" fmla="*/ 3837425 w 5535001"/>
                <a:gd name="connsiteY120" fmla="*/ 5499927 h 6250127"/>
                <a:gd name="connsiteX121" fmla="*/ 3951634 w 5535001"/>
                <a:gd name="connsiteY121" fmla="*/ 5436552 h 6250127"/>
                <a:gd name="connsiteX122" fmla="*/ 4007284 w 5535001"/>
                <a:gd name="connsiteY122" fmla="*/ 5401841 h 6250127"/>
                <a:gd name="connsiteX123" fmla="*/ 4035164 w 5535001"/>
                <a:gd name="connsiteY123" fmla="*/ 5384374 h 6250127"/>
                <a:gd name="connsiteX124" fmla="*/ 4049049 w 5535001"/>
                <a:gd name="connsiteY124" fmla="*/ 5375640 h 6250127"/>
                <a:gd name="connsiteX125" fmla="*/ 4062485 w 5535001"/>
                <a:gd name="connsiteY125" fmla="*/ 5366123 h 6250127"/>
                <a:gd name="connsiteX126" fmla="*/ 4116567 w 5535001"/>
                <a:gd name="connsiteY126" fmla="*/ 5328277 h 6250127"/>
                <a:gd name="connsiteX127" fmla="*/ 4169976 w 5535001"/>
                <a:gd name="connsiteY127" fmla="*/ 5289199 h 6250127"/>
                <a:gd name="connsiteX128" fmla="*/ 4222042 w 5535001"/>
                <a:gd name="connsiteY128" fmla="*/ 5247994 h 6250127"/>
                <a:gd name="connsiteX129" fmla="*/ 4273213 w 5535001"/>
                <a:gd name="connsiteY129" fmla="*/ 5205558 h 6250127"/>
                <a:gd name="connsiteX130" fmla="*/ 4323151 w 5535001"/>
                <a:gd name="connsiteY130" fmla="*/ 5161329 h 6250127"/>
                <a:gd name="connsiteX131" fmla="*/ 4371971 w 5535001"/>
                <a:gd name="connsiteY131" fmla="*/ 5116093 h 6250127"/>
                <a:gd name="connsiteX132" fmla="*/ 4546868 w 5535001"/>
                <a:gd name="connsiteY132" fmla="*/ 4924400 h 6250127"/>
                <a:gd name="connsiteX133" fmla="*/ 4675634 w 5535001"/>
                <a:gd name="connsiteY133" fmla="*/ 4715352 h 6250127"/>
                <a:gd name="connsiteX134" fmla="*/ 4700155 w 5535001"/>
                <a:gd name="connsiteY134" fmla="*/ 4659255 h 6250127"/>
                <a:gd name="connsiteX135" fmla="*/ 4721206 w 5535001"/>
                <a:gd name="connsiteY135" fmla="*/ 4600135 h 6250127"/>
                <a:gd name="connsiteX136" fmla="*/ 4740465 w 5535001"/>
                <a:gd name="connsiteY136" fmla="*/ 4538887 h 6250127"/>
                <a:gd name="connsiteX137" fmla="*/ 4758492 w 5535001"/>
                <a:gd name="connsiteY137" fmla="*/ 4475848 h 6250127"/>
                <a:gd name="connsiteX138" fmla="*/ 4891288 w 5535001"/>
                <a:gd name="connsiteY138" fmla="*/ 3930329 h 6250127"/>
                <a:gd name="connsiteX139" fmla="*/ 5066298 w 5535001"/>
                <a:gd name="connsiteY139" fmla="*/ 3382235 h 6250127"/>
                <a:gd name="connsiteX140" fmla="*/ 5156994 w 5535001"/>
                <a:gd name="connsiteY140" fmla="*/ 2898635 h 6250127"/>
                <a:gd name="connsiteX141" fmla="*/ 5083317 w 5535001"/>
                <a:gd name="connsiteY141" fmla="*/ 2402047 h 6250127"/>
                <a:gd name="connsiteX142" fmla="*/ 4871022 w 5535001"/>
                <a:gd name="connsiteY142" fmla="*/ 1926958 h 6250127"/>
                <a:gd name="connsiteX143" fmla="*/ 4727028 w 5535001"/>
                <a:gd name="connsiteY143" fmla="*/ 1703577 h 6250127"/>
                <a:gd name="connsiteX144" fmla="*/ 4563776 w 5535001"/>
                <a:gd name="connsiteY144" fmla="*/ 1490834 h 6250127"/>
                <a:gd name="connsiteX145" fmla="*/ 4370291 w 5535001"/>
                <a:gd name="connsiteY145" fmla="*/ 1300596 h 6250127"/>
                <a:gd name="connsiteX146" fmla="*/ 4266046 w 5535001"/>
                <a:gd name="connsiteY146" fmla="*/ 1214491 h 6250127"/>
                <a:gd name="connsiteX147" fmla="*/ 4212973 w 5535001"/>
                <a:gd name="connsiteY147" fmla="*/ 1173062 h 6250127"/>
                <a:gd name="connsiteX148" fmla="*/ 4157995 w 5535001"/>
                <a:gd name="connsiteY148" fmla="*/ 1134545 h 6250127"/>
                <a:gd name="connsiteX149" fmla="*/ 3697126 w 5535001"/>
                <a:gd name="connsiteY149" fmla="*/ 881044 h 6250127"/>
                <a:gd name="connsiteX150" fmla="*/ 3637670 w 5535001"/>
                <a:gd name="connsiteY150" fmla="*/ 856747 h 6250127"/>
                <a:gd name="connsiteX151" fmla="*/ 3608222 w 5535001"/>
                <a:gd name="connsiteY151" fmla="*/ 844318 h 6250127"/>
                <a:gd name="connsiteX152" fmla="*/ 3578214 w 5535001"/>
                <a:gd name="connsiteY152" fmla="*/ 833457 h 6250127"/>
                <a:gd name="connsiteX153" fmla="*/ 3518309 w 5535001"/>
                <a:gd name="connsiteY153" fmla="*/ 812294 h 6250127"/>
                <a:gd name="connsiteX154" fmla="*/ 3503417 w 5535001"/>
                <a:gd name="connsiteY154" fmla="*/ 806920 h 6250127"/>
                <a:gd name="connsiteX155" fmla="*/ 3489533 w 5535001"/>
                <a:gd name="connsiteY155" fmla="*/ 799642 h 6250127"/>
                <a:gd name="connsiteX156" fmla="*/ 3460869 w 5535001"/>
                <a:gd name="connsiteY156" fmla="*/ 787101 h 6250127"/>
                <a:gd name="connsiteX157" fmla="*/ 3402980 w 5535001"/>
                <a:gd name="connsiteY157" fmla="*/ 763475 h 6250127"/>
                <a:gd name="connsiteX158" fmla="*/ 3374092 w 5535001"/>
                <a:gd name="connsiteY158" fmla="*/ 751606 h 6250127"/>
                <a:gd name="connsiteX159" fmla="*/ 3344980 w 5535001"/>
                <a:gd name="connsiteY159" fmla="*/ 740409 h 6250127"/>
                <a:gd name="connsiteX160" fmla="*/ 3226627 w 5535001"/>
                <a:gd name="connsiteY160" fmla="*/ 700772 h 6250127"/>
                <a:gd name="connsiteX161" fmla="*/ 2735750 w 5535001"/>
                <a:gd name="connsiteY161" fmla="*/ 614667 h 6250127"/>
                <a:gd name="connsiteX162" fmla="*/ 2673158 w 5535001"/>
                <a:gd name="connsiteY162" fmla="*/ 610412 h 6250127"/>
                <a:gd name="connsiteX163" fmla="*/ 2610119 w 5535001"/>
                <a:gd name="connsiteY163" fmla="*/ 609628 h 6250127"/>
                <a:gd name="connsiteX164" fmla="*/ 2547080 w 5535001"/>
                <a:gd name="connsiteY164" fmla="*/ 608620 h 6250127"/>
                <a:gd name="connsiteX165" fmla="*/ 2516400 w 5535001"/>
                <a:gd name="connsiteY165" fmla="*/ 608844 h 6250127"/>
                <a:gd name="connsiteX166" fmla="*/ 2486280 w 5535001"/>
                <a:gd name="connsiteY166" fmla="*/ 609740 h 6250127"/>
                <a:gd name="connsiteX167" fmla="*/ 2426376 w 5535001"/>
                <a:gd name="connsiteY167" fmla="*/ 613099 h 6250127"/>
                <a:gd name="connsiteX168" fmla="*/ 2366920 w 5535001"/>
                <a:gd name="connsiteY168" fmla="*/ 618474 h 6250127"/>
                <a:gd name="connsiteX169" fmla="*/ 2337248 w 5535001"/>
                <a:gd name="connsiteY169" fmla="*/ 621497 h 6250127"/>
                <a:gd name="connsiteX170" fmla="*/ 2307800 w 5535001"/>
                <a:gd name="connsiteY170" fmla="*/ 625528 h 6250127"/>
                <a:gd name="connsiteX171" fmla="*/ 2278351 w 5535001"/>
                <a:gd name="connsiteY171" fmla="*/ 629559 h 6250127"/>
                <a:gd name="connsiteX172" fmla="*/ 2249127 w 5535001"/>
                <a:gd name="connsiteY172" fmla="*/ 634710 h 6250127"/>
                <a:gd name="connsiteX173" fmla="*/ 1796096 w 5535001"/>
                <a:gd name="connsiteY173" fmla="*/ 781726 h 6250127"/>
                <a:gd name="connsiteX174" fmla="*/ 1370833 w 5535001"/>
                <a:gd name="connsiteY174" fmla="*/ 1048663 h 6250127"/>
                <a:gd name="connsiteX175" fmla="*/ 959790 w 5535001"/>
                <a:gd name="connsiteY175" fmla="*/ 1390844 h 6250127"/>
                <a:gd name="connsiteX176" fmla="*/ 749062 w 5535001"/>
                <a:gd name="connsiteY176" fmla="*/ 1577611 h 6250127"/>
                <a:gd name="connsiteX177" fmla="*/ 524786 w 5535001"/>
                <a:gd name="connsiteY177" fmla="*/ 1763145 h 6250127"/>
                <a:gd name="connsiteX178" fmla="*/ 84071 w 5535001"/>
                <a:gd name="connsiteY178" fmla="*/ 2098496 h 6250127"/>
                <a:gd name="connsiteX179" fmla="*/ 0 w 5535001"/>
                <a:gd name="connsiteY179" fmla="*/ 2168094 h 6250127"/>
                <a:gd name="connsiteX180" fmla="*/ 0 w 5535001"/>
                <a:gd name="connsiteY180" fmla="*/ 1576676 h 6250127"/>
                <a:gd name="connsiteX181" fmla="*/ 174655 w 5535001"/>
                <a:gd name="connsiteY181" fmla="*/ 1387597 h 6250127"/>
                <a:gd name="connsiteX182" fmla="*/ 363661 w 5535001"/>
                <a:gd name="connsiteY182" fmla="*/ 1188626 h 6250127"/>
                <a:gd name="connsiteX183" fmla="*/ 458052 w 5535001"/>
                <a:gd name="connsiteY183" fmla="*/ 1086397 h 6250127"/>
                <a:gd name="connsiteX184" fmla="*/ 557257 w 5535001"/>
                <a:gd name="connsiteY184" fmla="*/ 981593 h 6250127"/>
                <a:gd name="connsiteX185" fmla="*/ 994165 w 5535001"/>
                <a:gd name="connsiteY185" fmla="*/ 578389 h 6250127"/>
                <a:gd name="connsiteX186" fmla="*/ 1520873 w 5535001"/>
                <a:gd name="connsiteY186" fmla="*/ 237215 h 6250127"/>
                <a:gd name="connsiteX187" fmla="*/ 2141748 w 5535001"/>
                <a:gd name="connsiteY187" fmla="*/ 31190 h 6250127"/>
                <a:gd name="connsiteX188" fmla="*/ 2182505 w 5535001"/>
                <a:gd name="connsiteY188" fmla="*/ 24360 h 6250127"/>
                <a:gd name="connsiteX189" fmla="*/ 2223374 w 5535001"/>
                <a:gd name="connsiteY189" fmla="*/ 18873 h 6250127"/>
                <a:gd name="connsiteX190" fmla="*/ 2264355 w 5535001"/>
                <a:gd name="connsiteY190" fmla="*/ 13611 h 6250127"/>
                <a:gd name="connsiteX191" fmla="*/ 2305336 w 5535001"/>
                <a:gd name="connsiteY191" fmla="*/ 9580 h 6250127"/>
                <a:gd name="connsiteX192" fmla="*/ 2387410 w 5535001"/>
                <a:gd name="connsiteY192" fmla="*/ 3645 h 6250127"/>
                <a:gd name="connsiteX193" fmla="*/ 2469373 w 5535001"/>
                <a:gd name="connsiteY193" fmla="*/ 622 h 62501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Lst>
              <a:rect l="l" t="t" r="r" b="b"/>
              <a:pathLst>
                <a:path w="5535001" h="6250127">
                  <a:moveTo>
                    <a:pt x="2510242" y="174"/>
                  </a:moveTo>
                  <a:cubicBezTo>
                    <a:pt x="2523902" y="-50"/>
                    <a:pt x="2537562" y="-162"/>
                    <a:pt x="2550551" y="510"/>
                  </a:cubicBezTo>
                  <a:lnTo>
                    <a:pt x="2629490" y="3757"/>
                  </a:lnTo>
                  <a:lnTo>
                    <a:pt x="2708317" y="7229"/>
                  </a:lnTo>
                  <a:cubicBezTo>
                    <a:pt x="2734630" y="8572"/>
                    <a:pt x="2760943" y="12155"/>
                    <a:pt x="2787256" y="14619"/>
                  </a:cubicBezTo>
                  <a:cubicBezTo>
                    <a:pt x="2997536" y="34885"/>
                    <a:pt x="3207144" y="77994"/>
                    <a:pt x="3408467" y="145064"/>
                  </a:cubicBezTo>
                  <a:lnTo>
                    <a:pt x="3557723" y="199593"/>
                  </a:lnTo>
                  <a:cubicBezTo>
                    <a:pt x="3570264" y="203848"/>
                    <a:pt x="3582245" y="209447"/>
                    <a:pt x="3594337" y="214597"/>
                  </a:cubicBezTo>
                  <a:lnTo>
                    <a:pt x="3630616" y="230385"/>
                  </a:lnTo>
                  <a:lnTo>
                    <a:pt x="3703172" y="262073"/>
                  </a:lnTo>
                  <a:cubicBezTo>
                    <a:pt x="3715265" y="267335"/>
                    <a:pt x="3727358" y="272598"/>
                    <a:pt x="3739003" y="278756"/>
                  </a:cubicBezTo>
                  <a:cubicBezTo>
                    <a:pt x="3744937" y="281667"/>
                    <a:pt x="3750984" y="284131"/>
                    <a:pt x="3756806" y="287266"/>
                  </a:cubicBezTo>
                  <a:cubicBezTo>
                    <a:pt x="3762517" y="290513"/>
                    <a:pt x="3768115" y="294208"/>
                    <a:pt x="3773714" y="297567"/>
                  </a:cubicBezTo>
                  <a:lnTo>
                    <a:pt x="3840784" y="339332"/>
                  </a:lnTo>
                  <a:cubicBezTo>
                    <a:pt x="3851869" y="346386"/>
                    <a:pt x="3863290" y="352881"/>
                    <a:pt x="3873927" y="360495"/>
                  </a:cubicBezTo>
                  <a:lnTo>
                    <a:pt x="3906062" y="383001"/>
                  </a:lnTo>
                  <a:lnTo>
                    <a:pt x="3969662" y="428572"/>
                  </a:lnTo>
                  <a:cubicBezTo>
                    <a:pt x="4137281" y="552188"/>
                    <a:pt x="4285417" y="693270"/>
                    <a:pt x="4423029" y="837600"/>
                  </a:cubicBezTo>
                  <a:cubicBezTo>
                    <a:pt x="4440160" y="855739"/>
                    <a:pt x="4457404" y="873766"/>
                    <a:pt x="4474647" y="891569"/>
                  </a:cubicBezTo>
                  <a:lnTo>
                    <a:pt x="4524250" y="946883"/>
                  </a:lnTo>
                  <a:lnTo>
                    <a:pt x="4573965" y="1001748"/>
                  </a:lnTo>
                  <a:cubicBezTo>
                    <a:pt x="4590760" y="1019887"/>
                    <a:pt x="4605988" y="1039146"/>
                    <a:pt x="4622224" y="1057509"/>
                  </a:cubicBezTo>
                  <a:cubicBezTo>
                    <a:pt x="4653911" y="1094907"/>
                    <a:pt x="4686831" y="1131409"/>
                    <a:pt x="4717510" y="1169143"/>
                  </a:cubicBezTo>
                  <a:cubicBezTo>
                    <a:pt x="4733186" y="1187730"/>
                    <a:pt x="4748862" y="1206430"/>
                    <a:pt x="4764986" y="1224681"/>
                  </a:cubicBezTo>
                  <a:cubicBezTo>
                    <a:pt x="4780886" y="1243044"/>
                    <a:pt x="4797233" y="1261071"/>
                    <a:pt x="4813021" y="1279994"/>
                  </a:cubicBezTo>
                  <a:cubicBezTo>
                    <a:pt x="4877292" y="1354230"/>
                    <a:pt x="4941339" y="1428914"/>
                    <a:pt x="5001915" y="1506846"/>
                  </a:cubicBezTo>
                  <a:cubicBezTo>
                    <a:pt x="5062603" y="1584665"/>
                    <a:pt x="5118252" y="1666739"/>
                    <a:pt x="5170542" y="1751165"/>
                  </a:cubicBezTo>
                  <a:cubicBezTo>
                    <a:pt x="5274898" y="1920240"/>
                    <a:pt x="5363579" y="2101295"/>
                    <a:pt x="5428969" y="2293660"/>
                  </a:cubicBezTo>
                  <a:cubicBezTo>
                    <a:pt x="5494136" y="2485801"/>
                    <a:pt x="5533102" y="2690819"/>
                    <a:pt x="5534893" y="2899307"/>
                  </a:cubicBezTo>
                  <a:cubicBezTo>
                    <a:pt x="5536124" y="3003439"/>
                    <a:pt x="5526831" y="3108132"/>
                    <a:pt x="5508804" y="3211144"/>
                  </a:cubicBezTo>
                  <a:cubicBezTo>
                    <a:pt x="5490441" y="3314157"/>
                    <a:pt x="5462336" y="3415490"/>
                    <a:pt x="5426282" y="3513352"/>
                  </a:cubicBezTo>
                  <a:cubicBezTo>
                    <a:pt x="5363355" y="3684890"/>
                    <a:pt x="5302219" y="3856428"/>
                    <a:pt x="5248250" y="4030542"/>
                  </a:cubicBezTo>
                  <a:lnTo>
                    <a:pt x="5208612" y="4161771"/>
                  </a:lnTo>
                  <a:lnTo>
                    <a:pt x="5170318" y="4294680"/>
                  </a:lnTo>
                  <a:lnTo>
                    <a:pt x="5132248" y="4430164"/>
                  </a:lnTo>
                  <a:lnTo>
                    <a:pt x="5112765" y="4498914"/>
                  </a:lnTo>
                  <a:lnTo>
                    <a:pt x="5091715" y="4569119"/>
                  </a:lnTo>
                  <a:cubicBezTo>
                    <a:pt x="5085221" y="4592297"/>
                    <a:pt x="5076823" y="4616482"/>
                    <a:pt x="5068985" y="4640220"/>
                  </a:cubicBezTo>
                  <a:cubicBezTo>
                    <a:pt x="5060699" y="4664182"/>
                    <a:pt x="5053981" y="4687807"/>
                    <a:pt x="5043904" y="4712105"/>
                  </a:cubicBezTo>
                  <a:lnTo>
                    <a:pt x="5015799" y="4784438"/>
                  </a:lnTo>
                  <a:cubicBezTo>
                    <a:pt x="5005274" y="4808511"/>
                    <a:pt x="4993965" y="4832473"/>
                    <a:pt x="4982880" y="4856435"/>
                  </a:cubicBezTo>
                  <a:cubicBezTo>
                    <a:pt x="4936524" y="4951273"/>
                    <a:pt x="4881099" y="5044096"/>
                    <a:pt x="4817276" y="5125275"/>
                  </a:cubicBezTo>
                  <a:cubicBezTo>
                    <a:pt x="4755244" y="5208805"/>
                    <a:pt x="4686943" y="5282817"/>
                    <a:pt x="4618753" y="5355374"/>
                  </a:cubicBezTo>
                  <a:cubicBezTo>
                    <a:pt x="4602069" y="5374073"/>
                    <a:pt x="4584154" y="5391092"/>
                    <a:pt x="4566575" y="5408560"/>
                  </a:cubicBezTo>
                  <a:lnTo>
                    <a:pt x="4513837" y="5461186"/>
                  </a:lnTo>
                  <a:cubicBezTo>
                    <a:pt x="4496593" y="5479101"/>
                    <a:pt x="4477894" y="5495560"/>
                    <a:pt x="4459531" y="5512580"/>
                  </a:cubicBezTo>
                  <a:lnTo>
                    <a:pt x="4404554" y="5563526"/>
                  </a:lnTo>
                  <a:cubicBezTo>
                    <a:pt x="4386527" y="5580770"/>
                    <a:pt x="4366932" y="5596670"/>
                    <a:pt x="4348009" y="5613017"/>
                  </a:cubicBezTo>
                  <a:lnTo>
                    <a:pt x="4290568" y="5661948"/>
                  </a:lnTo>
                  <a:lnTo>
                    <a:pt x="4276124" y="5674153"/>
                  </a:lnTo>
                  <a:lnTo>
                    <a:pt x="4261120" y="5685798"/>
                  </a:lnTo>
                  <a:lnTo>
                    <a:pt x="4231112" y="5708976"/>
                  </a:lnTo>
                  <a:lnTo>
                    <a:pt x="4170984" y="5755443"/>
                  </a:lnTo>
                  <a:cubicBezTo>
                    <a:pt x="4130227" y="5785563"/>
                    <a:pt x="4087790" y="5813892"/>
                    <a:pt x="4046025" y="5843228"/>
                  </a:cubicBezTo>
                  <a:cubicBezTo>
                    <a:pt x="4002917" y="5870437"/>
                    <a:pt x="3959248" y="5897309"/>
                    <a:pt x="3915356" y="5923735"/>
                  </a:cubicBezTo>
                  <a:cubicBezTo>
                    <a:pt x="3737659" y="6026299"/>
                    <a:pt x="3544847" y="6106022"/>
                    <a:pt x="3346323" y="6158872"/>
                  </a:cubicBezTo>
                  <a:cubicBezTo>
                    <a:pt x="3147800" y="6211946"/>
                    <a:pt x="2944462" y="6239714"/>
                    <a:pt x="2743476" y="6247328"/>
                  </a:cubicBezTo>
                  <a:lnTo>
                    <a:pt x="2668120" y="6249344"/>
                  </a:lnTo>
                  <a:lnTo>
                    <a:pt x="2630498" y="6250127"/>
                  </a:lnTo>
                  <a:lnTo>
                    <a:pt x="2592988" y="6249568"/>
                  </a:lnTo>
                  <a:lnTo>
                    <a:pt x="2518080" y="6247777"/>
                  </a:lnTo>
                  <a:cubicBezTo>
                    <a:pt x="2493110" y="6247105"/>
                    <a:pt x="2468365" y="6246881"/>
                    <a:pt x="2442948" y="6244529"/>
                  </a:cubicBezTo>
                  <a:cubicBezTo>
                    <a:pt x="2392337" y="6240722"/>
                    <a:pt x="2341950" y="6237699"/>
                    <a:pt x="2291676" y="6232213"/>
                  </a:cubicBezTo>
                  <a:lnTo>
                    <a:pt x="2141412" y="6212394"/>
                  </a:lnTo>
                  <a:lnTo>
                    <a:pt x="1992715" y="6184961"/>
                  </a:lnTo>
                  <a:cubicBezTo>
                    <a:pt x="1943561" y="6173988"/>
                    <a:pt x="1894630" y="6162231"/>
                    <a:pt x="1845811" y="6151034"/>
                  </a:cubicBezTo>
                  <a:cubicBezTo>
                    <a:pt x="1797215" y="6138829"/>
                    <a:pt x="1749180" y="6123938"/>
                    <a:pt x="1701033" y="6110724"/>
                  </a:cubicBezTo>
                  <a:cubicBezTo>
                    <a:pt x="1676847" y="6104566"/>
                    <a:pt x="1653334" y="6095833"/>
                    <a:pt x="1629484" y="6088219"/>
                  </a:cubicBezTo>
                  <a:lnTo>
                    <a:pt x="1558383" y="6064929"/>
                  </a:lnTo>
                  <a:cubicBezTo>
                    <a:pt x="1369713" y="6000210"/>
                    <a:pt x="1186978" y="5921271"/>
                    <a:pt x="1011968" y="5828896"/>
                  </a:cubicBezTo>
                  <a:cubicBezTo>
                    <a:pt x="837071" y="5736408"/>
                    <a:pt x="668556" y="5631940"/>
                    <a:pt x="511237" y="5512356"/>
                  </a:cubicBezTo>
                  <a:cubicBezTo>
                    <a:pt x="471152" y="5483468"/>
                    <a:pt x="433642" y="5451220"/>
                    <a:pt x="395572" y="5419757"/>
                  </a:cubicBezTo>
                  <a:cubicBezTo>
                    <a:pt x="356831" y="5388965"/>
                    <a:pt x="321112" y="5354926"/>
                    <a:pt x="284722" y="5321559"/>
                  </a:cubicBezTo>
                  <a:lnTo>
                    <a:pt x="257513" y="5296477"/>
                  </a:lnTo>
                  <a:lnTo>
                    <a:pt x="243853" y="5283937"/>
                  </a:lnTo>
                  <a:lnTo>
                    <a:pt x="230752" y="5270836"/>
                  </a:lnTo>
                  <a:lnTo>
                    <a:pt x="178574" y="5218322"/>
                  </a:lnTo>
                  <a:cubicBezTo>
                    <a:pt x="161331" y="5200631"/>
                    <a:pt x="143191" y="5183948"/>
                    <a:pt x="126508" y="5165584"/>
                  </a:cubicBezTo>
                  <a:lnTo>
                    <a:pt x="76345" y="5111167"/>
                  </a:lnTo>
                  <a:cubicBezTo>
                    <a:pt x="59774" y="5092916"/>
                    <a:pt x="42530" y="5075112"/>
                    <a:pt x="26407" y="5056413"/>
                  </a:cubicBezTo>
                  <a:lnTo>
                    <a:pt x="0" y="5024776"/>
                  </a:lnTo>
                  <a:lnTo>
                    <a:pt x="0" y="4492798"/>
                  </a:lnTo>
                  <a:lnTo>
                    <a:pt x="28534" y="4537879"/>
                  </a:lnTo>
                  <a:cubicBezTo>
                    <a:pt x="41299" y="4556130"/>
                    <a:pt x="54175" y="4574382"/>
                    <a:pt x="66604" y="4592745"/>
                  </a:cubicBezTo>
                  <a:lnTo>
                    <a:pt x="104114" y="4647834"/>
                  </a:lnTo>
                  <a:lnTo>
                    <a:pt x="143751" y="4701580"/>
                  </a:lnTo>
                  <a:cubicBezTo>
                    <a:pt x="156964" y="4719495"/>
                    <a:pt x="169728" y="4737746"/>
                    <a:pt x="182717" y="4755773"/>
                  </a:cubicBezTo>
                  <a:lnTo>
                    <a:pt x="223810" y="4808399"/>
                  </a:lnTo>
                  <a:lnTo>
                    <a:pt x="264679" y="4861249"/>
                  </a:lnTo>
                  <a:cubicBezTo>
                    <a:pt x="278563" y="4878717"/>
                    <a:pt x="293455" y="4895288"/>
                    <a:pt x="307788" y="4912420"/>
                  </a:cubicBezTo>
                  <a:lnTo>
                    <a:pt x="351232" y="4963254"/>
                  </a:lnTo>
                  <a:cubicBezTo>
                    <a:pt x="365788" y="4980162"/>
                    <a:pt x="381688" y="4995837"/>
                    <a:pt x="397028" y="5012185"/>
                  </a:cubicBezTo>
                  <a:lnTo>
                    <a:pt x="443496" y="5060444"/>
                  </a:lnTo>
                  <a:lnTo>
                    <a:pt x="455140" y="5072537"/>
                  </a:lnTo>
                  <a:lnTo>
                    <a:pt x="467345" y="5083958"/>
                  </a:lnTo>
                  <a:lnTo>
                    <a:pt x="491755" y="5106912"/>
                  </a:lnTo>
                  <a:lnTo>
                    <a:pt x="540686" y="5152819"/>
                  </a:lnTo>
                  <a:lnTo>
                    <a:pt x="552890" y="5164353"/>
                  </a:lnTo>
                  <a:lnTo>
                    <a:pt x="565655" y="5175214"/>
                  </a:lnTo>
                  <a:lnTo>
                    <a:pt x="591072" y="5197048"/>
                  </a:lnTo>
                  <a:cubicBezTo>
                    <a:pt x="624999" y="5226160"/>
                    <a:pt x="658366" y="5256056"/>
                    <a:pt x="694197" y="5283041"/>
                  </a:cubicBezTo>
                  <a:cubicBezTo>
                    <a:pt x="834272" y="5394675"/>
                    <a:pt x="985207" y="5493881"/>
                    <a:pt x="1146221" y="5573716"/>
                  </a:cubicBezTo>
                  <a:cubicBezTo>
                    <a:pt x="1307122" y="5653774"/>
                    <a:pt x="1476869" y="5715918"/>
                    <a:pt x="1650982" y="5758130"/>
                  </a:cubicBezTo>
                  <a:lnTo>
                    <a:pt x="1716485" y="5772798"/>
                  </a:lnTo>
                  <a:cubicBezTo>
                    <a:pt x="1738431" y="5777390"/>
                    <a:pt x="1759929" y="5783100"/>
                    <a:pt x="1782211" y="5786235"/>
                  </a:cubicBezTo>
                  <a:lnTo>
                    <a:pt x="1848386" y="5796984"/>
                  </a:lnTo>
                  <a:lnTo>
                    <a:pt x="1881417" y="5802359"/>
                  </a:lnTo>
                  <a:cubicBezTo>
                    <a:pt x="1892390" y="5804151"/>
                    <a:pt x="1903363" y="5806054"/>
                    <a:pt x="1914560" y="5807061"/>
                  </a:cubicBezTo>
                  <a:cubicBezTo>
                    <a:pt x="1959012" y="5811765"/>
                    <a:pt x="2003241" y="5817251"/>
                    <a:pt x="2047469" y="5821282"/>
                  </a:cubicBezTo>
                  <a:lnTo>
                    <a:pt x="2180601" y="5828896"/>
                  </a:lnTo>
                  <a:lnTo>
                    <a:pt x="2313622" y="5830463"/>
                  </a:lnTo>
                  <a:cubicBezTo>
                    <a:pt x="2335680" y="5830799"/>
                    <a:pt x="2357962" y="5829008"/>
                    <a:pt x="2380021" y="5828448"/>
                  </a:cubicBezTo>
                  <a:lnTo>
                    <a:pt x="2446195" y="5826433"/>
                  </a:lnTo>
                  <a:cubicBezTo>
                    <a:pt x="2468029" y="5826208"/>
                    <a:pt x="2490647" y="5824193"/>
                    <a:pt x="2513041" y="5822737"/>
                  </a:cubicBezTo>
                  <a:lnTo>
                    <a:pt x="2580111" y="5818258"/>
                  </a:lnTo>
                  <a:lnTo>
                    <a:pt x="2613590" y="5816355"/>
                  </a:lnTo>
                  <a:lnTo>
                    <a:pt x="2646845" y="5813108"/>
                  </a:lnTo>
                  <a:cubicBezTo>
                    <a:pt x="2669016" y="5810869"/>
                    <a:pt x="2691074" y="5808741"/>
                    <a:pt x="2713244" y="5806838"/>
                  </a:cubicBezTo>
                  <a:cubicBezTo>
                    <a:pt x="2889933" y="5789371"/>
                    <a:pt x="3062815" y="5762050"/>
                    <a:pt x="3230882" y="5721292"/>
                  </a:cubicBezTo>
                  <a:cubicBezTo>
                    <a:pt x="3398837" y="5680423"/>
                    <a:pt x="3562426" y="5626902"/>
                    <a:pt x="3720416" y="5556472"/>
                  </a:cubicBezTo>
                  <a:cubicBezTo>
                    <a:pt x="3759381" y="5537997"/>
                    <a:pt x="3798347" y="5518962"/>
                    <a:pt x="3837425" y="5499927"/>
                  </a:cubicBezTo>
                  <a:cubicBezTo>
                    <a:pt x="3875271" y="5478765"/>
                    <a:pt x="3913900" y="5458610"/>
                    <a:pt x="3951634" y="5436552"/>
                  </a:cubicBezTo>
                  <a:lnTo>
                    <a:pt x="4007284" y="5401841"/>
                  </a:lnTo>
                  <a:lnTo>
                    <a:pt x="4035164" y="5384374"/>
                  </a:lnTo>
                  <a:lnTo>
                    <a:pt x="4049049" y="5375640"/>
                  </a:lnTo>
                  <a:lnTo>
                    <a:pt x="4062485" y="5366123"/>
                  </a:lnTo>
                  <a:lnTo>
                    <a:pt x="4116567" y="5328277"/>
                  </a:lnTo>
                  <a:cubicBezTo>
                    <a:pt x="4134594" y="5315624"/>
                    <a:pt x="4152957" y="5303420"/>
                    <a:pt x="4169976" y="5289199"/>
                  </a:cubicBezTo>
                  <a:lnTo>
                    <a:pt x="4222042" y="5247994"/>
                  </a:lnTo>
                  <a:cubicBezTo>
                    <a:pt x="4239398" y="5234222"/>
                    <a:pt x="4256865" y="5220562"/>
                    <a:pt x="4273213" y="5205558"/>
                  </a:cubicBezTo>
                  <a:lnTo>
                    <a:pt x="4323151" y="5161329"/>
                  </a:lnTo>
                  <a:cubicBezTo>
                    <a:pt x="4339611" y="5146437"/>
                    <a:pt x="4356631" y="5131881"/>
                    <a:pt x="4371971" y="5116093"/>
                  </a:cubicBezTo>
                  <a:cubicBezTo>
                    <a:pt x="4435457" y="5054398"/>
                    <a:pt x="4496258" y="4991135"/>
                    <a:pt x="4546868" y="4924400"/>
                  </a:cubicBezTo>
                  <a:cubicBezTo>
                    <a:pt x="4600054" y="4858450"/>
                    <a:pt x="4640699" y="4788916"/>
                    <a:pt x="4675634" y="4715352"/>
                  </a:cubicBezTo>
                  <a:lnTo>
                    <a:pt x="4700155" y="4659255"/>
                  </a:lnTo>
                  <a:lnTo>
                    <a:pt x="4721206" y="4600135"/>
                  </a:lnTo>
                  <a:cubicBezTo>
                    <a:pt x="4728707" y="4580988"/>
                    <a:pt x="4733970" y="4559266"/>
                    <a:pt x="4740465" y="4538887"/>
                  </a:cubicBezTo>
                  <a:cubicBezTo>
                    <a:pt x="4746623" y="4518061"/>
                    <a:pt x="4753005" y="4497906"/>
                    <a:pt x="4758492" y="4475848"/>
                  </a:cubicBezTo>
                  <a:cubicBezTo>
                    <a:pt x="4803168" y="4303637"/>
                    <a:pt x="4840902" y="4115080"/>
                    <a:pt x="4891288" y="3930329"/>
                  </a:cubicBezTo>
                  <a:cubicBezTo>
                    <a:pt x="4940891" y="3744906"/>
                    <a:pt x="5000235" y="3562059"/>
                    <a:pt x="5066298" y="3382235"/>
                  </a:cubicBezTo>
                  <a:cubicBezTo>
                    <a:pt x="5124186" y="3226932"/>
                    <a:pt x="5154530" y="3064015"/>
                    <a:pt x="5156994" y="2898635"/>
                  </a:cubicBezTo>
                  <a:cubicBezTo>
                    <a:pt x="5159681" y="2733255"/>
                    <a:pt x="5132920" y="2565636"/>
                    <a:pt x="5083317" y="2402047"/>
                  </a:cubicBezTo>
                  <a:cubicBezTo>
                    <a:pt x="5033938" y="2238123"/>
                    <a:pt x="4960150" y="2079013"/>
                    <a:pt x="4871022" y="1926958"/>
                  </a:cubicBezTo>
                  <a:cubicBezTo>
                    <a:pt x="4826570" y="1850818"/>
                    <a:pt x="4777415" y="1776918"/>
                    <a:pt x="4727028" y="1703577"/>
                  </a:cubicBezTo>
                  <a:cubicBezTo>
                    <a:pt x="4676418" y="1630349"/>
                    <a:pt x="4622784" y="1558464"/>
                    <a:pt x="4563776" y="1490834"/>
                  </a:cubicBezTo>
                  <a:cubicBezTo>
                    <a:pt x="4503647" y="1423764"/>
                    <a:pt x="4439041" y="1359157"/>
                    <a:pt x="4370291" y="1300596"/>
                  </a:cubicBezTo>
                  <a:cubicBezTo>
                    <a:pt x="4336812" y="1270141"/>
                    <a:pt x="4301541" y="1242148"/>
                    <a:pt x="4266046" y="1214491"/>
                  </a:cubicBezTo>
                  <a:cubicBezTo>
                    <a:pt x="4248355" y="1200607"/>
                    <a:pt x="4230776" y="1186611"/>
                    <a:pt x="4212973" y="1173062"/>
                  </a:cubicBezTo>
                  <a:cubicBezTo>
                    <a:pt x="4194722" y="1160074"/>
                    <a:pt x="4176359" y="1147197"/>
                    <a:pt x="4157995" y="1134545"/>
                  </a:cubicBezTo>
                  <a:cubicBezTo>
                    <a:pt x="4011426" y="1031980"/>
                    <a:pt x="3855004" y="948562"/>
                    <a:pt x="3697126" y="881044"/>
                  </a:cubicBezTo>
                  <a:lnTo>
                    <a:pt x="3637670" y="856747"/>
                  </a:lnTo>
                  <a:lnTo>
                    <a:pt x="3608222" y="844318"/>
                  </a:lnTo>
                  <a:cubicBezTo>
                    <a:pt x="3598480" y="840063"/>
                    <a:pt x="3588179" y="837040"/>
                    <a:pt x="3578214" y="833457"/>
                  </a:cubicBezTo>
                  <a:lnTo>
                    <a:pt x="3518309" y="812294"/>
                  </a:lnTo>
                  <a:cubicBezTo>
                    <a:pt x="3513383" y="810503"/>
                    <a:pt x="3508344" y="808823"/>
                    <a:pt x="3503417" y="806920"/>
                  </a:cubicBezTo>
                  <a:cubicBezTo>
                    <a:pt x="3498603" y="804792"/>
                    <a:pt x="3494236" y="801993"/>
                    <a:pt x="3489533" y="799642"/>
                  </a:cubicBezTo>
                  <a:cubicBezTo>
                    <a:pt x="3480240" y="794827"/>
                    <a:pt x="3470498" y="791020"/>
                    <a:pt x="3460869" y="787101"/>
                  </a:cubicBezTo>
                  <a:lnTo>
                    <a:pt x="3402980" y="763475"/>
                  </a:lnTo>
                  <a:lnTo>
                    <a:pt x="3374092" y="751606"/>
                  </a:lnTo>
                  <a:cubicBezTo>
                    <a:pt x="3364462" y="747688"/>
                    <a:pt x="3354945" y="743433"/>
                    <a:pt x="3344980" y="740409"/>
                  </a:cubicBezTo>
                  <a:lnTo>
                    <a:pt x="3226627" y="700772"/>
                  </a:lnTo>
                  <a:cubicBezTo>
                    <a:pt x="3067405" y="652849"/>
                    <a:pt x="2902697" y="625192"/>
                    <a:pt x="2735750" y="614667"/>
                  </a:cubicBezTo>
                  <a:cubicBezTo>
                    <a:pt x="2714811" y="613435"/>
                    <a:pt x="2694209" y="610860"/>
                    <a:pt x="2673158" y="610412"/>
                  </a:cubicBezTo>
                  <a:lnTo>
                    <a:pt x="2610119" y="609628"/>
                  </a:lnTo>
                  <a:lnTo>
                    <a:pt x="2547080" y="608620"/>
                  </a:lnTo>
                  <a:cubicBezTo>
                    <a:pt x="2536443" y="608173"/>
                    <a:pt x="2526365" y="608397"/>
                    <a:pt x="2516400" y="608844"/>
                  </a:cubicBezTo>
                  <a:lnTo>
                    <a:pt x="2486280" y="609740"/>
                  </a:lnTo>
                  <a:cubicBezTo>
                    <a:pt x="2466125" y="609852"/>
                    <a:pt x="2446307" y="611868"/>
                    <a:pt x="2426376" y="613099"/>
                  </a:cubicBezTo>
                  <a:cubicBezTo>
                    <a:pt x="2406333" y="613995"/>
                    <a:pt x="2386627" y="616458"/>
                    <a:pt x="2366920" y="618474"/>
                  </a:cubicBezTo>
                  <a:cubicBezTo>
                    <a:pt x="2357066" y="619482"/>
                    <a:pt x="2347101" y="620153"/>
                    <a:pt x="2337248" y="621497"/>
                  </a:cubicBezTo>
                  <a:lnTo>
                    <a:pt x="2307800" y="625528"/>
                  </a:lnTo>
                  <a:lnTo>
                    <a:pt x="2278351" y="629559"/>
                  </a:lnTo>
                  <a:lnTo>
                    <a:pt x="2249127" y="634710"/>
                  </a:lnTo>
                  <a:cubicBezTo>
                    <a:pt x="2093377" y="661918"/>
                    <a:pt x="1942329" y="710849"/>
                    <a:pt x="1796096" y="781726"/>
                  </a:cubicBezTo>
                  <a:cubicBezTo>
                    <a:pt x="1649751" y="852268"/>
                    <a:pt x="1508892" y="944307"/>
                    <a:pt x="1370833" y="1048663"/>
                  </a:cubicBezTo>
                  <a:cubicBezTo>
                    <a:pt x="1232774" y="1153244"/>
                    <a:pt x="1097290" y="1269917"/>
                    <a:pt x="959790" y="1390844"/>
                  </a:cubicBezTo>
                  <a:lnTo>
                    <a:pt x="749062" y="1577611"/>
                  </a:lnTo>
                  <a:cubicBezTo>
                    <a:pt x="674602" y="1642329"/>
                    <a:pt x="599806" y="1704137"/>
                    <a:pt x="524786" y="1763145"/>
                  </a:cubicBezTo>
                  <a:cubicBezTo>
                    <a:pt x="374858" y="1881498"/>
                    <a:pt x="223810" y="1987422"/>
                    <a:pt x="84071" y="2098496"/>
                  </a:cubicBezTo>
                  <a:lnTo>
                    <a:pt x="0" y="2168094"/>
                  </a:lnTo>
                  <a:lnTo>
                    <a:pt x="0" y="1576676"/>
                  </a:lnTo>
                  <a:lnTo>
                    <a:pt x="174655" y="1387597"/>
                  </a:lnTo>
                  <a:cubicBezTo>
                    <a:pt x="238926" y="1320079"/>
                    <a:pt x="302749" y="1254577"/>
                    <a:pt x="363661" y="1188626"/>
                  </a:cubicBezTo>
                  <a:lnTo>
                    <a:pt x="458052" y="1086397"/>
                  </a:lnTo>
                  <a:cubicBezTo>
                    <a:pt x="490635" y="1051351"/>
                    <a:pt x="523666" y="1016416"/>
                    <a:pt x="557257" y="981593"/>
                  </a:cubicBezTo>
                  <a:cubicBezTo>
                    <a:pt x="691510" y="842414"/>
                    <a:pt x="835055" y="705699"/>
                    <a:pt x="994165" y="578389"/>
                  </a:cubicBezTo>
                  <a:cubicBezTo>
                    <a:pt x="1152939" y="451190"/>
                    <a:pt x="1328060" y="333398"/>
                    <a:pt x="1520873" y="237215"/>
                  </a:cubicBezTo>
                  <a:cubicBezTo>
                    <a:pt x="1713238" y="141033"/>
                    <a:pt x="1924302" y="68028"/>
                    <a:pt x="2141748" y="31190"/>
                  </a:cubicBezTo>
                  <a:lnTo>
                    <a:pt x="2182505" y="24360"/>
                  </a:lnTo>
                  <a:cubicBezTo>
                    <a:pt x="2196165" y="22344"/>
                    <a:pt x="2209826" y="20665"/>
                    <a:pt x="2223374" y="18873"/>
                  </a:cubicBezTo>
                  <a:lnTo>
                    <a:pt x="2264355" y="13611"/>
                  </a:lnTo>
                  <a:cubicBezTo>
                    <a:pt x="2278015" y="11931"/>
                    <a:pt x="2291676" y="10924"/>
                    <a:pt x="2305336" y="9580"/>
                  </a:cubicBezTo>
                  <a:cubicBezTo>
                    <a:pt x="2332657" y="7229"/>
                    <a:pt x="2360090" y="4653"/>
                    <a:pt x="2387410" y="3645"/>
                  </a:cubicBezTo>
                  <a:cubicBezTo>
                    <a:pt x="2414731" y="2414"/>
                    <a:pt x="2442164" y="510"/>
                    <a:pt x="2469373" y="622"/>
                  </a:cubicBezTo>
                  <a:close/>
                </a:path>
              </a:pathLst>
            </a:custGeom>
            <a:gradFill>
              <a:gsLst>
                <a:gs pos="37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1" name="Freeform: Shape 40">
              <a:extLst>
                <a:ext uri="{FF2B5EF4-FFF2-40B4-BE49-F238E27FC236}">
                  <a16:creationId xmlns:a16="http://schemas.microsoft.com/office/drawing/2014/main" id="{67C4629D-4AB7-48D4-A61B-1AE1837A78E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646908" cy="6130481"/>
            </a:xfrm>
            <a:custGeom>
              <a:avLst/>
              <a:gdLst>
                <a:gd name="connsiteX0" fmla="*/ 2616837 w 5646908"/>
                <a:gd name="connsiteY0" fmla="*/ 0 h 6130481"/>
                <a:gd name="connsiteX1" fmla="*/ 4918721 w 5646908"/>
                <a:gd name="connsiteY1" fmla="*/ 1134258 h 6130481"/>
                <a:gd name="connsiteX2" fmla="*/ 5539036 w 5646908"/>
                <a:gd name="connsiteY2" fmla="*/ 3362353 h 6130481"/>
                <a:gd name="connsiteX3" fmla="*/ 4712024 w 5646908"/>
                <a:gd name="connsiteY3" fmla="*/ 5293280 h 6130481"/>
                <a:gd name="connsiteX4" fmla="*/ 2547864 w 5646908"/>
                <a:gd name="connsiteY4" fmla="*/ 6130481 h 6130481"/>
                <a:gd name="connsiteX5" fmla="*/ 263223 w 5646908"/>
                <a:gd name="connsiteY5" fmla="*/ 5212325 h 6130481"/>
                <a:gd name="connsiteX6" fmla="*/ 49974 w 5646908"/>
                <a:gd name="connsiteY6" fmla="*/ 4985345 h 6130481"/>
                <a:gd name="connsiteX7" fmla="*/ 0 w 5646908"/>
                <a:gd name="connsiteY7" fmla="*/ 4920618 h 6130481"/>
                <a:gd name="connsiteX8" fmla="*/ 0 w 5646908"/>
                <a:gd name="connsiteY8" fmla="*/ 3760303 h 6130481"/>
                <a:gd name="connsiteX9" fmla="*/ 80488 w 5646908"/>
                <a:gd name="connsiteY9" fmla="*/ 3974159 h 6130481"/>
                <a:gd name="connsiteX10" fmla="*/ 664748 w 5646908"/>
                <a:gd name="connsiteY10" fmla="*/ 4813600 h 6130481"/>
                <a:gd name="connsiteX11" fmla="*/ 2548087 w 5646908"/>
                <a:gd name="connsiteY11" fmla="*/ 5570406 h 6130481"/>
                <a:gd name="connsiteX12" fmla="*/ 3536561 w 5646908"/>
                <a:gd name="connsiteY12" fmla="*/ 5407153 h 6130481"/>
                <a:gd name="connsiteX13" fmla="*/ 4308035 w 5646908"/>
                <a:gd name="connsiteY13" fmla="*/ 4897241 h 6130481"/>
                <a:gd name="connsiteX14" fmla="*/ 4569038 w 5646908"/>
                <a:gd name="connsiteY14" fmla="*/ 4564802 h 6130481"/>
                <a:gd name="connsiteX15" fmla="*/ 4699147 w 5646908"/>
                <a:gd name="connsiteY15" fmla="*/ 4149952 h 6130481"/>
                <a:gd name="connsiteX16" fmla="*/ 5003034 w 5646908"/>
                <a:gd name="connsiteY16" fmla="*/ 3168421 h 6130481"/>
                <a:gd name="connsiteX17" fmla="*/ 4994189 w 5646908"/>
                <a:gd name="connsiteY17" fmla="*/ 2321590 h 6130481"/>
                <a:gd name="connsiteX18" fmla="*/ 4487860 w 5646908"/>
                <a:gd name="connsiteY18" fmla="*/ 1501856 h 6130481"/>
                <a:gd name="connsiteX19" fmla="*/ 3640469 w 5646908"/>
                <a:gd name="connsiteY19" fmla="*/ 808425 h 6130481"/>
                <a:gd name="connsiteX20" fmla="*/ 2616837 w 5646908"/>
                <a:gd name="connsiteY20" fmla="*/ 559851 h 6130481"/>
                <a:gd name="connsiteX21" fmla="*/ 1762952 w 5646908"/>
                <a:gd name="connsiteY21" fmla="*/ 812008 h 6130481"/>
                <a:gd name="connsiteX22" fmla="*/ 939635 w 5646908"/>
                <a:gd name="connsiteY22" fmla="*/ 1502976 h 6130481"/>
                <a:gd name="connsiteX23" fmla="*/ 585250 w 5646908"/>
                <a:gd name="connsiteY23" fmla="*/ 1831049 h 6130481"/>
                <a:gd name="connsiteX24" fmla="*/ 40403 w 5646908"/>
                <a:gd name="connsiteY24" fmla="*/ 2389556 h 6130481"/>
                <a:gd name="connsiteX25" fmla="*/ 0 w 5646908"/>
                <a:gd name="connsiteY25" fmla="*/ 2456747 h 6130481"/>
                <a:gd name="connsiteX26" fmla="*/ 0 w 5646908"/>
                <a:gd name="connsiteY26" fmla="*/ 1601114 h 6130481"/>
                <a:gd name="connsiteX27" fmla="*/ 93200 w 5646908"/>
                <a:gd name="connsiteY27" fmla="*/ 1513741 h 6130481"/>
                <a:gd name="connsiteX28" fmla="*/ 535423 w 5646908"/>
                <a:gd name="connsiteY28" fmla="*/ 1107273 h 6130481"/>
                <a:gd name="connsiteX29" fmla="*/ 2616837 w 5646908"/>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646908" h="6130481">
                  <a:moveTo>
                    <a:pt x="2616837" y="0"/>
                  </a:moveTo>
                  <a:cubicBezTo>
                    <a:pt x="3596241" y="0"/>
                    <a:pt x="4322479" y="463445"/>
                    <a:pt x="4918721" y="1134258"/>
                  </a:cubicBezTo>
                  <a:cubicBezTo>
                    <a:pt x="5416317" y="1694109"/>
                    <a:pt x="5857703" y="2516643"/>
                    <a:pt x="5539036" y="3362353"/>
                  </a:cubicBezTo>
                  <a:cubicBezTo>
                    <a:pt x="5111758" y="4496612"/>
                    <a:pt x="5300763" y="4716633"/>
                    <a:pt x="4712024" y="5293280"/>
                  </a:cubicBezTo>
                  <a:cubicBezTo>
                    <a:pt x="4123284" y="5869926"/>
                    <a:pt x="3446201" y="6130481"/>
                    <a:pt x="2547864" y="6130481"/>
                  </a:cubicBezTo>
                  <a:cubicBezTo>
                    <a:pt x="1657476" y="6130481"/>
                    <a:pt x="850619" y="5780127"/>
                    <a:pt x="263223" y="5212325"/>
                  </a:cubicBezTo>
                  <a:cubicBezTo>
                    <a:pt x="188497" y="5140091"/>
                    <a:pt x="117321" y="5064339"/>
                    <a:pt x="49974" y="4985345"/>
                  </a:cubicBezTo>
                  <a:lnTo>
                    <a:pt x="0" y="4920618"/>
                  </a:lnTo>
                  <a:lnTo>
                    <a:pt x="0" y="3760303"/>
                  </a:lnTo>
                  <a:lnTo>
                    <a:pt x="80488" y="3974159"/>
                  </a:lnTo>
                  <a:cubicBezTo>
                    <a:pt x="217875" y="4289243"/>
                    <a:pt x="414383" y="4571632"/>
                    <a:pt x="664748" y="4813600"/>
                  </a:cubicBezTo>
                  <a:cubicBezTo>
                    <a:pt x="1169734" y="5301566"/>
                    <a:pt x="1838644" y="5570406"/>
                    <a:pt x="2548087" y="5570406"/>
                  </a:cubicBezTo>
                  <a:cubicBezTo>
                    <a:pt x="2928786" y="5570406"/>
                    <a:pt x="3252156" y="5516996"/>
                    <a:pt x="3536561" y="5407153"/>
                  </a:cubicBezTo>
                  <a:cubicBezTo>
                    <a:pt x="3815366" y="5299438"/>
                    <a:pt x="4067747" y="5132603"/>
                    <a:pt x="4308035" y="4897241"/>
                  </a:cubicBezTo>
                  <a:cubicBezTo>
                    <a:pt x="4475095" y="4733653"/>
                    <a:pt x="4533767" y="4637358"/>
                    <a:pt x="4569038" y="4564802"/>
                  </a:cubicBezTo>
                  <a:cubicBezTo>
                    <a:pt x="4619313" y="4461453"/>
                    <a:pt x="4652792" y="4330784"/>
                    <a:pt x="4699147" y="4149952"/>
                  </a:cubicBezTo>
                  <a:cubicBezTo>
                    <a:pt x="4758491" y="3918846"/>
                    <a:pt x="4839558" y="3602194"/>
                    <a:pt x="5003034" y="3168421"/>
                  </a:cubicBezTo>
                  <a:cubicBezTo>
                    <a:pt x="5103024" y="2902940"/>
                    <a:pt x="5100112" y="2626037"/>
                    <a:pt x="4994189" y="2321590"/>
                  </a:cubicBezTo>
                  <a:cubicBezTo>
                    <a:pt x="4900470" y="2052526"/>
                    <a:pt x="4725460" y="1769129"/>
                    <a:pt x="4487860" y="1501856"/>
                  </a:cubicBezTo>
                  <a:cubicBezTo>
                    <a:pt x="4210285" y="1189683"/>
                    <a:pt x="3933047" y="962832"/>
                    <a:pt x="3640469" y="808425"/>
                  </a:cubicBezTo>
                  <a:cubicBezTo>
                    <a:pt x="3323369" y="641141"/>
                    <a:pt x="2988578" y="559851"/>
                    <a:pt x="2616837" y="559851"/>
                  </a:cubicBezTo>
                  <a:cubicBezTo>
                    <a:pt x="2315413" y="559851"/>
                    <a:pt x="2044110" y="640134"/>
                    <a:pt x="1762952" y="812008"/>
                  </a:cubicBezTo>
                  <a:cubicBezTo>
                    <a:pt x="1472838" y="989593"/>
                    <a:pt x="1197167" y="1250707"/>
                    <a:pt x="939635" y="1502976"/>
                  </a:cubicBezTo>
                  <a:cubicBezTo>
                    <a:pt x="819379" y="1620769"/>
                    <a:pt x="700355" y="1727700"/>
                    <a:pt x="585250" y="1831049"/>
                  </a:cubicBezTo>
                  <a:cubicBezTo>
                    <a:pt x="362317" y="2031140"/>
                    <a:pt x="169840" y="2204022"/>
                    <a:pt x="40403" y="2389556"/>
                  </a:cubicBezTo>
                  <a:lnTo>
                    <a:pt x="0" y="2456747"/>
                  </a:lnTo>
                  <a:lnTo>
                    <a:pt x="0" y="1601114"/>
                  </a:lnTo>
                  <a:lnTo>
                    <a:pt x="93200" y="1513741"/>
                  </a:lnTo>
                  <a:cubicBezTo>
                    <a:pt x="237107" y="1383294"/>
                    <a:pt x="388238" y="1251435"/>
                    <a:pt x="535423" y="1107273"/>
                  </a:cubicBezTo>
                  <a:cubicBezTo>
                    <a:pt x="1124050" y="530627"/>
                    <a:pt x="1718500" y="0"/>
                    <a:pt x="2616837" y="0"/>
                  </a:cubicBezTo>
                  <a:close/>
                </a:path>
              </a:pathLst>
            </a:custGeom>
            <a:gradFill>
              <a:gsLst>
                <a:gs pos="2000">
                  <a:schemeClr val="bg1">
                    <a:alpha val="10000"/>
                  </a:schemeClr>
                </a:gs>
                <a:gs pos="54000">
                  <a:schemeClr val="accent6">
                    <a:alpha val="10000"/>
                  </a:schemeClr>
                </a:gs>
                <a:gs pos="100000">
                  <a:schemeClr val="bg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2" name="Freeform: Shape 41">
              <a:extLst>
                <a:ext uri="{FF2B5EF4-FFF2-40B4-BE49-F238E27FC236}">
                  <a16:creationId xmlns:a16="http://schemas.microsoft.com/office/drawing/2014/main" id="{D1E30050-9FC4-4CC7-8C0B-BF5EFD1064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176241"/>
              <a:ext cx="5517522" cy="6130481"/>
            </a:xfrm>
            <a:custGeom>
              <a:avLst/>
              <a:gdLst>
                <a:gd name="connsiteX0" fmla="*/ 2549095 w 5517522"/>
                <a:gd name="connsiteY0" fmla="*/ 0 h 6130481"/>
                <a:gd name="connsiteX1" fmla="*/ 4804175 w 5517522"/>
                <a:gd name="connsiteY1" fmla="*/ 1134258 h 6130481"/>
                <a:gd name="connsiteX2" fmla="*/ 5411838 w 5517522"/>
                <a:gd name="connsiteY2" fmla="*/ 3362353 h 6130481"/>
                <a:gd name="connsiteX3" fmla="*/ 4601621 w 5517522"/>
                <a:gd name="connsiteY3" fmla="*/ 5293280 h 6130481"/>
                <a:gd name="connsiteX4" fmla="*/ 2481577 w 5517522"/>
                <a:gd name="connsiteY4" fmla="*/ 6130481 h 6130481"/>
                <a:gd name="connsiteX5" fmla="*/ 243517 w 5517522"/>
                <a:gd name="connsiteY5" fmla="*/ 5212325 h 6130481"/>
                <a:gd name="connsiteX6" fmla="*/ 34587 w 5517522"/>
                <a:gd name="connsiteY6" fmla="*/ 4985345 h 6130481"/>
                <a:gd name="connsiteX7" fmla="*/ 0 w 5517522"/>
                <a:gd name="connsiteY7" fmla="*/ 4939620 h 6130481"/>
                <a:gd name="connsiteX8" fmla="*/ 0 w 5517522"/>
                <a:gd name="connsiteY8" fmla="*/ 3335329 h 6130481"/>
                <a:gd name="connsiteX9" fmla="*/ 17141 w 5517522"/>
                <a:gd name="connsiteY9" fmla="*/ 3448738 h 6130481"/>
                <a:gd name="connsiteX10" fmla="*/ 167489 w 5517522"/>
                <a:gd name="connsiteY10" fmla="*/ 3930490 h 6130481"/>
                <a:gd name="connsiteX11" fmla="*/ 715471 w 5517522"/>
                <a:gd name="connsiteY11" fmla="*/ 4734212 h 6130481"/>
                <a:gd name="connsiteX12" fmla="*/ 2481689 w 5517522"/>
                <a:gd name="connsiteY12" fmla="*/ 5458772 h 6130481"/>
                <a:gd name="connsiteX13" fmla="*/ 4126644 w 5517522"/>
                <a:gd name="connsiteY13" fmla="*/ 4818302 h 6130481"/>
                <a:gd name="connsiteX14" fmla="*/ 4360437 w 5517522"/>
                <a:gd name="connsiteY14" fmla="*/ 4516766 h 6130481"/>
                <a:gd name="connsiteX15" fmla="*/ 4480357 w 5517522"/>
                <a:gd name="connsiteY15" fmla="*/ 4122855 h 6130481"/>
                <a:gd name="connsiteX16" fmla="*/ 4781557 w 5517522"/>
                <a:gd name="connsiteY16" fmla="*/ 3129791 h 6130481"/>
                <a:gd name="connsiteX17" fmla="*/ 4771928 w 5517522"/>
                <a:gd name="connsiteY17" fmla="*/ 2357869 h 6130481"/>
                <a:gd name="connsiteX18" fmla="*/ 4297510 w 5517522"/>
                <a:gd name="connsiteY18" fmla="*/ 1575533 h 6130481"/>
                <a:gd name="connsiteX19" fmla="*/ 3498715 w 5517522"/>
                <a:gd name="connsiteY19" fmla="*/ 907071 h 6130481"/>
                <a:gd name="connsiteX20" fmla="*/ 2549095 w 5517522"/>
                <a:gd name="connsiteY20" fmla="*/ 671821 h 6130481"/>
                <a:gd name="connsiteX21" fmla="*/ 985319 w 5517522"/>
                <a:gd name="connsiteY21" fmla="*/ 1582475 h 6130481"/>
                <a:gd name="connsiteX22" fmla="*/ 634628 w 5517522"/>
                <a:gd name="connsiteY22" fmla="*/ 1913907 h 6130481"/>
                <a:gd name="connsiteX23" fmla="*/ 117662 w 5517522"/>
                <a:gd name="connsiteY23" fmla="*/ 2453044 h 6130481"/>
                <a:gd name="connsiteX24" fmla="*/ 2515 w 5517522"/>
                <a:gd name="connsiteY24" fmla="*/ 2685494 h 6130481"/>
                <a:gd name="connsiteX25" fmla="*/ 0 w 5517522"/>
                <a:gd name="connsiteY25" fmla="*/ 2696965 h 6130481"/>
                <a:gd name="connsiteX26" fmla="*/ 0 w 5517522"/>
                <a:gd name="connsiteY26" fmla="*/ 1587383 h 6130481"/>
                <a:gd name="connsiteX27" fmla="*/ 76951 w 5517522"/>
                <a:gd name="connsiteY27" fmla="*/ 1513741 h 6130481"/>
                <a:gd name="connsiteX28" fmla="*/ 510118 w 5517522"/>
                <a:gd name="connsiteY28" fmla="*/ 1107273 h 6130481"/>
                <a:gd name="connsiteX29" fmla="*/ 2549095 w 5517522"/>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522" h="6130481">
                  <a:moveTo>
                    <a:pt x="2549095" y="0"/>
                  </a:moveTo>
                  <a:cubicBezTo>
                    <a:pt x="3508568" y="0"/>
                    <a:pt x="4219915" y="463445"/>
                    <a:pt x="4804175" y="1134258"/>
                  </a:cubicBezTo>
                  <a:cubicBezTo>
                    <a:pt x="5291694" y="1694109"/>
                    <a:pt x="5724011"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335329"/>
                  </a:lnTo>
                  <a:lnTo>
                    <a:pt x="17141" y="3448738"/>
                  </a:lnTo>
                  <a:cubicBezTo>
                    <a:pt x="50676" y="3613558"/>
                    <a:pt x="100867" y="3774516"/>
                    <a:pt x="167489" y="3930490"/>
                  </a:cubicBezTo>
                  <a:cubicBezTo>
                    <a:pt x="296255" y="4232138"/>
                    <a:pt x="480670" y="4502546"/>
                    <a:pt x="715471" y="4734212"/>
                  </a:cubicBezTo>
                  <a:cubicBezTo>
                    <a:pt x="1188993" y="5201464"/>
                    <a:pt x="1816250" y="5458772"/>
                    <a:pt x="2481689" y="5458772"/>
                  </a:cubicBezTo>
                  <a:cubicBezTo>
                    <a:pt x="3185758" y="5458772"/>
                    <a:pt x="3677755" y="5267191"/>
                    <a:pt x="4126644" y="4818302"/>
                  </a:cubicBezTo>
                  <a:cubicBezTo>
                    <a:pt x="4278363" y="4666583"/>
                    <a:pt x="4329982" y="4580701"/>
                    <a:pt x="4360437" y="4516766"/>
                  </a:cubicBezTo>
                  <a:cubicBezTo>
                    <a:pt x="4404890" y="4423495"/>
                    <a:pt x="4436577" y="4297417"/>
                    <a:pt x="4480357" y="4122855"/>
                  </a:cubicBezTo>
                  <a:cubicBezTo>
                    <a:pt x="4539030" y="3889285"/>
                    <a:pt x="4619425" y="3569275"/>
                    <a:pt x="4781557" y="3129791"/>
                  </a:cubicBezTo>
                  <a:cubicBezTo>
                    <a:pt x="4870238" y="2889503"/>
                    <a:pt x="4867103" y="2637010"/>
                    <a:pt x="4771928" y="2357869"/>
                  </a:cubicBezTo>
                  <a:cubicBezTo>
                    <a:pt x="4684815" y="2102465"/>
                    <a:pt x="4520779" y="1831945"/>
                    <a:pt x="4297510" y="1575533"/>
                  </a:cubicBezTo>
                  <a:cubicBezTo>
                    <a:pt x="4034492" y="1273549"/>
                    <a:pt x="3773266" y="1054983"/>
                    <a:pt x="3498715" y="907071"/>
                  </a:cubicBezTo>
                  <a:cubicBezTo>
                    <a:pt x="3204905" y="748745"/>
                    <a:pt x="2894187" y="671821"/>
                    <a:pt x="2549095" y="671821"/>
                  </a:cubicBezTo>
                  <a:cubicBezTo>
                    <a:pt x="1942553" y="671821"/>
                    <a:pt x="1518298" y="1049273"/>
                    <a:pt x="985319" y="1582475"/>
                  </a:cubicBezTo>
                  <a:cubicBezTo>
                    <a:pt x="865735" y="1702059"/>
                    <a:pt x="748278" y="1809774"/>
                    <a:pt x="634628" y="1913907"/>
                  </a:cubicBezTo>
                  <a:cubicBezTo>
                    <a:pt x="421325" y="2109407"/>
                    <a:pt x="237134" y="2278146"/>
                    <a:pt x="117662" y="2453044"/>
                  </a:cubicBezTo>
                  <a:cubicBezTo>
                    <a:pt x="64756" y="2530415"/>
                    <a:pt x="27022" y="2605799"/>
                    <a:pt x="2515" y="2685494"/>
                  </a:cubicBezTo>
                  <a:lnTo>
                    <a:pt x="0" y="2696965"/>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3" name="Freeform: Shape 42">
              <a:extLst>
                <a:ext uri="{FF2B5EF4-FFF2-40B4-BE49-F238E27FC236}">
                  <a16:creationId xmlns:a16="http://schemas.microsoft.com/office/drawing/2014/main" id="{E7E03733-50FD-49A6-B226-40F6A0AD454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176241"/>
              <a:ext cx="5517475" cy="6130481"/>
            </a:xfrm>
            <a:custGeom>
              <a:avLst/>
              <a:gdLst>
                <a:gd name="connsiteX0" fmla="*/ 2549095 w 5517475"/>
                <a:gd name="connsiteY0" fmla="*/ 0 h 6130481"/>
                <a:gd name="connsiteX1" fmla="*/ 4804175 w 5517475"/>
                <a:gd name="connsiteY1" fmla="*/ 1134258 h 6130481"/>
                <a:gd name="connsiteX2" fmla="*/ 5411838 w 5517475"/>
                <a:gd name="connsiteY2" fmla="*/ 3362353 h 6130481"/>
                <a:gd name="connsiteX3" fmla="*/ 4601621 w 5517475"/>
                <a:gd name="connsiteY3" fmla="*/ 5293280 h 6130481"/>
                <a:gd name="connsiteX4" fmla="*/ 2481577 w 5517475"/>
                <a:gd name="connsiteY4" fmla="*/ 6130481 h 6130481"/>
                <a:gd name="connsiteX5" fmla="*/ 243517 w 5517475"/>
                <a:gd name="connsiteY5" fmla="*/ 5212325 h 6130481"/>
                <a:gd name="connsiteX6" fmla="*/ 34587 w 5517475"/>
                <a:gd name="connsiteY6" fmla="*/ 4985345 h 6130481"/>
                <a:gd name="connsiteX7" fmla="*/ 0 w 5517475"/>
                <a:gd name="connsiteY7" fmla="*/ 4939620 h 6130481"/>
                <a:gd name="connsiteX8" fmla="*/ 0 w 5517475"/>
                <a:gd name="connsiteY8" fmla="*/ 3799573 h 6130481"/>
                <a:gd name="connsiteX9" fmla="*/ 64364 w 5517475"/>
                <a:gd name="connsiteY9" fmla="*/ 3974159 h 6130481"/>
                <a:gd name="connsiteX10" fmla="*/ 636644 w 5517475"/>
                <a:gd name="connsiteY10" fmla="*/ 4813600 h 6130481"/>
                <a:gd name="connsiteX11" fmla="*/ 2481577 w 5517475"/>
                <a:gd name="connsiteY11" fmla="*/ 5570406 h 6130481"/>
                <a:gd name="connsiteX12" fmla="*/ 3449896 w 5517475"/>
                <a:gd name="connsiteY12" fmla="*/ 5407153 h 6130481"/>
                <a:gd name="connsiteX13" fmla="*/ 4205695 w 5517475"/>
                <a:gd name="connsiteY13" fmla="*/ 4897241 h 6130481"/>
                <a:gd name="connsiteX14" fmla="*/ 4461434 w 5517475"/>
                <a:gd name="connsiteY14" fmla="*/ 4564802 h 6130481"/>
                <a:gd name="connsiteX15" fmla="*/ 4588969 w 5517475"/>
                <a:gd name="connsiteY15" fmla="*/ 4149952 h 6130481"/>
                <a:gd name="connsiteX16" fmla="*/ 4886585 w 5517475"/>
                <a:gd name="connsiteY16" fmla="*/ 3168421 h 6130481"/>
                <a:gd name="connsiteX17" fmla="*/ 4877964 w 5517475"/>
                <a:gd name="connsiteY17" fmla="*/ 2321590 h 6130481"/>
                <a:gd name="connsiteX18" fmla="*/ 4382048 w 5517475"/>
                <a:gd name="connsiteY18" fmla="*/ 1501856 h 6130481"/>
                <a:gd name="connsiteX19" fmla="*/ 3551900 w 5517475"/>
                <a:gd name="connsiteY19" fmla="*/ 808425 h 6130481"/>
                <a:gd name="connsiteX20" fmla="*/ 2549095 w 5517475"/>
                <a:gd name="connsiteY20" fmla="*/ 559851 h 6130481"/>
                <a:gd name="connsiteX21" fmla="*/ 1712566 w 5517475"/>
                <a:gd name="connsiteY21" fmla="*/ 812008 h 6130481"/>
                <a:gd name="connsiteX22" fmla="*/ 906044 w 5517475"/>
                <a:gd name="connsiteY22" fmla="*/ 1502976 h 6130481"/>
                <a:gd name="connsiteX23" fmla="*/ 558825 w 5517475"/>
                <a:gd name="connsiteY23" fmla="*/ 1831049 h 6130481"/>
                <a:gd name="connsiteX24" fmla="*/ 25063 w 5517475"/>
                <a:gd name="connsiteY24" fmla="*/ 2389556 h 6130481"/>
                <a:gd name="connsiteX25" fmla="*/ 0 w 5517475"/>
                <a:gd name="connsiteY25" fmla="*/ 2432109 h 6130481"/>
                <a:gd name="connsiteX26" fmla="*/ 0 w 5517475"/>
                <a:gd name="connsiteY26" fmla="*/ 1587383 h 6130481"/>
                <a:gd name="connsiteX27" fmla="*/ 76951 w 5517475"/>
                <a:gd name="connsiteY27" fmla="*/ 1513741 h 6130481"/>
                <a:gd name="connsiteX28" fmla="*/ 510118 w 5517475"/>
                <a:gd name="connsiteY28" fmla="*/ 1107273 h 6130481"/>
                <a:gd name="connsiteX29" fmla="*/ 2549095 w 5517475"/>
                <a:gd name="connsiteY29" fmla="*/ 0 h 61304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517475" h="6130481">
                  <a:moveTo>
                    <a:pt x="2549095" y="0"/>
                  </a:moveTo>
                  <a:cubicBezTo>
                    <a:pt x="3508568" y="0"/>
                    <a:pt x="4219915" y="463445"/>
                    <a:pt x="4804175" y="1134258"/>
                  </a:cubicBezTo>
                  <a:cubicBezTo>
                    <a:pt x="5291694" y="1694109"/>
                    <a:pt x="5723899" y="2516643"/>
                    <a:pt x="5411838" y="3362353"/>
                  </a:cubicBezTo>
                  <a:cubicBezTo>
                    <a:pt x="4993181" y="4496612"/>
                    <a:pt x="5178268" y="4716633"/>
                    <a:pt x="4601621" y="5293280"/>
                  </a:cubicBezTo>
                  <a:cubicBezTo>
                    <a:pt x="4024863" y="5869926"/>
                    <a:pt x="3361551" y="6130481"/>
                    <a:pt x="2481577" y="6130481"/>
                  </a:cubicBezTo>
                  <a:cubicBezTo>
                    <a:pt x="1609329" y="6130481"/>
                    <a:pt x="818932" y="5780127"/>
                    <a:pt x="243517" y="5212325"/>
                  </a:cubicBezTo>
                  <a:cubicBezTo>
                    <a:pt x="170302" y="5140091"/>
                    <a:pt x="100568" y="5064339"/>
                    <a:pt x="34587" y="4985345"/>
                  </a:cubicBezTo>
                  <a:lnTo>
                    <a:pt x="0" y="4939620"/>
                  </a:lnTo>
                  <a:lnTo>
                    <a:pt x="0" y="3799573"/>
                  </a:lnTo>
                  <a:lnTo>
                    <a:pt x="64364" y="3974159"/>
                  </a:lnTo>
                  <a:cubicBezTo>
                    <a:pt x="198841" y="4289243"/>
                    <a:pt x="391429" y="4571632"/>
                    <a:pt x="636644" y="4813600"/>
                  </a:cubicBezTo>
                  <a:cubicBezTo>
                    <a:pt x="1131328" y="5301566"/>
                    <a:pt x="1786578" y="5570406"/>
                    <a:pt x="2481577" y="5570406"/>
                  </a:cubicBezTo>
                  <a:cubicBezTo>
                    <a:pt x="2854550" y="5570406"/>
                    <a:pt x="3171314" y="5516996"/>
                    <a:pt x="3449896" y="5407153"/>
                  </a:cubicBezTo>
                  <a:cubicBezTo>
                    <a:pt x="3723103" y="5299438"/>
                    <a:pt x="3970333" y="5132603"/>
                    <a:pt x="4205695" y="4897241"/>
                  </a:cubicBezTo>
                  <a:cubicBezTo>
                    <a:pt x="4369395" y="4733653"/>
                    <a:pt x="4426836" y="4637358"/>
                    <a:pt x="4461434" y="4564802"/>
                  </a:cubicBezTo>
                  <a:cubicBezTo>
                    <a:pt x="4510701" y="4461453"/>
                    <a:pt x="4543509" y="4330784"/>
                    <a:pt x="4588969" y="4149952"/>
                  </a:cubicBezTo>
                  <a:cubicBezTo>
                    <a:pt x="4646969" y="3918846"/>
                    <a:pt x="4726468" y="3602194"/>
                    <a:pt x="4886585" y="3168421"/>
                  </a:cubicBezTo>
                  <a:cubicBezTo>
                    <a:pt x="4984560" y="2902940"/>
                    <a:pt x="4981760" y="2626037"/>
                    <a:pt x="4877964" y="2321590"/>
                  </a:cubicBezTo>
                  <a:cubicBezTo>
                    <a:pt x="4786260" y="2052526"/>
                    <a:pt x="4614834" y="1769129"/>
                    <a:pt x="4382048" y="1501856"/>
                  </a:cubicBezTo>
                  <a:cubicBezTo>
                    <a:pt x="4110072" y="1189683"/>
                    <a:pt x="3838544" y="962832"/>
                    <a:pt x="3551900" y="808425"/>
                  </a:cubicBezTo>
                  <a:cubicBezTo>
                    <a:pt x="3241183" y="641141"/>
                    <a:pt x="2913222" y="559851"/>
                    <a:pt x="2549095" y="559851"/>
                  </a:cubicBezTo>
                  <a:cubicBezTo>
                    <a:pt x="2253830" y="559851"/>
                    <a:pt x="1988013" y="640134"/>
                    <a:pt x="1712566" y="812008"/>
                  </a:cubicBezTo>
                  <a:cubicBezTo>
                    <a:pt x="1428385" y="989593"/>
                    <a:pt x="1158313" y="1250707"/>
                    <a:pt x="906044" y="1502976"/>
                  </a:cubicBezTo>
                  <a:cubicBezTo>
                    <a:pt x="788140" y="1620769"/>
                    <a:pt x="671579" y="1727700"/>
                    <a:pt x="558825" y="1831049"/>
                  </a:cubicBezTo>
                  <a:cubicBezTo>
                    <a:pt x="340371" y="2031140"/>
                    <a:pt x="151813" y="2204022"/>
                    <a:pt x="25063" y="2389556"/>
                  </a:cubicBezTo>
                  <a:lnTo>
                    <a:pt x="0" y="2432109"/>
                  </a:lnTo>
                  <a:lnTo>
                    <a:pt x="0" y="1587383"/>
                  </a:lnTo>
                  <a:lnTo>
                    <a:pt x="76951" y="1513741"/>
                  </a:lnTo>
                  <a:cubicBezTo>
                    <a:pt x="217918" y="1383294"/>
                    <a:pt x="365956" y="1251435"/>
                    <a:pt x="510118" y="1107273"/>
                  </a:cubicBezTo>
                  <a:cubicBezTo>
                    <a:pt x="1086764" y="530627"/>
                    <a:pt x="1669121" y="0"/>
                    <a:pt x="2549095"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4" name="Freeform: Shape 43">
              <a:extLst>
                <a:ext uri="{FF2B5EF4-FFF2-40B4-BE49-F238E27FC236}">
                  <a16:creationId xmlns:a16="http://schemas.microsoft.com/office/drawing/2014/main" id="{8A614510-A9F4-41B6-B78E-F49E390C7E4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0"/>
              <a:ext cx="5646974" cy="6483075"/>
            </a:xfrm>
            <a:custGeom>
              <a:avLst/>
              <a:gdLst>
                <a:gd name="connsiteX0" fmla="*/ 2405773 w 5646974"/>
                <a:gd name="connsiteY0" fmla="*/ 0 h 6483075"/>
                <a:gd name="connsiteX1" fmla="*/ 5646974 w 5646974"/>
                <a:gd name="connsiteY1" fmla="*/ 3241538 h 6483075"/>
                <a:gd name="connsiteX2" fmla="*/ 2405773 w 5646974"/>
                <a:gd name="connsiteY2" fmla="*/ 6483075 h 6483075"/>
                <a:gd name="connsiteX3" fmla="*/ 113897 w 5646974"/>
                <a:gd name="connsiteY3" fmla="*/ 5533666 h 6483075"/>
                <a:gd name="connsiteX4" fmla="*/ 0 w 5646974"/>
                <a:gd name="connsiteY4" fmla="*/ 5408336 h 6483075"/>
                <a:gd name="connsiteX5" fmla="*/ 0 w 5646974"/>
                <a:gd name="connsiteY5" fmla="*/ 4983659 h 6483075"/>
                <a:gd name="connsiteX6" fmla="*/ 155731 w 5646974"/>
                <a:gd name="connsiteY6" fmla="*/ 5176047 h 6483075"/>
                <a:gd name="connsiteX7" fmla="*/ 1093706 w 5646974"/>
                <a:gd name="connsiteY7" fmla="*/ 5866903 h 6483075"/>
                <a:gd name="connsiteX8" fmla="*/ 1639673 w 5646974"/>
                <a:gd name="connsiteY8" fmla="*/ 6059940 h 6483075"/>
                <a:gd name="connsiteX9" fmla="*/ 1709990 w 5646974"/>
                <a:gd name="connsiteY9" fmla="*/ 6076287 h 6483075"/>
                <a:gd name="connsiteX10" fmla="*/ 1780307 w 5646974"/>
                <a:gd name="connsiteY10" fmla="*/ 6091963 h 6483075"/>
                <a:gd name="connsiteX11" fmla="*/ 1851072 w 5646974"/>
                <a:gd name="connsiteY11" fmla="*/ 6105176 h 6483075"/>
                <a:gd name="connsiteX12" fmla="*/ 1886455 w 5646974"/>
                <a:gd name="connsiteY12" fmla="*/ 6111782 h 6483075"/>
                <a:gd name="connsiteX13" fmla="*/ 1921949 w 5646974"/>
                <a:gd name="connsiteY13" fmla="*/ 6117716 h 6483075"/>
                <a:gd name="connsiteX14" fmla="*/ 2064152 w 5646974"/>
                <a:gd name="connsiteY14" fmla="*/ 6137647 h 6483075"/>
                <a:gd name="connsiteX15" fmla="*/ 2206914 w 5646974"/>
                <a:gd name="connsiteY15" fmla="*/ 6151195 h 6483075"/>
                <a:gd name="connsiteX16" fmla="*/ 2350011 w 5646974"/>
                <a:gd name="connsiteY16" fmla="*/ 6158250 h 6483075"/>
                <a:gd name="connsiteX17" fmla="*/ 2493109 w 5646974"/>
                <a:gd name="connsiteY17" fmla="*/ 6159705 h 6483075"/>
                <a:gd name="connsiteX18" fmla="*/ 2781321 w 5646974"/>
                <a:gd name="connsiteY18" fmla="*/ 6147277 h 6483075"/>
                <a:gd name="connsiteX19" fmla="*/ 3345091 w 5646974"/>
                <a:gd name="connsiteY19" fmla="*/ 6060276 h 6483075"/>
                <a:gd name="connsiteX20" fmla="*/ 3878853 w 5646974"/>
                <a:gd name="connsiteY20" fmla="*/ 5871718 h 6483075"/>
                <a:gd name="connsiteX21" fmla="*/ 4367267 w 5646974"/>
                <a:gd name="connsiteY21" fmla="*/ 5573093 h 6483075"/>
                <a:gd name="connsiteX22" fmla="*/ 4424484 w 5646974"/>
                <a:gd name="connsiteY22" fmla="*/ 5528529 h 6483075"/>
                <a:gd name="connsiteX23" fmla="*/ 4481252 w 5646974"/>
                <a:gd name="connsiteY23" fmla="*/ 5483069 h 6483075"/>
                <a:gd name="connsiteX24" fmla="*/ 4536790 w 5646974"/>
                <a:gd name="connsiteY24" fmla="*/ 5435818 h 6483075"/>
                <a:gd name="connsiteX25" fmla="*/ 4591543 w 5646974"/>
                <a:gd name="connsiteY25" fmla="*/ 5387671 h 6483075"/>
                <a:gd name="connsiteX26" fmla="*/ 4794209 w 5646974"/>
                <a:gd name="connsiteY26" fmla="*/ 5181198 h 6483075"/>
                <a:gd name="connsiteX27" fmla="*/ 4956678 w 5646974"/>
                <a:gd name="connsiteY27" fmla="*/ 4945836 h 6483075"/>
                <a:gd name="connsiteX28" fmla="*/ 4989262 w 5646974"/>
                <a:gd name="connsiteY28" fmla="*/ 4881453 h 6483075"/>
                <a:gd name="connsiteX29" fmla="*/ 5017814 w 5646974"/>
                <a:gd name="connsiteY29" fmla="*/ 4814607 h 6483075"/>
                <a:gd name="connsiteX30" fmla="*/ 5044127 w 5646974"/>
                <a:gd name="connsiteY30" fmla="*/ 4746193 h 6483075"/>
                <a:gd name="connsiteX31" fmla="*/ 5068425 w 5646974"/>
                <a:gd name="connsiteY31" fmla="*/ 4676436 h 6483075"/>
                <a:gd name="connsiteX32" fmla="*/ 5154641 w 5646974"/>
                <a:gd name="connsiteY32" fmla="*/ 4390352 h 6483075"/>
                <a:gd name="connsiteX33" fmla="*/ 5196854 w 5646974"/>
                <a:gd name="connsiteY33" fmla="*/ 4246134 h 6483075"/>
                <a:gd name="connsiteX34" fmla="*/ 5240299 w 5646974"/>
                <a:gd name="connsiteY34" fmla="*/ 4102140 h 6483075"/>
                <a:gd name="connsiteX35" fmla="*/ 5432440 w 5646974"/>
                <a:gd name="connsiteY35" fmla="*/ 3532884 h 6483075"/>
                <a:gd name="connsiteX36" fmla="*/ 5528846 w 5646974"/>
                <a:gd name="connsiteY36" fmla="*/ 2951647 h 6483075"/>
                <a:gd name="connsiteX37" fmla="*/ 5495927 w 5646974"/>
                <a:gd name="connsiteY37" fmla="*/ 2658733 h 6483075"/>
                <a:gd name="connsiteX38" fmla="*/ 5480027 w 5646974"/>
                <a:gd name="connsiteY38" fmla="*/ 2586848 h 6483075"/>
                <a:gd name="connsiteX39" fmla="*/ 5461328 w 5646974"/>
                <a:gd name="connsiteY39" fmla="*/ 2515635 h 6483075"/>
                <a:gd name="connsiteX40" fmla="*/ 5439605 w 5646974"/>
                <a:gd name="connsiteY40" fmla="*/ 2445317 h 6483075"/>
                <a:gd name="connsiteX41" fmla="*/ 5415532 w 5646974"/>
                <a:gd name="connsiteY41" fmla="*/ 2375896 h 6483075"/>
                <a:gd name="connsiteX42" fmla="*/ 5144564 w 5646974"/>
                <a:gd name="connsiteY42" fmla="*/ 1857138 h 6483075"/>
                <a:gd name="connsiteX43" fmla="*/ 4774838 w 5646974"/>
                <a:gd name="connsiteY43" fmla="*/ 1405450 h 6483075"/>
                <a:gd name="connsiteX44" fmla="*/ 4345769 w 5646974"/>
                <a:gd name="connsiteY44" fmla="*/ 1012323 h 6483075"/>
                <a:gd name="connsiteX45" fmla="*/ 4115334 w 5646974"/>
                <a:gd name="connsiteY45" fmla="*/ 841344 h 6483075"/>
                <a:gd name="connsiteX46" fmla="*/ 3874038 w 5646974"/>
                <a:gd name="connsiteY46" fmla="*/ 691528 h 6483075"/>
                <a:gd name="connsiteX47" fmla="*/ 3359535 w 5646974"/>
                <a:gd name="connsiteY47" fmla="*/ 468819 h 6483075"/>
                <a:gd name="connsiteX48" fmla="*/ 2811105 w 5646974"/>
                <a:gd name="connsiteY48" fmla="*/ 366031 h 6483075"/>
                <a:gd name="connsiteX49" fmla="*/ 2741124 w 5646974"/>
                <a:gd name="connsiteY49" fmla="*/ 361440 h 6483075"/>
                <a:gd name="connsiteX50" fmla="*/ 2671030 w 5646974"/>
                <a:gd name="connsiteY50" fmla="*/ 358417 h 6483075"/>
                <a:gd name="connsiteX51" fmla="*/ 2600713 w 5646974"/>
                <a:gd name="connsiteY51" fmla="*/ 357521 h 6483075"/>
                <a:gd name="connsiteX52" fmla="*/ 2531739 w 5646974"/>
                <a:gd name="connsiteY52" fmla="*/ 358529 h 6483075"/>
                <a:gd name="connsiteX53" fmla="*/ 2259988 w 5646974"/>
                <a:gd name="connsiteY53" fmla="*/ 385289 h 6483075"/>
                <a:gd name="connsiteX54" fmla="*/ 1740670 w 5646974"/>
                <a:gd name="connsiteY54" fmla="*/ 553917 h 6483075"/>
                <a:gd name="connsiteX55" fmla="*/ 1264124 w 5646974"/>
                <a:gd name="connsiteY55" fmla="*/ 853549 h 6483075"/>
                <a:gd name="connsiteX56" fmla="*/ 823074 w 5646974"/>
                <a:gd name="connsiteY56" fmla="*/ 1234136 h 6483075"/>
                <a:gd name="connsiteX57" fmla="*/ 715694 w 5646974"/>
                <a:gd name="connsiteY57" fmla="*/ 1336252 h 6483075"/>
                <a:gd name="connsiteX58" fmla="*/ 606859 w 5646974"/>
                <a:gd name="connsiteY58" fmla="*/ 1440945 h 6483075"/>
                <a:gd name="connsiteX59" fmla="*/ 382023 w 5646974"/>
                <a:gd name="connsiteY59" fmla="*/ 1646074 h 6483075"/>
                <a:gd name="connsiteX60" fmla="*/ 158531 w 5646974"/>
                <a:gd name="connsiteY60" fmla="*/ 1843813 h 6483075"/>
                <a:gd name="connsiteX61" fmla="*/ 0 w 5646974"/>
                <a:gd name="connsiteY61" fmla="*/ 1991775 h 6483075"/>
                <a:gd name="connsiteX62" fmla="*/ 0 w 5646974"/>
                <a:gd name="connsiteY62" fmla="*/ 1074740 h 6483075"/>
                <a:gd name="connsiteX63" fmla="*/ 113897 w 5646974"/>
                <a:gd name="connsiteY63" fmla="*/ 949410 h 6483075"/>
                <a:gd name="connsiteX64" fmla="*/ 2405773 w 5646974"/>
                <a:gd name="connsiteY64" fmla="*/ 0 h 6483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Lst>
              <a:rect l="l" t="t" r="r" b="b"/>
              <a:pathLst>
                <a:path w="5646974" h="6483075">
                  <a:moveTo>
                    <a:pt x="2405773" y="0"/>
                  </a:moveTo>
                  <a:cubicBezTo>
                    <a:pt x="4195841" y="0"/>
                    <a:pt x="5646974" y="1451246"/>
                    <a:pt x="5646974" y="3241538"/>
                  </a:cubicBezTo>
                  <a:cubicBezTo>
                    <a:pt x="5646974" y="5031830"/>
                    <a:pt x="4195841" y="6483075"/>
                    <a:pt x="2405773" y="6483075"/>
                  </a:cubicBezTo>
                  <a:cubicBezTo>
                    <a:pt x="1510739" y="6483075"/>
                    <a:pt x="700439" y="6120264"/>
                    <a:pt x="113897" y="5533666"/>
                  </a:cubicBezTo>
                  <a:lnTo>
                    <a:pt x="0" y="5408336"/>
                  </a:lnTo>
                  <a:lnTo>
                    <a:pt x="0" y="4983659"/>
                  </a:lnTo>
                  <a:lnTo>
                    <a:pt x="155731" y="5176047"/>
                  </a:lnTo>
                  <a:cubicBezTo>
                    <a:pt x="417742" y="5469073"/>
                    <a:pt x="741224" y="5704211"/>
                    <a:pt x="1093706" y="5866903"/>
                  </a:cubicBezTo>
                  <a:cubicBezTo>
                    <a:pt x="1269947" y="5948418"/>
                    <a:pt x="1453018" y="6013137"/>
                    <a:pt x="1639673" y="6059940"/>
                  </a:cubicBezTo>
                  <a:lnTo>
                    <a:pt x="1709990" y="6076287"/>
                  </a:lnTo>
                  <a:cubicBezTo>
                    <a:pt x="1733504" y="6081550"/>
                    <a:pt x="1756570" y="6088156"/>
                    <a:pt x="1780307" y="6091963"/>
                  </a:cubicBezTo>
                  <a:lnTo>
                    <a:pt x="1851072" y="6105176"/>
                  </a:lnTo>
                  <a:lnTo>
                    <a:pt x="1886455" y="6111782"/>
                  </a:lnTo>
                  <a:cubicBezTo>
                    <a:pt x="1898212" y="6114021"/>
                    <a:pt x="1909969" y="6116373"/>
                    <a:pt x="1921949" y="6117716"/>
                  </a:cubicBezTo>
                  <a:cubicBezTo>
                    <a:pt x="1969425" y="6124323"/>
                    <a:pt x="2016676" y="6131489"/>
                    <a:pt x="2064152" y="6137647"/>
                  </a:cubicBezTo>
                  <a:cubicBezTo>
                    <a:pt x="2111851" y="6141790"/>
                    <a:pt x="2159438" y="6146381"/>
                    <a:pt x="2206914" y="6151195"/>
                  </a:cubicBezTo>
                  <a:lnTo>
                    <a:pt x="2350011" y="6158250"/>
                  </a:lnTo>
                  <a:cubicBezTo>
                    <a:pt x="2397711" y="6159593"/>
                    <a:pt x="2445410" y="6159146"/>
                    <a:pt x="2493109" y="6159705"/>
                  </a:cubicBezTo>
                  <a:cubicBezTo>
                    <a:pt x="2589068" y="6158137"/>
                    <a:pt x="2685922" y="6154666"/>
                    <a:pt x="2781321" y="6147277"/>
                  </a:cubicBezTo>
                  <a:cubicBezTo>
                    <a:pt x="2972566" y="6132944"/>
                    <a:pt x="3161348" y="6105288"/>
                    <a:pt x="3345091" y="6060276"/>
                  </a:cubicBezTo>
                  <a:cubicBezTo>
                    <a:pt x="3528834" y="6015375"/>
                    <a:pt x="3707539" y="5952785"/>
                    <a:pt x="3878853" y="5871718"/>
                  </a:cubicBezTo>
                  <a:cubicBezTo>
                    <a:pt x="4050167" y="5790428"/>
                    <a:pt x="4213084" y="5689318"/>
                    <a:pt x="4367267" y="5573093"/>
                  </a:cubicBezTo>
                  <a:lnTo>
                    <a:pt x="4424484" y="5528529"/>
                  </a:lnTo>
                  <a:cubicBezTo>
                    <a:pt x="4443631" y="5513637"/>
                    <a:pt x="4463113" y="5499193"/>
                    <a:pt x="4481252" y="5483069"/>
                  </a:cubicBezTo>
                  <a:lnTo>
                    <a:pt x="4536790" y="5435818"/>
                  </a:lnTo>
                  <a:cubicBezTo>
                    <a:pt x="4555265" y="5419918"/>
                    <a:pt x="4574188" y="5404466"/>
                    <a:pt x="4591543" y="5387671"/>
                  </a:cubicBezTo>
                  <a:cubicBezTo>
                    <a:pt x="4662980" y="5321944"/>
                    <a:pt x="4733074" y="5254650"/>
                    <a:pt x="4794209" y="5181198"/>
                  </a:cubicBezTo>
                  <a:cubicBezTo>
                    <a:pt x="4857808" y="5109089"/>
                    <a:pt x="4910434" y="5029926"/>
                    <a:pt x="4956678" y="4945836"/>
                  </a:cubicBezTo>
                  <a:cubicBezTo>
                    <a:pt x="4967651" y="4924450"/>
                    <a:pt x="4978624" y="4903064"/>
                    <a:pt x="4989262" y="4881453"/>
                  </a:cubicBezTo>
                  <a:lnTo>
                    <a:pt x="5017814" y="4814607"/>
                  </a:lnTo>
                  <a:cubicBezTo>
                    <a:pt x="5027891" y="4792549"/>
                    <a:pt x="5035393" y="4769035"/>
                    <a:pt x="5044127" y="4746193"/>
                  </a:cubicBezTo>
                  <a:cubicBezTo>
                    <a:pt x="5052636" y="4723128"/>
                    <a:pt x="5061146" y="4700174"/>
                    <a:pt x="5068425" y="4676436"/>
                  </a:cubicBezTo>
                  <a:cubicBezTo>
                    <a:pt x="5099552" y="4582717"/>
                    <a:pt x="5126985" y="4486422"/>
                    <a:pt x="5154641" y="4390352"/>
                  </a:cubicBezTo>
                  <a:lnTo>
                    <a:pt x="5196854" y="4246134"/>
                  </a:lnTo>
                  <a:lnTo>
                    <a:pt x="5240299" y="4102140"/>
                  </a:lnTo>
                  <a:cubicBezTo>
                    <a:pt x="5299195" y="3910560"/>
                    <a:pt x="5364697" y="3721330"/>
                    <a:pt x="5432440" y="3532884"/>
                  </a:cubicBezTo>
                  <a:cubicBezTo>
                    <a:pt x="5500294" y="3346902"/>
                    <a:pt x="5533549" y="3148714"/>
                    <a:pt x="5528846" y="2951647"/>
                  </a:cubicBezTo>
                  <a:cubicBezTo>
                    <a:pt x="5526831" y="2853113"/>
                    <a:pt x="5515409" y="2755027"/>
                    <a:pt x="5495927" y="2658733"/>
                  </a:cubicBezTo>
                  <a:cubicBezTo>
                    <a:pt x="5491112" y="2634659"/>
                    <a:pt x="5486297" y="2610585"/>
                    <a:pt x="5480027" y="2586848"/>
                  </a:cubicBezTo>
                  <a:cubicBezTo>
                    <a:pt x="5474205" y="2562998"/>
                    <a:pt x="5468718" y="2539036"/>
                    <a:pt x="5461328" y="2515635"/>
                  </a:cubicBezTo>
                  <a:cubicBezTo>
                    <a:pt x="5454386" y="2492009"/>
                    <a:pt x="5447668" y="2468495"/>
                    <a:pt x="5439605" y="2445317"/>
                  </a:cubicBezTo>
                  <a:cubicBezTo>
                    <a:pt x="5431879" y="2422028"/>
                    <a:pt x="5424378" y="2398738"/>
                    <a:pt x="5415532" y="2375896"/>
                  </a:cubicBezTo>
                  <a:cubicBezTo>
                    <a:pt x="5347790" y="2191817"/>
                    <a:pt x="5254071" y="2018599"/>
                    <a:pt x="5144564" y="1857138"/>
                  </a:cubicBezTo>
                  <a:cubicBezTo>
                    <a:pt x="5034946" y="1695565"/>
                    <a:pt x="4909762" y="1545301"/>
                    <a:pt x="4774838" y="1405450"/>
                  </a:cubicBezTo>
                  <a:cubicBezTo>
                    <a:pt x="4638907" y="1265040"/>
                    <a:pt x="4496145" y="1132131"/>
                    <a:pt x="4345769" y="1012323"/>
                  </a:cubicBezTo>
                  <a:cubicBezTo>
                    <a:pt x="4270749" y="952195"/>
                    <a:pt x="4194273" y="894642"/>
                    <a:pt x="4115334" y="841344"/>
                  </a:cubicBezTo>
                  <a:cubicBezTo>
                    <a:pt x="4037067" y="787263"/>
                    <a:pt x="3956336" y="737548"/>
                    <a:pt x="3874038" y="691528"/>
                  </a:cubicBezTo>
                  <a:cubicBezTo>
                    <a:pt x="3709554" y="599712"/>
                    <a:pt x="3537792" y="523349"/>
                    <a:pt x="3359535" y="468819"/>
                  </a:cubicBezTo>
                  <a:cubicBezTo>
                    <a:pt x="3181278" y="414514"/>
                    <a:pt x="2997311" y="380699"/>
                    <a:pt x="2811105" y="366031"/>
                  </a:cubicBezTo>
                  <a:cubicBezTo>
                    <a:pt x="2787703" y="364575"/>
                    <a:pt x="2764525" y="362448"/>
                    <a:pt x="2741124" y="361440"/>
                  </a:cubicBezTo>
                  <a:lnTo>
                    <a:pt x="2671030" y="358417"/>
                  </a:lnTo>
                  <a:lnTo>
                    <a:pt x="2600713" y="357521"/>
                  </a:lnTo>
                  <a:cubicBezTo>
                    <a:pt x="2577087" y="356961"/>
                    <a:pt x="2554805" y="358305"/>
                    <a:pt x="2531739" y="358529"/>
                  </a:cubicBezTo>
                  <a:cubicBezTo>
                    <a:pt x="2440259" y="360992"/>
                    <a:pt x="2349564" y="370285"/>
                    <a:pt x="2259988" y="385289"/>
                  </a:cubicBezTo>
                  <a:cubicBezTo>
                    <a:pt x="2080723" y="415521"/>
                    <a:pt x="1906945" y="473634"/>
                    <a:pt x="1740670" y="553917"/>
                  </a:cubicBezTo>
                  <a:cubicBezTo>
                    <a:pt x="1574506" y="634647"/>
                    <a:pt x="1415844" y="737100"/>
                    <a:pt x="1264124" y="853549"/>
                  </a:cubicBezTo>
                  <a:cubicBezTo>
                    <a:pt x="1112181" y="969886"/>
                    <a:pt x="966508" y="1099212"/>
                    <a:pt x="823074" y="1234136"/>
                  </a:cubicBezTo>
                  <a:cubicBezTo>
                    <a:pt x="787131" y="1267951"/>
                    <a:pt x="751413" y="1301990"/>
                    <a:pt x="715694" y="1336252"/>
                  </a:cubicBezTo>
                  <a:lnTo>
                    <a:pt x="606859" y="1440945"/>
                  </a:lnTo>
                  <a:cubicBezTo>
                    <a:pt x="532623" y="1511374"/>
                    <a:pt x="457267" y="1579452"/>
                    <a:pt x="382023" y="1646074"/>
                  </a:cubicBezTo>
                  <a:lnTo>
                    <a:pt x="158531" y="1843813"/>
                  </a:lnTo>
                  <a:lnTo>
                    <a:pt x="0" y="1991775"/>
                  </a:lnTo>
                  <a:lnTo>
                    <a:pt x="0" y="1074740"/>
                  </a:lnTo>
                  <a:lnTo>
                    <a:pt x="113897" y="949410"/>
                  </a:lnTo>
                  <a:cubicBezTo>
                    <a:pt x="700439" y="362812"/>
                    <a:pt x="1510739" y="0"/>
                    <a:pt x="2405773" y="0"/>
                  </a:cubicBezTo>
                  <a:close/>
                </a:path>
              </a:pathLst>
            </a:custGeom>
            <a:gradFill>
              <a:gsLst>
                <a:gs pos="2000">
                  <a:schemeClr val="bg1">
                    <a:alpha val="10000"/>
                  </a:schemeClr>
                </a:gs>
                <a:gs pos="16000">
                  <a:schemeClr val="accent6">
                    <a:alpha val="10000"/>
                  </a:schemeClr>
                </a:gs>
                <a:gs pos="100000">
                  <a:schemeClr val="bg1">
                    <a:alpha val="10000"/>
                  </a:schemeClr>
                </a:gs>
                <a:gs pos="74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74F0A072-412C-4204-AAE1-72880EBEBF71}"/>
              </a:ext>
            </a:extLst>
          </p:cNvPr>
          <p:cNvSpPr>
            <a:spLocks noGrp="1"/>
          </p:cNvSpPr>
          <p:nvPr>
            <p:ph type="title"/>
          </p:nvPr>
        </p:nvSpPr>
        <p:spPr>
          <a:xfrm>
            <a:off x="804672" y="2053641"/>
            <a:ext cx="3669161" cy="2760098"/>
          </a:xfrm>
        </p:spPr>
        <p:txBody>
          <a:bodyPr>
            <a:normAutofit/>
          </a:bodyPr>
          <a:lstStyle/>
          <a:p>
            <a:r>
              <a:rPr lang="en-GB" sz="3100" b="1" dirty="0">
                <a:solidFill>
                  <a:schemeClr val="tx2"/>
                </a:solidFill>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15A80278-0DBF-44C8-8C2C-1FB769845AE6}"/>
              </a:ext>
            </a:extLst>
          </p:cNvPr>
          <p:cNvSpPr>
            <a:spLocks noGrp="1"/>
          </p:cNvSpPr>
          <p:nvPr>
            <p:ph idx="1"/>
          </p:nvPr>
        </p:nvSpPr>
        <p:spPr>
          <a:xfrm>
            <a:off x="6090574" y="801866"/>
            <a:ext cx="5306084" cy="5230634"/>
          </a:xfrm>
          <a:noFill/>
          <a:ln>
            <a:noFill/>
          </a:ln>
        </p:spPr>
        <p:txBody>
          <a:bodyPr anchor="ctr">
            <a:normAutofit/>
          </a:bodyPr>
          <a:lstStyle/>
          <a:p>
            <a:pPr marL="0" indent="0">
              <a:buNone/>
            </a:pPr>
            <a:r>
              <a:rPr lang="en-GB" sz="1100" dirty="0">
                <a:solidFill>
                  <a:schemeClr val="tx2"/>
                </a:solidFill>
                <a:latin typeface="Arial" panose="020B0604020202020204" pitchFamily="34" charset="0"/>
                <a:cs typeface="Arial" panose="020B0604020202020204" pitchFamily="34" charset="0"/>
              </a:rPr>
              <a:t>This poster, has been produced, to promote dementia awareness, and will benefit individuals, who may be at risk or knows somebody at risk of developing or suffering from dementia, the poster will identify, risks factors, and signs and symptoms of  two different types of dementias, known as, Lewy body and vascular dementia.  the presentation will follow on by, identifying potential needs and requirements, polices and legislations relating to dementia, and will conclude by, significant recommendations of any treatments or activities that can help to manage the condition as there is no known cure.</a:t>
            </a:r>
          </a:p>
          <a:p>
            <a:pPr marL="0" indent="0">
              <a:buNone/>
            </a:pPr>
            <a:endParaRPr lang="en-GB" sz="1100" dirty="0">
              <a:solidFill>
                <a:schemeClr val="tx2"/>
              </a:solidFill>
              <a:latin typeface="Arial" panose="020B060402020202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cs typeface="Arial" panose="020B0604020202020204" pitchFamily="34" charset="0"/>
              </a:rPr>
              <a:t>According to Dementia(World Health Organisation, 2022) dementia is identified as a disorder, generally of a long-term or continuous nature, that leads to breakdown, in the cerebral function, for example the capacity to process conceptualisation, beyond  what might be anticipated, from the usual reactions of organic ageing. Dementia attacks memory, concentration, attitude, understanding, judgement, ability, speech and sense. However awareness is not modified,  but damage to the brain function, is frequently lead and sometimes introduced by changes in mood, psychological control actions or stimulation Dementia(World Health Organisation, 2022).    </a:t>
            </a:r>
          </a:p>
          <a:p>
            <a:pPr marL="0" indent="0">
              <a:buNone/>
            </a:pPr>
            <a:endParaRPr lang="en-GB" sz="1100" dirty="0">
              <a:solidFill>
                <a:schemeClr val="tx2"/>
              </a:solidFill>
              <a:latin typeface="Arial" panose="020B060402020202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0564243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4" name="Rectangle 114">
            <a:extLst>
              <a:ext uri="{FF2B5EF4-FFF2-40B4-BE49-F238E27FC236}">
                <a16:creationId xmlns:a16="http://schemas.microsoft.com/office/drawing/2014/main" id="{EDC94264-3734-4C03-8937-6DA0151563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8FD99755-E50E-4E5B-9E88-2B6A8B44E896}"/>
              </a:ext>
            </a:extLst>
          </p:cNvPr>
          <p:cNvSpPr>
            <a:spLocks noGrp="1"/>
          </p:cNvSpPr>
          <p:nvPr>
            <p:ph type="title"/>
          </p:nvPr>
        </p:nvSpPr>
        <p:spPr>
          <a:xfrm>
            <a:off x="2934972" y="157241"/>
            <a:ext cx="5116451" cy="1691777"/>
          </a:xfrm>
        </p:spPr>
        <p:txBody>
          <a:bodyPr vert="horz" lIns="91440" tIns="45720" rIns="91440" bIns="45720" rtlCol="0">
            <a:noAutofit/>
          </a:bodyPr>
          <a:lstStyle/>
          <a:p>
            <a:pPr marL="457200"/>
            <a:r>
              <a:rPr lang="en-GB" sz="1600" b="1" kern="1200" dirty="0">
                <a:solidFill>
                  <a:srgbClr val="262626"/>
                </a:solidFill>
                <a:effectLst/>
                <a:latin typeface="Arial" panose="020B0604020202020204" pitchFamily="34" charset="0"/>
                <a:ea typeface="+mn-ea"/>
              </a:rPr>
              <a:t>Dementia is a disorder  of a variety of related symptoms linked to an ongoing decrease within the function of the brain</a:t>
            </a:r>
            <a:r>
              <a:rPr lang="en-US" sz="16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35" name="Freeform: Shape 116">
            <a:extLst>
              <a:ext uri="{FF2B5EF4-FFF2-40B4-BE49-F238E27FC236}">
                <a16:creationId xmlns:a16="http://schemas.microsoft.com/office/drawing/2014/main" id="{D653FE82-935D-4023-B44D-BD36E39409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6824" y="435548"/>
            <a:ext cx="5604406" cy="6056376"/>
          </a:xfrm>
          <a:custGeom>
            <a:avLst/>
            <a:gdLst>
              <a:gd name="connsiteX0" fmla="*/ 3711556 w 5604406"/>
              <a:gd name="connsiteY0" fmla="*/ 4579520 h 6056376"/>
              <a:gd name="connsiteX1" fmla="*/ 4416614 w 5604406"/>
              <a:gd name="connsiteY1" fmla="*/ 4579520 h 6056376"/>
              <a:gd name="connsiteX2" fmla="*/ 4517336 w 5604406"/>
              <a:gd name="connsiteY2" fmla="*/ 4637144 h 6056376"/>
              <a:gd name="connsiteX3" fmla="*/ 4869864 w 5604406"/>
              <a:gd name="connsiteY3" fmla="*/ 5258191 h 6056376"/>
              <a:gd name="connsiteX4" fmla="*/ 4869864 w 5604406"/>
              <a:gd name="connsiteY4" fmla="*/ 5377706 h 6056376"/>
              <a:gd name="connsiteX5" fmla="*/ 4517336 w 5604406"/>
              <a:gd name="connsiteY5" fmla="*/ 5998753 h 6056376"/>
              <a:gd name="connsiteX6" fmla="*/ 4416614 w 5604406"/>
              <a:gd name="connsiteY6" fmla="*/ 6056376 h 6056376"/>
              <a:gd name="connsiteX7" fmla="*/ 3711556 w 5604406"/>
              <a:gd name="connsiteY7" fmla="*/ 6056376 h 6056376"/>
              <a:gd name="connsiteX8" fmla="*/ 3610834 w 5604406"/>
              <a:gd name="connsiteY8" fmla="*/ 5998753 h 6056376"/>
              <a:gd name="connsiteX9" fmla="*/ 3258305 w 5604406"/>
              <a:gd name="connsiteY9" fmla="*/ 5377706 h 6056376"/>
              <a:gd name="connsiteX10" fmla="*/ 3258305 w 5604406"/>
              <a:gd name="connsiteY10" fmla="*/ 5258191 h 6056376"/>
              <a:gd name="connsiteX11" fmla="*/ 3610834 w 5604406"/>
              <a:gd name="connsiteY11" fmla="*/ 4637144 h 6056376"/>
              <a:gd name="connsiteX12" fmla="*/ 3711556 w 5604406"/>
              <a:gd name="connsiteY12" fmla="*/ 4579520 h 6056376"/>
              <a:gd name="connsiteX13" fmla="*/ 2553203 w 5604406"/>
              <a:gd name="connsiteY13" fmla="*/ 3910405 h 6056376"/>
              <a:gd name="connsiteX14" fmla="*/ 3112131 w 5604406"/>
              <a:gd name="connsiteY14" fmla="*/ 3910405 h 6056376"/>
              <a:gd name="connsiteX15" fmla="*/ 3138445 w 5604406"/>
              <a:gd name="connsiteY15" fmla="*/ 3913900 h 6056376"/>
              <a:gd name="connsiteX16" fmla="*/ 3156542 w 5604406"/>
              <a:gd name="connsiteY16" fmla="*/ 3921488 h 6056376"/>
              <a:gd name="connsiteX17" fmla="*/ 3145482 w 5604406"/>
              <a:gd name="connsiteY17" fmla="*/ 3940617 h 6056376"/>
              <a:gd name="connsiteX18" fmla="*/ 2753633 w 5604406"/>
              <a:gd name="connsiteY18" fmla="*/ 4618329 h 6056376"/>
              <a:gd name="connsiteX19" fmla="*/ 2520178 w 5604406"/>
              <a:gd name="connsiteY19" fmla="*/ 4754008 h 6056376"/>
              <a:gd name="connsiteX20" fmla="*/ 2332522 w 5604406"/>
              <a:gd name="connsiteY20" fmla="*/ 4754008 h 6056376"/>
              <a:gd name="connsiteX21" fmla="*/ 2310631 w 5604406"/>
              <a:gd name="connsiteY21" fmla="*/ 4754008 h 6056376"/>
              <a:gd name="connsiteX22" fmla="*/ 2289741 w 5604406"/>
              <a:gd name="connsiteY22" fmla="*/ 4718037 h 6056376"/>
              <a:gd name="connsiteX23" fmla="*/ 2187424 w 5604406"/>
              <a:gd name="connsiteY23" fmla="*/ 4541838 h 6056376"/>
              <a:gd name="connsiteX24" fmla="*/ 2187424 w 5604406"/>
              <a:gd name="connsiteY24" fmla="*/ 4443215 h 6056376"/>
              <a:gd name="connsiteX25" fmla="*/ 2467493 w 5604406"/>
              <a:gd name="connsiteY25" fmla="*/ 3960919 h 6056376"/>
              <a:gd name="connsiteX26" fmla="*/ 2553203 w 5604406"/>
              <a:gd name="connsiteY26" fmla="*/ 3910405 h 6056376"/>
              <a:gd name="connsiteX27" fmla="*/ 1018933 w 5604406"/>
              <a:gd name="connsiteY27" fmla="*/ 1626925 h 6056376"/>
              <a:gd name="connsiteX28" fmla="*/ 2520178 w 5604406"/>
              <a:gd name="connsiteY28" fmla="*/ 1626925 h 6056376"/>
              <a:gd name="connsiteX29" fmla="*/ 2753633 w 5604406"/>
              <a:gd name="connsiteY29" fmla="*/ 1762604 h 6056376"/>
              <a:gd name="connsiteX30" fmla="*/ 3502634 w 5604406"/>
              <a:gd name="connsiteY30" fmla="*/ 3058018 h 6056376"/>
              <a:gd name="connsiteX31" fmla="*/ 3502634 w 5604406"/>
              <a:gd name="connsiteY31" fmla="*/ 3322916 h 6056376"/>
              <a:gd name="connsiteX32" fmla="*/ 3224525 w 5604406"/>
              <a:gd name="connsiteY32" fmla="*/ 3803912 h 6056376"/>
              <a:gd name="connsiteX33" fmla="*/ 3201087 w 5604406"/>
              <a:gd name="connsiteY33" fmla="*/ 3844448 h 6056376"/>
              <a:gd name="connsiteX34" fmla="*/ 3201911 w 5604406"/>
              <a:gd name="connsiteY34" fmla="*/ 3844794 h 6056376"/>
              <a:gd name="connsiteX35" fmla="*/ 3243274 w 5604406"/>
              <a:gd name="connsiteY35" fmla="*/ 3886511 h 6056376"/>
              <a:gd name="connsiteX36" fmla="*/ 3557827 w 5604406"/>
              <a:gd name="connsiteY36" fmla="*/ 4430538 h 6056376"/>
              <a:gd name="connsiteX37" fmla="*/ 3557827 w 5604406"/>
              <a:gd name="connsiteY37" fmla="*/ 4541785 h 6056376"/>
              <a:gd name="connsiteX38" fmla="*/ 3243274 w 5604406"/>
              <a:gd name="connsiteY38" fmla="*/ 5085811 h 6056376"/>
              <a:gd name="connsiteX39" fmla="*/ 3145230 w 5604406"/>
              <a:gd name="connsiteY39" fmla="*/ 5142791 h 6056376"/>
              <a:gd name="connsiteX40" fmla="*/ 2514762 w 5604406"/>
              <a:gd name="connsiteY40" fmla="*/ 5142791 h 6056376"/>
              <a:gd name="connsiteX41" fmla="*/ 2418081 w 5604406"/>
              <a:gd name="connsiteY41" fmla="*/ 5085811 h 6056376"/>
              <a:gd name="connsiteX42" fmla="*/ 2248632 w 5604406"/>
              <a:gd name="connsiteY42" fmla="*/ 4794008 h 6056376"/>
              <a:gd name="connsiteX43" fmla="*/ 2229490 w 5604406"/>
              <a:gd name="connsiteY43" fmla="*/ 4761043 h 6056376"/>
              <a:gd name="connsiteX44" fmla="*/ 2244552 w 5604406"/>
              <a:gd name="connsiteY44" fmla="*/ 4761043 h 6056376"/>
              <a:gd name="connsiteX45" fmla="*/ 2315742 w 5604406"/>
              <a:gd name="connsiteY45" fmla="*/ 4761043 h 6056376"/>
              <a:gd name="connsiteX46" fmla="*/ 2346667 w 5604406"/>
              <a:gd name="connsiteY46" fmla="*/ 4814300 h 6056376"/>
              <a:gd name="connsiteX47" fmla="*/ 2464821 w 5604406"/>
              <a:gd name="connsiteY47" fmla="*/ 5017769 h 6056376"/>
              <a:gd name="connsiteX48" fmla="*/ 2550532 w 5604406"/>
              <a:gd name="connsiteY48" fmla="*/ 5068284 h 6056376"/>
              <a:gd name="connsiteX49" fmla="*/ 3109461 w 5604406"/>
              <a:gd name="connsiteY49" fmla="*/ 5068284 h 6056376"/>
              <a:gd name="connsiteX50" fmla="*/ 3196378 w 5604406"/>
              <a:gd name="connsiteY50" fmla="*/ 5017769 h 6056376"/>
              <a:gd name="connsiteX51" fmla="*/ 3475239 w 5604406"/>
              <a:gd name="connsiteY51" fmla="*/ 4535474 h 6056376"/>
              <a:gd name="connsiteX52" fmla="*/ 3475239 w 5604406"/>
              <a:gd name="connsiteY52" fmla="*/ 4436849 h 6056376"/>
              <a:gd name="connsiteX53" fmla="*/ 3196378 w 5604406"/>
              <a:gd name="connsiteY53" fmla="*/ 3954554 h 6056376"/>
              <a:gd name="connsiteX54" fmla="*/ 3159710 w 5604406"/>
              <a:gd name="connsiteY54" fmla="*/ 3917570 h 6056376"/>
              <a:gd name="connsiteX55" fmla="*/ 3155467 w 5604406"/>
              <a:gd name="connsiteY55" fmla="*/ 3915792 h 6056376"/>
              <a:gd name="connsiteX56" fmla="*/ 3178213 w 5604406"/>
              <a:gd name="connsiteY56" fmla="*/ 3876454 h 6056376"/>
              <a:gd name="connsiteX57" fmla="*/ 3195128 w 5604406"/>
              <a:gd name="connsiteY57" fmla="*/ 3847197 h 6056376"/>
              <a:gd name="connsiteX58" fmla="*/ 3177583 w 5604406"/>
              <a:gd name="connsiteY58" fmla="*/ 3839840 h 6056376"/>
              <a:gd name="connsiteX59" fmla="*/ 3147902 w 5604406"/>
              <a:gd name="connsiteY59" fmla="*/ 3835897 h 6056376"/>
              <a:gd name="connsiteX60" fmla="*/ 2517433 w 5604406"/>
              <a:gd name="connsiteY60" fmla="*/ 3835897 h 6056376"/>
              <a:gd name="connsiteX61" fmla="*/ 2420753 w 5604406"/>
              <a:gd name="connsiteY61" fmla="*/ 3892877 h 6056376"/>
              <a:gd name="connsiteX62" fmla="*/ 2104838 w 5604406"/>
              <a:gd name="connsiteY62" fmla="*/ 4436903 h 6056376"/>
              <a:gd name="connsiteX63" fmla="*/ 2104838 w 5604406"/>
              <a:gd name="connsiteY63" fmla="*/ 4548151 h 6056376"/>
              <a:gd name="connsiteX64" fmla="*/ 2209114 w 5604406"/>
              <a:gd name="connsiteY64" fmla="*/ 4727721 h 6056376"/>
              <a:gd name="connsiteX65" fmla="*/ 2224379 w 5604406"/>
              <a:gd name="connsiteY65" fmla="*/ 4754008 h 6056376"/>
              <a:gd name="connsiteX66" fmla="*/ 2153664 w 5604406"/>
              <a:gd name="connsiteY66" fmla="*/ 4754008 h 6056376"/>
              <a:gd name="connsiteX67" fmla="*/ 1018933 w 5604406"/>
              <a:gd name="connsiteY67" fmla="*/ 4754008 h 6056376"/>
              <a:gd name="connsiteX68" fmla="*/ 788721 w 5604406"/>
              <a:gd name="connsiteY68" fmla="*/ 4618329 h 6056376"/>
              <a:gd name="connsiteX69" fmla="*/ 36479 w 5604406"/>
              <a:gd name="connsiteY69" fmla="*/ 3322916 h 6056376"/>
              <a:gd name="connsiteX70" fmla="*/ 36479 w 5604406"/>
              <a:gd name="connsiteY70" fmla="*/ 3058018 h 6056376"/>
              <a:gd name="connsiteX71" fmla="*/ 788721 w 5604406"/>
              <a:gd name="connsiteY71" fmla="*/ 1762604 h 6056376"/>
              <a:gd name="connsiteX72" fmla="*/ 1018933 w 5604406"/>
              <a:gd name="connsiteY72" fmla="*/ 1626925 h 6056376"/>
              <a:gd name="connsiteX73" fmla="*/ 3636615 w 5604406"/>
              <a:gd name="connsiteY73" fmla="*/ 339380 h 6056376"/>
              <a:gd name="connsiteX74" fmla="*/ 4821523 w 5604406"/>
              <a:gd name="connsiteY74" fmla="*/ 339380 h 6056376"/>
              <a:gd name="connsiteX75" fmla="*/ 4990794 w 5604406"/>
              <a:gd name="connsiteY75" fmla="*/ 436221 h 6056376"/>
              <a:gd name="connsiteX76" fmla="*/ 5583247 w 5604406"/>
              <a:gd name="connsiteY76" fmla="*/ 1479943 h 6056376"/>
              <a:gd name="connsiteX77" fmla="*/ 5583247 w 5604406"/>
              <a:gd name="connsiteY77" fmla="*/ 1680798 h 6056376"/>
              <a:gd name="connsiteX78" fmla="*/ 4990794 w 5604406"/>
              <a:gd name="connsiteY78" fmla="*/ 2724519 h 6056376"/>
              <a:gd name="connsiteX79" fmla="*/ 4821523 w 5604406"/>
              <a:gd name="connsiteY79" fmla="*/ 2821359 h 6056376"/>
              <a:gd name="connsiteX80" fmla="*/ 3636615 w 5604406"/>
              <a:gd name="connsiteY80" fmla="*/ 2821359 h 6056376"/>
              <a:gd name="connsiteX81" fmla="*/ 3467344 w 5604406"/>
              <a:gd name="connsiteY81" fmla="*/ 2724519 h 6056376"/>
              <a:gd name="connsiteX82" fmla="*/ 2874890 w 5604406"/>
              <a:gd name="connsiteY82" fmla="*/ 1680798 h 6056376"/>
              <a:gd name="connsiteX83" fmla="*/ 2874890 w 5604406"/>
              <a:gd name="connsiteY83" fmla="*/ 1479943 h 6056376"/>
              <a:gd name="connsiteX84" fmla="*/ 3467344 w 5604406"/>
              <a:gd name="connsiteY84" fmla="*/ 436221 h 6056376"/>
              <a:gd name="connsiteX85" fmla="*/ 3636615 w 5604406"/>
              <a:gd name="connsiteY85" fmla="*/ 339380 h 6056376"/>
              <a:gd name="connsiteX86" fmla="*/ 1941244 w 5604406"/>
              <a:gd name="connsiteY86" fmla="*/ 0 h 6056376"/>
              <a:gd name="connsiteX87" fmla="*/ 2646302 w 5604406"/>
              <a:gd name="connsiteY87" fmla="*/ 0 h 6056376"/>
              <a:gd name="connsiteX88" fmla="*/ 2747024 w 5604406"/>
              <a:gd name="connsiteY88" fmla="*/ 57624 h 6056376"/>
              <a:gd name="connsiteX89" fmla="*/ 3099552 w 5604406"/>
              <a:gd name="connsiteY89" fmla="*/ 678671 h 6056376"/>
              <a:gd name="connsiteX90" fmla="*/ 3099552 w 5604406"/>
              <a:gd name="connsiteY90" fmla="*/ 798186 h 6056376"/>
              <a:gd name="connsiteX91" fmla="*/ 2747024 w 5604406"/>
              <a:gd name="connsiteY91" fmla="*/ 1419233 h 6056376"/>
              <a:gd name="connsiteX92" fmla="*/ 2646302 w 5604406"/>
              <a:gd name="connsiteY92" fmla="*/ 1476856 h 6056376"/>
              <a:gd name="connsiteX93" fmla="*/ 1941244 w 5604406"/>
              <a:gd name="connsiteY93" fmla="*/ 1476856 h 6056376"/>
              <a:gd name="connsiteX94" fmla="*/ 1840522 w 5604406"/>
              <a:gd name="connsiteY94" fmla="*/ 1419233 h 6056376"/>
              <a:gd name="connsiteX95" fmla="*/ 1487993 w 5604406"/>
              <a:gd name="connsiteY95" fmla="*/ 798186 h 6056376"/>
              <a:gd name="connsiteX96" fmla="*/ 1487993 w 5604406"/>
              <a:gd name="connsiteY96" fmla="*/ 678671 h 6056376"/>
              <a:gd name="connsiteX97" fmla="*/ 1840522 w 5604406"/>
              <a:gd name="connsiteY97" fmla="*/ 57624 h 6056376"/>
              <a:gd name="connsiteX98" fmla="*/ 1941244 w 5604406"/>
              <a:gd name="connsiteY98" fmla="*/ 0 h 605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5604406" h="6056376">
                <a:moveTo>
                  <a:pt x="3711556" y="4579520"/>
                </a:moveTo>
                <a:cubicBezTo>
                  <a:pt x="4416614" y="4579520"/>
                  <a:pt x="4416614" y="4579520"/>
                  <a:pt x="4416614" y="4579520"/>
                </a:cubicBezTo>
                <a:cubicBezTo>
                  <a:pt x="4452286" y="4579520"/>
                  <a:pt x="4498451" y="4605130"/>
                  <a:pt x="4517336" y="4637144"/>
                </a:cubicBezTo>
                <a:cubicBezTo>
                  <a:pt x="4869864" y="5258191"/>
                  <a:pt x="4869864" y="5258191"/>
                  <a:pt x="4869864" y="5258191"/>
                </a:cubicBezTo>
                <a:cubicBezTo>
                  <a:pt x="4886652" y="5292338"/>
                  <a:pt x="4886652" y="5343558"/>
                  <a:pt x="4869864" y="5377706"/>
                </a:cubicBezTo>
                <a:cubicBezTo>
                  <a:pt x="4517336" y="5998753"/>
                  <a:pt x="4517336" y="5998753"/>
                  <a:pt x="4517336" y="5998753"/>
                </a:cubicBezTo>
                <a:cubicBezTo>
                  <a:pt x="4498451" y="6030767"/>
                  <a:pt x="4452286" y="6056376"/>
                  <a:pt x="4416614" y="6056376"/>
                </a:cubicBezTo>
                <a:lnTo>
                  <a:pt x="3711556" y="6056376"/>
                </a:lnTo>
                <a:cubicBezTo>
                  <a:pt x="3673785" y="6056376"/>
                  <a:pt x="3627621" y="6030767"/>
                  <a:pt x="3610834" y="5998753"/>
                </a:cubicBezTo>
                <a:cubicBezTo>
                  <a:pt x="3258305" y="5377706"/>
                  <a:pt x="3258305" y="5377706"/>
                  <a:pt x="3258305" y="5377706"/>
                </a:cubicBezTo>
                <a:cubicBezTo>
                  <a:pt x="3239419" y="5343558"/>
                  <a:pt x="3239419" y="5292338"/>
                  <a:pt x="3258305" y="5258191"/>
                </a:cubicBezTo>
                <a:cubicBezTo>
                  <a:pt x="3610834" y="4637144"/>
                  <a:pt x="3610834" y="4637144"/>
                  <a:pt x="3610834" y="4637144"/>
                </a:cubicBezTo>
                <a:cubicBezTo>
                  <a:pt x="3627621" y="4605130"/>
                  <a:pt x="3673785" y="4579520"/>
                  <a:pt x="3711556" y="4579520"/>
                </a:cubicBezTo>
                <a:close/>
                <a:moveTo>
                  <a:pt x="2553203" y="3910405"/>
                </a:moveTo>
                <a:cubicBezTo>
                  <a:pt x="2553203" y="3910405"/>
                  <a:pt x="2553203" y="3910405"/>
                  <a:pt x="3112131" y="3910405"/>
                </a:cubicBezTo>
                <a:cubicBezTo>
                  <a:pt x="3121185" y="3910405"/>
                  <a:pt x="3130014" y="3911607"/>
                  <a:pt x="3138445" y="3913900"/>
                </a:cubicBezTo>
                <a:lnTo>
                  <a:pt x="3156542" y="3921488"/>
                </a:lnTo>
                <a:lnTo>
                  <a:pt x="3145482" y="3940617"/>
                </a:lnTo>
                <a:cubicBezTo>
                  <a:pt x="3045480" y="4113572"/>
                  <a:pt x="2917477" y="4334957"/>
                  <a:pt x="2753633" y="4618329"/>
                </a:cubicBezTo>
                <a:cubicBezTo>
                  <a:pt x="2704998" y="4702320"/>
                  <a:pt x="2617451" y="4754008"/>
                  <a:pt x="2520178" y="4754008"/>
                </a:cubicBezTo>
                <a:cubicBezTo>
                  <a:pt x="2520178" y="4754008"/>
                  <a:pt x="2520178" y="4754008"/>
                  <a:pt x="2332522" y="4754008"/>
                </a:cubicBezTo>
                <a:lnTo>
                  <a:pt x="2310631" y="4754008"/>
                </a:lnTo>
                <a:lnTo>
                  <a:pt x="2289741" y="4718037"/>
                </a:lnTo>
                <a:cubicBezTo>
                  <a:pt x="2260654" y="4667947"/>
                  <a:pt x="2226809" y="4609662"/>
                  <a:pt x="2187424" y="4541838"/>
                </a:cubicBezTo>
                <a:cubicBezTo>
                  <a:pt x="2169318" y="4511770"/>
                  <a:pt x="2169318" y="4473284"/>
                  <a:pt x="2187424" y="4443215"/>
                </a:cubicBezTo>
                <a:cubicBezTo>
                  <a:pt x="2187424" y="4443215"/>
                  <a:pt x="2187424" y="4443215"/>
                  <a:pt x="2467493" y="3960919"/>
                </a:cubicBezTo>
                <a:cubicBezTo>
                  <a:pt x="2484394" y="3929649"/>
                  <a:pt x="2518194" y="3910405"/>
                  <a:pt x="2553203" y="3910405"/>
                </a:cubicBezTo>
                <a:close/>
                <a:moveTo>
                  <a:pt x="1018933" y="1626925"/>
                </a:moveTo>
                <a:cubicBezTo>
                  <a:pt x="1018933" y="1626925"/>
                  <a:pt x="1018933" y="1626925"/>
                  <a:pt x="2520178" y="1626925"/>
                </a:cubicBezTo>
                <a:cubicBezTo>
                  <a:pt x="2617451" y="1626925"/>
                  <a:pt x="2704998" y="1678612"/>
                  <a:pt x="2753633" y="1762604"/>
                </a:cubicBezTo>
                <a:cubicBezTo>
                  <a:pt x="2753633" y="1762604"/>
                  <a:pt x="2753633" y="1762604"/>
                  <a:pt x="3502634" y="3058018"/>
                </a:cubicBezTo>
                <a:cubicBezTo>
                  <a:pt x="3551271" y="3138780"/>
                  <a:pt x="3551271" y="3242154"/>
                  <a:pt x="3502634" y="3322916"/>
                </a:cubicBezTo>
                <a:cubicBezTo>
                  <a:pt x="3502634" y="3322916"/>
                  <a:pt x="3502634" y="3322916"/>
                  <a:pt x="3224525" y="3803912"/>
                </a:cubicBezTo>
                <a:lnTo>
                  <a:pt x="3201087" y="3844448"/>
                </a:lnTo>
                <a:lnTo>
                  <a:pt x="3201911" y="3844794"/>
                </a:lnTo>
                <a:cubicBezTo>
                  <a:pt x="3218763" y="3854630"/>
                  <a:pt x="3233060" y="3868874"/>
                  <a:pt x="3243274" y="3886511"/>
                </a:cubicBezTo>
                <a:cubicBezTo>
                  <a:pt x="3243274" y="3886511"/>
                  <a:pt x="3243274" y="3886511"/>
                  <a:pt x="3557827" y="4430538"/>
                </a:cubicBezTo>
                <a:cubicBezTo>
                  <a:pt x="3578253" y="4464454"/>
                  <a:pt x="3578253" y="4507867"/>
                  <a:pt x="3557827" y="4541785"/>
                </a:cubicBezTo>
                <a:cubicBezTo>
                  <a:pt x="3557827" y="4541785"/>
                  <a:pt x="3557827" y="4541785"/>
                  <a:pt x="3243274" y="5085811"/>
                </a:cubicBezTo>
                <a:cubicBezTo>
                  <a:pt x="3222848" y="5121083"/>
                  <a:pt x="3186082" y="5142791"/>
                  <a:pt x="3145230" y="5142791"/>
                </a:cubicBezTo>
                <a:cubicBezTo>
                  <a:pt x="3145230" y="5142791"/>
                  <a:pt x="3145230" y="5142791"/>
                  <a:pt x="2514762" y="5142791"/>
                </a:cubicBezTo>
                <a:cubicBezTo>
                  <a:pt x="2475272" y="5142791"/>
                  <a:pt x="2437146" y="5121083"/>
                  <a:pt x="2418081" y="5085811"/>
                </a:cubicBezTo>
                <a:cubicBezTo>
                  <a:pt x="2418081" y="5085811"/>
                  <a:pt x="2418081" y="5085811"/>
                  <a:pt x="2248632" y="4794008"/>
                </a:cubicBezTo>
                <a:lnTo>
                  <a:pt x="2229490" y="4761043"/>
                </a:lnTo>
                <a:lnTo>
                  <a:pt x="2244552" y="4761043"/>
                </a:lnTo>
                <a:lnTo>
                  <a:pt x="2315742" y="4761043"/>
                </a:lnTo>
                <a:lnTo>
                  <a:pt x="2346667" y="4814300"/>
                </a:lnTo>
                <a:cubicBezTo>
                  <a:pt x="2464821" y="5017769"/>
                  <a:pt x="2464821" y="5017769"/>
                  <a:pt x="2464821" y="5017769"/>
                </a:cubicBezTo>
                <a:cubicBezTo>
                  <a:pt x="2481722" y="5049039"/>
                  <a:pt x="2515524" y="5068284"/>
                  <a:pt x="2550532" y="5068284"/>
                </a:cubicBezTo>
                <a:cubicBezTo>
                  <a:pt x="3109461" y="5068284"/>
                  <a:pt x="3109461" y="5068284"/>
                  <a:pt x="3109461" y="5068284"/>
                </a:cubicBezTo>
                <a:cubicBezTo>
                  <a:pt x="3145676" y="5068284"/>
                  <a:pt x="3178270" y="5049039"/>
                  <a:pt x="3196378" y="5017769"/>
                </a:cubicBezTo>
                <a:cubicBezTo>
                  <a:pt x="3475239" y="4535474"/>
                  <a:pt x="3475239" y="4535474"/>
                  <a:pt x="3475239" y="4535474"/>
                </a:cubicBezTo>
                <a:cubicBezTo>
                  <a:pt x="3493347" y="4505405"/>
                  <a:pt x="3493347" y="4466917"/>
                  <a:pt x="3475239" y="4436849"/>
                </a:cubicBezTo>
                <a:cubicBezTo>
                  <a:pt x="3196378" y="3954554"/>
                  <a:pt x="3196378" y="3954554"/>
                  <a:pt x="3196378" y="3954554"/>
                </a:cubicBezTo>
                <a:cubicBezTo>
                  <a:pt x="3187324" y="3938918"/>
                  <a:pt x="3174649" y="3926289"/>
                  <a:pt x="3159710" y="3917570"/>
                </a:cubicBezTo>
                <a:lnTo>
                  <a:pt x="3155467" y="3915792"/>
                </a:lnTo>
                <a:lnTo>
                  <a:pt x="3178213" y="3876454"/>
                </a:lnTo>
                <a:lnTo>
                  <a:pt x="3195128" y="3847197"/>
                </a:lnTo>
                <a:lnTo>
                  <a:pt x="3177583" y="3839840"/>
                </a:lnTo>
                <a:cubicBezTo>
                  <a:pt x="3168072" y="3837253"/>
                  <a:pt x="3158115" y="3835897"/>
                  <a:pt x="3147902" y="3835897"/>
                </a:cubicBezTo>
                <a:cubicBezTo>
                  <a:pt x="2517433" y="3835897"/>
                  <a:pt x="2517433" y="3835897"/>
                  <a:pt x="2517433" y="3835897"/>
                </a:cubicBezTo>
                <a:cubicBezTo>
                  <a:pt x="2477944" y="3835897"/>
                  <a:pt x="2439817" y="3857604"/>
                  <a:pt x="2420753" y="3892877"/>
                </a:cubicBezTo>
                <a:cubicBezTo>
                  <a:pt x="2104838" y="4436903"/>
                  <a:pt x="2104838" y="4436903"/>
                  <a:pt x="2104838" y="4436903"/>
                </a:cubicBezTo>
                <a:cubicBezTo>
                  <a:pt x="2084412" y="4470820"/>
                  <a:pt x="2084412" y="4514233"/>
                  <a:pt x="2104838" y="4548151"/>
                </a:cubicBezTo>
                <a:cubicBezTo>
                  <a:pt x="2144327" y="4616153"/>
                  <a:pt x="2178879" y="4675656"/>
                  <a:pt x="2209114" y="4727721"/>
                </a:cubicBezTo>
                <a:lnTo>
                  <a:pt x="2224379" y="4754008"/>
                </a:lnTo>
                <a:lnTo>
                  <a:pt x="2153664" y="4754008"/>
                </a:lnTo>
                <a:cubicBezTo>
                  <a:pt x="1933755" y="4754008"/>
                  <a:pt x="1581901" y="4754008"/>
                  <a:pt x="1018933" y="4754008"/>
                </a:cubicBezTo>
                <a:cubicBezTo>
                  <a:pt x="924904" y="4754008"/>
                  <a:pt x="834115" y="4702320"/>
                  <a:pt x="788721" y="4618329"/>
                </a:cubicBezTo>
                <a:cubicBezTo>
                  <a:pt x="788721" y="4618329"/>
                  <a:pt x="788721" y="4618329"/>
                  <a:pt x="36479" y="3322916"/>
                </a:cubicBezTo>
                <a:cubicBezTo>
                  <a:pt x="-12159" y="3242154"/>
                  <a:pt x="-12159" y="3138780"/>
                  <a:pt x="36479" y="3058018"/>
                </a:cubicBezTo>
                <a:cubicBezTo>
                  <a:pt x="36479" y="3058018"/>
                  <a:pt x="36479" y="3058018"/>
                  <a:pt x="788721" y="1762604"/>
                </a:cubicBezTo>
                <a:cubicBezTo>
                  <a:pt x="834115" y="1678612"/>
                  <a:pt x="924904" y="1626925"/>
                  <a:pt x="1018933" y="1626925"/>
                </a:cubicBezTo>
                <a:close/>
                <a:moveTo>
                  <a:pt x="3636615" y="339380"/>
                </a:moveTo>
                <a:cubicBezTo>
                  <a:pt x="4821523" y="339380"/>
                  <a:pt x="4821523" y="339380"/>
                  <a:pt x="4821523" y="339380"/>
                </a:cubicBezTo>
                <a:cubicBezTo>
                  <a:pt x="4881472" y="339380"/>
                  <a:pt x="4959056" y="382420"/>
                  <a:pt x="4990794" y="436221"/>
                </a:cubicBezTo>
                <a:cubicBezTo>
                  <a:pt x="5583247" y="1479943"/>
                  <a:pt x="5583247" y="1479943"/>
                  <a:pt x="5583247" y="1479943"/>
                </a:cubicBezTo>
                <a:cubicBezTo>
                  <a:pt x="5611459" y="1537330"/>
                  <a:pt x="5611459" y="1623410"/>
                  <a:pt x="5583247" y="1680798"/>
                </a:cubicBezTo>
                <a:cubicBezTo>
                  <a:pt x="4990794" y="2724519"/>
                  <a:pt x="4990794" y="2724519"/>
                  <a:pt x="4990794" y="2724519"/>
                </a:cubicBezTo>
                <a:cubicBezTo>
                  <a:pt x="4959056" y="2778320"/>
                  <a:pt x="4881472" y="2821359"/>
                  <a:pt x="4821523" y="2821359"/>
                </a:cubicBezTo>
                <a:lnTo>
                  <a:pt x="3636615" y="2821359"/>
                </a:lnTo>
                <a:cubicBezTo>
                  <a:pt x="3573139" y="2821359"/>
                  <a:pt x="3495556" y="2778320"/>
                  <a:pt x="3467344" y="2724519"/>
                </a:cubicBezTo>
                <a:cubicBezTo>
                  <a:pt x="2874890" y="1680798"/>
                  <a:pt x="2874890" y="1680798"/>
                  <a:pt x="2874890" y="1680798"/>
                </a:cubicBezTo>
                <a:cubicBezTo>
                  <a:pt x="2843151" y="1623410"/>
                  <a:pt x="2843151" y="1537330"/>
                  <a:pt x="2874890" y="1479943"/>
                </a:cubicBezTo>
                <a:cubicBezTo>
                  <a:pt x="3467344" y="436221"/>
                  <a:pt x="3467344" y="436221"/>
                  <a:pt x="3467344" y="436221"/>
                </a:cubicBezTo>
                <a:cubicBezTo>
                  <a:pt x="3495556" y="382420"/>
                  <a:pt x="3573139" y="339380"/>
                  <a:pt x="3636615" y="339380"/>
                </a:cubicBezTo>
                <a:close/>
                <a:moveTo>
                  <a:pt x="1941244" y="0"/>
                </a:moveTo>
                <a:cubicBezTo>
                  <a:pt x="2646302" y="0"/>
                  <a:pt x="2646302" y="0"/>
                  <a:pt x="2646302" y="0"/>
                </a:cubicBezTo>
                <a:cubicBezTo>
                  <a:pt x="2681974" y="0"/>
                  <a:pt x="2728139" y="25610"/>
                  <a:pt x="2747024" y="57624"/>
                </a:cubicBezTo>
                <a:cubicBezTo>
                  <a:pt x="3099552" y="678671"/>
                  <a:pt x="3099552" y="678671"/>
                  <a:pt x="3099552" y="678671"/>
                </a:cubicBezTo>
                <a:cubicBezTo>
                  <a:pt x="3116340" y="712818"/>
                  <a:pt x="3116340" y="764038"/>
                  <a:pt x="3099552" y="798186"/>
                </a:cubicBezTo>
                <a:cubicBezTo>
                  <a:pt x="2747024" y="1419233"/>
                  <a:pt x="2747024" y="1419233"/>
                  <a:pt x="2747024" y="1419233"/>
                </a:cubicBezTo>
                <a:cubicBezTo>
                  <a:pt x="2728139" y="1451247"/>
                  <a:pt x="2681974" y="1476856"/>
                  <a:pt x="2646302" y="1476856"/>
                </a:cubicBezTo>
                <a:lnTo>
                  <a:pt x="1941244" y="1476856"/>
                </a:lnTo>
                <a:cubicBezTo>
                  <a:pt x="1903473" y="1476856"/>
                  <a:pt x="1857309" y="1451247"/>
                  <a:pt x="1840522" y="1419233"/>
                </a:cubicBezTo>
                <a:cubicBezTo>
                  <a:pt x="1487993" y="798186"/>
                  <a:pt x="1487993" y="798186"/>
                  <a:pt x="1487993" y="798186"/>
                </a:cubicBezTo>
                <a:cubicBezTo>
                  <a:pt x="1469108" y="764038"/>
                  <a:pt x="1469108" y="712818"/>
                  <a:pt x="1487993" y="678671"/>
                </a:cubicBezTo>
                <a:cubicBezTo>
                  <a:pt x="1840522" y="57624"/>
                  <a:pt x="1840522" y="57624"/>
                  <a:pt x="1840522" y="57624"/>
                </a:cubicBezTo>
                <a:cubicBezTo>
                  <a:pt x="1857309" y="25610"/>
                  <a:pt x="1903473" y="0"/>
                  <a:pt x="1941244"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Image result for Celebrities with Lewy Body Dementia">
            <a:extLst>
              <a:ext uri="{FF2B5EF4-FFF2-40B4-BE49-F238E27FC236}">
                <a16:creationId xmlns:a16="http://schemas.microsoft.com/office/drawing/2014/main" id="{A45F723C-6B03-4C9D-8911-5C1E6AD9596C}"/>
              </a:ext>
            </a:extLst>
          </p:cNvPr>
          <p:cNvPicPr>
            <a:picLocks noChangeAspect="1"/>
          </p:cNvPicPr>
          <p:nvPr/>
        </p:nvPicPr>
        <p:blipFill rotWithShape="1">
          <a:blip r:embed="rId2">
            <a:extLst>
              <a:ext uri="{28A0092B-C50C-407E-A947-70E740481C1C}">
                <a14:useLocalDpi xmlns:a14="http://schemas.microsoft.com/office/drawing/2010/main" val="0"/>
              </a:ext>
            </a:extLst>
          </a:blip>
          <a:srcRect l="974" r="-1" b="-1"/>
          <a:stretch/>
        </p:blipFill>
        <p:spPr bwMode="auto">
          <a:xfrm>
            <a:off x="2038690" y="649226"/>
            <a:ext cx="1314340" cy="769644"/>
          </a:xfrm>
          <a:prstGeom prst="rect">
            <a:avLst/>
          </a:prstGeom>
          <a:noFill/>
        </p:spPr>
      </p:pic>
      <p:pic>
        <p:nvPicPr>
          <p:cNvPr id="9" name="Picture 8" descr="See the source image">
            <a:extLst>
              <a:ext uri="{FF2B5EF4-FFF2-40B4-BE49-F238E27FC236}">
                <a16:creationId xmlns:a16="http://schemas.microsoft.com/office/drawing/2014/main" id="{9BC506BF-7235-46E2-94A6-C13E1C5BB3F0}"/>
              </a:ext>
            </a:extLst>
          </p:cNvPr>
          <p:cNvPicPr>
            <a:picLocks noChangeAspect="1"/>
          </p:cNvPicPr>
          <p:nvPr/>
        </p:nvPicPr>
        <p:blipFill rotWithShape="1">
          <a:blip r:embed="rId3">
            <a:extLst>
              <a:ext uri="{28A0092B-C50C-407E-A947-70E740481C1C}">
                <a14:useLocalDpi xmlns:a14="http://schemas.microsoft.com/office/drawing/2010/main" val="0"/>
              </a:ext>
            </a:extLst>
          </a:blip>
          <a:srcRect l="905"/>
          <a:stretch/>
        </p:blipFill>
        <p:spPr bwMode="auto">
          <a:xfrm>
            <a:off x="1103108" y="3320098"/>
            <a:ext cx="1704484" cy="1193413"/>
          </a:xfrm>
          <a:prstGeom prst="rect">
            <a:avLst/>
          </a:prstGeom>
          <a:noFill/>
        </p:spPr>
      </p:pic>
      <p:pic>
        <p:nvPicPr>
          <p:cNvPr id="11" name="Picture 10" descr="See the source image">
            <a:extLst>
              <a:ext uri="{FF2B5EF4-FFF2-40B4-BE49-F238E27FC236}">
                <a16:creationId xmlns:a16="http://schemas.microsoft.com/office/drawing/2014/main" id="{465701A0-66D5-48D3-8D1F-F143A9BB64CA}"/>
              </a:ext>
            </a:extLst>
          </p:cNvPr>
          <p:cNvPicPr>
            <a:picLocks noChangeAspect="1"/>
          </p:cNvPicPr>
          <p:nvPr/>
        </p:nvPicPr>
        <p:blipFill rotWithShape="1">
          <a:blip r:embed="rId4">
            <a:extLst>
              <a:ext uri="{28A0092B-C50C-407E-A947-70E740481C1C}">
                <a14:useLocalDpi xmlns:a14="http://schemas.microsoft.com/office/drawing/2010/main" val="0"/>
              </a:ext>
            </a:extLst>
          </a:blip>
          <a:srcRect b="34669"/>
          <a:stretch/>
        </p:blipFill>
        <p:spPr bwMode="auto">
          <a:xfrm>
            <a:off x="4163210" y="1523609"/>
            <a:ext cx="1776068" cy="849020"/>
          </a:xfrm>
          <a:prstGeom prst="rect">
            <a:avLst/>
          </a:prstGeom>
          <a:noFill/>
        </p:spPr>
      </p:pic>
      <p:pic>
        <p:nvPicPr>
          <p:cNvPr id="10" name="Picture 9" descr="Image result for images for vascular dementia">
            <a:extLst>
              <a:ext uri="{FF2B5EF4-FFF2-40B4-BE49-F238E27FC236}">
                <a16:creationId xmlns:a16="http://schemas.microsoft.com/office/drawing/2014/main" id="{30A79893-CB67-4054-A695-B2584A15F8F2}"/>
              </a:ext>
            </a:extLst>
          </p:cNvPr>
          <p:cNvPicPr>
            <a:picLocks noChangeAspect="1"/>
          </p:cNvPicPr>
          <p:nvPr/>
        </p:nvPicPr>
        <p:blipFill rotWithShape="1">
          <a:blip r:embed="rId5">
            <a:extLst>
              <a:ext uri="{28A0092B-C50C-407E-A947-70E740481C1C}">
                <a14:useLocalDpi xmlns:a14="http://schemas.microsoft.com/office/drawing/2010/main" val="0"/>
              </a:ext>
            </a:extLst>
          </a:blip>
          <a:srcRect r="1" b="2677"/>
          <a:stretch/>
        </p:blipFill>
        <p:spPr bwMode="auto">
          <a:xfrm>
            <a:off x="10842401" y="517233"/>
            <a:ext cx="1262297" cy="721962"/>
          </a:xfrm>
          <a:prstGeom prst="rect">
            <a:avLst/>
          </a:prstGeom>
          <a:noFill/>
        </p:spPr>
      </p:pic>
      <p:graphicFrame>
        <p:nvGraphicFramePr>
          <p:cNvPr id="51" name="Content Placeholder 4">
            <a:extLst>
              <a:ext uri="{FF2B5EF4-FFF2-40B4-BE49-F238E27FC236}">
                <a16:creationId xmlns:a16="http://schemas.microsoft.com/office/drawing/2014/main" id="{192DD3D0-CD48-483A-B5C1-64D7E3659F6F}"/>
              </a:ext>
            </a:extLst>
          </p:cNvPr>
          <p:cNvGraphicFramePr>
            <a:graphicFrameLocks noGrp="1"/>
          </p:cNvGraphicFramePr>
          <p:nvPr>
            <p:ph idx="1"/>
            <p:extLst>
              <p:ext uri="{D42A27DB-BD31-4B8C-83A1-F6EECF244321}">
                <p14:modId xmlns:p14="http://schemas.microsoft.com/office/powerpoint/2010/main" val="4057542166"/>
              </p:ext>
            </p:extLst>
          </p:nvPr>
        </p:nvGraphicFramePr>
        <p:xfrm>
          <a:off x="7062716" y="2291438"/>
          <a:ext cx="5235118" cy="2886200"/>
        </p:xfrm>
        <a:graphic>
          <a:graphicData uri="http://schemas.openxmlformats.org/drawingml/2006/diagram">
            <dgm:relIds xmlns:dgm="http://schemas.openxmlformats.org/drawingml/2006/diagram" xmlns:r="http://schemas.openxmlformats.org/officeDocument/2006/relationships" r:dm="rId6" r:lo="rId7" r:qs="rId8" r:cs="rId9"/>
          </a:graphicData>
        </a:graphic>
      </p:graphicFrame>
      <p:sp>
        <p:nvSpPr>
          <p:cNvPr id="156" name="Arrow: Right 155">
            <a:extLst>
              <a:ext uri="{FF2B5EF4-FFF2-40B4-BE49-F238E27FC236}">
                <a16:creationId xmlns:a16="http://schemas.microsoft.com/office/drawing/2014/main" id="{187CE7F6-90DA-4EAD-AD0F-2E8153267549}"/>
              </a:ext>
            </a:extLst>
          </p:cNvPr>
          <p:cNvSpPr/>
          <p:nvPr/>
        </p:nvSpPr>
        <p:spPr>
          <a:xfrm>
            <a:off x="9539720" y="1612051"/>
            <a:ext cx="1970038" cy="8096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dirty="0">
                <a:effectLst/>
                <a:latin typeface="Arial" panose="020B0604020202020204" pitchFamily="34" charset="0"/>
                <a:ea typeface="Calibri" panose="020F0502020204030204" pitchFamily="34" charset="0"/>
                <a:cs typeface="Arial" panose="020B0604020202020204" pitchFamily="34" charset="0"/>
              </a:rPr>
              <a:t> </a:t>
            </a:r>
            <a:r>
              <a:rPr lang="en-GB" sz="1100" b="1" dirty="0">
                <a:effectLst/>
                <a:latin typeface="Arial" panose="020B0604020202020204" pitchFamily="34" charset="0"/>
                <a:ea typeface="Calibri" panose="020F0502020204030204" pitchFamily="34" charset="0"/>
                <a:cs typeface="Arial" panose="020B0604020202020204" pitchFamily="34" charset="0"/>
              </a:rPr>
              <a:t>SIGNS AND SYMPTOMS</a:t>
            </a:r>
          </a:p>
        </p:txBody>
      </p:sp>
      <p:sp>
        <p:nvSpPr>
          <p:cNvPr id="157" name="Wave 156">
            <a:extLst>
              <a:ext uri="{FF2B5EF4-FFF2-40B4-BE49-F238E27FC236}">
                <a16:creationId xmlns:a16="http://schemas.microsoft.com/office/drawing/2014/main" id="{4FD7E8A4-B32B-4B08-B38D-5D0B196C2074}"/>
              </a:ext>
            </a:extLst>
          </p:cNvPr>
          <p:cNvSpPr/>
          <p:nvPr/>
        </p:nvSpPr>
        <p:spPr>
          <a:xfrm>
            <a:off x="9259855" y="5486429"/>
            <a:ext cx="2905125" cy="1331424"/>
          </a:xfrm>
          <a:prstGeom prst="wave">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b="1" dirty="0">
                <a:latin typeface="Arial" panose="020B0604020202020204" pitchFamily="34" charset="0"/>
                <a:ea typeface="Calibri" panose="020F0502020204030204" pitchFamily="34" charset="0"/>
                <a:cs typeface="Arial" panose="020B0604020202020204" pitchFamily="34" charset="0"/>
              </a:rPr>
              <a:t>BETTER TO BE SAFE, THAN BE SORRY</a:t>
            </a:r>
            <a:endParaRPr lang="en-GB" sz="1100" b="1" dirty="0">
              <a:effectLst/>
              <a:latin typeface="Arial" panose="020B0604020202020204" pitchFamily="34" charset="0"/>
              <a:ea typeface="Calibri" panose="020F0502020204030204" pitchFamily="34" charset="0"/>
              <a:cs typeface="Arial" panose="020B0604020202020204" pitchFamily="34" charset="0"/>
            </a:endParaRPr>
          </a:p>
        </p:txBody>
      </p:sp>
      <p:sp>
        <p:nvSpPr>
          <p:cNvPr id="159" name="TextBox 158">
            <a:extLst>
              <a:ext uri="{FF2B5EF4-FFF2-40B4-BE49-F238E27FC236}">
                <a16:creationId xmlns:a16="http://schemas.microsoft.com/office/drawing/2014/main" id="{D95848B4-B1B8-4797-8FD9-355E9D9E4DFD}"/>
              </a:ext>
            </a:extLst>
          </p:cNvPr>
          <p:cNvSpPr txBox="1"/>
          <p:nvPr/>
        </p:nvSpPr>
        <p:spPr>
          <a:xfrm>
            <a:off x="2394401" y="-6404"/>
            <a:ext cx="6979444" cy="577081"/>
          </a:xfrm>
          <a:prstGeom prst="rect">
            <a:avLst/>
          </a:prstGeom>
          <a:noFill/>
        </p:spPr>
        <p:txBody>
          <a:bodyPr wrap="square">
            <a:spAutoFit/>
          </a:bodyPr>
          <a:lstStyle/>
          <a:p>
            <a:pPr>
              <a:lnSpc>
                <a:spcPct val="107000"/>
              </a:lnSpc>
              <a:spcAft>
                <a:spcPts val="800"/>
              </a:spcAft>
            </a:pPr>
            <a:r>
              <a:rPr lang="en-GB" sz="3100" b="1" dirty="0">
                <a:latin typeface="Arial" panose="020B0604020202020204" pitchFamily="34" charset="0"/>
                <a:ea typeface="Calibri" panose="020F0502020204030204" pitchFamily="34" charset="0"/>
                <a:cs typeface="Times New Roman" panose="02020603050405020304" pitchFamily="18" charset="0"/>
              </a:rPr>
              <a:t>DEMENTIA AWARENESS DAY</a:t>
            </a:r>
            <a:endParaRPr lang="en-GB" sz="3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4C018A5A-16F8-4B9C-97A6-67FF9E82E0E4}"/>
              </a:ext>
            </a:extLst>
          </p:cNvPr>
          <p:cNvSpPr txBox="1"/>
          <p:nvPr/>
        </p:nvSpPr>
        <p:spPr>
          <a:xfrm>
            <a:off x="-1" y="1788273"/>
            <a:ext cx="3851619" cy="369332"/>
          </a:xfrm>
          <a:prstGeom prst="rect">
            <a:avLst/>
          </a:prstGeom>
          <a:noFill/>
        </p:spPr>
        <p:txBody>
          <a:bodyPr wrap="square">
            <a:spAutoFit/>
          </a:bodyPr>
          <a:lstStyle/>
          <a:p>
            <a:pPr algn="just"/>
            <a:r>
              <a:rPr lang="en-US" b="1" kern="1200" dirty="0">
                <a:solidFill>
                  <a:srgbClr val="000000"/>
                </a:solidFill>
                <a:effectLst/>
                <a:latin typeface="Arial" panose="020B0604020202020204" pitchFamily="34" charset="0"/>
                <a:ea typeface="Times New Roman" panose="02020603050405020304" pitchFamily="18" charset="0"/>
              </a:rPr>
              <a:t>Have you been confused lately?</a:t>
            </a:r>
            <a:endParaRPr lang="en-GB" b="1" dirty="0"/>
          </a:p>
        </p:txBody>
      </p:sp>
      <p:sp>
        <p:nvSpPr>
          <p:cNvPr id="19" name="TextBox 18">
            <a:extLst>
              <a:ext uri="{FF2B5EF4-FFF2-40B4-BE49-F238E27FC236}">
                <a16:creationId xmlns:a16="http://schemas.microsoft.com/office/drawing/2014/main" id="{F919934C-1D4F-4F61-A19A-01D0221A3280}"/>
              </a:ext>
            </a:extLst>
          </p:cNvPr>
          <p:cNvSpPr txBox="1"/>
          <p:nvPr/>
        </p:nvSpPr>
        <p:spPr>
          <a:xfrm>
            <a:off x="-51162" y="2490485"/>
            <a:ext cx="6877631" cy="1257139"/>
          </a:xfrm>
          <a:prstGeom prst="rect">
            <a:avLst/>
          </a:prstGeom>
          <a:noFill/>
        </p:spPr>
        <p:txBody>
          <a:bodyPr wrap="square">
            <a:spAutoFit/>
          </a:bodyPr>
          <a:lstStyle/>
          <a:p>
            <a:pPr algn="just">
              <a:lnSpc>
                <a:spcPct val="107000"/>
              </a:lnSpc>
              <a:spcAft>
                <a:spcPts val="800"/>
              </a:spcAft>
              <a:tabLst>
                <a:tab pos="695325" algn="l"/>
              </a:tabLst>
            </a:pPr>
            <a:r>
              <a:rPr lang="en-US" sz="18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Do you or somebody you know, show signs, of any of these symptoms, connected with Lewy body or vascular dementia, or any other type of dementia?</a:t>
            </a:r>
            <a:endParaRPr lang="en-GB" b="1" dirty="0">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1" name="TextBox 20">
            <a:extLst>
              <a:ext uri="{FF2B5EF4-FFF2-40B4-BE49-F238E27FC236}">
                <a16:creationId xmlns:a16="http://schemas.microsoft.com/office/drawing/2014/main" id="{CDDBDB18-C8BA-4FF2-B332-2275F50D75CE}"/>
              </a:ext>
            </a:extLst>
          </p:cNvPr>
          <p:cNvSpPr txBox="1"/>
          <p:nvPr/>
        </p:nvSpPr>
        <p:spPr>
          <a:xfrm>
            <a:off x="-117185" y="4561519"/>
            <a:ext cx="3987502" cy="646331"/>
          </a:xfrm>
          <a:prstGeom prst="rect">
            <a:avLst/>
          </a:prstGeom>
          <a:noFill/>
        </p:spPr>
        <p:txBody>
          <a:bodyPr wrap="square">
            <a:spAutoFit/>
          </a:bodyPr>
          <a:lstStyle/>
          <a:p>
            <a:pPr algn="just"/>
            <a:r>
              <a:rPr lang="en-US"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a:t>
            </a:r>
            <a:r>
              <a:rPr lang="en-US"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If the answer is yes to this question?...</a:t>
            </a:r>
            <a:endParaRPr lang="en-GB" b="1" dirty="0"/>
          </a:p>
        </p:txBody>
      </p:sp>
      <p:sp>
        <p:nvSpPr>
          <p:cNvPr id="23" name="TextBox 22">
            <a:extLst>
              <a:ext uri="{FF2B5EF4-FFF2-40B4-BE49-F238E27FC236}">
                <a16:creationId xmlns:a16="http://schemas.microsoft.com/office/drawing/2014/main" id="{D8DB3576-CE6A-4D2A-9C30-930A50B2C7FB}"/>
              </a:ext>
            </a:extLst>
          </p:cNvPr>
          <p:cNvSpPr txBox="1"/>
          <p:nvPr/>
        </p:nvSpPr>
        <p:spPr>
          <a:xfrm>
            <a:off x="-105834" y="6185473"/>
            <a:ext cx="8728364" cy="734368"/>
          </a:xfrm>
          <a:prstGeom prst="rect">
            <a:avLst/>
          </a:prstGeom>
          <a:noFill/>
        </p:spPr>
        <p:txBody>
          <a:bodyPr wrap="square">
            <a:spAutoFit/>
          </a:bodyPr>
          <a:lstStyle/>
          <a:p>
            <a:pPr algn="just">
              <a:lnSpc>
                <a:spcPct val="107000"/>
              </a:lnSpc>
              <a:spcAft>
                <a:spcPts val="800"/>
              </a:spcAft>
              <a:tabLst>
                <a:tab pos="695325" algn="l"/>
              </a:tabLst>
            </a:pPr>
            <a:r>
              <a:rPr lang="en-US" sz="2000" b="1"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Contact your GP, or Come along, get yourself tested, put your mind at ease, and find out more!!!!!</a:t>
            </a:r>
            <a:endParaRPr lang="en-GB" sz="2000" b="1"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5" name="TextBox 24">
            <a:extLst>
              <a:ext uri="{FF2B5EF4-FFF2-40B4-BE49-F238E27FC236}">
                <a16:creationId xmlns:a16="http://schemas.microsoft.com/office/drawing/2014/main" id="{A235E0A6-1FCE-4337-92BD-58A84C8F648E}"/>
              </a:ext>
            </a:extLst>
          </p:cNvPr>
          <p:cNvSpPr txBox="1"/>
          <p:nvPr/>
        </p:nvSpPr>
        <p:spPr>
          <a:xfrm>
            <a:off x="8171543" y="0"/>
            <a:ext cx="4028461" cy="1476494"/>
          </a:xfrm>
          <a:prstGeom prst="rect">
            <a:avLst/>
          </a:prstGeom>
          <a:noFill/>
          <a:ln>
            <a:solidFill>
              <a:schemeClr val="accent1"/>
            </a:solidFill>
          </a:ln>
        </p:spPr>
        <p:txBody>
          <a:bodyPr wrap="square">
            <a:spAutoFit/>
          </a:bodyPr>
          <a:lstStyle/>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The Event </a:t>
            </a:r>
            <a:r>
              <a:rPr lang="en-US" sz="1200" b="1" dirty="0">
                <a:solidFill>
                  <a:srgbClr val="000000"/>
                </a:solidFill>
                <a:latin typeface="Arial" panose="020B0604020202020204" pitchFamily="34" charset="0"/>
                <a:ea typeface="Times New Roman" panose="02020603050405020304" pitchFamily="18" charset="0"/>
                <a:cs typeface="Arial" panose="020B0604020202020204" pitchFamily="34" charset="0"/>
              </a:rPr>
              <a:t>W</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ill </a:t>
            </a:r>
            <a:r>
              <a:rPr lang="en-US" sz="1200" b="1" dirty="0">
                <a:solidFill>
                  <a:srgbClr val="000000"/>
                </a:solidFill>
                <a:latin typeface="Arial" panose="020B0604020202020204" pitchFamily="34" charset="0"/>
                <a:ea typeface="Times New Roman" panose="02020603050405020304" pitchFamily="18" charset="0"/>
                <a:cs typeface="Arial" panose="020B0604020202020204" pitchFamily="34" charset="0"/>
              </a:rPr>
              <a:t>B</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 held at our </a:t>
            </a:r>
            <a:r>
              <a:rPr lang="en-US" sz="1200" b="1" dirty="0">
                <a:solidFill>
                  <a:srgbClr val="000000"/>
                </a:solidFill>
                <a:latin typeface="Arial" panose="020B0604020202020204" pitchFamily="34" charset="0"/>
                <a:ea typeface="Times New Roman" panose="02020603050405020304" pitchFamily="18" charset="0"/>
                <a:cs typeface="Arial" panose="020B0604020202020204" pitchFamily="34" charset="0"/>
              </a:rPr>
              <a:t>C</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ommunity </a:t>
            </a:r>
            <a:r>
              <a:rPr lang="en-US" sz="1200" b="1" dirty="0">
                <a:solidFill>
                  <a:srgbClr val="000000"/>
                </a:solidFill>
                <a:latin typeface="Arial" panose="020B0604020202020204" pitchFamily="34" charset="0"/>
                <a:ea typeface="Times New Roman" panose="02020603050405020304" pitchFamily="18" charset="0"/>
                <a:cs typeface="Arial" panose="020B0604020202020204" pitchFamily="34" charset="0"/>
              </a:rPr>
              <a:t>C</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enter:</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8 Hill Street, Solihull, Birmingham,</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B26 1DP </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20</a:t>
            </a:r>
            <a:r>
              <a:rPr lang="en-US" sz="1200" b="1" kern="1200" baseline="300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TH</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 March 2022</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gn="just">
              <a:lnSpc>
                <a:spcPct val="107000"/>
              </a:lnSpc>
              <a:spcAft>
                <a:spcPts val="800"/>
              </a:spcAft>
              <a:tabLst>
                <a:tab pos="695325" algn="l"/>
              </a:tabLst>
            </a:pP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Start time: 9am</a:t>
            </a:r>
            <a:r>
              <a:rPr lang="en-GB" sz="1200" b="1" dirty="0">
                <a:latin typeface="Arial" panose="020B0604020202020204" pitchFamily="34" charset="0"/>
                <a:ea typeface="Times New Roman" panose="02020603050405020304" pitchFamily="18" charset="0"/>
                <a:cs typeface="Arial" panose="020B0604020202020204" pitchFamily="34" charset="0"/>
              </a:rPr>
              <a:t>- </a:t>
            </a:r>
            <a:r>
              <a:rPr lang="en-US" sz="1200" b="1" kern="1200"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Finish time: 15:00pm</a:t>
            </a:r>
            <a:endParaRPr lang="en-GB" sz="1200" b="1" dirty="0">
              <a:effectLst/>
              <a:latin typeface="Arial" panose="020B0604020202020204" pitchFamily="34" charset="0"/>
              <a:ea typeface="Calibri" panose="020F0502020204030204" pitchFamily="34" charset="0"/>
              <a:cs typeface="Arial" panose="020B0604020202020204" pitchFamily="34" charset="0"/>
            </a:endParaRPr>
          </a:p>
        </p:txBody>
      </p:sp>
      <p:sp>
        <p:nvSpPr>
          <p:cNvPr id="22" name="TextBox 21">
            <a:extLst>
              <a:ext uri="{FF2B5EF4-FFF2-40B4-BE49-F238E27FC236}">
                <a16:creationId xmlns:a16="http://schemas.microsoft.com/office/drawing/2014/main" id="{ED60D634-AA9C-4CD2-9191-6596B9B24ADC}"/>
              </a:ext>
            </a:extLst>
          </p:cNvPr>
          <p:cNvSpPr txBox="1"/>
          <p:nvPr/>
        </p:nvSpPr>
        <p:spPr>
          <a:xfrm>
            <a:off x="2124340" y="1415112"/>
            <a:ext cx="737435" cy="233077"/>
          </a:xfrm>
          <a:prstGeom prst="rect">
            <a:avLst/>
          </a:prstGeom>
          <a:noFill/>
        </p:spPr>
        <p:txBody>
          <a:bodyPr wrap="square">
            <a:spAutoFit/>
          </a:bodyPr>
          <a:lstStyle/>
          <a:p>
            <a:pPr>
              <a:lnSpc>
                <a:spcPct val="107000"/>
              </a:lnSpc>
              <a:spcAft>
                <a:spcPts val="800"/>
              </a:spcAft>
              <a:tabLst>
                <a:tab pos="695325" algn="l"/>
              </a:tabLst>
            </a:pPr>
            <a:r>
              <a:rPr lang="en-US" sz="900" dirty="0">
                <a:solidFill>
                  <a:srgbClr val="000000"/>
                </a:solidFill>
                <a:latin typeface="Arial" panose="020B0604020202020204" pitchFamily="34" charset="0"/>
                <a:ea typeface="Calibri" panose="020F0502020204030204" pitchFamily="34" charset="0"/>
                <a:cs typeface="Times New Roman" panose="02020603050405020304" pitchFamily="18" charset="0"/>
              </a:rPr>
              <a:t>(17)</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4" name="TextBox 23">
            <a:extLst>
              <a:ext uri="{FF2B5EF4-FFF2-40B4-BE49-F238E27FC236}">
                <a16:creationId xmlns:a16="http://schemas.microsoft.com/office/drawing/2014/main" id="{46783120-ADC5-4E26-B943-06BAA3EDF412}"/>
              </a:ext>
            </a:extLst>
          </p:cNvPr>
          <p:cNvSpPr txBox="1"/>
          <p:nvPr/>
        </p:nvSpPr>
        <p:spPr>
          <a:xfrm>
            <a:off x="2920415" y="4427580"/>
            <a:ext cx="1437449" cy="130051"/>
          </a:xfrm>
          <a:prstGeom prst="rect">
            <a:avLst/>
          </a:prstGeom>
          <a:noFill/>
        </p:spPr>
        <p:txBody>
          <a:bodyPr wrap="square">
            <a:spAutoFit/>
          </a:bodyPr>
          <a:lstStyle/>
          <a:p>
            <a:pPr>
              <a:lnSpc>
                <a:spcPct val="107000"/>
              </a:lnSpc>
              <a:spcAft>
                <a:spcPts val="800"/>
              </a:spcAft>
              <a:tabLst>
                <a:tab pos="695325"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6" name="TextBox 25">
            <a:extLst>
              <a:ext uri="{FF2B5EF4-FFF2-40B4-BE49-F238E27FC236}">
                <a16:creationId xmlns:a16="http://schemas.microsoft.com/office/drawing/2014/main" id="{1D21321B-FB57-4495-A342-518FA1DE0DB8}"/>
              </a:ext>
            </a:extLst>
          </p:cNvPr>
          <p:cNvSpPr txBox="1"/>
          <p:nvPr/>
        </p:nvSpPr>
        <p:spPr>
          <a:xfrm>
            <a:off x="4320751" y="2338263"/>
            <a:ext cx="478476" cy="233077"/>
          </a:xfrm>
          <a:prstGeom prst="rect">
            <a:avLst/>
          </a:prstGeom>
          <a:noFill/>
        </p:spPr>
        <p:txBody>
          <a:bodyPr wrap="square">
            <a:spAutoFit/>
          </a:bodyPr>
          <a:lstStyle/>
          <a:p>
            <a:pPr>
              <a:lnSpc>
                <a:spcPct val="107000"/>
              </a:lnSpc>
              <a:spcAft>
                <a:spcPts val="800"/>
              </a:spcAft>
              <a:tabLst>
                <a:tab pos="695325" algn="l"/>
              </a:tabLst>
            </a:pPr>
            <a:r>
              <a:rPr lang="en-US" sz="9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(15</a:t>
            </a: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3156660B-909F-465D-B009-6609E1502380}"/>
              </a:ext>
            </a:extLst>
          </p:cNvPr>
          <p:cNvSpPr txBox="1"/>
          <p:nvPr/>
        </p:nvSpPr>
        <p:spPr>
          <a:xfrm>
            <a:off x="11826082" y="1207369"/>
            <a:ext cx="8058150" cy="233077"/>
          </a:xfrm>
          <a:prstGeom prst="rect">
            <a:avLst/>
          </a:prstGeom>
          <a:noFill/>
        </p:spPr>
        <p:txBody>
          <a:bodyPr wrap="square">
            <a:spAutoFit/>
          </a:bodyPr>
          <a:lstStyle/>
          <a:p>
            <a:pPr>
              <a:lnSpc>
                <a:spcPct val="107000"/>
              </a:lnSpc>
              <a:spcAft>
                <a:spcPts val="800"/>
              </a:spcAft>
              <a:tabLst>
                <a:tab pos="695325" algn="l"/>
              </a:tabLst>
            </a:pP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r>
              <a:rPr lang="en-US" sz="9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32</a:t>
            </a: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9" name="TextBox 28">
            <a:extLst>
              <a:ext uri="{FF2B5EF4-FFF2-40B4-BE49-F238E27FC236}">
                <a16:creationId xmlns:a16="http://schemas.microsoft.com/office/drawing/2014/main" id="{ED8CD29A-56C8-49B8-8271-077EEAFDBAA9}"/>
              </a:ext>
            </a:extLst>
          </p:cNvPr>
          <p:cNvSpPr txBox="1"/>
          <p:nvPr/>
        </p:nvSpPr>
        <p:spPr>
          <a:xfrm>
            <a:off x="997274" y="4472626"/>
            <a:ext cx="495630" cy="233077"/>
          </a:xfrm>
          <a:prstGeom prst="rect">
            <a:avLst/>
          </a:prstGeom>
          <a:noFill/>
        </p:spPr>
        <p:txBody>
          <a:bodyPr wrap="square">
            <a:spAutoFit/>
          </a:bodyPr>
          <a:lstStyle/>
          <a:p>
            <a:pPr>
              <a:lnSpc>
                <a:spcPct val="107000"/>
              </a:lnSpc>
              <a:spcAft>
                <a:spcPts val="800"/>
              </a:spcAft>
              <a:tabLst>
                <a:tab pos="695325" algn="l"/>
              </a:tabLst>
            </a:pPr>
            <a:r>
              <a:rPr lang="en-US" sz="9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(31</a:t>
            </a: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TextBox 30">
            <a:extLst>
              <a:ext uri="{FF2B5EF4-FFF2-40B4-BE49-F238E27FC236}">
                <a16:creationId xmlns:a16="http://schemas.microsoft.com/office/drawing/2014/main" id="{C5126CB7-8461-4850-BD97-434B86ED7913}"/>
              </a:ext>
            </a:extLst>
          </p:cNvPr>
          <p:cNvSpPr txBox="1"/>
          <p:nvPr/>
        </p:nvSpPr>
        <p:spPr>
          <a:xfrm>
            <a:off x="6396018" y="1000468"/>
            <a:ext cx="453539" cy="233077"/>
          </a:xfrm>
          <a:prstGeom prst="rect">
            <a:avLst/>
          </a:prstGeom>
          <a:noFill/>
        </p:spPr>
        <p:txBody>
          <a:bodyPr wrap="square">
            <a:spAutoFit/>
          </a:bodyPr>
          <a:lstStyle/>
          <a:p>
            <a:pPr>
              <a:lnSpc>
                <a:spcPct val="107000"/>
              </a:lnSpc>
              <a:spcAft>
                <a:spcPts val="800"/>
              </a:spcAft>
              <a:tabLst>
                <a:tab pos="695325" algn="l"/>
              </a:tabLst>
            </a:pPr>
            <a:r>
              <a:rPr lang="en-US" sz="90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(25</a:t>
            </a:r>
            <a:r>
              <a:rPr lang="en-US" sz="900" kern="12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7" name="Straight Arrow Connector 6">
            <a:extLst>
              <a:ext uri="{FF2B5EF4-FFF2-40B4-BE49-F238E27FC236}">
                <a16:creationId xmlns:a16="http://schemas.microsoft.com/office/drawing/2014/main" id="{5941E234-CF5F-4326-9693-09FA71777419}"/>
              </a:ext>
            </a:extLst>
          </p:cNvPr>
          <p:cNvCxnSpPr>
            <a:cxnSpLocks/>
          </p:cNvCxnSpPr>
          <p:nvPr/>
        </p:nvCxnSpPr>
        <p:spPr>
          <a:xfrm>
            <a:off x="8063430" y="2737845"/>
            <a:ext cx="2207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02B1684-8195-44B9-959D-A062C071D7B3}"/>
              </a:ext>
            </a:extLst>
          </p:cNvPr>
          <p:cNvCxnSpPr/>
          <p:nvPr/>
        </p:nvCxnSpPr>
        <p:spPr>
          <a:xfrm>
            <a:off x="9446252" y="2737845"/>
            <a:ext cx="23402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7" name="Straight Arrow Connector 16">
            <a:extLst>
              <a:ext uri="{FF2B5EF4-FFF2-40B4-BE49-F238E27FC236}">
                <a16:creationId xmlns:a16="http://schemas.microsoft.com/office/drawing/2014/main" id="{0018D4A3-9D49-4635-9301-4BC661F5B9DB}"/>
              </a:ext>
            </a:extLst>
          </p:cNvPr>
          <p:cNvCxnSpPr/>
          <p:nvPr/>
        </p:nvCxnSpPr>
        <p:spPr>
          <a:xfrm>
            <a:off x="10762013" y="2737845"/>
            <a:ext cx="25996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0" name="Straight Arrow Connector 19">
            <a:extLst>
              <a:ext uri="{FF2B5EF4-FFF2-40B4-BE49-F238E27FC236}">
                <a16:creationId xmlns:a16="http://schemas.microsoft.com/office/drawing/2014/main" id="{739C9E09-D2E2-4923-9519-B31417693ADC}"/>
              </a:ext>
            </a:extLst>
          </p:cNvPr>
          <p:cNvCxnSpPr>
            <a:cxnSpLocks/>
          </p:cNvCxnSpPr>
          <p:nvPr/>
        </p:nvCxnSpPr>
        <p:spPr>
          <a:xfrm>
            <a:off x="8069543" y="3349004"/>
            <a:ext cx="2207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C71293B5-D7FB-4352-90D9-200BA67E9608}"/>
              </a:ext>
            </a:extLst>
          </p:cNvPr>
          <p:cNvCxnSpPr/>
          <p:nvPr/>
        </p:nvCxnSpPr>
        <p:spPr>
          <a:xfrm>
            <a:off x="9399167" y="3414029"/>
            <a:ext cx="28110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6" name="Straight Arrow Connector 35">
            <a:extLst>
              <a:ext uri="{FF2B5EF4-FFF2-40B4-BE49-F238E27FC236}">
                <a16:creationId xmlns:a16="http://schemas.microsoft.com/office/drawing/2014/main" id="{F90E1023-905D-47CA-AC05-1ED42F3D928B}"/>
              </a:ext>
            </a:extLst>
          </p:cNvPr>
          <p:cNvCxnSpPr/>
          <p:nvPr/>
        </p:nvCxnSpPr>
        <p:spPr>
          <a:xfrm>
            <a:off x="10712417" y="3414029"/>
            <a:ext cx="309564"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8" name="Straight Arrow Connector 37">
            <a:extLst>
              <a:ext uri="{FF2B5EF4-FFF2-40B4-BE49-F238E27FC236}">
                <a16:creationId xmlns:a16="http://schemas.microsoft.com/office/drawing/2014/main" id="{85B62A6C-30BB-42A8-A5D6-C156130E8D91}"/>
              </a:ext>
            </a:extLst>
          </p:cNvPr>
          <p:cNvCxnSpPr>
            <a:cxnSpLocks/>
          </p:cNvCxnSpPr>
          <p:nvPr/>
        </p:nvCxnSpPr>
        <p:spPr>
          <a:xfrm>
            <a:off x="8063430" y="4148393"/>
            <a:ext cx="2207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a:extLst>
              <a:ext uri="{FF2B5EF4-FFF2-40B4-BE49-F238E27FC236}">
                <a16:creationId xmlns:a16="http://schemas.microsoft.com/office/drawing/2014/main" id="{2E966C80-11AE-45DE-AB18-CEE82B508D39}"/>
              </a:ext>
            </a:extLst>
          </p:cNvPr>
          <p:cNvCxnSpPr/>
          <p:nvPr/>
        </p:nvCxnSpPr>
        <p:spPr>
          <a:xfrm>
            <a:off x="9375624" y="4147867"/>
            <a:ext cx="3281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a:extLst>
              <a:ext uri="{FF2B5EF4-FFF2-40B4-BE49-F238E27FC236}">
                <a16:creationId xmlns:a16="http://schemas.microsoft.com/office/drawing/2014/main" id="{5B5F1631-BC64-4832-9C2C-553699BEEEE5}"/>
              </a:ext>
            </a:extLst>
          </p:cNvPr>
          <p:cNvCxnSpPr/>
          <p:nvPr/>
        </p:nvCxnSpPr>
        <p:spPr>
          <a:xfrm>
            <a:off x="10712417" y="4147867"/>
            <a:ext cx="259968"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5" name="Straight Arrow Connector 44">
            <a:extLst>
              <a:ext uri="{FF2B5EF4-FFF2-40B4-BE49-F238E27FC236}">
                <a16:creationId xmlns:a16="http://schemas.microsoft.com/office/drawing/2014/main" id="{BED98FD4-F4BD-474C-BF29-2136F1B60443}"/>
              </a:ext>
            </a:extLst>
          </p:cNvPr>
          <p:cNvCxnSpPr/>
          <p:nvPr/>
        </p:nvCxnSpPr>
        <p:spPr>
          <a:xfrm>
            <a:off x="8063430" y="4742774"/>
            <a:ext cx="22076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7" name="Straight Arrow Connector 46">
            <a:extLst>
              <a:ext uri="{FF2B5EF4-FFF2-40B4-BE49-F238E27FC236}">
                <a16:creationId xmlns:a16="http://schemas.microsoft.com/office/drawing/2014/main" id="{850A2CD4-9BE5-4A10-86F9-8853C82FC092}"/>
              </a:ext>
            </a:extLst>
          </p:cNvPr>
          <p:cNvCxnSpPr/>
          <p:nvPr/>
        </p:nvCxnSpPr>
        <p:spPr>
          <a:xfrm>
            <a:off x="9352082" y="4742774"/>
            <a:ext cx="328193"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49" name="Straight Arrow Connector 48">
            <a:extLst>
              <a:ext uri="{FF2B5EF4-FFF2-40B4-BE49-F238E27FC236}">
                <a16:creationId xmlns:a16="http://schemas.microsoft.com/office/drawing/2014/main" id="{06E4BD33-6B31-4419-B6B1-528D189D54AD}"/>
              </a:ext>
            </a:extLst>
          </p:cNvPr>
          <p:cNvCxnSpPr/>
          <p:nvPr/>
        </p:nvCxnSpPr>
        <p:spPr>
          <a:xfrm>
            <a:off x="10723570" y="4762957"/>
            <a:ext cx="29841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0" name="TextBox 39">
            <a:extLst>
              <a:ext uri="{FF2B5EF4-FFF2-40B4-BE49-F238E27FC236}">
                <a16:creationId xmlns:a16="http://schemas.microsoft.com/office/drawing/2014/main" id="{2EEB3869-DA7C-4ED1-9791-3475EC2BF773}"/>
              </a:ext>
            </a:extLst>
          </p:cNvPr>
          <p:cNvSpPr txBox="1"/>
          <p:nvPr/>
        </p:nvSpPr>
        <p:spPr>
          <a:xfrm>
            <a:off x="3696864" y="3393091"/>
            <a:ext cx="5019807" cy="1176284"/>
          </a:xfrm>
          <a:prstGeom prst="rect">
            <a:avLst/>
          </a:prstGeom>
          <a:noFill/>
        </p:spPr>
        <p:txBody>
          <a:bodyPr wrap="square">
            <a:spAutoFit/>
          </a:bodyPr>
          <a:lstStyle/>
          <a:p>
            <a:pPr>
              <a:lnSpc>
                <a:spcPct val="107000"/>
              </a:lnSpc>
              <a:spcAft>
                <a:spcPts val="800"/>
              </a:spcAft>
            </a:pPr>
            <a:r>
              <a:rPr lang="en-GB" sz="1200" b="1" dirty="0">
                <a:effectLst/>
                <a:latin typeface="Arial" panose="020B0604020202020204" pitchFamily="34" charset="0"/>
                <a:ea typeface="Calibri" panose="020F0502020204030204" pitchFamily="34" charset="0"/>
                <a:cs typeface="Arial" panose="020B0604020202020204" pitchFamily="34" charset="0"/>
              </a:rPr>
              <a:t>Support Available:</a:t>
            </a:r>
          </a:p>
          <a:p>
            <a:pPr>
              <a:lnSpc>
                <a:spcPct val="107000"/>
              </a:lnSpc>
              <a:spcAft>
                <a:spcPts val="800"/>
              </a:spcAft>
            </a:pPr>
            <a:r>
              <a:rPr lang="en-GB" sz="1200" b="1" dirty="0">
                <a:effectLst/>
                <a:latin typeface="Arial" panose="020B0604020202020204" pitchFamily="34" charset="0"/>
                <a:ea typeface="Calibri" panose="020F0502020204030204" pitchFamily="34" charset="0"/>
                <a:cs typeface="Arial" panose="020B0604020202020204" pitchFamily="34" charset="0"/>
              </a:rPr>
              <a:t>Think Brain Health Alzheimer’s Research UK</a:t>
            </a:r>
          </a:p>
          <a:p>
            <a:pPr>
              <a:lnSpc>
                <a:spcPct val="107000"/>
              </a:lnSpc>
              <a:spcAft>
                <a:spcPts val="800"/>
              </a:spcAft>
            </a:pPr>
            <a:r>
              <a:rPr lang="en-GB" sz="1200" b="1" u="sng" dirty="0">
                <a:solidFill>
                  <a:srgbClr val="0563C1"/>
                </a:solidFill>
                <a:effectLst/>
                <a:latin typeface="Arial" panose="020B0604020202020204" pitchFamily="34" charset="0"/>
                <a:ea typeface="Calibri" panose="020F0502020204030204" pitchFamily="34" charset="0"/>
                <a:cs typeface="Arial" panose="020B0604020202020204" pitchFamily="34" charset="0"/>
                <a:hlinkClick r:id="rId11"/>
              </a:rPr>
              <a:t>http://www.alzheimersresearchuk.uk.org</a:t>
            </a:r>
            <a:endParaRPr lang="en-GB" sz="1200" b="1" dirty="0">
              <a:effectLst/>
              <a:latin typeface="Arial" panose="020B0604020202020204" pitchFamily="34" charset="0"/>
              <a:ea typeface="Calibri" panose="020F0502020204030204" pitchFamily="34" charset="0"/>
              <a:cs typeface="Arial" panose="020B0604020202020204" pitchFamily="34" charset="0"/>
            </a:endParaRPr>
          </a:p>
          <a:p>
            <a:pPr>
              <a:lnSpc>
                <a:spcPct val="107000"/>
              </a:lnSpc>
              <a:spcAft>
                <a:spcPts val="800"/>
              </a:spcAft>
            </a:pPr>
            <a:r>
              <a:rPr lang="en-GB" sz="1200" b="1"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2"/>
              </a:rPr>
              <a:t>Tel:03001115555</a:t>
            </a:r>
            <a:r>
              <a:rPr lang="en-GB" sz="1200" b="1" dirty="0">
                <a:effectLst/>
                <a:latin typeface="Arial" panose="020B0604020202020204" pitchFamily="34" charset="0"/>
                <a:ea typeface="Calibri" panose="020F0502020204030204" pitchFamily="34" charset="0"/>
                <a:cs typeface="Times New Roman" panose="02020603050405020304" pitchFamily="18" charset="0"/>
              </a:rPr>
              <a:t> </a:t>
            </a:r>
            <a:r>
              <a:rPr lang="en-GB" sz="900" dirty="0">
                <a:effectLst/>
                <a:latin typeface="Arial" panose="020B0604020202020204" pitchFamily="34" charset="0"/>
                <a:ea typeface="Calibri" panose="020F0502020204030204" pitchFamily="34" charset="0"/>
                <a:cs typeface="Arial" panose="020B0604020202020204" pitchFamily="34" charset="0"/>
              </a:rPr>
              <a:t>(4)</a:t>
            </a:r>
          </a:p>
        </p:txBody>
      </p:sp>
      <p:graphicFrame>
        <p:nvGraphicFramePr>
          <p:cNvPr id="14" name="Table 13">
            <a:extLst>
              <a:ext uri="{FF2B5EF4-FFF2-40B4-BE49-F238E27FC236}">
                <a16:creationId xmlns:a16="http://schemas.microsoft.com/office/drawing/2014/main" id="{E4FE054E-6D2C-4C79-81B7-983DDAC49E78}"/>
              </a:ext>
            </a:extLst>
          </p:cNvPr>
          <p:cNvGraphicFramePr>
            <a:graphicFrameLocks noGrp="1"/>
          </p:cNvGraphicFramePr>
          <p:nvPr>
            <p:extLst>
              <p:ext uri="{D42A27DB-BD31-4B8C-83A1-F6EECF244321}">
                <p14:modId xmlns:p14="http://schemas.microsoft.com/office/powerpoint/2010/main" val="516794233"/>
              </p:ext>
            </p:extLst>
          </p:nvPr>
        </p:nvGraphicFramePr>
        <p:xfrm>
          <a:off x="2635" y="5209891"/>
          <a:ext cx="1160060" cy="614149"/>
        </p:xfrm>
        <a:graphic>
          <a:graphicData uri="http://schemas.openxmlformats.org/drawingml/2006/table">
            <a:tbl>
              <a:tblPr/>
              <a:tblGrid>
                <a:gridCol w="1160060">
                  <a:extLst>
                    <a:ext uri="{9D8B030D-6E8A-4147-A177-3AD203B41FA5}">
                      <a16:colId xmlns:a16="http://schemas.microsoft.com/office/drawing/2014/main" val="1110110071"/>
                    </a:ext>
                  </a:extLst>
                </a:gridCol>
              </a:tblGrid>
              <a:tr h="614149">
                <a:tc>
                  <a:txBody>
                    <a:bodyPr/>
                    <a:lstStyle/>
                    <a:p>
                      <a:r>
                        <a:rPr lang="en-GB" sz="1100" b="1" dirty="0">
                          <a:latin typeface="Arial" panose="020B0604020202020204" pitchFamily="34" charset="0"/>
                          <a:cs typeface="Arial" panose="020B0604020202020204" pitchFamily="34" charset="0"/>
                        </a:rPr>
                        <a:t>YOU COULD BE AT RISK OF DEMENTIA</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090274931"/>
                  </a:ext>
                </a:extLst>
              </a:tr>
            </a:tbl>
          </a:graphicData>
        </a:graphic>
      </p:graphicFrame>
      <p:cxnSp>
        <p:nvCxnSpPr>
          <p:cNvPr id="18" name="Straight Arrow Connector 17">
            <a:extLst>
              <a:ext uri="{FF2B5EF4-FFF2-40B4-BE49-F238E27FC236}">
                <a16:creationId xmlns:a16="http://schemas.microsoft.com/office/drawing/2014/main" id="{FC67E580-A252-4A4D-A521-65A31EF4A2BE}"/>
              </a:ext>
            </a:extLst>
          </p:cNvPr>
          <p:cNvCxnSpPr>
            <a:cxnSpLocks/>
          </p:cNvCxnSpPr>
          <p:nvPr/>
        </p:nvCxnSpPr>
        <p:spPr>
          <a:xfrm>
            <a:off x="494328" y="5844834"/>
            <a:ext cx="0" cy="2737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aphicFrame>
        <p:nvGraphicFramePr>
          <p:cNvPr id="28" name="Table 27">
            <a:extLst>
              <a:ext uri="{FF2B5EF4-FFF2-40B4-BE49-F238E27FC236}">
                <a16:creationId xmlns:a16="http://schemas.microsoft.com/office/drawing/2014/main" id="{488DEB74-10E0-4B8B-BB75-C16BBDD2FA9B}"/>
              </a:ext>
            </a:extLst>
          </p:cNvPr>
          <p:cNvGraphicFramePr>
            <a:graphicFrameLocks noGrp="1"/>
          </p:cNvGraphicFramePr>
          <p:nvPr>
            <p:extLst>
              <p:ext uri="{D42A27DB-BD31-4B8C-83A1-F6EECF244321}">
                <p14:modId xmlns:p14="http://schemas.microsoft.com/office/powerpoint/2010/main" val="2678215202"/>
              </p:ext>
            </p:extLst>
          </p:nvPr>
        </p:nvGraphicFramePr>
        <p:xfrm>
          <a:off x="1442308" y="5206449"/>
          <a:ext cx="942681" cy="646331"/>
        </p:xfrm>
        <a:graphic>
          <a:graphicData uri="http://schemas.openxmlformats.org/drawingml/2006/table">
            <a:tbl>
              <a:tblPr/>
              <a:tblGrid>
                <a:gridCol w="942681">
                  <a:extLst>
                    <a:ext uri="{9D8B030D-6E8A-4147-A177-3AD203B41FA5}">
                      <a16:colId xmlns:a16="http://schemas.microsoft.com/office/drawing/2014/main" val="3995466909"/>
                    </a:ext>
                  </a:extLst>
                </a:gridCol>
              </a:tblGrid>
              <a:tr h="646331">
                <a:tc>
                  <a:txBody>
                    <a:bodyPr/>
                    <a:lstStyle/>
                    <a:p>
                      <a:r>
                        <a:rPr lang="en-GB" sz="1100" b="1" dirty="0">
                          <a:latin typeface="Arial" panose="020B0604020202020204" pitchFamily="34" charset="0"/>
                          <a:cs typeface="Arial" panose="020B0604020202020204" pitchFamily="34" charset="0"/>
                        </a:rPr>
                        <a:t>A DISEASE OR DISORDER</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288364702"/>
                  </a:ext>
                </a:extLst>
              </a:tr>
            </a:tbl>
          </a:graphicData>
        </a:graphic>
      </p:graphicFrame>
      <p:cxnSp>
        <p:nvCxnSpPr>
          <p:cNvPr id="32" name="Straight Arrow Connector 31">
            <a:extLst>
              <a:ext uri="{FF2B5EF4-FFF2-40B4-BE49-F238E27FC236}">
                <a16:creationId xmlns:a16="http://schemas.microsoft.com/office/drawing/2014/main" id="{8F4D0B30-7242-4B20-AE75-1A8E4B641BA5}"/>
              </a:ext>
            </a:extLst>
          </p:cNvPr>
          <p:cNvCxnSpPr>
            <a:cxnSpLocks/>
          </p:cNvCxnSpPr>
          <p:nvPr/>
        </p:nvCxnSpPr>
        <p:spPr>
          <a:xfrm>
            <a:off x="1913648" y="5865148"/>
            <a:ext cx="0" cy="27370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aphicFrame>
        <p:nvGraphicFramePr>
          <p:cNvPr id="48" name="Table 47">
            <a:extLst>
              <a:ext uri="{FF2B5EF4-FFF2-40B4-BE49-F238E27FC236}">
                <a16:creationId xmlns:a16="http://schemas.microsoft.com/office/drawing/2014/main" id="{D22F7F99-E555-4BA0-969A-10B5028B4FE6}"/>
              </a:ext>
            </a:extLst>
          </p:cNvPr>
          <p:cNvGraphicFramePr>
            <a:graphicFrameLocks noGrp="1"/>
          </p:cNvGraphicFramePr>
          <p:nvPr>
            <p:extLst>
              <p:ext uri="{D42A27DB-BD31-4B8C-83A1-F6EECF244321}">
                <p14:modId xmlns:p14="http://schemas.microsoft.com/office/powerpoint/2010/main" val="3077545391"/>
              </p:ext>
            </p:extLst>
          </p:nvPr>
        </p:nvGraphicFramePr>
        <p:xfrm>
          <a:off x="2684668" y="5174159"/>
          <a:ext cx="971973" cy="762000"/>
        </p:xfrm>
        <a:graphic>
          <a:graphicData uri="http://schemas.openxmlformats.org/drawingml/2006/table">
            <a:tbl>
              <a:tblPr/>
              <a:tblGrid>
                <a:gridCol w="971973">
                  <a:extLst>
                    <a:ext uri="{9D8B030D-6E8A-4147-A177-3AD203B41FA5}">
                      <a16:colId xmlns:a16="http://schemas.microsoft.com/office/drawing/2014/main" val="820479112"/>
                    </a:ext>
                  </a:extLst>
                </a:gridCol>
              </a:tblGrid>
              <a:tr h="631100">
                <a:tc>
                  <a:txBody>
                    <a:bodyPr/>
                    <a:lstStyle/>
                    <a:p>
                      <a:r>
                        <a:rPr lang="en-GB" sz="1100" b="1" dirty="0">
                          <a:latin typeface="Arial" panose="020B0604020202020204" pitchFamily="34" charset="0"/>
                          <a:cs typeface="Arial" panose="020B0604020202020204" pitchFamily="34" charset="0"/>
                        </a:rPr>
                        <a:t>MAYBE DUE TO ORGANIC AGEING</a:t>
                      </a: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tcPr>
                </a:tc>
                <a:extLst>
                  <a:ext uri="{0D108BD9-81ED-4DB2-BD59-A6C34878D82A}">
                    <a16:rowId xmlns:a16="http://schemas.microsoft.com/office/drawing/2014/main" val="258810615"/>
                  </a:ext>
                </a:extLst>
              </a:tr>
            </a:tbl>
          </a:graphicData>
        </a:graphic>
      </p:graphicFrame>
      <p:cxnSp>
        <p:nvCxnSpPr>
          <p:cNvPr id="52" name="Straight Arrow Connector 51">
            <a:extLst>
              <a:ext uri="{FF2B5EF4-FFF2-40B4-BE49-F238E27FC236}">
                <a16:creationId xmlns:a16="http://schemas.microsoft.com/office/drawing/2014/main" id="{B1274A0C-4717-416B-AC8F-BD8A802D0A0F}"/>
              </a:ext>
            </a:extLst>
          </p:cNvPr>
          <p:cNvCxnSpPr/>
          <p:nvPr/>
        </p:nvCxnSpPr>
        <p:spPr>
          <a:xfrm>
            <a:off x="3108332" y="5944709"/>
            <a:ext cx="0" cy="25339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5" name="TextBox 64">
            <a:extLst>
              <a:ext uri="{FF2B5EF4-FFF2-40B4-BE49-F238E27FC236}">
                <a16:creationId xmlns:a16="http://schemas.microsoft.com/office/drawing/2014/main" id="{B253B7BE-40D1-4543-BE0B-979B9CBF41EE}"/>
              </a:ext>
            </a:extLst>
          </p:cNvPr>
          <p:cNvSpPr txBox="1"/>
          <p:nvPr/>
        </p:nvSpPr>
        <p:spPr>
          <a:xfrm>
            <a:off x="3683027" y="4976847"/>
            <a:ext cx="4125659" cy="880434"/>
          </a:xfrm>
          <a:prstGeom prst="rect">
            <a:avLst/>
          </a:prstGeom>
          <a:noFill/>
        </p:spPr>
        <p:txBody>
          <a:bodyPr wrap="square">
            <a:spAutoFit/>
          </a:bodyPr>
          <a:lstStyle/>
          <a:p>
            <a:pPr>
              <a:lnSpc>
                <a:spcPct val="107000"/>
              </a:lnSpc>
              <a:spcAft>
                <a:spcPts val="800"/>
              </a:spcAft>
            </a:pPr>
            <a:r>
              <a:rPr lang="en-GB" sz="1200" b="1" dirty="0">
                <a:effectLst/>
                <a:latin typeface="Arial" panose="020B0604020202020204" pitchFamily="34" charset="0"/>
                <a:ea typeface="Calibri" panose="020F0502020204030204" pitchFamily="34" charset="0"/>
                <a:cs typeface="Times New Roman" panose="02020603050405020304" pitchFamily="18" charset="0"/>
              </a:rPr>
              <a:t>Happier Dementia Support-we do hard work for you</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3"/>
              </a:rPr>
              <a:t>http://www.elder.org/dementia-people/support</a:t>
            </a:r>
            <a:r>
              <a:rPr lang="en-GB" sz="1200" b="1" dirty="0">
                <a:effectLst/>
                <a:latin typeface="Arial" panose="020B0604020202020204" pitchFamily="34" charset="0"/>
                <a:ea typeface="Calibri" panose="020F0502020204030204" pitchFamily="34" charset="0"/>
                <a:cs typeface="Times New Roman" panose="02020603050405020304" pitchFamily="18" charset="0"/>
              </a:rPr>
              <a:t> </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1200" b="1" u="sng"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4"/>
              </a:rPr>
              <a:t>Tel:03003557587</a:t>
            </a:r>
            <a:r>
              <a:rPr lang="en-GB" sz="1200" b="1" dirty="0">
                <a:effectLst/>
                <a:latin typeface="Arial" panose="020B0604020202020204" pitchFamily="34" charset="0"/>
                <a:ea typeface="Calibri" panose="020F0502020204030204" pitchFamily="34" charset="0"/>
                <a:cs typeface="Times New Roman" panose="02020603050405020304" pitchFamily="18" charset="0"/>
              </a:rPr>
              <a:t> </a:t>
            </a:r>
            <a:r>
              <a:rPr lang="en-GB" sz="900" dirty="0">
                <a:effectLst/>
                <a:latin typeface="Arial" panose="020B0604020202020204" pitchFamily="34" charset="0"/>
                <a:ea typeface="Calibri" panose="020F0502020204030204" pitchFamily="34" charset="0"/>
                <a:cs typeface="Times New Roman" panose="02020603050405020304" pitchFamily="18" charset="0"/>
              </a:rPr>
              <a:t>(15)</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p:txBody>
      </p:sp>
      <p:cxnSp>
        <p:nvCxnSpPr>
          <p:cNvPr id="59" name="Straight Arrow Connector 58">
            <a:extLst>
              <a:ext uri="{FF2B5EF4-FFF2-40B4-BE49-F238E27FC236}">
                <a16:creationId xmlns:a16="http://schemas.microsoft.com/office/drawing/2014/main" id="{B04C0A9D-3A89-4732-B4C5-B6C6D66F8E76}"/>
              </a:ext>
            </a:extLst>
          </p:cNvPr>
          <p:cNvCxnSpPr>
            <a:cxnSpLocks/>
          </p:cNvCxnSpPr>
          <p:nvPr/>
        </p:nvCxnSpPr>
        <p:spPr>
          <a:xfrm flipV="1">
            <a:off x="5631543" y="1233545"/>
            <a:ext cx="0" cy="30530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4" name="Straight Arrow Connector 63">
            <a:extLst>
              <a:ext uri="{FF2B5EF4-FFF2-40B4-BE49-F238E27FC236}">
                <a16:creationId xmlns:a16="http://schemas.microsoft.com/office/drawing/2014/main" id="{9E5F4C35-03B8-4AEA-9A4D-7B012AAC88B9}"/>
              </a:ext>
            </a:extLst>
          </p:cNvPr>
          <p:cNvCxnSpPr>
            <a:cxnSpLocks/>
          </p:cNvCxnSpPr>
          <p:nvPr/>
        </p:nvCxnSpPr>
        <p:spPr>
          <a:xfrm flipV="1">
            <a:off x="5341257" y="1233545"/>
            <a:ext cx="0" cy="360852"/>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2" name="Straight Arrow Connector 71">
            <a:extLst>
              <a:ext uri="{FF2B5EF4-FFF2-40B4-BE49-F238E27FC236}">
                <a16:creationId xmlns:a16="http://schemas.microsoft.com/office/drawing/2014/main" id="{95F6D51A-AC19-447A-A0C1-4CF56A0CA326}"/>
              </a:ext>
            </a:extLst>
          </p:cNvPr>
          <p:cNvCxnSpPr>
            <a:stCxn id="11" idx="0"/>
          </p:cNvCxnSpPr>
          <p:nvPr/>
        </p:nvCxnSpPr>
        <p:spPr>
          <a:xfrm flipV="1">
            <a:off x="5051244" y="1233545"/>
            <a:ext cx="0" cy="2900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4" name="Straight Arrow Connector 73">
            <a:extLst>
              <a:ext uri="{FF2B5EF4-FFF2-40B4-BE49-F238E27FC236}">
                <a16:creationId xmlns:a16="http://schemas.microsoft.com/office/drawing/2014/main" id="{F538BECA-60B4-494E-A880-452BB46B678D}"/>
              </a:ext>
            </a:extLst>
          </p:cNvPr>
          <p:cNvCxnSpPr/>
          <p:nvPr/>
        </p:nvCxnSpPr>
        <p:spPr>
          <a:xfrm flipV="1">
            <a:off x="4799227" y="1233545"/>
            <a:ext cx="0" cy="2422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76" name="Straight Arrow Connector 75">
            <a:extLst>
              <a:ext uri="{FF2B5EF4-FFF2-40B4-BE49-F238E27FC236}">
                <a16:creationId xmlns:a16="http://schemas.microsoft.com/office/drawing/2014/main" id="{2F79E8E0-191D-41BB-9082-C67287D47CDF}"/>
              </a:ext>
            </a:extLst>
          </p:cNvPr>
          <p:cNvCxnSpPr/>
          <p:nvPr/>
        </p:nvCxnSpPr>
        <p:spPr>
          <a:xfrm flipV="1">
            <a:off x="4559989" y="1233545"/>
            <a:ext cx="0" cy="24222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85" name="Rectangle: Diagonal Corners Snipped 84">
            <a:extLst>
              <a:ext uri="{FF2B5EF4-FFF2-40B4-BE49-F238E27FC236}">
                <a16:creationId xmlns:a16="http://schemas.microsoft.com/office/drawing/2014/main" id="{15812D4D-5003-4036-83C4-EA1C5F59F0F1}"/>
              </a:ext>
            </a:extLst>
          </p:cNvPr>
          <p:cNvSpPr/>
          <p:nvPr/>
        </p:nvSpPr>
        <p:spPr>
          <a:xfrm>
            <a:off x="45732" y="75778"/>
            <a:ext cx="1819275" cy="866775"/>
          </a:xfrm>
          <a:prstGeom prst="snip2DiagRect">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pPr algn="ctr">
              <a:lnSpc>
                <a:spcPct val="107000"/>
              </a:lnSpc>
              <a:spcAft>
                <a:spcPts val="800"/>
              </a:spcAft>
            </a:pPr>
            <a:r>
              <a:rPr lang="en-GB" sz="1100" b="1" dirty="0">
                <a:effectLst/>
                <a:latin typeface="Arial" panose="020B0604020202020204" pitchFamily="34" charset="0"/>
                <a:ea typeface="Calibri" panose="020F0502020204030204" pitchFamily="34" charset="0"/>
                <a:cs typeface="Times New Roman" panose="02020603050405020304" pitchFamily="18" charset="0"/>
              </a:rPr>
              <a:t>ANYONE IS WELCOME!!!!!!</a:t>
            </a:r>
            <a:endParaRPr lang="en-GB" sz="1100" dirty="0">
              <a:effectLst/>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775334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B819A166-7571-4003-A6B8-B62034C3ED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093209"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AAF253E-1C39-4E87-AC4D-D990534F6A9F}"/>
              </a:ext>
            </a:extLst>
          </p:cNvPr>
          <p:cNvSpPr>
            <a:spLocks noGrp="1"/>
          </p:cNvSpPr>
          <p:nvPr>
            <p:ph type="title"/>
          </p:nvPr>
        </p:nvSpPr>
        <p:spPr>
          <a:xfrm>
            <a:off x="524741" y="620392"/>
            <a:ext cx="3808268" cy="5504688"/>
          </a:xfrm>
        </p:spPr>
        <p:txBody>
          <a:bodyPr>
            <a:normAutofit/>
          </a:bodyPr>
          <a:lstStyle/>
          <a:p>
            <a:r>
              <a:rPr lang="en-GB" sz="3100" b="1" dirty="0">
                <a:solidFill>
                  <a:schemeClr val="bg1"/>
                </a:solidFill>
                <a:latin typeface="Arial" panose="020B0604020202020204" pitchFamily="34" charset="0"/>
                <a:cs typeface="Arial" panose="020B0604020202020204" pitchFamily="34" charset="0"/>
              </a:rPr>
              <a:t>DEFINITIONS OF LEWY BODY AND VASCULAR DEMENTIA!</a:t>
            </a:r>
          </a:p>
        </p:txBody>
      </p:sp>
      <p:graphicFrame>
        <p:nvGraphicFramePr>
          <p:cNvPr id="5" name="Content Placeholder 2">
            <a:extLst>
              <a:ext uri="{FF2B5EF4-FFF2-40B4-BE49-F238E27FC236}">
                <a16:creationId xmlns:a16="http://schemas.microsoft.com/office/drawing/2014/main" id="{2A874622-93DB-47B7-A0C1-A07E39F5268A}"/>
              </a:ext>
            </a:extLst>
          </p:cNvPr>
          <p:cNvGraphicFramePr>
            <a:graphicFrameLocks noGrp="1"/>
          </p:cNvGraphicFramePr>
          <p:nvPr>
            <p:ph idx="1"/>
            <p:extLst>
              <p:ext uri="{D42A27DB-BD31-4B8C-83A1-F6EECF244321}">
                <p14:modId xmlns:p14="http://schemas.microsoft.com/office/powerpoint/2010/main" val="208888589"/>
              </p:ext>
            </p:extLst>
          </p:nvPr>
        </p:nvGraphicFramePr>
        <p:xfrm>
          <a:off x="5468389" y="620392"/>
          <a:ext cx="6263640" cy="55046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885380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5C9A78B7-1FBB-40CF-ACAF-A23699D60E95}"/>
              </a:ext>
            </a:extLst>
          </p:cNvPr>
          <p:cNvPicPr>
            <a:picLocks noChangeAspect="1"/>
          </p:cNvPicPr>
          <p:nvPr/>
        </p:nvPicPr>
        <p:blipFill rotWithShape="1">
          <a:blip r:embed="rId2"/>
          <a:srcRect t="1431" b="14299"/>
          <a:stretch/>
        </p:blipFill>
        <p:spPr>
          <a:xfrm>
            <a:off x="20" y="10"/>
            <a:ext cx="12191981" cy="6857990"/>
          </a:xfrm>
          <a:prstGeom prst="rect">
            <a:avLst/>
          </a:prstGeom>
        </p:spPr>
      </p:pic>
      <p:sp>
        <p:nvSpPr>
          <p:cNvPr id="10" name="Rectangle 9">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F347E9F-CC73-4957-BC74-062E316B9D7C}"/>
              </a:ext>
            </a:extLst>
          </p:cNvPr>
          <p:cNvSpPr>
            <a:spLocks noGrp="1"/>
          </p:cNvSpPr>
          <p:nvPr>
            <p:ph type="title"/>
          </p:nvPr>
        </p:nvSpPr>
        <p:spPr>
          <a:xfrm>
            <a:off x="643467" y="321734"/>
            <a:ext cx="6891186" cy="1135737"/>
          </a:xfrm>
        </p:spPr>
        <p:txBody>
          <a:bodyPr>
            <a:normAutofit/>
          </a:bodyPr>
          <a:lstStyle/>
          <a:p>
            <a:r>
              <a:rPr lang="en-GB" sz="3100" b="1" dirty="0">
                <a:latin typeface="Arial" panose="020B0604020202020204" pitchFamily="34" charset="0"/>
                <a:cs typeface="Arial" panose="020B0604020202020204" pitchFamily="34" charset="0"/>
              </a:rPr>
              <a:t>STAGES OF LEWY BODY DEMENTA</a:t>
            </a:r>
          </a:p>
        </p:txBody>
      </p:sp>
      <p:grpSp>
        <p:nvGrpSpPr>
          <p:cNvPr id="12" name="Group 11">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13" name="Rectangle 12">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Isosceles Triangle 13">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16" name="Isosceles Triangle 1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2">
            <a:extLst>
              <a:ext uri="{FF2B5EF4-FFF2-40B4-BE49-F238E27FC236}">
                <a16:creationId xmlns:a16="http://schemas.microsoft.com/office/drawing/2014/main" id="{DDB74A32-B198-4CDF-B306-490965AB4C86}"/>
              </a:ext>
            </a:extLst>
          </p:cNvPr>
          <p:cNvGraphicFramePr>
            <a:graphicFrameLocks noGrp="1"/>
          </p:cNvGraphicFramePr>
          <p:nvPr>
            <p:ph idx="1"/>
            <p:extLst>
              <p:ext uri="{D42A27DB-BD31-4B8C-83A1-F6EECF244321}">
                <p14:modId xmlns:p14="http://schemas.microsoft.com/office/powerpoint/2010/main" val="2573831245"/>
              </p:ext>
            </p:extLst>
          </p:nvPr>
        </p:nvGraphicFramePr>
        <p:xfrm>
          <a:off x="643467" y="1782981"/>
          <a:ext cx="6891187"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90945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 name="Rectangle 53">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1CBF9D7-3072-46C2-8BBB-96CACCCE958D}"/>
              </a:ext>
            </a:extLst>
          </p:cNvPr>
          <p:cNvSpPr>
            <a:spLocks noGrp="1"/>
          </p:cNvSpPr>
          <p:nvPr>
            <p:ph type="title"/>
          </p:nvPr>
        </p:nvSpPr>
        <p:spPr>
          <a:xfrm>
            <a:off x="643466" y="321734"/>
            <a:ext cx="6891187" cy="1135737"/>
          </a:xfrm>
        </p:spPr>
        <p:txBody>
          <a:bodyPr>
            <a:normAutofit/>
          </a:bodyPr>
          <a:lstStyle/>
          <a:p>
            <a:r>
              <a:rPr lang="en-GB" sz="3100" b="1" dirty="0">
                <a:latin typeface="Arial" panose="020B0604020202020204" pitchFamily="34" charset="0"/>
                <a:cs typeface="Arial" panose="020B0604020202020204" pitchFamily="34" charset="0"/>
              </a:rPr>
              <a:t>STAGES OF VASCULAR DEMENTIA</a:t>
            </a:r>
          </a:p>
        </p:txBody>
      </p:sp>
      <p:sp>
        <p:nvSpPr>
          <p:cNvPr id="56" name="Isosceles Triangle 55">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7" name="Picture 36" descr="Shape&#10;&#10;Description automatically generated with medium confidence">
            <a:extLst>
              <a:ext uri="{FF2B5EF4-FFF2-40B4-BE49-F238E27FC236}">
                <a16:creationId xmlns:a16="http://schemas.microsoft.com/office/drawing/2014/main" id="{D13E1E49-9E88-4AD9-B4D8-0341D3C99575}"/>
              </a:ext>
            </a:extLst>
          </p:cNvPr>
          <p:cNvPicPr>
            <a:picLocks noChangeAspect="1"/>
          </p:cNvPicPr>
          <p:nvPr/>
        </p:nvPicPr>
        <p:blipFill rotWithShape="1">
          <a:blip r:embed="rId2"/>
          <a:srcRect l="20748" r="39863"/>
          <a:stretch/>
        </p:blipFill>
        <p:spPr>
          <a:xfrm>
            <a:off x="8129873" y="10"/>
            <a:ext cx="4062128" cy="6857990"/>
          </a:xfrm>
          <a:prstGeom prst="rect">
            <a:avLst/>
          </a:prstGeom>
        </p:spPr>
      </p:pic>
      <p:grpSp>
        <p:nvGrpSpPr>
          <p:cNvPr id="60" name="Group 59">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61" name="Rectangle 60">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Isosceles Triangle 61">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aphicFrame>
        <p:nvGraphicFramePr>
          <p:cNvPr id="36" name="Content Placeholder 2">
            <a:extLst>
              <a:ext uri="{FF2B5EF4-FFF2-40B4-BE49-F238E27FC236}">
                <a16:creationId xmlns:a16="http://schemas.microsoft.com/office/drawing/2014/main" id="{AC7ED302-077C-449F-8A18-9F078DA1E826}"/>
              </a:ext>
            </a:extLst>
          </p:cNvPr>
          <p:cNvGraphicFramePr>
            <a:graphicFrameLocks noGrp="1"/>
          </p:cNvGraphicFramePr>
          <p:nvPr>
            <p:ph idx="1"/>
            <p:extLst>
              <p:ext uri="{D42A27DB-BD31-4B8C-83A1-F6EECF244321}">
                <p14:modId xmlns:p14="http://schemas.microsoft.com/office/powerpoint/2010/main" val="167955076"/>
              </p:ext>
            </p:extLst>
          </p:nvPr>
        </p:nvGraphicFramePr>
        <p:xfrm>
          <a:off x="643467" y="1782981"/>
          <a:ext cx="6891187" cy="439398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245833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8" name="Rectangle 43">
            <a:extLst>
              <a:ext uri="{FF2B5EF4-FFF2-40B4-BE49-F238E27FC236}">
                <a16:creationId xmlns:a16="http://schemas.microsoft.com/office/drawing/2014/main" id="{B36F400F-DF28-43BC-8D8E-4929793B39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21564" y="320040"/>
            <a:ext cx="11548872" cy="6217920"/>
          </a:xfrm>
          <a:prstGeom prst="rect">
            <a:avLst/>
          </a:prstGeom>
          <a:solidFill>
            <a:schemeClr val="tx1">
              <a:alpha val="15000"/>
            </a:schemeClr>
          </a:solidFill>
          <a:ln w="127000" cap="sq" cmpd="thinThick">
            <a:solidFill>
              <a:schemeClr val="tx1">
                <a:alpha val="1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47882FD1-7A92-48CD-84CA-42EB230A35A1}"/>
              </a:ext>
            </a:extLst>
          </p:cNvPr>
          <p:cNvSpPr>
            <a:spLocks noGrp="1"/>
          </p:cNvSpPr>
          <p:nvPr>
            <p:ph type="title"/>
          </p:nvPr>
        </p:nvSpPr>
        <p:spPr>
          <a:xfrm>
            <a:off x="838200" y="668377"/>
            <a:ext cx="10515600" cy="1325563"/>
          </a:xfrm>
        </p:spPr>
        <p:txBody>
          <a:bodyPr>
            <a:normAutofit/>
          </a:bodyPr>
          <a:lstStyle/>
          <a:p>
            <a:r>
              <a:rPr lang="en-GB" sz="3100" b="1" dirty="0">
                <a:latin typeface="Arial" panose="020B0604020202020204" pitchFamily="34" charset="0"/>
                <a:cs typeface="Arial" panose="020B0604020202020204" pitchFamily="34" charset="0"/>
              </a:rPr>
              <a:t>NEEDS AND REQUIREMENTS, FOR PEOPLE WITH LEWY BODY DEMENTIA, AND THEIR CARERS!</a:t>
            </a:r>
          </a:p>
        </p:txBody>
      </p:sp>
      <p:sp>
        <p:nvSpPr>
          <p:cNvPr id="5" name="Content Placeholder 4">
            <a:extLst>
              <a:ext uri="{FF2B5EF4-FFF2-40B4-BE49-F238E27FC236}">
                <a16:creationId xmlns:a16="http://schemas.microsoft.com/office/drawing/2014/main" id="{E5A96CF8-8A3B-4A8B-9FD6-297654F06A58}"/>
              </a:ext>
            </a:extLst>
          </p:cNvPr>
          <p:cNvSpPr>
            <a:spLocks noGrp="1"/>
          </p:cNvSpPr>
          <p:nvPr>
            <p:ph sz="half" idx="1"/>
          </p:nvPr>
        </p:nvSpPr>
        <p:spPr>
          <a:xfrm>
            <a:off x="838200" y="2177456"/>
            <a:ext cx="5097780" cy="3795748"/>
          </a:xfrm>
        </p:spPr>
        <p:txBody>
          <a:bodyPr>
            <a:noAutofit/>
          </a:bodyPr>
          <a:lstStyle/>
          <a:p>
            <a:r>
              <a:rPr lang="en-GB" sz="1100" dirty="0">
                <a:latin typeface="Arial" panose="020B0604020202020204" pitchFamily="34" charset="0"/>
                <a:cs typeface="Arial" panose="020B0604020202020204" pitchFamily="34" charset="0"/>
              </a:rPr>
              <a:t>For individual experiencing, Lewy body dementia, continuous, help and assistance will be needed, details relating to this such as, diagnosis, therapy and local services, will be provided by, healthcare professionals who hold the correct knowledge and expertise. </a:t>
            </a:r>
          </a:p>
          <a:p>
            <a:r>
              <a:rPr lang="en-GB" sz="1100" dirty="0">
                <a:latin typeface="Arial" panose="020B0604020202020204" pitchFamily="34" charset="0"/>
                <a:cs typeface="Arial" panose="020B0604020202020204" pitchFamily="34" charset="0"/>
              </a:rPr>
              <a:t> Support for caregivers is required, and may be offered by, memory clinic systems run by local charities, for those unable to access them, web based facilities will be available, such as care-giver psychoeducation strategies.</a:t>
            </a:r>
          </a:p>
          <a:p>
            <a:r>
              <a:rPr lang="en-GB" sz="1100" dirty="0">
                <a:latin typeface="Arial" panose="020B0604020202020204" pitchFamily="34" charset="0"/>
                <a:cs typeface="Arial" panose="020B0604020202020204" pitchFamily="34" charset="0"/>
              </a:rPr>
              <a:t>In regards to, specific needs of an individual with (LBD) and their carers, there are a variety of web based resources available, such as, support and information sheets, these can be found at: The Lewy Body Society website (</a:t>
            </a:r>
            <a:r>
              <a:rPr lang="en-GB" sz="1100" dirty="0">
                <a:latin typeface="Arial" panose="020B0604020202020204" pitchFamily="34" charset="0"/>
                <a:cs typeface="Arial" panose="020B0604020202020204" pitchFamily="34" charset="0"/>
                <a:hlinkClick r:id="rId2"/>
              </a:rPr>
              <a:t>http://lewybody.org</a:t>
            </a:r>
            <a:r>
              <a:rPr lang="en-GB" sz="1100" dirty="0">
                <a:latin typeface="Arial" panose="020B0604020202020204" pitchFamily="34" charset="0"/>
                <a:cs typeface="Arial" panose="020B0604020202020204" pitchFamily="34" charset="0"/>
              </a:rPr>
              <a:t>) and The Lewy Body Dementia Association website (</a:t>
            </a:r>
            <a:r>
              <a:rPr lang="en-GB" sz="1100" dirty="0">
                <a:latin typeface="Arial" panose="020B0604020202020204" pitchFamily="34" charset="0"/>
                <a:cs typeface="Arial" panose="020B0604020202020204" pitchFamily="34" charset="0"/>
                <a:hlinkClick r:id="rId3"/>
              </a:rPr>
              <a:t>http://www.ibda.org/</a:t>
            </a:r>
            <a:r>
              <a:rPr lang="en-GB" sz="1100" dirty="0">
                <a:latin typeface="Arial" panose="020B0604020202020204" pitchFamily="34" charset="0"/>
                <a:cs typeface="Arial" panose="020B0604020202020204" pitchFamily="34" charset="0"/>
              </a:rPr>
              <a:t>)  ,these facilities have proven to be, very useful and includes, awareness achieved from acknowledging (LBD), focus groups and interviews are also accessible for care-givers(Killen et al.,2015, p.1).</a:t>
            </a:r>
          </a:p>
          <a:p>
            <a:r>
              <a:rPr lang="en-GB" sz="1400" dirty="0">
                <a:latin typeface="Arial" panose="020B0604020202020204" pitchFamily="34" charset="0"/>
                <a:cs typeface="Arial" panose="020B0604020202020204" pitchFamily="34" charset="0"/>
              </a:rPr>
              <a:t>      </a:t>
            </a:r>
          </a:p>
        </p:txBody>
      </p:sp>
      <p:sp>
        <p:nvSpPr>
          <p:cNvPr id="6" name="Content Placeholder 5">
            <a:extLst>
              <a:ext uri="{FF2B5EF4-FFF2-40B4-BE49-F238E27FC236}">
                <a16:creationId xmlns:a16="http://schemas.microsoft.com/office/drawing/2014/main" id="{F48D50D5-2C7A-4E37-9A38-4869ECAD0135}"/>
              </a:ext>
            </a:extLst>
          </p:cNvPr>
          <p:cNvSpPr>
            <a:spLocks noGrp="1"/>
          </p:cNvSpPr>
          <p:nvPr>
            <p:ph sz="half" idx="2"/>
          </p:nvPr>
        </p:nvSpPr>
        <p:spPr>
          <a:xfrm>
            <a:off x="6256020" y="2177456"/>
            <a:ext cx="5097780" cy="3795748"/>
          </a:xfrm>
        </p:spPr>
        <p:txBody>
          <a:bodyPr>
            <a:normAutofit/>
          </a:bodyPr>
          <a:lstStyle/>
          <a:p>
            <a:r>
              <a:rPr lang="en-GB" sz="1100" dirty="0">
                <a:latin typeface="Arial" panose="020B0604020202020204" pitchFamily="34" charset="0"/>
                <a:cs typeface="Arial" panose="020B0604020202020204" pitchFamily="34" charset="0"/>
              </a:rPr>
              <a:t>As the individuals, illness continues to develop, more assistance is needed, this is likely to come from, relatives, care-givers, life long partners, grown up children or other members of the family.</a:t>
            </a:r>
          </a:p>
          <a:p>
            <a:r>
              <a:rPr lang="en-GB" sz="1100" dirty="0">
                <a:latin typeface="Arial" panose="020B0604020202020204" pitchFamily="34" charset="0"/>
                <a:cs typeface="Arial" panose="020B0604020202020204" pitchFamily="34" charset="0"/>
              </a:rPr>
              <a:t>Care-givers play a significant role, when it comes to manging the individuals condition, and assisting the individual with day to day activities.</a:t>
            </a:r>
          </a:p>
          <a:p>
            <a:r>
              <a:rPr lang="en-GB" sz="1100" dirty="0">
                <a:latin typeface="Arial" panose="020B0604020202020204" pitchFamily="34" charset="0"/>
                <a:cs typeface="Arial" panose="020B0604020202020204" pitchFamily="34" charset="0"/>
              </a:rPr>
              <a:t>Care-givers, who assist the individual with (LBD) on a daily basis, may become stressed out, due to a high demand need of care, the disease can have a negative impact, on the carer and affect their health and well-being, causing them to feel burnt out, so its very important, that the carer, confides in healthcare professionals, to get the support and assistance they need.</a:t>
            </a:r>
          </a:p>
          <a:p>
            <a:r>
              <a:rPr lang="en-GB" sz="1100" dirty="0">
                <a:latin typeface="Arial" panose="020B0604020202020204" pitchFamily="34" charset="0"/>
                <a:cs typeface="Arial" panose="020B0604020202020204" pitchFamily="34" charset="0"/>
              </a:rPr>
              <a:t>  it is important, for people, who are married to somebody with Lewy body dementia, to provide them with support and supervision,  as an when needed, having a positive long term marriage, is significant, as it can reduce stress, and support the care-givers, standard of living, for that reason, strengthening intimate relationships is vital, and must be focused on, in future research(Vatter et al., 2019, p.4).</a:t>
            </a:r>
          </a:p>
          <a:p>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985979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10F24D38-B79E-44B4-830E-043F45D96DC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815647C-11D9-46C5-A904-886CA1E3679C}"/>
              </a:ext>
            </a:extLst>
          </p:cNvPr>
          <p:cNvSpPr>
            <a:spLocks noGrp="1"/>
          </p:cNvSpPr>
          <p:nvPr>
            <p:ph type="title"/>
          </p:nvPr>
        </p:nvSpPr>
        <p:spPr>
          <a:xfrm>
            <a:off x="838200" y="620742"/>
            <a:ext cx="10515600" cy="1325563"/>
          </a:xfrm>
        </p:spPr>
        <p:txBody>
          <a:bodyPr>
            <a:normAutofit/>
          </a:bodyPr>
          <a:lstStyle/>
          <a:p>
            <a:r>
              <a:rPr lang="en-GB" sz="3100" b="1" dirty="0">
                <a:solidFill>
                  <a:srgbClr val="FFFFFF"/>
                </a:solidFill>
                <a:latin typeface="Arial" panose="020B0604020202020204" pitchFamily="34" charset="0"/>
                <a:cs typeface="Arial" panose="020B0604020202020204" pitchFamily="34" charset="0"/>
              </a:rPr>
              <a:t>NEEDS AND REQUIREMENTS FOR INDIVIDUALS, WITH VASCULAR DEMENTIA, AND CARE-GIVERS </a:t>
            </a:r>
          </a:p>
        </p:txBody>
      </p:sp>
      <p:cxnSp>
        <p:nvCxnSpPr>
          <p:cNvPr id="11" name="Straight Connector 10">
            <a:extLst>
              <a:ext uri="{FF2B5EF4-FFF2-40B4-BE49-F238E27FC236}">
                <a16:creationId xmlns:a16="http://schemas.microsoft.com/office/drawing/2014/main" id="{FC469874-256B-45B3-A79C-7591B4BA1EC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762000" y="826324"/>
            <a:ext cx="0" cy="914400"/>
          </a:xfrm>
          <a:prstGeom prst="line">
            <a:avLst/>
          </a:prstGeom>
          <a:ln w="19050">
            <a:solidFill>
              <a:srgbClr val="FFFFFF">
                <a:alpha val="80000"/>
              </a:srgb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23228759-4509-405B-9183-819FA0AD1551}"/>
              </a:ext>
            </a:extLst>
          </p:cNvPr>
          <p:cNvSpPr>
            <a:spLocks noGrp="1"/>
          </p:cNvSpPr>
          <p:nvPr>
            <p:ph sz="half" idx="1"/>
          </p:nvPr>
        </p:nvSpPr>
        <p:spPr>
          <a:xfrm>
            <a:off x="838200" y="1740724"/>
            <a:ext cx="5097780" cy="4969565"/>
          </a:xfrm>
        </p:spPr>
        <p:txBody>
          <a:bodyPr>
            <a:noAutofit/>
          </a:bodyPr>
          <a:lstStyle/>
          <a:p>
            <a:r>
              <a:rPr lang="en-GB" sz="1100" dirty="0">
                <a:solidFill>
                  <a:srgbClr val="FFFFFF"/>
                </a:solidFill>
                <a:latin typeface="Arial" panose="020B0604020202020204" pitchFamily="34" charset="0"/>
                <a:cs typeface="Arial" panose="020B0604020202020204" pitchFamily="34" charset="0"/>
              </a:rPr>
              <a:t>Individuals, who have been diagnosed, with vascular dementia, need to be assisted, in all areas, when it comes to psychological performance, this has proven to be vital, in the early stages.</a:t>
            </a:r>
          </a:p>
          <a:p>
            <a:r>
              <a:rPr lang="en-GB" sz="1100" dirty="0">
                <a:solidFill>
                  <a:srgbClr val="FFFFFF"/>
                </a:solidFill>
                <a:latin typeface="Arial" panose="020B0604020202020204" pitchFamily="34" charset="0"/>
                <a:cs typeface="Arial" panose="020B0604020202020204" pitchFamily="34" charset="0"/>
              </a:rPr>
              <a:t>Although people with vascular dementia, still have the capacity to take in and hold on to information, despite their remembrance difficulties, healthcare professionals are required to support and assist them with this.</a:t>
            </a:r>
          </a:p>
          <a:p>
            <a:r>
              <a:rPr lang="en-GB" sz="1100" dirty="0">
                <a:solidFill>
                  <a:srgbClr val="FFFFFF"/>
                </a:solidFill>
                <a:latin typeface="Arial" panose="020B0604020202020204" pitchFamily="34" charset="0"/>
                <a:cs typeface="Arial" panose="020B0604020202020204" pitchFamily="34" charset="0"/>
              </a:rPr>
              <a:t> Necessary steps, will be taken, to support the individual, such as intervention, the purpose of this is to help the individual, increase all aspects of, their memory, to promote comparative strength, in doing so, the individuals daily functioning and health, will decrease any extra dysfunction, not only benefiting the patient, but benefiting the caregiver by decreasing stress.</a:t>
            </a:r>
          </a:p>
          <a:p>
            <a:r>
              <a:rPr lang="en-GB" sz="1100" dirty="0">
                <a:solidFill>
                  <a:srgbClr val="FFFFFF"/>
                </a:solidFill>
                <a:latin typeface="Arial" panose="020B0604020202020204" pitchFamily="34" charset="0"/>
                <a:cs typeface="Arial" panose="020B0604020202020204" pitchFamily="34" charset="0"/>
              </a:rPr>
              <a:t>Interventions, are usually reviewed as therapy, the aim of therapy, is to help individuals with vascular dementia, to obtain or sustain an effective level of, physical, emotional and social functioning.</a:t>
            </a:r>
          </a:p>
          <a:p>
            <a:r>
              <a:rPr lang="en-GB" sz="1100" dirty="0">
                <a:solidFill>
                  <a:srgbClr val="FFFFFF"/>
                </a:solidFill>
                <a:latin typeface="Arial" panose="020B0604020202020204" pitchFamily="34" charset="0"/>
                <a:cs typeface="Arial" panose="020B0604020202020204" pitchFamily="34" charset="0"/>
              </a:rPr>
              <a:t>In severe cases, of vascular dementia, therapy goals, change overtime, due to the fact impairment becomes critical.</a:t>
            </a:r>
          </a:p>
          <a:p>
            <a:r>
              <a:rPr lang="en-GB" sz="1100" dirty="0">
                <a:solidFill>
                  <a:srgbClr val="FFFFFF"/>
                </a:solidFill>
                <a:latin typeface="Arial" panose="020B0604020202020204" pitchFamily="34" charset="0"/>
                <a:cs typeface="Arial" panose="020B0604020202020204" pitchFamily="34" charset="0"/>
              </a:rPr>
              <a:t>In the early stages of (VD), learning techniques, will be available such as, psychological coaching and individual, psychological therapy, these training mechanism have been put in place to manage and sustain, cerebral functioning.</a:t>
            </a:r>
          </a:p>
          <a:p>
            <a:r>
              <a:rPr lang="en-GB" sz="1100" dirty="0">
                <a:solidFill>
                  <a:srgbClr val="FFFFFF"/>
                </a:solidFill>
                <a:latin typeface="Arial" panose="020B0604020202020204" pitchFamily="34" charset="0"/>
                <a:cs typeface="Arial" panose="020B0604020202020204" pitchFamily="34" charset="0"/>
              </a:rPr>
              <a:t>Person- centred, frameworks, in dementia care, look into the seriousness, of identifying, the patients requirements and psychological responses, it is also possible, that some cognitive technique agreements, have shown, restricted sensibility, relating to the individuals needs and responses(Clare and Woods, 2003).   </a:t>
            </a:r>
          </a:p>
        </p:txBody>
      </p:sp>
      <p:graphicFrame>
        <p:nvGraphicFramePr>
          <p:cNvPr id="13" name="Content Placeholder 3">
            <a:extLst>
              <a:ext uri="{FF2B5EF4-FFF2-40B4-BE49-F238E27FC236}">
                <a16:creationId xmlns:a16="http://schemas.microsoft.com/office/drawing/2014/main" id="{456559C6-969D-4283-8F1D-66D0291E68AB}"/>
              </a:ext>
            </a:extLst>
          </p:cNvPr>
          <p:cNvGraphicFramePr>
            <a:graphicFrameLocks noGrp="1"/>
          </p:cNvGraphicFramePr>
          <p:nvPr>
            <p:ph sz="half" idx="2"/>
            <p:extLst>
              <p:ext uri="{D42A27DB-BD31-4B8C-83A1-F6EECF244321}">
                <p14:modId xmlns:p14="http://schemas.microsoft.com/office/powerpoint/2010/main" val="921806332"/>
              </p:ext>
            </p:extLst>
          </p:nvPr>
        </p:nvGraphicFramePr>
        <p:xfrm>
          <a:off x="6256020" y="1740724"/>
          <a:ext cx="5097780" cy="496956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9526397"/>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10">
            <a:extLst>
              <a:ext uri="{FF2B5EF4-FFF2-40B4-BE49-F238E27FC236}">
                <a16:creationId xmlns:a16="http://schemas.microsoft.com/office/drawing/2014/main" id="{12FB12AE-71D1-47FD-9AC3-EE2C074245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Title 4">
            <a:extLst>
              <a:ext uri="{FF2B5EF4-FFF2-40B4-BE49-F238E27FC236}">
                <a16:creationId xmlns:a16="http://schemas.microsoft.com/office/drawing/2014/main" id="{B122DAAD-ED17-488A-85AA-6D4EF772F3B1}"/>
              </a:ext>
            </a:extLst>
          </p:cNvPr>
          <p:cNvSpPr>
            <a:spLocks noGrp="1"/>
          </p:cNvSpPr>
          <p:nvPr>
            <p:ph type="title"/>
          </p:nvPr>
        </p:nvSpPr>
        <p:spPr>
          <a:xfrm>
            <a:off x="643468" y="621792"/>
            <a:ext cx="4989890" cy="5413248"/>
          </a:xfrm>
        </p:spPr>
        <p:txBody>
          <a:bodyPr>
            <a:normAutofit/>
          </a:bodyPr>
          <a:lstStyle/>
          <a:p>
            <a:r>
              <a:rPr lang="en-GB" sz="3100" b="1" dirty="0">
                <a:latin typeface="Arial" panose="020B0604020202020204" pitchFamily="34" charset="0"/>
                <a:cs typeface="Arial" panose="020B0604020202020204" pitchFamily="34" charset="0"/>
              </a:rPr>
              <a:t>POLICIES AND LEGISLATIONS, THAT RELATE TO DEMENTIA!</a:t>
            </a:r>
          </a:p>
        </p:txBody>
      </p:sp>
      <p:sp>
        <p:nvSpPr>
          <p:cNvPr id="24" name="Freeform: Shape 12">
            <a:extLst>
              <a:ext uri="{FF2B5EF4-FFF2-40B4-BE49-F238E27FC236}">
                <a16:creationId xmlns:a16="http://schemas.microsoft.com/office/drawing/2014/main" id="{64853C7E-3CBA-4464-865F-6044D94B1B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38487" y="2994212"/>
            <a:ext cx="1345385" cy="668410"/>
          </a:xfrm>
          <a:custGeom>
            <a:avLst/>
            <a:gdLst>
              <a:gd name="connsiteX0" fmla="*/ 0 w 1345385"/>
              <a:gd name="connsiteY0" fmla="*/ 668410 h 668410"/>
              <a:gd name="connsiteX1" fmla="*/ 672692 w 1345385"/>
              <a:gd name="connsiteY1" fmla="*/ 0 h 668410"/>
              <a:gd name="connsiteX2" fmla="*/ 1345385 w 1345385"/>
              <a:gd name="connsiteY2" fmla="*/ 668410 h 668410"/>
            </a:gdLst>
            <a:ahLst/>
            <a:cxnLst>
              <a:cxn ang="0">
                <a:pos x="connsiteX0" y="connsiteY0"/>
              </a:cxn>
              <a:cxn ang="0">
                <a:pos x="connsiteX1" y="connsiteY1"/>
              </a:cxn>
              <a:cxn ang="0">
                <a:pos x="connsiteX2" y="connsiteY2"/>
              </a:cxn>
            </a:cxnLst>
            <a:rect l="l" t="t" r="r" b="b"/>
            <a:pathLst>
              <a:path w="1345385" h="668410">
                <a:moveTo>
                  <a:pt x="0" y="668410"/>
                </a:moveTo>
                <a:lnTo>
                  <a:pt x="672692" y="0"/>
                </a:lnTo>
                <a:lnTo>
                  <a:pt x="1345385" y="668410"/>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5" name="Rectangle 14">
            <a:extLst>
              <a:ext uri="{FF2B5EF4-FFF2-40B4-BE49-F238E27FC236}">
                <a16:creationId xmlns:a16="http://schemas.microsoft.com/office/drawing/2014/main" id="{55EFEC59-B929-4851-9DEF-9106F27979A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83480" y="2760304"/>
            <a:ext cx="418137" cy="418137"/>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6">
            <a:extLst>
              <a:ext uri="{FF2B5EF4-FFF2-40B4-BE49-F238E27FC236}">
                <a16:creationId xmlns:a16="http://schemas.microsoft.com/office/drawing/2014/main" id="{6C132392-D5FF-4588-8FA1-5BAD77BF64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508836" y="4124955"/>
            <a:ext cx="635336" cy="635336"/>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7" name="Rectangle 18">
            <a:extLst>
              <a:ext uri="{FF2B5EF4-FFF2-40B4-BE49-F238E27FC236}">
                <a16:creationId xmlns:a16="http://schemas.microsoft.com/office/drawing/2014/main" id="{C7EAC045-695C-4E73-9B7C-AFD6FB22DA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836522" y="4621062"/>
            <a:ext cx="224347" cy="224347"/>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Isosceles Triangle 20">
            <a:extLst>
              <a:ext uri="{FF2B5EF4-FFF2-40B4-BE49-F238E27FC236}">
                <a16:creationId xmlns:a16="http://schemas.microsoft.com/office/drawing/2014/main" id="{404A7A3A-BEAE-4BC6-A163-5D0E5F8C466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8100000">
            <a:off x="10175676" y="5597890"/>
            <a:ext cx="2982940" cy="1481975"/>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Rectangle 22">
            <a:extLst>
              <a:ext uri="{FF2B5EF4-FFF2-40B4-BE49-F238E27FC236}">
                <a16:creationId xmlns:a16="http://schemas.microsoft.com/office/drawing/2014/main" id="{12ED3B7D-405D-4DFA-8608-B6DE746718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11046240" y="5280494"/>
            <a:ext cx="841505" cy="841505"/>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6" name="Content Placeholder 5">
            <a:extLst>
              <a:ext uri="{FF2B5EF4-FFF2-40B4-BE49-F238E27FC236}">
                <a16:creationId xmlns:a16="http://schemas.microsoft.com/office/drawing/2014/main" id="{67DF4C0F-BB35-452F-9847-24C025C2CBF3}"/>
              </a:ext>
            </a:extLst>
          </p:cNvPr>
          <p:cNvSpPr>
            <a:spLocks noGrp="1"/>
          </p:cNvSpPr>
          <p:nvPr>
            <p:ph idx="1"/>
          </p:nvPr>
        </p:nvSpPr>
        <p:spPr>
          <a:xfrm>
            <a:off x="6096000" y="643466"/>
            <a:ext cx="5452532" cy="5571065"/>
          </a:xfrm>
          <a:noFill/>
        </p:spPr>
        <p:txBody>
          <a:bodyPr anchor="ctr">
            <a:normAutofit/>
          </a:bodyPr>
          <a:lstStyle/>
          <a:p>
            <a:pPr marL="0" indent="0">
              <a:buNone/>
            </a:pPr>
            <a:r>
              <a:rPr lang="en-GB" sz="1000" dirty="0">
                <a:latin typeface="Arial" panose="020B0604020202020204" pitchFamily="34" charset="0"/>
                <a:cs typeface="Arial" panose="020B0604020202020204" pitchFamily="34" charset="0"/>
              </a:rPr>
              <a:t>According to (Kelly and Ines,2012) a discovery was made, when looking into treatments for elderly people, in local hospitals and residential care homes within the United Kingdom, and identified some sectors, that related to breach of the human rights act, of elderly people, these discoveries mostly included, violation of the right, not to be mistreated in relation to (Article 3) and involved the following:</a:t>
            </a:r>
          </a:p>
          <a:p>
            <a:r>
              <a:rPr lang="en-GB" sz="1000" dirty="0">
                <a:latin typeface="Arial" panose="020B0604020202020204" pitchFamily="34" charset="0"/>
                <a:cs typeface="Arial" panose="020B0604020202020204" pitchFamily="34" charset="0"/>
              </a:rPr>
              <a:t>Abuse and ill treatment</a:t>
            </a:r>
          </a:p>
          <a:p>
            <a:r>
              <a:rPr lang="en-GB" sz="1000" dirty="0">
                <a:latin typeface="Arial" panose="020B0604020202020204" pitchFamily="34" charset="0"/>
                <a:cs typeface="Arial" panose="020B0604020202020204" pitchFamily="34" charset="0"/>
              </a:rPr>
              <a:t>Lack of seclusion in mixed gender wards</a:t>
            </a:r>
          </a:p>
          <a:p>
            <a:r>
              <a:rPr lang="en-GB" sz="1000" dirty="0">
                <a:latin typeface="Arial" panose="020B0604020202020204" pitchFamily="34" charset="0"/>
                <a:cs typeface="Arial" panose="020B0604020202020204" pitchFamily="34" charset="0"/>
              </a:rPr>
              <a:t>Lack of nobility, mainly for personal care requirements</a:t>
            </a:r>
          </a:p>
          <a:p>
            <a:r>
              <a:rPr lang="en-GB" sz="1000" dirty="0">
                <a:latin typeface="Arial" panose="020B0604020202020204" pitchFamily="34" charset="0"/>
                <a:cs typeface="Arial" panose="020B0604020202020204" pitchFamily="34" charset="0"/>
              </a:rPr>
              <a:t>Inadequate awareness, paid to discretion</a:t>
            </a:r>
          </a:p>
          <a:p>
            <a:r>
              <a:rPr lang="en-GB" sz="1000" dirty="0">
                <a:latin typeface="Arial" panose="020B0604020202020204" pitchFamily="34" charset="0"/>
                <a:cs typeface="Arial" panose="020B0604020202020204" pitchFamily="34" charset="0"/>
              </a:rPr>
              <a:t>Abandonment </a:t>
            </a:r>
          </a:p>
          <a:p>
            <a:r>
              <a:rPr lang="en-GB" sz="1000" dirty="0">
                <a:latin typeface="Arial" panose="020B0604020202020204" pitchFamily="34" charset="0"/>
                <a:cs typeface="Arial" panose="020B0604020202020204" pitchFamily="34" charset="0"/>
              </a:rPr>
              <a:t>Unprofessional approach when dispensing drugs and using restraint </a:t>
            </a:r>
          </a:p>
          <a:p>
            <a:r>
              <a:rPr lang="en-GB" sz="1000" dirty="0">
                <a:latin typeface="Arial" panose="020B0604020202020204" pitchFamily="34" charset="0"/>
                <a:cs typeface="Arial" panose="020B0604020202020204" pitchFamily="34" charset="0"/>
              </a:rPr>
              <a:t>Judgement on the grounds of age, disability or race</a:t>
            </a:r>
          </a:p>
          <a:p>
            <a:r>
              <a:rPr lang="en-GB" sz="1000" dirty="0">
                <a:latin typeface="Arial" panose="020B0604020202020204" pitchFamily="34" charset="0"/>
                <a:cs typeface="Arial" panose="020B0604020202020204" pitchFamily="34" charset="0"/>
              </a:rPr>
              <a:t>Removal from residential, care homes  </a:t>
            </a:r>
          </a:p>
          <a:p>
            <a:pPr marL="0" indent="0">
              <a:buNone/>
            </a:pPr>
            <a:r>
              <a:rPr lang="en-GB" sz="1000" dirty="0">
                <a:latin typeface="Arial" panose="020B0604020202020204" pitchFamily="34" charset="0"/>
                <a:cs typeface="Arial" panose="020B0604020202020204" pitchFamily="34" charset="0"/>
              </a:rPr>
              <a:t>Such contravention, of the human rights, is offensive, to an individuals, dignity and identity, despite psychological capacity,  these types of offences can lead to cognitive trauma. However, both are resistance to person-centred approach, when it comes to dementia care, this looks on, people with dementia as individuals, thriving on social inclusion , profession, devotion and love. Furthermore the house of commons, suggests that, maltreatment or neglect, of a elder person, within the care system, raises concerns about major issues, relating to the human rights law, under the human rights act 1998. Due to the failures that have been made by a variety of institutions, links between scenarios such as maltreatment, neglect or eviction by residential care homes, rights principles , have put forward, different reasons as to why, a human rights based society, is not routine, in dementia nursing care practices, such as:</a:t>
            </a:r>
          </a:p>
          <a:p>
            <a:r>
              <a:rPr lang="en-GB" sz="1000" dirty="0">
                <a:latin typeface="Arial" panose="020B0604020202020204" pitchFamily="34" charset="0"/>
                <a:cs typeface="Arial" panose="020B0604020202020204" pitchFamily="34" charset="0"/>
              </a:rPr>
              <a:t>Lack of human rights acknowledgement, throughout society</a:t>
            </a:r>
          </a:p>
          <a:p>
            <a:r>
              <a:rPr lang="en-GB" sz="1000" dirty="0">
                <a:latin typeface="Arial" panose="020B0604020202020204" pitchFamily="34" charset="0"/>
                <a:cs typeface="Arial" panose="020B0604020202020204" pitchFamily="34" charset="0"/>
              </a:rPr>
              <a:t>The nonexistence of a coordinated ,development of human rights</a:t>
            </a:r>
          </a:p>
          <a:p>
            <a:r>
              <a:rPr lang="en-GB" sz="1000" dirty="0">
                <a:latin typeface="Arial" panose="020B0604020202020204" pitchFamily="34" charset="0"/>
                <a:cs typeface="Arial" panose="020B0604020202020204" pitchFamily="34" charset="0"/>
              </a:rPr>
              <a:t>Failures to look at the bigger picture, and connect these to human rights(Kelly and Ines,2012).      </a:t>
            </a:r>
          </a:p>
        </p:txBody>
      </p:sp>
    </p:spTree>
    <p:extLst>
      <p:ext uri="{BB962C8B-B14F-4D97-AF65-F5344CB8AC3E}">
        <p14:creationId xmlns:p14="http://schemas.microsoft.com/office/powerpoint/2010/main" val="34122884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7">
            <a:extLst>
              <a:ext uri="{FF2B5EF4-FFF2-40B4-BE49-F238E27FC236}">
                <a16:creationId xmlns:a16="http://schemas.microsoft.com/office/drawing/2014/main" id="{84697CDA-BDB7-4883-B48B-1D4EDB2F0E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9">
            <a:extLst>
              <a:ext uri="{FF2B5EF4-FFF2-40B4-BE49-F238E27FC236}">
                <a16:creationId xmlns:a16="http://schemas.microsoft.com/office/drawing/2014/main" id="{7E9FF7ED-C67F-4E8D-8157-6BB83D644C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92325" y="643467"/>
            <a:ext cx="10407351" cy="1891626"/>
          </a:xfrm>
          <a:custGeom>
            <a:avLst/>
            <a:gdLst>
              <a:gd name="connsiteX0" fmla="*/ 0 w 10407351"/>
              <a:gd name="connsiteY0" fmla="*/ 0 h 1891626"/>
              <a:gd name="connsiteX1" fmla="*/ 10407351 w 10407351"/>
              <a:gd name="connsiteY1" fmla="*/ 0 h 1891626"/>
              <a:gd name="connsiteX2" fmla="*/ 10407351 w 10407351"/>
              <a:gd name="connsiteY2" fmla="*/ 1364684 h 1891626"/>
              <a:gd name="connsiteX3" fmla="*/ 10278187 w 10407351"/>
              <a:gd name="connsiteY3" fmla="*/ 1375369 h 1891626"/>
              <a:gd name="connsiteX4" fmla="*/ 10183452 w 10407351"/>
              <a:gd name="connsiteY4" fmla="*/ 1391690 h 1891626"/>
              <a:gd name="connsiteX5" fmla="*/ 9936834 w 10407351"/>
              <a:gd name="connsiteY5" fmla="*/ 1413567 h 1891626"/>
              <a:gd name="connsiteX6" fmla="*/ 9633679 w 10407351"/>
              <a:gd name="connsiteY6" fmla="*/ 1479227 h 1891626"/>
              <a:gd name="connsiteX7" fmla="*/ 9464371 w 10407351"/>
              <a:gd name="connsiteY7" fmla="*/ 1479341 h 1891626"/>
              <a:gd name="connsiteX8" fmla="*/ 9351136 w 10407351"/>
              <a:gd name="connsiteY8" fmla="*/ 1473048 h 1891626"/>
              <a:gd name="connsiteX9" fmla="*/ 9277477 w 10407351"/>
              <a:gd name="connsiteY9" fmla="*/ 1467445 h 1891626"/>
              <a:gd name="connsiteX10" fmla="*/ 9221081 w 10407351"/>
              <a:gd name="connsiteY10" fmla="*/ 1462245 h 1891626"/>
              <a:gd name="connsiteX11" fmla="*/ 9145968 w 10407351"/>
              <a:gd name="connsiteY11" fmla="*/ 1462282 h 1891626"/>
              <a:gd name="connsiteX12" fmla="*/ 9023280 w 10407351"/>
              <a:gd name="connsiteY12" fmla="*/ 1511217 h 1891626"/>
              <a:gd name="connsiteX13" fmla="*/ 8830925 w 10407351"/>
              <a:gd name="connsiteY13" fmla="*/ 1554093 h 1891626"/>
              <a:gd name="connsiteX14" fmla="*/ 8676048 w 10407351"/>
              <a:gd name="connsiteY14" fmla="*/ 1560374 h 1891626"/>
              <a:gd name="connsiteX15" fmla="*/ 8638989 w 10407351"/>
              <a:gd name="connsiteY15" fmla="*/ 1568839 h 1891626"/>
              <a:gd name="connsiteX16" fmla="*/ 8456861 w 10407351"/>
              <a:gd name="connsiteY16" fmla="*/ 1566972 h 1891626"/>
              <a:gd name="connsiteX17" fmla="*/ 8189198 w 10407351"/>
              <a:gd name="connsiteY17" fmla="*/ 1584307 h 1891626"/>
              <a:gd name="connsiteX18" fmla="*/ 7898401 w 10407351"/>
              <a:gd name="connsiteY18" fmla="*/ 1565768 h 1891626"/>
              <a:gd name="connsiteX19" fmla="*/ 7563813 w 10407351"/>
              <a:gd name="connsiteY19" fmla="*/ 1558454 h 1891626"/>
              <a:gd name="connsiteX20" fmla="*/ 7349063 w 10407351"/>
              <a:gd name="connsiteY20" fmla="*/ 1551966 h 1891626"/>
              <a:gd name="connsiteX21" fmla="*/ 7131024 w 10407351"/>
              <a:gd name="connsiteY21" fmla="*/ 1585911 h 1891626"/>
              <a:gd name="connsiteX22" fmla="*/ 6889291 w 10407351"/>
              <a:gd name="connsiteY22" fmla="*/ 1610925 h 1891626"/>
              <a:gd name="connsiteX23" fmla="*/ 6668938 w 10407351"/>
              <a:gd name="connsiteY23" fmla="*/ 1613148 h 1891626"/>
              <a:gd name="connsiteX24" fmla="*/ 6538541 w 10407351"/>
              <a:gd name="connsiteY24" fmla="*/ 1620507 h 1891626"/>
              <a:gd name="connsiteX25" fmla="*/ 6491279 w 10407351"/>
              <a:gd name="connsiteY25" fmla="*/ 1632773 h 1891626"/>
              <a:gd name="connsiteX26" fmla="*/ 6423751 w 10407351"/>
              <a:gd name="connsiteY26" fmla="*/ 1643536 h 1891626"/>
              <a:gd name="connsiteX27" fmla="*/ 6306336 w 10407351"/>
              <a:gd name="connsiteY27" fmla="*/ 1669857 h 1891626"/>
              <a:gd name="connsiteX28" fmla="*/ 6155679 w 10407351"/>
              <a:gd name="connsiteY28" fmla="*/ 1680409 h 1891626"/>
              <a:gd name="connsiteX29" fmla="*/ 6018716 w 10407351"/>
              <a:gd name="connsiteY29" fmla="*/ 1668513 h 1891626"/>
              <a:gd name="connsiteX30" fmla="*/ 5927081 w 10407351"/>
              <a:gd name="connsiteY30" fmla="*/ 1663779 h 1891626"/>
              <a:gd name="connsiteX31" fmla="*/ 5704857 w 10407351"/>
              <a:gd name="connsiteY31" fmla="*/ 1661355 h 1891626"/>
              <a:gd name="connsiteX32" fmla="*/ 5464353 w 10407351"/>
              <a:gd name="connsiteY32" fmla="*/ 1649361 h 1891626"/>
              <a:gd name="connsiteX33" fmla="*/ 5408840 w 10407351"/>
              <a:gd name="connsiteY33" fmla="*/ 1659913 h 1891626"/>
              <a:gd name="connsiteX34" fmla="*/ 5315720 w 10407351"/>
              <a:gd name="connsiteY34" fmla="*/ 1677105 h 1891626"/>
              <a:gd name="connsiteX35" fmla="*/ 5250566 w 10407351"/>
              <a:gd name="connsiteY35" fmla="*/ 1709327 h 1891626"/>
              <a:gd name="connsiteX36" fmla="*/ 5170942 w 10407351"/>
              <a:gd name="connsiteY36" fmla="*/ 1716026 h 1891626"/>
              <a:gd name="connsiteX37" fmla="*/ 5063388 w 10407351"/>
              <a:gd name="connsiteY37" fmla="*/ 1707824 h 1891626"/>
              <a:gd name="connsiteX38" fmla="*/ 4937644 w 10407351"/>
              <a:gd name="connsiteY38" fmla="*/ 1733778 h 1891626"/>
              <a:gd name="connsiteX39" fmla="*/ 4863636 w 10407351"/>
              <a:gd name="connsiteY39" fmla="*/ 1742276 h 1891626"/>
              <a:gd name="connsiteX40" fmla="*/ 4663097 w 10407351"/>
              <a:gd name="connsiteY40" fmla="*/ 1772517 h 1891626"/>
              <a:gd name="connsiteX41" fmla="*/ 4576142 w 10407351"/>
              <a:gd name="connsiteY41" fmla="*/ 1801338 h 1891626"/>
              <a:gd name="connsiteX42" fmla="*/ 4432728 w 10407351"/>
              <a:gd name="connsiteY42" fmla="*/ 1821550 h 1891626"/>
              <a:gd name="connsiteX43" fmla="*/ 4330325 w 10407351"/>
              <a:gd name="connsiteY43" fmla="*/ 1832397 h 1891626"/>
              <a:gd name="connsiteX44" fmla="*/ 4301301 w 10407351"/>
              <a:gd name="connsiteY44" fmla="*/ 1853709 h 1891626"/>
              <a:gd name="connsiteX45" fmla="*/ 4300886 w 10407351"/>
              <a:gd name="connsiteY45" fmla="*/ 1854105 h 1891626"/>
              <a:gd name="connsiteX46" fmla="*/ 4238651 w 10407351"/>
              <a:gd name="connsiteY46" fmla="*/ 1857049 h 1891626"/>
              <a:gd name="connsiteX47" fmla="*/ 4102292 w 10407351"/>
              <a:gd name="connsiteY47" fmla="*/ 1880193 h 1891626"/>
              <a:gd name="connsiteX48" fmla="*/ 4059333 w 10407351"/>
              <a:gd name="connsiteY48" fmla="*/ 1886249 h 1891626"/>
              <a:gd name="connsiteX49" fmla="*/ 4036441 w 10407351"/>
              <a:gd name="connsiteY49" fmla="*/ 1891626 h 1891626"/>
              <a:gd name="connsiteX50" fmla="*/ 4002125 w 10407351"/>
              <a:gd name="connsiteY50" fmla="*/ 1877697 h 1891626"/>
              <a:gd name="connsiteX51" fmla="*/ 3959209 w 10407351"/>
              <a:gd name="connsiteY51" fmla="*/ 1883738 h 1891626"/>
              <a:gd name="connsiteX52" fmla="*/ 3949215 w 10407351"/>
              <a:gd name="connsiteY52" fmla="*/ 1885692 h 1891626"/>
              <a:gd name="connsiteX53" fmla="*/ 3874146 w 10407351"/>
              <a:gd name="connsiteY53" fmla="*/ 1872130 h 1891626"/>
              <a:gd name="connsiteX54" fmla="*/ 3866827 w 10407351"/>
              <a:gd name="connsiteY54" fmla="*/ 1866688 h 1891626"/>
              <a:gd name="connsiteX55" fmla="*/ 3829184 w 10407351"/>
              <a:gd name="connsiteY55" fmla="*/ 1864322 h 1891626"/>
              <a:gd name="connsiteX56" fmla="*/ 3824903 w 10407351"/>
              <a:gd name="connsiteY56" fmla="*/ 1865766 h 1891626"/>
              <a:gd name="connsiteX57" fmla="*/ 3793706 w 10407351"/>
              <a:gd name="connsiteY57" fmla="*/ 1857436 h 1891626"/>
              <a:gd name="connsiteX58" fmla="*/ 3668616 w 10407351"/>
              <a:gd name="connsiteY58" fmla="*/ 1842745 h 1891626"/>
              <a:gd name="connsiteX59" fmla="*/ 3428086 w 10407351"/>
              <a:gd name="connsiteY59" fmla="*/ 1835034 h 1891626"/>
              <a:gd name="connsiteX60" fmla="*/ 3177594 w 10407351"/>
              <a:gd name="connsiteY60" fmla="*/ 1813026 h 1891626"/>
              <a:gd name="connsiteX61" fmla="*/ 2940077 w 10407351"/>
              <a:gd name="connsiteY61" fmla="*/ 1821546 h 1891626"/>
              <a:gd name="connsiteX62" fmla="*/ 2508536 w 10407351"/>
              <a:gd name="connsiteY62" fmla="*/ 1797990 h 1891626"/>
              <a:gd name="connsiteX63" fmla="*/ 2360486 w 10407351"/>
              <a:gd name="connsiteY63" fmla="*/ 1795882 h 1891626"/>
              <a:gd name="connsiteX64" fmla="*/ 2261294 w 10407351"/>
              <a:gd name="connsiteY64" fmla="*/ 1795084 h 1891626"/>
              <a:gd name="connsiteX65" fmla="*/ 2254419 w 10407351"/>
              <a:gd name="connsiteY65" fmla="*/ 1797320 h 1891626"/>
              <a:gd name="connsiteX66" fmla="*/ 2226713 w 10407351"/>
              <a:gd name="connsiteY66" fmla="*/ 1798641 h 1891626"/>
              <a:gd name="connsiteX67" fmla="*/ 2219128 w 10407351"/>
              <a:gd name="connsiteY67" fmla="*/ 1808552 h 1891626"/>
              <a:gd name="connsiteX68" fmla="*/ 2126538 w 10407351"/>
              <a:gd name="connsiteY68" fmla="*/ 1817143 h 1891626"/>
              <a:gd name="connsiteX69" fmla="*/ 1903694 w 10407351"/>
              <a:gd name="connsiteY69" fmla="*/ 1821035 h 1891626"/>
              <a:gd name="connsiteX70" fmla="*/ 1738778 w 10407351"/>
              <a:gd name="connsiteY70" fmla="*/ 1804426 h 1891626"/>
              <a:gd name="connsiteX71" fmla="*/ 1683603 w 10407351"/>
              <a:gd name="connsiteY71" fmla="*/ 1813609 h 1891626"/>
              <a:gd name="connsiteX72" fmla="*/ 1613964 w 10407351"/>
              <a:gd name="connsiteY72" fmla="*/ 1812650 h 1891626"/>
              <a:gd name="connsiteX73" fmla="*/ 1613403 w 10407351"/>
              <a:gd name="connsiteY73" fmla="*/ 1813209 h 1891626"/>
              <a:gd name="connsiteX74" fmla="*/ 1602061 w 10407351"/>
              <a:gd name="connsiteY74" fmla="*/ 1811331 h 1891626"/>
              <a:gd name="connsiteX75" fmla="*/ 1395632 w 10407351"/>
              <a:gd name="connsiteY75" fmla="*/ 1797257 h 1891626"/>
              <a:gd name="connsiteX76" fmla="*/ 1181443 w 10407351"/>
              <a:gd name="connsiteY76" fmla="*/ 1751614 h 1891626"/>
              <a:gd name="connsiteX77" fmla="*/ 974248 w 10407351"/>
              <a:gd name="connsiteY77" fmla="*/ 1721123 h 1891626"/>
              <a:gd name="connsiteX78" fmla="*/ 867706 w 10407351"/>
              <a:gd name="connsiteY78" fmla="*/ 1694653 h 1891626"/>
              <a:gd name="connsiteX79" fmla="*/ 841666 w 10407351"/>
              <a:gd name="connsiteY79" fmla="*/ 1683413 h 1891626"/>
              <a:gd name="connsiteX80" fmla="*/ 837797 w 10407351"/>
              <a:gd name="connsiteY80" fmla="*/ 1684443 h 1891626"/>
              <a:gd name="connsiteX81" fmla="*/ 805502 w 10407351"/>
              <a:gd name="connsiteY81" fmla="*/ 1678518 h 1891626"/>
              <a:gd name="connsiteX82" fmla="*/ 799788 w 10407351"/>
              <a:gd name="connsiteY82" fmla="*/ 1672416 h 1891626"/>
              <a:gd name="connsiteX83" fmla="*/ 736389 w 10407351"/>
              <a:gd name="connsiteY83" fmla="*/ 1651814 h 1891626"/>
              <a:gd name="connsiteX84" fmla="*/ 727522 w 10407351"/>
              <a:gd name="connsiteY84" fmla="*/ 1652807 h 1891626"/>
              <a:gd name="connsiteX85" fmla="*/ 689713 w 10407351"/>
              <a:gd name="connsiteY85" fmla="*/ 1654738 h 1891626"/>
              <a:gd name="connsiteX86" fmla="*/ 661608 w 10407351"/>
              <a:gd name="connsiteY86" fmla="*/ 1637638 h 1891626"/>
              <a:gd name="connsiteX87" fmla="*/ 641195 w 10407351"/>
              <a:gd name="connsiteY87" fmla="*/ 1640809 h 1891626"/>
              <a:gd name="connsiteX88" fmla="*/ 603348 w 10407351"/>
              <a:gd name="connsiteY88" fmla="*/ 1642751 h 1891626"/>
              <a:gd name="connsiteX89" fmla="*/ 482767 w 10407351"/>
              <a:gd name="connsiteY89" fmla="*/ 1652811 h 1891626"/>
              <a:gd name="connsiteX90" fmla="*/ 428597 w 10407351"/>
              <a:gd name="connsiteY90" fmla="*/ 1649830 h 1891626"/>
              <a:gd name="connsiteX91" fmla="*/ 428193 w 10407351"/>
              <a:gd name="connsiteY91" fmla="*/ 1650184 h 1891626"/>
              <a:gd name="connsiteX92" fmla="*/ 400669 w 10407351"/>
              <a:gd name="connsiteY92" fmla="*/ 1668609 h 1891626"/>
              <a:gd name="connsiteX93" fmla="*/ 310856 w 10407351"/>
              <a:gd name="connsiteY93" fmla="*/ 1669671 h 1891626"/>
              <a:gd name="connsiteX94" fmla="*/ 184505 w 10407351"/>
              <a:gd name="connsiteY94" fmla="*/ 1676148 h 1891626"/>
              <a:gd name="connsiteX95" fmla="*/ 106017 w 10407351"/>
              <a:gd name="connsiteY95" fmla="*/ 1696538 h 1891626"/>
              <a:gd name="connsiteX96" fmla="*/ 15107 w 10407351"/>
              <a:gd name="connsiteY96" fmla="*/ 1705860 h 1891626"/>
              <a:gd name="connsiteX97" fmla="*/ 0 w 10407351"/>
              <a:gd name="connsiteY97" fmla="*/ 1707056 h 1891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10407351" h="1891626">
                <a:moveTo>
                  <a:pt x="0" y="0"/>
                </a:moveTo>
                <a:lnTo>
                  <a:pt x="10407351" y="0"/>
                </a:lnTo>
                <a:lnTo>
                  <a:pt x="10407351" y="1364684"/>
                </a:lnTo>
                <a:lnTo>
                  <a:pt x="10278187" y="1375369"/>
                </a:lnTo>
                <a:cubicBezTo>
                  <a:pt x="10230814" y="1379006"/>
                  <a:pt x="10192985" y="1383268"/>
                  <a:pt x="10183452" y="1391690"/>
                </a:cubicBezTo>
                <a:cubicBezTo>
                  <a:pt x="10056050" y="1406552"/>
                  <a:pt x="10047372" y="1392862"/>
                  <a:pt x="9936834" y="1413567"/>
                </a:cubicBezTo>
                <a:cubicBezTo>
                  <a:pt x="9842543" y="1449236"/>
                  <a:pt x="9758704" y="1437289"/>
                  <a:pt x="9633679" y="1479227"/>
                </a:cubicBezTo>
                <a:cubicBezTo>
                  <a:pt x="9572087" y="1477856"/>
                  <a:pt x="9524044" y="1488294"/>
                  <a:pt x="9464371" y="1479341"/>
                </a:cubicBezTo>
                <a:cubicBezTo>
                  <a:pt x="9437979" y="1471131"/>
                  <a:pt x="9382095" y="1495583"/>
                  <a:pt x="9351136" y="1473048"/>
                </a:cubicBezTo>
                <a:cubicBezTo>
                  <a:pt x="9348834" y="1489421"/>
                  <a:pt x="9290403" y="1475047"/>
                  <a:pt x="9277477" y="1467445"/>
                </a:cubicBezTo>
                <a:cubicBezTo>
                  <a:pt x="9262484" y="1474590"/>
                  <a:pt x="9237294" y="1461551"/>
                  <a:pt x="9221081" y="1462245"/>
                </a:cubicBezTo>
                <a:cubicBezTo>
                  <a:pt x="9189009" y="1426438"/>
                  <a:pt x="9185445" y="1482627"/>
                  <a:pt x="9145968" y="1462282"/>
                </a:cubicBezTo>
                <a:cubicBezTo>
                  <a:pt x="9128623" y="1474438"/>
                  <a:pt x="9069817" y="1500224"/>
                  <a:pt x="9023280" y="1511217"/>
                </a:cubicBezTo>
                <a:cubicBezTo>
                  <a:pt x="8931735" y="1535229"/>
                  <a:pt x="8925405" y="1563795"/>
                  <a:pt x="8830925" y="1554093"/>
                </a:cubicBezTo>
                <a:cubicBezTo>
                  <a:pt x="8817633" y="1577274"/>
                  <a:pt x="8655791" y="1518891"/>
                  <a:pt x="8676048" y="1560374"/>
                </a:cubicBezTo>
                <a:cubicBezTo>
                  <a:pt x="8644516" y="1558347"/>
                  <a:pt x="8621413" y="1541838"/>
                  <a:pt x="8638989" y="1568839"/>
                </a:cubicBezTo>
                <a:lnTo>
                  <a:pt x="8456861" y="1566972"/>
                </a:lnTo>
                <a:cubicBezTo>
                  <a:pt x="8355907" y="1574502"/>
                  <a:pt x="8292865" y="1594374"/>
                  <a:pt x="8189198" y="1584307"/>
                </a:cubicBezTo>
                <a:cubicBezTo>
                  <a:pt x="8087659" y="1583101"/>
                  <a:pt x="8036427" y="1565402"/>
                  <a:pt x="7898401" y="1565768"/>
                </a:cubicBezTo>
                <a:cubicBezTo>
                  <a:pt x="7801198" y="1563426"/>
                  <a:pt x="7662139" y="1549692"/>
                  <a:pt x="7563813" y="1558454"/>
                </a:cubicBezTo>
                <a:cubicBezTo>
                  <a:pt x="7446107" y="1537502"/>
                  <a:pt x="7475233" y="1563414"/>
                  <a:pt x="7349063" y="1551966"/>
                </a:cubicBezTo>
                <a:cubicBezTo>
                  <a:pt x="7293901" y="1597253"/>
                  <a:pt x="7197687" y="1574689"/>
                  <a:pt x="7131024" y="1585911"/>
                </a:cubicBezTo>
                <a:cubicBezTo>
                  <a:pt x="7054397" y="1595738"/>
                  <a:pt x="6966306" y="1606385"/>
                  <a:pt x="6889291" y="1610925"/>
                </a:cubicBezTo>
                <a:cubicBezTo>
                  <a:pt x="6828293" y="1590519"/>
                  <a:pt x="6744624" y="1640610"/>
                  <a:pt x="6668938" y="1613148"/>
                </a:cubicBezTo>
                <a:cubicBezTo>
                  <a:pt x="6641091" y="1606533"/>
                  <a:pt x="6554865" y="1607368"/>
                  <a:pt x="6538541" y="1620507"/>
                </a:cubicBezTo>
                <a:cubicBezTo>
                  <a:pt x="6520561" y="1623357"/>
                  <a:pt x="6499589" y="1618703"/>
                  <a:pt x="6491279" y="1632773"/>
                </a:cubicBezTo>
                <a:cubicBezTo>
                  <a:pt x="6477549" y="1649705"/>
                  <a:pt x="6414822" y="1623561"/>
                  <a:pt x="6423751" y="1643536"/>
                </a:cubicBezTo>
                <a:cubicBezTo>
                  <a:pt x="6379212" y="1625620"/>
                  <a:pt x="6343784" y="1661091"/>
                  <a:pt x="6306336" y="1669857"/>
                </a:cubicBezTo>
                <a:cubicBezTo>
                  <a:pt x="6271255" y="1652084"/>
                  <a:pt x="6237427" y="1675939"/>
                  <a:pt x="6155679" y="1680409"/>
                </a:cubicBezTo>
                <a:cubicBezTo>
                  <a:pt x="6117102" y="1659854"/>
                  <a:pt x="6090477" y="1695769"/>
                  <a:pt x="6018716" y="1668513"/>
                </a:cubicBezTo>
                <a:cubicBezTo>
                  <a:pt x="5980616" y="1668349"/>
                  <a:pt x="5992558" y="1668233"/>
                  <a:pt x="5927081" y="1663779"/>
                </a:cubicBezTo>
                <a:cubicBezTo>
                  <a:pt x="5827173" y="1658997"/>
                  <a:pt x="5796898" y="1666984"/>
                  <a:pt x="5704857" y="1661355"/>
                </a:cubicBezTo>
                <a:cubicBezTo>
                  <a:pt x="5601589" y="1659346"/>
                  <a:pt x="5599375" y="1682928"/>
                  <a:pt x="5464353" y="1649361"/>
                </a:cubicBezTo>
                <a:cubicBezTo>
                  <a:pt x="5453726" y="1665362"/>
                  <a:pt x="5437668" y="1666580"/>
                  <a:pt x="5408840" y="1659913"/>
                </a:cubicBezTo>
                <a:cubicBezTo>
                  <a:pt x="5358895" y="1660103"/>
                  <a:pt x="5370707" y="1699223"/>
                  <a:pt x="5315720" y="1677105"/>
                </a:cubicBezTo>
                <a:cubicBezTo>
                  <a:pt x="5329008" y="1697915"/>
                  <a:pt x="5223140" y="1688103"/>
                  <a:pt x="5250566" y="1709327"/>
                </a:cubicBezTo>
                <a:cubicBezTo>
                  <a:pt x="5222116" y="1729504"/>
                  <a:pt x="5199669" y="1698367"/>
                  <a:pt x="5170942" y="1716026"/>
                </a:cubicBezTo>
                <a:cubicBezTo>
                  <a:pt x="5139745" y="1715775"/>
                  <a:pt x="5102270" y="1704865"/>
                  <a:pt x="5063388" y="1707824"/>
                </a:cubicBezTo>
                <a:cubicBezTo>
                  <a:pt x="5010058" y="1697604"/>
                  <a:pt x="5004778" y="1720109"/>
                  <a:pt x="4937644" y="1733778"/>
                </a:cubicBezTo>
                <a:cubicBezTo>
                  <a:pt x="4905985" y="1722536"/>
                  <a:pt x="4883924" y="1729474"/>
                  <a:pt x="4863636" y="1742276"/>
                </a:cubicBezTo>
                <a:cubicBezTo>
                  <a:pt x="4795354" y="1741736"/>
                  <a:pt x="4737536" y="1762242"/>
                  <a:pt x="4663097" y="1772517"/>
                </a:cubicBezTo>
                <a:cubicBezTo>
                  <a:pt x="4581331" y="1791410"/>
                  <a:pt x="4626382" y="1787132"/>
                  <a:pt x="4576142" y="1801338"/>
                </a:cubicBezTo>
                <a:lnTo>
                  <a:pt x="4432728" y="1821550"/>
                </a:lnTo>
                <a:lnTo>
                  <a:pt x="4330325" y="1832397"/>
                </a:lnTo>
                <a:lnTo>
                  <a:pt x="4301301" y="1853709"/>
                </a:lnTo>
                <a:lnTo>
                  <a:pt x="4300886" y="1854105"/>
                </a:lnTo>
                <a:lnTo>
                  <a:pt x="4238651" y="1857049"/>
                </a:lnTo>
                <a:cubicBezTo>
                  <a:pt x="4205553" y="1861397"/>
                  <a:pt x="4139860" y="1874675"/>
                  <a:pt x="4102292" y="1880193"/>
                </a:cubicBezTo>
                <a:cubicBezTo>
                  <a:pt x="4068199" y="1876181"/>
                  <a:pt x="4047224" y="1858325"/>
                  <a:pt x="4059333" y="1886249"/>
                </a:cubicBezTo>
                <a:cubicBezTo>
                  <a:pt x="4048134" y="1885724"/>
                  <a:pt x="4041292" y="1887993"/>
                  <a:pt x="4036441" y="1891626"/>
                </a:cubicBezTo>
                <a:lnTo>
                  <a:pt x="4002125" y="1877697"/>
                </a:lnTo>
                <a:lnTo>
                  <a:pt x="3959209" y="1883738"/>
                </a:lnTo>
                <a:lnTo>
                  <a:pt x="3949215" y="1885692"/>
                </a:lnTo>
                <a:lnTo>
                  <a:pt x="3874146" y="1872130"/>
                </a:lnTo>
                <a:lnTo>
                  <a:pt x="3866827" y="1866688"/>
                </a:lnTo>
                <a:cubicBezTo>
                  <a:pt x="3858976" y="1863338"/>
                  <a:pt x="3847802" y="1861787"/>
                  <a:pt x="3829184" y="1864322"/>
                </a:cubicBezTo>
                <a:lnTo>
                  <a:pt x="3824903" y="1865766"/>
                </a:lnTo>
                <a:lnTo>
                  <a:pt x="3793706" y="1857436"/>
                </a:lnTo>
                <a:cubicBezTo>
                  <a:pt x="3783639" y="1853644"/>
                  <a:pt x="3675915" y="1848872"/>
                  <a:pt x="3668616" y="1842745"/>
                </a:cubicBezTo>
                <a:cubicBezTo>
                  <a:pt x="3550655" y="1857913"/>
                  <a:pt x="3542534" y="1830996"/>
                  <a:pt x="3428086" y="1835034"/>
                </a:cubicBezTo>
                <a:cubicBezTo>
                  <a:pt x="3328965" y="1794018"/>
                  <a:pt x="3266446" y="1819001"/>
                  <a:pt x="3177594" y="1813026"/>
                </a:cubicBezTo>
                <a:cubicBezTo>
                  <a:pt x="3092965" y="1808822"/>
                  <a:pt x="3053780" y="1822095"/>
                  <a:pt x="2940077" y="1821546"/>
                </a:cubicBezTo>
                <a:cubicBezTo>
                  <a:pt x="2819604" y="1812601"/>
                  <a:pt x="2644050" y="1817354"/>
                  <a:pt x="2508536" y="1797990"/>
                </a:cubicBezTo>
                <a:cubicBezTo>
                  <a:pt x="2402062" y="1791757"/>
                  <a:pt x="2401694" y="1796365"/>
                  <a:pt x="2360486" y="1795882"/>
                </a:cubicBezTo>
                <a:cubicBezTo>
                  <a:pt x="2346784" y="1798538"/>
                  <a:pt x="2274412" y="1790769"/>
                  <a:pt x="2261294" y="1795084"/>
                </a:cubicBezTo>
                <a:lnTo>
                  <a:pt x="2254419" y="1797320"/>
                </a:lnTo>
                <a:lnTo>
                  <a:pt x="2226713" y="1798641"/>
                </a:lnTo>
                <a:lnTo>
                  <a:pt x="2219128" y="1808552"/>
                </a:lnTo>
                <a:lnTo>
                  <a:pt x="2126538" y="1817143"/>
                </a:lnTo>
                <a:cubicBezTo>
                  <a:pt x="2064983" y="1793016"/>
                  <a:pt x="2012426" y="1821800"/>
                  <a:pt x="1903694" y="1821035"/>
                </a:cubicBezTo>
                <a:cubicBezTo>
                  <a:pt x="1874879" y="1812700"/>
                  <a:pt x="1760206" y="1792415"/>
                  <a:pt x="1738778" y="1804426"/>
                </a:cubicBezTo>
                <a:cubicBezTo>
                  <a:pt x="1718271" y="1806115"/>
                  <a:pt x="1696479" y="1800166"/>
                  <a:pt x="1683603" y="1813609"/>
                </a:cubicBezTo>
                <a:cubicBezTo>
                  <a:pt x="1668912" y="1825566"/>
                  <a:pt x="1630407" y="1811717"/>
                  <a:pt x="1613964" y="1812650"/>
                </a:cubicBezTo>
                <a:lnTo>
                  <a:pt x="1613403" y="1813209"/>
                </a:lnTo>
                <a:lnTo>
                  <a:pt x="1602061" y="1811331"/>
                </a:lnTo>
                <a:cubicBezTo>
                  <a:pt x="1503765" y="1799996"/>
                  <a:pt x="1468364" y="1809467"/>
                  <a:pt x="1395632" y="1797257"/>
                </a:cubicBezTo>
                <a:cubicBezTo>
                  <a:pt x="1319449" y="1782888"/>
                  <a:pt x="1262534" y="1801782"/>
                  <a:pt x="1181443" y="1751614"/>
                </a:cubicBezTo>
                <a:cubicBezTo>
                  <a:pt x="1081982" y="1744765"/>
                  <a:pt x="1078010" y="1717244"/>
                  <a:pt x="974248" y="1721123"/>
                </a:cubicBezTo>
                <a:cubicBezTo>
                  <a:pt x="968629" y="1714342"/>
                  <a:pt x="875985" y="1699376"/>
                  <a:pt x="867706" y="1694653"/>
                </a:cubicBezTo>
                <a:lnTo>
                  <a:pt x="841666" y="1683413"/>
                </a:lnTo>
                <a:lnTo>
                  <a:pt x="837797" y="1684443"/>
                </a:lnTo>
                <a:cubicBezTo>
                  <a:pt x="821405" y="1685195"/>
                  <a:pt x="811914" y="1682594"/>
                  <a:pt x="805502" y="1678518"/>
                </a:cubicBezTo>
                <a:lnTo>
                  <a:pt x="799788" y="1672416"/>
                </a:lnTo>
                <a:lnTo>
                  <a:pt x="736389" y="1651814"/>
                </a:lnTo>
                <a:lnTo>
                  <a:pt x="727522" y="1652807"/>
                </a:lnTo>
                <a:lnTo>
                  <a:pt x="689713" y="1654738"/>
                </a:lnTo>
                <a:lnTo>
                  <a:pt x="661608" y="1637638"/>
                </a:lnTo>
                <a:cubicBezTo>
                  <a:pt x="657000" y="1640788"/>
                  <a:pt x="650823" y="1642394"/>
                  <a:pt x="641195" y="1640809"/>
                </a:cubicBezTo>
                <a:cubicBezTo>
                  <a:pt x="648504" y="1669709"/>
                  <a:pt x="632384" y="1649973"/>
                  <a:pt x="603348" y="1642751"/>
                </a:cubicBezTo>
                <a:cubicBezTo>
                  <a:pt x="570224" y="1644670"/>
                  <a:pt x="511891" y="1651631"/>
                  <a:pt x="482767" y="1652811"/>
                </a:cubicBezTo>
                <a:lnTo>
                  <a:pt x="428597" y="1649830"/>
                </a:lnTo>
                <a:lnTo>
                  <a:pt x="428193" y="1650184"/>
                </a:lnTo>
                <a:lnTo>
                  <a:pt x="400669" y="1668609"/>
                </a:lnTo>
                <a:lnTo>
                  <a:pt x="310856" y="1669671"/>
                </a:lnTo>
                <a:lnTo>
                  <a:pt x="184505" y="1676148"/>
                </a:lnTo>
                <a:cubicBezTo>
                  <a:pt x="139434" y="1685497"/>
                  <a:pt x="178890" y="1685521"/>
                  <a:pt x="106017" y="1696538"/>
                </a:cubicBezTo>
                <a:cubicBezTo>
                  <a:pt x="73238" y="1698110"/>
                  <a:pt x="43763" y="1702620"/>
                  <a:pt x="15107" y="1705860"/>
                </a:cubicBezTo>
                <a:lnTo>
                  <a:pt x="0" y="1707056"/>
                </a:lnTo>
                <a:close/>
              </a:path>
            </a:pathLst>
          </a:custGeom>
          <a:solidFill>
            <a:srgbClr val="82766A">
              <a:alpha val="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AD74F168-36F4-46AE-969C-AAAD789C041B}"/>
              </a:ext>
            </a:extLst>
          </p:cNvPr>
          <p:cNvSpPr>
            <a:spLocks noGrp="1"/>
          </p:cNvSpPr>
          <p:nvPr>
            <p:ph type="title"/>
          </p:nvPr>
        </p:nvSpPr>
        <p:spPr>
          <a:xfrm>
            <a:off x="1288576" y="975815"/>
            <a:ext cx="9614848" cy="1126780"/>
          </a:xfrm>
        </p:spPr>
        <p:txBody>
          <a:bodyPr>
            <a:normAutofit/>
          </a:bodyPr>
          <a:lstStyle/>
          <a:p>
            <a:pPr algn="ctr"/>
            <a:r>
              <a:rPr lang="en-GB" sz="3100" b="1" dirty="0">
                <a:latin typeface="Arial" panose="020B0604020202020204" pitchFamily="34" charset="0"/>
                <a:cs typeface="Arial" panose="020B0604020202020204" pitchFamily="34" charset="0"/>
              </a:rPr>
              <a:t>POLICIES AND LEGISLATIONS THAT RELATE TO DEMENTIA!</a:t>
            </a:r>
          </a:p>
        </p:txBody>
      </p:sp>
      <p:sp>
        <p:nvSpPr>
          <p:cNvPr id="16" name="Rectangle 6">
            <a:extLst>
              <a:ext uri="{FF2B5EF4-FFF2-40B4-BE49-F238E27FC236}">
                <a16:creationId xmlns:a16="http://schemas.microsoft.com/office/drawing/2014/main" id="{9A36BEEB-EAB3-44BC-BC82-10039F230F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21727" y="419766"/>
            <a:ext cx="1348547" cy="407804"/>
          </a:xfrm>
          <a:custGeom>
            <a:avLst/>
            <a:gdLst>
              <a:gd name="connsiteX0" fmla="*/ 0 w 2142503"/>
              <a:gd name="connsiteY0" fmla="*/ 0 h 571500"/>
              <a:gd name="connsiteX1" fmla="*/ 2142503 w 2142503"/>
              <a:gd name="connsiteY1" fmla="*/ 0 h 571500"/>
              <a:gd name="connsiteX2" fmla="*/ 2142503 w 2142503"/>
              <a:gd name="connsiteY2" fmla="*/ 571500 h 571500"/>
              <a:gd name="connsiteX3" fmla="*/ 0 w 2142503"/>
              <a:gd name="connsiteY3" fmla="*/ 571500 h 571500"/>
              <a:gd name="connsiteX4" fmla="*/ 0 w 2142503"/>
              <a:gd name="connsiteY4" fmla="*/ 0 h 571500"/>
              <a:gd name="connsiteX0" fmla="*/ 0 w 2142503"/>
              <a:gd name="connsiteY0" fmla="*/ 0 h 582145"/>
              <a:gd name="connsiteX1" fmla="*/ 2142503 w 2142503"/>
              <a:gd name="connsiteY1" fmla="*/ 0 h 582145"/>
              <a:gd name="connsiteX2" fmla="*/ 2142503 w 2142503"/>
              <a:gd name="connsiteY2" fmla="*/ 571500 h 582145"/>
              <a:gd name="connsiteX3" fmla="*/ 2050917 w 2142503"/>
              <a:gd name="connsiteY3" fmla="*/ 582088 h 582145"/>
              <a:gd name="connsiteX4" fmla="*/ 0 w 2142503"/>
              <a:gd name="connsiteY4" fmla="*/ 571500 h 582145"/>
              <a:gd name="connsiteX5" fmla="*/ 0 w 2142503"/>
              <a:gd name="connsiteY5" fmla="*/ 0 h 582145"/>
              <a:gd name="connsiteX0" fmla="*/ 0 w 2159832"/>
              <a:gd name="connsiteY0" fmla="*/ 0 h 582145"/>
              <a:gd name="connsiteX1" fmla="*/ 2142503 w 2159832"/>
              <a:gd name="connsiteY1" fmla="*/ 0 h 582145"/>
              <a:gd name="connsiteX2" fmla="*/ 2159829 w 2159832"/>
              <a:gd name="connsiteY2" fmla="*/ 96526 h 582145"/>
              <a:gd name="connsiteX3" fmla="*/ 2142503 w 2159832"/>
              <a:gd name="connsiteY3" fmla="*/ 571500 h 582145"/>
              <a:gd name="connsiteX4" fmla="*/ 2050917 w 2159832"/>
              <a:gd name="connsiteY4" fmla="*/ 582088 h 582145"/>
              <a:gd name="connsiteX5" fmla="*/ 0 w 2159832"/>
              <a:gd name="connsiteY5" fmla="*/ 571500 h 582145"/>
              <a:gd name="connsiteX6" fmla="*/ 0 w 2159832"/>
              <a:gd name="connsiteY6" fmla="*/ 0 h 582145"/>
              <a:gd name="connsiteX0" fmla="*/ 0 w 2159832"/>
              <a:gd name="connsiteY0" fmla="*/ 12386 h 594531"/>
              <a:gd name="connsiteX1" fmla="*/ 67826 w 2159832"/>
              <a:gd name="connsiteY1" fmla="*/ 0 h 594531"/>
              <a:gd name="connsiteX2" fmla="*/ 2142503 w 2159832"/>
              <a:gd name="connsiteY2" fmla="*/ 12386 h 594531"/>
              <a:gd name="connsiteX3" fmla="*/ 2159829 w 2159832"/>
              <a:gd name="connsiteY3" fmla="*/ 108912 h 594531"/>
              <a:gd name="connsiteX4" fmla="*/ 2142503 w 2159832"/>
              <a:gd name="connsiteY4" fmla="*/ 583886 h 594531"/>
              <a:gd name="connsiteX5" fmla="*/ 2050917 w 2159832"/>
              <a:gd name="connsiteY5" fmla="*/ 594474 h 594531"/>
              <a:gd name="connsiteX6" fmla="*/ 0 w 2159832"/>
              <a:gd name="connsiteY6" fmla="*/ 583886 h 594531"/>
              <a:gd name="connsiteX7" fmla="*/ 0 w 2159832"/>
              <a:gd name="connsiteY7" fmla="*/ 12386 h 594531"/>
              <a:gd name="connsiteX0" fmla="*/ 0 w 2168908"/>
              <a:gd name="connsiteY0" fmla="*/ 26000 h 594531"/>
              <a:gd name="connsiteX1" fmla="*/ 76902 w 2168908"/>
              <a:gd name="connsiteY1" fmla="*/ 0 h 594531"/>
              <a:gd name="connsiteX2" fmla="*/ 2151579 w 2168908"/>
              <a:gd name="connsiteY2" fmla="*/ 12386 h 594531"/>
              <a:gd name="connsiteX3" fmla="*/ 2168905 w 2168908"/>
              <a:gd name="connsiteY3" fmla="*/ 108912 h 594531"/>
              <a:gd name="connsiteX4" fmla="*/ 2151579 w 2168908"/>
              <a:gd name="connsiteY4" fmla="*/ 583886 h 594531"/>
              <a:gd name="connsiteX5" fmla="*/ 2059993 w 2168908"/>
              <a:gd name="connsiteY5" fmla="*/ 594474 h 594531"/>
              <a:gd name="connsiteX6" fmla="*/ 9076 w 2168908"/>
              <a:gd name="connsiteY6" fmla="*/ 583886 h 594531"/>
              <a:gd name="connsiteX7" fmla="*/ 0 w 2168908"/>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5393 w 2174301"/>
              <a:gd name="connsiteY0" fmla="*/ 26000 h 594531"/>
              <a:gd name="connsiteX1" fmla="*/ 82295 w 2174301"/>
              <a:gd name="connsiteY1" fmla="*/ 0 h 594531"/>
              <a:gd name="connsiteX2" fmla="*/ 2156972 w 2174301"/>
              <a:gd name="connsiteY2" fmla="*/ 12386 h 594531"/>
              <a:gd name="connsiteX3" fmla="*/ 2174298 w 2174301"/>
              <a:gd name="connsiteY3" fmla="*/ 108912 h 594531"/>
              <a:gd name="connsiteX4" fmla="*/ 2156972 w 2174301"/>
              <a:gd name="connsiteY4" fmla="*/ 583886 h 594531"/>
              <a:gd name="connsiteX5" fmla="*/ 2065386 w 2174301"/>
              <a:gd name="connsiteY5" fmla="*/ 594474 h 594531"/>
              <a:gd name="connsiteX6" fmla="*/ 14469 w 2174301"/>
              <a:gd name="connsiteY6" fmla="*/ 583886 h 594531"/>
              <a:gd name="connsiteX7" fmla="*/ 5393 w 2174301"/>
              <a:gd name="connsiteY7" fmla="*/ 26000 h 594531"/>
              <a:gd name="connsiteX0" fmla="*/ 147197 w 2316105"/>
              <a:gd name="connsiteY0" fmla="*/ 26000 h 594531"/>
              <a:gd name="connsiteX1" fmla="*/ 224099 w 2316105"/>
              <a:gd name="connsiteY1" fmla="*/ 0 h 594531"/>
              <a:gd name="connsiteX2" fmla="*/ 2298776 w 2316105"/>
              <a:gd name="connsiteY2" fmla="*/ 12386 h 594531"/>
              <a:gd name="connsiteX3" fmla="*/ 2316102 w 2316105"/>
              <a:gd name="connsiteY3" fmla="*/ 108912 h 594531"/>
              <a:gd name="connsiteX4" fmla="*/ 2298776 w 2316105"/>
              <a:gd name="connsiteY4" fmla="*/ 583886 h 594531"/>
              <a:gd name="connsiteX5" fmla="*/ 2207190 w 2316105"/>
              <a:gd name="connsiteY5" fmla="*/ 594474 h 594531"/>
              <a:gd name="connsiteX6" fmla="*/ 156273 w 2316105"/>
              <a:gd name="connsiteY6" fmla="*/ 583886 h 594531"/>
              <a:gd name="connsiteX7" fmla="*/ 142416 w 2316105"/>
              <a:gd name="connsiteY7" fmla="*/ 235975 h 594531"/>
              <a:gd name="connsiteX8" fmla="*/ 147197 w 2316105"/>
              <a:gd name="connsiteY8" fmla="*/ 26000 h 594531"/>
              <a:gd name="connsiteX0" fmla="*/ 154684 w 2323592"/>
              <a:gd name="connsiteY0" fmla="*/ 26000 h 594531"/>
              <a:gd name="connsiteX1" fmla="*/ 231586 w 2323592"/>
              <a:gd name="connsiteY1" fmla="*/ 0 h 594531"/>
              <a:gd name="connsiteX2" fmla="*/ 2306263 w 2323592"/>
              <a:gd name="connsiteY2" fmla="*/ 12386 h 594531"/>
              <a:gd name="connsiteX3" fmla="*/ 2323589 w 2323592"/>
              <a:gd name="connsiteY3" fmla="*/ 108912 h 594531"/>
              <a:gd name="connsiteX4" fmla="*/ 2306263 w 2323592"/>
              <a:gd name="connsiteY4" fmla="*/ 583886 h 594531"/>
              <a:gd name="connsiteX5" fmla="*/ 2214677 w 2323592"/>
              <a:gd name="connsiteY5" fmla="*/ 594474 h 594531"/>
              <a:gd name="connsiteX6" fmla="*/ 163760 w 2323592"/>
              <a:gd name="connsiteY6" fmla="*/ 583886 h 594531"/>
              <a:gd name="connsiteX7" fmla="*/ 158979 w 2323592"/>
              <a:gd name="connsiteY7" fmla="*/ 403879 h 594531"/>
              <a:gd name="connsiteX8" fmla="*/ 149903 w 2323592"/>
              <a:gd name="connsiteY8" fmla="*/ 235975 h 594531"/>
              <a:gd name="connsiteX9" fmla="*/ 154684 w 2323592"/>
              <a:gd name="connsiteY9" fmla="*/ 26000 h 594531"/>
              <a:gd name="connsiteX0" fmla="*/ 13665 w 2182573"/>
              <a:gd name="connsiteY0" fmla="*/ 26000 h 594531"/>
              <a:gd name="connsiteX1" fmla="*/ 90567 w 2182573"/>
              <a:gd name="connsiteY1" fmla="*/ 0 h 594531"/>
              <a:gd name="connsiteX2" fmla="*/ 2165244 w 2182573"/>
              <a:gd name="connsiteY2" fmla="*/ 12386 h 594531"/>
              <a:gd name="connsiteX3" fmla="*/ 2182570 w 2182573"/>
              <a:gd name="connsiteY3" fmla="*/ 108912 h 594531"/>
              <a:gd name="connsiteX4" fmla="*/ 2165244 w 2182573"/>
              <a:gd name="connsiteY4" fmla="*/ 583886 h 594531"/>
              <a:gd name="connsiteX5" fmla="*/ 2073658 w 2182573"/>
              <a:gd name="connsiteY5" fmla="*/ 594474 h 594531"/>
              <a:gd name="connsiteX6" fmla="*/ 22741 w 2182573"/>
              <a:gd name="connsiteY6" fmla="*/ 583886 h 594531"/>
              <a:gd name="connsiteX7" fmla="*/ 17960 w 2182573"/>
              <a:gd name="connsiteY7" fmla="*/ 403879 h 594531"/>
              <a:gd name="connsiteX8" fmla="*/ 8884 w 2182573"/>
              <a:gd name="connsiteY8" fmla="*/ 235975 h 594531"/>
              <a:gd name="connsiteX9" fmla="*/ 13665 w 2182573"/>
              <a:gd name="connsiteY9" fmla="*/ 26000 h 594531"/>
              <a:gd name="connsiteX0" fmla="*/ 13665 w 2202120"/>
              <a:gd name="connsiteY0" fmla="*/ 26000 h 594531"/>
              <a:gd name="connsiteX1" fmla="*/ 90567 w 2202120"/>
              <a:gd name="connsiteY1" fmla="*/ 0 h 594531"/>
              <a:gd name="connsiteX2" fmla="*/ 2165244 w 2202120"/>
              <a:gd name="connsiteY2" fmla="*/ 12386 h 594531"/>
              <a:gd name="connsiteX3" fmla="*/ 2182570 w 2202120"/>
              <a:gd name="connsiteY3" fmla="*/ 108912 h 594531"/>
              <a:gd name="connsiteX4" fmla="*/ 2192471 w 2202120"/>
              <a:gd name="connsiteY4" fmla="*/ 583886 h 594531"/>
              <a:gd name="connsiteX5" fmla="*/ 2073658 w 2202120"/>
              <a:gd name="connsiteY5" fmla="*/ 594474 h 594531"/>
              <a:gd name="connsiteX6" fmla="*/ 22741 w 2202120"/>
              <a:gd name="connsiteY6" fmla="*/ 583886 h 594531"/>
              <a:gd name="connsiteX7" fmla="*/ 17960 w 2202120"/>
              <a:gd name="connsiteY7" fmla="*/ 403879 h 594531"/>
              <a:gd name="connsiteX8" fmla="*/ 8884 w 2202120"/>
              <a:gd name="connsiteY8" fmla="*/ 235975 h 594531"/>
              <a:gd name="connsiteX9" fmla="*/ 13665 w 2202120"/>
              <a:gd name="connsiteY9" fmla="*/ 26000 h 594531"/>
              <a:gd name="connsiteX0" fmla="*/ 13665 w 2202036"/>
              <a:gd name="connsiteY0" fmla="*/ 26000 h 594531"/>
              <a:gd name="connsiteX1" fmla="*/ 90567 w 2202036"/>
              <a:gd name="connsiteY1" fmla="*/ 0 h 594531"/>
              <a:gd name="connsiteX2" fmla="*/ 2165244 w 2202036"/>
              <a:gd name="connsiteY2" fmla="*/ 12386 h 594531"/>
              <a:gd name="connsiteX3" fmla="*/ 2182570 w 2202036"/>
              <a:gd name="connsiteY3" fmla="*/ 108912 h 594531"/>
              <a:gd name="connsiteX4" fmla="*/ 2191645 w 2202036"/>
              <a:gd name="connsiteY4" fmla="*/ 422031 h 594531"/>
              <a:gd name="connsiteX5" fmla="*/ 2192471 w 2202036"/>
              <a:gd name="connsiteY5" fmla="*/ 583886 h 594531"/>
              <a:gd name="connsiteX6" fmla="*/ 2073658 w 2202036"/>
              <a:gd name="connsiteY6" fmla="*/ 594474 h 594531"/>
              <a:gd name="connsiteX7" fmla="*/ 22741 w 2202036"/>
              <a:gd name="connsiteY7" fmla="*/ 583886 h 594531"/>
              <a:gd name="connsiteX8" fmla="*/ 17960 w 2202036"/>
              <a:gd name="connsiteY8" fmla="*/ 403879 h 594531"/>
              <a:gd name="connsiteX9" fmla="*/ 8884 w 2202036"/>
              <a:gd name="connsiteY9" fmla="*/ 235975 h 594531"/>
              <a:gd name="connsiteX10" fmla="*/ 13665 w 2202036"/>
              <a:gd name="connsiteY10" fmla="*/ 26000 h 594531"/>
              <a:gd name="connsiteX0" fmla="*/ 142254 w 2330625"/>
              <a:gd name="connsiteY0" fmla="*/ 26000 h 594531"/>
              <a:gd name="connsiteX1" fmla="*/ 219156 w 2330625"/>
              <a:gd name="connsiteY1" fmla="*/ 0 h 594531"/>
              <a:gd name="connsiteX2" fmla="*/ 2293833 w 2330625"/>
              <a:gd name="connsiteY2" fmla="*/ 12386 h 594531"/>
              <a:gd name="connsiteX3" fmla="*/ 2311159 w 2330625"/>
              <a:gd name="connsiteY3" fmla="*/ 108912 h 594531"/>
              <a:gd name="connsiteX4" fmla="*/ 2320234 w 2330625"/>
              <a:gd name="connsiteY4" fmla="*/ 422031 h 594531"/>
              <a:gd name="connsiteX5" fmla="*/ 2321060 w 2330625"/>
              <a:gd name="connsiteY5" fmla="*/ 583886 h 594531"/>
              <a:gd name="connsiteX6" fmla="*/ 2202247 w 2330625"/>
              <a:gd name="connsiteY6" fmla="*/ 594474 h 594531"/>
              <a:gd name="connsiteX7" fmla="*/ 151330 w 2330625"/>
              <a:gd name="connsiteY7" fmla="*/ 583886 h 594531"/>
              <a:gd name="connsiteX8" fmla="*/ 155624 w 2330625"/>
              <a:gd name="connsiteY8" fmla="*/ 512790 h 594531"/>
              <a:gd name="connsiteX9" fmla="*/ 146549 w 2330625"/>
              <a:gd name="connsiteY9" fmla="*/ 403879 h 594531"/>
              <a:gd name="connsiteX10" fmla="*/ 137473 w 2330625"/>
              <a:gd name="connsiteY10" fmla="*/ 235975 h 594531"/>
              <a:gd name="connsiteX11" fmla="*/ 142254 w 2330625"/>
              <a:gd name="connsiteY11" fmla="*/ 26000 h 594531"/>
              <a:gd name="connsiteX0" fmla="*/ 13413 w 2201784"/>
              <a:gd name="connsiteY0" fmla="*/ 26000 h 594531"/>
              <a:gd name="connsiteX1" fmla="*/ 90315 w 2201784"/>
              <a:gd name="connsiteY1" fmla="*/ 0 h 594531"/>
              <a:gd name="connsiteX2" fmla="*/ 2164992 w 2201784"/>
              <a:gd name="connsiteY2" fmla="*/ 12386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 name="connsiteX0" fmla="*/ 13413 w 2201784"/>
              <a:gd name="connsiteY0" fmla="*/ 26000 h 594531"/>
              <a:gd name="connsiteX1" fmla="*/ 90315 w 2201784"/>
              <a:gd name="connsiteY1" fmla="*/ 0 h 594531"/>
              <a:gd name="connsiteX2" fmla="*/ 2170127 w 2201784"/>
              <a:gd name="connsiteY2" fmla="*/ 33245 h 594531"/>
              <a:gd name="connsiteX3" fmla="*/ 2182318 w 2201784"/>
              <a:gd name="connsiteY3" fmla="*/ 108912 h 594531"/>
              <a:gd name="connsiteX4" fmla="*/ 2191393 w 2201784"/>
              <a:gd name="connsiteY4" fmla="*/ 422031 h 594531"/>
              <a:gd name="connsiteX5" fmla="*/ 2192219 w 2201784"/>
              <a:gd name="connsiteY5" fmla="*/ 583886 h 594531"/>
              <a:gd name="connsiteX6" fmla="*/ 2073406 w 2201784"/>
              <a:gd name="connsiteY6" fmla="*/ 594474 h 594531"/>
              <a:gd name="connsiteX7" fmla="*/ 22489 w 2201784"/>
              <a:gd name="connsiteY7" fmla="*/ 583886 h 594531"/>
              <a:gd name="connsiteX8" fmla="*/ 26783 w 2201784"/>
              <a:gd name="connsiteY8" fmla="*/ 512790 h 594531"/>
              <a:gd name="connsiteX9" fmla="*/ 17708 w 2201784"/>
              <a:gd name="connsiteY9" fmla="*/ 403879 h 594531"/>
              <a:gd name="connsiteX10" fmla="*/ 8632 w 2201784"/>
              <a:gd name="connsiteY10" fmla="*/ 235975 h 594531"/>
              <a:gd name="connsiteX11" fmla="*/ 13413 w 2201784"/>
              <a:gd name="connsiteY11" fmla="*/ 26000 h 5945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201784" h="594531">
                <a:moveTo>
                  <a:pt x="13413" y="26000"/>
                </a:moveTo>
                <a:cubicBezTo>
                  <a:pt x="37534" y="24897"/>
                  <a:pt x="66194" y="1103"/>
                  <a:pt x="90315" y="0"/>
                </a:cubicBezTo>
                <a:cubicBezTo>
                  <a:pt x="781874" y="4129"/>
                  <a:pt x="1607589" y="24681"/>
                  <a:pt x="2170127" y="33245"/>
                </a:cubicBezTo>
                <a:cubicBezTo>
                  <a:pt x="2169852" y="63908"/>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35000"/>
            </a:srgbClr>
          </a:solidFill>
          <a:ln>
            <a:noFill/>
          </a:ln>
          <a:effectLst>
            <a:softEdge rad="635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A8DF73B6-D4BE-4252-8759-33FA35A9CE6E}"/>
              </a:ext>
            </a:extLst>
          </p:cNvPr>
          <p:cNvSpPr>
            <a:spLocks noGrp="1"/>
          </p:cNvSpPr>
          <p:nvPr>
            <p:ph idx="1"/>
          </p:nvPr>
        </p:nvSpPr>
        <p:spPr>
          <a:xfrm>
            <a:off x="1959310" y="2918128"/>
            <a:ext cx="8273380" cy="3053301"/>
          </a:xfrm>
        </p:spPr>
        <p:txBody>
          <a:bodyPr anchor="ctr">
            <a:noAutofit/>
          </a:bodyPr>
          <a:lstStyle/>
          <a:p>
            <a:pPr marL="0" indent="0">
              <a:buNone/>
            </a:pPr>
            <a:r>
              <a:rPr lang="en-GB" sz="1100" dirty="0">
                <a:latin typeface="Arial" panose="020B0604020202020204" pitchFamily="34" charset="0"/>
                <a:cs typeface="Arial" panose="020B0604020202020204" pitchFamily="34" charset="0"/>
              </a:rPr>
              <a:t>The (Global Action Plan on the Public Health Response to Dementia 2017-2025, 2017), stated that, the worldwide action plan, for general health in response to dementia, looks at a world in which dementia is prevented and individuals with dementia and  caregivers, live in a world where, they are comfortable and encounter, the healthcare and assistance they need, to carry out their abilities, with dignity, respect, independence and equal opportunities. The aim of the worldwide action plan, is to better the lives of individuals with dementia, their caregivers and relatives, while reducing the effect of dementia on them, also on societies and nations all over the world. Highlighted below are some of the ideas the worldwide action plan hopes to achieve.</a:t>
            </a:r>
          </a:p>
          <a:p>
            <a:r>
              <a:rPr lang="en-GB" sz="1100" dirty="0">
                <a:latin typeface="Arial" panose="020B0604020202020204" pitchFamily="34" charset="0"/>
                <a:cs typeface="Arial" panose="020B0604020202020204" pitchFamily="34" charset="0"/>
              </a:rPr>
              <a:t>Human rights for individuals suffering with dementia, policies, legislations, solutions, interventions and actions, must be compassionate towards the requirements and beliefs of human rights for the individual with dementia, accordant with the convention articles, on the rights of people with a disability and other global and local human rights mechanisms.</a:t>
            </a:r>
          </a:p>
          <a:p>
            <a:r>
              <a:rPr lang="en-GB" sz="1100" dirty="0">
                <a:latin typeface="Arial" panose="020B0604020202020204" pitchFamily="34" charset="0"/>
                <a:cs typeface="Arial" panose="020B0604020202020204" pitchFamily="34" charset="0"/>
              </a:rPr>
              <a:t>Authorisation and participation for individuals and their caregivers, institutions, caregivers, and people with dementia as well as any other healthcare professional that acts on behalf of them , should be entitled and included in recommendation, policies, arrangement, legislation, services, facilities, examination and investigation of dementia.</a:t>
            </a:r>
          </a:p>
          <a:p>
            <a:r>
              <a:rPr lang="en-GB" sz="1100" dirty="0">
                <a:latin typeface="Arial" panose="020B0604020202020204" pitchFamily="34" charset="0"/>
                <a:cs typeface="Arial" panose="020B0604020202020204" pitchFamily="34" charset="0"/>
              </a:rPr>
              <a:t>Documentation based practice, to reduce the risk of dementia,  biological verification and top practice , is vital to enhance, plan of action and interventions to prevent and reduce the risk of dementia, this must be person- centred, environmentally friendly, reliable and inexpensive, healthcare principles and ethnic views must be taken into account.</a:t>
            </a:r>
          </a:p>
          <a:p>
            <a:r>
              <a:rPr lang="en-GB" sz="1100" dirty="0">
                <a:latin typeface="Arial" panose="020B0604020202020204" pitchFamily="34" charset="0"/>
                <a:cs typeface="Arial" panose="020B0604020202020204" pitchFamily="34" charset="0"/>
              </a:rPr>
              <a:t>All healthcare feedback in relation to dementia, should aid sexuality preferences, equality and take a gender diplomatic approach, bearing in mind, that all susceptibility is specified to each public factor, compatible with the 2030 plan of action, for reliable developments, that acknowledge individuals, who are identified as at risk, this includes individuals who have a disability, elderly people and asylum seekers(Global Action Plan on the Public Health Response to Dementia 2017-2025, 2017).      </a:t>
            </a:r>
          </a:p>
        </p:txBody>
      </p:sp>
    </p:spTree>
    <p:extLst>
      <p:ext uri="{BB962C8B-B14F-4D97-AF65-F5344CB8AC3E}">
        <p14:creationId xmlns:p14="http://schemas.microsoft.com/office/powerpoint/2010/main" val="378482752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21739CA5-F0F5-48E1-8E8C-F24B71827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24"/>
            <a:ext cx="12192000" cy="6861324"/>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ounded Rectangle 3">
            <a:extLst>
              <a:ext uri="{FF2B5EF4-FFF2-40B4-BE49-F238E27FC236}">
                <a16:creationId xmlns:a16="http://schemas.microsoft.com/office/drawing/2014/main" id="{3EAD2937-F230-41D4-B9C5-975B129BFC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6745" y="640080"/>
            <a:ext cx="10920415" cy="5577818"/>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CCD444A3-C338-4886-B7F1-4BA2AF46EB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68024" y="960109"/>
            <a:ext cx="10277856" cy="493776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7C44BFD8-4AB4-4FEE-94CD-F799652E64F9}"/>
              </a:ext>
            </a:extLst>
          </p:cNvPr>
          <p:cNvSpPr>
            <a:spLocks noGrp="1"/>
          </p:cNvSpPr>
          <p:nvPr>
            <p:ph type="title"/>
          </p:nvPr>
        </p:nvSpPr>
        <p:spPr>
          <a:xfrm>
            <a:off x="1452656" y="1444741"/>
            <a:ext cx="9357865" cy="1041901"/>
          </a:xfrm>
        </p:spPr>
        <p:txBody>
          <a:bodyPr>
            <a:normAutofit/>
          </a:bodyPr>
          <a:lstStyle/>
          <a:p>
            <a:r>
              <a:rPr lang="en-GB" sz="3400" b="1">
                <a:latin typeface="Arial" panose="020B0604020202020204" pitchFamily="34" charset="0"/>
                <a:cs typeface="Arial" panose="020B0604020202020204" pitchFamily="34" charset="0"/>
              </a:rPr>
              <a:t>POLICIES AND LEGISLATIONS, RELATING TO DEMENTIA!</a:t>
            </a:r>
          </a:p>
        </p:txBody>
      </p:sp>
      <p:sp>
        <p:nvSpPr>
          <p:cNvPr id="5" name="Content Placeholder 4">
            <a:extLst>
              <a:ext uri="{FF2B5EF4-FFF2-40B4-BE49-F238E27FC236}">
                <a16:creationId xmlns:a16="http://schemas.microsoft.com/office/drawing/2014/main" id="{8C8388C0-C4AF-4926-A208-5F3E9063CF00}"/>
              </a:ext>
            </a:extLst>
          </p:cNvPr>
          <p:cNvSpPr>
            <a:spLocks noGrp="1"/>
          </p:cNvSpPr>
          <p:nvPr>
            <p:ph sz="half" idx="1"/>
          </p:nvPr>
        </p:nvSpPr>
        <p:spPr>
          <a:xfrm>
            <a:off x="1452656" y="2701427"/>
            <a:ext cx="4483324" cy="2699968"/>
          </a:xfrm>
        </p:spPr>
        <p:txBody>
          <a:bodyPr>
            <a:noAutofit/>
          </a:bodyPr>
          <a:lstStyle/>
          <a:p>
            <a:pPr marL="0" indent="0">
              <a:buNone/>
            </a:pPr>
            <a:r>
              <a:rPr lang="en-GB" sz="1100" dirty="0">
                <a:latin typeface="Arial" panose="020B0604020202020204" pitchFamily="34" charset="0"/>
                <a:cs typeface="Arial" panose="020B0604020202020204" pitchFamily="34" charset="0"/>
              </a:rPr>
              <a:t>According to Dementia rights and the social model of disability(Mental Health Foundation, 2015) dementia is continuously, being looked on  as, having a rights-based capacity, with a variety of advantages, for example, substantial amount of lawful protection, privilege to use, different health services and productive heritage shifts, in order to change the way dementia is being viewed and accepted, this also relates to individuals who have dementia themselves.</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However some fundamental elements, relating to the heritage shift, such as tore and stress, in the dementia communication process, involves, aspects of expression from the individual with dementia prospect. Some global and governmental legislations, produced a structure to assist with this shift Dementia rights and the social model of disability(Mental Health Foundation, 2015).    </a:t>
            </a:r>
          </a:p>
          <a:p>
            <a:pPr marL="0" indent="0">
              <a:buNone/>
            </a:pPr>
            <a:r>
              <a:rPr lang="en-GB" sz="1100" dirty="0">
                <a:latin typeface="Arial" panose="020B0604020202020204" pitchFamily="34" charset="0"/>
                <a:cs typeface="Arial" panose="020B0604020202020204" pitchFamily="34" charset="0"/>
              </a:rPr>
              <a:t>    </a:t>
            </a:r>
          </a:p>
        </p:txBody>
      </p:sp>
      <p:sp>
        <p:nvSpPr>
          <p:cNvPr id="6" name="Content Placeholder 5">
            <a:extLst>
              <a:ext uri="{FF2B5EF4-FFF2-40B4-BE49-F238E27FC236}">
                <a16:creationId xmlns:a16="http://schemas.microsoft.com/office/drawing/2014/main" id="{0506267B-88BB-4D9A-A26B-B5E4759BF51E}"/>
              </a:ext>
            </a:extLst>
          </p:cNvPr>
          <p:cNvSpPr>
            <a:spLocks noGrp="1"/>
          </p:cNvSpPr>
          <p:nvPr>
            <p:ph sz="half" idx="2"/>
          </p:nvPr>
        </p:nvSpPr>
        <p:spPr>
          <a:xfrm>
            <a:off x="6256020" y="2701427"/>
            <a:ext cx="4554501" cy="2699968"/>
          </a:xfrm>
        </p:spPr>
        <p:txBody>
          <a:bodyPr>
            <a:noAutofit/>
          </a:bodyPr>
          <a:lstStyle/>
          <a:p>
            <a:pPr marL="0" indent="0">
              <a:buNone/>
            </a:pPr>
            <a:r>
              <a:rPr lang="en-GB" sz="1100" dirty="0">
                <a:latin typeface="Arial" panose="020B0604020202020204" pitchFamily="34" charset="0"/>
                <a:cs typeface="Arial" panose="020B0604020202020204" pitchFamily="34" charset="0"/>
              </a:rPr>
              <a:t>The National service framework older people(Gov.UK, 2001) regulates the quality of standards for health and social care. This has been put in place to support and assist the elderly, in maintaining their health and wellbeing and independence, for as long as possible, the national service framework for elderly people will:</a:t>
            </a:r>
          </a:p>
          <a:p>
            <a:r>
              <a:rPr lang="en-GB" sz="1100" dirty="0">
                <a:latin typeface="Arial" panose="020B0604020202020204" pitchFamily="34" charset="0"/>
                <a:cs typeface="Arial" panose="020B0604020202020204" pitchFamily="34" charset="0"/>
              </a:rPr>
              <a:t>Make sure that elderly individuals, are treated with the up most respect</a:t>
            </a:r>
          </a:p>
          <a:p>
            <a:r>
              <a:rPr lang="en-GB" sz="1100" dirty="0">
                <a:latin typeface="Arial" panose="020B0604020202020204" pitchFamily="34" charset="0"/>
                <a:cs typeface="Arial" panose="020B0604020202020204" pitchFamily="34" charset="0"/>
              </a:rPr>
              <a:t>Put a stop to, needless hospital referrals , and assist with prompt discharge</a:t>
            </a:r>
          </a:p>
          <a:p>
            <a:r>
              <a:rPr lang="en-GB" sz="1100" dirty="0">
                <a:latin typeface="Arial" panose="020B0604020202020204" pitchFamily="34" charset="0"/>
                <a:cs typeface="Arial" panose="020B0604020202020204" pitchFamily="34" charset="0"/>
              </a:rPr>
              <a:t>Decrease extended sickness, by supplying expert care, encouraging healthy living and freedom, for older people.</a:t>
            </a:r>
          </a:p>
          <a:p>
            <a:pPr marL="0" indent="0">
              <a:buNone/>
            </a:pPr>
            <a:r>
              <a:rPr lang="en-GB" sz="1100" dirty="0">
                <a:latin typeface="Arial" panose="020B0604020202020204" pitchFamily="34" charset="0"/>
                <a:cs typeface="Arial" panose="020B0604020202020204" pitchFamily="34" charset="0"/>
              </a:rPr>
              <a:t>The aim of the national service framework and healthcare policies, is to except and reply to any issue, perceived as complicated relatedness, such as any physical, psychological and social welfare factors, that may compromise the older persons freedom and standard of living National framework older people (Gov.UK, 2001).       </a:t>
            </a:r>
          </a:p>
        </p:txBody>
      </p:sp>
    </p:spTree>
    <p:extLst>
      <p:ext uri="{BB962C8B-B14F-4D97-AF65-F5344CB8AC3E}">
        <p14:creationId xmlns:p14="http://schemas.microsoft.com/office/powerpoint/2010/main" val="381121558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5" name="Rectangle 34">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Freeform: Shape 42">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1" name="Rectangle 44">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itle 4">
            <a:extLst>
              <a:ext uri="{FF2B5EF4-FFF2-40B4-BE49-F238E27FC236}">
                <a16:creationId xmlns:a16="http://schemas.microsoft.com/office/drawing/2014/main" id="{61C2FFBC-FE8B-49BF-BEDA-6194B4E467E5}"/>
              </a:ext>
            </a:extLst>
          </p:cNvPr>
          <p:cNvSpPr>
            <a:spLocks noGrp="1"/>
          </p:cNvSpPr>
          <p:nvPr>
            <p:ph type="title"/>
          </p:nvPr>
        </p:nvSpPr>
        <p:spPr>
          <a:xfrm>
            <a:off x="466722" y="586855"/>
            <a:ext cx="3201366" cy="3387497"/>
          </a:xfrm>
        </p:spPr>
        <p:txBody>
          <a:bodyPr anchor="b">
            <a:normAutofit/>
          </a:bodyPr>
          <a:lstStyle/>
          <a:p>
            <a:pPr algn="r"/>
            <a:r>
              <a:rPr lang="en-GB" sz="3100" b="1" dirty="0">
                <a:solidFill>
                  <a:srgbClr val="FFFFFF"/>
                </a:solidFill>
                <a:latin typeface="Arial" panose="020B0604020202020204" pitchFamily="34" charset="0"/>
                <a:cs typeface="Arial" panose="020B0604020202020204" pitchFamily="34" charset="0"/>
              </a:rPr>
              <a:t>REFRENCE LIST</a:t>
            </a:r>
          </a:p>
        </p:txBody>
      </p:sp>
      <p:sp>
        <p:nvSpPr>
          <p:cNvPr id="6" name="Content Placeholder 5">
            <a:extLst>
              <a:ext uri="{FF2B5EF4-FFF2-40B4-BE49-F238E27FC236}">
                <a16:creationId xmlns:a16="http://schemas.microsoft.com/office/drawing/2014/main" id="{AE327329-E022-491D-BC43-DAC7D90D6020}"/>
              </a:ext>
            </a:extLst>
          </p:cNvPr>
          <p:cNvSpPr>
            <a:spLocks noGrp="1"/>
          </p:cNvSpPr>
          <p:nvPr>
            <p:ph idx="1"/>
          </p:nvPr>
        </p:nvSpPr>
        <p:spPr>
          <a:xfrm>
            <a:off x="4810259" y="140678"/>
            <a:ext cx="6555347" cy="6457070"/>
          </a:xfrm>
        </p:spPr>
        <p:txBody>
          <a:bodyPr anchor="ctr">
            <a:noAutofit/>
          </a:bodyPr>
          <a:lstStyle/>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Age UK (2022) </a:t>
            </a:r>
            <a:r>
              <a:rPr lang="en-GB" sz="1100" i="1" dirty="0">
                <a:latin typeface="Arial" panose="020B0604020202020204" pitchFamily="34" charset="0"/>
                <a:cs typeface="Arial" panose="020B0604020202020204" pitchFamily="34" charset="0"/>
              </a:rPr>
              <a:t>Getting Care and Support for Dementia</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2"/>
              </a:rPr>
              <a:t>http://www.ageuk.org.uk/information-advice/health-wellbeing/conditions-illness/dementia/getting-care-and-support/</a:t>
            </a:r>
            <a:r>
              <a:rPr lang="en-GB" sz="1100" dirty="0">
                <a:latin typeface="Arial" panose="020B0604020202020204" pitchFamily="34" charset="0"/>
                <a:cs typeface="Arial" panose="020B0604020202020204" pitchFamily="34" charset="0"/>
              </a:rPr>
              <a:t> (Accessed: 25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Alina Homecare (2022) </a:t>
            </a:r>
            <a:r>
              <a:rPr lang="en-GB" sz="1100" i="1" dirty="0">
                <a:latin typeface="Arial" panose="020B0604020202020204" pitchFamily="34" charset="0"/>
                <a:cs typeface="Arial" panose="020B0604020202020204" pitchFamily="34" charset="0"/>
              </a:rPr>
              <a:t>Dementia Care</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3"/>
              </a:rPr>
              <a:t>http://www.alinahomecare.com/home-care/dementia-care/?AdGroup=Alina%20Homecare&amp;AdGroupld=1322713654500889&amp;Adld=82...2334469344233259:loc-188&amp;keyword=alinahomecare&amp;msclkid=fb8b430635ff12236e18211f0e35...</a:t>
            </a:r>
            <a:r>
              <a:rPr lang="en-GB" sz="1100" dirty="0">
                <a:latin typeface="Arial" panose="020B0604020202020204" pitchFamily="34" charset="0"/>
                <a:cs typeface="Arial" panose="020B0604020202020204" pitchFamily="34" charset="0"/>
              </a:rPr>
              <a:t> (Accessed: 25 February 2022).</a:t>
            </a:r>
          </a:p>
          <a:p>
            <a:pPr marL="0" indent="0">
              <a:buNone/>
            </a:pPr>
            <a:r>
              <a:rPr lang="en-GB" sz="1100" dirty="0">
                <a:latin typeface="Arial" panose="020B0604020202020204" pitchFamily="34" charset="0"/>
                <a:cs typeface="Arial" panose="020B0604020202020204" pitchFamily="34" charset="0"/>
              </a:rPr>
              <a:t>Alzheimer’s. Net (2021) </a:t>
            </a:r>
            <a:r>
              <a:rPr lang="en-GB" sz="1100" i="1" dirty="0">
                <a:latin typeface="Arial" panose="020B0604020202020204" pitchFamily="34" charset="0"/>
                <a:cs typeface="Arial" panose="020B0604020202020204" pitchFamily="34" charset="0"/>
              </a:rPr>
              <a:t>7 Technology Innovations for those with Dementia</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4"/>
              </a:rPr>
              <a:t>http://www.alzheimers.net/9-22-14-technology-for-dementia</a:t>
            </a:r>
            <a:r>
              <a:rPr lang="en-GB" sz="1100" dirty="0">
                <a:latin typeface="Arial" panose="020B0604020202020204" pitchFamily="34" charset="0"/>
                <a:cs typeface="Arial" panose="020B0604020202020204" pitchFamily="34" charset="0"/>
              </a:rPr>
              <a:t> (Accessed: 2 March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Alzheimer’s Research UK (2022) </a:t>
            </a:r>
            <a:r>
              <a:rPr lang="en-GB" sz="1100" i="1" dirty="0">
                <a:latin typeface="Arial" panose="020B0604020202020204" pitchFamily="34" charset="0"/>
                <a:cs typeface="Arial" panose="020B0604020202020204" pitchFamily="34" charset="0"/>
              </a:rPr>
              <a:t>Make Break Throughs Possible</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5"/>
              </a:rPr>
              <a:t>http://www.alzheimersresearchuk.org/brain-health/think-brain-health/?gclsrc=aw.ds&amp;</a:t>
            </a:r>
            <a:r>
              <a:rPr lang="en-GB" sz="1100" dirty="0">
                <a:latin typeface="Arial" panose="020B0604020202020204" pitchFamily="34" charset="0"/>
                <a:cs typeface="Arial" panose="020B0604020202020204" pitchFamily="34" charset="0"/>
              </a:rPr>
              <a:t> (Accessed: 25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Alzheimer’s Society United Against Dementia (2022) </a:t>
            </a:r>
            <a:r>
              <a:rPr lang="en-GB" sz="1100" i="1" dirty="0">
                <a:latin typeface="Arial" panose="020B0604020202020204" pitchFamily="34" charset="0"/>
                <a:cs typeface="Arial" panose="020B0604020202020204" pitchFamily="34" charset="0"/>
              </a:rPr>
              <a:t>Risk Factors for Vascular Dementia</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6"/>
              </a:rPr>
              <a:t>http://www.alzheimers.org.uk/about-dementia/types-dementia/risk-factors-vascular-dementia#content-start</a:t>
            </a:r>
            <a:r>
              <a:rPr lang="en-GB" sz="1100" dirty="0">
                <a:latin typeface="Arial" panose="020B0604020202020204" pitchFamily="34" charset="0"/>
                <a:cs typeface="Arial" panose="020B0604020202020204" pitchFamily="34" charset="0"/>
              </a:rPr>
              <a:t> (Accessed: 17 February 2022).</a:t>
            </a:r>
          </a:p>
          <a:p>
            <a:pPr marL="0" indent="0">
              <a:buNone/>
            </a:pPr>
            <a:r>
              <a:rPr lang="en-GB" sz="1100" dirty="0">
                <a:latin typeface="Arial" panose="020B0604020202020204" pitchFamily="34" charset="0"/>
                <a:cs typeface="Arial" panose="020B0604020202020204" pitchFamily="34" charset="0"/>
              </a:rPr>
              <a:t>Bartley Be ( 2021) </a:t>
            </a:r>
            <a:r>
              <a:rPr lang="en-GB" sz="1100" i="1" dirty="0">
                <a:latin typeface="Arial" panose="020B0604020202020204" pitchFamily="34" charset="0"/>
                <a:cs typeface="Arial" panose="020B0604020202020204" pitchFamily="34" charset="0"/>
              </a:rPr>
              <a:t>Disengagement Theory and Alzheimer’s Disease</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7"/>
              </a:rPr>
              <a:t>http://www.bartleyby.com/essay/Disengagement-Theory-And-Alzheimer-s-Disease-P3KPSAKTUXYW#:-:text=Disengagement%20theory%20is%20the%20idea%20tha...</a:t>
            </a:r>
            <a:r>
              <a:rPr lang="en-GB" sz="1100" dirty="0">
                <a:latin typeface="Arial" panose="020B0604020202020204" pitchFamily="34" charset="0"/>
                <a:cs typeface="Arial" panose="020B0604020202020204" pitchFamily="34" charset="0"/>
              </a:rPr>
              <a:t> (Accessed 25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Bel Marra Health (2022) </a:t>
            </a:r>
            <a:r>
              <a:rPr lang="en-GB" sz="1100" i="1" dirty="0">
                <a:latin typeface="Arial" panose="020B0604020202020204" pitchFamily="34" charset="0"/>
                <a:cs typeface="Arial" panose="020B0604020202020204" pitchFamily="34" charset="0"/>
              </a:rPr>
              <a:t>Stages of Vascular Dementia and Life Expectancy of Stroke Dementia Patients</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8"/>
              </a:rPr>
              <a:t>http://www.belmarrahealth.com/stages-vascular-dementia-life-expectancy-stroke-dementia-patients/</a:t>
            </a:r>
            <a:r>
              <a:rPr lang="en-GB" sz="1100" dirty="0">
                <a:latin typeface="Arial" panose="020B0604020202020204" pitchFamily="34" charset="0"/>
                <a:cs typeface="Arial" panose="020B0604020202020204" pitchFamily="34" charset="0"/>
              </a:rPr>
              <a:t> (Accessed: 18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r>
              <a:rPr lang="en-GB" sz="1100" dirty="0">
                <a:latin typeface="Arial" panose="020B0604020202020204" pitchFamily="34" charset="0"/>
                <a:cs typeface="Arial" panose="020B0604020202020204" pitchFamily="34" charset="0"/>
              </a:rPr>
              <a:t>Best Practice (2022) </a:t>
            </a:r>
            <a:r>
              <a:rPr lang="en-GB" sz="1100" i="1" dirty="0">
                <a:latin typeface="Arial" panose="020B0604020202020204" pitchFamily="34" charset="0"/>
                <a:cs typeface="Arial" panose="020B0604020202020204" pitchFamily="34" charset="0"/>
              </a:rPr>
              <a:t>Vascular Dementia</a:t>
            </a:r>
            <a:r>
              <a:rPr lang="en-GB" sz="1100" dirty="0">
                <a:latin typeface="Arial" panose="020B0604020202020204" pitchFamily="34" charset="0"/>
                <a:cs typeface="Arial" panose="020B0604020202020204" pitchFamily="34" charset="0"/>
              </a:rPr>
              <a:t>. Available at: </a:t>
            </a:r>
            <a:r>
              <a:rPr lang="en-GB" sz="1100" dirty="0">
                <a:latin typeface="Arial" panose="020B0604020202020204" pitchFamily="34" charset="0"/>
                <a:cs typeface="Arial" panose="020B0604020202020204" pitchFamily="34" charset="0"/>
                <a:hlinkClick r:id="rId9"/>
              </a:rPr>
              <a:t>http://www.bestpractice.bmj.com/topics/en-gb/319#:-:text=Vascular%20dementia%20is%20a%20chronic%20progressive%20... </a:t>
            </a:r>
            <a:r>
              <a:rPr lang="en-GB" sz="1100" dirty="0">
                <a:latin typeface="Arial" panose="020B0604020202020204" pitchFamily="34" charset="0"/>
                <a:cs typeface="Arial" panose="020B0604020202020204" pitchFamily="34" charset="0"/>
              </a:rPr>
              <a:t> (Accessed: 18 February 2022).</a:t>
            </a: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i="1" dirty="0">
              <a:latin typeface="Arial" panose="020B0604020202020204" pitchFamily="34" charset="0"/>
              <a:cs typeface="Arial" panose="020B0604020202020204" pitchFamily="34" charset="0"/>
            </a:endParaRPr>
          </a:p>
          <a:p>
            <a:pPr marL="0" indent="0">
              <a:buNone/>
            </a:pPr>
            <a:endParaRPr lang="en-GB" sz="1100" i="1" dirty="0">
              <a:latin typeface="Arial" panose="020B0604020202020204" pitchFamily="34" charset="0"/>
              <a:cs typeface="Arial" panose="020B0604020202020204" pitchFamily="34" charset="0"/>
            </a:endParaRPr>
          </a:p>
          <a:p>
            <a:pPr marL="0" indent="0">
              <a:buNone/>
            </a:pPr>
            <a:endParaRPr lang="en-GB" sz="1100" i="1"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a:p>
            <a:pPr marL="0" indent="0">
              <a:buNone/>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816098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7">
            <a:extLst>
              <a:ext uri="{FF2B5EF4-FFF2-40B4-BE49-F238E27FC236}">
                <a16:creationId xmlns:a16="http://schemas.microsoft.com/office/drawing/2014/main" id="{DE7FFD28-545C-4C88-A2E7-152FB234C92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191135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321DBB7-C630-4FF7-8DB4-53F7FF9C3025}"/>
              </a:ext>
            </a:extLst>
          </p:cNvPr>
          <p:cNvSpPr>
            <a:spLocks noGrp="1"/>
          </p:cNvSpPr>
          <p:nvPr>
            <p:ph type="title"/>
          </p:nvPr>
        </p:nvSpPr>
        <p:spPr>
          <a:xfrm>
            <a:off x="838200" y="365125"/>
            <a:ext cx="10515600" cy="1325563"/>
          </a:xfrm>
        </p:spPr>
        <p:txBody>
          <a:bodyPr>
            <a:normAutofit/>
          </a:bodyPr>
          <a:lstStyle/>
          <a:p>
            <a:r>
              <a:rPr lang="en-GB" sz="3100" b="1" dirty="0">
                <a:solidFill>
                  <a:srgbClr val="FFFFFF"/>
                </a:solidFill>
                <a:latin typeface="Arial" panose="020B0604020202020204" pitchFamily="34" charset="0"/>
                <a:cs typeface="Arial" panose="020B0604020202020204" pitchFamily="34" charset="0"/>
              </a:rPr>
              <a:t>REFRENCES </a:t>
            </a:r>
          </a:p>
        </p:txBody>
      </p:sp>
      <p:sp>
        <p:nvSpPr>
          <p:cNvPr id="15" name="Content Placeholder 2">
            <a:extLst>
              <a:ext uri="{FF2B5EF4-FFF2-40B4-BE49-F238E27FC236}">
                <a16:creationId xmlns:a16="http://schemas.microsoft.com/office/drawing/2014/main" id="{5ED0566A-FAD5-45C5-AA56-D061B8338225}"/>
              </a:ext>
            </a:extLst>
          </p:cNvPr>
          <p:cNvSpPr>
            <a:spLocks noGrp="1"/>
          </p:cNvSpPr>
          <p:nvPr>
            <p:ph idx="1"/>
          </p:nvPr>
        </p:nvSpPr>
        <p:spPr>
          <a:xfrm>
            <a:off x="838200" y="2055813"/>
            <a:ext cx="10515600" cy="4121149"/>
          </a:xfrm>
        </p:spPr>
        <p:txBody>
          <a:bodyPr>
            <a:normAutofit fontScale="25000" lnSpcReduction="20000"/>
          </a:bodyPr>
          <a:lstStyle/>
          <a:p>
            <a:pPr marL="0" indent="0">
              <a:buNone/>
            </a:pPr>
            <a:r>
              <a:rPr lang="en-GB" sz="4400" dirty="0">
                <a:latin typeface="Arial" panose="020B0604020202020204" pitchFamily="34" charset="0"/>
                <a:cs typeface="Arial" panose="020B0604020202020204" pitchFamily="34" charset="0"/>
              </a:rPr>
              <a:t>Cahill, S. (2007) ‘Technology in dementia care’, </a:t>
            </a:r>
            <a:r>
              <a:rPr lang="en-GB" sz="4400" i="1" dirty="0">
                <a:latin typeface="Arial" panose="020B0604020202020204" pitchFamily="34" charset="0"/>
                <a:cs typeface="Arial" panose="020B0604020202020204" pitchFamily="34" charset="0"/>
              </a:rPr>
              <a:t>Technology and Disability</a:t>
            </a:r>
            <a:r>
              <a:rPr lang="en-GB" sz="4400" dirty="0">
                <a:latin typeface="Arial" panose="020B0604020202020204" pitchFamily="34" charset="0"/>
                <a:cs typeface="Arial" panose="020B0604020202020204" pitchFamily="34" charset="0"/>
              </a:rPr>
              <a:t>, 19, pp.57-58. Available at: </a:t>
            </a:r>
            <a:r>
              <a:rPr lang="en-GB" sz="4400" dirty="0">
                <a:latin typeface="Arial" panose="020B0604020202020204" pitchFamily="34" charset="0"/>
                <a:cs typeface="Arial" panose="020B0604020202020204" pitchFamily="34" charset="0"/>
                <a:hlinkClick r:id="rId2"/>
              </a:rPr>
              <a:t>http://www.citeseerx.ist.psu.edu/viewdoc/download? DOI: 10.1.1.929.6568&amp;rep=rep1&amp;type=pdf</a:t>
            </a:r>
            <a:r>
              <a:rPr lang="en-GB" sz="4400" dirty="0">
                <a:latin typeface="Arial" panose="020B0604020202020204" pitchFamily="34" charset="0"/>
                <a:cs typeface="Arial" panose="020B0604020202020204" pitchFamily="34" charset="0"/>
              </a:rPr>
              <a:t> (Accessed: 20 February).</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Caring for Dementia (2022) </a:t>
            </a:r>
            <a:r>
              <a:rPr lang="en-GB" sz="4400" i="1" dirty="0">
                <a:latin typeface="Arial" panose="020B0604020202020204" pitchFamily="34" charset="0"/>
                <a:cs typeface="Arial" panose="020B0604020202020204" pitchFamily="34" charset="0"/>
              </a:rPr>
              <a:t>Maslow’s Hierarchy of Needs</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3"/>
              </a:rPr>
              <a:t>http://www.caringfordementia.weebly.com/maslowrsquos-hierarchy-of-needs.html</a:t>
            </a:r>
            <a:r>
              <a:rPr lang="en-GB" sz="4400" dirty="0">
                <a:latin typeface="Arial" panose="020B0604020202020204" pitchFamily="34" charset="0"/>
                <a:cs typeface="Arial" panose="020B0604020202020204" pitchFamily="34" charset="0"/>
              </a:rPr>
              <a:t> (Accessed: 25 February 2022).</a:t>
            </a:r>
          </a:p>
          <a:p>
            <a:pPr marL="0" indent="0">
              <a:buNone/>
            </a:pPr>
            <a:r>
              <a:rPr lang="en-GB" sz="4400" dirty="0">
                <a:latin typeface="Arial" panose="020B0604020202020204" pitchFamily="34" charset="0"/>
                <a:cs typeface="Arial" panose="020B0604020202020204" pitchFamily="34" charset="0"/>
              </a:rPr>
              <a:t>Clare, L. and Woods, B. (2003) ‘Cognitive rehabilitation and cognitive training for early stage alzheimer’s disease and  vascular dementia’, </a:t>
            </a:r>
            <a:r>
              <a:rPr lang="en-GB" sz="4400" i="1" dirty="0">
                <a:latin typeface="Arial" panose="020B0604020202020204" pitchFamily="34" charset="0"/>
                <a:cs typeface="Arial" panose="020B0604020202020204" pitchFamily="34" charset="0"/>
              </a:rPr>
              <a:t>Cochrane Database Systematic Reviews</a:t>
            </a:r>
            <a:r>
              <a:rPr lang="en-GB" sz="4400" dirty="0">
                <a:latin typeface="Arial" panose="020B0604020202020204" pitchFamily="34" charset="0"/>
                <a:cs typeface="Arial" panose="020B0604020202020204" pitchFamily="34" charset="0"/>
              </a:rPr>
              <a:t>.</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Dementia UK (2022) </a:t>
            </a:r>
            <a:r>
              <a:rPr lang="en-GB" sz="4400" i="1" dirty="0">
                <a:latin typeface="Arial" panose="020B0604020202020204" pitchFamily="34" charset="0"/>
                <a:cs typeface="Arial" panose="020B0604020202020204" pitchFamily="34" charset="0"/>
              </a:rPr>
              <a:t>Dementia Helpline</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4"/>
              </a:rPr>
              <a:t>http://www.dementiauk.org/get-support/dementia-helpline-</a:t>
            </a:r>
            <a:r>
              <a:rPr lang="en-GB" sz="4400" dirty="0" err="1">
                <a:latin typeface="Arial" panose="020B0604020202020204" pitchFamily="34" charset="0"/>
                <a:cs typeface="Arial" panose="020B0604020202020204" pitchFamily="34" charset="0"/>
                <a:hlinkClick r:id="rId4"/>
              </a:rPr>
              <a:t>alzheimers</a:t>
            </a:r>
            <a:r>
              <a:rPr lang="en-GB" sz="4400" dirty="0">
                <a:latin typeface="Arial" panose="020B0604020202020204" pitchFamily="34" charset="0"/>
                <a:cs typeface="Arial" panose="020B0604020202020204" pitchFamily="34" charset="0"/>
                <a:hlinkClick r:id="rId4"/>
              </a:rPr>
              <a:t>-helpline/?msclkid=c90f6f185f0a16b774f10d0164c0e071&amp;utm_source=bing&amp;utm_medium=...%20Helpline%20%5BTier%201%5D&amp;utm_term=helpline%20for20dementia&amp;ut...%20Dementia%20Helpline</a:t>
            </a:r>
            <a:r>
              <a:rPr lang="en-GB" sz="4400" dirty="0">
                <a:latin typeface="Arial" panose="020B0604020202020204" pitchFamily="34" charset="0"/>
                <a:cs typeface="Arial" panose="020B0604020202020204" pitchFamily="34" charset="0"/>
              </a:rPr>
              <a:t> </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Edwards, J. (2022) </a:t>
            </a:r>
            <a:r>
              <a:rPr lang="en-GB" sz="4400" i="1" dirty="0">
                <a:latin typeface="Arial" panose="020B0604020202020204" pitchFamily="34" charset="0"/>
                <a:cs typeface="Arial" panose="020B0604020202020204" pitchFamily="34" charset="0"/>
              </a:rPr>
              <a:t>What support is available for dementia sufferers and their family members</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5"/>
              </a:rPr>
              <a:t>http://www.everycarehants.co.uk/family-care/what-support-is-available-for-dementia-sufferers-and-their-family-members/#:-:text=respite%20is%20the%20main%20type%20of%support%20t...</a:t>
            </a:r>
            <a:r>
              <a:rPr lang="en-GB" sz="4400" dirty="0">
                <a:latin typeface="Arial" panose="020B0604020202020204" pitchFamily="34" charset="0"/>
                <a:cs typeface="Arial" panose="020B0604020202020204" pitchFamily="34" charset="0"/>
              </a:rPr>
              <a:t> (Accessed: 25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Elder (2022) </a:t>
            </a:r>
            <a:r>
              <a:rPr lang="en-GB" sz="4400" i="1" dirty="0">
                <a:latin typeface="Arial" panose="020B0604020202020204" pitchFamily="34" charset="0"/>
                <a:cs typeface="Arial" panose="020B0604020202020204" pitchFamily="34" charset="0"/>
              </a:rPr>
              <a:t>Exceptional full-time dementia care where the heart is</a:t>
            </a:r>
            <a:r>
              <a:rPr lang="en-GB" sz="4400" dirty="0">
                <a:latin typeface="Arial" panose="020B0604020202020204" pitchFamily="34" charset="0"/>
                <a:cs typeface="Arial" panose="020B0604020202020204" pitchFamily="34" charset="0"/>
              </a:rPr>
              <a:t>. Available at: &lt;</a:t>
            </a:r>
            <a:r>
              <a:rPr lang="en-GB" sz="4400" dirty="0">
                <a:effectLst/>
                <a:latin typeface="Arial" panose="020B0604020202020204" pitchFamily="34" charset="0"/>
                <a:ea typeface="Calibri" panose="020F0502020204030204" pitchFamily="34" charset="0"/>
                <a:cs typeface="Times New Roman" panose="02020603050405020304" pitchFamily="18" charset="0"/>
              </a:rPr>
              <a:t>https://www.elder.org/why-elder/dementia-care/?adgroupid=1148990482364603&amp;feeditemid=&amp;target=kwd-71812511145675:loc-4076&amp;locationinterest=&amp;locationphysical=40860&amp;matchtype=p&amp;network=o&amp;device=c&amp;devicemodel=&amp;mobile=&amp;notmobile=[notmobile]&amp;searchnet=[search]&amp;displaynet=&amp;adid=&amp;keyword=%2Bdementia%20%2Bsupport&amp;placement=&amp;adposition=&amp;campaignid=261611197&amp;dtr1=&amp;dtr2=&amp;msclkid=7156df70062514b9f717bd6a713bad26&amp;utm_source=bing&amp;utm_medium=cpc&amp;utm_campaign=UK%20-%20Conditions%20-%20Dementia%20Care&amp;utm_term=%2Bdementia%20%2Bsupport&amp;utm_content=Dementia%20-%20Support%20%5BB%5D&gt;</a:t>
            </a:r>
            <a:r>
              <a:rPr lang="en-GB" sz="4400" dirty="0">
                <a:latin typeface="Arial" panose="020B0604020202020204" pitchFamily="34" charset="0"/>
                <a:cs typeface="Arial" panose="020B0604020202020204" pitchFamily="34" charset="0"/>
              </a:rPr>
              <a:t>Accessed:25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Executive Care your Home Care Company (2017) </a:t>
            </a:r>
            <a:r>
              <a:rPr lang="en-GB" sz="4400" i="1" dirty="0">
                <a:latin typeface="Arial" panose="020B0604020202020204" pitchFamily="34" charset="0"/>
                <a:cs typeface="Arial" panose="020B0604020202020204" pitchFamily="34" charset="0"/>
              </a:rPr>
              <a:t>Vascular Dementia What is it</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6"/>
              </a:rPr>
              <a:t>http://www.executivehomecare.com/blog/vascular-dementia-what-is-it/</a:t>
            </a:r>
            <a:r>
              <a:rPr lang="en-GB" sz="4400" dirty="0">
                <a:latin typeface="Arial" panose="020B0604020202020204" pitchFamily="34" charset="0"/>
                <a:cs typeface="Arial" panose="020B0604020202020204" pitchFamily="34" charset="0"/>
              </a:rPr>
              <a:t> (Accessed: 18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endParaRPr lang="en-GB" sz="4400" dirty="0">
              <a:latin typeface="Arial" panose="020B0604020202020204" pitchFamily="34" charset="0"/>
              <a:cs typeface="Arial" panose="020B0604020202020204" pitchFamily="34" charset="0"/>
            </a:endParaRPr>
          </a:p>
          <a:p>
            <a:pPr marL="0" indent="0">
              <a:buNone/>
            </a:pPr>
            <a:endParaRPr lang="en-GB" sz="4400" dirty="0">
              <a:latin typeface="Arial" panose="020B0604020202020204" pitchFamily="34" charset="0"/>
              <a:cs typeface="Arial" panose="020B0604020202020204" pitchFamily="34" charset="0"/>
            </a:endParaRPr>
          </a:p>
          <a:p>
            <a:pPr marL="0" indent="0">
              <a:buNone/>
            </a:pPr>
            <a:endParaRPr lang="en-GB" sz="44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7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194243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C54A3646-77FE-4862-96CE-45260829B18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0" name="Group 9">
            <a:extLst>
              <a:ext uri="{FF2B5EF4-FFF2-40B4-BE49-F238E27FC236}">
                <a16:creationId xmlns:a16="http://schemas.microsoft.com/office/drawing/2014/main" id="{3F6FA249-9C10-48B9-9F72-1F333D8A94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17513" y="0"/>
            <a:ext cx="12584114" cy="6853238"/>
            <a:chOff x="-417513" y="0"/>
            <a:chExt cx="12584114" cy="6853238"/>
          </a:xfrm>
        </p:grpSpPr>
        <p:sp>
          <p:nvSpPr>
            <p:cNvPr id="11" name="Freeform 5">
              <a:extLst>
                <a:ext uri="{FF2B5EF4-FFF2-40B4-BE49-F238E27FC236}">
                  <a16:creationId xmlns:a16="http://schemas.microsoft.com/office/drawing/2014/main" id="{036894FA-6F9A-4863-AEC5-B734F4226C2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306513" y="0"/>
              <a:ext cx="3862388" cy="6843713"/>
            </a:xfrm>
            <a:custGeom>
              <a:avLst/>
              <a:gdLst/>
              <a:ahLst/>
              <a:cxnLst/>
              <a:rect l="0" t="0" r="r" b="b"/>
              <a:pathLst>
                <a:path w="813" h="1440">
                  <a:moveTo>
                    <a:pt x="813" y="0"/>
                  </a:moveTo>
                  <a:cubicBezTo>
                    <a:pt x="331" y="221"/>
                    <a:pt x="0" y="1039"/>
                    <a:pt x="43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2" name="Freeform 6">
              <a:extLst>
                <a:ext uri="{FF2B5EF4-FFF2-40B4-BE49-F238E27FC236}">
                  <a16:creationId xmlns:a16="http://schemas.microsoft.com/office/drawing/2014/main" id="{6B103C0B-E1BF-4BF0-9605-7426160F9E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26725" y="9525"/>
              <a:ext cx="1539875" cy="555625"/>
            </a:xfrm>
            <a:custGeom>
              <a:avLst/>
              <a:gdLst/>
              <a:ahLst/>
              <a:cxnLst/>
              <a:rect l="0" t="0" r="r" b="b"/>
              <a:pathLst>
                <a:path w="324" h="117">
                  <a:moveTo>
                    <a:pt x="324" y="117"/>
                  </a:moveTo>
                  <a:cubicBezTo>
                    <a:pt x="223" y="64"/>
                    <a:pt x="107" y="28"/>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3" name="Freeform 7">
              <a:extLst>
                <a:ext uri="{FF2B5EF4-FFF2-40B4-BE49-F238E27FC236}">
                  <a16:creationId xmlns:a16="http://schemas.microsoft.com/office/drawing/2014/main" id="{B796B9AB-146B-42B0-B1F4-7EF69C521A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247313" y="5013325"/>
              <a:ext cx="1919288" cy="1830388"/>
            </a:xfrm>
            <a:custGeom>
              <a:avLst/>
              <a:gdLst/>
              <a:ahLst/>
              <a:cxnLst/>
              <a:rect l="0" t="0" r="r" b="b"/>
              <a:pathLst>
                <a:path w="404" h="385">
                  <a:moveTo>
                    <a:pt x="0" y="385"/>
                  </a:moveTo>
                  <a:cubicBezTo>
                    <a:pt x="146" y="272"/>
                    <a:pt x="285" y="142"/>
                    <a:pt x="404"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4" name="Freeform 8">
              <a:extLst>
                <a:ext uri="{FF2B5EF4-FFF2-40B4-BE49-F238E27FC236}">
                  <a16:creationId xmlns:a16="http://schemas.microsoft.com/office/drawing/2014/main" id="{0B8CEE20-F67A-4CFC-88F1-4C942EB624F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775" y="0"/>
              <a:ext cx="3676650" cy="6843713"/>
            </a:xfrm>
            <a:custGeom>
              <a:avLst/>
              <a:gdLst/>
              <a:ahLst/>
              <a:cxnLst/>
              <a:rect l="0" t="0" r="r" b="b"/>
              <a:pathLst>
                <a:path w="774" h="1440">
                  <a:moveTo>
                    <a:pt x="774" y="0"/>
                  </a:moveTo>
                  <a:cubicBezTo>
                    <a:pt x="312" y="240"/>
                    <a:pt x="0" y="1034"/>
                    <a:pt x="411" y="144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5" name="Freeform 9">
              <a:extLst>
                <a:ext uri="{FF2B5EF4-FFF2-40B4-BE49-F238E27FC236}">
                  <a16:creationId xmlns:a16="http://schemas.microsoft.com/office/drawing/2014/main" id="{6B823E68-E880-4A79-82AD-6088E1DEAD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02988" y="9525"/>
              <a:ext cx="963613" cy="366713"/>
            </a:xfrm>
            <a:custGeom>
              <a:avLst/>
              <a:gdLst/>
              <a:ahLst/>
              <a:cxnLst/>
              <a:rect l="0" t="0" r="r" b="b"/>
              <a:pathLst>
                <a:path w="203" h="77">
                  <a:moveTo>
                    <a:pt x="203" y="77"/>
                  </a:moveTo>
                  <a:cubicBezTo>
                    <a:pt x="138" y="46"/>
                    <a:pt x="68" y="21"/>
                    <a:pt x="0"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6" name="Freeform 10">
              <a:extLst>
                <a:ext uri="{FF2B5EF4-FFF2-40B4-BE49-F238E27FC236}">
                  <a16:creationId xmlns:a16="http://schemas.microsoft.com/office/drawing/2014/main" id="{C90FFE78-151B-4C6F-893F-6832706022F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494963" y="5275263"/>
              <a:ext cx="1666875" cy="1577975"/>
            </a:xfrm>
            <a:custGeom>
              <a:avLst/>
              <a:gdLst/>
              <a:ahLst/>
              <a:cxnLst/>
              <a:rect l="0" t="0" r="r" b="b"/>
              <a:pathLst>
                <a:path w="351" h="332">
                  <a:moveTo>
                    <a:pt x="0" y="332"/>
                  </a:moveTo>
                  <a:cubicBezTo>
                    <a:pt x="125" y="232"/>
                    <a:pt x="245" y="121"/>
                    <a:pt x="351" y="0"/>
                  </a:cubicBezTo>
                </a:path>
              </a:pathLst>
            </a:custGeom>
            <a:noFill/>
            <a:ln w="9525" cap="flat">
              <a:solidFill>
                <a:schemeClr val="bg1">
                  <a:alpha val="35000"/>
                </a:schemeClr>
              </a:solidFill>
              <a:prstDash val="dash"/>
              <a:miter lim="800000"/>
              <a:headEnd/>
              <a:tailEnd/>
            </a:ln>
            <a:extLst>
              <a:ext uri="{909E8E84-426E-40DD-AFC4-6F175D3DCCD1}">
                <a14:hiddenFill xmlns:a14="http://schemas.microsoft.com/office/drawing/2010/main">
                  <a:solidFill>
                    <a:srgbClr val="FFFFFF"/>
                  </a:solidFill>
                </a14:hiddenFill>
              </a:ext>
            </a:extLst>
          </p:spPr>
        </p:sp>
        <p:sp>
          <p:nvSpPr>
            <p:cNvPr id="17" name="Freeform 11">
              <a:extLst>
                <a:ext uri="{FF2B5EF4-FFF2-40B4-BE49-F238E27FC236}">
                  <a16:creationId xmlns:a16="http://schemas.microsoft.com/office/drawing/2014/main" id="{3A2B9B53-0432-42A0-ACC1-23CCDB118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621088" cy="6843713"/>
            </a:xfrm>
            <a:custGeom>
              <a:avLst/>
              <a:gdLst/>
              <a:ahLst/>
              <a:cxnLst/>
              <a:rect l="0" t="0" r="r" b="b"/>
              <a:pathLst>
                <a:path w="762" h="1440">
                  <a:moveTo>
                    <a:pt x="762" y="0"/>
                  </a:moveTo>
                  <a:cubicBezTo>
                    <a:pt x="308" y="245"/>
                    <a:pt x="0" y="1033"/>
                    <a:pt x="403"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8" name="Freeform 12">
              <a:extLst>
                <a:ext uri="{FF2B5EF4-FFF2-40B4-BE49-F238E27FC236}">
                  <a16:creationId xmlns:a16="http://schemas.microsoft.com/office/drawing/2014/main" id="{142954D5-E17A-4C4B-B575-9D2BE72C6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501438" y="9525"/>
              <a:ext cx="665163" cy="257175"/>
            </a:xfrm>
            <a:custGeom>
              <a:avLst/>
              <a:gdLst/>
              <a:ahLst/>
              <a:cxnLst/>
              <a:rect l="0" t="0" r="r" b="b"/>
              <a:pathLst>
                <a:path w="140" h="54">
                  <a:moveTo>
                    <a:pt x="140" y="54"/>
                  </a:moveTo>
                  <a:cubicBezTo>
                    <a:pt x="95" y="34"/>
                    <a:pt x="48" y="16"/>
                    <a:pt x="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19" name="Freeform 13">
              <a:extLst>
                <a:ext uri="{FF2B5EF4-FFF2-40B4-BE49-F238E27FC236}">
                  <a16:creationId xmlns:a16="http://schemas.microsoft.com/office/drawing/2014/main" id="{2317E4B1-5573-4066-895C-2FB759804A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641013" y="5408613"/>
              <a:ext cx="1525588" cy="1435100"/>
            </a:xfrm>
            <a:custGeom>
              <a:avLst/>
              <a:gdLst/>
              <a:ahLst/>
              <a:cxnLst/>
              <a:rect l="0" t="0" r="r" b="b"/>
              <a:pathLst>
                <a:path w="321" h="302">
                  <a:moveTo>
                    <a:pt x="0" y="302"/>
                  </a:moveTo>
                  <a:cubicBezTo>
                    <a:pt x="114" y="210"/>
                    <a:pt x="223" y="109"/>
                    <a:pt x="321"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0" name="Freeform 14">
              <a:extLst>
                <a:ext uri="{FF2B5EF4-FFF2-40B4-BE49-F238E27FC236}">
                  <a16:creationId xmlns:a16="http://schemas.microsoft.com/office/drawing/2014/main" id="{EBA723B4-613D-41FA-93E8-94173C930F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01713" y="0"/>
              <a:ext cx="3244850" cy="6843713"/>
            </a:xfrm>
            <a:custGeom>
              <a:avLst/>
              <a:gdLst/>
              <a:ahLst/>
              <a:cxnLst/>
              <a:rect l="0" t="0" r="r" b="b"/>
              <a:pathLst>
                <a:path w="683" h="1440">
                  <a:moveTo>
                    <a:pt x="683" y="0"/>
                  </a:moveTo>
                  <a:cubicBezTo>
                    <a:pt x="258" y="256"/>
                    <a:pt x="0" y="1041"/>
                    <a:pt x="355"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1" name="Freeform 15">
              <a:extLst>
                <a:ext uri="{FF2B5EF4-FFF2-40B4-BE49-F238E27FC236}">
                  <a16:creationId xmlns:a16="http://schemas.microsoft.com/office/drawing/2014/main" id="{D2693AEC-A60D-40B1-87B3-1EF30A56D4B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802938" y="5518150"/>
              <a:ext cx="1363663" cy="1325563"/>
            </a:xfrm>
            <a:custGeom>
              <a:avLst/>
              <a:gdLst/>
              <a:ahLst/>
              <a:cxnLst/>
              <a:rect l="0" t="0" r="r" b="b"/>
              <a:pathLst>
                <a:path w="287" h="279">
                  <a:moveTo>
                    <a:pt x="0" y="279"/>
                  </a:moveTo>
                  <a:cubicBezTo>
                    <a:pt x="101" y="193"/>
                    <a:pt x="198" y="100"/>
                    <a:pt x="287"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2" name="Freeform 16">
              <a:extLst>
                <a:ext uri="{FF2B5EF4-FFF2-40B4-BE49-F238E27FC236}">
                  <a16:creationId xmlns:a16="http://schemas.microsoft.com/office/drawing/2014/main" id="{0EFB57B1-129C-4CA5-9513-29226043BF3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889000" y="0"/>
              <a:ext cx="3230563" cy="6843713"/>
            </a:xfrm>
            <a:custGeom>
              <a:avLst/>
              <a:gdLst/>
              <a:ahLst/>
              <a:cxnLst/>
              <a:rect l="0" t="0" r="r" b="b"/>
              <a:pathLst>
                <a:path w="680" h="1440">
                  <a:moveTo>
                    <a:pt x="680" y="0"/>
                  </a:moveTo>
                  <a:cubicBezTo>
                    <a:pt x="257" y="265"/>
                    <a:pt x="0" y="1026"/>
                    <a:pt x="337"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3" name="Freeform 17">
              <a:extLst>
                <a:ext uri="{FF2B5EF4-FFF2-40B4-BE49-F238E27FC236}">
                  <a16:creationId xmlns:a16="http://schemas.microsoft.com/office/drawing/2014/main" id="{AC89A1FD-35E1-4574-A439-61C20F457D3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0979150" y="5694363"/>
              <a:ext cx="1187450" cy="1149350"/>
            </a:xfrm>
            <a:custGeom>
              <a:avLst/>
              <a:gdLst/>
              <a:ahLst/>
              <a:cxnLst/>
              <a:rect l="0" t="0" r="r" b="b"/>
              <a:pathLst>
                <a:path w="250" h="242">
                  <a:moveTo>
                    <a:pt x="0" y="242"/>
                  </a:moveTo>
                  <a:cubicBezTo>
                    <a:pt x="88" y="166"/>
                    <a:pt x="172" y="85"/>
                    <a:pt x="250"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4" name="Freeform 18">
              <a:extLst>
                <a:ext uri="{FF2B5EF4-FFF2-40B4-BE49-F238E27FC236}">
                  <a16:creationId xmlns:a16="http://schemas.microsoft.com/office/drawing/2014/main" id="{4D55D1DF-59D8-4B47-87C4-FB3A82689AE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84188" y="0"/>
              <a:ext cx="3421063" cy="6843713"/>
            </a:xfrm>
            <a:custGeom>
              <a:avLst/>
              <a:gdLst/>
              <a:ahLst/>
              <a:cxnLst/>
              <a:rect l="0" t="0" r="r" b="b"/>
              <a:pathLst>
                <a:path w="720" h="1440">
                  <a:moveTo>
                    <a:pt x="720" y="0"/>
                  </a:moveTo>
                  <a:cubicBezTo>
                    <a:pt x="316" y="282"/>
                    <a:pt x="0" y="1018"/>
                    <a:pt x="362"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5" name="Freeform 19">
              <a:extLst>
                <a:ext uri="{FF2B5EF4-FFF2-40B4-BE49-F238E27FC236}">
                  <a16:creationId xmlns:a16="http://schemas.microsoft.com/office/drawing/2014/main" id="{F99FF32E-3548-4B4D-894E-B3A06C12A7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1287125" y="6049963"/>
              <a:ext cx="879475" cy="793750"/>
            </a:xfrm>
            <a:custGeom>
              <a:avLst/>
              <a:gdLst/>
              <a:ahLst/>
              <a:cxnLst/>
              <a:rect l="0" t="0" r="r" b="b"/>
              <a:pathLst>
                <a:path w="185" h="167">
                  <a:moveTo>
                    <a:pt x="0" y="167"/>
                  </a:moveTo>
                  <a:cubicBezTo>
                    <a:pt x="63" y="114"/>
                    <a:pt x="125" y="58"/>
                    <a:pt x="185" y="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6" name="Freeform 20">
              <a:extLst>
                <a:ext uri="{FF2B5EF4-FFF2-40B4-BE49-F238E27FC236}">
                  <a16:creationId xmlns:a16="http://schemas.microsoft.com/office/drawing/2014/main" id="{5005D0D4-EFA9-4355-BA9B-A7B46F9412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598488" y="0"/>
              <a:ext cx="2717800" cy="6843713"/>
            </a:xfrm>
            <a:custGeom>
              <a:avLst/>
              <a:gdLst/>
              <a:ahLst/>
              <a:cxnLst/>
              <a:rect l="0" t="0" r="r" b="b"/>
              <a:pathLst>
                <a:path w="572" h="1440">
                  <a:moveTo>
                    <a:pt x="572" y="0"/>
                  </a:moveTo>
                  <a:cubicBezTo>
                    <a:pt x="213" y="320"/>
                    <a:pt x="0" y="979"/>
                    <a:pt x="164" y="1440"/>
                  </a:cubicBezTo>
                </a:path>
              </a:pathLst>
            </a:custGeom>
            <a:noFill/>
            <a:ln w="12700" cap="flat">
              <a:solidFill>
                <a:schemeClr val="bg1">
                  <a:alpha val="35000"/>
                </a:schemeClr>
              </a:solidFill>
              <a:prstDash val="dashDot"/>
              <a:miter lim="800000"/>
              <a:headEnd/>
              <a:tailEnd/>
            </a:ln>
            <a:extLst>
              <a:ext uri="{909E8E84-426E-40DD-AFC4-6F175D3DCCD1}">
                <a14:hiddenFill xmlns:a14="http://schemas.microsoft.com/office/drawing/2010/main">
                  <a:solidFill>
                    <a:srgbClr val="FFFFFF"/>
                  </a:solidFill>
                </a14:hiddenFill>
              </a:ext>
            </a:extLst>
          </p:spPr>
        </p:sp>
        <p:sp>
          <p:nvSpPr>
            <p:cNvPr id="27" name="Freeform 21">
              <a:extLst>
                <a:ext uri="{FF2B5EF4-FFF2-40B4-BE49-F238E27FC236}">
                  <a16:creationId xmlns:a16="http://schemas.microsoft.com/office/drawing/2014/main" id="{6350B02F-5937-44B9-83F4-9C970BE963A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261938" y="0"/>
              <a:ext cx="2944813" cy="6843713"/>
            </a:xfrm>
            <a:custGeom>
              <a:avLst/>
              <a:gdLst/>
              <a:ahLst/>
              <a:cxnLst/>
              <a:rect l="0" t="0" r="r" b="b"/>
              <a:pathLst>
                <a:path w="620" h="1440">
                  <a:moveTo>
                    <a:pt x="620" y="0"/>
                  </a:moveTo>
                  <a:cubicBezTo>
                    <a:pt x="248" y="325"/>
                    <a:pt x="0" y="960"/>
                    <a:pt x="186" y="1440"/>
                  </a:cubicBezTo>
                </a:path>
              </a:pathLst>
            </a:custGeom>
            <a:noFill/>
            <a:ln w="9525" cap="flat">
              <a:solidFill>
                <a:schemeClr val="bg1">
                  <a:alpha val="35000"/>
                </a:schemeClr>
              </a:solidFill>
              <a:prstDash val="lgDash"/>
              <a:miter lim="800000"/>
              <a:headEnd/>
              <a:tailEnd/>
            </a:ln>
            <a:extLst>
              <a:ext uri="{909E8E84-426E-40DD-AFC4-6F175D3DCCD1}">
                <a14:hiddenFill xmlns:a14="http://schemas.microsoft.com/office/drawing/2010/main">
                  <a:solidFill>
                    <a:srgbClr val="FFFFFF"/>
                  </a:solidFill>
                </a14:hiddenFill>
              </a:ext>
            </a:extLst>
          </p:spPr>
        </p:sp>
        <p:sp>
          <p:nvSpPr>
            <p:cNvPr id="28" name="Freeform 22">
              <a:extLst>
                <a:ext uri="{FF2B5EF4-FFF2-40B4-BE49-F238E27FC236}">
                  <a16:creationId xmlns:a16="http://schemas.microsoft.com/office/drawing/2014/main" id="{F21A245F-C10F-495E-BD0E-CE576C7F0D7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17513" y="0"/>
              <a:ext cx="2403475" cy="6843713"/>
            </a:xfrm>
            <a:custGeom>
              <a:avLst/>
              <a:gdLst/>
              <a:ahLst/>
              <a:cxnLst/>
              <a:rect l="0" t="0" r="r" b="b"/>
              <a:pathLst>
                <a:path w="506" h="1440">
                  <a:moveTo>
                    <a:pt x="506" y="0"/>
                  </a:moveTo>
                  <a:cubicBezTo>
                    <a:pt x="109" y="356"/>
                    <a:pt x="0" y="943"/>
                    <a:pt x="171" y="1440"/>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29" name="Freeform 23">
              <a:extLst>
                <a:ext uri="{FF2B5EF4-FFF2-40B4-BE49-F238E27FC236}">
                  <a16:creationId xmlns:a16="http://schemas.microsoft.com/office/drawing/2014/main" id="{6F524856-7B56-403B-B504-044710FD545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9525"/>
              <a:ext cx="1771650" cy="3198813"/>
            </a:xfrm>
            <a:custGeom>
              <a:avLst/>
              <a:gdLst/>
              <a:ahLst/>
              <a:cxnLst/>
              <a:rect l="0" t="0" r="r" b="b"/>
              <a:pathLst>
                <a:path w="373" h="673">
                  <a:moveTo>
                    <a:pt x="373" y="0"/>
                  </a:moveTo>
                  <a:cubicBezTo>
                    <a:pt x="175" y="183"/>
                    <a:pt x="51" y="409"/>
                    <a:pt x="0" y="673"/>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0" name="Freeform 24">
              <a:extLst>
                <a:ext uri="{FF2B5EF4-FFF2-40B4-BE49-F238E27FC236}">
                  <a16:creationId xmlns:a16="http://schemas.microsoft.com/office/drawing/2014/main" id="{4E6D29BC-894B-4228-9F3F-92037EA3962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4763" y="6016625"/>
              <a:ext cx="214313" cy="827088"/>
            </a:xfrm>
            <a:custGeom>
              <a:avLst/>
              <a:gdLst/>
              <a:ahLst/>
              <a:cxnLst/>
              <a:rect l="0" t="0" r="r" b="b"/>
              <a:pathLst>
                <a:path w="45" h="174">
                  <a:moveTo>
                    <a:pt x="0" y="0"/>
                  </a:moveTo>
                  <a:cubicBezTo>
                    <a:pt x="11" y="59"/>
                    <a:pt x="26" y="118"/>
                    <a:pt x="45" y="174"/>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sp>
          <p:nvSpPr>
            <p:cNvPr id="31" name="Freeform 25">
              <a:extLst>
                <a:ext uri="{FF2B5EF4-FFF2-40B4-BE49-F238E27FC236}">
                  <a16:creationId xmlns:a16="http://schemas.microsoft.com/office/drawing/2014/main" id="{E03B2DC6-DF02-45CB-AC7C-6EBBD359C38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bwMode="auto">
            <a:xfrm>
              <a:off x="14288" y="0"/>
              <a:ext cx="1562100" cy="2228850"/>
            </a:xfrm>
            <a:custGeom>
              <a:avLst/>
              <a:gdLst/>
              <a:ahLst/>
              <a:cxnLst/>
              <a:rect l="0" t="0" r="r" b="b"/>
              <a:pathLst>
                <a:path w="329" h="469">
                  <a:moveTo>
                    <a:pt x="329" y="0"/>
                  </a:moveTo>
                  <a:cubicBezTo>
                    <a:pt x="189" y="133"/>
                    <a:pt x="69" y="288"/>
                    <a:pt x="0" y="469"/>
                  </a:cubicBezTo>
                </a:path>
              </a:pathLst>
            </a:custGeom>
            <a:noFill/>
            <a:ln w="9525" cap="flat">
              <a:solidFill>
                <a:schemeClr val="bg1">
                  <a:alpha val="35000"/>
                </a:schemeClr>
              </a:solidFill>
              <a:prstDash val="solid"/>
              <a:miter lim="800000"/>
              <a:headEnd/>
              <a:tailEnd/>
            </a:ln>
            <a:extLst>
              <a:ext uri="{909E8E84-426E-40DD-AFC4-6F175D3DCCD1}">
                <a14:hiddenFill xmlns:a14="http://schemas.microsoft.com/office/drawing/2010/main">
                  <a:solidFill>
                    <a:srgbClr val="FFFFFF"/>
                  </a:solidFill>
                </a14:hiddenFill>
              </a:ext>
            </a:extLst>
          </p:spPr>
        </p:sp>
      </p:grpSp>
      <p:sp useBgFill="1">
        <p:nvSpPr>
          <p:cNvPr id="33" name="Rectangle 32">
            <a:extLst>
              <a:ext uri="{FF2B5EF4-FFF2-40B4-BE49-F238E27FC236}">
                <a16:creationId xmlns:a16="http://schemas.microsoft.com/office/drawing/2014/main" id="{700D0C16-8549-4373-8B7C-3555082CE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923664" y="0"/>
            <a:ext cx="10268336" cy="68692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F0D632B-E77B-4E3C-A695-417EB2630E5D}"/>
              </a:ext>
            </a:extLst>
          </p:cNvPr>
          <p:cNvSpPr>
            <a:spLocks noGrp="1"/>
          </p:cNvSpPr>
          <p:nvPr>
            <p:ph type="title"/>
          </p:nvPr>
        </p:nvSpPr>
        <p:spPr>
          <a:xfrm>
            <a:off x="2880360" y="841248"/>
            <a:ext cx="6227064" cy="1234440"/>
          </a:xfrm>
        </p:spPr>
        <p:txBody>
          <a:bodyPr anchor="t">
            <a:normAutofit/>
          </a:bodyPr>
          <a:lstStyle/>
          <a:p>
            <a:r>
              <a:rPr lang="en-GB" sz="3100" b="1" dirty="0">
                <a:solidFill>
                  <a:schemeClr val="accent1"/>
                </a:solidFill>
                <a:latin typeface="Arial" panose="020B0604020202020204" pitchFamily="34" charset="0"/>
                <a:cs typeface="Arial" panose="020B0604020202020204" pitchFamily="34" charset="0"/>
              </a:rPr>
              <a:t>REFRENCES</a:t>
            </a:r>
          </a:p>
        </p:txBody>
      </p:sp>
      <p:sp>
        <p:nvSpPr>
          <p:cNvPr id="35" name="Isosceles Triangle 34">
            <a:extLst>
              <a:ext uri="{FF2B5EF4-FFF2-40B4-BE49-F238E27FC236}">
                <a16:creationId xmlns:a16="http://schemas.microsoft.com/office/drawing/2014/main" id="{C7341777-0F86-4E1E-A07F-2076F00D04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797903" y="954813"/>
            <a:ext cx="300774" cy="259288"/>
          </a:xfrm>
          <a:prstGeom prst="triangl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3" name="Content Placeholder 2">
            <a:extLst>
              <a:ext uri="{FF2B5EF4-FFF2-40B4-BE49-F238E27FC236}">
                <a16:creationId xmlns:a16="http://schemas.microsoft.com/office/drawing/2014/main" id="{E9973C6E-4671-4C75-8093-06AFACF4809B}"/>
              </a:ext>
            </a:extLst>
          </p:cNvPr>
          <p:cNvSpPr>
            <a:spLocks noGrp="1"/>
          </p:cNvSpPr>
          <p:nvPr>
            <p:ph idx="1"/>
          </p:nvPr>
        </p:nvSpPr>
        <p:spPr>
          <a:xfrm>
            <a:off x="2379277" y="1533378"/>
            <a:ext cx="8823711" cy="5134708"/>
          </a:xfrm>
        </p:spPr>
        <p:txBody>
          <a:bodyPr>
            <a:normAutofit fontScale="25000" lnSpcReduction="20000"/>
          </a:bodyPr>
          <a:lstStyle/>
          <a:p>
            <a:pPr marL="0" indent="0">
              <a:buNone/>
            </a:pPr>
            <a:r>
              <a:rPr lang="en-GB" sz="4400" dirty="0">
                <a:latin typeface="Arial" panose="020B0604020202020204" pitchFamily="34" charset="0"/>
                <a:cs typeface="Arial" panose="020B0604020202020204" pitchFamily="34" charset="0"/>
              </a:rPr>
              <a:t>Gov.UK (2001) </a:t>
            </a:r>
            <a:r>
              <a:rPr lang="en-GB" sz="4400" i="1" dirty="0">
                <a:latin typeface="Arial" panose="020B0604020202020204" pitchFamily="34" charset="0"/>
                <a:cs typeface="Arial" panose="020B0604020202020204" pitchFamily="34" charset="0"/>
              </a:rPr>
              <a:t>National Service Framework Older People</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2"/>
              </a:rPr>
              <a:t>http://www.gov.uk/government/publications/quality-standards-for-care-services-for-older-people</a:t>
            </a:r>
            <a:r>
              <a:rPr lang="en-GB" sz="4400" dirty="0">
                <a:latin typeface="Arial" panose="020B0604020202020204" pitchFamily="34" charset="0"/>
                <a:cs typeface="Arial" panose="020B0604020202020204" pitchFamily="34" charset="0"/>
              </a:rPr>
              <a:t> (Accessed: 23 February 2022).</a:t>
            </a:r>
            <a:r>
              <a:rPr lang="en-GB" sz="4400" i="1" dirty="0">
                <a:latin typeface="Arial" panose="020B0604020202020204" pitchFamily="34" charset="0"/>
                <a:cs typeface="Arial" panose="020B0604020202020204" pitchFamily="34" charset="0"/>
              </a:rPr>
              <a:t> </a:t>
            </a:r>
            <a:endParaRPr lang="en-GB" sz="4400" dirty="0">
              <a:latin typeface="Arial" panose="020B0604020202020204" pitchFamily="34" charset="0"/>
              <a:cs typeface="Arial" panose="020B0604020202020204" pitchFamily="34" charset="0"/>
            </a:endParaRP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Hank, G. (2015) </a:t>
            </a:r>
            <a:r>
              <a:rPr lang="en-GB" sz="4400" i="1" dirty="0">
                <a:latin typeface="Arial" panose="020B0604020202020204" pitchFamily="34" charset="0"/>
                <a:cs typeface="Arial" panose="020B0604020202020204" pitchFamily="34" charset="0"/>
              </a:rPr>
              <a:t>The science of lewy body dementia</a:t>
            </a:r>
            <a:r>
              <a:rPr lang="en-GB" sz="4400" dirty="0">
                <a:latin typeface="Arial" panose="020B0604020202020204" pitchFamily="34" charset="0"/>
                <a:cs typeface="Arial" panose="020B0604020202020204" pitchFamily="34" charset="0"/>
              </a:rPr>
              <a:t>: </a:t>
            </a:r>
            <a:r>
              <a:rPr lang="en-GB" sz="4400" i="1" dirty="0">
                <a:latin typeface="Arial" panose="020B0604020202020204" pitchFamily="34" charset="0"/>
                <a:cs typeface="Arial" panose="020B0604020202020204" pitchFamily="34" charset="0"/>
              </a:rPr>
              <a:t>Hank Green </a:t>
            </a:r>
            <a:r>
              <a:rPr lang="en-GB" sz="4400" dirty="0">
                <a:latin typeface="Arial" panose="020B0604020202020204" pitchFamily="34" charset="0"/>
                <a:cs typeface="Arial" panose="020B0604020202020204" pitchFamily="34" charset="0"/>
              </a:rPr>
              <a:t>[video]. Available at: </a:t>
            </a:r>
            <a:r>
              <a:rPr lang="en-GB" sz="4400" dirty="0">
                <a:latin typeface="Arial" panose="020B0604020202020204" pitchFamily="34" charset="0"/>
                <a:cs typeface="Arial" panose="020B0604020202020204" pitchFamily="34" charset="0"/>
                <a:hlinkClick r:id="rId3"/>
              </a:rPr>
              <a:t>http://www.youtube.com/watch?v=cIHTiy_68JI</a:t>
            </a:r>
            <a:r>
              <a:rPr lang="en-GB" sz="4400" dirty="0">
                <a:latin typeface="Arial" panose="020B0604020202020204" pitchFamily="34" charset="0"/>
                <a:cs typeface="Arial" panose="020B0604020202020204" pitchFamily="34" charset="0"/>
              </a:rPr>
              <a:t> (Accessed: 17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Independent Advocacy Perth and Kinross (2022) </a:t>
            </a:r>
            <a:r>
              <a:rPr lang="en-GB" sz="4400" i="1" dirty="0">
                <a:latin typeface="Arial" panose="020B0604020202020204" pitchFamily="34" charset="0"/>
                <a:cs typeface="Arial" panose="020B0604020202020204" pitchFamily="34" charset="0"/>
              </a:rPr>
              <a:t>Dementia</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4"/>
              </a:rPr>
              <a:t>http://www.iapk.org.uk/how-we-can -help/who-we-support/dementia/#:-:text=people%20with%20dementia%20may%2...</a:t>
            </a:r>
            <a:r>
              <a:rPr lang="en-GB" sz="4400" dirty="0">
                <a:latin typeface="Arial" panose="020B0604020202020204" pitchFamily="34" charset="0"/>
                <a:cs typeface="Arial" panose="020B0604020202020204" pitchFamily="34" charset="0"/>
              </a:rPr>
              <a:t> (Accessed 25 February 2022).  </a:t>
            </a:r>
          </a:p>
          <a:p>
            <a:pPr marL="0" indent="0">
              <a:buNone/>
            </a:pPr>
            <a:r>
              <a:rPr lang="en-GB" sz="4400" dirty="0">
                <a:latin typeface="Arial" panose="020B0604020202020204" pitchFamily="34" charset="0"/>
                <a:cs typeface="Arial" panose="020B0604020202020204" pitchFamily="34" charset="0"/>
              </a:rPr>
              <a:t> </a:t>
            </a:r>
          </a:p>
          <a:p>
            <a:pPr marL="0" indent="0">
              <a:buNone/>
            </a:pPr>
            <a:r>
              <a:rPr lang="en-GB" sz="4400" dirty="0">
                <a:latin typeface="Arial" panose="020B0604020202020204" pitchFamily="34" charset="0"/>
                <a:cs typeface="Arial" panose="020B0604020202020204" pitchFamily="34" charset="0"/>
              </a:rPr>
              <a:t>Kelly, F. and Innes, A. (2012) ‘Human rights citizenship and dementia care nursing’, </a:t>
            </a:r>
            <a:r>
              <a:rPr lang="en-GB" sz="4400" i="1" dirty="0">
                <a:latin typeface="Arial" panose="020B0604020202020204" pitchFamily="34" charset="0"/>
                <a:cs typeface="Arial" panose="020B0604020202020204" pitchFamily="34" charset="0"/>
              </a:rPr>
              <a:t>International Journal of Older People Nursing</a:t>
            </a:r>
            <a:r>
              <a:rPr lang="en-GB" sz="4400" dirty="0">
                <a:latin typeface="Arial" panose="020B0604020202020204" pitchFamily="34" charset="0"/>
                <a:cs typeface="Arial" panose="020B0604020202020204" pitchFamily="34" charset="0"/>
              </a:rPr>
              <a:t>, 8(1), pp.61-70.</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Killen, A. Flynn, D. De Brun, A. O Brien, N. O Brien, J. Thomas, A. McKeith, I. and Taylor, J. (2015) ‘Support and information needs following a diagnosis of dementia with lewy bodies’, </a:t>
            </a:r>
            <a:r>
              <a:rPr lang="en-GB" sz="4400" i="1" dirty="0">
                <a:latin typeface="Arial" panose="020B0604020202020204" pitchFamily="34" charset="0"/>
                <a:cs typeface="Arial" panose="020B0604020202020204" pitchFamily="34" charset="0"/>
              </a:rPr>
              <a:t>International Psychogeriatrics</a:t>
            </a:r>
            <a:r>
              <a:rPr lang="en-GB" sz="4400" dirty="0">
                <a:latin typeface="Arial" panose="020B0604020202020204" pitchFamily="34" charset="0"/>
                <a:cs typeface="Arial" panose="020B0604020202020204" pitchFamily="34" charset="0"/>
              </a:rPr>
              <a:t>, 28(3), pp.495-501.</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Mayo Clinic (2022) </a:t>
            </a:r>
            <a:r>
              <a:rPr lang="en-GB" sz="4400" i="1" dirty="0">
                <a:latin typeface="Arial" panose="020B0604020202020204" pitchFamily="34" charset="0"/>
                <a:cs typeface="Arial" panose="020B0604020202020204" pitchFamily="34" charset="0"/>
              </a:rPr>
              <a:t>Lewy Body Dementia</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5"/>
              </a:rPr>
              <a:t>http://www.mayoclinic.org/disease-conditions/lewy-body-dementia/symptoms-causes/syc-20352025#:-:text=A%20few%20factors%20seem%20to%20increase%2...</a:t>
            </a:r>
            <a:r>
              <a:rPr lang="en-GB" sz="4400" dirty="0">
                <a:latin typeface="Arial" panose="020B0604020202020204" pitchFamily="34" charset="0"/>
                <a:cs typeface="Arial" panose="020B0604020202020204" pitchFamily="34" charset="0"/>
              </a:rPr>
              <a:t>  (Accessed:17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Mental Health (2015) </a:t>
            </a:r>
            <a:r>
              <a:rPr lang="en-GB" sz="4400" i="1" dirty="0">
                <a:latin typeface="Arial" panose="020B0604020202020204" pitchFamily="34" charset="0"/>
                <a:cs typeface="Arial" panose="020B0604020202020204" pitchFamily="34" charset="0"/>
              </a:rPr>
              <a:t>Dementia Rights and the Social Model of Disability</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6"/>
              </a:rPr>
              <a:t>http://www.mentalhealth.org.uk/sites/default/files/dementia-rights-policy-discussion.pdf</a:t>
            </a:r>
            <a:r>
              <a:rPr lang="en-GB" sz="4400" dirty="0">
                <a:latin typeface="Arial" panose="020B0604020202020204" pitchFamily="34" charset="0"/>
                <a:cs typeface="Arial" panose="020B0604020202020204" pitchFamily="34" charset="0"/>
              </a:rPr>
              <a:t> (Accessed: 23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National Institute on Ageing (2021) </a:t>
            </a:r>
            <a:r>
              <a:rPr lang="en-GB" sz="4400" i="1" dirty="0">
                <a:latin typeface="Arial" panose="020B0604020202020204" pitchFamily="34" charset="0"/>
                <a:cs typeface="Arial" panose="020B0604020202020204" pitchFamily="34" charset="0"/>
              </a:rPr>
              <a:t>What is Lewy Body Dementia Causes Symptoms and Treatments</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7"/>
              </a:rPr>
              <a:t>http://www.nia.nih.gov/health/what-lewy-body-dementia-causes-symptoms-and-treatments</a:t>
            </a:r>
            <a:r>
              <a:rPr lang="en-GB" sz="4400" dirty="0">
                <a:latin typeface="Arial" panose="020B0604020202020204" pitchFamily="34" charset="0"/>
                <a:cs typeface="Arial" panose="020B0604020202020204" pitchFamily="34" charset="0"/>
              </a:rPr>
              <a:t> (Accessed:18 February 2022).</a:t>
            </a:r>
          </a:p>
          <a:p>
            <a:pPr marL="0" indent="0">
              <a:buNone/>
            </a:pPr>
            <a:endParaRPr lang="en-GB" sz="4400" dirty="0">
              <a:latin typeface="Arial" panose="020B0604020202020204" pitchFamily="34" charset="0"/>
              <a:cs typeface="Arial" panose="020B0604020202020204" pitchFamily="34" charset="0"/>
            </a:endParaRPr>
          </a:p>
          <a:p>
            <a:pPr marL="0" indent="0">
              <a:buNone/>
            </a:pPr>
            <a:r>
              <a:rPr lang="en-GB" sz="4400" dirty="0">
                <a:latin typeface="Arial" panose="020B0604020202020204" pitchFamily="34" charset="0"/>
                <a:cs typeface="Arial" panose="020B0604020202020204" pitchFamily="34" charset="0"/>
              </a:rPr>
              <a:t>NHS (2019) </a:t>
            </a:r>
            <a:r>
              <a:rPr lang="en-GB" sz="4400" i="1" dirty="0">
                <a:latin typeface="Arial" panose="020B0604020202020204" pitchFamily="34" charset="0"/>
                <a:cs typeface="Arial" panose="020B0604020202020204" pitchFamily="34" charset="0"/>
              </a:rPr>
              <a:t>Symptoms Dementia with Lewy Bodies</a:t>
            </a:r>
            <a:r>
              <a:rPr lang="en-GB" sz="4400" dirty="0">
                <a:latin typeface="Arial" panose="020B0604020202020204" pitchFamily="34" charset="0"/>
                <a:cs typeface="Arial" panose="020B0604020202020204" pitchFamily="34" charset="0"/>
              </a:rPr>
              <a:t>. Available at: </a:t>
            </a:r>
            <a:r>
              <a:rPr lang="en-GB" sz="4400" dirty="0">
                <a:latin typeface="Arial" panose="020B0604020202020204" pitchFamily="34" charset="0"/>
                <a:cs typeface="Arial" panose="020B0604020202020204" pitchFamily="34" charset="0"/>
                <a:hlinkClick r:id="rId8"/>
              </a:rPr>
              <a:t>http://www.nhs.uk/conditions/dementia-with-lewy-bodies/symptoms/</a:t>
            </a:r>
            <a:r>
              <a:rPr lang="en-GB" sz="4400" dirty="0">
                <a:latin typeface="Arial" panose="020B0604020202020204" pitchFamily="34" charset="0"/>
                <a:cs typeface="Arial" panose="020B0604020202020204" pitchFamily="34" charset="0"/>
              </a:rPr>
              <a:t> (Accessed: 17 February 2022).</a:t>
            </a:r>
            <a:endParaRPr lang="en-GB" sz="44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4400" dirty="0">
              <a:latin typeface="Arial" panose="020B0604020202020204" pitchFamily="34" charset="0"/>
              <a:ea typeface="Calibri" panose="020F0502020204030204" pitchFamily="34" charset="0"/>
              <a:cs typeface="Arial" panose="020B0604020202020204" pitchFamily="34" charset="0"/>
            </a:endParaRPr>
          </a:p>
          <a:p>
            <a:endParaRPr lang="en-GB" sz="600" dirty="0"/>
          </a:p>
        </p:txBody>
      </p:sp>
    </p:spTree>
    <p:extLst>
      <p:ext uri="{BB962C8B-B14F-4D97-AF65-F5344CB8AC3E}">
        <p14:creationId xmlns:p14="http://schemas.microsoft.com/office/powerpoint/2010/main" val="7723500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a:extLst>
              <a:ext uri="{FF2B5EF4-FFF2-40B4-BE49-F238E27FC236}">
                <a16:creationId xmlns:a16="http://schemas.microsoft.com/office/drawing/2014/main" id="{1367CDC5-F532-496B-8BA4-C02598155A85}"/>
              </a:ext>
            </a:extLst>
          </p:cNvPr>
          <p:cNvSpPr>
            <a:spLocks noGrp="1"/>
          </p:cNvSpPr>
          <p:nvPr>
            <p:ph type="title"/>
          </p:nvPr>
        </p:nvSpPr>
        <p:spPr>
          <a:xfrm>
            <a:off x="640080" y="1243013"/>
            <a:ext cx="3855720" cy="4371974"/>
          </a:xfrm>
        </p:spPr>
        <p:txBody>
          <a:bodyPr>
            <a:normAutofit/>
          </a:bodyPr>
          <a:lstStyle/>
          <a:p>
            <a:r>
              <a:rPr lang="en-GB" sz="3600" b="1">
                <a:solidFill>
                  <a:schemeClr val="tx2"/>
                </a:solidFill>
                <a:latin typeface="Arial" panose="020B0604020202020204" pitchFamily="34" charset="0"/>
                <a:cs typeface="Arial" panose="020B0604020202020204" pitchFamily="34" charset="0"/>
              </a:rPr>
              <a:t>REFRENCES</a:t>
            </a:r>
          </a:p>
        </p:txBody>
      </p:sp>
      <p:sp>
        <p:nvSpPr>
          <p:cNvPr id="3" name="Content Placeholder 2">
            <a:extLst>
              <a:ext uri="{FF2B5EF4-FFF2-40B4-BE49-F238E27FC236}">
                <a16:creationId xmlns:a16="http://schemas.microsoft.com/office/drawing/2014/main" id="{5C9E6150-1C62-4CA0-993C-54F1AB9B2C4F}"/>
              </a:ext>
            </a:extLst>
          </p:cNvPr>
          <p:cNvSpPr>
            <a:spLocks noGrp="1"/>
          </p:cNvSpPr>
          <p:nvPr>
            <p:ph idx="1"/>
          </p:nvPr>
        </p:nvSpPr>
        <p:spPr>
          <a:xfrm>
            <a:off x="6172200" y="202983"/>
            <a:ext cx="5221224" cy="5964072"/>
          </a:xfrm>
        </p:spPr>
        <p:txBody>
          <a:bodyPr anchor="ctr">
            <a:noAutofit/>
          </a:bodyPr>
          <a:lstStyle/>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latin typeface="Arial" panose="020B0604020202020204" pitchFamily="34" charset="0"/>
                <a:ea typeface="Calibri" panose="020F0502020204030204" pitchFamily="34" charset="0"/>
                <a:cs typeface="Arial" panose="020B0604020202020204" pitchFamily="34" charset="0"/>
              </a:rPr>
              <a:t>NHS (2020) </a:t>
            </a:r>
            <a:r>
              <a:rPr lang="en-GB" sz="1100" i="1" dirty="0">
                <a:latin typeface="Arial" panose="020B0604020202020204" pitchFamily="34" charset="0"/>
                <a:ea typeface="Calibri" panose="020F0502020204030204" pitchFamily="34" charset="0"/>
                <a:cs typeface="Arial" panose="020B0604020202020204" pitchFamily="34" charset="0"/>
              </a:rPr>
              <a:t>About Dementia </a:t>
            </a:r>
            <a:r>
              <a:rPr lang="en-GB" sz="1100" dirty="0">
                <a:latin typeface="Arial" panose="020B0604020202020204" pitchFamily="34" charset="0"/>
                <a:ea typeface="Calibri" panose="020F0502020204030204" pitchFamily="34" charset="0"/>
                <a:cs typeface="Arial" panose="020B0604020202020204" pitchFamily="34" charset="0"/>
              </a:rPr>
              <a:t>Available at: </a:t>
            </a:r>
            <a:r>
              <a:rPr lang="en-GB" sz="1100" dirty="0">
                <a:latin typeface="Arial" panose="020B0604020202020204" pitchFamily="34" charset="0"/>
                <a:ea typeface="Calibri" panose="020F0502020204030204" pitchFamily="34" charset="0"/>
                <a:cs typeface="Arial" panose="020B0604020202020204" pitchFamily="34" charset="0"/>
                <a:hlinkClick r:id="rId2"/>
              </a:rPr>
              <a:t>https://www.nhs.uk/conditions/dementia/about/#:~:text=What%20is%20dementia,between%20Alzheimer's%20disease%20and%20dementia</a:t>
            </a:r>
            <a:r>
              <a:rPr lang="en-GB" sz="1100" dirty="0">
                <a:latin typeface="Arial" panose="020B0604020202020204" pitchFamily="34" charset="0"/>
                <a:ea typeface="Calibri" panose="020F0502020204030204" pitchFamily="34" charset="0"/>
                <a:cs typeface="Arial" panose="020B0604020202020204" pitchFamily="34" charset="0"/>
              </a:rPr>
              <a:t>. (Accessed: 24 February 2022).</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UCSF Health (2022)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Vascular Dementia Signs and Symptoms</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3"/>
              </a:rPr>
              <a:t>http://www.ucsfhealth.org/conditions/vascular-dementia/symptoms</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17 February 2022).</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Vatter, S. Stanmore, E. Clare, L. McDonald, K. McCormick, S. and Leroi, I. (2019) ‘Care burden and mental health in spouses of people with parkinson disease dementia and lewy body dementia’,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Journal of Geriatric Psychiatry and Neurology</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33(1), pp.3-14.</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Very Well Health (2022)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Stages and Progression of Lewy Body Dementia</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4"/>
              </a:rPr>
              <a:t>http://www.verywellhealth.com/lewy-body-dementia-stages-progression-98735</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18 February 2022).  </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World Health Organisation (2017</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 Global Action Plan on the Public Health Response to Dementia 2017-2025</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pp.5.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5"/>
              </a:rPr>
              <a:t>http://www.apps.who.int/iris/bitstream/handle/10665/259615/?sequence=1</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21 February 2022).</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World Health Organisation (2022)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Dementia</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6"/>
              </a:rPr>
              <a:t>http://www.who.int/news-room/fact-sheets/detail/dementia</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15 February 2022).</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YouTube. (2017)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Lewy body dementia true facts about LBD or dementia with lewy bodies</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[image}.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7"/>
              </a:rPr>
              <a:t>http://www.youtube.com/watch?v=4EFYsJSIrgE</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18 February 2022). </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You Tube (2017) </a:t>
            </a:r>
            <a:r>
              <a:rPr lang="en-GB" sz="1100" i="1" dirty="0">
                <a:solidFill>
                  <a:schemeClr val="tx2"/>
                </a:solidFill>
                <a:latin typeface="Arial" panose="020B0604020202020204" pitchFamily="34" charset="0"/>
                <a:ea typeface="Calibri" panose="020F0502020204030204" pitchFamily="34" charset="0"/>
                <a:cs typeface="Arial" panose="020B0604020202020204" pitchFamily="34" charset="0"/>
              </a:rPr>
              <a:t>Vascular Dementia True Facts</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[image]. Available at: </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hlinkClick r:id="rId8"/>
              </a:rPr>
              <a:t>http://www.youtube.com/watch?v=eqTmnZdZL74</a:t>
            </a:r>
            <a:r>
              <a:rPr lang="en-GB" sz="1100" dirty="0">
                <a:solidFill>
                  <a:schemeClr val="tx2"/>
                </a:solidFill>
                <a:latin typeface="Arial" panose="020B0604020202020204" pitchFamily="34" charset="0"/>
                <a:ea typeface="Calibri" panose="020F0502020204030204" pitchFamily="34" charset="0"/>
                <a:cs typeface="Arial" panose="020B0604020202020204" pitchFamily="34" charset="0"/>
              </a:rPr>
              <a:t> (Accessed 18 February 2022). </a:t>
            </a: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solidFill>
                <a:schemeClr val="tx2"/>
              </a:solidFill>
              <a:latin typeface="Arial" panose="020B0604020202020204" pitchFamily="34" charset="0"/>
              <a:ea typeface="Calibri" panose="020F0502020204030204" pitchFamily="34" charset="0"/>
              <a:cs typeface="Arial" panose="020B0604020202020204" pitchFamily="34" charset="0"/>
            </a:endParaRPr>
          </a:p>
          <a:p>
            <a:pPr marL="0" indent="0">
              <a:buNone/>
            </a:pPr>
            <a:endParaRPr lang="en-GB" sz="1100" dirty="0">
              <a:solidFill>
                <a:schemeClr val="tx2"/>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32711382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3334</TotalTime>
  <Words>4957</Words>
  <Application>Microsoft Office PowerPoint</Application>
  <PresentationFormat>Widescreen</PresentationFormat>
  <Paragraphs>215</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Calibri</vt:lpstr>
      <vt:lpstr>Calibri Light</vt:lpstr>
      <vt:lpstr>Office Theme</vt:lpstr>
      <vt:lpstr>                                                    TITLE PAGE</vt:lpstr>
      <vt:lpstr>INTRODUCTION</vt:lpstr>
      <vt:lpstr>Dementia is a disorder  of a variety of related symptoms linked to an ongoing decrease within the function of the brain  </vt:lpstr>
      <vt:lpstr>DEFINITIONS OF LEWY BODY AND VASCULAR DEMENTIA!</vt:lpstr>
      <vt:lpstr>STAGES OF LEWY BODY DEMENTA</vt:lpstr>
      <vt:lpstr>STAGES OF VASCULAR DEMENTIA</vt:lpstr>
      <vt:lpstr>NEEDS AND REQUIREMENTS, FOR PEOPLE WITH LEWY BODY DEMENTIA, AND THEIR CARERS!</vt:lpstr>
      <vt:lpstr>NEEDS AND REQUIREMENTS FOR INDIVIDUALS, WITH VASCULAR DEMENTIA, AND CARE-GIVERS </vt:lpstr>
      <vt:lpstr>POLICIES AND LEGISLATIONS, THAT RELATE TO DEMENTIA!</vt:lpstr>
      <vt:lpstr>POLICIES AND LEGISLATIONS THAT RELATE TO DEMENTIA!</vt:lpstr>
      <vt:lpstr>POLICIES AND LEGISLATIONS, RELATING TO DEMENTIA!</vt:lpstr>
      <vt:lpstr>REFRENCE LIST</vt:lpstr>
      <vt:lpstr>REFRENCES </vt:lpstr>
      <vt:lpstr>REFRENCES</vt:lpstr>
      <vt:lpstr>REFRENCES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PAGE</dc:title>
  <dc:creator>Andrea Lester</dc:creator>
  <cp:lastModifiedBy>Andrea Lester</cp:lastModifiedBy>
  <cp:revision>114</cp:revision>
  <dcterms:created xsi:type="dcterms:W3CDTF">2022-02-15T15:19:59Z</dcterms:created>
  <dcterms:modified xsi:type="dcterms:W3CDTF">2022-03-05T14:03:49Z</dcterms:modified>
</cp:coreProperties>
</file>