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4" r:id="rId28"/>
    <p:sldId id="282" r:id="rId29"/>
    <p:sldId id="283" r:id="rId30"/>
    <p:sldId id="2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p:cViewPr varScale="1">
        <p:scale>
          <a:sx n="104" d="100"/>
          <a:sy n="104" d="100"/>
        </p:scale>
        <p:origin x="232"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F6249-91D0-B3D7-6A77-92CDD999B7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42BA7E4-DA5A-9DF5-125D-FF73144FCF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DC830C6-1E6F-7325-792E-25EBEBF4AA45}"/>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AFE021D8-F507-9D15-CD70-9DC5BB81CC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2863F-87C2-A90F-7B41-72297551254A}"/>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2427835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752E-653E-FB34-9B5A-5622F1549A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BC2290-8AAF-5F2C-1F61-1FE8CAC137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78F371-068B-38CE-DD24-CFA9785E76B6}"/>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8504011E-73C8-A81B-FE86-A29322648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A4A8F6-E4FF-91FB-5A83-25D3777A715C}"/>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3864535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A7AD2-6E52-C715-F64D-6FC144D0B6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FA1A637-940A-5EAF-529C-E7D11EC57E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C527F3-E289-4E68-01B8-E36453AD52E9}"/>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0796067F-6971-BA4A-DFFA-B26B5E6A9A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395DE2-D10B-0A5D-3CC1-EB66108D0C84}"/>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1092741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739DC-8371-1483-60A8-07B72FB499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7EE229-26AD-20D8-7916-E3BD9DDE6E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DE677BE-BA43-461F-E7AF-BFA99A4389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5AB0D5-3801-222B-4A7F-47CEBEDDC773}"/>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6" name="Footer Placeholder 5">
            <a:extLst>
              <a:ext uri="{FF2B5EF4-FFF2-40B4-BE49-F238E27FC236}">
                <a16:creationId xmlns:a16="http://schemas.microsoft.com/office/drawing/2014/main" id="{D799B3B6-D122-C4FC-F6C9-B601F6C710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8D3402-1AB8-2B9A-72CB-82B5FCB4E130}"/>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4209450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1EF8-ED66-D045-DE28-5B8BC73A90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8BFF6D-6C35-8B2F-BFDD-40137620D8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3BF3D9-5BCC-BE97-DF5C-6F8220C6D4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999955-D34A-3C85-0BD2-C7200A24E5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7D1898-5441-8825-BE80-30C0DA6C0E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AE6D80C-C017-2D1A-C6D4-CBC30D0AF5CB}"/>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8" name="Footer Placeholder 7">
            <a:extLst>
              <a:ext uri="{FF2B5EF4-FFF2-40B4-BE49-F238E27FC236}">
                <a16:creationId xmlns:a16="http://schemas.microsoft.com/office/drawing/2014/main" id="{EB9BA909-ECFC-E8B3-7D05-C9AF41F752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8257A5-B91D-46C5-DEDC-3B109A424118}"/>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2926238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BB1D6-26A7-EE33-6CA2-1AD6AC73FE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1E4D53-1719-4301-67D7-C2A2BB781E8F}"/>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4" name="Footer Placeholder 3">
            <a:extLst>
              <a:ext uri="{FF2B5EF4-FFF2-40B4-BE49-F238E27FC236}">
                <a16:creationId xmlns:a16="http://schemas.microsoft.com/office/drawing/2014/main" id="{FCA5CF05-4F58-8E80-3C0B-C0D96592F2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1661BE-D759-B687-6BC9-D5F9F9AC28EB}"/>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2883708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38CB20-FEF0-E21B-F153-80F2138AF9B5}"/>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3" name="Footer Placeholder 2">
            <a:extLst>
              <a:ext uri="{FF2B5EF4-FFF2-40B4-BE49-F238E27FC236}">
                <a16:creationId xmlns:a16="http://schemas.microsoft.com/office/drawing/2014/main" id="{FC539FB4-103B-23E5-DCB2-AECB8CFB79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8EC51BD-177B-E085-308B-69A1A5933154}"/>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1863499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81AFD-07FB-FA19-60E9-883DD861E4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A2C163-AECD-995C-060B-216F07BBDD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CFE78A9-9027-F2E1-6FBD-45EA77416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0EAD42-4088-5775-06B6-229F7B0DCCBF}"/>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6" name="Footer Placeholder 5">
            <a:extLst>
              <a:ext uri="{FF2B5EF4-FFF2-40B4-BE49-F238E27FC236}">
                <a16:creationId xmlns:a16="http://schemas.microsoft.com/office/drawing/2014/main" id="{FD372B06-F6C6-0385-9809-EB54283C10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A8A2BC-2346-E75D-89D2-AEB9B625FC41}"/>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3417941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2D39C-EDBF-2FB2-54C1-915D41B5A3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E762ED1-2002-620A-CF5A-8F337C0CD0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189DA26-7D59-73A1-CC77-C9D7AFB524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B04684-8E2F-AE3D-D901-3B02938684DF}"/>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6" name="Footer Placeholder 5">
            <a:extLst>
              <a:ext uri="{FF2B5EF4-FFF2-40B4-BE49-F238E27FC236}">
                <a16:creationId xmlns:a16="http://schemas.microsoft.com/office/drawing/2014/main" id="{17F1688B-0FBC-7AB1-8ED0-3A2E5CFB4D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0B8072-E7D1-C181-2132-F72A73A521E9}"/>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2911203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60862-6F70-6D3A-6546-583CB0A5784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B723E5-ACBB-2992-C03E-1E2C5F302A5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39E7BC-B8E8-EA55-8A2A-C6FF67BD45BF}"/>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72230843-0BD5-7F15-B52F-5A2A081151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6D5651-88C3-BC5B-6CE2-06E0EAD39FF4}"/>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368231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D9F2D0-28B0-D79E-280A-1928A5409DC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CF9CB8-70DD-89C9-5C40-BA5C0899521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09AFEA-BBA4-953F-4A9A-E2F00665F780}"/>
              </a:ext>
            </a:extLst>
          </p:cNvPr>
          <p:cNvSpPr>
            <a:spLocks noGrp="1"/>
          </p:cNvSpPr>
          <p:nvPr>
            <p:ph type="dt" sz="half" idx="10"/>
          </p:nvPr>
        </p:nvSpPr>
        <p:spPr/>
        <p:txBody>
          <a:body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784D168D-724C-0F4C-8D6B-7BB61BC208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949EEA-7FAF-BE47-F9EB-794C0C2A8555}"/>
              </a:ext>
            </a:extLst>
          </p:cNvPr>
          <p:cNvSpPr>
            <a:spLocks noGrp="1"/>
          </p:cNvSpPr>
          <p:nvPr>
            <p:ph type="sldNum" sz="quarter" idx="12"/>
          </p:nvPr>
        </p:nvSpPr>
        <p:spPr/>
        <p:txBody>
          <a:bodyPr/>
          <a:lstStyle/>
          <a:p>
            <a:fld id="{1B2A57BD-047C-E843-8EE4-1CD48CA41097}" type="slidenum">
              <a:rPr lang="en-US" smtClean="0"/>
              <a:t>‹#›</a:t>
            </a:fld>
            <a:endParaRPr lang="en-US"/>
          </a:p>
        </p:txBody>
      </p:sp>
    </p:spTree>
    <p:extLst>
      <p:ext uri="{BB962C8B-B14F-4D97-AF65-F5344CB8AC3E}">
        <p14:creationId xmlns:p14="http://schemas.microsoft.com/office/powerpoint/2010/main" val="2458905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26AE62-8F04-9162-7CB5-124D11AE0C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18531EF-4B17-CD0B-EDA0-708093234F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967D68-5D3C-AFE4-462B-459DF20F8C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33CE70-E8D8-B642-BE97-1362637115C8}" type="datetimeFigureOut">
              <a:rPr lang="en-US" smtClean="0"/>
              <a:t>2/15/23</a:t>
            </a:fld>
            <a:endParaRPr lang="en-US"/>
          </a:p>
        </p:txBody>
      </p:sp>
      <p:sp>
        <p:nvSpPr>
          <p:cNvPr id="5" name="Footer Placeholder 4">
            <a:extLst>
              <a:ext uri="{FF2B5EF4-FFF2-40B4-BE49-F238E27FC236}">
                <a16:creationId xmlns:a16="http://schemas.microsoft.com/office/drawing/2014/main" id="{6BD978C8-1AA8-0567-AEEE-0A1A2D79E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6AD793-210C-5ED1-6A76-AD80DDE043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2A57BD-047C-E843-8EE4-1CD48CA41097}" type="slidenum">
              <a:rPr lang="en-US" smtClean="0"/>
              <a:t>‹#›</a:t>
            </a:fld>
            <a:endParaRPr lang="en-US"/>
          </a:p>
        </p:txBody>
      </p:sp>
    </p:spTree>
    <p:extLst>
      <p:ext uri="{BB962C8B-B14F-4D97-AF65-F5344CB8AC3E}">
        <p14:creationId xmlns:p14="http://schemas.microsoft.com/office/powerpoint/2010/main" val="1449470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3D Computer Graphic in business today. - Architectural visualization  3dvisdesign">
            <a:extLst>
              <a:ext uri="{FF2B5EF4-FFF2-40B4-BE49-F238E27FC236}">
                <a16:creationId xmlns:a16="http://schemas.microsoft.com/office/drawing/2014/main" id="{5E0DDF78-89D7-6D96-0176-EB674C1EF2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0896" y="661086"/>
            <a:ext cx="7381104" cy="55358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A4ED73-7B51-FB35-B923-B10A0C2482A0}"/>
              </a:ext>
            </a:extLst>
          </p:cNvPr>
          <p:cNvSpPr txBox="1"/>
          <p:nvPr/>
        </p:nvSpPr>
        <p:spPr>
          <a:xfrm>
            <a:off x="247135" y="1443841"/>
            <a:ext cx="4670854" cy="3970318"/>
          </a:xfrm>
          <a:prstGeom prst="rect">
            <a:avLst/>
          </a:prstGeom>
          <a:noFill/>
        </p:spPr>
        <p:txBody>
          <a:bodyPr wrap="square">
            <a:spAutoFit/>
          </a:bodyPr>
          <a:lstStyle/>
          <a:p>
            <a:r>
              <a:rPr lang="en-GB" dirty="0">
                <a:effectLst/>
                <a:latin typeface="Century Gothic" panose="020B0502020202020204" pitchFamily="34" charset="0"/>
              </a:rPr>
              <a:t>3D Computer Graphics:</a:t>
            </a:r>
          </a:p>
          <a:p>
            <a:endParaRPr lang="en-GB" dirty="0">
              <a:effectLst/>
              <a:latin typeface="Century Gothic" panose="020B0502020202020204" pitchFamily="34" charset="0"/>
            </a:endParaRPr>
          </a:p>
          <a:p>
            <a:r>
              <a:rPr lang="en-GB" dirty="0">
                <a:effectLst/>
                <a:latin typeface="Century Gothic" panose="020B0502020202020204" pitchFamily="34" charset="0"/>
              </a:rPr>
              <a:t>Animation is an art form created and cultivated over the last century.</a:t>
            </a:r>
          </a:p>
          <a:p>
            <a:r>
              <a:rPr lang="en-GB" dirty="0">
                <a:effectLst/>
                <a:latin typeface="Century Gothic" panose="020B0502020202020204" pitchFamily="34" charset="0"/>
              </a:rPr>
              <a:t>While drawing, painting, sculpting and photography allow artists to represent</a:t>
            </a:r>
          </a:p>
          <a:p>
            <a:r>
              <a:rPr lang="en-GB" dirty="0">
                <a:effectLst/>
                <a:latin typeface="Century Gothic" panose="020B0502020202020204" pitchFamily="34" charset="0"/>
              </a:rPr>
              <a:t>shape and form at a single point in time, animation lets artists explore a world</a:t>
            </a:r>
          </a:p>
          <a:p>
            <a:r>
              <a:rPr lang="en-GB" dirty="0">
                <a:effectLst/>
                <a:latin typeface="Century Gothic" panose="020B0502020202020204" pitchFamily="34" charset="0"/>
              </a:rPr>
              <a:t>in motion. Through animation, new worlds can be imagined. This modern</a:t>
            </a:r>
          </a:p>
          <a:p>
            <a:r>
              <a:rPr lang="en-GB" dirty="0">
                <a:effectLst/>
                <a:latin typeface="Century Gothic" panose="020B0502020202020204" pitchFamily="34" charset="0"/>
              </a:rPr>
              <a:t>art form evokes emotion through the movement of a sequence of drawings,</a:t>
            </a:r>
          </a:p>
          <a:p>
            <a:r>
              <a:rPr lang="en-GB" dirty="0">
                <a:effectLst/>
                <a:latin typeface="Century Gothic" panose="020B0502020202020204" pitchFamily="34" charset="0"/>
              </a:rPr>
              <a:t>paintings, photographs or rendered images.</a:t>
            </a:r>
          </a:p>
        </p:txBody>
      </p:sp>
    </p:spTree>
    <p:extLst>
      <p:ext uri="{BB962C8B-B14F-4D97-AF65-F5344CB8AC3E}">
        <p14:creationId xmlns:p14="http://schemas.microsoft.com/office/powerpoint/2010/main" val="3775130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indoor, person, spectacles&#10;&#10;Description automatically generated">
            <a:extLst>
              <a:ext uri="{FF2B5EF4-FFF2-40B4-BE49-F238E27FC236}">
                <a16:creationId xmlns:a16="http://schemas.microsoft.com/office/drawing/2014/main" id="{D981EC01-B9CD-ADB1-5227-D5632D59667A}"/>
              </a:ext>
            </a:extLst>
          </p:cNvPr>
          <p:cNvPicPr>
            <a:picLocks noChangeAspect="1"/>
          </p:cNvPicPr>
          <p:nvPr/>
        </p:nvPicPr>
        <p:blipFill rotWithShape="1">
          <a:blip r:embed="rId2"/>
          <a:srcRect t="8310"/>
          <a:stretch/>
        </p:blipFill>
        <p:spPr>
          <a:xfrm>
            <a:off x="5666613" y="556054"/>
            <a:ext cx="6525387" cy="5557605"/>
          </a:xfrm>
          <a:prstGeom prst="rect">
            <a:avLst/>
          </a:prstGeom>
        </p:spPr>
      </p:pic>
      <p:sp>
        <p:nvSpPr>
          <p:cNvPr id="8" name="TextBox 7">
            <a:extLst>
              <a:ext uri="{FF2B5EF4-FFF2-40B4-BE49-F238E27FC236}">
                <a16:creationId xmlns:a16="http://schemas.microsoft.com/office/drawing/2014/main" id="{EEF6234A-FDE4-7290-A1F8-B0E8FC6A1B1D}"/>
              </a:ext>
            </a:extLst>
          </p:cNvPr>
          <p:cNvSpPr txBox="1"/>
          <p:nvPr/>
        </p:nvSpPr>
        <p:spPr>
          <a:xfrm>
            <a:off x="119458" y="1859339"/>
            <a:ext cx="5976542" cy="3139321"/>
          </a:xfrm>
          <a:prstGeom prst="rect">
            <a:avLst/>
          </a:prstGeom>
          <a:noFill/>
        </p:spPr>
        <p:txBody>
          <a:bodyPr wrap="square">
            <a:spAutoFit/>
          </a:bodyPr>
          <a:lstStyle/>
          <a:p>
            <a:r>
              <a:rPr lang="en-GB" dirty="0">
                <a:effectLst/>
                <a:latin typeface="Century Gothic" panose="020B0502020202020204" pitchFamily="34" charset="0"/>
              </a:rPr>
              <a:t>3D Computer Animation:</a:t>
            </a:r>
          </a:p>
          <a:p>
            <a:endParaRPr lang="en-GB" dirty="0">
              <a:effectLst/>
              <a:latin typeface="Century Gothic" panose="020B0502020202020204" pitchFamily="34" charset="0"/>
            </a:endParaRPr>
          </a:p>
          <a:p>
            <a:r>
              <a:rPr lang="en-GB" dirty="0">
                <a:effectLst/>
                <a:latin typeface="Century Gothic" panose="020B0502020202020204" pitchFamily="34" charset="0"/>
              </a:rPr>
              <a:t>The world of 3D computer graphics has grown</a:t>
            </a:r>
          </a:p>
          <a:p>
            <a:r>
              <a:rPr lang="en-GB" dirty="0">
                <a:effectLst/>
                <a:latin typeface="Century Gothic" panose="020B0502020202020204" pitchFamily="34" charset="0"/>
              </a:rPr>
              <a:t>from experimental short films to full integration</a:t>
            </a:r>
          </a:p>
          <a:p>
            <a:r>
              <a:rPr lang="en-GB" dirty="0">
                <a:effectLst/>
                <a:latin typeface="Century Gothic" panose="020B0502020202020204" pitchFamily="34" charset="0"/>
              </a:rPr>
              <a:t>into the creative process for many types of media.</a:t>
            </a:r>
          </a:p>
          <a:p>
            <a:r>
              <a:rPr lang="en-GB" dirty="0">
                <a:effectLst/>
                <a:latin typeface="Century Gothic" panose="020B0502020202020204" pitchFamily="34" charset="0"/>
              </a:rPr>
              <a:t>From flying logos to digital actors, the field of 3D</a:t>
            </a:r>
          </a:p>
          <a:p>
            <a:r>
              <a:rPr lang="en-GB" dirty="0">
                <a:effectLst/>
                <a:latin typeface="Century Gothic" panose="020B0502020202020204" pitchFamily="34" charset="0"/>
              </a:rPr>
              <a:t>computer graphics has evolved rapidly over the last</a:t>
            </a:r>
          </a:p>
          <a:p>
            <a:r>
              <a:rPr lang="en-GB" dirty="0">
                <a:effectLst/>
                <a:latin typeface="Century Gothic" panose="020B0502020202020204" pitchFamily="34" charset="0"/>
              </a:rPr>
              <a:t>two decades. The use of 3D graphic tools is now an</a:t>
            </a:r>
          </a:p>
          <a:p>
            <a:r>
              <a:rPr lang="en-GB" dirty="0">
                <a:effectLst/>
                <a:latin typeface="Century Gothic" panose="020B0502020202020204" pitchFamily="34" charset="0"/>
              </a:rPr>
              <a:t>important part of many television, film and multimedia</a:t>
            </a:r>
          </a:p>
          <a:p>
            <a:r>
              <a:rPr lang="en-GB" dirty="0">
                <a:effectLst/>
                <a:latin typeface="Century Gothic" panose="020B0502020202020204" pitchFamily="34" charset="0"/>
              </a:rPr>
              <a:t>projects.</a:t>
            </a:r>
          </a:p>
        </p:txBody>
      </p:sp>
    </p:spTree>
    <p:extLst>
      <p:ext uri="{BB962C8B-B14F-4D97-AF65-F5344CB8AC3E}">
        <p14:creationId xmlns:p14="http://schemas.microsoft.com/office/powerpoint/2010/main" val="279440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A87B03-1B91-31E7-059E-C5DE6F4404FD}"/>
              </a:ext>
            </a:extLst>
          </p:cNvPr>
          <p:cNvPicPr>
            <a:picLocks noChangeAspect="1"/>
          </p:cNvPicPr>
          <p:nvPr/>
        </p:nvPicPr>
        <p:blipFill>
          <a:blip r:embed="rId2"/>
          <a:stretch>
            <a:fillRect/>
          </a:stretch>
        </p:blipFill>
        <p:spPr>
          <a:xfrm>
            <a:off x="5935364" y="679665"/>
            <a:ext cx="5618205" cy="5498669"/>
          </a:xfrm>
          <a:prstGeom prst="rect">
            <a:avLst/>
          </a:prstGeom>
        </p:spPr>
      </p:pic>
      <p:sp>
        <p:nvSpPr>
          <p:cNvPr id="8" name="TextBox 7">
            <a:extLst>
              <a:ext uri="{FF2B5EF4-FFF2-40B4-BE49-F238E27FC236}">
                <a16:creationId xmlns:a16="http://schemas.microsoft.com/office/drawing/2014/main" id="{0E396BAD-A4B0-FEB6-7F13-1A715E724D69}"/>
              </a:ext>
            </a:extLst>
          </p:cNvPr>
          <p:cNvSpPr txBox="1"/>
          <p:nvPr/>
        </p:nvSpPr>
        <p:spPr>
          <a:xfrm>
            <a:off x="481913" y="1166841"/>
            <a:ext cx="4979774" cy="4524315"/>
          </a:xfrm>
          <a:prstGeom prst="rect">
            <a:avLst/>
          </a:prstGeom>
          <a:noFill/>
        </p:spPr>
        <p:txBody>
          <a:bodyPr wrap="square">
            <a:spAutoFit/>
          </a:bodyPr>
          <a:lstStyle/>
          <a:p>
            <a:r>
              <a:rPr lang="en-GB" b="1" dirty="0">
                <a:effectLst/>
                <a:latin typeface="Century Gothic" panose="020B0502020202020204" pitchFamily="34" charset="0"/>
              </a:rPr>
              <a:t>Feature Films:</a:t>
            </a:r>
          </a:p>
          <a:p>
            <a:endParaRPr lang="en-GB" dirty="0">
              <a:effectLst/>
              <a:latin typeface="Century Gothic" panose="020B0502020202020204" pitchFamily="34" charset="0"/>
            </a:endParaRPr>
          </a:p>
          <a:p>
            <a:r>
              <a:rPr lang="en-GB" dirty="0">
                <a:effectLst/>
                <a:latin typeface="Century Gothic" panose="020B0502020202020204" pitchFamily="34" charset="0"/>
              </a:rPr>
              <a:t>The last few years have seen a sharp rise in the use of 3D in feature films. While many films have integrated 3D into existing live-action scenes, Pixar’s Toy Story® became the first feature-length animation</a:t>
            </a:r>
          </a:p>
          <a:p>
            <a:r>
              <a:rPr lang="en-GB" dirty="0">
                <a:effectLst/>
                <a:latin typeface="Century Gothic" panose="020B0502020202020204" pitchFamily="34" charset="0"/>
              </a:rPr>
              <a:t>that used 3D exclusively for characters and sets. Sony Pictures</a:t>
            </a:r>
          </a:p>
          <a:p>
            <a:r>
              <a:rPr lang="en-GB" dirty="0">
                <a:effectLst/>
                <a:latin typeface="Century Gothic" panose="020B0502020202020204" pitchFamily="34" charset="0"/>
              </a:rPr>
              <a:t>Image works’ Stuart Little® took this one step further and made a digital mouse the star of a live-action movie. Digital creatures, characters and sets continue to show up in the movies and even traditional filmmakers are starting to consider 3D a standard part of the production process.</a:t>
            </a:r>
          </a:p>
        </p:txBody>
      </p:sp>
    </p:spTree>
    <p:extLst>
      <p:ext uri="{BB962C8B-B14F-4D97-AF65-F5344CB8AC3E}">
        <p14:creationId xmlns:p14="http://schemas.microsoft.com/office/powerpoint/2010/main" val="3728585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D1E795-39C3-76A8-73EC-B353B560899D}"/>
              </a:ext>
            </a:extLst>
          </p:cNvPr>
          <p:cNvPicPr>
            <a:picLocks noChangeAspect="1"/>
          </p:cNvPicPr>
          <p:nvPr/>
        </p:nvPicPr>
        <p:blipFill>
          <a:blip r:embed="rId2"/>
          <a:stretch>
            <a:fillRect/>
          </a:stretch>
        </p:blipFill>
        <p:spPr>
          <a:xfrm>
            <a:off x="5585254" y="835052"/>
            <a:ext cx="6360811" cy="5187895"/>
          </a:xfrm>
          <a:prstGeom prst="rect">
            <a:avLst/>
          </a:prstGeom>
        </p:spPr>
      </p:pic>
      <p:sp>
        <p:nvSpPr>
          <p:cNvPr id="6" name="TextBox 5">
            <a:extLst>
              <a:ext uri="{FF2B5EF4-FFF2-40B4-BE49-F238E27FC236}">
                <a16:creationId xmlns:a16="http://schemas.microsoft.com/office/drawing/2014/main" id="{693311CC-9A64-FC6D-D7B3-AE3BC11797FF}"/>
              </a:ext>
            </a:extLst>
          </p:cNvPr>
          <p:cNvSpPr txBox="1"/>
          <p:nvPr/>
        </p:nvSpPr>
        <p:spPr>
          <a:xfrm>
            <a:off x="443643" y="1338812"/>
            <a:ext cx="4659698" cy="4524315"/>
          </a:xfrm>
          <a:prstGeom prst="rect">
            <a:avLst/>
          </a:prstGeom>
          <a:noFill/>
        </p:spPr>
        <p:txBody>
          <a:bodyPr wrap="square">
            <a:spAutoFit/>
          </a:bodyPr>
          <a:lstStyle/>
          <a:p>
            <a:r>
              <a:rPr lang="en-GB" b="1" dirty="0">
                <a:effectLst/>
                <a:latin typeface="Century Gothic" panose="020B0502020202020204" pitchFamily="34" charset="0"/>
              </a:rPr>
              <a:t>Interactive Video Games</a:t>
            </a:r>
          </a:p>
          <a:p>
            <a:endParaRPr lang="en-GB" dirty="0">
              <a:effectLst/>
              <a:latin typeface="Century Gothic" panose="020B0502020202020204" pitchFamily="34" charset="0"/>
            </a:endParaRPr>
          </a:p>
          <a:p>
            <a:r>
              <a:rPr lang="en-GB" dirty="0">
                <a:effectLst/>
                <a:latin typeface="Century Gothic" panose="020B0502020202020204" pitchFamily="34" charset="0"/>
              </a:rPr>
              <a:t>Over the years, video games have developed from black and white pixels to real-time virtual environments</a:t>
            </a:r>
          </a:p>
          <a:p>
            <a:r>
              <a:rPr lang="en-GB" dirty="0">
                <a:effectLst/>
                <a:latin typeface="Century Gothic" panose="020B0502020202020204" pitchFamily="34" charset="0"/>
              </a:rPr>
              <a:t>built with 3D characters and sets</a:t>
            </a:r>
          </a:p>
          <a:p>
            <a:r>
              <a:rPr lang="en-GB" dirty="0">
                <a:effectLst/>
                <a:latin typeface="Century Gothic" panose="020B0502020202020204" pitchFamily="34" charset="0"/>
              </a:rPr>
              <a:t>Game artwork is becoming more sophisticated with complex 3D models, texture maps, lighting and even dynamics. Maya is an ideal tool for generating this kind of 3D artwork and includes tools to address</a:t>
            </a:r>
          </a:p>
          <a:p>
            <a:r>
              <a:rPr lang="en-GB" dirty="0">
                <a:effectLst/>
                <a:latin typeface="Century Gothic" panose="020B0502020202020204" pitchFamily="34" charset="0"/>
              </a:rPr>
              <a:t>the special needs required to build content for</a:t>
            </a:r>
          </a:p>
          <a:p>
            <a:r>
              <a:rPr lang="en-GB" dirty="0">
                <a:effectLst/>
                <a:latin typeface="Century Gothic" panose="020B0502020202020204" pitchFamily="34" charset="0"/>
              </a:rPr>
              <a:t>real time.</a:t>
            </a:r>
          </a:p>
          <a:p>
            <a:endParaRPr lang="en-GB" dirty="0">
              <a:effectLst/>
              <a:latin typeface="Century Gothic" panose="020B0502020202020204" pitchFamily="34" charset="0"/>
            </a:endParaRPr>
          </a:p>
        </p:txBody>
      </p:sp>
    </p:spTree>
    <p:extLst>
      <p:ext uri="{BB962C8B-B14F-4D97-AF65-F5344CB8AC3E}">
        <p14:creationId xmlns:p14="http://schemas.microsoft.com/office/powerpoint/2010/main" val="4196988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8F52E9-FD50-0CA0-EB3B-F6CB95B25DAE}"/>
              </a:ext>
            </a:extLst>
          </p:cNvPr>
          <p:cNvPicPr>
            <a:picLocks noChangeAspect="1"/>
          </p:cNvPicPr>
          <p:nvPr/>
        </p:nvPicPr>
        <p:blipFill>
          <a:blip r:embed="rId2"/>
          <a:stretch>
            <a:fillRect/>
          </a:stretch>
        </p:blipFill>
        <p:spPr>
          <a:xfrm>
            <a:off x="5556102" y="3002692"/>
            <a:ext cx="5976551" cy="3617386"/>
          </a:xfrm>
          <a:prstGeom prst="rect">
            <a:avLst/>
          </a:prstGeom>
        </p:spPr>
      </p:pic>
      <p:pic>
        <p:nvPicPr>
          <p:cNvPr id="7" name="Picture 6">
            <a:extLst>
              <a:ext uri="{FF2B5EF4-FFF2-40B4-BE49-F238E27FC236}">
                <a16:creationId xmlns:a16="http://schemas.microsoft.com/office/drawing/2014/main" id="{86B87D94-A519-552C-EF9C-E8FED511B409}"/>
              </a:ext>
            </a:extLst>
          </p:cNvPr>
          <p:cNvPicPr>
            <a:picLocks noChangeAspect="1"/>
          </p:cNvPicPr>
          <p:nvPr/>
        </p:nvPicPr>
        <p:blipFill>
          <a:blip r:embed="rId3"/>
          <a:stretch>
            <a:fillRect/>
          </a:stretch>
        </p:blipFill>
        <p:spPr>
          <a:xfrm>
            <a:off x="1536785" y="3002692"/>
            <a:ext cx="4019318" cy="3617386"/>
          </a:xfrm>
          <a:prstGeom prst="rect">
            <a:avLst/>
          </a:prstGeom>
        </p:spPr>
      </p:pic>
      <p:sp>
        <p:nvSpPr>
          <p:cNvPr id="9" name="TextBox 8">
            <a:extLst>
              <a:ext uri="{FF2B5EF4-FFF2-40B4-BE49-F238E27FC236}">
                <a16:creationId xmlns:a16="http://schemas.microsoft.com/office/drawing/2014/main" id="{C0164BA0-00F6-CE74-10E1-C1B515EBEA57}"/>
              </a:ext>
            </a:extLst>
          </p:cNvPr>
          <p:cNvSpPr txBox="1"/>
          <p:nvPr/>
        </p:nvSpPr>
        <p:spPr>
          <a:xfrm>
            <a:off x="497414" y="347184"/>
            <a:ext cx="10252963" cy="1754326"/>
          </a:xfrm>
          <a:prstGeom prst="rect">
            <a:avLst/>
          </a:prstGeom>
          <a:noFill/>
        </p:spPr>
        <p:txBody>
          <a:bodyPr wrap="square">
            <a:spAutoFit/>
          </a:bodyPr>
          <a:lstStyle/>
          <a:p>
            <a:r>
              <a:rPr lang="en-GB" b="1" dirty="0">
                <a:effectLst/>
                <a:latin typeface="Century Gothic" panose="020B0502020202020204" pitchFamily="34" charset="0"/>
              </a:rPr>
              <a:t>Visual Effects:</a:t>
            </a:r>
          </a:p>
          <a:p>
            <a:endParaRPr lang="en-GB" dirty="0">
              <a:effectLst/>
              <a:latin typeface="Century Gothic" panose="020B0502020202020204" pitchFamily="34" charset="0"/>
            </a:endParaRPr>
          </a:p>
          <a:p>
            <a:r>
              <a:rPr lang="en-GB" dirty="0">
                <a:effectLst/>
                <a:latin typeface="Century Gothic" panose="020B0502020202020204" pitchFamily="34" charset="0"/>
              </a:rPr>
              <a:t>While CG actors star in movies of their own, 3D computer graphics</a:t>
            </a:r>
          </a:p>
          <a:p>
            <a:r>
              <a:rPr lang="en-GB" dirty="0">
                <a:effectLst/>
                <a:latin typeface="Century Gothic" panose="020B0502020202020204" pitchFamily="34" charset="0"/>
              </a:rPr>
              <a:t>is changing how visual effects are used for both film and television.</a:t>
            </a:r>
          </a:p>
          <a:p>
            <a:r>
              <a:rPr lang="en-GB" dirty="0">
                <a:effectLst/>
                <a:latin typeface="Century Gothic" panose="020B0502020202020204" pitchFamily="34" charset="0"/>
              </a:rPr>
              <a:t>Smaller productions can now afford to integrate 3D graphics into their</a:t>
            </a:r>
          </a:p>
          <a:p>
            <a:r>
              <a:rPr lang="en-GB" dirty="0">
                <a:effectLst/>
                <a:latin typeface="Century Gothic" panose="020B0502020202020204" pitchFamily="34" charset="0"/>
              </a:rPr>
              <a:t>work, while lar</a:t>
            </a:r>
          </a:p>
        </p:txBody>
      </p:sp>
    </p:spTree>
    <p:extLst>
      <p:ext uri="{BB962C8B-B14F-4D97-AF65-F5344CB8AC3E}">
        <p14:creationId xmlns:p14="http://schemas.microsoft.com/office/powerpoint/2010/main" val="2900190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CBB0C-9D52-726D-DB4F-5F63713A4B66}"/>
              </a:ext>
            </a:extLst>
          </p:cNvPr>
          <p:cNvSpPr txBox="1"/>
          <p:nvPr/>
        </p:nvSpPr>
        <p:spPr>
          <a:xfrm>
            <a:off x="271366" y="197346"/>
            <a:ext cx="3504411" cy="6740307"/>
          </a:xfrm>
          <a:prstGeom prst="rect">
            <a:avLst/>
          </a:prstGeom>
          <a:noFill/>
        </p:spPr>
        <p:txBody>
          <a:bodyPr wrap="square" rtlCol="0">
            <a:spAutoFit/>
          </a:bodyPr>
          <a:lstStyle/>
          <a:p>
            <a:r>
              <a:rPr lang="en-GB" b="1" dirty="0">
                <a:effectLst/>
                <a:latin typeface="Century Gothic" panose="020B0502020202020204" pitchFamily="34" charset="0"/>
              </a:rPr>
              <a:t>Right and Left Brain Thinking with Maya</a:t>
            </a:r>
          </a:p>
          <a:p>
            <a:endParaRPr lang="en-US" dirty="0">
              <a:latin typeface="Century Gothic" panose="020B0502020202020204" pitchFamily="34" charset="0"/>
            </a:endParaRPr>
          </a:p>
          <a:p>
            <a:endParaRPr lang="en-US" dirty="0">
              <a:latin typeface="Century Gothic" panose="020B0502020202020204" pitchFamily="34" charset="0"/>
            </a:endParaRPr>
          </a:p>
          <a:p>
            <a:pPr marL="285750" indent="-285750">
              <a:buFont typeface="Arial" panose="020B0604020202020204" pitchFamily="34" charset="0"/>
              <a:buChar char="•"/>
            </a:pPr>
            <a:r>
              <a:rPr lang="en-GB" dirty="0">
                <a:effectLst/>
                <a:latin typeface="Century Gothic" panose="020B0502020202020204" pitchFamily="34" charset="0"/>
              </a:rPr>
              <a:t>The creative side of Maya offers you tools that</a:t>
            </a:r>
          </a:p>
          <a:p>
            <a:r>
              <a:rPr lang="en-GB" dirty="0">
                <a:effectLst/>
                <a:latin typeface="Century Gothic" panose="020B0502020202020204" pitchFamily="34" charset="0"/>
              </a:rPr>
              <a:t>make it easy to work in a 3D world with shape and form. These tools free you up to make</a:t>
            </a:r>
          </a:p>
          <a:p>
            <a:r>
              <a:rPr lang="en-GB" dirty="0">
                <a:effectLst/>
                <a:latin typeface="Century Gothic" panose="020B0502020202020204" pitchFamily="34" charset="0"/>
              </a:rPr>
              <a:t>creative decisions on your project.</a:t>
            </a:r>
          </a:p>
          <a:p>
            <a:endParaRPr lang="en-GB" dirty="0">
              <a:latin typeface="Century Gothic" panose="020B0502020202020204" pitchFamily="34" charset="0"/>
            </a:endParaRPr>
          </a:p>
          <a:p>
            <a:pPr marL="285750" indent="-285750">
              <a:buFont typeface="Arial" panose="020B0604020202020204" pitchFamily="34" charset="0"/>
              <a:buChar char="•"/>
            </a:pPr>
            <a:r>
              <a:rPr lang="en-GB" dirty="0">
                <a:effectLst/>
                <a:latin typeface="Century Gothic" panose="020B0502020202020204" pitchFamily="34" charset="0"/>
              </a:rPr>
              <a:t>The technical side of Maya offers you access to the</a:t>
            </a:r>
          </a:p>
          <a:p>
            <a:r>
              <a:rPr lang="en-GB" dirty="0">
                <a:effectLst/>
                <a:latin typeface="Century Gothic" panose="020B0502020202020204" pitchFamily="34" charset="0"/>
              </a:rPr>
              <a:t>inside workings of both your scenes and Maya itself. This access makes it possible to</a:t>
            </a:r>
          </a:p>
          <a:p>
            <a:r>
              <a:rPr lang="en-GB" dirty="0">
                <a:effectLst/>
                <a:latin typeface="Century Gothic" panose="020B0502020202020204" pitchFamily="34" charset="0"/>
              </a:rPr>
              <a:t>build your own custom tools and to speed up production where repetitive tasks appear.</a:t>
            </a:r>
          </a:p>
          <a:p>
            <a:endParaRPr lang="en-GB" dirty="0">
              <a:effectLst/>
              <a:latin typeface="Century Gothic" panose="020B0502020202020204" pitchFamily="34" charset="0"/>
            </a:endParaRPr>
          </a:p>
          <a:p>
            <a:endParaRPr lang="en-US" dirty="0">
              <a:latin typeface="Century Gothic" panose="020B0502020202020204" pitchFamily="34" charset="0"/>
            </a:endParaRPr>
          </a:p>
        </p:txBody>
      </p:sp>
      <p:pic>
        <p:nvPicPr>
          <p:cNvPr id="5" name="Picture 4" descr="Graphical user interface&#10;&#10;Description automatically generated">
            <a:extLst>
              <a:ext uri="{FF2B5EF4-FFF2-40B4-BE49-F238E27FC236}">
                <a16:creationId xmlns:a16="http://schemas.microsoft.com/office/drawing/2014/main" id="{5C1D1625-7CBE-E279-81AC-507863E5DF01}"/>
              </a:ext>
            </a:extLst>
          </p:cNvPr>
          <p:cNvPicPr>
            <a:picLocks noChangeAspect="1"/>
          </p:cNvPicPr>
          <p:nvPr/>
        </p:nvPicPr>
        <p:blipFill>
          <a:blip r:embed="rId2"/>
          <a:stretch>
            <a:fillRect/>
          </a:stretch>
        </p:blipFill>
        <p:spPr>
          <a:xfrm>
            <a:off x="3775778" y="0"/>
            <a:ext cx="3404767" cy="6858000"/>
          </a:xfrm>
          <a:prstGeom prst="rect">
            <a:avLst/>
          </a:prstGeom>
        </p:spPr>
      </p:pic>
      <p:pic>
        <p:nvPicPr>
          <p:cNvPr id="8" name="Picture 7" descr="Graphical user interface&#10;&#10;Description automatically generated">
            <a:extLst>
              <a:ext uri="{FF2B5EF4-FFF2-40B4-BE49-F238E27FC236}">
                <a16:creationId xmlns:a16="http://schemas.microsoft.com/office/drawing/2014/main" id="{036F3B23-801B-A21B-FB75-AC101A9941E0}"/>
              </a:ext>
            </a:extLst>
          </p:cNvPr>
          <p:cNvPicPr>
            <a:picLocks noChangeAspect="1"/>
          </p:cNvPicPr>
          <p:nvPr/>
        </p:nvPicPr>
        <p:blipFill>
          <a:blip r:embed="rId3"/>
          <a:stretch>
            <a:fillRect/>
          </a:stretch>
        </p:blipFill>
        <p:spPr>
          <a:xfrm>
            <a:off x="7280189" y="0"/>
            <a:ext cx="4911811" cy="6858000"/>
          </a:xfrm>
          <a:prstGeom prst="rect">
            <a:avLst/>
          </a:prstGeom>
        </p:spPr>
      </p:pic>
    </p:spTree>
    <p:extLst>
      <p:ext uri="{BB962C8B-B14F-4D97-AF65-F5344CB8AC3E}">
        <p14:creationId xmlns:p14="http://schemas.microsoft.com/office/powerpoint/2010/main" val="2136883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28E693-783E-2564-CB28-F9E567C7D628}"/>
              </a:ext>
            </a:extLst>
          </p:cNvPr>
          <p:cNvSpPr txBox="1"/>
          <p:nvPr/>
        </p:nvSpPr>
        <p:spPr>
          <a:xfrm>
            <a:off x="168380" y="336669"/>
            <a:ext cx="5206810" cy="4278094"/>
          </a:xfrm>
          <a:prstGeom prst="rect">
            <a:avLst/>
          </a:prstGeom>
          <a:noFill/>
        </p:spPr>
        <p:txBody>
          <a:bodyPr wrap="square" rtlCol="0">
            <a:spAutoFit/>
          </a:bodyPr>
          <a:lstStyle/>
          <a:p>
            <a:r>
              <a:rPr lang="en-GB" sz="1600" b="1" dirty="0">
                <a:effectLst/>
                <a:latin typeface="Century Gothic" panose="020B0502020202020204" pitchFamily="34" charset="0"/>
              </a:rPr>
              <a:t>Mathematics, Scripting and Programming</a:t>
            </a:r>
          </a:p>
          <a:p>
            <a:endParaRPr lang="en-GB" sz="1600" dirty="0">
              <a:effectLst/>
              <a:latin typeface="Century Gothic" panose="020B0502020202020204" pitchFamily="34" charset="0"/>
            </a:endParaRPr>
          </a:p>
          <a:p>
            <a:r>
              <a:rPr lang="en-GB" sz="1600" dirty="0">
                <a:effectLst/>
                <a:latin typeface="Century Gothic" panose="020B0502020202020204" pitchFamily="34" charset="0"/>
              </a:rPr>
              <a:t>Mathematics is used by Maya in a number of ways: objects in Maya exist in a 3D coordinate system, colours are stored as RGB values, and animation is created as values that are mapped against time. </a:t>
            </a:r>
          </a:p>
          <a:p>
            <a:endParaRPr lang="en-GB" sz="1600" dirty="0">
              <a:latin typeface="Century Gothic" panose="020B0502020202020204" pitchFamily="34" charset="0"/>
            </a:endParaRPr>
          </a:p>
          <a:p>
            <a:r>
              <a:rPr lang="en-GB" sz="1600" dirty="0">
                <a:effectLst/>
                <a:latin typeface="Century Gothic" panose="020B0502020202020204" pitchFamily="34" charset="0"/>
              </a:rPr>
              <a:t>A Maya scene is basically a database of numbers that is interpreted by the software into geometry, colour and texture. </a:t>
            </a:r>
          </a:p>
          <a:p>
            <a:endParaRPr lang="en-GB" sz="1600" dirty="0">
              <a:latin typeface="Century Gothic" panose="020B0502020202020204" pitchFamily="34" charset="0"/>
            </a:endParaRPr>
          </a:p>
          <a:p>
            <a:r>
              <a:rPr lang="en-GB" sz="1600" dirty="0">
                <a:effectLst/>
                <a:latin typeface="Century Gothic" panose="020B0502020202020204" pitchFamily="34" charset="0"/>
              </a:rPr>
              <a:t>Maya is built on MEL (Maya Embedded Language) Python scripting ,</a:t>
            </a:r>
            <a:r>
              <a:rPr lang="en-GB" sz="1600" dirty="0">
                <a:latin typeface="Century Gothic" panose="020B0502020202020204" pitchFamily="34" charset="0"/>
              </a:rPr>
              <a:t> </a:t>
            </a:r>
            <a:r>
              <a:rPr lang="en-GB" sz="1600" dirty="0">
                <a:effectLst/>
                <a:latin typeface="Century Gothic" panose="020B0502020202020204" pitchFamily="34" charset="0"/>
              </a:rPr>
              <a:t>a scripting language that you can use to build custom tools and workflows. </a:t>
            </a:r>
          </a:p>
          <a:p>
            <a:endParaRPr lang="en-GB" sz="1600" dirty="0">
              <a:effectLst/>
              <a:latin typeface="Century Gothic" panose="020B0502020202020204" pitchFamily="34" charset="0"/>
            </a:endParaRPr>
          </a:p>
          <a:p>
            <a:endParaRPr lang="en-US" sz="1600" dirty="0">
              <a:latin typeface="Century Gothic" panose="020B0502020202020204" pitchFamily="34" charset="0"/>
            </a:endParaRPr>
          </a:p>
        </p:txBody>
      </p:sp>
      <p:sp>
        <p:nvSpPr>
          <p:cNvPr id="4" name="TextBox 3">
            <a:extLst>
              <a:ext uri="{FF2B5EF4-FFF2-40B4-BE49-F238E27FC236}">
                <a16:creationId xmlns:a16="http://schemas.microsoft.com/office/drawing/2014/main" id="{62DF8177-9B30-DD3F-0EE0-E09B8887EE8A}"/>
              </a:ext>
            </a:extLst>
          </p:cNvPr>
          <p:cNvSpPr txBox="1"/>
          <p:nvPr/>
        </p:nvSpPr>
        <p:spPr>
          <a:xfrm>
            <a:off x="5634184" y="327349"/>
            <a:ext cx="5544063" cy="3539430"/>
          </a:xfrm>
          <a:prstGeom prst="rect">
            <a:avLst/>
          </a:prstGeom>
          <a:noFill/>
        </p:spPr>
        <p:txBody>
          <a:bodyPr wrap="square" rtlCol="0">
            <a:spAutoFit/>
          </a:bodyPr>
          <a:lstStyle/>
          <a:p>
            <a:r>
              <a:rPr lang="en-GB" sz="1600" b="1" dirty="0">
                <a:effectLst/>
                <a:latin typeface="Century Gothic" panose="020B0502020202020204" pitchFamily="34" charset="0"/>
              </a:rPr>
              <a:t>Creative Awareness</a:t>
            </a:r>
          </a:p>
          <a:p>
            <a:endParaRPr lang="en-GB" sz="1600" b="1" dirty="0">
              <a:effectLst/>
              <a:latin typeface="Century Gothic" panose="020B0502020202020204" pitchFamily="34" charset="0"/>
            </a:endParaRPr>
          </a:p>
          <a:p>
            <a:r>
              <a:rPr lang="en-GB" sz="1600" dirty="0">
                <a:effectLst/>
                <a:latin typeface="Century Gothic" panose="020B0502020202020204" pitchFamily="34" charset="0"/>
              </a:rPr>
              <a:t>One of the goals of creating artwork in a 3D graphics</a:t>
            </a:r>
          </a:p>
          <a:p>
            <a:r>
              <a:rPr lang="en-GB" sz="1600" dirty="0">
                <a:effectLst/>
                <a:latin typeface="Century Gothic" panose="020B0502020202020204" pitchFamily="34" charset="0"/>
              </a:rPr>
              <a:t>application such as Maya is to mimic the real world.</a:t>
            </a:r>
          </a:p>
          <a:p>
            <a:r>
              <a:rPr lang="en-GB" sz="1600" dirty="0">
                <a:effectLst/>
                <a:latin typeface="Century Gothic" panose="020B0502020202020204" pitchFamily="34" charset="0"/>
              </a:rPr>
              <a:t>This means that the more you are aware of the world</a:t>
            </a:r>
          </a:p>
          <a:p>
            <a:r>
              <a:rPr lang="en-GB" sz="1600" dirty="0">
                <a:effectLst/>
                <a:latin typeface="Century Gothic" panose="020B0502020202020204" pitchFamily="34" charset="0"/>
              </a:rPr>
              <a:t>around you, the easier it will be to recreate it on</a:t>
            </a:r>
          </a:p>
          <a:p>
            <a:r>
              <a:rPr lang="en-GB" sz="1600" dirty="0">
                <a:effectLst/>
                <a:latin typeface="Century Gothic" panose="020B0502020202020204" pitchFamily="34" charset="0"/>
              </a:rPr>
              <a:t>the computer.</a:t>
            </a:r>
          </a:p>
          <a:p>
            <a:endParaRPr lang="en-US" sz="1600" dirty="0">
              <a:latin typeface="Century Gothic" panose="020B0502020202020204" pitchFamily="34" charset="0"/>
            </a:endParaRPr>
          </a:p>
          <a:p>
            <a:r>
              <a:rPr lang="en-GB" sz="1600" dirty="0">
                <a:effectLst/>
                <a:latin typeface="Century Gothic" panose="020B0502020202020204" pitchFamily="34" charset="0"/>
              </a:rPr>
              <a:t>While watching movies, observe camera angles, set lighting, the staging and framing of actors, and performances. An understanding of how people, places, colour, shape and form are captured on film can help you become a better animator.</a:t>
            </a:r>
          </a:p>
          <a:p>
            <a:endParaRPr lang="en-US" sz="1600" dirty="0">
              <a:latin typeface="Century Gothic" panose="020B0502020202020204" pitchFamily="34" charset="0"/>
            </a:endParaRPr>
          </a:p>
        </p:txBody>
      </p:sp>
      <p:pic>
        <p:nvPicPr>
          <p:cNvPr id="4100" name="Picture 4" descr="Ai 3d Vector Art, Icons, and Graphics for Free Download">
            <a:extLst>
              <a:ext uri="{FF2B5EF4-FFF2-40B4-BE49-F238E27FC236}">
                <a16:creationId xmlns:a16="http://schemas.microsoft.com/office/drawing/2014/main" id="{17197883-1076-483F-9EA3-4628C1CB5E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2442" y="4373871"/>
            <a:ext cx="3489622" cy="214746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Premium Photo | Abstract computer script code. programming code screen of  software developer. software programming work time. code text written and  created entirely by myself.">
            <a:extLst>
              <a:ext uri="{FF2B5EF4-FFF2-40B4-BE49-F238E27FC236}">
                <a16:creationId xmlns:a16="http://schemas.microsoft.com/office/drawing/2014/main" id="{B1581CAA-E5CE-1ADD-367C-87F65FD95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422" y="4373871"/>
            <a:ext cx="3223765" cy="2147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768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2F452E-62EB-C572-406E-1B273E0B48F0}"/>
              </a:ext>
            </a:extLst>
          </p:cNvPr>
          <p:cNvSpPr txBox="1"/>
          <p:nvPr/>
        </p:nvSpPr>
        <p:spPr>
          <a:xfrm>
            <a:off x="518983" y="334983"/>
            <a:ext cx="6409127" cy="3693319"/>
          </a:xfrm>
          <a:prstGeom prst="rect">
            <a:avLst/>
          </a:prstGeom>
          <a:noFill/>
        </p:spPr>
        <p:txBody>
          <a:bodyPr wrap="none" rtlCol="0">
            <a:spAutoFit/>
          </a:bodyPr>
          <a:lstStyle/>
          <a:p>
            <a:r>
              <a:rPr lang="en-GB" b="1" dirty="0">
                <a:effectLst/>
                <a:latin typeface="Century Gothic" panose="020B0502020202020204" pitchFamily="34" charset="0"/>
              </a:rPr>
              <a:t>Modelling, Animating and Rendering</a:t>
            </a:r>
          </a:p>
          <a:p>
            <a:endParaRPr lang="en-GB" dirty="0">
              <a:effectLst/>
              <a:latin typeface="Century Gothic" panose="020B0502020202020204" pitchFamily="34" charset="0"/>
            </a:endParaRPr>
          </a:p>
          <a:p>
            <a:r>
              <a:rPr lang="en-GB" dirty="0">
                <a:effectLst/>
                <a:latin typeface="Century Gothic" panose="020B0502020202020204" pitchFamily="34" charset="0"/>
              </a:rPr>
              <a:t>The animation pipeline can be summarized in seven</a:t>
            </a:r>
          </a:p>
          <a:p>
            <a:r>
              <a:rPr lang="en-GB" dirty="0">
                <a:effectLst/>
                <a:latin typeface="Century Gothic" panose="020B0502020202020204" pitchFamily="34" charset="0"/>
              </a:rPr>
              <a:t>stages: modelling; characters; animation; materials and</a:t>
            </a:r>
          </a:p>
          <a:p>
            <a:r>
              <a:rPr lang="en-GB" dirty="0">
                <a:effectLst/>
                <a:latin typeface="Century Gothic" panose="020B0502020202020204" pitchFamily="34" charset="0"/>
              </a:rPr>
              <a:t>textures; lights and cameras; effects; and rendering</a:t>
            </a:r>
          </a:p>
          <a:p>
            <a:r>
              <a:rPr lang="en-GB" dirty="0">
                <a:effectLst/>
                <a:latin typeface="Century Gothic" panose="020B0502020202020204" pitchFamily="34" charset="0"/>
              </a:rPr>
              <a:t>and compositing.</a:t>
            </a:r>
          </a:p>
          <a:p>
            <a:endParaRPr lang="en-GB" dirty="0">
              <a:latin typeface="Century Gothic" panose="020B0502020202020204" pitchFamily="34" charset="0"/>
            </a:endParaRPr>
          </a:p>
          <a:p>
            <a:r>
              <a:rPr lang="en-GB" dirty="0">
                <a:effectLst/>
                <a:latin typeface="Century Gothic" panose="020B0502020202020204" pitchFamily="34" charset="0"/>
              </a:rPr>
              <a:t>Each stage of 3D animation is a full area of</a:t>
            </a:r>
          </a:p>
          <a:p>
            <a:r>
              <a:rPr lang="en-GB" dirty="0">
                <a:effectLst/>
                <a:latin typeface="Century Gothic" panose="020B0502020202020204" pitchFamily="34" charset="0"/>
              </a:rPr>
              <a:t>study on its own. It is useful to be familiar with all</a:t>
            </a:r>
          </a:p>
          <a:p>
            <a:r>
              <a:rPr lang="en-GB" dirty="0">
                <a:effectLst/>
                <a:latin typeface="Century Gothic" panose="020B0502020202020204" pitchFamily="34" charset="0"/>
              </a:rPr>
              <a:t>the stages, even if you find yourself focusing on</a:t>
            </a:r>
          </a:p>
          <a:p>
            <a:r>
              <a:rPr lang="en-GB" dirty="0">
                <a:effectLst/>
                <a:latin typeface="Century Gothic" panose="020B0502020202020204" pitchFamily="34" charset="0"/>
              </a:rPr>
              <a:t>only one later on.</a:t>
            </a:r>
          </a:p>
          <a:p>
            <a:endParaRPr lang="en-GB" dirty="0">
              <a:effectLst/>
              <a:latin typeface="Century Gothic" panose="020B0502020202020204" pitchFamily="34" charset="0"/>
            </a:endParaRPr>
          </a:p>
          <a:p>
            <a:endParaRPr lang="en-US" dirty="0">
              <a:latin typeface="Century Gothic" panose="020B0502020202020204" pitchFamily="34" charset="0"/>
            </a:endParaRPr>
          </a:p>
        </p:txBody>
      </p:sp>
      <p:pic>
        <p:nvPicPr>
          <p:cNvPr id="4" name="Picture 3">
            <a:extLst>
              <a:ext uri="{FF2B5EF4-FFF2-40B4-BE49-F238E27FC236}">
                <a16:creationId xmlns:a16="http://schemas.microsoft.com/office/drawing/2014/main" id="{2804A360-AADD-51E5-B2BF-8CD9574FD1D7}"/>
              </a:ext>
            </a:extLst>
          </p:cNvPr>
          <p:cNvPicPr>
            <a:picLocks noChangeAspect="1"/>
          </p:cNvPicPr>
          <p:nvPr/>
        </p:nvPicPr>
        <p:blipFill>
          <a:blip r:embed="rId2"/>
          <a:stretch>
            <a:fillRect/>
          </a:stretch>
        </p:blipFill>
        <p:spPr>
          <a:xfrm>
            <a:off x="7081452" y="904875"/>
            <a:ext cx="4381500" cy="5048250"/>
          </a:xfrm>
          <a:prstGeom prst="rect">
            <a:avLst/>
          </a:prstGeom>
        </p:spPr>
      </p:pic>
      <p:sp>
        <p:nvSpPr>
          <p:cNvPr id="6" name="TextBox 5">
            <a:extLst>
              <a:ext uri="{FF2B5EF4-FFF2-40B4-BE49-F238E27FC236}">
                <a16:creationId xmlns:a16="http://schemas.microsoft.com/office/drawing/2014/main" id="{6B649326-AD6E-70BB-A4C0-BF4A43E15705}"/>
              </a:ext>
            </a:extLst>
          </p:cNvPr>
          <p:cNvSpPr txBox="1"/>
          <p:nvPr/>
        </p:nvSpPr>
        <p:spPr>
          <a:xfrm>
            <a:off x="518983" y="3744430"/>
            <a:ext cx="6562469" cy="2031325"/>
          </a:xfrm>
          <a:prstGeom prst="rect">
            <a:avLst/>
          </a:prstGeom>
          <a:noFill/>
        </p:spPr>
        <p:txBody>
          <a:bodyPr wrap="square" rtlCol="0">
            <a:spAutoFit/>
          </a:bodyPr>
          <a:lstStyle/>
          <a:p>
            <a:r>
              <a:rPr lang="en-GB" b="1" dirty="0">
                <a:effectLst/>
                <a:latin typeface="Century Gothic" panose="020B0502020202020204" pitchFamily="34" charset="0"/>
              </a:rPr>
              <a:t>Modelling</a:t>
            </a:r>
          </a:p>
          <a:p>
            <a:endParaRPr lang="en-GB" dirty="0">
              <a:effectLst/>
              <a:latin typeface="Century Gothic" panose="020B0502020202020204" pitchFamily="34" charset="0"/>
            </a:endParaRPr>
          </a:p>
          <a:p>
            <a:r>
              <a:rPr lang="en-GB" dirty="0">
                <a:effectLst/>
                <a:latin typeface="Century Gothic" panose="020B0502020202020204" pitchFamily="34" charset="0"/>
              </a:rPr>
              <a:t>This is the stage where you build geometry to represent objects and characters. This geometry describes the position and shape of your models and can be manipulated in the 3D workspace of Maya.</a:t>
            </a:r>
          </a:p>
          <a:p>
            <a:endParaRPr lang="en-US" dirty="0">
              <a:latin typeface="Century Gothic" panose="020B0502020202020204" pitchFamily="34" charset="0"/>
            </a:endParaRPr>
          </a:p>
        </p:txBody>
      </p:sp>
    </p:spTree>
    <p:extLst>
      <p:ext uri="{BB962C8B-B14F-4D97-AF65-F5344CB8AC3E}">
        <p14:creationId xmlns:p14="http://schemas.microsoft.com/office/powerpoint/2010/main" val="3896705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16B1E8-303F-15A0-D2F5-3B171536B716}"/>
              </a:ext>
            </a:extLst>
          </p:cNvPr>
          <p:cNvPicPr>
            <a:picLocks noChangeAspect="1"/>
          </p:cNvPicPr>
          <p:nvPr/>
        </p:nvPicPr>
        <p:blipFill>
          <a:blip r:embed="rId2"/>
          <a:stretch>
            <a:fillRect/>
          </a:stretch>
        </p:blipFill>
        <p:spPr>
          <a:xfrm>
            <a:off x="6750418" y="473615"/>
            <a:ext cx="2432564" cy="2036566"/>
          </a:xfrm>
          <a:prstGeom prst="rect">
            <a:avLst/>
          </a:prstGeom>
        </p:spPr>
      </p:pic>
      <p:sp>
        <p:nvSpPr>
          <p:cNvPr id="3" name="TextBox 2">
            <a:extLst>
              <a:ext uri="{FF2B5EF4-FFF2-40B4-BE49-F238E27FC236}">
                <a16:creationId xmlns:a16="http://schemas.microsoft.com/office/drawing/2014/main" id="{88A260FC-7C34-0542-6CE9-99A19DC34FDF}"/>
              </a:ext>
            </a:extLst>
          </p:cNvPr>
          <p:cNvSpPr txBox="1"/>
          <p:nvPr/>
        </p:nvSpPr>
        <p:spPr>
          <a:xfrm>
            <a:off x="342899" y="442548"/>
            <a:ext cx="6688095" cy="1754326"/>
          </a:xfrm>
          <a:prstGeom prst="rect">
            <a:avLst/>
          </a:prstGeom>
          <a:noFill/>
        </p:spPr>
        <p:txBody>
          <a:bodyPr wrap="square">
            <a:spAutoFit/>
          </a:bodyPr>
          <a:lstStyle/>
          <a:p>
            <a:r>
              <a:rPr lang="en-GB" b="1" dirty="0">
                <a:effectLst/>
                <a:latin typeface="Century Gothic" panose="020B0502020202020204" pitchFamily="34" charset="0"/>
              </a:rPr>
              <a:t>Characters:</a:t>
            </a:r>
          </a:p>
          <a:p>
            <a:endParaRPr lang="en-GB" dirty="0">
              <a:effectLst/>
              <a:latin typeface="Century Gothic" panose="020B0502020202020204" pitchFamily="34" charset="0"/>
            </a:endParaRPr>
          </a:p>
          <a:p>
            <a:r>
              <a:rPr lang="en-GB" dirty="0">
                <a:effectLst/>
                <a:latin typeface="Century Gothic" panose="020B0502020202020204" pitchFamily="34" charset="0"/>
              </a:rPr>
              <a:t>Characters are models that use special controls such as</a:t>
            </a:r>
          </a:p>
          <a:p>
            <a:r>
              <a:rPr lang="en-GB" dirty="0">
                <a:effectLst/>
                <a:latin typeface="Century Gothic" panose="020B0502020202020204" pitchFamily="34" charset="0"/>
              </a:rPr>
              <a:t>skeleton joints and inverse kinematics for animation. These controls make it possible to create the complex mechanics required by characters.</a:t>
            </a:r>
          </a:p>
        </p:txBody>
      </p:sp>
      <p:sp>
        <p:nvSpPr>
          <p:cNvPr id="6" name="TextBox 5">
            <a:extLst>
              <a:ext uri="{FF2B5EF4-FFF2-40B4-BE49-F238E27FC236}">
                <a16:creationId xmlns:a16="http://schemas.microsoft.com/office/drawing/2014/main" id="{AE471BAC-FBFC-F9E9-9E99-35BB94DBFE64}"/>
              </a:ext>
            </a:extLst>
          </p:cNvPr>
          <p:cNvSpPr txBox="1"/>
          <p:nvPr/>
        </p:nvSpPr>
        <p:spPr>
          <a:xfrm>
            <a:off x="342899" y="2741732"/>
            <a:ext cx="6688095" cy="2031325"/>
          </a:xfrm>
          <a:prstGeom prst="rect">
            <a:avLst/>
          </a:prstGeom>
          <a:noFill/>
        </p:spPr>
        <p:txBody>
          <a:bodyPr wrap="square">
            <a:spAutoFit/>
          </a:bodyPr>
          <a:lstStyle/>
          <a:p>
            <a:r>
              <a:rPr lang="en-GB" b="1" dirty="0">
                <a:effectLst/>
                <a:latin typeface="Century Gothic" panose="020B0502020202020204" pitchFamily="34" charset="0"/>
              </a:rPr>
              <a:t>Animation:</a:t>
            </a:r>
          </a:p>
          <a:p>
            <a:endParaRPr lang="en-GB" dirty="0">
              <a:effectLst/>
              <a:latin typeface="Century Gothic" panose="020B0502020202020204" pitchFamily="34" charset="0"/>
            </a:endParaRPr>
          </a:p>
          <a:p>
            <a:r>
              <a:rPr lang="en-GB" dirty="0">
                <a:effectLst/>
                <a:latin typeface="Century Gothic" panose="020B0502020202020204" pitchFamily="34" charset="0"/>
              </a:rPr>
              <a:t>Once a model has been setup for animation, you can begin to animate it. By changing its position or shape over time, you bring it to life. The timing can then be tweaked to</a:t>
            </a:r>
          </a:p>
          <a:p>
            <a:r>
              <a:rPr lang="en-GB" dirty="0">
                <a:effectLst/>
                <a:latin typeface="Century Gothic" panose="020B0502020202020204" pitchFamily="34" charset="0"/>
              </a:rPr>
              <a:t>create very specific motion.</a:t>
            </a:r>
          </a:p>
        </p:txBody>
      </p:sp>
      <p:pic>
        <p:nvPicPr>
          <p:cNvPr id="8" name="Picture 7">
            <a:extLst>
              <a:ext uri="{FF2B5EF4-FFF2-40B4-BE49-F238E27FC236}">
                <a16:creationId xmlns:a16="http://schemas.microsoft.com/office/drawing/2014/main" id="{98B7AE91-05EE-C747-5A22-DA2A4B9CC5CE}"/>
              </a:ext>
            </a:extLst>
          </p:cNvPr>
          <p:cNvPicPr>
            <a:picLocks noChangeAspect="1"/>
          </p:cNvPicPr>
          <p:nvPr/>
        </p:nvPicPr>
        <p:blipFill>
          <a:blip r:embed="rId3"/>
          <a:stretch>
            <a:fillRect/>
          </a:stretch>
        </p:blipFill>
        <p:spPr>
          <a:xfrm>
            <a:off x="6826947" y="3035154"/>
            <a:ext cx="2494889" cy="1726726"/>
          </a:xfrm>
          <a:prstGeom prst="rect">
            <a:avLst/>
          </a:prstGeom>
        </p:spPr>
      </p:pic>
      <p:sp>
        <p:nvSpPr>
          <p:cNvPr id="10" name="TextBox 9">
            <a:extLst>
              <a:ext uri="{FF2B5EF4-FFF2-40B4-BE49-F238E27FC236}">
                <a16:creationId xmlns:a16="http://schemas.microsoft.com/office/drawing/2014/main" id="{174714FB-E750-5055-2982-5F0B2E03CFC9}"/>
              </a:ext>
            </a:extLst>
          </p:cNvPr>
          <p:cNvSpPr txBox="1"/>
          <p:nvPr/>
        </p:nvSpPr>
        <p:spPr>
          <a:xfrm>
            <a:off x="342899" y="4993168"/>
            <a:ext cx="6688095" cy="1754326"/>
          </a:xfrm>
          <a:prstGeom prst="rect">
            <a:avLst/>
          </a:prstGeom>
          <a:noFill/>
        </p:spPr>
        <p:txBody>
          <a:bodyPr wrap="square">
            <a:spAutoFit/>
          </a:bodyPr>
          <a:lstStyle/>
          <a:p>
            <a:r>
              <a:rPr lang="en-GB" b="1" dirty="0">
                <a:effectLst/>
                <a:latin typeface="Century Gothic" panose="020B0502020202020204" pitchFamily="34" charset="0"/>
              </a:rPr>
              <a:t>Materials and Textures:</a:t>
            </a:r>
          </a:p>
          <a:p>
            <a:endParaRPr lang="en-GB" dirty="0">
              <a:effectLst/>
              <a:latin typeface="Century Gothic" panose="020B0502020202020204" pitchFamily="34" charset="0"/>
            </a:endParaRPr>
          </a:p>
          <a:p>
            <a:r>
              <a:rPr lang="en-GB" dirty="0">
                <a:effectLst/>
                <a:latin typeface="Century Gothic" panose="020B0502020202020204" pitchFamily="34" charset="0"/>
              </a:rPr>
              <a:t>In order for geometry to be rendered, it must be given</a:t>
            </a:r>
          </a:p>
          <a:p>
            <a:r>
              <a:rPr lang="en-GB" dirty="0">
                <a:effectLst/>
                <a:latin typeface="Century Gothic" panose="020B0502020202020204" pitchFamily="34" charset="0"/>
              </a:rPr>
              <a:t>material attributes that define how it will be shaded by</a:t>
            </a:r>
          </a:p>
          <a:p>
            <a:r>
              <a:rPr lang="en-GB" dirty="0">
                <a:effectLst/>
                <a:latin typeface="Century Gothic" panose="020B0502020202020204" pitchFamily="34" charset="0"/>
              </a:rPr>
              <a:t>light. Texture can also be added to bring detail and visual</a:t>
            </a:r>
          </a:p>
          <a:p>
            <a:r>
              <a:rPr lang="en-GB" dirty="0">
                <a:effectLst/>
                <a:latin typeface="Century Gothic" panose="020B0502020202020204" pitchFamily="34" charset="0"/>
              </a:rPr>
              <a:t>richness to the surfaces.</a:t>
            </a:r>
          </a:p>
        </p:txBody>
      </p:sp>
      <p:pic>
        <p:nvPicPr>
          <p:cNvPr id="12" name="Picture 11">
            <a:extLst>
              <a:ext uri="{FF2B5EF4-FFF2-40B4-BE49-F238E27FC236}">
                <a16:creationId xmlns:a16="http://schemas.microsoft.com/office/drawing/2014/main" id="{6AF2DBD3-E4CC-6655-6FA8-4A9521286841}"/>
              </a:ext>
            </a:extLst>
          </p:cNvPr>
          <p:cNvPicPr>
            <a:picLocks noChangeAspect="1"/>
          </p:cNvPicPr>
          <p:nvPr/>
        </p:nvPicPr>
        <p:blipFill>
          <a:blip r:embed="rId4"/>
          <a:stretch>
            <a:fillRect/>
          </a:stretch>
        </p:blipFill>
        <p:spPr>
          <a:xfrm>
            <a:off x="6826947" y="5024235"/>
            <a:ext cx="2844329" cy="1682130"/>
          </a:xfrm>
          <a:prstGeom prst="rect">
            <a:avLst/>
          </a:prstGeom>
        </p:spPr>
      </p:pic>
    </p:spTree>
    <p:extLst>
      <p:ext uri="{BB962C8B-B14F-4D97-AF65-F5344CB8AC3E}">
        <p14:creationId xmlns:p14="http://schemas.microsoft.com/office/powerpoint/2010/main" val="1586922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2AFC53-0AF1-972D-FAE3-69FC25108362}"/>
              </a:ext>
            </a:extLst>
          </p:cNvPr>
          <p:cNvSpPr txBox="1"/>
          <p:nvPr/>
        </p:nvSpPr>
        <p:spPr>
          <a:xfrm>
            <a:off x="466466" y="577331"/>
            <a:ext cx="6626311" cy="1754326"/>
          </a:xfrm>
          <a:prstGeom prst="rect">
            <a:avLst/>
          </a:prstGeom>
          <a:noFill/>
        </p:spPr>
        <p:txBody>
          <a:bodyPr wrap="square">
            <a:spAutoFit/>
          </a:bodyPr>
          <a:lstStyle/>
          <a:p>
            <a:r>
              <a:rPr lang="en-GB" b="1" dirty="0">
                <a:effectLst/>
                <a:latin typeface="Century Gothic" panose="020B0502020202020204" pitchFamily="34" charset="0"/>
              </a:rPr>
              <a:t>Lights and Cameras</a:t>
            </a:r>
          </a:p>
          <a:p>
            <a:endParaRPr lang="en-GB" dirty="0">
              <a:effectLst/>
              <a:latin typeface="Century Gothic" panose="020B0502020202020204" pitchFamily="34" charset="0"/>
            </a:endParaRPr>
          </a:p>
          <a:p>
            <a:r>
              <a:rPr lang="en-GB" dirty="0">
                <a:effectLst/>
                <a:latin typeface="Century Gothic" panose="020B0502020202020204" pitchFamily="34" charset="0"/>
              </a:rPr>
              <a:t>As you would on a movie set, you must set up lights</a:t>
            </a:r>
          </a:p>
          <a:p>
            <a:r>
              <a:rPr lang="en-GB" dirty="0">
                <a:effectLst/>
                <a:latin typeface="Century Gothic" panose="020B0502020202020204" pitchFamily="34" charset="0"/>
              </a:rPr>
              <a:t>and cameras to illuminate and frame objects. You can</a:t>
            </a:r>
          </a:p>
          <a:p>
            <a:r>
              <a:rPr lang="en-GB" dirty="0">
                <a:effectLst/>
                <a:latin typeface="Century Gothic" panose="020B0502020202020204" pitchFamily="34" charset="0"/>
              </a:rPr>
              <a:t>then animate both the lights and the camera to</a:t>
            </a:r>
          </a:p>
          <a:p>
            <a:r>
              <a:rPr lang="en-GB" dirty="0">
                <a:effectLst/>
                <a:latin typeface="Century Gothic" panose="020B0502020202020204" pitchFamily="34" charset="0"/>
              </a:rPr>
              <a:t>further mimic Hollywood effects.</a:t>
            </a:r>
          </a:p>
        </p:txBody>
      </p:sp>
      <p:pic>
        <p:nvPicPr>
          <p:cNvPr id="4" name="Picture 3">
            <a:extLst>
              <a:ext uri="{FF2B5EF4-FFF2-40B4-BE49-F238E27FC236}">
                <a16:creationId xmlns:a16="http://schemas.microsoft.com/office/drawing/2014/main" id="{B28B3573-B8A8-49AE-952E-6BD2434F0AC5}"/>
              </a:ext>
            </a:extLst>
          </p:cNvPr>
          <p:cNvPicPr>
            <a:picLocks noChangeAspect="1"/>
          </p:cNvPicPr>
          <p:nvPr/>
        </p:nvPicPr>
        <p:blipFill>
          <a:blip r:embed="rId2"/>
          <a:stretch>
            <a:fillRect/>
          </a:stretch>
        </p:blipFill>
        <p:spPr>
          <a:xfrm>
            <a:off x="7680582" y="590581"/>
            <a:ext cx="2231519" cy="1741076"/>
          </a:xfrm>
          <a:prstGeom prst="rect">
            <a:avLst/>
          </a:prstGeom>
        </p:spPr>
      </p:pic>
      <p:sp>
        <p:nvSpPr>
          <p:cNvPr id="6" name="TextBox 5">
            <a:extLst>
              <a:ext uri="{FF2B5EF4-FFF2-40B4-BE49-F238E27FC236}">
                <a16:creationId xmlns:a16="http://schemas.microsoft.com/office/drawing/2014/main" id="{42EDA72D-DA7B-2D16-AB7A-50593B858FFB}"/>
              </a:ext>
            </a:extLst>
          </p:cNvPr>
          <p:cNvSpPr txBox="1"/>
          <p:nvPr/>
        </p:nvSpPr>
        <p:spPr>
          <a:xfrm>
            <a:off x="466467" y="2608656"/>
            <a:ext cx="6539814" cy="1754326"/>
          </a:xfrm>
          <a:prstGeom prst="rect">
            <a:avLst/>
          </a:prstGeom>
          <a:noFill/>
        </p:spPr>
        <p:txBody>
          <a:bodyPr wrap="square">
            <a:spAutoFit/>
          </a:bodyPr>
          <a:lstStyle/>
          <a:p>
            <a:r>
              <a:rPr lang="en-GB" b="1" dirty="0">
                <a:effectLst/>
                <a:latin typeface="Century Gothic" panose="020B0502020202020204" pitchFamily="34" charset="0"/>
              </a:rPr>
              <a:t>Effects</a:t>
            </a:r>
          </a:p>
          <a:p>
            <a:endParaRPr lang="en-GB" dirty="0">
              <a:effectLst/>
              <a:latin typeface="Century Gothic" panose="020B0502020202020204" pitchFamily="34" charset="0"/>
            </a:endParaRPr>
          </a:p>
          <a:p>
            <a:r>
              <a:rPr lang="en-GB" dirty="0">
                <a:effectLst/>
                <a:latin typeface="Century Gothic" panose="020B0502020202020204" pitchFamily="34" charset="0"/>
              </a:rPr>
              <a:t>There are many effects such as fire, fields of grass and</a:t>
            </a:r>
          </a:p>
          <a:p>
            <a:r>
              <a:rPr lang="en-GB" dirty="0">
                <a:effectLst/>
                <a:latin typeface="Century Gothic" panose="020B0502020202020204" pitchFamily="34" charset="0"/>
              </a:rPr>
              <a:t>glowing lights that can’t be easily represented using</a:t>
            </a:r>
          </a:p>
          <a:p>
            <a:r>
              <a:rPr lang="en-GB" dirty="0">
                <a:effectLst/>
                <a:latin typeface="Century Gothic" panose="020B0502020202020204" pitchFamily="34" charset="0"/>
              </a:rPr>
              <a:t>models and textures. Tools such as particles and Maya</a:t>
            </a:r>
          </a:p>
          <a:p>
            <a:r>
              <a:rPr lang="en-GB" dirty="0">
                <a:effectLst/>
                <a:latin typeface="Century Gothic" panose="020B0502020202020204" pitchFamily="34" charset="0"/>
              </a:rPr>
              <a:t>Paint Effects can be used to add effects.</a:t>
            </a:r>
          </a:p>
        </p:txBody>
      </p:sp>
      <p:pic>
        <p:nvPicPr>
          <p:cNvPr id="7" name="Picture 6">
            <a:extLst>
              <a:ext uri="{FF2B5EF4-FFF2-40B4-BE49-F238E27FC236}">
                <a16:creationId xmlns:a16="http://schemas.microsoft.com/office/drawing/2014/main" id="{B6637A3E-6F9B-5D92-66F0-A5B8CBF29DB6}"/>
              </a:ext>
            </a:extLst>
          </p:cNvPr>
          <p:cNvPicPr>
            <a:picLocks noChangeAspect="1"/>
          </p:cNvPicPr>
          <p:nvPr/>
        </p:nvPicPr>
        <p:blipFill>
          <a:blip r:embed="rId3"/>
          <a:stretch>
            <a:fillRect/>
          </a:stretch>
        </p:blipFill>
        <p:spPr>
          <a:xfrm>
            <a:off x="7680582" y="2785268"/>
            <a:ext cx="2225932" cy="1741076"/>
          </a:xfrm>
          <a:prstGeom prst="rect">
            <a:avLst/>
          </a:prstGeom>
        </p:spPr>
      </p:pic>
      <p:sp>
        <p:nvSpPr>
          <p:cNvPr id="9" name="TextBox 8">
            <a:extLst>
              <a:ext uri="{FF2B5EF4-FFF2-40B4-BE49-F238E27FC236}">
                <a16:creationId xmlns:a16="http://schemas.microsoft.com/office/drawing/2014/main" id="{181AF085-E63F-36B7-BD62-0790F3DF817F}"/>
              </a:ext>
            </a:extLst>
          </p:cNvPr>
          <p:cNvSpPr txBox="1"/>
          <p:nvPr/>
        </p:nvSpPr>
        <p:spPr>
          <a:xfrm>
            <a:off x="466467" y="4890965"/>
            <a:ext cx="6098058" cy="1754326"/>
          </a:xfrm>
          <a:prstGeom prst="rect">
            <a:avLst/>
          </a:prstGeom>
          <a:noFill/>
        </p:spPr>
        <p:txBody>
          <a:bodyPr wrap="square">
            <a:spAutoFit/>
          </a:bodyPr>
          <a:lstStyle/>
          <a:p>
            <a:r>
              <a:rPr lang="en-GB" b="1" dirty="0">
                <a:effectLst/>
                <a:latin typeface="Century Gothic" panose="020B0502020202020204" pitchFamily="34" charset="0"/>
              </a:rPr>
              <a:t>Rendering and Compositing</a:t>
            </a:r>
          </a:p>
          <a:p>
            <a:endParaRPr lang="en-GB" dirty="0">
              <a:effectLst/>
              <a:latin typeface="Century Gothic" panose="020B0502020202020204" pitchFamily="34" charset="0"/>
            </a:endParaRPr>
          </a:p>
          <a:p>
            <a:r>
              <a:rPr lang="en-GB" dirty="0">
                <a:effectLst/>
                <a:latin typeface="Century Gothic" panose="020B0502020202020204" pitchFamily="34" charset="0"/>
              </a:rPr>
              <a:t>Once all the scene’s parts are ready, you can render a single image or a sequence of images. You can also render objects separately, then bring them back together in 2D using </a:t>
            </a:r>
            <a:r>
              <a:rPr lang="en-GB" dirty="0" err="1">
                <a:effectLst/>
                <a:latin typeface="Century Gothic" panose="020B0502020202020204" pitchFamily="34" charset="0"/>
              </a:rPr>
              <a:t>acompositing</a:t>
            </a:r>
            <a:r>
              <a:rPr lang="en-GB" dirty="0">
                <a:effectLst/>
                <a:latin typeface="Century Gothic" panose="020B0502020202020204" pitchFamily="34" charset="0"/>
              </a:rPr>
              <a:t> system</a:t>
            </a:r>
          </a:p>
        </p:txBody>
      </p:sp>
      <p:pic>
        <p:nvPicPr>
          <p:cNvPr id="10" name="Picture 9">
            <a:extLst>
              <a:ext uri="{FF2B5EF4-FFF2-40B4-BE49-F238E27FC236}">
                <a16:creationId xmlns:a16="http://schemas.microsoft.com/office/drawing/2014/main" id="{FA0CA0AA-A78F-0230-D952-4C488E1B1247}"/>
              </a:ext>
            </a:extLst>
          </p:cNvPr>
          <p:cNvPicPr>
            <a:picLocks noChangeAspect="1"/>
          </p:cNvPicPr>
          <p:nvPr/>
        </p:nvPicPr>
        <p:blipFill>
          <a:blip r:embed="rId4"/>
          <a:stretch>
            <a:fillRect/>
          </a:stretch>
        </p:blipFill>
        <p:spPr>
          <a:xfrm>
            <a:off x="7680582" y="4890965"/>
            <a:ext cx="2248501" cy="1754325"/>
          </a:xfrm>
          <a:prstGeom prst="rect">
            <a:avLst/>
          </a:prstGeom>
        </p:spPr>
      </p:pic>
    </p:spTree>
    <p:extLst>
      <p:ext uri="{BB962C8B-B14F-4D97-AF65-F5344CB8AC3E}">
        <p14:creationId xmlns:p14="http://schemas.microsoft.com/office/powerpoint/2010/main" val="87663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AF1D47-C958-FECB-FB63-8AC7083249F0}"/>
              </a:ext>
            </a:extLst>
          </p:cNvPr>
          <p:cNvSpPr txBox="1"/>
          <p:nvPr/>
        </p:nvSpPr>
        <p:spPr>
          <a:xfrm>
            <a:off x="407775" y="1859339"/>
            <a:ext cx="2347782" cy="3416320"/>
          </a:xfrm>
          <a:prstGeom prst="rect">
            <a:avLst/>
          </a:prstGeom>
          <a:noFill/>
        </p:spPr>
        <p:txBody>
          <a:bodyPr wrap="square" rtlCol="0">
            <a:spAutoFit/>
          </a:bodyPr>
          <a:lstStyle/>
          <a:p>
            <a:r>
              <a:rPr lang="en-GB" b="1" dirty="0">
                <a:latin typeface="Century Gothic" panose="020B0502020202020204" pitchFamily="34" charset="0"/>
              </a:rPr>
              <a:t>A</a:t>
            </a:r>
            <a:r>
              <a:rPr lang="en-GB" b="1" dirty="0">
                <a:effectLst/>
                <a:latin typeface="Century Gothic" panose="020B0502020202020204" pitchFamily="34" charset="0"/>
              </a:rPr>
              <a:t>nimation pipeline:</a:t>
            </a:r>
          </a:p>
          <a:p>
            <a:endParaRPr lang="en-GB" b="1" dirty="0">
              <a:effectLst/>
              <a:latin typeface="Century Gothic" panose="020B0502020202020204" pitchFamily="34" charset="0"/>
            </a:endParaRPr>
          </a:p>
          <a:p>
            <a:r>
              <a:rPr lang="en-GB" dirty="0">
                <a:latin typeface="Century Gothic" panose="020B0502020202020204" pitchFamily="34" charset="0"/>
              </a:rPr>
              <a:t>F</a:t>
            </a:r>
            <a:r>
              <a:rPr lang="en-GB" dirty="0">
                <a:effectLst/>
                <a:latin typeface="Century Gothic" panose="020B0502020202020204" pitchFamily="34" charset="0"/>
              </a:rPr>
              <a:t>rom the perspective of a Maya</a:t>
            </a:r>
          </a:p>
          <a:p>
            <a:r>
              <a:rPr lang="en-GB" dirty="0">
                <a:effectLst/>
                <a:latin typeface="Century Gothic" panose="020B0502020202020204" pitchFamily="34" charset="0"/>
              </a:rPr>
              <a:t>user, several stages use animation as</a:t>
            </a:r>
          </a:p>
          <a:p>
            <a:r>
              <a:rPr lang="en-GB" dirty="0">
                <a:effectLst/>
                <a:latin typeface="Century Gothic" panose="020B0502020202020204" pitchFamily="34" charset="0"/>
              </a:rPr>
              <a:t>their foundation—such as modelling,</a:t>
            </a:r>
          </a:p>
          <a:p>
            <a:r>
              <a:rPr lang="en-GB" dirty="0">
                <a:effectLst/>
                <a:latin typeface="Century Gothic" panose="020B0502020202020204" pitchFamily="34" charset="0"/>
              </a:rPr>
              <a:t>characters and effects.</a:t>
            </a:r>
          </a:p>
          <a:p>
            <a:endParaRPr lang="en-US" dirty="0">
              <a:latin typeface="Century Gothic" panose="020B0502020202020204" pitchFamily="34" charset="0"/>
            </a:endParaRPr>
          </a:p>
        </p:txBody>
      </p:sp>
      <p:pic>
        <p:nvPicPr>
          <p:cNvPr id="4" name="Picture 3" descr="Timeline&#10;&#10;Description automatically generated">
            <a:extLst>
              <a:ext uri="{FF2B5EF4-FFF2-40B4-BE49-F238E27FC236}">
                <a16:creationId xmlns:a16="http://schemas.microsoft.com/office/drawing/2014/main" id="{2E4CA9D0-FE40-41A0-C33C-BB453C9011B5}"/>
              </a:ext>
            </a:extLst>
          </p:cNvPr>
          <p:cNvPicPr>
            <a:picLocks noChangeAspect="1"/>
          </p:cNvPicPr>
          <p:nvPr/>
        </p:nvPicPr>
        <p:blipFill rotWithShape="1">
          <a:blip r:embed="rId2"/>
          <a:srcRect l="2651" b="3692"/>
          <a:stretch/>
        </p:blipFill>
        <p:spPr>
          <a:xfrm>
            <a:off x="2993926" y="809366"/>
            <a:ext cx="9000366" cy="5239265"/>
          </a:xfrm>
          <a:prstGeom prst="rect">
            <a:avLst/>
          </a:prstGeom>
        </p:spPr>
      </p:pic>
    </p:spTree>
    <p:extLst>
      <p:ext uri="{BB962C8B-B14F-4D97-AF65-F5344CB8AC3E}">
        <p14:creationId xmlns:p14="http://schemas.microsoft.com/office/powerpoint/2010/main" val="63538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Japanese 3D artist shares his perspectives and process using technology to  turn ideas into designs | Windows Experience Blog">
            <a:extLst>
              <a:ext uri="{FF2B5EF4-FFF2-40B4-BE49-F238E27FC236}">
                <a16:creationId xmlns:a16="http://schemas.microsoft.com/office/drawing/2014/main" id="{347DC897-BA76-7AC5-A7B7-1ECE455C98F1}"/>
              </a:ext>
            </a:extLst>
          </p:cNvPr>
          <p:cNvPicPr>
            <a:picLocks noChangeAspect="1" noChangeArrowheads="1"/>
          </p:cNvPicPr>
          <p:nvPr/>
        </p:nvPicPr>
        <p:blipFill>
          <a:blip r:embed="rId2">
            <a:alphaModFix amt="50000"/>
            <a:extLst>
              <a:ext uri="{BEBA8EAE-BF5A-486C-A8C5-ECC9F3942E4B}">
                <a14:imgProps xmlns:a14="http://schemas.microsoft.com/office/drawing/2010/main">
                  <a14:imgLayer r:embed="rId3">
                    <a14:imgEffect>
                      <a14:sharpenSoften amount="-57000"/>
                    </a14:imgEffect>
                    <a14:imgEffect>
                      <a14:brightnessContrast bright="9000" contrast="27000"/>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ffectLst>
            <a:softEdge rad="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19A226E-F0D2-091D-F174-76C85EBEEF00}"/>
              </a:ext>
            </a:extLst>
          </p:cNvPr>
          <p:cNvSpPr txBox="1"/>
          <p:nvPr/>
        </p:nvSpPr>
        <p:spPr>
          <a:xfrm>
            <a:off x="395415" y="1582340"/>
            <a:ext cx="1865871" cy="3970318"/>
          </a:xfrm>
          <a:prstGeom prst="rect">
            <a:avLst/>
          </a:prstGeom>
          <a:noFill/>
        </p:spPr>
        <p:txBody>
          <a:bodyPr wrap="square" rtlCol="0">
            <a:spAutoFit/>
          </a:bodyPr>
          <a:lstStyle/>
          <a:p>
            <a:r>
              <a:rPr lang="en-GB" b="1" dirty="0">
                <a:effectLst/>
                <a:latin typeface="Century Gothic" panose="020B0502020202020204" pitchFamily="34" charset="0"/>
              </a:rPr>
              <a:t>Production Pipelines:</a:t>
            </a:r>
          </a:p>
          <a:p>
            <a:endParaRPr lang="en-GB" dirty="0">
              <a:effectLst/>
              <a:latin typeface="Century Gothic" panose="020B0502020202020204" pitchFamily="34" charset="0"/>
            </a:endParaRPr>
          </a:p>
          <a:p>
            <a:r>
              <a:rPr lang="en-GB" dirty="0">
                <a:effectLst/>
                <a:latin typeface="Century Gothic" panose="020B0502020202020204" pitchFamily="34" charset="0"/>
              </a:rPr>
              <a:t>The way in which you approach the animation</a:t>
            </a:r>
          </a:p>
          <a:p>
            <a:r>
              <a:rPr lang="en-GB" dirty="0">
                <a:effectLst/>
                <a:latin typeface="Century Gothic" panose="020B0502020202020204" pitchFamily="34" charset="0"/>
              </a:rPr>
              <a:t>pipeline will depend on the environment you create</a:t>
            </a:r>
          </a:p>
          <a:p>
            <a:r>
              <a:rPr lang="en-GB" dirty="0">
                <a:effectLst/>
                <a:latin typeface="Century Gothic" panose="020B0502020202020204" pitchFamily="34" charset="0"/>
              </a:rPr>
              <a:t>in.</a:t>
            </a:r>
          </a:p>
          <a:p>
            <a:endParaRPr lang="en-US" dirty="0">
              <a:latin typeface="Century Gothic" panose="020B0502020202020204" pitchFamily="34" charset="0"/>
            </a:endParaRPr>
          </a:p>
        </p:txBody>
      </p:sp>
      <p:sp>
        <p:nvSpPr>
          <p:cNvPr id="4" name="TextBox 3">
            <a:extLst>
              <a:ext uri="{FF2B5EF4-FFF2-40B4-BE49-F238E27FC236}">
                <a16:creationId xmlns:a16="http://schemas.microsoft.com/office/drawing/2014/main" id="{46878FBB-771C-28A1-F375-1F289168FF46}"/>
              </a:ext>
            </a:extLst>
          </p:cNvPr>
          <p:cNvSpPr txBox="1"/>
          <p:nvPr/>
        </p:nvSpPr>
        <p:spPr>
          <a:xfrm>
            <a:off x="2894057" y="428178"/>
            <a:ext cx="9166138" cy="2031325"/>
          </a:xfrm>
          <a:prstGeom prst="rect">
            <a:avLst/>
          </a:prstGeom>
          <a:noFill/>
        </p:spPr>
        <p:txBody>
          <a:bodyPr wrap="square">
            <a:spAutoFit/>
          </a:bodyPr>
          <a:lstStyle/>
          <a:p>
            <a:r>
              <a:rPr lang="en-GB" b="1" dirty="0">
                <a:effectLst/>
                <a:latin typeface="Century Gothic" panose="020B0502020202020204" pitchFamily="34" charset="0"/>
              </a:rPr>
              <a:t>Single Artist:</a:t>
            </a:r>
          </a:p>
          <a:p>
            <a:endParaRPr lang="en-GB" dirty="0">
              <a:effectLst/>
              <a:latin typeface="Century Gothic" panose="020B0502020202020204" pitchFamily="34" charset="0"/>
            </a:endParaRPr>
          </a:p>
          <a:p>
            <a:r>
              <a:rPr lang="en-GB" dirty="0">
                <a:effectLst/>
                <a:latin typeface="Century Gothic" panose="020B0502020202020204" pitchFamily="34" charset="0"/>
              </a:rPr>
              <a:t>As a lone artist, you will be in charge of all aspects of the</a:t>
            </a:r>
          </a:p>
          <a:p>
            <a:r>
              <a:rPr lang="en-GB" dirty="0">
                <a:effectLst/>
                <a:latin typeface="Century Gothic" panose="020B0502020202020204" pitchFamily="34" charset="0"/>
              </a:rPr>
              <a:t>production process. You will, therefore, work in a more linear fashion. As technical lead for yourself, you may want to set up a consistent control strategy for your characters and scenes so that when you are animating you can think more creatively.</a:t>
            </a:r>
          </a:p>
        </p:txBody>
      </p:sp>
      <p:sp>
        <p:nvSpPr>
          <p:cNvPr id="6" name="TextBox 5">
            <a:extLst>
              <a:ext uri="{FF2B5EF4-FFF2-40B4-BE49-F238E27FC236}">
                <a16:creationId xmlns:a16="http://schemas.microsoft.com/office/drawing/2014/main" id="{2E727799-88BC-8FDE-AD17-BDC7C07201C2}"/>
              </a:ext>
            </a:extLst>
          </p:cNvPr>
          <p:cNvSpPr txBox="1"/>
          <p:nvPr/>
        </p:nvSpPr>
        <p:spPr>
          <a:xfrm>
            <a:off x="2894057" y="2413337"/>
            <a:ext cx="8747555" cy="1754326"/>
          </a:xfrm>
          <a:prstGeom prst="rect">
            <a:avLst/>
          </a:prstGeom>
          <a:noFill/>
        </p:spPr>
        <p:txBody>
          <a:bodyPr wrap="square">
            <a:spAutoFit/>
          </a:bodyPr>
          <a:lstStyle/>
          <a:p>
            <a:r>
              <a:rPr lang="en-GB" b="1" dirty="0">
                <a:effectLst/>
                <a:latin typeface="Century Gothic" panose="020B0502020202020204" pitchFamily="34" charset="0"/>
              </a:rPr>
              <a:t>Small Production House:</a:t>
            </a:r>
          </a:p>
          <a:p>
            <a:endParaRPr lang="en-GB" dirty="0">
              <a:effectLst/>
              <a:latin typeface="Century Gothic" panose="020B0502020202020204" pitchFamily="34" charset="0"/>
            </a:endParaRPr>
          </a:p>
          <a:p>
            <a:r>
              <a:rPr lang="en-GB" dirty="0">
                <a:effectLst/>
                <a:latin typeface="Century Gothic" panose="020B0502020202020204" pitchFamily="34" charset="0"/>
              </a:rPr>
              <a:t>In a smaller production house, the focus is on cutting production time and making the most of limited resources. You will be called upon to play a few roles, although some specialization will occur. Custom tools may be put into place to streamline production.</a:t>
            </a:r>
          </a:p>
        </p:txBody>
      </p:sp>
      <p:sp>
        <p:nvSpPr>
          <p:cNvPr id="8" name="TextBox 7">
            <a:extLst>
              <a:ext uri="{FF2B5EF4-FFF2-40B4-BE49-F238E27FC236}">
                <a16:creationId xmlns:a16="http://schemas.microsoft.com/office/drawing/2014/main" id="{7C9DAD6C-9F0D-BD16-C6D7-9B803CE9F1DE}"/>
              </a:ext>
            </a:extLst>
          </p:cNvPr>
          <p:cNvSpPr txBox="1"/>
          <p:nvPr/>
        </p:nvSpPr>
        <p:spPr>
          <a:xfrm>
            <a:off x="2894057" y="4398497"/>
            <a:ext cx="9011165" cy="2308324"/>
          </a:xfrm>
          <a:prstGeom prst="rect">
            <a:avLst/>
          </a:prstGeom>
          <a:noFill/>
        </p:spPr>
        <p:txBody>
          <a:bodyPr wrap="square">
            <a:spAutoFit/>
          </a:bodyPr>
          <a:lstStyle/>
          <a:p>
            <a:r>
              <a:rPr lang="en-GB" b="1" dirty="0">
                <a:effectLst/>
                <a:latin typeface="Century Gothic" panose="020B0502020202020204" pitchFamily="34" charset="0"/>
              </a:rPr>
              <a:t>Large Production House:</a:t>
            </a:r>
          </a:p>
          <a:p>
            <a:endParaRPr lang="en-GB" dirty="0">
              <a:effectLst/>
              <a:latin typeface="Century Gothic" panose="020B0502020202020204" pitchFamily="34" charset="0"/>
            </a:endParaRPr>
          </a:p>
          <a:p>
            <a:r>
              <a:rPr lang="en-GB" dirty="0">
                <a:effectLst/>
                <a:latin typeface="Century Gothic" panose="020B0502020202020204" pitchFamily="34" charset="0"/>
              </a:rPr>
              <a:t>In a large production house, specialization is more likely. You will focus on either modelling, texturing, lighting, animating, effects or rendering. Technical leads will take care of custom tools and character rigging. Maya will also be part of a larger production tool kit and MEL scripts and plugins will be required for data transfer</a:t>
            </a:r>
          </a:p>
          <a:p>
            <a:r>
              <a:rPr lang="en-GB" dirty="0">
                <a:effectLst/>
                <a:latin typeface="Century Gothic" panose="020B0502020202020204" pitchFamily="34" charset="0"/>
              </a:rPr>
              <a:t>to proprietary tools.</a:t>
            </a:r>
          </a:p>
        </p:txBody>
      </p:sp>
    </p:spTree>
    <p:extLst>
      <p:ext uri="{BB962C8B-B14F-4D97-AF65-F5344CB8AC3E}">
        <p14:creationId xmlns:p14="http://schemas.microsoft.com/office/powerpoint/2010/main" val="1721556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D2DC36-340D-3761-BD13-2AB13120CC7B}"/>
              </a:ext>
            </a:extLst>
          </p:cNvPr>
          <p:cNvSpPr txBox="1"/>
          <p:nvPr/>
        </p:nvSpPr>
        <p:spPr>
          <a:xfrm>
            <a:off x="373791" y="1024378"/>
            <a:ext cx="6372999" cy="2308324"/>
          </a:xfrm>
          <a:prstGeom prst="rect">
            <a:avLst/>
          </a:prstGeom>
          <a:noFill/>
        </p:spPr>
        <p:txBody>
          <a:bodyPr wrap="square">
            <a:spAutoFit/>
          </a:bodyPr>
          <a:lstStyle/>
          <a:p>
            <a:r>
              <a:rPr lang="en-GB" b="1" dirty="0">
                <a:effectLst/>
                <a:latin typeface="Century Gothic" panose="020B0502020202020204" pitchFamily="34" charset="0"/>
              </a:rPr>
              <a:t>Gaming Company:</a:t>
            </a:r>
          </a:p>
          <a:p>
            <a:endParaRPr lang="en-GB" dirty="0">
              <a:effectLst/>
              <a:latin typeface="Century Gothic" panose="020B0502020202020204" pitchFamily="34" charset="0"/>
            </a:endParaRPr>
          </a:p>
          <a:p>
            <a:r>
              <a:rPr lang="en-GB" dirty="0">
                <a:effectLst/>
                <a:latin typeface="Century Gothic" panose="020B0502020202020204" pitchFamily="34" charset="0"/>
              </a:rPr>
              <a:t>A game company can work like either a small or large production house. Here the focus is on modelling with polygons, setting up texture UVs, painting textures and animating. The exact workflow for your models and scenes will depend on the game engine and which</a:t>
            </a:r>
          </a:p>
          <a:p>
            <a:r>
              <a:rPr lang="en-GB" dirty="0">
                <a:effectLst/>
                <a:latin typeface="Century Gothic" panose="020B0502020202020204" pitchFamily="34" charset="0"/>
              </a:rPr>
              <a:t>custom tools are available for exporting</a:t>
            </a:r>
          </a:p>
        </p:txBody>
      </p:sp>
      <p:sp>
        <p:nvSpPr>
          <p:cNvPr id="5" name="TextBox 4">
            <a:extLst>
              <a:ext uri="{FF2B5EF4-FFF2-40B4-BE49-F238E27FC236}">
                <a16:creationId xmlns:a16="http://schemas.microsoft.com/office/drawing/2014/main" id="{420B6D63-FF9A-7335-D54F-6B48F05E7A81}"/>
              </a:ext>
            </a:extLst>
          </p:cNvPr>
          <p:cNvSpPr txBox="1"/>
          <p:nvPr/>
        </p:nvSpPr>
        <p:spPr>
          <a:xfrm>
            <a:off x="373791" y="3525299"/>
            <a:ext cx="6462895" cy="2308324"/>
          </a:xfrm>
          <a:prstGeom prst="rect">
            <a:avLst/>
          </a:prstGeom>
          <a:noFill/>
        </p:spPr>
        <p:txBody>
          <a:bodyPr wrap="square">
            <a:spAutoFit/>
          </a:bodyPr>
          <a:lstStyle/>
          <a:p>
            <a:r>
              <a:rPr lang="en-GB" b="1" dirty="0">
                <a:effectLst/>
                <a:latin typeface="Century Gothic" panose="020B0502020202020204" pitchFamily="34" charset="0"/>
              </a:rPr>
              <a:t>Student:</a:t>
            </a:r>
          </a:p>
          <a:p>
            <a:endParaRPr lang="en-GB" dirty="0">
              <a:effectLst/>
              <a:latin typeface="Century Gothic" panose="020B0502020202020204" pitchFamily="34" charset="0"/>
            </a:endParaRPr>
          </a:p>
          <a:p>
            <a:r>
              <a:rPr lang="en-GB" dirty="0">
                <a:effectLst/>
                <a:latin typeface="Century Gothic" panose="020B0502020202020204" pitchFamily="34" charset="0"/>
              </a:rPr>
              <a:t>If you are at school and working on a production, you can either work alone, which may limit the complexity of your animation, or you can work with your fellow students to create a production house scenario. Here you would choose an area of expertise and specialize</a:t>
            </a:r>
          </a:p>
          <a:p>
            <a:r>
              <a:rPr lang="en-GB" dirty="0">
                <a:effectLst/>
                <a:latin typeface="Century Gothic" panose="020B0502020202020204" pitchFamily="34" charset="0"/>
              </a:rPr>
              <a:t>in that area with your classmates’ support</a:t>
            </a:r>
          </a:p>
        </p:txBody>
      </p:sp>
      <p:pic>
        <p:nvPicPr>
          <p:cNvPr id="8" name="Picture 7" descr="A person in a garment&#10;&#10;Description automatically generated with low confidence">
            <a:extLst>
              <a:ext uri="{FF2B5EF4-FFF2-40B4-BE49-F238E27FC236}">
                <a16:creationId xmlns:a16="http://schemas.microsoft.com/office/drawing/2014/main" id="{98B32D77-C0E8-61E8-2FDC-8599F52AE3C3}"/>
              </a:ext>
            </a:extLst>
          </p:cNvPr>
          <p:cNvPicPr>
            <a:picLocks noChangeAspect="1"/>
          </p:cNvPicPr>
          <p:nvPr/>
        </p:nvPicPr>
        <p:blipFill>
          <a:blip r:embed="rId2"/>
          <a:stretch>
            <a:fillRect/>
          </a:stretch>
        </p:blipFill>
        <p:spPr>
          <a:xfrm>
            <a:off x="7006282" y="1381641"/>
            <a:ext cx="5049794" cy="4192117"/>
          </a:xfrm>
          <a:prstGeom prst="rect">
            <a:avLst/>
          </a:prstGeom>
        </p:spPr>
      </p:pic>
    </p:spTree>
    <p:extLst>
      <p:ext uri="{BB962C8B-B14F-4D97-AF65-F5344CB8AC3E}">
        <p14:creationId xmlns:p14="http://schemas.microsoft.com/office/powerpoint/2010/main" val="386803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1CF733-8F71-BFA9-92A8-02CCD4D8347E}"/>
              </a:ext>
            </a:extLst>
          </p:cNvPr>
          <p:cNvSpPr txBox="1"/>
          <p:nvPr/>
        </p:nvSpPr>
        <p:spPr>
          <a:xfrm>
            <a:off x="405713" y="469556"/>
            <a:ext cx="11380573" cy="2308324"/>
          </a:xfrm>
          <a:prstGeom prst="rect">
            <a:avLst/>
          </a:prstGeom>
          <a:noFill/>
        </p:spPr>
        <p:txBody>
          <a:bodyPr wrap="square" rtlCol="0">
            <a:spAutoFit/>
          </a:bodyPr>
          <a:lstStyle/>
          <a:p>
            <a:r>
              <a:rPr lang="en-GB" b="1" dirty="0">
                <a:effectLst/>
                <a:latin typeface="Century Gothic" panose="020B0502020202020204" pitchFamily="34" charset="0"/>
              </a:rPr>
              <a:t>3D Space:</a:t>
            </a:r>
          </a:p>
          <a:p>
            <a:endParaRPr lang="en-GB" dirty="0">
              <a:effectLst/>
              <a:latin typeface="Century Gothic" panose="020B0502020202020204" pitchFamily="34" charset="0"/>
            </a:endParaRPr>
          </a:p>
          <a:p>
            <a:r>
              <a:rPr lang="en-GB" dirty="0">
                <a:effectLst/>
                <a:latin typeface="Century Gothic" panose="020B0502020202020204" pitchFamily="34" charset="0"/>
              </a:rPr>
              <a:t>Three-dimensional objects can be measured and quantified. If you have ever measured the length, width and height of an object, you have analysed its three dimensions. You can also determine an object’s position by measuring it in relation to another object or to a point in space. In Maya, you can explore three-dimensional objects and recreate them on screen as rendered images complete with lights and shadows.</a:t>
            </a:r>
          </a:p>
          <a:p>
            <a:endParaRPr lang="en-US" dirty="0">
              <a:latin typeface="Century Gothic" panose="020B0502020202020204" pitchFamily="34" charset="0"/>
            </a:endParaRPr>
          </a:p>
        </p:txBody>
      </p:sp>
      <p:pic>
        <p:nvPicPr>
          <p:cNvPr id="4" name="Picture 3" descr="A picture containing text, transport&#10;&#10;Description automatically generated">
            <a:extLst>
              <a:ext uri="{FF2B5EF4-FFF2-40B4-BE49-F238E27FC236}">
                <a16:creationId xmlns:a16="http://schemas.microsoft.com/office/drawing/2014/main" id="{531D3E13-6739-9EF2-9402-EC9D6022AA77}"/>
              </a:ext>
            </a:extLst>
          </p:cNvPr>
          <p:cNvPicPr>
            <a:picLocks noChangeAspect="1"/>
          </p:cNvPicPr>
          <p:nvPr/>
        </p:nvPicPr>
        <p:blipFill>
          <a:blip r:embed="rId2"/>
          <a:stretch>
            <a:fillRect/>
          </a:stretch>
        </p:blipFill>
        <p:spPr>
          <a:xfrm>
            <a:off x="1886465" y="2570204"/>
            <a:ext cx="4219931" cy="4115619"/>
          </a:xfrm>
          <a:prstGeom prst="rect">
            <a:avLst/>
          </a:prstGeom>
        </p:spPr>
      </p:pic>
      <p:pic>
        <p:nvPicPr>
          <p:cNvPr id="6" name="Picture 5" descr="A picture containing text, transport&#10;&#10;Description automatically generated">
            <a:extLst>
              <a:ext uri="{FF2B5EF4-FFF2-40B4-BE49-F238E27FC236}">
                <a16:creationId xmlns:a16="http://schemas.microsoft.com/office/drawing/2014/main" id="{8A3A3DBC-676C-F37F-61B9-E15D224441D6}"/>
              </a:ext>
            </a:extLst>
          </p:cNvPr>
          <p:cNvPicPr>
            <a:picLocks noChangeAspect="1"/>
          </p:cNvPicPr>
          <p:nvPr/>
        </p:nvPicPr>
        <p:blipFill>
          <a:blip r:embed="rId3"/>
          <a:stretch>
            <a:fillRect/>
          </a:stretch>
        </p:blipFill>
        <p:spPr>
          <a:xfrm>
            <a:off x="6350857" y="2661791"/>
            <a:ext cx="4219931" cy="4140122"/>
          </a:xfrm>
          <a:prstGeom prst="rect">
            <a:avLst/>
          </a:prstGeom>
        </p:spPr>
      </p:pic>
    </p:spTree>
    <p:extLst>
      <p:ext uri="{BB962C8B-B14F-4D97-AF65-F5344CB8AC3E}">
        <p14:creationId xmlns:p14="http://schemas.microsoft.com/office/powerpoint/2010/main" val="1274100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AF46284-4616-A399-7208-1170B933DCC1}"/>
              </a:ext>
            </a:extLst>
          </p:cNvPr>
          <p:cNvPicPr>
            <a:picLocks noChangeAspect="1"/>
          </p:cNvPicPr>
          <p:nvPr/>
        </p:nvPicPr>
        <p:blipFill>
          <a:blip r:embed="rId2"/>
          <a:stretch>
            <a:fillRect/>
          </a:stretch>
        </p:blipFill>
        <p:spPr>
          <a:xfrm>
            <a:off x="1532238" y="52161"/>
            <a:ext cx="9749481" cy="6753678"/>
          </a:xfrm>
          <a:prstGeom prst="rect">
            <a:avLst/>
          </a:prstGeom>
        </p:spPr>
      </p:pic>
    </p:spTree>
    <p:extLst>
      <p:ext uri="{BB962C8B-B14F-4D97-AF65-F5344CB8AC3E}">
        <p14:creationId xmlns:p14="http://schemas.microsoft.com/office/powerpoint/2010/main" val="802008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yellow&#10;&#10;Description automatically generated">
            <a:extLst>
              <a:ext uri="{FF2B5EF4-FFF2-40B4-BE49-F238E27FC236}">
                <a16:creationId xmlns:a16="http://schemas.microsoft.com/office/drawing/2014/main" id="{493E01BC-06D3-0B9B-8610-5E4C854B4B1A}"/>
              </a:ext>
            </a:extLst>
          </p:cNvPr>
          <p:cNvPicPr>
            <a:picLocks noChangeAspect="1"/>
          </p:cNvPicPr>
          <p:nvPr/>
        </p:nvPicPr>
        <p:blipFill>
          <a:blip r:embed="rId2"/>
          <a:stretch>
            <a:fillRect/>
          </a:stretch>
        </p:blipFill>
        <p:spPr>
          <a:xfrm>
            <a:off x="1482673" y="294161"/>
            <a:ext cx="9226653" cy="6269677"/>
          </a:xfrm>
          <a:prstGeom prst="rect">
            <a:avLst/>
          </a:prstGeom>
        </p:spPr>
      </p:pic>
    </p:spTree>
    <p:extLst>
      <p:ext uri="{BB962C8B-B14F-4D97-AF65-F5344CB8AC3E}">
        <p14:creationId xmlns:p14="http://schemas.microsoft.com/office/powerpoint/2010/main" val="2221275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F8D17E-F285-31A1-B56B-A8DAD48BB996}"/>
              </a:ext>
            </a:extLst>
          </p:cNvPr>
          <p:cNvSpPr txBox="1"/>
          <p:nvPr/>
        </p:nvSpPr>
        <p:spPr>
          <a:xfrm>
            <a:off x="346276" y="1028343"/>
            <a:ext cx="3444052" cy="4801314"/>
          </a:xfrm>
          <a:prstGeom prst="rect">
            <a:avLst/>
          </a:prstGeom>
          <a:noFill/>
        </p:spPr>
        <p:txBody>
          <a:bodyPr wrap="square" rtlCol="0">
            <a:spAutoFit/>
          </a:bodyPr>
          <a:lstStyle/>
          <a:p>
            <a:r>
              <a:rPr lang="en-GB" b="1" dirty="0">
                <a:effectLst/>
                <a:latin typeface="Century Gothic" panose="020B0502020202020204" pitchFamily="34" charset="0"/>
              </a:rPr>
              <a:t>Orthographic Projections:</a:t>
            </a:r>
          </a:p>
          <a:p>
            <a:endParaRPr lang="en-GB" b="1" dirty="0">
              <a:effectLst/>
              <a:latin typeface="Century Gothic" panose="020B0502020202020204" pitchFamily="34" charset="0"/>
            </a:endParaRPr>
          </a:p>
          <a:p>
            <a:r>
              <a:rPr lang="en-GB" dirty="0">
                <a:effectLst/>
                <a:latin typeface="Century Gothic" panose="020B0502020202020204" pitchFamily="34" charset="0"/>
              </a:rPr>
              <a:t>While a Perspective view can help you compose a</a:t>
            </a:r>
          </a:p>
          <a:p>
            <a:r>
              <a:rPr lang="en-GB" dirty="0">
                <a:effectLst/>
                <a:latin typeface="Century Gothic" panose="020B0502020202020204" pitchFamily="34" charset="0"/>
              </a:rPr>
              <a:t>shot, it is not always the ideal method for modelling</a:t>
            </a:r>
          </a:p>
          <a:p>
            <a:r>
              <a:rPr lang="en-GB" dirty="0">
                <a:effectLst/>
                <a:latin typeface="Century Gothic" panose="020B0502020202020204" pitchFamily="34" charset="0"/>
              </a:rPr>
              <a:t>and animating objects. Therefore, an Orthographic</a:t>
            </a:r>
          </a:p>
          <a:p>
            <a:r>
              <a:rPr lang="en-GB" dirty="0">
                <a:effectLst/>
                <a:latin typeface="Century Gothic" panose="020B0502020202020204" pitchFamily="34" charset="0"/>
              </a:rPr>
              <a:t>view lets you </a:t>
            </a:r>
            <a:r>
              <a:rPr lang="en-GB" dirty="0" err="1">
                <a:effectLst/>
                <a:latin typeface="Century Gothic" panose="020B0502020202020204" pitchFamily="34" charset="0"/>
              </a:rPr>
              <a:t>analyze</a:t>
            </a:r>
            <a:r>
              <a:rPr lang="en-GB" dirty="0">
                <a:effectLst/>
                <a:latin typeface="Century Gothic" panose="020B0502020202020204" pitchFamily="34" charset="0"/>
              </a:rPr>
              <a:t> your scene using parallel</a:t>
            </a:r>
          </a:p>
          <a:p>
            <a:r>
              <a:rPr lang="en-GB" dirty="0">
                <a:effectLst/>
                <a:latin typeface="Century Gothic" panose="020B0502020202020204" pitchFamily="34" charset="0"/>
              </a:rPr>
              <a:t>projections of only two axes at a time. Using these</a:t>
            </a:r>
          </a:p>
          <a:p>
            <a:r>
              <a:rPr lang="en-GB" dirty="0">
                <a:effectLst/>
                <a:latin typeface="Century Gothic" panose="020B0502020202020204" pitchFamily="34" charset="0"/>
              </a:rPr>
              <a:t>views, you can more accurately determine how an</a:t>
            </a:r>
          </a:p>
          <a:p>
            <a:r>
              <a:rPr lang="en-GB" dirty="0">
                <a:effectLst/>
                <a:latin typeface="Century Gothic" panose="020B0502020202020204" pitchFamily="34" charset="0"/>
              </a:rPr>
              <a:t>object is positioned.</a:t>
            </a:r>
          </a:p>
          <a:p>
            <a:endParaRPr lang="en-US" dirty="0">
              <a:latin typeface="Century Gothic" panose="020B0502020202020204" pitchFamily="34" charset="0"/>
            </a:endParaRPr>
          </a:p>
        </p:txBody>
      </p:sp>
      <p:sp>
        <p:nvSpPr>
          <p:cNvPr id="3" name="TextBox 2">
            <a:extLst>
              <a:ext uri="{FF2B5EF4-FFF2-40B4-BE49-F238E27FC236}">
                <a16:creationId xmlns:a16="http://schemas.microsoft.com/office/drawing/2014/main" id="{B53AECB2-408F-77D0-76B9-C1C482C55C0F}"/>
              </a:ext>
            </a:extLst>
          </p:cNvPr>
          <p:cNvSpPr txBox="1"/>
          <p:nvPr/>
        </p:nvSpPr>
        <p:spPr>
          <a:xfrm>
            <a:off x="3790329" y="4103794"/>
            <a:ext cx="8401671" cy="2585323"/>
          </a:xfrm>
          <a:prstGeom prst="rect">
            <a:avLst/>
          </a:prstGeom>
          <a:noFill/>
        </p:spPr>
        <p:txBody>
          <a:bodyPr wrap="square" rtlCol="0">
            <a:spAutoFit/>
          </a:bodyPr>
          <a:lstStyle/>
          <a:p>
            <a:r>
              <a:rPr lang="en-GB" dirty="0">
                <a:effectLst/>
                <a:latin typeface="Century Gothic" panose="020B0502020202020204" pitchFamily="34" charset="0"/>
              </a:rPr>
              <a:t>UV Coordinate Space:</a:t>
            </a:r>
          </a:p>
          <a:p>
            <a:endParaRPr lang="en-GB" dirty="0">
              <a:effectLst/>
              <a:latin typeface="Century Gothic" panose="020B0502020202020204" pitchFamily="34" charset="0"/>
            </a:endParaRPr>
          </a:p>
          <a:p>
            <a:r>
              <a:rPr lang="en-GB" dirty="0">
                <a:effectLst/>
                <a:latin typeface="Century Gothic" panose="020B0502020202020204" pitchFamily="34" charset="0"/>
              </a:rPr>
              <a:t>While</a:t>
            </a:r>
            <a:r>
              <a:rPr lang="en-GB" dirty="0">
                <a:latin typeface="Century Gothic" panose="020B0502020202020204" pitchFamily="34" charset="0"/>
              </a:rPr>
              <a:t> </a:t>
            </a:r>
            <a:r>
              <a:rPr lang="en-GB" dirty="0">
                <a:effectLst/>
                <a:latin typeface="Century Gothic" panose="020B0502020202020204" pitchFamily="34" charset="0"/>
              </a:rPr>
              <a:t>surfaces are positioned in 3D space using X, Y, Z coordinates, they also have their own coordinate system that is specific to the topology of</a:t>
            </a:r>
          </a:p>
          <a:p>
            <a:r>
              <a:rPr lang="en-GB" dirty="0">
                <a:effectLst/>
                <a:latin typeface="Century Gothic" panose="020B0502020202020204" pitchFamily="34" charset="0"/>
              </a:rPr>
              <a:t>the surface. Instead of using X, Y, Z axes, this system uses U, V and N,</a:t>
            </a:r>
          </a:p>
          <a:p>
            <a:r>
              <a:rPr lang="en-GB" dirty="0">
                <a:effectLst/>
                <a:latin typeface="Century Gothic" panose="020B0502020202020204" pitchFamily="34" charset="0"/>
              </a:rPr>
              <a:t>where U and V represent the two axes that lie on the surface and N is</a:t>
            </a:r>
          </a:p>
          <a:p>
            <a:r>
              <a:rPr lang="en-GB" dirty="0">
                <a:effectLst/>
                <a:latin typeface="Century Gothic" panose="020B0502020202020204" pitchFamily="34" charset="0"/>
              </a:rPr>
              <a:t>the “surface normal” axis that points out from the front of the surface.</a:t>
            </a:r>
          </a:p>
          <a:p>
            <a:r>
              <a:rPr lang="en-GB" dirty="0">
                <a:effectLst/>
                <a:latin typeface="Century Gothic" panose="020B0502020202020204" pitchFamily="34" charset="0"/>
              </a:rPr>
              <a:t>The placement of textures can also take place in UV space.</a:t>
            </a:r>
          </a:p>
          <a:p>
            <a:endParaRPr lang="en-US" dirty="0">
              <a:latin typeface="Century Gothic" panose="020B0502020202020204" pitchFamily="34" charset="0"/>
            </a:endParaRPr>
          </a:p>
        </p:txBody>
      </p:sp>
      <p:pic>
        <p:nvPicPr>
          <p:cNvPr id="5" name="Picture 4" descr="Chart&#10;&#10;Description automatically generated">
            <a:extLst>
              <a:ext uri="{FF2B5EF4-FFF2-40B4-BE49-F238E27FC236}">
                <a16:creationId xmlns:a16="http://schemas.microsoft.com/office/drawing/2014/main" id="{758D28FD-B3D4-B163-7F9F-408E39372F51}"/>
              </a:ext>
            </a:extLst>
          </p:cNvPr>
          <p:cNvPicPr>
            <a:picLocks noChangeAspect="1"/>
          </p:cNvPicPr>
          <p:nvPr/>
        </p:nvPicPr>
        <p:blipFill>
          <a:blip r:embed="rId2"/>
          <a:stretch>
            <a:fillRect/>
          </a:stretch>
        </p:blipFill>
        <p:spPr>
          <a:xfrm>
            <a:off x="4622077" y="557947"/>
            <a:ext cx="6489569" cy="3545847"/>
          </a:xfrm>
          <a:prstGeom prst="rect">
            <a:avLst/>
          </a:prstGeom>
        </p:spPr>
      </p:pic>
    </p:spTree>
    <p:extLst>
      <p:ext uri="{BB962C8B-B14F-4D97-AF65-F5344CB8AC3E}">
        <p14:creationId xmlns:p14="http://schemas.microsoft.com/office/powerpoint/2010/main" val="651416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41BD0E-8FF0-EC17-6104-86DE476A156B}"/>
              </a:ext>
            </a:extLst>
          </p:cNvPr>
          <p:cNvSpPr txBox="1"/>
          <p:nvPr/>
        </p:nvSpPr>
        <p:spPr>
          <a:xfrm>
            <a:off x="160637" y="1443841"/>
            <a:ext cx="5375190" cy="3970318"/>
          </a:xfrm>
          <a:prstGeom prst="rect">
            <a:avLst/>
          </a:prstGeom>
          <a:noFill/>
        </p:spPr>
        <p:txBody>
          <a:bodyPr wrap="square" rtlCol="0">
            <a:spAutoFit/>
          </a:bodyPr>
          <a:lstStyle/>
          <a:p>
            <a:r>
              <a:rPr lang="en-GB" b="1" dirty="0">
                <a:effectLst/>
                <a:latin typeface="Century Gothic" panose="020B0502020202020204" pitchFamily="34" charset="0"/>
              </a:rPr>
              <a:t>World Space and Local Space:</a:t>
            </a:r>
          </a:p>
          <a:p>
            <a:endParaRPr lang="en-GB" dirty="0">
              <a:effectLst/>
              <a:latin typeface="Century Gothic" panose="020B0502020202020204" pitchFamily="34" charset="0"/>
            </a:endParaRPr>
          </a:p>
          <a:p>
            <a:r>
              <a:rPr lang="en-GB" dirty="0">
                <a:effectLst/>
                <a:latin typeface="Century Gothic" panose="020B0502020202020204" pitchFamily="34" charset="0"/>
              </a:rPr>
              <a:t>When you build objects in 3D, it is possible</a:t>
            </a:r>
          </a:p>
          <a:p>
            <a:r>
              <a:rPr lang="en-GB" dirty="0">
                <a:effectLst/>
                <a:latin typeface="Century Gothic" panose="020B0502020202020204" pitchFamily="34" charset="0"/>
              </a:rPr>
              <a:t>to parent one object to another. This creates a</a:t>
            </a:r>
          </a:p>
          <a:p>
            <a:r>
              <a:rPr lang="en-GB" dirty="0">
                <a:effectLst/>
                <a:latin typeface="Century Gothic" panose="020B0502020202020204" pitchFamily="34" charset="0"/>
              </a:rPr>
              <a:t>hierarchy where the parent object determines the position of the group in world space. The child objects inherit this positioning and combine this with their own local space position. This parent-child relationship is used during the animation of an</a:t>
            </a:r>
          </a:p>
          <a:p>
            <a:r>
              <a:rPr lang="en-GB" dirty="0">
                <a:effectLst/>
                <a:latin typeface="Century Gothic" panose="020B0502020202020204" pitchFamily="34" charset="0"/>
              </a:rPr>
              <a:t>object where keyframes can be set on both the</a:t>
            </a:r>
          </a:p>
          <a:p>
            <a:r>
              <a:rPr lang="en-GB" dirty="0">
                <a:effectLst/>
                <a:latin typeface="Century Gothic" panose="020B0502020202020204" pitchFamily="34" charset="0"/>
              </a:rPr>
              <a:t>child and the parent.</a:t>
            </a:r>
          </a:p>
          <a:p>
            <a:endParaRPr lang="en-US" dirty="0">
              <a:latin typeface="Century Gothic" panose="020B0502020202020204" pitchFamily="34" charset="0"/>
            </a:endParaRPr>
          </a:p>
        </p:txBody>
      </p:sp>
      <p:pic>
        <p:nvPicPr>
          <p:cNvPr id="4" name="Picture 3" descr="Diagram&#10;&#10;Description automatically generated">
            <a:extLst>
              <a:ext uri="{FF2B5EF4-FFF2-40B4-BE49-F238E27FC236}">
                <a16:creationId xmlns:a16="http://schemas.microsoft.com/office/drawing/2014/main" id="{A64C0AEB-1CF4-280D-5257-237CEFA3BBB4}"/>
              </a:ext>
            </a:extLst>
          </p:cNvPr>
          <p:cNvPicPr>
            <a:picLocks noChangeAspect="1"/>
          </p:cNvPicPr>
          <p:nvPr/>
        </p:nvPicPr>
        <p:blipFill>
          <a:blip r:embed="rId2"/>
          <a:stretch>
            <a:fillRect/>
          </a:stretch>
        </p:blipFill>
        <p:spPr>
          <a:xfrm>
            <a:off x="5535827" y="143481"/>
            <a:ext cx="6507892" cy="6571037"/>
          </a:xfrm>
          <a:prstGeom prst="rect">
            <a:avLst/>
          </a:prstGeom>
        </p:spPr>
      </p:pic>
    </p:spTree>
    <p:extLst>
      <p:ext uri="{BB962C8B-B14F-4D97-AF65-F5344CB8AC3E}">
        <p14:creationId xmlns:p14="http://schemas.microsoft.com/office/powerpoint/2010/main" val="23818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CB3803-2A95-009D-18A5-8F157D8C90D0}"/>
              </a:ext>
            </a:extLst>
          </p:cNvPr>
          <p:cNvSpPr txBox="1"/>
          <p:nvPr/>
        </p:nvSpPr>
        <p:spPr>
          <a:xfrm>
            <a:off x="422652" y="889843"/>
            <a:ext cx="6114174" cy="5078313"/>
          </a:xfrm>
          <a:prstGeom prst="rect">
            <a:avLst/>
          </a:prstGeom>
          <a:noFill/>
        </p:spPr>
        <p:txBody>
          <a:bodyPr wrap="none" rtlCol="0">
            <a:spAutoFit/>
          </a:bodyPr>
          <a:lstStyle/>
          <a:p>
            <a:r>
              <a:rPr lang="en-GB" b="1" dirty="0">
                <a:latin typeface="Century Gothic" panose="020B0502020202020204" pitchFamily="34" charset="0"/>
              </a:rPr>
              <a:t>Time:</a:t>
            </a:r>
          </a:p>
          <a:p>
            <a:endParaRPr lang="en-GB" dirty="0">
              <a:latin typeface="Century Gothic" panose="020B0502020202020204" pitchFamily="34" charset="0"/>
            </a:endParaRPr>
          </a:p>
          <a:p>
            <a:r>
              <a:rPr lang="en-GB" dirty="0">
                <a:latin typeface="Century Gothic" panose="020B0502020202020204" pitchFamily="34" charset="0"/>
              </a:rPr>
              <a:t>W</a:t>
            </a:r>
            <a:r>
              <a:rPr lang="en-GB" dirty="0">
                <a:effectLst/>
                <a:latin typeface="Century Gothic" panose="020B0502020202020204" pitchFamily="34" charset="0"/>
              </a:rPr>
              <a:t>orld of 3D animation, time is the fourth</a:t>
            </a:r>
          </a:p>
          <a:p>
            <a:r>
              <a:rPr lang="en-GB" dirty="0">
                <a:effectLst/>
                <a:latin typeface="Century Gothic" panose="020B0502020202020204" pitchFamily="34" charset="0"/>
              </a:rPr>
              <a:t>dimension. An object will appear animated if it either</a:t>
            </a:r>
          </a:p>
          <a:p>
            <a:r>
              <a:rPr lang="en-GB" dirty="0">
                <a:effectLst/>
                <a:latin typeface="Century Gothic" panose="020B0502020202020204" pitchFamily="34" charset="0"/>
              </a:rPr>
              <a:t>moves, rotates or changes shape from one point in</a:t>
            </a:r>
          </a:p>
          <a:p>
            <a:r>
              <a:rPr lang="en-GB" dirty="0">
                <a:effectLst/>
                <a:latin typeface="Century Gothic" panose="020B0502020202020204" pitchFamily="34" charset="0"/>
              </a:rPr>
              <a:t>time to another. Therefore, learning how time works</a:t>
            </a:r>
          </a:p>
          <a:p>
            <a:r>
              <a:rPr lang="en-GB" dirty="0">
                <a:effectLst/>
                <a:latin typeface="Century Gothic" panose="020B0502020202020204" pitchFamily="34" charset="0"/>
              </a:rPr>
              <a:t>is crucial to the animation process.</a:t>
            </a:r>
          </a:p>
          <a:p>
            <a:r>
              <a:rPr lang="en-GB" dirty="0">
                <a:effectLst/>
                <a:latin typeface="Century Gothic" panose="020B0502020202020204" pitchFamily="34" charset="0"/>
              </a:rPr>
              <a:t>Both live-action and animation use either film</a:t>
            </a:r>
          </a:p>
          <a:p>
            <a:r>
              <a:rPr lang="en-GB" dirty="0">
                <a:effectLst/>
                <a:latin typeface="Century Gothic" panose="020B0502020202020204" pitchFamily="34" charset="0"/>
              </a:rPr>
              <a:t>or video to capture motion. Both media formats use</a:t>
            </a:r>
          </a:p>
          <a:p>
            <a:r>
              <a:rPr lang="en-GB" dirty="0">
                <a:effectLst/>
                <a:latin typeface="Century Gothic" panose="020B0502020202020204" pitchFamily="34" charset="0"/>
              </a:rPr>
              <a:t>a series of still images that appear animated when</a:t>
            </a:r>
          </a:p>
          <a:p>
            <a:r>
              <a:rPr lang="en-GB" dirty="0">
                <a:effectLst/>
                <a:latin typeface="Century Gothic" panose="020B0502020202020204" pitchFamily="34" charset="0"/>
              </a:rPr>
              <a:t>played back as a sequence.</a:t>
            </a:r>
          </a:p>
          <a:p>
            <a:r>
              <a:rPr lang="en-GB" dirty="0">
                <a:effectLst/>
                <a:latin typeface="Century Gothic" panose="020B0502020202020204" pitchFamily="34" charset="0"/>
              </a:rPr>
              <a:t>Film and video images are often referred to as</a:t>
            </a:r>
          </a:p>
          <a:p>
            <a:r>
              <a:rPr lang="en-GB" dirty="0">
                <a:effectLst/>
                <a:latin typeface="Century Gothic" panose="020B0502020202020204" pitchFamily="34" charset="0"/>
              </a:rPr>
              <a:t>frames and most animation is measured using frames</a:t>
            </a:r>
          </a:p>
          <a:p>
            <a:r>
              <a:rPr lang="en-GB" dirty="0">
                <a:effectLst/>
                <a:latin typeface="Century Gothic" panose="020B0502020202020204" pitchFamily="34" charset="0"/>
              </a:rPr>
              <a:t>as the main unit of time. The relationship between</a:t>
            </a:r>
          </a:p>
          <a:p>
            <a:r>
              <a:rPr lang="en-GB" dirty="0">
                <a:effectLst/>
                <a:latin typeface="Century Gothic" panose="020B0502020202020204" pitchFamily="34" charset="0"/>
              </a:rPr>
              <a:t>these frames and real time differs depending on</a:t>
            </a:r>
          </a:p>
          <a:p>
            <a:r>
              <a:rPr lang="en-GB" dirty="0">
                <a:effectLst/>
                <a:latin typeface="Century Gothic" panose="020B0502020202020204" pitchFamily="34" charset="0"/>
              </a:rPr>
              <a:t>whether you are working with video, film or other</a:t>
            </a:r>
          </a:p>
          <a:p>
            <a:r>
              <a:rPr lang="en-GB" dirty="0">
                <a:effectLst/>
                <a:latin typeface="Century Gothic" panose="020B0502020202020204" pitchFamily="34" charset="0"/>
              </a:rPr>
              <a:t>digital </a:t>
            </a:r>
            <a:r>
              <a:rPr lang="en-GB" dirty="0" err="1">
                <a:effectLst/>
                <a:latin typeface="Century Gothic" panose="020B0502020202020204" pitchFamily="34" charset="0"/>
              </a:rPr>
              <a:t>medi</a:t>
            </a:r>
            <a:endParaRPr lang="en-GB" dirty="0">
              <a:effectLst/>
              <a:latin typeface="Century Gothic" panose="020B0502020202020204" pitchFamily="34" charset="0"/>
            </a:endParaRPr>
          </a:p>
          <a:p>
            <a:endParaRPr lang="en-US" dirty="0">
              <a:latin typeface="Century Gothic" panose="020B0502020202020204" pitchFamily="34" charset="0"/>
            </a:endParaRPr>
          </a:p>
        </p:txBody>
      </p:sp>
      <p:pic>
        <p:nvPicPr>
          <p:cNvPr id="6" name="Picture 5" descr="A picture containing device, barometer&#10;&#10;Description automatically generated">
            <a:extLst>
              <a:ext uri="{FF2B5EF4-FFF2-40B4-BE49-F238E27FC236}">
                <a16:creationId xmlns:a16="http://schemas.microsoft.com/office/drawing/2014/main" id="{5B48680B-0C51-1F6B-CEA2-84E699385992}"/>
              </a:ext>
            </a:extLst>
          </p:cNvPr>
          <p:cNvPicPr>
            <a:picLocks noChangeAspect="1"/>
          </p:cNvPicPr>
          <p:nvPr/>
        </p:nvPicPr>
        <p:blipFill>
          <a:blip r:embed="rId2"/>
          <a:stretch>
            <a:fillRect/>
          </a:stretch>
        </p:blipFill>
        <p:spPr>
          <a:xfrm>
            <a:off x="6288860" y="1268109"/>
            <a:ext cx="5903140" cy="4321781"/>
          </a:xfrm>
          <a:prstGeom prst="rect">
            <a:avLst/>
          </a:prstGeom>
        </p:spPr>
      </p:pic>
    </p:spTree>
    <p:extLst>
      <p:ext uri="{BB962C8B-B14F-4D97-AF65-F5344CB8AC3E}">
        <p14:creationId xmlns:p14="http://schemas.microsoft.com/office/powerpoint/2010/main" val="4267076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8E73AA-8074-B8FE-AC4F-CAE0E198E426}"/>
              </a:ext>
            </a:extLst>
          </p:cNvPr>
          <p:cNvSpPr txBox="1"/>
          <p:nvPr/>
        </p:nvSpPr>
        <p:spPr>
          <a:xfrm>
            <a:off x="911311" y="806959"/>
            <a:ext cx="6098058" cy="2308324"/>
          </a:xfrm>
          <a:prstGeom prst="rect">
            <a:avLst/>
          </a:prstGeom>
          <a:noFill/>
        </p:spPr>
        <p:txBody>
          <a:bodyPr wrap="square">
            <a:spAutoFit/>
          </a:bodyPr>
          <a:lstStyle/>
          <a:p>
            <a:r>
              <a:rPr lang="en-GB" b="1" dirty="0">
                <a:effectLst/>
                <a:latin typeface="Century Gothic" panose="020B0502020202020204" pitchFamily="34" charset="0"/>
              </a:rPr>
              <a:t>Frames per Second:</a:t>
            </a:r>
          </a:p>
          <a:p>
            <a:endParaRPr lang="en-GB" dirty="0">
              <a:effectLst/>
              <a:latin typeface="Century Gothic" panose="020B0502020202020204" pitchFamily="34" charset="0"/>
            </a:endParaRPr>
          </a:p>
          <a:p>
            <a:r>
              <a:rPr lang="en-GB" dirty="0">
                <a:effectLst/>
                <a:latin typeface="Century Gothic" panose="020B0502020202020204" pitchFamily="34" charset="0"/>
              </a:rPr>
              <a:t>Frames can be played back at different speeds that</a:t>
            </a:r>
          </a:p>
          <a:p>
            <a:r>
              <a:rPr lang="en-GB" dirty="0">
                <a:effectLst/>
                <a:latin typeface="Century Gothic" panose="020B0502020202020204" pitchFamily="34" charset="0"/>
              </a:rPr>
              <a:t>are measured in frames per second (fps). This is</a:t>
            </a:r>
          </a:p>
          <a:p>
            <a:r>
              <a:rPr lang="en-GB" dirty="0">
                <a:effectLst/>
                <a:latin typeface="Century Gothic" panose="020B0502020202020204" pitchFamily="34" charset="0"/>
              </a:rPr>
              <a:t>known as the frame rate and it is used to set the</a:t>
            </a:r>
          </a:p>
          <a:p>
            <a:r>
              <a:rPr lang="en-GB" dirty="0">
                <a:effectLst/>
                <a:latin typeface="Century Gothic" panose="020B0502020202020204" pitchFamily="34" charset="0"/>
              </a:rPr>
              <a:t>timing of an animation. The frame rate is required to</a:t>
            </a:r>
          </a:p>
          <a:p>
            <a:r>
              <a:rPr lang="en-GB" dirty="0">
                <a:effectLst/>
                <a:latin typeface="Century Gothic" panose="020B0502020202020204" pitchFamily="34" charset="0"/>
              </a:rPr>
              <a:t>output animation to film or video and to synchronize</a:t>
            </a:r>
          </a:p>
          <a:p>
            <a:r>
              <a:rPr lang="en-GB" dirty="0">
                <a:effectLst/>
                <a:latin typeface="Century Gothic" panose="020B0502020202020204" pitchFamily="34" charset="0"/>
              </a:rPr>
              <a:t>that animation with sound and live-action footage.</a:t>
            </a:r>
          </a:p>
        </p:txBody>
      </p:sp>
      <p:pic>
        <p:nvPicPr>
          <p:cNvPr id="5" name="Picture 4" descr="Text&#10;&#10;Description automatically generated">
            <a:extLst>
              <a:ext uri="{FF2B5EF4-FFF2-40B4-BE49-F238E27FC236}">
                <a16:creationId xmlns:a16="http://schemas.microsoft.com/office/drawing/2014/main" id="{DB2DD111-F73A-B70E-EB23-9416FBD23C19}"/>
              </a:ext>
            </a:extLst>
          </p:cNvPr>
          <p:cNvPicPr>
            <a:picLocks noChangeAspect="1"/>
          </p:cNvPicPr>
          <p:nvPr/>
        </p:nvPicPr>
        <p:blipFill>
          <a:blip r:embed="rId2"/>
          <a:stretch>
            <a:fillRect/>
          </a:stretch>
        </p:blipFill>
        <p:spPr>
          <a:xfrm>
            <a:off x="7488367" y="806959"/>
            <a:ext cx="1915126" cy="3632136"/>
          </a:xfrm>
          <a:prstGeom prst="rect">
            <a:avLst/>
          </a:prstGeom>
        </p:spPr>
      </p:pic>
      <p:sp>
        <p:nvSpPr>
          <p:cNvPr id="6" name="TextBox 5">
            <a:extLst>
              <a:ext uri="{FF2B5EF4-FFF2-40B4-BE49-F238E27FC236}">
                <a16:creationId xmlns:a16="http://schemas.microsoft.com/office/drawing/2014/main" id="{FB40F2CB-28E4-2570-F25F-A516FD18DADF}"/>
              </a:ext>
            </a:extLst>
          </p:cNvPr>
          <p:cNvSpPr txBox="1"/>
          <p:nvPr/>
        </p:nvSpPr>
        <p:spPr>
          <a:xfrm>
            <a:off x="370703" y="3742718"/>
            <a:ext cx="6146234" cy="2585323"/>
          </a:xfrm>
          <a:prstGeom prst="rect">
            <a:avLst/>
          </a:prstGeom>
          <a:noFill/>
        </p:spPr>
        <p:txBody>
          <a:bodyPr wrap="none" rtlCol="0">
            <a:spAutoFit/>
          </a:bodyPr>
          <a:lstStyle/>
          <a:p>
            <a:r>
              <a:rPr lang="en-GB" b="1" dirty="0">
                <a:effectLst/>
                <a:latin typeface="Century Gothic" panose="020B0502020202020204" pitchFamily="34" charset="0"/>
              </a:rPr>
              <a:t>Time Code:</a:t>
            </a:r>
          </a:p>
          <a:p>
            <a:endParaRPr lang="en-GB" dirty="0">
              <a:effectLst/>
              <a:latin typeface="Century Gothic" panose="020B0502020202020204" pitchFamily="34" charset="0"/>
            </a:endParaRPr>
          </a:p>
          <a:p>
            <a:r>
              <a:rPr lang="en-GB" dirty="0">
                <a:effectLst/>
                <a:latin typeface="Century Gothic" panose="020B0502020202020204" pitchFamily="34" charset="0"/>
              </a:rPr>
              <a:t>Time code is a frame numbering system that assigns</a:t>
            </a:r>
          </a:p>
          <a:p>
            <a:r>
              <a:rPr lang="en-GB" dirty="0">
                <a:effectLst/>
                <a:latin typeface="Century Gothic" panose="020B0502020202020204" pitchFamily="34" charset="0"/>
              </a:rPr>
              <a:t>a number to each frame of video that indicates</a:t>
            </a:r>
          </a:p>
          <a:p>
            <a:r>
              <a:rPr lang="en-GB" dirty="0">
                <a:effectLst/>
                <a:latin typeface="Century Gothic" panose="020B0502020202020204" pitchFamily="34" charset="0"/>
              </a:rPr>
              <a:t>hours, minutes, seconds and frames. This gives you an</a:t>
            </a:r>
          </a:p>
          <a:p>
            <a:r>
              <a:rPr lang="en-GB" dirty="0">
                <a:effectLst/>
                <a:latin typeface="Century Gothic" panose="020B0502020202020204" pitchFamily="34" charset="0"/>
              </a:rPr>
              <a:t>accurate representation of time for synchronization.</a:t>
            </a:r>
          </a:p>
          <a:p>
            <a:r>
              <a:rPr lang="en-GB" dirty="0">
                <a:effectLst/>
                <a:latin typeface="Century Gothic" panose="020B0502020202020204" pitchFamily="34" charset="0"/>
              </a:rPr>
              <a:t>You can set up time code display in Maya from the</a:t>
            </a:r>
          </a:p>
          <a:p>
            <a:r>
              <a:rPr lang="en-GB" dirty="0">
                <a:effectLst/>
                <a:latin typeface="Century Gothic" panose="020B0502020202020204" pitchFamily="34" charset="0"/>
              </a:rPr>
              <a:t>Preferences window.</a:t>
            </a:r>
          </a:p>
          <a:p>
            <a:endParaRPr lang="en-US" dirty="0">
              <a:latin typeface="Century Gothic" panose="020B0502020202020204" pitchFamily="34" charset="0"/>
            </a:endParaRPr>
          </a:p>
        </p:txBody>
      </p:sp>
      <p:pic>
        <p:nvPicPr>
          <p:cNvPr id="8" name="Picture 7" descr="A picture containing text, clock&#10;&#10;Description automatically generated">
            <a:extLst>
              <a:ext uri="{FF2B5EF4-FFF2-40B4-BE49-F238E27FC236}">
                <a16:creationId xmlns:a16="http://schemas.microsoft.com/office/drawing/2014/main" id="{0022A392-F8FC-5C9C-8177-8F8D0AD5B7E2}"/>
              </a:ext>
            </a:extLst>
          </p:cNvPr>
          <p:cNvPicPr>
            <a:picLocks noChangeAspect="1"/>
          </p:cNvPicPr>
          <p:nvPr/>
        </p:nvPicPr>
        <p:blipFill>
          <a:blip r:embed="rId3"/>
          <a:stretch>
            <a:fillRect/>
          </a:stretch>
        </p:blipFill>
        <p:spPr>
          <a:xfrm>
            <a:off x="6516937" y="4919173"/>
            <a:ext cx="5326791" cy="1302104"/>
          </a:xfrm>
          <a:prstGeom prst="rect">
            <a:avLst/>
          </a:prstGeom>
        </p:spPr>
      </p:pic>
    </p:spTree>
    <p:extLst>
      <p:ext uri="{BB962C8B-B14F-4D97-AF65-F5344CB8AC3E}">
        <p14:creationId xmlns:p14="http://schemas.microsoft.com/office/powerpoint/2010/main" val="2519054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E1468A-F50C-5885-82E8-D2124701CA80}"/>
              </a:ext>
            </a:extLst>
          </p:cNvPr>
          <p:cNvSpPr txBox="1"/>
          <p:nvPr/>
        </p:nvSpPr>
        <p:spPr>
          <a:xfrm>
            <a:off x="345989" y="1431270"/>
            <a:ext cx="4757351" cy="4247317"/>
          </a:xfrm>
          <a:prstGeom prst="rect">
            <a:avLst/>
          </a:prstGeom>
          <a:noFill/>
        </p:spPr>
        <p:txBody>
          <a:bodyPr wrap="square" rtlCol="0">
            <a:spAutoFit/>
          </a:bodyPr>
          <a:lstStyle/>
          <a:p>
            <a:r>
              <a:rPr lang="en-GB" b="1" dirty="0">
                <a:effectLst/>
                <a:latin typeface="Century Gothic" panose="020B0502020202020204" pitchFamily="34" charset="0"/>
              </a:rPr>
              <a:t>Fields:</a:t>
            </a:r>
          </a:p>
          <a:p>
            <a:endParaRPr lang="en-GB" dirty="0">
              <a:effectLst/>
              <a:latin typeface="Century Gothic" panose="020B0502020202020204" pitchFamily="34" charset="0"/>
            </a:endParaRPr>
          </a:p>
          <a:p>
            <a:r>
              <a:rPr lang="en-GB" dirty="0">
                <a:effectLst/>
                <a:latin typeface="Century Gothic" panose="020B0502020202020204" pitchFamily="34" charset="0"/>
              </a:rPr>
              <a:t>The concept of Fields is important if you output your animation to video. To make video play back smoothly,</a:t>
            </a:r>
          </a:p>
          <a:p>
            <a:r>
              <a:rPr lang="en-GB" dirty="0">
                <a:effectLst/>
                <a:latin typeface="Century Gothic" panose="020B0502020202020204" pitchFamily="34" charset="0"/>
              </a:rPr>
              <a:t>Fields are used in place of frames. Each Field uses alternating rows of pixels—</a:t>
            </a:r>
            <a:r>
              <a:rPr lang="en-GB" b="1" dirty="0">
                <a:effectLst/>
                <a:latin typeface="Century Gothic" panose="020B0502020202020204" pitchFamily="34" charset="0"/>
              </a:rPr>
              <a:t>called scanlines</a:t>
            </a:r>
            <a:r>
              <a:rPr lang="en-GB" dirty="0">
                <a:effectLst/>
                <a:latin typeface="Century Gothic" panose="020B0502020202020204" pitchFamily="34" charset="0"/>
              </a:rPr>
              <a:t>—that are</a:t>
            </a:r>
          </a:p>
          <a:p>
            <a:r>
              <a:rPr lang="en-GB" dirty="0">
                <a:effectLst/>
                <a:latin typeface="Century Gothic" panose="020B0502020202020204" pitchFamily="34" charset="0"/>
              </a:rPr>
              <a:t>interlaced during playback. Fields are timed at 60 fps for NTSC “</a:t>
            </a:r>
            <a:r>
              <a:rPr lang="en-GB" b="1" dirty="0">
                <a:latin typeface="Century Gothic" panose="020B0502020202020204" pitchFamily="34" charset="0"/>
              </a:rPr>
              <a:t>National Television Standards Committee” </a:t>
            </a:r>
            <a:r>
              <a:rPr lang="en-GB" dirty="0">
                <a:effectLst/>
                <a:latin typeface="Century Gothic" panose="020B0502020202020204" pitchFamily="34" charset="0"/>
              </a:rPr>
              <a:t>and </a:t>
            </a:r>
          </a:p>
          <a:p>
            <a:r>
              <a:rPr lang="en-GB" dirty="0">
                <a:effectLst/>
                <a:latin typeface="Century Gothic" panose="020B0502020202020204" pitchFamily="34" charset="0"/>
              </a:rPr>
              <a:t>50 fps for PAL “</a:t>
            </a:r>
            <a:r>
              <a:rPr lang="en-GB" b="1" dirty="0">
                <a:latin typeface="Century Gothic" panose="020B0502020202020204" pitchFamily="34" charset="0"/>
              </a:rPr>
              <a:t>Phase Alternate Line”</a:t>
            </a:r>
            <a:r>
              <a:rPr lang="en-GB" dirty="0">
                <a:effectLst/>
                <a:latin typeface="Century Gothic" panose="020B0502020202020204" pitchFamily="34" charset="0"/>
              </a:rPr>
              <a:t>, with each Field containing only half the number of scanlines as a typical frame.</a:t>
            </a:r>
          </a:p>
          <a:p>
            <a:endParaRPr lang="en-US" dirty="0">
              <a:latin typeface="Century Gothic" panose="020B0502020202020204" pitchFamily="34" charset="0"/>
            </a:endParaRPr>
          </a:p>
        </p:txBody>
      </p:sp>
      <p:pic>
        <p:nvPicPr>
          <p:cNvPr id="4" name="Picture 3" descr="Timeline&#10;&#10;Description automatically generated">
            <a:extLst>
              <a:ext uri="{FF2B5EF4-FFF2-40B4-BE49-F238E27FC236}">
                <a16:creationId xmlns:a16="http://schemas.microsoft.com/office/drawing/2014/main" id="{DB63B763-E194-0393-BE57-BBDB6DF57A6E}"/>
              </a:ext>
            </a:extLst>
          </p:cNvPr>
          <p:cNvPicPr>
            <a:picLocks noChangeAspect="1"/>
          </p:cNvPicPr>
          <p:nvPr/>
        </p:nvPicPr>
        <p:blipFill>
          <a:blip r:embed="rId2"/>
          <a:stretch>
            <a:fillRect/>
          </a:stretch>
        </p:blipFill>
        <p:spPr>
          <a:xfrm>
            <a:off x="5263978" y="1431270"/>
            <a:ext cx="6928022" cy="4512330"/>
          </a:xfrm>
          <a:prstGeom prst="rect">
            <a:avLst/>
          </a:prstGeom>
        </p:spPr>
      </p:pic>
    </p:spTree>
    <p:extLst>
      <p:ext uri="{BB962C8B-B14F-4D97-AF65-F5344CB8AC3E}">
        <p14:creationId xmlns:p14="http://schemas.microsoft.com/office/powerpoint/2010/main" val="1813528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786289-FDCE-2F98-3DAC-C0CBD95D5DA9}"/>
              </a:ext>
            </a:extLst>
          </p:cNvPr>
          <p:cNvSpPr txBox="1"/>
          <p:nvPr/>
        </p:nvSpPr>
        <p:spPr>
          <a:xfrm>
            <a:off x="318185" y="289679"/>
            <a:ext cx="8059696" cy="2862322"/>
          </a:xfrm>
          <a:prstGeom prst="rect">
            <a:avLst/>
          </a:prstGeom>
          <a:noFill/>
        </p:spPr>
        <p:txBody>
          <a:bodyPr wrap="square">
            <a:spAutoFit/>
          </a:bodyPr>
          <a:lstStyle/>
          <a:p>
            <a:r>
              <a:rPr lang="en-GB" b="1" dirty="0">
                <a:effectLst/>
                <a:latin typeface="Century Gothic" panose="020B0502020202020204" pitchFamily="34" charset="0"/>
              </a:rPr>
              <a:t>Double Time:</a:t>
            </a:r>
          </a:p>
          <a:p>
            <a:endParaRPr lang="en-GB" dirty="0">
              <a:effectLst/>
              <a:latin typeface="Century Gothic" panose="020B0502020202020204" pitchFamily="34" charset="0"/>
            </a:endParaRPr>
          </a:p>
          <a:p>
            <a:r>
              <a:rPr lang="en-GB" dirty="0">
                <a:effectLst/>
                <a:latin typeface="Century Gothic" panose="020B0502020202020204" pitchFamily="34" charset="0"/>
              </a:rPr>
              <a:t>At a frame rate of 24 fps, a 6 minute animation would require 8640</a:t>
            </a:r>
          </a:p>
          <a:p>
            <a:r>
              <a:rPr lang="en-GB" dirty="0">
                <a:effectLst/>
                <a:latin typeface="Century Gothic" panose="020B0502020202020204" pitchFamily="34" charset="0"/>
              </a:rPr>
              <a:t>frames (24 fps x 360 sec). Animators working with either </a:t>
            </a:r>
            <a:r>
              <a:rPr lang="en-GB" dirty="0" err="1">
                <a:effectLst/>
                <a:latin typeface="Century Gothic" panose="020B0502020202020204" pitchFamily="34" charset="0"/>
              </a:rPr>
              <a:t>cel</a:t>
            </a:r>
            <a:r>
              <a:rPr lang="en-GB" dirty="0">
                <a:effectLst/>
                <a:latin typeface="Century Gothic" panose="020B0502020202020204" pitchFamily="34" charset="0"/>
              </a:rPr>
              <a:t> animation or stop-motion sometimes use double time, where only every second frame is created, then repeated twice. Double animations don’t play back as smoothly as the full frame rate, but they save you in rendering time. Students, especially, might consider this option when confronted with a tight deadline. You can set up double time by setting By Frame to 2 in Maya Render Settings window, under the Common Settings tab.</a:t>
            </a:r>
          </a:p>
        </p:txBody>
      </p:sp>
      <p:pic>
        <p:nvPicPr>
          <p:cNvPr id="5" name="Picture 4" descr="A picture containing text, bird of prey, eagle&#10;&#10;Description automatically generated">
            <a:extLst>
              <a:ext uri="{FF2B5EF4-FFF2-40B4-BE49-F238E27FC236}">
                <a16:creationId xmlns:a16="http://schemas.microsoft.com/office/drawing/2014/main" id="{53697A12-7BA2-14AC-77E0-752D179B1659}"/>
              </a:ext>
            </a:extLst>
          </p:cNvPr>
          <p:cNvPicPr>
            <a:picLocks noChangeAspect="1"/>
          </p:cNvPicPr>
          <p:nvPr/>
        </p:nvPicPr>
        <p:blipFill>
          <a:blip r:embed="rId2"/>
          <a:stretch>
            <a:fillRect/>
          </a:stretch>
        </p:blipFill>
        <p:spPr>
          <a:xfrm>
            <a:off x="3521676" y="3290500"/>
            <a:ext cx="8670324" cy="3572101"/>
          </a:xfrm>
          <a:prstGeom prst="rect">
            <a:avLst/>
          </a:prstGeom>
        </p:spPr>
      </p:pic>
    </p:spTree>
    <p:extLst>
      <p:ext uri="{BB962C8B-B14F-4D97-AF65-F5344CB8AC3E}">
        <p14:creationId xmlns:p14="http://schemas.microsoft.com/office/powerpoint/2010/main" val="2919295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65E9EB-E47F-7207-A33A-5CE65AF34BB7}"/>
              </a:ext>
            </a:extLst>
          </p:cNvPr>
          <p:cNvSpPr txBox="1"/>
          <p:nvPr/>
        </p:nvSpPr>
        <p:spPr>
          <a:xfrm>
            <a:off x="256402" y="1582339"/>
            <a:ext cx="3796614" cy="4247317"/>
          </a:xfrm>
          <a:prstGeom prst="rect">
            <a:avLst/>
          </a:prstGeom>
          <a:noFill/>
        </p:spPr>
        <p:txBody>
          <a:bodyPr wrap="square">
            <a:spAutoFit/>
          </a:bodyPr>
          <a:lstStyle/>
          <a:p>
            <a:r>
              <a:rPr lang="en-GB" b="1" dirty="0">
                <a:effectLst/>
                <a:latin typeface="Century Gothic" panose="020B0502020202020204" pitchFamily="34" charset="0"/>
              </a:rPr>
              <a:t>How Objects Are Animated Using Keyframes:</a:t>
            </a:r>
          </a:p>
          <a:p>
            <a:endParaRPr lang="en-GB" dirty="0">
              <a:effectLst/>
              <a:latin typeface="Century Gothic" panose="020B0502020202020204" pitchFamily="34" charset="0"/>
            </a:endParaRPr>
          </a:p>
          <a:p>
            <a:r>
              <a:rPr lang="en-GB" dirty="0">
                <a:effectLst/>
                <a:latin typeface="Century Gothic" panose="020B0502020202020204" pitchFamily="34" charset="0"/>
              </a:rPr>
              <a:t>Keyframe animation is created by capturing values for attributes such</a:t>
            </a:r>
          </a:p>
          <a:p>
            <a:r>
              <a:rPr lang="en-GB" dirty="0">
                <a:effectLst/>
                <a:latin typeface="Century Gothic" panose="020B0502020202020204" pitchFamily="34" charset="0"/>
              </a:rPr>
              <a:t>as translation or rotation at key points in time. An animation curve is then drawn between the keys that defines or interpolates where the object attribute would be at all the in-between frames.</a:t>
            </a:r>
          </a:p>
          <a:p>
            <a:endParaRPr lang="en-GB" dirty="0">
              <a:latin typeface="Century Gothic" panose="020B0502020202020204" pitchFamily="34" charset="0"/>
            </a:endParaRPr>
          </a:p>
          <a:p>
            <a:endParaRPr lang="en-GB" dirty="0">
              <a:effectLst/>
              <a:latin typeface="Century Gothic" panose="020B0502020202020204" pitchFamily="34" charset="0"/>
            </a:endParaRPr>
          </a:p>
        </p:txBody>
      </p:sp>
      <p:pic>
        <p:nvPicPr>
          <p:cNvPr id="5" name="Picture 4" descr="A picture containing text, transport&#10;&#10;Description automatically generated">
            <a:extLst>
              <a:ext uri="{FF2B5EF4-FFF2-40B4-BE49-F238E27FC236}">
                <a16:creationId xmlns:a16="http://schemas.microsoft.com/office/drawing/2014/main" id="{BE6DACB0-9438-7B4A-6EDE-E3E5452C9780}"/>
              </a:ext>
            </a:extLst>
          </p:cNvPr>
          <p:cNvPicPr>
            <a:picLocks noChangeAspect="1"/>
          </p:cNvPicPr>
          <p:nvPr/>
        </p:nvPicPr>
        <p:blipFill>
          <a:blip r:embed="rId2"/>
          <a:stretch>
            <a:fillRect/>
          </a:stretch>
        </p:blipFill>
        <p:spPr>
          <a:xfrm>
            <a:off x="4265142" y="909869"/>
            <a:ext cx="7772400" cy="5038261"/>
          </a:xfrm>
          <a:prstGeom prst="rect">
            <a:avLst/>
          </a:prstGeom>
        </p:spPr>
      </p:pic>
    </p:spTree>
    <p:extLst>
      <p:ext uri="{BB962C8B-B14F-4D97-AF65-F5344CB8AC3E}">
        <p14:creationId xmlns:p14="http://schemas.microsoft.com/office/powerpoint/2010/main" val="117692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150587-91EB-E447-75BA-1596759B165A}"/>
              </a:ext>
            </a:extLst>
          </p:cNvPr>
          <p:cNvSpPr txBox="1"/>
          <p:nvPr/>
        </p:nvSpPr>
        <p:spPr>
          <a:xfrm>
            <a:off x="345989" y="2038865"/>
            <a:ext cx="6258011" cy="3139321"/>
          </a:xfrm>
          <a:prstGeom prst="rect">
            <a:avLst/>
          </a:prstGeom>
          <a:noFill/>
        </p:spPr>
        <p:txBody>
          <a:bodyPr wrap="square" rtlCol="0">
            <a:spAutoFit/>
          </a:bodyPr>
          <a:lstStyle/>
          <a:p>
            <a:r>
              <a:rPr lang="en-GB" b="1" dirty="0">
                <a:effectLst/>
                <a:latin typeface="Century Gothic" panose="020B0502020202020204" pitchFamily="34" charset="0"/>
              </a:rPr>
              <a:t>Bitmap Space:</a:t>
            </a:r>
          </a:p>
          <a:p>
            <a:endParaRPr lang="en-GB" dirty="0">
              <a:latin typeface="Century Gothic" panose="020B0502020202020204" pitchFamily="34" charset="0"/>
            </a:endParaRPr>
          </a:p>
          <a:p>
            <a:r>
              <a:rPr lang="en-GB" dirty="0">
                <a:latin typeface="Century Gothic" panose="020B0502020202020204" pitchFamily="34" charset="0"/>
              </a:rPr>
              <a:t>Is </a:t>
            </a:r>
            <a:r>
              <a:rPr lang="en-GB" dirty="0">
                <a:effectLst/>
                <a:latin typeface="Century Gothic" panose="020B0502020202020204" pitchFamily="34" charset="0"/>
              </a:rPr>
              <a:t>a representation of an image, consisting of rows and</a:t>
            </a:r>
          </a:p>
          <a:p>
            <a:r>
              <a:rPr lang="en-GB" dirty="0">
                <a:effectLst/>
                <a:latin typeface="Century Gothic" panose="020B0502020202020204" pitchFamily="34" charset="0"/>
              </a:rPr>
              <a:t>columns of pixels, that is stored colour information. Each pixel (picture element) contains a colour value for a number of channels – red, green and blue. When you view these channels together at a high enough resolution, all of the different colours form a complete image. These images can then be output to video, film or printed on paper.</a:t>
            </a:r>
          </a:p>
          <a:p>
            <a:endParaRPr lang="en-US" dirty="0">
              <a:latin typeface="Century Gothic" panose="020B0502020202020204" pitchFamily="34" charset="0"/>
            </a:endParaRPr>
          </a:p>
        </p:txBody>
      </p:sp>
      <p:pic>
        <p:nvPicPr>
          <p:cNvPr id="4" name="Picture 3" descr="A picture containing text, businesscard, clipart&#10;&#10;Description automatically generated">
            <a:extLst>
              <a:ext uri="{FF2B5EF4-FFF2-40B4-BE49-F238E27FC236}">
                <a16:creationId xmlns:a16="http://schemas.microsoft.com/office/drawing/2014/main" id="{4571FCDF-6166-8DF5-C5C3-F7474E917708}"/>
              </a:ext>
            </a:extLst>
          </p:cNvPr>
          <p:cNvPicPr>
            <a:picLocks noChangeAspect="1"/>
          </p:cNvPicPr>
          <p:nvPr/>
        </p:nvPicPr>
        <p:blipFill>
          <a:blip r:embed="rId2"/>
          <a:stretch>
            <a:fillRect/>
          </a:stretch>
        </p:blipFill>
        <p:spPr>
          <a:xfrm>
            <a:off x="6604000" y="1107131"/>
            <a:ext cx="5588000" cy="4940300"/>
          </a:xfrm>
          <a:prstGeom prst="rect">
            <a:avLst/>
          </a:prstGeom>
        </p:spPr>
      </p:pic>
    </p:spTree>
    <p:extLst>
      <p:ext uri="{BB962C8B-B14F-4D97-AF65-F5344CB8AC3E}">
        <p14:creationId xmlns:p14="http://schemas.microsoft.com/office/powerpoint/2010/main" val="8355332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B5F193-64BF-E26B-367E-F7F9F7E028D7}"/>
              </a:ext>
            </a:extLst>
          </p:cNvPr>
          <p:cNvSpPr txBox="1"/>
          <p:nvPr/>
        </p:nvSpPr>
        <p:spPr>
          <a:xfrm>
            <a:off x="1146446" y="4818602"/>
            <a:ext cx="8887239" cy="1754326"/>
          </a:xfrm>
          <a:prstGeom prst="rect">
            <a:avLst/>
          </a:prstGeom>
          <a:noFill/>
        </p:spPr>
        <p:txBody>
          <a:bodyPr wrap="square">
            <a:spAutoFit/>
          </a:bodyPr>
          <a:lstStyle/>
          <a:p>
            <a:r>
              <a:rPr lang="en-GB" dirty="0">
                <a:effectLst/>
                <a:latin typeface="Century Gothic" panose="020B0502020202020204" pitchFamily="34" charset="0"/>
              </a:rPr>
              <a:t>When Maya renders a scene, the geometry, lights and</a:t>
            </a:r>
          </a:p>
          <a:p>
            <a:r>
              <a:rPr lang="en-GB" dirty="0">
                <a:effectLst/>
                <a:latin typeface="Century Gothic" panose="020B0502020202020204" pitchFamily="34" charset="0"/>
              </a:rPr>
              <a:t>materials are calculated from the camera’s point of view and a bitmap image or a series of images results. Further manipulation of the image in two dimensions is then possible using compositing or paint packages. Bitmap images are also used as texture maps to help add</a:t>
            </a:r>
          </a:p>
          <a:p>
            <a:r>
              <a:rPr lang="en-GB" dirty="0">
                <a:effectLst/>
                <a:latin typeface="Century Gothic" panose="020B0502020202020204" pitchFamily="34" charset="0"/>
              </a:rPr>
              <a:t>colour and detail to the surfaces in s</a:t>
            </a:r>
          </a:p>
        </p:txBody>
      </p:sp>
      <p:pic>
        <p:nvPicPr>
          <p:cNvPr id="5" name="Picture 4" descr="A table with objects on it&#10;&#10;Description automatically generated with low confidence">
            <a:extLst>
              <a:ext uri="{FF2B5EF4-FFF2-40B4-BE49-F238E27FC236}">
                <a16:creationId xmlns:a16="http://schemas.microsoft.com/office/drawing/2014/main" id="{DE73EEAE-1125-AC98-4588-CD0FDC067328}"/>
              </a:ext>
            </a:extLst>
          </p:cNvPr>
          <p:cNvPicPr>
            <a:picLocks noChangeAspect="1"/>
          </p:cNvPicPr>
          <p:nvPr/>
        </p:nvPicPr>
        <p:blipFill>
          <a:blip r:embed="rId2"/>
          <a:stretch>
            <a:fillRect/>
          </a:stretch>
        </p:blipFill>
        <p:spPr>
          <a:xfrm>
            <a:off x="1146447" y="460456"/>
            <a:ext cx="9899105" cy="4358146"/>
          </a:xfrm>
          <a:prstGeom prst="rect">
            <a:avLst/>
          </a:prstGeom>
        </p:spPr>
      </p:pic>
    </p:spTree>
    <p:extLst>
      <p:ext uri="{BB962C8B-B14F-4D97-AF65-F5344CB8AC3E}">
        <p14:creationId xmlns:p14="http://schemas.microsoft.com/office/powerpoint/2010/main" val="1562075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042E5F-CB1B-9CB3-9E68-C77FF1792536}"/>
              </a:ext>
            </a:extLst>
          </p:cNvPr>
          <p:cNvSpPr txBox="1"/>
          <p:nvPr/>
        </p:nvSpPr>
        <p:spPr>
          <a:xfrm>
            <a:off x="444843" y="457201"/>
            <a:ext cx="11615352" cy="2031325"/>
          </a:xfrm>
          <a:prstGeom prst="rect">
            <a:avLst/>
          </a:prstGeom>
          <a:noFill/>
        </p:spPr>
        <p:txBody>
          <a:bodyPr wrap="square" rtlCol="0">
            <a:spAutoFit/>
          </a:bodyPr>
          <a:lstStyle/>
          <a:p>
            <a:r>
              <a:rPr lang="en-GB" b="1" dirty="0">
                <a:effectLst/>
                <a:latin typeface="Century Gothic" panose="020B0502020202020204" pitchFamily="34" charset="0"/>
              </a:rPr>
              <a:t>Image and Display Resolution:</a:t>
            </a:r>
          </a:p>
          <a:p>
            <a:endParaRPr lang="en-GB" dirty="0">
              <a:effectLst/>
              <a:latin typeface="Century Gothic" panose="020B0502020202020204" pitchFamily="34" charset="0"/>
            </a:endParaRPr>
          </a:p>
          <a:p>
            <a:r>
              <a:rPr lang="en-GB" dirty="0">
                <a:effectLst/>
                <a:latin typeface="Century Gothic" panose="020B0502020202020204" pitchFamily="34" charset="0"/>
              </a:rPr>
              <a:t>Maya uses the term Image resolution to refer to the total pixel size of the bitmap image. Display resolution refers to how many pixels you will find in one inch on the screen. This resolution is measured in pixels per inch (</a:t>
            </a:r>
            <a:r>
              <a:rPr lang="en-GB" dirty="0" err="1">
                <a:effectLst/>
                <a:latin typeface="Century Gothic" panose="020B0502020202020204" pitchFamily="34" charset="0"/>
              </a:rPr>
              <a:t>ppi</a:t>
            </a:r>
            <a:r>
              <a:rPr lang="en-GB" dirty="0">
                <a:effectLst/>
                <a:latin typeface="Century Gothic" panose="020B0502020202020204" pitchFamily="34" charset="0"/>
              </a:rPr>
              <a:t>) or dots per inch (dpi). Monitors have a display resolution of about 72 dpi, although your graphics card may offer several settings which will alter this value.</a:t>
            </a:r>
          </a:p>
          <a:p>
            <a:endParaRPr lang="en-US" dirty="0">
              <a:latin typeface="Century Gothic" panose="020B0502020202020204" pitchFamily="34" charset="0"/>
            </a:endParaRPr>
          </a:p>
        </p:txBody>
      </p:sp>
      <p:pic>
        <p:nvPicPr>
          <p:cNvPr id="4" name="Picture 3" descr="A picture containing text, indoor, floor, table&#10;&#10;Description automatically generated">
            <a:extLst>
              <a:ext uri="{FF2B5EF4-FFF2-40B4-BE49-F238E27FC236}">
                <a16:creationId xmlns:a16="http://schemas.microsoft.com/office/drawing/2014/main" id="{E0A53E50-A570-D1DF-B96D-D725750370F2}"/>
              </a:ext>
            </a:extLst>
          </p:cNvPr>
          <p:cNvPicPr>
            <a:picLocks noChangeAspect="1"/>
          </p:cNvPicPr>
          <p:nvPr/>
        </p:nvPicPr>
        <p:blipFill>
          <a:blip r:embed="rId2"/>
          <a:stretch>
            <a:fillRect/>
          </a:stretch>
        </p:blipFill>
        <p:spPr>
          <a:xfrm>
            <a:off x="1249661" y="3009936"/>
            <a:ext cx="9692677" cy="3390863"/>
          </a:xfrm>
          <a:prstGeom prst="rect">
            <a:avLst/>
          </a:prstGeom>
        </p:spPr>
      </p:pic>
    </p:spTree>
    <p:extLst>
      <p:ext uri="{BB962C8B-B14F-4D97-AF65-F5344CB8AC3E}">
        <p14:creationId xmlns:p14="http://schemas.microsoft.com/office/powerpoint/2010/main" val="2831157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With video display's approaching 8K, is there a limit to how sharp an image  can be before the user will no longer notice improvement? | Mouser">
            <a:extLst>
              <a:ext uri="{FF2B5EF4-FFF2-40B4-BE49-F238E27FC236}">
                <a16:creationId xmlns:a16="http://schemas.microsoft.com/office/drawing/2014/main" id="{03E96177-01CF-3A49-27A1-C68FE9C0DB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281" y="0"/>
            <a:ext cx="12192000" cy="662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8249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E3D2FF-8D4C-4814-48FC-A78B7E8635D1}"/>
              </a:ext>
            </a:extLst>
          </p:cNvPr>
          <p:cNvSpPr txBox="1"/>
          <p:nvPr/>
        </p:nvSpPr>
        <p:spPr>
          <a:xfrm>
            <a:off x="457199" y="1997839"/>
            <a:ext cx="4436077" cy="2862322"/>
          </a:xfrm>
          <a:prstGeom prst="rect">
            <a:avLst/>
          </a:prstGeom>
          <a:noFill/>
        </p:spPr>
        <p:txBody>
          <a:bodyPr wrap="square" rtlCol="0">
            <a:spAutoFit/>
          </a:bodyPr>
          <a:lstStyle/>
          <a:p>
            <a:r>
              <a:rPr lang="en-GB" dirty="0">
                <a:effectLst/>
                <a:latin typeface="Century Gothic" panose="020B0502020202020204" pitchFamily="34" charset="0"/>
              </a:rPr>
              <a:t>Aliasing and Anti-aliasing:</a:t>
            </a:r>
          </a:p>
          <a:p>
            <a:endParaRPr lang="en-GB" dirty="0">
              <a:effectLst/>
              <a:latin typeface="Century Gothic" panose="020B0502020202020204" pitchFamily="34" charset="0"/>
            </a:endParaRPr>
          </a:p>
          <a:p>
            <a:r>
              <a:rPr lang="en-GB" dirty="0">
                <a:effectLst/>
                <a:latin typeface="Century Gothic" panose="020B0502020202020204" pitchFamily="34" charset="0"/>
              </a:rPr>
              <a:t>The bitmap image grid can create a staircase-like or jagged effect within</a:t>
            </a:r>
          </a:p>
          <a:p>
            <a:r>
              <a:rPr lang="en-GB" dirty="0">
                <a:effectLst/>
                <a:latin typeface="Century Gothic" panose="020B0502020202020204" pitchFamily="34" charset="0"/>
              </a:rPr>
              <a:t>an image where lines run diagonally against the pixel grid. To create</a:t>
            </a:r>
          </a:p>
          <a:p>
            <a:r>
              <a:rPr lang="en-GB" dirty="0">
                <a:effectLst/>
                <a:latin typeface="Century Gothic" panose="020B0502020202020204" pitchFamily="34" charset="0"/>
              </a:rPr>
              <a:t>realistic bitmap images, you must soften these jagged edges using an</a:t>
            </a:r>
          </a:p>
          <a:p>
            <a:r>
              <a:rPr lang="en-GB" dirty="0">
                <a:effectLst/>
                <a:latin typeface="Century Gothic" panose="020B0502020202020204" pitchFamily="34" charset="0"/>
              </a:rPr>
              <a:t>effect called anti-aliasing.</a:t>
            </a:r>
          </a:p>
          <a:p>
            <a:endParaRPr lang="en-US" dirty="0">
              <a:latin typeface="Century Gothic" panose="020B0502020202020204" pitchFamily="34" charset="0"/>
            </a:endParaRPr>
          </a:p>
        </p:txBody>
      </p:sp>
      <p:pic>
        <p:nvPicPr>
          <p:cNvPr id="4" name="Picture 3" descr="A picture containing graphical user interface&#10;&#10;Description automatically generated">
            <a:extLst>
              <a:ext uri="{FF2B5EF4-FFF2-40B4-BE49-F238E27FC236}">
                <a16:creationId xmlns:a16="http://schemas.microsoft.com/office/drawing/2014/main" id="{D4FD39E0-6E96-988D-F9F6-F042FCA5377F}"/>
              </a:ext>
            </a:extLst>
          </p:cNvPr>
          <p:cNvPicPr>
            <a:picLocks noChangeAspect="1"/>
          </p:cNvPicPr>
          <p:nvPr/>
        </p:nvPicPr>
        <p:blipFill>
          <a:blip r:embed="rId2"/>
          <a:stretch>
            <a:fillRect/>
          </a:stretch>
        </p:blipFill>
        <p:spPr>
          <a:xfrm>
            <a:off x="4676086" y="1309816"/>
            <a:ext cx="7515913" cy="4388115"/>
          </a:xfrm>
          <a:prstGeom prst="rect">
            <a:avLst/>
          </a:prstGeom>
        </p:spPr>
      </p:pic>
    </p:spTree>
    <p:extLst>
      <p:ext uri="{BB962C8B-B14F-4D97-AF65-F5344CB8AC3E}">
        <p14:creationId xmlns:p14="http://schemas.microsoft.com/office/powerpoint/2010/main" val="2087826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224AD5-7921-19E3-89AE-FC4674EBFD16}"/>
              </a:ext>
            </a:extLst>
          </p:cNvPr>
          <p:cNvSpPr txBox="1"/>
          <p:nvPr/>
        </p:nvSpPr>
        <p:spPr>
          <a:xfrm>
            <a:off x="284206" y="1582340"/>
            <a:ext cx="3855543" cy="3693319"/>
          </a:xfrm>
          <a:prstGeom prst="rect">
            <a:avLst/>
          </a:prstGeom>
          <a:noFill/>
        </p:spPr>
        <p:txBody>
          <a:bodyPr wrap="none" rtlCol="0">
            <a:spAutoFit/>
          </a:bodyPr>
          <a:lstStyle/>
          <a:p>
            <a:r>
              <a:rPr lang="en-GB" b="1" dirty="0">
                <a:effectLst/>
                <a:latin typeface="Century Gothic" panose="020B0502020202020204" pitchFamily="34" charset="0"/>
              </a:rPr>
              <a:t>Image Formats:</a:t>
            </a:r>
          </a:p>
          <a:p>
            <a:endParaRPr lang="en-GB" dirty="0">
              <a:effectLst/>
              <a:latin typeface="Century Gothic" panose="020B0502020202020204" pitchFamily="34" charset="0"/>
            </a:endParaRPr>
          </a:p>
          <a:p>
            <a:r>
              <a:rPr lang="en-GB" dirty="0">
                <a:effectLst/>
                <a:latin typeface="Century Gothic" panose="020B0502020202020204" pitchFamily="34" charset="0"/>
              </a:rPr>
              <a:t>Over the years, many different</a:t>
            </a:r>
          </a:p>
          <a:p>
            <a:r>
              <a:rPr lang="en-GB" dirty="0">
                <a:effectLst/>
                <a:latin typeface="Century Gothic" panose="020B0502020202020204" pitchFamily="34" charset="0"/>
              </a:rPr>
              <a:t>image formats have been</a:t>
            </a:r>
          </a:p>
          <a:p>
            <a:r>
              <a:rPr lang="en-GB" dirty="0">
                <a:effectLst/>
                <a:latin typeface="Century Gothic" panose="020B0502020202020204" pitchFamily="34" charset="0"/>
              </a:rPr>
              <a:t>created. You can choose one of</a:t>
            </a:r>
          </a:p>
          <a:p>
            <a:r>
              <a:rPr lang="en-GB" dirty="0">
                <a:effectLst/>
                <a:latin typeface="Century Gothic" panose="020B0502020202020204" pitchFamily="34" charset="0"/>
              </a:rPr>
              <a:t>these in Maya Render Settings</a:t>
            </a:r>
          </a:p>
          <a:p>
            <a:r>
              <a:rPr lang="en-GB" dirty="0">
                <a:effectLst/>
                <a:latin typeface="Century Gothic" panose="020B0502020202020204" pitchFamily="34" charset="0"/>
              </a:rPr>
              <a:t>window. The Maya Software</a:t>
            </a:r>
          </a:p>
          <a:p>
            <a:r>
              <a:rPr lang="en-GB" dirty="0">
                <a:effectLst/>
                <a:latin typeface="Century Gothic" panose="020B0502020202020204" pitchFamily="34" charset="0"/>
              </a:rPr>
              <a:t>default format is called IFF and</a:t>
            </a:r>
          </a:p>
          <a:p>
            <a:r>
              <a:rPr lang="en-GB" dirty="0">
                <a:effectLst/>
                <a:latin typeface="Century Gothic" panose="020B0502020202020204" pitchFamily="34" charset="0"/>
              </a:rPr>
              <a:t>it handles RGB, mask, and depth</a:t>
            </a:r>
          </a:p>
          <a:p>
            <a:r>
              <a:rPr lang="en-GB" dirty="0">
                <a:effectLst/>
                <a:latin typeface="Century Gothic" panose="020B0502020202020204" pitchFamily="34" charset="0"/>
              </a:rPr>
              <a:t>channels. Maya also has several</a:t>
            </a:r>
          </a:p>
          <a:p>
            <a:r>
              <a:rPr lang="en-GB" dirty="0">
                <a:effectLst/>
                <a:latin typeface="Century Gothic" panose="020B0502020202020204" pitchFamily="34" charset="0"/>
              </a:rPr>
              <a:t>movie formats that contain</a:t>
            </a:r>
          </a:p>
          <a:p>
            <a:r>
              <a:rPr lang="en-GB" dirty="0">
                <a:effectLst/>
                <a:latin typeface="Century Gothic" panose="020B0502020202020204" pitchFamily="34" charset="0"/>
              </a:rPr>
              <a:t>sequences of bitmap frames.</a:t>
            </a:r>
          </a:p>
          <a:p>
            <a:endParaRPr lang="en-US" dirty="0">
              <a:latin typeface="Century Gothic" panose="020B0502020202020204" pitchFamily="34" charset="0"/>
            </a:endParaRPr>
          </a:p>
        </p:txBody>
      </p:sp>
      <p:pic>
        <p:nvPicPr>
          <p:cNvPr id="3" name="Picture 2">
            <a:extLst>
              <a:ext uri="{FF2B5EF4-FFF2-40B4-BE49-F238E27FC236}">
                <a16:creationId xmlns:a16="http://schemas.microsoft.com/office/drawing/2014/main" id="{5210A3D1-D461-0A1A-03A3-7D023BC6C99E}"/>
              </a:ext>
            </a:extLst>
          </p:cNvPr>
          <p:cNvPicPr>
            <a:picLocks noChangeAspect="1"/>
          </p:cNvPicPr>
          <p:nvPr/>
        </p:nvPicPr>
        <p:blipFill>
          <a:blip r:embed="rId2"/>
          <a:stretch>
            <a:fillRect/>
          </a:stretch>
        </p:blipFill>
        <p:spPr>
          <a:xfrm>
            <a:off x="4434068" y="1014646"/>
            <a:ext cx="1602774" cy="5054903"/>
          </a:xfrm>
          <a:prstGeom prst="rect">
            <a:avLst/>
          </a:prstGeom>
        </p:spPr>
      </p:pic>
      <p:sp>
        <p:nvSpPr>
          <p:cNvPr id="5" name="TextBox 4">
            <a:extLst>
              <a:ext uri="{FF2B5EF4-FFF2-40B4-BE49-F238E27FC236}">
                <a16:creationId xmlns:a16="http://schemas.microsoft.com/office/drawing/2014/main" id="{E63C2E28-879A-7C39-F35D-52B6E6AA8ED0}"/>
              </a:ext>
            </a:extLst>
          </p:cNvPr>
          <p:cNvSpPr txBox="1"/>
          <p:nvPr/>
        </p:nvSpPr>
        <p:spPr>
          <a:xfrm>
            <a:off x="6442370" y="849899"/>
            <a:ext cx="5217641" cy="2308324"/>
          </a:xfrm>
          <a:prstGeom prst="rect">
            <a:avLst/>
          </a:prstGeom>
          <a:noFill/>
        </p:spPr>
        <p:txBody>
          <a:bodyPr wrap="square">
            <a:spAutoFit/>
          </a:bodyPr>
          <a:lstStyle/>
          <a:p>
            <a:r>
              <a:rPr lang="en-GB" b="1" dirty="0">
                <a:effectLst/>
                <a:latin typeface="Century Gothic" panose="020B0502020202020204" pitchFamily="34" charset="0"/>
              </a:rPr>
              <a:t>Non-square Pixels:</a:t>
            </a:r>
          </a:p>
          <a:p>
            <a:endParaRPr lang="en-GB" dirty="0">
              <a:effectLst/>
              <a:latin typeface="Century Gothic" panose="020B0502020202020204" pitchFamily="34" charset="0"/>
            </a:endParaRPr>
          </a:p>
          <a:p>
            <a:r>
              <a:rPr lang="en-GB" dirty="0">
                <a:effectLst/>
                <a:latin typeface="Century Gothic" panose="020B0502020202020204" pitchFamily="34" charset="0"/>
              </a:rPr>
              <a:t>While most bitmap images use square pixels, digital video uses pixels that are slightly taller than they are wide. Therefore, an image that uses non-square</a:t>
            </a:r>
          </a:p>
          <a:p>
            <a:r>
              <a:rPr lang="en-GB" dirty="0">
                <a:effectLst/>
                <a:latin typeface="Century Gothic" panose="020B0502020202020204" pitchFamily="34" charset="0"/>
              </a:rPr>
              <a:t>pixels will appear squashed on a computer monitor that uses square pixels.</a:t>
            </a:r>
          </a:p>
        </p:txBody>
      </p:sp>
      <p:pic>
        <p:nvPicPr>
          <p:cNvPr id="7" name="Picture 6" descr="A picture containing text, grass, sport&#10;&#10;Description automatically generated">
            <a:extLst>
              <a:ext uri="{FF2B5EF4-FFF2-40B4-BE49-F238E27FC236}">
                <a16:creationId xmlns:a16="http://schemas.microsoft.com/office/drawing/2014/main" id="{22B443CE-0758-A238-23BB-FAB73EE19A62}"/>
              </a:ext>
            </a:extLst>
          </p:cNvPr>
          <p:cNvPicPr>
            <a:picLocks noChangeAspect="1"/>
          </p:cNvPicPr>
          <p:nvPr/>
        </p:nvPicPr>
        <p:blipFill>
          <a:blip r:embed="rId3"/>
          <a:stretch>
            <a:fillRect/>
          </a:stretch>
        </p:blipFill>
        <p:spPr>
          <a:xfrm>
            <a:off x="6553580" y="3799875"/>
            <a:ext cx="5217641" cy="2269674"/>
          </a:xfrm>
          <a:prstGeom prst="rect">
            <a:avLst/>
          </a:prstGeom>
        </p:spPr>
      </p:pic>
    </p:spTree>
    <p:extLst>
      <p:ext uri="{BB962C8B-B14F-4D97-AF65-F5344CB8AC3E}">
        <p14:creationId xmlns:p14="http://schemas.microsoft.com/office/powerpoint/2010/main" val="3773744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7C948-6737-32FE-BD11-BCBB8BF49502}"/>
              </a:ext>
            </a:extLst>
          </p:cNvPr>
          <p:cNvSpPr txBox="1"/>
          <p:nvPr/>
        </p:nvSpPr>
        <p:spPr>
          <a:xfrm>
            <a:off x="197708" y="1729945"/>
            <a:ext cx="5200546" cy="3970318"/>
          </a:xfrm>
          <a:prstGeom prst="rect">
            <a:avLst/>
          </a:prstGeom>
          <a:noFill/>
        </p:spPr>
        <p:txBody>
          <a:bodyPr wrap="square" rtlCol="0">
            <a:spAutoFit/>
          </a:bodyPr>
          <a:lstStyle/>
          <a:p>
            <a:r>
              <a:rPr lang="en-GB" b="1" dirty="0">
                <a:effectLst/>
                <a:latin typeface="Century Gothic" panose="020B0502020202020204" pitchFamily="34" charset="0"/>
              </a:rPr>
              <a:t>Other Channels:</a:t>
            </a:r>
          </a:p>
          <a:p>
            <a:endParaRPr lang="en-GB" dirty="0">
              <a:effectLst/>
              <a:latin typeface="Century Gothic" panose="020B0502020202020204" pitchFamily="34" charset="0"/>
            </a:endParaRPr>
          </a:p>
          <a:p>
            <a:r>
              <a:rPr lang="en-GB" dirty="0">
                <a:effectLst/>
                <a:latin typeface="Century Gothic" panose="020B0502020202020204" pitchFamily="34" charset="0"/>
              </a:rPr>
              <a:t>In a typical bitmap, the first three channels</a:t>
            </a:r>
          </a:p>
          <a:p>
            <a:r>
              <a:rPr lang="en-GB" dirty="0">
                <a:effectLst/>
                <a:latin typeface="Century Gothic" panose="020B0502020202020204" pitchFamily="34" charset="0"/>
              </a:rPr>
              <a:t>contain colour information. You can also </a:t>
            </a:r>
            <a:r>
              <a:rPr lang="en-GB" dirty="0" err="1">
                <a:effectLst/>
                <a:latin typeface="Century Gothic" panose="020B0502020202020204" pitchFamily="34" charset="0"/>
              </a:rPr>
              <a:t>createother</a:t>
            </a:r>
            <a:r>
              <a:rPr lang="en-GB" dirty="0">
                <a:effectLst/>
                <a:latin typeface="Century Gothic" panose="020B0502020202020204" pitchFamily="34" charset="0"/>
              </a:rPr>
              <a:t> channels that offer useful information about the image. Maya is able to render images with mask and depth channels for use in compositing</a:t>
            </a:r>
          </a:p>
          <a:p>
            <a:r>
              <a:rPr lang="en-GB" dirty="0">
                <a:effectLst/>
                <a:latin typeface="Century Gothic" panose="020B0502020202020204" pitchFamily="34" charset="0"/>
              </a:rPr>
              <a:t>packages. These channels can be used when you want to layer several images together seamlessly,</a:t>
            </a:r>
          </a:p>
          <a:p>
            <a:r>
              <a:rPr lang="en-GB" dirty="0">
                <a:effectLst/>
                <a:latin typeface="Century Gothic" panose="020B0502020202020204" pitchFamily="34" charset="0"/>
              </a:rPr>
              <a:t>including live-action plates created outside Maya.</a:t>
            </a:r>
          </a:p>
          <a:p>
            <a:endParaRPr lang="en-US" dirty="0">
              <a:latin typeface="Century Gothic" panose="020B0502020202020204" pitchFamily="34" charset="0"/>
            </a:endParaRPr>
          </a:p>
        </p:txBody>
      </p:sp>
      <p:pic>
        <p:nvPicPr>
          <p:cNvPr id="4" name="Picture 3" descr="A picture containing text, indoor&#10;&#10;Description automatically generated">
            <a:extLst>
              <a:ext uri="{FF2B5EF4-FFF2-40B4-BE49-F238E27FC236}">
                <a16:creationId xmlns:a16="http://schemas.microsoft.com/office/drawing/2014/main" id="{516DA78A-161A-4DE6-5B19-6C096DE3352E}"/>
              </a:ext>
            </a:extLst>
          </p:cNvPr>
          <p:cNvPicPr>
            <a:picLocks noChangeAspect="1"/>
          </p:cNvPicPr>
          <p:nvPr/>
        </p:nvPicPr>
        <p:blipFill>
          <a:blip r:embed="rId2"/>
          <a:stretch>
            <a:fillRect/>
          </a:stretch>
        </p:blipFill>
        <p:spPr>
          <a:xfrm>
            <a:off x="5398254" y="815546"/>
            <a:ext cx="6793746" cy="5608260"/>
          </a:xfrm>
          <a:prstGeom prst="rect">
            <a:avLst/>
          </a:prstGeom>
        </p:spPr>
      </p:pic>
    </p:spTree>
    <p:extLst>
      <p:ext uri="{BB962C8B-B14F-4D97-AF65-F5344CB8AC3E}">
        <p14:creationId xmlns:p14="http://schemas.microsoft.com/office/powerpoint/2010/main" val="1340091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TotalTime>
  <Words>2616</Words>
  <Application>Microsoft Macintosh PowerPoint</Application>
  <PresentationFormat>Widescreen</PresentationFormat>
  <Paragraphs>246</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Century Gothic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 Masih</dc:creator>
  <cp:lastModifiedBy>Nabeel Masih</cp:lastModifiedBy>
  <cp:revision>2</cp:revision>
  <dcterms:created xsi:type="dcterms:W3CDTF">2023-02-15T16:07:28Z</dcterms:created>
  <dcterms:modified xsi:type="dcterms:W3CDTF">2023-02-15T19:48:57Z</dcterms:modified>
</cp:coreProperties>
</file>