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notesMasterIdLst>
    <p:notesMasterId r:id="rId12"/>
  </p:notesMasterIdLst>
  <p:sldIdLst>
    <p:sldId id="256" r:id="rId2"/>
    <p:sldId id="257" r:id="rId3"/>
    <p:sldId id="258" r:id="rId4"/>
    <p:sldId id="259" r:id="rId5"/>
    <p:sldId id="260" r:id="rId6"/>
    <p:sldId id="261" r:id="rId7"/>
    <p:sldId id="265" r:id="rId8"/>
    <p:sldId id="262" r:id="rId9"/>
    <p:sldId id="263" r:id="rId10"/>
    <p:sldId id="264"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8" d="100"/>
          <a:sy n="68" d="100"/>
        </p:scale>
        <p:origin x="8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ata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svg"/><Relationship Id="rId1" Type="http://schemas.openxmlformats.org/officeDocument/2006/relationships/image" Target="../media/image16.png"/><Relationship Id="rId4"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text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a:schemeClr val="accent2"/>
      <a:schemeClr val="accent3"/>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coloredtext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5">
        <a:alpha val="0"/>
      </a:schemeClr>
    </dgm:fillClrLst>
    <dgm:linClrLst meth="repeat">
      <a:schemeClr val="accent5">
        <a:alpha val="0"/>
      </a:schemeClr>
    </dgm:linClrLst>
    <dgm:effectClrLst/>
    <dgm:txLinClrLst/>
    <dgm:txFillClrLst>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CBA908D8-9259-4182-AB6C-42B85835D572}"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E6D59AC5-D3E4-4655-8EB7-5ACD4D5AD4DE}">
      <dgm:prSet/>
      <dgm:spPr/>
      <dgm:t>
        <a:bodyPr/>
        <a:lstStyle/>
        <a:p>
          <a:r>
            <a:rPr lang="en-IN" b="1"/>
            <a:t>The organizational audit can be described as an assessment that reflects the organization’s capacity in each area such as planning, marketing, revenue collection, and other events. </a:t>
          </a:r>
          <a:endParaRPr lang="en-US"/>
        </a:p>
      </dgm:t>
    </dgm:pt>
    <dgm:pt modelId="{47A08772-5D45-4579-AD47-CF89504C53E0}" type="parTrans" cxnId="{D7FCE944-E341-404F-B18E-8C7FEBC92930}">
      <dgm:prSet/>
      <dgm:spPr/>
      <dgm:t>
        <a:bodyPr/>
        <a:lstStyle/>
        <a:p>
          <a:endParaRPr lang="en-US"/>
        </a:p>
      </dgm:t>
    </dgm:pt>
    <dgm:pt modelId="{2D6DB7A4-1996-4436-9DF9-EC300662B7EA}" type="sibTrans" cxnId="{D7FCE944-E341-404F-B18E-8C7FEBC92930}">
      <dgm:prSet/>
      <dgm:spPr/>
      <dgm:t>
        <a:bodyPr/>
        <a:lstStyle/>
        <a:p>
          <a:endParaRPr lang="en-US"/>
        </a:p>
      </dgm:t>
    </dgm:pt>
    <dgm:pt modelId="{98C77ED8-CDCB-42C6-A8BD-2B10BADCC893}">
      <dgm:prSet/>
      <dgm:spPr/>
      <dgm:t>
        <a:bodyPr/>
        <a:lstStyle/>
        <a:p>
          <a:r>
            <a:rPr lang="en-IN" b="1"/>
            <a:t>The audit is especially essential as it helps in attaining various corporate objectives and helps in mitigating risks which can stop businesses from gaining economic sustainability.</a:t>
          </a:r>
          <a:endParaRPr lang="en-US"/>
        </a:p>
      </dgm:t>
    </dgm:pt>
    <dgm:pt modelId="{B8AF18AA-8902-441C-9626-0E9CB0FA826F}" type="parTrans" cxnId="{9D2C0CEB-DDAB-4F0E-8BE5-4C9CF2CD99AE}">
      <dgm:prSet/>
      <dgm:spPr/>
      <dgm:t>
        <a:bodyPr/>
        <a:lstStyle/>
        <a:p>
          <a:endParaRPr lang="en-US"/>
        </a:p>
      </dgm:t>
    </dgm:pt>
    <dgm:pt modelId="{6B8A6DB9-FE39-4DA8-8B8E-C8AC6A8AA285}" type="sibTrans" cxnId="{9D2C0CEB-DDAB-4F0E-8BE5-4C9CF2CD99AE}">
      <dgm:prSet/>
      <dgm:spPr/>
      <dgm:t>
        <a:bodyPr/>
        <a:lstStyle/>
        <a:p>
          <a:endParaRPr lang="en-US"/>
        </a:p>
      </dgm:t>
    </dgm:pt>
    <dgm:pt modelId="{BD3DAE53-4A51-4CC6-A722-C6F6FC8933FE}" type="pres">
      <dgm:prSet presAssocID="{CBA908D8-9259-4182-AB6C-42B85835D572}" presName="outerComposite" presStyleCnt="0">
        <dgm:presLayoutVars>
          <dgm:chMax val="5"/>
          <dgm:dir/>
          <dgm:resizeHandles val="exact"/>
        </dgm:presLayoutVars>
      </dgm:prSet>
      <dgm:spPr/>
    </dgm:pt>
    <dgm:pt modelId="{778B0A4B-6494-4B4B-A8AA-5150BD4B4F4F}" type="pres">
      <dgm:prSet presAssocID="{CBA908D8-9259-4182-AB6C-42B85835D572}" presName="dummyMaxCanvas" presStyleCnt="0">
        <dgm:presLayoutVars/>
      </dgm:prSet>
      <dgm:spPr/>
    </dgm:pt>
    <dgm:pt modelId="{2D1EA673-8FAC-4B7E-9ADF-463D97029A4E}" type="pres">
      <dgm:prSet presAssocID="{CBA908D8-9259-4182-AB6C-42B85835D572}" presName="TwoNodes_1" presStyleLbl="node1" presStyleIdx="0" presStyleCnt="2">
        <dgm:presLayoutVars>
          <dgm:bulletEnabled val="1"/>
        </dgm:presLayoutVars>
      </dgm:prSet>
      <dgm:spPr/>
    </dgm:pt>
    <dgm:pt modelId="{F0D18AFF-6C76-43AE-AEF5-F8DC73D2C6E0}" type="pres">
      <dgm:prSet presAssocID="{CBA908D8-9259-4182-AB6C-42B85835D572}" presName="TwoNodes_2" presStyleLbl="node1" presStyleIdx="1" presStyleCnt="2">
        <dgm:presLayoutVars>
          <dgm:bulletEnabled val="1"/>
        </dgm:presLayoutVars>
      </dgm:prSet>
      <dgm:spPr/>
    </dgm:pt>
    <dgm:pt modelId="{C44C105F-5081-497B-8948-3D309AF5A5C4}" type="pres">
      <dgm:prSet presAssocID="{CBA908D8-9259-4182-AB6C-42B85835D572}" presName="TwoConn_1-2" presStyleLbl="fgAccFollowNode1" presStyleIdx="0" presStyleCnt="1">
        <dgm:presLayoutVars>
          <dgm:bulletEnabled val="1"/>
        </dgm:presLayoutVars>
      </dgm:prSet>
      <dgm:spPr/>
    </dgm:pt>
    <dgm:pt modelId="{59586923-34B2-44F4-AD8D-62C47BC0FE4B}" type="pres">
      <dgm:prSet presAssocID="{CBA908D8-9259-4182-AB6C-42B85835D572}" presName="TwoNodes_1_text" presStyleLbl="node1" presStyleIdx="1" presStyleCnt="2">
        <dgm:presLayoutVars>
          <dgm:bulletEnabled val="1"/>
        </dgm:presLayoutVars>
      </dgm:prSet>
      <dgm:spPr/>
    </dgm:pt>
    <dgm:pt modelId="{4F55DC62-EE81-4EC9-B46E-51C6AABED5BA}" type="pres">
      <dgm:prSet presAssocID="{CBA908D8-9259-4182-AB6C-42B85835D572}" presName="TwoNodes_2_text" presStyleLbl="node1" presStyleIdx="1" presStyleCnt="2">
        <dgm:presLayoutVars>
          <dgm:bulletEnabled val="1"/>
        </dgm:presLayoutVars>
      </dgm:prSet>
      <dgm:spPr/>
    </dgm:pt>
  </dgm:ptLst>
  <dgm:cxnLst>
    <dgm:cxn modelId="{5F5CB80F-D32E-4715-86F3-1860BB2E0352}" type="presOf" srcId="{CBA908D8-9259-4182-AB6C-42B85835D572}" destId="{BD3DAE53-4A51-4CC6-A722-C6F6FC8933FE}" srcOrd="0" destOrd="0" presId="urn:microsoft.com/office/officeart/2005/8/layout/vProcess5"/>
    <dgm:cxn modelId="{95557110-C7F4-4099-8378-38A062E49738}" type="presOf" srcId="{2D6DB7A4-1996-4436-9DF9-EC300662B7EA}" destId="{C44C105F-5081-497B-8948-3D309AF5A5C4}" srcOrd="0" destOrd="0" presId="urn:microsoft.com/office/officeart/2005/8/layout/vProcess5"/>
    <dgm:cxn modelId="{2FA8711F-3C78-4A7F-8821-B61F4DC0BBEC}" type="presOf" srcId="{E6D59AC5-D3E4-4655-8EB7-5ACD4D5AD4DE}" destId="{59586923-34B2-44F4-AD8D-62C47BC0FE4B}" srcOrd="1" destOrd="0" presId="urn:microsoft.com/office/officeart/2005/8/layout/vProcess5"/>
    <dgm:cxn modelId="{D7FCE944-E341-404F-B18E-8C7FEBC92930}" srcId="{CBA908D8-9259-4182-AB6C-42B85835D572}" destId="{E6D59AC5-D3E4-4655-8EB7-5ACD4D5AD4DE}" srcOrd="0" destOrd="0" parTransId="{47A08772-5D45-4579-AD47-CF89504C53E0}" sibTransId="{2D6DB7A4-1996-4436-9DF9-EC300662B7EA}"/>
    <dgm:cxn modelId="{72592AD8-CC0A-4EB7-8FC3-6BC672134AA0}" type="presOf" srcId="{98C77ED8-CDCB-42C6-A8BD-2B10BADCC893}" destId="{4F55DC62-EE81-4EC9-B46E-51C6AABED5BA}" srcOrd="1" destOrd="0" presId="urn:microsoft.com/office/officeart/2005/8/layout/vProcess5"/>
    <dgm:cxn modelId="{73C293E0-8C6E-4F26-866D-B7B77A3BB6AB}" type="presOf" srcId="{98C77ED8-CDCB-42C6-A8BD-2B10BADCC893}" destId="{F0D18AFF-6C76-43AE-AEF5-F8DC73D2C6E0}" srcOrd="0" destOrd="0" presId="urn:microsoft.com/office/officeart/2005/8/layout/vProcess5"/>
    <dgm:cxn modelId="{1A36D7E8-7C27-4DEE-A083-C087A890C7CC}" type="presOf" srcId="{E6D59AC5-D3E4-4655-8EB7-5ACD4D5AD4DE}" destId="{2D1EA673-8FAC-4B7E-9ADF-463D97029A4E}" srcOrd="0" destOrd="0" presId="urn:microsoft.com/office/officeart/2005/8/layout/vProcess5"/>
    <dgm:cxn modelId="{9D2C0CEB-DDAB-4F0E-8BE5-4C9CF2CD99AE}" srcId="{CBA908D8-9259-4182-AB6C-42B85835D572}" destId="{98C77ED8-CDCB-42C6-A8BD-2B10BADCC893}" srcOrd="1" destOrd="0" parTransId="{B8AF18AA-8902-441C-9626-0E9CB0FA826F}" sibTransId="{6B8A6DB9-FE39-4DA8-8B8E-C8AC6A8AA285}"/>
    <dgm:cxn modelId="{850DF802-A1E0-42D8-8AE1-7F077D8808F6}" type="presParOf" srcId="{BD3DAE53-4A51-4CC6-A722-C6F6FC8933FE}" destId="{778B0A4B-6494-4B4B-A8AA-5150BD4B4F4F}" srcOrd="0" destOrd="0" presId="urn:microsoft.com/office/officeart/2005/8/layout/vProcess5"/>
    <dgm:cxn modelId="{0458AD7B-E5AE-41A5-B2F8-7A2B2274F51F}" type="presParOf" srcId="{BD3DAE53-4A51-4CC6-A722-C6F6FC8933FE}" destId="{2D1EA673-8FAC-4B7E-9ADF-463D97029A4E}" srcOrd="1" destOrd="0" presId="urn:microsoft.com/office/officeart/2005/8/layout/vProcess5"/>
    <dgm:cxn modelId="{232D81A4-F17A-411A-A360-BE6435DB73E7}" type="presParOf" srcId="{BD3DAE53-4A51-4CC6-A722-C6F6FC8933FE}" destId="{F0D18AFF-6C76-43AE-AEF5-F8DC73D2C6E0}" srcOrd="2" destOrd="0" presId="urn:microsoft.com/office/officeart/2005/8/layout/vProcess5"/>
    <dgm:cxn modelId="{C7955B3E-93FA-4311-92F8-0568D0D4540F}" type="presParOf" srcId="{BD3DAE53-4A51-4CC6-A722-C6F6FC8933FE}" destId="{C44C105F-5081-497B-8948-3D309AF5A5C4}" srcOrd="3" destOrd="0" presId="urn:microsoft.com/office/officeart/2005/8/layout/vProcess5"/>
    <dgm:cxn modelId="{8FE8E7EB-F241-448D-8B86-1628D7281721}" type="presParOf" srcId="{BD3DAE53-4A51-4CC6-A722-C6F6FC8933FE}" destId="{59586923-34B2-44F4-AD8D-62C47BC0FE4B}" srcOrd="4" destOrd="0" presId="urn:microsoft.com/office/officeart/2005/8/layout/vProcess5"/>
    <dgm:cxn modelId="{F61AB575-B01F-442E-AC34-3C274EE35E5F}" type="presParOf" srcId="{BD3DAE53-4A51-4CC6-A722-C6F6FC8933FE}" destId="{4F55DC62-EE81-4EC9-B46E-51C6AABED5BA}" srcOrd="5"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9DA02E-8E23-45DE-94BE-27B5AC3F3423}" type="doc">
      <dgm:prSet loTypeId="urn:microsoft.com/office/officeart/2018/2/layout/IconVerticalSolidList" loCatId="icon" qsTypeId="urn:microsoft.com/office/officeart/2005/8/quickstyle/simple1" qsCatId="simple" csTypeId="urn:microsoft.com/office/officeart/2018/5/colors/Iconchunking_neutralicontext_colorful2" csCatId="colorful" phldr="1"/>
      <dgm:spPr/>
      <dgm:t>
        <a:bodyPr/>
        <a:lstStyle/>
        <a:p>
          <a:endParaRPr lang="en-US"/>
        </a:p>
      </dgm:t>
    </dgm:pt>
    <dgm:pt modelId="{336B106B-68DB-4131-BD3E-2C2BD8B810F8}">
      <dgm:prSet custT="1"/>
      <dgm:spPr/>
      <dgm:t>
        <a:bodyPr/>
        <a:lstStyle/>
        <a:p>
          <a:pPr>
            <a:lnSpc>
              <a:spcPct val="100000"/>
            </a:lnSpc>
          </a:pPr>
          <a:r>
            <a:rPr lang="en-IN" sz="1800" b="1" dirty="0">
              <a:solidFill>
                <a:schemeClr val="tx2">
                  <a:lumMod val="75000"/>
                  <a:lumOff val="25000"/>
                </a:schemeClr>
              </a:solidFill>
            </a:rPr>
            <a:t>While concluding the report, it can be said that IHG has successfully gained the highest opportunities in the market</a:t>
          </a:r>
          <a:r>
            <a:rPr lang="en-IN" sz="1600" dirty="0"/>
            <a:t>. </a:t>
          </a:r>
          <a:endParaRPr lang="en-US" sz="1600" dirty="0"/>
        </a:p>
      </dgm:t>
    </dgm:pt>
    <dgm:pt modelId="{F639BFEA-A294-407E-925B-11E5AB1BB8F5}" type="parTrans" cxnId="{25C9BF1B-F617-417F-A187-CA152B26E453}">
      <dgm:prSet/>
      <dgm:spPr/>
      <dgm:t>
        <a:bodyPr/>
        <a:lstStyle/>
        <a:p>
          <a:endParaRPr lang="en-US"/>
        </a:p>
      </dgm:t>
    </dgm:pt>
    <dgm:pt modelId="{6D7F31FC-2E0D-4ED4-8C7C-04FAA7290743}" type="sibTrans" cxnId="{25C9BF1B-F617-417F-A187-CA152B26E453}">
      <dgm:prSet/>
      <dgm:spPr/>
      <dgm:t>
        <a:bodyPr/>
        <a:lstStyle/>
        <a:p>
          <a:endParaRPr lang="en-US"/>
        </a:p>
      </dgm:t>
    </dgm:pt>
    <dgm:pt modelId="{FB12BF3E-F460-4AD0-8A8A-26A77B333DAE}">
      <dgm:prSet custT="1"/>
      <dgm:spPr/>
      <dgm:t>
        <a:bodyPr/>
        <a:lstStyle/>
        <a:p>
          <a:pPr>
            <a:lnSpc>
              <a:spcPct val="100000"/>
            </a:lnSpc>
          </a:pPr>
          <a:r>
            <a:rPr lang="en-IN" sz="1800" b="1" dirty="0">
              <a:solidFill>
                <a:schemeClr val="tx2">
                  <a:lumMod val="75000"/>
                  <a:lumOff val="25000"/>
                </a:schemeClr>
              </a:solidFill>
            </a:rPr>
            <a:t>The company has successfully invested in development resources which further help them to gain outstanding operating support to the owners.</a:t>
          </a:r>
          <a:endParaRPr lang="en-US" sz="1800" b="1" dirty="0">
            <a:solidFill>
              <a:schemeClr val="tx2">
                <a:lumMod val="75000"/>
                <a:lumOff val="25000"/>
              </a:schemeClr>
            </a:solidFill>
          </a:endParaRPr>
        </a:p>
      </dgm:t>
    </dgm:pt>
    <dgm:pt modelId="{5BD32047-F53C-4C1A-B796-AB0567BD5F6E}" type="parTrans" cxnId="{325B4B4D-C7C2-464A-A66D-C5FF09CB973C}">
      <dgm:prSet/>
      <dgm:spPr/>
      <dgm:t>
        <a:bodyPr/>
        <a:lstStyle/>
        <a:p>
          <a:endParaRPr lang="en-US"/>
        </a:p>
      </dgm:t>
    </dgm:pt>
    <dgm:pt modelId="{DDA5459D-B6D5-4F0E-A575-35592D5449CA}" type="sibTrans" cxnId="{325B4B4D-C7C2-464A-A66D-C5FF09CB973C}">
      <dgm:prSet/>
      <dgm:spPr/>
      <dgm:t>
        <a:bodyPr/>
        <a:lstStyle/>
        <a:p>
          <a:endParaRPr lang="en-US"/>
        </a:p>
      </dgm:t>
    </dgm:pt>
    <dgm:pt modelId="{970B4305-F504-4FE4-B5DA-95A3BB0B5A21}">
      <dgm:prSet/>
      <dgm:spPr/>
      <dgm:t>
        <a:bodyPr/>
        <a:lstStyle/>
        <a:p>
          <a:pPr>
            <a:lnSpc>
              <a:spcPct val="100000"/>
            </a:lnSpc>
          </a:pPr>
          <a:r>
            <a:rPr lang="en-IN" b="1" dirty="0">
              <a:solidFill>
                <a:schemeClr val="tx2">
                  <a:lumMod val="75000"/>
                  <a:lumOff val="25000"/>
                </a:schemeClr>
              </a:solidFill>
            </a:rPr>
            <a:t>It cannot be denied that structure is essential for the growth of the company and in IHG follows an authentic functional organizational structure which gives the effective oversight and provides them with strategic direction.</a:t>
          </a:r>
          <a:endParaRPr lang="en-US" b="1" dirty="0">
            <a:solidFill>
              <a:schemeClr val="tx2">
                <a:lumMod val="75000"/>
                <a:lumOff val="25000"/>
              </a:schemeClr>
            </a:solidFill>
          </a:endParaRPr>
        </a:p>
      </dgm:t>
    </dgm:pt>
    <dgm:pt modelId="{616C2E23-0046-41BE-8B1E-E727B3A39B1B}" type="parTrans" cxnId="{BA8C1735-1991-48D9-B4A0-74C95FF339E2}">
      <dgm:prSet/>
      <dgm:spPr/>
      <dgm:t>
        <a:bodyPr/>
        <a:lstStyle/>
        <a:p>
          <a:endParaRPr lang="en-US"/>
        </a:p>
      </dgm:t>
    </dgm:pt>
    <dgm:pt modelId="{55CE97B8-CEF0-49D5-98AE-52F2D04742ED}" type="sibTrans" cxnId="{BA8C1735-1991-48D9-B4A0-74C95FF339E2}">
      <dgm:prSet/>
      <dgm:spPr/>
      <dgm:t>
        <a:bodyPr/>
        <a:lstStyle/>
        <a:p>
          <a:endParaRPr lang="en-US"/>
        </a:p>
      </dgm:t>
    </dgm:pt>
    <dgm:pt modelId="{22B95DB0-5EF5-49ED-8E62-1410E9228803}">
      <dgm:prSet custT="1"/>
      <dgm:spPr/>
      <dgm:t>
        <a:bodyPr/>
        <a:lstStyle/>
        <a:p>
          <a:pPr>
            <a:lnSpc>
              <a:spcPct val="100000"/>
            </a:lnSpc>
          </a:pPr>
          <a:r>
            <a:rPr lang="en-IN" sz="1800" b="1" dirty="0">
              <a:solidFill>
                <a:schemeClr val="tx2">
                  <a:lumMod val="75000"/>
                  <a:lumOff val="25000"/>
                </a:schemeClr>
              </a:solidFill>
            </a:rPr>
            <a:t>Moreover, the culture of the company ensures diversity as well as an inclusive culture.</a:t>
          </a:r>
          <a:r>
            <a:rPr lang="en-IN" sz="1600" dirty="0"/>
            <a:t> </a:t>
          </a:r>
          <a:endParaRPr lang="en-US" sz="1600" dirty="0"/>
        </a:p>
      </dgm:t>
    </dgm:pt>
    <dgm:pt modelId="{9A518D8A-5050-4318-A891-64D21CED7AC2}" type="parTrans" cxnId="{BF6D13C3-71A9-4DF6-AA77-35C63B9B6ADF}">
      <dgm:prSet/>
      <dgm:spPr/>
      <dgm:t>
        <a:bodyPr/>
        <a:lstStyle/>
        <a:p>
          <a:endParaRPr lang="en-US"/>
        </a:p>
      </dgm:t>
    </dgm:pt>
    <dgm:pt modelId="{8CB91B39-B9BA-47E7-93F5-DA3EFB07E24E}" type="sibTrans" cxnId="{BF6D13C3-71A9-4DF6-AA77-35C63B9B6ADF}">
      <dgm:prSet/>
      <dgm:spPr/>
      <dgm:t>
        <a:bodyPr/>
        <a:lstStyle/>
        <a:p>
          <a:endParaRPr lang="en-US"/>
        </a:p>
      </dgm:t>
    </dgm:pt>
    <dgm:pt modelId="{5D090171-58F9-47E5-BD3E-D997BD92F19D}">
      <dgm:prSet custT="1"/>
      <dgm:spPr/>
      <dgm:t>
        <a:bodyPr/>
        <a:lstStyle/>
        <a:p>
          <a:pPr>
            <a:lnSpc>
              <a:spcPct val="100000"/>
            </a:lnSpc>
          </a:pPr>
          <a:r>
            <a:rPr lang="en-IN" sz="1800" b="1" dirty="0">
              <a:solidFill>
                <a:schemeClr val="tx2">
                  <a:lumMod val="75000"/>
                  <a:lumOff val="25000"/>
                </a:schemeClr>
              </a:solidFill>
            </a:rPr>
            <a:t>Furthermore, their culture is to welcome and care about the guests. Their goal is to create memorable guests' experiences and to create thoughtful programs so that environment can be saved. </a:t>
          </a:r>
          <a:endParaRPr lang="en-US" sz="1800" b="1" dirty="0">
            <a:solidFill>
              <a:schemeClr val="tx2">
                <a:lumMod val="75000"/>
                <a:lumOff val="25000"/>
              </a:schemeClr>
            </a:solidFill>
          </a:endParaRPr>
        </a:p>
      </dgm:t>
    </dgm:pt>
    <dgm:pt modelId="{73F31AC6-D223-4037-981E-1A474EFCC3DA}" type="parTrans" cxnId="{4919A389-6A66-4AB6-80F6-A3ACC8524EB9}">
      <dgm:prSet/>
      <dgm:spPr/>
      <dgm:t>
        <a:bodyPr/>
        <a:lstStyle/>
        <a:p>
          <a:endParaRPr lang="en-US"/>
        </a:p>
      </dgm:t>
    </dgm:pt>
    <dgm:pt modelId="{5823AA92-50B7-4EAD-AFC3-932C1B3B6857}" type="sibTrans" cxnId="{4919A389-6A66-4AB6-80F6-A3ACC8524EB9}">
      <dgm:prSet/>
      <dgm:spPr/>
      <dgm:t>
        <a:bodyPr/>
        <a:lstStyle/>
        <a:p>
          <a:endParaRPr lang="en-US"/>
        </a:p>
      </dgm:t>
    </dgm:pt>
    <dgm:pt modelId="{6B9C1487-64B2-4391-B7A3-A654D384C2C2}" type="pres">
      <dgm:prSet presAssocID="{D29DA02E-8E23-45DE-94BE-27B5AC3F3423}" presName="root" presStyleCnt="0">
        <dgm:presLayoutVars>
          <dgm:dir/>
          <dgm:resizeHandles val="exact"/>
        </dgm:presLayoutVars>
      </dgm:prSet>
      <dgm:spPr/>
    </dgm:pt>
    <dgm:pt modelId="{39C88654-C68C-4BD1-8E6A-0D210318C67A}" type="pres">
      <dgm:prSet presAssocID="{336B106B-68DB-4131-BD3E-2C2BD8B810F8}" presName="compNode" presStyleCnt="0"/>
      <dgm:spPr/>
    </dgm:pt>
    <dgm:pt modelId="{42FA504B-FDBD-410B-82A3-1FB015DAA466}" type="pres">
      <dgm:prSet presAssocID="{336B106B-68DB-4131-BD3E-2C2BD8B810F8}" presName="bgRect" presStyleLbl="bgShp" presStyleIdx="0" presStyleCnt="5"/>
      <dgm:spPr/>
    </dgm:pt>
    <dgm:pt modelId="{AF06DCB2-C580-428D-8205-9A112616F878}" type="pres">
      <dgm:prSet presAssocID="{336B106B-68DB-4131-BD3E-2C2BD8B810F8}"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aximize"/>
        </a:ext>
      </dgm:extLst>
    </dgm:pt>
    <dgm:pt modelId="{8AA9F501-E1FF-4C27-835C-28C9DE29A0C1}" type="pres">
      <dgm:prSet presAssocID="{336B106B-68DB-4131-BD3E-2C2BD8B810F8}" presName="spaceRect" presStyleCnt="0"/>
      <dgm:spPr/>
    </dgm:pt>
    <dgm:pt modelId="{BEB0D788-3518-4229-88F3-F7AC6A7BAC9C}" type="pres">
      <dgm:prSet presAssocID="{336B106B-68DB-4131-BD3E-2C2BD8B810F8}" presName="parTx" presStyleLbl="revTx" presStyleIdx="0" presStyleCnt="5">
        <dgm:presLayoutVars>
          <dgm:chMax val="0"/>
          <dgm:chPref val="0"/>
        </dgm:presLayoutVars>
      </dgm:prSet>
      <dgm:spPr/>
    </dgm:pt>
    <dgm:pt modelId="{07829785-D4A1-4FD7-B8A9-EAFADEAB3256}" type="pres">
      <dgm:prSet presAssocID="{6D7F31FC-2E0D-4ED4-8C7C-04FAA7290743}" presName="sibTrans" presStyleCnt="0"/>
      <dgm:spPr/>
    </dgm:pt>
    <dgm:pt modelId="{76DA5AB4-3904-41D3-B06F-6028A4D07087}" type="pres">
      <dgm:prSet presAssocID="{FB12BF3E-F460-4AD0-8A8A-26A77B333DAE}" presName="compNode" presStyleCnt="0"/>
      <dgm:spPr/>
    </dgm:pt>
    <dgm:pt modelId="{4BD75A25-B430-4269-B949-74742A584FA1}" type="pres">
      <dgm:prSet presAssocID="{FB12BF3E-F460-4AD0-8A8A-26A77B333DAE}" presName="bgRect" presStyleLbl="bgShp" presStyleIdx="1" presStyleCnt="5"/>
      <dgm:spPr/>
    </dgm:pt>
    <dgm:pt modelId="{983878BB-E2E8-4D4F-89B0-E5E53DEEB237}" type="pres">
      <dgm:prSet presAssocID="{FB12BF3E-F460-4AD0-8A8A-26A77B333DA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0390CAB7-BF9C-43A4-AA5F-9E5AF84C2582}" type="pres">
      <dgm:prSet presAssocID="{FB12BF3E-F460-4AD0-8A8A-26A77B333DAE}" presName="spaceRect" presStyleCnt="0"/>
      <dgm:spPr/>
    </dgm:pt>
    <dgm:pt modelId="{E94B7D30-0C0F-4BD1-812D-5FA7D6924954}" type="pres">
      <dgm:prSet presAssocID="{FB12BF3E-F460-4AD0-8A8A-26A77B333DAE}" presName="parTx" presStyleLbl="revTx" presStyleIdx="1" presStyleCnt="5">
        <dgm:presLayoutVars>
          <dgm:chMax val="0"/>
          <dgm:chPref val="0"/>
        </dgm:presLayoutVars>
      </dgm:prSet>
      <dgm:spPr/>
    </dgm:pt>
    <dgm:pt modelId="{915DF39A-2AD1-4ED4-9F09-26E883B50044}" type="pres">
      <dgm:prSet presAssocID="{DDA5459D-B6D5-4F0E-A575-35592D5449CA}" presName="sibTrans" presStyleCnt="0"/>
      <dgm:spPr/>
    </dgm:pt>
    <dgm:pt modelId="{217E06F7-37D0-47CE-9332-84D871A60050}" type="pres">
      <dgm:prSet presAssocID="{970B4305-F504-4FE4-B5DA-95A3BB0B5A21}" presName="compNode" presStyleCnt="0"/>
      <dgm:spPr/>
    </dgm:pt>
    <dgm:pt modelId="{E0938CB4-A88D-4166-86BA-D397F11832EA}" type="pres">
      <dgm:prSet presAssocID="{970B4305-F504-4FE4-B5DA-95A3BB0B5A21}" presName="bgRect" presStyleLbl="bgShp" presStyleIdx="2" presStyleCnt="5" custLinFactNeighborY="-7325"/>
      <dgm:spPr/>
    </dgm:pt>
    <dgm:pt modelId="{975E4BDE-B713-4C3B-97B1-83C2337692C1}" type="pres">
      <dgm:prSet presAssocID="{970B4305-F504-4FE4-B5DA-95A3BB0B5A21}"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ierarchy"/>
        </a:ext>
      </dgm:extLst>
    </dgm:pt>
    <dgm:pt modelId="{F8DE2FEB-037A-4292-8A3B-7FA235AD6466}" type="pres">
      <dgm:prSet presAssocID="{970B4305-F504-4FE4-B5DA-95A3BB0B5A21}" presName="spaceRect" presStyleCnt="0"/>
      <dgm:spPr/>
    </dgm:pt>
    <dgm:pt modelId="{DA1461A0-83DD-49E4-865C-732113587B35}" type="pres">
      <dgm:prSet presAssocID="{970B4305-F504-4FE4-B5DA-95A3BB0B5A21}" presName="parTx" presStyleLbl="revTx" presStyleIdx="2" presStyleCnt="5">
        <dgm:presLayoutVars>
          <dgm:chMax val="0"/>
          <dgm:chPref val="0"/>
        </dgm:presLayoutVars>
      </dgm:prSet>
      <dgm:spPr/>
    </dgm:pt>
    <dgm:pt modelId="{042557AB-2975-432B-88C8-5EEEF4100185}" type="pres">
      <dgm:prSet presAssocID="{55CE97B8-CEF0-49D5-98AE-52F2D04742ED}" presName="sibTrans" presStyleCnt="0"/>
      <dgm:spPr/>
    </dgm:pt>
    <dgm:pt modelId="{9FAEA6A9-9E5E-4412-B79C-52B0298533BC}" type="pres">
      <dgm:prSet presAssocID="{22B95DB0-5EF5-49ED-8E62-1410E9228803}" presName="compNode" presStyleCnt="0"/>
      <dgm:spPr/>
    </dgm:pt>
    <dgm:pt modelId="{A824909E-C688-4EFD-AD80-79D066FB7CD2}" type="pres">
      <dgm:prSet presAssocID="{22B95DB0-5EF5-49ED-8E62-1410E9228803}" presName="bgRect" presStyleLbl="bgShp" presStyleIdx="3" presStyleCnt="5"/>
      <dgm:spPr/>
    </dgm:pt>
    <dgm:pt modelId="{6868EACA-C730-4024-9924-DBDF6B939759}" type="pres">
      <dgm:prSet presAssocID="{22B95DB0-5EF5-49ED-8E62-1410E9228803}"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Group Success"/>
        </a:ext>
      </dgm:extLst>
    </dgm:pt>
    <dgm:pt modelId="{67E3BBDF-1274-4E33-BD24-D9A84B510380}" type="pres">
      <dgm:prSet presAssocID="{22B95DB0-5EF5-49ED-8E62-1410E9228803}" presName="spaceRect" presStyleCnt="0"/>
      <dgm:spPr/>
    </dgm:pt>
    <dgm:pt modelId="{FDE7A481-10E1-45E7-B100-7879BC6DDC9E}" type="pres">
      <dgm:prSet presAssocID="{22B95DB0-5EF5-49ED-8E62-1410E9228803}" presName="parTx" presStyleLbl="revTx" presStyleIdx="3" presStyleCnt="5">
        <dgm:presLayoutVars>
          <dgm:chMax val="0"/>
          <dgm:chPref val="0"/>
        </dgm:presLayoutVars>
      </dgm:prSet>
      <dgm:spPr/>
    </dgm:pt>
    <dgm:pt modelId="{CF3FCA7B-1D9E-4EF6-A232-55F991F95AED}" type="pres">
      <dgm:prSet presAssocID="{8CB91B39-B9BA-47E7-93F5-DA3EFB07E24E}" presName="sibTrans" presStyleCnt="0"/>
      <dgm:spPr/>
    </dgm:pt>
    <dgm:pt modelId="{B29E0B8F-BCA9-4DB6-AD07-3B6E3202DC59}" type="pres">
      <dgm:prSet presAssocID="{5D090171-58F9-47E5-BD3E-D997BD92F19D}" presName="compNode" presStyleCnt="0"/>
      <dgm:spPr/>
    </dgm:pt>
    <dgm:pt modelId="{2B57267F-A4D5-4B57-A354-A4FEC2530904}" type="pres">
      <dgm:prSet presAssocID="{5D090171-58F9-47E5-BD3E-D997BD92F19D}" presName="bgRect" presStyleLbl="bgShp" presStyleIdx="4" presStyleCnt="5"/>
      <dgm:spPr/>
    </dgm:pt>
    <dgm:pt modelId="{7E036B50-8F60-4F74-ABD7-A69A3481F17C}" type="pres">
      <dgm:prSet presAssocID="{5D090171-58F9-47E5-BD3E-D997BD92F19D}"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roup Brainstorm"/>
        </a:ext>
      </dgm:extLst>
    </dgm:pt>
    <dgm:pt modelId="{8E60E7E0-B667-4867-AFB4-6D5627B2C761}" type="pres">
      <dgm:prSet presAssocID="{5D090171-58F9-47E5-BD3E-D997BD92F19D}" presName="spaceRect" presStyleCnt="0"/>
      <dgm:spPr/>
    </dgm:pt>
    <dgm:pt modelId="{264A28F9-EDAC-4ED7-9203-87A4D2DE028A}" type="pres">
      <dgm:prSet presAssocID="{5D090171-58F9-47E5-BD3E-D997BD92F19D}" presName="parTx" presStyleLbl="revTx" presStyleIdx="4" presStyleCnt="5">
        <dgm:presLayoutVars>
          <dgm:chMax val="0"/>
          <dgm:chPref val="0"/>
        </dgm:presLayoutVars>
      </dgm:prSet>
      <dgm:spPr/>
    </dgm:pt>
  </dgm:ptLst>
  <dgm:cxnLst>
    <dgm:cxn modelId="{F1333516-626A-4482-BA63-B342797A86DF}" type="presOf" srcId="{D29DA02E-8E23-45DE-94BE-27B5AC3F3423}" destId="{6B9C1487-64B2-4391-B7A3-A654D384C2C2}" srcOrd="0" destOrd="0" presId="urn:microsoft.com/office/officeart/2018/2/layout/IconVerticalSolidList"/>
    <dgm:cxn modelId="{25C9BF1B-F617-417F-A187-CA152B26E453}" srcId="{D29DA02E-8E23-45DE-94BE-27B5AC3F3423}" destId="{336B106B-68DB-4131-BD3E-2C2BD8B810F8}" srcOrd="0" destOrd="0" parTransId="{F639BFEA-A294-407E-925B-11E5AB1BB8F5}" sibTransId="{6D7F31FC-2E0D-4ED4-8C7C-04FAA7290743}"/>
    <dgm:cxn modelId="{03912D1E-EB67-449F-8F34-B97754481CCC}" type="presOf" srcId="{22B95DB0-5EF5-49ED-8E62-1410E9228803}" destId="{FDE7A481-10E1-45E7-B100-7879BC6DDC9E}" srcOrd="0" destOrd="0" presId="urn:microsoft.com/office/officeart/2018/2/layout/IconVerticalSolidList"/>
    <dgm:cxn modelId="{BA8C1735-1991-48D9-B4A0-74C95FF339E2}" srcId="{D29DA02E-8E23-45DE-94BE-27B5AC3F3423}" destId="{970B4305-F504-4FE4-B5DA-95A3BB0B5A21}" srcOrd="2" destOrd="0" parTransId="{616C2E23-0046-41BE-8B1E-E727B3A39B1B}" sibTransId="{55CE97B8-CEF0-49D5-98AE-52F2D04742ED}"/>
    <dgm:cxn modelId="{A7619E48-3EC3-40EE-81C1-08038E98C248}" type="presOf" srcId="{336B106B-68DB-4131-BD3E-2C2BD8B810F8}" destId="{BEB0D788-3518-4229-88F3-F7AC6A7BAC9C}" srcOrd="0" destOrd="0" presId="urn:microsoft.com/office/officeart/2018/2/layout/IconVerticalSolidList"/>
    <dgm:cxn modelId="{325B4B4D-C7C2-464A-A66D-C5FF09CB973C}" srcId="{D29DA02E-8E23-45DE-94BE-27B5AC3F3423}" destId="{FB12BF3E-F460-4AD0-8A8A-26A77B333DAE}" srcOrd="1" destOrd="0" parTransId="{5BD32047-F53C-4C1A-B796-AB0567BD5F6E}" sibTransId="{DDA5459D-B6D5-4F0E-A575-35592D5449CA}"/>
    <dgm:cxn modelId="{BA8B8054-8180-42A8-9BEF-8F3C3929FB0C}" type="presOf" srcId="{FB12BF3E-F460-4AD0-8A8A-26A77B333DAE}" destId="{E94B7D30-0C0F-4BD1-812D-5FA7D6924954}" srcOrd="0" destOrd="0" presId="urn:microsoft.com/office/officeart/2018/2/layout/IconVerticalSolidList"/>
    <dgm:cxn modelId="{4919A389-6A66-4AB6-80F6-A3ACC8524EB9}" srcId="{D29DA02E-8E23-45DE-94BE-27B5AC3F3423}" destId="{5D090171-58F9-47E5-BD3E-D997BD92F19D}" srcOrd="4" destOrd="0" parTransId="{73F31AC6-D223-4037-981E-1A474EFCC3DA}" sibTransId="{5823AA92-50B7-4EAD-AFC3-932C1B3B6857}"/>
    <dgm:cxn modelId="{3403CB8C-AEF2-4932-B62D-ED6117DB6D3E}" type="presOf" srcId="{5D090171-58F9-47E5-BD3E-D997BD92F19D}" destId="{264A28F9-EDAC-4ED7-9203-87A4D2DE028A}" srcOrd="0" destOrd="0" presId="urn:microsoft.com/office/officeart/2018/2/layout/IconVerticalSolidList"/>
    <dgm:cxn modelId="{9DB581A8-25A2-4860-91DE-BFB19A3BCC26}" type="presOf" srcId="{970B4305-F504-4FE4-B5DA-95A3BB0B5A21}" destId="{DA1461A0-83DD-49E4-865C-732113587B35}" srcOrd="0" destOrd="0" presId="urn:microsoft.com/office/officeart/2018/2/layout/IconVerticalSolidList"/>
    <dgm:cxn modelId="{BF6D13C3-71A9-4DF6-AA77-35C63B9B6ADF}" srcId="{D29DA02E-8E23-45DE-94BE-27B5AC3F3423}" destId="{22B95DB0-5EF5-49ED-8E62-1410E9228803}" srcOrd="3" destOrd="0" parTransId="{9A518D8A-5050-4318-A891-64D21CED7AC2}" sibTransId="{8CB91B39-B9BA-47E7-93F5-DA3EFB07E24E}"/>
    <dgm:cxn modelId="{53F2DE42-B601-4340-8CB8-0C98E07311A1}" type="presParOf" srcId="{6B9C1487-64B2-4391-B7A3-A654D384C2C2}" destId="{39C88654-C68C-4BD1-8E6A-0D210318C67A}" srcOrd="0" destOrd="0" presId="urn:microsoft.com/office/officeart/2018/2/layout/IconVerticalSolidList"/>
    <dgm:cxn modelId="{FAC6D0AF-C331-4F89-A3B3-859107E818B5}" type="presParOf" srcId="{39C88654-C68C-4BD1-8E6A-0D210318C67A}" destId="{42FA504B-FDBD-410B-82A3-1FB015DAA466}" srcOrd="0" destOrd="0" presId="urn:microsoft.com/office/officeart/2018/2/layout/IconVerticalSolidList"/>
    <dgm:cxn modelId="{A545329F-5472-49C8-A650-833E175DB00A}" type="presParOf" srcId="{39C88654-C68C-4BD1-8E6A-0D210318C67A}" destId="{AF06DCB2-C580-428D-8205-9A112616F878}" srcOrd="1" destOrd="0" presId="urn:microsoft.com/office/officeart/2018/2/layout/IconVerticalSolidList"/>
    <dgm:cxn modelId="{F23DF6EA-44D5-4314-BF9A-834DB9E9DA15}" type="presParOf" srcId="{39C88654-C68C-4BD1-8E6A-0D210318C67A}" destId="{8AA9F501-E1FF-4C27-835C-28C9DE29A0C1}" srcOrd="2" destOrd="0" presId="urn:microsoft.com/office/officeart/2018/2/layout/IconVerticalSolidList"/>
    <dgm:cxn modelId="{6772E47E-2A94-4317-9779-D523B0440E79}" type="presParOf" srcId="{39C88654-C68C-4BD1-8E6A-0D210318C67A}" destId="{BEB0D788-3518-4229-88F3-F7AC6A7BAC9C}" srcOrd="3" destOrd="0" presId="urn:microsoft.com/office/officeart/2018/2/layout/IconVerticalSolidList"/>
    <dgm:cxn modelId="{9DAB1E22-FA7C-40E2-AC7D-99C3DAA146BF}" type="presParOf" srcId="{6B9C1487-64B2-4391-B7A3-A654D384C2C2}" destId="{07829785-D4A1-4FD7-B8A9-EAFADEAB3256}" srcOrd="1" destOrd="0" presId="urn:microsoft.com/office/officeart/2018/2/layout/IconVerticalSolidList"/>
    <dgm:cxn modelId="{AFEA991E-A244-4DE9-8358-33CF9286A85C}" type="presParOf" srcId="{6B9C1487-64B2-4391-B7A3-A654D384C2C2}" destId="{76DA5AB4-3904-41D3-B06F-6028A4D07087}" srcOrd="2" destOrd="0" presId="urn:microsoft.com/office/officeart/2018/2/layout/IconVerticalSolidList"/>
    <dgm:cxn modelId="{A928BD81-582F-4D20-9215-BBB946D5406C}" type="presParOf" srcId="{76DA5AB4-3904-41D3-B06F-6028A4D07087}" destId="{4BD75A25-B430-4269-B949-74742A584FA1}" srcOrd="0" destOrd="0" presId="urn:microsoft.com/office/officeart/2018/2/layout/IconVerticalSolidList"/>
    <dgm:cxn modelId="{48E6B6F5-E978-4B02-B857-DBA28F32659D}" type="presParOf" srcId="{76DA5AB4-3904-41D3-B06F-6028A4D07087}" destId="{983878BB-E2E8-4D4F-89B0-E5E53DEEB237}" srcOrd="1" destOrd="0" presId="urn:microsoft.com/office/officeart/2018/2/layout/IconVerticalSolidList"/>
    <dgm:cxn modelId="{22B7E533-9249-46A4-8621-36A8B5135505}" type="presParOf" srcId="{76DA5AB4-3904-41D3-B06F-6028A4D07087}" destId="{0390CAB7-BF9C-43A4-AA5F-9E5AF84C2582}" srcOrd="2" destOrd="0" presId="urn:microsoft.com/office/officeart/2018/2/layout/IconVerticalSolidList"/>
    <dgm:cxn modelId="{0891F200-F4B7-45A6-B7CB-066A17BCA6D7}" type="presParOf" srcId="{76DA5AB4-3904-41D3-B06F-6028A4D07087}" destId="{E94B7D30-0C0F-4BD1-812D-5FA7D6924954}" srcOrd="3" destOrd="0" presId="urn:microsoft.com/office/officeart/2018/2/layout/IconVerticalSolidList"/>
    <dgm:cxn modelId="{B0A645FB-7270-4DD3-B7B3-E081DB4FE5E3}" type="presParOf" srcId="{6B9C1487-64B2-4391-B7A3-A654D384C2C2}" destId="{915DF39A-2AD1-4ED4-9F09-26E883B50044}" srcOrd="3" destOrd="0" presId="urn:microsoft.com/office/officeart/2018/2/layout/IconVerticalSolidList"/>
    <dgm:cxn modelId="{2F8B4D29-9743-4FF9-B062-545F9FBAD989}" type="presParOf" srcId="{6B9C1487-64B2-4391-B7A3-A654D384C2C2}" destId="{217E06F7-37D0-47CE-9332-84D871A60050}" srcOrd="4" destOrd="0" presId="urn:microsoft.com/office/officeart/2018/2/layout/IconVerticalSolidList"/>
    <dgm:cxn modelId="{575B4772-5DAF-4803-B200-67338AE0818D}" type="presParOf" srcId="{217E06F7-37D0-47CE-9332-84D871A60050}" destId="{E0938CB4-A88D-4166-86BA-D397F11832EA}" srcOrd="0" destOrd="0" presId="urn:microsoft.com/office/officeart/2018/2/layout/IconVerticalSolidList"/>
    <dgm:cxn modelId="{EDF47D82-EC56-4AB5-8582-7D8DC573C233}" type="presParOf" srcId="{217E06F7-37D0-47CE-9332-84D871A60050}" destId="{975E4BDE-B713-4C3B-97B1-83C2337692C1}" srcOrd="1" destOrd="0" presId="urn:microsoft.com/office/officeart/2018/2/layout/IconVerticalSolidList"/>
    <dgm:cxn modelId="{2D37CCD8-7AAD-42E1-99D3-C9EA061245D1}" type="presParOf" srcId="{217E06F7-37D0-47CE-9332-84D871A60050}" destId="{F8DE2FEB-037A-4292-8A3B-7FA235AD6466}" srcOrd="2" destOrd="0" presId="urn:microsoft.com/office/officeart/2018/2/layout/IconVerticalSolidList"/>
    <dgm:cxn modelId="{E42EA103-2631-48AC-B2E0-140145DDB336}" type="presParOf" srcId="{217E06F7-37D0-47CE-9332-84D871A60050}" destId="{DA1461A0-83DD-49E4-865C-732113587B35}" srcOrd="3" destOrd="0" presId="urn:microsoft.com/office/officeart/2018/2/layout/IconVerticalSolidList"/>
    <dgm:cxn modelId="{BDF07DAF-B962-4C8F-8363-959048E35562}" type="presParOf" srcId="{6B9C1487-64B2-4391-B7A3-A654D384C2C2}" destId="{042557AB-2975-432B-88C8-5EEEF4100185}" srcOrd="5" destOrd="0" presId="urn:microsoft.com/office/officeart/2018/2/layout/IconVerticalSolidList"/>
    <dgm:cxn modelId="{B2E0D0F5-2DE1-48BA-B1FC-CA3713457BAE}" type="presParOf" srcId="{6B9C1487-64B2-4391-B7A3-A654D384C2C2}" destId="{9FAEA6A9-9E5E-4412-B79C-52B0298533BC}" srcOrd="6" destOrd="0" presId="urn:microsoft.com/office/officeart/2018/2/layout/IconVerticalSolidList"/>
    <dgm:cxn modelId="{15E45D5A-4F32-4340-B282-4756A948ABFA}" type="presParOf" srcId="{9FAEA6A9-9E5E-4412-B79C-52B0298533BC}" destId="{A824909E-C688-4EFD-AD80-79D066FB7CD2}" srcOrd="0" destOrd="0" presId="urn:microsoft.com/office/officeart/2018/2/layout/IconVerticalSolidList"/>
    <dgm:cxn modelId="{7C746949-1425-49E3-9DDD-AB0AD14EC240}" type="presParOf" srcId="{9FAEA6A9-9E5E-4412-B79C-52B0298533BC}" destId="{6868EACA-C730-4024-9924-DBDF6B939759}" srcOrd="1" destOrd="0" presId="urn:microsoft.com/office/officeart/2018/2/layout/IconVerticalSolidList"/>
    <dgm:cxn modelId="{0EA162D3-4C51-41AE-8EB9-2B2C0F15FF03}" type="presParOf" srcId="{9FAEA6A9-9E5E-4412-B79C-52B0298533BC}" destId="{67E3BBDF-1274-4E33-BD24-D9A84B510380}" srcOrd="2" destOrd="0" presId="urn:microsoft.com/office/officeart/2018/2/layout/IconVerticalSolidList"/>
    <dgm:cxn modelId="{2EAF5A24-8919-4545-BB01-49F2E51EB0C2}" type="presParOf" srcId="{9FAEA6A9-9E5E-4412-B79C-52B0298533BC}" destId="{FDE7A481-10E1-45E7-B100-7879BC6DDC9E}" srcOrd="3" destOrd="0" presId="urn:microsoft.com/office/officeart/2018/2/layout/IconVerticalSolidList"/>
    <dgm:cxn modelId="{261BAF08-F910-487F-AC84-9F6BC9B71654}" type="presParOf" srcId="{6B9C1487-64B2-4391-B7A3-A654D384C2C2}" destId="{CF3FCA7B-1D9E-4EF6-A232-55F991F95AED}" srcOrd="7" destOrd="0" presId="urn:microsoft.com/office/officeart/2018/2/layout/IconVerticalSolidList"/>
    <dgm:cxn modelId="{354038EB-FDA2-42AE-B47B-070AC3E409DC}" type="presParOf" srcId="{6B9C1487-64B2-4391-B7A3-A654D384C2C2}" destId="{B29E0B8F-BCA9-4DB6-AD07-3B6E3202DC59}" srcOrd="8" destOrd="0" presId="urn:microsoft.com/office/officeart/2018/2/layout/IconVerticalSolidList"/>
    <dgm:cxn modelId="{3254B87A-4E12-441D-B1CD-5EADC6E05114}" type="presParOf" srcId="{B29E0B8F-BCA9-4DB6-AD07-3B6E3202DC59}" destId="{2B57267F-A4D5-4B57-A354-A4FEC2530904}" srcOrd="0" destOrd="0" presId="urn:microsoft.com/office/officeart/2018/2/layout/IconVerticalSolidList"/>
    <dgm:cxn modelId="{C1830000-E9AF-455C-A0FF-62E7C9FC4BD8}" type="presParOf" srcId="{B29E0B8F-BCA9-4DB6-AD07-3B6E3202DC59}" destId="{7E036B50-8F60-4F74-ABD7-A69A3481F17C}" srcOrd="1" destOrd="0" presId="urn:microsoft.com/office/officeart/2018/2/layout/IconVerticalSolidList"/>
    <dgm:cxn modelId="{1C76BDD9-803C-4495-8177-7B3DFE48829A}" type="presParOf" srcId="{B29E0B8F-BCA9-4DB6-AD07-3B6E3202DC59}" destId="{8E60E7E0-B667-4867-AFB4-6D5627B2C761}" srcOrd="2" destOrd="0" presId="urn:microsoft.com/office/officeart/2018/2/layout/IconVerticalSolidList"/>
    <dgm:cxn modelId="{897DE361-E03B-4FE2-BDCD-8B700EAD53F4}" type="presParOf" srcId="{B29E0B8F-BCA9-4DB6-AD07-3B6E3202DC59}" destId="{264A28F9-EDAC-4ED7-9203-87A4D2DE028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B8359B9-8FD4-4E33-8690-8FB212396030}" type="doc">
      <dgm:prSet loTypeId="urn:microsoft.com/office/officeart/2018/5/layout/IconCircleLabelList" loCatId="icon" qsTypeId="urn:microsoft.com/office/officeart/2005/8/quickstyle/simple1" qsCatId="simple" csTypeId="urn:microsoft.com/office/officeart/2018/5/colors/Iconchunking_coloredtext_colorful5" csCatId="colorful" phldr="1"/>
      <dgm:spPr/>
      <dgm:t>
        <a:bodyPr/>
        <a:lstStyle/>
        <a:p>
          <a:endParaRPr lang="en-US"/>
        </a:p>
      </dgm:t>
    </dgm:pt>
    <dgm:pt modelId="{7B4F6BEE-5A09-414E-8F42-1A813CEC9788}">
      <dgm:prSet/>
      <dgm:spPr/>
      <dgm:t>
        <a:bodyPr/>
        <a:lstStyle/>
        <a:p>
          <a:pPr>
            <a:lnSpc>
              <a:spcPct val="100000"/>
            </a:lnSpc>
            <a:defRPr cap="all"/>
          </a:pPr>
          <a:r>
            <a:rPr lang="en-US" b="1"/>
            <a:t>Thank you </a:t>
          </a:r>
          <a:endParaRPr lang="en-US"/>
        </a:p>
      </dgm:t>
    </dgm:pt>
    <dgm:pt modelId="{BF2618D6-A2F8-4853-868F-F7D1D717EFEF}" type="parTrans" cxnId="{C9DFC5B4-7786-48EC-ADA4-DF96F453FBE2}">
      <dgm:prSet/>
      <dgm:spPr/>
      <dgm:t>
        <a:bodyPr/>
        <a:lstStyle/>
        <a:p>
          <a:endParaRPr lang="en-US"/>
        </a:p>
      </dgm:t>
    </dgm:pt>
    <dgm:pt modelId="{D1C57140-E495-49B0-9E95-368789DD65B4}" type="sibTrans" cxnId="{C9DFC5B4-7786-48EC-ADA4-DF96F453FBE2}">
      <dgm:prSet/>
      <dgm:spPr/>
      <dgm:t>
        <a:bodyPr/>
        <a:lstStyle/>
        <a:p>
          <a:endParaRPr lang="en-US"/>
        </a:p>
      </dgm:t>
    </dgm:pt>
    <dgm:pt modelId="{5E50E7F2-0E36-4B94-A694-94406AC9D994}">
      <dgm:prSet/>
      <dgm:spPr/>
      <dgm:t>
        <a:bodyPr/>
        <a:lstStyle/>
        <a:p>
          <a:pPr>
            <a:lnSpc>
              <a:spcPct val="100000"/>
            </a:lnSpc>
            <a:defRPr cap="all"/>
          </a:pPr>
          <a:r>
            <a:rPr lang="en-US" b="1"/>
            <a:t>Any question?</a:t>
          </a:r>
          <a:endParaRPr lang="en-US"/>
        </a:p>
      </dgm:t>
    </dgm:pt>
    <dgm:pt modelId="{E163EFF9-BA31-4BFF-A6A0-881D38295343}" type="parTrans" cxnId="{F8A2554C-50FC-4B03-B8C4-F9458A39378B}">
      <dgm:prSet/>
      <dgm:spPr/>
      <dgm:t>
        <a:bodyPr/>
        <a:lstStyle/>
        <a:p>
          <a:endParaRPr lang="en-US"/>
        </a:p>
      </dgm:t>
    </dgm:pt>
    <dgm:pt modelId="{6E58BA05-5918-4FBF-9F40-8678CEDB38DB}" type="sibTrans" cxnId="{F8A2554C-50FC-4B03-B8C4-F9458A39378B}">
      <dgm:prSet/>
      <dgm:spPr/>
      <dgm:t>
        <a:bodyPr/>
        <a:lstStyle/>
        <a:p>
          <a:endParaRPr lang="en-US"/>
        </a:p>
      </dgm:t>
    </dgm:pt>
    <dgm:pt modelId="{31B46C73-DEE2-4AFF-990C-FA5A584D060C}" type="pres">
      <dgm:prSet presAssocID="{3B8359B9-8FD4-4E33-8690-8FB212396030}" presName="root" presStyleCnt="0">
        <dgm:presLayoutVars>
          <dgm:dir/>
          <dgm:resizeHandles val="exact"/>
        </dgm:presLayoutVars>
      </dgm:prSet>
      <dgm:spPr/>
    </dgm:pt>
    <dgm:pt modelId="{CD028FC8-60CF-4693-98B3-98E0746691C7}" type="pres">
      <dgm:prSet presAssocID="{7B4F6BEE-5A09-414E-8F42-1A813CEC9788}" presName="compNode" presStyleCnt="0"/>
      <dgm:spPr/>
    </dgm:pt>
    <dgm:pt modelId="{FD2AA687-3F05-462C-B81B-36C06FB41A44}" type="pres">
      <dgm:prSet presAssocID="{7B4F6BEE-5A09-414E-8F42-1A813CEC9788}" presName="iconBgRect" presStyleLbl="bgShp" presStyleIdx="0" presStyleCnt="2"/>
      <dgm:spPr/>
    </dgm:pt>
    <dgm:pt modelId="{9076B0BC-D402-4560-8F53-1276869C5413}" type="pres">
      <dgm:prSet presAssocID="{7B4F6BEE-5A09-414E-8F42-1A813CEC978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miling Face with No Fill"/>
        </a:ext>
      </dgm:extLst>
    </dgm:pt>
    <dgm:pt modelId="{05CADCBC-9E5E-4EE8-9404-649CC71E9592}" type="pres">
      <dgm:prSet presAssocID="{7B4F6BEE-5A09-414E-8F42-1A813CEC9788}" presName="spaceRect" presStyleCnt="0"/>
      <dgm:spPr/>
    </dgm:pt>
    <dgm:pt modelId="{9899F8D3-F78B-4C02-935D-67FCE522EE9E}" type="pres">
      <dgm:prSet presAssocID="{7B4F6BEE-5A09-414E-8F42-1A813CEC9788}" presName="textRect" presStyleLbl="revTx" presStyleIdx="0" presStyleCnt="2">
        <dgm:presLayoutVars>
          <dgm:chMax val="1"/>
          <dgm:chPref val="1"/>
        </dgm:presLayoutVars>
      </dgm:prSet>
      <dgm:spPr/>
    </dgm:pt>
    <dgm:pt modelId="{D9C5F0C9-80DA-40D9-B72C-5139E1D4B291}" type="pres">
      <dgm:prSet presAssocID="{D1C57140-E495-49B0-9E95-368789DD65B4}" presName="sibTrans" presStyleCnt="0"/>
      <dgm:spPr/>
    </dgm:pt>
    <dgm:pt modelId="{D1348749-D087-4AD8-BA16-A4861F33944F}" type="pres">
      <dgm:prSet presAssocID="{5E50E7F2-0E36-4B94-A694-94406AC9D994}" presName="compNode" presStyleCnt="0"/>
      <dgm:spPr/>
    </dgm:pt>
    <dgm:pt modelId="{A7D05815-4235-4E5B-8627-55B4250F62E2}" type="pres">
      <dgm:prSet presAssocID="{5E50E7F2-0E36-4B94-A694-94406AC9D994}" presName="iconBgRect" presStyleLbl="bgShp" presStyleIdx="1" presStyleCnt="2"/>
      <dgm:spPr/>
    </dgm:pt>
    <dgm:pt modelId="{8CE333FB-C033-4D29-87A4-D9F94EA467BF}" type="pres">
      <dgm:prSet presAssocID="{5E50E7F2-0E36-4B94-A694-94406AC9D99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A863BFB1-3EED-4BA1-BE20-DE10BC88A957}" type="pres">
      <dgm:prSet presAssocID="{5E50E7F2-0E36-4B94-A694-94406AC9D994}" presName="spaceRect" presStyleCnt="0"/>
      <dgm:spPr/>
    </dgm:pt>
    <dgm:pt modelId="{E042FC56-F0CA-4FD4-9D45-2C041B74FB77}" type="pres">
      <dgm:prSet presAssocID="{5E50E7F2-0E36-4B94-A694-94406AC9D994}" presName="textRect" presStyleLbl="revTx" presStyleIdx="1" presStyleCnt="2">
        <dgm:presLayoutVars>
          <dgm:chMax val="1"/>
          <dgm:chPref val="1"/>
        </dgm:presLayoutVars>
      </dgm:prSet>
      <dgm:spPr/>
    </dgm:pt>
  </dgm:ptLst>
  <dgm:cxnLst>
    <dgm:cxn modelId="{99F63147-A5CE-4247-A699-4E977FC89154}" type="presOf" srcId="{5E50E7F2-0E36-4B94-A694-94406AC9D994}" destId="{E042FC56-F0CA-4FD4-9D45-2C041B74FB77}" srcOrd="0" destOrd="0" presId="urn:microsoft.com/office/officeart/2018/5/layout/IconCircleLabelList"/>
    <dgm:cxn modelId="{F8A2554C-50FC-4B03-B8C4-F9458A39378B}" srcId="{3B8359B9-8FD4-4E33-8690-8FB212396030}" destId="{5E50E7F2-0E36-4B94-A694-94406AC9D994}" srcOrd="1" destOrd="0" parTransId="{E163EFF9-BA31-4BFF-A6A0-881D38295343}" sibTransId="{6E58BA05-5918-4FBF-9F40-8678CEDB38DB}"/>
    <dgm:cxn modelId="{A1740F9F-8B41-4F01-9E94-C0F23EA11675}" type="presOf" srcId="{3B8359B9-8FD4-4E33-8690-8FB212396030}" destId="{31B46C73-DEE2-4AFF-990C-FA5A584D060C}" srcOrd="0" destOrd="0" presId="urn:microsoft.com/office/officeart/2018/5/layout/IconCircleLabelList"/>
    <dgm:cxn modelId="{C9DFC5B4-7786-48EC-ADA4-DF96F453FBE2}" srcId="{3B8359B9-8FD4-4E33-8690-8FB212396030}" destId="{7B4F6BEE-5A09-414E-8F42-1A813CEC9788}" srcOrd="0" destOrd="0" parTransId="{BF2618D6-A2F8-4853-868F-F7D1D717EFEF}" sibTransId="{D1C57140-E495-49B0-9E95-368789DD65B4}"/>
    <dgm:cxn modelId="{97C8E4F0-B734-49BA-BB41-2D39D414BDAC}" type="presOf" srcId="{7B4F6BEE-5A09-414E-8F42-1A813CEC9788}" destId="{9899F8D3-F78B-4C02-935D-67FCE522EE9E}" srcOrd="0" destOrd="0" presId="urn:microsoft.com/office/officeart/2018/5/layout/IconCircleLabelList"/>
    <dgm:cxn modelId="{1F01F9A3-23E3-4C2D-ACF9-10881EFE4EEC}" type="presParOf" srcId="{31B46C73-DEE2-4AFF-990C-FA5A584D060C}" destId="{CD028FC8-60CF-4693-98B3-98E0746691C7}" srcOrd="0" destOrd="0" presId="urn:microsoft.com/office/officeart/2018/5/layout/IconCircleLabelList"/>
    <dgm:cxn modelId="{C1A4950A-87BB-4538-899E-00FA66E7B799}" type="presParOf" srcId="{CD028FC8-60CF-4693-98B3-98E0746691C7}" destId="{FD2AA687-3F05-462C-B81B-36C06FB41A44}" srcOrd="0" destOrd="0" presId="urn:microsoft.com/office/officeart/2018/5/layout/IconCircleLabelList"/>
    <dgm:cxn modelId="{3A69508A-91D6-4530-A7B8-B0B2AF454D0B}" type="presParOf" srcId="{CD028FC8-60CF-4693-98B3-98E0746691C7}" destId="{9076B0BC-D402-4560-8F53-1276869C5413}" srcOrd="1" destOrd="0" presId="urn:microsoft.com/office/officeart/2018/5/layout/IconCircleLabelList"/>
    <dgm:cxn modelId="{CB0E1201-C4AA-49F4-BB83-FAA27A759068}" type="presParOf" srcId="{CD028FC8-60CF-4693-98B3-98E0746691C7}" destId="{05CADCBC-9E5E-4EE8-9404-649CC71E9592}" srcOrd="2" destOrd="0" presId="urn:microsoft.com/office/officeart/2018/5/layout/IconCircleLabelList"/>
    <dgm:cxn modelId="{50C95EE4-3D33-480A-B609-F1ABDE5C9A58}" type="presParOf" srcId="{CD028FC8-60CF-4693-98B3-98E0746691C7}" destId="{9899F8D3-F78B-4C02-935D-67FCE522EE9E}" srcOrd="3" destOrd="0" presId="urn:microsoft.com/office/officeart/2018/5/layout/IconCircleLabelList"/>
    <dgm:cxn modelId="{B1AB857D-68CB-4615-8750-3FCA152724EC}" type="presParOf" srcId="{31B46C73-DEE2-4AFF-990C-FA5A584D060C}" destId="{D9C5F0C9-80DA-40D9-B72C-5139E1D4B291}" srcOrd="1" destOrd="0" presId="urn:microsoft.com/office/officeart/2018/5/layout/IconCircleLabelList"/>
    <dgm:cxn modelId="{DBCE912E-AC53-414F-85FE-5A310CED59AF}" type="presParOf" srcId="{31B46C73-DEE2-4AFF-990C-FA5A584D060C}" destId="{D1348749-D087-4AD8-BA16-A4861F33944F}" srcOrd="2" destOrd="0" presId="urn:microsoft.com/office/officeart/2018/5/layout/IconCircleLabelList"/>
    <dgm:cxn modelId="{71BFBAF7-E8CA-4CA0-A4CD-F6D0A09CE2E3}" type="presParOf" srcId="{D1348749-D087-4AD8-BA16-A4861F33944F}" destId="{A7D05815-4235-4E5B-8627-55B4250F62E2}" srcOrd="0" destOrd="0" presId="urn:microsoft.com/office/officeart/2018/5/layout/IconCircleLabelList"/>
    <dgm:cxn modelId="{49253FCC-5EDF-44C9-A459-D77E2A2EB351}" type="presParOf" srcId="{D1348749-D087-4AD8-BA16-A4861F33944F}" destId="{8CE333FB-C033-4D29-87A4-D9F94EA467BF}" srcOrd="1" destOrd="0" presId="urn:microsoft.com/office/officeart/2018/5/layout/IconCircleLabelList"/>
    <dgm:cxn modelId="{FB44AD21-9DF3-4D6E-8953-F77F3EC3B85B}" type="presParOf" srcId="{D1348749-D087-4AD8-BA16-A4861F33944F}" destId="{A863BFB1-3EED-4BA1-BE20-DE10BC88A957}" srcOrd="2" destOrd="0" presId="urn:microsoft.com/office/officeart/2018/5/layout/IconCircleLabelList"/>
    <dgm:cxn modelId="{A1A6DA5C-F2C8-4F86-A5F6-802F82EDF4E8}" type="presParOf" srcId="{D1348749-D087-4AD8-BA16-A4861F33944F}" destId="{E042FC56-F0CA-4FD4-9D45-2C041B74FB7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1EA673-8FAC-4B7E-9ADF-463D97029A4E}">
      <dsp:nvSpPr>
        <dsp:cNvPr id="0" name=""/>
        <dsp:cNvSpPr/>
      </dsp:nvSpPr>
      <dsp:spPr>
        <a:xfrm>
          <a:off x="0" y="0"/>
          <a:ext cx="7455297" cy="1643062"/>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IN" sz="1900" b="1" kern="1200"/>
            <a:t>The organizational audit can be described as an assessment that reflects the organization’s capacity in each area such as planning, marketing, revenue collection, and other events. </a:t>
          </a:r>
          <a:endParaRPr lang="en-US" sz="1900" kern="1200"/>
        </a:p>
      </dsp:txBody>
      <dsp:txXfrm>
        <a:off x="48124" y="48124"/>
        <a:ext cx="5757063" cy="1546814"/>
      </dsp:txXfrm>
    </dsp:sp>
    <dsp:sp modelId="{F0D18AFF-6C76-43AE-AEF5-F8DC73D2C6E0}">
      <dsp:nvSpPr>
        <dsp:cNvPr id="0" name=""/>
        <dsp:cNvSpPr/>
      </dsp:nvSpPr>
      <dsp:spPr>
        <a:xfrm>
          <a:off x="1315640" y="2008187"/>
          <a:ext cx="7455297" cy="1643062"/>
        </a:xfrm>
        <a:prstGeom prst="roundRect">
          <a:avLst>
            <a:gd name="adj" fmla="val 10000"/>
          </a:avLst>
        </a:prstGeom>
        <a:solidFill>
          <a:schemeClr val="accent2">
            <a:hueOff val="6194565"/>
            <a:satOff val="-4985"/>
            <a:lumOff val="2942"/>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IN" sz="1900" b="1" kern="1200"/>
            <a:t>The audit is especially essential as it helps in attaining various corporate objectives and helps in mitigating risks which can stop businesses from gaining economic sustainability.</a:t>
          </a:r>
          <a:endParaRPr lang="en-US" sz="1900" kern="1200"/>
        </a:p>
      </dsp:txBody>
      <dsp:txXfrm>
        <a:off x="1363764" y="2056311"/>
        <a:ext cx="4975417" cy="1546814"/>
      </dsp:txXfrm>
    </dsp:sp>
    <dsp:sp modelId="{C44C105F-5081-497B-8948-3D309AF5A5C4}">
      <dsp:nvSpPr>
        <dsp:cNvPr id="0" name=""/>
        <dsp:cNvSpPr/>
      </dsp:nvSpPr>
      <dsp:spPr>
        <a:xfrm>
          <a:off x="6387306" y="1291629"/>
          <a:ext cx="1067990" cy="1067990"/>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6627604" y="1291629"/>
        <a:ext cx="587394" cy="8036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FA504B-FDBD-410B-82A3-1FB015DAA466}">
      <dsp:nvSpPr>
        <dsp:cNvPr id="0" name=""/>
        <dsp:cNvSpPr/>
      </dsp:nvSpPr>
      <dsp:spPr>
        <a:xfrm>
          <a:off x="0" y="3769"/>
          <a:ext cx="10986867" cy="802946"/>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06DCB2-C580-428D-8205-9A112616F878}">
      <dsp:nvSpPr>
        <dsp:cNvPr id="0" name=""/>
        <dsp:cNvSpPr/>
      </dsp:nvSpPr>
      <dsp:spPr>
        <a:xfrm>
          <a:off x="242891" y="184432"/>
          <a:ext cx="441620" cy="4416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EB0D788-3518-4229-88F3-F7AC6A7BAC9C}">
      <dsp:nvSpPr>
        <dsp:cNvPr id="0" name=""/>
        <dsp:cNvSpPr/>
      </dsp:nvSpPr>
      <dsp:spPr>
        <a:xfrm>
          <a:off x="927403" y="3769"/>
          <a:ext cx="10059463" cy="80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79" tIns="84979" rIns="84979" bIns="84979" numCol="1" spcCol="1270" anchor="ctr" anchorCtr="0">
          <a:noAutofit/>
        </a:bodyPr>
        <a:lstStyle/>
        <a:p>
          <a:pPr marL="0" lvl="0" indent="0" algn="l" defTabSz="800100">
            <a:lnSpc>
              <a:spcPct val="100000"/>
            </a:lnSpc>
            <a:spcBef>
              <a:spcPct val="0"/>
            </a:spcBef>
            <a:spcAft>
              <a:spcPct val="35000"/>
            </a:spcAft>
            <a:buNone/>
          </a:pPr>
          <a:r>
            <a:rPr lang="en-IN" sz="1800" b="1" kern="1200" dirty="0">
              <a:solidFill>
                <a:schemeClr val="tx2">
                  <a:lumMod val="75000"/>
                  <a:lumOff val="25000"/>
                </a:schemeClr>
              </a:solidFill>
            </a:rPr>
            <a:t>While concluding the report, it can be said that IHG has successfully gained the highest opportunities in the market</a:t>
          </a:r>
          <a:r>
            <a:rPr lang="en-IN" sz="1600" kern="1200" dirty="0"/>
            <a:t>. </a:t>
          </a:r>
          <a:endParaRPr lang="en-US" sz="1600" kern="1200" dirty="0"/>
        </a:p>
      </dsp:txBody>
      <dsp:txXfrm>
        <a:off x="927403" y="3769"/>
        <a:ext cx="10059463" cy="802946"/>
      </dsp:txXfrm>
    </dsp:sp>
    <dsp:sp modelId="{4BD75A25-B430-4269-B949-74742A584FA1}">
      <dsp:nvSpPr>
        <dsp:cNvPr id="0" name=""/>
        <dsp:cNvSpPr/>
      </dsp:nvSpPr>
      <dsp:spPr>
        <a:xfrm>
          <a:off x="0" y="1007452"/>
          <a:ext cx="10986867" cy="802946"/>
        </a:xfrm>
        <a:prstGeom prst="roundRect">
          <a:avLst>
            <a:gd name="adj" fmla="val 10000"/>
          </a:avLst>
        </a:prstGeom>
        <a:solidFill>
          <a:schemeClr val="accent2">
            <a:hueOff val="1548641"/>
            <a:satOff val="-1246"/>
            <a:lumOff val="735"/>
            <a:alphaOff val="0"/>
          </a:schemeClr>
        </a:solidFill>
        <a:ln>
          <a:noFill/>
        </a:ln>
        <a:effectLst/>
      </dsp:spPr>
      <dsp:style>
        <a:lnRef idx="0">
          <a:scrgbClr r="0" g="0" b="0"/>
        </a:lnRef>
        <a:fillRef idx="1">
          <a:scrgbClr r="0" g="0" b="0"/>
        </a:fillRef>
        <a:effectRef idx="0">
          <a:scrgbClr r="0" g="0" b="0"/>
        </a:effectRef>
        <a:fontRef idx="minor"/>
      </dsp:style>
    </dsp:sp>
    <dsp:sp modelId="{983878BB-E2E8-4D4F-89B0-E5E53DEEB237}">
      <dsp:nvSpPr>
        <dsp:cNvPr id="0" name=""/>
        <dsp:cNvSpPr/>
      </dsp:nvSpPr>
      <dsp:spPr>
        <a:xfrm>
          <a:off x="242891" y="1188115"/>
          <a:ext cx="441620" cy="4416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94B7D30-0C0F-4BD1-812D-5FA7D6924954}">
      <dsp:nvSpPr>
        <dsp:cNvPr id="0" name=""/>
        <dsp:cNvSpPr/>
      </dsp:nvSpPr>
      <dsp:spPr>
        <a:xfrm>
          <a:off x="927403" y="1007452"/>
          <a:ext cx="10059463" cy="80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79" tIns="84979" rIns="84979" bIns="84979" numCol="1" spcCol="1270" anchor="ctr" anchorCtr="0">
          <a:noAutofit/>
        </a:bodyPr>
        <a:lstStyle/>
        <a:p>
          <a:pPr marL="0" lvl="0" indent="0" algn="l" defTabSz="800100">
            <a:lnSpc>
              <a:spcPct val="100000"/>
            </a:lnSpc>
            <a:spcBef>
              <a:spcPct val="0"/>
            </a:spcBef>
            <a:spcAft>
              <a:spcPct val="35000"/>
            </a:spcAft>
            <a:buNone/>
          </a:pPr>
          <a:r>
            <a:rPr lang="en-IN" sz="1800" b="1" kern="1200" dirty="0">
              <a:solidFill>
                <a:schemeClr val="tx2">
                  <a:lumMod val="75000"/>
                  <a:lumOff val="25000"/>
                </a:schemeClr>
              </a:solidFill>
            </a:rPr>
            <a:t>The company has successfully invested in development resources which further help them to gain outstanding operating support to the owners.</a:t>
          </a:r>
          <a:endParaRPr lang="en-US" sz="1800" b="1" kern="1200" dirty="0">
            <a:solidFill>
              <a:schemeClr val="tx2">
                <a:lumMod val="75000"/>
                <a:lumOff val="25000"/>
              </a:schemeClr>
            </a:solidFill>
          </a:endParaRPr>
        </a:p>
      </dsp:txBody>
      <dsp:txXfrm>
        <a:off x="927403" y="1007452"/>
        <a:ext cx="10059463" cy="802946"/>
      </dsp:txXfrm>
    </dsp:sp>
    <dsp:sp modelId="{E0938CB4-A88D-4166-86BA-D397F11832EA}">
      <dsp:nvSpPr>
        <dsp:cNvPr id="0" name=""/>
        <dsp:cNvSpPr/>
      </dsp:nvSpPr>
      <dsp:spPr>
        <a:xfrm>
          <a:off x="0" y="1952320"/>
          <a:ext cx="10986867" cy="802946"/>
        </a:xfrm>
        <a:prstGeom prst="roundRect">
          <a:avLst>
            <a:gd name="adj" fmla="val 10000"/>
          </a:avLst>
        </a:prstGeom>
        <a:solidFill>
          <a:schemeClr val="accent2">
            <a:hueOff val="3097282"/>
            <a:satOff val="-2492"/>
            <a:lumOff val="1471"/>
            <a:alphaOff val="0"/>
          </a:schemeClr>
        </a:solidFill>
        <a:ln>
          <a:noFill/>
        </a:ln>
        <a:effectLst/>
      </dsp:spPr>
      <dsp:style>
        <a:lnRef idx="0">
          <a:scrgbClr r="0" g="0" b="0"/>
        </a:lnRef>
        <a:fillRef idx="1">
          <a:scrgbClr r="0" g="0" b="0"/>
        </a:fillRef>
        <a:effectRef idx="0">
          <a:scrgbClr r="0" g="0" b="0"/>
        </a:effectRef>
        <a:fontRef idx="minor"/>
      </dsp:style>
    </dsp:sp>
    <dsp:sp modelId="{975E4BDE-B713-4C3B-97B1-83C2337692C1}">
      <dsp:nvSpPr>
        <dsp:cNvPr id="0" name=""/>
        <dsp:cNvSpPr/>
      </dsp:nvSpPr>
      <dsp:spPr>
        <a:xfrm>
          <a:off x="242891" y="2191799"/>
          <a:ext cx="441620" cy="4416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A1461A0-83DD-49E4-865C-732113587B35}">
      <dsp:nvSpPr>
        <dsp:cNvPr id="0" name=""/>
        <dsp:cNvSpPr/>
      </dsp:nvSpPr>
      <dsp:spPr>
        <a:xfrm>
          <a:off x="927403" y="2011136"/>
          <a:ext cx="10059463" cy="80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79" tIns="84979" rIns="84979" bIns="84979" numCol="1" spcCol="1270" anchor="ctr" anchorCtr="0">
          <a:noAutofit/>
        </a:bodyPr>
        <a:lstStyle/>
        <a:p>
          <a:pPr marL="0" lvl="0" indent="0" algn="l" defTabSz="711200">
            <a:lnSpc>
              <a:spcPct val="100000"/>
            </a:lnSpc>
            <a:spcBef>
              <a:spcPct val="0"/>
            </a:spcBef>
            <a:spcAft>
              <a:spcPct val="35000"/>
            </a:spcAft>
            <a:buNone/>
          </a:pPr>
          <a:r>
            <a:rPr lang="en-IN" sz="1600" b="1" kern="1200" dirty="0">
              <a:solidFill>
                <a:schemeClr val="tx2">
                  <a:lumMod val="75000"/>
                  <a:lumOff val="25000"/>
                </a:schemeClr>
              </a:solidFill>
            </a:rPr>
            <a:t>It cannot be denied that structure is essential for the growth of the company and in IHG follows an authentic functional organizational structure which gives the effective oversight and provides them with strategic direction.</a:t>
          </a:r>
          <a:endParaRPr lang="en-US" sz="1600" b="1" kern="1200" dirty="0">
            <a:solidFill>
              <a:schemeClr val="tx2">
                <a:lumMod val="75000"/>
                <a:lumOff val="25000"/>
              </a:schemeClr>
            </a:solidFill>
          </a:endParaRPr>
        </a:p>
      </dsp:txBody>
      <dsp:txXfrm>
        <a:off x="927403" y="2011136"/>
        <a:ext cx="10059463" cy="802946"/>
      </dsp:txXfrm>
    </dsp:sp>
    <dsp:sp modelId="{A824909E-C688-4EFD-AD80-79D066FB7CD2}">
      <dsp:nvSpPr>
        <dsp:cNvPr id="0" name=""/>
        <dsp:cNvSpPr/>
      </dsp:nvSpPr>
      <dsp:spPr>
        <a:xfrm>
          <a:off x="0" y="3014819"/>
          <a:ext cx="10986867" cy="802946"/>
        </a:xfrm>
        <a:prstGeom prst="roundRect">
          <a:avLst>
            <a:gd name="adj" fmla="val 10000"/>
          </a:avLst>
        </a:prstGeom>
        <a:solidFill>
          <a:schemeClr val="accent2">
            <a:hueOff val="4645924"/>
            <a:satOff val="-3739"/>
            <a:lumOff val="2206"/>
            <a:alphaOff val="0"/>
          </a:schemeClr>
        </a:solidFill>
        <a:ln>
          <a:noFill/>
        </a:ln>
        <a:effectLst/>
      </dsp:spPr>
      <dsp:style>
        <a:lnRef idx="0">
          <a:scrgbClr r="0" g="0" b="0"/>
        </a:lnRef>
        <a:fillRef idx="1">
          <a:scrgbClr r="0" g="0" b="0"/>
        </a:fillRef>
        <a:effectRef idx="0">
          <a:scrgbClr r="0" g="0" b="0"/>
        </a:effectRef>
        <a:fontRef idx="minor"/>
      </dsp:style>
    </dsp:sp>
    <dsp:sp modelId="{6868EACA-C730-4024-9924-DBDF6B939759}">
      <dsp:nvSpPr>
        <dsp:cNvPr id="0" name=""/>
        <dsp:cNvSpPr/>
      </dsp:nvSpPr>
      <dsp:spPr>
        <a:xfrm>
          <a:off x="242891" y="3195482"/>
          <a:ext cx="441620" cy="4416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E7A481-10E1-45E7-B100-7879BC6DDC9E}">
      <dsp:nvSpPr>
        <dsp:cNvPr id="0" name=""/>
        <dsp:cNvSpPr/>
      </dsp:nvSpPr>
      <dsp:spPr>
        <a:xfrm>
          <a:off x="927403" y="3014819"/>
          <a:ext cx="10059463" cy="80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79" tIns="84979" rIns="84979" bIns="84979" numCol="1" spcCol="1270" anchor="ctr" anchorCtr="0">
          <a:noAutofit/>
        </a:bodyPr>
        <a:lstStyle/>
        <a:p>
          <a:pPr marL="0" lvl="0" indent="0" algn="l" defTabSz="800100">
            <a:lnSpc>
              <a:spcPct val="100000"/>
            </a:lnSpc>
            <a:spcBef>
              <a:spcPct val="0"/>
            </a:spcBef>
            <a:spcAft>
              <a:spcPct val="35000"/>
            </a:spcAft>
            <a:buNone/>
          </a:pPr>
          <a:r>
            <a:rPr lang="en-IN" sz="1800" b="1" kern="1200" dirty="0">
              <a:solidFill>
                <a:schemeClr val="tx2">
                  <a:lumMod val="75000"/>
                  <a:lumOff val="25000"/>
                </a:schemeClr>
              </a:solidFill>
            </a:rPr>
            <a:t>Moreover, the culture of the company ensures diversity as well as an inclusive culture.</a:t>
          </a:r>
          <a:r>
            <a:rPr lang="en-IN" sz="1600" kern="1200" dirty="0"/>
            <a:t> </a:t>
          </a:r>
          <a:endParaRPr lang="en-US" sz="1600" kern="1200" dirty="0"/>
        </a:p>
      </dsp:txBody>
      <dsp:txXfrm>
        <a:off x="927403" y="3014819"/>
        <a:ext cx="10059463" cy="802946"/>
      </dsp:txXfrm>
    </dsp:sp>
    <dsp:sp modelId="{2B57267F-A4D5-4B57-A354-A4FEC2530904}">
      <dsp:nvSpPr>
        <dsp:cNvPr id="0" name=""/>
        <dsp:cNvSpPr/>
      </dsp:nvSpPr>
      <dsp:spPr>
        <a:xfrm>
          <a:off x="0" y="4018502"/>
          <a:ext cx="10986867" cy="802946"/>
        </a:xfrm>
        <a:prstGeom prst="roundRect">
          <a:avLst>
            <a:gd name="adj" fmla="val 10000"/>
          </a:avLst>
        </a:prstGeom>
        <a:solidFill>
          <a:schemeClr val="accent2">
            <a:hueOff val="6194565"/>
            <a:satOff val="-4985"/>
            <a:lumOff val="2942"/>
            <a:alphaOff val="0"/>
          </a:schemeClr>
        </a:solidFill>
        <a:ln>
          <a:noFill/>
        </a:ln>
        <a:effectLst/>
      </dsp:spPr>
      <dsp:style>
        <a:lnRef idx="0">
          <a:scrgbClr r="0" g="0" b="0"/>
        </a:lnRef>
        <a:fillRef idx="1">
          <a:scrgbClr r="0" g="0" b="0"/>
        </a:fillRef>
        <a:effectRef idx="0">
          <a:scrgbClr r="0" g="0" b="0"/>
        </a:effectRef>
        <a:fontRef idx="minor"/>
      </dsp:style>
    </dsp:sp>
    <dsp:sp modelId="{7E036B50-8F60-4F74-ABD7-A69A3481F17C}">
      <dsp:nvSpPr>
        <dsp:cNvPr id="0" name=""/>
        <dsp:cNvSpPr/>
      </dsp:nvSpPr>
      <dsp:spPr>
        <a:xfrm>
          <a:off x="242891" y="4199165"/>
          <a:ext cx="441620" cy="44162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64A28F9-EDAC-4ED7-9203-87A4D2DE028A}">
      <dsp:nvSpPr>
        <dsp:cNvPr id="0" name=""/>
        <dsp:cNvSpPr/>
      </dsp:nvSpPr>
      <dsp:spPr>
        <a:xfrm>
          <a:off x="927403" y="4018502"/>
          <a:ext cx="10059463" cy="8029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979" tIns="84979" rIns="84979" bIns="84979" numCol="1" spcCol="1270" anchor="ctr" anchorCtr="0">
          <a:noAutofit/>
        </a:bodyPr>
        <a:lstStyle/>
        <a:p>
          <a:pPr marL="0" lvl="0" indent="0" algn="l" defTabSz="800100">
            <a:lnSpc>
              <a:spcPct val="100000"/>
            </a:lnSpc>
            <a:spcBef>
              <a:spcPct val="0"/>
            </a:spcBef>
            <a:spcAft>
              <a:spcPct val="35000"/>
            </a:spcAft>
            <a:buNone/>
          </a:pPr>
          <a:r>
            <a:rPr lang="en-IN" sz="1800" b="1" kern="1200" dirty="0">
              <a:solidFill>
                <a:schemeClr val="tx2">
                  <a:lumMod val="75000"/>
                  <a:lumOff val="25000"/>
                </a:schemeClr>
              </a:solidFill>
            </a:rPr>
            <a:t>Furthermore, their culture is to welcome and care about the guests. Their goal is to create memorable guests' experiences and to create thoughtful programs so that environment can be saved. </a:t>
          </a:r>
          <a:endParaRPr lang="en-US" sz="1800" b="1" kern="1200" dirty="0">
            <a:solidFill>
              <a:schemeClr val="tx2">
                <a:lumMod val="75000"/>
                <a:lumOff val="25000"/>
              </a:schemeClr>
            </a:solidFill>
          </a:endParaRPr>
        </a:p>
      </dsp:txBody>
      <dsp:txXfrm>
        <a:off x="927403" y="4018502"/>
        <a:ext cx="10059463" cy="80294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2AA687-3F05-462C-B81B-36C06FB41A44}">
      <dsp:nvSpPr>
        <dsp:cNvPr id="0" name=""/>
        <dsp:cNvSpPr/>
      </dsp:nvSpPr>
      <dsp:spPr>
        <a:xfrm>
          <a:off x="1172469" y="25624"/>
          <a:ext cx="2196000" cy="2196000"/>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76B0BC-D402-4560-8F53-1276869C5413}">
      <dsp:nvSpPr>
        <dsp:cNvPr id="0" name=""/>
        <dsp:cNvSpPr/>
      </dsp:nvSpPr>
      <dsp:spPr>
        <a:xfrm>
          <a:off x="1640469" y="493624"/>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899F8D3-F78B-4C02-935D-67FCE522EE9E}">
      <dsp:nvSpPr>
        <dsp:cNvPr id="0" name=""/>
        <dsp:cNvSpPr/>
      </dsp:nvSpPr>
      <dsp:spPr>
        <a:xfrm>
          <a:off x="470469" y="2905625"/>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822450">
            <a:lnSpc>
              <a:spcPct val="100000"/>
            </a:lnSpc>
            <a:spcBef>
              <a:spcPct val="0"/>
            </a:spcBef>
            <a:spcAft>
              <a:spcPct val="35000"/>
            </a:spcAft>
            <a:buNone/>
            <a:defRPr cap="all"/>
          </a:pPr>
          <a:r>
            <a:rPr lang="en-US" sz="4100" b="1" kern="1200"/>
            <a:t>Thank you </a:t>
          </a:r>
          <a:endParaRPr lang="en-US" sz="4100" kern="1200"/>
        </a:p>
      </dsp:txBody>
      <dsp:txXfrm>
        <a:off x="470469" y="2905625"/>
        <a:ext cx="3600000" cy="720000"/>
      </dsp:txXfrm>
    </dsp:sp>
    <dsp:sp modelId="{A7D05815-4235-4E5B-8627-55B4250F62E2}">
      <dsp:nvSpPr>
        <dsp:cNvPr id="0" name=""/>
        <dsp:cNvSpPr/>
      </dsp:nvSpPr>
      <dsp:spPr>
        <a:xfrm>
          <a:off x="5402468" y="25624"/>
          <a:ext cx="2196000" cy="2196000"/>
        </a:xfrm>
        <a:prstGeom prst="ellipse">
          <a:avLst/>
        </a:prstGeom>
        <a:solidFill>
          <a:schemeClr val="accent5">
            <a:hueOff val="-1224008"/>
            <a:satOff val="34632"/>
            <a:lumOff val="-4509"/>
            <a:alphaOff val="0"/>
          </a:schemeClr>
        </a:solidFill>
        <a:ln>
          <a:noFill/>
        </a:ln>
        <a:effectLst/>
      </dsp:spPr>
      <dsp:style>
        <a:lnRef idx="0">
          <a:scrgbClr r="0" g="0" b="0"/>
        </a:lnRef>
        <a:fillRef idx="1">
          <a:scrgbClr r="0" g="0" b="0"/>
        </a:fillRef>
        <a:effectRef idx="0">
          <a:scrgbClr r="0" g="0" b="0"/>
        </a:effectRef>
        <a:fontRef idx="minor"/>
      </dsp:style>
    </dsp:sp>
    <dsp:sp modelId="{8CE333FB-C033-4D29-87A4-D9F94EA467BF}">
      <dsp:nvSpPr>
        <dsp:cNvPr id="0" name=""/>
        <dsp:cNvSpPr/>
      </dsp:nvSpPr>
      <dsp:spPr>
        <a:xfrm>
          <a:off x="5870468" y="493624"/>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042FC56-F0CA-4FD4-9D45-2C041B74FB77}">
      <dsp:nvSpPr>
        <dsp:cNvPr id="0" name=""/>
        <dsp:cNvSpPr/>
      </dsp:nvSpPr>
      <dsp:spPr>
        <a:xfrm>
          <a:off x="4700468" y="2905625"/>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822450">
            <a:lnSpc>
              <a:spcPct val="100000"/>
            </a:lnSpc>
            <a:spcBef>
              <a:spcPct val="0"/>
            </a:spcBef>
            <a:spcAft>
              <a:spcPct val="35000"/>
            </a:spcAft>
            <a:buNone/>
            <a:defRPr cap="all"/>
          </a:pPr>
          <a:r>
            <a:rPr lang="en-US" sz="4100" b="1" kern="1200"/>
            <a:t>Any question?</a:t>
          </a:r>
          <a:endParaRPr lang="en-US" sz="4100" kern="1200"/>
        </a:p>
      </dsp:txBody>
      <dsp:txXfrm>
        <a:off x="4700468" y="2905625"/>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BA3F2A-2F3B-4F72-905E-3B2E97D7BC56}" type="datetimeFigureOut">
              <a:rPr lang="en-IN" smtClean="0"/>
              <a:t>23-07-2020</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3F7E522-A45B-4A0A-93F6-8C9121D56580}" type="slidenum">
              <a:rPr lang="en-IN" smtClean="0"/>
              <a:t>‹#›</a:t>
            </a:fld>
            <a:endParaRPr lang="en-IN"/>
          </a:p>
        </p:txBody>
      </p:sp>
    </p:spTree>
    <p:extLst>
      <p:ext uri="{BB962C8B-B14F-4D97-AF65-F5344CB8AC3E}">
        <p14:creationId xmlns:p14="http://schemas.microsoft.com/office/powerpoint/2010/main" val="32055487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23F7E522-A45B-4A0A-93F6-8C9121D56580}" type="slidenum">
              <a:rPr lang="en-IN" smtClean="0"/>
              <a:t>1</a:t>
            </a:fld>
            <a:endParaRPr lang="en-IN"/>
          </a:p>
        </p:txBody>
      </p:sp>
    </p:spTree>
    <p:extLst>
      <p:ext uri="{BB962C8B-B14F-4D97-AF65-F5344CB8AC3E}">
        <p14:creationId xmlns:p14="http://schemas.microsoft.com/office/powerpoint/2010/main" val="276631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the report, the organizational audit report of Holiday Inn has been discussed along with its strategic report and current performance.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23F7E522-A45B-4A0A-93F6-8C9121D56580}" type="slidenum">
              <a:rPr lang="en-IN" smtClean="0"/>
              <a:t>2</a:t>
            </a:fld>
            <a:endParaRPr lang="en-IN"/>
          </a:p>
        </p:txBody>
      </p:sp>
    </p:spTree>
    <p:extLst>
      <p:ext uri="{BB962C8B-B14F-4D97-AF65-F5344CB8AC3E}">
        <p14:creationId xmlns:p14="http://schemas.microsoft.com/office/powerpoint/2010/main" val="2906807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company also maintains a culture where every colleague feels included, respected as well as valued. Moreover, IHG has employed a team of global risk specialists who monitor as well as coordinate the safety and security of the guests as well as employees so that better culture can be created.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23F7E522-A45B-4A0A-93F6-8C9121D56580}" type="slidenum">
              <a:rPr lang="en-IN" smtClean="0"/>
              <a:t>3</a:t>
            </a:fld>
            <a:endParaRPr lang="en-IN"/>
          </a:p>
        </p:txBody>
      </p:sp>
    </p:spTree>
    <p:extLst>
      <p:ext uri="{BB962C8B-B14F-4D97-AF65-F5344CB8AC3E}">
        <p14:creationId xmlns:p14="http://schemas.microsoft.com/office/powerpoint/2010/main" val="39236434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IHG has used science-led protocols as well as service measures to enhance the way of cleaning. Moreover, IHG understands the roles and responsibilities that the company has towards the local communities and economies and is determined to be part of the process.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23F7E522-A45B-4A0A-93F6-8C9121D56580}" type="slidenum">
              <a:rPr lang="en-IN" smtClean="0"/>
              <a:t>4</a:t>
            </a:fld>
            <a:endParaRPr lang="en-IN"/>
          </a:p>
        </p:txBody>
      </p:sp>
    </p:spTree>
    <p:extLst>
      <p:ext uri="{BB962C8B-B14F-4D97-AF65-F5344CB8AC3E}">
        <p14:creationId xmlns:p14="http://schemas.microsoft.com/office/powerpoint/2010/main" val="1615827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In terms of cleanliness, the company has brought visible changes as in the reception area they have reduced contact at check-in and inspired to use touchless transactions. Moreover, deep cleaning with hospital-grade disinfectants </a:t>
            </a:r>
            <a:r>
              <a:rPr lang="en-IN" sz="1800" dirty="0">
                <a:effectLst/>
                <a:latin typeface="Calibri" panose="020F0502020204030204" pitchFamily="34" charset="0"/>
                <a:ea typeface="Calibri" panose="020F0502020204030204" pitchFamily="34" charset="0"/>
                <a:cs typeface="Times New Roman" panose="02020603050405020304" pitchFamily="18" charset="0"/>
              </a:rPr>
              <a:t>has been introduced so that the guests can feel secure and have no complaints regarding the service of the company. </a:t>
            </a:r>
            <a:endParaRPr lang="en-IN" dirty="0"/>
          </a:p>
        </p:txBody>
      </p:sp>
      <p:sp>
        <p:nvSpPr>
          <p:cNvPr id="4" name="Slide Number Placeholder 3"/>
          <p:cNvSpPr>
            <a:spLocks noGrp="1"/>
          </p:cNvSpPr>
          <p:nvPr>
            <p:ph type="sldNum" sz="quarter" idx="5"/>
          </p:nvPr>
        </p:nvSpPr>
        <p:spPr/>
        <p:txBody>
          <a:bodyPr/>
          <a:lstStyle/>
          <a:p>
            <a:fld id="{23F7E522-A45B-4A0A-93F6-8C9121D56580}" type="slidenum">
              <a:rPr lang="en-IN" smtClean="0"/>
              <a:t>5</a:t>
            </a:fld>
            <a:endParaRPr lang="en-IN"/>
          </a:p>
        </p:txBody>
      </p:sp>
    </p:spTree>
    <p:extLst>
      <p:ext uri="{BB962C8B-B14F-4D97-AF65-F5344CB8AC3E}">
        <p14:creationId xmlns:p14="http://schemas.microsoft.com/office/powerpoint/2010/main" val="1378479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Therefore, it can be said that in the increasingly competitive environment, IHG is well-paced due to its strategic model which helps them to grow their core business and in return achieve maximized return on new initiatives.</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23F7E522-A45B-4A0A-93F6-8C9121D56580}" type="slidenum">
              <a:rPr lang="en-IN" smtClean="0"/>
              <a:t>6</a:t>
            </a:fld>
            <a:endParaRPr lang="en-IN"/>
          </a:p>
        </p:txBody>
      </p:sp>
    </p:spTree>
    <p:extLst>
      <p:ext uri="{BB962C8B-B14F-4D97-AF65-F5344CB8AC3E}">
        <p14:creationId xmlns:p14="http://schemas.microsoft.com/office/powerpoint/2010/main" val="11542205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Therefore, to improve and maintain the overall performance, it is required to create a strategy that can connect the organizational culture with employee performance and the current performance of  IHG.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23F7E522-A45B-4A0A-93F6-8C9121D56580}" type="slidenum">
              <a:rPr lang="en-IN" smtClean="0"/>
              <a:t>7</a:t>
            </a:fld>
            <a:endParaRPr lang="en-IN"/>
          </a:p>
        </p:txBody>
      </p:sp>
    </p:spTree>
    <p:extLst>
      <p:ext uri="{BB962C8B-B14F-4D97-AF65-F5344CB8AC3E}">
        <p14:creationId xmlns:p14="http://schemas.microsoft.com/office/powerpoint/2010/main" val="4085581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However, due to COVID-19, the company is facing tremendous challenges for which they have upgraded their safety and security measures and invested money in their cleaning process.  </a:t>
            </a:r>
            <a:endParaRPr lang="en-IN"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23F7E522-A45B-4A0A-93F6-8C9121D56580}" type="slidenum">
              <a:rPr lang="en-IN" smtClean="0"/>
              <a:t>8</a:t>
            </a:fld>
            <a:endParaRPr lang="en-IN"/>
          </a:p>
        </p:txBody>
      </p:sp>
    </p:spTree>
    <p:extLst>
      <p:ext uri="{BB962C8B-B14F-4D97-AF65-F5344CB8AC3E}">
        <p14:creationId xmlns:p14="http://schemas.microsoft.com/office/powerpoint/2010/main" val="4846103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23F7E522-A45B-4A0A-93F6-8C9121D56580}" type="slidenum">
              <a:rPr lang="en-IN" smtClean="0"/>
              <a:t>9</a:t>
            </a:fld>
            <a:endParaRPr lang="en-IN"/>
          </a:p>
        </p:txBody>
      </p:sp>
    </p:spTree>
    <p:extLst>
      <p:ext uri="{BB962C8B-B14F-4D97-AF65-F5344CB8AC3E}">
        <p14:creationId xmlns:p14="http://schemas.microsoft.com/office/powerpoint/2010/main" val="39892806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a:p>
        </p:txBody>
      </p:sp>
      <p:sp>
        <p:nvSpPr>
          <p:cNvPr id="4" name="Slide Number Placeholder 3"/>
          <p:cNvSpPr>
            <a:spLocks noGrp="1"/>
          </p:cNvSpPr>
          <p:nvPr>
            <p:ph type="sldNum" sz="quarter" idx="10"/>
          </p:nvPr>
        </p:nvSpPr>
        <p:spPr/>
        <p:txBody>
          <a:bodyPr/>
          <a:lstStyle/>
          <a:p>
            <a:fld id="{23F7E522-A45B-4A0A-93F6-8C9121D56580}" type="slidenum">
              <a:rPr lang="en-IN" smtClean="0"/>
              <a:t>10</a:t>
            </a:fld>
            <a:endParaRPr lang="en-IN"/>
          </a:p>
        </p:txBody>
      </p:sp>
    </p:spTree>
    <p:extLst>
      <p:ext uri="{BB962C8B-B14F-4D97-AF65-F5344CB8AC3E}">
        <p14:creationId xmlns:p14="http://schemas.microsoft.com/office/powerpoint/2010/main" val="21627914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 name="Group 25"/>
          <p:cNvGrpSpPr/>
          <p:nvPr/>
        </p:nvGrpSpPr>
        <p:grpSpPr>
          <a:xfrm>
            <a:off x="-1" y="-2313"/>
            <a:ext cx="12192001" cy="6924496"/>
            <a:chOff x="-1" y="-2313"/>
            <a:chExt cx="12192001" cy="6924496"/>
          </a:xfrm>
        </p:grpSpPr>
        <p:sp>
          <p:nvSpPr>
            <p:cNvPr id="25" name="Freeform 13"/>
            <p:cNvSpPr>
              <a:spLocks noEditPoints="1"/>
            </p:cNvSpPr>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solidFill>
              <a:schemeClr val="accent3"/>
            </a:solidFill>
            <a:ln>
              <a:noFill/>
            </a:ln>
          </p:spPr>
        </p:sp>
        <p:sp>
          <p:nvSpPr>
            <p:cNvPr id="18" name="Freeform 9"/>
            <p:cNvSpPr>
              <a:spLocks noEditPoints="1"/>
            </p:cNvSpPr>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solidFill>
              <a:schemeClr val="accent2"/>
            </a:solidFill>
            <a:ln>
              <a:noFill/>
            </a:ln>
          </p:spPr>
        </p:sp>
        <p:sp>
          <p:nvSpPr>
            <p:cNvPr id="13" name="Freeform 5"/>
            <p:cNvSpPr>
              <a:spLocks noEditPoints="1"/>
            </p:cNvSpPr>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solidFill>
              <a:schemeClr val="accent1"/>
            </a:solidFill>
            <a:ln>
              <a:noFill/>
            </a:ln>
          </p:spPr>
        </p:sp>
      </p:grpSp>
      <p:sp>
        <p:nvSpPr>
          <p:cNvPr id="4" name="Date Placeholder 3"/>
          <p:cNvSpPr>
            <a:spLocks noGrp="1"/>
          </p:cNvSpPr>
          <p:nvPr>
            <p:ph type="dt" sz="half" idx="10"/>
          </p:nvPr>
        </p:nvSpPr>
        <p:spPr>
          <a:xfrm>
            <a:off x="8973319" y="6442524"/>
            <a:ext cx="2743200" cy="365125"/>
          </a:xfrm>
        </p:spPr>
        <p:txBody>
          <a:bodyPr/>
          <a:lstStyle/>
          <a:p>
            <a:fld id="{322205C3-9188-4CFC-AD93-72993657D626}" type="datetimeFigureOut">
              <a:rPr lang="en-IN" smtClean="0"/>
              <a:t>23-07-2020</a:t>
            </a:fld>
            <a:endParaRPr lang="en-IN"/>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IN"/>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2D62E848-B499-4F6C-A5B6-1F639E73DA77}" type="slidenum">
              <a:rPr lang="en-IN" smtClean="0"/>
              <a:t>‹#›</a:t>
            </a:fld>
            <a:endParaRPr lang="en-IN"/>
          </a:p>
        </p:txBody>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125756550"/>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2205C3-9188-4CFC-AD93-72993657D626}" type="datetimeFigureOut">
              <a:rPr lang="en-IN" smtClean="0"/>
              <a:t>23-07-2020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62E848-B499-4F6C-A5B6-1F639E73DA77}" type="slidenum">
              <a:rPr lang="en-IN" smtClean="0"/>
              <a:t>‹#›</a:t>
            </a:fld>
            <a:endParaRPr lang="en-IN"/>
          </a:p>
        </p:txBody>
      </p:sp>
    </p:spTree>
    <p:extLst>
      <p:ext uri="{BB962C8B-B14F-4D97-AF65-F5344CB8AC3E}">
        <p14:creationId xmlns:p14="http://schemas.microsoft.com/office/powerpoint/2010/main" val="639903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1" name="Freeform 5"/>
          <p:cNvSpPr>
            <a:spLocks noEditPoints="1"/>
          </p:cNvSpPr>
          <p:nvPr/>
        </p:nvSpPr>
        <p:spPr bwMode="auto">
          <a:xfrm>
            <a:off x="3175" y="0"/>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322205C3-9188-4CFC-AD93-72993657D626}" type="datetimeFigureOut">
              <a:rPr lang="en-IN" smtClean="0"/>
              <a:t>23-07-2020</a:t>
            </a:fld>
            <a:endParaRPr lang="en-IN"/>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IN"/>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2D62E848-B499-4F6C-A5B6-1F639E73DA77}" type="slidenum">
              <a:rPr lang="en-IN" smtClean="0"/>
              <a:t>‹#›</a:t>
            </a:fld>
            <a:endParaRPr lang="en-IN"/>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793937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22205C3-9188-4CFC-AD93-72993657D626}" type="datetimeFigureOut">
              <a:rPr lang="en-IN" smtClean="0"/>
              <a:t>23-07-2020</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2D62E848-B499-4F6C-A5B6-1F639E73DA77}" type="slidenum">
              <a:rPr lang="en-IN" smtClean="0"/>
              <a:t>‹#›</a:t>
            </a:fld>
            <a:endParaRPr lang="en-IN"/>
          </a:p>
        </p:txBody>
      </p:sp>
    </p:spTree>
    <p:extLst>
      <p:ext uri="{BB962C8B-B14F-4D97-AF65-F5344CB8AC3E}">
        <p14:creationId xmlns:p14="http://schemas.microsoft.com/office/powerpoint/2010/main" val="3642958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05784" y="566928"/>
            <a:ext cx="8898488"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22205C3-9188-4CFC-AD93-72993657D626}" type="datetimeFigureOut">
              <a:rPr lang="en-IN" smtClean="0"/>
              <a:t>23-07-2020</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2D62E848-B499-4F6C-A5B6-1F639E73DA77}" type="slidenum">
              <a:rPr lang="en-IN" smtClean="0"/>
              <a:t>‹#›</a:t>
            </a:fld>
            <a:endParaRPr lang="en-IN"/>
          </a:p>
        </p:txBody>
      </p:sp>
    </p:spTree>
    <p:extLst>
      <p:ext uri="{BB962C8B-B14F-4D97-AF65-F5344CB8AC3E}">
        <p14:creationId xmlns:p14="http://schemas.microsoft.com/office/powerpoint/2010/main" val="14119486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22205C3-9188-4CFC-AD93-72993657D626}" type="datetimeFigureOut">
              <a:rPr lang="en-IN" smtClean="0"/>
              <a:t>23-07-2020</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2D62E848-B499-4F6C-A5B6-1F639E73DA77}" type="slidenum">
              <a:rPr lang="en-IN" smtClean="0"/>
              <a:t>‹#›</a:t>
            </a:fld>
            <a:endParaRPr lang="en-IN"/>
          </a:p>
        </p:txBody>
      </p:sp>
    </p:spTree>
    <p:extLst>
      <p:ext uri="{BB962C8B-B14F-4D97-AF65-F5344CB8AC3E}">
        <p14:creationId xmlns:p14="http://schemas.microsoft.com/office/powerpoint/2010/main" val="260397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6"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Date Placeholder 1"/>
          <p:cNvSpPr>
            <a:spLocks noGrp="1"/>
          </p:cNvSpPr>
          <p:nvPr>
            <p:ph type="dt" sz="half" idx="10"/>
          </p:nvPr>
        </p:nvSpPr>
        <p:spPr/>
        <p:txBody>
          <a:bodyPr/>
          <a:lstStyle/>
          <a:p>
            <a:fld id="{322205C3-9188-4CFC-AD93-72993657D626}" type="datetimeFigureOut">
              <a:rPr lang="en-IN" smtClean="0"/>
              <a:t>23-07-2020</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2D62E848-B499-4F6C-A5B6-1F639E73DA77}" type="slidenum">
              <a:rPr lang="en-IN" smtClean="0"/>
              <a:t>‹#›</a:t>
            </a:fld>
            <a:endParaRPr lang="en-IN"/>
          </a:p>
        </p:txBody>
      </p:sp>
    </p:spTree>
    <p:extLst>
      <p:ext uri="{BB962C8B-B14F-4D97-AF65-F5344CB8AC3E}">
        <p14:creationId xmlns:p14="http://schemas.microsoft.com/office/powerpoint/2010/main" val="898088274"/>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2"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322205C3-9188-4CFC-AD93-72993657D626}" type="datetimeFigureOut">
              <a:rPr lang="en-IN" smtClean="0"/>
              <a:t>23-07-2020</a:t>
            </a:fld>
            <a:endParaRPr lang="en-IN"/>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IN"/>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2D62E848-B499-4F6C-A5B6-1F639E73DA77}" type="slidenum">
              <a:rPr lang="en-IN" smtClean="0"/>
              <a:t>‹#›</a:t>
            </a:fld>
            <a:endParaRPr lang="en-IN"/>
          </a:p>
        </p:txBody>
      </p:sp>
    </p:spTree>
    <p:extLst>
      <p:ext uri="{BB962C8B-B14F-4D97-AF65-F5344CB8AC3E}">
        <p14:creationId xmlns:p14="http://schemas.microsoft.com/office/powerpoint/2010/main" val="1289823777"/>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322205C3-9188-4CFC-AD93-72993657D626}" type="datetimeFigureOut">
              <a:rPr lang="en-IN" smtClean="0"/>
              <a:t>23-07-2020</a:t>
            </a:fld>
            <a:endParaRPr lang="en-IN"/>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IN"/>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2D62E848-B499-4F6C-A5B6-1F639E73DA77}" type="slidenum">
              <a:rPr lang="en-IN" smtClean="0"/>
              <a:t>‹#›</a:t>
            </a:fld>
            <a:endParaRPr lang="en-IN"/>
          </a:p>
        </p:txBody>
      </p:sp>
    </p:spTree>
    <p:extLst>
      <p:ext uri="{BB962C8B-B14F-4D97-AF65-F5344CB8AC3E}">
        <p14:creationId xmlns:p14="http://schemas.microsoft.com/office/powerpoint/2010/main" val="2435190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22205C3-9188-4CFC-AD93-72993657D626}" type="datetimeFigureOut">
              <a:rPr lang="en-IN" smtClean="0"/>
              <a:t>23-07-2020</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2D62E848-B499-4F6C-A5B6-1F639E73DA77}" type="slidenum">
              <a:rPr lang="en-IN" smtClean="0"/>
              <a:t>‹#›</a:t>
            </a:fld>
            <a:endParaRPr lang="en-IN"/>
          </a:p>
        </p:txBody>
      </p:sp>
    </p:spTree>
    <p:extLst>
      <p:ext uri="{BB962C8B-B14F-4D97-AF65-F5344CB8AC3E}">
        <p14:creationId xmlns:p14="http://schemas.microsoft.com/office/powerpoint/2010/main" val="2406301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322205C3-9188-4CFC-AD93-72993657D626}" type="datetimeFigureOut">
              <a:rPr lang="en-IN" smtClean="0"/>
              <a:t>23-07-2020</a:t>
            </a:fld>
            <a:endParaRPr lang="en-IN"/>
          </a:p>
        </p:txBody>
      </p:sp>
      <p:sp>
        <p:nvSpPr>
          <p:cNvPr id="5" name="Footer Placeholder 4"/>
          <p:cNvSpPr>
            <a:spLocks noGrp="1"/>
          </p:cNvSpPr>
          <p:nvPr>
            <p:ph type="ftr" sz="quarter" idx="11"/>
          </p:nvPr>
        </p:nvSpPr>
        <p:spPr>
          <a:xfrm>
            <a:off x="2933699" y="6296615"/>
            <a:ext cx="5959577" cy="365125"/>
          </a:xfrm>
        </p:spPr>
        <p:txBody>
          <a:bodyPr/>
          <a:lstStyle/>
          <a:p>
            <a:endParaRPr lang="en-IN"/>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2D62E848-B499-4F6C-A5B6-1F639E73DA77}" type="slidenum">
              <a:rPr lang="en-IN" smtClean="0"/>
              <a:t>‹#›</a:t>
            </a:fld>
            <a:endParaRPr lang="en-IN"/>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1737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06706" y="568345"/>
            <a:ext cx="8897565"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322205C3-9188-4CFC-AD93-72993657D626}" type="datetimeFigureOut">
              <a:rPr lang="en-IN" smtClean="0"/>
              <a:t>23-07-2020</a:t>
            </a:fld>
            <a:endParaRPr lang="en-IN"/>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IN"/>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2D62E848-B499-4F6C-A5B6-1F639E73DA77}" type="slidenum">
              <a:rPr lang="en-IN" smtClean="0"/>
              <a:t>‹#›</a:t>
            </a:fld>
            <a:endParaRPr lang="en-IN"/>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Tree>
    <p:extLst>
      <p:ext uri="{BB962C8B-B14F-4D97-AF65-F5344CB8AC3E}">
        <p14:creationId xmlns:p14="http://schemas.microsoft.com/office/powerpoint/2010/main" val="160972114"/>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hgplc.com/responsible-business/our-culture"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18B48236-BD86-49B8-917E-334BBED802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Freeform 5">
            <a:extLst>
              <a:ext uri="{FF2B5EF4-FFF2-40B4-BE49-F238E27FC236}">
                <a16:creationId xmlns:a16="http://schemas.microsoft.com/office/drawing/2014/main" id="{B78554DE-0C53-4270-89D7-B93DC6B8DC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175" y="0"/>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schemeClr>
          </a:solidFill>
          <a:ln>
            <a:noFill/>
          </a:ln>
        </p:spPr>
      </p:sp>
      <p:sp>
        <p:nvSpPr>
          <p:cNvPr id="55" name="Rounded Rectangle 7">
            <a:extLst>
              <a:ext uri="{FF2B5EF4-FFF2-40B4-BE49-F238E27FC236}">
                <a16:creationId xmlns:a16="http://schemas.microsoft.com/office/drawing/2014/main" id="{46E2A556-D5EF-4FC4-8D0E-022F2B3418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11260976"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7" name="Freeform 18">
            <a:extLst>
              <a:ext uri="{FF2B5EF4-FFF2-40B4-BE49-F238E27FC236}">
                <a16:creationId xmlns:a16="http://schemas.microsoft.com/office/drawing/2014/main" id="{23EB60B0-FBB6-4D42-9365-A323B797A1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434" y="474134"/>
            <a:ext cx="11260976" cy="5922963"/>
          </a:xfrm>
          <a:custGeom>
            <a:avLst/>
            <a:gdLst>
              <a:gd name="connsiteX0" fmla="*/ 336522 w 11260976"/>
              <a:gd name="connsiteY0" fmla="*/ 196832 h 5922963"/>
              <a:gd name="connsiteX1" fmla="*/ 209530 w 11260976"/>
              <a:gd name="connsiteY1" fmla="*/ 323824 h 5922963"/>
              <a:gd name="connsiteX2" fmla="*/ 209530 w 11260976"/>
              <a:gd name="connsiteY2" fmla="*/ 5586441 h 5922963"/>
              <a:gd name="connsiteX3" fmla="*/ 336522 w 11260976"/>
              <a:gd name="connsiteY3" fmla="*/ 5713433 h 5922963"/>
              <a:gd name="connsiteX4" fmla="*/ 10938742 w 11260976"/>
              <a:gd name="connsiteY4" fmla="*/ 5713433 h 5922963"/>
              <a:gd name="connsiteX5" fmla="*/ 11065734 w 11260976"/>
              <a:gd name="connsiteY5" fmla="*/ 5586441 h 5922963"/>
              <a:gd name="connsiteX6" fmla="*/ 11065734 w 11260976"/>
              <a:gd name="connsiteY6" fmla="*/ 323824 h 5922963"/>
              <a:gd name="connsiteX7" fmla="*/ 10938742 w 11260976"/>
              <a:gd name="connsiteY7" fmla="*/ 196832 h 5922963"/>
              <a:gd name="connsiteX8" fmla="*/ 309593 w 11260976"/>
              <a:gd name="connsiteY8" fmla="*/ 0 h 5922963"/>
              <a:gd name="connsiteX9" fmla="*/ 10951383 w 11260976"/>
              <a:gd name="connsiteY9" fmla="*/ 0 h 5922963"/>
              <a:gd name="connsiteX10" fmla="*/ 11260976 w 11260976"/>
              <a:gd name="connsiteY10" fmla="*/ 309593 h 5922963"/>
              <a:gd name="connsiteX11" fmla="*/ 11260976 w 11260976"/>
              <a:gd name="connsiteY11" fmla="*/ 5613370 h 5922963"/>
              <a:gd name="connsiteX12" fmla="*/ 10951383 w 11260976"/>
              <a:gd name="connsiteY12" fmla="*/ 5922963 h 5922963"/>
              <a:gd name="connsiteX13" fmla="*/ 309593 w 11260976"/>
              <a:gd name="connsiteY13" fmla="*/ 5922963 h 5922963"/>
              <a:gd name="connsiteX14" fmla="*/ 0 w 11260976"/>
              <a:gd name="connsiteY14" fmla="*/ 5613370 h 5922963"/>
              <a:gd name="connsiteX15" fmla="*/ 0 w 11260976"/>
              <a:gd name="connsiteY15" fmla="*/ 309593 h 5922963"/>
              <a:gd name="connsiteX16" fmla="*/ 309593 w 11260976"/>
              <a:gd name="connsiteY16" fmla="*/ 0 h 5922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260976" h="5922963">
                <a:moveTo>
                  <a:pt x="336522" y="196832"/>
                </a:moveTo>
                <a:cubicBezTo>
                  <a:pt x="266386" y="196832"/>
                  <a:pt x="209530" y="253688"/>
                  <a:pt x="209530" y="323824"/>
                </a:cubicBezTo>
                <a:lnTo>
                  <a:pt x="209530" y="5586441"/>
                </a:lnTo>
                <a:cubicBezTo>
                  <a:pt x="209530" y="5656577"/>
                  <a:pt x="266386" y="5713433"/>
                  <a:pt x="336522" y="5713433"/>
                </a:cubicBezTo>
                <a:lnTo>
                  <a:pt x="10938742" y="5713433"/>
                </a:lnTo>
                <a:cubicBezTo>
                  <a:pt x="11008878" y="5713433"/>
                  <a:pt x="11065734" y="5656577"/>
                  <a:pt x="11065734" y="5586441"/>
                </a:cubicBezTo>
                <a:lnTo>
                  <a:pt x="11065734" y="323824"/>
                </a:lnTo>
                <a:cubicBezTo>
                  <a:pt x="11065734" y="253688"/>
                  <a:pt x="11008878" y="196832"/>
                  <a:pt x="10938742" y="196832"/>
                </a:cubicBezTo>
                <a:close/>
                <a:moveTo>
                  <a:pt x="309593" y="0"/>
                </a:moveTo>
                <a:lnTo>
                  <a:pt x="10951383" y="0"/>
                </a:lnTo>
                <a:cubicBezTo>
                  <a:pt x="11122366" y="0"/>
                  <a:pt x="11260976" y="138610"/>
                  <a:pt x="11260976" y="309593"/>
                </a:cubicBezTo>
                <a:lnTo>
                  <a:pt x="11260976" y="5613370"/>
                </a:lnTo>
                <a:cubicBezTo>
                  <a:pt x="11260976" y="5784353"/>
                  <a:pt x="11122366" y="5922963"/>
                  <a:pt x="10951383" y="5922963"/>
                </a:cubicBezTo>
                <a:lnTo>
                  <a:pt x="309593" y="5922963"/>
                </a:lnTo>
                <a:cubicBezTo>
                  <a:pt x="138610" y="5922963"/>
                  <a:pt x="0" y="5784353"/>
                  <a:pt x="0" y="5613370"/>
                </a:cubicBezTo>
                <a:lnTo>
                  <a:pt x="0" y="309593"/>
                </a:lnTo>
                <a:cubicBezTo>
                  <a:pt x="0" y="138610"/>
                  <a:pt x="138610" y="0"/>
                  <a:pt x="309593"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9" name="Rounded Rectangle 8">
            <a:extLst>
              <a:ext uri="{FF2B5EF4-FFF2-40B4-BE49-F238E27FC236}">
                <a16:creationId xmlns:a16="http://schemas.microsoft.com/office/drawing/2014/main" id="{51E8ED16-2632-4995-B610-00C5548D63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10856204" cy="5516602"/>
          </a:xfrm>
          <a:prstGeom prst="roundRect">
            <a:avLst>
              <a:gd name="adj" fmla="val 2462"/>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77AC904-C832-4F2E-B69C-ADF0E567BA90}"/>
              </a:ext>
            </a:extLst>
          </p:cNvPr>
          <p:cNvSpPr>
            <a:spLocks noGrp="1"/>
          </p:cNvSpPr>
          <p:nvPr>
            <p:ph type="ctrTitle"/>
          </p:nvPr>
        </p:nvSpPr>
        <p:spPr>
          <a:xfrm>
            <a:off x="928468" y="1023868"/>
            <a:ext cx="3381150" cy="1472960"/>
          </a:xfrm>
        </p:spPr>
        <p:txBody>
          <a:bodyPr>
            <a:normAutofit fontScale="90000"/>
          </a:bodyPr>
          <a:lstStyle/>
          <a:p>
            <a:pPr algn="ctr"/>
            <a:r>
              <a:rPr lang="en-IN" sz="3100" b="1" dirty="0">
                <a:solidFill>
                  <a:schemeClr val="tx2">
                    <a:lumMod val="75000"/>
                    <a:lumOff val="25000"/>
                  </a:schemeClr>
                </a:solidFill>
                <a:effectLst/>
                <a:ea typeface="Calibri" panose="020F0502020204030204" pitchFamily="34" charset="0"/>
                <a:cs typeface="Times New Roman" panose="02020603050405020304" pitchFamily="18" charset="0"/>
              </a:rPr>
              <a:t> </a:t>
            </a:r>
            <a:r>
              <a:rPr lang="en-IN" sz="3200" b="1" dirty="0">
                <a:solidFill>
                  <a:schemeClr val="tx2">
                    <a:lumMod val="75000"/>
                    <a:lumOff val="25000"/>
                  </a:schemeClr>
                </a:solidFill>
                <a:effectLst/>
                <a:ea typeface="Calibri" panose="020F0502020204030204" pitchFamily="34" charset="0"/>
                <a:cs typeface="Times New Roman" panose="02020603050405020304" pitchFamily="18" charset="0"/>
              </a:rPr>
              <a:t>AUDIT</a:t>
            </a:r>
            <a:br>
              <a:rPr lang="en-IN" sz="3200" dirty="0">
                <a:solidFill>
                  <a:schemeClr val="tx2">
                    <a:lumMod val="75000"/>
                    <a:lumOff val="25000"/>
                  </a:schemeClr>
                </a:solidFill>
                <a:effectLst/>
                <a:ea typeface="Calibri" panose="020F0502020204030204" pitchFamily="34" charset="0"/>
                <a:cs typeface="Times New Roman" panose="02020603050405020304" pitchFamily="18" charset="0"/>
              </a:rPr>
            </a:br>
            <a:r>
              <a:rPr lang="en-IN" sz="3200" b="1" dirty="0">
                <a:solidFill>
                  <a:schemeClr val="tx2">
                    <a:lumMod val="75000"/>
                    <a:lumOff val="25000"/>
                  </a:schemeClr>
                </a:solidFill>
                <a:effectLst/>
                <a:ea typeface="Calibri" panose="020F0502020204030204" pitchFamily="34" charset="0"/>
                <a:cs typeface="Times New Roman" panose="02020603050405020304" pitchFamily="18" charset="0"/>
              </a:rPr>
              <a:t>of Holiday Inn</a:t>
            </a:r>
            <a:br>
              <a:rPr lang="en-IN" sz="3200" dirty="0">
                <a:solidFill>
                  <a:schemeClr val="tx2">
                    <a:lumMod val="75000"/>
                    <a:lumOff val="25000"/>
                  </a:schemeClr>
                </a:solidFill>
                <a:effectLst/>
                <a:latin typeface="Calibri" panose="020F0502020204030204" pitchFamily="34" charset="0"/>
                <a:ea typeface="Calibri" panose="020F0502020204030204" pitchFamily="34" charset="0"/>
                <a:cs typeface="Times New Roman" panose="02020603050405020304" pitchFamily="18" charset="0"/>
              </a:rPr>
            </a:br>
            <a:endParaRPr lang="en-IN" sz="3200" dirty="0">
              <a:solidFill>
                <a:schemeClr val="tx2">
                  <a:lumMod val="75000"/>
                  <a:lumOff val="25000"/>
                </a:schemeClr>
              </a:solidFill>
            </a:endParaRPr>
          </a:p>
        </p:txBody>
      </p:sp>
      <p:cxnSp>
        <p:nvCxnSpPr>
          <p:cNvPr id="61" name="Straight Connector 60">
            <a:extLst>
              <a:ext uri="{FF2B5EF4-FFF2-40B4-BE49-F238E27FC236}">
                <a16:creationId xmlns:a16="http://schemas.microsoft.com/office/drawing/2014/main" id="{5D94F3A3-838D-44AC-BB65-EFC01D0A18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81100" y="4629095"/>
            <a:ext cx="694944" cy="0"/>
          </a:xfrm>
          <a:prstGeom prst="line">
            <a:avLst/>
          </a:prstGeom>
          <a:ln w="38100">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63" name="Round Same Side Corner Rectangle 16">
            <a:extLst>
              <a:ext uri="{FF2B5EF4-FFF2-40B4-BE49-F238E27FC236}">
                <a16:creationId xmlns:a16="http://schemas.microsoft.com/office/drawing/2014/main" id="{A7975192-733F-467A-A742-296AC1356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37665" y="-8283"/>
            <a:ext cx="5494196" cy="6897510"/>
          </a:xfrm>
          <a:prstGeom prst="round2SameRect">
            <a:avLst>
              <a:gd name="adj1" fmla="val 2412"/>
              <a:gd name="adj2" fmla="val 0"/>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Rounded Rectangle 20">
            <a:extLst>
              <a:ext uri="{FF2B5EF4-FFF2-40B4-BE49-F238E27FC236}">
                <a16:creationId xmlns:a16="http://schemas.microsoft.com/office/drawing/2014/main" id="{97D1BB27-8803-49B5-A04E-9B6DF93A4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3820" y="693372"/>
            <a:ext cx="10856204" cy="5494195"/>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7" name="Rounded Rectangle 26">
            <a:extLst>
              <a:ext uri="{FF2B5EF4-FFF2-40B4-BE49-F238E27FC236}">
                <a16:creationId xmlns:a16="http://schemas.microsoft.com/office/drawing/2014/main" id="{83630201-372E-4402-B3DB-F71E2DAE18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281823" y="1308487"/>
            <a:ext cx="5632801" cy="4285867"/>
          </a:xfrm>
          <a:prstGeom prst="roundRect">
            <a:avLst>
              <a:gd name="adj" fmla="val 2462"/>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meter, drawing&#10;&#10;Description automatically generated">
            <a:extLst>
              <a:ext uri="{FF2B5EF4-FFF2-40B4-BE49-F238E27FC236}">
                <a16:creationId xmlns:a16="http://schemas.microsoft.com/office/drawing/2014/main" id="{CD849BAA-644A-4563-AC2A-46BF498921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94898" y="2496827"/>
            <a:ext cx="4994949" cy="1923056"/>
          </a:xfrm>
          <a:prstGeom prst="rect">
            <a:avLst/>
          </a:prstGeom>
        </p:spPr>
      </p:pic>
      <p:sp>
        <p:nvSpPr>
          <p:cNvPr id="9" name="TextBox 8">
            <a:extLst>
              <a:ext uri="{FF2B5EF4-FFF2-40B4-BE49-F238E27FC236}">
                <a16:creationId xmlns:a16="http://schemas.microsoft.com/office/drawing/2014/main" id="{5D602283-5619-4F88-93ED-01AEB283B1CA}"/>
              </a:ext>
            </a:extLst>
          </p:cNvPr>
          <p:cNvSpPr txBox="1"/>
          <p:nvPr/>
        </p:nvSpPr>
        <p:spPr>
          <a:xfrm>
            <a:off x="670964" y="3108960"/>
            <a:ext cx="3776151" cy="2585323"/>
          </a:xfrm>
          <a:prstGeom prst="rect">
            <a:avLst/>
          </a:prstGeom>
          <a:noFill/>
        </p:spPr>
        <p:txBody>
          <a:bodyPr wrap="square" rtlCol="0">
            <a:spAutoFit/>
          </a:bodyPr>
          <a:lstStyle/>
          <a:p>
            <a:pPr algn="ctr"/>
            <a:r>
              <a:rPr lang="en-GB" b="1" dirty="0">
                <a:solidFill>
                  <a:schemeClr val="tx2">
                    <a:lumMod val="75000"/>
                    <a:lumOff val="25000"/>
                  </a:schemeClr>
                </a:solidFill>
              </a:rPr>
              <a:t>BA International Hotel Management</a:t>
            </a:r>
          </a:p>
          <a:p>
            <a:pPr algn="ctr"/>
            <a:r>
              <a:rPr lang="en-GB" b="1" dirty="0">
                <a:solidFill>
                  <a:schemeClr val="tx2">
                    <a:lumMod val="75000"/>
                    <a:lumOff val="25000"/>
                  </a:schemeClr>
                </a:solidFill>
              </a:rPr>
              <a:t>Management and Organisational Behaviour</a:t>
            </a:r>
          </a:p>
          <a:p>
            <a:pPr algn="ctr"/>
            <a:r>
              <a:rPr lang="en-GB" b="1" dirty="0">
                <a:solidFill>
                  <a:schemeClr val="tx2">
                    <a:lumMod val="75000"/>
                    <a:lumOff val="25000"/>
                  </a:schemeClr>
                </a:solidFill>
              </a:rPr>
              <a:t>M5X01924</a:t>
            </a:r>
          </a:p>
          <a:p>
            <a:pPr algn="ctr"/>
            <a:endParaRPr lang="en-GB" b="1" dirty="0">
              <a:solidFill>
                <a:schemeClr val="tx2">
                  <a:lumMod val="75000"/>
                  <a:lumOff val="25000"/>
                </a:schemeClr>
              </a:solidFill>
            </a:endParaRPr>
          </a:p>
          <a:p>
            <a:pPr algn="ctr"/>
            <a:endParaRPr lang="en-GB" b="1" dirty="0">
              <a:solidFill>
                <a:schemeClr val="tx2">
                  <a:lumMod val="75000"/>
                  <a:lumOff val="25000"/>
                </a:schemeClr>
              </a:solidFill>
            </a:endParaRPr>
          </a:p>
          <a:p>
            <a:pPr algn="ctr"/>
            <a:r>
              <a:rPr lang="en-GB" b="1" dirty="0">
                <a:solidFill>
                  <a:schemeClr val="tx2">
                    <a:lumMod val="75000"/>
                    <a:lumOff val="25000"/>
                  </a:schemeClr>
                </a:solidFill>
              </a:rPr>
              <a:t>Lecturer: Dr Olu Adegbite</a:t>
            </a:r>
          </a:p>
          <a:p>
            <a:pPr algn="ctr"/>
            <a:r>
              <a:rPr lang="en-GB" b="1" dirty="0">
                <a:solidFill>
                  <a:schemeClr val="tx2">
                    <a:lumMod val="75000"/>
                    <a:lumOff val="25000"/>
                  </a:schemeClr>
                </a:solidFill>
              </a:rPr>
              <a:t>Presented by: Stilyana Mincheva    (1816276)</a:t>
            </a:r>
          </a:p>
        </p:txBody>
      </p:sp>
    </p:spTree>
    <p:extLst>
      <p:ext uri="{BB962C8B-B14F-4D97-AF65-F5344CB8AC3E}">
        <p14:creationId xmlns:p14="http://schemas.microsoft.com/office/powerpoint/2010/main" val="3934718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C27D7D-7171-4334-9747-ED6E172065EC}"/>
              </a:ext>
            </a:extLst>
          </p:cNvPr>
          <p:cNvSpPr>
            <a:spLocks noGrp="1"/>
          </p:cNvSpPr>
          <p:nvPr>
            <p:ph type="title"/>
          </p:nvPr>
        </p:nvSpPr>
        <p:spPr>
          <a:xfrm>
            <a:off x="2806706" y="568345"/>
            <a:ext cx="8897565" cy="1560716"/>
          </a:xfrm>
        </p:spPr>
        <p:txBody>
          <a:bodyPr>
            <a:normAutofit/>
          </a:bodyPr>
          <a:lstStyle/>
          <a:p>
            <a:pPr algn="ctr"/>
            <a:r>
              <a:rPr lang="en-IN" sz="3200" b="1" dirty="0">
                <a:effectLst/>
                <a:ea typeface="Calibri" panose="020F0502020204030204" pitchFamily="34" charset="0"/>
                <a:cs typeface="Times New Roman" panose="02020603050405020304" pitchFamily="18" charset="0"/>
              </a:rPr>
              <a:t>Introduction</a:t>
            </a:r>
            <a:br>
              <a:rPr lang="en-IN"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graphicFrame>
        <p:nvGraphicFramePr>
          <p:cNvPr id="5" name="Content Placeholder 2">
            <a:extLst>
              <a:ext uri="{FF2B5EF4-FFF2-40B4-BE49-F238E27FC236}">
                <a16:creationId xmlns:a16="http://schemas.microsoft.com/office/drawing/2014/main" id="{6E89CD5F-51A1-43D0-ABA9-68069F789192}"/>
              </a:ext>
            </a:extLst>
          </p:cNvPr>
          <p:cNvGraphicFramePr>
            <a:graphicFrameLocks noGrp="1"/>
          </p:cNvGraphicFramePr>
          <p:nvPr>
            <p:ph idx="1"/>
            <p:extLst>
              <p:ext uri="{D42A27DB-BD31-4B8C-83A1-F6EECF244321}">
                <p14:modId xmlns:p14="http://schemas.microsoft.com/office/powerpoint/2010/main" val="1128099517"/>
              </p:ext>
            </p:extLst>
          </p:nvPr>
        </p:nvGraphicFramePr>
        <p:xfrm>
          <a:off x="2933700" y="2438400"/>
          <a:ext cx="8770938" cy="365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6054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0" name="Rectangle 16">
            <a:extLst>
              <a:ext uri="{FF2B5EF4-FFF2-40B4-BE49-F238E27FC236}">
                <a16:creationId xmlns:a16="http://schemas.microsoft.com/office/drawing/2014/main" id="{8B08CEDC-7935-48EA-9FBC-6C9D8123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F5EF24B-67D3-4843-9FD2-EDE0364477C3}"/>
              </a:ext>
            </a:extLst>
          </p:cNvPr>
          <p:cNvSpPr>
            <a:spLocks noGrp="1"/>
          </p:cNvSpPr>
          <p:nvPr>
            <p:ph type="title"/>
          </p:nvPr>
        </p:nvSpPr>
        <p:spPr>
          <a:xfrm>
            <a:off x="6836898" y="393900"/>
            <a:ext cx="5031545" cy="1782101"/>
          </a:xfrm>
        </p:spPr>
        <p:txBody>
          <a:bodyPr>
            <a:noAutofit/>
          </a:bodyPr>
          <a:lstStyle/>
          <a:p>
            <a:pPr algn="ctr"/>
            <a:r>
              <a:rPr lang="en-IN" sz="3200" b="1" dirty="0">
                <a:effectLst/>
                <a:ea typeface="Calibri" panose="020F0502020204030204" pitchFamily="34" charset="0"/>
                <a:cs typeface="Times New Roman" panose="02020603050405020304" pitchFamily="18" charset="0"/>
              </a:rPr>
              <a:t>Organizational Structure, Culture, and Values</a:t>
            </a:r>
            <a:br>
              <a:rPr lang="en-IN" sz="3200" dirty="0">
                <a:effectLst/>
                <a:ea typeface="Calibri" panose="020F0502020204030204" pitchFamily="34" charset="0"/>
                <a:cs typeface="Times New Roman" panose="02020603050405020304" pitchFamily="18" charset="0"/>
              </a:rPr>
            </a:br>
            <a:endParaRPr lang="en-IN" sz="3200" dirty="0"/>
          </a:p>
        </p:txBody>
      </p:sp>
      <p:pic>
        <p:nvPicPr>
          <p:cNvPr id="4" name="Picture 3">
            <a:extLst>
              <a:ext uri="{FF2B5EF4-FFF2-40B4-BE49-F238E27FC236}">
                <a16:creationId xmlns:a16="http://schemas.microsoft.com/office/drawing/2014/main" id="{55269B90-9C4A-4595-AD2A-48D6CA8E33B8}"/>
              </a:ext>
            </a:extLst>
          </p:cNvPr>
          <p:cNvPicPr>
            <a:picLocks noChangeAspect="1"/>
          </p:cNvPicPr>
          <p:nvPr/>
        </p:nvPicPr>
        <p:blipFill>
          <a:blip r:embed="rId3"/>
          <a:stretch>
            <a:fillRect/>
          </a:stretch>
        </p:blipFill>
        <p:spPr>
          <a:xfrm>
            <a:off x="323557" y="1301384"/>
            <a:ext cx="7208459" cy="4142809"/>
          </a:xfrm>
          <a:prstGeom prst="rect">
            <a:avLst/>
          </a:prstGeom>
        </p:spPr>
      </p:pic>
      <p:cxnSp>
        <p:nvCxnSpPr>
          <p:cNvPr id="19" name="Straight Connector 18">
            <a:extLst>
              <a:ext uri="{FF2B5EF4-FFF2-40B4-BE49-F238E27FC236}">
                <a16:creationId xmlns:a16="http://schemas.microsoft.com/office/drawing/2014/main" id="{61186B74-983F-4656-9AFF-5211535C33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2528" y="2176009"/>
            <a:ext cx="385174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7045102-4610-4DCE-814D-FF28CC92FD8D}"/>
              </a:ext>
            </a:extLst>
          </p:cNvPr>
          <p:cNvSpPr>
            <a:spLocks noGrp="1"/>
          </p:cNvSpPr>
          <p:nvPr>
            <p:ph idx="1"/>
          </p:nvPr>
        </p:nvSpPr>
        <p:spPr>
          <a:xfrm>
            <a:off x="7852528" y="2438399"/>
            <a:ext cx="3851743" cy="3661955"/>
          </a:xfrm>
        </p:spPr>
        <p:txBody>
          <a:bodyPr>
            <a:normAutofit/>
          </a:bodyPr>
          <a:lstStyle/>
          <a:p>
            <a:pPr marL="342900" lvl="0" indent="-342900">
              <a:lnSpc>
                <a:spcPct val="101000"/>
              </a:lnSpc>
              <a:spcAft>
                <a:spcPts val="0"/>
              </a:spcAft>
              <a:buFont typeface="Symbol" panose="05050102010706020507" pitchFamily="18" charset="2"/>
              <a:buChar char=""/>
            </a:pPr>
            <a:r>
              <a:rPr lang="en-IN" sz="1400" b="1">
                <a:effectLst/>
                <a:ea typeface="Calibri" panose="020F0502020204030204" pitchFamily="34" charset="0"/>
                <a:cs typeface="Times New Roman" panose="02020603050405020304" pitchFamily="18" charset="0"/>
              </a:rPr>
              <a:t>IHG UK follows the authentic functional organizational structure where each hotel has its general manager under which various departments such as HR, Finance, Food and beverage, and marketing department works </a:t>
            </a:r>
            <a:r>
              <a:rPr lang="en-GB" sz="1400" b="1">
                <a:effectLst/>
                <a:ea typeface="Calibri" panose="020F0502020204030204" pitchFamily="34" charset="0"/>
                <a:cs typeface="Times New Roman" panose="02020603050405020304" pitchFamily="18" charset="0"/>
              </a:rPr>
              <a:t>(</a:t>
            </a:r>
            <a:r>
              <a:rPr lang="en-IN" sz="1400" b="1">
                <a:effectLst/>
                <a:ea typeface="Calibri" panose="020F0502020204030204" pitchFamily="34" charset="0"/>
                <a:cs typeface="Times New Roman" panose="02020603050405020304" pitchFamily="18" charset="0"/>
              </a:rPr>
              <a:t>IHG, 2020). </a:t>
            </a:r>
          </a:p>
          <a:p>
            <a:pPr marL="342900" lvl="0" indent="-342900">
              <a:lnSpc>
                <a:spcPct val="101000"/>
              </a:lnSpc>
              <a:spcAft>
                <a:spcPts val="0"/>
              </a:spcAft>
              <a:buFont typeface="Symbol" panose="05050102010706020507" pitchFamily="18" charset="2"/>
              <a:buChar char=""/>
            </a:pPr>
            <a:r>
              <a:rPr lang="en-IN" sz="1400" b="1">
                <a:effectLst/>
                <a:ea typeface="Calibri" panose="020F0502020204030204" pitchFamily="34" charset="0"/>
                <a:cs typeface="Times New Roman" panose="02020603050405020304" pitchFamily="18" charset="0"/>
              </a:rPr>
              <a:t>The company has a diverse and inclusive culture in its workplace and concentrates on maintaining a culture based on its Code of Conduct which further influences them to aim higher and do the right thing. </a:t>
            </a:r>
          </a:p>
          <a:p>
            <a:pPr marL="342900" lvl="0" indent="-342900">
              <a:lnSpc>
                <a:spcPct val="101000"/>
              </a:lnSpc>
              <a:spcAft>
                <a:spcPts val="800"/>
              </a:spcAft>
              <a:buFont typeface="Symbol" panose="05050102010706020507" pitchFamily="18" charset="2"/>
              <a:buChar char=""/>
            </a:pPr>
            <a:r>
              <a:rPr lang="en-IN" sz="1400" b="1">
                <a:effectLst/>
                <a:ea typeface="Calibri" panose="020F0502020204030204" pitchFamily="34" charset="0"/>
                <a:cs typeface="Times New Roman" panose="02020603050405020304" pitchFamily="18" charset="0"/>
              </a:rPr>
              <a:t>IHG’s value is to do business in the right way while maintaining transparency in the business and value the safety of the guests (Camelia et al. 2019). </a:t>
            </a:r>
          </a:p>
          <a:p>
            <a:pPr>
              <a:lnSpc>
                <a:spcPct val="101000"/>
              </a:lnSpc>
            </a:pPr>
            <a:endParaRPr lang="en-IN" sz="1400" dirty="0"/>
          </a:p>
        </p:txBody>
      </p:sp>
    </p:spTree>
    <p:extLst>
      <p:ext uri="{BB962C8B-B14F-4D97-AF65-F5344CB8AC3E}">
        <p14:creationId xmlns:p14="http://schemas.microsoft.com/office/powerpoint/2010/main" val="9025931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8B08CEDC-7935-48EA-9FBC-6C9D8123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3DD2031-DA0D-4605-B790-2B839C352BDE}"/>
              </a:ext>
            </a:extLst>
          </p:cNvPr>
          <p:cNvSpPr>
            <a:spLocks noGrp="1"/>
          </p:cNvSpPr>
          <p:nvPr>
            <p:ph type="title"/>
          </p:nvPr>
        </p:nvSpPr>
        <p:spPr>
          <a:xfrm>
            <a:off x="7719585" y="337631"/>
            <a:ext cx="4284846" cy="1707184"/>
          </a:xfrm>
        </p:spPr>
        <p:txBody>
          <a:bodyPr>
            <a:normAutofit fontScale="90000"/>
          </a:bodyPr>
          <a:lstStyle/>
          <a:p>
            <a:pPr algn="ctr"/>
            <a:r>
              <a:rPr lang="en-IN" sz="3600" b="1" dirty="0">
                <a:effectLst/>
                <a:ea typeface="Calibri" panose="020F0502020204030204" pitchFamily="34" charset="0"/>
                <a:cs typeface="Times New Roman" panose="02020603050405020304" pitchFamily="18" charset="0"/>
              </a:rPr>
              <a:t>Recent Change </a:t>
            </a:r>
            <a:r>
              <a:rPr lang="en-IN" sz="3600" b="1" dirty="0">
                <a:ea typeface="Calibri" panose="020F0502020204030204" pitchFamily="34" charset="0"/>
                <a:cs typeface="Times New Roman" panose="02020603050405020304" pitchFamily="18" charset="0"/>
              </a:rPr>
              <a:t>I</a:t>
            </a:r>
            <a:r>
              <a:rPr lang="en-IN" sz="3600" b="1" dirty="0">
                <a:effectLst/>
                <a:ea typeface="Calibri" panose="020F0502020204030204" pitchFamily="34" charset="0"/>
                <a:cs typeface="Times New Roman" panose="02020603050405020304" pitchFamily="18" charset="0"/>
              </a:rPr>
              <a:t>nitiatives and Their </a:t>
            </a:r>
            <a:r>
              <a:rPr lang="en-IN" sz="3600" b="1" dirty="0">
                <a:ea typeface="Calibri" panose="020F0502020204030204" pitchFamily="34" charset="0"/>
                <a:cs typeface="Times New Roman" panose="02020603050405020304" pitchFamily="18" charset="0"/>
              </a:rPr>
              <a:t>I</a:t>
            </a:r>
            <a:r>
              <a:rPr lang="en-IN" sz="3600" b="1" dirty="0">
                <a:effectLst/>
                <a:ea typeface="Calibri" panose="020F0502020204030204" pitchFamily="34" charset="0"/>
                <a:cs typeface="Times New Roman" panose="02020603050405020304" pitchFamily="18" charset="0"/>
              </a:rPr>
              <a:t>mpact</a:t>
            </a:r>
            <a:br>
              <a:rPr lang="en-IN" sz="2400" dirty="0">
                <a:effectLst/>
                <a:ea typeface="Calibri" panose="020F0502020204030204" pitchFamily="34" charset="0"/>
                <a:cs typeface="Times New Roman" panose="02020603050405020304" pitchFamily="18" charset="0"/>
              </a:rPr>
            </a:br>
            <a:endParaRPr lang="en-IN" sz="2400" dirty="0"/>
          </a:p>
        </p:txBody>
      </p:sp>
      <p:pic>
        <p:nvPicPr>
          <p:cNvPr id="7" name="Picture 6" descr="A screenshot of a cell phone&#10;&#10;Description automatically generated">
            <a:extLst>
              <a:ext uri="{FF2B5EF4-FFF2-40B4-BE49-F238E27FC236}">
                <a16:creationId xmlns:a16="http://schemas.microsoft.com/office/drawing/2014/main" id="{BAA66C49-9BD7-44EB-8FB5-360F612205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999" y="953125"/>
            <a:ext cx="6898017" cy="4714614"/>
          </a:xfrm>
          <a:prstGeom prst="rect">
            <a:avLst/>
          </a:prstGeom>
        </p:spPr>
      </p:pic>
      <p:cxnSp>
        <p:nvCxnSpPr>
          <p:cNvPr id="21" name="Straight Connector 20">
            <a:extLst>
              <a:ext uri="{FF2B5EF4-FFF2-40B4-BE49-F238E27FC236}">
                <a16:creationId xmlns:a16="http://schemas.microsoft.com/office/drawing/2014/main" id="{61186B74-983F-4656-9AFF-5211535C33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2528" y="2176009"/>
            <a:ext cx="385174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22AD54F-B320-4FA2-BDDD-081BEAEFF430}"/>
              </a:ext>
            </a:extLst>
          </p:cNvPr>
          <p:cNvSpPr>
            <a:spLocks noGrp="1"/>
          </p:cNvSpPr>
          <p:nvPr>
            <p:ph idx="1"/>
          </p:nvPr>
        </p:nvSpPr>
        <p:spPr>
          <a:xfrm>
            <a:off x="7852528" y="2438399"/>
            <a:ext cx="3964334" cy="3661955"/>
          </a:xfrm>
        </p:spPr>
        <p:txBody>
          <a:bodyPr>
            <a:normAutofit/>
          </a:bodyPr>
          <a:lstStyle/>
          <a:p>
            <a:pPr marL="342900" lvl="0" indent="-342900">
              <a:lnSpc>
                <a:spcPct val="101000"/>
              </a:lnSpc>
              <a:spcAft>
                <a:spcPts val="0"/>
              </a:spcAft>
              <a:buFont typeface="Symbol" panose="05050102010706020507" pitchFamily="18" charset="2"/>
              <a:buChar char=""/>
            </a:pPr>
            <a:r>
              <a:rPr lang="en-IN" sz="1700" b="1" dirty="0">
                <a:effectLst/>
                <a:ea typeface="Calibri" panose="020F0502020204030204" pitchFamily="34" charset="0"/>
                <a:cs typeface="Times New Roman" panose="02020603050405020304" pitchFamily="18" charset="0"/>
              </a:rPr>
              <a:t>Due to COVID-19, the world has witnessed a drastic change in the way hotels function and have increased their safety and security levels (Karim et al. 2020). </a:t>
            </a:r>
          </a:p>
          <a:p>
            <a:pPr marL="342900" lvl="0" indent="-342900">
              <a:lnSpc>
                <a:spcPct val="101000"/>
              </a:lnSpc>
              <a:spcAft>
                <a:spcPts val="0"/>
              </a:spcAft>
              <a:buFont typeface="Symbol" panose="05050102010706020507" pitchFamily="18" charset="2"/>
              <a:buChar char=""/>
            </a:pPr>
            <a:r>
              <a:rPr lang="en-IN" sz="1700" b="1" dirty="0">
                <a:effectLst/>
                <a:ea typeface="Calibri" panose="020F0502020204030204" pitchFamily="34" charset="0"/>
                <a:cs typeface="Times New Roman" panose="02020603050405020304" pitchFamily="18" charset="0"/>
              </a:rPr>
              <a:t>IHG has applied the </a:t>
            </a:r>
            <a:r>
              <a:rPr lang="en-IN" sz="1700" b="1" i="1" dirty="0">
                <a:effectLst/>
                <a:ea typeface="Calibri" panose="020F0502020204030204" pitchFamily="34" charset="0"/>
                <a:cs typeface="Times New Roman" panose="02020603050405020304" pitchFamily="18" charset="0"/>
              </a:rPr>
              <a:t>Theory Of E and Theory of O combined </a:t>
            </a:r>
            <a:r>
              <a:rPr lang="en-IN" sz="1700" b="1" dirty="0">
                <a:effectLst/>
                <a:ea typeface="Calibri" panose="020F0502020204030204" pitchFamily="34" charset="0"/>
                <a:cs typeface="Times New Roman" panose="02020603050405020304" pitchFamily="18" charset="0"/>
              </a:rPr>
              <a:t>based on which the company has created a paradox between economic value as well as organizational capacity and resources. </a:t>
            </a:r>
          </a:p>
          <a:p>
            <a:pPr>
              <a:lnSpc>
                <a:spcPct val="101000"/>
              </a:lnSpc>
            </a:pPr>
            <a:endParaRPr lang="en-IN" sz="1700" dirty="0"/>
          </a:p>
        </p:txBody>
      </p:sp>
      <p:sp>
        <p:nvSpPr>
          <p:cNvPr id="5" name="TextBox 4">
            <a:extLst>
              <a:ext uri="{FF2B5EF4-FFF2-40B4-BE49-F238E27FC236}">
                <a16:creationId xmlns:a16="http://schemas.microsoft.com/office/drawing/2014/main" id="{28046709-A626-43A4-88B9-A13B66414280}"/>
              </a:ext>
            </a:extLst>
          </p:cNvPr>
          <p:cNvSpPr txBox="1"/>
          <p:nvPr/>
        </p:nvSpPr>
        <p:spPr>
          <a:xfrm>
            <a:off x="745588" y="5780296"/>
            <a:ext cx="5739618" cy="704910"/>
          </a:xfrm>
          <a:prstGeom prst="rect">
            <a:avLst/>
          </a:prstGeom>
          <a:solidFill>
            <a:srgbClr val="000000">
              <a:alpha val="50000"/>
            </a:srgbClr>
          </a:solidFill>
          <a:ln>
            <a:noFill/>
          </a:ln>
        </p:spPr>
        <p:txBody>
          <a:bodyPr wrap="square" rtlCol="0">
            <a:noAutofit/>
          </a:bodyPr>
          <a:lstStyle/>
          <a:p>
            <a:pPr algn="ctr">
              <a:spcAft>
                <a:spcPts val="600"/>
              </a:spcAft>
            </a:pPr>
            <a:r>
              <a:rPr lang="en-IN" sz="800" dirty="0">
                <a:solidFill>
                  <a:srgbClr val="FFFFFF"/>
                </a:solidFill>
              </a:rPr>
              <a:t>https://www.google.com/imgres?imgurl=x-raw-image%3A%2F%2F%2F593a01c4d6827206fcda225f951ddc319bdc69517009556bc3a5c6db1b696032&amp;imgrefurl=https%3A%2F%2Fwww.iia.nl%2FSiteFiles%2FYung%2C%2520Jessie_Afstudeerscriptie%2520EIAP_ABS.pdf&amp;tbnid=BnKC1sQBOll7_M&amp;vet=12ahUKEwjnkLK5y7rqAhWVHLcAHaeADSQQMygTegUIARC4AQ..i&amp;docid=oRPnlxUmDcVfZM&amp;w=1101&amp;h=615&amp;q=theory%20of%20E%20and%20o&amp;ved=2ahUKEwjnkLK5y7rqAhWVHLcAHaeADSQQMygTegUIARC4AQ</a:t>
            </a:r>
          </a:p>
        </p:txBody>
      </p:sp>
    </p:spTree>
    <p:extLst>
      <p:ext uri="{BB962C8B-B14F-4D97-AF65-F5344CB8AC3E}">
        <p14:creationId xmlns:p14="http://schemas.microsoft.com/office/powerpoint/2010/main" val="690647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B08CEDC-7935-48EA-9FBC-6C9D81238D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32D14E-68C6-4BDB-AE29-9F7F09B7C25D}"/>
              </a:ext>
            </a:extLst>
          </p:cNvPr>
          <p:cNvSpPr>
            <a:spLocks noGrp="1"/>
          </p:cNvSpPr>
          <p:nvPr>
            <p:ph type="title"/>
          </p:nvPr>
        </p:nvSpPr>
        <p:spPr>
          <a:xfrm>
            <a:off x="7638758" y="365766"/>
            <a:ext cx="4065514" cy="1763295"/>
          </a:xfrm>
        </p:spPr>
        <p:txBody>
          <a:bodyPr>
            <a:noAutofit/>
          </a:bodyPr>
          <a:lstStyle/>
          <a:p>
            <a:pPr algn="ctr"/>
            <a:r>
              <a:rPr lang="en-IN" sz="3200" b="1">
                <a:effectLst/>
                <a:ea typeface="Calibri" panose="020F0502020204030204" pitchFamily="34" charset="0"/>
                <a:cs typeface="Times New Roman" panose="02020603050405020304" pitchFamily="18" charset="0"/>
              </a:rPr>
              <a:t>Recent Change </a:t>
            </a:r>
            <a:r>
              <a:rPr lang="en-IN" sz="3200" b="1" dirty="0">
                <a:ea typeface="Calibri" panose="020F0502020204030204" pitchFamily="34" charset="0"/>
                <a:cs typeface="Times New Roman" panose="02020603050405020304" pitchFamily="18" charset="0"/>
              </a:rPr>
              <a:t>I</a:t>
            </a:r>
            <a:r>
              <a:rPr lang="en-IN" sz="3200" b="1">
                <a:effectLst/>
                <a:ea typeface="Calibri" panose="020F0502020204030204" pitchFamily="34" charset="0"/>
                <a:cs typeface="Times New Roman" panose="02020603050405020304" pitchFamily="18" charset="0"/>
              </a:rPr>
              <a:t>nitiatives and Their </a:t>
            </a:r>
            <a:r>
              <a:rPr lang="en-IN" sz="3200" b="1" dirty="0">
                <a:ea typeface="Calibri" panose="020F0502020204030204" pitchFamily="34" charset="0"/>
                <a:cs typeface="Times New Roman" panose="02020603050405020304" pitchFamily="18" charset="0"/>
              </a:rPr>
              <a:t>I</a:t>
            </a:r>
            <a:r>
              <a:rPr lang="en-IN" sz="3200" b="1">
                <a:effectLst/>
                <a:ea typeface="Calibri" panose="020F0502020204030204" pitchFamily="34" charset="0"/>
                <a:cs typeface="Times New Roman" panose="02020603050405020304" pitchFamily="18" charset="0"/>
              </a:rPr>
              <a:t>mpact</a:t>
            </a:r>
            <a:br>
              <a:rPr lang="en-IN" sz="3200" dirty="0">
                <a:effectLst/>
                <a:ea typeface="Calibri" panose="020F0502020204030204" pitchFamily="34" charset="0"/>
                <a:cs typeface="Times New Roman" panose="02020603050405020304" pitchFamily="18" charset="0"/>
              </a:rPr>
            </a:br>
            <a:endParaRPr lang="en-IN" sz="3200" dirty="0"/>
          </a:p>
        </p:txBody>
      </p:sp>
      <p:pic>
        <p:nvPicPr>
          <p:cNvPr id="7" name="Picture 6" descr="A screenshot of a cell phone&#10;&#10;Description automatically generated">
            <a:extLst>
              <a:ext uri="{FF2B5EF4-FFF2-40B4-BE49-F238E27FC236}">
                <a16:creationId xmlns:a16="http://schemas.microsoft.com/office/drawing/2014/main" id="{4F8B2ABA-6D19-41E8-B7CA-015960921E6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57" y="568346"/>
            <a:ext cx="6827473" cy="5087412"/>
          </a:xfrm>
          <a:prstGeom prst="rect">
            <a:avLst/>
          </a:prstGeom>
        </p:spPr>
      </p:pic>
      <p:cxnSp>
        <p:nvCxnSpPr>
          <p:cNvPr id="19" name="Straight Connector 18">
            <a:extLst>
              <a:ext uri="{FF2B5EF4-FFF2-40B4-BE49-F238E27FC236}">
                <a16:creationId xmlns:a16="http://schemas.microsoft.com/office/drawing/2014/main" id="{61186B74-983F-4656-9AFF-5211535C33C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2528" y="2176009"/>
            <a:ext cx="385174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EFFB2C6A-BCE1-41C3-88A7-1BDA727E90E1}"/>
              </a:ext>
            </a:extLst>
          </p:cNvPr>
          <p:cNvSpPr>
            <a:spLocks noGrp="1"/>
          </p:cNvSpPr>
          <p:nvPr>
            <p:ph idx="1"/>
          </p:nvPr>
        </p:nvSpPr>
        <p:spPr>
          <a:xfrm>
            <a:off x="7151030" y="2377449"/>
            <a:ext cx="5040970" cy="4114786"/>
          </a:xfrm>
        </p:spPr>
        <p:txBody>
          <a:bodyPr>
            <a:normAutofit fontScale="92500" lnSpcReduction="10000"/>
          </a:bodyPr>
          <a:lstStyle/>
          <a:p>
            <a:pPr marL="342900" lvl="0" indent="-342900">
              <a:lnSpc>
                <a:spcPct val="101000"/>
              </a:lnSpc>
              <a:spcAft>
                <a:spcPts val="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The company has created resources in terms of safety and flexibility for the well-being of the guests while monitoring everyday work and having regular contact with the authorities of the UK government (Samsudin and Wahab, 2018). </a:t>
            </a:r>
          </a:p>
          <a:p>
            <a:pPr marL="342900" lvl="0" indent="-342900">
              <a:lnSpc>
                <a:spcPct val="101000"/>
              </a:lnSpc>
              <a:spcAft>
                <a:spcPts val="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The company has sheltered the homeless people of the UK based on government regulations and has provided 300 beds for which the government allocated which £236m </a:t>
            </a:r>
            <a:r>
              <a:rPr lang="en-GB" sz="1800" b="1" dirty="0">
                <a:effectLst/>
                <a:ea typeface="Calibri" panose="020F0502020204030204" pitchFamily="34" charset="0"/>
                <a:cs typeface="Times New Roman" panose="02020603050405020304" pitchFamily="18" charset="0"/>
              </a:rPr>
              <a:t>(</a:t>
            </a:r>
            <a:r>
              <a:rPr lang="en-IN" sz="1800" b="1" dirty="0">
                <a:effectLst/>
                <a:ea typeface="Calibri" panose="020F0502020204030204" pitchFamily="34" charset="0"/>
                <a:cs typeface="Times New Roman" panose="02020603050405020304" pitchFamily="18" charset="0"/>
              </a:rPr>
              <a:t>IHG, 2020). </a:t>
            </a:r>
          </a:p>
          <a:p>
            <a:pPr marL="342900" lvl="0" indent="-342900">
              <a:lnSpc>
                <a:spcPct val="101000"/>
              </a:lnSpc>
              <a:spcAft>
                <a:spcPts val="80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The company has created ‘Book Now Pay Later’ options so that the guests do not have to deal with cancellation charges and initiated changes in the IHG Rewards Club loyalty program so that loyal customers can protect their status as well as points </a:t>
            </a:r>
            <a:r>
              <a:rPr lang="en-GB" sz="1800" b="1" dirty="0">
                <a:effectLst/>
                <a:ea typeface="Calibri" panose="020F0502020204030204" pitchFamily="34" charset="0"/>
                <a:cs typeface="Times New Roman" panose="02020603050405020304" pitchFamily="18" charset="0"/>
              </a:rPr>
              <a:t>(</a:t>
            </a:r>
            <a:r>
              <a:rPr lang="en-IN" sz="1800" b="1" dirty="0">
                <a:effectLst/>
                <a:ea typeface="Calibri" panose="020F0502020204030204" pitchFamily="34" charset="0"/>
                <a:cs typeface="Times New Roman" panose="02020603050405020304" pitchFamily="18" charset="0"/>
              </a:rPr>
              <a:t>IHG, 2020). </a:t>
            </a:r>
          </a:p>
          <a:p>
            <a:pPr>
              <a:lnSpc>
                <a:spcPct val="101000"/>
              </a:lnSpc>
            </a:pPr>
            <a:endParaRPr lang="en-IN" sz="1100" dirty="0"/>
          </a:p>
        </p:txBody>
      </p:sp>
      <p:sp>
        <p:nvSpPr>
          <p:cNvPr id="5" name="TextBox 4">
            <a:extLst>
              <a:ext uri="{FF2B5EF4-FFF2-40B4-BE49-F238E27FC236}">
                <a16:creationId xmlns:a16="http://schemas.microsoft.com/office/drawing/2014/main" id="{A427B907-8940-433D-9987-8CB2045F2269}"/>
              </a:ext>
            </a:extLst>
          </p:cNvPr>
          <p:cNvSpPr txBox="1"/>
          <p:nvPr/>
        </p:nvSpPr>
        <p:spPr>
          <a:xfrm>
            <a:off x="487730" y="5739618"/>
            <a:ext cx="6419507" cy="506436"/>
          </a:xfrm>
          <a:prstGeom prst="rect">
            <a:avLst/>
          </a:prstGeom>
          <a:solidFill>
            <a:srgbClr val="000000">
              <a:alpha val="50000"/>
            </a:srgbClr>
          </a:solidFill>
          <a:ln>
            <a:noFill/>
          </a:ln>
        </p:spPr>
        <p:txBody>
          <a:bodyPr wrap="square" rtlCol="0">
            <a:noAutofit/>
          </a:bodyPr>
          <a:lstStyle/>
          <a:p>
            <a:pPr algn="ctr">
              <a:spcAft>
                <a:spcPts val="600"/>
              </a:spcAft>
            </a:pPr>
            <a:r>
              <a:rPr lang="en-IN" sz="900" dirty="0">
                <a:solidFill>
                  <a:srgbClr val="FFFFFF"/>
                </a:solidFill>
              </a:rPr>
              <a:t>https://www.google.com/url?sa=i&amp;url=https%3A%2F%2Fhoteltechreport.com%2Fnews%2Fcoronavirus&amp;psig=AOvVaw3ZE2FzuGBhcsVddCZkF7id&amp;ust=1594192409227000&amp;source=images&amp;cd=vfe&amp;ved=0CAIQjRxqFwoTCLDJs9vLuuoCFQAAAAAdAAAAABAD</a:t>
            </a:r>
          </a:p>
        </p:txBody>
      </p:sp>
    </p:spTree>
    <p:extLst>
      <p:ext uri="{BB962C8B-B14F-4D97-AF65-F5344CB8AC3E}">
        <p14:creationId xmlns:p14="http://schemas.microsoft.com/office/powerpoint/2010/main" val="4657798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31943CE-BB68-4421-9270-4E5D40A99A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A00A4CE-2264-49BC-9367-E65068DB4F01}"/>
              </a:ext>
            </a:extLst>
          </p:cNvPr>
          <p:cNvSpPr>
            <a:spLocks noGrp="1"/>
          </p:cNvSpPr>
          <p:nvPr>
            <p:ph type="title"/>
          </p:nvPr>
        </p:nvSpPr>
        <p:spPr>
          <a:xfrm>
            <a:off x="6400800" y="568345"/>
            <a:ext cx="5500468" cy="1560716"/>
          </a:xfrm>
        </p:spPr>
        <p:txBody>
          <a:bodyPr>
            <a:normAutofit fontScale="90000"/>
          </a:bodyPr>
          <a:lstStyle/>
          <a:p>
            <a:pPr algn="ctr"/>
            <a:r>
              <a:rPr lang="en-IN" sz="3600" b="1" dirty="0">
                <a:effectLst/>
                <a:ea typeface="Calibri" panose="020F0502020204030204" pitchFamily="34" charset="0"/>
                <a:cs typeface="Times New Roman" panose="02020603050405020304" pitchFamily="18" charset="0"/>
              </a:rPr>
              <a:t>Strategic Direction and Current </a:t>
            </a:r>
            <a:r>
              <a:rPr lang="en-IN" sz="3600" b="1" dirty="0">
                <a:ea typeface="Calibri" panose="020F0502020204030204" pitchFamily="34" charset="0"/>
                <a:cs typeface="Times New Roman" panose="02020603050405020304" pitchFamily="18" charset="0"/>
              </a:rPr>
              <a:t>B</a:t>
            </a:r>
            <a:r>
              <a:rPr lang="en-IN" sz="3600" b="1" dirty="0">
                <a:effectLst/>
                <a:ea typeface="Calibri" panose="020F0502020204030204" pitchFamily="34" charset="0"/>
                <a:cs typeface="Times New Roman" panose="02020603050405020304" pitchFamily="18" charset="0"/>
              </a:rPr>
              <a:t>usiness </a:t>
            </a:r>
            <a:r>
              <a:rPr lang="en-IN" sz="3600" b="1" dirty="0">
                <a:ea typeface="Calibri" panose="020F0502020204030204" pitchFamily="34" charset="0"/>
                <a:cs typeface="Times New Roman" panose="02020603050405020304" pitchFamily="18" charset="0"/>
              </a:rPr>
              <a:t>P</a:t>
            </a:r>
            <a:r>
              <a:rPr lang="en-IN" sz="3600" b="1" dirty="0">
                <a:effectLst/>
                <a:ea typeface="Calibri" panose="020F0502020204030204" pitchFamily="34" charset="0"/>
                <a:cs typeface="Times New Roman" panose="02020603050405020304" pitchFamily="18" charset="0"/>
              </a:rPr>
              <a:t>erformance</a:t>
            </a:r>
            <a:br>
              <a:rPr lang="en-IN" sz="3100" dirty="0">
                <a:effectLst/>
                <a:latin typeface="Calibri" panose="020F0502020204030204" pitchFamily="34" charset="0"/>
                <a:ea typeface="Calibri" panose="020F0502020204030204" pitchFamily="34" charset="0"/>
                <a:cs typeface="Times New Roman" panose="02020603050405020304" pitchFamily="18" charset="0"/>
              </a:rPr>
            </a:br>
            <a:endParaRPr lang="en-IN" sz="3100" dirty="0"/>
          </a:p>
        </p:txBody>
      </p:sp>
      <p:pic>
        <p:nvPicPr>
          <p:cNvPr id="4" name="Picture 3">
            <a:extLst>
              <a:ext uri="{FF2B5EF4-FFF2-40B4-BE49-F238E27FC236}">
                <a16:creationId xmlns:a16="http://schemas.microsoft.com/office/drawing/2014/main" id="{96B9B188-9C8F-4975-9B18-6E9B610002D4}"/>
              </a:ext>
            </a:extLst>
          </p:cNvPr>
          <p:cNvPicPr>
            <a:picLocks noChangeAspect="1"/>
          </p:cNvPicPr>
          <p:nvPr/>
        </p:nvPicPr>
        <p:blipFill>
          <a:blip r:embed="rId3"/>
          <a:stretch>
            <a:fillRect/>
          </a:stretch>
        </p:blipFill>
        <p:spPr>
          <a:xfrm>
            <a:off x="487729" y="568345"/>
            <a:ext cx="5158912" cy="5115004"/>
          </a:xfrm>
          <a:prstGeom prst="rect">
            <a:avLst/>
          </a:prstGeom>
        </p:spPr>
      </p:pic>
      <p:cxnSp>
        <p:nvCxnSpPr>
          <p:cNvPr id="12" name="Straight Connector 11">
            <a:extLst>
              <a:ext uri="{FF2B5EF4-FFF2-40B4-BE49-F238E27FC236}">
                <a16:creationId xmlns:a16="http://schemas.microsoft.com/office/drawing/2014/main" id="{E17685D3-B6B4-4EBB-B2EA-151BC5AE2D4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00800" y="2176009"/>
            <a:ext cx="53034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70038E4-65BB-44A0-A850-DD8084B3061B}"/>
              </a:ext>
            </a:extLst>
          </p:cNvPr>
          <p:cNvSpPr>
            <a:spLocks noGrp="1"/>
          </p:cNvSpPr>
          <p:nvPr>
            <p:ph idx="1"/>
          </p:nvPr>
        </p:nvSpPr>
        <p:spPr>
          <a:xfrm>
            <a:off x="6400800" y="2438400"/>
            <a:ext cx="5303471" cy="3651504"/>
          </a:xfrm>
        </p:spPr>
        <p:txBody>
          <a:bodyPr>
            <a:normAutofit/>
          </a:bodyPr>
          <a:lstStyle/>
          <a:p>
            <a:pPr marL="342900" lvl="0" indent="-342900">
              <a:lnSpc>
                <a:spcPct val="101000"/>
              </a:lnSpc>
              <a:spcAft>
                <a:spcPts val="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The company has its IHG strategic model that is based on factors such as are “</a:t>
            </a:r>
            <a:r>
              <a:rPr lang="en-IN" sz="1800" b="1" i="1" dirty="0">
                <a:effectLst/>
                <a:ea typeface="Calibri" panose="020F0502020204030204" pitchFamily="34" charset="0"/>
                <a:cs typeface="Times New Roman" panose="02020603050405020304" pitchFamily="18" charset="0"/>
              </a:rPr>
              <a:t>Build and leverage scale</a:t>
            </a:r>
            <a:r>
              <a:rPr lang="en-IN" sz="1800" b="1" dirty="0">
                <a:effectLst/>
                <a:ea typeface="Calibri" panose="020F0502020204030204" pitchFamily="34" charset="0"/>
                <a:cs typeface="Times New Roman" panose="02020603050405020304" pitchFamily="18" charset="0"/>
              </a:rPr>
              <a:t>, </a:t>
            </a:r>
            <a:r>
              <a:rPr lang="en-IN" sz="1800" b="1" i="1" dirty="0">
                <a:effectLst/>
                <a:ea typeface="Calibri" panose="020F0502020204030204" pitchFamily="34" charset="0"/>
                <a:cs typeface="Times New Roman" panose="02020603050405020304" pitchFamily="18" charset="0"/>
              </a:rPr>
              <a:t>Strengthen loyalty program</a:t>
            </a:r>
            <a:r>
              <a:rPr lang="en-IN" sz="1800" b="1" dirty="0">
                <a:effectLst/>
                <a:ea typeface="Calibri" panose="020F0502020204030204" pitchFamily="34" charset="0"/>
                <a:cs typeface="Times New Roman" panose="02020603050405020304" pitchFamily="18" charset="0"/>
              </a:rPr>
              <a:t>, </a:t>
            </a:r>
            <a:r>
              <a:rPr lang="en-IN" sz="1800" b="1" i="1" dirty="0">
                <a:effectLst/>
                <a:ea typeface="Calibri" panose="020F0502020204030204" pitchFamily="34" charset="0"/>
                <a:cs typeface="Times New Roman" panose="02020603050405020304" pitchFamily="18" charset="0"/>
              </a:rPr>
              <a:t>Enhance revenue delivery</a:t>
            </a:r>
            <a:r>
              <a:rPr lang="en-IN" sz="1800" b="1" dirty="0">
                <a:effectLst/>
                <a:ea typeface="Calibri" panose="020F0502020204030204" pitchFamily="34" charset="0"/>
                <a:cs typeface="Times New Roman" panose="02020603050405020304" pitchFamily="18" charset="0"/>
              </a:rPr>
              <a:t>, </a:t>
            </a:r>
            <a:r>
              <a:rPr lang="en-IN" sz="1800" b="1" i="1" dirty="0">
                <a:effectLst/>
                <a:ea typeface="Calibri" panose="020F0502020204030204" pitchFamily="34" charset="0"/>
                <a:cs typeface="Times New Roman" panose="02020603050405020304" pitchFamily="18" charset="0"/>
              </a:rPr>
              <a:t>Evolve owner proposition</a:t>
            </a:r>
            <a:r>
              <a:rPr lang="en-IN" sz="1800" b="1" dirty="0">
                <a:effectLst/>
                <a:ea typeface="Calibri" panose="020F0502020204030204" pitchFamily="34" charset="0"/>
                <a:cs typeface="Times New Roman" panose="02020603050405020304" pitchFamily="18" charset="0"/>
              </a:rPr>
              <a:t> and </a:t>
            </a:r>
            <a:r>
              <a:rPr lang="en-IN" sz="1800" b="1" i="1" dirty="0">
                <a:effectLst/>
                <a:ea typeface="Calibri" panose="020F0502020204030204" pitchFamily="34" charset="0"/>
                <a:cs typeface="Times New Roman" panose="02020603050405020304" pitchFamily="18" charset="0"/>
              </a:rPr>
              <a:t>Optimise preferred portfolio of brands for owners &amp; guests</a:t>
            </a:r>
            <a:r>
              <a:rPr lang="en-IN" sz="1800" b="1" dirty="0">
                <a:effectLst/>
                <a:ea typeface="Calibri" panose="020F0502020204030204" pitchFamily="34" charset="0"/>
                <a:cs typeface="Times New Roman" panose="02020603050405020304" pitchFamily="18" charset="0"/>
              </a:rPr>
              <a:t>” which focuses on value creation and accelerate growth </a:t>
            </a:r>
            <a:r>
              <a:rPr lang="en-GB" sz="1800" b="1" dirty="0">
                <a:effectLst/>
                <a:ea typeface="Calibri" panose="020F0502020204030204" pitchFamily="34" charset="0"/>
                <a:cs typeface="Times New Roman" panose="02020603050405020304" pitchFamily="18" charset="0"/>
              </a:rPr>
              <a:t>(</a:t>
            </a:r>
            <a:r>
              <a:rPr lang="en-IN" sz="1800" b="1" dirty="0">
                <a:effectLst/>
                <a:ea typeface="Calibri" panose="020F0502020204030204" pitchFamily="34" charset="0"/>
                <a:cs typeface="Times New Roman" panose="02020603050405020304" pitchFamily="18" charset="0"/>
              </a:rPr>
              <a:t>IHG, 2020).</a:t>
            </a:r>
          </a:p>
          <a:p>
            <a:pPr marL="342900" lvl="0" indent="-342900">
              <a:lnSpc>
                <a:spcPct val="101000"/>
              </a:lnSpc>
              <a:spcAft>
                <a:spcPts val="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The company has managed to gain $4627m in total revenue and an operating profit of $630m due to its strategic direction </a:t>
            </a:r>
            <a:r>
              <a:rPr lang="en-GB" sz="1800" b="1" dirty="0">
                <a:effectLst/>
                <a:ea typeface="Calibri" panose="020F0502020204030204" pitchFamily="34" charset="0"/>
                <a:cs typeface="Times New Roman" panose="02020603050405020304" pitchFamily="18" charset="0"/>
              </a:rPr>
              <a:t>(</a:t>
            </a:r>
            <a:r>
              <a:rPr lang="en-IN" sz="1800" b="1" dirty="0">
                <a:effectLst/>
                <a:ea typeface="Calibri" panose="020F0502020204030204" pitchFamily="34" charset="0"/>
                <a:cs typeface="Times New Roman" panose="02020603050405020304" pitchFamily="18" charset="0"/>
              </a:rPr>
              <a:t>IHG, 2020). </a:t>
            </a:r>
          </a:p>
          <a:p>
            <a:pPr>
              <a:lnSpc>
                <a:spcPct val="101000"/>
              </a:lnSpc>
            </a:pPr>
            <a:endParaRPr lang="en-IN" dirty="0"/>
          </a:p>
        </p:txBody>
      </p:sp>
      <p:sp>
        <p:nvSpPr>
          <p:cNvPr id="5" name="TextBox 4">
            <a:extLst>
              <a:ext uri="{FF2B5EF4-FFF2-40B4-BE49-F238E27FC236}">
                <a16:creationId xmlns:a16="http://schemas.microsoft.com/office/drawing/2014/main" id="{C9992CBB-9E3D-4D14-AC78-2B83FF641C44}"/>
              </a:ext>
            </a:extLst>
          </p:cNvPr>
          <p:cNvSpPr txBox="1"/>
          <p:nvPr/>
        </p:nvSpPr>
        <p:spPr>
          <a:xfrm>
            <a:off x="0" y="6077595"/>
            <a:ext cx="6246055" cy="707886"/>
          </a:xfrm>
          <a:prstGeom prst="rect">
            <a:avLst/>
          </a:prstGeom>
          <a:noFill/>
        </p:spPr>
        <p:txBody>
          <a:bodyPr wrap="square" rtlCol="0">
            <a:spAutoFit/>
          </a:bodyPr>
          <a:lstStyle/>
          <a:p>
            <a:pPr>
              <a:spcAft>
                <a:spcPts val="600"/>
              </a:spcAft>
            </a:pPr>
            <a:r>
              <a:rPr lang="en-IN" sz="800" dirty="0"/>
              <a:t>https://www.google.com/imgres?imgurl=https%3A%2F%2Fwww.ihgplc.com%2F-%2Fmedia%2Fihg%2Fimages%2Fabout-us%2Fdia_winning_model.jpg%3Fla%3Den%26hash%3DB6D3202359EC33BFE7E258D7DBFFC3E5&amp;imgrefurl=https%3A%2F%2Fwww.ihgplc.com%2Fen%2Fabout-us%2Four-strategy&amp;tbnid=DsF1ZT58nOzYNM&amp;vet=12ahUKEwjC287wy7rqAhUxSHwKHcDLDsAQMygAegUIARCjAQ..i&amp;docid=3On3DiJeUkNa-M&amp;w=2006&amp;h=2316&amp;q=ihg%20strategic%20report&amp;ved=2ahUKEwjC287wy7rqAhUxSHwKHcDLDsAQMygAegUIARCjAQ</a:t>
            </a:r>
          </a:p>
        </p:txBody>
      </p:sp>
    </p:spTree>
    <p:extLst>
      <p:ext uri="{BB962C8B-B14F-4D97-AF65-F5344CB8AC3E}">
        <p14:creationId xmlns:p14="http://schemas.microsoft.com/office/powerpoint/2010/main" val="3429376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E27C40-104A-4C05-A382-21A40999A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
            <a:extLst>
              <a:ext uri="{FF2B5EF4-FFF2-40B4-BE49-F238E27FC236}">
                <a16:creationId xmlns:a16="http://schemas.microsoft.com/office/drawing/2014/main" id="{04661E0A-D985-4931-BBAF-B73C8B986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175" y="0"/>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alpha val="70000"/>
            </a:schemeClr>
          </a:solidFill>
          <a:ln>
            <a:noFill/>
          </a:ln>
        </p:spPr>
      </p:sp>
      <p:sp useBgFill="1">
        <p:nvSpPr>
          <p:cNvPr id="12" name="Freeform: Shape 11">
            <a:extLst>
              <a:ext uri="{FF2B5EF4-FFF2-40B4-BE49-F238E27FC236}">
                <a16:creationId xmlns:a16="http://schemas.microsoft.com/office/drawing/2014/main" id="{2A0F9152-48E3-49B1-872D-898BCB713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3466" y="643466"/>
            <a:ext cx="10905066" cy="5571066"/>
          </a:xfrm>
          <a:custGeom>
            <a:avLst/>
            <a:gdLst>
              <a:gd name="connsiteX0" fmla="*/ 317500 w 10905066"/>
              <a:gd name="connsiteY0" fmla="*/ 0 h 5571066"/>
              <a:gd name="connsiteX1" fmla="*/ 6969125 w 10905066"/>
              <a:gd name="connsiteY1" fmla="*/ 0 h 5571066"/>
              <a:gd name="connsiteX2" fmla="*/ 6969127 w 10905066"/>
              <a:gd name="connsiteY2" fmla="*/ 0 h 5571066"/>
              <a:gd name="connsiteX3" fmla="*/ 10587566 w 10905066"/>
              <a:gd name="connsiteY3" fmla="*/ 0 h 5571066"/>
              <a:gd name="connsiteX4" fmla="*/ 10651066 w 10905066"/>
              <a:gd name="connsiteY4" fmla="*/ 6350 h 5571066"/>
              <a:gd name="connsiteX5" fmla="*/ 10711391 w 10905066"/>
              <a:gd name="connsiteY5" fmla="*/ 23813 h 5571066"/>
              <a:gd name="connsiteX6" fmla="*/ 10763779 w 10905066"/>
              <a:gd name="connsiteY6" fmla="*/ 52388 h 5571066"/>
              <a:gd name="connsiteX7" fmla="*/ 10812991 w 10905066"/>
              <a:gd name="connsiteY7" fmla="*/ 93663 h 5571066"/>
              <a:gd name="connsiteX8" fmla="*/ 10849503 w 10905066"/>
              <a:gd name="connsiteY8" fmla="*/ 139700 h 5571066"/>
              <a:gd name="connsiteX9" fmla="*/ 10881253 w 10905066"/>
              <a:gd name="connsiteY9" fmla="*/ 195263 h 5571066"/>
              <a:gd name="connsiteX10" fmla="*/ 10898716 w 10905066"/>
              <a:gd name="connsiteY10" fmla="*/ 254000 h 5571066"/>
              <a:gd name="connsiteX11" fmla="*/ 10905066 w 10905066"/>
              <a:gd name="connsiteY11" fmla="*/ 319088 h 5571066"/>
              <a:gd name="connsiteX12" fmla="*/ 10905066 w 10905066"/>
              <a:gd name="connsiteY12" fmla="*/ 1556279 h 5571066"/>
              <a:gd name="connsiteX13" fmla="*/ 10905066 w 10905066"/>
              <a:gd name="connsiteY13" fmla="*/ 4014788 h 5571066"/>
              <a:gd name="connsiteX14" fmla="*/ 10905066 w 10905066"/>
              <a:gd name="connsiteY14" fmla="*/ 5251979 h 5571066"/>
              <a:gd name="connsiteX15" fmla="*/ 10898716 w 10905066"/>
              <a:gd name="connsiteY15" fmla="*/ 5317066 h 5571066"/>
              <a:gd name="connsiteX16" fmla="*/ 10881253 w 10905066"/>
              <a:gd name="connsiteY16" fmla="*/ 5375804 h 5571066"/>
              <a:gd name="connsiteX17" fmla="*/ 10849503 w 10905066"/>
              <a:gd name="connsiteY17" fmla="*/ 5431366 h 5571066"/>
              <a:gd name="connsiteX18" fmla="*/ 10812991 w 10905066"/>
              <a:gd name="connsiteY18" fmla="*/ 5478991 h 5571066"/>
              <a:gd name="connsiteX19" fmla="*/ 10763779 w 10905066"/>
              <a:gd name="connsiteY19" fmla="*/ 5518679 h 5571066"/>
              <a:gd name="connsiteX20" fmla="*/ 10711391 w 10905066"/>
              <a:gd name="connsiteY20" fmla="*/ 5547254 h 5571066"/>
              <a:gd name="connsiteX21" fmla="*/ 10651066 w 10905066"/>
              <a:gd name="connsiteY21" fmla="*/ 5564716 h 5571066"/>
              <a:gd name="connsiteX22" fmla="*/ 10587566 w 10905066"/>
              <a:gd name="connsiteY22" fmla="*/ 5571066 h 5571066"/>
              <a:gd name="connsiteX23" fmla="*/ 6969125 w 10905066"/>
              <a:gd name="connsiteY23" fmla="*/ 5571066 h 5571066"/>
              <a:gd name="connsiteX24" fmla="*/ 3935941 w 10905066"/>
              <a:gd name="connsiteY24" fmla="*/ 5571066 h 5571066"/>
              <a:gd name="connsiteX25" fmla="*/ 317500 w 10905066"/>
              <a:gd name="connsiteY25" fmla="*/ 5571066 h 5571066"/>
              <a:gd name="connsiteX26" fmla="*/ 254000 w 10905066"/>
              <a:gd name="connsiteY26" fmla="*/ 5564716 h 5571066"/>
              <a:gd name="connsiteX27" fmla="*/ 193675 w 10905066"/>
              <a:gd name="connsiteY27" fmla="*/ 5547254 h 5571066"/>
              <a:gd name="connsiteX28" fmla="*/ 141288 w 10905066"/>
              <a:gd name="connsiteY28" fmla="*/ 5518679 h 5571066"/>
              <a:gd name="connsiteX29" fmla="*/ 92075 w 10905066"/>
              <a:gd name="connsiteY29" fmla="*/ 5478991 h 5571066"/>
              <a:gd name="connsiteX30" fmla="*/ 55563 w 10905066"/>
              <a:gd name="connsiteY30" fmla="*/ 5431366 h 5571066"/>
              <a:gd name="connsiteX31" fmla="*/ 23813 w 10905066"/>
              <a:gd name="connsiteY31" fmla="*/ 5375804 h 5571066"/>
              <a:gd name="connsiteX32" fmla="*/ 6350 w 10905066"/>
              <a:gd name="connsiteY32" fmla="*/ 5317066 h 5571066"/>
              <a:gd name="connsiteX33" fmla="*/ 0 w 10905066"/>
              <a:gd name="connsiteY33" fmla="*/ 5251979 h 5571066"/>
              <a:gd name="connsiteX34" fmla="*/ 0 w 10905066"/>
              <a:gd name="connsiteY34" fmla="*/ 4014789 h 5571066"/>
              <a:gd name="connsiteX35" fmla="*/ 0 w 10905066"/>
              <a:gd name="connsiteY35" fmla="*/ 4014788 h 5571066"/>
              <a:gd name="connsiteX36" fmla="*/ 0 w 10905066"/>
              <a:gd name="connsiteY36" fmla="*/ 319088 h 5571066"/>
              <a:gd name="connsiteX37" fmla="*/ 6350 w 10905066"/>
              <a:gd name="connsiteY37" fmla="*/ 254000 h 5571066"/>
              <a:gd name="connsiteX38" fmla="*/ 23813 w 10905066"/>
              <a:gd name="connsiteY38" fmla="*/ 195263 h 5571066"/>
              <a:gd name="connsiteX39" fmla="*/ 55563 w 10905066"/>
              <a:gd name="connsiteY39" fmla="*/ 139700 h 5571066"/>
              <a:gd name="connsiteX40" fmla="*/ 92075 w 10905066"/>
              <a:gd name="connsiteY40" fmla="*/ 93663 h 5571066"/>
              <a:gd name="connsiteX41" fmla="*/ 141288 w 10905066"/>
              <a:gd name="connsiteY41" fmla="*/ 52388 h 5571066"/>
              <a:gd name="connsiteX42" fmla="*/ 193675 w 10905066"/>
              <a:gd name="connsiteY42" fmla="*/ 23813 h 5571066"/>
              <a:gd name="connsiteX43" fmla="*/ 254000 w 10905066"/>
              <a:gd name="connsiteY43" fmla="*/ 6350 h 5571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905066" h="5571066">
                <a:moveTo>
                  <a:pt x="317500" y="0"/>
                </a:moveTo>
                <a:lnTo>
                  <a:pt x="6969125" y="0"/>
                </a:lnTo>
                <a:lnTo>
                  <a:pt x="6969127" y="0"/>
                </a:lnTo>
                <a:lnTo>
                  <a:pt x="10587566" y="0"/>
                </a:lnTo>
                <a:lnTo>
                  <a:pt x="10651066" y="6350"/>
                </a:lnTo>
                <a:lnTo>
                  <a:pt x="10711391" y="23813"/>
                </a:lnTo>
                <a:lnTo>
                  <a:pt x="10763779" y="52388"/>
                </a:lnTo>
                <a:lnTo>
                  <a:pt x="10812991" y="93663"/>
                </a:lnTo>
                <a:lnTo>
                  <a:pt x="10849503" y="139700"/>
                </a:lnTo>
                <a:lnTo>
                  <a:pt x="10881253" y="195263"/>
                </a:lnTo>
                <a:lnTo>
                  <a:pt x="10898716" y="254000"/>
                </a:lnTo>
                <a:lnTo>
                  <a:pt x="10905066" y="319088"/>
                </a:lnTo>
                <a:lnTo>
                  <a:pt x="10905066" y="1556279"/>
                </a:lnTo>
                <a:lnTo>
                  <a:pt x="10905066" y="4014788"/>
                </a:lnTo>
                <a:lnTo>
                  <a:pt x="10905066" y="5251979"/>
                </a:lnTo>
                <a:lnTo>
                  <a:pt x="10898716" y="5317066"/>
                </a:lnTo>
                <a:lnTo>
                  <a:pt x="10881253" y="5375804"/>
                </a:lnTo>
                <a:lnTo>
                  <a:pt x="10849503" y="5431366"/>
                </a:lnTo>
                <a:lnTo>
                  <a:pt x="10812991" y="5478991"/>
                </a:lnTo>
                <a:lnTo>
                  <a:pt x="10763779" y="5518679"/>
                </a:lnTo>
                <a:lnTo>
                  <a:pt x="10711391" y="5547254"/>
                </a:lnTo>
                <a:lnTo>
                  <a:pt x="10651066" y="5564716"/>
                </a:lnTo>
                <a:lnTo>
                  <a:pt x="10587566" y="5571066"/>
                </a:lnTo>
                <a:lnTo>
                  <a:pt x="6969125" y="5571066"/>
                </a:lnTo>
                <a:lnTo>
                  <a:pt x="3935941" y="5571066"/>
                </a:lnTo>
                <a:lnTo>
                  <a:pt x="317500" y="5571066"/>
                </a:lnTo>
                <a:lnTo>
                  <a:pt x="254000" y="5564716"/>
                </a:lnTo>
                <a:lnTo>
                  <a:pt x="193675" y="5547254"/>
                </a:lnTo>
                <a:lnTo>
                  <a:pt x="141288" y="5518679"/>
                </a:lnTo>
                <a:lnTo>
                  <a:pt x="92075" y="5478991"/>
                </a:lnTo>
                <a:lnTo>
                  <a:pt x="55563" y="5431366"/>
                </a:lnTo>
                <a:lnTo>
                  <a:pt x="23813" y="5375804"/>
                </a:lnTo>
                <a:lnTo>
                  <a:pt x="6350" y="5317066"/>
                </a:lnTo>
                <a:lnTo>
                  <a:pt x="0" y="5251979"/>
                </a:lnTo>
                <a:lnTo>
                  <a:pt x="0" y="4014789"/>
                </a:lnTo>
                <a:lnTo>
                  <a:pt x="0" y="4014788"/>
                </a:lnTo>
                <a:lnTo>
                  <a:pt x="0" y="319088"/>
                </a:lnTo>
                <a:lnTo>
                  <a:pt x="6350" y="254000"/>
                </a:lnTo>
                <a:lnTo>
                  <a:pt x="23813" y="195263"/>
                </a:lnTo>
                <a:lnTo>
                  <a:pt x="55563" y="139700"/>
                </a:lnTo>
                <a:lnTo>
                  <a:pt x="92075" y="93663"/>
                </a:lnTo>
                <a:lnTo>
                  <a:pt x="141288" y="52388"/>
                </a:lnTo>
                <a:lnTo>
                  <a:pt x="193675" y="23813"/>
                </a:lnTo>
                <a:lnTo>
                  <a:pt x="254000" y="6350"/>
                </a:lnTo>
                <a:close/>
              </a:path>
            </a:pathLst>
          </a:custGeom>
          <a:ln w="0">
            <a:noFill/>
            <a:prstDash val="solid"/>
            <a:round/>
            <a:headEnd/>
            <a:tailEnd/>
          </a:ln>
        </p:spPr>
      </p:sp>
      <p:sp>
        <p:nvSpPr>
          <p:cNvPr id="14" name="Rectangle: Rounded Corners 13">
            <a:extLst>
              <a:ext uri="{FF2B5EF4-FFF2-40B4-BE49-F238E27FC236}">
                <a16:creationId xmlns:a16="http://schemas.microsoft.com/office/drawing/2014/main" id="{23489F6D-90F9-4863-AC28-04E23B84E0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990" y="845990"/>
            <a:ext cx="10486868" cy="5166017"/>
          </a:xfrm>
          <a:prstGeom prst="roundRect">
            <a:avLst>
              <a:gd name="adj" fmla="val 3173"/>
            </a:avLst>
          </a:prstGeom>
          <a:noFill/>
          <a:ln w="44450">
            <a:solidFill>
              <a:schemeClr val="tx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B2E3047-90C4-4DB3-A56A-CAE8A00BCF16}"/>
              </a:ext>
            </a:extLst>
          </p:cNvPr>
          <p:cNvSpPr>
            <a:spLocks noGrp="1"/>
          </p:cNvSpPr>
          <p:nvPr>
            <p:ph type="title"/>
          </p:nvPr>
        </p:nvSpPr>
        <p:spPr>
          <a:xfrm>
            <a:off x="1217404" y="1159657"/>
            <a:ext cx="9676673" cy="969404"/>
          </a:xfrm>
        </p:spPr>
        <p:txBody>
          <a:bodyPr anchor="ctr">
            <a:noAutofit/>
          </a:bodyPr>
          <a:lstStyle/>
          <a:p>
            <a:pPr algn="ctr"/>
            <a:r>
              <a:rPr lang="en-IN" sz="3200" b="1" kern="0" dirty="0">
                <a:effectLst/>
                <a:ea typeface="Times New Roman" panose="02020603050405020304" pitchFamily="18" charset="0"/>
                <a:cs typeface="Times New Roman" panose="02020603050405020304" pitchFamily="18" charset="0"/>
              </a:rPr>
              <a:t>Recommendations</a:t>
            </a:r>
            <a:br>
              <a:rPr lang="en-IN" sz="3200" b="1" kern="0" dirty="0">
                <a:effectLst/>
                <a:ea typeface="Times New Roman" panose="02020603050405020304" pitchFamily="18" charset="0"/>
                <a:cs typeface="Times New Roman" panose="02020603050405020304" pitchFamily="18" charset="0"/>
              </a:rPr>
            </a:br>
            <a:endParaRPr lang="en-IN" sz="3200" dirty="0"/>
          </a:p>
        </p:txBody>
      </p:sp>
      <p:cxnSp>
        <p:nvCxnSpPr>
          <p:cNvPr id="16" name="Straight Connector 15">
            <a:extLst>
              <a:ext uri="{FF2B5EF4-FFF2-40B4-BE49-F238E27FC236}">
                <a16:creationId xmlns:a16="http://schemas.microsoft.com/office/drawing/2014/main" id="{B3CFF822-5B88-4257-86DB-464E3C755F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10200" y="2240822"/>
            <a:ext cx="1371600" cy="0"/>
          </a:xfrm>
          <a:prstGeom prst="line">
            <a:avLst/>
          </a:prstGeom>
          <a:ln w="38100">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117DA2B-38CC-4197-B986-892221C393E0}"/>
              </a:ext>
            </a:extLst>
          </p:cNvPr>
          <p:cNvSpPr>
            <a:spLocks noGrp="1"/>
          </p:cNvSpPr>
          <p:nvPr>
            <p:ph idx="1"/>
          </p:nvPr>
        </p:nvSpPr>
        <p:spPr>
          <a:xfrm>
            <a:off x="1217404" y="2561533"/>
            <a:ext cx="9676673" cy="3136810"/>
          </a:xfrm>
        </p:spPr>
        <p:txBody>
          <a:bodyPr anchor="ctr">
            <a:normAutofit/>
          </a:bodyPr>
          <a:lstStyle/>
          <a:p>
            <a:pPr marL="342900" lvl="0" indent="-342900">
              <a:spcAft>
                <a:spcPts val="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The company can include Performance management software to save time and improve the overall performance of the employees.</a:t>
            </a:r>
          </a:p>
          <a:p>
            <a:pPr marL="342900" lvl="0" indent="-342900">
              <a:spcAft>
                <a:spcPts val="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The management can create a feedback process that includes the working performance of the employees so that in terms of cleaning and managing guest's better performance can be provided. </a:t>
            </a:r>
          </a:p>
          <a:p>
            <a:pPr marL="342900" lvl="0" indent="-342900">
              <a:spcAft>
                <a:spcPts val="800"/>
              </a:spcAft>
              <a:buFont typeface="Symbol" panose="05050102010706020507" pitchFamily="18" charset="2"/>
              <a:buChar char=""/>
            </a:pPr>
            <a:r>
              <a:rPr lang="en-IN" sz="1800" b="1" dirty="0">
                <a:effectLst/>
                <a:ea typeface="Calibri" panose="020F0502020204030204" pitchFamily="34" charset="0"/>
                <a:cs typeface="Times New Roman" panose="02020603050405020304" pitchFamily="18" charset="0"/>
              </a:rPr>
              <a:t>Moreover, setting regular meetings with the management and employees to look after the COVID-19 situation and ensure the safety and care for the guests. </a:t>
            </a:r>
          </a:p>
          <a:p>
            <a:endParaRPr lang="en-IN" dirty="0"/>
          </a:p>
        </p:txBody>
      </p:sp>
    </p:spTree>
    <p:extLst>
      <p:ext uri="{BB962C8B-B14F-4D97-AF65-F5344CB8AC3E}">
        <p14:creationId xmlns:p14="http://schemas.microsoft.com/office/powerpoint/2010/main" val="4115926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ACF8F-DBFC-45BD-9CDF-693CDF648258}"/>
              </a:ext>
            </a:extLst>
          </p:cNvPr>
          <p:cNvSpPr>
            <a:spLocks noGrp="1"/>
          </p:cNvSpPr>
          <p:nvPr>
            <p:ph type="title"/>
          </p:nvPr>
        </p:nvSpPr>
        <p:spPr>
          <a:xfrm>
            <a:off x="1125416" y="568345"/>
            <a:ext cx="10578856" cy="922830"/>
          </a:xfrm>
        </p:spPr>
        <p:txBody>
          <a:bodyPr>
            <a:normAutofit fontScale="90000"/>
          </a:bodyPr>
          <a:lstStyle/>
          <a:p>
            <a:pPr algn="ctr"/>
            <a:r>
              <a:rPr lang="en-IN" sz="3600" b="1" dirty="0">
                <a:effectLst/>
                <a:ea typeface="Calibri" panose="020F0502020204030204" pitchFamily="34" charset="0"/>
                <a:cs typeface="Times New Roman" panose="02020603050405020304" pitchFamily="18" charset="0"/>
              </a:rPr>
              <a:t>Conclusion</a:t>
            </a:r>
            <a:br>
              <a:rPr lang="en-IN"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graphicFrame>
        <p:nvGraphicFramePr>
          <p:cNvPr id="5" name="Content Placeholder 2">
            <a:extLst>
              <a:ext uri="{FF2B5EF4-FFF2-40B4-BE49-F238E27FC236}">
                <a16:creationId xmlns:a16="http://schemas.microsoft.com/office/drawing/2014/main" id="{5D4DA66E-AE86-43F8-BBE9-4585045D5675}"/>
              </a:ext>
            </a:extLst>
          </p:cNvPr>
          <p:cNvGraphicFramePr>
            <a:graphicFrameLocks noGrp="1"/>
          </p:cNvGraphicFramePr>
          <p:nvPr>
            <p:ph idx="1"/>
            <p:extLst>
              <p:ext uri="{D42A27DB-BD31-4B8C-83A1-F6EECF244321}">
                <p14:modId xmlns:p14="http://schemas.microsoft.com/office/powerpoint/2010/main" val="2187984611"/>
              </p:ext>
            </p:extLst>
          </p:nvPr>
        </p:nvGraphicFramePr>
        <p:xfrm>
          <a:off x="970671" y="1856935"/>
          <a:ext cx="10986867" cy="482521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62960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E27C40-104A-4C05-A382-21A40999A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
            <a:extLst>
              <a:ext uri="{FF2B5EF4-FFF2-40B4-BE49-F238E27FC236}">
                <a16:creationId xmlns:a16="http://schemas.microsoft.com/office/drawing/2014/main" id="{04661E0A-D985-4931-BBAF-B73C8B9865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175" y="0"/>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alpha val="70000"/>
            </a:schemeClr>
          </a:solidFill>
          <a:ln>
            <a:noFill/>
          </a:ln>
        </p:spPr>
      </p:sp>
      <p:sp useBgFill="1">
        <p:nvSpPr>
          <p:cNvPr id="12" name="Freeform: Shape 11">
            <a:extLst>
              <a:ext uri="{FF2B5EF4-FFF2-40B4-BE49-F238E27FC236}">
                <a16:creationId xmlns:a16="http://schemas.microsoft.com/office/drawing/2014/main" id="{2A0F9152-48E3-49B1-872D-898BCB713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43466" y="643466"/>
            <a:ext cx="10905066" cy="5571066"/>
          </a:xfrm>
          <a:custGeom>
            <a:avLst/>
            <a:gdLst>
              <a:gd name="connsiteX0" fmla="*/ 317500 w 10905066"/>
              <a:gd name="connsiteY0" fmla="*/ 0 h 5571066"/>
              <a:gd name="connsiteX1" fmla="*/ 6969125 w 10905066"/>
              <a:gd name="connsiteY1" fmla="*/ 0 h 5571066"/>
              <a:gd name="connsiteX2" fmla="*/ 6969127 w 10905066"/>
              <a:gd name="connsiteY2" fmla="*/ 0 h 5571066"/>
              <a:gd name="connsiteX3" fmla="*/ 10587566 w 10905066"/>
              <a:gd name="connsiteY3" fmla="*/ 0 h 5571066"/>
              <a:gd name="connsiteX4" fmla="*/ 10651066 w 10905066"/>
              <a:gd name="connsiteY4" fmla="*/ 6350 h 5571066"/>
              <a:gd name="connsiteX5" fmla="*/ 10711391 w 10905066"/>
              <a:gd name="connsiteY5" fmla="*/ 23813 h 5571066"/>
              <a:gd name="connsiteX6" fmla="*/ 10763779 w 10905066"/>
              <a:gd name="connsiteY6" fmla="*/ 52388 h 5571066"/>
              <a:gd name="connsiteX7" fmla="*/ 10812991 w 10905066"/>
              <a:gd name="connsiteY7" fmla="*/ 93663 h 5571066"/>
              <a:gd name="connsiteX8" fmla="*/ 10849503 w 10905066"/>
              <a:gd name="connsiteY8" fmla="*/ 139700 h 5571066"/>
              <a:gd name="connsiteX9" fmla="*/ 10881253 w 10905066"/>
              <a:gd name="connsiteY9" fmla="*/ 195263 h 5571066"/>
              <a:gd name="connsiteX10" fmla="*/ 10898716 w 10905066"/>
              <a:gd name="connsiteY10" fmla="*/ 254000 h 5571066"/>
              <a:gd name="connsiteX11" fmla="*/ 10905066 w 10905066"/>
              <a:gd name="connsiteY11" fmla="*/ 319088 h 5571066"/>
              <a:gd name="connsiteX12" fmla="*/ 10905066 w 10905066"/>
              <a:gd name="connsiteY12" fmla="*/ 1556279 h 5571066"/>
              <a:gd name="connsiteX13" fmla="*/ 10905066 w 10905066"/>
              <a:gd name="connsiteY13" fmla="*/ 4014788 h 5571066"/>
              <a:gd name="connsiteX14" fmla="*/ 10905066 w 10905066"/>
              <a:gd name="connsiteY14" fmla="*/ 5251979 h 5571066"/>
              <a:gd name="connsiteX15" fmla="*/ 10898716 w 10905066"/>
              <a:gd name="connsiteY15" fmla="*/ 5317066 h 5571066"/>
              <a:gd name="connsiteX16" fmla="*/ 10881253 w 10905066"/>
              <a:gd name="connsiteY16" fmla="*/ 5375804 h 5571066"/>
              <a:gd name="connsiteX17" fmla="*/ 10849503 w 10905066"/>
              <a:gd name="connsiteY17" fmla="*/ 5431366 h 5571066"/>
              <a:gd name="connsiteX18" fmla="*/ 10812991 w 10905066"/>
              <a:gd name="connsiteY18" fmla="*/ 5478991 h 5571066"/>
              <a:gd name="connsiteX19" fmla="*/ 10763779 w 10905066"/>
              <a:gd name="connsiteY19" fmla="*/ 5518679 h 5571066"/>
              <a:gd name="connsiteX20" fmla="*/ 10711391 w 10905066"/>
              <a:gd name="connsiteY20" fmla="*/ 5547254 h 5571066"/>
              <a:gd name="connsiteX21" fmla="*/ 10651066 w 10905066"/>
              <a:gd name="connsiteY21" fmla="*/ 5564716 h 5571066"/>
              <a:gd name="connsiteX22" fmla="*/ 10587566 w 10905066"/>
              <a:gd name="connsiteY22" fmla="*/ 5571066 h 5571066"/>
              <a:gd name="connsiteX23" fmla="*/ 6969125 w 10905066"/>
              <a:gd name="connsiteY23" fmla="*/ 5571066 h 5571066"/>
              <a:gd name="connsiteX24" fmla="*/ 3935941 w 10905066"/>
              <a:gd name="connsiteY24" fmla="*/ 5571066 h 5571066"/>
              <a:gd name="connsiteX25" fmla="*/ 317500 w 10905066"/>
              <a:gd name="connsiteY25" fmla="*/ 5571066 h 5571066"/>
              <a:gd name="connsiteX26" fmla="*/ 254000 w 10905066"/>
              <a:gd name="connsiteY26" fmla="*/ 5564716 h 5571066"/>
              <a:gd name="connsiteX27" fmla="*/ 193675 w 10905066"/>
              <a:gd name="connsiteY27" fmla="*/ 5547254 h 5571066"/>
              <a:gd name="connsiteX28" fmla="*/ 141288 w 10905066"/>
              <a:gd name="connsiteY28" fmla="*/ 5518679 h 5571066"/>
              <a:gd name="connsiteX29" fmla="*/ 92075 w 10905066"/>
              <a:gd name="connsiteY29" fmla="*/ 5478991 h 5571066"/>
              <a:gd name="connsiteX30" fmla="*/ 55563 w 10905066"/>
              <a:gd name="connsiteY30" fmla="*/ 5431366 h 5571066"/>
              <a:gd name="connsiteX31" fmla="*/ 23813 w 10905066"/>
              <a:gd name="connsiteY31" fmla="*/ 5375804 h 5571066"/>
              <a:gd name="connsiteX32" fmla="*/ 6350 w 10905066"/>
              <a:gd name="connsiteY32" fmla="*/ 5317066 h 5571066"/>
              <a:gd name="connsiteX33" fmla="*/ 0 w 10905066"/>
              <a:gd name="connsiteY33" fmla="*/ 5251979 h 5571066"/>
              <a:gd name="connsiteX34" fmla="*/ 0 w 10905066"/>
              <a:gd name="connsiteY34" fmla="*/ 4014789 h 5571066"/>
              <a:gd name="connsiteX35" fmla="*/ 0 w 10905066"/>
              <a:gd name="connsiteY35" fmla="*/ 4014788 h 5571066"/>
              <a:gd name="connsiteX36" fmla="*/ 0 w 10905066"/>
              <a:gd name="connsiteY36" fmla="*/ 319088 h 5571066"/>
              <a:gd name="connsiteX37" fmla="*/ 6350 w 10905066"/>
              <a:gd name="connsiteY37" fmla="*/ 254000 h 5571066"/>
              <a:gd name="connsiteX38" fmla="*/ 23813 w 10905066"/>
              <a:gd name="connsiteY38" fmla="*/ 195263 h 5571066"/>
              <a:gd name="connsiteX39" fmla="*/ 55563 w 10905066"/>
              <a:gd name="connsiteY39" fmla="*/ 139700 h 5571066"/>
              <a:gd name="connsiteX40" fmla="*/ 92075 w 10905066"/>
              <a:gd name="connsiteY40" fmla="*/ 93663 h 5571066"/>
              <a:gd name="connsiteX41" fmla="*/ 141288 w 10905066"/>
              <a:gd name="connsiteY41" fmla="*/ 52388 h 5571066"/>
              <a:gd name="connsiteX42" fmla="*/ 193675 w 10905066"/>
              <a:gd name="connsiteY42" fmla="*/ 23813 h 5571066"/>
              <a:gd name="connsiteX43" fmla="*/ 254000 w 10905066"/>
              <a:gd name="connsiteY43" fmla="*/ 6350 h 5571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905066" h="5571066">
                <a:moveTo>
                  <a:pt x="317500" y="0"/>
                </a:moveTo>
                <a:lnTo>
                  <a:pt x="6969125" y="0"/>
                </a:lnTo>
                <a:lnTo>
                  <a:pt x="6969127" y="0"/>
                </a:lnTo>
                <a:lnTo>
                  <a:pt x="10587566" y="0"/>
                </a:lnTo>
                <a:lnTo>
                  <a:pt x="10651066" y="6350"/>
                </a:lnTo>
                <a:lnTo>
                  <a:pt x="10711391" y="23813"/>
                </a:lnTo>
                <a:lnTo>
                  <a:pt x="10763779" y="52388"/>
                </a:lnTo>
                <a:lnTo>
                  <a:pt x="10812991" y="93663"/>
                </a:lnTo>
                <a:lnTo>
                  <a:pt x="10849503" y="139700"/>
                </a:lnTo>
                <a:lnTo>
                  <a:pt x="10881253" y="195263"/>
                </a:lnTo>
                <a:lnTo>
                  <a:pt x="10898716" y="254000"/>
                </a:lnTo>
                <a:lnTo>
                  <a:pt x="10905066" y="319088"/>
                </a:lnTo>
                <a:lnTo>
                  <a:pt x="10905066" y="1556279"/>
                </a:lnTo>
                <a:lnTo>
                  <a:pt x="10905066" y="4014788"/>
                </a:lnTo>
                <a:lnTo>
                  <a:pt x="10905066" y="5251979"/>
                </a:lnTo>
                <a:lnTo>
                  <a:pt x="10898716" y="5317066"/>
                </a:lnTo>
                <a:lnTo>
                  <a:pt x="10881253" y="5375804"/>
                </a:lnTo>
                <a:lnTo>
                  <a:pt x="10849503" y="5431366"/>
                </a:lnTo>
                <a:lnTo>
                  <a:pt x="10812991" y="5478991"/>
                </a:lnTo>
                <a:lnTo>
                  <a:pt x="10763779" y="5518679"/>
                </a:lnTo>
                <a:lnTo>
                  <a:pt x="10711391" y="5547254"/>
                </a:lnTo>
                <a:lnTo>
                  <a:pt x="10651066" y="5564716"/>
                </a:lnTo>
                <a:lnTo>
                  <a:pt x="10587566" y="5571066"/>
                </a:lnTo>
                <a:lnTo>
                  <a:pt x="6969125" y="5571066"/>
                </a:lnTo>
                <a:lnTo>
                  <a:pt x="3935941" y="5571066"/>
                </a:lnTo>
                <a:lnTo>
                  <a:pt x="317500" y="5571066"/>
                </a:lnTo>
                <a:lnTo>
                  <a:pt x="254000" y="5564716"/>
                </a:lnTo>
                <a:lnTo>
                  <a:pt x="193675" y="5547254"/>
                </a:lnTo>
                <a:lnTo>
                  <a:pt x="141288" y="5518679"/>
                </a:lnTo>
                <a:lnTo>
                  <a:pt x="92075" y="5478991"/>
                </a:lnTo>
                <a:lnTo>
                  <a:pt x="55563" y="5431366"/>
                </a:lnTo>
                <a:lnTo>
                  <a:pt x="23813" y="5375804"/>
                </a:lnTo>
                <a:lnTo>
                  <a:pt x="6350" y="5317066"/>
                </a:lnTo>
                <a:lnTo>
                  <a:pt x="0" y="5251979"/>
                </a:lnTo>
                <a:lnTo>
                  <a:pt x="0" y="4014789"/>
                </a:lnTo>
                <a:lnTo>
                  <a:pt x="0" y="4014788"/>
                </a:lnTo>
                <a:lnTo>
                  <a:pt x="0" y="319088"/>
                </a:lnTo>
                <a:lnTo>
                  <a:pt x="6350" y="254000"/>
                </a:lnTo>
                <a:lnTo>
                  <a:pt x="23813" y="195263"/>
                </a:lnTo>
                <a:lnTo>
                  <a:pt x="55563" y="139700"/>
                </a:lnTo>
                <a:lnTo>
                  <a:pt x="92075" y="93663"/>
                </a:lnTo>
                <a:lnTo>
                  <a:pt x="141288" y="52388"/>
                </a:lnTo>
                <a:lnTo>
                  <a:pt x="193675" y="23813"/>
                </a:lnTo>
                <a:lnTo>
                  <a:pt x="254000" y="6350"/>
                </a:lnTo>
                <a:close/>
              </a:path>
            </a:pathLst>
          </a:custGeom>
          <a:ln w="0">
            <a:noFill/>
            <a:prstDash val="solid"/>
            <a:round/>
            <a:headEnd/>
            <a:tailEnd/>
          </a:ln>
        </p:spPr>
      </p:sp>
      <p:sp>
        <p:nvSpPr>
          <p:cNvPr id="14" name="Rectangle: Rounded Corners 13">
            <a:extLst>
              <a:ext uri="{FF2B5EF4-FFF2-40B4-BE49-F238E27FC236}">
                <a16:creationId xmlns:a16="http://schemas.microsoft.com/office/drawing/2014/main" id="{23489F6D-90F9-4863-AC28-04E23B84E0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5990" y="845990"/>
            <a:ext cx="10486868" cy="5166017"/>
          </a:xfrm>
          <a:prstGeom prst="roundRect">
            <a:avLst>
              <a:gd name="adj" fmla="val 3173"/>
            </a:avLst>
          </a:prstGeom>
          <a:noFill/>
          <a:ln w="44450">
            <a:solidFill>
              <a:schemeClr val="tx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8A6077-FE51-4EB7-ACE1-E94C757A23A6}"/>
              </a:ext>
            </a:extLst>
          </p:cNvPr>
          <p:cNvSpPr>
            <a:spLocks noGrp="1"/>
          </p:cNvSpPr>
          <p:nvPr>
            <p:ph type="title"/>
          </p:nvPr>
        </p:nvSpPr>
        <p:spPr>
          <a:xfrm>
            <a:off x="1378634" y="845992"/>
            <a:ext cx="9515443" cy="532642"/>
          </a:xfrm>
        </p:spPr>
        <p:txBody>
          <a:bodyPr anchor="ctr">
            <a:normAutofit fontScale="90000"/>
          </a:bodyPr>
          <a:lstStyle/>
          <a:p>
            <a:pPr algn="ctr"/>
            <a:br>
              <a:rPr lang="en-IN" sz="2800" b="1" dirty="0">
                <a:effectLst/>
                <a:ea typeface="Calibri" panose="020F0502020204030204" pitchFamily="34" charset="0"/>
                <a:cs typeface="Times New Roman" panose="02020603050405020304" pitchFamily="18" charset="0"/>
              </a:rPr>
            </a:br>
            <a:r>
              <a:rPr lang="en-IN" sz="2800" b="1" dirty="0">
                <a:effectLst/>
                <a:ea typeface="Calibri" panose="020F0502020204030204" pitchFamily="34" charset="0"/>
                <a:cs typeface="Times New Roman" panose="02020603050405020304" pitchFamily="18" charset="0"/>
              </a:rPr>
              <a:t>Reference List</a:t>
            </a:r>
            <a:br>
              <a:rPr lang="en-IN" sz="2800" b="1" dirty="0">
                <a:effectLst/>
                <a:latin typeface="Calibri" panose="020F0502020204030204" pitchFamily="34" charset="0"/>
                <a:ea typeface="Calibri" panose="020F0502020204030204" pitchFamily="34" charset="0"/>
                <a:cs typeface="Times New Roman" panose="02020603050405020304" pitchFamily="18" charset="0"/>
              </a:rPr>
            </a:br>
            <a:endParaRPr lang="en-IN" sz="2800" b="1" dirty="0"/>
          </a:p>
        </p:txBody>
      </p:sp>
      <p:cxnSp>
        <p:nvCxnSpPr>
          <p:cNvPr id="16" name="Straight Connector 15">
            <a:extLst>
              <a:ext uri="{FF2B5EF4-FFF2-40B4-BE49-F238E27FC236}">
                <a16:creationId xmlns:a16="http://schemas.microsoft.com/office/drawing/2014/main" id="{B3CFF822-5B88-4257-86DB-464E3C755F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10200" y="2240822"/>
            <a:ext cx="1371600" cy="0"/>
          </a:xfrm>
          <a:prstGeom prst="line">
            <a:avLst/>
          </a:prstGeom>
          <a:ln w="38100">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550346-3FE2-4AC3-B297-5893362A2EC3}"/>
              </a:ext>
            </a:extLst>
          </p:cNvPr>
          <p:cNvSpPr>
            <a:spLocks noGrp="1"/>
          </p:cNvSpPr>
          <p:nvPr>
            <p:ph idx="1"/>
          </p:nvPr>
        </p:nvSpPr>
        <p:spPr>
          <a:xfrm>
            <a:off x="845990" y="1581157"/>
            <a:ext cx="10486868" cy="4430849"/>
          </a:xfrm>
        </p:spPr>
        <p:txBody>
          <a:bodyPr anchor="ctr">
            <a:normAutofit fontScale="77500" lnSpcReduction="20000"/>
          </a:bodyPr>
          <a:lstStyle/>
          <a:p>
            <a:pPr>
              <a:lnSpc>
                <a:spcPct val="101000"/>
              </a:lnSpc>
              <a:spcAft>
                <a:spcPts val="800"/>
              </a:spcAft>
            </a:pPr>
            <a:r>
              <a:rPr lang="en-IN" sz="1600" b="1" u="sng" dirty="0">
                <a:effectLst/>
                <a:ea typeface="Calibri" panose="020F0502020204030204" pitchFamily="34" charset="0"/>
                <a:cs typeface="Times New Roman" panose="02020603050405020304" pitchFamily="18" charset="0"/>
              </a:rPr>
              <a:t>Belias, D., Mantas, C. and Tsiotas, D., (2019</a:t>
            </a:r>
            <a:r>
              <a:rPr lang="en-IN" sz="1600" b="1" dirty="0">
                <a:effectLst/>
                <a:ea typeface="Calibri" panose="020F0502020204030204" pitchFamily="34" charset="0"/>
                <a:cs typeface="Times New Roman" panose="02020603050405020304" pitchFamily="18" charset="0"/>
              </a:rPr>
              <a:t>). The impact of corporate culture in the performance of the front desk employees—The case of five-star hotels in Greece. In </a:t>
            </a:r>
            <a:r>
              <a:rPr lang="en-IN" sz="1600" b="1" i="1" dirty="0">
                <a:effectLst/>
                <a:ea typeface="Calibri" panose="020F0502020204030204" pitchFamily="34" charset="0"/>
                <a:cs typeface="Times New Roman" panose="02020603050405020304" pitchFamily="18" charset="0"/>
              </a:rPr>
              <a:t>Smart tourism as a driver for culture and sustainability</a:t>
            </a:r>
            <a:r>
              <a:rPr lang="en-IN" sz="1600" b="1" dirty="0">
                <a:effectLst/>
                <a:ea typeface="Calibri" panose="020F0502020204030204" pitchFamily="34" charset="0"/>
                <a:cs typeface="Times New Roman" panose="02020603050405020304" pitchFamily="18" charset="0"/>
              </a:rPr>
              <a:t> (pp. 563-576). Springer, Cham.</a:t>
            </a:r>
          </a:p>
          <a:p>
            <a:pPr>
              <a:lnSpc>
                <a:spcPct val="101000"/>
              </a:lnSpc>
              <a:spcAft>
                <a:spcPts val="800"/>
              </a:spcAft>
            </a:pPr>
            <a:r>
              <a:rPr lang="en-IN" sz="1600" b="1" u="sng" dirty="0">
                <a:effectLst/>
                <a:ea typeface="Calibri" panose="020F0502020204030204" pitchFamily="34" charset="0"/>
                <a:cs typeface="Times New Roman" panose="02020603050405020304" pitchFamily="18" charset="0"/>
              </a:rPr>
              <a:t>Camelia</a:t>
            </a:r>
            <a:r>
              <a:rPr lang="en-IN" sz="1600" b="1" dirty="0">
                <a:effectLst/>
                <a:ea typeface="Calibri" panose="020F0502020204030204" pitchFamily="34" charset="0"/>
                <a:cs typeface="Times New Roman" panose="02020603050405020304" pitchFamily="18" charset="0"/>
              </a:rPr>
              <a:t>, G., Ioana-Valentina-Alexandra, M. and Larisa-Andrea, N., (2019). Organizational Culture: A Case Study Of The Impact Of Ethical Organizational Culture On The Efficiency Of Accor Hotels. </a:t>
            </a:r>
            <a:r>
              <a:rPr lang="en-IN" sz="1600" b="1" i="1" dirty="0">
                <a:effectLst/>
                <a:ea typeface="Calibri" panose="020F0502020204030204" pitchFamily="34" charset="0"/>
                <a:cs typeface="Times New Roman" panose="02020603050405020304" pitchFamily="18" charset="0"/>
              </a:rPr>
              <a:t>Romanian Economic and Business Review</a:t>
            </a:r>
            <a:r>
              <a:rPr lang="en-IN" sz="1600" b="1" dirty="0">
                <a:effectLst/>
                <a:ea typeface="Calibri" panose="020F0502020204030204" pitchFamily="34" charset="0"/>
                <a:cs typeface="Times New Roman" panose="02020603050405020304" pitchFamily="18" charset="0"/>
              </a:rPr>
              <a:t>, </a:t>
            </a:r>
            <a:r>
              <a:rPr lang="en-IN" sz="1600" b="1" i="1" dirty="0">
                <a:effectLst/>
                <a:ea typeface="Calibri" panose="020F0502020204030204" pitchFamily="34" charset="0"/>
                <a:cs typeface="Times New Roman" panose="02020603050405020304" pitchFamily="18" charset="0"/>
              </a:rPr>
              <a:t>14</a:t>
            </a:r>
            <a:r>
              <a:rPr lang="en-IN" sz="1600" b="1" dirty="0">
                <a:effectLst/>
                <a:ea typeface="Calibri" panose="020F0502020204030204" pitchFamily="34" charset="0"/>
                <a:cs typeface="Times New Roman" panose="02020603050405020304" pitchFamily="18" charset="0"/>
              </a:rPr>
              <a:t>(2), pp.86-96.</a:t>
            </a:r>
          </a:p>
          <a:p>
            <a:pPr>
              <a:lnSpc>
                <a:spcPct val="101000"/>
              </a:lnSpc>
              <a:spcAft>
                <a:spcPts val="800"/>
              </a:spcAft>
            </a:pPr>
            <a:r>
              <a:rPr lang="en-IN" sz="1600" b="1" dirty="0">
                <a:effectLst/>
                <a:ea typeface="Calibri" panose="020F0502020204030204" pitchFamily="34" charset="0"/>
                <a:cs typeface="Times New Roman" panose="02020603050405020304" pitchFamily="18" charset="0"/>
              </a:rPr>
              <a:t> </a:t>
            </a:r>
            <a:r>
              <a:rPr lang="en-IN" sz="1600" b="1" u="sng" dirty="0">
                <a:effectLst/>
                <a:ea typeface="Calibri" panose="020F0502020204030204" pitchFamily="34" charset="0"/>
                <a:cs typeface="Times New Roman" panose="02020603050405020304" pitchFamily="18" charset="0"/>
              </a:rPr>
              <a:t>Elbanna, S., (2016). </a:t>
            </a:r>
            <a:r>
              <a:rPr lang="en-IN" sz="1600" b="1" dirty="0">
                <a:effectLst/>
                <a:ea typeface="Calibri" panose="020F0502020204030204" pitchFamily="34" charset="0"/>
                <a:cs typeface="Times New Roman" panose="02020603050405020304" pitchFamily="18" charset="0"/>
              </a:rPr>
              <a:t>Managers' autonomy, strategic control, organizational politics and strategic planning effectiveness: An empirical investigation into missing links in the hotel sector. </a:t>
            </a:r>
            <a:r>
              <a:rPr lang="en-IN" sz="1600" b="1" i="1" dirty="0">
                <a:effectLst/>
                <a:ea typeface="Calibri" panose="020F0502020204030204" pitchFamily="34" charset="0"/>
                <a:cs typeface="Times New Roman" panose="02020603050405020304" pitchFamily="18" charset="0"/>
              </a:rPr>
              <a:t>Tourism Management</a:t>
            </a:r>
            <a:r>
              <a:rPr lang="en-IN" sz="1600" b="1" dirty="0">
                <a:effectLst/>
                <a:ea typeface="Calibri" panose="020F0502020204030204" pitchFamily="34" charset="0"/>
                <a:cs typeface="Times New Roman" panose="02020603050405020304" pitchFamily="18" charset="0"/>
              </a:rPr>
              <a:t>, </a:t>
            </a:r>
            <a:r>
              <a:rPr lang="en-IN" sz="1600" b="1" i="1" dirty="0">
                <a:effectLst/>
                <a:ea typeface="Calibri" panose="020F0502020204030204" pitchFamily="34" charset="0"/>
                <a:cs typeface="Times New Roman" panose="02020603050405020304" pitchFamily="18" charset="0"/>
              </a:rPr>
              <a:t>52</a:t>
            </a:r>
            <a:r>
              <a:rPr lang="en-IN" sz="1600" b="1" dirty="0">
                <a:effectLst/>
                <a:ea typeface="Calibri" panose="020F0502020204030204" pitchFamily="34" charset="0"/>
                <a:cs typeface="Times New Roman" panose="02020603050405020304" pitchFamily="18" charset="0"/>
              </a:rPr>
              <a:t>, pp.210-220.</a:t>
            </a:r>
          </a:p>
          <a:p>
            <a:pPr>
              <a:lnSpc>
                <a:spcPct val="101000"/>
              </a:lnSpc>
              <a:spcAft>
                <a:spcPts val="800"/>
              </a:spcAft>
            </a:pPr>
            <a:r>
              <a:rPr lang="en-IN" sz="1600" b="1" dirty="0">
                <a:effectLst/>
                <a:ea typeface="Calibri" panose="020F0502020204030204" pitchFamily="34" charset="0"/>
                <a:cs typeface="Times New Roman" panose="02020603050405020304" pitchFamily="18" charset="0"/>
              </a:rPr>
              <a:t>Gössling, S., Scott, D. and Hall, C.M., (2020). Pandemics, tourism and global change: a rapid assessment of COVID-19. </a:t>
            </a:r>
            <a:r>
              <a:rPr lang="en-IN" sz="1600" b="1" i="1" dirty="0">
                <a:effectLst/>
                <a:ea typeface="Calibri" panose="020F0502020204030204" pitchFamily="34" charset="0"/>
                <a:cs typeface="Times New Roman" panose="02020603050405020304" pitchFamily="18" charset="0"/>
              </a:rPr>
              <a:t>Journal of Sustainable Tourism</a:t>
            </a:r>
            <a:r>
              <a:rPr lang="en-IN" sz="1600" b="1" dirty="0">
                <a:effectLst/>
                <a:ea typeface="Calibri" panose="020F0502020204030204" pitchFamily="34" charset="0"/>
                <a:cs typeface="Times New Roman" panose="02020603050405020304" pitchFamily="18" charset="0"/>
              </a:rPr>
              <a:t>, pp.1-20.</a:t>
            </a:r>
          </a:p>
          <a:p>
            <a:pPr>
              <a:lnSpc>
                <a:spcPct val="101000"/>
              </a:lnSpc>
              <a:spcAft>
                <a:spcPts val="800"/>
              </a:spcAft>
            </a:pPr>
            <a:r>
              <a:rPr lang="en-IN" sz="1600" b="1" u="sng" dirty="0">
                <a:effectLst/>
                <a:ea typeface="Calibri" panose="020F0502020204030204" pitchFamily="34" charset="0"/>
                <a:cs typeface="Times New Roman" panose="02020603050405020304" pitchFamily="18" charset="0"/>
              </a:rPr>
              <a:t>Hancock, A. (2020). </a:t>
            </a:r>
            <a:r>
              <a:rPr lang="en-IN" sz="1600" b="1" dirty="0">
                <a:effectLst/>
                <a:ea typeface="Calibri" panose="020F0502020204030204" pitchFamily="34" charset="0"/>
                <a:cs typeface="Times New Roman" panose="02020603050405020304" pitchFamily="18" charset="0"/>
              </a:rPr>
              <a:t>IHG warns coronavirus is hotels’ ‘most significant challenge. Accessed on: 11/7/2020. Available at: </a:t>
            </a:r>
            <a:r>
              <a:rPr lang="en-IN" sz="1600" b="1" u="sng" dirty="0">
                <a:ea typeface="Calibri" panose="020F0502020204030204" pitchFamily="34" charset="0"/>
                <a:cs typeface="Times New Roman" panose="02020603050405020304" pitchFamily="18" charset="0"/>
              </a:rPr>
              <a:t>https://www.ft.com/content/2a470537-ab84-43b8-80b2-df088de2a72f</a:t>
            </a:r>
            <a:endParaRPr lang="en-IN" sz="1600" b="1" dirty="0">
              <a:effectLst/>
              <a:ea typeface="Calibri" panose="020F0502020204030204" pitchFamily="34" charset="0"/>
              <a:cs typeface="Times New Roman" panose="02020603050405020304" pitchFamily="18" charset="0"/>
            </a:endParaRPr>
          </a:p>
          <a:p>
            <a:pPr>
              <a:lnSpc>
                <a:spcPct val="101000"/>
              </a:lnSpc>
              <a:spcAft>
                <a:spcPts val="800"/>
              </a:spcAft>
            </a:pPr>
            <a:r>
              <a:rPr lang="en-IN" sz="1600" b="1" dirty="0">
                <a:effectLst/>
                <a:ea typeface="Calibri" panose="020F0502020204030204" pitchFamily="34" charset="0"/>
                <a:cs typeface="Times New Roman" panose="02020603050405020304" pitchFamily="18" charset="0"/>
              </a:rPr>
              <a:t>IHG, (2020). Our culture. Accessed on: 11/7/2020. Available at: </a:t>
            </a:r>
            <a:r>
              <a:rPr lang="en-IN" sz="1600" b="1" u="sng" dirty="0">
                <a:effectLst/>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https://www.ihgplc.com/responsible-business/our-culture</a:t>
            </a:r>
            <a:endParaRPr lang="en-IN" sz="1600" b="1" dirty="0">
              <a:effectLst/>
              <a:ea typeface="Calibri" panose="020F0502020204030204" pitchFamily="34" charset="0"/>
              <a:cs typeface="Times New Roman" panose="02020603050405020304" pitchFamily="18" charset="0"/>
            </a:endParaRPr>
          </a:p>
          <a:p>
            <a:pPr>
              <a:lnSpc>
                <a:spcPct val="101000"/>
              </a:lnSpc>
              <a:spcAft>
                <a:spcPts val="800"/>
              </a:spcAft>
            </a:pPr>
            <a:r>
              <a:rPr lang="en-IN" sz="1600" b="1" u="sng" dirty="0">
                <a:effectLst/>
                <a:ea typeface="Calibri" panose="020F0502020204030204" pitchFamily="34" charset="0"/>
                <a:cs typeface="Times New Roman" panose="02020603050405020304" pitchFamily="18" charset="0"/>
              </a:rPr>
              <a:t>Karim</a:t>
            </a:r>
            <a:r>
              <a:rPr lang="en-IN" sz="1600" b="1" dirty="0">
                <a:effectLst/>
                <a:ea typeface="Calibri" panose="020F0502020204030204" pitchFamily="34" charset="0"/>
                <a:cs typeface="Times New Roman" panose="02020603050405020304" pitchFamily="18" charset="0"/>
              </a:rPr>
              <a:t>, W., Haque, A., Anis, Z. and Ulfy, M.A., (2020). The movement control order (mco) for covid-19 crisis and its impact on tourism and hospitality sector in Malaysia. </a:t>
            </a:r>
            <a:r>
              <a:rPr lang="en-IN" sz="1600" b="1" i="1" dirty="0">
                <a:effectLst/>
                <a:ea typeface="Calibri" panose="020F0502020204030204" pitchFamily="34" charset="0"/>
                <a:cs typeface="Times New Roman" panose="02020603050405020304" pitchFamily="18" charset="0"/>
              </a:rPr>
              <a:t>International Tourism and Hopitality Yournal</a:t>
            </a:r>
            <a:r>
              <a:rPr lang="en-IN" sz="1600" b="1" dirty="0">
                <a:effectLst/>
                <a:ea typeface="Calibri" panose="020F0502020204030204" pitchFamily="34" charset="0"/>
                <a:cs typeface="Times New Roman" panose="02020603050405020304" pitchFamily="18" charset="0"/>
              </a:rPr>
              <a:t>, </a:t>
            </a:r>
            <a:r>
              <a:rPr lang="en-IN" sz="1600" b="1" i="1" dirty="0">
                <a:effectLst/>
                <a:ea typeface="Calibri" panose="020F0502020204030204" pitchFamily="34" charset="0"/>
                <a:cs typeface="Times New Roman" panose="02020603050405020304" pitchFamily="18" charset="0"/>
              </a:rPr>
              <a:t>3</a:t>
            </a:r>
            <a:r>
              <a:rPr lang="en-IN" sz="1600" b="1" dirty="0">
                <a:effectLst/>
                <a:ea typeface="Calibri" panose="020F0502020204030204" pitchFamily="34" charset="0"/>
                <a:cs typeface="Times New Roman" panose="02020603050405020304" pitchFamily="18" charset="0"/>
              </a:rPr>
              <a:t>(2), pp.1-7.</a:t>
            </a:r>
          </a:p>
          <a:p>
            <a:pPr>
              <a:lnSpc>
                <a:spcPct val="101000"/>
              </a:lnSpc>
              <a:spcAft>
                <a:spcPts val="800"/>
              </a:spcAft>
            </a:pPr>
            <a:r>
              <a:rPr lang="en-IN" sz="1600" b="1" u="sng" dirty="0">
                <a:effectLst/>
                <a:ea typeface="Calibri" panose="020F0502020204030204" pitchFamily="34" charset="0"/>
                <a:cs typeface="Times New Roman" panose="02020603050405020304" pitchFamily="18" charset="0"/>
              </a:rPr>
              <a:t>Pawirosumarto, S., Sarjana, P.K. and Gunawan, R., (2017). </a:t>
            </a:r>
            <a:r>
              <a:rPr lang="en-IN" sz="1600" b="1" dirty="0">
                <a:effectLst/>
                <a:ea typeface="Calibri" panose="020F0502020204030204" pitchFamily="34" charset="0"/>
                <a:cs typeface="Times New Roman" panose="02020603050405020304" pitchFamily="18" charset="0"/>
              </a:rPr>
              <a:t>The effect of work environment, leadership style, and organizational culture towards job satisfaction and its implication towards employee performance in Parador Hotels and Resorts, Indonesia. </a:t>
            </a:r>
            <a:r>
              <a:rPr lang="en-IN" sz="1600" b="1" i="1" dirty="0">
                <a:effectLst/>
                <a:ea typeface="Calibri" panose="020F0502020204030204" pitchFamily="34" charset="0"/>
                <a:cs typeface="Times New Roman" panose="02020603050405020304" pitchFamily="18" charset="0"/>
              </a:rPr>
              <a:t>International Journal of Law and Management</a:t>
            </a:r>
            <a:r>
              <a:rPr lang="en-IN" sz="1600" b="1" dirty="0">
                <a:effectLst/>
                <a:ea typeface="Calibri" panose="020F0502020204030204" pitchFamily="34" charset="0"/>
                <a:cs typeface="Times New Roman" panose="02020603050405020304" pitchFamily="18" charset="0"/>
              </a:rPr>
              <a:t>.</a:t>
            </a:r>
          </a:p>
          <a:p>
            <a:pPr>
              <a:lnSpc>
                <a:spcPct val="101000"/>
              </a:lnSpc>
              <a:spcAft>
                <a:spcPts val="800"/>
              </a:spcAft>
            </a:pPr>
            <a:r>
              <a:rPr lang="en-IN" sz="1600" b="1" u="sng" dirty="0">
                <a:effectLst/>
                <a:ea typeface="Calibri" panose="020F0502020204030204" pitchFamily="34" charset="0"/>
                <a:cs typeface="Times New Roman" panose="02020603050405020304" pitchFamily="18" charset="0"/>
              </a:rPr>
              <a:t>Samsudin, F. and Wahab, S.A., (2018). </a:t>
            </a:r>
            <a:r>
              <a:rPr lang="en-IN" sz="1600" b="1" dirty="0">
                <a:effectLst/>
                <a:ea typeface="Calibri" panose="020F0502020204030204" pitchFamily="34" charset="0"/>
                <a:cs typeface="Times New Roman" panose="02020603050405020304" pitchFamily="18" charset="0"/>
              </a:rPr>
              <a:t>Sustainable Development in Franchising: Measuring the Impacts of Strategic Direction in Franchise Organization. </a:t>
            </a:r>
          </a:p>
          <a:p>
            <a:pPr>
              <a:lnSpc>
                <a:spcPct val="101000"/>
              </a:lnSpc>
            </a:pPr>
            <a:endParaRPr lang="en-IN" sz="500" dirty="0"/>
          </a:p>
        </p:txBody>
      </p:sp>
    </p:spTree>
    <p:extLst>
      <p:ext uri="{BB962C8B-B14F-4D97-AF65-F5344CB8AC3E}">
        <p14:creationId xmlns:p14="http://schemas.microsoft.com/office/powerpoint/2010/main" val="10634698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A6A6E02C-6A0F-4CE3-ACB2-ACA0C51E6D08}"/>
              </a:ext>
            </a:extLst>
          </p:cNvPr>
          <p:cNvGraphicFramePr>
            <a:graphicFrameLocks noGrp="1"/>
          </p:cNvGraphicFramePr>
          <p:nvPr>
            <p:ph idx="1"/>
            <p:extLst>
              <p:ext uri="{D42A27DB-BD31-4B8C-83A1-F6EECF244321}">
                <p14:modId xmlns:p14="http://schemas.microsoft.com/office/powerpoint/2010/main" val="942131308"/>
              </p:ext>
            </p:extLst>
          </p:nvPr>
        </p:nvGraphicFramePr>
        <p:xfrm>
          <a:off x="2933700" y="2438400"/>
          <a:ext cx="8770938" cy="365125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18220939"/>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E1217"/>
      </a:dk2>
      <a:lt2>
        <a:srgbClr val="FAFDFD"/>
      </a:lt2>
      <a:accent1>
        <a:srgbClr val="78475D"/>
      </a:accent1>
      <a:accent2>
        <a:srgbClr val="A7D068"/>
      </a:accent2>
      <a:accent3>
        <a:srgbClr val="78C5CF"/>
      </a:accent3>
      <a:accent4>
        <a:srgbClr val="D36E88"/>
      </a:accent4>
      <a:accent5>
        <a:srgbClr val="D3C588"/>
      </a:accent5>
      <a:accent6>
        <a:srgbClr val="ED9E57"/>
      </a:accent6>
      <a:hlink>
        <a:srgbClr val="78C5CF"/>
      </a:hlink>
      <a:folHlink>
        <a:srgbClr val="D36E88"/>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E2D42CFC-65DC-41E3-8961-A8E5A29913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8</TotalTime>
  <Words>1628</Words>
  <Application>Microsoft Office PowerPoint</Application>
  <PresentationFormat>Widescreen</PresentationFormat>
  <Paragraphs>67</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Calibri</vt:lpstr>
      <vt:lpstr>Century Schoolbook</vt:lpstr>
      <vt:lpstr>Corbel</vt:lpstr>
      <vt:lpstr>Symbol</vt:lpstr>
      <vt:lpstr>Times New Roman</vt:lpstr>
      <vt:lpstr>Feathered</vt:lpstr>
      <vt:lpstr> AUDIT of Holiday Inn </vt:lpstr>
      <vt:lpstr>Introduction </vt:lpstr>
      <vt:lpstr>Organizational Structure, Culture, and Values </vt:lpstr>
      <vt:lpstr>Recent Change Initiatives and Their Impact </vt:lpstr>
      <vt:lpstr>Recent Change Initiatives and Their Impact </vt:lpstr>
      <vt:lpstr>Strategic Direction and Current Business Performance </vt:lpstr>
      <vt:lpstr>Recommendations </vt:lpstr>
      <vt:lpstr>Conclusion </vt:lpstr>
      <vt:lpstr> Reference 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HOTEL MANAGEMENT AUDIT </dc:title>
  <dc:creator>Stilyana-filipova Mincheva</dc:creator>
  <cp:lastModifiedBy>Stilyana-filipova Mincheva</cp:lastModifiedBy>
  <cp:revision>2</cp:revision>
  <dcterms:created xsi:type="dcterms:W3CDTF">2020-07-23T20:56:02Z</dcterms:created>
  <dcterms:modified xsi:type="dcterms:W3CDTF">2020-07-23T21:21:54Z</dcterms:modified>
</cp:coreProperties>
</file>