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p:scale>
          <a:sx n="75" d="100"/>
          <a:sy n="75" d="100"/>
        </p:scale>
        <p:origin x="100" y="5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349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1458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29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916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5156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1160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5267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58838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677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2/26/2023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78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2/26/2023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1197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2/26/2023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50236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ra.org.uk/solicitors/standards-regulations/glossary/#financial-benefit" TargetMode="External"/><Relationship Id="rId2" Type="http://schemas.openxmlformats.org/officeDocument/2006/relationships/hyperlink" Target="https://www.sra.org.uk/solicitors/standards-regulations/glossary/#cli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880F5-3639-BCA1-215E-C229873D4264}"/>
              </a:ext>
            </a:extLst>
          </p:cNvPr>
          <p:cNvSpPr>
            <a:spLocks noGrp="1"/>
          </p:cNvSpPr>
          <p:nvPr>
            <p:ph type="ctrTitle"/>
          </p:nvPr>
        </p:nvSpPr>
        <p:spPr>
          <a:xfrm>
            <a:off x="648929" y="639097"/>
            <a:ext cx="6253317" cy="3686015"/>
          </a:xfrm>
        </p:spPr>
        <p:txBody>
          <a:bodyPr>
            <a:normAutofit/>
          </a:bodyPr>
          <a:lstStyle/>
          <a:p>
            <a:r>
              <a:rPr lang="en-GB" dirty="0"/>
              <a:t>Taxation and Solicitors Accounts</a:t>
            </a:r>
          </a:p>
        </p:txBody>
      </p:sp>
      <p:sp>
        <p:nvSpPr>
          <p:cNvPr id="3" name="Subtitle 2">
            <a:extLst>
              <a:ext uri="{FF2B5EF4-FFF2-40B4-BE49-F238E27FC236}">
                <a16:creationId xmlns:a16="http://schemas.microsoft.com/office/drawing/2014/main" id="{380CDDA7-02EB-81EB-CC19-F7ACBBC72CFC}"/>
              </a:ext>
            </a:extLst>
          </p:cNvPr>
          <p:cNvSpPr>
            <a:spLocks noGrp="1"/>
          </p:cNvSpPr>
          <p:nvPr>
            <p:ph type="subTitle" idx="1"/>
          </p:nvPr>
        </p:nvSpPr>
        <p:spPr>
          <a:xfrm>
            <a:off x="632899" y="4672739"/>
            <a:ext cx="6269347" cy="1021498"/>
          </a:xfrm>
        </p:spPr>
        <p:txBody>
          <a:bodyPr>
            <a:normAutofit/>
          </a:bodyPr>
          <a:lstStyle/>
          <a:p>
            <a:r>
              <a:rPr lang="en-GB">
                <a:solidFill>
                  <a:schemeClr val="tx1">
                    <a:lumMod val="85000"/>
                    <a:lumOff val="15000"/>
                  </a:schemeClr>
                </a:solidFill>
              </a:rPr>
              <a:t>Interest </a:t>
            </a: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close-up of several books&#10;&#10;Description automatically generated with low confidence">
            <a:extLst>
              <a:ext uri="{FF2B5EF4-FFF2-40B4-BE49-F238E27FC236}">
                <a16:creationId xmlns:a16="http://schemas.microsoft.com/office/drawing/2014/main" id="{DE2B0498-4777-CDA7-ABDA-4AB31196B38E}"/>
              </a:ext>
            </a:extLst>
          </p:cNvPr>
          <p:cNvPicPr>
            <a:picLocks noChangeAspect="1"/>
          </p:cNvPicPr>
          <p:nvPr/>
        </p:nvPicPr>
        <p:blipFill rotWithShape="1">
          <a:blip r:embed="rId2"/>
          <a:srcRect l="26711" r="28173" b="-2"/>
          <a:stretch/>
        </p:blipFill>
        <p:spPr>
          <a:xfrm>
            <a:off x="7556686" y="1"/>
            <a:ext cx="4635315" cy="6857999"/>
          </a:xfrm>
          <a:prstGeom prst="rect">
            <a:avLst/>
          </a:prstGeom>
        </p:spPr>
      </p:pic>
    </p:spTree>
    <p:extLst>
      <p:ext uri="{BB962C8B-B14F-4D97-AF65-F5344CB8AC3E}">
        <p14:creationId xmlns:p14="http://schemas.microsoft.com/office/powerpoint/2010/main" val="3081578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580A7D-5435-0E9B-6AEC-8D1C43D7A3E8}"/>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Learning outcomes</a:t>
            </a:r>
          </a:p>
        </p:txBody>
      </p:sp>
      <p:pic>
        <p:nvPicPr>
          <p:cNvPr id="5" name="Picture 4" descr="White calculator">
            <a:extLst>
              <a:ext uri="{FF2B5EF4-FFF2-40B4-BE49-F238E27FC236}">
                <a16:creationId xmlns:a16="http://schemas.microsoft.com/office/drawing/2014/main" id="{6DDD8EC8-A7DB-8FEF-19CE-20811872333E}"/>
              </a:ext>
            </a:extLst>
          </p:cNvPr>
          <p:cNvPicPr>
            <a:picLocks noChangeAspect="1"/>
          </p:cNvPicPr>
          <p:nvPr/>
        </p:nvPicPr>
        <p:blipFill rotWithShape="1">
          <a:blip r:embed="rId2"/>
          <a:srcRect l="8994" r="46426" b="-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35525C-9F4A-0FD6-F480-336411D87E20}"/>
              </a:ext>
            </a:extLst>
          </p:cNvPr>
          <p:cNvSpPr>
            <a:spLocks noGrp="1"/>
          </p:cNvSpPr>
          <p:nvPr>
            <p:ph idx="1"/>
          </p:nvPr>
        </p:nvSpPr>
        <p:spPr>
          <a:xfrm>
            <a:off x="5116784" y="2546224"/>
            <a:ext cx="5977938" cy="3342747"/>
          </a:xfrm>
        </p:spPr>
        <p:txBody>
          <a:bodyPr>
            <a:normAutofit/>
          </a:bodyPr>
          <a:lstStyle/>
          <a:p>
            <a:r>
              <a:rPr lang="en-GB" sz="1800" dirty="0">
                <a:solidFill>
                  <a:srgbClr val="FFFFFF"/>
                </a:solidFill>
              </a:rPr>
              <a:t>When a client is entitled to interest on client money</a:t>
            </a:r>
          </a:p>
          <a:p>
            <a:r>
              <a:rPr lang="en-GB" sz="1800" dirty="0">
                <a:solidFill>
                  <a:srgbClr val="FFFFFF"/>
                </a:solidFill>
              </a:rPr>
              <a:t>Two methods of accounting for interest </a:t>
            </a:r>
          </a:p>
          <a:p>
            <a:r>
              <a:rPr lang="en-GB" sz="1800" dirty="0">
                <a:solidFill>
                  <a:srgbClr val="FFFFFF"/>
                </a:solidFill>
              </a:rPr>
              <a:t>Advantages and disadvantages of each method of accounting for interest </a:t>
            </a:r>
          </a:p>
          <a:p>
            <a:r>
              <a:rPr lang="en-GB" sz="1800" dirty="0">
                <a:solidFill>
                  <a:srgbClr val="FFFFFF"/>
                </a:solidFill>
              </a:rPr>
              <a:t>How is interest is calculated</a:t>
            </a:r>
          </a:p>
          <a:p>
            <a:r>
              <a:rPr lang="en-GB" sz="1800" dirty="0">
                <a:solidFill>
                  <a:srgbClr val="FFFFFF"/>
                </a:solidFill>
              </a:rPr>
              <a:t>Accounting entries required to record the payment of interest. </a:t>
            </a:r>
          </a:p>
          <a:p>
            <a:endParaRPr lang="en-GB" sz="1800" dirty="0">
              <a:solidFill>
                <a:srgbClr val="FFFFFF"/>
              </a:solidFill>
            </a:endParaRPr>
          </a:p>
        </p:txBody>
      </p:sp>
    </p:spTree>
    <p:extLst>
      <p:ext uri="{BB962C8B-B14F-4D97-AF65-F5344CB8AC3E}">
        <p14:creationId xmlns:p14="http://schemas.microsoft.com/office/powerpoint/2010/main" val="22508974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7E303-163E-946D-6A71-D765DCC07EE6}"/>
              </a:ext>
            </a:extLst>
          </p:cNvPr>
          <p:cNvSpPr>
            <a:spLocks noGrp="1"/>
          </p:cNvSpPr>
          <p:nvPr>
            <p:ph type="title"/>
          </p:nvPr>
        </p:nvSpPr>
        <p:spPr>
          <a:xfrm>
            <a:off x="643468" y="643467"/>
            <a:ext cx="3073550" cy="5126203"/>
          </a:xfrm>
        </p:spPr>
        <p:txBody>
          <a:bodyPr anchor="ctr">
            <a:normAutofit/>
          </a:bodyPr>
          <a:lstStyle/>
          <a:p>
            <a:pPr algn="r"/>
            <a:r>
              <a:rPr lang="en-GB" dirty="0"/>
              <a:t>The obligation to account</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7A775E-F51A-6CB2-455E-0624911701FA}"/>
              </a:ext>
            </a:extLst>
          </p:cNvPr>
          <p:cNvSpPr>
            <a:spLocks noGrp="1"/>
          </p:cNvSpPr>
          <p:nvPr>
            <p:ph idx="1"/>
          </p:nvPr>
        </p:nvSpPr>
        <p:spPr>
          <a:xfrm>
            <a:off x="4363786" y="621697"/>
            <a:ext cx="6791894" cy="5147973"/>
          </a:xfrm>
        </p:spPr>
        <p:txBody>
          <a:bodyPr anchor="ctr">
            <a:normAutofit/>
          </a:bodyPr>
          <a:lstStyle/>
          <a:p>
            <a:r>
              <a:rPr lang="en-GB" dirty="0"/>
              <a:t>Paragraph 1.2 of the SRA Code of Conduct for Solicitors REL, and RFL:</a:t>
            </a:r>
          </a:p>
          <a:p>
            <a:r>
              <a:rPr lang="en-GB" b="0" i="0" dirty="0">
                <a:effectLst/>
                <a:latin typeface="open-sans"/>
              </a:rPr>
              <a:t>You do not abuse your position by taking unfair advantage of </a:t>
            </a:r>
            <a:r>
              <a:rPr lang="en-GB" b="0" dirty="0">
                <a:effectLst/>
                <a:latin typeface="open-sans"/>
                <a:hlinkClick r:id="rId2">
                  <a:extLst>
                    <a:ext uri="{A12FA001-AC4F-418D-AE19-62706E023703}">
                      <ahyp:hlinkClr xmlns:ahyp="http://schemas.microsoft.com/office/drawing/2018/hyperlinkcolor" val="tx"/>
                    </a:ext>
                  </a:extLst>
                </a:hlinkClick>
              </a:rPr>
              <a:t>clients</a:t>
            </a:r>
            <a:r>
              <a:rPr lang="en-GB" b="0" i="0" dirty="0">
                <a:effectLst/>
                <a:latin typeface="open-sans"/>
              </a:rPr>
              <a:t> or others.</a:t>
            </a:r>
          </a:p>
          <a:p>
            <a:r>
              <a:rPr lang="en-GB" dirty="0"/>
              <a:t>Paragraph 4.1 </a:t>
            </a:r>
          </a:p>
          <a:p>
            <a:r>
              <a:rPr lang="en-GB" b="0" i="0" dirty="0">
                <a:effectLst/>
                <a:latin typeface="open-sans"/>
              </a:rPr>
              <a:t>You properly account to </a:t>
            </a:r>
            <a:r>
              <a:rPr lang="en-GB" b="0" u="sng" dirty="0">
                <a:effectLst/>
                <a:latin typeface="open-sans"/>
                <a:hlinkClick r:id="rId2">
                  <a:extLst>
                    <a:ext uri="{A12FA001-AC4F-418D-AE19-62706E023703}">
                      <ahyp:hlinkClr xmlns:ahyp="http://schemas.microsoft.com/office/drawing/2018/hyperlinkcolor" val="tx"/>
                    </a:ext>
                  </a:extLst>
                </a:hlinkClick>
              </a:rPr>
              <a:t>clients </a:t>
            </a:r>
            <a:r>
              <a:rPr lang="en-GB" b="0" dirty="0">
                <a:effectLst/>
                <a:latin typeface="open-sans"/>
              </a:rPr>
              <a:t>for any </a:t>
            </a:r>
            <a:r>
              <a:rPr lang="en-GB" b="0" u="sng" dirty="0">
                <a:effectLst/>
                <a:latin typeface="open-sans"/>
                <a:hlinkClick r:id="rId3">
                  <a:extLst>
                    <a:ext uri="{A12FA001-AC4F-418D-AE19-62706E023703}">
                      <ahyp:hlinkClr xmlns:ahyp="http://schemas.microsoft.com/office/drawing/2018/hyperlinkcolor" val="tx"/>
                    </a:ext>
                  </a:extLst>
                </a:hlinkClick>
              </a:rPr>
              <a:t>financial benefit</a:t>
            </a:r>
            <a:r>
              <a:rPr lang="en-GB" b="0" dirty="0">
                <a:effectLst/>
                <a:latin typeface="open-sans"/>
              </a:rPr>
              <a:t> </a:t>
            </a:r>
            <a:r>
              <a:rPr lang="en-GB" b="0" i="0" dirty="0">
                <a:effectLst/>
                <a:latin typeface="open-sans"/>
              </a:rPr>
              <a:t>you receive as a result of their instructions, except where they have agreed otherwise.</a:t>
            </a:r>
          </a:p>
          <a:p>
            <a:r>
              <a:rPr lang="en-GB" dirty="0"/>
              <a:t> Therefore it would be wrong for firms to earn interest on money held in the client bank account without accounting the benefit back to the client.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0557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B5AFD4-39F5-B273-5FF8-AEAAE8E8E273}"/>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Obligation to account</a:t>
            </a:r>
          </a:p>
        </p:txBody>
      </p:sp>
      <p:sp>
        <p:nvSpPr>
          <p:cNvPr id="3" name="Content Placeholder 2">
            <a:extLst>
              <a:ext uri="{FF2B5EF4-FFF2-40B4-BE49-F238E27FC236}">
                <a16:creationId xmlns:a16="http://schemas.microsoft.com/office/drawing/2014/main" id="{E7077FA6-B660-7E9F-08EC-FF751A7593B8}"/>
              </a:ext>
            </a:extLst>
          </p:cNvPr>
          <p:cNvSpPr>
            <a:spLocks noGrp="1"/>
          </p:cNvSpPr>
          <p:nvPr>
            <p:ph idx="1"/>
          </p:nvPr>
        </p:nvSpPr>
        <p:spPr>
          <a:xfrm>
            <a:off x="5231958" y="605896"/>
            <a:ext cx="5923721" cy="5646208"/>
          </a:xfrm>
        </p:spPr>
        <p:txBody>
          <a:bodyPr anchor="ctr">
            <a:normAutofit/>
          </a:bodyPr>
          <a:lstStyle/>
          <a:p>
            <a:r>
              <a:rPr lang="en-GB" sz="2200"/>
              <a:t>Rule 7: Payment of interest:</a:t>
            </a:r>
          </a:p>
          <a:p>
            <a:r>
              <a:rPr lang="en-GB" sz="2200"/>
              <a:t>7.1 You account to clients or third parties for a fair sum of interest on any client money held by you on their behalf.</a:t>
            </a:r>
          </a:p>
          <a:p>
            <a:r>
              <a:rPr lang="en-GB" sz="2200"/>
              <a:t>7.2 You may by a written agreement come to a different arrangement with the client or the third party for whom the money is held as to the payment of interest, but you must provide sufficient information to enable them to give informed consent.</a:t>
            </a:r>
          </a:p>
          <a:p>
            <a:r>
              <a:rPr lang="en-GB" sz="2200"/>
              <a:t>However rules do not stipulate when or how interest needs to calculated, that s down to the firm. </a:t>
            </a:r>
          </a:p>
        </p:txBody>
      </p:sp>
    </p:spTree>
    <p:extLst>
      <p:ext uri="{BB962C8B-B14F-4D97-AF65-F5344CB8AC3E}">
        <p14:creationId xmlns:p14="http://schemas.microsoft.com/office/powerpoint/2010/main" val="411980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EBC6E7-BF71-B742-09B5-63BC23B925A2}"/>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Methods of dealing with interest</a:t>
            </a:r>
          </a:p>
        </p:txBody>
      </p:sp>
      <p:sp>
        <p:nvSpPr>
          <p:cNvPr id="3" name="Content Placeholder 2">
            <a:extLst>
              <a:ext uri="{FF2B5EF4-FFF2-40B4-BE49-F238E27FC236}">
                <a16:creationId xmlns:a16="http://schemas.microsoft.com/office/drawing/2014/main" id="{A4A05A6F-F6AA-95EB-203E-D30A719D85A3}"/>
              </a:ext>
            </a:extLst>
          </p:cNvPr>
          <p:cNvSpPr>
            <a:spLocks noGrp="1"/>
          </p:cNvSpPr>
          <p:nvPr>
            <p:ph idx="1"/>
          </p:nvPr>
        </p:nvSpPr>
        <p:spPr>
          <a:xfrm>
            <a:off x="5231958" y="605896"/>
            <a:ext cx="5923721" cy="5646208"/>
          </a:xfrm>
        </p:spPr>
        <p:txBody>
          <a:bodyPr anchor="ctr">
            <a:normAutofit/>
          </a:bodyPr>
          <a:lstStyle/>
          <a:p>
            <a:pPr>
              <a:lnSpc>
                <a:spcPct val="100000"/>
              </a:lnSpc>
            </a:pPr>
            <a:r>
              <a:rPr lang="en-GB" sz="2200"/>
              <a:t>Firms can choose to pay client money:</a:t>
            </a:r>
          </a:p>
          <a:p>
            <a:pPr lvl="1">
              <a:lnSpc>
                <a:spcPct val="100000"/>
              </a:lnSpc>
            </a:pPr>
            <a:r>
              <a:rPr lang="en-GB" sz="2200"/>
              <a:t>1. into a general client bank account</a:t>
            </a:r>
          </a:p>
          <a:p>
            <a:pPr lvl="1">
              <a:lnSpc>
                <a:spcPct val="100000"/>
              </a:lnSpc>
            </a:pPr>
            <a:r>
              <a:rPr lang="en-GB" sz="2200"/>
              <a:t>2. Separate deposit bank account designated for money of that particular client.</a:t>
            </a:r>
          </a:p>
          <a:p>
            <a:pPr>
              <a:lnSpc>
                <a:spcPct val="100000"/>
              </a:lnSpc>
            </a:pPr>
            <a:r>
              <a:rPr lang="en-GB" sz="2200"/>
              <a:t>Rule: the interest allowed must be a ‘fair sum’</a:t>
            </a:r>
          </a:p>
          <a:p>
            <a:pPr marL="0" indent="0">
              <a:lnSpc>
                <a:spcPct val="100000"/>
              </a:lnSpc>
              <a:buNone/>
            </a:pPr>
            <a:r>
              <a:rPr lang="en-GB" sz="2200"/>
              <a:t>If the client is depositing large sums for a significant amount of time the firm will usually have a designated account for that client.</a:t>
            </a:r>
          </a:p>
          <a:p>
            <a:pPr marL="0" indent="0">
              <a:lnSpc>
                <a:spcPct val="100000"/>
              </a:lnSpc>
              <a:buNone/>
            </a:pPr>
            <a:r>
              <a:rPr lang="en-GB" sz="2200"/>
              <a:t>Can’t do this for all clients as it would be very inconvenient, the firm therefore has to work out a fair amount of interest for the client, and may earn more insteerst than is paid to the clients. </a:t>
            </a:r>
          </a:p>
        </p:txBody>
      </p:sp>
    </p:spTree>
    <p:extLst>
      <p:ext uri="{BB962C8B-B14F-4D97-AF65-F5344CB8AC3E}">
        <p14:creationId xmlns:p14="http://schemas.microsoft.com/office/powerpoint/2010/main" val="493652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ED97E3-FDEE-D8F8-0DD9-68DD5139C62C}"/>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Methods of dealing with interest</a:t>
            </a:r>
          </a:p>
        </p:txBody>
      </p:sp>
      <p:sp>
        <p:nvSpPr>
          <p:cNvPr id="3" name="Content Placeholder 2">
            <a:extLst>
              <a:ext uri="{FF2B5EF4-FFF2-40B4-BE49-F238E27FC236}">
                <a16:creationId xmlns:a16="http://schemas.microsoft.com/office/drawing/2014/main" id="{F5F36FBB-C5EA-0104-5234-036520C56CD9}"/>
              </a:ext>
            </a:extLst>
          </p:cNvPr>
          <p:cNvSpPr>
            <a:spLocks noGrp="1"/>
          </p:cNvSpPr>
          <p:nvPr>
            <p:ph idx="1"/>
          </p:nvPr>
        </p:nvSpPr>
        <p:spPr>
          <a:xfrm>
            <a:off x="5231958" y="605896"/>
            <a:ext cx="5923721" cy="5646208"/>
          </a:xfrm>
        </p:spPr>
        <p:txBody>
          <a:bodyPr anchor="ctr">
            <a:normAutofit/>
          </a:bodyPr>
          <a:lstStyle/>
          <a:p>
            <a:pPr>
              <a:lnSpc>
                <a:spcPct val="100000"/>
              </a:lnSpc>
            </a:pPr>
            <a:r>
              <a:rPr lang="en-GB" sz="1700"/>
              <a:t>Separate designated deposit bank accounts with ledger account:</a:t>
            </a:r>
          </a:p>
          <a:p>
            <a:pPr>
              <a:lnSpc>
                <a:spcPct val="100000"/>
              </a:lnSpc>
            </a:pPr>
            <a:r>
              <a:rPr lang="en-GB" sz="1700"/>
              <a:t>Rule 8: Client accounting systems and controls</a:t>
            </a:r>
          </a:p>
          <a:p>
            <a:pPr>
              <a:lnSpc>
                <a:spcPct val="100000"/>
              </a:lnSpc>
            </a:pPr>
            <a:r>
              <a:rPr lang="en-GB" sz="1700"/>
              <a:t>8.1 You keep and maintain accurate, contemporaneous, and chronological records to:</a:t>
            </a:r>
          </a:p>
          <a:p>
            <a:pPr lvl="1">
              <a:lnSpc>
                <a:spcPct val="100000"/>
              </a:lnSpc>
            </a:pPr>
            <a:r>
              <a:rPr lang="en-GB" sz="1700"/>
              <a:t>(a). record in client ledgers identified by the client's name and an appropriate description of the matter to which they relate:</a:t>
            </a:r>
          </a:p>
          <a:p>
            <a:pPr lvl="2">
              <a:lnSpc>
                <a:spcPct val="100000"/>
              </a:lnSpc>
            </a:pPr>
            <a:r>
              <a:rPr lang="en-GB" sz="1700"/>
              <a:t>(i). all receipts and payments which are client money on the client side of the client ledger account;</a:t>
            </a:r>
          </a:p>
          <a:p>
            <a:pPr marL="566928" lvl="3" indent="0">
              <a:lnSpc>
                <a:spcPct val="100000"/>
              </a:lnSpc>
              <a:buNone/>
            </a:pPr>
            <a:r>
              <a:rPr lang="en-GB" sz="1700"/>
              <a:t>(ii). all receipts and payments which are not client money and bills of costs including transactions through the authorised body's accounts on the business side of the client ledger account;</a:t>
            </a:r>
          </a:p>
          <a:p>
            <a:pPr lvl="1">
              <a:lnSpc>
                <a:spcPct val="100000"/>
              </a:lnSpc>
            </a:pPr>
            <a:r>
              <a:rPr lang="en-GB" sz="1700"/>
              <a:t>(b) maintain a list of all the balances shown by the client ledger accounts of the liabilities to clients (and third parties), with a running total of the balances.</a:t>
            </a:r>
          </a:p>
          <a:p>
            <a:pPr>
              <a:lnSpc>
                <a:spcPct val="100000"/>
              </a:lnSpc>
            </a:pPr>
            <a:endParaRPr lang="en-GB" sz="1700"/>
          </a:p>
        </p:txBody>
      </p:sp>
    </p:spTree>
    <p:extLst>
      <p:ext uri="{BB962C8B-B14F-4D97-AF65-F5344CB8AC3E}">
        <p14:creationId xmlns:p14="http://schemas.microsoft.com/office/powerpoint/2010/main" val="3896354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849A-3855-2AD6-E3FC-0FC337627C6B}"/>
              </a:ext>
            </a:extLst>
          </p:cNvPr>
          <p:cNvSpPr>
            <a:spLocks noGrp="1"/>
          </p:cNvSpPr>
          <p:nvPr>
            <p:ph type="title"/>
          </p:nvPr>
        </p:nvSpPr>
        <p:spPr>
          <a:xfrm>
            <a:off x="1097280" y="286603"/>
            <a:ext cx="10058400" cy="1550664"/>
          </a:xfrm>
        </p:spPr>
        <p:txBody>
          <a:bodyPr>
            <a:normAutofit/>
          </a:bodyPr>
          <a:lstStyle/>
          <a:p>
            <a:r>
              <a:rPr lang="en-GB" dirty="0"/>
              <a:t>Accounting entries – designated deposit account</a:t>
            </a:r>
          </a:p>
        </p:txBody>
      </p:sp>
      <p:graphicFrame>
        <p:nvGraphicFramePr>
          <p:cNvPr id="4" name="Table 4">
            <a:extLst>
              <a:ext uri="{FF2B5EF4-FFF2-40B4-BE49-F238E27FC236}">
                <a16:creationId xmlns:a16="http://schemas.microsoft.com/office/drawing/2014/main" id="{129E1C14-34A3-E264-7AC3-3CA8E5C53278}"/>
              </a:ext>
            </a:extLst>
          </p:cNvPr>
          <p:cNvGraphicFramePr>
            <a:graphicFrameLocks noGrp="1"/>
          </p:cNvGraphicFramePr>
          <p:nvPr>
            <p:ph idx="1"/>
            <p:extLst>
              <p:ext uri="{D42A27DB-BD31-4B8C-83A1-F6EECF244321}">
                <p14:modId xmlns:p14="http://schemas.microsoft.com/office/powerpoint/2010/main" val="805641226"/>
              </p:ext>
            </p:extLst>
          </p:nvPr>
        </p:nvGraphicFramePr>
        <p:xfrm>
          <a:off x="1096963" y="2108200"/>
          <a:ext cx="10058389" cy="1381760"/>
        </p:xfrm>
        <a:graphic>
          <a:graphicData uri="http://schemas.openxmlformats.org/drawingml/2006/table">
            <a:tbl>
              <a:tblPr firstRow="1" bandRow="1">
                <a:tableStyleId>{5C22544A-7EE6-4342-B048-85BDC9FD1C3A}</a:tableStyleId>
              </a:tblPr>
              <a:tblGrid>
                <a:gridCol w="914399">
                  <a:extLst>
                    <a:ext uri="{9D8B030D-6E8A-4147-A177-3AD203B41FA5}">
                      <a16:colId xmlns:a16="http://schemas.microsoft.com/office/drawing/2014/main" val="2662134568"/>
                    </a:ext>
                  </a:extLst>
                </a:gridCol>
                <a:gridCol w="914399">
                  <a:extLst>
                    <a:ext uri="{9D8B030D-6E8A-4147-A177-3AD203B41FA5}">
                      <a16:colId xmlns:a16="http://schemas.microsoft.com/office/drawing/2014/main" val="1485163570"/>
                    </a:ext>
                  </a:extLst>
                </a:gridCol>
                <a:gridCol w="914399">
                  <a:extLst>
                    <a:ext uri="{9D8B030D-6E8A-4147-A177-3AD203B41FA5}">
                      <a16:colId xmlns:a16="http://schemas.microsoft.com/office/drawing/2014/main" val="3921286624"/>
                    </a:ext>
                  </a:extLst>
                </a:gridCol>
                <a:gridCol w="914399">
                  <a:extLst>
                    <a:ext uri="{9D8B030D-6E8A-4147-A177-3AD203B41FA5}">
                      <a16:colId xmlns:a16="http://schemas.microsoft.com/office/drawing/2014/main" val="2954385615"/>
                    </a:ext>
                  </a:extLst>
                </a:gridCol>
                <a:gridCol w="914399">
                  <a:extLst>
                    <a:ext uri="{9D8B030D-6E8A-4147-A177-3AD203B41FA5}">
                      <a16:colId xmlns:a16="http://schemas.microsoft.com/office/drawing/2014/main" val="3820679966"/>
                    </a:ext>
                  </a:extLst>
                </a:gridCol>
                <a:gridCol w="914399">
                  <a:extLst>
                    <a:ext uri="{9D8B030D-6E8A-4147-A177-3AD203B41FA5}">
                      <a16:colId xmlns:a16="http://schemas.microsoft.com/office/drawing/2014/main" val="239780943"/>
                    </a:ext>
                  </a:extLst>
                </a:gridCol>
                <a:gridCol w="914399">
                  <a:extLst>
                    <a:ext uri="{9D8B030D-6E8A-4147-A177-3AD203B41FA5}">
                      <a16:colId xmlns:a16="http://schemas.microsoft.com/office/drawing/2014/main" val="1846629084"/>
                    </a:ext>
                  </a:extLst>
                </a:gridCol>
                <a:gridCol w="914399">
                  <a:extLst>
                    <a:ext uri="{9D8B030D-6E8A-4147-A177-3AD203B41FA5}">
                      <a16:colId xmlns:a16="http://schemas.microsoft.com/office/drawing/2014/main" val="906427162"/>
                    </a:ext>
                  </a:extLst>
                </a:gridCol>
                <a:gridCol w="914399">
                  <a:extLst>
                    <a:ext uri="{9D8B030D-6E8A-4147-A177-3AD203B41FA5}">
                      <a16:colId xmlns:a16="http://schemas.microsoft.com/office/drawing/2014/main" val="2627729747"/>
                    </a:ext>
                  </a:extLst>
                </a:gridCol>
                <a:gridCol w="914399">
                  <a:extLst>
                    <a:ext uri="{9D8B030D-6E8A-4147-A177-3AD203B41FA5}">
                      <a16:colId xmlns:a16="http://schemas.microsoft.com/office/drawing/2014/main" val="2569902344"/>
                    </a:ext>
                  </a:extLst>
                </a:gridCol>
                <a:gridCol w="914399">
                  <a:extLst>
                    <a:ext uri="{9D8B030D-6E8A-4147-A177-3AD203B41FA5}">
                      <a16:colId xmlns:a16="http://schemas.microsoft.com/office/drawing/2014/main" val="2032251759"/>
                    </a:ext>
                  </a:extLst>
                </a:gridCol>
              </a:tblGrid>
              <a:tr h="370840">
                <a:tc gridSpan="2">
                  <a:txBody>
                    <a:bodyPr/>
                    <a:lstStyle/>
                    <a:p>
                      <a:r>
                        <a:rPr lang="en-GB" dirty="0"/>
                        <a:t>Client:</a:t>
                      </a:r>
                    </a:p>
                    <a:p>
                      <a:r>
                        <a:rPr lang="en-GB" dirty="0"/>
                        <a:t>Matter:</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deposit </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459575611"/>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280342536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571321551"/>
                  </a:ext>
                </a:extLst>
              </a:tr>
            </a:tbl>
          </a:graphicData>
        </a:graphic>
      </p:graphicFrame>
      <p:sp>
        <p:nvSpPr>
          <p:cNvPr id="5" name="TextBox 4">
            <a:extLst>
              <a:ext uri="{FF2B5EF4-FFF2-40B4-BE49-F238E27FC236}">
                <a16:creationId xmlns:a16="http://schemas.microsoft.com/office/drawing/2014/main" id="{FC61FF70-332C-E033-1700-63D4CEF7D946}"/>
              </a:ext>
            </a:extLst>
          </p:cNvPr>
          <p:cNvSpPr txBox="1"/>
          <p:nvPr/>
        </p:nvSpPr>
        <p:spPr>
          <a:xfrm>
            <a:off x="1205653" y="3542453"/>
            <a:ext cx="10058389" cy="1754326"/>
          </a:xfrm>
          <a:prstGeom prst="rect">
            <a:avLst/>
          </a:prstGeom>
          <a:noFill/>
        </p:spPr>
        <p:txBody>
          <a:bodyPr wrap="square" rtlCol="0">
            <a:spAutoFit/>
          </a:bodyPr>
          <a:lstStyle/>
          <a:p>
            <a:r>
              <a:rPr lang="en-GB" dirty="0"/>
              <a:t>When a separate ledger account is used, the business columns are normally redundant as there is already a client ledger account showings dealings with business money,. </a:t>
            </a:r>
          </a:p>
          <a:p>
            <a:endParaRPr lang="en-GB" dirty="0"/>
          </a:p>
          <a:p>
            <a:r>
              <a:rPr lang="en-GB" dirty="0"/>
              <a:t>When moving money from the general client account to a deposit account there are two stages:</a:t>
            </a:r>
          </a:p>
          <a:p>
            <a:endParaRPr lang="en-GB" dirty="0"/>
          </a:p>
        </p:txBody>
      </p:sp>
      <p:graphicFrame>
        <p:nvGraphicFramePr>
          <p:cNvPr id="6" name="Table 6">
            <a:extLst>
              <a:ext uri="{FF2B5EF4-FFF2-40B4-BE49-F238E27FC236}">
                <a16:creationId xmlns:a16="http://schemas.microsoft.com/office/drawing/2014/main" id="{0CEAA3E1-1FFF-FD97-0AD0-F24F0F112BAA}"/>
              </a:ext>
            </a:extLst>
          </p:cNvPr>
          <p:cNvGraphicFramePr>
            <a:graphicFrameLocks noGrp="1"/>
          </p:cNvGraphicFramePr>
          <p:nvPr>
            <p:extLst>
              <p:ext uri="{D42A27DB-BD31-4B8C-83A1-F6EECF244321}">
                <p14:modId xmlns:p14="http://schemas.microsoft.com/office/powerpoint/2010/main" val="4143773693"/>
              </p:ext>
            </p:extLst>
          </p:nvPr>
        </p:nvGraphicFramePr>
        <p:xfrm>
          <a:off x="2363894" y="4783666"/>
          <a:ext cx="8128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97334690"/>
                    </a:ext>
                  </a:extLst>
                </a:gridCol>
                <a:gridCol w="4064000">
                  <a:extLst>
                    <a:ext uri="{9D8B030D-6E8A-4147-A177-3AD203B41FA5}">
                      <a16:colId xmlns:a16="http://schemas.microsoft.com/office/drawing/2014/main" val="3255044619"/>
                    </a:ext>
                  </a:extLst>
                </a:gridCol>
              </a:tblGrid>
              <a:tr h="370840">
                <a:tc>
                  <a:txBody>
                    <a:bodyPr/>
                    <a:lstStyle/>
                    <a:p>
                      <a:r>
                        <a:rPr lang="en-GB" b="0" dirty="0">
                          <a:solidFill>
                            <a:schemeClr val="tx1"/>
                          </a:solidFill>
                        </a:rPr>
                        <a:t>CR Cash</a:t>
                      </a:r>
                    </a:p>
                  </a:txBody>
                  <a:tcPr>
                    <a:solidFill>
                      <a:schemeClr val="accent1">
                        <a:lumMod val="20000"/>
                        <a:lumOff val="80000"/>
                      </a:schemeClr>
                    </a:solidFill>
                  </a:tcPr>
                </a:tc>
                <a:tc rowSpan="2">
                  <a:txBody>
                    <a:bodyPr/>
                    <a:lstStyle/>
                    <a:p>
                      <a:endParaRPr lang="en-GB" dirty="0"/>
                    </a:p>
                    <a:p>
                      <a:r>
                        <a:rPr lang="en-GB" dirty="0">
                          <a:solidFill>
                            <a:schemeClr val="tx1"/>
                          </a:solidFill>
                        </a:rPr>
                        <a:t>Client Section</a:t>
                      </a:r>
                    </a:p>
                  </a:txBody>
                  <a:tcPr>
                    <a:solidFill>
                      <a:schemeClr val="accent1">
                        <a:lumMod val="20000"/>
                        <a:lumOff val="80000"/>
                      </a:schemeClr>
                    </a:solidFill>
                  </a:tcPr>
                </a:tc>
                <a:extLst>
                  <a:ext uri="{0D108BD9-81ED-4DB2-BD59-A6C34878D82A}">
                    <a16:rowId xmlns:a16="http://schemas.microsoft.com/office/drawing/2014/main" val="343698086"/>
                  </a:ext>
                </a:extLst>
              </a:tr>
              <a:tr h="370840">
                <a:tc>
                  <a:txBody>
                    <a:bodyPr/>
                    <a:lstStyle/>
                    <a:p>
                      <a:r>
                        <a:rPr lang="en-GB" dirty="0"/>
                        <a:t>DR Client Ledger Account </a:t>
                      </a:r>
                    </a:p>
                  </a:txBody>
                  <a:tcPr/>
                </a:tc>
                <a:tc vMerge="1">
                  <a:txBody>
                    <a:bodyPr/>
                    <a:lstStyle/>
                    <a:p>
                      <a:endParaRPr lang="en-GB" dirty="0"/>
                    </a:p>
                  </a:txBody>
                  <a:tcPr/>
                </a:tc>
                <a:extLst>
                  <a:ext uri="{0D108BD9-81ED-4DB2-BD59-A6C34878D82A}">
                    <a16:rowId xmlns:a16="http://schemas.microsoft.com/office/drawing/2014/main" val="1896297674"/>
                  </a:ext>
                </a:extLst>
              </a:tr>
              <a:tr h="370840">
                <a:tc>
                  <a:txBody>
                    <a:bodyPr/>
                    <a:lstStyle/>
                    <a:p>
                      <a:r>
                        <a:rPr lang="en-GB" dirty="0"/>
                        <a:t>CR Client ledger account</a:t>
                      </a:r>
                    </a:p>
                  </a:txBody>
                  <a:tcPr/>
                </a:tc>
                <a:tc>
                  <a:txBody>
                    <a:bodyPr/>
                    <a:lstStyle/>
                    <a:p>
                      <a:endParaRPr lang="en-GB" dirty="0"/>
                    </a:p>
                  </a:txBody>
                  <a:tcPr/>
                </a:tc>
                <a:extLst>
                  <a:ext uri="{0D108BD9-81ED-4DB2-BD59-A6C34878D82A}">
                    <a16:rowId xmlns:a16="http://schemas.microsoft.com/office/drawing/2014/main" val="1461028973"/>
                  </a:ext>
                </a:extLst>
              </a:tr>
              <a:tr h="370840">
                <a:tc>
                  <a:txBody>
                    <a:bodyPr/>
                    <a:lstStyle/>
                    <a:p>
                      <a:r>
                        <a:rPr lang="en-GB" dirty="0"/>
                        <a:t>DR Deposit cash account </a:t>
                      </a:r>
                    </a:p>
                  </a:txBody>
                  <a:tcPr/>
                </a:tc>
                <a:tc>
                  <a:txBody>
                    <a:bodyPr/>
                    <a:lstStyle/>
                    <a:p>
                      <a:endParaRPr lang="en-GB" dirty="0"/>
                    </a:p>
                  </a:txBody>
                  <a:tcPr/>
                </a:tc>
                <a:extLst>
                  <a:ext uri="{0D108BD9-81ED-4DB2-BD59-A6C34878D82A}">
                    <a16:rowId xmlns:a16="http://schemas.microsoft.com/office/drawing/2014/main" val="4232910159"/>
                  </a:ext>
                </a:extLst>
              </a:tr>
            </a:tbl>
          </a:graphicData>
        </a:graphic>
      </p:graphicFrame>
    </p:spTree>
    <p:extLst>
      <p:ext uri="{BB962C8B-B14F-4D97-AF65-F5344CB8AC3E}">
        <p14:creationId xmlns:p14="http://schemas.microsoft.com/office/powerpoint/2010/main" val="3141193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5D339-2455-AE35-B380-5520E8457163}"/>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659F7BC8-E2FB-3A28-5D47-6970E91840BA}"/>
              </a:ext>
            </a:extLst>
          </p:cNvPr>
          <p:cNvSpPr>
            <a:spLocks noGrp="1"/>
          </p:cNvSpPr>
          <p:nvPr>
            <p:ph idx="1"/>
          </p:nvPr>
        </p:nvSpPr>
        <p:spPr/>
        <p:txBody>
          <a:bodyPr>
            <a:normAutofit fontScale="92500" lnSpcReduction="20000"/>
          </a:bodyPr>
          <a:lstStyle/>
          <a:p>
            <a:r>
              <a:rPr lang="en-GB" dirty="0"/>
              <a:t>A solicitor acts for a client: Robson Ltd, which owes £2,200 by Diment. The solicitor writes to Diment and receives a cheque from him for the money owed on 3</a:t>
            </a:r>
            <a:r>
              <a:rPr lang="en-GB" baseline="30000" dirty="0"/>
              <a:t>rd</a:t>
            </a:r>
            <a:r>
              <a:rPr lang="en-GB" dirty="0"/>
              <a:t> April.</a:t>
            </a:r>
          </a:p>
          <a:p>
            <a:r>
              <a:rPr lang="en-GB" dirty="0"/>
              <a:t>On 4</a:t>
            </a:r>
            <a:r>
              <a:rPr lang="en-GB" baseline="30000" dirty="0"/>
              <a:t>th</a:t>
            </a:r>
            <a:r>
              <a:rPr lang="en-GB" dirty="0"/>
              <a:t>  April Robson Ltd tells the solicitor to hold the money for 5 weeks until 9</a:t>
            </a:r>
            <a:r>
              <a:rPr lang="en-GB" baseline="30000" dirty="0"/>
              <a:t>th</a:t>
            </a:r>
            <a:r>
              <a:rPr lang="en-GB" dirty="0"/>
              <a:t> May.</a:t>
            </a:r>
          </a:p>
          <a:p>
            <a:r>
              <a:rPr lang="en-GB" dirty="0"/>
              <a:t>The solicitor puts the money in a separate designated deposit account.</a:t>
            </a:r>
          </a:p>
          <a:p>
            <a:r>
              <a:rPr lang="en-GB" dirty="0"/>
              <a:t>On the 9</a:t>
            </a:r>
            <a:r>
              <a:rPr lang="en-GB" baseline="30000" dirty="0"/>
              <a:t>th</a:t>
            </a:r>
            <a:r>
              <a:rPr lang="en-GB" dirty="0"/>
              <a:t> May the solicitor tells the bank to close the account.</a:t>
            </a:r>
          </a:p>
          <a:p>
            <a:r>
              <a:rPr lang="en-GB" dirty="0"/>
              <a:t>The bank has allowed £18 interest.</a:t>
            </a:r>
          </a:p>
          <a:p>
            <a:r>
              <a:rPr lang="en-GB" dirty="0"/>
              <a:t>The £2,218 is transferred to the general bank account</a:t>
            </a:r>
          </a:p>
          <a:p>
            <a:r>
              <a:rPr lang="en-GB" dirty="0"/>
              <a:t>The solicitor sends Robson Ltd the £2,218. </a:t>
            </a:r>
          </a:p>
          <a:p>
            <a:r>
              <a:rPr lang="en-GB" dirty="0"/>
              <a:t>Work out the entries that are needed. </a:t>
            </a:r>
          </a:p>
          <a:p>
            <a:endParaRPr lang="en-GB" dirty="0"/>
          </a:p>
          <a:p>
            <a:endParaRPr lang="en-GB" dirty="0"/>
          </a:p>
        </p:txBody>
      </p:sp>
    </p:spTree>
    <p:extLst>
      <p:ext uri="{BB962C8B-B14F-4D97-AF65-F5344CB8AC3E}">
        <p14:creationId xmlns:p14="http://schemas.microsoft.com/office/powerpoint/2010/main" val="2163936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D1B9-1880-4F9C-65D8-CF23796F09CC}"/>
              </a:ext>
            </a:extLst>
          </p:cNvPr>
          <p:cNvSpPr>
            <a:spLocks noGrp="1"/>
          </p:cNvSpPr>
          <p:nvPr>
            <p:ph type="title"/>
          </p:nvPr>
        </p:nvSpPr>
        <p:spPr/>
        <p:txBody>
          <a:bodyPr/>
          <a:lstStyle/>
          <a:p>
            <a:r>
              <a:rPr lang="en-GB" dirty="0"/>
              <a:t>Accounting entries- general client bank account</a:t>
            </a:r>
          </a:p>
        </p:txBody>
      </p:sp>
      <p:sp>
        <p:nvSpPr>
          <p:cNvPr id="3" name="Content Placeholder 2">
            <a:extLst>
              <a:ext uri="{FF2B5EF4-FFF2-40B4-BE49-F238E27FC236}">
                <a16:creationId xmlns:a16="http://schemas.microsoft.com/office/drawing/2014/main" id="{67CDFDC1-429F-955E-C906-47B142746C64}"/>
              </a:ext>
            </a:extLst>
          </p:cNvPr>
          <p:cNvSpPr>
            <a:spLocks noGrp="1"/>
          </p:cNvSpPr>
          <p:nvPr>
            <p:ph idx="1"/>
          </p:nvPr>
        </p:nvSpPr>
        <p:spPr/>
        <p:txBody>
          <a:bodyPr>
            <a:normAutofit fontScale="85000" lnSpcReduction="10000"/>
          </a:bodyPr>
          <a:lstStyle/>
          <a:p>
            <a:r>
              <a:rPr lang="en-GB" dirty="0"/>
              <a:t>Rule 7.1 Firm must pay a ‘fair amount’.</a:t>
            </a:r>
          </a:p>
          <a:p>
            <a:r>
              <a:rPr lang="en-GB" dirty="0"/>
              <a:t>Disadvantage firm has to calculate what a fair amount is. </a:t>
            </a:r>
          </a:p>
          <a:p>
            <a:r>
              <a:rPr lang="en-GB" dirty="0"/>
              <a:t>Some client money will be put in a deposit account and will earn interest on that money, but can’t put al money in such an account. </a:t>
            </a:r>
          </a:p>
          <a:p>
            <a:r>
              <a:rPr lang="en-GB" dirty="0"/>
              <a:t>Often interest amount earnt will reduce the bill, unless bill has been paid so a cheque will be sent. </a:t>
            </a:r>
          </a:p>
          <a:p>
            <a:r>
              <a:rPr lang="en-GB" dirty="0"/>
              <a:t>Interest payment is an expense of the business and will be recorded as an interest payable on the ledger account. </a:t>
            </a:r>
          </a:p>
          <a:p>
            <a:r>
              <a:rPr lang="en-GB" dirty="0"/>
              <a:t>The business money will be recorded in a business cash account and on the business section of the client ledger account. A transfer is then made to the client ledger and cash accounts. </a:t>
            </a:r>
          </a:p>
        </p:txBody>
      </p:sp>
    </p:spTree>
    <p:extLst>
      <p:ext uri="{BB962C8B-B14F-4D97-AF65-F5344CB8AC3E}">
        <p14:creationId xmlns:p14="http://schemas.microsoft.com/office/powerpoint/2010/main" val="703309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5459C-55D1-DB3E-F647-F072CE0C933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DFDD836-CD79-59E3-006C-CFBB0F37C1A6}"/>
              </a:ext>
            </a:extLst>
          </p:cNvPr>
          <p:cNvSpPr>
            <a:spLocks noGrp="1"/>
          </p:cNvSpPr>
          <p:nvPr>
            <p:ph idx="1"/>
          </p:nvPr>
        </p:nvSpPr>
        <p:spPr/>
        <p:txBody>
          <a:bodyPr>
            <a:normAutofit/>
          </a:bodyPr>
          <a:lstStyle/>
          <a:p>
            <a:r>
              <a:rPr lang="en-GB" dirty="0"/>
              <a:t>A solicitor acts for a client: Robson Ltd, which owes £2,200 by Diment. The solicitor writes to Diment and receives a cheque from him for the money owed on 3</a:t>
            </a:r>
            <a:r>
              <a:rPr lang="en-GB" baseline="30000" dirty="0"/>
              <a:t>rd</a:t>
            </a:r>
            <a:r>
              <a:rPr lang="en-GB" dirty="0"/>
              <a:t> April.</a:t>
            </a:r>
          </a:p>
          <a:p>
            <a:r>
              <a:rPr lang="en-GB" dirty="0"/>
              <a:t>On 4</a:t>
            </a:r>
            <a:r>
              <a:rPr lang="en-GB" baseline="30000" dirty="0"/>
              <a:t>th</a:t>
            </a:r>
            <a:r>
              <a:rPr lang="en-GB" dirty="0"/>
              <a:t>  April Robson Ltd tells the solicitor to hold the money for 5 weeks until 9</a:t>
            </a:r>
            <a:r>
              <a:rPr lang="en-GB" baseline="30000" dirty="0"/>
              <a:t>th</a:t>
            </a:r>
            <a:r>
              <a:rPr lang="en-GB" dirty="0"/>
              <a:t> May.</a:t>
            </a:r>
          </a:p>
          <a:p>
            <a:r>
              <a:rPr lang="en-GB" dirty="0"/>
              <a:t>On the 9</a:t>
            </a:r>
            <a:r>
              <a:rPr lang="en-GB" baseline="30000" dirty="0"/>
              <a:t>th</a:t>
            </a:r>
            <a:r>
              <a:rPr lang="en-GB" dirty="0"/>
              <a:t> May the solicitor decides to allow £18 interest.</a:t>
            </a:r>
          </a:p>
          <a:p>
            <a:r>
              <a:rPr lang="en-GB" dirty="0"/>
              <a:t>The solicitor sends Robson Ltd the £2,218. </a:t>
            </a:r>
          </a:p>
          <a:p>
            <a:r>
              <a:rPr lang="en-GB" dirty="0"/>
              <a:t>Work out the entries that are needed. </a:t>
            </a:r>
          </a:p>
        </p:txBody>
      </p:sp>
    </p:spTree>
    <p:extLst>
      <p:ext uri="{BB962C8B-B14F-4D97-AF65-F5344CB8AC3E}">
        <p14:creationId xmlns:p14="http://schemas.microsoft.com/office/powerpoint/2010/main" val="2530258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40C0ED9-66DF-3F43-A5EC-2A633EB18460}"/>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Summary</a:t>
            </a:r>
          </a:p>
        </p:txBody>
      </p:sp>
      <p:sp>
        <p:nvSpPr>
          <p:cNvPr id="3" name="Content Placeholder 2">
            <a:extLst>
              <a:ext uri="{FF2B5EF4-FFF2-40B4-BE49-F238E27FC236}">
                <a16:creationId xmlns:a16="http://schemas.microsoft.com/office/drawing/2014/main" id="{684431A7-6E60-4FBA-AB21-04DE7E009074}"/>
              </a:ext>
            </a:extLst>
          </p:cNvPr>
          <p:cNvSpPr>
            <a:spLocks noGrp="1"/>
          </p:cNvSpPr>
          <p:nvPr>
            <p:ph idx="1"/>
          </p:nvPr>
        </p:nvSpPr>
        <p:spPr>
          <a:xfrm>
            <a:off x="5231958" y="605896"/>
            <a:ext cx="5923721" cy="5646208"/>
          </a:xfrm>
        </p:spPr>
        <p:txBody>
          <a:bodyPr anchor="ctr">
            <a:normAutofit/>
          </a:bodyPr>
          <a:lstStyle/>
          <a:p>
            <a:pPr>
              <a:lnSpc>
                <a:spcPct val="100000"/>
              </a:lnSpc>
            </a:pPr>
            <a:r>
              <a:rPr lang="en-GB" sz="2200" dirty="0"/>
              <a:t>Rule 7.1 creates the obligation to account to clients for a fair sum of interest on client money held on their behalf by a law firm. </a:t>
            </a:r>
          </a:p>
          <a:p>
            <a:pPr>
              <a:lnSpc>
                <a:spcPct val="100000"/>
              </a:lnSpc>
            </a:pPr>
            <a:r>
              <a:rPr lang="en-GB" sz="2200" dirty="0"/>
              <a:t>The firm adopts their own policy to determine a fair sum of interest. </a:t>
            </a:r>
          </a:p>
          <a:p>
            <a:pPr>
              <a:lnSpc>
                <a:spcPct val="100000"/>
              </a:lnSpc>
            </a:pPr>
            <a:r>
              <a:rPr lang="en-GB" sz="2200" dirty="0"/>
              <a:t>The firm can use two methods to meet this obligation:</a:t>
            </a:r>
          </a:p>
          <a:p>
            <a:pPr>
              <a:lnSpc>
                <a:spcPct val="100000"/>
              </a:lnSpc>
            </a:pPr>
            <a:r>
              <a:rPr lang="en-GB" sz="2200" dirty="0"/>
              <a:t>Designated deposit account</a:t>
            </a:r>
          </a:p>
          <a:p>
            <a:pPr>
              <a:lnSpc>
                <a:spcPct val="100000"/>
              </a:lnSpc>
            </a:pPr>
            <a:r>
              <a:rPr lang="en-GB" sz="2200" dirty="0"/>
              <a:t>Calculate the interest from the main client account.</a:t>
            </a:r>
          </a:p>
          <a:p>
            <a:pPr>
              <a:lnSpc>
                <a:spcPct val="100000"/>
              </a:lnSpc>
            </a:pPr>
            <a:r>
              <a:rPr lang="en-GB" sz="2200" dirty="0"/>
              <a:t>Solicitors Act 1974 allows solicitors to keep the interest earned o client money placed on general deposit. </a:t>
            </a:r>
          </a:p>
          <a:p>
            <a:pPr>
              <a:lnSpc>
                <a:spcPct val="100000"/>
              </a:lnSpc>
            </a:pPr>
            <a:endParaRPr lang="en-GB" sz="2200" dirty="0"/>
          </a:p>
        </p:txBody>
      </p:sp>
    </p:spTree>
    <p:extLst>
      <p:ext uri="{BB962C8B-B14F-4D97-AF65-F5344CB8AC3E}">
        <p14:creationId xmlns:p14="http://schemas.microsoft.com/office/powerpoint/2010/main" val="1571788795"/>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51A2F"/>
      </a:dk2>
      <a:lt2>
        <a:srgbClr val="F0F3F3"/>
      </a:lt2>
      <a:accent1>
        <a:srgbClr val="E7293F"/>
      </a:accent1>
      <a:accent2>
        <a:srgbClr val="D5177C"/>
      </a:accent2>
      <a:accent3>
        <a:srgbClr val="E729DD"/>
      </a:accent3>
      <a:accent4>
        <a:srgbClr val="9017D5"/>
      </a:accent4>
      <a:accent5>
        <a:srgbClr val="5229E7"/>
      </a:accent5>
      <a:accent6>
        <a:srgbClr val="173DD5"/>
      </a:accent6>
      <a:hlink>
        <a:srgbClr val="7E51C5"/>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1007</Words>
  <Application>Microsoft Office PowerPoint</Application>
  <PresentationFormat>Widescreen</PresentationFormat>
  <Paragraphs>89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open-sans</vt:lpstr>
      <vt:lpstr>Avenir Next LT Pro</vt:lpstr>
      <vt:lpstr>Avenir Next LT Pro Light</vt:lpstr>
      <vt:lpstr>Calibri</vt:lpstr>
      <vt:lpstr>RetrospectVTI</vt:lpstr>
      <vt:lpstr>Taxation and Solicitors Accounts</vt:lpstr>
      <vt:lpstr>Learning outcomes</vt:lpstr>
      <vt:lpstr>The obligation to account</vt:lpstr>
      <vt:lpstr>Obligation to account</vt:lpstr>
      <vt:lpstr>Methods of dealing with interest</vt:lpstr>
      <vt:lpstr>Methods of dealing with interest</vt:lpstr>
      <vt:lpstr>Accounting entries – designated deposit account</vt:lpstr>
      <vt:lpstr>Example:</vt:lpstr>
      <vt:lpstr>Accounting entries- general client bank account</vt:lpstr>
      <vt:lpstr>Example: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Solicitors Accounts</dc:title>
  <dc:creator>Bronwen Williams</dc:creator>
  <cp:lastModifiedBy>Bronwen Williams</cp:lastModifiedBy>
  <cp:revision>1</cp:revision>
  <dcterms:created xsi:type="dcterms:W3CDTF">2023-02-26T10:46:14Z</dcterms:created>
  <dcterms:modified xsi:type="dcterms:W3CDTF">2023-02-26T11:39:04Z</dcterms:modified>
</cp:coreProperties>
</file>