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273" autoAdjust="0"/>
  </p:normalViewPr>
  <p:slideViewPr>
    <p:cSldViewPr snapToGrid="0">
      <p:cViewPr varScale="1">
        <p:scale>
          <a:sx n="73" d="100"/>
          <a:sy n="73" d="100"/>
        </p:scale>
        <p:origin x="191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9DB9A5-BD9F-4A12-BF57-10D4726F06C5}" type="datetimeFigureOut">
              <a:rPr lang="en-SG" smtClean="0"/>
              <a:t>29/12/2022</a:t>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DACCA7-6985-4FFE-90BD-D739A6203AB0}" type="slidenum">
              <a:rPr lang="en-SG" smtClean="0"/>
              <a:t>‹#›</a:t>
            </a:fld>
            <a:endParaRPr lang="en-SG"/>
          </a:p>
        </p:txBody>
      </p:sp>
    </p:spTree>
    <p:extLst>
      <p:ext uri="{BB962C8B-B14F-4D97-AF65-F5344CB8AC3E}">
        <p14:creationId xmlns:p14="http://schemas.microsoft.com/office/powerpoint/2010/main" val="1732354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It must be taken into consideration that the fast-moving consumer goods industry is frequently characterized by constantly changing dynamics and nature, which is further marked by the constant introduction of new products and services. This fact consistently keeps the industry alive and frequently arises from the fact that customers are increasingly becoming consumption-oriented. Additionally, in order to effectively adapt to the competitive climate, business organizations that operate in the fast-moving consumer products market frequently have to deal with a great deal of new obstacles. Due to the fact that entrance hurdles into the fast-moving consumer goods business are no longer as high, the general level of global competitiveness in this sector has become even more concentrated.</a:t>
            </a:r>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2</a:t>
            </a:fld>
            <a:endParaRPr lang="en-SG"/>
          </a:p>
        </p:txBody>
      </p:sp>
    </p:spTree>
    <p:extLst>
      <p:ext uri="{BB962C8B-B14F-4D97-AF65-F5344CB8AC3E}">
        <p14:creationId xmlns:p14="http://schemas.microsoft.com/office/powerpoint/2010/main" val="2878015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It has to be noted that the fast-moving consumer goods industry is often characterized by constantly evolving dynamics and nature which is further marked by the ever-changing introduction of new products and services, a fact that always keeps the industry alive, which often results from the fact that customers are increasingly becoming consumption-oriented. In addition to this, business organizations operating in the fast-moving consumer goods industry often have to face a lot of new challenges in order to adapt to the competitive environment properly. The overall intensity of the global competition in the fast-moving consumer goods industry has been further consolidated attributing to the fact that the barriers to entry to the fast-moving consumer goods industry are no longer harder due to the introduction of modern technology and social media platforms which have successfully made a smaller scale business organization to sustainably and successfully compete with giants such as Unilever.</a:t>
            </a:r>
          </a:p>
          <a:p>
            <a:r>
              <a:rPr lang="en-SG" sz="1200" kern="1200" dirty="0">
                <a:solidFill>
                  <a:schemeClr val="tx1"/>
                </a:solidFill>
                <a:effectLst/>
                <a:latin typeface="+mn-lt"/>
                <a:ea typeface="+mn-ea"/>
                <a:cs typeface="+mn-cs"/>
              </a:rPr>
              <a:t>Unilever is a business organization operating in the fast-moving consumer goods industry. This business organisation sells three categories of products, namely beauty and personal care, food and refreshment, and health care products. In addition to this, Unilever was primarily founded in 1930. At this time, the name Unilever was not used, which was later used by the owners of this company as this company expanded its operation after its initial introduction. Currently, Unilever has 1,49,000 employees working in this company at various geographical locations across the globe. The name of CEO of Unilever is Alan </a:t>
            </a:r>
            <a:r>
              <a:rPr lang="en-SG" sz="1200" kern="1200" dirty="0" err="1">
                <a:solidFill>
                  <a:schemeClr val="tx1"/>
                </a:solidFill>
                <a:effectLst/>
                <a:latin typeface="+mn-lt"/>
                <a:ea typeface="+mn-ea"/>
                <a:cs typeface="+mn-cs"/>
              </a:rPr>
              <a:t>Jope</a:t>
            </a:r>
            <a:r>
              <a:rPr lang="en-SG" sz="1200" kern="1200" dirty="0">
                <a:solidFill>
                  <a:schemeClr val="tx1"/>
                </a:solidFill>
                <a:effectLst/>
                <a:latin typeface="+mn-lt"/>
                <a:ea typeface="+mn-ea"/>
                <a:cs typeface="+mn-cs"/>
              </a:rPr>
              <a:t>.</a:t>
            </a:r>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3</a:t>
            </a:fld>
            <a:endParaRPr lang="en-SG"/>
          </a:p>
        </p:txBody>
      </p:sp>
    </p:spTree>
    <p:extLst>
      <p:ext uri="{BB962C8B-B14F-4D97-AF65-F5344CB8AC3E}">
        <p14:creationId xmlns:p14="http://schemas.microsoft.com/office/powerpoint/2010/main" val="3932949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As a business organization operating in the fast-moving consumer goods industry that specifically caters to the needs and wants of customers, Unilever often needs to collect raw materials from the environment, which has contributed to deforestation and global warming to a very great extent. In addition to this, Unilever was responsible for occurring global warming to a very great extent because Unilever often needs to collect various plants such as palm oil, paper and board, tea, and cocoa.</a:t>
            </a:r>
          </a:p>
          <a:p>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4</a:t>
            </a:fld>
            <a:endParaRPr lang="en-SG"/>
          </a:p>
        </p:txBody>
      </p:sp>
    </p:spTree>
    <p:extLst>
      <p:ext uri="{BB962C8B-B14F-4D97-AF65-F5344CB8AC3E}">
        <p14:creationId xmlns:p14="http://schemas.microsoft.com/office/powerpoint/2010/main" val="2832098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Before the introduction of the technology of artificial intelligence and satellite imaging, Unilever could not detect any changes in the overall intensity of the trees, which has also led to unintentional deforestation.</a:t>
            </a:r>
          </a:p>
          <a:p>
            <a:r>
              <a:rPr lang="en-SG" sz="1200" kern="1200" dirty="0">
                <a:solidFill>
                  <a:schemeClr val="tx1"/>
                </a:solidFill>
                <a:effectLst/>
                <a:latin typeface="+mn-lt"/>
                <a:ea typeface="+mn-ea"/>
                <a:cs typeface="+mn-cs"/>
              </a:rPr>
              <a:t>Before the introduction of this technology of satellite imaging and artificial intelligence in the supply chain, the corporate image of Unilever was also negatively affected to some extent because of the extreme deforestation incurred in the process of gaining raw materials from the environment.</a:t>
            </a:r>
          </a:p>
          <a:p>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5</a:t>
            </a:fld>
            <a:endParaRPr lang="en-SG"/>
          </a:p>
        </p:txBody>
      </p:sp>
    </p:spTree>
    <p:extLst>
      <p:ext uri="{BB962C8B-B14F-4D97-AF65-F5344CB8AC3E}">
        <p14:creationId xmlns:p14="http://schemas.microsoft.com/office/powerpoint/2010/main" val="3749163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a:t>Satellite imaging</a:t>
            </a:r>
            <a:r>
              <a:rPr lang="en-SG" baseline="0" dirty="0"/>
              <a:t> helps Unilever to keep control on something more effectively in this case, the supply chain process. Artificial intelligence is the use of human brain  through machines. </a:t>
            </a:r>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6</a:t>
            </a:fld>
            <a:endParaRPr lang="en-SG"/>
          </a:p>
        </p:txBody>
      </p:sp>
    </p:spTree>
    <p:extLst>
      <p:ext uri="{BB962C8B-B14F-4D97-AF65-F5344CB8AC3E}">
        <p14:creationId xmlns:p14="http://schemas.microsoft.com/office/powerpoint/2010/main" val="37933841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dirty="0"/>
              <a:t>Geolocation</a:t>
            </a:r>
            <a:r>
              <a:rPr lang="en-SG" baseline="0" dirty="0"/>
              <a:t> data is very effective in imparting the company to form an effective sourcing links from the raw materials are to be collected. </a:t>
            </a:r>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7</a:t>
            </a:fld>
            <a:endParaRPr lang="en-SG"/>
          </a:p>
        </p:txBody>
      </p:sp>
    </p:spTree>
    <p:extLst>
      <p:ext uri="{BB962C8B-B14F-4D97-AF65-F5344CB8AC3E}">
        <p14:creationId xmlns:p14="http://schemas.microsoft.com/office/powerpoint/2010/main" val="3772679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The primary technologies that Unilever has introduced include satellite imaging, artificial intelligence, and geolocation data.</a:t>
            </a:r>
          </a:p>
          <a:p>
            <a:r>
              <a:rPr lang="en-SG" sz="1200" kern="1200" dirty="0">
                <a:solidFill>
                  <a:schemeClr val="tx1"/>
                </a:solidFill>
                <a:effectLst/>
                <a:latin typeface="+mn-lt"/>
                <a:ea typeface="+mn-ea"/>
                <a:cs typeface="+mn-cs"/>
              </a:rPr>
              <a:t>The application of this technology has allowed the company to gain a 360-degree view of its supply chain by combining around 40 years of satellite imagery, accompanied by machine learning and data storage in order to observe the landscape, mills, and farms. </a:t>
            </a:r>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8</a:t>
            </a:fld>
            <a:endParaRPr lang="en-SG"/>
          </a:p>
        </p:txBody>
      </p:sp>
    </p:spTree>
    <p:extLst>
      <p:ext uri="{BB962C8B-B14F-4D97-AF65-F5344CB8AC3E}">
        <p14:creationId xmlns:p14="http://schemas.microsoft.com/office/powerpoint/2010/main" val="13085106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This allows Unilever to know which farms and plantations are supplying the meals. By using anonymized data signals, Unilever can also be able to detect potential sourcing links.</a:t>
            </a:r>
          </a:p>
          <a:p>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9</a:t>
            </a:fld>
            <a:endParaRPr lang="en-SG"/>
          </a:p>
        </p:txBody>
      </p:sp>
    </p:spTree>
    <p:extLst>
      <p:ext uri="{BB962C8B-B14F-4D97-AF65-F5344CB8AC3E}">
        <p14:creationId xmlns:p14="http://schemas.microsoft.com/office/powerpoint/2010/main" val="468448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In addition to this, by adding a layer of artificial intelligence to satellite imaging, any changes in the tree cover can be detected by Unilever. This process has been very useful for cloudy areas such as Southeast Asia when determining the amount of carbon that is stored by forests along with the climate threat if trees are cut down. </a:t>
            </a:r>
          </a:p>
          <a:p>
            <a:r>
              <a:rPr lang="en-SG" sz="1200" kern="1200" dirty="0">
                <a:solidFill>
                  <a:schemeClr val="tx1"/>
                </a:solidFill>
                <a:effectLst/>
                <a:latin typeface="+mn-lt"/>
                <a:ea typeface="+mn-ea"/>
                <a:cs typeface="+mn-cs"/>
              </a:rPr>
              <a:t>In essence, the introduction of these technologies by Unilever has allowed the company to predict which areas are considered to be the riskiest for deforestation, further permitting Unilever to be more proactive in its decision-making for sourcing materials from the environment while installing preventive measures to protect forests and ecosystems as a whole. </a:t>
            </a:r>
          </a:p>
          <a:p>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10</a:t>
            </a:fld>
            <a:endParaRPr lang="en-SG"/>
          </a:p>
        </p:txBody>
      </p:sp>
    </p:spTree>
    <p:extLst>
      <p:ext uri="{BB962C8B-B14F-4D97-AF65-F5344CB8AC3E}">
        <p14:creationId xmlns:p14="http://schemas.microsoft.com/office/powerpoint/2010/main" val="3814041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It has to be noted that the sustainability issue has been a very great thing for any business organization operating in any industry. In the case of Unilever, this company has faced significant challenges attributing to the fact that the sourcing process of materials from the environment has virtually put the organization at risk of public rage as Unilever was causing a lot of reckless deforestation. In addition to this, due to the operational processes, Unilever is also required to have raw materials from the environment. So, in response to this problem, Unilever has successfully introduced satellite imaging, artificial intelligence, and geolocation data which collectively allow Unilever to have better control regarding the decision-making of sourcing raw materials from environments while taking preventive measures for deforestation to protect forests and ecosystems.</a:t>
            </a:r>
          </a:p>
          <a:p>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11</a:t>
            </a:fld>
            <a:endParaRPr lang="en-SG"/>
          </a:p>
        </p:txBody>
      </p:sp>
    </p:spTree>
    <p:extLst>
      <p:ext uri="{BB962C8B-B14F-4D97-AF65-F5344CB8AC3E}">
        <p14:creationId xmlns:p14="http://schemas.microsoft.com/office/powerpoint/2010/main" val="7601781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provides background information on Unilever, which has effectively implemented technology to raise overall efficiency. Along with shining light on the lessons that may be learned from the case study, the insights into contemporary technology and its influence have also been examined.</a:t>
            </a:r>
            <a:endParaRPr lang="en-SG" dirty="0"/>
          </a:p>
        </p:txBody>
      </p:sp>
      <p:sp>
        <p:nvSpPr>
          <p:cNvPr id="4" name="Slide Number Placeholder 3"/>
          <p:cNvSpPr>
            <a:spLocks noGrp="1"/>
          </p:cNvSpPr>
          <p:nvPr>
            <p:ph type="sldNum" sz="quarter" idx="10"/>
          </p:nvPr>
        </p:nvSpPr>
        <p:spPr/>
        <p:txBody>
          <a:bodyPr/>
          <a:lstStyle/>
          <a:p>
            <a:fld id="{DADACCA7-6985-4FFE-90BD-D739A6203AB0}" type="slidenum">
              <a:rPr lang="en-SG" smtClean="0"/>
              <a:t>12</a:t>
            </a:fld>
            <a:endParaRPr lang="en-SG"/>
          </a:p>
        </p:txBody>
      </p:sp>
    </p:spTree>
    <p:extLst>
      <p:ext uri="{BB962C8B-B14F-4D97-AF65-F5344CB8AC3E}">
        <p14:creationId xmlns:p14="http://schemas.microsoft.com/office/powerpoint/2010/main" val="2972568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2749352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74099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3605833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13B200-CE18-4B1E-ABC0-B370163D5FB3}" type="datetimeFigureOut">
              <a:rPr lang="en-SG" smtClean="0"/>
              <a:t>29/12/2022</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2517751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13B200-CE18-4B1E-ABC0-B370163D5FB3}" type="datetimeFigureOut">
              <a:rPr lang="en-SG" smtClean="0"/>
              <a:t>29/12/2022</a:t>
            </a:fld>
            <a:endParaRPr lang="en-SG"/>
          </a:p>
        </p:txBody>
      </p:sp>
      <p:sp>
        <p:nvSpPr>
          <p:cNvPr id="8" name="Footer Placeholder 7"/>
          <p:cNvSpPr>
            <a:spLocks noGrp="1"/>
          </p:cNvSpPr>
          <p:nvPr>
            <p:ph type="ftr" sz="quarter" idx="11"/>
          </p:nvPr>
        </p:nvSpPr>
        <p:spPr/>
        <p:txBody>
          <a:bodyPr/>
          <a:lstStyle/>
          <a:p>
            <a:endParaRPr lang="en-SG"/>
          </a:p>
        </p:txBody>
      </p:sp>
      <p:sp>
        <p:nvSpPr>
          <p:cNvPr id="9" name="Slide Number Placeholder 8"/>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2057597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13B200-CE18-4B1E-ABC0-B370163D5FB3}" type="datetimeFigureOut">
              <a:rPr lang="en-SG" smtClean="0"/>
              <a:t>29/12/2022</a:t>
            </a:fld>
            <a:endParaRPr lang="en-SG"/>
          </a:p>
        </p:txBody>
      </p:sp>
      <p:sp>
        <p:nvSpPr>
          <p:cNvPr id="4" name="Footer Placeholder 3"/>
          <p:cNvSpPr>
            <a:spLocks noGrp="1"/>
          </p:cNvSpPr>
          <p:nvPr>
            <p:ph type="ftr" sz="quarter" idx="11"/>
          </p:nvPr>
        </p:nvSpPr>
        <p:spPr/>
        <p:txBody>
          <a:bodyPr/>
          <a:lstStyle/>
          <a:p>
            <a:endParaRPr lang="en-SG"/>
          </a:p>
        </p:txBody>
      </p:sp>
      <p:sp>
        <p:nvSpPr>
          <p:cNvPr id="5" name="Slide Number Placeholder 4"/>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4286467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13B200-CE18-4B1E-ABC0-B370163D5FB3}" type="datetimeFigureOut">
              <a:rPr lang="en-SG" smtClean="0"/>
              <a:t>29/12/2022</a:t>
            </a:fld>
            <a:endParaRPr lang="en-SG"/>
          </a:p>
        </p:txBody>
      </p:sp>
      <p:sp>
        <p:nvSpPr>
          <p:cNvPr id="3" name="Footer Placeholder 2"/>
          <p:cNvSpPr>
            <a:spLocks noGrp="1"/>
          </p:cNvSpPr>
          <p:nvPr>
            <p:ph type="ftr" sz="quarter" idx="11"/>
          </p:nvPr>
        </p:nvSpPr>
        <p:spPr/>
        <p:txBody>
          <a:bodyPr/>
          <a:lstStyle/>
          <a:p>
            <a:endParaRPr lang="en-SG"/>
          </a:p>
        </p:txBody>
      </p:sp>
      <p:sp>
        <p:nvSpPr>
          <p:cNvPr id="4" name="Slide Number Placeholder 3"/>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1803804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13B200-CE18-4B1E-ABC0-B370163D5FB3}" type="datetimeFigureOut">
              <a:rPr lang="en-SG" smtClean="0"/>
              <a:t>29/12/2022</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19868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813B200-CE18-4B1E-ABC0-B370163D5FB3}" type="datetimeFigureOut">
              <a:rPr lang="en-SG" smtClean="0"/>
              <a:t>29/12/2022</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554882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385653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92050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941573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0953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1079994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25382224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13B200-CE18-4B1E-ABC0-B370163D5FB3}" type="datetimeFigureOut">
              <a:rPr lang="en-SG" smtClean="0"/>
              <a:t>29/12/2022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56C08914-578A-4693-8D04-00F9D7F25FC0}" type="slidenum">
              <a:rPr lang="en-SG" smtClean="0"/>
              <a:t>‹#›</a:t>
            </a:fld>
            <a:endParaRPr lang="en-SG"/>
          </a:p>
        </p:txBody>
      </p:sp>
    </p:spTree>
    <p:extLst>
      <p:ext uri="{BB962C8B-B14F-4D97-AF65-F5344CB8AC3E}">
        <p14:creationId xmlns:p14="http://schemas.microsoft.com/office/powerpoint/2010/main" val="1276215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13B200-CE18-4B1E-ABC0-B370163D5FB3}" type="datetimeFigureOut">
              <a:rPr lang="en-SG" smtClean="0"/>
              <a:t>29/12/2022</a:t>
            </a:fld>
            <a:endParaRPr lang="en-SG"/>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SG"/>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C08914-578A-4693-8D04-00F9D7F25FC0}" type="slidenum">
              <a:rPr lang="en-SG" smtClean="0"/>
              <a:t>‹#›</a:t>
            </a:fld>
            <a:endParaRPr lang="en-SG"/>
          </a:p>
        </p:txBody>
      </p:sp>
    </p:spTree>
    <p:extLst>
      <p:ext uri="{BB962C8B-B14F-4D97-AF65-F5344CB8AC3E}">
        <p14:creationId xmlns:p14="http://schemas.microsoft.com/office/powerpoint/2010/main" val="33689638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75349" y="1758434"/>
            <a:ext cx="5942652" cy="523220"/>
          </a:xfrm>
          <a:prstGeom prst="rect">
            <a:avLst/>
          </a:prstGeom>
        </p:spPr>
        <p:txBody>
          <a:bodyPr wrap="none">
            <a:spAutoFit/>
          </a:bodyPr>
          <a:lstStyle/>
          <a:p>
            <a:r>
              <a:rPr lang="en-SG" sz="2800" dirty="0">
                <a:latin typeface="Arial" panose="020B0604020202020204" pitchFamily="34" charset="0"/>
                <a:cs typeface="Arial" panose="020B0604020202020204" pitchFamily="34" charset="0"/>
              </a:rPr>
              <a:t>Digital Skills and Research Methods</a:t>
            </a:r>
          </a:p>
        </p:txBody>
      </p:sp>
      <p:sp>
        <p:nvSpPr>
          <p:cNvPr id="5" name="Rectangle 4"/>
          <p:cNvSpPr/>
          <p:nvPr/>
        </p:nvSpPr>
        <p:spPr>
          <a:xfrm>
            <a:off x="4899399" y="3396734"/>
            <a:ext cx="184731" cy="523220"/>
          </a:xfrm>
          <a:prstGeom prst="rect">
            <a:avLst/>
          </a:prstGeom>
        </p:spPr>
        <p:txBody>
          <a:bodyPr wrap="none">
            <a:spAutoFit/>
          </a:bodyPr>
          <a:lstStyle/>
          <a:p>
            <a:endParaRPr lang="en-SG"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81E1C8B-12E7-5378-56DB-52EF9FD0B2DB}"/>
              </a:ext>
            </a:extLst>
          </p:cNvPr>
          <p:cNvSpPr txBox="1"/>
          <p:nvPr/>
        </p:nvSpPr>
        <p:spPr>
          <a:xfrm>
            <a:off x="3255726" y="3709851"/>
            <a:ext cx="5381897" cy="923330"/>
          </a:xfrm>
          <a:prstGeom prst="rect">
            <a:avLst/>
          </a:prstGeom>
          <a:noFill/>
        </p:spPr>
        <p:txBody>
          <a:bodyPr wrap="square" rtlCol="0">
            <a:spAutoFit/>
          </a:bodyPr>
          <a:lstStyle/>
          <a:p>
            <a:pPr algn="ctr"/>
            <a:r>
              <a:rPr lang="en-GB" dirty="0"/>
              <a:t>Student Name: Oliver Tabala</a:t>
            </a:r>
          </a:p>
          <a:p>
            <a:pPr algn="ctr"/>
            <a:endParaRPr lang="en-GB" dirty="0"/>
          </a:p>
          <a:p>
            <a:pPr algn="ctr"/>
            <a:r>
              <a:rPr lang="en-GB" dirty="0"/>
              <a:t>Student ID: 2111307</a:t>
            </a:r>
          </a:p>
        </p:txBody>
      </p:sp>
    </p:spTree>
    <p:extLst>
      <p:ext uri="{BB962C8B-B14F-4D97-AF65-F5344CB8AC3E}">
        <p14:creationId xmlns:p14="http://schemas.microsoft.com/office/powerpoint/2010/main" val="1698495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5085" y="2176920"/>
            <a:ext cx="10232572" cy="3970318"/>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SG" sz="2400" dirty="0">
                <a:solidFill>
                  <a:srgbClr val="050505"/>
                </a:solidFill>
                <a:latin typeface="Arial" panose="020B0604020202020204" pitchFamily="34" charset="0"/>
                <a:ea typeface="Times New Roman" panose="02020603050405020304" pitchFamily="18" charset="0"/>
                <a:cs typeface="Arial" panose="020B0604020202020204" pitchFamily="34" charset="0"/>
              </a:rPr>
              <a:t>Fast-moving consumer goods industry is often characterized by constantly evolving dynamics and nature (</a:t>
            </a:r>
            <a:r>
              <a:rPr lang="en-SG" sz="2400" dirty="0" err="1">
                <a:latin typeface="Arial" panose="020B0604020202020204" pitchFamily="34" charset="0"/>
                <a:cs typeface="Arial" panose="020B0604020202020204" pitchFamily="34" charset="0"/>
              </a:rPr>
              <a:t>Canjels</a:t>
            </a:r>
            <a:r>
              <a:rPr lang="en-SG" sz="2400" dirty="0">
                <a:latin typeface="Arial" panose="020B0604020202020204" pitchFamily="34" charset="0"/>
                <a:cs typeface="Arial" panose="020B0604020202020204" pitchFamily="34" charset="0"/>
              </a:rPr>
              <a:t>, 2017)</a:t>
            </a:r>
            <a:r>
              <a:rPr lang="en-SG" sz="2400" dirty="0">
                <a:solidFill>
                  <a:srgbClr val="050505"/>
                </a:solidFill>
                <a:latin typeface="Arial" panose="020B0604020202020204" pitchFamily="34" charset="0"/>
                <a:ea typeface="Times New Roman" panose="02020603050405020304" pitchFamily="18" charset="0"/>
                <a:cs typeface="Arial" panose="020B0604020202020204" pitchFamily="34" charset="0"/>
              </a:rPr>
              <a:t> </a:t>
            </a:r>
          </a:p>
          <a:p>
            <a:pPr marL="342900" indent="-342900" algn="just">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Business organizations have to face a lot of new challenges in order to adapt to the competitive environment properly (</a:t>
            </a:r>
            <a:r>
              <a:rPr lang="en-SG" sz="2400" dirty="0" err="1">
                <a:latin typeface="Arial" panose="020B0604020202020204" pitchFamily="34" charset="0"/>
                <a:cs typeface="Arial" panose="020B0604020202020204" pitchFamily="34" charset="0"/>
              </a:rPr>
              <a:t>Davids</a:t>
            </a:r>
            <a:r>
              <a:rPr lang="en-SG" sz="2400" dirty="0">
                <a:latin typeface="Arial" panose="020B0604020202020204" pitchFamily="34" charset="0"/>
                <a:cs typeface="Arial" panose="020B0604020202020204" pitchFamily="34" charset="0"/>
              </a:rPr>
              <a:t>, 2016)</a:t>
            </a:r>
          </a:p>
          <a:p>
            <a:pPr marL="342900" indent="-342900" algn="just">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The overall intensity of the global competition in the fast-moving consumer goods industry has been further consolidated due to lower barrier to entry (</a:t>
            </a:r>
            <a:r>
              <a:rPr lang="en-SG" sz="2400" dirty="0" err="1">
                <a:latin typeface="Arial" panose="020B0604020202020204" pitchFamily="34" charset="0"/>
                <a:cs typeface="Arial" panose="020B0604020202020204" pitchFamily="34" charset="0"/>
              </a:rPr>
              <a:t>Davids</a:t>
            </a:r>
            <a:r>
              <a:rPr lang="en-SG" sz="2400" dirty="0">
                <a:latin typeface="Arial" panose="020B0604020202020204" pitchFamily="34" charset="0"/>
                <a:cs typeface="Arial" panose="020B0604020202020204" pitchFamily="34" charset="0"/>
              </a:rPr>
              <a:t>, 2016)</a:t>
            </a:r>
            <a:endParaRPr lang="en-SG" sz="2400" b="1" dirty="0">
              <a:latin typeface="Arial" panose="020B0604020202020204" pitchFamily="34" charset="0"/>
              <a:cs typeface="Arial" panose="020B0604020202020204" pitchFamily="34" charset="0"/>
            </a:endParaRPr>
          </a:p>
        </p:txBody>
      </p:sp>
      <p:sp>
        <p:nvSpPr>
          <p:cNvPr id="3" name="Rectangle 2"/>
          <p:cNvSpPr/>
          <p:nvPr/>
        </p:nvSpPr>
        <p:spPr>
          <a:xfrm>
            <a:off x="827313" y="0"/>
            <a:ext cx="3091544" cy="923330"/>
          </a:xfrm>
          <a:prstGeom prst="rect">
            <a:avLst/>
          </a:prstGeom>
        </p:spPr>
        <p:txBody>
          <a:bodyPr wrap="square">
            <a:spAutoFit/>
          </a:bodyPr>
          <a:lstStyle/>
          <a:p>
            <a:pPr algn="just">
              <a:lnSpc>
                <a:spcPct val="150000"/>
              </a:lnSpc>
            </a:pPr>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Introduction</a:t>
            </a:r>
            <a:endParaRPr lang="en-SG"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0086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313" y="0"/>
            <a:ext cx="6284687"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Background of Unilever</a:t>
            </a:r>
            <a:endParaRPr lang="en-SG" sz="3600" b="1" dirty="0">
              <a:latin typeface="Arial" panose="020B0604020202020204" pitchFamily="34" charset="0"/>
              <a:cs typeface="Arial" panose="020B0604020202020204" pitchFamily="34" charset="0"/>
            </a:endParaRPr>
          </a:p>
        </p:txBody>
      </p:sp>
      <p:sp>
        <p:nvSpPr>
          <p:cNvPr id="3" name="Rectangle 2"/>
          <p:cNvSpPr/>
          <p:nvPr/>
        </p:nvSpPr>
        <p:spPr>
          <a:xfrm>
            <a:off x="603212" y="2199306"/>
            <a:ext cx="6102388" cy="4456348"/>
          </a:xfrm>
          <a:prstGeom prst="rect">
            <a:avLst/>
          </a:prstGeom>
        </p:spPr>
        <p:txBody>
          <a:bodyPr wrap="square">
            <a:spAutoFit/>
          </a:bodyPr>
          <a:lstStyle/>
          <a:p>
            <a:pPr marL="342900" indent="-342900">
              <a:lnSpc>
                <a:spcPct val="150000"/>
              </a:lnSpc>
              <a:buFont typeface="Arial" panose="020B0604020202020204" pitchFamily="34" charset="0"/>
              <a:buChar char="•"/>
            </a:pPr>
            <a:r>
              <a:rPr lang="en-SG" sz="2400" dirty="0">
                <a:solidFill>
                  <a:srgbClr val="050505"/>
                </a:solidFill>
                <a:latin typeface="Arial" panose="020B0604020202020204" pitchFamily="34" charset="0"/>
                <a:ea typeface="Times New Roman" panose="02020603050405020304" pitchFamily="18" charset="0"/>
                <a:cs typeface="Arial" panose="020B0604020202020204" pitchFamily="34" charset="0"/>
              </a:rPr>
              <a:t>Operating in the fast-moving consumer goods industry</a:t>
            </a:r>
          </a:p>
          <a:p>
            <a:pPr marL="342900" indent="-342900">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Beauty and personal care, food and refreshment, and health care products</a:t>
            </a:r>
          </a:p>
          <a:p>
            <a:pPr marL="342900" indent="-342900">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Primarily founded in 1930</a:t>
            </a:r>
          </a:p>
          <a:p>
            <a:pPr marL="342900" indent="-342900">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Unilever has 1,49,000 employees </a:t>
            </a:r>
          </a:p>
          <a:p>
            <a:pPr marL="342900" indent="-342900">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CEO of Unilever is Alan </a:t>
            </a:r>
            <a:r>
              <a:rPr lang="en-SG" sz="2400" dirty="0" err="1">
                <a:latin typeface="Arial" panose="020B0604020202020204" pitchFamily="34" charset="0"/>
                <a:cs typeface="Arial" panose="020B0604020202020204" pitchFamily="34" charset="0"/>
              </a:rPr>
              <a:t>Jope</a:t>
            </a:r>
            <a:r>
              <a:rPr lang="en-SG" sz="2400" dirty="0">
                <a:latin typeface="Arial" panose="020B0604020202020204" pitchFamily="34" charset="0"/>
                <a:cs typeface="Arial" panose="020B0604020202020204" pitchFamily="34" charset="0"/>
              </a:rPr>
              <a:t> (</a:t>
            </a:r>
            <a:r>
              <a:rPr lang="en-SG" sz="2400" dirty="0" err="1">
                <a:latin typeface="Arial" panose="020B0604020202020204" pitchFamily="34" charset="0"/>
                <a:cs typeface="Arial" panose="020B0604020202020204" pitchFamily="34" charset="0"/>
              </a:rPr>
              <a:t>Anitah</a:t>
            </a:r>
            <a:r>
              <a:rPr lang="en-SG" sz="2400" dirty="0">
                <a:latin typeface="Arial" panose="020B0604020202020204" pitchFamily="34" charset="0"/>
                <a:cs typeface="Arial" panose="020B0604020202020204" pitchFamily="34" charset="0"/>
              </a:rPr>
              <a:t> et al, 2019)</a:t>
            </a:r>
          </a:p>
        </p:txBody>
      </p:sp>
      <p:pic>
        <p:nvPicPr>
          <p:cNvPr id="1026" name="Picture 2" descr="The logo | Unileve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718" r="23208"/>
          <a:stretch/>
        </p:blipFill>
        <p:spPr bwMode="auto">
          <a:xfrm>
            <a:off x="6981372" y="2798309"/>
            <a:ext cx="2273457" cy="220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7107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Challenges before modern technology</a:t>
            </a:r>
            <a:endParaRPr lang="en-SG" sz="3600" b="1" dirty="0">
              <a:latin typeface="Arial" panose="020B0604020202020204" pitchFamily="34" charset="0"/>
              <a:cs typeface="Arial" panose="020B0604020202020204" pitchFamily="34" charset="0"/>
            </a:endParaRPr>
          </a:p>
        </p:txBody>
      </p:sp>
      <p:sp>
        <p:nvSpPr>
          <p:cNvPr id="3" name="Rectangle 2"/>
          <p:cNvSpPr/>
          <p:nvPr/>
        </p:nvSpPr>
        <p:spPr>
          <a:xfrm>
            <a:off x="1604696" y="5102163"/>
            <a:ext cx="2531874" cy="646331"/>
          </a:xfrm>
          <a:prstGeom prst="rect">
            <a:avLst/>
          </a:prstGeom>
        </p:spPr>
        <p:txBody>
          <a:bodyPr wrap="square">
            <a:spAutoFit/>
          </a:bodyPr>
          <a:lstStyle/>
          <a:p>
            <a:pPr>
              <a:lnSpc>
                <a:spcPct val="150000"/>
              </a:lnSpc>
            </a:pPr>
            <a:r>
              <a:rPr lang="en-SG" sz="2400" dirty="0">
                <a:solidFill>
                  <a:srgbClr val="050505"/>
                </a:solidFill>
                <a:latin typeface="Arial" panose="020B0604020202020204" pitchFamily="34" charset="0"/>
                <a:cs typeface="Arial" panose="020B0604020202020204" pitchFamily="34" charset="0"/>
              </a:rPr>
              <a:t>Deforestation</a:t>
            </a:r>
            <a:endParaRPr lang="en-SG" sz="2400" dirty="0">
              <a:latin typeface="Arial" panose="020B0604020202020204" pitchFamily="34" charset="0"/>
              <a:cs typeface="Arial" panose="020B0604020202020204" pitchFamily="34" charset="0"/>
            </a:endParaRPr>
          </a:p>
        </p:txBody>
      </p:sp>
      <p:sp>
        <p:nvSpPr>
          <p:cNvPr id="4" name="Rectangle 3"/>
          <p:cNvSpPr/>
          <p:nvPr/>
        </p:nvSpPr>
        <p:spPr>
          <a:xfrm>
            <a:off x="7076583" y="5102163"/>
            <a:ext cx="2531874" cy="577850"/>
          </a:xfrm>
          <a:prstGeom prst="rect">
            <a:avLst/>
          </a:prstGeom>
        </p:spPr>
        <p:txBody>
          <a:bodyPr wrap="square">
            <a:spAutoFit/>
          </a:bodyPr>
          <a:lstStyle/>
          <a:p>
            <a:pPr>
              <a:lnSpc>
                <a:spcPct val="150000"/>
              </a:lnSpc>
            </a:pPr>
            <a:r>
              <a:rPr lang="en-SG" sz="2400" dirty="0">
                <a:solidFill>
                  <a:srgbClr val="050505"/>
                </a:solidFill>
                <a:latin typeface="Arial" panose="020B0604020202020204" pitchFamily="34" charset="0"/>
                <a:cs typeface="Arial" panose="020B0604020202020204" pitchFamily="34" charset="0"/>
              </a:rPr>
              <a:t>Global warming</a:t>
            </a:r>
            <a:endParaRPr lang="en-SG" sz="2400" dirty="0">
              <a:latin typeface="Arial" panose="020B0604020202020204" pitchFamily="34" charset="0"/>
              <a:cs typeface="Arial" panose="020B0604020202020204" pitchFamily="34" charset="0"/>
            </a:endParaRPr>
          </a:p>
        </p:txBody>
      </p:sp>
      <p:pic>
        <p:nvPicPr>
          <p:cNvPr id="2050" name="Picture 2" descr="How Does Agriculture Affect Deforest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2868" y="2278742"/>
            <a:ext cx="4275529" cy="24274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lobal warming, explained - Vox"/>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91865" y="2278741"/>
            <a:ext cx="4547535" cy="24274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295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765841" y="5620588"/>
            <a:ext cx="6813588" cy="461665"/>
          </a:xfrm>
          <a:prstGeom prst="rect">
            <a:avLst/>
          </a:prstGeom>
        </p:spPr>
        <p:txBody>
          <a:bodyPr wrap="square">
            <a:spAutoFit/>
          </a:bodyPr>
          <a:lstStyle/>
          <a:p>
            <a:r>
              <a:rPr lang="en-SG" sz="2400" dirty="0">
                <a:solidFill>
                  <a:srgbClr val="050505"/>
                </a:solidFill>
                <a:latin typeface="Arial" panose="020B0604020202020204" pitchFamily="34" charset="0"/>
                <a:cs typeface="Arial" panose="020B0604020202020204" pitchFamily="34" charset="0"/>
              </a:rPr>
              <a:t>Negative corporate image for sustainability</a:t>
            </a:r>
            <a:endParaRPr lang="en-SG" sz="2400" dirty="0">
              <a:latin typeface="Arial" panose="020B0604020202020204" pitchFamily="34" charset="0"/>
              <a:cs typeface="Arial" panose="020B0604020202020204" pitchFamily="34" charset="0"/>
            </a:endParaRPr>
          </a:p>
        </p:txBody>
      </p:sp>
      <p:sp>
        <p:nvSpPr>
          <p:cNvPr id="4" name="Rectangle 3"/>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Challenges before modern technology</a:t>
            </a:r>
            <a:endParaRPr lang="en-SG" sz="3600" b="1" dirty="0">
              <a:latin typeface="Arial" panose="020B0604020202020204" pitchFamily="34" charset="0"/>
              <a:cs typeface="Arial" panose="020B0604020202020204" pitchFamily="34" charset="0"/>
            </a:endParaRPr>
          </a:p>
        </p:txBody>
      </p:sp>
      <p:pic>
        <p:nvPicPr>
          <p:cNvPr id="3074" name="Picture 2" descr="12 Bad Corporate Social Responsibility Examples - Rigorous The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4925" y="1466584"/>
            <a:ext cx="6667500"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90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Insights to the modern technology</a:t>
            </a:r>
            <a:endParaRPr lang="en-SG" sz="3600" b="1" dirty="0">
              <a:latin typeface="Arial" panose="020B0604020202020204" pitchFamily="34" charset="0"/>
              <a:cs typeface="Arial" panose="020B0604020202020204" pitchFamily="34" charset="0"/>
            </a:endParaRPr>
          </a:p>
        </p:txBody>
      </p:sp>
      <p:sp>
        <p:nvSpPr>
          <p:cNvPr id="3" name="Rectangle 2"/>
          <p:cNvSpPr/>
          <p:nvPr/>
        </p:nvSpPr>
        <p:spPr>
          <a:xfrm>
            <a:off x="1460860" y="4753819"/>
            <a:ext cx="2446504" cy="461665"/>
          </a:xfrm>
          <a:prstGeom prst="rect">
            <a:avLst/>
          </a:prstGeom>
        </p:spPr>
        <p:txBody>
          <a:bodyPr wrap="none">
            <a:spAutoFit/>
          </a:bodyPr>
          <a:lstStyle/>
          <a:p>
            <a:r>
              <a:rPr lang="en-SG" sz="2400" dirty="0">
                <a:solidFill>
                  <a:srgbClr val="050505"/>
                </a:solidFill>
                <a:latin typeface="Arial" panose="020B0604020202020204" pitchFamily="34" charset="0"/>
                <a:ea typeface="Times New Roman" panose="02020603050405020304" pitchFamily="18" charset="0"/>
                <a:cs typeface="Arial" panose="020B0604020202020204" pitchFamily="34" charset="0"/>
              </a:rPr>
              <a:t>Satellite imaging</a:t>
            </a:r>
            <a:endParaRPr lang="en-SG" sz="2400" dirty="0">
              <a:latin typeface="Arial" panose="020B0604020202020204" pitchFamily="34" charset="0"/>
              <a:cs typeface="Arial" panose="020B0604020202020204" pitchFamily="34" charset="0"/>
            </a:endParaRPr>
          </a:p>
        </p:txBody>
      </p:sp>
      <p:sp>
        <p:nvSpPr>
          <p:cNvPr id="4" name="Rectangle 3"/>
          <p:cNvSpPr/>
          <p:nvPr/>
        </p:nvSpPr>
        <p:spPr>
          <a:xfrm>
            <a:off x="6919279" y="4753819"/>
            <a:ext cx="2892138" cy="461665"/>
          </a:xfrm>
          <a:prstGeom prst="rect">
            <a:avLst/>
          </a:prstGeom>
        </p:spPr>
        <p:txBody>
          <a:bodyPr wrap="none">
            <a:spAutoFit/>
          </a:bodyPr>
          <a:lstStyle/>
          <a:p>
            <a:r>
              <a:rPr lang="en-SG" sz="2400" dirty="0">
                <a:solidFill>
                  <a:srgbClr val="050505"/>
                </a:solidFill>
                <a:latin typeface="Arial" panose="020B0604020202020204" pitchFamily="34" charset="0"/>
                <a:ea typeface="Times New Roman" panose="02020603050405020304" pitchFamily="18" charset="0"/>
                <a:cs typeface="Arial" panose="020B0604020202020204" pitchFamily="34" charset="0"/>
              </a:rPr>
              <a:t>Artificial intelligence</a:t>
            </a:r>
            <a:endParaRPr lang="en-SG" sz="2400" dirty="0">
              <a:latin typeface="Arial" panose="020B0604020202020204" pitchFamily="34" charset="0"/>
              <a:cs typeface="Arial" panose="020B0604020202020204" pitchFamily="34" charset="0"/>
            </a:endParaRPr>
          </a:p>
        </p:txBody>
      </p:sp>
      <p:pic>
        <p:nvPicPr>
          <p:cNvPr id="4098" name="Picture 2" descr="How does satellite imaging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313" y="1522632"/>
            <a:ext cx="3787775" cy="284083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pact: Artificial Intelligence | MISTI"/>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86501" y="1522632"/>
            <a:ext cx="3770992" cy="2840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3475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823453" y="5305362"/>
            <a:ext cx="2513830" cy="461665"/>
          </a:xfrm>
          <a:prstGeom prst="rect">
            <a:avLst/>
          </a:prstGeom>
        </p:spPr>
        <p:txBody>
          <a:bodyPr wrap="none">
            <a:spAutoFit/>
          </a:bodyPr>
          <a:lstStyle/>
          <a:p>
            <a:r>
              <a:rPr lang="en-SG" sz="2400" dirty="0">
                <a:solidFill>
                  <a:srgbClr val="050505"/>
                </a:solidFill>
                <a:latin typeface="Arial" panose="020B0604020202020204" pitchFamily="34" charset="0"/>
                <a:ea typeface="Times New Roman" panose="02020603050405020304" pitchFamily="18" charset="0"/>
              </a:rPr>
              <a:t>Geolocation data</a:t>
            </a:r>
            <a:endParaRPr lang="en-SG" sz="2400" dirty="0"/>
          </a:p>
        </p:txBody>
      </p:sp>
      <p:sp>
        <p:nvSpPr>
          <p:cNvPr id="4" name="Rectangle 3"/>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Insights to the modern technology</a:t>
            </a:r>
            <a:endParaRPr lang="en-SG" sz="3600" b="1" dirty="0">
              <a:latin typeface="Arial" panose="020B0604020202020204" pitchFamily="34" charset="0"/>
              <a:cs typeface="Arial" panose="020B0604020202020204" pitchFamily="34" charset="0"/>
            </a:endParaRPr>
          </a:p>
        </p:txBody>
      </p:sp>
      <p:pic>
        <p:nvPicPr>
          <p:cNvPr id="5122" name="Picture 2" descr="Leveraging Geolocation Data for Machine Learning: Essential Techniques | by  Ketan Doshi | Towards Data Sc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5186" y="1476452"/>
            <a:ext cx="6397864" cy="3292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2438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Impacts of modern technology</a:t>
            </a:r>
            <a:endParaRPr lang="en-SG" sz="3600" b="1" dirty="0">
              <a:latin typeface="Arial" panose="020B0604020202020204" pitchFamily="34" charset="0"/>
              <a:cs typeface="Arial" panose="020B0604020202020204" pitchFamily="34" charset="0"/>
            </a:endParaRPr>
          </a:p>
        </p:txBody>
      </p:sp>
      <p:sp>
        <p:nvSpPr>
          <p:cNvPr id="3" name="Rectangle 2"/>
          <p:cNvSpPr/>
          <p:nvPr/>
        </p:nvSpPr>
        <p:spPr>
          <a:xfrm>
            <a:off x="548775" y="5029592"/>
            <a:ext cx="3645854" cy="830997"/>
          </a:xfrm>
          <a:prstGeom prst="rect">
            <a:avLst/>
          </a:prstGeom>
        </p:spPr>
        <p:txBody>
          <a:bodyPr wrap="square">
            <a:spAutoFit/>
          </a:bodyPr>
          <a:lstStyle/>
          <a:p>
            <a:pPr algn="ctr"/>
            <a:r>
              <a:rPr lang="en-SG" sz="2400" dirty="0">
                <a:solidFill>
                  <a:srgbClr val="050505"/>
                </a:solidFill>
                <a:latin typeface="Arial" panose="020B0604020202020204" pitchFamily="34" charset="0"/>
                <a:ea typeface="Times New Roman" panose="02020603050405020304" pitchFamily="18" charset="0"/>
              </a:rPr>
              <a:t>to gain a 360-degree view of its supply chain</a:t>
            </a:r>
            <a:endParaRPr lang="en-SG" sz="2400" dirty="0"/>
          </a:p>
        </p:txBody>
      </p:sp>
      <p:sp>
        <p:nvSpPr>
          <p:cNvPr id="4" name="Rectangle 3"/>
          <p:cNvSpPr/>
          <p:nvPr/>
        </p:nvSpPr>
        <p:spPr>
          <a:xfrm>
            <a:off x="5976419" y="5029591"/>
            <a:ext cx="4473867" cy="830997"/>
          </a:xfrm>
          <a:prstGeom prst="rect">
            <a:avLst/>
          </a:prstGeom>
        </p:spPr>
        <p:txBody>
          <a:bodyPr wrap="square">
            <a:spAutoFit/>
          </a:bodyPr>
          <a:lstStyle/>
          <a:p>
            <a:pPr algn="ctr"/>
            <a:r>
              <a:rPr lang="en-SG" sz="2400" dirty="0">
                <a:solidFill>
                  <a:srgbClr val="050505"/>
                </a:solidFill>
                <a:latin typeface="Arial" panose="020B0604020202020204" pitchFamily="34" charset="0"/>
                <a:ea typeface="Times New Roman" panose="02020603050405020304" pitchFamily="18" charset="0"/>
              </a:rPr>
              <a:t>to observe the landscape, mills, and farms</a:t>
            </a:r>
            <a:endParaRPr lang="en-SG" sz="2400" dirty="0"/>
          </a:p>
        </p:txBody>
      </p:sp>
      <p:pic>
        <p:nvPicPr>
          <p:cNvPr id="6146" name="Picture 2" descr="How to manage supply chain operations using Power BI Dashboard, US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9" y="1828083"/>
            <a:ext cx="3908925" cy="282050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ighting the mills: the fear that wind farms will colonize the landscape -  Spain's New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6419" y="1828083"/>
            <a:ext cx="4121295" cy="2820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553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7657" y="4673378"/>
            <a:ext cx="3222171" cy="1200329"/>
          </a:xfrm>
          <a:prstGeom prst="rect">
            <a:avLst/>
          </a:prstGeom>
        </p:spPr>
        <p:txBody>
          <a:bodyPr wrap="square">
            <a:spAutoFit/>
          </a:bodyPr>
          <a:lstStyle/>
          <a:p>
            <a:pPr algn="ctr"/>
            <a:r>
              <a:rPr lang="en-SG" sz="2400" dirty="0">
                <a:solidFill>
                  <a:srgbClr val="050505"/>
                </a:solidFill>
                <a:latin typeface="Arial" panose="020B0604020202020204" pitchFamily="34" charset="0"/>
                <a:ea typeface="Times New Roman" panose="02020603050405020304" pitchFamily="18" charset="0"/>
              </a:rPr>
              <a:t>to know which farms and plantations are supplying the meals</a:t>
            </a:r>
            <a:endParaRPr lang="en-SG" sz="2400" dirty="0"/>
          </a:p>
        </p:txBody>
      </p:sp>
      <p:sp>
        <p:nvSpPr>
          <p:cNvPr id="4" name="Rectangle 3"/>
          <p:cNvSpPr/>
          <p:nvPr/>
        </p:nvSpPr>
        <p:spPr>
          <a:xfrm>
            <a:off x="7032821" y="4673378"/>
            <a:ext cx="3272322" cy="830997"/>
          </a:xfrm>
          <a:prstGeom prst="rect">
            <a:avLst/>
          </a:prstGeom>
        </p:spPr>
        <p:txBody>
          <a:bodyPr wrap="square">
            <a:spAutoFit/>
          </a:bodyPr>
          <a:lstStyle/>
          <a:p>
            <a:pPr algn="ctr"/>
            <a:r>
              <a:rPr lang="en-SG" sz="2400" dirty="0">
                <a:solidFill>
                  <a:srgbClr val="050505"/>
                </a:solidFill>
                <a:latin typeface="Arial" panose="020B0604020202020204" pitchFamily="34" charset="0"/>
                <a:ea typeface="Times New Roman" panose="02020603050405020304" pitchFamily="18" charset="0"/>
              </a:rPr>
              <a:t>to detect potential sourcing links</a:t>
            </a:r>
            <a:endParaRPr lang="en-SG" sz="2400" dirty="0"/>
          </a:p>
        </p:txBody>
      </p:sp>
      <p:sp>
        <p:nvSpPr>
          <p:cNvPr id="5" name="Rectangle 4"/>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Impacts of modern technology</a:t>
            </a:r>
            <a:endParaRPr lang="en-SG" sz="3600" b="1" dirty="0">
              <a:latin typeface="Arial" panose="020B0604020202020204" pitchFamily="34" charset="0"/>
              <a:cs typeface="Arial" panose="020B0604020202020204" pitchFamily="34" charset="0"/>
            </a:endParaRPr>
          </a:p>
        </p:txBody>
      </p:sp>
      <p:pic>
        <p:nvPicPr>
          <p:cNvPr id="7170" name="Picture 2" descr="Protecting Farmworkers From Coronavirus and Securing the Food Supply -  Center for American Progres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257" y="1646921"/>
            <a:ext cx="3222171" cy="268089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Outsourcing Link Sourcing Services | Link Sourcing Compani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9225" y="1646920"/>
            <a:ext cx="4054475" cy="2680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220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6609" y="5348905"/>
            <a:ext cx="4533613" cy="461665"/>
          </a:xfrm>
          <a:prstGeom prst="rect">
            <a:avLst/>
          </a:prstGeom>
        </p:spPr>
        <p:txBody>
          <a:bodyPr wrap="none">
            <a:spAutoFit/>
          </a:bodyPr>
          <a:lstStyle/>
          <a:p>
            <a:pPr algn="ctr"/>
            <a:r>
              <a:rPr lang="en-SG" sz="2400" dirty="0">
                <a:solidFill>
                  <a:srgbClr val="050505"/>
                </a:solidFill>
                <a:latin typeface="Arial" panose="020B0604020202020204" pitchFamily="34" charset="0"/>
                <a:ea typeface="Times New Roman" panose="02020603050405020304" pitchFamily="18" charset="0"/>
              </a:rPr>
              <a:t>Changes in tree cover detection</a:t>
            </a:r>
            <a:endParaRPr lang="en-SG" sz="2400" dirty="0"/>
          </a:p>
        </p:txBody>
      </p:sp>
      <p:sp>
        <p:nvSpPr>
          <p:cNvPr id="4" name="Rectangle 3"/>
          <p:cNvSpPr/>
          <p:nvPr/>
        </p:nvSpPr>
        <p:spPr>
          <a:xfrm>
            <a:off x="6567714" y="5348905"/>
            <a:ext cx="4956629" cy="1200329"/>
          </a:xfrm>
          <a:prstGeom prst="rect">
            <a:avLst/>
          </a:prstGeom>
        </p:spPr>
        <p:txBody>
          <a:bodyPr wrap="square">
            <a:spAutoFit/>
          </a:bodyPr>
          <a:lstStyle/>
          <a:p>
            <a:pPr algn="ctr"/>
            <a:r>
              <a:rPr lang="en-SG" sz="2400" dirty="0">
                <a:solidFill>
                  <a:srgbClr val="050505"/>
                </a:solidFill>
                <a:latin typeface="Arial" panose="020B0604020202020204" pitchFamily="34" charset="0"/>
                <a:ea typeface="Times New Roman" panose="02020603050405020304" pitchFamily="18" charset="0"/>
              </a:rPr>
              <a:t>to be more proactive in its decision-making for sourcing materials</a:t>
            </a:r>
            <a:endParaRPr lang="en-SG" sz="2400" dirty="0"/>
          </a:p>
        </p:txBody>
      </p:sp>
      <p:sp>
        <p:nvSpPr>
          <p:cNvPr id="6" name="Rectangle 5"/>
          <p:cNvSpPr/>
          <p:nvPr/>
        </p:nvSpPr>
        <p:spPr>
          <a:xfrm>
            <a:off x="827313" y="0"/>
            <a:ext cx="9477830" cy="646331"/>
          </a:xfrm>
          <a:prstGeom prst="rect">
            <a:avLst/>
          </a:prstGeom>
        </p:spPr>
        <p:txBody>
          <a:bodyPr wrap="square">
            <a:spAutoFit/>
          </a:bodyPr>
          <a:lstStyle/>
          <a:p>
            <a:pPr algn="just"/>
            <a:r>
              <a:rPr lang="en-SG"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Impacts of modern technology</a:t>
            </a:r>
            <a:endParaRPr lang="en-SG" sz="3600" b="1" dirty="0">
              <a:latin typeface="Arial" panose="020B0604020202020204" pitchFamily="34" charset="0"/>
              <a:cs typeface="Arial" panose="020B0604020202020204" pitchFamily="34" charset="0"/>
            </a:endParaRPr>
          </a:p>
        </p:txBody>
      </p:sp>
      <p:pic>
        <p:nvPicPr>
          <p:cNvPr id="8194" name="Picture 2" descr="Change in forest cover estimated by the morphological change detection...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6609" y="1721269"/>
            <a:ext cx="4181476" cy="29565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active Approach to Procurement Amidst Price Fluctuations - Miller  Fabrication Solutio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7715" y="1721269"/>
            <a:ext cx="4100286" cy="2956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4422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7029" y="2101456"/>
            <a:ext cx="9448800" cy="4524315"/>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SG" sz="2400" dirty="0">
                <a:latin typeface="Arial" panose="020B0604020202020204" pitchFamily="34" charset="0"/>
                <a:ea typeface="Times New Roman" panose="02020603050405020304" pitchFamily="18" charset="0"/>
                <a:cs typeface="Arial" panose="020B0604020202020204" pitchFamily="34" charset="0"/>
              </a:rPr>
              <a:t>Sustainability issue has been a very great thing for any business organization (</a:t>
            </a:r>
            <a:r>
              <a:rPr lang="en-SG" sz="2400" dirty="0">
                <a:latin typeface="Arial" panose="020B0604020202020204" pitchFamily="34" charset="0"/>
                <a:cs typeface="Arial" panose="020B0604020202020204" pitchFamily="34" charset="0"/>
              </a:rPr>
              <a:t>Devine and Williams, 2016)</a:t>
            </a:r>
            <a:r>
              <a:rPr lang="en-SG" sz="2400" dirty="0">
                <a:latin typeface="Arial" panose="020B0604020202020204" pitchFamily="34" charset="0"/>
                <a:ea typeface="Times New Roman" panose="02020603050405020304" pitchFamily="18" charset="0"/>
                <a:cs typeface="Arial" panose="020B0604020202020204" pitchFamily="34" charset="0"/>
              </a:rPr>
              <a:t> </a:t>
            </a:r>
          </a:p>
          <a:p>
            <a:pPr marL="342900" indent="-342900" algn="just">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Unilever was causing a lot of reckless deforestation, causing brand degradation (</a:t>
            </a:r>
            <a:r>
              <a:rPr lang="en-SG" sz="2400" dirty="0" err="1">
                <a:latin typeface="Arial" panose="020B0604020202020204" pitchFamily="34" charset="0"/>
                <a:cs typeface="Arial" panose="020B0604020202020204" pitchFamily="34" charset="0"/>
              </a:rPr>
              <a:t>Goute</a:t>
            </a:r>
            <a:r>
              <a:rPr lang="en-SG" sz="2400" dirty="0">
                <a:latin typeface="Arial" panose="020B0604020202020204" pitchFamily="34" charset="0"/>
                <a:cs typeface="Arial" panose="020B0604020202020204" pitchFamily="34" charset="0"/>
              </a:rPr>
              <a:t>, </a:t>
            </a:r>
            <a:r>
              <a:rPr lang="en-SG" sz="2400" dirty="0" err="1">
                <a:latin typeface="Arial" panose="020B0604020202020204" pitchFamily="34" charset="0"/>
                <a:cs typeface="Arial" panose="020B0604020202020204" pitchFamily="34" charset="0"/>
              </a:rPr>
              <a:t>Babu</a:t>
            </a:r>
            <a:r>
              <a:rPr lang="en-SG" sz="2400" dirty="0">
                <a:latin typeface="Arial" panose="020B0604020202020204" pitchFamily="34" charset="0"/>
                <a:cs typeface="Arial" panose="020B0604020202020204" pitchFamily="34" charset="0"/>
              </a:rPr>
              <a:t>, and Prasad, 2021)</a:t>
            </a:r>
          </a:p>
          <a:p>
            <a:pPr marL="342900" indent="-342900" algn="just">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Unilever has successfully introduced satellite imaging, artificial intelligence, and geolocation data </a:t>
            </a:r>
          </a:p>
          <a:p>
            <a:pPr marL="342900" indent="-342900" algn="just">
              <a:lnSpc>
                <a:spcPct val="150000"/>
              </a:lnSpc>
              <a:buFont typeface="Arial" panose="020B0604020202020204" pitchFamily="34" charset="0"/>
              <a:buChar char="•"/>
            </a:pPr>
            <a:r>
              <a:rPr lang="en-SG" sz="2400" dirty="0">
                <a:latin typeface="Arial" panose="020B0604020202020204" pitchFamily="34" charset="0"/>
                <a:cs typeface="Arial" panose="020B0604020202020204" pitchFamily="34" charset="0"/>
              </a:rPr>
              <a:t>It helps in taking preventive measures for deforestation to protect forests and ecosystems</a:t>
            </a:r>
          </a:p>
        </p:txBody>
      </p:sp>
      <p:sp>
        <p:nvSpPr>
          <p:cNvPr id="3" name="Rectangle 2"/>
          <p:cNvSpPr/>
          <p:nvPr/>
        </p:nvSpPr>
        <p:spPr>
          <a:xfrm>
            <a:off x="827313" y="0"/>
            <a:ext cx="9477830" cy="1200329"/>
          </a:xfrm>
          <a:prstGeom prst="rect">
            <a:avLst/>
          </a:prstGeom>
        </p:spPr>
        <p:txBody>
          <a:bodyPr wrap="square">
            <a:spAutoFit/>
          </a:bodyPr>
          <a:lstStyle/>
          <a:p>
            <a:pPr algn="just"/>
            <a:r>
              <a:rPr lang="en-US"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Lessons that can be drawn from the case study</a:t>
            </a:r>
            <a:endParaRPr lang="en-SG"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2502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313" y="2276065"/>
            <a:ext cx="8940800" cy="3416320"/>
          </a:xfrm>
          <a:prstGeom prst="rect">
            <a:avLst/>
          </a:prstGeom>
        </p:spPr>
        <p:txBody>
          <a:bodyPr wrap="square">
            <a:spAutoFit/>
          </a:bodyPr>
          <a:lstStyle/>
          <a:p>
            <a:pPr algn="just">
              <a:lnSpc>
                <a:spcPct val="150000"/>
              </a:lnSpc>
            </a:pPr>
            <a:r>
              <a:rPr lang="en-SG" sz="2400" dirty="0">
                <a:solidFill>
                  <a:srgbClr val="050505"/>
                </a:solidFill>
                <a:latin typeface="Arial" panose="020B0604020202020204" pitchFamily="34" charset="0"/>
                <a:ea typeface="Times New Roman" panose="02020603050405020304" pitchFamily="18" charset="0"/>
                <a:cs typeface="Arial" panose="020B0604020202020204" pitchFamily="34" charset="0"/>
              </a:rPr>
              <a:t>This presentation contains the background of Unilever, which has successfully introduced technologies in order to enhance the overall efficiency level. The insights into modern technology and the impact of the technology have also been discussed, along with shedding light on the lessons that can be drawn from the case study.</a:t>
            </a:r>
            <a:endParaRPr lang="en-SG" sz="2400" dirty="0">
              <a:latin typeface="Arial" panose="020B0604020202020204" pitchFamily="34" charset="0"/>
              <a:cs typeface="Arial" panose="020B0604020202020204" pitchFamily="34" charset="0"/>
            </a:endParaRPr>
          </a:p>
        </p:txBody>
      </p:sp>
      <p:sp>
        <p:nvSpPr>
          <p:cNvPr id="3" name="Rectangle 2"/>
          <p:cNvSpPr/>
          <p:nvPr/>
        </p:nvSpPr>
        <p:spPr>
          <a:xfrm>
            <a:off x="827313" y="0"/>
            <a:ext cx="3410858" cy="646331"/>
          </a:xfrm>
          <a:prstGeom prst="rect">
            <a:avLst/>
          </a:prstGeom>
        </p:spPr>
        <p:txBody>
          <a:bodyPr wrap="square">
            <a:spAutoFit/>
          </a:bodyPr>
          <a:lstStyle/>
          <a:p>
            <a:pPr algn="just"/>
            <a:r>
              <a:rPr lang="en-US"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Conclusion</a:t>
            </a:r>
            <a:endParaRPr lang="en-SG"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212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313" y="0"/>
            <a:ext cx="3410858" cy="646331"/>
          </a:xfrm>
          <a:prstGeom prst="rect">
            <a:avLst/>
          </a:prstGeom>
        </p:spPr>
        <p:txBody>
          <a:bodyPr wrap="square">
            <a:spAutoFit/>
          </a:bodyPr>
          <a:lstStyle/>
          <a:p>
            <a:pPr algn="just"/>
            <a:r>
              <a:rPr lang="en-US" sz="3600" b="1" dirty="0">
                <a:solidFill>
                  <a:srgbClr val="050505"/>
                </a:solidFill>
                <a:latin typeface="Arial" panose="020B0604020202020204" pitchFamily="34" charset="0"/>
                <a:ea typeface="Times New Roman" panose="02020603050405020304" pitchFamily="18" charset="0"/>
                <a:cs typeface="Arial" panose="020B0604020202020204" pitchFamily="34" charset="0"/>
              </a:rPr>
              <a:t>References</a:t>
            </a:r>
            <a:endParaRPr lang="en-SG" sz="3600" b="1" dirty="0">
              <a:latin typeface="Arial" panose="020B0604020202020204" pitchFamily="34" charset="0"/>
              <a:cs typeface="Arial" panose="020B0604020202020204" pitchFamily="34" charset="0"/>
            </a:endParaRPr>
          </a:p>
        </p:txBody>
      </p:sp>
      <p:sp>
        <p:nvSpPr>
          <p:cNvPr id="3" name="Rectangle 2"/>
          <p:cNvSpPr/>
          <p:nvPr/>
        </p:nvSpPr>
        <p:spPr>
          <a:xfrm>
            <a:off x="609598" y="1925647"/>
            <a:ext cx="8897259" cy="3927807"/>
          </a:xfrm>
          <a:prstGeom prst="rect">
            <a:avLst/>
          </a:prstGeom>
        </p:spPr>
        <p:txBody>
          <a:bodyPr wrap="square">
            <a:spAutoFit/>
          </a:bodyPr>
          <a:lstStyle/>
          <a:p>
            <a:pPr marL="285750" indent="-285750" algn="just">
              <a:lnSpc>
                <a:spcPct val="107000"/>
              </a:lnSpc>
              <a:spcAft>
                <a:spcPts val="800"/>
              </a:spcAft>
              <a:buFont typeface="Arial" panose="020B0604020202020204" pitchFamily="34" charset="0"/>
              <a:buChar char="•"/>
            </a:pP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Anitah</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J.N.,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Nyamwange</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S.O.,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Magutu</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P.O.,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Chirchir</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M. and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Mose</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J.M., 2019. Industry 4.0 Technologies and Operational Performance of Unilever Kenya and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L’oreal</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East Africa. </a:t>
            </a:r>
            <a:r>
              <a:rPr lang="en-SG" sz="1600" i="1" dirty="0">
                <a:effectLst/>
                <a:latin typeface="Arial" panose="020B0604020202020204" pitchFamily="34" charset="0"/>
                <a:ea typeface="Calibri" panose="020F0502020204030204" pitchFamily="34" charset="0"/>
                <a:cs typeface="Arial" panose="020B0604020202020204" pitchFamily="34" charset="0"/>
              </a:rPr>
              <a:t>Noble International Journal of Business and Management Research</a:t>
            </a:r>
            <a:r>
              <a:rPr lang="en-SG" sz="1600" dirty="0">
                <a:effectLst/>
                <a:latin typeface="Arial" panose="020B0604020202020204" pitchFamily="34" charset="0"/>
                <a:ea typeface="Calibri" panose="020F0502020204030204" pitchFamily="34" charset="0"/>
                <a:cs typeface="Arial" panose="020B0604020202020204" pitchFamily="34" charset="0"/>
              </a:rPr>
              <a:t>, </a:t>
            </a:r>
            <a:r>
              <a:rPr lang="en-SG" sz="1600" i="1" dirty="0">
                <a:effectLst/>
                <a:latin typeface="Arial" panose="020B0604020202020204" pitchFamily="34" charset="0"/>
                <a:ea typeface="Calibri" panose="020F0502020204030204" pitchFamily="34" charset="0"/>
                <a:cs typeface="Arial" panose="020B0604020202020204" pitchFamily="34" charset="0"/>
              </a:rPr>
              <a:t>3</a:t>
            </a:r>
            <a:r>
              <a:rPr lang="en-SG" sz="1600" dirty="0">
                <a:effectLst/>
                <a:latin typeface="Arial" panose="020B0604020202020204" pitchFamily="34" charset="0"/>
                <a:ea typeface="Calibri" panose="020F0502020204030204" pitchFamily="34" charset="0"/>
                <a:cs typeface="Arial" panose="020B0604020202020204" pitchFamily="34" charset="0"/>
              </a:rPr>
              <a:t>(10), pp.125-134.</a:t>
            </a:r>
          </a:p>
          <a:p>
            <a:pPr marL="285750" indent="-285750" algn="just">
              <a:lnSpc>
                <a:spcPct val="107000"/>
              </a:lnSpc>
              <a:spcAft>
                <a:spcPts val="800"/>
              </a:spcAft>
              <a:buFont typeface="Arial" panose="020B0604020202020204" pitchFamily="34" charset="0"/>
              <a:buChar char="•"/>
            </a:pP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Canjels</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R., 2017. The dynamics of celluloid on the road to Independence: Unilever and Shell in Nigeria. </a:t>
            </a:r>
            <a:r>
              <a:rPr lang="en-SG" sz="1600" i="1" dirty="0">
                <a:effectLst/>
                <a:latin typeface="Arial" panose="020B0604020202020204" pitchFamily="34" charset="0"/>
                <a:ea typeface="Calibri" panose="020F0502020204030204" pitchFamily="34" charset="0"/>
                <a:cs typeface="Arial" panose="020B0604020202020204" pitchFamily="34" charset="0"/>
              </a:rPr>
              <a:t>Hilversum: Netherlands Institute for Sound and Vision</a:t>
            </a:r>
            <a:r>
              <a:rPr lang="en-SG" sz="1600" dirty="0">
                <a:effectLst/>
                <a:latin typeface="Arial" panose="020B0604020202020204" pitchFamily="34" charset="0"/>
                <a:ea typeface="Calibri" panose="020F0502020204030204" pitchFamily="34" charset="0"/>
                <a:cs typeface="Arial" panose="020B0604020202020204" pitchFamily="34" charset="0"/>
              </a:rPr>
              <a:t>.</a:t>
            </a:r>
          </a:p>
          <a:p>
            <a:pPr marL="285750" indent="-285750" algn="just">
              <a:lnSpc>
                <a:spcPct val="107000"/>
              </a:lnSpc>
              <a:spcAft>
                <a:spcPts val="800"/>
              </a:spcAft>
              <a:buFont typeface="Arial" panose="020B0604020202020204" pitchFamily="34" charset="0"/>
              <a:buChar char="•"/>
            </a:pP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Davids</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M., 2016. Technology as the new frontier: Unilever and the rise of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Becel</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margarine. </a:t>
            </a:r>
            <a:r>
              <a:rPr lang="en-SG" sz="1600" i="1" dirty="0">
                <a:effectLst/>
                <a:latin typeface="Arial" panose="020B0604020202020204" pitchFamily="34" charset="0"/>
                <a:ea typeface="Calibri" panose="020F0502020204030204" pitchFamily="34" charset="0"/>
                <a:cs typeface="Arial" panose="020B0604020202020204" pitchFamily="34" charset="0"/>
              </a:rPr>
              <a:t>Journal of Modern European History</a:t>
            </a:r>
            <a:r>
              <a:rPr lang="en-SG" sz="1600" dirty="0">
                <a:effectLst/>
                <a:latin typeface="Arial" panose="020B0604020202020204" pitchFamily="34" charset="0"/>
                <a:ea typeface="Calibri" panose="020F0502020204030204" pitchFamily="34" charset="0"/>
                <a:cs typeface="Arial" panose="020B0604020202020204" pitchFamily="34" charset="0"/>
              </a:rPr>
              <a:t>, </a:t>
            </a:r>
            <a:r>
              <a:rPr lang="en-SG" sz="1600" i="1" dirty="0">
                <a:effectLst/>
                <a:latin typeface="Arial" panose="020B0604020202020204" pitchFamily="34" charset="0"/>
                <a:ea typeface="Calibri" panose="020F0502020204030204" pitchFamily="34" charset="0"/>
                <a:cs typeface="Arial" panose="020B0604020202020204" pitchFamily="34" charset="0"/>
              </a:rPr>
              <a:t>14</a:t>
            </a:r>
            <a:r>
              <a:rPr lang="en-SG" sz="1600" dirty="0">
                <a:effectLst/>
                <a:latin typeface="Arial" panose="020B0604020202020204" pitchFamily="34" charset="0"/>
                <a:ea typeface="Calibri" panose="020F0502020204030204" pitchFamily="34" charset="0"/>
                <a:cs typeface="Arial" panose="020B0604020202020204" pitchFamily="34" charset="0"/>
              </a:rPr>
              <a:t>(1), pp.101-118.</a:t>
            </a:r>
          </a:p>
          <a:p>
            <a:pPr marL="285750" indent="-285750" algn="just">
              <a:lnSpc>
                <a:spcPct val="107000"/>
              </a:lnSpc>
              <a:spcAft>
                <a:spcPts val="800"/>
              </a:spcAft>
              <a:buFont typeface="Arial" panose="020B0604020202020204" pitchFamily="34" charset="0"/>
              <a:buChar char="•"/>
            </a:pP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Devine, J. and Williams, P.N. eds., 2016. </a:t>
            </a:r>
            <a:r>
              <a:rPr lang="en-SG" sz="1600" i="1" dirty="0">
                <a:effectLst/>
                <a:latin typeface="Arial" panose="020B0604020202020204" pitchFamily="34" charset="0"/>
                <a:ea typeface="Calibri" panose="020F0502020204030204" pitchFamily="34" charset="0"/>
                <a:cs typeface="Arial" panose="020B0604020202020204" pitchFamily="34" charset="0"/>
              </a:rPr>
              <a:t>The Chemistry and Technology of Edible Oils and Fats: Proceedings of a Conference Arranged by Unilever Limited at Research Department, Port Sunlight, March 10-12th 1959</a:t>
            </a:r>
            <a:r>
              <a:rPr lang="en-SG" sz="1600" dirty="0">
                <a:effectLst/>
                <a:latin typeface="Arial" panose="020B0604020202020204" pitchFamily="34" charset="0"/>
                <a:ea typeface="Calibri" panose="020F0502020204030204" pitchFamily="34" charset="0"/>
                <a:cs typeface="Arial" panose="020B0604020202020204" pitchFamily="34" charset="0"/>
              </a:rPr>
              <a:t>. Elsevier.</a:t>
            </a:r>
          </a:p>
          <a:p>
            <a:pPr marL="285750" indent="-285750" algn="just">
              <a:lnSpc>
                <a:spcPct val="107000"/>
              </a:lnSpc>
              <a:spcAft>
                <a:spcPts val="800"/>
              </a:spcAft>
              <a:buFont typeface="Arial" panose="020B0604020202020204" pitchFamily="34" charset="0"/>
              <a:buChar char="•"/>
            </a:pP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Goute</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A.K., </a:t>
            </a:r>
            <a:r>
              <a:rPr lang="en-SG" sz="1600" dirty="0" err="1">
                <a:solidFill>
                  <a:srgbClr val="222222"/>
                </a:solidFill>
                <a:latin typeface="Arial" panose="020B0604020202020204" pitchFamily="34" charset="0"/>
                <a:ea typeface="Calibri" panose="020F0502020204030204" pitchFamily="34" charset="0"/>
                <a:cs typeface="Arial" panose="020B0604020202020204" pitchFamily="34" charset="0"/>
              </a:rPr>
              <a:t>Babu</a:t>
            </a:r>
            <a:r>
              <a:rPr lang="en-SG" sz="1600" dirty="0">
                <a:solidFill>
                  <a:srgbClr val="222222"/>
                </a:solidFill>
                <a:latin typeface="Arial" panose="020B0604020202020204" pitchFamily="34" charset="0"/>
                <a:ea typeface="Calibri" panose="020F0502020204030204" pitchFamily="34" charset="0"/>
                <a:cs typeface="Arial" panose="020B0604020202020204" pitchFamily="34" charset="0"/>
              </a:rPr>
              <a:t>, K.V. and Prasad, N.V., 2021. Hindustan Unilever Limited: Providing the Right Work-Life Balance. </a:t>
            </a:r>
            <a:r>
              <a:rPr lang="en-SG" sz="1600" i="1" dirty="0">
                <a:effectLst/>
                <a:latin typeface="Arial" panose="020B0604020202020204" pitchFamily="34" charset="0"/>
                <a:ea typeface="Calibri" panose="020F0502020204030204" pitchFamily="34" charset="0"/>
                <a:cs typeface="Arial" panose="020B0604020202020204" pitchFamily="34" charset="0"/>
              </a:rPr>
              <a:t>IUP Journal of Organizational </a:t>
            </a:r>
            <a:r>
              <a:rPr lang="en-SG" sz="1600" i="1" dirty="0" err="1">
                <a:effectLst/>
                <a:latin typeface="Arial" panose="020B0604020202020204" pitchFamily="34" charset="0"/>
                <a:ea typeface="Calibri" panose="020F0502020204030204" pitchFamily="34" charset="0"/>
                <a:cs typeface="Arial" panose="020B0604020202020204" pitchFamily="34" charset="0"/>
              </a:rPr>
              <a:t>Behavior</a:t>
            </a:r>
            <a:r>
              <a:rPr lang="en-SG" sz="1600" dirty="0">
                <a:effectLst/>
                <a:latin typeface="Arial" panose="020B0604020202020204" pitchFamily="34" charset="0"/>
                <a:ea typeface="Calibri" panose="020F0502020204030204" pitchFamily="34" charset="0"/>
                <a:cs typeface="Arial" panose="020B0604020202020204" pitchFamily="34" charset="0"/>
              </a:rPr>
              <a:t>, </a:t>
            </a:r>
            <a:r>
              <a:rPr lang="en-SG" sz="1600" i="1" dirty="0">
                <a:effectLst/>
                <a:latin typeface="Arial" panose="020B0604020202020204" pitchFamily="34" charset="0"/>
                <a:ea typeface="Calibri" panose="020F0502020204030204" pitchFamily="34" charset="0"/>
                <a:cs typeface="Arial" panose="020B0604020202020204" pitchFamily="34" charset="0"/>
              </a:rPr>
              <a:t>20</a:t>
            </a:r>
            <a:r>
              <a:rPr lang="en-SG" sz="1600" dirty="0">
                <a:effectLst/>
                <a:latin typeface="Arial" panose="020B0604020202020204" pitchFamily="34" charset="0"/>
                <a:ea typeface="Calibri" panose="020F0502020204030204" pitchFamily="34" charset="0"/>
                <a:cs typeface="Arial" panose="020B0604020202020204" pitchFamily="34" charset="0"/>
              </a:rPr>
              <a:t>(4).</a:t>
            </a:r>
          </a:p>
        </p:txBody>
      </p:sp>
    </p:spTree>
    <p:extLst>
      <p:ext uri="{BB962C8B-B14F-4D97-AF65-F5344CB8AC3E}">
        <p14:creationId xmlns:p14="http://schemas.microsoft.com/office/powerpoint/2010/main" val="34476143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TotalTime>
  <Words>1586</Words>
  <Application>Microsoft Office PowerPoint</Application>
  <PresentationFormat>Widescreen</PresentationFormat>
  <Paragraphs>72</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Shajia Sultana</cp:lastModifiedBy>
  <cp:revision>1</cp:revision>
  <dcterms:created xsi:type="dcterms:W3CDTF">2022-12-21T18:55:20Z</dcterms:created>
  <dcterms:modified xsi:type="dcterms:W3CDTF">2022-12-29T17:59:11Z</dcterms:modified>
</cp:coreProperties>
</file>