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37"/>
  </p:notesMasterIdLst>
  <p:sldIdLst>
    <p:sldId id="256" r:id="rId20"/>
    <p:sldId id="286" r:id="rId21"/>
    <p:sldId id="293" r:id="rId22"/>
    <p:sldId id="305" r:id="rId23"/>
    <p:sldId id="307" r:id="rId24"/>
    <p:sldId id="294" r:id="rId25"/>
    <p:sldId id="296" r:id="rId26"/>
    <p:sldId id="298" r:id="rId27"/>
    <p:sldId id="297" r:id="rId28"/>
    <p:sldId id="299" r:id="rId29"/>
    <p:sldId id="300" r:id="rId30"/>
    <p:sldId id="301" r:id="rId31"/>
    <p:sldId id="303" r:id="rId32"/>
    <p:sldId id="304" r:id="rId33"/>
    <p:sldId id="265" r:id="rId34"/>
    <p:sldId id="289" r:id="rId35"/>
    <p:sldId id="290"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106" d="100"/>
          <a:sy n="106" d="100"/>
        </p:scale>
        <p:origin x="1686"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viewProps" Target="viewProps.xml"/><Relationship Id="rId21" Type="http://schemas.openxmlformats.org/officeDocument/2006/relationships/slide" Target="slides/slide2.xml"/><Relationship Id="rId34" Type="http://schemas.openxmlformats.org/officeDocument/2006/relationships/slide" Target="slides/slide15.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1/18/2022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mailto:j.Griffith-parry@uwtsd.ac.uk" TargetMode="Externa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12.xml"/><Relationship Id="rId1" Type="http://schemas.openxmlformats.org/officeDocument/2006/relationships/video" Target="https://www.youtube.com/embed/arw36873AhU?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12.xml"/><Relationship Id="rId1" Type="http://schemas.openxmlformats.org/officeDocument/2006/relationships/video" Target="https://www.youtube.com/embed/94_O20fF4aA?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2.xml"/><Relationship Id="rId1" Type="http://schemas.openxmlformats.org/officeDocument/2006/relationships/video" Target="https://www.youtube.com/embed/soJetpbG1Vw?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81ED7-E4A6-408B-AEC7-74A3BCB574C9}"/>
              </a:ext>
            </a:extLst>
          </p:cNvPr>
          <p:cNvSpPr>
            <a:spLocks noGrp="1"/>
          </p:cNvSpPr>
          <p:nvPr>
            <p:ph type="title"/>
          </p:nvPr>
        </p:nvSpPr>
        <p:spPr>
          <a:xfrm>
            <a:off x="312723" y="2382058"/>
            <a:ext cx="3880287" cy="2093884"/>
          </a:xfrm>
        </p:spPr>
        <p:txBody>
          <a:bodyPr/>
          <a:lstStyle/>
          <a:p>
            <a:pPr algn="ctr"/>
            <a:r>
              <a:rPr lang="en-GB" dirty="0"/>
              <a:t>BMMB7004</a:t>
            </a:r>
            <a:br>
              <a:rPr lang="en-GB" dirty="0"/>
            </a:br>
            <a:br>
              <a:rPr lang="en-GB" dirty="0"/>
            </a:br>
            <a:r>
              <a:rPr lang="en-GB" dirty="0"/>
              <a:t>Environmental Sustainability in the Hospitality Industry</a:t>
            </a:r>
          </a:p>
        </p:txBody>
      </p:sp>
    </p:spTree>
    <p:extLst>
      <p:ext uri="{BB962C8B-B14F-4D97-AF65-F5344CB8AC3E}">
        <p14:creationId xmlns:p14="http://schemas.microsoft.com/office/powerpoint/2010/main" val="187431160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C460-A979-4133-B1D3-DCC9C3B0A314}"/>
              </a:ext>
            </a:extLst>
          </p:cNvPr>
          <p:cNvSpPr>
            <a:spLocks noGrp="1"/>
          </p:cNvSpPr>
          <p:nvPr>
            <p:ph type="ctrTitle"/>
          </p:nvPr>
        </p:nvSpPr>
        <p:spPr>
          <a:xfrm>
            <a:off x="2211309" y="895256"/>
            <a:ext cx="6858000" cy="2387600"/>
          </a:xfrm>
        </p:spPr>
        <p:txBody>
          <a:bodyPr/>
          <a:lstStyle/>
          <a:p>
            <a:r>
              <a:rPr lang="en-GB" sz="4000" dirty="0"/>
              <a:t>Welcome to Environmental Sustainability BMMB7004</a:t>
            </a:r>
            <a:br>
              <a:rPr lang="en-GB" sz="4000" dirty="0"/>
            </a:br>
            <a:endParaRPr lang="en-GB" sz="4000" dirty="0"/>
          </a:p>
        </p:txBody>
      </p:sp>
      <p:sp>
        <p:nvSpPr>
          <p:cNvPr id="3" name="Subtitle 2">
            <a:extLst>
              <a:ext uri="{FF2B5EF4-FFF2-40B4-BE49-F238E27FC236}">
                <a16:creationId xmlns:a16="http://schemas.microsoft.com/office/drawing/2014/main" id="{2B96C023-688F-44A0-8C77-F585F27CF219}"/>
              </a:ext>
            </a:extLst>
          </p:cNvPr>
          <p:cNvSpPr>
            <a:spLocks noGrp="1"/>
          </p:cNvSpPr>
          <p:nvPr>
            <p:ph type="subTitle" idx="1"/>
          </p:nvPr>
        </p:nvSpPr>
        <p:spPr>
          <a:xfrm>
            <a:off x="2211309" y="3674466"/>
            <a:ext cx="6858000" cy="1655762"/>
          </a:xfrm>
        </p:spPr>
        <p:txBody>
          <a:bodyPr/>
          <a:lstStyle/>
          <a:p>
            <a:r>
              <a:rPr lang="en-GB" dirty="0"/>
              <a:t>For all module queries please contact me on</a:t>
            </a:r>
          </a:p>
          <a:p>
            <a:r>
              <a:rPr lang="en-GB" dirty="0"/>
              <a:t> </a:t>
            </a:r>
            <a:r>
              <a:rPr lang="en-GB" dirty="0">
                <a:hlinkClick r:id="rId2"/>
              </a:rPr>
              <a:t>j.Griffith-parry@uwtsd.ac.uk</a:t>
            </a:r>
            <a:r>
              <a:rPr lang="en-GB" dirty="0"/>
              <a:t> </a:t>
            </a:r>
          </a:p>
        </p:txBody>
      </p:sp>
    </p:spTree>
    <p:extLst>
      <p:ext uri="{BB962C8B-B14F-4D97-AF65-F5344CB8AC3E}">
        <p14:creationId xmlns:p14="http://schemas.microsoft.com/office/powerpoint/2010/main" val="656679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5C7CC-1788-47CC-A535-CAD2C78B9D57}"/>
              </a:ext>
            </a:extLst>
          </p:cNvPr>
          <p:cNvSpPr>
            <a:spLocks noGrp="1"/>
          </p:cNvSpPr>
          <p:nvPr>
            <p:ph type="title"/>
          </p:nvPr>
        </p:nvSpPr>
        <p:spPr>
          <a:xfrm>
            <a:off x="3630440" y="978451"/>
            <a:ext cx="4957338" cy="1325563"/>
          </a:xfrm>
        </p:spPr>
        <p:txBody>
          <a:bodyPr/>
          <a:lstStyle/>
          <a:p>
            <a:r>
              <a:rPr lang="en-GB" dirty="0"/>
              <a:t>Let’s take some time getting to know each other, what you hope to gain from this module.. And by completing your MBA.</a:t>
            </a:r>
          </a:p>
        </p:txBody>
      </p:sp>
    </p:spTree>
    <p:extLst>
      <p:ext uri="{BB962C8B-B14F-4D97-AF65-F5344CB8AC3E}">
        <p14:creationId xmlns:p14="http://schemas.microsoft.com/office/powerpoint/2010/main" val="2070502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A5F7B-114A-4293-91D1-5CA6C5193213}"/>
              </a:ext>
            </a:extLst>
          </p:cNvPr>
          <p:cNvSpPr>
            <a:spLocks noGrp="1"/>
          </p:cNvSpPr>
          <p:nvPr>
            <p:ph type="title"/>
          </p:nvPr>
        </p:nvSpPr>
        <p:spPr>
          <a:xfrm>
            <a:off x="542925" y="1962573"/>
            <a:ext cx="8058149" cy="2932854"/>
          </a:xfrm>
        </p:spPr>
        <p:txBody>
          <a:bodyPr/>
          <a:lstStyle/>
          <a:p>
            <a:r>
              <a:rPr lang="en-GB" dirty="0"/>
              <a:t>What does studying at post graduate level mean?</a:t>
            </a:r>
            <a:br>
              <a:rPr lang="en-GB" dirty="0"/>
            </a:br>
            <a:br>
              <a:rPr lang="en-GB" dirty="0"/>
            </a:br>
            <a:br>
              <a:rPr lang="en-GB" dirty="0"/>
            </a:br>
            <a:r>
              <a:rPr lang="en-GB" dirty="0"/>
              <a:t>Conduct, post grad approach and getting the most out of your studies.</a:t>
            </a:r>
            <a:br>
              <a:rPr lang="en-GB" dirty="0"/>
            </a:br>
            <a:br>
              <a:rPr lang="en-GB" dirty="0"/>
            </a:br>
            <a:endParaRPr lang="en-GB" dirty="0"/>
          </a:p>
        </p:txBody>
      </p:sp>
    </p:spTree>
    <p:extLst>
      <p:ext uri="{BB962C8B-B14F-4D97-AF65-F5344CB8AC3E}">
        <p14:creationId xmlns:p14="http://schemas.microsoft.com/office/powerpoint/2010/main" val="1265750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869383-F29C-48F1-BDBD-181469F52A4A}"/>
              </a:ext>
            </a:extLst>
          </p:cNvPr>
          <p:cNvSpPr>
            <a:spLocks noGrp="1"/>
          </p:cNvSpPr>
          <p:nvPr>
            <p:ph idx="1"/>
          </p:nvPr>
        </p:nvSpPr>
        <p:spPr>
          <a:xfrm>
            <a:off x="3304515" y="2386939"/>
            <a:ext cx="4830590" cy="1506050"/>
          </a:xfrm>
        </p:spPr>
        <p:txBody>
          <a:bodyPr/>
          <a:lstStyle/>
          <a:p>
            <a:pPr marL="0" indent="0">
              <a:buNone/>
            </a:pPr>
            <a:r>
              <a:rPr lang="en-GB" dirty="0"/>
              <a:t>Now we will look at what’s happening globally within hotels…</a:t>
            </a:r>
          </a:p>
        </p:txBody>
      </p:sp>
    </p:spTree>
    <p:extLst>
      <p:ext uri="{BB962C8B-B14F-4D97-AF65-F5344CB8AC3E}">
        <p14:creationId xmlns:p14="http://schemas.microsoft.com/office/powerpoint/2010/main" val="3732120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orld's Best Eco-Friendly Hotels | RELAX at these Top 10 Best Eco-friendly Hotels in the World">
            <a:hlinkClick r:id="" action="ppaction://media"/>
            <a:extLst>
              <a:ext uri="{FF2B5EF4-FFF2-40B4-BE49-F238E27FC236}">
                <a16:creationId xmlns:a16="http://schemas.microsoft.com/office/drawing/2014/main" id="{FDFEA7F3-1072-4E60-84E0-940F8BE496AB}"/>
              </a:ext>
            </a:extLst>
          </p:cNvPr>
          <p:cNvPicPr>
            <a:picLocks noGrp="1" noRot="1" noChangeAspect="1"/>
          </p:cNvPicPr>
          <p:nvPr>
            <p:ph idx="1"/>
            <a:videoFile r:link="rId1"/>
          </p:nvPr>
        </p:nvPicPr>
        <p:blipFill>
          <a:blip r:embed="rId3"/>
          <a:stretch>
            <a:fillRect/>
          </a:stretch>
        </p:blipFill>
        <p:spPr>
          <a:xfrm>
            <a:off x="0" y="0"/>
            <a:ext cx="9144000" cy="5984341"/>
          </a:xfrm>
          <a:prstGeom prst="rect">
            <a:avLst/>
          </a:prstGeom>
        </p:spPr>
      </p:pic>
    </p:spTree>
    <p:extLst>
      <p:ext uri="{BB962C8B-B14F-4D97-AF65-F5344CB8AC3E}">
        <p14:creationId xmlns:p14="http://schemas.microsoft.com/office/powerpoint/2010/main" val="2302039399"/>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1BA80-945B-4AA2-A043-E0AD51B10310}"/>
              </a:ext>
            </a:extLst>
          </p:cNvPr>
          <p:cNvSpPr>
            <a:spLocks noGrp="1"/>
          </p:cNvSpPr>
          <p:nvPr>
            <p:ph type="title"/>
          </p:nvPr>
        </p:nvSpPr>
        <p:spPr>
          <a:xfrm>
            <a:off x="3757188" y="908333"/>
            <a:ext cx="4586146" cy="4170661"/>
          </a:xfrm>
        </p:spPr>
        <p:txBody>
          <a:bodyPr/>
          <a:lstStyle/>
          <a:p>
            <a:r>
              <a:rPr lang="en-GB" dirty="0"/>
              <a:t>What are your initial thoughts on those hotels?</a:t>
            </a:r>
            <a:br>
              <a:rPr lang="en-GB" dirty="0"/>
            </a:br>
            <a:br>
              <a:rPr lang="en-GB" dirty="0"/>
            </a:br>
            <a:br>
              <a:rPr lang="en-GB" dirty="0"/>
            </a:br>
            <a:r>
              <a:rPr lang="en-GB" dirty="0"/>
              <a:t>And now a little closer to home…</a:t>
            </a:r>
          </a:p>
        </p:txBody>
      </p:sp>
    </p:spTree>
    <p:extLst>
      <p:ext uri="{BB962C8B-B14F-4D97-AF65-F5344CB8AC3E}">
        <p14:creationId xmlns:p14="http://schemas.microsoft.com/office/powerpoint/2010/main" val="513142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Most Eco-friendly Hotel in Mallorca | Sustainable Travel &amp; Eco-Tourism">
            <a:hlinkClick r:id="" action="ppaction://media"/>
            <a:extLst>
              <a:ext uri="{FF2B5EF4-FFF2-40B4-BE49-F238E27FC236}">
                <a16:creationId xmlns:a16="http://schemas.microsoft.com/office/drawing/2014/main" id="{BC37BC43-D2FF-41E4-B4F2-0DA6600C9D5F}"/>
              </a:ext>
            </a:extLst>
          </p:cNvPr>
          <p:cNvPicPr>
            <a:picLocks noGrp="1" noRot="1" noChangeAspect="1"/>
          </p:cNvPicPr>
          <p:nvPr>
            <p:ph idx="1"/>
            <a:videoFile r:link="rId1"/>
          </p:nvPr>
        </p:nvPicPr>
        <p:blipFill>
          <a:blip r:embed="rId3"/>
          <a:stretch>
            <a:fillRect/>
          </a:stretch>
        </p:blipFill>
        <p:spPr>
          <a:xfrm>
            <a:off x="0" y="0"/>
            <a:ext cx="9144000" cy="6029608"/>
          </a:xfrm>
          <a:prstGeom prst="rect">
            <a:avLst/>
          </a:prstGeom>
        </p:spPr>
      </p:pic>
    </p:spTree>
    <p:extLst>
      <p:ext uri="{BB962C8B-B14F-4D97-AF65-F5344CB8AC3E}">
        <p14:creationId xmlns:p14="http://schemas.microsoft.com/office/powerpoint/2010/main" val="2273859697"/>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360F8-E101-4B75-BDB6-6D3D6A5F33A4}"/>
              </a:ext>
            </a:extLst>
          </p:cNvPr>
          <p:cNvSpPr>
            <a:spLocks noGrp="1"/>
          </p:cNvSpPr>
          <p:nvPr>
            <p:ph type="title"/>
          </p:nvPr>
        </p:nvSpPr>
        <p:spPr>
          <a:xfrm>
            <a:off x="3603279" y="1795572"/>
            <a:ext cx="4540879" cy="1325563"/>
          </a:xfrm>
        </p:spPr>
        <p:txBody>
          <a:bodyPr/>
          <a:lstStyle/>
          <a:p>
            <a:r>
              <a:rPr lang="en-GB" dirty="0"/>
              <a:t>And closer still….</a:t>
            </a:r>
          </a:p>
        </p:txBody>
      </p:sp>
    </p:spTree>
    <p:extLst>
      <p:ext uri="{BB962C8B-B14F-4D97-AF65-F5344CB8AC3E}">
        <p14:creationId xmlns:p14="http://schemas.microsoft.com/office/powerpoint/2010/main" val="1815830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Eco Airbnb Made With Recycled Materials | Apple Camping Wales">
            <a:hlinkClick r:id="" action="ppaction://media"/>
            <a:extLst>
              <a:ext uri="{FF2B5EF4-FFF2-40B4-BE49-F238E27FC236}">
                <a16:creationId xmlns:a16="http://schemas.microsoft.com/office/drawing/2014/main" id="{88686B31-569D-4C9B-AC8E-AFC3CC3474FD}"/>
              </a:ext>
            </a:extLst>
          </p:cNvPr>
          <p:cNvPicPr>
            <a:picLocks noGrp="1" noRot="1" noChangeAspect="1"/>
          </p:cNvPicPr>
          <p:nvPr>
            <p:ph idx="1"/>
            <a:videoFile r:link="rId1"/>
          </p:nvPr>
        </p:nvPicPr>
        <p:blipFill>
          <a:blip r:embed="rId3"/>
          <a:stretch>
            <a:fillRect/>
          </a:stretch>
        </p:blipFill>
        <p:spPr>
          <a:xfrm>
            <a:off x="0" y="0"/>
            <a:ext cx="9144000" cy="6011501"/>
          </a:xfrm>
          <a:prstGeom prst="rect">
            <a:avLst/>
          </a:prstGeom>
        </p:spPr>
      </p:pic>
    </p:spTree>
    <p:extLst>
      <p:ext uri="{BB962C8B-B14F-4D97-AF65-F5344CB8AC3E}">
        <p14:creationId xmlns:p14="http://schemas.microsoft.com/office/powerpoint/2010/main" val="1041736042"/>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F1E06-D56B-4CAB-8325-B08375FF3079}"/>
              </a:ext>
            </a:extLst>
          </p:cNvPr>
          <p:cNvSpPr>
            <a:spLocks noGrp="1"/>
          </p:cNvSpPr>
          <p:nvPr>
            <p:ph type="title"/>
          </p:nvPr>
        </p:nvSpPr>
        <p:spPr>
          <a:xfrm>
            <a:off x="3159660" y="1705038"/>
            <a:ext cx="5477345" cy="1325563"/>
          </a:xfrm>
        </p:spPr>
        <p:txBody>
          <a:bodyPr/>
          <a:lstStyle/>
          <a:p>
            <a:pPr algn="ctr"/>
            <a:r>
              <a:rPr lang="en-GB" sz="3200" dirty="0"/>
              <a:t>Within this module we are going to explore what Environmental sustainability means… for us within hospitality… and its going to make </a:t>
            </a:r>
            <a:r>
              <a:rPr lang="en-GB" sz="3200" b="1" dirty="0">
                <a:solidFill>
                  <a:srgbClr val="0070C0"/>
                </a:solidFill>
              </a:rPr>
              <a:t>YOU</a:t>
            </a:r>
            <a:r>
              <a:rPr lang="en-GB" sz="3200" dirty="0"/>
              <a:t> think about business behaviour.</a:t>
            </a:r>
          </a:p>
        </p:txBody>
      </p:sp>
    </p:spTree>
    <p:extLst>
      <p:ext uri="{BB962C8B-B14F-4D97-AF65-F5344CB8AC3E}">
        <p14:creationId xmlns:p14="http://schemas.microsoft.com/office/powerpoint/2010/main" val="1107376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E7521-C74F-4C40-82AF-8350DAAED4DB}"/>
              </a:ext>
            </a:extLst>
          </p:cNvPr>
          <p:cNvSpPr>
            <a:spLocks noGrp="1"/>
          </p:cNvSpPr>
          <p:nvPr>
            <p:ph type="title"/>
          </p:nvPr>
        </p:nvSpPr>
        <p:spPr>
          <a:xfrm>
            <a:off x="0" y="262624"/>
            <a:ext cx="9144000" cy="543059"/>
          </a:xfrm>
        </p:spPr>
        <p:txBody>
          <a:bodyPr/>
          <a:lstStyle/>
          <a:p>
            <a:r>
              <a:rPr lang="en-GB" sz="3200" dirty="0">
                <a:solidFill>
                  <a:srgbClr val="0070C0"/>
                </a:solidFill>
              </a:rPr>
              <a:t>Let’s look at your assessment for  this module…</a:t>
            </a:r>
          </a:p>
        </p:txBody>
      </p:sp>
      <p:graphicFrame>
        <p:nvGraphicFramePr>
          <p:cNvPr id="4" name="Content Placeholder 3">
            <a:extLst>
              <a:ext uri="{FF2B5EF4-FFF2-40B4-BE49-F238E27FC236}">
                <a16:creationId xmlns:a16="http://schemas.microsoft.com/office/drawing/2014/main" id="{53EF3F1B-C356-4249-A488-4DE23727100A}"/>
              </a:ext>
            </a:extLst>
          </p:cNvPr>
          <p:cNvGraphicFramePr>
            <a:graphicFrameLocks noGrp="1"/>
          </p:cNvGraphicFramePr>
          <p:nvPr>
            <p:ph idx="1"/>
            <p:extLst>
              <p:ext uri="{D42A27DB-BD31-4B8C-83A1-F6EECF244321}">
                <p14:modId xmlns:p14="http://schemas.microsoft.com/office/powerpoint/2010/main" val="43427980"/>
              </p:ext>
            </p:extLst>
          </p:nvPr>
        </p:nvGraphicFramePr>
        <p:xfrm>
          <a:off x="0" y="815149"/>
          <a:ext cx="9144002" cy="5160138"/>
        </p:xfrm>
        <a:graphic>
          <a:graphicData uri="http://schemas.openxmlformats.org/drawingml/2006/table">
            <a:tbl>
              <a:tblPr>
                <a:tableStyleId>{5C22544A-7EE6-4342-B048-85BDC9FD1C3A}</a:tableStyleId>
              </a:tblPr>
              <a:tblGrid>
                <a:gridCol w="1930052">
                  <a:extLst>
                    <a:ext uri="{9D8B030D-6E8A-4147-A177-3AD203B41FA5}">
                      <a16:colId xmlns:a16="http://schemas.microsoft.com/office/drawing/2014/main" val="1904492929"/>
                    </a:ext>
                  </a:extLst>
                </a:gridCol>
                <a:gridCol w="3036628">
                  <a:extLst>
                    <a:ext uri="{9D8B030D-6E8A-4147-A177-3AD203B41FA5}">
                      <a16:colId xmlns:a16="http://schemas.microsoft.com/office/drawing/2014/main" val="3885134730"/>
                    </a:ext>
                  </a:extLst>
                </a:gridCol>
                <a:gridCol w="2088661">
                  <a:extLst>
                    <a:ext uri="{9D8B030D-6E8A-4147-A177-3AD203B41FA5}">
                      <a16:colId xmlns:a16="http://schemas.microsoft.com/office/drawing/2014/main" val="3108689230"/>
                    </a:ext>
                  </a:extLst>
                </a:gridCol>
                <a:gridCol w="2088661">
                  <a:extLst>
                    <a:ext uri="{9D8B030D-6E8A-4147-A177-3AD203B41FA5}">
                      <a16:colId xmlns:a16="http://schemas.microsoft.com/office/drawing/2014/main" val="1313783647"/>
                    </a:ext>
                  </a:extLst>
                </a:gridCol>
              </a:tblGrid>
              <a:tr h="659660">
                <a:tc>
                  <a:txBody>
                    <a:bodyPr/>
                    <a:lstStyle/>
                    <a:p>
                      <a:pPr algn="just">
                        <a:lnSpc>
                          <a:spcPct val="115000"/>
                        </a:lnSpc>
                        <a:spcBef>
                          <a:spcPts val="600"/>
                        </a:spcBef>
                        <a:spcAft>
                          <a:spcPts val="600"/>
                        </a:spcAft>
                      </a:pPr>
                      <a:r>
                        <a:rPr lang="en-GB" sz="1100">
                          <a:effectLst/>
                        </a:rPr>
                        <a:t>Module: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3">
                  <a:txBody>
                    <a:bodyPr/>
                    <a:lstStyle/>
                    <a:p>
                      <a:pPr algn="just">
                        <a:lnSpc>
                          <a:spcPct val="115000"/>
                        </a:lnSpc>
                        <a:spcBef>
                          <a:spcPts val="600"/>
                        </a:spcBef>
                        <a:spcAft>
                          <a:spcPts val="600"/>
                        </a:spcAft>
                      </a:pPr>
                      <a:r>
                        <a:rPr lang="en-GB" sz="1100">
                          <a:effectLst/>
                        </a:rPr>
                        <a:t>Environmental Sustainability in the Hospitality Industry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50350478"/>
                  </a:ext>
                </a:extLst>
              </a:tr>
              <a:tr h="1176833">
                <a:tc>
                  <a:txBody>
                    <a:bodyPr/>
                    <a:lstStyle/>
                    <a:p>
                      <a:pPr algn="just">
                        <a:lnSpc>
                          <a:spcPct val="115000"/>
                        </a:lnSpc>
                        <a:spcBef>
                          <a:spcPts val="600"/>
                        </a:spcBef>
                        <a:spcAft>
                          <a:spcPts val="600"/>
                        </a:spcAft>
                      </a:pPr>
                      <a:r>
                        <a:rPr lang="en-GB" sz="1100">
                          <a:effectLst/>
                        </a:rPr>
                        <a:t>Module code: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1905">
                        <a:lnSpc>
                          <a:spcPct val="115000"/>
                        </a:lnSpc>
                        <a:spcAft>
                          <a:spcPts val="1000"/>
                        </a:spcAft>
                      </a:pPr>
                      <a:r>
                        <a:rPr lang="en-GB" sz="1100">
                          <a:effectLst/>
                        </a:rPr>
                        <a:t>BMMB7004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Contribution to Overall Module Assessment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100">
                          <a:effectLst/>
                        </a:rPr>
                        <a:t>100%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29826133"/>
                  </a:ext>
                </a:extLst>
              </a:tr>
              <a:tr h="570646">
                <a:tc>
                  <a:txBody>
                    <a:bodyPr/>
                    <a:lstStyle/>
                    <a:p>
                      <a:pPr algn="just">
                        <a:lnSpc>
                          <a:spcPct val="115000"/>
                        </a:lnSpc>
                        <a:spcBef>
                          <a:spcPts val="600"/>
                        </a:spcBef>
                        <a:spcAft>
                          <a:spcPts val="600"/>
                        </a:spcAft>
                      </a:pPr>
                      <a:r>
                        <a:rPr lang="en-GB" sz="1100">
                          <a:effectLst/>
                        </a:rPr>
                        <a:t>Lecturer: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100">
                          <a:effectLst/>
                        </a:rPr>
                        <a:t>Dr Jayne Griffith-Parry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pPr>
                      <a:r>
                        <a:rPr lang="en-GB" sz="1100">
                          <a:effectLst/>
                        </a:rPr>
                        <a:t>Internal Verifier: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100">
                          <a:effectLst/>
                        </a:rPr>
                        <a:t>John Howells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71678733"/>
                  </a:ext>
                </a:extLst>
              </a:tr>
              <a:tr h="570646">
                <a:tc>
                  <a:txBody>
                    <a:bodyPr/>
                    <a:lstStyle/>
                    <a:p>
                      <a:pPr algn="just">
                        <a:lnSpc>
                          <a:spcPct val="115000"/>
                        </a:lnSpc>
                        <a:spcBef>
                          <a:spcPts val="600"/>
                        </a:spcBef>
                        <a:spcAft>
                          <a:spcPts val="600"/>
                        </a:spcAft>
                      </a:pPr>
                      <a:r>
                        <a:rPr lang="en-GB" sz="1100">
                          <a:effectLst/>
                        </a:rPr>
                        <a:t>Assignment Title: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Bef>
                          <a:spcPts val="600"/>
                        </a:spcBef>
                        <a:spcAft>
                          <a:spcPts val="600"/>
                        </a:spcAft>
                      </a:pPr>
                      <a:r>
                        <a:rPr lang="en-GB" sz="1100">
                          <a:effectLst/>
                        </a:rPr>
                        <a:t>Portfolio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pPr>
                      <a:r>
                        <a:rPr lang="en-GB" sz="1100">
                          <a:effectLst/>
                        </a:rPr>
                        <a:t>Word count (or equivalent):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100">
                          <a:effectLst/>
                        </a:rPr>
                        <a:t>5000 words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09997601"/>
                  </a:ext>
                </a:extLst>
              </a:tr>
              <a:tr h="2182353">
                <a:tc>
                  <a:txBody>
                    <a:bodyPr/>
                    <a:lstStyle/>
                    <a:p>
                      <a:pPr algn="just">
                        <a:lnSpc>
                          <a:spcPct val="115000"/>
                        </a:lnSpc>
                        <a:spcBef>
                          <a:spcPts val="600"/>
                        </a:spcBef>
                        <a:spcAft>
                          <a:spcPts val="600"/>
                        </a:spcAft>
                      </a:pPr>
                      <a:r>
                        <a:rPr lang="en-GB" sz="1100">
                          <a:effectLst/>
                        </a:rPr>
                        <a:t>Submission deadline: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100" dirty="0">
                          <a:effectLst/>
                        </a:rPr>
                        <a:t>25</a:t>
                      </a:r>
                      <a:r>
                        <a:rPr lang="en-GB" sz="1100" baseline="30000" dirty="0">
                          <a:effectLst/>
                        </a:rPr>
                        <a:t>th</a:t>
                      </a:r>
                      <a:r>
                        <a:rPr lang="en-GB" sz="1100" dirty="0">
                          <a:effectLst/>
                        </a:rPr>
                        <a:t> March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100">
                          <a:effectLst/>
                        </a:rPr>
                        <a:t>Return date of provisional marks &amp;</a:t>
                      </a:r>
                    </a:p>
                    <a:p>
                      <a:pPr algn="just">
                        <a:lnSpc>
                          <a:spcPct val="115000"/>
                        </a:lnSpc>
                        <a:spcAft>
                          <a:spcPts val="1000"/>
                        </a:spcAft>
                      </a:pPr>
                      <a:r>
                        <a:rPr lang="en-GB" sz="1100">
                          <a:effectLst/>
                        </a:rPr>
                        <a:t>written feedback: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Bef>
                          <a:spcPts val="600"/>
                        </a:spcBef>
                        <a:spcAft>
                          <a:spcPts val="600"/>
                        </a:spcAft>
                      </a:pPr>
                      <a:r>
                        <a:rPr lang="en-GB" sz="1100" dirty="0">
                          <a:effectLst/>
                        </a:rPr>
                        <a:t>22</a:t>
                      </a:r>
                      <a:r>
                        <a:rPr lang="en-GB" sz="1100" baseline="30000" dirty="0">
                          <a:effectLst/>
                        </a:rPr>
                        <a:t>nd</a:t>
                      </a:r>
                      <a:r>
                        <a:rPr lang="en-GB" sz="1100" dirty="0">
                          <a:effectLst/>
                        </a:rPr>
                        <a:t> April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96743316"/>
                  </a:ext>
                </a:extLst>
              </a:tr>
            </a:tbl>
          </a:graphicData>
        </a:graphic>
      </p:graphicFrame>
    </p:spTree>
    <p:extLst>
      <p:ext uri="{BB962C8B-B14F-4D97-AF65-F5344CB8AC3E}">
        <p14:creationId xmlns:p14="http://schemas.microsoft.com/office/powerpoint/2010/main" val="3208247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C7C20F-FCA5-4DD3-B92F-2D4D20B38341}"/>
              </a:ext>
            </a:extLst>
          </p:cNvPr>
          <p:cNvSpPr txBox="1">
            <a:spLocks noGrp="1"/>
          </p:cNvSpPr>
          <p:nvPr>
            <p:ph type="title"/>
          </p:nvPr>
        </p:nvSpPr>
        <p:spPr>
          <a:xfrm>
            <a:off x="1" y="193109"/>
            <a:ext cx="9144000" cy="5672771"/>
          </a:xfrm>
          <a:prstGeom prst="rect">
            <a:avLst/>
          </a:prstGeom>
          <a:noFill/>
        </p:spPr>
        <p:txBody>
          <a:bodyPr wrap="square">
            <a:spAutoFit/>
          </a:bodyPr>
          <a:lstStyle/>
          <a:p>
            <a:pPr algn="just">
              <a:lnSpc>
                <a:spcPct val="115000"/>
              </a:lnSpc>
              <a:spcAft>
                <a:spcPts val="1000"/>
              </a:spcAft>
            </a:pPr>
            <a:r>
              <a:rPr lang="en-GB" sz="1400" dirty="0">
                <a:solidFill>
                  <a:srgbClr val="000000"/>
                </a:solidFill>
                <a:effectLst/>
                <a:latin typeface="Arial" panose="020B0604020202020204" pitchFamily="34" charset="0"/>
                <a:ea typeface="Calibri" panose="020F0502020204030204" pitchFamily="34" charset="0"/>
              </a:rPr>
              <a:t>You will construct a selection of reports, essays and reflections within a portfolio format. The total number of words for the portfolio will be </a:t>
            </a:r>
            <a:r>
              <a:rPr lang="en-GB" sz="1400" b="1" i="1" dirty="0">
                <a:solidFill>
                  <a:srgbClr val="0070C0"/>
                </a:solidFill>
                <a:effectLst/>
                <a:latin typeface="Arial" panose="020B0604020202020204" pitchFamily="34" charset="0"/>
                <a:ea typeface="Calibri" panose="020F0502020204030204" pitchFamily="34" charset="0"/>
              </a:rPr>
              <a:t>5,000 to be broken down into a minimum of 8 and maximum of 10 sections</a:t>
            </a:r>
            <a:r>
              <a:rPr lang="en-GB" sz="1400" dirty="0">
                <a:solidFill>
                  <a:srgbClr val="000000"/>
                </a:solidFill>
                <a:effectLst/>
                <a:latin typeface="Arial" panose="020B0604020202020204" pitchFamily="34" charset="0"/>
                <a:ea typeface="Calibri" panose="020F0502020204030204" pitchFamily="34" charset="0"/>
              </a:rPr>
              <a:t>. The Indicative content should be included within your choice of subjects, which you will explore further and present within an academic style. Your contents list to the portfolio will clearly indicate which format of writing you have chosen for each section, and you are encouraged to write across the approved formats. </a:t>
            </a:r>
            <a:endParaRPr lang="en-GB" sz="14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dirty="0">
                <a:solidFill>
                  <a:srgbClr val="000000"/>
                </a:solidFill>
                <a:effectLst/>
                <a:latin typeface="Arial" panose="020B0604020202020204" pitchFamily="34" charset="0"/>
                <a:ea typeface="Calibri" panose="020F0502020204030204" pitchFamily="34" charset="0"/>
              </a:rPr>
              <a:t> Evidence of your wider reading and investigation of the module content should be clearly evidenced by the use of accurate citations and by always using the Harvard referencing guidance.</a:t>
            </a:r>
            <a:endParaRPr lang="en-GB" sz="14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dirty="0">
                <a:solidFill>
                  <a:srgbClr val="000000"/>
                </a:solidFill>
                <a:effectLst/>
                <a:latin typeface="Arial" panose="020B0604020202020204" pitchFamily="34" charset="0"/>
                <a:ea typeface="Calibri" panose="020F0502020204030204" pitchFamily="34" charset="0"/>
              </a:rPr>
              <a:t> Your choice of additional sections will allow you to develop on a theme or explore further a particular area of interest.</a:t>
            </a:r>
            <a:endParaRPr lang="en-GB" sz="14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400" b="1" dirty="0">
                <a:solidFill>
                  <a:srgbClr val="000000"/>
                </a:solidFill>
                <a:effectLst/>
                <a:latin typeface="Arial" panose="020B0604020202020204" pitchFamily="34" charset="0"/>
                <a:ea typeface="Calibri" panose="020F0502020204030204" pitchFamily="34" charset="0"/>
              </a:rPr>
              <a:t> </a:t>
            </a:r>
            <a:r>
              <a:rPr lang="en-GB" sz="1400" b="1" dirty="0">
                <a:solidFill>
                  <a:srgbClr val="0070C0"/>
                </a:solidFill>
                <a:effectLst/>
                <a:latin typeface="Arial" panose="020B0604020202020204" pitchFamily="34" charset="0"/>
                <a:ea typeface="Calibri" panose="020F0502020204030204" pitchFamily="34" charset="0"/>
              </a:rPr>
              <a:t>Portfolio Structure:</a:t>
            </a:r>
            <a:endParaRPr lang="en-GB" sz="1400" b="1" dirty="0">
              <a:solidFill>
                <a:srgbClr val="0070C0"/>
              </a:solidFill>
              <a:effectLst/>
              <a:latin typeface="Calibri" panose="020F0502020204030204" pitchFamily="34" charset="0"/>
              <a:ea typeface="Calibri" panose="020F0502020204030204" pitchFamily="34" charset="0"/>
            </a:endParaRPr>
          </a:p>
          <a:p>
            <a:pPr>
              <a:lnSpc>
                <a:spcPct val="115000"/>
              </a:lnSpc>
              <a:spcAft>
                <a:spcPts val="1000"/>
              </a:spcAft>
            </a:pPr>
            <a:r>
              <a:rPr lang="en-GB" sz="1400" i="1" dirty="0">
                <a:solidFill>
                  <a:srgbClr val="000000"/>
                </a:solidFill>
                <a:effectLst/>
                <a:latin typeface="Arial" panose="020B0604020202020204" pitchFamily="34" charset="0"/>
                <a:ea typeface="Calibri" panose="020F0502020204030204" pitchFamily="34" charset="0"/>
              </a:rPr>
              <a:t>You will present your portfolio which will include differing forms of writing, this may include essays, reports and reflective prices which will follow a chosen reflective theory.</a:t>
            </a:r>
            <a:br>
              <a:rPr lang="en-GB" sz="1400" i="1" dirty="0">
                <a:latin typeface="Calibri" panose="020F0502020204030204" pitchFamily="34" charset="0"/>
                <a:ea typeface="Calibri" panose="020F0502020204030204" pitchFamily="34" charset="0"/>
              </a:rPr>
            </a:br>
            <a:br>
              <a:rPr lang="en-GB" sz="1400" i="1" dirty="0">
                <a:latin typeface="Calibri" panose="020F0502020204030204" pitchFamily="34" charset="0"/>
                <a:ea typeface="Calibri" panose="020F0502020204030204" pitchFamily="34" charset="0"/>
              </a:rPr>
            </a:br>
            <a:r>
              <a:rPr lang="en-GB" sz="1400" b="1" dirty="0">
                <a:solidFill>
                  <a:srgbClr val="0070C0"/>
                </a:solidFill>
                <a:effectLst/>
                <a:latin typeface="Arial" panose="020B0604020202020204" pitchFamily="34" charset="0"/>
                <a:ea typeface="Calibri" panose="020F0502020204030204" pitchFamily="34" charset="0"/>
              </a:rPr>
              <a:t>Compulsory sections within your portfolio will include:</a:t>
            </a:r>
            <a:endParaRPr lang="en-GB" sz="1400" b="1" dirty="0">
              <a:solidFill>
                <a:srgbClr val="0070C0"/>
              </a:solidFill>
              <a:effectLst/>
              <a:latin typeface="Calibri" panose="020F0502020204030204" pitchFamily="34" charset="0"/>
              <a:ea typeface="Calibri" panose="020F0502020204030204" pitchFamily="34" charset="0"/>
            </a:endParaRPr>
          </a:p>
          <a:p>
            <a:pPr>
              <a:lnSpc>
                <a:spcPct val="115000"/>
              </a:lnSpc>
              <a:spcAft>
                <a:spcPts val="1000"/>
              </a:spcAft>
            </a:pPr>
            <a:r>
              <a:rPr lang="en-GB" sz="1400" b="1" dirty="0">
                <a:effectLst/>
                <a:latin typeface="Arial" panose="020B0604020202020204" pitchFamily="34" charset="0"/>
                <a:ea typeface="Times New Roman" panose="02020603050405020304" pitchFamily="18" charset="0"/>
              </a:rPr>
              <a:t>Environmental experience</a:t>
            </a:r>
            <a:br>
              <a:rPr lang="en-GB" sz="1400" dirty="0">
                <a:latin typeface="Calibri" panose="020F0502020204030204" pitchFamily="34" charset="0"/>
                <a:ea typeface="Times New Roman" panose="02020603050405020304" pitchFamily="18" charset="0"/>
              </a:rPr>
            </a:br>
            <a:r>
              <a:rPr lang="en-GB" sz="1400" b="1" dirty="0">
                <a:effectLst/>
                <a:latin typeface="Arial" panose="020B0604020202020204" pitchFamily="34" charset="0"/>
                <a:ea typeface="Times New Roman" panose="02020603050405020304" pitchFamily="18" charset="0"/>
              </a:rPr>
              <a:t>Fiscal and economic incentives</a:t>
            </a:r>
            <a:br>
              <a:rPr lang="en-GB" sz="1400" dirty="0">
                <a:latin typeface="Calibri" panose="020F0502020204030204" pitchFamily="34" charset="0"/>
                <a:ea typeface="Times New Roman" panose="02020603050405020304" pitchFamily="18" charset="0"/>
              </a:rPr>
            </a:br>
            <a:r>
              <a:rPr lang="en-GB" sz="1400" b="1" dirty="0">
                <a:effectLst/>
                <a:latin typeface="Arial" panose="020B0604020202020204" pitchFamily="34" charset="0"/>
                <a:ea typeface="Times New Roman" panose="02020603050405020304" pitchFamily="18" charset="0"/>
              </a:rPr>
              <a:t>Regulatory affairs</a:t>
            </a:r>
            <a:br>
              <a:rPr lang="en-GB" sz="1400" dirty="0">
                <a:latin typeface="Calibri" panose="020F0502020204030204" pitchFamily="34" charset="0"/>
                <a:ea typeface="Times New Roman" panose="02020603050405020304" pitchFamily="18" charset="0"/>
              </a:rPr>
            </a:br>
            <a:r>
              <a:rPr lang="en-GB" sz="1400" b="1" dirty="0">
                <a:effectLst/>
                <a:latin typeface="Arial" panose="020B0604020202020204" pitchFamily="34" charset="0"/>
                <a:ea typeface="Times New Roman" panose="02020603050405020304" pitchFamily="18" charset="0"/>
              </a:rPr>
              <a:t>Guest experience </a:t>
            </a:r>
            <a:br>
              <a:rPr lang="en-GB" sz="1400" dirty="0">
                <a:latin typeface="Calibri" panose="020F0502020204030204" pitchFamily="34" charset="0"/>
                <a:ea typeface="Times New Roman" panose="02020603050405020304" pitchFamily="18" charset="0"/>
              </a:rPr>
            </a:br>
            <a:r>
              <a:rPr lang="en-GB" sz="1400" b="1" dirty="0">
                <a:effectLst/>
                <a:latin typeface="Arial" panose="020B0604020202020204" pitchFamily="34" charset="0"/>
                <a:ea typeface="Times New Roman" panose="02020603050405020304" pitchFamily="18" charset="0"/>
              </a:rPr>
              <a:t>Brand image</a:t>
            </a:r>
            <a:br>
              <a:rPr lang="en-GB" sz="1400" dirty="0">
                <a:latin typeface="Calibri" panose="020F0502020204030204" pitchFamily="34" charset="0"/>
                <a:ea typeface="Times New Roman" panose="02020603050405020304" pitchFamily="18" charset="0"/>
              </a:rPr>
            </a:br>
            <a:r>
              <a:rPr lang="en-GB" sz="1400" b="1" dirty="0">
                <a:effectLst/>
                <a:latin typeface="Arial" panose="020B0604020202020204" pitchFamily="34" charset="0"/>
                <a:ea typeface="Times New Roman" panose="02020603050405020304" pitchFamily="18" charset="0"/>
              </a:rPr>
              <a:t>Staff awareness</a:t>
            </a:r>
            <a:endParaRPr lang="en-GB" sz="14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390339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vector graphics&#10;&#10;Description automatically generated">
            <a:extLst>
              <a:ext uri="{FF2B5EF4-FFF2-40B4-BE49-F238E27FC236}">
                <a16:creationId xmlns:a16="http://schemas.microsoft.com/office/drawing/2014/main" id="{7038E62B-0D4D-42C3-BD56-183A4D431AAE}"/>
              </a:ext>
            </a:extLst>
          </p:cNvPr>
          <p:cNvPicPr>
            <a:picLocks noChangeAspect="1"/>
          </p:cNvPicPr>
          <p:nvPr/>
        </p:nvPicPr>
        <p:blipFill rotWithShape="1">
          <a:blip r:embed="rId2"/>
          <a:srcRect t="11243"/>
          <a:stretch/>
        </p:blipFill>
        <p:spPr>
          <a:xfrm>
            <a:off x="20" y="10"/>
            <a:ext cx="9143980" cy="6857990"/>
          </a:xfrm>
          <a:prstGeom prst="rect">
            <a:avLst/>
          </a:prstGeom>
        </p:spPr>
      </p:pic>
      <p:sp>
        <p:nvSpPr>
          <p:cNvPr id="21" name="Rectangle 2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8B249-216A-4807-9877-F9CEE50F7239}"/>
              </a:ext>
            </a:extLst>
          </p:cNvPr>
          <p:cNvSpPr>
            <a:spLocks noGrp="1"/>
          </p:cNvSpPr>
          <p:nvPr>
            <p:ph type="title"/>
          </p:nvPr>
        </p:nvSpPr>
        <p:spPr>
          <a:xfrm>
            <a:off x="822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a:solidFill>
                  <a:srgbClr val="FFFFFF"/>
                </a:solidFill>
              </a:rPr>
              <a:t>What influences you regarding sustainability?</a:t>
            </a:r>
          </a:p>
        </p:txBody>
      </p:sp>
    </p:spTree>
    <p:extLst>
      <p:ext uri="{BB962C8B-B14F-4D97-AF65-F5344CB8AC3E}">
        <p14:creationId xmlns:p14="http://schemas.microsoft.com/office/powerpoint/2010/main" val="408996374"/>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D91D4-E1F3-46AD-A2C4-B97786F5CBC1}"/>
              </a:ext>
            </a:extLst>
          </p:cNvPr>
          <p:cNvSpPr>
            <a:spLocks noGrp="1"/>
          </p:cNvSpPr>
          <p:nvPr>
            <p:ph type="title"/>
          </p:nvPr>
        </p:nvSpPr>
        <p:spPr>
          <a:xfrm>
            <a:off x="129843" y="2366797"/>
            <a:ext cx="4330838" cy="3607785"/>
          </a:xfrm>
        </p:spPr>
        <p:txBody>
          <a:bodyPr/>
          <a:lstStyle/>
          <a:p>
            <a:r>
              <a:rPr lang="en-GB" dirty="0"/>
              <a:t>Any questions about your work please contact me</a:t>
            </a:r>
            <a:br>
              <a:rPr lang="en-GB" dirty="0"/>
            </a:br>
            <a:br>
              <a:rPr lang="en-GB" dirty="0"/>
            </a:br>
            <a:r>
              <a:rPr lang="en-GB" dirty="0"/>
              <a:t>j.griffith-parry@uwtsd.ac.uk</a:t>
            </a:r>
          </a:p>
        </p:txBody>
      </p:sp>
    </p:spTree>
    <p:extLst>
      <p:ext uri="{BB962C8B-B14F-4D97-AF65-F5344CB8AC3E}">
        <p14:creationId xmlns:p14="http://schemas.microsoft.com/office/powerpoint/2010/main" val="142118471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001163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167</TotalTime>
  <Words>458</Words>
  <Application>Microsoft Office PowerPoint</Application>
  <PresentationFormat>On-screen Show (4:3)</PresentationFormat>
  <Paragraphs>38</Paragraphs>
  <Slides>17</Slides>
  <Notes>0</Notes>
  <HiddenSlides>0</HiddenSlides>
  <MMClips>3</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17</vt:i4>
      </vt:variant>
    </vt:vector>
  </HeadingPairs>
  <TitlesOfParts>
    <vt:vector size="36" baseType="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BMMB7004  Environmental Sustainability in the Hospitality Industry</vt:lpstr>
      <vt:lpstr>Welcome to Environmental Sustainability BMMB7004 </vt:lpstr>
      <vt:lpstr>Let’s take some time getting to know each other, what you hope to gain from this module.. And by completing your MBA.</vt:lpstr>
      <vt:lpstr>What does studying at post graduate level mean?   Conduct, post grad approach and getting the most out of your studies.  </vt:lpstr>
      <vt:lpstr>PowerPoint Presentation</vt:lpstr>
      <vt:lpstr>PowerPoint Presentation</vt:lpstr>
      <vt:lpstr>What are your initial thoughts on those hotels?   And now a little closer to home…</vt:lpstr>
      <vt:lpstr>PowerPoint Presentation</vt:lpstr>
      <vt:lpstr>And closer still….</vt:lpstr>
      <vt:lpstr>PowerPoint Presentation</vt:lpstr>
      <vt:lpstr>Within this module we are going to explore what Environmental sustainability means… for us within hospitality… and its going to make YOU think about business behaviour.</vt:lpstr>
      <vt:lpstr>Let’s look at your assessment for  this module…</vt:lpstr>
      <vt:lpstr>You will construct a selection of reports, essays and reflections within a portfolio format. The total number of words for the portfolio will be 5,000 to be broken down into a minimum of 8 and maximum of 10 sections. The Indicative content should be included within your choice of subjects, which you will explore further and present within an academic style. Your contents list to the portfolio will clearly indicate which format of writing you have chosen for each section, and you are encouraged to write across the approved formats.   Evidence of your wider reading and investigation of the module content should be clearly evidenced by the use of accurate citations and by always using the Harvard referencing guidance.  Your choice of additional sections will allow you to develop on a theme or explore further a particular area of interest.  Portfolio Structure: You will present your portfolio which will include differing forms of writing, this may include essays, reports and reflective prices which will follow a chosen reflective theory.  Compulsory sections within your portfolio will include: Environmental experience Fiscal and economic incentives Regulatory affairs Guest experience  Brand image Staff awareness</vt:lpstr>
      <vt:lpstr>What influences you regarding sustainability?</vt:lpstr>
      <vt:lpstr>Any questions about your work please contact me  j.griffith-parry@uwtsd.ac.uk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Jayne Griffith Parry</cp:lastModifiedBy>
  <cp:revision>11</cp:revision>
  <dcterms:created xsi:type="dcterms:W3CDTF">2021-03-10T12:10:47Z</dcterms:created>
  <dcterms:modified xsi:type="dcterms:W3CDTF">2022-01-18T11:18:29Z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