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  <p:sldMasterId id="2147483686" r:id="rId4"/>
    <p:sldMasterId id="2147483702" r:id="rId5"/>
  </p:sldMasterIdLst>
  <p:notesMasterIdLst>
    <p:notesMasterId r:id="rId34"/>
  </p:notesMasterIdLst>
  <p:handoutMasterIdLst>
    <p:handoutMasterId r:id="rId35"/>
  </p:handoutMasterIdLst>
  <p:sldIdLst>
    <p:sldId id="257" r:id="rId6"/>
    <p:sldId id="262" r:id="rId7"/>
    <p:sldId id="260" r:id="rId8"/>
    <p:sldId id="266" r:id="rId9"/>
    <p:sldId id="265" r:id="rId10"/>
    <p:sldId id="296" r:id="rId11"/>
    <p:sldId id="297" r:id="rId12"/>
    <p:sldId id="278" r:id="rId13"/>
    <p:sldId id="274" r:id="rId14"/>
    <p:sldId id="294" r:id="rId15"/>
    <p:sldId id="276" r:id="rId16"/>
    <p:sldId id="281" r:id="rId17"/>
    <p:sldId id="275" r:id="rId18"/>
    <p:sldId id="280" r:id="rId19"/>
    <p:sldId id="279" r:id="rId20"/>
    <p:sldId id="283" r:id="rId21"/>
    <p:sldId id="282" r:id="rId22"/>
    <p:sldId id="298" r:id="rId23"/>
    <p:sldId id="263" r:id="rId24"/>
    <p:sldId id="284" r:id="rId25"/>
    <p:sldId id="285" r:id="rId26"/>
    <p:sldId id="286" r:id="rId27"/>
    <p:sldId id="270" r:id="rId28"/>
    <p:sldId id="293" r:id="rId29"/>
    <p:sldId id="292" r:id="rId30"/>
    <p:sldId id="295" r:id="rId31"/>
    <p:sldId id="290" r:id="rId32"/>
    <p:sldId id="28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shleigh Luther" initials="AL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645" autoAdjust="0"/>
  </p:normalViewPr>
  <p:slideViewPr>
    <p:cSldViewPr>
      <p:cViewPr varScale="1">
        <p:scale>
          <a:sx n="110" d="100"/>
          <a:sy n="110" d="100"/>
        </p:scale>
        <p:origin x="165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commentAuthors" Target="comment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1AF1E1-91C2-4CF1-915C-071AD09522AB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93F17-BA09-4E8E-9EA8-A46086E0106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03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Tutor Note: Agencies can change over time,</a:t>
            </a:r>
            <a:r>
              <a:rPr lang="en-GB" baseline="0" dirty="0" smtClean="0"/>
              <a:t> especially </a:t>
            </a:r>
            <a:r>
              <a:rPr lang="en-GB" dirty="0" smtClean="0"/>
              <a:t>when new Governments take over so it is advisable to check the agencies listed are still active.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393F17-BA09-4E8E-9EA8-A46086E0106B}" type="slidenum">
              <a:rPr lang="en-GB" smtClean="0"/>
              <a:pPr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161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 smtClean="0"/>
              <a:t>Subheader</a:t>
            </a:r>
            <a:r>
              <a:rPr lang="en-US" dirty="0" smtClean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86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832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202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202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628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517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499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455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6823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4121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4389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3149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2706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3791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4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9443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987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5096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4959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5999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4035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61824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57498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0202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4620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7599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2148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3110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07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217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2416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2251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0906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3668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3403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064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2754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4265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7325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3901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1860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0875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9167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0788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1410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992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490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3180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0573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2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476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image" Target="../media/image2.jpeg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image" Target="../media/image4.jpg"/><Relationship Id="rId2" Type="http://schemas.openxmlformats.org/officeDocument/2006/relationships/slideLayout" Target="../slideLayouts/slideLayout9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26" Type="http://schemas.openxmlformats.org/officeDocument/2006/relationships/slideLayout" Target="../slideLayouts/slideLayout48.xml"/><Relationship Id="rId3" Type="http://schemas.openxmlformats.org/officeDocument/2006/relationships/slideLayout" Target="../slideLayouts/slideLayout25.xml"/><Relationship Id="rId21" Type="http://schemas.openxmlformats.org/officeDocument/2006/relationships/slideLayout" Target="../slideLayouts/slideLayout43.xml"/><Relationship Id="rId34" Type="http://schemas.openxmlformats.org/officeDocument/2006/relationships/slideLayout" Target="../slideLayouts/slideLayout56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5" Type="http://schemas.openxmlformats.org/officeDocument/2006/relationships/slideLayout" Target="../slideLayouts/slideLayout47.xml"/><Relationship Id="rId33" Type="http://schemas.openxmlformats.org/officeDocument/2006/relationships/slideLayout" Target="../slideLayouts/slideLayout55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29" Type="http://schemas.openxmlformats.org/officeDocument/2006/relationships/slideLayout" Target="../slideLayouts/slideLayout51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slideLayout" Target="../slideLayouts/slideLayout46.xml"/><Relationship Id="rId32" Type="http://schemas.openxmlformats.org/officeDocument/2006/relationships/slideLayout" Target="../slideLayouts/slideLayout54.xml"/><Relationship Id="rId37" Type="http://schemas.openxmlformats.org/officeDocument/2006/relationships/image" Target="../media/image3.jpeg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slideLayout" Target="../slideLayouts/slideLayout45.xml"/><Relationship Id="rId28" Type="http://schemas.openxmlformats.org/officeDocument/2006/relationships/slideLayout" Target="../slideLayouts/slideLayout50.xml"/><Relationship Id="rId36" Type="http://schemas.openxmlformats.org/officeDocument/2006/relationships/image" Target="../media/image4.jpg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31" Type="http://schemas.openxmlformats.org/officeDocument/2006/relationships/slideLayout" Target="../slideLayouts/slideLayout53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slideLayout" Target="../slideLayouts/slideLayout44.xml"/><Relationship Id="rId27" Type="http://schemas.openxmlformats.org/officeDocument/2006/relationships/slideLayout" Target="../slideLayouts/slideLayout49.xml"/><Relationship Id="rId30" Type="http://schemas.openxmlformats.org/officeDocument/2006/relationships/slideLayout" Target="../slideLayouts/slideLayout52.xml"/><Relationship Id="rId35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29/10/2018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165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4F2E6-FF40-FF47-92CB-3A748ACCAE15}" type="datetimeFigureOut">
              <a:rPr lang="en-US" smtClean="0"/>
              <a:t>10/29/2018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51CEC-C655-9B44-8DA7-78240B6503D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605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  <p:sldLayoutId id="2147483722" r:id="rId19"/>
    <p:sldLayoutId id="2147483723" r:id="rId20"/>
    <p:sldLayoutId id="2147483724" r:id="rId21"/>
    <p:sldLayoutId id="2147483725" r:id="rId22"/>
    <p:sldLayoutId id="2147483726" r:id="rId23"/>
    <p:sldLayoutId id="2147483727" r:id="rId24"/>
    <p:sldLayoutId id="2147483728" r:id="rId25"/>
    <p:sldLayoutId id="2147483729" r:id="rId26"/>
    <p:sldLayoutId id="2147483730" r:id="rId27"/>
    <p:sldLayoutId id="2147483731" r:id="rId28"/>
    <p:sldLayoutId id="2147483732" r:id="rId29"/>
    <p:sldLayoutId id="2147483733" r:id="rId30"/>
    <p:sldLayoutId id="2147483734" r:id="rId31"/>
    <p:sldLayoutId id="2147483735" r:id="rId32"/>
    <p:sldLayoutId id="2147483736" r:id="rId33"/>
    <p:sldLayoutId id="2147483737" r:id="rId3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2276872"/>
            <a:ext cx="7488832" cy="228180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  <a:latin typeface="Avenir LT Std 65 Medium"/>
                <a:cs typeface="Arial" charset="0"/>
              </a:rPr>
              <a:t>Health, Safety and Welfare in a Fitness Environment </a:t>
            </a:r>
            <a:endParaRPr lang="en-GB" sz="3200" dirty="0">
              <a:solidFill>
                <a:schemeClr val="bg1"/>
              </a:solidFill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301261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11560" y="2204864"/>
            <a:ext cx="7704856" cy="2232248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tx1"/>
                </a:solidFill>
                <a:latin typeface="Avenir LT Std 65 Medium"/>
              </a:rPr>
              <a:t>Understanding Emergency Procedures in a Fitness Environment 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31640" y="414908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Health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, Safety and Welfare in a Fitness Environment </a:t>
            </a: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18457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 smtClean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 smtClean="0">
              <a:latin typeface="Avenir LT Std 65 Medium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venir LT Std 65 Medium"/>
              </a:rPr>
              <a:t>Understand emergency procedures in the a fitness environment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 smtClean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Identify the types of emergency that may occur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Describe the roles that different staff and external services play during an emergency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Explain the importance of following emergency procedures calmly and effectively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Describe how to maintain the safety of the people involved in typical emergencies, including children, older people and disabled people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 smtClean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36815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What types of emergency may occur in a fitness environment?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57203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Medical emergencies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Accidents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Fire, suspected bomb</a:t>
            </a:r>
          </a:p>
          <a:p>
            <a:r>
              <a:rPr lang="en-US" sz="2800" dirty="0" smtClean="0">
                <a:latin typeface="Avenir LT Std 65 Medium"/>
                <a:cs typeface="Arial" charset="0"/>
              </a:rPr>
              <a:t>Missing persons </a:t>
            </a:r>
            <a:endParaRPr lang="en-GB" sz="2800" dirty="0" smtClean="0">
              <a:latin typeface="Avenir LT Std 65 Medium"/>
              <a:cs typeface="Arial" charset="0"/>
            </a:endParaRPr>
          </a:p>
          <a:p>
            <a:r>
              <a:rPr lang="en-GB" sz="2800" dirty="0" smtClean="0">
                <a:latin typeface="Avenir LT Std 65 Medium"/>
                <a:cs typeface="Arial" charset="0"/>
              </a:rPr>
              <a:t>Chemical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176464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General manager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Duty manager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First aid personnel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Local GP surgery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Emergency services: 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Fire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Ambulance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23850" y="332656"/>
            <a:ext cx="8362950" cy="1070992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Staff and External </a:t>
            </a:r>
            <a:r>
              <a:rPr lang="en-GB" sz="3600" b="1" noProof="0" dirty="0" smtClean="0">
                <a:latin typeface="Avenir LT Std 65 Medium"/>
                <a:ea typeface="+mj-ea"/>
                <a:cs typeface="Arial" pitchFamily="34" charset="0"/>
              </a:rPr>
              <a:t>Services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Involved in an Emergency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420888"/>
            <a:ext cx="8640960" cy="3528392"/>
          </a:xfrm>
        </p:spPr>
        <p:txBody>
          <a:bodyPr/>
          <a:lstStyle/>
          <a:p>
            <a:r>
              <a:rPr lang="en-US" sz="2800" dirty="0" smtClean="0">
                <a:latin typeface="Avenir LT Std 65 Medium"/>
              </a:rPr>
              <a:t>You should know the correct procedures:</a:t>
            </a:r>
          </a:p>
          <a:p>
            <a:pPr>
              <a:buNone/>
            </a:pPr>
            <a:r>
              <a:rPr lang="en-US" sz="2800" dirty="0" smtClean="0">
                <a:latin typeface="Avenir LT Std 65 Medium"/>
              </a:rPr>
              <a:t>	- Follow procedures calmly </a:t>
            </a:r>
          </a:p>
          <a:p>
            <a:pPr>
              <a:buNone/>
            </a:pPr>
            <a:r>
              <a:rPr lang="en-US" sz="2800" dirty="0" smtClean="0">
                <a:latin typeface="Avenir LT Std 65 Medium"/>
              </a:rPr>
              <a:t>	- Know how to contact emergency services</a:t>
            </a:r>
            <a:endParaRPr lang="en-GB" sz="2800" dirty="0" smtClean="0">
              <a:latin typeface="Avenir LT Std 65 Medium"/>
            </a:endParaRPr>
          </a:p>
          <a:p>
            <a:pPr>
              <a:buNone/>
            </a:pPr>
            <a:r>
              <a:rPr lang="en-US" sz="2800" dirty="0" smtClean="0">
                <a:latin typeface="Avenir LT Std 65 Medium"/>
              </a:rPr>
              <a:t>	- Know how to report the incident</a:t>
            </a:r>
          </a:p>
          <a:p>
            <a:pPr marL="627063">
              <a:buNone/>
            </a:pPr>
            <a:r>
              <a:rPr lang="en-US" sz="2800" dirty="0" smtClean="0">
                <a:latin typeface="Avenir LT Std 65 Medium"/>
              </a:rPr>
              <a:t> - Know what information to give those involved in the incident 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07504" y="1196752"/>
            <a:ext cx="8928992" cy="57606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Procedures in the Event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of an Incident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872" y="1988840"/>
            <a:ext cx="8496944" cy="3888432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latin typeface="Avenir LT Std 65 Medium"/>
              </a:rPr>
              <a:t>Maintaining the safety of the people involved in typical emergencies, including children, older people and disabled people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Providing comfort and reassurance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Contacting parents/carers/guardians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Consider physical contact and its appropriateness – particularly with children </a:t>
            </a:r>
          </a:p>
          <a:p>
            <a:pPr lvl="1">
              <a:defRPr/>
            </a:pPr>
            <a:endParaRPr lang="en-GB" dirty="0" smtClean="0">
              <a:latin typeface="Avenir LT Std 65 Medium"/>
            </a:endParaRPr>
          </a:p>
          <a:p>
            <a:endParaRPr lang="en-GB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844824"/>
            <a:ext cx="8363272" cy="3240360"/>
          </a:xfrm>
        </p:spPr>
        <p:txBody>
          <a:bodyPr/>
          <a:lstStyle/>
          <a:p>
            <a:pPr lvl="1">
              <a:defRPr/>
            </a:pPr>
            <a:r>
              <a:rPr lang="en-GB" dirty="0" smtClean="0">
                <a:latin typeface="Avenir LT Std 65 Medium"/>
              </a:rPr>
              <a:t>Consider mobility restrictions for disabled or older individuals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Use appropriate language</a:t>
            </a:r>
          </a:p>
          <a:p>
            <a:pPr lvl="1">
              <a:defRPr/>
            </a:pPr>
            <a:endParaRPr lang="en-US" dirty="0" smtClean="0">
              <a:latin typeface="Avenir LT Std 65 Medium"/>
            </a:endParaRPr>
          </a:p>
          <a:p>
            <a:pPr lvl="1" algn="ctr">
              <a:buNone/>
              <a:defRPr/>
            </a:pPr>
            <a:r>
              <a:rPr lang="en-US" sz="2400" b="1" dirty="0" smtClean="0">
                <a:latin typeface="Avenir LT Std 65 Medium"/>
              </a:rPr>
              <a:t>NB: you must understand the boundaries of competence to administer first aid</a:t>
            </a:r>
            <a:endParaRPr lang="en-US" sz="2400" b="1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Maintaining Safety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/>
          <p:cNvSpPr txBox="1">
            <a:spLocks/>
          </p:cNvSpPr>
          <p:nvPr/>
        </p:nvSpPr>
        <p:spPr>
          <a:xfrm>
            <a:off x="1475656" y="2132856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Health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, Safety and Welfare in a Fitness Environment </a:t>
            </a: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485740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b="1" dirty="0" smtClean="0">
                <a:latin typeface="Avenir LT Std 65 Medium"/>
              </a:rPr>
              <a:t>By the end of this session you will: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800" dirty="0" smtClean="0">
              <a:latin typeface="Avenir LT Std 65 Medium"/>
            </a:endParaRP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Describe duty of care and professional role boundaries in relation to special population groups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Identify the typical roles of individuals responsible for health and safety in a fitness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Describe the types of security procedures that may apply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 smtClean="0">
                <a:latin typeface="Avenir LT Std 65 Medium"/>
              </a:rPr>
              <a:t>Describe the key health and safety documents that are relevant in a fitness environment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>
              <a:latin typeface="Avenir LT Std 65 Medium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400" dirty="0" smtClean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12941" y="404664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  <p:sp>
        <p:nvSpPr>
          <p:cNvPr id="4" name="Subtitle 2"/>
          <p:cNvSpPr>
            <a:spLocks noGrp="1"/>
          </p:cNvSpPr>
          <p:nvPr>
            <p:ph idx="1"/>
          </p:nvPr>
        </p:nvSpPr>
        <p:spPr>
          <a:xfrm>
            <a:off x="479616" y="1134399"/>
            <a:ext cx="8229600" cy="4525963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Keeping participants safe by minimising risk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As an employee: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To take reasonable care of themselves in the workplace and to be mindful of the effects of their actions and omissions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The Employer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To ensure so far as is reasonably practicable the health, safety and welfare of all its employees </a:t>
            </a:r>
          </a:p>
          <a:p>
            <a:endParaRPr lang="en-GB" sz="2800" dirty="0" smtClean="0">
              <a:latin typeface="Avenir LT Std 65 Medium"/>
              <a:cs typeface="Arial" charset="0"/>
            </a:endParaRPr>
          </a:p>
          <a:p>
            <a:pPr lvl="1"/>
            <a:endParaRPr lang="en-GB" dirty="0" smtClean="0">
              <a:latin typeface="Avenir LT Std 65 Medium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There are legal and regulatory requirements for health and safety relevant to working in a fitness environment: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Health and Safety at Work Act 1974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REPs Code of Ethical Conduct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The Criminal Records Bureau (CRB)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95536" y="1268760"/>
            <a:ext cx="836295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and Safety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896544"/>
          </a:xfrm>
        </p:spPr>
        <p:txBody>
          <a:bodyPr/>
          <a:lstStyle/>
          <a:p>
            <a:pPr>
              <a:defRPr/>
            </a:pPr>
            <a:r>
              <a:rPr lang="en-GB" sz="2400" dirty="0" smtClean="0">
                <a:latin typeface="Avenir LT Std 65 Medium"/>
              </a:rPr>
              <a:t>Opening and closing the facility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Turning on/off  machines, TVs etc. 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Monitoring entry and exit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Ensuring there are no intruders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e.g. tickets for certain sessions 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Fire and evacuation procedures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Understanding their role in the procedures (simulations will be carried out to practice these) 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Roll call procedures 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Chemical spillage 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Fire alarm testing </a:t>
            </a:r>
          </a:p>
          <a:p>
            <a:endParaRPr lang="en-GB" sz="2400" dirty="0" smtClean="0">
              <a:latin typeface="Avenir LT Std 65 Medium"/>
              <a:cs typeface="Arial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95536" y="188640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Security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633267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First aid book</a:t>
            </a:r>
          </a:p>
          <a:p>
            <a:r>
              <a:rPr lang="en-US" sz="2800" dirty="0" smtClean="0">
                <a:latin typeface="Avenir LT Std 65 Medium"/>
                <a:cs typeface="Arial" charset="0"/>
              </a:rPr>
              <a:t>Accident recording book</a:t>
            </a:r>
            <a:endParaRPr lang="en-GB" sz="2800" dirty="0" smtClean="0">
              <a:latin typeface="Avenir LT Std 65 Medium"/>
              <a:cs typeface="Arial" charset="0"/>
            </a:endParaRP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Accident report forms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Manufacturer’s guidelines </a:t>
            </a:r>
          </a:p>
          <a:p>
            <a:r>
              <a:rPr lang="en-US" sz="2800" dirty="0" smtClean="0">
                <a:latin typeface="Avenir LT Std 65 Medium"/>
                <a:cs typeface="Arial" charset="0"/>
              </a:rPr>
              <a:t>Health and Safety policies and procedures manual</a:t>
            </a:r>
            <a:endParaRPr lang="en-GB" sz="2800" dirty="0" smtClean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268760"/>
            <a:ext cx="8229600" cy="11430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venir LT Std 65 Medium"/>
                <a:ea typeface="+mj-ea"/>
                <a:cs typeface="+mj-cs"/>
              </a:rPr>
              <a:t>Key Health and Safety Documents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0425"/>
            <a:ext cx="7772400" cy="194664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Understanding How to Control Risks in a Fitness Environment 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48418" y="3795339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Health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, Safety and Welfare in a Fitness Environment </a:t>
            </a: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332656"/>
            <a:ext cx="8352928" cy="4752528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 smtClean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2400" b="1" dirty="0" smtClean="0">
              <a:latin typeface="Avenir LT Std 65 Medium"/>
            </a:endParaRP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Understand how to control risks in a fitness environment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Identify possible hazards in a fitness environment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Describe how to risk assess the types of possible hazards in a fitness environment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Describe how to control risks associated with hazards in a fitness environment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Identify appropriate person/position to contact within a fitness organisation when hazards and risks cannot be controlled personally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888432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A </a:t>
            </a:r>
            <a:r>
              <a:rPr lang="en-GB" sz="2800" b="1" dirty="0" smtClean="0">
                <a:latin typeface="Avenir LT Std 65 Medium"/>
                <a:cs typeface="Arial" charset="0"/>
              </a:rPr>
              <a:t>hazard </a:t>
            </a:r>
            <a:r>
              <a:rPr lang="en-GB" sz="2800" dirty="0" smtClean="0">
                <a:latin typeface="Avenir LT Std 65 Medium"/>
                <a:cs typeface="Arial" charset="0"/>
              </a:rPr>
              <a:t>is anything that may cause harm, such as chemicals, electricity, working from ladders, an open drawer, etc; </a:t>
            </a:r>
          </a:p>
          <a:p>
            <a:pPr>
              <a:buNone/>
            </a:pPr>
            <a:endParaRPr lang="en-GB" sz="800" dirty="0" smtClean="0">
              <a:latin typeface="Avenir LT Std 65 Medium"/>
              <a:cs typeface="Arial" charset="0"/>
            </a:endParaRP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The </a:t>
            </a:r>
            <a:r>
              <a:rPr lang="en-GB" sz="2800" b="1" dirty="0" smtClean="0">
                <a:latin typeface="Avenir LT Std 65 Medium"/>
                <a:cs typeface="Arial" charset="0"/>
              </a:rPr>
              <a:t>risk</a:t>
            </a:r>
            <a:r>
              <a:rPr lang="en-GB" sz="2800" dirty="0" smtClean="0">
                <a:latin typeface="Avenir LT Std 65 Medium"/>
                <a:cs typeface="Arial" charset="0"/>
              </a:rPr>
              <a:t> is the chance, high or low, that somebody could be harmed by these and other hazards, together with an indication of how serious the harm could be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Hazards and Risk 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4549" y="1412776"/>
            <a:ext cx="8229600" cy="4248472"/>
          </a:xfrm>
        </p:spPr>
        <p:txBody>
          <a:bodyPr/>
          <a:lstStyle/>
          <a:p>
            <a:r>
              <a:rPr lang="en-US" sz="2800" dirty="0" smtClean="0">
                <a:latin typeface="Avenir LT Std 65 Medium"/>
              </a:rPr>
              <a:t>Risk assessment is a careful examination of what in your work could cause harm, consider:</a:t>
            </a:r>
          </a:p>
          <a:p>
            <a:pPr lvl="0">
              <a:buNone/>
            </a:pPr>
            <a:r>
              <a:rPr lang="en-US" sz="2800" dirty="0" smtClean="0"/>
              <a:t>	- Facilities</a:t>
            </a:r>
            <a:endParaRPr lang="en-GB" sz="2800" dirty="0" smtClean="0"/>
          </a:p>
          <a:p>
            <a:pPr lvl="0">
              <a:buNone/>
            </a:pPr>
            <a:r>
              <a:rPr lang="en-US" sz="2800" dirty="0" smtClean="0"/>
              <a:t>	- Equipment</a:t>
            </a:r>
            <a:endParaRPr lang="en-GB" sz="2800" dirty="0" smtClean="0"/>
          </a:p>
          <a:p>
            <a:pPr lvl="0">
              <a:buNone/>
            </a:pPr>
            <a:r>
              <a:rPr lang="en-GB" sz="2800" dirty="0" smtClean="0"/>
              <a:t>	- </a:t>
            </a:r>
            <a:r>
              <a:rPr lang="en-US" sz="2800" dirty="0" smtClean="0"/>
              <a:t>Working practices</a:t>
            </a:r>
            <a:endParaRPr lang="en-GB" sz="2800" dirty="0" smtClean="0"/>
          </a:p>
          <a:p>
            <a:pPr lvl="0">
              <a:buNone/>
            </a:pPr>
            <a:r>
              <a:rPr lang="en-US" sz="2800" dirty="0" smtClean="0"/>
              <a:t>	- Client behavior</a:t>
            </a:r>
            <a:endParaRPr lang="en-GB" sz="2800" dirty="0" smtClean="0"/>
          </a:p>
          <a:p>
            <a:pPr lvl="0">
              <a:buNone/>
            </a:pPr>
            <a:r>
              <a:rPr lang="en-US" sz="2800" dirty="0" smtClean="0"/>
              <a:t>	- Security </a:t>
            </a: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	- Hygiene</a:t>
            </a:r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4549" y="47667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Risk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Assessment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3273227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 smtClean="0">
                <a:latin typeface="Avenir LT Std 65 Medium"/>
                <a:cs typeface="Arial" charset="0"/>
              </a:rPr>
              <a:t>Identify the hazard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 smtClean="0">
                <a:latin typeface="Avenir LT Std 65 Medium"/>
                <a:cs typeface="Arial" charset="0"/>
              </a:rPr>
              <a:t>Decide who may be harmed and how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 smtClean="0">
                <a:latin typeface="Avenir LT Std 65 Medium"/>
                <a:cs typeface="Arial" charset="0"/>
              </a:rPr>
              <a:t>Evaluate the risks and decide in precaution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 smtClean="0">
                <a:latin typeface="Avenir LT Std 65 Medium"/>
                <a:cs typeface="Arial" charset="0"/>
              </a:rPr>
              <a:t>Record findings and implement them 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2800" dirty="0" smtClean="0">
                <a:latin typeface="Avenir LT Std 65 Medium"/>
                <a:cs typeface="Arial" charset="0"/>
              </a:rPr>
              <a:t>Review your assessment and update if necessary</a:t>
            </a:r>
          </a:p>
          <a:p>
            <a:pPr lvl="1"/>
            <a:endParaRPr lang="en-GB" dirty="0" smtClean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The 5 Steps to Risk  Assessment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3568" y="1844824"/>
            <a:ext cx="7844408" cy="201865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Understanding How to Safeguard Children and Vulnerable Adults </a:t>
            </a:r>
            <a:b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</a:br>
            <a:endParaRPr kumimoji="0" lang="en-GB" sz="4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331640" y="4293096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Health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venir LT Std 65 Medium"/>
                <a:cs typeface="Arial" pitchFamily="34" charset="0"/>
              </a:rPr>
              <a:t>, Safety and Welfare in a Fitness Environment </a:t>
            </a:r>
          </a:p>
        </p:txBody>
      </p:sp>
    </p:spTree>
    <p:extLst>
      <p:ext uri="{BB962C8B-B14F-4D97-AF65-F5344CB8AC3E}">
        <p14:creationId xmlns:p14="http://schemas.microsoft.com/office/powerpoint/2010/main" val="418606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4857403"/>
          </a:xfrm>
        </p:spPr>
        <p:txBody>
          <a:bodyPr/>
          <a:lstStyle/>
          <a:p>
            <a:pPr>
              <a:buNone/>
              <a:defRPr/>
            </a:pPr>
            <a:r>
              <a:rPr lang="en-GB" sz="2400" b="1" dirty="0" smtClean="0">
                <a:latin typeface="Avenir LT Std 65 Medium"/>
              </a:rPr>
              <a:t>By the end of this session you will:</a:t>
            </a:r>
          </a:p>
          <a:p>
            <a:pPr>
              <a:buNone/>
              <a:defRPr/>
            </a:pPr>
            <a:endParaRPr lang="en-GB" sz="800" dirty="0" smtClean="0">
              <a:latin typeface="Avenir LT Std 65 Medium"/>
            </a:endParaRP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Understand how to safeguard children and vulnerable adults </a:t>
            </a:r>
          </a:p>
          <a:p>
            <a:pPr>
              <a:buNone/>
              <a:defRPr/>
            </a:pPr>
            <a:endParaRPr lang="en-GB" sz="800" dirty="0" smtClean="0">
              <a:latin typeface="Avenir LT Std 65 Medium"/>
            </a:endParaRP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Describe what is meant by safeguarding the welfare of children and vulnerable adults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Describe the responsibilities and limitations of fitness instructor in regard to safeguarding children and vulnerable adults 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Identify the types of abuse which an instructor may encounter in their clients</a:t>
            </a:r>
          </a:p>
          <a:p>
            <a:pPr lvl="1">
              <a:defRPr/>
            </a:pPr>
            <a:r>
              <a:rPr lang="en-GB" sz="2400" dirty="0" smtClean="0">
                <a:latin typeface="Avenir LT Std 65 Medium"/>
              </a:rPr>
              <a:t>Identify possible signs of abuse </a:t>
            </a:r>
          </a:p>
          <a:p>
            <a:endParaRPr lang="en-GB" sz="24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4711" y="1268760"/>
            <a:ext cx="8280920" cy="4525963"/>
          </a:xfrm>
        </p:spPr>
        <p:txBody>
          <a:bodyPr/>
          <a:lstStyle/>
          <a:p>
            <a:pPr>
              <a:defRPr/>
            </a:pPr>
            <a:r>
              <a:rPr lang="en-GB" sz="2800" dirty="0" smtClean="0">
                <a:latin typeface="Avenir LT Std 65 Medium"/>
              </a:rPr>
              <a:t>There are a number of Acts that affect individuals working with children and vulnerable adults: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The Children Act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The Disability Discrimination Act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The Police Act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The Protection of Children Act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Every Child Matters and the Children Act </a:t>
            </a:r>
          </a:p>
          <a:p>
            <a:pPr lvl="1">
              <a:defRPr/>
            </a:pPr>
            <a:r>
              <a:rPr lang="en-GB" dirty="0" smtClean="0">
                <a:latin typeface="Avenir LT Std 65 Medium"/>
              </a:rPr>
              <a:t>Safeguarding Vulnerable Groups Act </a:t>
            </a:r>
          </a:p>
          <a:p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94711" y="47667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Safeguarding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5759" y="1268760"/>
            <a:ext cx="8229600" cy="4869160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DBS</a:t>
            </a:r>
            <a:r>
              <a:rPr lang="en-GB" sz="2800" dirty="0" smtClean="0">
                <a:latin typeface="Avenir LT Std 65 Medium"/>
                <a:cs typeface="Arial" charset="0"/>
              </a:rPr>
              <a:t> </a:t>
            </a:r>
            <a:r>
              <a:rPr lang="en-GB" sz="2800" dirty="0" smtClean="0">
                <a:latin typeface="Avenir LT Std 65 Medium"/>
                <a:cs typeface="Arial" charset="0"/>
              </a:rPr>
              <a:t>check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Follow and apply internal safeguarding procedures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Informed consent of parent/guardian or carer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Awareness of other relevant procedures: </a:t>
            </a:r>
          </a:p>
          <a:p>
            <a:pPr marL="0" indent="0">
              <a:buNone/>
            </a:pPr>
            <a:r>
              <a:rPr lang="en-GB" sz="2800" dirty="0" smtClean="0">
                <a:latin typeface="Avenir LT Std 65 Medium"/>
                <a:cs typeface="Arial" charset="0"/>
              </a:rPr>
              <a:t>   </a:t>
            </a:r>
            <a:r>
              <a:rPr lang="en-GB" sz="2800" dirty="0" smtClean="0">
                <a:latin typeface="Avenir LT Std 65 Medium"/>
                <a:cs typeface="Arial" charset="0"/>
              </a:rPr>
              <a:t>	e.g</a:t>
            </a:r>
            <a:r>
              <a:rPr lang="en-GB" sz="2800" dirty="0" smtClean="0">
                <a:latin typeface="Avenir LT Std 65 Medium"/>
                <a:cs typeface="Arial" charset="0"/>
              </a:rPr>
              <a:t>. Complaints policy/procedure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05759" y="476672"/>
            <a:ext cx="8229600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Protecting Yourself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Physical signs and indicators - e.g. bruising/injuries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Behavioural signs and indicators - e.g. unexplained/threatening behaviour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Signs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24" y="1988840"/>
            <a:ext cx="7437512" cy="3273227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Physical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Emotional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Neglect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Bullying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Sexual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Types of Abuse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4861" y="1124744"/>
            <a:ext cx="8229600" cy="4752528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Ofsted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Inspect and  regulate the care of children and young  people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Local Authority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Safeguard the welfare of children (through social services)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Police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Mechanisms for agreeing how organisations will cooperate to safeguard the welfare of children  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4861" y="260648"/>
            <a:ext cx="8229600" cy="6716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Local Safeguarding Children Boards (LSCBs) 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Agree how the relevant organisations in each local area will cooperate to safeguard the welfare of children 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Independent Safeguard Authority</a:t>
            </a:r>
          </a:p>
          <a:p>
            <a:pPr lvl="1"/>
            <a:r>
              <a:rPr lang="en-GB" dirty="0" smtClean="0">
                <a:latin typeface="Avenir LT Std 65 Medium"/>
                <a:cs typeface="Arial" charset="0"/>
              </a:rPr>
              <a:t>To help prevent unsuitable people from working with children and vulnerable adults</a:t>
            </a:r>
          </a:p>
          <a:p>
            <a:pPr marL="457200" lvl="1" indent="0">
              <a:buNone/>
            </a:pPr>
            <a:endParaRPr lang="en-GB" dirty="0" smtClean="0">
              <a:latin typeface="Avenir LT Std 65 Medium"/>
              <a:cs typeface="Arial" charset="0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404664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Agencies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lvl="0"/>
            <a:r>
              <a:rPr lang="en-US" sz="2800" dirty="0">
                <a:latin typeface="Avenir LT Std 65 Medium"/>
                <a:cs typeface="Arial" charset="0"/>
              </a:rPr>
              <a:t>Information relating to abuse must be kept in accordance with the Data Protection Act, 1988.</a:t>
            </a:r>
            <a:endParaRPr lang="en-GB" sz="2800" dirty="0">
              <a:latin typeface="Avenir LT Std 65 Medium"/>
              <a:cs typeface="Arial" charset="0"/>
            </a:endParaRPr>
          </a:p>
          <a:p>
            <a:r>
              <a:rPr lang="en-GB" sz="2800" dirty="0">
                <a:latin typeface="Avenir LT Std 65 Medium"/>
                <a:cs typeface="Arial" charset="0"/>
              </a:rPr>
              <a:t>As well as legal responsibilities instructors should consider their ethical responsibilities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39552" y="1196752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noProof="0" dirty="0" smtClean="0">
                <a:latin typeface="Avenir LT Std 65 Medium"/>
                <a:ea typeface="+mj-ea"/>
                <a:cs typeface="Arial" charset="0"/>
              </a:rPr>
              <a:t>Maintaining Confidentiality </a:t>
            </a: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5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990</Words>
  <Application>Microsoft Office PowerPoint</Application>
  <PresentationFormat>On-screen Show (4:3)</PresentationFormat>
  <Paragraphs>157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Avenir LT Std 65 Medium</vt:lpstr>
      <vt:lpstr>Calibri</vt:lpstr>
      <vt:lpstr>Myriad Pro</vt:lpstr>
      <vt:lpstr>End slide</vt:lpstr>
      <vt:lpstr>Intro Slide</vt:lpstr>
      <vt:lpstr>Inner slide</vt:lpstr>
      <vt:lpstr>UWTSD</vt:lpstr>
      <vt:lpstr>1_UWTSD</vt:lpstr>
      <vt:lpstr>PowerPoint Presentation</vt:lpstr>
      <vt:lpstr>Understanding Emergency Procedures in a Fitness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Central YMCA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James Prosser</cp:lastModifiedBy>
  <cp:revision>32</cp:revision>
  <dcterms:created xsi:type="dcterms:W3CDTF">2012-10-03T08:43:26Z</dcterms:created>
  <dcterms:modified xsi:type="dcterms:W3CDTF">2018-10-29T12:17:30Z</dcterms:modified>
</cp:coreProperties>
</file>