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9" r:id="rId3"/>
    <p:sldId id="275" r:id="rId4"/>
    <p:sldId id="260" r:id="rId5"/>
    <p:sldId id="262" r:id="rId6"/>
    <p:sldId id="273" r:id="rId7"/>
    <p:sldId id="285" r:id="rId8"/>
    <p:sldId id="261" r:id="rId9"/>
    <p:sldId id="286" r:id="rId10"/>
    <p:sldId id="266" r:id="rId11"/>
    <p:sldId id="283" r:id="rId12"/>
    <p:sldId id="284" r:id="rId13"/>
    <p:sldId id="258" r:id="rId14"/>
    <p:sldId id="279" r:id="rId15"/>
    <p:sldId id="278" r:id="rId16"/>
    <p:sldId id="280" r:id="rId17"/>
    <p:sldId id="270" r:id="rId18"/>
    <p:sldId id="269" r:id="rId19"/>
    <p:sldId id="271" r:id="rId20"/>
    <p:sldId id="28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126"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70B9E-D283-4844-B14D-5058006FB6C0}" type="datetimeFigureOut">
              <a:rPr lang="en-GB" smtClean="0"/>
              <a:t>24/11/2020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384CD-0D03-461C-944A-D090F5904382}" type="slidenum">
              <a:rPr lang="en-GB" smtClean="0"/>
              <a:t>‹#›</a:t>
            </a:fld>
            <a:endParaRPr lang="en-GB"/>
          </a:p>
        </p:txBody>
      </p:sp>
    </p:spTree>
    <p:extLst>
      <p:ext uri="{BB962C8B-B14F-4D97-AF65-F5344CB8AC3E}">
        <p14:creationId xmlns:p14="http://schemas.microsoft.com/office/powerpoint/2010/main" val="3271678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2</a:t>
            </a:fld>
            <a:endParaRPr lang="en-US"/>
          </a:p>
        </p:txBody>
      </p:sp>
    </p:spTree>
    <p:extLst>
      <p:ext uri="{BB962C8B-B14F-4D97-AF65-F5344CB8AC3E}">
        <p14:creationId xmlns:p14="http://schemas.microsoft.com/office/powerpoint/2010/main" val="2674638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4</a:t>
            </a:fld>
            <a:endParaRPr lang="en-US"/>
          </a:p>
        </p:txBody>
      </p:sp>
    </p:spTree>
    <p:extLst>
      <p:ext uri="{BB962C8B-B14F-4D97-AF65-F5344CB8AC3E}">
        <p14:creationId xmlns:p14="http://schemas.microsoft.com/office/powerpoint/2010/main" val="3003710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5</a:t>
            </a:fld>
            <a:endParaRPr lang="en-US"/>
          </a:p>
        </p:txBody>
      </p:sp>
    </p:spTree>
    <p:extLst>
      <p:ext uri="{BB962C8B-B14F-4D97-AF65-F5344CB8AC3E}">
        <p14:creationId xmlns:p14="http://schemas.microsoft.com/office/powerpoint/2010/main" val="1470369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8</a:t>
            </a:fld>
            <a:endParaRPr lang="en-US"/>
          </a:p>
        </p:txBody>
      </p:sp>
    </p:spTree>
    <p:extLst>
      <p:ext uri="{BB962C8B-B14F-4D97-AF65-F5344CB8AC3E}">
        <p14:creationId xmlns:p14="http://schemas.microsoft.com/office/powerpoint/2010/main" val="1024375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buFont typeface="Arial" panose="020B0604020202020204" pitchFamily="34" charset="0"/>
              <a:buChar char="•"/>
            </a:pPr>
            <a:r>
              <a:rPr lang="en-GB" dirty="0" smtClean="0">
                <a:cs typeface="Arial" pitchFamily="34" charset="0"/>
              </a:rPr>
              <a:t>Having been a union organiser and registered Democrat, moved increasingly to the right (or as Reagan saw it, “the Democrats left me” not vice versa)</a:t>
            </a:r>
          </a:p>
          <a:p>
            <a:pPr marL="280578" indent="-280578" algn="just">
              <a:buFont typeface="Arial" panose="020B0604020202020204" pitchFamily="34" charset="0"/>
              <a:buChar char="•"/>
            </a:pPr>
            <a:r>
              <a:rPr lang="en-GB" dirty="0" smtClean="0">
                <a:cs typeface="Arial" pitchFamily="34" charset="0"/>
              </a:rPr>
              <a:t>Forum as spokesman for General Electric allowed Reagan to tour country espousing increasingly right-wing political rhetoric to audiences of employees at GE factories</a:t>
            </a:r>
          </a:p>
          <a:p>
            <a:pPr marL="280578" indent="-280578" algn="just">
              <a:buFont typeface="Arial" panose="020B0604020202020204" pitchFamily="34" charset="0"/>
              <a:buChar char="•"/>
            </a:pPr>
            <a:r>
              <a:rPr lang="en-GB" dirty="0" smtClean="0">
                <a:cs typeface="Arial" pitchFamily="34" charset="0"/>
              </a:rPr>
              <a:t>Made impact on national stage with advocacy of Republican presidential candidate (anti-New Deal conservative) Barry Goldwater in 1964 campaign – delivered famous ‘A Time For Choosing’ speech</a:t>
            </a:r>
          </a:p>
          <a:p>
            <a:pPr marL="280578" indent="-280578" algn="just">
              <a:buFont typeface="Arial" panose="020B0604020202020204" pitchFamily="34" charset="0"/>
              <a:buChar char="•"/>
            </a:pPr>
            <a:r>
              <a:rPr lang="en-GB" dirty="0" smtClean="0">
                <a:cs typeface="Arial" pitchFamily="34" charset="0"/>
              </a:rPr>
              <a:t>Governor of California (1967–1975): most populous state in the Union; triumphed where Richard Nixon had failed in 1962 gubernatorial election</a:t>
            </a:r>
          </a:p>
          <a:p>
            <a:pPr marL="280578" indent="-280578" algn="just">
              <a:buFont typeface="Arial" panose="020B0604020202020204" pitchFamily="34" charset="0"/>
              <a:buChar char="•"/>
            </a:pPr>
            <a:r>
              <a:rPr lang="en-GB" dirty="0" smtClean="0">
                <a:cs typeface="Arial" pitchFamily="34" charset="0"/>
              </a:rPr>
              <a:t>Sent National Guard to suppress protestors at UC-Berkeley (infamous quote: “</a:t>
            </a:r>
            <a:r>
              <a:rPr lang="en-GB" dirty="0" smtClean="0"/>
              <a:t>If it takes a bloodbath, let's get it over with. No more appeasement.”)</a:t>
            </a:r>
            <a:endParaRPr lang="en-GB" dirty="0" smtClean="0">
              <a:cs typeface="Arial" pitchFamily="34" charset="0"/>
            </a:endParaRPr>
          </a:p>
          <a:p>
            <a:pPr marL="280578" indent="-280578" algn="just">
              <a:buFont typeface="Arial" panose="020B0604020202020204" pitchFamily="34" charset="0"/>
              <a:buChar char="•"/>
            </a:pPr>
            <a:r>
              <a:rPr lang="en-GB" dirty="0" smtClean="0">
                <a:effectLst/>
              </a:rPr>
              <a:t>Strong showing in 1976 Republican Presidential Primary</a:t>
            </a:r>
            <a:endParaRPr lang="en-GB" dirty="0" smtClean="0"/>
          </a:p>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10</a:t>
            </a:fld>
            <a:endParaRPr lang="en-US"/>
          </a:p>
        </p:txBody>
      </p:sp>
    </p:spTree>
    <p:extLst>
      <p:ext uri="{BB962C8B-B14F-4D97-AF65-F5344CB8AC3E}">
        <p14:creationId xmlns:p14="http://schemas.microsoft.com/office/powerpoint/2010/main" val="1053162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3F9C42-C625-4C6C-AA6E-11F84E835E97}" type="slidenum">
              <a:rPr lang="en-GB" smtClean="0"/>
              <a:t>12</a:t>
            </a:fld>
            <a:endParaRPr lang="en-GB"/>
          </a:p>
        </p:txBody>
      </p:sp>
    </p:spTree>
    <p:extLst>
      <p:ext uri="{BB962C8B-B14F-4D97-AF65-F5344CB8AC3E}">
        <p14:creationId xmlns:p14="http://schemas.microsoft.com/office/powerpoint/2010/main" val="4223656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17</a:t>
            </a:fld>
            <a:endParaRPr lang="en-GB" dirty="0"/>
          </a:p>
        </p:txBody>
      </p:sp>
    </p:spTree>
    <p:extLst>
      <p:ext uri="{BB962C8B-B14F-4D97-AF65-F5344CB8AC3E}">
        <p14:creationId xmlns:p14="http://schemas.microsoft.com/office/powerpoint/2010/main" val="3243985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109877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088837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919476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80DD3FC-2C83-4F31-AA7D-040F15FCD3D1}"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729905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0DD3FC-2C83-4F31-AA7D-040F15FCD3D1}" type="datetimeFigureOut">
              <a:rPr lang="en-GB" smtClean="0"/>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699344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80DD3FC-2C83-4F31-AA7D-040F15FCD3D1}" type="datetimeFigureOut">
              <a:rPr lang="en-GB" smtClean="0"/>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356254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DD3FC-2C83-4F31-AA7D-040F15FCD3D1}"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015818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181378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37857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427300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909753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extLst>
              <a:ext uri="{BEBA8EAE-BF5A-486C-A8C5-ECC9F3942E4B}">
                <a14:imgProps xmlns:a14="http://schemas.microsoft.com/office/drawing/2010/main">
                  <a14:imgLayer r:embed="rId14">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DD3FC-2C83-4F31-AA7D-040F15FCD3D1}" type="datetimeFigureOut">
              <a:rPr lang="en-GB" smtClean="0"/>
              <a:t>24/11/2020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3590629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Wi9y5-Vo61w" TargetMode="Externa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5.xml"/><Relationship Id="rId1" Type="http://schemas.openxmlformats.org/officeDocument/2006/relationships/video" Target="https://www.youtube.com/embed/Wi9y5-Vo61w"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hyperlink" Target="https://www.youtube.com/watch?v=_zHN4vCfwh4" TargetMode="Externa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5.xml"/><Relationship Id="rId1" Type="http://schemas.openxmlformats.org/officeDocument/2006/relationships/video" Target="https://www.youtube.com/embed/_e7rmpjBSR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historynewsnetwork.org/article/32681"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15.pn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5.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video" Target="https://www.youtube.com/embed/EU-IBF8nwSY"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4000"/>
            <a:lum/>
            <a:extLst>
              <a:ext uri="{BEBA8EAE-BF5A-486C-A8C5-ECC9F3942E4B}">
                <a14:imgProps xmlns:a14="http://schemas.microsoft.com/office/drawing/2010/main">
                  <a14:imgLayer r:embed="rId3">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 y="0"/>
            <a:ext cx="5306786" cy="3700831"/>
          </a:xfrm>
          <a:prstGeom prst="rect">
            <a:avLst/>
          </a:prstGeom>
          <a:noFill/>
        </p:spPr>
        <p:txBody>
          <a:bodyPr wrap="square" lIns="720000" tIns="720000" rIns="720000" bIns="720000" rtlCol="0">
            <a:spAutoFit/>
          </a:bodyPr>
          <a:lstStyle/>
          <a:p>
            <a:pPr algn="ctr"/>
            <a:r>
              <a:rPr lang="en-GB" sz="3200" b="1" dirty="0" smtClean="0">
                <a:solidFill>
                  <a:srgbClr val="FF0000"/>
                </a:solidFill>
                <a:effectLst>
                  <a:outerShdw blurRad="38100" dist="38100" dir="2700000" algn="tl">
                    <a:srgbClr val="000000">
                      <a:alpha val="43137"/>
                    </a:srgbClr>
                  </a:outerShdw>
                </a:effectLst>
                <a:latin typeface="Arial Black" panose="020B0A04020102020204" pitchFamily="34" charset="0"/>
              </a:rPr>
              <a:t>Week 1 Tuesday</a:t>
            </a:r>
          </a:p>
          <a:p>
            <a:pPr algn="ctr"/>
            <a:endParaRPr lang="en-GB" b="1" dirty="0" smtClean="0">
              <a:solidFill>
                <a:srgbClr val="FFC000"/>
              </a:solidFill>
              <a:effectLst>
                <a:outerShdw blurRad="38100" dist="38100" dir="2700000" algn="tl">
                  <a:srgbClr val="000000">
                    <a:alpha val="43137"/>
                  </a:srgbClr>
                </a:outerShdw>
              </a:effectLst>
              <a:latin typeface="Arial Black" panose="020B0A04020102020204" pitchFamily="34" charset="0"/>
            </a:endParaRPr>
          </a:p>
          <a:p>
            <a:pPr algn="ctr"/>
            <a:r>
              <a:rPr lang="en-GB" sz="3200" b="1" dirty="0" smtClean="0">
                <a:solidFill>
                  <a:srgbClr val="FFC000"/>
                </a:solidFill>
                <a:effectLst>
                  <a:outerShdw blurRad="38100" dist="38100" dir="2700000" algn="tl">
                    <a:srgbClr val="000000">
                      <a:alpha val="43137"/>
                    </a:srgbClr>
                  </a:outerShdw>
                </a:effectLst>
                <a:latin typeface="Arial Black" panose="020B0A04020102020204" pitchFamily="34" charset="0"/>
              </a:rPr>
              <a:t>The America Reagan Inherited and Invented</a:t>
            </a:r>
          </a:p>
        </p:txBody>
      </p:sp>
      <p:sp>
        <p:nvSpPr>
          <p:cNvPr id="5" name="Rectangle 4"/>
          <p:cNvSpPr/>
          <p:nvPr/>
        </p:nvSpPr>
        <p:spPr>
          <a:xfrm flipH="1">
            <a:off x="7527470" y="1948386"/>
            <a:ext cx="4664529" cy="4901160"/>
          </a:xfrm>
          <a:prstGeom prst="rect">
            <a:avLst/>
          </a:prstGeom>
        </p:spPr>
        <p:txBody>
          <a:bodyPr wrap="square" lIns="720000" tIns="720000" rIns="720000" bIns="720000">
            <a:spAutoFit/>
          </a:bodyPr>
          <a:lstStyle/>
          <a:p>
            <a:pPr algn="r"/>
            <a:r>
              <a:rPr lang="en-GB" sz="3200" b="1" dirty="0" smtClean="0">
                <a:solidFill>
                  <a:srgbClr val="FF0000"/>
                </a:solidFill>
                <a:effectLst>
                  <a:outerShdw blurRad="38100" dist="38100" dir="2700000" algn="tl">
                    <a:srgbClr val="000000">
                      <a:alpha val="43137"/>
                    </a:srgbClr>
                  </a:outerShdw>
                </a:effectLst>
                <a:latin typeface="Arial Black" panose="020B0A04020102020204" pitchFamily="34" charset="0"/>
              </a:rPr>
              <a:t>Morning in America: Reigniting Confidence and ‘Reagan-</a:t>
            </a:r>
            <a:r>
              <a:rPr lang="en-GB" sz="3200" b="1" dirty="0" err="1" smtClean="0">
                <a:solidFill>
                  <a:srgbClr val="FF0000"/>
                </a:solidFill>
                <a:effectLst>
                  <a:outerShdw blurRad="38100" dist="38100" dir="2700000" algn="tl">
                    <a:srgbClr val="000000">
                      <a:alpha val="43137"/>
                    </a:srgbClr>
                  </a:outerShdw>
                </a:effectLst>
                <a:latin typeface="Arial Black" panose="020B0A04020102020204" pitchFamily="34" charset="0"/>
              </a:rPr>
              <a:t>ating</a:t>
            </a:r>
            <a:r>
              <a:rPr lang="en-GB" sz="3200" b="1" dirty="0" smtClean="0">
                <a:solidFill>
                  <a:srgbClr val="FF0000"/>
                </a:solidFill>
                <a:effectLst>
                  <a:outerShdw blurRad="38100" dist="38100" dir="2700000" algn="tl">
                    <a:srgbClr val="000000">
                      <a:alpha val="43137"/>
                    </a:srgbClr>
                  </a:outerShdw>
                </a:effectLst>
                <a:latin typeface="Arial Black" panose="020B0A04020102020204" pitchFamily="34" charset="0"/>
              </a:rPr>
              <a:t>’ US Politics</a:t>
            </a:r>
            <a:endParaRPr lang="en-GB" sz="3200" dirty="0">
              <a:solidFill>
                <a:srgbClr val="FF0000"/>
              </a:solidFill>
            </a:endParaRPr>
          </a:p>
        </p:txBody>
      </p:sp>
    </p:spTree>
    <p:extLst>
      <p:ext uri="{BB962C8B-B14F-4D97-AF65-F5344CB8AC3E}">
        <p14:creationId xmlns:p14="http://schemas.microsoft.com/office/powerpoint/2010/main" val="36715827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32270"/>
            <a:ext cx="10515600" cy="1325563"/>
          </a:xfrm>
        </p:spPr>
        <p:txBody>
          <a:bodyPr>
            <a:normAutofit/>
          </a:bodyPr>
          <a:lstStyle/>
          <a:p>
            <a:r>
              <a:rPr lang="en-GB" sz="4000" b="1" dirty="0" smtClean="0">
                <a:latin typeface="Arial Black" panose="020B0A04020102020204" pitchFamily="34" charset="0"/>
              </a:rPr>
              <a:t>1980 Presidential Election</a:t>
            </a:r>
            <a:endParaRPr lang="en-GB" sz="4000" b="1" dirty="0">
              <a:latin typeface="Arial Black" panose="020B0A04020102020204" pitchFamily="34" charset="0"/>
            </a:endParaRPr>
          </a:p>
        </p:txBody>
      </p:sp>
      <p:sp>
        <p:nvSpPr>
          <p:cNvPr id="5" name="Text Placeholder 4"/>
          <p:cNvSpPr>
            <a:spLocks noGrp="1"/>
          </p:cNvSpPr>
          <p:nvPr>
            <p:ph type="body" sz="quarter" idx="3"/>
          </p:nvPr>
        </p:nvSpPr>
        <p:spPr/>
        <p:txBody>
          <a:bodyPr/>
          <a:lstStyle/>
          <a:p>
            <a:endParaRPr lang="en-GB"/>
          </a:p>
        </p:txBody>
      </p:sp>
      <p:sp>
        <p:nvSpPr>
          <p:cNvPr id="7" name="Content Placeholder 6"/>
          <p:cNvSpPr txBox="1">
            <a:spLocks noGrp="1"/>
          </p:cNvSpPr>
          <p:nvPr>
            <p:ph sz="half" idx="2"/>
          </p:nvPr>
        </p:nvSpPr>
        <p:spPr>
          <a:xfrm>
            <a:off x="0" y="1034069"/>
            <a:ext cx="5404513" cy="3996305"/>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000" dirty="0" smtClean="0">
                <a:solidFill>
                  <a:prstClr val="black"/>
                </a:solidFill>
                <a:cs typeface="Arial" pitchFamily="34" charset="0"/>
              </a:rPr>
              <a:t>Reagan carried the 1980 Presidential election 44 states to Carter’s six (plus DC), sweeping electoral college (489 to 49) and popular vote (50.8% to Carter’s 41%)</a:t>
            </a:r>
          </a:p>
          <a:p>
            <a:pPr marL="285750" indent="-285750" algn="just">
              <a:buFont typeface="Arial" panose="020B0604020202020204" pitchFamily="34" charset="0"/>
              <a:buChar char="•"/>
            </a:pPr>
            <a:r>
              <a:rPr lang="en-GB" sz="2000" dirty="0" smtClean="0">
                <a:solidFill>
                  <a:prstClr val="black"/>
                </a:solidFill>
                <a:cs typeface="Arial" pitchFamily="34" charset="0"/>
              </a:rPr>
              <a:t>Reagan won PR-battle against Carter (</a:t>
            </a:r>
            <a:r>
              <a:rPr lang="en-GB" sz="2000" dirty="0" smtClean="0">
                <a:solidFill>
                  <a:prstClr val="black"/>
                </a:solidFill>
                <a:cs typeface="Arial" pitchFamily="34" charset="0"/>
                <a:hlinkClick r:id="rId3"/>
              </a:rPr>
              <a:t>https://www.youtube.com/watch?v=Wi9y5-Vo61w</a:t>
            </a:r>
            <a:r>
              <a:rPr lang="en-GB" sz="2000" dirty="0" smtClean="0">
                <a:solidFill>
                  <a:prstClr val="black"/>
                </a:solidFill>
                <a:cs typeface="Arial" pitchFamily="34" charset="0"/>
              </a:rPr>
              <a:t>)</a:t>
            </a:r>
          </a:p>
          <a:p>
            <a:pPr marL="285750" indent="-285750" algn="just">
              <a:buFont typeface="Arial" panose="020B0604020202020204" pitchFamily="34" charset="0"/>
              <a:buChar char="•"/>
            </a:pPr>
            <a:endParaRPr lang="en-GB" sz="1600" dirty="0" smtClean="0">
              <a:solidFill>
                <a:prstClr val="black"/>
              </a:solidFill>
              <a:cs typeface="Arial" pitchFamily="34" charset="0"/>
            </a:endParaRPr>
          </a:p>
          <a:p>
            <a:pPr algn="just"/>
            <a:endParaRPr lang="en-GB" sz="1200" dirty="0" smtClean="0">
              <a:solidFill>
                <a:prstClr val="black"/>
              </a:solidFill>
            </a:endParaRPr>
          </a:p>
          <a:p>
            <a:pPr marL="285750" indent="-285750" algn="just">
              <a:lnSpc>
                <a:spcPct val="90000"/>
              </a:lnSpc>
              <a:buFontTx/>
              <a:buChar char="-"/>
            </a:pPr>
            <a:endParaRPr lang="en-GB" sz="1400" dirty="0">
              <a:solidFill>
                <a:prstClr val="black"/>
              </a:solidFill>
            </a:endParaRPr>
          </a:p>
          <a:p>
            <a:pPr algn="just">
              <a:lnSpc>
                <a:spcPct val="90000"/>
              </a:lnSpc>
            </a:pPr>
            <a:endParaRPr lang="en-GB" sz="1400" dirty="0">
              <a:solidFill>
                <a:prstClr val="black"/>
              </a:solidFill>
            </a:endParaRPr>
          </a:p>
        </p:txBody>
      </p:sp>
      <p:pic>
        <p:nvPicPr>
          <p:cNvPr id="8" name="Picture 2"/>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bwMode="auto">
          <a:xfrm>
            <a:off x="5576888" y="1060329"/>
            <a:ext cx="2805112" cy="3895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69405" y="812801"/>
            <a:ext cx="3181295" cy="40982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a:stretch>
            <a:fillRect/>
          </a:stretch>
        </p:blipFill>
        <p:spPr>
          <a:xfrm>
            <a:off x="839788" y="3827820"/>
            <a:ext cx="2182812" cy="2876003"/>
          </a:xfrm>
          <a:prstGeom prst="rect">
            <a:avLst/>
          </a:prstGeom>
        </p:spPr>
      </p:pic>
    </p:spTree>
    <p:extLst>
      <p:ext uri="{BB962C8B-B14F-4D97-AF65-F5344CB8AC3E}">
        <p14:creationId xmlns:p14="http://schemas.microsoft.com/office/powerpoint/2010/main" val="26848805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dirty="0"/>
          </a:p>
        </p:txBody>
      </p:sp>
      <p:pic>
        <p:nvPicPr>
          <p:cNvPr id="8" name="Wi9y5-Vo61w"/>
          <p:cNvPicPr>
            <a:picLocks noGrp="1" noRot="1" noChangeAspect="1"/>
          </p:cNvPicPr>
          <p:nvPr>
            <p:ph sz="half" idx="2"/>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461027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07" y="206403"/>
            <a:ext cx="10515600" cy="1325563"/>
          </a:xfrm>
        </p:spPr>
        <p:txBody>
          <a:bodyPr>
            <a:normAutofit/>
          </a:bodyPr>
          <a:lstStyle/>
          <a:p>
            <a:r>
              <a:rPr lang="en-GB" sz="4000" dirty="0" smtClean="0">
                <a:latin typeface="Arial Black" panose="020B0A04020102020204" pitchFamily="34" charset="0"/>
              </a:rPr>
              <a:t>Reagan Persona:</a:t>
            </a:r>
            <a:br>
              <a:rPr lang="en-GB" sz="4000" dirty="0" smtClean="0">
                <a:latin typeface="Arial Black" panose="020B0A04020102020204" pitchFamily="34" charset="0"/>
              </a:rPr>
            </a:br>
            <a:r>
              <a:rPr lang="en-GB" sz="4000" dirty="0" smtClean="0">
                <a:latin typeface="Arial Black" panose="020B0A04020102020204" pitchFamily="34" charset="0"/>
              </a:rPr>
              <a:t>Style</a:t>
            </a:r>
            <a:endParaRPr lang="en-GB" sz="4000" dirty="0">
              <a:latin typeface="Arial Black" panose="020B0A04020102020204" pitchFamily="34" charset="0"/>
            </a:endParaRPr>
          </a:p>
        </p:txBody>
      </p:sp>
      <p:sp>
        <p:nvSpPr>
          <p:cNvPr id="3" name="Content Placeholder 2"/>
          <p:cNvSpPr>
            <a:spLocks noGrp="1"/>
          </p:cNvSpPr>
          <p:nvPr>
            <p:ph idx="1"/>
          </p:nvPr>
        </p:nvSpPr>
        <p:spPr>
          <a:xfrm>
            <a:off x="268407" y="1531966"/>
            <a:ext cx="5095164" cy="4868834"/>
          </a:xfrm>
        </p:spPr>
        <p:txBody>
          <a:bodyPr>
            <a:normAutofit lnSpcReduction="10000"/>
          </a:bodyPr>
          <a:lstStyle/>
          <a:p>
            <a:pPr marL="285750" indent="-285750" algn="just"/>
            <a:r>
              <a:rPr lang="en-GB" dirty="0" smtClean="0">
                <a:solidFill>
                  <a:prstClr val="black"/>
                </a:solidFill>
                <a:cs typeface="Arial" pitchFamily="34" charset="0"/>
              </a:rPr>
              <a:t>Blended </a:t>
            </a:r>
            <a:r>
              <a:rPr lang="en-GB" dirty="0">
                <a:solidFill>
                  <a:prstClr val="black"/>
                </a:solidFill>
                <a:cs typeface="Arial" pitchFamily="34" charset="0"/>
              </a:rPr>
              <a:t>patriotism and media savvy: “the Teflon president,” “The Great Communicator”</a:t>
            </a:r>
          </a:p>
          <a:p>
            <a:pPr marL="285750" indent="-285750" algn="just"/>
            <a:r>
              <a:rPr lang="en-GB" dirty="0" smtClean="0">
                <a:solidFill>
                  <a:prstClr val="black"/>
                </a:solidFill>
                <a:cs typeface="Arial" pitchFamily="34" charset="0"/>
              </a:rPr>
              <a:t>Manicured </a:t>
            </a:r>
            <a:r>
              <a:rPr lang="en-GB" dirty="0">
                <a:solidFill>
                  <a:prstClr val="black"/>
                </a:solidFill>
                <a:cs typeface="Arial" pitchFamily="34" charset="0"/>
              </a:rPr>
              <a:t>personal appearance and attire: pompadour hairstyle, specially-tailored shirts (to fit his short neck) </a:t>
            </a:r>
            <a:r>
              <a:rPr lang="en-GB" i="1" dirty="0">
                <a:solidFill>
                  <a:prstClr val="black"/>
                </a:solidFill>
                <a:cs typeface="Arial" pitchFamily="34" charset="0"/>
              </a:rPr>
              <a:t>yet also </a:t>
            </a:r>
            <a:r>
              <a:rPr lang="en-GB" dirty="0">
                <a:solidFill>
                  <a:prstClr val="black"/>
                </a:solidFill>
                <a:cs typeface="Arial" pitchFamily="34" charset="0"/>
              </a:rPr>
              <a:t>comfortable to be seen in cowboy-style outfits</a:t>
            </a:r>
          </a:p>
          <a:p>
            <a:pPr marL="285750" indent="-285750" algn="just"/>
            <a:r>
              <a:rPr lang="en-GB" dirty="0" smtClean="0">
                <a:solidFill>
                  <a:prstClr val="black"/>
                </a:solidFill>
                <a:cs typeface="Arial" pitchFamily="34" charset="0"/>
              </a:rPr>
              <a:t>Highly </a:t>
            </a:r>
            <a:r>
              <a:rPr lang="en-GB" dirty="0">
                <a:solidFill>
                  <a:prstClr val="black"/>
                </a:solidFill>
                <a:cs typeface="Arial" pitchFamily="34" charset="0"/>
              </a:rPr>
              <a:t>effective use of campaign sloganeering and speeches (use of speechwriters, e.g. Peggy Noonan)</a:t>
            </a:r>
          </a:p>
          <a:p>
            <a:endParaRPr lang="en-GB" dirty="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6725" y="0"/>
            <a:ext cx="2798075" cy="38952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15607" y="0"/>
            <a:ext cx="2576393" cy="3221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p:cNvPicPr>
          <p:nvPr/>
        </p:nvPicPr>
        <p:blipFill>
          <a:blip r:embed="rId5"/>
          <a:stretch>
            <a:fillRect/>
          </a:stretch>
        </p:blipFill>
        <p:spPr>
          <a:xfrm>
            <a:off x="9615606" y="3221834"/>
            <a:ext cx="2576393" cy="3265904"/>
          </a:xfrm>
          <a:prstGeom prst="rect">
            <a:avLst/>
          </a:prstGeom>
        </p:spPr>
      </p:pic>
      <p:pic>
        <p:nvPicPr>
          <p:cNvPr id="7" name="Picture 6"/>
          <p:cNvPicPr>
            <a:picLocks noChangeAspect="1"/>
          </p:cNvPicPr>
          <p:nvPr/>
        </p:nvPicPr>
        <p:blipFill>
          <a:blip r:embed="rId6"/>
          <a:stretch>
            <a:fillRect/>
          </a:stretch>
        </p:blipFill>
        <p:spPr>
          <a:xfrm>
            <a:off x="6385074" y="3797299"/>
            <a:ext cx="2402543" cy="3060997"/>
          </a:xfrm>
          <a:prstGeom prst="rect">
            <a:avLst/>
          </a:prstGeom>
        </p:spPr>
      </p:pic>
    </p:spTree>
    <p:extLst>
      <p:ext uri="{BB962C8B-B14F-4D97-AF65-F5344CB8AC3E}">
        <p14:creationId xmlns:p14="http://schemas.microsoft.com/office/powerpoint/2010/main" val="5953039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013" y="225425"/>
            <a:ext cx="10515600" cy="1325563"/>
          </a:xfrm>
        </p:spPr>
        <p:txBody>
          <a:bodyPr>
            <a:normAutofit/>
          </a:bodyPr>
          <a:lstStyle/>
          <a:p>
            <a:r>
              <a:rPr lang="en-GB" b="1" dirty="0" smtClean="0">
                <a:solidFill>
                  <a:srgbClr val="7030A0"/>
                </a:solidFill>
                <a:latin typeface="Arial Black" panose="020B0A04020102020204" pitchFamily="34" charset="0"/>
              </a:rPr>
              <a:t>The (First) Celebrity </a:t>
            </a:r>
            <a:r>
              <a:rPr lang="en-GB" b="1" dirty="0">
                <a:solidFill>
                  <a:srgbClr val="7030A0"/>
                </a:solidFill>
                <a:latin typeface="Arial Black" panose="020B0A04020102020204" pitchFamily="34" charset="0"/>
              </a:rPr>
              <a:t>President</a:t>
            </a: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5977" y="1397848"/>
            <a:ext cx="3850666" cy="52318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77667" y="1901463"/>
            <a:ext cx="1188693" cy="3970318"/>
          </a:xfrm>
          <a:prstGeom prst="rect">
            <a:avLst/>
          </a:prstGeom>
        </p:spPr>
        <p:txBody>
          <a:bodyPr wrap="square">
            <a:spAutoFit/>
          </a:bodyPr>
          <a:lstStyle/>
          <a:p>
            <a:r>
              <a:rPr lang="en-US" dirty="0" smtClean="0"/>
              <a:t>Reagan as George </a:t>
            </a:r>
            <a:r>
              <a:rPr lang="en-US" dirty="0"/>
              <a:t>"The </a:t>
            </a:r>
            <a:r>
              <a:rPr lang="en-US" dirty="0" err="1"/>
              <a:t>Gipper</a:t>
            </a:r>
            <a:r>
              <a:rPr lang="en-US" dirty="0"/>
              <a:t>" </a:t>
            </a:r>
            <a:r>
              <a:rPr lang="en-US" dirty="0" err="1"/>
              <a:t>Gipp</a:t>
            </a:r>
            <a:r>
              <a:rPr lang="en-US" dirty="0"/>
              <a:t> in </a:t>
            </a:r>
            <a:r>
              <a:rPr lang="en-US" i="1" dirty="0"/>
              <a:t>Knut Rockne, All </a:t>
            </a:r>
            <a:r>
              <a:rPr lang="en-US" i="1" dirty="0" smtClean="0"/>
              <a:t>American </a:t>
            </a:r>
            <a:r>
              <a:rPr lang="en-US" dirty="0" smtClean="0"/>
              <a:t>(1940); poster for </a:t>
            </a:r>
            <a:r>
              <a:rPr lang="en-US" i="1" dirty="0" smtClean="0"/>
              <a:t>Bedtime for </a:t>
            </a:r>
            <a:r>
              <a:rPr lang="en-US" i="1" dirty="0" err="1" smtClean="0"/>
              <a:t>Bonzo</a:t>
            </a:r>
            <a:r>
              <a:rPr lang="en-US" i="1" dirty="0" smtClean="0"/>
              <a:t> </a:t>
            </a:r>
            <a:r>
              <a:rPr lang="en-US" dirty="0" smtClean="0"/>
              <a:t>(1951)</a:t>
            </a:r>
            <a:endParaRPr lang="en-US" i="1" dirty="0"/>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90606" y="1397847"/>
            <a:ext cx="3450080" cy="52755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flipH="1">
            <a:off x="10027920" y="3230880"/>
            <a:ext cx="1844040" cy="2862322"/>
          </a:xfrm>
          <a:prstGeom prst="rect">
            <a:avLst/>
          </a:prstGeom>
        </p:spPr>
        <p:txBody>
          <a:bodyPr wrap="square">
            <a:spAutoFit/>
          </a:bodyPr>
          <a:lstStyle/>
          <a:p>
            <a:r>
              <a:rPr lang="en-US" dirty="0">
                <a:hlinkClick r:id="rId5"/>
              </a:rPr>
              <a:t>https://</a:t>
            </a:r>
            <a:r>
              <a:rPr lang="en-US" dirty="0" smtClean="0">
                <a:hlinkClick r:id="rId5"/>
              </a:rPr>
              <a:t>www.youtube.com/watch?v=0CCwxMvXPZo</a:t>
            </a:r>
          </a:p>
          <a:p>
            <a:endParaRPr lang="en-US" dirty="0" smtClean="0">
              <a:hlinkClick r:id="rId5"/>
            </a:endParaRPr>
          </a:p>
          <a:p>
            <a:r>
              <a:rPr lang="en-GB" b="1" dirty="0" smtClean="0">
                <a:hlinkClick r:id="rId5"/>
              </a:rPr>
              <a:t>0:40 seconds</a:t>
            </a:r>
          </a:p>
          <a:p>
            <a:endParaRPr lang="en-US" dirty="0">
              <a:hlinkClick r:id="rId5"/>
            </a:endParaRPr>
          </a:p>
          <a:p>
            <a:r>
              <a:rPr lang="en-US" dirty="0" smtClean="0">
                <a:hlinkClick r:id="rId5"/>
              </a:rPr>
              <a:t>https</a:t>
            </a:r>
            <a:r>
              <a:rPr lang="en-US" dirty="0">
                <a:hlinkClick r:id="rId5"/>
              </a:rPr>
              <a:t>://www.youtube.com/watch?v=_</a:t>
            </a:r>
            <a:r>
              <a:rPr lang="en-US" dirty="0" smtClean="0">
                <a:hlinkClick r:id="rId5"/>
              </a:rPr>
              <a:t>zHN4vCfwh4</a:t>
            </a:r>
            <a:endParaRPr lang="en-US" dirty="0" smtClean="0"/>
          </a:p>
          <a:p>
            <a:endParaRPr lang="en-US" dirty="0"/>
          </a:p>
        </p:txBody>
      </p:sp>
    </p:spTree>
    <p:extLst>
      <p:ext uri="{BB962C8B-B14F-4D97-AF65-F5344CB8AC3E}">
        <p14:creationId xmlns:p14="http://schemas.microsoft.com/office/powerpoint/2010/main" val="28444551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pic>
        <p:nvPicPr>
          <p:cNvPr id="8" name="_e7rmpjBSR8"/>
          <p:cNvPicPr>
            <a:picLocks noGrp="1" noRot="1" noChangeAspect="1"/>
          </p:cNvPicPr>
          <p:nvPr>
            <p:ph sz="quarter" idx="4"/>
            <a:videoFile r:link="rId1"/>
          </p:nvPr>
        </p:nvPicPr>
        <p:blipFill>
          <a:blip r:embed="rId3"/>
          <a:stretch>
            <a:fillRect/>
          </a:stretch>
        </p:blipFill>
        <p:spPr>
          <a:xfrm>
            <a:off x="0" y="0"/>
            <a:ext cx="12192000" cy="6858000"/>
          </a:xfrm>
          <a:prstGeom prst="rect">
            <a:avLst/>
          </a:prstGeom>
        </p:spPr>
      </p:pic>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14266792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pic>
        <p:nvPicPr>
          <p:cNvPr id="7" name="Picture 6"/>
          <p:cNvPicPr>
            <a:picLocks noChangeAspect="1"/>
          </p:cNvPicPr>
          <p:nvPr/>
        </p:nvPicPr>
        <p:blipFill>
          <a:blip r:embed="rId2"/>
          <a:stretch>
            <a:fillRect/>
          </a:stretch>
        </p:blipFill>
        <p:spPr>
          <a:xfrm>
            <a:off x="3251200" y="523082"/>
            <a:ext cx="9042400" cy="6216650"/>
          </a:xfrm>
          <a:prstGeom prst="rect">
            <a:avLst/>
          </a:prstGeom>
        </p:spPr>
      </p:pic>
      <p:sp>
        <p:nvSpPr>
          <p:cNvPr id="9" name="Content Placeholder 8"/>
          <p:cNvSpPr>
            <a:spLocks noGrp="1"/>
          </p:cNvSpPr>
          <p:nvPr>
            <p:ph sz="half" idx="2"/>
          </p:nvPr>
        </p:nvSpPr>
        <p:spPr/>
        <p:txBody>
          <a:bodyPr/>
          <a:lstStyle/>
          <a:p>
            <a:endParaRPr lang="en-GB"/>
          </a:p>
        </p:txBody>
      </p:sp>
      <p:pic>
        <p:nvPicPr>
          <p:cNvPr id="10" name="Content Placeholder 7"/>
          <p:cNvPicPr>
            <a:picLocks noChangeAspect="1"/>
          </p:cNvPicPr>
          <p:nvPr/>
        </p:nvPicPr>
        <p:blipFill>
          <a:blip r:embed="rId3"/>
          <a:stretch>
            <a:fillRect/>
          </a:stretch>
        </p:blipFill>
        <p:spPr>
          <a:xfrm>
            <a:off x="-98424" y="-53181"/>
            <a:ext cx="3647742" cy="3684588"/>
          </a:xfrm>
          <a:prstGeom prst="rect">
            <a:avLst/>
          </a:prstGeom>
        </p:spPr>
      </p:pic>
    </p:spTree>
    <p:extLst>
      <p:ext uri="{BB962C8B-B14F-4D97-AF65-F5344CB8AC3E}">
        <p14:creationId xmlns:p14="http://schemas.microsoft.com/office/powerpoint/2010/main" val="3922588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55272" y="1467515"/>
            <a:ext cx="7020093" cy="5008729"/>
          </a:xfrm>
        </p:spPr>
        <p:txBody>
          <a:bodyPr>
            <a:noAutofit/>
          </a:bodyPr>
          <a:lstStyle/>
          <a:p>
            <a:pPr marL="285750" indent="-285750" algn="just"/>
            <a:r>
              <a:rPr lang="en-GB" sz="2400" dirty="0">
                <a:solidFill>
                  <a:prstClr val="black"/>
                </a:solidFill>
                <a:cs typeface="Arial" pitchFamily="34" charset="0"/>
              </a:rPr>
              <a:t>b. 1911, Reagan entered a career in show-business after </a:t>
            </a:r>
            <a:r>
              <a:rPr lang="en-GB" sz="2400" dirty="0" smtClean="0">
                <a:solidFill>
                  <a:prstClr val="black"/>
                </a:solidFill>
                <a:cs typeface="Arial" pitchFamily="34" charset="0"/>
              </a:rPr>
              <a:t>college </a:t>
            </a:r>
            <a:r>
              <a:rPr lang="en-GB" sz="2400" dirty="0">
                <a:solidFill>
                  <a:prstClr val="black"/>
                </a:solidFill>
                <a:cs typeface="Arial" pitchFamily="34" charset="0"/>
              </a:rPr>
              <a:t>degree </a:t>
            </a:r>
          </a:p>
          <a:p>
            <a:pPr marL="285750" indent="-285750" algn="just"/>
            <a:r>
              <a:rPr lang="en-GB" sz="2400" dirty="0" smtClean="0">
                <a:solidFill>
                  <a:prstClr val="black"/>
                </a:solidFill>
                <a:cs typeface="Arial" pitchFamily="34" charset="0"/>
              </a:rPr>
              <a:t>Began </a:t>
            </a:r>
            <a:r>
              <a:rPr lang="en-GB" sz="2400" dirty="0">
                <a:solidFill>
                  <a:prstClr val="black"/>
                </a:solidFill>
                <a:cs typeface="Arial" pitchFamily="34" charset="0"/>
              </a:rPr>
              <a:t>career as a radio announcer in 1930s</a:t>
            </a:r>
          </a:p>
          <a:p>
            <a:pPr marL="285750" indent="-285750" algn="just"/>
            <a:r>
              <a:rPr lang="en-GB" sz="2400" dirty="0" smtClean="0">
                <a:solidFill>
                  <a:prstClr val="black"/>
                </a:solidFill>
                <a:cs typeface="Arial" pitchFamily="34" charset="0"/>
              </a:rPr>
              <a:t>Moved </a:t>
            </a:r>
            <a:r>
              <a:rPr lang="en-GB" sz="2400" dirty="0">
                <a:solidFill>
                  <a:prstClr val="black"/>
                </a:solidFill>
                <a:cs typeface="Arial" pitchFamily="34" charset="0"/>
              </a:rPr>
              <a:t>to Hollywood, appearing in dozens of movies </a:t>
            </a:r>
          </a:p>
          <a:p>
            <a:pPr marL="285750" indent="-285750" algn="just"/>
            <a:r>
              <a:rPr lang="en-GB" sz="2400" dirty="0">
                <a:solidFill>
                  <a:prstClr val="black"/>
                </a:solidFill>
                <a:cs typeface="Arial" pitchFamily="34" charset="0"/>
              </a:rPr>
              <a:t>President of the Screen Actor’s Guild (1947–1952; again 1959–1960)</a:t>
            </a:r>
          </a:p>
          <a:p>
            <a:pPr marL="285750" indent="-285750" algn="just"/>
            <a:r>
              <a:rPr lang="en-GB" sz="2400" dirty="0" smtClean="0">
                <a:solidFill>
                  <a:prstClr val="black"/>
                </a:solidFill>
                <a:cs typeface="Arial" pitchFamily="34" charset="0"/>
              </a:rPr>
              <a:t>Became </a:t>
            </a:r>
            <a:r>
              <a:rPr lang="en-GB" sz="2400" dirty="0">
                <a:solidFill>
                  <a:prstClr val="black"/>
                </a:solidFill>
                <a:cs typeface="Arial" pitchFamily="34" charset="0"/>
              </a:rPr>
              <a:t>anchor of </a:t>
            </a:r>
            <a:r>
              <a:rPr lang="en-GB" sz="2400" i="1" dirty="0">
                <a:solidFill>
                  <a:prstClr val="black"/>
                </a:solidFill>
                <a:cs typeface="Arial" pitchFamily="34" charset="0"/>
              </a:rPr>
              <a:t>General Electric </a:t>
            </a:r>
            <a:r>
              <a:rPr lang="en-GB" sz="2400" i="1" dirty="0" err="1">
                <a:solidFill>
                  <a:prstClr val="black"/>
                </a:solidFill>
                <a:cs typeface="Arial" pitchFamily="34" charset="0"/>
              </a:rPr>
              <a:t>Theater</a:t>
            </a:r>
            <a:r>
              <a:rPr lang="en-GB" sz="2400" i="1" dirty="0">
                <a:solidFill>
                  <a:prstClr val="black"/>
                </a:solidFill>
                <a:cs typeface="Arial" pitchFamily="34" charset="0"/>
              </a:rPr>
              <a:t> </a:t>
            </a:r>
            <a:r>
              <a:rPr lang="en-GB" sz="2400" dirty="0">
                <a:solidFill>
                  <a:prstClr val="black"/>
                </a:solidFill>
                <a:cs typeface="Arial" pitchFamily="34" charset="0"/>
              </a:rPr>
              <a:t>on national television (</a:t>
            </a:r>
            <a:r>
              <a:rPr lang="en-GB" sz="2400" dirty="0" smtClean="0">
                <a:solidFill>
                  <a:prstClr val="black"/>
                </a:solidFill>
                <a:cs typeface="Arial" pitchFamily="34" charset="0"/>
              </a:rPr>
              <a:t>1954–1962)</a:t>
            </a:r>
          </a:p>
          <a:p>
            <a:pPr marL="285750" indent="-285750" algn="just"/>
            <a:r>
              <a:rPr lang="en-GB" sz="2400" dirty="0" smtClean="0">
                <a:solidFill>
                  <a:prstClr val="black"/>
                </a:solidFill>
                <a:cs typeface="Arial" pitchFamily="34" charset="0"/>
              </a:rPr>
              <a:t>Toured </a:t>
            </a:r>
            <a:r>
              <a:rPr lang="en-GB" sz="2400" dirty="0">
                <a:solidFill>
                  <a:prstClr val="black"/>
                </a:solidFill>
                <a:cs typeface="Arial" pitchFamily="34" charset="0"/>
              </a:rPr>
              <a:t>country speaking to GE employees – part of conversion from New Deal Democrat to conservative Republican: </a:t>
            </a:r>
            <a:r>
              <a:rPr lang="en-GB" sz="2400" dirty="0">
                <a:solidFill>
                  <a:prstClr val="black"/>
                </a:solidFill>
                <a:cs typeface="Arial" pitchFamily="34" charset="0"/>
                <a:hlinkClick r:id="rId3"/>
              </a:rPr>
              <a:t>https://</a:t>
            </a:r>
            <a:r>
              <a:rPr lang="en-GB" sz="2400" dirty="0" smtClean="0">
                <a:solidFill>
                  <a:prstClr val="black"/>
                </a:solidFill>
                <a:cs typeface="Arial" pitchFamily="34" charset="0"/>
                <a:hlinkClick r:id="rId3"/>
              </a:rPr>
              <a:t>historynewsnetwork.org/article/32681</a:t>
            </a:r>
            <a:endParaRPr lang="en-GB" sz="2400" dirty="0">
              <a:solidFill>
                <a:prstClr val="black"/>
              </a:solidFill>
              <a:cs typeface="Arial" pitchFamily="34" charset="0"/>
            </a:endParaRPr>
          </a:p>
        </p:txBody>
      </p:sp>
      <p:pic>
        <p:nvPicPr>
          <p:cNvPr id="9"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63841" y="0"/>
            <a:ext cx="4218861" cy="53509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p:txBody>
          <a:bodyPr/>
          <a:lstStyle/>
          <a:p>
            <a:endParaRPr lang="en-GB" dirty="0"/>
          </a:p>
        </p:txBody>
      </p:sp>
      <p:pic>
        <p:nvPicPr>
          <p:cNvPr id="6" name="Picture 5"/>
          <p:cNvPicPr>
            <a:picLocks noChangeAspect="1"/>
          </p:cNvPicPr>
          <p:nvPr/>
        </p:nvPicPr>
        <p:blipFill>
          <a:blip r:embed="rId5"/>
          <a:stretch>
            <a:fillRect/>
          </a:stretch>
        </p:blipFill>
        <p:spPr>
          <a:xfrm>
            <a:off x="8445500" y="4756705"/>
            <a:ext cx="3737202" cy="2101295"/>
          </a:xfrm>
          <a:prstGeom prst="rect">
            <a:avLst/>
          </a:prstGeom>
        </p:spPr>
      </p:pic>
      <p:sp>
        <p:nvSpPr>
          <p:cNvPr id="7" name="Title 1"/>
          <p:cNvSpPr txBox="1">
            <a:spLocks/>
          </p:cNvSpPr>
          <p:nvPr/>
        </p:nvSpPr>
        <p:spPr>
          <a:xfrm>
            <a:off x="268407" y="20640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smtClean="0">
                <a:latin typeface="Arial Black" panose="020B0A04020102020204" pitchFamily="34" charset="0"/>
              </a:rPr>
              <a:t>Reagan Persona:</a:t>
            </a:r>
            <a:br>
              <a:rPr lang="en-GB" sz="4000" dirty="0" smtClean="0">
                <a:latin typeface="Arial Black" panose="020B0A04020102020204" pitchFamily="34" charset="0"/>
              </a:rPr>
            </a:br>
            <a:r>
              <a:rPr lang="en-GB" sz="4000" dirty="0" smtClean="0">
                <a:latin typeface="Arial Black" panose="020B0A04020102020204" pitchFamily="34" charset="0"/>
              </a:rPr>
              <a:t>Substance</a:t>
            </a:r>
            <a:endParaRPr lang="en-GB" sz="4000" dirty="0">
              <a:latin typeface="Arial Black" panose="020B0A04020102020204" pitchFamily="34" charset="0"/>
            </a:endParaRPr>
          </a:p>
        </p:txBody>
      </p:sp>
    </p:spTree>
    <p:extLst>
      <p:ext uri="{BB962C8B-B14F-4D97-AF65-F5344CB8AC3E}">
        <p14:creationId xmlns:p14="http://schemas.microsoft.com/office/powerpoint/2010/main" val="3058584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pic>
        <p:nvPicPr>
          <p:cNvPr id="13" name="Content Placeholder 12"/>
          <p:cNvPicPr>
            <a:picLocks noGrp="1" noChangeAspect="1"/>
          </p:cNvPicPr>
          <p:nvPr>
            <p:ph sz="quarter" idx="4"/>
          </p:nvPr>
        </p:nvPicPr>
        <p:blipFill>
          <a:blip r:embed="rId2"/>
          <a:stretch>
            <a:fillRect/>
          </a:stretch>
        </p:blipFill>
        <p:spPr>
          <a:xfrm>
            <a:off x="4787564" y="141193"/>
            <a:ext cx="1887764" cy="4727764"/>
          </a:xfrm>
          <a:prstGeom prst="rect">
            <a:avLst/>
          </a:prstGeom>
        </p:spPr>
      </p:pic>
      <p:pic>
        <p:nvPicPr>
          <p:cNvPr id="7" name="Picture 6"/>
          <p:cNvPicPr>
            <a:picLocks noChangeAspect="1"/>
          </p:cNvPicPr>
          <p:nvPr/>
        </p:nvPicPr>
        <p:blipFill>
          <a:blip r:embed="rId3"/>
          <a:stretch>
            <a:fillRect/>
          </a:stretch>
        </p:blipFill>
        <p:spPr>
          <a:xfrm>
            <a:off x="6906986" y="7371"/>
            <a:ext cx="5413601" cy="6665172"/>
          </a:xfrm>
          <a:prstGeom prst="rect">
            <a:avLst/>
          </a:prstGeom>
        </p:spPr>
      </p:pic>
      <p:sp>
        <p:nvSpPr>
          <p:cNvPr id="10" name="Title 1"/>
          <p:cNvSpPr txBox="1">
            <a:spLocks/>
          </p:cNvSpPr>
          <p:nvPr/>
        </p:nvSpPr>
        <p:spPr>
          <a:xfrm>
            <a:off x="503474" y="4643598"/>
            <a:ext cx="5485484" cy="22860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prstClr val="black"/>
                </a:solidFill>
                <a:effectLst/>
                <a:uLnTx/>
                <a:uFillTx/>
                <a:latin typeface="Arial Black" panose="020B0A04020102020204" pitchFamily="34" charset="0"/>
                <a:ea typeface="+mj-ea"/>
                <a:cs typeface="+mj-cs"/>
              </a:rPr>
              <a:t>Reagan and the Barry Goldwater Republican presidential primary  campaign, 1964</a:t>
            </a:r>
            <a:endParaRPr kumimoji="0" lang="en-GB" sz="3200" b="1" i="0" u="none" strike="noStrike" kern="1200" cap="none" spc="0" normalizeH="0" baseline="0" noProof="0" dirty="0">
              <a:ln>
                <a:noFill/>
              </a:ln>
              <a:solidFill>
                <a:prstClr val="black"/>
              </a:solidFill>
              <a:effectLst/>
              <a:uLnTx/>
              <a:uFillTx/>
              <a:latin typeface="Arial Black" panose="020B0A04020102020204" pitchFamily="34" charset="0"/>
              <a:ea typeface="+mj-ea"/>
              <a:cs typeface="+mj-cs"/>
            </a:endParaRPr>
          </a:p>
        </p:txBody>
      </p:sp>
      <p:sp>
        <p:nvSpPr>
          <p:cNvPr id="11" name="Content Placeholder 10"/>
          <p:cNvSpPr>
            <a:spLocks noGrp="1"/>
          </p:cNvSpPr>
          <p:nvPr>
            <p:ph sz="half" idx="2"/>
          </p:nvPr>
        </p:nvSpPr>
        <p:spPr>
          <a:xfrm flipH="1">
            <a:off x="5928633" y="2674878"/>
            <a:ext cx="746695" cy="3684588"/>
          </a:xfrm>
        </p:spPr>
        <p:txBody>
          <a:bodyPr/>
          <a:lstStyle/>
          <a:p>
            <a:endParaRPr lang="en-GB" dirty="0"/>
          </a:p>
        </p:txBody>
      </p:sp>
      <p:pic>
        <p:nvPicPr>
          <p:cNvPr id="12" name="Picture 11"/>
          <p:cNvPicPr>
            <a:picLocks noChangeAspect="1"/>
          </p:cNvPicPr>
          <p:nvPr/>
        </p:nvPicPr>
        <p:blipFill>
          <a:blip r:embed="rId4"/>
          <a:stretch>
            <a:fillRect/>
          </a:stretch>
        </p:blipFill>
        <p:spPr>
          <a:xfrm>
            <a:off x="512090" y="10937"/>
            <a:ext cx="2941520" cy="4561063"/>
          </a:xfrm>
          <a:prstGeom prst="rect">
            <a:avLst/>
          </a:prstGeom>
        </p:spPr>
      </p:pic>
    </p:spTree>
    <p:extLst>
      <p:ext uri="{BB962C8B-B14F-4D97-AF65-F5344CB8AC3E}">
        <p14:creationId xmlns:p14="http://schemas.microsoft.com/office/powerpoint/2010/main" val="15039054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8355" y="744281"/>
            <a:ext cx="3137929" cy="2286000"/>
          </a:xfrm>
        </p:spPr>
        <p:txBody>
          <a:bodyPr>
            <a:normAutofit fontScale="90000"/>
          </a:bodyPr>
          <a:lstStyle/>
          <a:p>
            <a:pPr algn="ctr"/>
            <a:r>
              <a:rPr lang="en-GB" b="1" dirty="0" smtClean="0">
                <a:latin typeface="Arial Black" panose="020B0A04020102020204" pitchFamily="34" charset="0"/>
              </a:rPr>
              <a:t>Governor of California</a:t>
            </a:r>
            <a:br>
              <a:rPr lang="en-GB" b="1" dirty="0" smtClean="0">
                <a:latin typeface="Arial Black" panose="020B0A04020102020204" pitchFamily="34" charset="0"/>
              </a:rPr>
            </a:br>
            <a:r>
              <a:rPr lang="en-GB" b="1" dirty="0" smtClean="0">
                <a:latin typeface="Arial Black" panose="020B0A04020102020204" pitchFamily="34" charset="0"/>
              </a:rPr>
              <a:t>(1967–1975)</a:t>
            </a:r>
            <a:br>
              <a:rPr lang="en-GB" b="1" dirty="0" smtClean="0">
                <a:latin typeface="Arial Black" panose="020B0A04020102020204" pitchFamily="34" charset="0"/>
              </a:rPr>
            </a:br>
            <a:endParaRPr lang="en-GB" b="1" dirty="0">
              <a:latin typeface="Arial Black" panose="020B0A04020102020204" pitchFamily="34" charset="0"/>
            </a:endParaRPr>
          </a:p>
        </p:txBody>
      </p:sp>
      <p:pic>
        <p:nvPicPr>
          <p:cNvPr id="9" name="Picture 8"/>
          <p:cNvPicPr>
            <a:picLocks noChangeAspect="1"/>
          </p:cNvPicPr>
          <p:nvPr/>
        </p:nvPicPr>
        <p:blipFill>
          <a:blip r:embed="rId3"/>
          <a:stretch>
            <a:fillRect/>
          </a:stretch>
        </p:blipFill>
        <p:spPr>
          <a:xfrm>
            <a:off x="-435" y="3553319"/>
            <a:ext cx="3059494" cy="3190381"/>
          </a:xfrm>
          <a:prstGeom prst="rect">
            <a:avLst/>
          </a:prstGeom>
        </p:spPr>
      </p:pic>
      <p:pic>
        <p:nvPicPr>
          <p:cNvPr id="4" name="Picture 3"/>
          <p:cNvPicPr>
            <a:picLocks noChangeAspect="1"/>
          </p:cNvPicPr>
          <p:nvPr/>
        </p:nvPicPr>
        <p:blipFill>
          <a:blip r:embed="rId4"/>
          <a:stretch>
            <a:fillRect/>
          </a:stretch>
        </p:blipFill>
        <p:spPr>
          <a:xfrm>
            <a:off x="0" y="0"/>
            <a:ext cx="5648355" cy="3763056"/>
          </a:xfrm>
          <a:prstGeom prst="rect">
            <a:avLst/>
          </a:prstGeom>
        </p:spPr>
      </p:pic>
      <p:pic>
        <p:nvPicPr>
          <p:cNvPr id="10" name="Picture 9"/>
          <p:cNvPicPr>
            <a:picLocks noChangeAspect="1"/>
          </p:cNvPicPr>
          <p:nvPr/>
        </p:nvPicPr>
        <p:blipFill>
          <a:blip r:embed="rId5"/>
          <a:stretch>
            <a:fillRect/>
          </a:stretch>
        </p:blipFill>
        <p:spPr>
          <a:xfrm>
            <a:off x="8786284" y="0"/>
            <a:ext cx="3405716" cy="4288106"/>
          </a:xfrm>
          <a:prstGeom prst="rect">
            <a:avLst/>
          </a:prstGeom>
        </p:spPr>
      </p:pic>
      <p:pic>
        <p:nvPicPr>
          <p:cNvPr id="6" name="Picture 5"/>
          <p:cNvPicPr>
            <a:picLocks noChangeAspect="1"/>
          </p:cNvPicPr>
          <p:nvPr/>
        </p:nvPicPr>
        <p:blipFill>
          <a:blip r:embed="rId6"/>
          <a:stretch>
            <a:fillRect/>
          </a:stretch>
        </p:blipFill>
        <p:spPr>
          <a:xfrm>
            <a:off x="3305629" y="3708596"/>
            <a:ext cx="4376707" cy="3035104"/>
          </a:xfrm>
          <a:prstGeom prst="rect">
            <a:avLst/>
          </a:prstGeom>
        </p:spPr>
      </p:pic>
      <p:sp>
        <p:nvSpPr>
          <p:cNvPr id="7" name="Rectangle 6"/>
          <p:cNvSpPr/>
          <p:nvPr/>
        </p:nvSpPr>
        <p:spPr>
          <a:xfrm>
            <a:off x="7682336" y="4754029"/>
            <a:ext cx="2318657" cy="1477328"/>
          </a:xfrm>
          <a:prstGeom prst="rect">
            <a:avLst/>
          </a:prstGeom>
        </p:spPr>
        <p:txBody>
          <a:bodyPr wrap="square">
            <a:spAutoFit/>
          </a:bodyPr>
          <a:lstStyle/>
          <a:p>
            <a:r>
              <a:rPr lang="en-GB" dirty="0"/>
              <a:t>President Richard Nixon and Governor </a:t>
            </a:r>
            <a:r>
              <a:rPr lang="en-GB" dirty="0" smtClean="0"/>
              <a:t>Reagan, 1969;</a:t>
            </a:r>
          </a:p>
          <a:p>
            <a:r>
              <a:rPr lang="en-GB" dirty="0" smtClean="0"/>
              <a:t>1962 gubernatorial election results</a:t>
            </a:r>
          </a:p>
        </p:txBody>
      </p:sp>
      <p:pic>
        <p:nvPicPr>
          <p:cNvPr id="5" name="Picture 4"/>
          <p:cNvPicPr>
            <a:picLocks noChangeAspect="1"/>
          </p:cNvPicPr>
          <p:nvPr/>
        </p:nvPicPr>
        <p:blipFill rotWithShape="1">
          <a:blip r:embed="rId7"/>
          <a:srcRect t="-1" r="45403" b="-980"/>
          <a:stretch/>
        </p:blipFill>
        <p:spPr>
          <a:xfrm>
            <a:off x="9660770" y="3238500"/>
            <a:ext cx="2490310" cy="3619500"/>
          </a:xfrm>
          <a:prstGeom prst="rect">
            <a:avLst/>
          </a:prstGeom>
        </p:spPr>
      </p:pic>
    </p:spTree>
    <p:extLst>
      <p:ext uri="{BB962C8B-B14F-4D97-AF65-F5344CB8AC3E}">
        <p14:creationId xmlns:p14="http://schemas.microsoft.com/office/powerpoint/2010/main" val="25690215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Black" panose="020B0A04020102020204" pitchFamily="34" charset="0"/>
              </a:rPr>
              <a:t>Republican primaries, 1976</a:t>
            </a:r>
            <a:endParaRPr lang="en-GB" b="1" dirty="0">
              <a:latin typeface="Arial Black" panose="020B0A04020102020204" pitchFamily="34" charset="0"/>
            </a:endParaRPr>
          </a:p>
        </p:txBody>
      </p:sp>
      <p:pic>
        <p:nvPicPr>
          <p:cNvPr id="10" name="Content Placeholder 9"/>
          <p:cNvPicPr>
            <a:picLocks noGrp="1" noChangeAspect="1"/>
          </p:cNvPicPr>
          <p:nvPr>
            <p:ph idx="1"/>
          </p:nvPr>
        </p:nvPicPr>
        <p:blipFill>
          <a:blip r:embed="rId2"/>
          <a:stretch>
            <a:fillRect/>
          </a:stretch>
        </p:blipFill>
        <p:spPr>
          <a:xfrm>
            <a:off x="2900102" y="1690688"/>
            <a:ext cx="6391795" cy="4351338"/>
          </a:xfrm>
          <a:prstGeom prst="rect">
            <a:avLst/>
          </a:prstGeom>
        </p:spPr>
      </p:pic>
      <p:pic>
        <p:nvPicPr>
          <p:cNvPr id="8" name="Picture 7"/>
          <p:cNvPicPr>
            <a:picLocks noChangeAspect="1"/>
          </p:cNvPicPr>
          <p:nvPr/>
        </p:nvPicPr>
        <p:blipFill>
          <a:blip r:embed="rId3"/>
          <a:stretch>
            <a:fillRect/>
          </a:stretch>
        </p:blipFill>
        <p:spPr>
          <a:xfrm>
            <a:off x="8724899" y="2253924"/>
            <a:ext cx="3467100" cy="4567904"/>
          </a:xfrm>
          <a:prstGeom prst="rect">
            <a:avLst/>
          </a:prstGeom>
        </p:spPr>
      </p:pic>
      <p:pic>
        <p:nvPicPr>
          <p:cNvPr id="12" name="Picture 11"/>
          <p:cNvPicPr>
            <a:picLocks noChangeAspect="1"/>
          </p:cNvPicPr>
          <p:nvPr/>
        </p:nvPicPr>
        <p:blipFill>
          <a:blip r:embed="rId4"/>
          <a:stretch>
            <a:fillRect/>
          </a:stretch>
        </p:blipFill>
        <p:spPr>
          <a:xfrm>
            <a:off x="0" y="2269671"/>
            <a:ext cx="3482603" cy="4588329"/>
          </a:xfrm>
          <a:prstGeom prst="rect">
            <a:avLst/>
          </a:prstGeom>
        </p:spPr>
      </p:pic>
    </p:spTree>
    <p:extLst>
      <p:ext uri="{BB962C8B-B14F-4D97-AF65-F5344CB8AC3E}">
        <p14:creationId xmlns:p14="http://schemas.microsoft.com/office/powerpoint/2010/main" val="3926226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endParaRPr lang="en-GB" dirty="0"/>
          </a:p>
        </p:txBody>
      </p:sp>
      <p:pic>
        <p:nvPicPr>
          <p:cNvPr id="5" name="Picture 4"/>
          <p:cNvPicPr>
            <a:picLocks noChangeAspect="1"/>
          </p:cNvPicPr>
          <p:nvPr/>
        </p:nvPicPr>
        <p:blipFill rotWithShape="1">
          <a:blip r:embed="rId3"/>
          <a:srcRect l="59272" t="20190" r="3333" b="6233"/>
          <a:stretch/>
        </p:blipFill>
        <p:spPr>
          <a:xfrm>
            <a:off x="1193800" y="0"/>
            <a:ext cx="4584700" cy="6934518"/>
          </a:xfrm>
          <a:prstGeom prst="rect">
            <a:avLst/>
          </a:prstGeom>
        </p:spPr>
      </p:pic>
      <p:pic>
        <p:nvPicPr>
          <p:cNvPr id="6" name="Picture 5"/>
          <p:cNvPicPr>
            <a:picLocks noChangeAspect="1"/>
          </p:cNvPicPr>
          <p:nvPr/>
        </p:nvPicPr>
        <p:blipFill rotWithShape="1">
          <a:blip r:embed="rId4"/>
          <a:srcRect l="63646" t="18256" r="3542" b="5149"/>
          <a:stretch/>
        </p:blipFill>
        <p:spPr>
          <a:xfrm>
            <a:off x="6908800" y="0"/>
            <a:ext cx="3864312" cy="6934518"/>
          </a:xfrm>
          <a:prstGeom prst="rect">
            <a:avLst/>
          </a:prstGeom>
        </p:spPr>
      </p:pic>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2622579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0"/>
            <a:ext cx="6670327" cy="4495800"/>
          </a:xfrm>
          <a:prstGeom prst="rect">
            <a:avLst/>
          </a:prstGeom>
        </p:spPr>
      </p:pic>
      <p:pic>
        <p:nvPicPr>
          <p:cNvPr id="3" name="Picture 2"/>
          <p:cNvPicPr>
            <a:picLocks noChangeAspect="1"/>
          </p:cNvPicPr>
          <p:nvPr/>
        </p:nvPicPr>
        <p:blipFill>
          <a:blip r:embed="rId3"/>
          <a:stretch>
            <a:fillRect/>
          </a:stretch>
        </p:blipFill>
        <p:spPr>
          <a:xfrm>
            <a:off x="0" y="3638550"/>
            <a:ext cx="5657850" cy="3219450"/>
          </a:xfrm>
          <a:prstGeom prst="rect">
            <a:avLst/>
          </a:prstGeom>
        </p:spPr>
      </p:pic>
      <p:sp>
        <p:nvSpPr>
          <p:cNvPr id="4" name="TextBox 3"/>
          <p:cNvSpPr txBox="1"/>
          <p:nvPr/>
        </p:nvSpPr>
        <p:spPr>
          <a:xfrm>
            <a:off x="6515101" y="0"/>
            <a:ext cx="5676900" cy="6882563"/>
          </a:xfrm>
          <a:prstGeom prst="rect">
            <a:avLst/>
          </a:prstGeom>
          <a:noFill/>
        </p:spPr>
        <p:txBody>
          <a:bodyPr wrap="square" lIns="540000" tIns="360000" rIns="540000" bIns="360000" rtlCol="0">
            <a:spAutoFit/>
          </a:bodyPr>
          <a:lstStyle/>
          <a:p>
            <a:pPr lvl="0"/>
            <a:r>
              <a:rPr lang="en-GB" sz="1900" b="1" dirty="0" smtClean="0">
                <a:solidFill>
                  <a:srgbClr val="FF0000"/>
                </a:solidFill>
                <a:effectLst>
                  <a:outerShdw blurRad="38100" dist="38100" dir="2700000" algn="tl">
                    <a:srgbClr val="000000">
                      <a:alpha val="43137"/>
                    </a:srgbClr>
                  </a:outerShdw>
                </a:effectLst>
                <a:latin typeface="Arial Black" panose="020B0A04020102020204" pitchFamily="34" charset="0"/>
              </a:rPr>
              <a:t>First Inaugural Address, Washington DC, January 21 1981</a:t>
            </a:r>
          </a:p>
          <a:p>
            <a:pPr lvl="0" algn="just"/>
            <a:endParaRPr lang="en-GB" sz="1900" dirty="0">
              <a:solidFill>
                <a:srgbClr val="7030A0"/>
              </a:solidFill>
              <a:latin typeface="Arial Black" panose="020B0A04020102020204" pitchFamily="34" charset="0"/>
            </a:endParaRPr>
          </a:p>
          <a:p>
            <a:pPr marL="285750" lvl="0" indent="-285750" algn="just">
              <a:buFont typeface="Arial" panose="020B0604020202020204" pitchFamily="34" charset="0"/>
              <a:buChar char="•"/>
            </a:pPr>
            <a:r>
              <a:rPr lang="en-GB" sz="1900" b="1" dirty="0" smtClean="0">
                <a:solidFill>
                  <a:srgbClr val="7030A0"/>
                </a:solidFill>
                <a:latin typeface="Arial Black" panose="020B0A04020102020204" pitchFamily="34" charset="0"/>
              </a:rPr>
              <a:t>Based </a:t>
            </a:r>
            <a:r>
              <a:rPr lang="en-GB" sz="1900" b="1" dirty="0">
                <a:solidFill>
                  <a:srgbClr val="7030A0"/>
                </a:solidFill>
                <a:latin typeface="Arial Black" panose="020B0A04020102020204" pitchFamily="34" charset="0"/>
              </a:rPr>
              <a:t>on </a:t>
            </a:r>
            <a:r>
              <a:rPr lang="en-GB" sz="1900" b="1" dirty="0" smtClean="0">
                <a:solidFill>
                  <a:srgbClr val="7030A0"/>
                </a:solidFill>
                <a:latin typeface="Arial Black" panose="020B0A04020102020204" pitchFamily="34" charset="0"/>
              </a:rPr>
              <a:t>this speech, </a:t>
            </a:r>
            <a:r>
              <a:rPr lang="en-GB" sz="1900" b="1" dirty="0">
                <a:solidFill>
                  <a:srgbClr val="7030A0"/>
                </a:solidFill>
                <a:latin typeface="Arial Black" panose="020B0A04020102020204" pitchFamily="34" charset="0"/>
              </a:rPr>
              <a:t>what would you say are the important features of Reagan’s politics? </a:t>
            </a:r>
            <a:endParaRPr lang="en-GB" sz="1900" b="1" dirty="0" smtClean="0">
              <a:solidFill>
                <a:srgbClr val="7030A0"/>
              </a:solidFill>
              <a:latin typeface="Arial Black" panose="020B0A04020102020204" pitchFamily="34" charset="0"/>
            </a:endParaRPr>
          </a:p>
          <a:p>
            <a:pPr marL="285750" lvl="0" indent="-285750" algn="just">
              <a:buFont typeface="Arial" panose="020B0604020202020204" pitchFamily="34" charset="0"/>
              <a:buChar char="•"/>
            </a:pPr>
            <a:endParaRPr lang="en-GB" sz="1900" b="1" dirty="0">
              <a:solidFill>
                <a:srgbClr val="7030A0"/>
              </a:solidFill>
              <a:latin typeface="Arial Black" panose="020B0A04020102020204" pitchFamily="34" charset="0"/>
            </a:endParaRPr>
          </a:p>
          <a:p>
            <a:pPr marL="285750" lvl="0" indent="-285750" algn="just">
              <a:buFont typeface="Arial" panose="020B0604020202020204" pitchFamily="34" charset="0"/>
              <a:buChar char="•"/>
            </a:pPr>
            <a:r>
              <a:rPr lang="en-GB" sz="1900" b="1" dirty="0" smtClean="0">
                <a:solidFill>
                  <a:srgbClr val="7030A0"/>
                </a:solidFill>
                <a:latin typeface="Arial Black" panose="020B0A04020102020204" pitchFamily="34" charset="0"/>
              </a:rPr>
              <a:t>How does Reagan’s speech compare and contrast with Carter’s policies and presidential style?</a:t>
            </a:r>
          </a:p>
          <a:p>
            <a:pPr marL="285750" lvl="0" indent="-285750" algn="just">
              <a:buFont typeface="Arial" panose="020B0604020202020204" pitchFamily="34" charset="0"/>
              <a:buChar char="•"/>
            </a:pPr>
            <a:endParaRPr lang="en-GB" sz="1900" b="1" dirty="0" smtClean="0">
              <a:solidFill>
                <a:srgbClr val="7030A0"/>
              </a:solidFill>
              <a:latin typeface="Arial Black" panose="020B0A04020102020204" pitchFamily="34" charset="0"/>
            </a:endParaRPr>
          </a:p>
          <a:p>
            <a:pPr marL="285750" lvl="0" indent="-285750" algn="just">
              <a:buFont typeface="Arial" panose="020B0604020202020204" pitchFamily="34" charset="0"/>
              <a:buChar char="•"/>
            </a:pPr>
            <a:r>
              <a:rPr lang="en-GB" sz="1900" b="1" dirty="0" smtClean="0">
                <a:solidFill>
                  <a:srgbClr val="7030A0"/>
                </a:solidFill>
                <a:latin typeface="Arial Black" panose="020B0A04020102020204" pitchFamily="34" charset="0"/>
              </a:rPr>
              <a:t>In what ways might this speech have signalled a departure from the American Liberal Consensus?</a:t>
            </a:r>
          </a:p>
          <a:p>
            <a:pPr marL="285750" lvl="0" indent="-285750" algn="just">
              <a:buFont typeface="Arial" panose="020B0604020202020204" pitchFamily="34" charset="0"/>
              <a:buChar char="•"/>
            </a:pPr>
            <a:endParaRPr lang="en-GB" sz="1900" b="1" dirty="0">
              <a:solidFill>
                <a:srgbClr val="7030A0"/>
              </a:solidFill>
              <a:latin typeface="Arial Black" panose="020B0A04020102020204" pitchFamily="34" charset="0"/>
            </a:endParaRPr>
          </a:p>
          <a:p>
            <a:pPr marL="285750" lvl="0" indent="-285750" algn="just">
              <a:buFont typeface="Arial" panose="020B0604020202020204" pitchFamily="34" charset="0"/>
              <a:buChar char="•"/>
            </a:pPr>
            <a:r>
              <a:rPr lang="en-GB" sz="1900" b="1" dirty="0" smtClean="0">
                <a:solidFill>
                  <a:srgbClr val="7030A0"/>
                </a:solidFill>
                <a:latin typeface="Arial Black" panose="020B0A04020102020204" pitchFamily="34" charset="0"/>
              </a:rPr>
              <a:t>What attitudes does Reagan express about taxes and government?</a:t>
            </a:r>
            <a:endParaRPr lang="en-GB" sz="1900" b="1" dirty="0">
              <a:solidFill>
                <a:srgbClr val="7030A0"/>
              </a:solidFill>
              <a:latin typeface="Arial Black" panose="020B0A04020102020204" pitchFamily="34" charset="0"/>
            </a:endParaRPr>
          </a:p>
          <a:p>
            <a:pPr marL="285750" lvl="0" indent="-285750" algn="just">
              <a:buFont typeface="Arial" panose="020B0604020202020204" pitchFamily="34" charset="0"/>
              <a:buChar char="•"/>
            </a:pPr>
            <a:endParaRPr lang="en-GB" sz="2000" b="1" dirty="0" smtClean="0">
              <a:solidFill>
                <a:srgbClr val="7030A0"/>
              </a:solidFill>
              <a:latin typeface="Arial Black" panose="020B0A04020102020204" pitchFamily="34" charset="0"/>
            </a:endParaRPr>
          </a:p>
        </p:txBody>
      </p:sp>
    </p:spTree>
    <p:extLst>
      <p:ext uri="{BB962C8B-B14F-4D97-AF65-F5344CB8AC3E}">
        <p14:creationId xmlns:p14="http://schemas.microsoft.com/office/powerpoint/2010/main" val="21660124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1" cy="7128784"/>
          </a:xfrm>
          <a:prstGeom prst="rect">
            <a:avLst/>
          </a:prstGeom>
          <a:noFill/>
        </p:spPr>
        <p:txBody>
          <a:bodyPr wrap="square" lIns="540000" tIns="360000" rIns="540000" bIns="360000" rtlCol="0">
            <a:spAutoFit/>
          </a:bodyPr>
          <a:lstStyle/>
          <a:p>
            <a:pPr algn="just"/>
            <a:r>
              <a:rPr lang="en-GB" sz="2800" b="1" dirty="0" smtClean="0">
                <a:effectLst>
                  <a:outerShdw blurRad="38100" dist="38100" dir="2700000" algn="tl">
                    <a:srgbClr val="000000">
                      <a:alpha val="43137"/>
                    </a:srgbClr>
                  </a:outerShdw>
                </a:effectLst>
                <a:latin typeface="Arial Black" panose="020B0A04020102020204" pitchFamily="34" charset="0"/>
              </a:rPr>
              <a:t>“</a:t>
            </a:r>
            <a:r>
              <a:rPr lang="en-GB" sz="2800" dirty="0" smtClean="0">
                <a:latin typeface="Arial Black" panose="020B0A04020102020204" pitchFamily="34" charset="0"/>
              </a:rPr>
              <a:t>Those </a:t>
            </a:r>
            <a:r>
              <a:rPr lang="en-GB" sz="2800" dirty="0">
                <a:latin typeface="Arial Black" panose="020B0A04020102020204" pitchFamily="34" charset="0"/>
              </a:rPr>
              <a:t>who work are denied a fair return for their </a:t>
            </a:r>
            <a:r>
              <a:rPr lang="en-GB" sz="2800" dirty="0" err="1">
                <a:latin typeface="Arial Black" panose="020B0A04020102020204" pitchFamily="34" charset="0"/>
              </a:rPr>
              <a:t>labor</a:t>
            </a:r>
            <a:r>
              <a:rPr lang="en-GB" sz="2800" dirty="0">
                <a:latin typeface="Arial Black" panose="020B0A04020102020204" pitchFamily="34" charset="0"/>
              </a:rPr>
              <a:t> by </a:t>
            </a:r>
            <a:r>
              <a:rPr lang="en-GB" sz="2800" dirty="0">
                <a:solidFill>
                  <a:srgbClr val="7030A0"/>
                </a:solidFill>
                <a:latin typeface="Arial Black" panose="020B0A04020102020204" pitchFamily="34" charset="0"/>
              </a:rPr>
              <a:t>a tax system which penalizes successful achievement </a:t>
            </a:r>
            <a:r>
              <a:rPr lang="en-GB" sz="2800" dirty="0">
                <a:latin typeface="Arial Black" panose="020B0A04020102020204" pitchFamily="34" charset="0"/>
              </a:rPr>
              <a:t>and keeps us from maintaining full productivity.</a:t>
            </a:r>
          </a:p>
          <a:p>
            <a:pPr algn="just"/>
            <a:r>
              <a:rPr lang="en-GB" sz="2800" b="1" dirty="0" smtClean="0">
                <a:latin typeface="Arial Black" panose="020B0A04020102020204" pitchFamily="34" charset="0"/>
              </a:rPr>
              <a:t>	“ … G</a:t>
            </a:r>
            <a:r>
              <a:rPr lang="en-GB" sz="2800" dirty="0" smtClean="0">
                <a:latin typeface="Arial Black" panose="020B0A04020102020204" pitchFamily="34" charset="0"/>
              </a:rPr>
              <a:t>reat </a:t>
            </a:r>
            <a:r>
              <a:rPr lang="en-GB" sz="2800" dirty="0">
                <a:latin typeface="Arial Black" panose="020B0A04020102020204" pitchFamily="34" charset="0"/>
              </a:rPr>
              <a:t>as our tax burden is, it has not kept pace with public spending. For decades we have piled </a:t>
            </a:r>
            <a:r>
              <a:rPr lang="en-GB" sz="2800" dirty="0">
                <a:solidFill>
                  <a:srgbClr val="7030A0"/>
                </a:solidFill>
                <a:latin typeface="Arial Black" panose="020B0A04020102020204" pitchFamily="34" charset="0"/>
              </a:rPr>
              <a:t>deficit upon deficit, mortgaging our future and our children’s future</a:t>
            </a:r>
            <a:r>
              <a:rPr lang="en-GB" sz="2800" dirty="0">
                <a:latin typeface="Arial Black" panose="020B0A04020102020204" pitchFamily="34" charset="0"/>
              </a:rPr>
              <a:t> for the temporary convenience of the present. To continue this long trend is to guarantee tremendous social, cultural, political, and economic upheavals.</a:t>
            </a:r>
          </a:p>
          <a:p>
            <a:pPr algn="just"/>
            <a:r>
              <a:rPr lang="en-GB" sz="2800" dirty="0">
                <a:latin typeface="Arial Black" panose="020B0A04020102020204" pitchFamily="34" charset="0"/>
              </a:rPr>
              <a:t>	</a:t>
            </a:r>
            <a:r>
              <a:rPr lang="en-GB" sz="2800" dirty="0" smtClean="0">
                <a:latin typeface="Arial Black" panose="020B0A04020102020204" pitchFamily="34" charset="0"/>
              </a:rPr>
              <a:t>“</a:t>
            </a:r>
            <a:r>
              <a:rPr lang="en-GB" sz="2800" dirty="0" smtClean="0">
                <a:solidFill>
                  <a:srgbClr val="7030A0"/>
                </a:solidFill>
                <a:latin typeface="Arial Black" panose="020B0A04020102020204" pitchFamily="34" charset="0"/>
              </a:rPr>
              <a:t>You </a:t>
            </a:r>
            <a:r>
              <a:rPr lang="en-GB" sz="2800" dirty="0">
                <a:solidFill>
                  <a:srgbClr val="7030A0"/>
                </a:solidFill>
                <a:latin typeface="Arial Black" panose="020B0A04020102020204" pitchFamily="34" charset="0"/>
              </a:rPr>
              <a:t>and I, as individuals, can, by borrowing, live beyond our means, but for only a limited period of time. Why, then, should we think that collectively, as a nation, we’re not bound by that same limitation</a:t>
            </a:r>
            <a:r>
              <a:rPr lang="en-GB" sz="2800" dirty="0" smtClean="0">
                <a:latin typeface="Arial Black" panose="020B0A04020102020204" pitchFamily="34" charset="0"/>
              </a:rPr>
              <a:t>?”</a:t>
            </a:r>
            <a:endParaRPr lang="en-GB" sz="2800" b="1" dirty="0">
              <a:solidFill>
                <a:srgbClr val="7030A0"/>
              </a:solidFill>
              <a:effectLst>
                <a:outerShdw blurRad="38100" dist="38100" dir="2700000" algn="tl">
                  <a:srgbClr val="000000">
                    <a:alpha val="43137"/>
                  </a:srgbClr>
                </a:outerShdw>
              </a:effectLst>
              <a:latin typeface="Arial Black" panose="020B0A04020102020204" pitchFamily="34" charset="0"/>
            </a:endParaRPr>
          </a:p>
          <a:p>
            <a:pPr lvl="0"/>
            <a:endParaRPr lang="en-GB" sz="2400" b="1" dirty="0" smtClean="0">
              <a:solidFill>
                <a:srgbClr val="7030A0"/>
              </a:solidFill>
              <a:latin typeface="Arial Black" panose="020B0A04020102020204" pitchFamily="34" charset="0"/>
            </a:endParaRPr>
          </a:p>
        </p:txBody>
      </p:sp>
    </p:spTree>
    <p:extLst>
      <p:ext uri="{BB962C8B-B14F-4D97-AF65-F5344CB8AC3E}">
        <p14:creationId xmlns:p14="http://schemas.microsoft.com/office/powerpoint/2010/main" val="33656351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0"/>
            <a:ext cx="6670327" cy="4495800"/>
          </a:xfrm>
          <a:prstGeom prst="rect">
            <a:avLst/>
          </a:prstGeom>
        </p:spPr>
      </p:pic>
      <p:pic>
        <p:nvPicPr>
          <p:cNvPr id="3" name="Picture 2"/>
          <p:cNvPicPr>
            <a:picLocks noChangeAspect="1"/>
          </p:cNvPicPr>
          <p:nvPr/>
        </p:nvPicPr>
        <p:blipFill>
          <a:blip r:embed="rId3"/>
          <a:stretch>
            <a:fillRect/>
          </a:stretch>
        </p:blipFill>
        <p:spPr>
          <a:xfrm>
            <a:off x="0" y="3638550"/>
            <a:ext cx="5657850" cy="3219450"/>
          </a:xfrm>
          <a:prstGeom prst="rect">
            <a:avLst/>
          </a:prstGeom>
        </p:spPr>
      </p:pic>
      <p:sp>
        <p:nvSpPr>
          <p:cNvPr id="4" name="TextBox 3"/>
          <p:cNvSpPr txBox="1"/>
          <p:nvPr/>
        </p:nvSpPr>
        <p:spPr>
          <a:xfrm>
            <a:off x="6515101" y="0"/>
            <a:ext cx="5676900" cy="6759452"/>
          </a:xfrm>
          <a:prstGeom prst="rect">
            <a:avLst/>
          </a:prstGeom>
          <a:noFill/>
        </p:spPr>
        <p:txBody>
          <a:bodyPr wrap="square" lIns="540000" tIns="360000" rIns="540000" bIns="360000" rtlCol="0">
            <a:spAutoFit/>
          </a:bodyPr>
          <a:lstStyle/>
          <a:p>
            <a:pPr lvl="0"/>
            <a:r>
              <a:rPr lang="en-GB" sz="4400" b="1" dirty="0" smtClean="0">
                <a:solidFill>
                  <a:srgbClr val="7030A0"/>
                </a:solidFill>
                <a:effectLst>
                  <a:outerShdw blurRad="38100" dist="38100" dir="2700000" algn="tl">
                    <a:srgbClr val="000000">
                      <a:alpha val="43137"/>
                    </a:srgbClr>
                  </a:outerShdw>
                </a:effectLst>
                <a:latin typeface="Arial Black" panose="020B0A04020102020204" pitchFamily="34" charset="0"/>
              </a:rPr>
              <a:t>“In </a:t>
            </a:r>
            <a:r>
              <a:rPr lang="en-GB" sz="4400" b="1" dirty="0">
                <a:solidFill>
                  <a:srgbClr val="7030A0"/>
                </a:solidFill>
                <a:effectLst>
                  <a:outerShdw blurRad="38100" dist="38100" dir="2700000" algn="tl">
                    <a:srgbClr val="000000">
                      <a:alpha val="43137"/>
                    </a:srgbClr>
                  </a:outerShdw>
                </a:effectLst>
                <a:latin typeface="Arial Black" panose="020B0A04020102020204" pitchFamily="34" charset="0"/>
              </a:rPr>
              <a:t>this present crisis, government is not the solution to our problem; government is the problem</a:t>
            </a:r>
            <a:r>
              <a:rPr lang="en-GB" sz="4400" b="1" dirty="0" smtClean="0">
                <a:solidFill>
                  <a:srgbClr val="7030A0"/>
                </a:solidFill>
                <a:effectLst>
                  <a:outerShdw blurRad="38100" dist="38100" dir="2700000" algn="tl">
                    <a:srgbClr val="000000">
                      <a:alpha val="43137"/>
                    </a:srgbClr>
                  </a:outerShdw>
                </a:effectLst>
                <a:latin typeface="Arial Black" panose="020B0A04020102020204" pitchFamily="34" charset="0"/>
              </a:rPr>
              <a:t>.” </a:t>
            </a:r>
          </a:p>
          <a:p>
            <a:pPr lvl="0"/>
            <a:endParaRPr lang="en-GB" sz="2000" b="1" dirty="0">
              <a:solidFill>
                <a:srgbClr val="7030A0"/>
              </a:solidFill>
              <a:effectLst>
                <a:outerShdw blurRad="38100" dist="38100" dir="2700000" algn="tl">
                  <a:srgbClr val="000000">
                    <a:alpha val="43137"/>
                  </a:srgbClr>
                </a:outerShdw>
              </a:effectLst>
              <a:latin typeface="Arial Black" panose="020B0A04020102020204" pitchFamily="34" charset="0"/>
            </a:endParaRPr>
          </a:p>
          <a:p>
            <a:pPr lvl="0"/>
            <a:endParaRPr lang="en-GB" sz="2000" b="1" dirty="0" smtClean="0">
              <a:solidFill>
                <a:srgbClr val="7030A0"/>
              </a:solidFill>
              <a:latin typeface="Arial Black" panose="020B0A04020102020204" pitchFamily="34" charset="0"/>
            </a:endParaRPr>
          </a:p>
        </p:txBody>
      </p:sp>
    </p:spTree>
    <p:extLst>
      <p:ext uri="{BB962C8B-B14F-4D97-AF65-F5344CB8AC3E}">
        <p14:creationId xmlns:p14="http://schemas.microsoft.com/office/powerpoint/2010/main" val="42356133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1" cy="6759452"/>
          </a:xfrm>
          <a:prstGeom prst="rect">
            <a:avLst/>
          </a:prstGeom>
          <a:noFill/>
        </p:spPr>
        <p:txBody>
          <a:bodyPr wrap="square" lIns="540000" tIns="360000" rIns="540000" bIns="360000" rtlCol="0">
            <a:spAutoFit/>
          </a:bodyPr>
          <a:lstStyle/>
          <a:p>
            <a:pPr algn="just"/>
            <a:r>
              <a:rPr lang="en-GB" sz="2800" dirty="0" smtClean="0">
                <a:latin typeface="Arial Black" panose="020B0A04020102020204" pitchFamily="34" charset="0"/>
              </a:rPr>
              <a:t>“It </a:t>
            </a:r>
            <a:r>
              <a:rPr lang="en-GB" sz="2800" dirty="0">
                <a:latin typeface="Arial Black" panose="020B0A04020102020204" pitchFamily="34" charset="0"/>
              </a:rPr>
              <a:t>is time to check and reverse the growth of government, which </a:t>
            </a:r>
            <a:r>
              <a:rPr lang="en-GB" sz="2800" dirty="0">
                <a:solidFill>
                  <a:srgbClr val="7030A0"/>
                </a:solidFill>
                <a:latin typeface="Arial Black" panose="020B0A04020102020204" pitchFamily="34" charset="0"/>
              </a:rPr>
              <a:t>shows signs of having grown beyond the consent of the governed</a:t>
            </a:r>
            <a:r>
              <a:rPr lang="en-GB" sz="2800" dirty="0">
                <a:latin typeface="Arial Black" panose="020B0A04020102020204" pitchFamily="34" charset="0"/>
              </a:rPr>
              <a:t>.</a:t>
            </a:r>
          </a:p>
          <a:p>
            <a:pPr algn="just"/>
            <a:r>
              <a:rPr lang="en-GB" sz="2800" dirty="0">
                <a:latin typeface="Arial Black" panose="020B0A04020102020204" pitchFamily="34" charset="0"/>
              </a:rPr>
              <a:t>	</a:t>
            </a:r>
            <a:r>
              <a:rPr lang="en-GB" sz="2800" dirty="0" smtClean="0">
                <a:latin typeface="Arial Black" panose="020B0A04020102020204" pitchFamily="34" charset="0"/>
              </a:rPr>
              <a:t>“It </a:t>
            </a:r>
            <a:r>
              <a:rPr lang="en-GB" sz="2800" dirty="0">
                <a:latin typeface="Arial Black" panose="020B0A04020102020204" pitchFamily="34" charset="0"/>
              </a:rPr>
              <a:t>is my intention to curb the size and influence of the Federal establishment and to demand recognition of the distinction between the powers granted to the Federal Government and those reserved to the States or to the people. </a:t>
            </a:r>
            <a:endParaRPr lang="en-GB" sz="2800" dirty="0" smtClean="0">
              <a:latin typeface="Arial Black" panose="020B0A04020102020204" pitchFamily="34" charset="0"/>
            </a:endParaRPr>
          </a:p>
          <a:p>
            <a:pPr algn="just"/>
            <a:r>
              <a:rPr lang="en-GB" sz="2800" dirty="0">
                <a:latin typeface="Arial Black" panose="020B0A04020102020204" pitchFamily="34" charset="0"/>
              </a:rPr>
              <a:t>	</a:t>
            </a:r>
            <a:r>
              <a:rPr lang="en-GB" sz="2800" dirty="0" smtClean="0">
                <a:latin typeface="Arial Black" panose="020B0A04020102020204" pitchFamily="34" charset="0"/>
              </a:rPr>
              <a:t>“ … Now</a:t>
            </a:r>
            <a:r>
              <a:rPr lang="en-GB" sz="2800" dirty="0">
                <a:latin typeface="Arial Black" panose="020B0A04020102020204" pitchFamily="34" charset="0"/>
              </a:rPr>
              <a:t>, so there will be no misunderstanding, it’s not my intention to do away with government. It is rather to make it </a:t>
            </a:r>
            <a:r>
              <a:rPr lang="en-GB" sz="2800" dirty="0" smtClean="0">
                <a:latin typeface="Arial Black" panose="020B0A04020102020204" pitchFamily="34" charset="0"/>
              </a:rPr>
              <a:t>work – work </a:t>
            </a:r>
            <a:r>
              <a:rPr lang="en-GB" sz="2800" dirty="0">
                <a:latin typeface="Arial Black" panose="020B0A04020102020204" pitchFamily="34" charset="0"/>
              </a:rPr>
              <a:t>with us, not over us; to stand by our side, not ride on our back. Government can and </a:t>
            </a:r>
            <a:r>
              <a:rPr lang="en-GB" sz="2800" dirty="0">
                <a:solidFill>
                  <a:srgbClr val="7030A0"/>
                </a:solidFill>
                <a:latin typeface="Arial Black" panose="020B0A04020102020204" pitchFamily="34" charset="0"/>
              </a:rPr>
              <a:t>must provide opportunity, not smother it; foster productivity, not stifle it</a:t>
            </a:r>
            <a:r>
              <a:rPr lang="en-GB" sz="2800" dirty="0" smtClean="0">
                <a:latin typeface="Arial Black" panose="020B0A04020102020204" pitchFamily="34" charset="0"/>
              </a:rPr>
              <a:t>.”</a:t>
            </a:r>
            <a:endParaRPr lang="en-GB" sz="2800" dirty="0">
              <a:latin typeface="Arial Black" panose="020B0A04020102020204" pitchFamily="34" charset="0"/>
            </a:endParaRPr>
          </a:p>
        </p:txBody>
      </p:sp>
    </p:spTree>
    <p:extLst>
      <p:ext uri="{BB962C8B-B14F-4D97-AF65-F5344CB8AC3E}">
        <p14:creationId xmlns:p14="http://schemas.microsoft.com/office/powerpoint/2010/main" val="11388119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212271" y="6297"/>
            <a:ext cx="7820439" cy="5349496"/>
          </a:xfrm>
          <a:prstGeom prst="rect">
            <a:avLst/>
          </a:prstGeom>
          <a:noFill/>
        </p:spPr>
        <p:txBody>
          <a:bodyPr wrap="square" lIns="540000" tIns="180000" rIns="540000" bIns="180000" rtlCol="0">
            <a:spAutoFit/>
          </a:bodyPr>
          <a:lstStyle/>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algn="just"/>
            <a:endParaRPr lang="en-GB" sz="1200" b="1" dirty="0">
              <a:cs typeface="Arial" pitchFamily="34" charset="0"/>
            </a:endParaRP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endParaRPr lang="en-GB" sz="2000" dirty="0">
              <a:cs typeface="Arial" pitchFamily="34" charset="0"/>
            </a:endParaRPr>
          </a:p>
          <a:p>
            <a:pPr marL="285750" indent="-285750" algn="just">
              <a:buFont typeface="Arial" panose="020B0604020202020204" pitchFamily="34" charset="0"/>
              <a:buChar char="•"/>
            </a:pPr>
            <a:r>
              <a:rPr lang="en-GB" sz="2000" dirty="0">
                <a:cs typeface="Arial" pitchFamily="34" charset="0"/>
              </a:rPr>
              <a:t>In 1984, Reagan defeated Democrat candidate Walter Mondale in all but Mondale’s home state (Minnesota), winning 59% of the popular vote</a:t>
            </a: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endParaRPr lang="en-GB" sz="1600" dirty="0">
              <a:cs typeface="Arial" pitchFamily="34" charset="0"/>
            </a:endParaRPr>
          </a:p>
          <a:p>
            <a:pPr algn="just"/>
            <a:endParaRPr lang="en-GB" sz="1600" dirty="0">
              <a:cs typeface="Arial" pitchFamily="34" charset="0"/>
            </a:endParaRPr>
          </a:p>
        </p:txBody>
      </p:sp>
      <p:pic>
        <p:nvPicPr>
          <p:cNvPr id="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379" y="19711"/>
            <a:ext cx="6524821" cy="32624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99063" y="-222197"/>
            <a:ext cx="4622193" cy="56204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33124" y="4199810"/>
            <a:ext cx="2404151" cy="2411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itle 1"/>
          <p:cNvSpPr txBox="1">
            <a:spLocks/>
          </p:cNvSpPr>
          <p:nvPr/>
        </p:nvSpPr>
        <p:spPr>
          <a:xfrm>
            <a:off x="156260" y="4742642"/>
            <a:ext cx="5476864"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smtClean="0">
                <a:latin typeface="Arial Black" panose="020B0A04020102020204" pitchFamily="34" charset="0"/>
              </a:rPr>
              <a:t>1984 Presidential Election</a:t>
            </a:r>
            <a:endParaRPr lang="en-GB" sz="4000" b="1" dirty="0">
              <a:latin typeface="Arial Black" panose="020B0A04020102020204" pitchFamily="34" charset="0"/>
            </a:endParaRPr>
          </a:p>
        </p:txBody>
      </p:sp>
    </p:spTree>
    <p:extLst>
      <p:ext uri="{BB962C8B-B14F-4D97-AF65-F5344CB8AC3E}">
        <p14:creationId xmlns:p14="http://schemas.microsoft.com/office/powerpoint/2010/main" val="30143070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GB" dirty="0"/>
          </a:p>
          <a:p>
            <a:pPr marL="0" indent="0">
              <a:buNone/>
            </a:pPr>
            <a:endParaRPr lang="en-GB" dirty="0"/>
          </a:p>
        </p:txBody>
      </p:sp>
      <p:pic>
        <p:nvPicPr>
          <p:cNvPr id="4" name="EU-IBF8nwSY"/>
          <p:cNvPicPr>
            <a:picLocks noRot="1" noChangeAspect="1"/>
          </p:cNvPicPr>
          <p:nvPr>
            <a:videoFile r:link="rId1"/>
          </p:nvPr>
        </p:nvPicPr>
        <p:blipFill>
          <a:blip r:embed="rId3"/>
          <a:stretch>
            <a:fillRect/>
          </a:stretch>
        </p:blipFill>
        <p:spPr>
          <a:xfrm>
            <a:off x="0" y="0"/>
            <a:ext cx="12192000" cy="6858000"/>
          </a:xfrm>
          <a:prstGeom prst="rect">
            <a:avLst/>
          </a:prstGeom>
        </p:spPr>
      </p:pic>
      <p:sp>
        <p:nvSpPr>
          <p:cNvPr id="5" name="Title 4"/>
          <p:cNvSpPr>
            <a:spLocks noGrp="1"/>
          </p:cNvSpPr>
          <p:nvPr>
            <p:ph type="title"/>
          </p:nvPr>
        </p:nvSpPr>
        <p:spPr/>
        <p:txBody>
          <a:bodyPr/>
          <a:lstStyle/>
          <a:p>
            <a:endParaRPr lang="en-GB"/>
          </a:p>
        </p:txBody>
      </p:sp>
    </p:spTree>
    <p:extLst>
      <p:ext uri="{BB962C8B-B14F-4D97-AF65-F5344CB8AC3E}">
        <p14:creationId xmlns:p14="http://schemas.microsoft.com/office/powerpoint/2010/main" val="19081397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19125"/>
            <a:ext cx="10515600" cy="1325563"/>
          </a:xfrm>
        </p:spPr>
        <p:txBody>
          <a:bodyPr>
            <a:normAutofit fontScale="90000"/>
          </a:bodyPr>
          <a:lstStyle/>
          <a:p>
            <a:pPr algn="ctr"/>
            <a:r>
              <a:rPr lang="en-GB" b="1" dirty="0" smtClean="0">
                <a:latin typeface="Arial Black" panose="020B0A04020102020204" pitchFamily="34" charset="0"/>
              </a:rPr>
              <a:t>Morning in America </a:t>
            </a:r>
            <a:br>
              <a:rPr lang="en-GB" b="1" dirty="0" smtClean="0">
                <a:latin typeface="Arial Black" panose="020B0A04020102020204" pitchFamily="34" charset="0"/>
              </a:rPr>
            </a:br>
            <a:r>
              <a:rPr lang="en-GB" b="1" dirty="0" smtClean="0">
                <a:latin typeface="Arial Black" panose="020B0A04020102020204" pitchFamily="34" charset="0"/>
              </a:rPr>
              <a:t>aka ‘Prouder</a:t>
            </a:r>
            <a:r>
              <a:rPr lang="en-GB" b="1" dirty="0">
                <a:latin typeface="Arial Black" panose="020B0A04020102020204" pitchFamily="34" charset="0"/>
              </a:rPr>
              <a:t>, Stronger, Better’ 1984 campaign advert</a:t>
            </a:r>
          </a:p>
        </p:txBody>
      </p:sp>
      <p:sp>
        <p:nvSpPr>
          <p:cNvPr id="3" name="Content Placeholder 2"/>
          <p:cNvSpPr>
            <a:spLocks noGrp="1"/>
          </p:cNvSpPr>
          <p:nvPr>
            <p:ph idx="1"/>
          </p:nvPr>
        </p:nvSpPr>
        <p:spPr>
          <a:xfrm>
            <a:off x="838200" y="2295525"/>
            <a:ext cx="10515600" cy="4351338"/>
          </a:xfrm>
        </p:spPr>
        <p:txBody>
          <a:bodyPr/>
          <a:lstStyle/>
          <a:p>
            <a:pPr marL="0" indent="0" algn="just">
              <a:buNone/>
            </a:pPr>
            <a:r>
              <a:rPr lang="en-GB" dirty="0"/>
              <a:t>It's morning again in America. Today more men and women will go to work than ever before in our country's history. With interest rates at about half the record highs of 1980, nearly 2,000 families today will buy new homes, more than at any time in the past four years. This afternoon 6,500 young men and women will be married, and with inflation at less than half of what it was just four years ago, they can look forward with confidence to the future. It's morning again in America, and under the leadership of President Reagan, our country is prouder and stronger and better. Why would we ever want to return to where we were less than four short years ago?</a:t>
            </a:r>
          </a:p>
        </p:txBody>
      </p:sp>
    </p:spTree>
    <p:extLst>
      <p:ext uri="{BB962C8B-B14F-4D97-AF65-F5344CB8AC3E}">
        <p14:creationId xmlns:p14="http://schemas.microsoft.com/office/powerpoint/2010/main" val="1000549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What does ‘Morning in America’ tell us about Reagan’s appeal as a politician?</a:t>
            </a:r>
          </a:p>
          <a:p>
            <a:endParaRPr lang="en-GB" dirty="0"/>
          </a:p>
          <a:p>
            <a:r>
              <a:rPr lang="en-GB" dirty="0" smtClean="0"/>
              <a:t>How might the video have been designed to appeal to the American electorate? What aspects of American mythology and national identity  does the video mobilise?</a:t>
            </a:r>
          </a:p>
          <a:p>
            <a:endParaRPr lang="en-GB" dirty="0"/>
          </a:p>
          <a:p>
            <a:r>
              <a:rPr lang="en-GB" dirty="0" smtClean="0"/>
              <a:t>What insights might the video provide about Reagan’s social and economic outlook and policies?</a:t>
            </a:r>
          </a:p>
          <a:p>
            <a:endParaRPr lang="en-GB" dirty="0"/>
          </a:p>
          <a:p>
            <a:endParaRPr lang="en-GB" dirty="0"/>
          </a:p>
        </p:txBody>
      </p:sp>
    </p:spTree>
    <p:extLst>
      <p:ext uri="{BB962C8B-B14F-4D97-AF65-F5344CB8AC3E}">
        <p14:creationId xmlns:p14="http://schemas.microsoft.com/office/powerpoint/2010/main" val="16373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TotalTime>
  <Words>1038</Words>
  <Application>Microsoft Office PowerPoint</Application>
  <PresentationFormat>Widescreen</PresentationFormat>
  <Paragraphs>89</Paragraphs>
  <Slides>20</Slides>
  <Notes>7</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Arial Black</vt:lpstr>
      <vt:lpstr>Calibri</vt:lpstr>
      <vt:lpstr>Calibri Light</vt:lpstr>
      <vt:lpstr>Office Theme</vt:lpstr>
      <vt:lpstr>PowerPoint Presentation</vt:lpstr>
      <vt:lpstr>1980 Presidential Election</vt:lpstr>
      <vt:lpstr>PowerPoint Presentation</vt:lpstr>
      <vt:lpstr>Reagan Persona: Style</vt:lpstr>
      <vt:lpstr>The (First) Celebrity President</vt:lpstr>
      <vt:lpstr>PowerPoint Presentation</vt:lpstr>
      <vt:lpstr>PowerPoint Presentation</vt:lpstr>
      <vt:lpstr>PowerPoint Presentation</vt:lpstr>
      <vt:lpstr>PowerPoint Presentation</vt:lpstr>
      <vt:lpstr>Governor of California (1967–1975) </vt:lpstr>
      <vt:lpstr>Republican primaries, 1976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Morning in America  aka ‘Prouder, Stronger, Better’ 1984 campaign advert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19</cp:revision>
  <dcterms:created xsi:type="dcterms:W3CDTF">2019-01-16T15:22:55Z</dcterms:created>
  <dcterms:modified xsi:type="dcterms:W3CDTF">2020-11-24T15:18:56Z</dcterms:modified>
</cp:coreProperties>
</file>