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7" r:id="rId2"/>
    <p:sldId id="258" r:id="rId3"/>
    <p:sldId id="434" r:id="rId4"/>
    <p:sldId id="435" r:id="rId5"/>
    <p:sldId id="281" r:id="rId6"/>
    <p:sldId id="259" r:id="rId7"/>
    <p:sldId id="261" r:id="rId8"/>
    <p:sldId id="260" r:id="rId9"/>
    <p:sldId id="436" r:id="rId10"/>
    <p:sldId id="262" r:id="rId11"/>
    <p:sldId id="263" r:id="rId12"/>
    <p:sldId id="264" r:id="rId13"/>
    <p:sldId id="282" r:id="rId14"/>
    <p:sldId id="284" r:id="rId15"/>
    <p:sldId id="289" r:id="rId16"/>
    <p:sldId id="290" r:id="rId17"/>
    <p:sldId id="287" r:id="rId18"/>
    <p:sldId id="285" r:id="rId19"/>
    <p:sldId id="288" r:id="rId20"/>
    <p:sldId id="430" r:id="rId21"/>
    <p:sldId id="431" r:id="rId22"/>
    <p:sldId id="432" r:id="rId23"/>
    <p:sldId id="433" r:id="rId24"/>
    <p:sldId id="286" r:id="rId25"/>
    <p:sldId id="276" r:id="rId26"/>
    <p:sldId id="421" r:id="rId27"/>
    <p:sldId id="277" r:id="rId28"/>
    <p:sldId id="265" r:id="rId29"/>
    <p:sldId id="267"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C9544A-F848-4E72-8E85-544ACF121958}" v="280" dt="2024-11-01T13:45:47.1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54933" autoAdjust="0"/>
  </p:normalViewPr>
  <p:slideViewPr>
    <p:cSldViewPr snapToGrid="0">
      <p:cViewPr>
        <p:scale>
          <a:sx n="68" d="100"/>
          <a:sy n="68" d="100"/>
        </p:scale>
        <p:origin x="750" y="-6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_rels/data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4" Type="http://schemas.openxmlformats.org/officeDocument/2006/relationships/image" Target="../media/image34.svg"/></Relationships>
</file>

<file path=ppt/diagrams/_rels/data9.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image" Target="../media/image35.png"/><Relationship Id="rId6" Type="http://schemas.openxmlformats.org/officeDocument/2006/relationships/image" Target="../media/image40.png"/><Relationship Id="rId5" Type="http://schemas.openxmlformats.org/officeDocument/2006/relationships/image" Target="../media/image39.svg"/><Relationship Id="rId4" Type="http://schemas.openxmlformats.org/officeDocument/2006/relationships/image" Target="../media/image38.png"/></Relationships>
</file>

<file path=ppt/diagrams/_rels/data1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4" Type="http://schemas.openxmlformats.org/officeDocument/2006/relationships/image" Target="../media/image34.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image" Target="../media/image35.png"/><Relationship Id="rId6" Type="http://schemas.openxmlformats.org/officeDocument/2006/relationships/image" Target="../media/image40.png"/><Relationship Id="rId5" Type="http://schemas.openxmlformats.org/officeDocument/2006/relationships/image" Target="../media/image39.svg"/><Relationship Id="rId4" Type="http://schemas.openxmlformats.org/officeDocument/2006/relationships/image" Target="../media/image38.png"/></Relationships>
</file>

<file path=ppt/diagrams/_rels/drawing1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05716F-D66A-4DFD-8278-9DED37A0C918}"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US"/>
        </a:p>
      </dgm:t>
    </dgm:pt>
    <dgm:pt modelId="{37B4D159-8104-489A-BA71-632C0645298D}">
      <dgm:prSet/>
      <dgm:spPr/>
      <dgm:t>
        <a:bodyPr/>
        <a:lstStyle/>
        <a:p>
          <a:r>
            <a:rPr lang="en-GB"/>
            <a:t>By the end of this session, you should be able to…..</a:t>
          </a:r>
          <a:endParaRPr lang="en-US"/>
        </a:p>
      </dgm:t>
    </dgm:pt>
    <dgm:pt modelId="{4648AE06-3EF2-40AA-8418-664D01C18A4C}" type="parTrans" cxnId="{4BEC069E-7D83-4B63-B191-7292B8797735}">
      <dgm:prSet/>
      <dgm:spPr/>
      <dgm:t>
        <a:bodyPr/>
        <a:lstStyle/>
        <a:p>
          <a:endParaRPr lang="en-US"/>
        </a:p>
      </dgm:t>
    </dgm:pt>
    <dgm:pt modelId="{6492EA9B-5078-45BD-BF0E-587EE137B2CE}" type="sibTrans" cxnId="{4BEC069E-7D83-4B63-B191-7292B8797735}">
      <dgm:prSet/>
      <dgm:spPr/>
      <dgm:t>
        <a:bodyPr/>
        <a:lstStyle/>
        <a:p>
          <a:endParaRPr lang="en-US"/>
        </a:p>
      </dgm:t>
    </dgm:pt>
    <dgm:pt modelId="{2E588087-5A46-43F3-BF42-F30D595E69B5}">
      <dgm:prSet/>
      <dgm:spPr/>
      <dgm:t>
        <a:bodyPr/>
        <a:lstStyle/>
        <a:p>
          <a:r>
            <a:rPr lang="en-GB" dirty="0"/>
            <a:t>Explain the key ideas which underpin the classicist school of thought within criminology</a:t>
          </a:r>
          <a:endParaRPr lang="en-US" dirty="0"/>
        </a:p>
      </dgm:t>
    </dgm:pt>
    <dgm:pt modelId="{C86918CF-75E1-472A-AEB8-4EF65BF29D0B}" type="parTrans" cxnId="{667CBFB1-5216-4949-86A4-0C8BCF4B90C7}">
      <dgm:prSet/>
      <dgm:spPr/>
      <dgm:t>
        <a:bodyPr/>
        <a:lstStyle/>
        <a:p>
          <a:endParaRPr lang="en-US"/>
        </a:p>
      </dgm:t>
    </dgm:pt>
    <dgm:pt modelId="{8544A9B1-DB4D-4FF4-9387-987F690B9635}" type="sibTrans" cxnId="{667CBFB1-5216-4949-86A4-0C8BCF4B90C7}">
      <dgm:prSet/>
      <dgm:spPr/>
      <dgm:t>
        <a:bodyPr/>
        <a:lstStyle/>
        <a:p>
          <a:endParaRPr lang="en-US"/>
        </a:p>
      </dgm:t>
    </dgm:pt>
    <dgm:pt modelId="{3EFC776A-05B6-4CD0-A13E-98FD5602145D}">
      <dgm:prSet/>
      <dgm:spPr/>
      <dgm:t>
        <a:bodyPr/>
        <a:lstStyle/>
        <a:p>
          <a:r>
            <a:rPr lang="en-GB" dirty="0"/>
            <a:t>Identify some of the key thinkers within the school</a:t>
          </a:r>
          <a:endParaRPr lang="en-US" dirty="0"/>
        </a:p>
      </dgm:t>
    </dgm:pt>
    <dgm:pt modelId="{1BF12F1E-018D-4E8C-A9B6-C984851DFDB3}" type="parTrans" cxnId="{37C81EBD-F9E9-4812-ABEC-B2D7080017B4}">
      <dgm:prSet/>
      <dgm:spPr/>
    </dgm:pt>
    <dgm:pt modelId="{48233334-D3E1-48B8-BF38-FC3A768B51BE}" type="sibTrans" cxnId="{37C81EBD-F9E9-4812-ABEC-B2D7080017B4}">
      <dgm:prSet/>
      <dgm:spPr/>
    </dgm:pt>
    <dgm:pt modelId="{B06DCD2F-B7CD-4897-AE69-875A9F6CB44D}" type="pres">
      <dgm:prSet presAssocID="{9C05716F-D66A-4DFD-8278-9DED37A0C918}" presName="Name0" presStyleCnt="0">
        <dgm:presLayoutVars>
          <dgm:dir/>
          <dgm:animLvl val="lvl"/>
          <dgm:resizeHandles val="exact"/>
        </dgm:presLayoutVars>
      </dgm:prSet>
      <dgm:spPr/>
    </dgm:pt>
    <dgm:pt modelId="{B6944011-B1DC-4A21-B3B0-6B06812846EC}" type="pres">
      <dgm:prSet presAssocID="{37B4D159-8104-489A-BA71-632C0645298D}" presName="linNode" presStyleCnt="0"/>
      <dgm:spPr/>
    </dgm:pt>
    <dgm:pt modelId="{39D4CC87-2FC8-4EA8-AA34-E90D39C8A4E7}" type="pres">
      <dgm:prSet presAssocID="{37B4D159-8104-489A-BA71-632C0645298D}" presName="parentText" presStyleLbl="node1" presStyleIdx="0" presStyleCnt="1">
        <dgm:presLayoutVars>
          <dgm:chMax val="1"/>
          <dgm:bulletEnabled val="1"/>
        </dgm:presLayoutVars>
      </dgm:prSet>
      <dgm:spPr/>
    </dgm:pt>
    <dgm:pt modelId="{5D163FE5-434A-497C-AD47-8A4952BA31C1}" type="pres">
      <dgm:prSet presAssocID="{37B4D159-8104-489A-BA71-632C0645298D}" presName="descendantText" presStyleLbl="alignAccFollowNode1" presStyleIdx="0" presStyleCnt="1">
        <dgm:presLayoutVars>
          <dgm:bulletEnabled val="1"/>
        </dgm:presLayoutVars>
      </dgm:prSet>
      <dgm:spPr/>
    </dgm:pt>
  </dgm:ptLst>
  <dgm:cxnLst>
    <dgm:cxn modelId="{D1ACC203-3226-4136-AC92-91D76190661E}" type="presOf" srcId="{37B4D159-8104-489A-BA71-632C0645298D}" destId="{39D4CC87-2FC8-4EA8-AA34-E90D39C8A4E7}" srcOrd="0" destOrd="0" presId="urn:microsoft.com/office/officeart/2005/8/layout/vList5"/>
    <dgm:cxn modelId="{5841E51E-A4DC-4EFD-8687-5705BAC91F88}" type="presOf" srcId="{9C05716F-D66A-4DFD-8278-9DED37A0C918}" destId="{B06DCD2F-B7CD-4897-AE69-875A9F6CB44D}" srcOrd="0" destOrd="0" presId="urn:microsoft.com/office/officeart/2005/8/layout/vList5"/>
    <dgm:cxn modelId="{75B42986-6F77-47B4-BD20-A2DF91120CE7}" type="presOf" srcId="{2E588087-5A46-43F3-BF42-F30D595E69B5}" destId="{5D163FE5-434A-497C-AD47-8A4952BA31C1}" srcOrd="0" destOrd="0" presId="urn:microsoft.com/office/officeart/2005/8/layout/vList5"/>
    <dgm:cxn modelId="{4BEC069E-7D83-4B63-B191-7292B8797735}" srcId="{9C05716F-D66A-4DFD-8278-9DED37A0C918}" destId="{37B4D159-8104-489A-BA71-632C0645298D}" srcOrd="0" destOrd="0" parTransId="{4648AE06-3EF2-40AA-8418-664D01C18A4C}" sibTransId="{6492EA9B-5078-45BD-BF0E-587EE137B2CE}"/>
    <dgm:cxn modelId="{667CBFB1-5216-4949-86A4-0C8BCF4B90C7}" srcId="{37B4D159-8104-489A-BA71-632C0645298D}" destId="{2E588087-5A46-43F3-BF42-F30D595E69B5}" srcOrd="0" destOrd="0" parTransId="{C86918CF-75E1-472A-AEB8-4EF65BF29D0B}" sibTransId="{8544A9B1-DB4D-4FF4-9387-987F690B9635}"/>
    <dgm:cxn modelId="{37C81EBD-F9E9-4812-ABEC-B2D7080017B4}" srcId="{37B4D159-8104-489A-BA71-632C0645298D}" destId="{3EFC776A-05B6-4CD0-A13E-98FD5602145D}" srcOrd="1" destOrd="0" parTransId="{1BF12F1E-018D-4E8C-A9B6-C984851DFDB3}" sibTransId="{48233334-D3E1-48B8-BF38-FC3A768B51BE}"/>
    <dgm:cxn modelId="{E7D7A6E1-82A1-4356-BC6F-8D48651D022A}" type="presOf" srcId="{3EFC776A-05B6-4CD0-A13E-98FD5602145D}" destId="{5D163FE5-434A-497C-AD47-8A4952BA31C1}" srcOrd="0" destOrd="1" presId="urn:microsoft.com/office/officeart/2005/8/layout/vList5"/>
    <dgm:cxn modelId="{853AAB04-0393-434C-BE16-6D46E4353BA1}" type="presParOf" srcId="{B06DCD2F-B7CD-4897-AE69-875A9F6CB44D}" destId="{B6944011-B1DC-4A21-B3B0-6B06812846EC}" srcOrd="0" destOrd="0" presId="urn:microsoft.com/office/officeart/2005/8/layout/vList5"/>
    <dgm:cxn modelId="{844E98C9-2348-4240-B43A-EB9242E11787}" type="presParOf" srcId="{B6944011-B1DC-4A21-B3B0-6B06812846EC}" destId="{39D4CC87-2FC8-4EA8-AA34-E90D39C8A4E7}" srcOrd="0" destOrd="0" presId="urn:microsoft.com/office/officeart/2005/8/layout/vList5"/>
    <dgm:cxn modelId="{33E2021B-3C04-4EF0-A449-35AA8A615883}" type="presParOf" srcId="{B6944011-B1DC-4A21-B3B0-6B06812846EC}" destId="{5D163FE5-434A-497C-AD47-8A4952BA31C1}"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80CF93-512D-4A53-88C4-126D31C16D5B}"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04611422-9E46-48A2-957E-59B4EC0692ED}">
      <dgm:prSet/>
      <dgm:spPr/>
      <dgm:t>
        <a:bodyPr/>
        <a:lstStyle/>
        <a:p>
          <a:r>
            <a:rPr lang="en-US" b="1" dirty="0"/>
            <a:t>Crime was an act carried out by a rational human being:</a:t>
          </a:r>
          <a:endParaRPr lang="en-US" dirty="0"/>
        </a:p>
      </dgm:t>
    </dgm:pt>
    <dgm:pt modelId="{9BA9ABC3-128E-44E1-9B2E-33E76E858CE7}" type="parTrans" cxnId="{9D58B68A-2816-4ECE-B76F-600BD8EF71C1}">
      <dgm:prSet/>
      <dgm:spPr/>
      <dgm:t>
        <a:bodyPr/>
        <a:lstStyle/>
        <a:p>
          <a:endParaRPr lang="en-US"/>
        </a:p>
      </dgm:t>
    </dgm:pt>
    <dgm:pt modelId="{8B4084CF-4DE6-4932-954C-ED569B18C49B}" type="sibTrans" cxnId="{9D58B68A-2816-4ECE-B76F-600BD8EF71C1}">
      <dgm:prSet/>
      <dgm:spPr/>
      <dgm:t>
        <a:bodyPr/>
        <a:lstStyle/>
        <a:p>
          <a:endParaRPr lang="en-US"/>
        </a:p>
      </dgm:t>
    </dgm:pt>
    <dgm:pt modelId="{F9AE936E-10B6-4AD1-BABB-29D6F60628FD}">
      <dgm:prSet/>
      <dgm:spPr/>
      <dgm:t>
        <a:bodyPr/>
        <a:lstStyle/>
        <a:p>
          <a:r>
            <a:rPr lang="en-US" dirty="0"/>
            <a:t>Main aim of state intervention was </a:t>
          </a:r>
          <a:r>
            <a:rPr lang="en-US" b="1" dirty="0"/>
            <a:t>deterrence. The law should not be overly harsh – legitimacy is needed for compliance. </a:t>
          </a:r>
          <a:endParaRPr lang="en-US" dirty="0"/>
        </a:p>
      </dgm:t>
    </dgm:pt>
    <dgm:pt modelId="{D550D769-C4FF-4593-BB20-635F90643AA5}" type="parTrans" cxnId="{FA4EF600-5775-4BF1-A728-998D535E3D65}">
      <dgm:prSet/>
      <dgm:spPr/>
      <dgm:t>
        <a:bodyPr/>
        <a:lstStyle/>
        <a:p>
          <a:endParaRPr lang="en-US"/>
        </a:p>
      </dgm:t>
    </dgm:pt>
    <dgm:pt modelId="{6304BBA3-0495-47F9-B914-2AC987186574}" type="sibTrans" cxnId="{FA4EF600-5775-4BF1-A728-998D535E3D65}">
      <dgm:prSet/>
      <dgm:spPr/>
      <dgm:t>
        <a:bodyPr/>
        <a:lstStyle/>
        <a:p>
          <a:endParaRPr lang="en-US"/>
        </a:p>
      </dgm:t>
    </dgm:pt>
    <dgm:pt modelId="{1A1642DE-DDE6-447D-AB12-5865A3061FE9}">
      <dgm:prSet/>
      <dgm:spPr/>
      <dgm:t>
        <a:bodyPr/>
        <a:lstStyle/>
        <a:p>
          <a:r>
            <a:rPr lang="en-US"/>
            <a:t>Responses to crime should be </a:t>
          </a:r>
          <a:r>
            <a:rPr lang="en-US" b="1"/>
            <a:t>consistent</a:t>
          </a:r>
          <a:endParaRPr lang="en-US"/>
        </a:p>
      </dgm:t>
    </dgm:pt>
    <dgm:pt modelId="{1CEE66A8-2CCE-480B-9E0F-FA56CDA53E07}" type="parTrans" cxnId="{D1F8888C-9685-463D-B65E-379C5C3DA45D}">
      <dgm:prSet/>
      <dgm:spPr/>
      <dgm:t>
        <a:bodyPr/>
        <a:lstStyle/>
        <a:p>
          <a:endParaRPr lang="en-US"/>
        </a:p>
      </dgm:t>
    </dgm:pt>
    <dgm:pt modelId="{03398AA1-25D5-4D11-863B-14CA81F61422}" type="sibTrans" cxnId="{D1F8888C-9685-463D-B65E-379C5C3DA45D}">
      <dgm:prSet/>
      <dgm:spPr/>
      <dgm:t>
        <a:bodyPr/>
        <a:lstStyle/>
        <a:p>
          <a:endParaRPr lang="en-US"/>
        </a:p>
      </dgm:t>
    </dgm:pt>
    <dgm:pt modelId="{171FC0E0-1350-4B73-A9C5-E1BA86E96808}">
      <dgm:prSet/>
      <dgm:spPr/>
      <dgm:t>
        <a:bodyPr/>
        <a:lstStyle/>
        <a:p>
          <a:r>
            <a:rPr lang="en-US" b="1"/>
            <a:t>Discretion</a:t>
          </a:r>
          <a:r>
            <a:rPr lang="en-US"/>
            <a:t> of professionals (judges and Magistrates) should be restricted</a:t>
          </a:r>
        </a:p>
      </dgm:t>
    </dgm:pt>
    <dgm:pt modelId="{C7B59FE2-67CA-481A-8020-4A3FB7005225}" type="parTrans" cxnId="{B6333E9B-980C-422B-B945-64D9EA1CC95B}">
      <dgm:prSet/>
      <dgm:spPr/>
      <dgm:t>
        <a:bodyPr/>
        <a:lstStyle/>
        <a:p>
          <a:endParaRPr lang="en-US"/>
        </a:p>
      </dgm:t>
    </dgm:pt>
    <dgm:pt modelId="{A0D6726B-DA3C-4F1F-B137-019C748F58E4}" type="sibTrans" cxnId="{B6333E9B-980C-422B-B945-64D9EA1CC95B}">
      <dgm:prSet/>
      <dgm:spPr/>
      <dgm:t>
        <a:bodyPr/>
        <a:lstStyle/>
        <a:p>
          <a:endParaRPr lang="en-US"/>
        </a:p>
      </dgm:t>
    </dgm:pt>
    <dgm:pt modelId="{3C9C9037-F27B-4E20-A75E-C966BEBFC676}" type="pres">
      <dgm:prSet presAssocID="{A280CF93-512D-4A53-88C4-126D31C16D5B}" presName="vert0" presStyleCnt="0">
        <dgm:presLayoutVars>
          <dgm:dir/>
          <dgm:animOne val="branch"/>
          <dgm:animLvl val="lvl"/>
        </dgm:presLayoutVars>
      </dgm:prSet>
      <dgm:spPr/>
    </dgm:pt>
    <dgm:pt modelId="{1BFD74BA-D54D-400D-A92A-E5EAA9D916F9}" type="pres">
      <dgm:prSet presAssocID="{04611422-9E46-48A2-957E-59B4EC0692ED}" presName="thickLine" presStyleLbl="alignNode1" presStyleIdx="0" presStyleCnt="4"/>
      <dgm:spPr/>
    </dgm:pt>
    <dgm:pt modelId="{4652DA3E-E978-407E-BC8B-14CDEC051C4F}" type="pres">
      <dgm:prSet presAssocID="{04611422-9E46-48A2-957E-59B4EC0692ED}" presName="horz1" presStyleCnt="0"/>
      <dgm:spPr/>
    </dgm:pt>
    <dgm:pt modelId="{E7DB00A5-25E8-41F8-9922-0E1B43815E1E}" type="pres">
      <dgm:prSet presAssocID="{04611422-9E46-48A2-957E-59B4EC0692ED}" presName="tx1" presStyleLbl="revTx" presStyleIdx="0" presStyleCnt="4"/>
      <dgm:spPr/>
    </dgm:pt>
    <dgm:pt modelId="{2A215E5F-C40C-4031-9D75-6746713269C7}" type="pres">
      <dgm:prSet presAssocID="{04611422-9E46-48A2-957E-59B4EC0692ED}" presName="vert1" presStyleCnt="0"/>
      <dgm:spPr/>
    </dgm:pt>
    <dgm:pt modelId="{57F06D70-06C5-4B13-9402-090D281545DD}" type="pres">
      <dgm:prSet presAssocID="{F9AE936E-10B6-4AD1-BABB-29D6F60628FD}" presName="thickLine" presStyleLbl="alignNode1" presStyleIdx="1" presStyleCnt="4"/>
      <dgm:spPr/>
    </dgm:pt>
    <dgm:pt modelId="{5FAB36E1-6063-4ACB-B1C6-F27D74ACD9E2}" type="pres">
      <dgm:prSet presAssocID="{F9AE936E-10B6-4AD1-BABB-29D6F60628FD}" presName="horz1" presStyleCnt="0"/>
      <dgm:spPr/>
    </dgm:pt>
    <dgm:pt modelId="{0A6C5C1B-03A3-4F14-8D08-F4A38BA3B27D}" type="pres">
      <dgm:prSet presAssocID="{F9AE936E-10B6-4AD1-BABB-29D6F60628FD}" presName="tx1" presStyleLbl="revTx" presStyleIdx="1" presStyleCnt="4"/>
      <dgm:spPr/>
    </dgm:pt>
    <dgm:pt modelId="{818A1D33-656D-4106-B5C5-4DB2993F5A98}" type="pres">
      <dgm:prSet presAssocID="{F9AE936E-10B6-4AD1-BABB-29D6F60628FD}" presName="vert1" presStyleCnt="0"/>
      <dgm:spPr/>
    </dgm:pt>
    <dgm:pt modelId="{8BF84D77-A207-469F-9FD7-66010A72D75F}" type="pres">
      <dgm:prSet presAssocID="{1A1642DE-DDE6-447D-AB12-5865A3061FE9}" presName="thickLine" presStyleLbl="alignNode1" presStyleIdx="2" presStyleCnt="4"/>
      <dgm:spPr/>
    </dgm:pt>
    <dgm:pt modelId="{3FB7B3B5-0FA1-43CF-BB3F-EB04D4E887EA}" type="pres">
      <dgm:prSet presAssocID="{1A1642DE-DDE6-447D-AB12-5865A3061FE9}" presName="horz1" presStyleCnt="0"/>
      <dgm:spPr/>
    </dgm:pt>
    <dgm:pt modelId="{8CD4F69E-8E89-4EBB-9E09-3C9D6DF6F367}" type="pres">
      <dgm:prSet presAssocID="{1A1642DE-DDE6-447D-AB12-5865A3061FE9}" presName="tx1" presStyleLbl="revTx" presStyleIdx="2" presStyleCnt="4"/>
      <dgm:spPr/>
    </dgm:pt>
    <dgm:pt modelId="{4A8481F5-B9CC-4993-A10B-DDAC79F5A2D8}" type="pres">
      <dgm:prSet presAssocID="{1A1642DE-DDE6-447D-AB12-5865A3061FE9}" presName="vert1" presStyleCnt="0"/>
      <dgm:spPr/>
    </dgm:pt>
    <dgm:pt modelId="{97449619-BD35-486F-A9F2-FF91B8C9AF52}" type="pres">
      <dgm:prSet presAssocID="{171FC0E0-1350-4B73-A9C5-E1BA86E96808}" presName="thickLine" presStyleLbl="alignNode1" presStyleIdx="3" presStyleCnt="4"/>
      <dgm:spPr/>
    </dgm:pt>
    <dgm:pt modelId="{8CB8069D-BC3C-4924-AE4F-52410D4DCC48}" type="pres">
      <dgm:prSet presAssocID="{171FC0E0-1350-4B73-A9C5-E1BA86E96808}" presName="horz1" presStyleCnt="0"/>
      <dgm:spPr/>
    </dgm:pt>
    <dgm:pt modelId="{229DE73B-2C7F-4EA3-B3F9-7AD7DD8A3216}" type="pres">
      <dgm:prSet presAssocID="{171FC0E0-1350-4B73-A9C5-E1BA86E96808}" presName="tx1" presStyleLbl="revTx" presStyleIdx="3" presStyleCnt="4"/>
      <dgm:spPr/>
    </dgm:pt>
    <dgm:pt modelId="{65387099-8148-4303-AE0A-580A1CE47E3D}" type="pres">
      <dgm:prSet presAssocID="{171FC0E0-1350-4B73-A9C5-E1BA86E96808}" presName="vert1" presStyleCnt="0"/>
      <dgm:spPr/>
    </dgm:pt>
  </dgm:ptLst>
  <dgm:cxnLst>
    <dgm:cxn modelId="{FA4EF600-5775-4BF1-A728-998D535E3D65}" srcId="{A280CF93-512D-4A53-88C4-126D31C16D5B}" destId="{F9AE936E-10B6-4AD1-BABB-29D6F60628FD}" srcOrd="1" destOrd="0" parTransId="{D550D769-C4FF-4593-BB20-635F90643AA5}" sibTransId="{6304BBA3-0495-47F9-B914-2AC987186574}"/>
    <dgm:cxn modelId="{2AAEC522-4511-4D57-832D-D94141EB39C4}" type="presOf" srcId="{04611422-9E46-48A2-957E-59B4EC0692ED}" destId="{E7DB00A5-25E8-41F8-9922-0E1B43815E1E}" srcOrd="0" destOrd="0" presId="urn:microsoft.com/office/officeart/2008/layout/LinedList"/>
    <dgm:cxn modelId="{7837E936-5F76-4B28-8C24-F15E643BD998}" type="presOf" srcId="{A280CF93-512D-4A53-88C4-126D31C16D5B}" destId="{3C9C9037-F27B-4E20-A75E-C966BEBFC676}" srcOrd="0" destOrd="0" presId="urn:microsoft.com/office/officeart/2008/layout/LinedList"/>
    <dgm:cxn modelId="{72872165-5CEC-4355-8FB4-E957878FDDFD}" type="presOf" srcId="{171FC0E0-1350-4B73-A9C5-E1BA86E96808}" destId="{229DE73B-2C7F-4EA3-B3F9-7AD7DD8A3216}" srcOrd="0" destOrd="0" presId="urn:microsoft.com/office/officeart/2008/layout/LinedList"/>
    <dgm:cxn modelId="{9D58B68A-2816-4ECE-B76F-600BD8EF71C1}" srcId="{A280CF93-512D-4A53-88C4-126D31C16D5B}" destId="{04611422-9E46-48A2-957E-59B4EC0692ED}" srcOrd="0" destOrd="0" parTransId="{9BA9ABC3-128E-44E1-9B2E-33E76E858CE7}" sibTransId="{8B4084CF-4DE6-4932-954C-ED569B18C49B}"/>
    <dgm:cxn modelId="{D1F8888C-9685-463D-B65E-379C5C3DA45D}" srcId="{A280CF93-512D-4A53-88C4-126D31C16D5B}" destId="{1A1642DE-DDE6-447D-AB12-5865A3061FE9}" srcOrd="2" destOrd="0" parTransId="{1CEE66A8-2CCE-480B-9E0F-FA56CDA53E07}" sibTransId="{03398AA1-25D5-4D11-863B-14CA81F61422}"/>
    <dgm:cxn modelId="{B6333E9B-980C-422B-B945-64D9EA1CC95B}" srcId="{A280CF93-512D-4A53-88C4-126D31C16D5B}" destId="{171FC0E0-1350-4B73-A9C5-E1BA86E96808}" srcOrd="3" destOrd="0" parTransId="{C7B59FE2-67CA-481A-8020-4A3FB7005225}" sibTransId="{A0D6726B-DA3C-4F1F-B137-019C748F58E4}"/>
    <dgm:cxn modelId="{C643FEA9-33B9-4698-B019-B74014CA5A98}" type="presOf" srcId="{F9AE936E-10B6-4AD1-BABB-29D6F60628FD}" destId="{0A6C5C1B-03A3-4F14-8D08-F4A38BA3B27D}" srcOrd="0" destOrd="0" presId="urn:microsoft.com/office/officeart/2008/layout/LinedList"/>
    <dgm:cxn modelId="{B44647D4-F5FD-43C6-BF2F-B19877FC07B0}" type="presOf" srcId="{1A1642DE-DDE6-447D-AB12-5865A3061FE9}" destId="{8CD4F69E-8E89-4EBB-9E09-3C9D6DF6F367}" srcOrd="0" destOrd="0" presId="urn:microsoft.com/office/officeart/2008/layout/LinedList"/>
    <dgm:cxn modelId="{1F07F8F8-9BDD-4670-BDDC-FD839B3DF0E3}" type="presParOf" srcId="{3C9C9037-F27B-4E20-A75E-C966BEBFC676}" destId="{1BFD74BA-D54D-400D-A92A-E5EAA9D916F9}" srcOrd="0" destOrd="0" presId="urn:microsoft.com/office/officeart/2008/layout/LinedList"/>
    <dgm:cxn modelId="{0EBB79D9-75EA-4E7F-8E65-1D44B55BA580}" type="presParOf" srcId="{3C9C9037-F27B-4E20-A75E-C966BEBFC676}" destId="{4652DA3E-E978-407E-BC8B-14CDEC051C4F}" srcOrd="1" destOrd="0" presId="urn:microsoft.com/office/officeart/2008/layout/LinedList"/>
    <dgm:cxn modelId="{1CFAF72C-0066-41A4-82BF-E99AD98A4580}" type="presParOf" srcId="{4652DA3E-E978-407E-BC8B-14CDEC051C4F}" destId="{E7DB00A5-25E8-41F8-9922-0E1B43815E1E}" srcOrd="0" destOrd="0" presId="urn:microsoft.com/office/officeart/2008/layout/LinedList"/>
    <dgm:cxn modelId="{DD55F9DF-91AF-41A3-9F8D-DF1FED33C013}" type="presParOf" srcId="{4652DA3E-E978-407E-BC8B-14CDEC051C4F}" destId="{2A215E5F-C40C-4031-9D75-6746713269C7}" srcOrd="1" destOrd="0" presId="urn:microsoft.com/office/officeart/2008/layout/LinedList"/>
    <dgm:cxn modelId="{3E13DE75-2EA1-430D-B7B5-AE4FAC337C0C}" type="presParOf" srcId="{3C9C9037-F27B-4E20-A75E-C966BEBFC676}" destId="{57F06D70-06C5-4B13-9402-090D281545DD}" srcOrd="2" destOrd="0" presId="urn:microsoft.com/office/officeart/2008/layout/LinedList"/>
    <dgm:cxn modelId="{9881AD21-D3FE-40AF-BEFA-3DCFAAD34AF9}" type="presParOf" srcId="{3C9C9037-F27B-4E20-A75E-C966BEBFC676}" destId="{5FAB36E1-6063-4ACB-B1C6-F27D74ACD9E2}" srcOrd="3" destOrd="0" presId="urn:microsoft.com/office/officeart/2008/layout/LinedList"/>
    <dgm:cxn modelId="{59264A54-4170-4DF8-BC18-A03B1EC09203}" type="presParOf" srcId="{5FAB36E1-6063-4ACB-B1C6-F27D74ACD9E2}" destId="{0A6C5C1B-03A3-4F14-8D08-F4A38BA3B27D}" srcOrd="0" destOrd="0" presId="urn:microsoft.com/office/officeart/2008/layout/LinedList"/>
    <dgm:cxn modelId="{6876CAD6-51CF-4630-BA03-B6846DEE0CF6}" type="presParOf" srcId="{5FAB36E1-6063-4ACB-B1C6-F27D74ACD9E2}" destId="{818A1D33-656D-4106-B5C5-4DB2993F5A98}" srcOrd="1" destOrd="0" presId="urn:microsoft.com/office/officeart/2008/layout/LinedList"/>
    <dgm:cxn modelId="{BEFB4E91-26D0-4682-8B78-2AF245C25978}" type="presParOf" srcId="{3C9C9037-F27B-4E20-A75E-C966BEBFC676}" destId="{8BF84D77-A207-469F-9FD7-66010A72D75F}" srcOrd="4" destOrd="0" presId="urn:microsoft.com/office/officeart/2008/layout/LinedList"/>
    <dgm:cxn modelId="{E073E347-E49E-4FDE-B128-BBE767BC3156}" type="presParOf" srcId="{3C9C9037-F27B-4E20-A75E-C966BEBFC676}" destId="{3FB7B3B5-0FA1-43CF-BB3F-EB04D4E887EA}" srcOrd="5" destOrd="0" presId="urn:microsoft.com/office/officeart/2008/layout/LinedList"/>
    <dgm:cxn modelId="{C47218E6-0067-4581-9DEE-ABE9A188E828}" type="presParOf" srcId="{3FB7B3B5-0FA1-43CF-BB3F-EB04D4E887EA}" destId="{8CD4F69E-8E89-4EBB-9E09-3C9D6DF6F367}" srcOrd="0" destOrd="0" presId="urn:microsoft.com/office/officeart/2008/layout/LinedList"/>
    <dgm:cxn modelId="{C6DBE4E2-9478-4CC5-A5C2-F0EF297AED38}" type="presParOf" srcId="{3FB7B3B5-0FA1-43CF-BB3F-EB04D4E887EA}" destId="{4A8481F5-B9CC-4993-A10B-DDAC79F5A2D8}" srcOrd="1" destOrd="0" presId="urn:microsoft.com/office/officeart/2008/layout/LinedList"/>
    <dgm:cxn modelId="{A56C6DEA-B850-469C-A392-1146BAA3AF87}" type="presParOf" srcId="{3C9C9037-F27B-4E20-A75E-C966BEBFC676}" destId="{97449619-BD35-486F-A9F2-FF91B8C9AF52}" srcOrd="6" destOrd="0" presId="urn:microsoft.com/office/officeart/2008/layout/LinedList"/>
    <dgm:cxn modelId="{B932494E-425F-4DF9-B53E-2F601766DE75}" type="presParOf" srcId="{3C9C9037-F27B-4E20-A75E-C966BEBFC676}" destId="{8CB8069D-BC3C-4924-AE4F-52410D4DCC48}" srcOrd="7" destOrd="0" presId="urn:microsoft.com/office/officeart/2008/layout/LinedList"/>
    <dgm:cxn modelId="{2EC344E1-33ED-434E-B71F-8133D83C73F1}" type="presParOf" srcId="{8CB8069D-BC3C-4924-AE4F-52410D4DCC48}" destId="{229DE73B-2C7F-4EA3-B3F9-7AD7DD8A3216}" srcOrd="0" destOrd="0" presId="urn:microsoft.com/office/officeart/2008/layout/LinedList"/>
    <dgm:cxn modelId="{23E2BDEB-64AF-4195-B724-D9E5333A38BE}" type="presParOf" srcId="{8CB8069D-BC3C-4924-AE4F-52410D4DCC48}" destId="{65387099-8148-4303-AE0A-580A1CE47E3D}"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0643E90-6D42-4CCC-92C1-C4EBDC0001FA}" type="doc">
      <dgm:prSet loTypeId="urn:microsoft.com/office/officeart/2005/8/layout/cycle5" loCatId="cycle" qsTypeId="urn:microsoft.com/office/officeart/2005/8/quickstyle/simple1" qsCatId="simple" csTypeId="urn:microsoft.com/office/officeart/2005/8/colors/accent1_2" csCatId="accent1"/>
      <dgm:spPr/>
      <dgm:t>
        <a:bodyPr/>
        <a:lstStyle/>
        <a:p>
          <a:endParaRPr lang="en-US"/>
        </a:p>
      </dgm:t>
    </dgm:pt>
    <dgm:pt modelId="{15D67F71-D23F-4C12-A6F8-8A8247F60928}">
      <dgm:prSet/>
      <dgm:spPr/>
      <dgm:t>
        <a:bodyPr/>
        <a:lstStyle/>
        <a:p>
          <a:r>
            <a:rPr lang="en-US" dirty="0"/>
            <a:t>Prisons are institutions where prisoners can learn to make rational choices through work and reflection</a:t>
          </a:r>
        </a:p>
      </dgm:t>
    </dgm:pt>
    <dgm:pt modelId="{4145B002-36DF-478E-A567-B5A4FEF8ACCD}" type="parTrans" cxnId="{05A5218B-9EF8-4D00-963A-A0625AB01BAF}">
      <dgm:prSet/>
      <dgm:spPr/>
      <dgm:t>
        <a:bodyPr/>
        <a:lstStyle/>
        <a:p>
          <a:endParaRPr lang="en-US"/>
        </a:p>
      </dgm:t>
    </dgm:pt>
    <dgm:pt modelId="{51F3EFC3-6EE5-4C81-B932-9376E9A966B6}" type="sibTrans" cxnId="{05A5218B-9EF8-4D00-963A-A0625AB01BAF}">
      <dgm:prSet/>
      <dgm:spPr/>
      <dgm:t>
        <a:bodyPr/>
        <a:lstStyle/>
        <a:p>
          <a:endParaRPr lang="en-US"/>
        </a:p>
      </dgm:t>
    </dgm:pt>
    <dgm:pt modelId="{3283AD49-FCF5-4357-BAD6-2B59DFD36EA2}">
      <dgm:prSet custT="1"/>
      <dgm:spPr/>
      <dgm:t>
        <a:bodyPr/>
        <a:lstStyle/>
        <a:p>
          <a:r>
            <a:rPr lang="en-US" sz="1600" dirty="0"/>
            <a:t>Bentham’s ‘Pleasure-pain’ principle:</a:t>
          </a:r>
        </a:p>
      </dgm:t>
    </dgm:pt>
    <dgm:pt modelId="{7B12DEFF-4B02-46DE-A2F7-573165DE8318}" type="parTrans" cxnId="{DD5AE3C1-4DE3-41D4-9B31-6CEBEA800D09}">
      <dgm:prSet/>
      <dgm:spPr/>
      <dgm:t>
        <a:bodyPr/>
        <a:lstStyle/>
        <a:p>
          <a:endParaRPr lang="en-US"/>
        </a:p>
      </dgm:t>
    </dgm:pt>
    <dgm:pt modelId="{267AD090-6C1F-4F8E-867D-BFA81C58098C}" type="sibTrans" cxnId="{DD5AE3C1-4DE3-41D4-9B31-6CEBEA800D09}">
      <dgm:prSet/>
      <dgm:spPr/>
      <dgm:t>
        <a:bodyPr/>
        <a:lstStyle/>
        <a:p>
          <a:endParaRPr lang="en-US"/>
        </a:p>
      </dgm:t>
    </dgm:pt>
    <dgm:pt modelId="{F847E1BB-84FD-4025-AAEE-C0D97A2AD998}">
      <dgm:prSet custT="1"/>
      <dgm:spPr/>
      <dgm:t>
        <a:bodyPr/>
        <a:lstStyle/>
        <a:p>
          <a:r>
            <a:rPr lang="en-US" sz="1800" dirty="0"/>
            <a:t>Conformity = rewards</a:t>
          </a:r>
        </a:p>
      </dgm:t>
    </dgm:pt>
    <dgm:pt modelId="{1E9E35F1-2DB9-45F3-99F6-D33E0440FDD4}" type="parTrans" cxnId="{017BB43F-BDA0-43CE-9D3E-4F6CD60C4ED4}">
      <dgm:prSet/>
      <dgm:spPr/>
      <dgm:t>
        <a:bodyPr/>
        <a:lstStyle/>
        <a:p>
          <a:endParaRPr lang="en-US"/>
        </a:p>
      </dgm:t>
    </dgm:pt>
    <dgm:pt modelId="{3F754554-343B-4074-9C8D-06709FC659DE}" type="sibTrans" cxnId="{017BB43F-BDA0-43CE-9D3E-4F6CD60C4ED4}">
      <dgm:prSet/>
      <dgm:spPr/>
      <dgm:t>
        <a:bodyPr/>
        <a:lstStyle/>
        <a:p>
          <a:endParaRPr lang="en-US"/>
        </a:p>
      </dgm:t>
    </dgm:pt>
    <dgm:pt modelId="{5E43E6F2-C19E-4D13-81B1-207E4211135F}">
      <dgm:prSet custT="1"/>
      <dgm:spPr/>
      <dgm:t>
        <a:bodyPr/>
        <a:lstStyle/>
        <a:p>
          <a:pPr algn="l"/>
          <a:r>
            <a:rPr lang="en-US" sz="1400" dirty="0"/>
            <a:t>Non-compliance = sanctions</a:t>
          </a:r>
        </a:p>
      </dgm:t>
    </dgm:pt>
    <dgm:pt modelId="{05900DB1-7E8C-4D9E-AA4E-1C5F82355A40}" type="parTrans" cxnId="{9B9F64D2-EEA5-4F3F-A4B9-315BF38DAED0}">
      <dgm:prSet/>
      <dgm:spPr/>
      <dgm:t>
        <a:bodyPr/>
        <a:lstStyle/>
        <a:p>
          <a:endParaRPr lang="en-US"/>
        </a:p>
      </dgm:t>
    </dgm:pt>
    <dgm:pt modelId="{3ECE166E-7C18-4502-8E21-F5678AF5F813}" type="sibTrans" cxnId="{9B9F64D2-EEA5-4F3F-A4B9-315BF38DAED0}">
      <dgm:prSet/>
      <dgm:spPr/>
      <dgm:t>
        <a:bodyPr/>
        <a:lstStyle/>
        <a:p>
          <a:endParaRPr lang="en-US"/>
        </a:p>
      </dgm:t>
    </dgm:pt>
    <dgm:pt modelId="{922651D7-F39B-4C61-B579-1C042D18165F}">
      <dgm:prSet custT="1"/>
      <dgm:spPr/>
      <dgm:t>
        <a:bodyPr/>
        <a:lstStyle/>
        <a:p>
          <a:pPr algn="ctr"/>
          <a:r>
            <a:rPr lang="en-US" sz="1200" dirty="0"/>
            <a:t>Surveillance was crucial</a:t>
          </a:r>
        </a:p>
      </dgm:t>
    </dgm:pt>
    <dgm:pt modelId="{8D3FD540-F858-4559-A95A-DA3815BAC9E2}" type="parTrans" cxnId="{6FF21E44-DB27-4CB3-AA33-D369E2D5B62E}">
      <dgm:prSet/>
      <dgm:spPr/>
      <dgm:t>
        <a:bodyPr/>
        <a:lstStyle/>
        <a:p>
          <a:endParaRPr lang="en-US"/>
        </a:p>
      </dgm:t>
    </dgm:pt>
    <dgm:pt modelId="{40A27936-585B-4207-9D4C-27991F79B870}" type="sibTrans" cxnId="{6FF21E44-DB27-4CB3-AA33-D369E2D5B62E}">
      <dgm:prSet/>
      <dgm:spPr/>
      <dgm:t>
        <a:bodyPr/>
        <a:lstStyle/>
        <a:p>
          <a:endParaRPr lang="en-US"/>
        </a:p>
      </dgm:t>
    </dgm:pt>
    <dgm:pt modelId="{9C2ED3F0-FD04-42AA-B1FF-2BB8380DEEE7}" type="pres">
      <dgm:prSet presAssocID="{20643E90-6D42-4CCC-92C1-C4EBDC0001FA}" presName="cycle" presStyleCnt="0">
        <dgm:presLayoutVars>
          <dgm:dir/>
          <dgm:resizeHandles val="exact"/>
        </dgm:presLayoutVars>
      </dgm:prSet>
      <dgm:spPr/>
    </dgm:pt>
    <dgm:pt modelId="{7738306A-6F0B-47A6-8A4A-F051BDB1A43C}" type="pres">
      <dgm:prSet presAssocID="{15D67F71-D23F-4C12-A6F8-8A8247F60928}" presName="node" presStyleLbl="node1" presStyleIdx="0" presStyleCnt="4">
        <dgm:presLayoutVars>
          <dgm:bulletEnabled val="1"/>
        </dgm:presLayoutVars>
      </dgm:prSet>
      <dgm:spPr/>
    </dgm:pt>
    <dgm:pt modelId="{17C24B59-5D13-4E43-8CA4-1B70D2B1B217}" type="pres">
      <dgm:prSet presAssocID="{15D67F71-D23F-4C12-A6F8-8A8247F60928}" presName="spNode" presStyleCnt="0"/>
      <dgm:spPr/>
    </dgm:pt>
    <dgm:pt modelId="{C3D9453B-1FCD-4158-86BC-9A6C9E5B96F8}" type="pres">
      <dgm:prSet presAssocID="{51F3EFC3-6EE5-4C81-B932-9376E9A966B6}" presName="sibTrans" presStyleLbl="sibTrans1D1" presStyleIdx="0" presStyleCnt="4"/>
      <dgm:spPr/>
    </dgm:pt>
    <dgm:pt modelId="{61A56B4F-D277-4C7F-BD20-AA5BFA7E1EDA}" type="pres">
      <dgm:prSet presAssocID="{3283AD49-FCF5-4357-BAD6-2B59DFD36EA2}" presName="node" presStyleLbl="node1" presStyleIdx="1" presStyleCnt="4">
        <dgm:presLayoutVars>
          <dgm:bulletEnabled val="1"/>
        </dgm:presLayoutVars>
      </dgm:prSet>
      <dgm:spPr/>
    </dgm:pt>
    <dgm:pt modelId="{8C3C566A-7CE2-4FE4-9116-385B69305BB8}" type="pres">
      <dgm:prSet presAssocID="{3283AD49-FCF5-4357-BAD6-2B59DFD36EA2}" presName="spNode" presStyleCnt="0"/>
      <dgm:spPr/>
    </dgm:pt>
    <dgm:pt modelId="{3D9D36C7-1BC4-4034-9E69-CE7B381753C9}" type="pres">
      <dgm:prSet presAssocID="{267AD090-6C1F-4F8E-867D-BFA81C58098C}" presName="sibTrans" presStyleLbl="sibTrans1D1" presStyleIdx="1" presStyleCnt="4"/>
      <dgm:spPr/>
    </dgm:pt>
    <dgm:pt modelId="{F3BC556D-7F53-4635-8D20-499F3081FBF1}" type="pres">
      <dgm:prSet presAssocID="{F847E1BB-84FD-4025-AAEE-C0D97A2AD998}" presName="node" presStyleLbl="node1" presStyleIdx="2" presStyleCnt="4">
        <dgm:presLayoutVars>
          <dgm:bulletEnabled val="1"/>
        </dgm:presLayoutVars>
      </dgm:prSet>
      <dgm:spPr/>
    </dgm:pt>
    <dgm:pt modelId="{26486D3A-DFA5-453F-85BB-5BD2409DC135}" type="pres">
      <dgm:prSet presAssocID="{F847E1BB-84FD-4025-AAEE-C0D97A2AD998}" presName="spNode" presStyleCnt="0"/>
      <dgm:spPr/>
    </dgm:pt>
    <dgm:pt modelId="{5A76973C-FD4E-4063-A24D-6D1F037FA4DF}" type="pres">
      <dgm:prSet presAssocID="{3F754554-343B-4074-9C8D-06709FC659DE}" presName="sibTrans" presStyleLbl="sibTrans1D1" presStyleIdx="2" presStyleCnt="4"/>
      <dgm:spPr/>
    </dgm:pt>
    <dgm:pt modelId="{FE2E5B43-BE90-4ABD-945B-3D8C53A1C3BE}" type="pres">
      <dgm:prSet presAssocID="{5E43E6F2-C19E-4D13-81B1-207E4211135F}" presName="node" presStyleLbl="node1" presStyleIdx="3" presStyleCnt="4">
        <dgm:presLayoutVars>
          <dgm:bulletEnabled val="1"/>
        </dgm:presLayoutVars>
      </dgm:prSet>
      <dgm:spPr/>
    </dgm:pt>
    <dgm:pt modelId="{B331A21E-259B-4A01-9D82-5EE1014E2F00}" type="pres">
      <dgm:prSet presAssocID="{5E43E6F2-C19E-4D13-81B1-207E4211135F}" presName="spNode" presStyleCnt="0"/>
      <dgm:spPr/>
    </dgm:pt>
    <dgm:pt modelId="{75839ABB-8A21-4AF4-B687-8B6AFD5FE322}" type="pres">
      <dgm:prSet presAssocID="{3ECE166E-7C18-4502-8E21-F5678AF5F813}" presName="sibTrans" presStyleLbl="sibTrans1D1" presStyleIdx="3" presStyleCnt="4"/>
      <dgm:spPr/>
    </dgm:pt>
  </dgm:ptLst>
  <dgm:cxnLst>
    <dgm:cxn modelId="{E4C81B02-D974-4DCB-86DD-B47D23AEC6DC}" type="presOf" srcId="{51F3EFC3-6EE5-4C81-B932-9376E9A966B6}" destId="{C3D9453B-1FCD-4158-86BC-9A6C9E5B96F8}" srcOrd="0" destOrd="0" presId="urn:microsoft.com/office/officeart/2005/8/layout/cycle5"/>
    <dgm:cxn modelId="{8B25392D-1F85-4B91-A5D8-9631E3D5DFDD}" type="presOf" srcId="{267AD090-6C1F-4F8E-867D-BFA81C58098C}" destId="{3D9D36C7-1BC4-4034-9E69-CE7B381753C9}" srcOrd="0" destOrd="0" presId="urn:microsoft.com/office/officeart/2005/8/layout/cycle5"/>
    <dgm:cxn modelId="{017BB43F-BDA0-43CE-9D3E-4F6CD60C4ED4}" srcId="{20643E90-6D42-4CCC-92C1-C4EBDC0001FA}" destId="{F847E1BB-84FD-4025-AAEE-C0D97A2AD998}" srcOrd="2" destOrd="0" parTransId="{1E9E35F1-2DB9-45F3-99F6-D33E0440FDD4}" sibTransId="{3F754554-343B-4074-9C8D-06709FC659DE}"/>
    <dgm:cxn modelId="{6FF21E44-DB27-4CB3-AA33-D369E2D5B62E}" srcId="{5E43E6F2-C19E-4D13-81B1-207E4211135F}" destId="{922651D7-F39B-4C61-B579-1C042D18165F}" srcOrd="0" destOrd="0" parTransId="{8D3FD540-F858-4559-A95A-DA3815BAC9E2}" sibTransId="{40A27936-585B-4207-9D4C-27991F79B870}"/>
    <dgm:cxn modelId="{2702ED58-2B30-48C0-80EB-855EC00706A2}" type="presOf" srcId="{3ECE166E-7C18-4502-8E21-F5678AF5F813}" destId="{75839ABB-8A21-4AF4-B687-8B6AFD5FE322}" srcOrd="0" destOrd="0" presId="urn:microsoft.com/office/officeart/2005/8/layout/cycle5"/>
    <dgm:cxn modelId="{05A5218B-9EF8-4D00-963A-A0625AB01BAF}" srcId="{20643E90-6D42-4CCC-92C1-C4EBDC0001FA}" destId="{15D67F71-D23F-4C12-A6F8-8A8247F60928}" srcOrd="0" destOrd="0" parTransId="{4145B002-36DF-478E-A567-B5A4FEF8ACCD}" sibTransId="{51F3EFC3-6EE5-4C81-B932-9376E9A966B6}"/>
    <dgm:cxn modelId="{E6BE458E-3B3B-4098-8139-96EB4AFA534E}" type="presOf" srcId="{F847E1BB-84FD-4025-AAEE-C0D97A2AD998}" destId="{F3BC556D-7F53-4635-8D20-499F3081FBF1}" srcOrd="0" destOrd="0" presId="urn:microsoft.com/office/officeart/2005/8/layout/cycle5"/>
    <dgm:cxn modelId="{DD5AE3C1-4DE3-41D4-9B31-6CEBEA800D09}" srcId="{20643E90-6D42-4CCC-92C1-C4EBDC0001FA}" destId="{3283AD49-FCF5-4357-BAD6-2B59DFD36EA2}" srcOrd="1" destOrd="0" parTransId="{7B12DEFF-4B02-46DE-A2F7-573165DE8318}" sibTransId="{267AD090-6C1F-4F8E-867D-BFA81C58098C}"/>
    <dgm:cxn modelId="{55B091C8-7514-45C2-A2C9-DD33D4C8183E}" type="presOf" srcId="{3F754554-343B-4074-9C8D-06709FC659DE}" destId="{5A76973C-FD4E-4063-A24D-6D1F037FA4DF}" srcOrd="0" destOrd="0" presId="urn:microsoft.com/office/officeart/2005/8/layout/cycle5"/>
    <dgm:cxn modelId="{E6DC29D2-E545-47A3-B4E7-CF652EC843D8}" type="presOf" srcId="{922651D7-F39B-4C61-B579-1C042D18165F}" destId="{FE2E5B43-BE90-4ABD-945B-3D8C53A1C3BE}" srcOrd="0" destOrd="1" presId="urn:microsoft.com/office/officeart/2005/8/layout/cycle5"/>
    <dgm:cxn modelId="{9B9F64D2-EEA5-4F3F-A4B9-315BF38DAED0}" srcId="{20643E90-6D42-4CCC-92C1-C4EBDC0001FA}" destId="{5E43E6F2-C19E-4D13-81B1-207E4211135F}" srcOrd="3" destOrd="0" parTransId="{05900DB1-7E8C-4D9E-AA4E-1C5F82355A40}" sibTransId="{3ECE166E-7C18-4502-8E21-F5678AF5F813}"/>
    <dgm:cxn modelId="{8F537DD4-071D-442A-8FC5-F53420F9A8E2}" type="presOf" srcId="{15D67F71-D23F-4C12-A6F8-8A8247F60928}" destId="{7738306A-6F0B-47A6-8A4A-F051BDB1A43C}" srcOrd="0" destOrd="0" presId="urn:microsoft.com/office/officeart/2005/8/layout/cycle5"/>
    <dgm:cxn modelId="{210891D5-4E70-491A-8222-E46A2B03F14D}" type="presOf" srcId="{5E43E6F2-C19E-4D13-81B1-207E4211135F}" destId="{FE2E5B43-BE90-4ABD-945B-3D8C53A1C3BE}" srcOrd="0" destOrd="0" presId="urn:microsoft.com/office/officeart/2005/8/layout/cycle5"/>
    <dgm:cxn modelId="{929B57DA-E459-42BD-B789-8406B3D905E7}" type="presOf" srcId="{3283AD49-FCF5-4357-BAD6-2B59DFD36EA2}" destId="{61A56B4F-D277-4C7F-BD20-AA5BFA7E1EDA}" srcOrd="0" destOrd="0" presId="urn:microsoft.com/office/officeart/2005/8/layout/cycle5"/>
    <dgm:cxn modelId="{8497A2F0-A821-4374-8783-3727944AE54F}" type="presOf" srcId="{20643E90-6D42-4CCC-92C1-C4EBDC0001FA}" destId="{9C2ED3F0-FD04-42AA-B1FF-2BB8380DEEE7}" srcOrd="0" destOrd="0" presId="urn:microsoft.com/office/officeart/2005/8/layout/cycle5"/>
    <dgm:cxn modelId="{9C7A93A8-CF44-4842-807B-CD1E9D0C4B5E}" type="presParOf" srcId="{9C2ED3F0-FD04-42AA-B1FF-2BB8380DEEE7}" destId="{7738306A-6F0B-47A6-8A4A-F051BDB1A43C}" srcOrd="0" destOrd="0" presId="urn:microsoft.com/office/officeart/2005/8/layout/cycle5"/>
    <dgm:cxn modelId="{A890141D-8974-4B92-88DF-5F44A97E236D}" type="presParOf" srcId="{9C2ED3F0-FD04-42AA-B1FF-2BB8380DEEE7}" destId="{17C24B59-5D13-4E43-8CA4-1B70D2B1B217}" srcOrd="1" destOrd="0" presId="urn:microsoft.com/office/officeart/2005/8/layout/cycle5"/>
    <dgm:cxn modelId="{81246FBA-D6BC-4AE4-A350-73C91A594E06}" type="presParOf" srcId="{9C2ED3F0-FD04-42AA-B1FF-2BB8380DEEE7}" destId="{C3D9453B-1FCD-4158-86BC-9A6C9E5B96F8}" srcOrd="2" destOrd="0" presId="urn:microsoft.com/office/officeart/2005/8/layout/cycle5"/>
    <dgm:cxn modelId="{3EB1C18E-19F9-4562-B101-6AA58D67B17F}" type="presParOf" srcId="{9C2ED3F0-FD04-42AA-B1FF-2BB8380DEEE7}" destId="{61A56B4F-D277-4C7F-BD20-AA5BFA7E1EDA}" srcOrd="3" destOrd="0" presId="urn:microsoft.com/office/officeart/2005/8/layout/cycle5"/>
    <dgm:cxn modelId="{4F0C579D-AB45-4E26-AC53-9B606ED68A77}" type="presParOf" srcId="{9C2ED3F0-FD04-42AA-B1FF-2BB8380DEEE7}" destId="{8C3C566A-7CE2-4FE4-9116-385B69305BB8}" srcOrd="4" destOrd="0" presId="urn:microsoft.com/office/officeart/2005/8/layout/cycle5"/>
    <dgm:cxn modelId="{2D7727C7-4AD1-4C11-9408-9E47088E461B}" type="presParOf" srcId="{9C2ED3F0-FD04-42AA-B1FF-2BB8380DEEE7}" destId="{3D9D36C7-1BC4-4034-9E69-CE7B381753C9}" srcOrd="5" destOrd="0" presId="urn:microsoft.com/office/officeart/2005/8/layout/cycle5"/>
    <dgm:cxn modelId="{F2E8EDAE-93F2-403A-B925-776FE84CD8F1}" type="presParOf" srcId="{9C2ED3F0-FD04-42AA-B1FF-2BB8380DEEE7}" destId="{F3BC556D-7F53-4635-8D20-499F3081FBF1}" srcOrd="6" destOrd="0" presId="urn:microsoft.com/office/officeart/2005/8/layout/cycle5"/>
    <dgm:cxn modelId="{AECC6FF0-043B-4301-B5D1-1FDD0F4E232A}" type="presParOf" srcId="{9C2ED3F0-FD04-42AA-B1FF-2BB8380DEEE7}" destId="{26486D3A-DFA5-453F-85BB-5BD2409DC135}" srcOrd="7" destOrd="0" presId="urn:microsoft.com/office/officeart/2005/8/layout/cycle5"/>
    <dgm:cxn modelId="{05F1E8A3-7742-4C1E-8DEC-841C5BF17908}" type="presParOf" srcId="{9C2ED3F0-FD04-42AA-B1FF-2BB8380DEEE7}" destId="{5A76973C-FD4E-4063-A24D-6D1F037FA4DF}" srcOrd="8" destOrd="0" presId="urn:microsoft.com/office/officeart/2005/8/layout/cycle5"/>
    <dgm:cxn modelId="{75B11F15-6534-47A8-B3DF-20A3AB15E437}" type="presParOf" srcId="{9C2ED3F0-FD04-42AA-B1FF-2BB8380DEEE7}" destId="{FE2E5B43-BE90-4ABD-945B-3D8C53A1C3BE}" srcOrd="9" destOrd="0" presId="urn:microsoft.com/office/officeart/2005/8/layout/cycle5"/>
    <dgm:cxn modelId="{F30F3949-DD22-41F5-9A32-7D0089975AA4}" type="presParOf" srcId="{9C2ED3F0-FD04-42AA-B1FF-2BB8380DEEE7}" destId="{B331A21E-259B-4A01-9D82-5EE1014E2F00}" srcOrd="10" destOrd="0" presId="urn:microsoft.com/office/officeart/2005/8/layout/cycle5"/>
    <dgm:cxn modelId="{4EA93DC8-D89C-41C0-92E1-13FF2A040700}" type="presParOf" srcId="{9C2ED3F0-FD04-42AA-B1FF-2BB8380DEEE7}" destId="{75839ABB-8A21-4AF4-B687-8B6AFD5FE322}" srcOrd="11" destOrd="0" presId="urn:microsoft.com/office/officeart/2005/8/layout/cycle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33E40D1-14EE-47C3-B873-4F0D7375499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22EA5C7-5E40-4BF2-80AD-050FDE64F31F}">
      <dgm:prSet/>
      <dgm:spPr/>
      <dgm:t>
        <a:bodyPr/>
        <a:lstStyle/>
        <a:p>
          <a:pPr>
            <a:lnSpc>
              <a:spcPct val="100000"/>
            </a:lnSpc>
          </a:pPr>
          <a:r>
            <a:rPr lang="en-GB" b="1"/>
            <a:t>Significant impact on criminological theory</a:t>
          </a:r>
          <a:endParaRPr lang="en-US"/>
        </a:p>
      </dgm:t>
    </dgm:pt>
    <dgm:pt modelId="{B252B6A0-2085-4D0E-87CD-6EDF1143CC91}" type="parTrans" cxnId="{F6EC6362-87FD-4FAA-B6EA-E391AD04D927}">
      <dgm:prSet/>
      <dgm:spPr/>
      <dgm:t>
        <a:bodyPr/>
        <a:lstStyle/>
        <a:p>
          <a:endParaRPr lang="en-US"/>
        </a:p>
      </dgm:t>
    </dgm:pt>
    <dgm:pt modelId="{6EE1DB92-67AD-4302-8110-B884C5366FE8}" type="sibTrans" cxnId="{F6EC6362-87FD-4FAA-B6EA-E391AD04D927}">
      <dgm:prSet/>
      <dgm:spPr/>
      <dgm:t>
        <a:bodyPr/>
        <a:lstStyle/>
        <a:p>
          <a:endParaRPr lang="en-US"/>
        </a:p>
      </dgm:t>
    </dgm:pt>
    <dgm:pt modelId="{68E695D5-B597-47B9-808D-AF9EA35CE79C}">
      <dgm:prSet/>
      <dgm:spPr/>
      <dgm:t>
        <a:bodyPr/>
        <a:lstStyle/>
        <a:p>
          <a:pPr>
            <a:lnSpc>
              <a:spcPct val="100000"/>
            </a:lnSpc>
          </a:pPr>
          <a:r>
            <a:rPr lang="en-GB" b="1"/>
            <a:t>Even greater impact on criminal justice practice</a:t>
          </a:r>
          <a:endParaRPr lang="en-US"/>
        </a:p>
      </dgm:t>
    </dgm:pt>
    <dgm:pt modelId="{B3E6BD02-2C9E-44EF-A1D1-D7AFECC909FE}" type="parTrans" cxnId="{0490A304-0645-4493-A05B-7C24416FFF05}">
      <dgm:prSet/>
      <dgm:spPr/>
      <dgm:t>
        <a:bodyPr/>
        <a:lstStyle/>
        <a:p>
          <a:endParaRPr lang="en-US"/>
        </a:p>
      </dgm:t>
    </dgm:pt>
    <dgm:pt modelId="{2A7EFEFB-EE87-4497-A210-80CDE008B552}" type="sibTrans" cxnId="{0490A304-0645-4493-A05B-7C24416FFF05}">
      <dgm:prSet/>
      <dgm:spPr/>
      <dgm:t>
        <a:bodyPr/>
        <a:lstStyle/>
        <a:p>
          <a:endParaRPr lang="en-US"/>
        </a:p>
      </dgm:t>
    </dgm:pt>
    <dgm:pt modelId="{7DEA7621-2841-49DE-B3DF-5101AB130E44}">
      <dgm:prSet/>
      <dgm:spPr/>
      <dgm:t>
        <a:bodyPr/>
        <a:lstStyle/>
        <a:p>
          <a:pPr>
            <a:lnSpc>
              <a:spcPct val="100000"/>
            </a:lnSpc>
          </a:pPr>
          <a:r>
            <a:rPr lang="en-GB"/>
            <a:t>e.g. ideas such as punishments being appropriate to the nature of the crime have formed a basis for modern criminal justice systems throughout the world.</a:t>
          </a:r>
          <a:endParaRPr lang="en-US"/>
        </a:p>
      </dgm:t>
    </dgm:pt>
    <dgm:pt modelId="{048CD7DD-E092-4247-BFD8-F765E8D9A5E0}" type="parTrans" cxnId="{41D89D3D-CF23-4B1D-B2B8-88806A7D747D}">
      <dgm:prSet/>
      <dgm:spPr/>
      <dgm:t>
        <a:bodyPr/>
        <a:lstStyle/>
        <a:p>
          <a:endParaRPr lang="en-US"/>
        </a:p>
      </dgm:t>
    </dgm:pt>
    <dgm:pt modelId="{B3464007-B8AB-49E4-8B28-143CD0FDE481}" type="sibTrans" cxnId="{41D89D3D-CF23-4B1D-B2B8-88806A7D747D}">
      <dgm:prSet/>
      <dgm:spPr/>
      <dgm:t>
        <a:bodyPr/>
        <a:lstStyle/>
        <a:p>
          <a:endParaRPr lang="en-US"/>
        </a:p>
      </dgm:t>
    </dgm:pt>
    <dgm:pt modelId="{52078D1B-3EC8-4DFB-BFFA-DDFE168CEA84}">
      <dgm:prSet/>
      <dgm:spPr/>
      <dgm:t>
        <a:bodyPr/>
        <a:lstStyle/>
        <a:p>
          <a:pPr>
            <a:lnSpc>
              <a:spcPct val="100000"/>
            </a:lnSpc>
          </a:pPr>
          <a:r>
            <a:rPr lang="en-GB"/>
            <a:t>Classicism is commonly reflected in processes surrounding deterrence.</a:t>
          </a:r>
          <a:endParaRPr lang="en-US"/>
        </a:p>
      </dgm:t>
    </dgm:pt>
    <dgm:pt modelId="{D532EE0E-EAB7-4691-AF11-43509D6C1F40}" type="parTrans" cxnId="{504C1B48-A874-494D-91D0-163775CFEE85}">
      <dgm:prSet/>
      <dgm:spPr/>
      <dgm:t>
        <a:bodyPr/>
        <a:lstStyle/>
        <a:p>
          <a:endParaRPr lang="en-US"/>
        </a:p>
      </dgm:t>
    </dgm:pt>
    <dgm:pt modelId="{50CB1204-A5B5-4F81-85DE-FBAD78257596}" type="sibTrans" cxnId="{504C1B48-A874-494D-91D0-163775CFEE85}">
      <dgm:prSet/>
      <dgm:spPr/>
      <dgm:t>
        <a:bodyPr/>
        <a:lstStyle/>
        <a:p>
          <a:endParaRPr lang="en-US"/>
        </a:p>
      </dgm:t>
    </dgm:pt>
    <dgm:pt modelId="{3F13C119-34ED-4C47-8BD8-CFF3454429AA}" type="pres">
      <dgm:prSet presAssocID="{B33E40D1-14EE-47C3-B873-4F0D7375499F}" presName="root" presStyleCnt="0">
        <dgm:presLayoutVars>
          <dgm:dir/>
          <dgm:resizeHandles val="exact"/>
        </dgm:presLayoutVars>
      </dgm:prSet>
      <dgm:spPr/>
    </dgm:pt>
    <dgm:pt modelId="{841DF80D-465A-47E9-A7BB-E4649CEDC9B1}" type="pres">
      <dgm:prSet presAssocID="{722EA5C7-5E40-4BF2-80AD-050FDE64F31F}" presName="compNode" presStyleCnt="0"/>
      <dgm:spPr/>
    </dgm:pt>
    <dgm:pt modelId="{3FAD2A98-5C1F-4E84-818B-D586C83A6837}" type="pres">
      <dgm:prSet presAssocID="{722EA5C7-5E40-4BF2-80AD-050FDE64F31F}" presName="bgRect" presStyleLbl="bgShp" presStyleIdx="0" presStyleCnt="4"/>
      <dgm:spPr/>
    </dgm:pt>
    <dgm:pt modelId="{1EF9BCA8-AD52-485C-8F46-FE954988654A}" type="pres">
      <dgm:prSet presAssocID="{722EA5C7-5E40-4BF2-80AD-050FDE64F31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1224B74B-6980-48F3-A48F-122A792F1F4E}" type="pres">
      <dgm:prSet presAssocID="{722EA5C7-5E40-4BF2-80AD-050FDE64F31F}" presName="spaceRect" presStyleCnt="0"/>
      <dgm:spPr/>
    </dgm:pt>
    <dgm:pt modelId="{F51F41CC-027B-462E-89A7-03FEF187EE1C}" type="pres">
      <dgm:prSet presAssocID="{722EA5C7-5E40-4BF2-80AD-050FDE64F31F}" presName="parTx" presStyleLbl="revTx" presStyleIdx="0" presStyleCnt="4">
        <dgm:presLayoutVars>
          <dgm:chMax val="0"/>
          <dgm:chPref val="0"/>
        </dgm:presLayoutVars>
      </dgm:prSet>
      <dgm:spPr/>
    </dgm:pt>
    <dgm:pt modelId="{0F7CFF36-EF80-472F-BA7E-C5704443D63D}" type="pres">
      <dgm:prSet presAssocID="{6EE1DB92-67AD-4302-8110-B884C5366FE8}" presName="sibTrans" presStyleCnt="0"/>
      <dgm:spPr/>
    </dgm:pt>
    <dgm:pt modelId="{22901BCC-01E1-409D-8CB1-2AE0746A6ED0}" type="pres">
      <dgm:prSet presAssocID="{68E695D5-B597-47B9-808D-AF9EA35CE79C}" presName="compNode" presStyleCnt="0"/>
      <dgm:spPr/>
    </dgm:pt>
    <dgm:pt modelId="{7AB9F498-4D85-4272-9C94-5FDBBE788291}" type="pres">
      <dgm:prSet presAssocID="{68E695D5-B597-47B9-808D-AF9EA35CE79C}" presName="bgRect" presStyleLbl="bgShp" presStyleIdx="1" presStyleCnt="4"/>
      <dgm:spPr/>
    </dgm:pt>
    <dgm:pt modelId="{62D758ED-ABEF-4EC6-8CA9-4A61C4F10B86}" type="pres">
      <dgm:prSet presAssocID="{68E695D5-B597-47B9-808D-AF9EA35CE79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76C65553-1A4F-41EA-B108-7548FCFBF0B0}" type="pres">
      <dgm:prSet presAssocID="{68E695D5-B597-47B9-808D-AF9EA35CE79C}" presName="spaceRect" presStyleCnt="0"/>
      <dgm:spPr/>
    </dgm:pt>
    <dgm:pt modelId="{9E262A57-D2D7-4A6E-8644-169972C1316A}" type="pres">
      <dgm:prSet presAssocID="{68E695D5-B597-47B9-808D-AF9EA35CE79C}" presName="parTx" presStyleLbl="revTx" presStyleIdx="1" presStyleCnt="4">
        <dgm:presLayoutVars>
          <dgm:chMax val="0"/>
          <dgm:chPref val="0"/>
        </dgm:presLayoutVars>
      </dgm:prSet>
      <dgm:spPr/>
    </dgm:pt>
    <dgm:pt modelId="{4EA10694-97B4-42F3-B26C-8802BD44A5BA}" type="pres">
      <dgm:prSet presAssocID="{2A7EFEFB-EE87-4497-A210-80CDE008B552}" presName="sibTrans" presStyleCnt="0"/>
      <dgm:spPr/>
    </dgm:pt>
    <dgm:pt modelId="{6468F3A1-7828-4E97-890F-3B915F612060}" type="pres">
      <dgm:prSet presAssocID="{7DEA7621-2841-49DE-B3DF-5101AB130E44}" presName="compNode" presStyleCnt="0"/>
      <dgm:spPr/>
    </dgm:pt>
    <dgm:pt modelId="{4A5B26E1-5B39-4DCB-89B4-F320DA981343}" type="pres">
      <dgm:prSet presAssocID="{7DEA7621-2841-49DE-B3DF-5101AB130E44}" presName="bgRect" presStyleLbl="bgShp" presStyleIdx="2" presStyleCnt="4"/>
      <dgm:spPr/>
    </dgm:pt>
    <dgm:pt modelId="{8263400D-1AF2-429A-A1A7-3EE5D6831FBB}" type="pres">
      <dgm:prSet presAssocID="{7DEA7621-2841-49DE-B3DF-5101AB130E4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2AAD3265-F70B-4D36-85E5-077124107511}" type="pres">
      <dgm:prSet presAssocID="{7DEA7621-2841-49DE-B3DF-5101AB130E44}" presName="spaceRect" presStyleCnt="0"/>
      <dgm:spPr/>
    </dgm:pt>
    <dgm:pt modelId="{BC023A52-4DD1-4E70-8610-BC093A0BAD2B}" type="pres">
      <dgm:prSet presAssocID="{7DEA7621-2841-49DE-B3DF-5101AB130E44}" presName="parTx" presStyleLbl="revTx" presStyleIdx="2" presStyleCnt="4">
        <dgm:presLayoutVars>
          <dgm:chMax val="0"/>
          <dgm:chPref val="0"/>
        </dgm:presLayoutVars>
      </dgm:prSet>
      <dgm:spPr/>
    </dgm:pt>
    <dgm:pt modelId="{89903E0D-7C68-41D1-A541-AC072683F93A}" type="pres">
      <dgm:prSet presAssocID="{B3464007-B8AB-49E4-8B28-143CD0FDE481}" presName="sibTrans" presStyleCnt="0"/>
      <dgm:spPr/>
    </dgm:pt>
    <dgm:pt modelId="{301780C8-CE3E-4EA4-B690-B1563940157F}" type="pres">
      <dgm:prSet presAssocID="{52078D1B-3EC8-4DFB-BFFA-DDFE168CEA84}" presName="compNode" presStyleCnt="0"/>
      <dgm:spPr/>
    </dgm:pt>
    <dgm:pt modelId="{00BA066A-7BC0-49D7-A5D7-DA7BE78C7550}" type="pres">
      <dgm:prSet presAssocID="{52078D1B-3EC8-4DFB-BFFA-DDFE168CEA84}" presName="bgRect" presStyleLbl="bgShp" presStyleIdx="3" presStyleCnt="4"/>
      <dgm:spPr/>
    </dgm:pt>
    <dgm:pt modelId="{8BD62D8F-D468-4CE1-AE2E-948702E4E211}" type="pres">
      <dgm:prSet presAssocID="{52078D1B-3EC8-4DFB-BFFA-DDFE168CEA8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2E2DE767-0160-4112-A5B8-248D7A9B9138}" type="pres">
      <dgm:prSet presAssocID="{52078D1B-3EC8-4DFB-BFFA-DDFE168CEA84}" presName="spaceRect" presStyleCnt="0"/>
      <dgm:spPr/>
    </dgm:pt>
    <dgm:pt modelId="{F97A8E42-29AB-4906-99D6-B4C708FD9EC8}" type="pres">
      <dgm:prSet presAssocID="{52078D1B-3EC8-4DFB-BFFA-DDFE168CEA84}" presName="parTx" presStyleLbl="revTx" presStyleIdx="3" presStyleCnt="4">
        <dgm:presLayoutVars>
          <dgm:chMax val="0"/>
          <dgm:chPref val="0"/>
        </dgm:presLayoutVars>
      </dgm:prSet>
      <dgm:spPr/>
    </dgm:pt>
  </dgm:ptLst>
  <dgm:cxnLst>
    <dgm:cxn modelId="{0490A304-0645-4493-A05B-7C24416FFF05}" srcId="{B33E40D1-14EE-47C3-B873-4F0D7375499F}" destId="{68E695D5-B597-47B9-808D-AF9EA35CE79C}" srcOrd="1" destOrd="0" parTransId="{B3E6BD02-2C9E-44EF-A1D1-D7AFECC909FE}" sibTransId="{2A7EFEFB-EE87-4497-A210-80CDE008B552}"/>
    <dgm:cxn modelId="{23DA151C-93B0-4C23-A418-44C4CAB9CB9A}" type="presOf" srcId="{722EA5C7-5E40-4BF2-80AD-050FDE64F31F}" destId="{F51F41CC-027B-462E-89A7-03FEF187EE1C}" srcOrd="0" destOrd="0" presId="urn:microsoft.com/office/officeart/2018/2/layout/IconVerticalSolidList"/>
    <dgm:cxn modelId="{084F571E-2336-4D11-9CA7-113E935CFAB7}" type="presOf" srcId="{B33E40D1-14EE-47C3-B873-4F0D7375499F}" destId="{3F13C119-34ED-4C47-8BD8-CFF3454429AA}" srcOrd="0" destOrd="0" presId="urn:microsoft.com/office/officeart/2018/2/layout/IconVerticalSolidList"/>
    <dgm:cxn modelId="{41D89D3D-CF23-4B1D-B2B8-88806A7D747D}" srcId="{B33E40D1-14EE-47C3-B873-4F0D7375499F}" destId="{7DEA7621-2841-49DE-B3DF-5101AB130E44}" srcOrd="2" destOrd="0" parTransId="{048CD7DD-E092-4247-BFD8-F765E8D9A5E0}" sibTransId="{B3464007-B8AB-49E4-8B28-143CD0FDE481}"/>
    <dgm:cxn modelId="{F6EC6362-87FD-4FAA-B6EA-E391AD04D927}" srcId="{B33E40D1-14EE-47C3-B873-4F0D7375499F}" destId="{722EA5C7-5E40-4BF2-80AD-050FDE64F31F}" srcOrd="0" destOrd="0" parTransId="{B252B6A0-2085-4D0E-87CD-6EDF1143CC91}" sibTransId="{6EE1DB92-67AD-4302-8110-B884C5366FE8}"/>
    <dgm:cxn modelId="{504C1B48-A874-494D-91D0-163775CFEE85}" srcId="{B33E40D1-14EE-47C3-B873-4F0D7375499F}" destId="{52078D1B-3EC8-4DFB-BFFA-DDFE168CEA84}" srcOrd="3" destOrd="0" parTransId="{D532EE0E-EAB7-4691-AF11-43509D6C1F40}" sibTransId="{50CB1204-A5B5-4F81-85DE-FBAD78257596}"/>
    <dgm:cxn modelId="{50A60CA2-97B5-4096-8470-B34180916BEB}" type="presOf" srcId="{52078D1B-3EC8-4DFB-BFFA-DDFE168CEA84}" destId="{F97A8E42-29AB-4906-99D6-B4C708FD9EC8}" srcOrd="0" destOrd="0" presId="urn:microsoft.com/office/officeart/2018/2/layout/IconVerticalSolidList"/>
    <dgm:cxn modelId="{CB4186AE-5211-4444-8D5E-010D31C6FB20}" type="presOf" srcId="{68E695D5-B597-47B9-808D-AF9EA35CE79C}" destId="{9E262A57-D2D7-4A6E-8644-169972C1316A}" srcOrd="0" destOrd="0" presId="urn:microsoft.com/office/officeart/2018/2/layout/IconVerticalSolidList"/>
    <dgm:cxn modelId="{8B1549CF-8BEF-464A-A63D-3EA58E961E40}" type="presOf" srcId="{7DEA7621-2841-49DE-B3DF-5101AB130E44}" destId="{BC023A52-4DD1-4E70-8610-BC093A0BAD2B}" srcOrd="0" destOrd="0" presId="urn:microsoft.com/office/officeart/2018/2/layout/IconVerticalSolidList"/>
    <dgm:cxn modelId="{4ECF5412-057F-40FA-B4EC-16FA4FA64869}" type="presParOf" srcId="{3F13C119-34ED-4C47-8BD8-CFF3454429AA}" destId="{841DF80D-465A-47E9-A7BB-E4649CEDC9B1}" srcOrd="0" destOrd="0" presId="urn:microsoft.com/office/officeart/2018/2/layout/IconVerticalSolidList"/>
    <dgm:cxn modelId="{F2014EA0-49B4-4E2A-964F-8EFD544C784E}" type="presParOf" srcId="{841DF80D-465A-47E9-A7BB-E4649CEDC9B1}" destId="{3FAD2A98-5C1F-4E84-818B-D586C83A6837}" srcOrd="0" destOrd="0" presId="urn:microsoft.com/office/officeart/2018/2/layout/IconVerticalSolidList"/>
    <dgm:cxn modelId="{DF183E20-B075-48AA-9915-BF267DD4C385}" type="presParOf" srcId="{841DF80D-465A-47E9-A7BB-E4649CEDC9B1}" destId="{1EF9BCA8-AD52-485C-8F46-FE954988654A}" srcOrd="1" destOrd="0" presId="urn:microsoft.com/office/officeart/2018/2/layout/IconVerticalSolidList"/>
    <dgm:cxn modelId="{4C2CBC48-D58C-4F3C-8E22-68F76A88C8FF}" type="presParOf" srcId="{841DF80D-465A-47E9-A7BB-E4649CEDC9B1}" destId="{1224B74B-6980-48F3-A48F-122A792F1F4E}" srcOrd="2" destOrd="0" presId="urn:microsoft.com/office/officeart/2018/2/layout/IconVerticalSolidList"/>
    <dgm:cxn modelId="{33742DF4-5594-46C1-8C0C-AAE89586A214}" type="presParOf" srcId="{841DF80D-465A-47E9-A7BB-E4649CEDC9B1}" destId="{F51F41CC-027B-462E-89A7-03FEF187EE1C}" srcOrd="3" destOrd="0" presId="urn:microsoft.com/office/officeart/2018/2/layout/IconVerticalSolidList"/>
    <dgm:cxn modelId="{2224360B-4D45-4D3C-A579-7B734B9DCBF8}" type="presParOf" srcId="{3F13C119-34ED-4C47-8BD8-CFF3454429AA}" destId="{0F7CFF36-EF80-472F-BA7E-C5704443D63D}" srcOrd="1" destOrd="0" presId="urn:microsoft.com/office/officeart/2018/2/layout/IconVerticalSolidList"/>
    <dgm:cxn modelId="{3A1AAD71-2F02-4A0F-927B-E027217F7187}" type="presParOf" srcId="{3F13C119-34ED-4C47-8BD8-CFF3454429AA}" destId="{22901BCC-01E1-409D-8CB1-2AE0746A6ED0}" srcOrd="2" destOrd="0" presId="urn:microsoft.com/office/officeart/2018/2/layout/IconVerticalSolidList"/>
    <dgm:cxn modelId="{39FEFCE4-1F64-4C6E-8405-37D62B6CD385}" type="presParOf" srcId="{22901BCC-01E1-409D-8CB1-2AE0746A6ED0}" destId="{7AB9F498-4D85-4272-9C94-5FDBBE788291}" srcOrd="0" destOrd="0" presId="urn:microsoft.com/office/officeart/2018/2/layout/IconVerticalSolidList"/>
    <dgm:cxn modelId="{45BDD660-AEE2-4E7E-8A39-B23520C88B2F}" type="presParOf" srcId="{22901BCC-01E1-409D-8CB1-2AE0746A6ED0}" destId="{62D758ED-ABEF-4EC6-8CA9-4A61C4F10B86}" srcOrd="1" destOrd="0" presId="urn:microsoft.com/office/officeart/2018/2/layout/IconVerticalSolidList"/>
    <dgm:cxn modelId="{0B55DC23-84D0-4FC1-A557-8F92E76A7525}" type="presParOf" srcId="{22901BCC-01E1-409D-8CB1-2AE0746A6ED0}" destId="{76C65553-1A4F-41EA-B108-7548FCFBF0B0}" srcOrd="2" destOrd="0" presId="urn:microsoft.com/office/officeart/2018/2/layout/IconVerticalSolidList"/>
    <dgm:cxn modelId="{F067A176-4E91-4B5C-A82C-F009D6C9CDFE}" type="presParOf" srcId="{22901BCC-01E1-409D-8CB1-2AE0746A6ED0}" destId="{9E262A57-D2D7-4A6E-8644-169972C1316A}" srcOrd="3" destOrd="0" presId="urn:microsoft.com/office/officeart/2018/2/layout/IconVerticalSolidList"/>
    <dgm:cxn modelId="{F606CF3E-E8F8-41AC-BB06-5A7CE7DD3826}" type="presParOf" srcId="{3F13C119-34ED-4C47-8BD8-CFF3454429AA}" destId="{4EA10694-97B4-42F3-B26C-8802BD44A5BA}" srcOrd="3" destOrd="0" presId="urn:microsoft.com/office/officeart/2018/2/layout/IconVerticalSolidList"/>
    <dgm:cxn modelId="{83AE8247-A8F8-4CBC-B251-7F979CA60EB5}" type="presParOf" srcId="{3F13C119-34ED-4C47-8BD8-CFF3454429AA}" destId="{6468F3A1-7828-4E97-890F-3B915F612060}" srcOrd="4" destOrd="0" presId="urn:microsoft.com/office/officeart/2018/2/layout/IconVerticalSolidList"/>
    <dgm:cxn modelId="{C66F6EE2-158C-40DC-A697-011E87A856D5}" type="presParOf" srcId="{6468F3A1-7828-4E97-890F-3B915F612060}" destId="{4A5B26E1-5B39-4DCB-89B4-F320DA981343}" srcOrd="0" destOrd="0" presId="urn:microsoft.com/office/officeart/2018/2/layout/IconVerticalSolidList"/>
    <dgm:cxn modelId="{31D413F4-F43B-4A74-90A6-94A07AFBD1FE}" type="presParOf" srcId="{6468F3A1-7828-4E97-890F-3B915F612060}" destId="{8263400D-1AF2-429A-A1A7-3EE5D6831FBB}" srcOrd="1" destOrd="0" presId="urn:microsoft.com/office/officeart/2018/2/layout/IconVerticalSolidList"/>
    <dgm:cxn modelId="{705568B4-18FC-472E-ACC8-DF525403F50E}" type="presParOf" srcId="{6468F3A1-7828-4E97-890F-3B915F612060}" destId="{2AAD3265-F70B-4D36-85E5-077124107511}" srcOrd="2" destOrd="0" presId="urn:microsoft.com/office/officeart/2018/2/layout/IconVerticalSolidList"/>
    <dgm:cxn modelId="{21DE9EDC-9F4D-4CB2-AA0B-FBA667662EB9}" type="presParOf" srcId="{6468F3A1-7828-4E97-890F-3B915F612060}" destId="{BC023A52-4DD1-4E70-8610-BC093A0BAD2B}" srcOrd="3" destOrd="0" presId="urn:microsoft.com/office/officeart/2018/2/layout/IconVerticalSolidList"/>
    <dgm:cxn modelId="{B15C1DE1-D79C-4AE0-AB23-446DA34144E8}" type="presParOf" srcId="{3F13C119-34ED-4C47-8BD8-CFF3454429AA}" destId="{89903E0D-7C68-41D1-A541-AC072683F93A}" srcOrd="5" destOrd="0" presId="urn:microsoft.com/office/officeart/2018/2/layout/IconVerticalSolidList"/>
    <dgm:cxn modelId="{C490799B-DB5C-476D-A083-8227326F74C0}" type="presParOf" srcId="{3F13C119-34ED-4C47-8BD8-CFF3454429AA}" destId="{301780C8-CE3E-4EA4-B690-B1563940157F}" srcOrd="6" destOrd="0" presId="urn:microsoft.com/office/officeart/2018/2/layout/IconVerticalSolidList"/>
    <dgm:cxn modelId="{41C846E4-A0A5-4174-B7EF-E75B2ECE94E4}" type="presParOf" srcId="{301780C8-CE3E-4EA4-B690-B1563940157F}" destId="{00BA066A-7BC0-49D7-A5D7-DA7BE78C7550}" srcOrd="0" destOrd="0" presId="urn:microsoft.com/office/officeart/2018/2/layout/IconVerticalSolidList"/>
    <dgm:cxn modelId="{7CB292AC-9534-46B2-A84A-62EEA90FDA90}" type="presParOf" srcId="{301780C8-CE3E-4EA4-B690-B1563940157F}" destId="{8BD62D8F-D468-4CE1-AE2E-948702E4E211}" srcOrd="1" destOrd="0" presId="urn:microsoft.com/office/officeart/2018/2/layout/IconVerticalSolidList"/>
    <dgm:cxn modelId="{2F8F2F93-04CF-4DB9-BF26-0086279F05EA}" type="presParOf" srcId="{301780C8-CE3E-4EA4-B690-B1563940157F}" destId="{2E2DE767-0160-4112-A5B8-248D7A9B9138}" srcOrd="2" destOrd="0" presId="urn:microsoft.com/office/officeart/2018/2/layout/IconVerticalSolidList"/>
    <dgm:cxn modelId="{9CE0B4D2-F4A7-46EE-A8DF-6B8E01324E9A}" type="presParOf" srcId="{301780C8-CE3E-4EA4-B690-B1563940157F}" destId="{F97A8E42-29AB-4906-99D6-B4C708FD9EC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483A10B-CB93-4763-BB3A-14566862DC5F}" type="doc">
      <dgm:prSet loTypeId="urn:microsoft.com/office/officeart/2005/8/layout/vList2" loCatId="list" qsTypeId="urn:microsoft.com/office/officeart/2005/8/quickstyle/simple4" qsCatId="simple" csTypeId="urn:microsoft.com/office/officeart/2005/8/colors/accent2_2" csCatId="accent2"/>
      <dgm:spPr/>
      <dgm:t>
        <a:bodyPr/>
        <a:lstStyle/>
        <a:p>
          <a:endParaRPr lang="en-US"/>
        </a:p>
      </dgm:t>
    </dgm:pt>
    <dgm:pt modelId="{E1A57AC3-CFE6-4360-B868-CF07DCD522AF}">
      <dgm:prSet/>
      <dgm:spPr/>
      <dgm:t>
        <a:bodyPr/>
        <a:lstStyle/>
        <a:p>
          <a:r>
            <a:rPr lang="en-GB"/>
            <a:t>The approach taken by Classicist criminologists can be challenged on a number of grounds:</a:t>
          </a:r>
          <a:endParaRPr lang="en-US"/>
        </a:p>
      </dgm:t>
    </dgm:pt>
    <dgm:pt modelId="{FFF15A1E-9849-411C-9CC1-DE9A75685D3C}" type="parTrans" cxnId="{D1B0933F-D162-461E-9A97-EDDDB131C193}">
      <dgm:prSet/>
      <dgm:spPr/>
      <dgm:t>
        <a:bodyPr/>
        <a:lstStyle/>
        <a:p>
          <a:endParaRPr lang="en-US"/>
        </a:p>
      </dgm:t>
    </dgm:pt>
    <dgm:pt modelId="{29762639-3BBC-43EF-987C-37C9E8D018E0}" type="sibTrans" cxnId="{D1B0933F-D162-461E-9A97-EDDDB131C193}">
      <dgm:prSet/>
      <dgm:spPr/>
      <dgm:t>
        <a:bodyPr/>
        <a:lstStyle/>
        <a:p>
          <a:endParaRPr lang="en-US"/>
        </a:p>
      </dgm:t>
    </dgm:pt>
    <dgm:pt modelId="{4CDA98CD-5663-40DD-9903-D0AF68C38FDD}">
      <dgm:prSet/>
      <dgm:spPr/>
      <dgm:t>
        <a:bodyPr/>
        <a:lstStyle/>
        <a:p>
          <a:r>
            <a:rPr lang="en-GB" b="1"/>
            <a:t>There was no hard evidence to justify their views</a:t>
          </a:r>
          <a:endParaRPr lang="en-US"/>
        </a:p>
      </dgm:t>
    </dgm:pt>
    <dgm:pt modelId="{2978D369-5372-4039-B867-BC38E17AA4A5}" type="parTrans" cxnId="{E1B3069E-1B52-46D5-80BF-92A753C419BE}">
      <dgm:prSet/>
      <dgm:spPr/>
      <dgm:t>
        <a:bodyPr/>
        <a:lstStyle/>
        <a:p>
          <a:endParaRPr lang="en-US"/>
        </a:p>
      </dgm:t>
    </dgm:pt>
    <dgm:pt modelId="{2384D98B-72BA-4DAC-A7B3-2036552E7DFE}" type="sibTrans" cxnId="{E1B3069E-1B52-46D5-80BF-92A753C419BE}">
      <dgm:prSet/>
      <dgm:spPr/>
      <dgm:t>
        <a:bodyPr/>
        <a:lstStyle/>
        <a:p>
          <a:endParaRPr lang="en-US"/>
        </a:p>
      </dgm:t>
    </dgm:pt>
    <dgm:pt modelId="{715581C1-F39C-4385-A378-358E1CCAF717}">
      <dgm:prSet/>
      <dgm:spPr/>
      <dgm:t>
        <a:bodyPr/>
        <a:lstStyle/>
        <a:p>
          <a:r>
            <a:rPr lang="en-GB" b="1"/>
            <a:t>There was too much emphasis placed on rationality</a:t>
          </a:r>
          <a:endParaRPr lang="en-US"/>
        </a:p>
      </dgm:t>
    </dgm:pt>
    <dgm:pt modelId="{AFD192E6-C2F3-4DA2-9554-53AB3E5A9E4F}" type="parTrans" cxnId="{82ABFE02-9318-4B29-8069-5E86446C5F02}">
      <dgm:prSet/>
      <dgm:spPr/>
      <dgm:t>
        <a:bodyPr/>
        <a:lstStyle/>
        <a:p>
          <a:endParaRPr lang="en-US"/>
        </a:p>
      </dgm:t>
    </dgm:pt>
    <dgm:pt modelId="{947E3F0B-ECFE-47CA-92E7-0F57057BB539}" type="sibTrans" cxnId="{82ABFE02-9318-4B29-8069-5E86446C5F02}">
      <dgm:prSet/>
      <dgm:spPr/>
      <dgm:t>
        <a:bodyPr/>
        <a:lstStyle/>
        <a:p>
          <a:endParaRPr lang="en-US"/>
        </a:p>
      </dgm:t>
    </dgm:pt>
    <dgm:pt modelId="{BADC3E5E-A76A-4299-A91A-CE833494D715}">
      <dgm:prSet/>
      <dgm:spPr/>
      <dgm:t>
        <a:bodyPr/>
        <a:lstStyle/>
        <a:p>
          <a:r>
            <a:rPr lang="en-GB" b="1"/>
            <a:t>The importance of discretion was underemphasised</a:t>
          </a:r>
          <a:endParaRPr lang="en-US"/>
        </a:p>
      </dgm:t>
    </dgm:pt>
    <dgm:pt modelId="{B94EF752-5647-4BFC-9275-2DF3FA6AE5C2}" type="parTrans" cxnId="{88892308-141C-4BCD-B4B8-750282C6135A}">
      <dgm:prSet/>
      <dgm:spPr/>
      <dgm:t>
        <a:bodyPr/>
        <a:lstStyle/>
        <a:p>
          <a:endParaRPr lang="en-US"/>
        </a:p>
      </dgm:t>
    </dgm:pt>
    <dgm:pt modelId="{2B11432D-9878-4A50-B924-81420EB8AEE7}" type="sibTrans" cxnId="{88892308-141C-4BCD-B4B8-750282C6135A}">
      <dgm:prSet/>
      <dgm:spPr/>
      <dgm:t>
        <a:bodyPr/>
        <a:lstStyle/>
        <a:p>
          <a:endParaRPr lang="en-US"/>
        </a:p>
      </dgm:t>
    </dgm:pt>
    <dgm:pt modelId="{E760C8B1-C5B6-4167-9848-25D6E6630874}" type="pres">
      <dgm:prSet presAssocID="{D483A10B-CB93-4763-BB3A-14566862DC5F}" presName="linear" presStyleCnt="0">
        <dgm:presLayoutVars>
          <dgm:animLvl val="lvl"/>
          <dgm:resizeHandles val="exact"/>
        </dgm:presLayoutVars>
      </dgm:prSet>
      <dgm:spPr/>
    </dgm:pt>
    <dgm:pt modelId="{83109F9A-014D-42EB-9B5C-3F34959FA331}" type="pres">
      <dgm:prSet presAssocID="{E1A57AC3-CFE6-4360-B868-CF07DCD522AF}" presName="parentText" presStyleLbl="node1" presStyleIdx="0" presStyleCnt="1">
        <dgm:presLayoutVars>
          <dgm:chMax val="0"/>
          <dgm:bulletEnabled val="1"/>
        </dgm:presLayoutVars>
      </dgm:prSet>
      <dgm:spPr/>
    </dgm:pt>
    <dgm:pt modelId="{08924BF9-91F7-44F0-86B1-3DFB0E7855F0}" type="pres">
      <dgm:prSet presAssocID="{E1A57AC3-CFE6-4360-B868-CF07DCD522AF}" presName="childText" presStyleLbl="revTx" presStyleIdx="0" presStyleCnt="1">
        <dgm:presLayoutVars>
          <dgm:bulletEnabled val="1"/>
        </dgm:presLayoutVars>
      </dgm:prSet>
      <dgm:spPr/>
    </dgm:pt>
  </dgm:ptLst>
  <dgm:cxnLst>
    <dgm:cxn modelId="{82ABFE02-9318-4B29-8069-5E86446C5F02}" srcId="{E1A57AC3-CFE6-4360-B868-CF07DCD522AF}" destId="{715581C1-F39C-4385-A378-358E1CCAF717}" srcOrd="1" destOrd="0" parTransId="{AFD192E6-C2F3-4DA2-9554-53AB3E5A9E4F}" sibTransId="{947E3F0B-ECFE-47CA-92E7-0F57057BB539}"/>
    <dgm:cxn modelId="{88892308-141C-4BCD-B4B8-750282C6135A}" srcId="{E1A57AC3-CFE6-4360-B868-CF07DCD522AF}" destId="{BADC3E5E-A76A-4299-A91A-CE833494D715}" srcOrd="2" destOrd="0" parTransId="{B94EF752-5647-4BFC-9275-2DF3FA6AE5C2}" sibTransId="{2B11432D-9878-4A50-B924-81420EB8AEE7}"/>
    <dgm:cxn modelId="{1B11342C-2ADD-4E67-9D1E-0C4D684521DC}" type="presOf" srcId="{E1A57AC3-CFE6-4360-B868-CF07DCD522AF}" destId="{83109F9A-014D-42EB-9B5C-3F34959FA331}" srcOrd="0" destOrd="0" presId="urn:microsoft.com/office/officeart/2005/8/layout/vList2"/>
    <dgm:cxn modelId="{D1B0933F-D162-461E-9A97-EDDDB131C193}" srcId="{D483A10B-CB93-4763-BB3A-14566862DC5F}" destId="{E1A57AC3-CFE6-4360-B868-CF07DCD522AF}" srcOrd="0" destOrd="0" parTransId="{FFF15A1E-9849-411C-9CC1-DE9A75685D3C}" sibTransId="{29762639-3BBC-43EF-987C-37C9E8D018E0}"/>
    <dgm:cxn modelId="{8FC3138E-C731-4CEF-9C55-A3965D6B7837}" type="presOf" srcId="{BADC3E5E-A76A-4299-A91A-CE833494D715}" destId="{08924BF9-91F7-44F0-86B1-3DFB0E7855F0}" srcOrd="0" destOrd="2" presId="urn:microsoft.com/office/officeart/2005/8/layout/vList2"/>
    <dgm:cxn modelId="{E1B3069E-1B52-46D5-80BF-92A753C419BE}" srcId="{E1A57AC3-CFE6-4360-B868-CF07DCD522AF}" destId="{4CDA98CD-5663-40DD-9903-D0AF68C38FDD}" srcOrd="0" destOrd="0" parTransId="{2978D369-5372-4039-B867-BC38E17AA4A5}" sibTransId="{2384D98B-72BA-4DAC-A7B3-2036552E7DFE}"/>
    <dgm:cxn modelId="{A97F28B8-6D46-4C2D-9818-DE6858285381}" type="presOf" srcId="{D483A10B-CB93-4763-BB3A-14566862DC5F}" destId="{E760C8B1-C5B6-4167-9848-25D6E6630874}" srcOrd="0" destOrd="0" presId="urn:microsoft.com/office/officeart/2005/8/layout/vList2"/>
    <dgm:cxn modelId="{6D44A6BA-A325-43CF-A183-B0A81F61603A}" type="presOf" srcId="{4CDA98CD-5663-40DD-9903-D0AF68C38FDD}" destId="{08924BF9-91F7-44F0-86B1-3DFB0E7855F0}" srcOrd="0" destOrd="0" presId="urn:microsoft.com/office/officeart/2005/8/layout/vList2"/>
    <dgm:cxn modelId="{ED1795CE-2262-437B-AA03-674C80E6198A}" type="presOf" srcId="{715581C1-F39C-4385-A378-358E1CCAF717}" destId="{08924BF9-91F7-44F0-86B1-3DFB0E7855F0}" srcOrd="0" destOrd="1" presId="urn:microsoft.com/office/officeart/2005/8/layout/vList2"/>
    <dgm:cxn modelId="{742BD53B-21F9-4D7D-9E37-D9C79133118B}" type="presParOf" srcId="{E760C8B1-C5B6-4167-9848-25D6E6630874}" destId="{83109F9A-014D-42EB-9B5C-3F34959FA331}" srcOrd="0" destOrd="0" presId="urn:microsoft.com/office/officeart/2005/8/layout/vList2"/>
    <dgm:cxn modelId="{36C8B22A-0831-44A0-94BC-33BD8F6604B9}" type="presParOf" srcId="{E760C8B1-C5B6-4167-9848-25D6E6630874}" destId="{08924BF9-91F7-44F0-86B1-3DFB0E7855F0}"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33A6261-36BA-4331-92EF-7CAAAEA75FE4}" type="doc">
      <dgm:prSet loTypeId="urn:microsoft.com/office/officeart/2016/7/layout/LinearArrowProcessNumbered" loCatId="process" qsTypeId="urn:microsoft.com/office/officeart/2005/8/quickstyle/simple1" qsCatId="simple" csTypeId="urn:microsoft.com/office/officeart/2005/8/colors/accent1_2" csCatId="accent1"/>
      <dgm:spPr/>
      <dgm:t>
        <a:bodyPr/>
        <a:lstStyle/>
        <a:p>
          <a:endParaRPr lang="en-US"/>
        </a:p>
      </dgm:t>
    </dgm:pt>
    <dgm:pt modelId="{521F077C-9F1C-4888-9A75-5E519917EDE5}">
      <dgm:prSet/>
      <dgm:spPr/>
      <dgm:t>
        <a:bodyPr/>
        <a:lstStyle/>
        <a:p>
          <a:r>
            <a:rPr lang="en-GB"/>
            <a:t>•each human being is rational;</a:t>
          </a:r>
          <a:endParaRPr lang="en-US"/>
        </a:p>
      </dgm:t>
    </dgm:pt>
    <dgm:pt modelId="{495FDF30-9083-4433-932B-A76F35AA26A1}" type="parTrans" cxnId="{81BCAB63-E250-4541-852B-C119E492C068}">
      <dgm:prSet/>
      <dgm:spPr/>
      <dgm:t>
        <a:bodyPr/>
        <a:lstStyle/>
        <a:p>
          <a:endParaRPr lang="en-US"/>
        </a:p>
      </dgm:t>
    </dgm:pt>
    <dgm:pt modelId="{035CDDE6-078D-486B-9036-E80802D0EF40}" type="sibTrans" cxnId="{81BCAB63-E250-4541-852B-C119E492C068}">
      <dgm:prSet phldrT="1"/>
      <dgm:spPr/>
      <dgm:t>
        <a:bodyPr/>
        <a:lstStyle/>
        <a:p>
          <a:r>
            <a:rPr lang="en-US"/>
            <a:t>1</a:t>
          </a:r>
        </a:p>
      </dgm:t>
    </dgm:pt>
    <dgm:pt modelId="{3D07F855-D051-401D-A82A-61D6F4AF3908}">
      <dgm:prSet/>
      <dgm:spPr/>
      <dgm:t>
        <a:bodyPr/>
        <a:lstStyle/>
        <a:p>
          <a:r>
            <a:rPr lang="en-GB"/>
            <a:t>•rational consideration involves weighing up gains against possible dangers;</a:t>
          </a:r>
          <a:endParaRPr lang="en-US"/>
        </a:p>
      </dgm:t>
    </dgm:pt>
    <dgm:pt modelId="{42329135-5A62-4399-AD03-8D4AEB5E5E9C}" type="parTrans" cxnId="{5B148105-ED58-4EC0-A3B4-78808CBBBB23}">
      <dgm:prSet/>
      <dgm:spPr/>
      <dgm:t>
        <a:bodyPr/>
        <a:lstStyle/>
        <a:p>
          <a:endParaRPr lang="en-US"/>
        </a:p>
      </dgm:t>
    </dgm:pt>
    <dgm:pt modelId="{A21999D9-A597-466B-8BD9-AA02E3D80535}" type="sibTrans" cxnId="{5B148105-ED58-4EC0-A3B4-78808CBBBB23}">
      <dgm:prSet phldrT="2"/>
      <dgm:spPr/>
      <dgm:t>
        <a:bodyPr/>
        <a:lstStyle/>
        <a:p>
          <a:r>
            <a:rPr lang="en-US"/>
            <a:t>2</a:t>
          </a:r>
        </a:p>
      </dgm:t>
    </dgm:pt>
    <dgm:pt modelId="{CC9CD970-93A7-489F-933D-B87D650E5BA1}">
      <dgm:prSet/>
      <dgm:spPr/>
      <dgm:t>
        <a:bodyPr/>
        <a:lstStyle/>
        <a:p>
          <a:r>
            <a:rPr lang="en-GB"/>
            <a:t>•rational assessment decides how each person will behave (both their legal and illegal behaviours);</a:t>
          </a:r>
          <a:endParaRPr lang="en-US"/>
        </a:p>
      </dgm:t>
    </dgm:pt>
    <dgm:pt modelId="{78FCAEAF-57D5-4387-94CB-4055669CC44F}" type="parTrans" cxnId="{CAC34A41-8432-4A3C-8766-EFCA259D208F}">
      <dgm:prSet/>
      <dgm:spPr/>
      <dgm:t>
        <a:bodyPr/>
        <a:lstStyle/>
        <a:p>
          <a:endParaRPr lang="en-US"/>
        </a:p>
      </dgm:t>
    </dgm:pt>
    <dgm:pt modelId="{6F60F3F7-2877-413C-95B5-D209C7774715}" type="sibTrans" cxnId="{CAC34A41-8432-4A3C-8766-EFCA259D208F}">
      <dgm:prSet phldrT="3"/>
      <dgm:spPr/>
      <dgm:t>
        <a:bodyPr/>
        <a:lstStyle/>
        <a:p>
          <a:r>
            <a:rPr lang="en-US"/>
            <a:t>3</a:t>
          </a:r>
        </a:p>
      </dgm:t>
    </dgm:pt>
    <dgm:pt modelId="{75DC4DB8-23D5-4F05-ABDA-6639DE0823F8}">
      <dgm:prSet/>
      <dgm:spPr/>
      <dgm:t>
        <a:bodyPr/>
        <a:lstStyle/>
        <a:p>
          <a:r>
            <a:rPr lang="en-GB"/>
            <a:t>•before acting, each person weighs up the likely pleasure against the possible pain;</a:t>
          </a:r>
          <a:endParaRPr lang="en-US"/>
        </a:p>
      </dgm:t>
    </dgm:pt>
    <dgm:pt modelId="{A1F57757-EEC4-4A42-8FD3-9734A9AB7114}" type="parTrans" cxnId="{E227AD53-A912-462E-BFAE-0AB5A5DA610C}">
      <dgm:prSet/>
      <dgm:spPr/>
      <dgm:t>
        <a:bodyPr/>
        <a:lstStyle/>
        <a:p>
          <a:endParaRPr lang="en-US"/>
        </a:p>
      </dgm:t>
    </dgm:pt>
    <dgm:pt modelId="{8F8B5362-AD8D-42A8-B874-ECC094B60455}" type="sibTrans" cxnId="{E227AD53-A912-462E-BFAE-0AB5A5DA610C}">
      <dgm:prSet phldrT="4"/>
      <dgm:spPr/>
      <dgm:t>
        <a:bodyPr/>
        <a:lstStyle/>
        <a:p>
          <a:r>
            <a:rPr lang="en-US"/>
            <a:t>4</a:t>
          </a:r>
        </a:p>
      </dgm:t>
    </dgm:pt>
    <dgm:pt modelId="{21A60192-3134-4462-AFC3-2C3F4F9614B8}">
      <dgm:prSet/>
      <dgm:spPr/>
      <dgm:t>
        <a:bodyPr/>
        <a:lstStyle/>
        <a:p>
          <a:r>
            <a:rPr lang="en-GB"/>
            <a:t>•their choice will depend on which action will give the person most individual pleasure;</a:t>
          </a:r>
          <a:endParaRPr lang="en-US"/>
        </a:p>
      </dgm:t>
    </dgm:pt>
    <dgm:pt modelId="{3CDBD9D7-7C4B-47CD-BDD3-6FC222D4516E}" type="parTrans" cxnId="{8413A61B-B82D-467A-832D-59C575E8AB74}">
      <dgm:prSet/>
      <dgm:spPr/>
      <dgm:t>
        <a:bodyPr/>
        <a:lstStyle/>
        <a:p>
          <a:endParaRPr lang="en-US"/>
        </a:p>
      </dgm:t>
    </dgm:pt>
    <dgm:pt modelId="{3F48DE0B-68F2-4FD4-A823-70E4782FC054}" type="sibTrans" cxnId="{8413A61B-B82D-467A-832D-59C575E8AB74}">
      <dgm:prSet phldrT="5"/>
      <dgm:spPr/>
      <dgm:t>
        <a:bodyPr/>
        <a:lstStyle/>
        <a:p>
          <a:r>
            <a:rPr lang="en-US"/>
            <a:t>5</a:t>
          </a:r>
        </a:p>
      </dgm:t>
    </dgm:pt>
    <dgm:pt modelId="{D1F87719-E51D-4CA9-AD77-C93DC558F7F6}">
      <dgm:prSet/>
      <dgm:spPr/>
      <dgm:t>
        <a:bodyPr/>
        <a:lstStyle/>
        <a:p>
          <a:r>
            <a:rPr lang="en-GB"/>
            <a:t>•possible future punishment (if it is sufficiently swift, severe, and certain) may reduce the likelihood that illegal behaviour is chosen.</a:t>
          </a:r>
          <a:endParaRPr lang="en-US"/>
        </a:p>
      </dgm:t>
    </dgm:pt>
    <dgm:pt modelId="{AF6803D0-DF17-4BEB-82D5-A3EB383598F9}" type="parTrans" cxnId="{7139AD3F-555B-4E5C-AF5E-B1B69ED40165}">
      <dgm:prSet/>
      <dgm:spPr/>
      <dgm:t>
        <a:bodyPr/>
        <a:lstStyle/>
        <a:p>
          <a:endParaRPr lang="en-US"/>
        </a:p>
      </dgm:t>
    </dgm:pt>
    <dgm:pt modelId="{00E3D894-2902-46A3-95B1-DC64D82F29DB}" type="sibTrans" cxnId="{7139AD3F-555B-4E5C-AF5E-B1B69ED40165}">
      <dgm:prSet phldrT="6"/>
      <dgm:spPr/>
      <dgm:t>
        <a:bodyPr/>
        <a:lstStyle/>
        <a:p>
          <a:r>
            <a:rPr lang="en-US"/>
            <a:t>6</a:t>
          </a:r>
        </a:p>
      </dgm:t>
    </dgm:pt>
    <dgm:pt modelId="{4F4A7600-168B-4555-AC1D-5062BD938AEA}" type="pres">
      <dgm:prSet presAssocID="{C33A6261-36BA-4331-92EF-7CAAAEA75FE4}" presName="linearFlow" presStyleCnt="0">
        <dgm:presLayoutVars>
          <dgm:dir/>
          <dgm:animLvl val="lvl"/>
          <dgm:resizeHandles val="exact"/>
        </dgm:presLayoutVars>
      </dgm:prSet>
      <dgm:spPr/>
    </dgm:pt>
    <dgm:pt modelId="{E7290DEF-0CCC-42D6-9748-C74D70299714}" type="pres">
      <dgm:prSet presAssocID="{521F077C-9F1C-4888-9A75-5E519917EDE5}" presName="compositeNode" presStyleCnt="0"/>
      <dgm:spPr/>
    </dgm:pt>
    <dgm:pt modelId="{7F07DF51-6B66-4364-B5AA-9D3D2A090C5B}" type="pres">
      <dgm:prSet presAssocID="{521F077C-9F1C-4888-9A75-5E519917EDE5}" presName="parTx" presStyleLbl="node1" presStyleIdx="0" presStyleCnt="0">
        <dgm:presLayoutVars>
          <dgm:chMax val="0"/>
          <dgm:chPref val="0"/>
          <dgm:bulletEnabled val="1"/>
        </dgm:presLayoutVars>
      </dgm:prSet>
      <dgm:spPr/>
    </dgm:pt>
    <dgm:pt modelId="{1D879547-1A69-4CC0-B1AF-DD6BDEE07616}" type="pres">
      <dgm:prSet presAssocID="{521F077C-9F1C-4888-9A75-5E519917EDE5}" presName="parSh" presStyleCnt="0"/>
      <dgm:spPr/>
    </dgm:pt>
    <dgm:pt modelId="{60B4F026-CCFE-473D-848F-E31A43616DE2}" type="pres">
      <dgm:prSet presAssocID="{521F077C-9F1C-4888-9A75-5E519917EDE5}" presName="lineNode" presStyleLbl="alignAccFollowNode1" presStyleIdx="0" presStyleCnt="18"/>
      <dgm:spPr/>
    </dgm:pt>
    <dgm:pt modelId="{EDDB032C-6D25-4C8C-81A8-C8B9BA050F7C}" type="pres">
      <dgm:prSet presAssocID="{521F077C-9F1C-4888-9A75-5E519917EDE5}" presName="lineArrowNode" presStyleLbl="alignAccFollowNode1" presStyleIdx="1" presStyleCnt="18"/>
      <dgm:spPr/>
    </dgm:pt>
    <dgm:pt modelId="{38269C12-0541-4C00-978E-4992420AA029}" type="pres">
      <dgm:prSet presAssocID="{035CDDE6-078D-486B-9036-E80802D0EF40}" presName="sibTransNodeCircle" presStyleLbl="alignNode1" presStyleIdx="0" presStyleCnt="6">
        <dgm:presLayoutVars>
          <dgm:chMax val="0"/>
          <dgm:bulletEnabled/>
        </dgm:presLayoutVars>
      </dgm:prSet>
      <dgm:spPr/>
    </dgm:pt>
    <dgm:pt modelId="{AACF697C-C620-4BCC-928B-5CB04A3B0178}" type="pres">
      <dgm:prSet presAssocID="{035CDDE6-078D-486B-9036-E80802D0EF40}" presName="spacerBetweenCircleAndCallout" presStyleCnt="0">
        <dgm:presLayoutVars/>
      </dgm:prSet>
      <dgm:spPr/>
    </dgm:pt>
    <dgm:pt modelId="{67E47241-54EA-4997-8A90-27B8C7AB8094}" type="pres">
      <dgm:prSet presAssocID="{521F077C-9F1C-4888-9A75-5E519917EDE5}" presName="nodeText" presStyleLbl="alignAccFollowNode1" presStyleIdx="2" presStyleCnt="18">
        <dgm:presLayoutVars>
          <dgm:bulletEnabled val="1"/>
        </dgm:presLayoutVars>
      </dgm:prSet>
      <dgm:spPr/>
    </dgm:pt>
    <dgm:pt modelId="{9EF51992-2918-43DC-A948-2407A46B449B}" type="pres">
      <dgm:prSet presAssocID="{035CDDE6-078D-486B-9036-E80802D0EF40}" presName="sibTransComposite" presStyleCnt="0"/>
      <dgm:spPr/>
    </dgm:pt>
    <dgm:pt modelId="{8778BC4D-B724-48F2-9B5D-1FC17A5D555D}" type="pres">
      <dgm:prSet presAssocID="{3D07F855-D051-401D-A82A-61D6F4AF3908}" presName="compositeNode" presStyleCnt="0"/>
      <dgm:spPr/>
    </dgm:pt>
    <dgm:pt modelId="{A630CC70-F1F2-4DE4-BAF0-AE08738F01CB}" type="pres">
      <dgm:prSet presAssocID="{3D07F855-D051-401D-A82A-61D6F4AF3908}" presName="parTx" presStyleLbl="node1" presStyleIdx="0" presStyleCnt="0">
        <dgm:presLayoutVars>
          <dgm:chMax val="0"/>
          <dgm:chPref val="0"/>
          <dgm:bulletEnabled val="1"/>
        </dgm:presLayoutVars>
      </dgm:prSet>
      <dgm:spPr/>
    </dgm:pt>
    <dgm:pt modelId="{9A4D6250-8468-4690-A5BE-12F1B04716DC}" type="pres">
      <dgm:prSet presAssocID="{3D07F855-D051-401D-A82A-61D6F4AF3908}" presName="parSh" presStyleCnt="0"/>
      <dgm:spPr/>
    </dgm:pt>
    <dgm:pt modelId="{FEF4F63E-B766-4C42-B96E-D77D6911210A}" type="pres">
      <dgm:prSet presAssocID="{3D07F855-D051-401D-A82A-61D6F4AF3908}" presName="lineNode" presStyleLbl="alignAccFollowNode1" presStyleIdx="3" presStyleCnt="18"/>
      <dgm:spPr/>
    </dgm:pt>
    <dgm:pt modelId="{A35CA201-73E1-4A32-BF9E-FECE4D8784D9}" type="pres">
      <dgm:prSet presAssocID="{3D07F855-D051-401D-A82A-61D6F4AF3908}" presName="lineArrowNode" presStyleLbl="alignAccFollowNode1" presStyleIdx="4" presStyleCnt="18"/>
      <dgm:spPr/>
    </dgm:pt>
    <dgm:pt modelId="{A8A14A8B-864E-414E-8231-6B0F76CA2763}" type="pres">
      <dgm:prSet presAssocID="{A21999D9-A597-466B-8BD9-AA02E3D80535}" presName="sibTransNodeCircle" presStyleLbl="alignNode1" presStyleIdx="1" presStyleCnt="6">
        <dgm:presLayoutVars>
          <dgm:chMax val="0"/>
          <dgm:bulletEnabled/>
        </dgm:presLayoutVars>
      </dgm:prSet>
      <dgm:spPr/>
    </dgm:pt>
    <dgm:pt modelId="{D9179823-02DF-4A1B-A989-BB836D3867D5}" type="pres">
      <dgm:prSet presAssocID="{A21999D9-A597-466B-8BD9-AA02E3D80535}" presName="spacerBetweenCircleAndCallout" presStyleCnt="0">
        <dgm:presLayoutVars/>
      </dgm:prSet>
      <dgm:spPr/>
    </dgm:pt>
    <dgm:pt modelId="{376DC025-7EF7-49C5-9917-0903A775EBAF}" type="pres">
      <dgm:prSet presAssocID="{3D07F855-D051-401D-A82A-61D6F4AF3908}" presName="nodeText" presStyleLbl="alignAccFollowNode1" presStyleIdx="5" presStyleCnt="18">
        <dgm:presLayoutVars>
          <dgm:bulletEnabled val="1"/>
        </dgm:presLayoutVars>
      </dgm:prSet>
      <dgm:spPr/>
    </dgm:pt>
    <dgm:pt modelId="{C30E5AAC-B307-4BD5-B39D-122F5BC580AB}" type="pres">
      <dgm:prSet presAssocID="{A21999D9-A597-466B-8BD9-AA02E3D80535}" presName="sibTransComposite" presStyleCnt="0"/>
      <dgm:spPr/>
    </dgm:pt>
    <dgm:pt modelId="{5E00DB42-BF7D-44D6-BD22-AF2CFC55DE34}" type="pres">
      <dgm:prSet presAssocID="{CC9CD970-93A7-489F-933D-B87D650E5BA1}" presName="compositeNode" presStyleCnt="0"/>
      <dgm:spPr/>
    </dgm:pt>
    <dgm:pt modelId="{C6335F1F-804C-41BD-BDC8-15F702E6A004}" type="pres">
      <dgm:prSet presAssocID="{CC9CD970-93A7-489F-933D-B87D650E5BA1}" presName="parTx" presStyleLbl="node1" presStyleIdx="0" presStyleCnt="0">
        <dgm:presLayoutVars>
          <dgm:chMax val="0"/>
          <dgm:chPref val="0"/>
          <dgm:bulletEnabled val="1"/>
        </dgm:presLayoutVars>
      </dgm:prSet>
      <dgm:spPr/>
    </dgm:pt>
    <dgm:pt modelId="{7E4FBEE4-9ADC-45AA-ACA3-98855A150042}" type="pres">
      <dgm:prSet presAssocID="{CC9CD970-93A7-489F-933D-B87D650E5BA1}" presName="parSh" presStyleCnt="0"/>
      <dgm:spPr/>
    </dgm:pt>
    <dgm:pt modelId="{C51D498D-27D2-4A4A-9708-DA1F2EBDA5BA}" type="pres">
      <dgm:prSet presAssocID="{CC9CD970-93A7-489F-933D-B87D650E5BA1}" presName="lineNode" presStyleLbl="alignAccFollowNode1" presStyleIdx="6" presStyleCnt="18"/>
      <dgm:spPr/>
    </dgm:pt>
    <dgm:pt modelId="{5DB3F2DD-8458-4589-8ED9-48005A233267}" type="pres">
      <dgm:prSet presAssocID="{CC9CD970-93A7-489F-933D-B87D650E5BA1}" presName="lineArrowNode" presStyleLbl="alignAccFollowNode1" presStyleIdx="7" presStyleCnt="18"/>
      <dgm:spPr/>
    </dgm:pt>
    <dgm:pt modelId="{64890148-473F-46F4-B236-1AC6CF627AAB}" type="pres">
      <dgm:prSet presAssocID="{6F60F3F7-2877-413C-95B5-D209C7774715}" presName="sibTransNodeCircle" presStyleLbl="alignNode1" presStyleIdx="2" presStyleCnt="6">
        <dgm:presLayoutVars>
          <dgm:chMax val="0"/>
          <dgm:bulletEnabled/>
        </dgm:presLayoutVars>
      </dgm:prSet>
      <dgm:spPr/>
    </dgm:pt>
    <dgm:pt modelId="{DFA84A0C-93BA-45B3-BCBA-3623C28CCE02}" type="pres">
      <dgm:prSet presAssocID="{6F60F3F7-2877-413C-95B5-D209C7774715}" presName="spacerBetweenCircleAndCallout" presStyleCnt="0">
        <dgm:presLayoutVars/>
      </dgm:prSet>
      <dgm:spPr/>
    </dgm:pt>
    <dgm:pt modelId="{96C6A46A-668C-40FD-9338-F69DED0D01E9}" type="pres">
      <dgm:prSet presAssocID="{CC9CD970-93A7-489F-933D-B87D650E5BA1}" presName="nodeText" presStyleLbl="alignAccFollowNode1" presStyleIdx="8" presStyleCnt="18">
        <dgm:presLayoutVars>
          <dgm:bulletEnabled val="1"/>
        </dgm:presLayoutVars>
      </dgm:prSet>
      <dgm:spPr/>
    </dgm:pt>
    <dgm:pt modelId="{C0B61DD4-9C7B-48D7-BC6B-9CF9CC61F3FD}" type="pres">
      <dgm:prSet presAssocID="{6F60F3F7-2877-413C-95B5-D209C7774715}" presName="sibTransComposite" presStyleCnt="0"/>
      <dgm:spPr/>
    </dgm:pt>
    <dgm:pt modelId="{0E49810D-F89F-43EC-B010-925F1E71DCE9}" type="pres">
      <dgm:prSet presAssocID="{75DC4DB8-23D5-4F05-ABDA-6639DE0823F8}" presName="compositeNode" presStyleCnt="0"/>
      <dgm:spPr/>
    </dgm:pt>
    <dgm:pt modelId="{8F8E6948-B4B8-434B-B90E-D6B417D495E1}" type="pres">
      <dgm:prSet presAssocID="{75DC4DB8-23D5-4F05-ABDA-6639DE0823F8}" presName="parTx" presStyleLbl="node1" presStyleIdx="0" presStyleCnt="0">
        <dgm:presLayoutVars>
          <dgm:chMax val="0"/>
          <dgm:chPref val="0"/>
          <dgm:bulletEnabled val="1"/>
        </dgm:presLayoutVars>
      </dgm:prSet>
      <dgm:spPr/>
    </dgm:pt>
    <dgm:pt modelId="{2160CCD4-2616-4DB9-8B1E-0EB31C84AD9E}" type="pres">
      <dgm:prSet presAssocID="{75DC4DB8-23D5-4F05-ABDA-6639DE0823F8}" presName="parSh" presStyleCnt="0"/>
      <dgm:spPr/>
    </dgm:pt>
    <dgm:pt modelId="{C75A0BF6-A4C4-4612-A2D4-EA380B3E94B1}" type="pres">
      <dgm:prSet presAssocID="{75DC4DB8-23D5-4F05-ABDA-6639DE0823F8}" presName="lineNode" presStyleLbl="alignAccFollowNode1" presStyleIdx="9" presStyleCnt="18"/>
      <dgm:spPr/>
    </dgm:pt>
    <dgm:pt modelId="{D807BAF1-B85F-4F79-9A37-9F46BAF2203D}" type="pres">
      <dgm:prSet presAssocID="{75DC4DB8-23D5-4F05-ABDA-6639DE0823F8}" presName="lineArrowNode" presStyleLbl="alignAccFollowNode1" presStyleIdx="10" presStyleCnt="18"/>
      <dgm:spPr/>
    </dgm:pt>
    <dgm:pt modelId="{89C35824-B11F-469B-BED5-D60321700D7A}" type="pres">
      <dgm:prSet presAssocID="{8F8B5362-AD8D-42A8-B874-ECC094B60455}" presName="sibTransNodeCircle" presStyleLbl="alignNode1" presStyleIdx="3" presStyleCnt="6">
        <dgm:presLayoutVars>
          <dgm:chMax val="0"/>
          <dgm:bulletEnabled/>
        </dgm:presLayoutVars>
      </dgm:prSet>
      <dgm:spPr/>
    </dgm:pt>
    <dgm:pt modelId="{DC2EFDEF-6D82-45C1-9310-3540F78C6BFB}" type="pres">
      <dgm:prSet presAssocID="{8F8B5362-AD8D-42A8-B874-ECC094B60455}" presName="spacerBetweenCircleAndCallout" presStyleCnt="0">
        <dgm:presLayoutVars/>
      </dgm:prSet>
      <dgm:spPr/>
    </dgm:pt>
    <dgm:pt modelId="{E80F7D31-A30D-410E-A43E-BD15B023C84F}" type="pres">
      <dgm:prSet presAssocID="{75DC4DB8-23D5-4F05-ABDA-6639DE0823F8}" presName="nodeText" presStyleLbl="alignAccFollowNode1" presStyleIdx="11" presStyleCnt="18">
        <dgm:presLayoutVars>
          <dgm:bulletEnabled val="1"/>
        </dgm:presLayoutVars>
      </dgm:prSet>
      <dgm:spPr/>
    </dgm:pt>
    <dgm:pt modelId="{28CBDA6A-A56F-4BF0-B6B2-D0D9D9E2D8C1}" type="pres">
      <dgm:prSet presAssocID="{8F8B5362-AD8D-42A8-B874-ECC094B60455}" presName="sibTransComposite" presStyleCnt="0"/>
      <dgm:spPr/>
    </dgm:pt>
    <dgm:pt modelId="{47B81DA0-6B5D-4FD8-BE77-9EE8300D3BDA}" type="pres">
      <dgm:prSet presAssocID="{21A60192-3134-4462-AFC3-2C3F4F9614B8}" presName="compositeNode" presStyleCnt="0"/>
      <dgm:spPr/>
    </dgm:pt>
    <dgm:pt modelId="{67AA11AD-7320-4818-AF5A-ED6720F8322F}" type="pres">
      <dgm:prSet presAssocID="{21A60192-3134-4462-AFC3-2C3F4F9614B8}" presName="parTx" presStyleLbl="node1" presStyleIdx="0" presStyleCnt="0">
        <dgm:presLayoutVars>
          <dgm:chMax val="0"/>
          <dgm:chPref val="0"/>
          <dgm:bulletEnabled val="1"/>
        </dgm:presLayoutVars>
      </dgm:prSet>
      <dgm:spPr/>
    </dgm:pt>
    <dgm:pt modelId="{1AFC7E2A-0666-44C4-9810-1FB8D45AFD5A}" type="pres">
      <dgm:prSet presAssocID="{21A60192-3134-4462-AFC3-2C3F4F9614B8}" presName="parSh" presStyleCnt="0"/>
      <dgm:spPr/>
    </dgm:pt>
    <dgm:pt modelId="{3ED29019-5F8A-4BEA-8DB2-DE97C541E197}" type="pres">
      <dgm:prSet presAssocID="{21A60192-3134-4462-AFC3-2C3F4F9614B8}" presName="lineNode" presStyleLbl="alignAccFollowNode1" presStyleIdx="12" presStyleCnt="18"/>
      <dgm:spPr/>
    </dgm:pt>
    <dgm:pt modelId="{51262F6A-F3FB-4CA0-ADA8-A880F5B0F2B9}" type="pres">
      <dgm:prSet presAssocID="{21A60192-3134-4462-AFC3-2C3F4F9614B8}" presName="lineArrowNode" presStyleLbl="alignAccFollowNode1" presStyleIdx="13" presStyleCnt="18"/>
      <dgm:spPr/>
    </dgm:pt>
    <dgm:pt modelId="{401678F6-D6A7-4076-A142-FC097E24D457}" type="pres">
      <dgm:prSet presAssocID="{3F48DE0B-68F2-4FD4-A823-70E4782FC054}" presName="sibTransNodeCircle" presStyleLbl="alignNode1" presStyleIdx="4" presStyleCnt="6">
        <dgm:presLayoutVars>
          <dgm:chMax val="0"/>
          <dgm:bulletEnabled/>
        </dgm:presLayoutVars>
      </dgm:prSet>
      <dgm:spPr/>
    </dgm:pt>
    <dgm:pt modelId="{6B8C2B8E-F007-4157-BBF6-0F500B1F1FE5}" type="pres">
      <dgm:prSet presAssocID="{3F48DE0B-68F2-4FD4-A823-70E4782FC054}" presName="spacerBetweenCircleAndCallout" presStyleCnt="0">
        <dgm:presLayoutVars/>
      </dgm:prSet>
      <dgm:spPr/>
    </dgm:pt>
    <dgm:pt modelId="{C599A02E-A37B-4106-BB26-151C63E1F453}" type="pres">
      <dgm:prSet presAssocID="{21A60192-3134-4462-AFC3-2C3F4F9614B8}" presName="nodeText" presStyleLbl="alignAccFollowNode1" presStyleIdx="14" presStyleCnt="18">
        <dgm:presLayoutVars>
          <dgm:bulletEnabled val="1"/>
        </dgm:presLayoutVars>
      </dgm:prSet>
      <dgm:spPr/>
    </dgm:pt>
    <dgm:pt modelId="{879E8981-2C65-47ED-B642-332EA8CD5685}" type="pres">
      <dgm:prSet presAssocID="{3F48DE0B-68F2-4FD4-A823-70E4782FC054}" presName="sibTransComposite" presStyleCnt="0"/>
      <dgm:spPr/>
    </dgm:pt>
    <dgm:pt modelId="{535F3EBB-C6AB-4D43-B70D-F641EC613EE2}" type="pres">
      <dgm:prSet presAssocID="{D1F87719-E51D-4CA9-AD77-C93DC558F7F6}" presName="compositeNode" presStyleCnt="0"/>
      <dgm:spPr/>
    </dgm:pt>
    <dgm:pt modelId="{B6C8458F-7A5A-4D16-BF89-309A0BCFA9A0}" type="pres">
      <dgm:prSet presAssocID="{D1F87719-E51D-4CA9-AD77-C93DC558F7F6}" presName="parTx" presStyleLbl="node1" presStyleIdx="0" presStyleCnt="0">
        <dgm:presLayoutVars>
          <dgm:chMax val="0"/>
          <dgm:chPref val="0"/>
          <dgm:bulletEnabled val="1"/>
        </dgm:presLayoutVars>
      </dgm:prSet>
      <dgm:spPr/>
    </dgm:pt>
    <dgm:pt modelId="{003A6F4E-26E5-4DC5-BCCA-0A035653170F}" type="pres">
      <dgm:prSet presAssocID="{D1F87719-E51D-4CA9-AD77-C93DC558F7F6}" presName="parSh" presStyleCnt="0"/>
      <dgm:spPr/>
    </dgm:pt>
    <dgm:pt modelId="{95063B7D-56CE-4490-916C-9E722CD99F51}" type="pres">
      <dgm:prSet presAssocID="{D1F87719-E51D-4CA9-AD77-C93DC558F7F6}" presName="lineNode" presStyleLbl="alignAccFollowNode1" presStyleIdx="15" presStyleCnt="18"/>
      <dgm:spPr/>
    </dgm:pt>
    <dgm:pt modelId="{50E4E0D8-7084-40BB-A720-7C67EE7BB4B3}" type="pres">
      <dgm:prSet presAssocID="{D1F87719-E51D-4CA9-AD77-C93DC558F7F6}" presName="lineArrowNode" presStyleLbl="alignAccFollowNode1" presStyleIdx="16" presStyleCnt="18"/>
      <dgm:spPr/>
    </dgm:pt>
    <dgm:pt modelId="{590A7B64-80CF-47EB-BA2E-FC4CECC3C0A3}" type="pres">
      <dgm:prSet presAssocID="{00E3D894-2902-46A3-95B1-DC64D82F29DB}" presName="sibTransNodeCircle" presStyleLbl="alignNode1" presStyleIdx="5" presStyleCnt="6">
        <dgm:presLayoutVars>
          <dgm:chMax val="0"/>
          <dgm:bulletEnabled/>
        </dgm:presLayoutVars>
      </dgm:prSet>
      <dgm:spPr/>
    </dgm:pt>
    <dgm:pt modelId="{DE341080-CA86-43C9-9BE2-8F91B80FD351}" type="pres">
      <dgm:prSet presAssocID="{00E3D894-2902-46A3-95B1-DC64D82F29DB}" presName="spacerBetweenCircleAndCallout" presStyleCnt="0">
        <dgm:presLayoutVars/>
      </dgm:prSet>
      <dgm:spPr/>
    </dgm:pt>
    <dgm:pt modelId="{6E792AC4-901C-4B0C-A109-248C95D5EB32}" type="pres">
      <dgm:prSet presAssocID="{D1F87719-E51D-4CA9-AD77-C93DC558F7F6}" presName="nodeText" presStyleLbl="alignAccFollowNode1" presStyleIdx="17" presStyleCnt="18">
        <dgm:presLayoutVars>
          <dgm:bulletEnabled val="1"/>
        </dgm:presLayoutVars>
      </dgm:prSet>
      <dgm:spPr/>
    </dgm:pt>
  </dgm:ptLst>
  <dgm:cxnLst>
    <dgm:cxn modelId="{5B148105-ED58-4EC0-A3B4-78808CBBBB23}" srcId="{C33A6261-36BA-4331-92EF-7CAAAEA75FE4}" destId="{3D07F855-D051-401D-A82A-61D6F4AF3908}" srcOrd="1" destOrd="0" parTransId="{42329135-5A62-4399-AD03-8D4AEB5E5E9C}" sibTransId="{A21999D9-A597-466B-8BD9-AA02E3D80535}"/>
    <dgm:cxn modelId="{D6345B0C-6B97-4B71-8BFF-715A6E286CA3}" type="presOf" srcId="{D1F87719-E51D-4CA9-AD77-C93DC558F7F6}" destId="{6E792AC4-901C-4B0C-A109-248C95D5EB32}" srcOrd="0" destOrd="0" presId="urn:microsoft.com/office/officeart/2016/7/layout/LinearArrowProcessNumbered"/>
    <dgm:cxn modelId="{A0427D18-259B-4AF9-83A9-B601C79765F9}" type="presOf" srcId="{C33A6261-36BA-4331-92EF-7CAAAEA75FE4}" destId="{4F4A7600-168B-4555-AC1D-5062BD938AEA}" srcOrd="0" destOrd="0" presId="urn:microsoft.com/office/officeart/2016/7/layout/LinearArrowProcessNumbered"/>
    <dgm:cxn modelId="{8413A61B-B82D-467A-832D-59C575E8AB74}" srcId="{C33A6261-36BA-4331-92EF-7CAAAEA75FE4}" destId="{21A60192-3134-4462-AFC3-2C3F4F9614B8}" srcOrd="4" destOrd="0" parTransId="{3CDBD9D7-7C4B-47CD-BDD3-6FC222D4516E}" sibTransId="{3F48DE0B-68F2-4FD4-A823-70E4782FC054}"/>
    <dgm:cxn modelId="{FB790A1F-72A6-4A86-B599-07B6B3A23797}" type="presOf" srcId="{3F48DE0B-68F2-4FD4-A823-70E4782FC054}" destId="{401678F6-D6A7-4076-A142-FC097E24D457}" srcOrd="0" destOrd="0" presId="urn:microsoft.com/office/officeart/2016/7/layout/LinearArrowProcessNumbered"/>
    <dgm:cxn modelId="{C1DC3129-68C3-4FDD-9FA4-41667DB046E0}" type="presOf" srcId="{6F60F3F7-2877-413C-95B5-D209C7774715}" destId="{64890148-473F-46F4-B236-1AC6CF627AAB}" srcOrd="0" destOrd="0" presId="urn:microsoft.com/office/officeart/2016/7/layout/LinearArrowProcessNumbered"/>
    <dgm:cxn modelId="{46684C37-933E-47F9-B13D-0E4EDDBB049F}" type="presOf" srcId="{8F8B5362-AD8D-42A8-B874-ECC094B60455}" destId="{89C35824-B11F-469B-BED5-D60321700D7A}" srcOrd="0" destOrd="0" presId="urn:microsoft.com/office/officeart/2016/7/layout/LinearArrowProcessNumbered"/>
    <dgm:cxn modelId="{9430A738-4AC2-4463-99BF-C7648AE0999D}" type="presOf" srcId="{CC9CD970-93A7-489F-933D-B87D650E5BA1}" destId="{96C6A46A-668C-40FD-9338-F69DED0D01E9}" srcOrd="0" destOrd="0" presId="urn:microsoft.com/office/officeart/2016/7/layout/LinearArrowProcessNumbered"/>
    <dgm:cxn modelId="{A4B5163A-838F-4CFC-95F3-325E6F0F68E1}" type="presOf" srcId="{3D07F855-D051-401D-A82A-61D6F4AF3908}" destId="{376DC025-7EF7-49C5-9917-0903A775EBAF}" srcOrd="0" destOrd="0" presId="urn:microsoft.com/office/officeart/2016/7/layout/LinearArrowProcessNumbered"/>
    <dgm:cxn modelId="{7139AD3F-555B-4E5C-AF5E-B1B69ED40165}" srcId="{C33A6261-36BA-4331-92EF-7CAAAEA75FE4}" destId="{D1F87719-E51D-4CA9-AD77-C93DC558F7F6}" srcOrd="5" destOrd="0" parTransId="{AF6803D0-DF17-4BEB-82D5-A3EB383598F9}" sibTransId="{00E3D894-2902-46A3-95B1-DC64D82F29DB}"/>
    <dgm:cxn modelId="{CAC34A41-8432-4A3C-8766-EFCA259D208F}" srcId="{C33A6261-36BA-4331-92EF-7CAAAEA75FE4}" destId="{CC9CD970-93A7-489F-933D-B87D650E5BA1}" srcOrd="2" destOrd="0" parTransId="{78FCAEAF-57D5-4387-94CB-4055669CC44F}" sibTransId="{6F60F3F7-2877-413C-95B5-D209C7774715}"/>
    <dgm:cxn modelId="{81BCAB63-E250-4541-852B-C119E492C068}" srcId="{C33A6261-36BA-4331-92EF-7CAAAEA75FE4}" destId="{521F077C-9F1C-4888-9A75-5E519917EDE5}" srcOrd="0" destOrd="0" parTransId="{495FDF30-9083-4433-932B-A76F35AA26A1}" sibTransId="{035CDDE6-078D-486B-9036-E80802D0EF40}"/>
    <dgm:cxn modelId="{84025546-9844-447E-981C-593C34B057C3}" type="presOf" srcId="{521F077C-9F1C-4888-9A75-5E519917EDE5}" destId="{67E47241-54EA-4997-8A90-27B8C7AB8094}" srcOrd="0" destOrd="0" presId="urn:microsoft.com/office/officeart/2016/7/layout/LinearArrowProcessNumbered"/>
    <dgm:cxn modelId="{E227AD53-A912-462E-BFAE-0AB5A5DA610C}" srcId="{C33A6261-36BA-4331-92EF-7CAAAEA75FE4}" destId="{75DC4DB8-23D5-4F05-ABDA-6639DE0823F8}" srcOrd="3" destOrd="0" parTransId="{A1F57757-EEC4-4A42-8FD3-9734A9AB7114}" sibTransId="{8F8B5362-AD8D-42A8-B874-ECC094B60455}"/>
    <dgm:cxn modelId="{7E80F178-55F4-489A-A776-9DA9E1E29062}" type="presOf" srcId="{035CDDE6-078D-486B-9036-E80802D0EF40}" destId="{38269C12-0541-4C00-978E-4992420AA029}" srcOrd="0" destOrd="0" presId="urn:microsoft.com/office/officeart/2016/7/layout/LinearArrowProcessNumbered"/>
    <dgm:cxn modelId="{7E40C292-311E-427D-8B2E-4E4CF35253E9}" type="presOf" srcId="{00E3D894-2902-46A3-95B1-DC64D82F29DB}" destId="{590A7B64-80CF-47EB-BA2E-FC4CECC3C0A3}" srcOrd="0" destOrd="0" presId="urn:microsoft.com/office/officeart/2016/7/layout/LinearArrowProcessNumbered"/>
    <dgm:cxn modelId="{EE58D8D0-6EB1-4C3F-B1C8-B0E8AB586FD9}" type="presOf" srcId="{A21999D9-A597-466B-8BD9-AA02E3D80535}" destId="{A8A14A8B-864E-414E-8231-6B0F76CA2763}" srcOrd="0" destOrd="0" presId="urn:microsoft.com/office/officeart/2016/7/layout/LinearArrowProcessNumbered"/>
    <dgm:cxn modelId="{12FB05F0-41E5-4117-808A-84F904E8C400}" type="presOf" srcId="{21A60192-3134-4462-AFC3-2C3F4F9614B8}" destId="{C599A02E-A37B-4106-BB26-151C63E1F453}" srcOrd="0" destOrd="0" presId="urn:microsoft.com/office/officeart/2016/7/layout/LinearArrowProcessNumbered"/>
    <dgm:cxn modelId="{3E253BF7-98C0-4316-991A-0E653008E0CC}" type="presOf" srcId="{75DC4DB8-23D5-4F05-ABDA-6639DE0823F8}" destId="{E80F7D31-A30D-410E-A43E-BD15B023C84F}" srcOrd="0" destOrd="0" presId="urn:microsoft.com/office/officeart/2016/7/layout/LinearArrowProcessNumbered"/>
    <dgm:cxn modelId="{BE03BD2C-9D47-4AB3-8B3E-92A67734F0F6}" type="presParOf" srcId="{4F4A7600-168B-4555-AC1D-5062BD938AEA}" destId="{E7290DEF-0CCC-42D6-9748-C74D70299714}" srcOrd="0" destOrd="0" presId="urn:microsoft.com/office/officeart/2016/7/layout/LinearArrowProcessNumbered"/>
    <dgm:cxn modelId="{AD42A5E0-857A-43AB-9E6B-AFAFC48BDA57}" type="presParOf" srcId="{E7290DEF-0CCC-42D6-9748-C74D70299714}" destId="{7F07DF51-6B66-4364-B5AA-9D3D2A090C5B}" srcOrd="0" destOrd="0" presId="urn:microsoft.com/office/officeart/2016/7/layout/LinearArrowProcessNumbered"/>
    <dgm:cxn modelId="{EBCCCA19-7581-4E14-B662-CCB090BBC9F7}" type="presParOf" srcId="{E7290DEF-0CCC-42D6-9748-C74D70299714}" destId="{1D879547-1A69-4CC0-B1AF-DD6BDEE07616}" srcOrd="1" destOrd="0" presId="urn:microsoft.com/office/officeart/2016/7/layout/LinearArrowProcessNumbered"/>
    <dgm:cxn modelId="{99E78511-F9F4-47DF-A1A4-1B0E2615F90C}" type="presParOf" srcId="{1D879547-1A69-4CC0-B1AF-DD6BDEE07616}" destId="{60B4F026-CCFE-473D-848F-E31A43616DE2}" srcOrd="0" destOrd="0" presId="urn:microsoft.com/office/officeart/2016/7/layout/LinearArrowProcessNumbered"/>
    <dgm:cxn modelId="{0F606A45-0D8C-492E-9F98-D9696CDF4539}" type="presParOf" srcId="{1D879547-1A69-4CC0-B1AF-DD6BDEE07616}" destId="{EDDB032C-6D25-4C8C-81A8-C8B9BA050F7C}" srcOrd="1" destOrd="0" presId="urn:microsoft.com/office/officeart/2016/7/layout/LinearArrowProcessNumbered"/>
    <dgm:cxn modelId="{22B8FAA1-3913-4CA4-94C3-06AB64EE2416}" type="presParOf" srcId="{1D879547-1A69-4CC0-B1AF-DD6BDEE07616}" destId="{38269C12-0541-4C00-978E-4992420AA029}" srcOrd="2" destOrd="0" presId="urn:microsoft.com/office/officeart/2016/7/layout/LinearArrowProcessNumbered"/>
    <dgm:cxn modelId="{3417EC67-6C0B-4D09-B8B6-2E8FE2879A87}" type="presParOf" srcId="{1D879547-1A69-4CC0-B1AF-DD6BDEE07616}" destId="{AACF697C-C620-4BCC-928B-5CB04A3B0178}" srcOrd="3" destOrd="0" presId="urn:microsoft.com/office/officeart/2016/7/layout/LinearArrowProcessNumbered"/>
    <dgm:cxn modelId="{67CC04C3-F144-4A1F-8FA4-C0E81E9D5B7B}" type="presParOf" srcId="{E7290DEF-0CCC-42D6-9748-C74D70299714}" destId="{67E47241-54EA-4997-8A90-27B8C7AB8094}" srcOrd="2" destOrd="0" presId="urn:microsoft.com/office/officeart/2016/7/layout/LinearArrowProcessNumbered"/>
    <dgm:cxn modelId="{AA219BD0-1A0C-4F95-BA86-56080BE6A1AA}" type="presParOf" srcId="{4F4A7600-168B-4555-AC1D-5062BD938AEA}" destId="{9EF51992-2918-43DC-A948-2407A46B449B}" srcOrd="1" destOrd="0" presId="urn:microsoft.com/office/officeart/2016/7/layout/LinearArrowProcessNumbered"/>
    <dgm:cxn modelId="{269C92FC-5632-431C-A991-ADB61164399E}" type="presParOf" srcId="{4F4A7600-168B-4555-AC1D-5062BD938AEA}" destId="{8778BC4D-B724-48F2-9B5D-1FC17A5D555D}" srcOrd="2" destOrd="0" presId="urn:microsoft.com/office/officeart/2016/7/layout/LinearArrowProcessNumbered"/>
    <dgm:cxn modelId="{8749B6CA-3E3F-499E-AA52-43A3941D0F55}" type="presParOf" srcId="{8778BC4D-B724-48F2-9B5D-1FC17A5D555D}" destId="{A630CC70-F1F2-4DE4-BAF0-AE08738F01CB}" srcOrd="0" destOrd="0" presId="urn:microsoft.com/office/officeart/2016/7/layout/LinearArrowProcessNumbered"/>
    <dgm:cxn modelId="{60085F66-188D-46AC-A239-B2F3C1E5B1C4}" type="presParOf" srcId="{8778BC4D-B724-48F2-9B5D-1FC17A5D555D}" destId="{9A4D6250-8468-4690-A5BE-12F1B04716DC}" srcOrd="1" destOrd="0" presId="urn:microsoft.com/office/officeart/2016/7/layout/LinearArrowProcessNumbered"/>
    <dgm:cxn modelId="{8F3CE229-8725-4141-8E19-675F82FB4CD6}" type="presParOf" srcId="{9A4D6250-8468-4690-A5BE-12F1B04716DC}" destId="{FEF4F63E-B766-4C42-B96E-D77D6911210A}" srcOrd="0" destOrd="0" presId="urn:microsoft.com/office/officeart/2016/7/layout/LinearArrowProcessNumbered"/>
    <dgm:cxn modelId="{053F5318-916D-4E70-B4AE-F3C11DAEDB70}" type="presParOf" srcId="{9A4D6250-8468-4690-A5BE-12F1B04716DC}" destId="{A35CA201-73E1-4A32-BF9E-FECE4D8784D9}" srcOrd="1" destOrd="0" presId="urn:microsoft.com/office/officeart/2016/7/layout/LinearArrowProcessNumbered"/>
    <dgm:cxn modelId="{21098459-F522-409A-8B9E-9F3E313E5599}" type="presParOf" srcId="{9A4D6250-8468-4690-A5BE-12F1B04716DC}" destId="{A8A14A8B-864E-414E-8231-6B0F76CA2763}" srcOrd="2" destOrd="0" presId="urn:microsoft.com/office/officeart/2016/7/layout/LinearArrowProcessNumbered"/>
    <dgm:cxn modelId="{49B90166-E68C-4117-8A16-303B952AA031}" type="presParOf" srcId="{9A4D6250-8468-4690-A5BE-12F1B04716DC}" destId="{D9179823-02DF-4A1B-A989-BB836D3867D5}" srcOrd="3" destOrd="0" presId="urn:microsoft.com/office/officeart/2016/7/layout/LinearArrowProcessNumbered"/>
    <dgm:cxn modelId="{3B62DDF7-BE65-4583-AC45-8001171A0E29}" type="presParOf" srcId="{8778BC4D-B724-48F2-9B5D-1FC17A5D555D}" destId="{376DC025-7EF7-49C5-9917-0903A775EBAF}" srcOrd="2" destOrd="0" presId="urn:microsoft.com/office/officeart/2016/7/layout/LinearArrowProcessNumbered"/>
    <dgm:cxn modelId="{942E4E56-6A6E-4B1B-8223-A1A535711455}" type="presParOf" srcId="{4F4A7600-168B-4555-AC1D-5062BD938AEA}" destId="{C30E5AAC-B307-4BD5-B39D-122F5BC580AB}" srcOrd="3" destOrd="0" presId="urn:microsoft.com/office/officeart/2016/7/layout/LinearArrowProcessNumbered"/>
    <dgm:cxn modelId="{9D620CC6-E55E-4EE7-A193-1D3BF27CB47D}" type="presParOf" srcId="{4F4A7600-168B-4555-AC1D-5062BD938AEA}" destId="{5E00DB42-BF7D-44D6-BD22-AF2CFC55DE34}" srcOrd="4" destOrd="0" presId="urn:microsoft.com/office/officeart/2016/7/layout/LinearArrowProcessNumbered"/>
    <dgm:cxn modelId="{F5E72753-099D-4524-8C43-10CC129CA4EC}" type="presParOf" srcId="{5E00DB42-BF7D-44D6-BD22-AF2CFC55DE34}" destId="{C6335F1F-804C-41BD-BDC8-15F702E6A004}" srcOrd="0" destOrd="0" presId="urn:microsoft.com/office/officeart/2016/7/layout/LinearArrowProcessNumbered"/>
    <dgm:cxn modelId="{F53C909D-5D9F-4AB6-AAD9-50C8A9E132E7}" type="presParOf" srcId="{5E00DB42-BF7D-44D6-BD22-AF2CFC55DE34}" destId="{7E4FBEE4-9ADC-45AA-ACA3-98855A150042}" srcOrd="1" destOrd="0" presId="urn:microsoft.com/office/officeart/2016/7/layout/LinearArrowProcessNumbered"/>
    <dgm:cxn modelId="{DD4A4F0F-15C7-4CB9-A758-901CD69492F6}" type="presParOf" srcId="{7E4FBEE4-9ADC-45AA-ACA3-98855A150042}" destId="{C51D498D-27D2-4A4A-9708-DA1F2EBDA5BA}" srcOrd="0" destOrd="0" presId="urn:microsoft.com/office/officeart/2016/7/layout/LinearArrowProcessNumbered"/>
    <dgm:cxn modelId="{535EA2B8-C638-4C6A-B638-2431B4404E0D}" type="presParOf" srcId="{7E4FBEE4-9ADC-45AA-ACA3-98855A150042}" destId="{5DB3F2DD-8458-4589-8ED9-48005A233267}" srcOrd="1" destOrd="0" presId="urn:microsoft.com/office/officeart/2016/7/layout/LinearArrowProcessNumbered"/>
    <dgm:cxn modelId="{F03FAFF5-B495-4DBF-AABB-A34DBC9AC9AD}" type="presParOf" srcId="{7E4FBEE4-9ADC-45AA-ACA3-98855A150042}" destId="{64890148-473F-46F4-B236-1AC6CF627AAB}" srcOrd="2" destOrd="0" presId="urn:microsoft.com/office/officeart/2016/7/layout/LinearArrowProcessNumbered"/>
    <dgm:cxn modelId="{E523C36E-90B8-4E2D-A20C-9971803DF60A}" type="presParOf" srcId="{7E4FBEE4-9ADC-45AA-ACA3-98855A150042}" destId="{DFA84A0C-93BA-45B3-BCBA-3623C28CCE02}" srcOrd="3" destOrd="0" presId="urn:microsoft.com/office/officeart/2016/7/layout/LinearArrowProcessNumbered"/>
    <dgm:cxn modelId="{45897CCF-7CFF-43BF-A377-40CCD0C82E21}" type="presParOf" srcId="{5E00DB42-BF7D-44D6-BD22-AF2CFC55DE34}" destId="{96C6A46A-668C-40FD-9338-F69DED0D01E9}" srcOrd="2" destOrd="0" presId="urn:microsoft.com/office/officeart/2016/7/layout/LinearArrowProcessNumbered"/>
    <dgm:cxn modelId="{3AB53B15-6407-4F13-9427-F3ACB78E61DE}" type="presParOf" srcId="{4F4A7600-168B-4555-AC1D-5062BD938AEA}" destId="{C0B61DD4-9C7B-48D7-BC6B-9CF9CC61F3FD}" srcOrd="5" destOrd="0" presId="urn:microsoft.com/office/officeart/2016/7/layout/LinearArrowProcessNumbered"/>
    <dgm:cxn modelId="{F9D52299-A901-46C9-BAF6-0D122626771F}" type="presParOf" srcId="{4F4A7600-168B-4555-AC1D-5062BD938AEA}" destId="{0E49810D-F89F-43EC-B010-925F1E71DCE9}" srcOrd="6" destOrd="0" presId="urn:microsoft.com/office/officeart/2016/7/layout/LinearArrowProcessNumbered"/>
    <dgm:cxn modelId="{3B004292-3806-40D5-B463-995D1614C2DC}" type="presParOf" srcId="{0E49810D-F89F-43EC-B010-925F1E71DCE9}" destId="{8F8E6948-B4B8-434B-B90E-D6B417D495E1}" srcOrd="0" destOrd="0" presId="urn:microsoft.com/office/officeart/2016/7/layout/LinearArrowProcessNumbered"/>
    <dgm:cxn modelId="{71753AAF-263F-4455-8956-6839D6BA57C9}" type="presParOf" srcId="{0E49810D-F89F-43EC-B010-925F1E71DCE9}" destId="{2160CCD4-2616-4DB9-8B1E-0EB31C84AD9E}" srcOrd="1" destOrd="0" presId="urn:microsoft.com/office/officeart/2016/7/layout/LinearArrowProcessNumbered"/>
    <dgm:cxn modelId="{22F5F28F-D54C-418B-A571-F2EE90472F8A}" type="presParOf" srcId="{2160CCD4-2616-4DB9-8B1E-0EB31C84AD9E}" destId="{C75A0BF6-A4C4-4612-A2D4-EA380B3E94B1}" srcOrd="0" destOrd="0" presId="urn:microsoft.com/office/officeart/2016/7/layout/LinearArrowProcessNumbered"/>
    <dgm:cxn modelId="{DDB7B4A6-3DAC-4A33-877A-CB0F58553AB4}" type="presParOf" srcId="{2160CCD4-2616-4DB9-8B1E-0EB31C84AD9E}" destId="{D807BAF1-B85F-4F79-9A37-9F46BAF2203D}" srcOrd="1" destOrd="0" presId="urn:microsoft.com/office/officeart/2016/7/layout/LinearArrowProcessNumbered"/>
    <dgm:cxn modelId="{C4C2A72D-C908-45CF-B2B3-E3C78144CA68}" type="presParOf" srcId="{2160CCD4-2616-4DB9-8B1E-0EB31C84AD9E}" destId="{89C35824-B11F-469B-BED5-D60321700D7A}" srcOrd="2" destOrd="0" presId="urn:microsoft.com/office/officeart/2016/7/layout/LinearArrowProcessNumbered"/>
    <dgm:cxn modelId="{F5A0E094-BAF8-4216-A8EE-8BDE1F4F8430}" type="presParOf" srcId="{2160CCD4-2616-4DB9-8B1E-0EB31C84AD9E}" destId="{DC2EFDEF-6D82-45C1-9310-3540F78C6BFB}" srcOrd="3" destOrd="0" presId="urn:microsoft.com/office/officeart/2016/7/layout/LinearArrowProcessNumbered"/>
    <dgm:cxn modelId="{BE766374-2977-4DF0-9181-583000B11A28}" type="presParOf" srcId="{0E49810D-F89F-43EC-B010-925F1E71DCE9}" destId="{E80F7D31-A30D-410E-A43E-BD15B023C84F}" srcOrd="2" destOrd="0" presId="urn:microsoft.com/office/officeart/2016/7/layout/LinearArrowProcessNumbered"/>
    <dgm:cxn modelId="{5C4F6627-BF47-4D4B-BB71-4A47B84F8865}" type="presParOf" srcId="{4F4A7600-168B-4555-AC1D-5062BD938AEA}" destId="{28CBDA6A-A56F-4BF0-B6B2-D0D9D9E2D8C1}" srcOrd="7" destOrd="0" presId="urn:microsoft.com/office/officeart/2016/7/layout/LinearArrowProcessNumbered"/>
    <dgm:cxn modelId="{1F3DC89D-E25B-4C3E-8BCD-4ADCAD01589C}" type="presParOf" srcId="{4F4A7600-168B-4555-AC1D-5062BD938AEA}" destId="{47B81DA0-6B5D-4FD8-BE77-9EE8300D3BDA}" srcOrd="8" destOrd="0" presId="urn:microsoft.com/office/officeart/2016/7/layout/LinearArrowProcessNumbered"/>
    <dgm:cxn modelId="{0A19B255-CA07-4C81-9F4D-E55626A7FE20}" type="presParOf" srcId="{47B81DA0-6B5D-4FD8-BE77-9EE8300D3BDA}" destId="{67AA11AD-7320-4818-AF5A-ED6720F8322F}" srcOrd="0" destOrd="0" presId="urn:microsoft.com/office/officeart/2016/7/layout/LinearArrowProcessNumbered"/>
    <dgm:cxn modelId="{0D8E0481-A46F-485C-805A-C719A1B5B73F}" type="presParOf" srcId="{47B81DA0-6B5D-4FD8-BE77-9EE8300D3BDA}" destId="{1AFC7E2A-0666-44C4-9810-1FB8D45AFD5A}" srcOrd="1" destOrd="0" presId="urn:microsoft.com/office/officeart/2016/7/layout/LinearArrowProcessNumbered"/>
    <dgm:cxn modelId="{D35DA1A2-0100-4B03-BF89-E7FA81D4C0FE}" type="presParOf" srcId="{1AFC7E2A-0666-44C4-9810-1FB8D45AFD5A}" destId="{3ED29019-5F8A-4BEA-8DB2-DE97C541E197}" srcOrd="0" destOrd="0" presId="urn:microsoft.com/office/officeart/2016/7/layout/LinearArrowProcessNumbered"/>
    <dgm:cxn modelId="{3E55DBB3-580F-4D8E-8485-FFF8D8E65703}" type="presParOf" srcId="{1AFC7E2A-0666-44C4-9810-1FB8D45AFD5A}" destId="{51262F6A-F3FB-4CA0-ADA8-A880F5B0F2B9}" srcOrd="1" destOrd="0" presId="urn:microsoft.com/office/officeart/2016/7/layout/LinearArrowProcessNumbered"/>
    <dgm:cxn modelId="{19E85AFB-5684-44B6-B1AD-73906A2937BA}" type="presParOf" srcId="{1AFC7E2A-0666-44C4-9810-1FB8D45AFD5A}" destId="{401678F6-D6A7-4076-A142-FC097E24D457}" srcOrd="2" destOrd="0" presId="urn:microsoft.com/office/officeart/2016/7/layout/LinearArrowProcessNumbered"/>
    <dgm:cxn modelId="{83732FDA-7DD6-4812-864F-4280CED0BDD4}" type="presParOf" srcId="{1AFC7E2A-0666-44C4-9810-1FB8D45AFD5A}" destId="{6B8C2B8E-F007-4157-BBF6-0F500B1F1FE5}" srcOrd="3" destOrd="0" presId="urn:microsoft.com/office/officeart/2016/7/layout/LinearArrowProcessNumbered"/>
    <dgm:cxn modelId="{ED945FE7-F577-4EFD-BF81-05EB48E82571}" type="presParOf" srcId="{47B81DA0-6B5D-4FD8-BE77-9EE8300D3BDA}" destId="{C599A02E-A37B-4106-BB26-151C63E1F453}" srcOrd="2" destOrd="0" presId="urn:microsoft.com/office/officeart/2016/7/layout/LinearArrowProcessNumbered"/>
    <dgm:cxn modelId="{1916403B-635F-46F3-9DD5-70B0A24BCA42}" type="presParOf" srcId="{4F4A7600-168B-4555-AC1D-5062BD938AEA}" destId="{879E8981-2C65-47ED-B642-332EA8CD5685}" srcOrd="9" destOrd="0" presId="urn:microsoft.com/office/officeart/2016/7/layout/LinearArrowProcessNumbered"/>
    <dgm:cxn modelId="{F9FFA7F0-2886-4C6E-AB77-5211E731439B}" type="presParOf" srcId="{4F4A7600-168B-4555-AC1D-5062BD938AEA}" destId="{535F3EBB-C6AB-4D43-B70D-F641EC613EE2}" srcOrd="10" destOrd="0" presId="urn:microsoft.com/office/officeart/2016/7/layout/LinearArrowProcessNumbered"/>
    <dgm:cxn modelId="{C229016A-AEC2-45D9-917A-6B771445DED6}" type="presParOf" srcId="{535F3EBB-C6AB-4D43-B70D-F641EC613EE2}" destId="{B6C8458F-7A5A-4D16-BF89-309A0BCFA9A0}" srcOrd="0" destOrd="0" presId="urn:microsoft.com/office/officeart/2016/7/layout/LinearArrowProcessNumbered"/>
    <dgm:cxn modelId="{524D85FD-B57D-4343-A98D-F86294AC5DF4}" type="presParOf" srcId="{535F3EBB-C6AB-4D43-B70D-F641EC613EE2}" destId="{003A6F4E-26E5-4DC5-BCCA-0A035653170F}" srcOrd="1" destOrd="0" presId="urn:microsoft.com/office/officeart/2016/7/layout/LinearArrowProcessNumbered"/>
    <dgm:cxn modelId="{15AAD3E6-8190-46D7-81C8-923C0ABFA30E}" type="presParOf" srcId="{003A6F4E-26E5-4DC5-BCCA-0A035653170F}" destId="{95063B7D-56CE-4490-916C-9E722CD99F51}" srcOrd="0" destOrd="0" presId="urn:microsoft.com/office/officeart/2016/7/layout/LinearArrowProcessNumbered"/>
    <dgm:cxn modelId="{48FD04F4-7F83-4B04-82C0-DF00BF3E1EA7}" type="presParOf" srcId="{003A6F4E-26E5-4DC5-BCCA-0A035653170F}" destId="{50E4E0D8-7084-40BB-A720-7C67EE7BB4B3}" srcOrd="1" destOrd="0" presId="urn:microsoft.com/office/officeart/2016/7/layout/LinearArrowProcessNumbered"/>
    <dgm:cxn modelId="{1663A5ED-281C-47A6-A393-BA49C6D334BC}" type="presParOf" srcId="{003A6F4E-26E5-4DC5-BCCA-0A035653170F}" destId="{590A7B64-80CF-47EB-BA2E-FC4CECC3C0A3}" srcOrd="2" destOrd="0" presId="urn:microsoft.com/office/officeart/2016/7/layout/LinearArrowProcessNumbered"/>
    <dgm:cxn modelId="{D999847A-9A41-4A5F-95B2-2259565986C4}" type="presParOf" srcId="{003A6F4E-26E5-4DC5-BCCA-0A035653170F}" destId="{DE341080-CA86-43C9-9BE2-8F91B80FD351}" srcOrd="3" destOrd="0" presId="urn:microsoft.com/office/officeart/2016/7/layout/LinearArrowProcessNumbered"/>
    <dgm:cxn modelId="{DC3850EA-9C3B-469D-A4DD-65DD8B70011A}" type="presParOf" srcId="{535F3EBB-C6AB-4D43-B70D-F641EC613EE2}" destId="{6E792AC4-901C-4B0C-A109-248C95D5EB32}"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35571C6-36F1-4259-AC22-FB3982ACAE85}"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B9FEF9FF-62F6-48DB-B97A-F85BE5C7D672}">
      <dgm:prSet/>
      <dgm:spPr/>
      <dgm:t>
        <a:bodyPr/>
        <a:lstStyle/>
        <a:p>
          <a:r>
            <a:rPr lang="en-GB" dirty="0"/>
            <a:t>- Crime serves a purpose: Many classical thinkers originally assumed this was economic gain. However, it can be much more than this.</a:t>
          </a:r>
          <a:endParaRPr lang="en-US" dirty="0"/>
        </a:p>
      </dgm:t>
    </dgm:pt>
    <dgm:pt modelId="{D4985639-B365-4A5C-8976-1DDCACC4F1A0}" type="parTrans" cxnId="{075314E9-B1B7-45B4-A604-98BCE23141B0}">
      <dgm:prSet/>
      <dgm:spPr/>
      <dgm:t>
        <a:bodyPr/>
        <a:lstStyle/>
        <a:p>
          <a:endParaRPr lang="en-US"/>
        </a:p>
      </dgm:t>
    </dgm:pt>
    <dgm:pt modelId="{A3EA29E2-AAA8-4D1B-B291-0324AC1255A4}" type="sibTrans" cxnId="{075314E9-B1B7-45B4-A604-98BCE23141B0}">
      <dgm:prSet/>
      <dgm:spPr/>
      <dgm:t>
        <a:bodyPr/>
        <a:lstStyle/>
        <a:p>
          <a:endParaRPr lang="en-US"/>
        </a:p>
      </dgm:t>
    </dgm:pt>
    <dgm:pt modelId="{899A3552-820F-4183-B7A9-556001C369B5}">
      <dgm:prSet/>
      <dgm:spPr/>
      <dgm:t>
        <a:bodyPr/>
        <a:lstStyle/>
        <a:p>
          <a:r>
            <a:rPr lang="en-GB" dirty="0"/>
            <a:t>- Happiness, respect, admiration amongst peers, status, excitement.</a:t>
          </a:r>
          <a:endParaRPr lang="en-US" dirty="0"/>
        </a:p>
      </dgm:t>
    </dgm:pt>
    <dgm:pt modelId="{89C8C34D-1FE0-41A0-821F-F728BDEA60BA}" type="parTrans" cxnId="{7FCBED67-88D4-43C3-8F78-071FBC3A9387}">
      <dgm:prSet/>
      <dgm:spPr/>
      <dgm:t>
        <a:bodyPr/>
        <a:lstStyle/>
        <a:p>
          <a:endParaRPr lang="en-US"/>
        </a:p>
      </dgm:t>
    </dgm:pt>
    <dgm:pt modelId="{EEEBE631-1317-41A4-B5FC-03CEF96E1C2F}" type="sibTrans" cxnId="{7FCBED67-88D4-43C3-8F78-071FBC3A9387}">
      <dgm:prSet/>
      <dgm:spPr/>
      <dgm:t>
        <a:bodyPr/>
        <a:lstStyle/>
        <a:p>
          <a:endParaRPr lang="en-US"/>
        </a:p>
      </dgm:t>
    </dgm:pt>
    <dgm:pt modelId="{279D834E-0518-471F-BF2B-E5ABFF08DA91}">
      <dgm:prSet/>
      <dgm:spPr/>
      <dgm:t>
        <a:bodyPr/>
        <a:lstStyle/>
        <a:p>
          <a:r>
            <a:rPr lang="en-GB"/>
            <a:t>- Cornish and Clarke (2006): recognise that in many cases the decision is made quickly or with reduced capacity to be rational </a:t>
          </a:r>
          <a:endParaRPr lang="en-US"/>
        </a:p>
      </dgm:t>
    </dgm:pt>
    <dgm:pt modelId="{61081F2E-D4DF-415A-9B1E-8FFD5F0B0C89}" type="parTrans" cxnId="{ABEDB0F6-897D-40B5-B524-E79DB07B163F}">
      <dgm:prSet/>
      <dgm:spPr/>
      <dgm:t>
        <a:bodyPr/>
        <a:lstStyle/>
        <a:p>
          <a:endParaRPr lang="en-US"/>
        </a:p>
      </dgm:t>
    </dgm:pt>
    <dgm:pt modelId="{CB123EF5-3447-4CBD-931D-9D77E816A74A}" type="sibTrans" cxnId="{ABEDB0F6-897D-40B5-B524-E79DB07B163F}">
      <dgm:prSet/>
      <dgm:spPr/>
      <dgm:t>
        <a:bodyPr/>
        <a:lstStyle/>
        <a:p>
          <a:endParaRPr lang="en-US"/>
        </a:p>
      </dgm:t>
    </dgm:pt>
    <dgm:pt modelId="{5ED1554C-CA8F-4913-AC7D-CC98B027755D}">
      <dgm:prSet/>
      <dgm:spPr/>
      <dgm:t>
        <a:bodyPr/>
        <a:lstStyle/>
        <a:p>
          <a:r>
            <a:rPr lang="en-GB" dirty="0"/>
            <a:t>Clarke and Cornish argue that criminals, like everyone else, are making the most rational or sensible decision for them at the time, with the information and with the capacity they have at that moment.</a:t>
          </a:r>
          <a:endParaRPr lang="en-US" dirty="0"/>
        </a:p>
      </dgm:t>
    </dgm:pt>
    <dgm:pt modelId="{FB16E608-37B6-4E5B-9EE8-0E09115004A5}" type="parTrans" cxnId="{6AC0B1A5-F473-4D5C-8E80-D79732698701}">
      <dgm:prSet/>
      <dgm:spPr/>
      <dgm:t>
        <a:bodyPr/>
        <a:lstStyle/>
        <a:p>
          <a:endParaRPr lang="en-US"/>
        </a:p>
      </dgm:t>
    </dgm:pt>
    <dgm:pt modelId="{D3992E5F-1183-4939-8CDB-FBC3B8746BA7}" type="sibTrans" cxnId="{6AC0B1A5-F473-4D5C-8E80-D79732698701}">
      <dgm:prSet/>
      <dgm:spPr/>
      <dgm:t>
        <a:bodyPr/>
        <a:lstStyle/>
        <a:p>
          <a:endParaRPr lang="en-US"/>
        </a:p>
      </dgm:t>
    </dgm:pt>
    <dgm:pt modelId="{A696C6D3-E7E8-4F11-AF37-2770D49A5BC4}" type="pres">
      <dgm:prSet presAssocID="{535571C6-36F1-4259-AC22-FB3982ACAE85}" presName="vert0" presStyleCnt="0">
        <dgm:presLayoutVars>
          <dgm:dir/>
          <dgm:animOne val="branch"/>
          <dgm:animLvl val="lvl"/>
        </dgm:presLayoutVars>
      </dgm:prSet>
      <dgm:spPr/>
    </dgm:pt>
    <dgm:pt modelId="{F27D692A-78B1-42AF-A258-E8BF0976D260}" type="pres">
      <dgm:prSet presAssocID="{B9FEF9FF-62F6-48DB-B97A-F85BE5C7D672}" presName="thickLine" presStyleLbl="alignNode1" presStyleIdx="0" presStyleCnt="4"/>
      <dgm:spPr/>
    </dgm:pt>
    <dgm:pt modelId="{DB39EFC9-1C98-46E6-AE7E-0669A01AC246}" type="pres">
      <dgm:prSet presAssocID="{B9FEF9FF-62F6-48DB-B97A-F85BE5C7D672}" presName="horz1" presStyleCnt="0"/>
      <dgm:spPr/>
    </dgm:pt>
    <dgm:pt modelId="{E30F2590-DA0B-42AF-8C41-5DE9C06246A1}" type="pres">
      <dgm:prSet presAssocID="{B9FEF9FF-62F6-48DB-B97A-F85BE5C7D672}" presName="tx1" presStyleLbl="revTx" presStyleIdx="0" presStyleCnt="4"/>
      <dgm:spPr/>
    </dgm:pt>
    <dgm:pt modelId="{38855602-7832-4B66-80CF-6E35195D2BE2}" type="pres">
      <dgm:prSet presAssocID="{B9FEF9FF-62F6-48DB-B97A-F85BE5C7D672}" presName="vert1" presStyleCnt="0"/>
      <dgm:spPr/>
    </dgm:pt>
    <dgm:pt modelId="{559777E8-E594-46BF-85C4-CB4EA86725D3}" type="pres">
      <dgm:prSet presAssocID="{899A3552-820F-4183-B7A9-556001C369B5}" presName="thickLine" presStyleLbl="alignNode1" presStyleIdx="1" presStyleCnt="4"/>
      <dgm:spPr/>
    </dgm:pt>
    <dgm:pt modelId="{C2EAD4A1-CC4F-4FD3-B3CF-E0F934FD5E89}" type="pres">
      <dgm:prSet presAssocID="{899A3552-820F-4183-B7A9-556001C369B5}" presName="horz1" presStyleCnt="0"/>
      <dgm:spPr/>
    </dgm:pt>
    <dgm:pt modelId="{64FE0FB3-CD74-4245-A78C-16ED5513EE5F}" type="pres">
      <dgm:prSet presAssocID="{899A3552-820F-4183-B7A9-556001C369B5}" presName="tx1" presStyleLbl="revTx" presStyleIdx="1" presStyleCnt="4"/>
      <dgm:spPr/>
    </dgm:pt>
    <dgm:pt modelId="{163F83D2-163E-418E-A181-39E862BA9ACA}" type="pres">
      <dgm:prSet presAssocID="{899A3552-820F-4183-B7A9-556001C369B5}" presName="vert1" presStyleCnt="0"/>
      <dgm:spPr/>
    </dgm:pt>
    <dgm:pt modelId="{9D39AB8D-8422-422F-AA91-EFFBCCCCA53E}" type="pres">
      <dgm:prSet presAssocID="{279D834E-0518-471F-BF2B-E5ABFF08DA91}" presName="thickLine" presStyleLbl="alignNode1" presStyleIdx="2" presStyleCnt="4"/>
      <dgm:spPr/>
    </dgm:pt>
    <dgm:pt modelId="{1D34F9E2-ACB2-4D3D-84EF-15A2C7B74F95}" type="pres">
      <dgm:prSet presAssocID="{279D834E-0518-471F-BF2B-E5ABFF08DA91}" presName="horz1" presStyleCnt="0"/>
      <dgm:spPr/>
    </dgm:pt>
    <dgm:pt modelId="{56A8BAF8-F8DD-443C-A3EF-E0716A6B9CBA}" type="pres">
      <dgm:prSet presAssocID="{279D834E-0518-471F-BF2B-E5ABFF08DA91}" presName="tx1" presStyleLbl="revTx" presStyleIdx="2" presStyleCnt="4"/>
      <dgm:spPr/>
    </dgm:pt>
    <dgm:pt modelId="{640193C8-4ED8-4E4E-A1D9-4E8F7D4301AD}" type="pres">
      <dgm:prSet presAssocID="{279D834E-0518-471F-BF2B-E5ABFF08DA91}" presName="vert1" presStyleCnt="0"/>
      <dgm:spPr/>
    </dgm:pt>
    <dgm:pt modelId="{0D7CFDF9-4119-4797-BA21-1FACDF7BF75F}" type="pres">
      <dgm:prSet presAssocID="{5ED1554C-CA8F-4913-AC7D-CC98B027755D}" presName="thickLine" presStyleLbl="alignNode1" presStyleIdx="3" presStyleCnt="4"/>
      <dgm:spPr/>
    </dgm:pt>
    <dgm:pt modelId="{D8533060-E1CE-4D6F-9F67-06A40FAF28B1}" type="pres">
      <dgm:prSet presAssocID="{5ED1554C-CA8F-4913-AC7D-CC98B027755D}" presName="horz1" presStyleCnt="0"/>
      <dgm:spPr/>
    </dgm:pt>
    <dgm:pt modelId="{B97714FA-2943-4546-84DD-3761F041DD64}" type="pres">
      <dgm:prSet presAssocID="{5ED1554C-CA8F-4913-AC7D-CC98B027755D}" presName="tx1" presStyleLbl="revTx" presStyleIdx="3" presStyleCnt="4"/>
      <dgm:spPr/>
    </dgm:pt>
    <dgm:pt modelId="{80B84D49-E3E2-4E7B-B454-CAF4710CA31E}" type="pres">
      <dgm:prSet presAssocID="{5ED1554C-CA8F-4913-AC7D-CC98B027755D}" presName="vert1" presStyleCnt="0"/>
      <dgm:spPr/>
    </dgm:pt>
  </dgm:ptLst>
  <dgm:cxnLst>
    <dgm:cxn modelId="{CC16D20A-D0A8-45C6-8FE2-3B4908A7DACE}" type="presOf" srcId="{5ED1554C-CA8F-4913-AC7D-CC98B027755D}" destId="{B97714FA-2943-4546-84DD-3761F041DD64}" srcOrd="0" destOrd="0" presId="urn:microsoft.com/office/officeart/2008/layout/LinedList"/>
    <dgm:cxn modelId="{7F0D443D-12CF-4753-BA56-8292D5D624AA}" type="presOf" srcId="{B9FEF9FF-62F6-48DB-B97A-F85BE5C7D672}" destId="{E30F2590-DA0B-42AF-8C41-5DE9C06246A1}" srcOrd="0" destOrd="0" presId="urn:microsoft.com/office/officeart/2008/layout/LinedList"/>
    <dgm:cxn modelId="{7FCBED67-88D4-43C3-8F78-071FBC3A9387}" srcId="{535571C6-36F1-4259-AC22-FB3982ACAE85}" destId="{899A3552-820F-4183-B7A9-556001C369B5}" srcOrd="1" destOrd="0" parTransId="{89C8C34D-1FE0-41A0-821F-F728BDEA60BA}" sibTransId="{EEEBE631-1317-41A4-B5FC-03CEF96E1C2F}"/>
    <dgm:cxn modelId="{83CEF368-6F3E-4E8A-96B2-0B19CC13AC45}" type="presOf" srcId="{535571C6-36F1-4259-AC22-FB3982ACAE85}" destId="{A696C6D3-E7E8-4F11-AF37-2770D49A5BC4}" srcOrd="0" destOrd="0" presId="urn:microsoft.com/office/officeart/2008/layout/LinedList"/>
    <dgm:cxn modelId="{8B259B71-9BC3-42FE-AD62-7DD7FF747AC9}" type="presOf" srcId="{279D834E-0518-471F-BF2B-E5ABFF08DA91}" destId="{56A8BAF8-F8DD-443C-A3EF-E0716A6B9CBA}" srcOrd="0" destOrd="0" presId="urn:microsoft.com/office/officeart/2008/layout/LinedList"/>
    <dgm:cxn modelId="{6AC0B1A5-F473-4D5C-8E80-D79732698701}" srcId="{535571C6-36F1-4259-AC22-FB3982ACAE85}" destId="{5ED1554C-CA8F-4913-AC7D-CC98B027755D}" srcOrd="3" destOrd="0" parTransId="{FB16E608-37B6-4E5B-9EE8-0E09115004A5}" sibTransId="{D3992E5F-1183-4939-8CDB-FBC3B8746BA7}"/>
    <dgm:cxn modelId="{C13C45BE-321F-4319-A6FF-8261149EC665}" type="presOf" srcId="{899A3552-820F-4183-B7A9-556001C369B5}" destId="{64FE0FB3-CD74-4245-A78C-16ED5513EE5F}" srcOrd="0" destOrd="0" presId="urn:microsoft.com/office/officeart/2008/layout/LinedList"/>
    <dgm:cxn modelId="{075314E9-B1B7-45B4-A604-98BCE23141B0}" srcId="{535571C6-36F1-4259-AC22-FB3982ACAE85}" destId="{B9FEF9FF-62F6-48DB-B97A-F85BE5C7D672}" srcOrd="0" destOrd="0" parTransId="{D4985639-B365-4A5C-8976-1DDCACC4F1A0}" sibTransId="{A3EA29E2-AAA8-4D1B-B291-0324AC1255A4}"/>
    <dgm:cxn modelId="{ABEDB0F6-897D-40B5-B524-E79DB07B163F}" srcId="{535571C6-36F1-4259-AC22-FB3982ACAE85}" destId="{279D834E-0518-471F-BF2B-E5ABFF08DA91}" srcOrd="2" destOrd="0" parTransId="{61081F2E-D4DF-415A-9B1E-8FFD5F0B0C89}" sibTransId="{CB123EF5-3447-4CBD-931D-9D77E816A74A}"/>
    <dgm:cxn modelId="{3FFA5E7A-8F3D-4257-8F65-0D7D3602B14F}" type="presParOf" srcId="{A696C6D3-E7E8-4F11-AF37-2770D49A5BC4}" destId="{F27D692A-78B1-42AF-A258-E8BF0976D260}" srcOrd="0" destOrd="0" presId="urn:microsoft.com/office/officeart/2008/layout/LinedList"/>
    <dgm:cxn modelId="{2E214269-DCF1-415F-8E34-C67005DE976F}" type="presParOf" srcId="{A696C6D3-E7E8-4F11-AF37-2770D49A5BC4}" destId="{DB39EFC9-1C98-46E6-AE7E-0669A01AC246}" srcOrd="1" destOrd="0" presId="urn:microsoft.com/office/officeart/2008/layout/LinedList"/>
    <dgm:cxn modelId="{91A85E7B-A32C-4640-94E3-A203501970E4}" type="presParOf" srcId="{DB39EFC9-1C98-46E6-AE7E-0669A01AC246}" destId="{E30F2590-DA0B-42AF-8C41-5DE9C06246A1}" srcOrd="0" destOrd="0" presId="urn:microsoft.com/office/officeart/2008/layout/LinedList"/>
    <dgm:cxn modelId="{269AF12B-56CB-41E5-A664-9BC5A8CF4222}" type="presParOf" srcId="{DB39EFC9-1C98-46E6-AE7E-0669A01AC246}" destId="{38855602-7832-4B66-80CF-6E35195D2BE2}" srcOrd="1" destOrd="0" presId="urn:microsoft.com/office/officeart/2008/layout/LinedList"/>
    <dgm:cxn modelId="{A3E8FACE-4A46-4B8A-AA9C-54F5528B717D}" type="presParOf" srcId="{A696C6D3-E7E8-4F11-AF37-2770D49A5BC4}" destId="{559777E8-E594-46BF-85C4-CB4EA86725D3}" srcOrd="2" destOrd="0" presId="urn:microsoft.com/office/officeart/2008/layout/LinedList"/>
    <dgm:cxn modelId="{FD5AEFD8-0847-4066-BED1-327A30F162B6}" type="presParOf" srcId="{A696C6D3-E7E8-4F11-AF37-2770D49A5BC4}" destId="{C2EAD4A1-CC4F-4FD3-B3CF-E0F934FD5E89}" srcOrd="3" destOrd="0" presId="urn:microsoft.com/office/officeart/2008/layout/LinedList"/>
    <dgm:cxn modelId="{8D22347E-4915-4D3F-B71B-AB666F5A7A88}" type="presParOf" srcId="{C2EAD4A1-CC4F-4FD3-B3CF-E0F934FD5E89}" destId="{64FE0FB3-CD74-4245-A78C-16ED5513EE5F}" srcOrd="0" destOrd="0" presId="urn:microsoft.com/office/officeart/2008/layout/LinedList"/>
    <dgm:cxn modelId="{9E0A015A-8E36-4956-B592-BAB10B43DBF3}" type="presParOf" srcId="{C2EAD4A1-CC4F-4FD3-B3CF-E0F934FD5E89}" destId="{163F83D2-163E-418E-A181-39E862BA9ACA}" srcOrd="1" destOrd="0" presId="urn:microsoft.com/office/officeart/2008/layout/LinedList"/>
    <dgm:cxn modelId="{9677CF4B-67FC-4119-8FB0-AEAFAB7213F3}" type="presParOf" srcId="{A696C6D3-E7E8-4F11-AF37-2770D49A5BC4}" destId="{9D39AB8D-8422-422F-AA91-EFFBCCCCA53E}" srcOrd="4" destOrd="0" presId="urn:microsoft.com/office/officeart/2008/layout/LinedList"/>
    <dgm:cxn modelId="{BE4414D0-EB11-4082-8EB6-759497E9F306}" type="presParOf" srcId="{A696C6D3-E7E8-4F11-AF37-2770D49A5BC4}" destId="{1D34F9E2-ACB2-4D3D-84EF-15A2C7B74F95}" srcOrd="5" destOrd="0" presId="urn:microsoft.com/office/officeart/2008/layout/LinedList"/>
    <dgm:cxn modelId="{D579F67C-12B7-45D8-89EF-A02F99ACC6E7}" type="presParOf" srcId="{1D34F9E2-ACB2-4D3D-84EF-15A2C7B74F95}" destId="{56A8BAF8-F8DD-443C-A3EF-E0716A6B9CBA}" srcOrd="0" destOrd="0" presId="urn:microsoft.com/office/officeart/2008/layout/LinedList"/>
    <dgm:cxn modelId="{5A09D881-3D5F-4C35-8CCC-599284EDED2D}" type="presParOf" srcId="{1D34F9E2-ACB2-4D3D-84EF-15A2C7B74F95}" destId="{640193C8-4ED8-4E4E-A1D9-4E8F7D4301AD}" srcOrd="1" destOrd="0" presId="urn:microsoft.com/office/officeart/2008/layout/LinedList"/>
    <dgm:cxn modelId="{AD18AC52-D978-48D2-9261-22570223445F}" type="presParOf" srcId="{A696C6D3-E7E8-4F11-AF37-2770D49A5BC4}" destId="{0D7CFDF9-4119-4797-BA21-1FACDF7BF75F}" srcOrd="6" destOrd="0" presId="urn:microsoft.com/office/officeart/2008/layout/LinedList"/>
    <dgm:cxn modelId="{E18EC665-90A7-4160-97E6-4DAB793F0676}" type="presParOf" srcId="{A696C6D3-E7E8-4F11-AF37-2770D49A5BC4}" destId="{D8533060-E1CE-4D6F-9F67-06A40FAF28B1}" srcOrd="7" destOrd="0" presId="urn:microsoft.com/office/officeart/2008/layout/LinedList"/>
    <dgm:cxn modelId="{9EA1CA25-AD73-446E-966A-D7CCD89AF2C5}" type="presParOf" srcId="{D8533060-E1CE-4D6F-9F67-06A40FAF28B1}" destId="{B97714FA-2943-4546-84DD-3761F041DD64}" srcOrd="0" destOrd="0" presId="urn:microsoft.com/office/officeart/2008/layout/LinedList"/>
    <dgm:cxn modelId="{D5274E18-7B34-47E1-88A6-97744DD402E6}" type="presParOf" srcId="{D8533060-E1CE-4D6F-9F67-06A40FAF28B1}" destId="{80B84D49-E3E2-4E7B-B454-CAF4710CA31E}"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946D749-1BBC-48D2-9D80-5A4F1C9EA90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2B8A546-4F92-4AC6-BA93-0D8A84948616}">
      <dgm:prSet/>
      <dgm:spPr/>
      <dgm:t>
        <a:bodyPr/>
        <a:lstStyle/>
        <a:p>
          <a:r>
            <a:rPr lang="en-GB" dirty="0"/>
            <a:t>Q: If there is a problem with thefts from shops in one area of town and CCTV was installed in that area what do you think the outcome might be?</a:t>
          </a:r>
          <a:endParaRPr lang="en-US" dirty="0"/>
        </a:p>
      </dgm:t>
    </dgm:pt>
    <dgm:pt modelId="{0C2388B3-5BC0-4979-9F66-D7142E94224C}" type="parTrans" cxnId="{D15136F1-51C0-4EA0-8B2E-1A40A6DA7F1E}">
      <dgm:prSet/>
      <dgm:spPr/>
      <dgm:t>
        <a:bodyPr/>
        <a:lstStyle/>
        <a:p>
          <a:endParaRPr lang="en-US"/>
        </a:p>
      </dgm:t>
    </dgm:pt>
    <dgm:pt modelId="{19A7BB39-F704-4304-A35D-38E5C629BC65}" type="sibTrans" cxnId="{D15136F1-51C0-4EA0-8B2E-1A40A6DA7F1E}">
      <dgm:prSet/>
      <dgm:spPr/>
      <dgm:t>
        <a:bodyPr/>
        <a:lstStyle/>
        <a:p>
          <a:endParaRPr lang="en-US"/>
        </a:p>
      </dgm:t>
    </dgm:pt>
    <dgm:pt modelId="{64DA4147-01D6-48DC-A8FF-57D930946C36}">
      <dgm:prSet/>
      <dgm:spPr/>
      <dgm:t>
        <a:bodyPr/>
        <a:lstStyle/>
        <a:p>
          <a:r>
            <a:rPr lang="en-GB" dirty="0"/>
            <a:t>Q: If buses were being vandalised late night on certain bus routes it was thought that introducing </a:t>
          </a:r>
          <a:r>
            <a:rPr lang="en-GB" dirty="0">
              <a:latin typeface="Calibri Light" panose="020F0302020204030204"/>
            </a:rPr>
            <a:t>conductors</a:t>
          </a:r>
          <a:r>
            <a:rPr lang="en-GB" dirty="0"/>
            <a:t> would protect the buses. What do you think might happen?</a:t>
          </a:r>
          <a:endParaRPr lang="en-US" dirty="0"/>
        </a:p>
      </dgm:t>
    </dgm:pt>
    <dgm:pt modelId="{4B34CF35-F727-480B-8997-09BAAE97E2F3}" type="parTrans" cxnId="{E0C27ACB-8C94-4B32-955A-8CCB6135F02B}">
      <dgm:prSet/>
      <dgm:spPr/>
      <dgm:t>
        <a:bodyPr/>
        <a:lstStyle/>
        <a:p>
          <a:endParaRPr lang="en-US"/>
        </a:p>
      </dgm:t>
    </dgm:pt>
    <dgm:pt modelId="{6F68B2C0-1CC0-420B-A4B1-99D8CFC60366}" type="sibTrans" cxnId="{E0C27ACB-8C94-4B32-955A-8CCB6135F02B}">
      <dgm:prSet/>
      <dgm:spPr/>
      <dgm:t>
        <a:bodyPr/>
        <a:lstStyle/>
        <a:p>
          <a:endParaRPr lang="en-US"/>
        </a:p>
      </dgm:t>
    </dgm:pt>
    <dgm:pt modelId="{3388F5B9-7BC8-4AAC-A969-9D2A84184F04}" type="pres">
      <dgm:prSet presAssocID="{7946D749-1BBC-48D2-9D80-5A4F1C9EA90F}" presName="root" presStyleCnt="0">
        <dgm:presLayoutVars>
          <dgm:dir/>
          <dgm:resizeHandles val="exact"/>
        </dgm:presLayoutVars>
      </dgm:prSet>
      <dgm:spPr/>
    </dgm:pt>
    <dgm:pt modelId="{12679F97-243D-4E3D-8638-07F4D3AB981A}" type="pres">
      <dgm:prSet presAssocID="{F2B8A546-4F92-4AC6-BA93-0D8A84948616}" presName="compNode" presStyleCnt="0"/>
      <dgm:spPr/>
    </dgm:pt>
    <dgm:pt modelId="{3658D935-0459-4D82-B981-92DACFE0A186}" type="pres">
      <dgm:prSet presAssocID="{F2B8A546-4F92-4AC6-BA93-0D8A84948616}" presName="bgRect" presStyleLbl="bgShp" presStyleIdx="0" presStyleCnt="2"/>
      <dgm:spPr/>
    </dgm:pt>
    <dgm:pt modelId="{01F2881B-B561-4E71-87DD-5054FB5A797A}" type="pres">
      <dgm:prSet presAssocID="{F2B8A546-4F92-4AC6-BA93-0D8A84948616}"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ecurity Camera"/>
        </a:ext>
      </dgm:extLst>
    </dgm:pt>
    <dgm:pt modelId="{B9ACE705-521F-4F38-A04D-14E52AE15918}" type="pres">
      <dgm:prSet presAssocID="{F2B8A546-4F92-4AC6-BA93-0D8A84948616}" presName="spaceRect" presStyleCnt="0"/>
      <dgm:spPr/>
    </dgm:pt>
    <dgm:pt modelId="{9DB538B8-AE56-4D4A-9561-C536B350E7FA}" type="pres">
      <dgm:prSet presAssocID="{F2B8A546-4F92-4AC6-BA93-0D8A84948616}" presName="parTx" presStyleLbl="revTx" presStyleIdx="0" presStyleCnt="2">
        <dgm:presLayoutVars>
          <dgm:chMax val="0"/>
          <dgm:chPref val="0"/>
        </dgm:presLayoutVars>
      </dgm:prSet>
      <dgm:spPr/>
    </dgm:pt>
    <dgm:pt modelId="{B9D70697-4C2F-4755-BE47-327F935027B7}" type="pres">
      <dgm:prSet presAssocID="{19A7BB39-F704-4304-A35D-38E5C629BC65}" presName="sibTrans" presStyleCnt="0"/>
      <dgm:spPr/>
    </dgm:pt>
    <dgm:pt modelId="{14A1D994-9661-4FF6-86AB-1F8E412280D6}" type="pres">
      <dgm:prSet presAssocID="{64DA4147-01D6-48DC-A8FF-57D930946C36}" presName="compNode" presStyleCnt="0"/>
      <dgm:spPr/>
    </dgm:pt>
    <dgm:pt modelId="{4A9C4E0B-68FB-4FD5-B74C-AEF3F7E8DF80}" type="pres">
      <dgm:prSet presAssocID="{64DA4147-01D6-48DC-A8FF-57D930946C36}" presName="bgRect" presStyleLbl="bgShp" presStyleIdx="1" presStyleCnt="2"/>
      <dgm:spPr/>
    </dgm:pt>
    <dgm:pt modelId="{6EA52367-824C-449C-9E3A-04A8F6097101}" type="pres">
      <dgm:prSet presAssocID="{64DA4147-01D6-48DC-A8FF-57D930946C36}"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
        </a:ext>
      </dgm:extLst>
    </dgm:pt>
    <dgm:pt modelId="{F39DC99B-4316-4B9C-93E8-D39178351926}" type="pres">
      <dgm:prSet presAssocID="{64DA4147-01D6-48DC-A8FF-57D930946C36}" presName="spaceRect" presStyleCnt="0"/>
      <dgm:spPr/>
    </dgm:pt>
    <dgm:pt modelId="{4E9664F0-7A60-41FE-BC56-216EB2119D01}" type="pres">
      <dgm:prSet presAssocID="{64DA4147-01D6-48DC-A8FF-57D930946C36}" presName="parTx" presStyleLbl="revTx" presStyleIdx="1" presStyleCnt="2">
        <dgm:presLayoutVars>
          <dgm:chMax val="0"/>
          <dgm:chPref val="0"/>
        </dgm:presLayoutVars>
      </dgm:prSet>
      <dgm:spPr/>
    </dgm:pt>
  </dgm:ptLst>
  <dgm:cxnLst>
    <dgm:cxn modelId="{96DFFE4D-0CC3-4CB8-8440-5FC0B2A417A4}" type="presOf" srcId="{7946D749-1BBC-48D2-9D80-5A4F1C9EA90F}" destId="{3388F5B9-7BC8-4AAC-A969-9D2A84184F04}" srcOrd="0" destOrd="0" presId="urn:microsoft.com/office/officeart/2018/2/layout/IconVerticalSolidList"/>
    <dgm:cxn modelId="{259B5889-5B2F-49DD-9882-2898E72F1164}" type="presOf" srcId="{64DA4147-01D6-48DC-A8FF-57D930946C36}" destId="{4E9664F0-7A60-41FE-BC56-216EB2119D01}" srcOrd="0" destOrd="0" presId="urn:microsoft.com/office/officeart/2018/2/layout/IconVerticalSolidList"/>
    <dgm:cxn modelId="{C124FBC4-B8F2-4747-B92E-3C83F8A6C74F}" type="presOf" srcId="{F2B8A546-4F92-4AC6-BA93-0D8A84948616}" destId="{9DB538B8-AE56-4D4A-9561-C536B350E7FA}" srcOrd="0" destOrd="0" presId="urn:microsoft.com/office/officeart/2018/2/layout/IconVerticalSolidList"/>
    <dgm:cxn modelId="{E0C27ACB-8C94-4B32-955A-8CCB6135F02B}" srcId="{7946D749-1BBC-48D2-9D80-5A4F1C9EA90F}" destId="{64DA4147-01D6-48DC-A8FF-57D930946C36}" srcOrd="1" destOrd="0" parTransId="{4B34CF35-F727-480B-8997-09BAAE97E2F3}" sibTransId="{6F68B2C0-1CC0-420B-A4B1-99D8CFC60366}"/>
    <dgm:cxn modelId="{D15136F1-51C0-4EA0-8B2E-1A40A6DA7F1E}" srcId="{7946D749-1BBC-48D2-9D80-5A4F1C9EA90F}" destId="{F2B8A546-4F92-4AC6-BA93-0D8A84948616}" srcOrd="0" destOrd="0" parTransId="{0C2388B3-5BC0-4979-9F66-D7142E94224C}" sibTransId="{19A7BB39-F704-4304-A35D-38E5C629BC65}"/>
    <dgm:cxn modelId="{07143DB2-4E9E-4DCC-B81A-E818C1D3F2D5}" type="presParOf" srcId="{3388F5B9-7BC8-4AAC-A969-9D2A84184F04}" destId="{12679F97-243D-4E3D-8638-07F4D3AB981A}" srcOrd="0" destOrd="0" presId="urn:microsoft.com/office/officeart/2018/2/layout/IconVerticalSolidList"/>
    <dgm:cxn modelId="{521C7CB1-8DCF-4698-B6DA-60C5FA368621}" type="presParOf" srcId="{12679F97-243D-4E3D-8638-07F4D3AB981A}" destId="{3658D935-0459-4D82-B981-92DACFE0A186}" srcOrd="0" destOrd="0" presId="urn:microsoft.com/office/officeart/2018/2/layout/IconVerticalSolidList"/>
    <dgm:cxn modelId="{641BE2AD-1677-4CAC-8F05-0AEF5E8D1A75}" type="presParOf" srcId="{12679F97-243D-4E3D-8638-07F4D3AB981A}" destId="{01F2881B-B561-4E71-87DD-5054FB5A797A}" srcOrd="1" destOrd="0" presId="urn:microsoft.com/office/officeart/2018/2/layout/IconVerticalSolidList"/>
    <dgm:cxn modelId="{20551FC9-C7FA-4FB3-B1C5-F923E951A77C}" type="presParOf" srcId="{12679F97-243D-4E3D-8638-07F4D3AB981A}" destId="{B9ACE705-521F-4F38-A04D-14E52AE15918}" srcOrd="2" destOrd="0" presId="urn:microsoft.com/office/officeart/2018/2/layout/IconVerticalSolidList"/>
    <dgm:cxn modelId="{1BAFFE91-4EAC-4D18-AECE-3EFE8FC64278}" type="presParOf" srcId="{12679F97-243D-4E3D-8638-07F4D3AB981A}" destId="{9DB538B8-AE56-4D4A-9561-C536B350E7FA}" srcOrd="3" destOrd="0" presId="urn:microsoft.com/office/officeart/2018/2/layout/IconVerticalSolidList"/>
    <dgm:cxn modelId="{DB102448-F59F-4B2F-8E32-ACA830567106}" type="presParOf" srcId="{3388F5B9-7BC8-4AAC-A969-9D2A84184F04}" destId="{B9D70697-4C2F-4755-BE47-327F935027B7}" srcOrd="1" destOrd="0" presId="urn:microsoft.com/office/officeart/2018/2/layout/IconVerticalSolidList"/>
    <dgm:cxn modelId="{28E05315-0F9D-4F3A-AF49-92EB4E488447}" type="presParOf" srcId="{3388F5B9-7BC8-4AAC-A969-9D2A84184F04}" destId="{14A1D994-9661-4FF6-86AB-1F8E412280D6}" srcOrd="2" destOrd="0" presId="urn:microsoft.com/office/officeart/2018/2/layout/IconVerticalSolidList"/>
    <dgm:cxn modelId="{757E2BF2-4909-4739-A641-8C574DAC1992}" type="presParOf" srcId="{14A1D994-9661-4FF6-86AB-1F8E412280D6}" destId="{4A9C4E0B-68FB-4FD5-B74C-AEF3F7E8DF80}" srcOrd="0" destOrd="0" presId="urn:microsoft.com/office/officeart/2018/2/layout/IconVerticalSolidList"/>
    <dgm:cxn modelId="{BD661C11-6052-4B97-A1C0-B9BD705684BA}" type="presParOf" srcId="{14A1D994-9661-4FF6-86AB-1F8E412280D6}" destId="{6EA52367-824C-449C-9E3A-04A8F6097101}" srcOrd="1" destOrd="0" presId="urn:microsoft.com/office/officeart/2018/2/layout/IconVerticalSolidList"/>
    <dgm:cxn modelId="{9280E1CB-ADAB-411E-9E0B-937292DD4973}" type="presParOf" srcId="{14A1D994-9661-4FF6-86AB-1F8E412280D6}" destId="{F39DC99B-4316-4B9C-93E8-D39178351926}" srcOrd="2" destOrd="0" presId="urn:microsoft.com/office/officeart/2018/2/layout/IconVerticalSolidList"/>
    <dgm:cxn modelId="{4FCCEE9D-F33F-4CC2-BE21-443B548E7DF4}" type="presParOf" srcId="{14A1D994-9661-4FF6-86AB-1F8E412280D6}" destId="{4E9664F0-7A60-41FE-BC56-216EB2119D0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A5E2AD1-A796-4C0D-9A3F-DDB96A6AC08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39AF024-E242-423E-BF7B-6B533632C4A4}">
      <dgm:prSet/>
      <dgm:spPr/>
      <dgm:t>
        <a:bodyPr/>
        <a:lstStyle/>
        <a:p>
          <a:r>
            <a:rPr lang="en-GB"/>
            <a:t>Design against Crime (Cars) </a:t>
          </a:r>
          <a:endParaRPr lang="en-US"/>
        </a:p>
      </dgm:t>
    </dgm:pt>
    <dgm:pt modelId="{D0F42776-6372-4789-BD94-0A82A3A4EFF2}" type="parTrans" cxnId="{1F3E4425-E0EC-4055-8393-6C89376A89E8}">
      <dgm:prSet/>
      <dgm:spPr/>
      <dgm:t>
        <a:bodyPr/>
        <a:lstStyle/>
        <a:p>
          <a:endParaRPr lang="en-US"/>
        </a:p>
      </dgm:t>
    </dgm:pt>
    <dgm:pt modelId="{74A36D91-BB9F-4B57-A782-904395352147}" type="sibTrans" cxnId="{1F3E4425-E0EC-4055-8393-6C89376A89E8}">
      <dgm:prSet/>
      <dgm:spPr/>
      <dgm:t>
        <a:bodyPr/>
        <a:lstStyle/>
        <a:p>
          <a:endParaRPr lang="en-US"/>
        </a:p>
      </dgm:t>
    </dgm:pt>
    <dgm:pt modelId="{BD5B884D-C0BC-4762-B984-E49C56AA9635}">
      <dgm:prSet/>
      <dgm:spPr/>
      <dgm:t>
        <a:bodyPr/>
        <a:lstStyle/>
        <a:p>
          <a:r>
            <a:rPr lang="en-GB"/>
            <a:t>Surveillance (Graffiti)</a:t>
          </a:r>
          <a:endParaRPr lang="en-US"/>
        </a:p>
      </dgm:t>
    </dgm:pt>
    <dgm:pt modelId="{96B098D0-B4D8-457C-B68D-3F48C9E5F979}" type="parTrans" cxnId="{6E4EA35B-A05B-4B37-B51D-1791B4979EFB}">
      <dgm:prSet/>
      <dgm:spPr/>
      <dgm:t>
        <a:bodyPr/>
        <a:lstStyle/>
        <a:p>
          <a:endParaRPr lang="en-US"/>
        </a:p>
      </dgm:t>
    </dgm:pt>
    <dgm:pt modelId="{792FFEEA-7BD3-488A-A29D-EB683EF95ADF}" type="sibTrans" cxnId="{6E4EA35B-A05B-4B37-B51D-1791B4979EFB}">
      <dgm:prSet/>
      <dgm:spPr/>
      <dgm:t>
        <a:bodyPr/>
        <a:lstStyle/>
        <a:p>
          <a:endParaRPr lang="en-US"/>
        </a:p>
      </dgm:t>
    </dgm:pt>
    <dgm:pt modelId="{536F7607-5975-4414-BE60-F830B384B79C}">
      <dgm:prSet/>
      <dgm:spPr/>
      <dgm:t>
        <a:bodyPr/>
        <a:lstStyle/>
        <a:p>
          <a:r>
            <a:rPr lang="en-GB"/>
            <a:t>Design out Crime (Lighting/Hedges)</a:t>
          </a:r>
          <a:endParaRPr lang="en-US"/>
        </a:p>
      </dgm:t>
    </dgm:pt>
    <dgm:pt modelId="{DD8044A3-01E7-451D-ACA2-C69AB0A47E02}" type="parTrans" cxnId="{36B72937-9EF4-4871-A4B0-9DF9E8F279B0}">
      <dgm:prSet/>
      <dgm:spPr/>
      <dgm:t>
        <a:bodyPr/>
        <a:lstStyle/>
        <a:p>
          <a:endParaRPr lang="en-US"/>
        </a:p>
      </dgm:t>
    </dgm:pt>
    <dgm:pt modelId="{AD5C2BAB-6C2A-4BCD-8CDC-B4500B3F9CA2}" type="sibTrans" cxnId="{36B72937-9EF4-4871-A4B0-9DF9E8F279B0}">
      <dgm:prSet/>
      <dgm:spPr/>
      <dgm:t>
        <a:bodyPr/>
        <a:lstStyle/>
        <a:p>
          <a:endParaRPr lang="en-US"/>
        </a:p>
      </dgm:t>
    </dgm:pt>
    <dgm:pt modelId="{2772585C-6F85-4C5F-86EA-5923888B93A5}">
      <dgm:prSet/>
      <dgm:spPr/>
      <dgm:t>
        <a:bodyPr/>
        <a:lstStyle/>
        <a:p>
          <a:r>
            <a:rPr lang="en-GB"/>
            <a:t>Target Removal (Uber/Oyster)</a:t>
          </a:r>
          <a:endParaRPr lang="en-US"/>
        </a:p>
      </dgm:t>
    </dgm:pt>
    <dgm:pt modelId="{D5F73303-5AEC-4A0F-A854-7A9AF7474CCA}" type="parTrans" cxnId="{4512FB7B-FCC1-44A2-B608-4E9044A870F7}">
      <dgm:prSet/>
      <dgm:spPr/>
      <dgm:t>
        <a:bodyPr/>
        <a:lstStyle/>
        <a:p>
          <a:endParaRPr lang="en-US"/>
        </a:p>
      </dgm:t>
    </dgm:pt>
    <dgm:pt modelId="{01B021A6-2123-4133-8403-0DD7A6FB6193}" type="sibTrans" cxnId="{4512FB7B-FCC1-44A2-B608-4E9044A870F7}">
      <dgm:prSet/>
      <dgm:spPr/>
      <dgm:t>
        <a:bodyPr/>
        <a:lstStyle/>
        <a:p>
          <a:endParaRPr lang="en-US"/>
        </a:p>
      </dgm:t>
    </dgm:pt>
    <dgm:pt modelId="{F72C3C97-F33D-4267-9631-ACA8563B3673}" type="pres">
      <dgm:prSet presAssocID="{FA5E2AD1-A796-4C0D-9A3F-DDB96A6AC080}" presName="root" presStyleCnt="0">
        <dgm:presLayoutVars>
          <dgm:dir/>
          <dgm:resizeHandles val="exact"/>
        </dgm:presLayoutVars>
      </dgm:prSet>
      <dgm:spPr/>
    </dgm:pt>
    <dgm:pt modelId="{E5A8F4F0-E121-4CAF-B0D7-5F29139B44CB}" type="pres">
      <dgm:prSet presAssocID="{039AF024-E242-423E-BF7B-6B533632C4A4}" presName="compNode" presStyleCnt="0"/>
      <dgm:spPr/>
    </dgm:pt>
    <dgm:pt modelId="{78936BB3-49C9-4BE4-A238-0435AF9D0C48}" type="pres">
      <dgm:prSet presAssocID="{039AF024-E242-423E-BF7B-6B533632C4A4}" presName="bgRect" presStyleLbl="bgShp" presStyleIdx="0" presStyleCnt="4"/>
      <dgm:spPr/>
    </dgm:pt>
    <dgm:pt modelId="{582AA1D2-F628-4099-9085-709008B3294D}" type="pres">
      <dgm:prSet presAssocID="{039AF024-E242-423E-BF7B-6B533632C4A4}" presName="iconRect" presStyleLbl="node1" presStyleIdx="0" presStyleCnt="4"/>
      <dgm:spPr>
        <a:blipFill rotWithShape="1">
          <a:blip xmlns:r="http://schemas.openxmlformats.org/officeDocument/2006/relationships" r:embed="rId1"/>
          <a:srcRect/>
          <a:stretch>
            <a:fillRect l="-25000" r="-25000"/>
          </a:stretch>
        </a:blipFill>
        <a:ln>
          <a:noFill/>
        </a:ln>
      </dgm:spPr>
    </dgm:pt>
    <dgm:pt modelId="{7945FA19-F6AC-48CF-A34B-21F378A358D5}" type="pres">
      <dgm:prSet presAssocID="{039AF024-E242-423E-BF7B-6B533632C4A4}" presName="spaceRect" presStyleCnt="0"/>
      <dgm:spPr/>
    </dgm:pt>
    <dgm:pt modelId="{4C7BB006-E7C2-4873-831B-97F57441C36F}" type="pres">
      <dgm:prSet presAssocID="{039AF024-E242-423E-BF7B-6B533632C4A4}" presName="parTx" presStyleLbl="revTx" presStyleIdx="0" presStyleCnt="4">
        <dgm:presLayoutVars>
          <dgm:chMax val="0"/>
          <dgm:chPref val="0"/>
        </dgm:presLayoutVars>
      </dgm:prSet>
      <dgm:spPr/>
    </dgm:pt>
    <dgm:pt modelId="{37A84BA8-97B3-4CF5-9A6E-68FCFACAF6A2}" type="pres">
      <dgm:prSet presAssocID="{74A36D91-BB9F-4B57-A782-904395352147}" presName="sibTrans" presStyleCnt="0"/>
      <dgm:spPr/>
    </dgm:pt>
    <dgm:pt modelId="{08DC00AE-910E-4BB3-8340-A7199572A839}" type="pres">
      <dgm:prSet presAssocID="{BD5B884D-C0BC-4762-B984-E49C56AA9635}" presName="compNode" presStyleCnt="0"/>
      <dgm:spPr/>
    </dgm:pt>
    <dgm:pt modelId="{C656273A-9226-47AC-9502-1544060447A3}" type="pres">
      <dgm:prSet presAssocID="{BD5B884D-C0BC-4762-B984-E49C56AA9635}" presName="bgRect" presStyleLbl="bgShp" presStyleIdx="1" presStyleCnt="4"/>
      <dgm:spPr/>
    </dgm:pt>
    <dgm:pt modelId="{7490D865-050A-4EB0-9874-C8315088AFAA}" type="pres">
      <dgm:prSet presAssocID="{BD5B884D-C0BC-4762-B984-E49C56AA9635}" presName="iconRect" presStyleLbl="node1" presStyleIdx="1" presStyleCnt="4"/>
      <dgm:spPr>
        <a:blipFill>
          <a:blip xmlns:r="http://schemas.openxmlformats.org/officeDocument/2006/relationships"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ecurity Camera Sign"/>
        </a:ext>
      </dgm:extLst>
    </dgm:pt>
    <dgm:pt modelId="{5C668322-65FD-478B-9A38-0C51AAC2B55F}" type="pres">
      <dgm:prSet presAssocID="{BD5B884D-C0BC-4762-B984-E49C56AA9635}" presName="spaceRect" presStyleCnt="0"/>
      <dgm:spPr/>
    </dgm:pt>
    <dgm:pt modelId="{31369FCE-991F-48CD-A232-26CB786A0B02}" type="pres">
      <dgm:prSet presAssocID="{BD5B884D-C0BC-4762-B984-E49C56AA9635}" presName="parTx" presStyleLbl="revTx" presStyleIdx="1" presStyleCnt="4">
        <dgm:presLayoutVars>
          <dgm:chMax val="0"/>
          <dgm:chPref val="0"/>
        </dgm:presLayoutVars>
      </dgm:prSet>
      <dgm:spPr/>
    </dgm:pt>
    <dgm:pt modelId="{A156716C-F96C-4ACC-ACFD-4F2D0EE966CE}" type="pres">
      <dgm:prSet presAssocID="{792FFEEA-7BD3-488A-A29D-EB683EF95ADF}" presName="sibTrans" presStyleCnt="0"/>
      <dgm:spPr/>
    </dgm:pt>
    <dgm:pt modelId="{87DC7831-2127-418A-B092-E28E049B4808}" type="pres">
      <dgm:prSet presAssocID="{536F7607-5975-4414-BE60-F830B384B79C}" presName="compNode" presStyleCnt="0"/>
      <dgm:spPr/>
    </dgm:pt>
    <dgm:pt modelId="{14CD2C0A-F22C-4030-838F-36B0D329407A}" type="pres">
      <dgm:prSet presAssocID="{536F7607-5975-4414-BE60-F830B384B79C}" presName="bgRect" presStyleLbl="bgShp" presStyleIdx="2" presStyleCnt="4"/>
      <dgm:spPr/>
    </dgm:pt>
    <dgm:pt modelId="{15088632-6E6E-41BF-873B-EFA1E5B6504C}" type="pres">
      <dgm:prSet presAssocID="{536F7607-5975-4414-BE60-F830B384B79C}" presName="iconRect" presStyleLbl="node1" presStyleIdx="2" presStyleCnt="4"/>
      <dgm:spPr>
        <a:blipFill>
          <a:blip xmlns:r="http://schemas.openxmlformats.org/officeDocument/2006/relationships"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reetlight"/>
        </a:ext>
      </dgm:extLst>
    </dgm:pt>
    <dgm:pt modelId="{16E791EA-50E4-4286-9F81-2DE3EE816836}" type="pres">
      <dgm:prSet presAssocID="{536F7607-5975-4414-BE60-F830B384B79C}" presName="spaceRect" presStyleCnt="0"/>
      <dgm:spPr/>
    </dgm:pt>
    <dgm:pt modelId="{1DA1A359-BAAC-4B13-9361-821F757CB128}" type="pres">
      <dgm:prSet presAssocID="{536F7607-5975-4414-BE60-F830B384B79C}" presName="parTx" presStyleLbl="revTx" presStyleIdx="2" presStyleCnt="4">
        <dgm:presLayoutVars>
          <dgm:chMax val="0"/>
          <dgm:chPref val="0"/>
        </dgm:presLayoutVars>
      </dgm:prSet>
      <dgm:spPr/>
    </dgm:pt>
    <dgm:pt modelId="{216BEA56-C00F-4542-AC9F-BAFE73D600F0}" type="pres">
      <dgm:prSet presAssocID="{AD5C2BAB-6C2A-4BCD-8CDC-B4500B3F9CA2}" presName="sibTrans" presStyleCnt="0"/>
      <dgm:spPr/>
    </dgm:pt>
    <dgm:pt modelId="{7DF96691-E7E5-4497-B99C-1D31616B7AEC}" type="pres">
      <dgm:prSet presAssocID="{2772585C-6F85-4C5F-86EA-5923888B93A5}" presName="compNode" presStyleCnt="0"/>
      <dgm:spPr/>
    </dgm:pt>
    <dgm:pt modelId="{A57847B5-04EA-4B07-9058-C6B9036BDC62}" type="pres">
      <dgm:prSet presAssocID="{2772585C-6F85-4C5F-86EA-5923888B93A5}" presName="bgRect" presStyleLbl="bgShp" presStyleIdx="3" presStyleCnt="4" custLinFactY="26919" custLinFactNeighborX="16881" custLinFactNeighborY="100000"/>
      <dgm:spPr/>
    </dgm:pt>
    <dgm:pt modelId="{0FC3697C-E899-4FDF-B33C-1995D071C3AE}" type="pres">
      <dgm:prSet presAssocID="{2772585C-6F85-4C5F-86EA-5923888B93A5}" presName="iconRect" presStyleLbl="node1" presStyleIdx="3" presStyleCnt="4"/>
      <dgm:spPr>
        <a:blipFill rotWithShape="1">
          <a:blip xmlns:r="http://schemas.openxmlformats.org/officeDocument/2006/relationships" r:embed="rId6"/>
          <a:srcRect/>
          <a:stretch>
            <a:fillRect l="-42000" r="-42000"/>
          </a:stretch>
        </a:blipFill>
        <a:ln>
          <a:noFill/>
        </a:ln>
      </dgm:spPr>
    </dgm:pt>
    <dgm:pt modelId="{F2683D40-ADA2-4B9A-B40E-8456F909AF66}" type="pres">
      <dgm:prSet presAssocID="{2772585C-6F85-4C5F-86EA-5923888B93A5}" presName="spaceRect" presStyleCnt="0"/>
      <dgm:spPr/>
    </dgm:pt>
    <dgm:pt modelId="{0745D46E-E5C4-4637-84A5-482DC4E54199}" type="pres">
      <dgm:prSet presAssocID="{2772585C-6F85-4C5F-86EA-5923888B93A5}" presName="parTx" presStyleLbl="revTx" presStyleIdx="3" presStyleCnt="4">
        <dgm:presLayoutVars>
          <dgm:chMax val="0"/>
          <dgm:chPref val="0"/>
        </dgm:presLayoutVars>
      </dgm:prSet>
      <dgm:spPr/>
    </dgm:pt>
  </dgm:ptLst>
  <dgm:cxnLst>
    <dgm:cxn modelId="{8B919319-46C3-47D0-AD00-B1DA04A6FD4C}" type="presOf" srcId="{039AF024-E242-423E-BF7B-6B533632C4A4}" destId="{4C7BB006-E7C2-4873-831B-97F57441C36F}" srcOrd="0" destOrd="0" presId="urn:microsoft.com/office/officeart/2018/2/layout/IconVerticalSolidList"/>
    <dgm:cxn modelId="{1F3E4425-E0EC-4055-8393-6C89376A89E8}" srcId="{FA5E2AD1-A796-4C0D-9A3F-DDB96A6AC080}" destId="{039AF024-E242-423E-BF7B-6B533632C4A4}" srcOrd="0" destOrd="0" parTransId="{D0F42776-6372-4789-BD94-0A82A3A4EFF2}" sibTransId="{74A36D91-BB9F-4B57-A782-904395352147}"/>
    <dgm:cxn modelId="{36B72937-9EF4-4871-A4B0-9DF9E8F279B0}" srcId="{FA5E2AD1-A796-4C0D-9A3F-DDB96A6AC080}" destId="{536F7607-5975-4414-BE60-F830B384B79C}" srcOrd="2" destOrd="0" parTransId="{DD8044A3-01E7-451D-ACA2-C69AB0A47E02}" sibTransId="{AD5C2BAB-6C2A-4BCD-8CDC-B4500B3F9CA2}"/>
    <dgm:cxn modelId="{20203E3B-B8C6-4BE0-AA63-795A6C2E0C65}" type="presOf" srcId="{BD5B884D-C0BC-4762-B984-E49C56AA9635}" destId="{31369FCE-991F-48CD-A232-26CB786A0B02}" srcOrd="0" destOrd="0" presId="urn:microsoft.com/office/officeart/2018/2/layout/IconVerticalSolidList"/>
    <dgm:cxn modelId="{6E4EA35B-A05B-4B37-B51D-1791B4979EFB}" srcId="{FA5E2AD1-A796-4C0D-9A3F-DDB96A6AC080}" destId="{BD5B884D-C0BC-4762-B984-E49C56AA9635}" srcOrd="1" destOrd="0" parTransId="{96B098D0-B4D8-457C-B68D-3F48C9E5F979}" sibTransId="{792FFEEA-7BD3-488A-A29D-EB683EF95ADF}"/>
    <dgm:cxn modelId="{4512FB7B-FCC1-44A2-B608-4E9044A870F7}" srcId="{FA5E2AD1-A796-4C0D-9A3F-DDB96A6AC080}" destId="{2772585C-6F85-4C5F-86EA-5923888B93A5}" srcOrd="3" destOrd="0" parTransId="{D5F73303-5AEC-4A0F-A854-7A9AF7474CCA}" sibTransId="{01B021A6-2123-4133-8403-0DD7A6FB6193}"/>
    <dgm:cxn modelId="{F426858E-36B5-4EB0-AB73-D2E181EABCE0}" type="presOf" srcId="{FA5E2AD1-A796-4C0D-9A3F-DDB96A6AC080}" destId="{F72C3C97-F33D-4267-9631-ACA8563B3673}" srcOrd="0" destOrd="0" presId="urn:microsoft.com/office/officeart/2018/2/layout/IconVerticalSolidList"/>
    <dgm:cxn modelId="{76AA20D3-E446-43D3-B4CA-82672AB35C24}" type="presOf" srcId="{2772585C-6F85-4C5F-86EA-5923888B93A5}" destId="{0745D46E-E5C4-4637-84A5-482DC4E54199}" srcOrd="0" destOrd="0" presId="urn:microsoft.com/office/officeart/2018/2/layout/IconVerticalSolidList"/>
    <dgm:cxn modelId="{6D2E7EE0-13BA-4F32-B512-9C6E6ED534A7}" type="presOf" srcId="{536F7607-5975-4414-BE60-F830B384B79C}" destId="{1DA1A359-BAAC-4B13-9361-821F757CB128}" srcOrd="0" destOrd="0" presId="urn:microsoft.com/office/officeart/2018/2/layout/IconVerticalSolidList"/>
    <dgm:cxn modelId="{5D4CB7E3-9C74-4F68-83B5-2C5A9CE8292E}" type="presParOf" srcId="{F72C3C97-F33D-4267-9631-ACA8563B3673}" destId="{E5A8F4F0-E121-4CAF-B0D7-5F29139B44CB}" srcOrd="0" destOrd="0" presId="urn:microsoft.com/office/officeart/2018/2/layout/IconVerticalSolidList"/>
    <dgm:cxn modelId="{094FCC04-0DB2-4888-AD4E-033D298A8568}" type="presParOf" srcId="{E5A8F4F0-E121-4CAF-B0D7-5F29139B44CB}" destId="{78936BB3-49C9-4BE4-A238-0435AF9D0C48}" srcOrd="0" destOrd="0" presId="urn:microsoft.com/office/officeart/2018/2/layout/IconVerticalSolidList"/>
    <dgm:cxn modelId="{BF4465F0-81BC-4ED2-9AF2-956680CD81D3}" type="presParOf" srcId="{E5A8F4F0-E121-4CAF-B0D7-5F29139B44CB}" destId="{582AA1D2-F628-4099-9085-709008B3294D}" srcOrd="1" destOrd="0" presId="urn:microsoft.com/office/officeart/2018/2/layout/IconVerticalSolidList"/>
    <dgm:cxn modelId="{5561EC0B-1454-431C-93FB-E329BB4D9218}" type="presParOf" srcId="{E5A8F4F0-E121-4CAF-B0D7-5F29139B44CB}" destId="{7945FA19-F6AC-48CF-A34B-21F378A358D5}" srcOrd="2" destOrd="0" presId="urn:microsoft.com/office/officeart/2018/2/layout/IconVerticalSolidList"/>
    <dgm:cxn modelId="{3B692061-3FAF-488C-A8EC-68175ED69DF8}" type="presParOf" srcId="{E5A8F4F0-E121-4CAF-B0D7-5F29139B44CB}" destId="{4C7BB006-E7C2-4873-831B-97F57441C36F}" srcOrd="3" destOrd="0" presId="urn:microsoft.com/office/officeart/2018/2/layout/IconVerticalSolidList"/>
    <dgm:cxn modelId="{B21B39DA-4843-42DF-9A5F-0D84B491F45C}" type="presParOf" srcId="{F72C3C97-F33D-4267-9631-ACA8563B3673}" destId="{37A84BA8-97B3-4CF5-9A6E-68FCFACAF6A2}" srcOrd="1" destOrd="0" presId="urn:microsoft.com/office/officeart/2018/2/layout/IconVerticalSolidList"/>
    <dgm:cxn modelId="{DE8E68F1-6F69-45BA-B824-76525E494D1D}" type="presParOf" srcId="{F72C3C97-F33D-4267-9631-ACA8563B3673}" destId="{08DC00AE-910E-4BB3-8340-A7199572A839}" srcOrd="2" destOrd="0" presId="urn:microsoft.com/office/officeart/2018/2/layout/IconVerticalSolidList"/>
    <dgm:cxn modelId="{5B88D8C9-942F-476D-A091-CFC89439583C}" type="presParOf" srcId="{08DC00AE-910E-4BB3-8340-A7199572A839}" destId="{C656273A-9226-47AC-9502-1544060447A3}" srcOrd="0" destOrd="0" presId="urn:microsoft.com/office/officeart/2018/2/layout/IconVerticalSolidList"/>
    <dgm:cxn modelId="{B42F716F-9CDC-441F-AD3D-E1C14368B470}" type="presParOf" srcId="{08DC00AE-910E-4BB3-8340-A7199572A839}" destId="{7490D865-050A-4EB0-9874-C8315088AFAA}" srcOrd="1" destOrd="0" presId="urn:microsoft.com/office/officeart/2018/2/layout/IconVerticalSolidList"/>
    <dgm:cxn modelId="{BA9298E7-9EC0-437A-8C60-5B6C6B22477A}" type="presParOf" srcId="{08DC00AE-910E-4BB3-8340-A7199572A839}" destId="{5C668322-65FD-478B-9A38-0C51AAC2B55F}" srcOrd="2" destOrd="0" presId="urn:microsoft.com/office/officeart/2018/2/layout/IconVerticalSolidList"/>
    <dgm:cxn modelId="{42124F31-6BC2-4DA3-B02E-84D001DD0AB9}" type="presParOf" srcId="{08DC00AE-910E-4BB3-8340-A7199572A839}" destId="{31369FCE-991F-48CD-A232-26CB786A0B02}" srcOrd="3" destOrd="0" presId="urn:microsoft.com/office/officeart/2018/2/layout/IconVerticalSolidList"/>
    <dgm:cxn modelId="{A295FCD9-0E92-4C36-9A8A-1F9B78A61AE8}" type="presParOf" srcId="{F72C3C97-F33D-4267-9631-ACA8563B3673}" destId="{A156716C-F96C-4ACC-ACFD-4F2D0EE966CE}" srcOrd="3" destOrd="0" presId="urn:microsoft.com/office/officeart/2018/2/layout/IconVerticalSolidList"/>
    <dgm:cxn modelId="{9DE2184A-C90C-4AD4-AB4F-64C7DFEEBC66}" type="presParOf" srcId="{F72C3C97-F33D-4267-9631-ACA8563B3673}" destId="{87DC7831-2127-418A-B092-E28E049B4808}" srcOrd="4" destOrd="0" presId="urn:microsoft.com/office/officeart/2018/2/layout/IconVerticalSolidList"/>
    <dgm:cxn modelId="{FD5AA491-2CEF-4833-873A-E5773D5F628F}" type="presParOf" srcId="{87DC7831-2127-418A-B092-E28E049B4808}" destId="{14CD2C0A-F22C-4030-838F-36B0D329407A}" srcOrd="0" destOrd="0" presId="urn:microsoft.com/office/officeart/2018/2/layout/IconVerticalSolidList"/>
    <dgm:cxn modelId="{4263DEDB-1998-434F-9A47-0EE4F8CEBAE0}" type="presParOf" srcId="{87DC7831-2127-418A-B092-E28E049B4808}" destId="{15088632-6E6E-41BF-873B-EFA1E5B6504C}" srcOrd="1" destOrd="0" presId="urn:microsoft.com/office/officeart/2018/2/layout/IconVerticalSolidList"/>
    <dgm:cxn modelId="{937D0961-C784-4B32-822E-3048BDFE02A4}" type="presParOf" srcId="{87DC7831-2127-418A-B092-E28E049B4808}" destId="{16E791EA-50E4-4286-9F81-2DE3EE816836}" srcOrd="2" destOrd="0" presId="urn:microsoft.com/office/officeart/2018/2/layout/IconVerticalSolidList"/>
    <dgm:cxn modelId="{65C55652-9999-4CE4-B94A-7A3919696BFB}" type="presParOf" srcId="{87DC7831-2127-418A-B092-E28E049B4808}" destId="{1DA1A359-BAAC-4B13-9361-821F757CB128}" srcOrd="3" destOrd="0" presId="urn:microsoft.com/office/officeart/2018/2/layout/IconVerticalSolidList"/>
    <dgm:cxn modelId="{8CFE33CF-9AB6-4DE3-9B8D-014FD75C2E64}" type="presParOf" srcId="{F72C3C97-F33D-4267-9631-ACA8563B3673}" destId="{216BEA56-C00F-4542-AC9F-BAFE73D600F0}" srcOrd="5" destOrd="0" presId="urn:microsoft.com/office/officeart/2018/2/layout/IconVerticalSolidList"/>
    <dgm:cxn modelId="{DD85D37D-FECE-413E-B9F0-721C34F107E0}" type="presParOf" srcId="{F72C3C97-F33D-4267-9631-ACA8563B3673}" destId="{7DF96691-E7E5-4497-B99C-1D31616B7AEC}" srcOrd="6" destOrd="0" presId="urn:microsoft.com/office/officeart/2018/2/layout/IconVerticalSolidList"/>
    <dgm:cxn modelId="{B52498EC-6FFE-4E2E-9B57-2973705A5765}" type="presParOf" srcId="{7DF96691-E7E5-4497-B99C-1D31616B7AEC}" destId="{A57847B5-04EA-4B07-9058-C6B9036BDC62}" srcOrd="0" destOrd="0" presId="urn:microsoft.com/office/officeart/2018/2/layout/IconVerticalSolidList"/>
    <dgm:cxn modelId="{2C82F864-3EF8-45D5-B585-BF3258F34FAA}" type="presParOf" srcId="{7DF96691-E7E5-4497-B99C-1D31616B7AEC}" destId="{0FC3697C-E899-4FDF-B33C-1995D071C3AE}" srcOrd="1" destOrd="0" presId="urn:microsoft.com/office/officeart/2018/2/layout/IconVerticalSolidList"/>
    <dgm:cxn modelId="{64C69CBB-09D9-4866-983E-059D3A68903F}" type="presParOf" srcId="{7DF96691-E7E5-4497-B99C-1D31616B7AEC}" destId="{F2683D40-ADA2-4B9A-B40E-8456F909AF66}" srcOrd="2" destOrd="0" presId="urn:microsoft.com/office/officeart/2018/2/layout/IconVerticalSolidList"/>
    <dgm:cxn modelId="{22FD457E-DBAD-4326-BB91-325514A4B2FB}" type="presParOf" srcId="{7DF96691-E7E5-4497-B99C-1D31616B7AEC}" destId="{0745D46E-E5C4-4637-84A5-482DC4E5419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10501E8-0068-41E9-8374-491591067375}"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5C28B01-80A1-4B8A-B306-046C8E1BB198}">
      <dgm:prSet/>
      <dgm:spPr/>
      <dgm:t>
        <a:bodyPr/>
        <a:lstStyle/>
        <a:p>
          <a:pPr>
            <a:defRPr cap="all"/>
          </a:pPr>
          <a:r>
            <a:rPr lang="en-GB" b="1"/>
            <a:t>Explain what classicist criminology is</a:t>
          </a:r>
          <a:endParaRPr lang="en-US"/>
        </a:p>
      </dgm:t>
    </dgm:pt>
    <dgm:pt modelId="{6C94C48F-E14B-40E4-9076-9523161426E7}" type="parTrans" cxnId="{BBD5529C-B099-4261-BA15-89D7F23E11EC}">
      <dgm:prSet/>
      <dgm:spPr/>
      <dgm:t>
        <a:bodyPr/>
        <a:lstStyle/>
        <a:p>
          <a:endParaRPr lang="en-US"/>
        </a:p>
      </dgm:t>
    </dgm:pt>
    <dgm:pt modelId="{07C5301A-1139-49FD-BEEF-AE91D7A0DDD2}" type="sibTrans" cxnId="{BBD5529C-B099-4261-BA15-89D7F23E11EC}">
      <dgm:prSet/>
      <dgm:spPr/>
      <dgm:t>
        <a:bodyPr/>
        <a:lstStyle/>
        <a:p>
          <a:endParaRPr lang="en-US"/>
        </a:p>
      </dgm:t>
    </dgm:pt>
    <dgm:pt modelId="{60AC0D39-42BE-4369-A322-EF702A467FEB}">
      <dgm:prSet/>
      <dgm:spPr/>
      <dgm:t>
        <a:bodyPr/>
        <a:lstStyle/>
        <a:p>
          <a:pPr>
            <a:defRPr cap="all"/>
          </a:pPr>
          <a:r>
            <a:rPr lang="en-GB" b="1"/>
            <a:t>Where can we see classicist criminology in our justice system today?</a:t>
          </a:r>
          <a:endParaRPr lang="en-US"/>
        </a:p>
      </dgm:t>
    </dgm:pt>
    <dgm:pt modelId="{F9E18C97-9B73-48A7-BB16-CBE76C3BFE5D}" type="parTrans" cxnId="{87D40CD6-2D1A-471D-A644-CE0F13A5AD28}">
      <dgm:prSet/>
      <dgm:spPr/>
      <dgm:t>
        <a:bodyPr/>
        <a:lstStyle/>
        <a:p>
          <a:endParaRPr lang="en-US"/>
        </a:p>
      </dgm:t>
    </dgm:pt>
    <dgm:pt modelId="{72162892-835E-42EF-A21B-316A8EDE0E68}" type="sibTrans" cxnId="{87D40CD6-2D1A-471D-A644-CE0F13A5AD28}">
      <dgm:prSet/>
      <dgm:spPr/>
      <dgm:t>
        <a:bodyPr/>
        <a:lstStyle/>
        <a:p>
          <a:endParaRPr lang="en-US"/>
        </a:p>
      </dgm:t>
    </dgm:pt>
    <dgm:pt modelId="{D05F5458-4473-4E91-845F-F8CDC8E3AC71}">
      <dgm:prSet/>
      <dgm:spPr/>
      <dgm:t>
        <a:bodyPr/>
        <a:lstStyle/>
        <a:p>
          <a:pPr>
            <a:defRPr cap="all"/>
          </a:pPr>
          <a:r>
            <a:rPr lang="en-GB" b="1"/>
            <a:t>What is the key difference between classicism and positivism?</a:t>
          </a:r>
          <a:endParaRPr lang="en-US"/>
        </a:p>
      </dgm:t>
    </dgm:pt>
    <dgm:pt modelId="{F8CFA9F3-0466-4CCF-BF5D-41C266B1EB0D}" type="parTrans" cxnId="{0D6AA81F-C812-4F3C-9713-658EA9E81FA8}">
      <dgm:prSet/>
      <dgm:spPr/>
      <dgm:t>
        <a:bodyPr/>
        <a:lstStyle/>
        <a:p>
          <a:endParaRPr lang="en-US"/>
        </a:p>
      </dgm:t>
    </dgm:pt>
    <dgm:pt modelId="{2B344E5C-1473-4475-857F-E38958382AF1}" type="sibTrans" cxnId="{0D6AA81F-C812-4F3C-9713-658EA9E81FA8}">
      <dgm:prSet/>
      <dgm:spPr/>
      <dgm:t>
        <a:bodyPr/>
        <a:lstStyle/>
        <a:p>
          <a:endParaRPr lang="en-US"/>
        </a:p>
      </dgm:t>
    </dgm:pt>
    <dgm:pt modelId="{E7362190-A600-452A-B607-68090062CE2C}" type="pres">
      <dgm:prSet presAssocID="{210501E8-0068-41E9-8374-491591067375}" presName="root" presStyleCnt="0">
        <dgm:presLayoutVars>
          <dgm:dir/>
          <dgm:resizeHandles val="exact"/>
        </dgm:presLayoutVars>
      </dgm:prSet>
      <dgm:spPr/>
    </dgm:pt>
    <dgm:pt modelId="{210A2A68-5376-4239-906A-6E96481E9BB1}" type="pres">
      <dgm:prSet presAssocID="{35C28B01-80A1-4B8A-B306-046C8E1BB198}" presName="compNode" presStyleCnt="0"/>
      <dgm:spPr/>
    </dgm:pt>
    <dgm:pt modelId="{445627E6-9A1F-4D93-8C22-BEEEDCEB2FB3}" type="pres">
      <dgm:prSet presAssocID="{35C28B01-80A1-4B8A-B306-046C8E1BB198}" presName="iconBgRect" presStyleLbl="bgShp" presStyleIdx="0" presStyleCnt="3"/>
      <dgm:spPr>
        <a:prstGeom prst="round2DiagRect">
          <a:avLst>
            <a:gd name="adj1" fmla="val 29727"/>
            <a:gd name="adj2" fmla="val 0"/>
          </a:avLst>
        </a:prstGeom>
      </dgm:spPr>
    </dgm:pt>
    <dgm:pt modelId="{FB2D1A3A-29DC-4682-8ACA-03299C1A0FB8}" type="pres">
      <dgm:prSet presAssocID="{35C28B01-80A1-4B8A-B306-046C8E1BB19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65CA5908-0B1E-4ABF-9559-85CEBF6DD77B}" type="pres">
      <dgm:prSet presAssocID="{35C28B01-80A1-4B8A-B306-046C8E1BB198}" presName="spaceRect" presStyleCnt="0"/>
      <dgm:spPr/>
    </dgm:pt>
    <dgm:pt modelId="{07685AE6-2EEB-4CCE-B43B-6978820026DD}" type="pres">
      <dgm:prSet presAssocID="{35C28B01-80A1-4B8A-B306-046C8E1BB198}" presName="textRect" presStyleLbl="revTx" presStyleIdx="0" presStyleCnt="3">
        <dgm:presLayoutVars>
          <dgm:chMax val="1"/>
          <dgm:chPref val="1"/>
        </dgm:presLayoutVars>
      </dgm:prSet>
      <dgm:spPr/>
    </dgm:pt>
    <dgm:pt modelId="{4CFEBE0F-B104-436D-9776-7A0B3678467B}" type="pres">
      <dgm:prSet presAssocID="{07C5301A-1139-49FD-BEEF-AE91D7A0DDD2}" presName="sibTrans" presStyleCnt="0"/>
      <dgm:spPr/>
    </dgm:pt>
    <dgm:pt modelId="{B1B67678-D5EB-4CB8-B2FC-605AC632DF71}" type="pres">
      <dgm:prSet presAssocID="{60AC0D39-42BE-4369-A322-EF702A467FEB}" presName="compNode" presStyleCnt="0"/>
      <dgm:spPr/>
    </dgm:pt>
    <dgm:pt modelId="{B2BFFAB3-325D-4B5F-A38A-1C5709C0AA25}" type="pres">
      <dgm:prSet presAssocID="{60AC0D39-42BE-4369-A322-EF702A467FEB}" presName="iconBgRect" presStyleLbl="bgShp" presStyleIdx="1" presStyleCnt="3"/>
      <dgm:spPr>
        <a:prstGeom prst="round2DiagRect">
          <a:avLst>
            <a:gd name="adj1" fmla="val 29727"/>
            <a:gd name="adj2" fmla="val 0"/>
          </a:avLst>
        </a:prstGeom>
      </dgm:spPr>
    </dgm:pt>
    <dgm:pt modelId="{FDAEC1CD-74B6-4EC4-BF4F-29B3AA3903C4}" type="pres">
      <dgm:prSet presAssocID="{60AC0D39-42BE-4369-A322-EF702A467FE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12E9D419-1F0A-4E0F-A23F-B583ACAC027D}" type="pres">
      <dgm:prSet presAssocID="{60AC0D39-42BE-4369-A322-EF702A467FEB}" presName="spaceRect" presStyleCnt="0"/>
      <dgm:spPr/>
    </dgm:pt>
    <dgm:pt modelId="{223337E7-52CE-496D-80CE-20B09AA3C6FE}" type="pres">
      <dgm:prSet presAssocID="{60AC0D39-42BE-4369-A322-EF702A467FEB}" presName="textRect" presStyleLbl="revTx" presStyleIdx="1" presStyleCnt="3">
        <dgm:presLayoutVars>
          <dgm:chMax val="1"/>
          <dgm:chPref val="1"/>
        </dgm:presLayoutVars>
      </dgm:prSet>
      <dgm:spPr/>
    </dgm:pt>
    <dgm:pt modelId="{B186ACA4-A87E-49A9-9710-E99B6E2D4798}" type="pres">
      <dgm:prSet presAssocID="{72162892-835E-42EF-A21B-316A8EDE0E68}" presName="sibTrans" presStyleCnt="0"/>
      <dgm:spPr/>
    </dgm:pt>
    <dgm:pt modelId="{7B247E2F-2148-4ECA-BF25-71B1E905EE0D}" type="pres">
      <dgm:prSet presAssocID="{D05F5458-4473-4E91-845F-F8CDC8E3AC71}" presName="compNode" presStyleCnt="0"/>
      <dgm:spPr/>
    </dgm:pt>
    <dgm:pt modelId="{1AFF8885-FCB1-4E41-AF01-0E35DA51CDA3}" type="pres">
      <dgm:prSet presAssocID="{D05F5458-4473-4E91-845F-F8CDC8E3AC71}" presName="iconBgRect" presStyleLbl="bgShp" presStyleIdx="2" presStyleCnt="3"/>
      <dgm:spPr>
        <a:prstGeom prst="round2DiagRect">
          <a:avLst>
            <a:gd name="adj1" fmla="val 29727"/>
            <a:gd name="adj2" fmla="val 0"/>
          </a:avLst>
        </a:prstGeom>
      </dgm:spPr>
    </dgm:pt>
    <dgm:pt modelId="{3357A6F5-2E79-476A-9E85-C9EC7E730282}" type="pres">
      <dgm:prSet presAssocID="{D05F5458-4473-4E91-845F-F8CDC8E3AC7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ey"/>
        </a:ext>
      </dgm:extLst>
    </dgm:pt>
    <dgm:pt modelId="{C831A956-6B94-42D2-BCD7-5543F57CA83C}" type="pres">
      <dgm:prSet presAssocID="{D05F5458-4473-4E91-845F-F8CDC8E3AC71}" presName="spaceRect" presStyleCnt="0"/>
      <dgm:spPr/>
    </dgm:pt>
    <dgm:pt modelId="{B4221641-02CB-4A9C-9981-729118C50395}" type="pres">
      <dgm:prSet presAssocID="{D05F5458-4473-4E91-845F-F8CDC8E3AC71}" presName="textRect" presStyleLbl="revTx" presStyleIdx="2" presStyleCnt="3">
        <dgm:presLayoutVars>
          <dgm:chMax val="1"/>
          <dgm:chPref val="1"/>
        </dgm:presLayoutVars>
      </dgm:prSet>
      <dgm:spPr/>
    </dgm:pt>
  </dgm:ptLst>
  <dgm:cxnLst>
    <dgm:cxn modelId="{E967F31D-FF30-417D-8A15-8C523CE96344}" type="presOf" srcId="{D05F5458-4473-4E91-845F-F8CDC8E3AC71}" destId="{B4221641-02CB-4A9C-9981-729118C50395}" srcOrd="0" destOrd="0" presId="urn:microsoft.com/office/officeart/2018/5/layout/IconLeafLabelList"/>
    <dgm:cxn modelId="{0D6AA81F-C812-4F3C-9713-658EA9E81FA8}" srcId="{210501E8-0068-41E9-8374-491591067375}" destId="{D05F5458-4473-4E91-845F-F8CDC8E3AC71}" srcOrd="2" destOrd="0" parTransId="{F8CFA9F3-0466-4CCF-BF5D-41C266B1EB0D}" sibTransId="{2B344E5C-1473-4475-857F-E38958382AF1}"/>
    <dgm:cxn modelId="{979F6479-26CE-493B-A92A-22EE27175F17}" type="presOf" srcId="{60AC0D39-42BE-4369-A322-EF702A467FEB}" destId="{223337E7-52CE-496D-80CE-20B09AA3C6FE}" srcOrd="0" destOrd="0" presId="urn:microsoft.com/office/officeart/2018/5/layout/IconLeafLabelList"/>
    <dgm:cxn modelId="{BBD5529C-B099-4261-BA15-89D7F23E11EC}" srcId="{210501E8-0068-41E9-8374-491591067375}" destId="{35C28B01-80A1-4B8A-B306-046C8E1BB198}" srcOrd="0" destOrd="0" parTransId="{6C94C48F-E14B-40E4-9076-9523161426E7}" sibTransId="{07C5301A-1139-49FD-BEEF-AE91D7A0DDD2}"/>
    <dgm:cxn modelId="{F3AFCDB9-F73E-4A3C-A879-A37A859F3B00}" type="presOf" srcId="{210501E8-0068-41E9-8374-491591067375}" destId="{E7362190-A600-452A-B607-68090062CE2C}" srcOrd="0" destOrd="0" presId="urn:microsoft.com/office/officeart/2018/5/layout/IconLeafLabelList"/>
    <dgm:cxn modelId="{EDF4E7C4-589E-4536-92BC-C403FF77F78B}" type="presOf" srcId="{35C28B01-80A1-4B8A-B306-046C8E1BB198}" destId="{07685AE6-2EEB-4CCE-B43B-6978820026DD}" srcOrd="0" destOrd="0" presId="urn:microsoft.com/office/officeart/2018/5/layout/IconLeafLabelList"/>
    <dgm:cxn modelId="{87D40CD6-2D1A-471D-A644-CE0F13A5AD28}" srcId="{210501E8-0068-41E9-8374-491591067375}" destId="{60AC0D39-42BE-4369-A322-EF702A467FEB}" srcOrd="1" destOrd="0" parTransId="{F9E18C97-9B73-48A7-BB16-CBE76C3BFE5D}" sibTransId="{72162892-835E-42EF-A21B-316A8EDE0E68}"/>
    <dgm:cxn modelId="{C440B158-733D-4BBA-869E-5C4B88285541}" type="presParOf" srcId="{E7362190-A600-452A-B607-68090062CE2C}" destId="{210A2A68-5376-4239-906A-6E96481E9BB1}" srcOrd="0" destOrd="0" presId="urn:microsoft.com/office/officeart/2018/5/layout/IconLeafLabelList"/>
    <dgm:cxn modelId="{90CBBCAC-B723-409A-BDF0-B3E8CE480D16}" type="presParOf" srcId="{210A2A68-5376-4239-906A-6E96481E9BB1}" destId="{445627E6-9A1F-4D93-8C22-BEEEDCEB2FB3}" srcOrd="0" destOrd="0" presId="urn:microsoft.com/office/officeart/2018/5/layout/IconLeafLabelList"/>
    <dgm:cxn modelId="{F3DFC69D-4B9F-4373-983B-19FEDFB807A1}" type="presParOf" srcId="{210A2A68-5376-4239-906A-6E96481E9BB1}" destId="{FB2D1A3A-29DC-4682-8ACA-03299C1A0FB8}" srcOrd="1" destOrd="0" presId="urn:microsoft.com/office/officeart/2018/5/layout/IconLeafLabelList"/>
    <dgm:cxn modelId="{8B0DF0FB-CA24-440C-A254-1FDFEF890C41}" type="presParOf" srcId="{210A2A68-5376-4239-906A-6E96481E9BB1}" destId="{65CA5908-0B1E-4ABF-9559-85CEBF6DD77B}" srcOrd="2" destOrd="0" presId="urn:microsoft.com/office/officeart/2018/5/layout/IconLeafLabelList"/>
    <dgm:cxn modelId="{BDDFDD6C-7007-4C44-94BA-1DB17D314118}" type="presParOf" srcId="{210A2A68-5376-4239-906A-6E96481E9BB1}" destId="{07685AE6-2EEB-4CCE-B43B-6978820026DD}" srcOrd="3" destOrd="0" presId="urn:microsoft.com/office/officeart/2018/5/layout/IconLeafLabelList"/>
    <dgm:cxn modelId="{C8E46285-0CCF-421F-A164-44100DF5A3E7}" type="presParOf" srcId="{E7362190-A600-452A-B607-68090062CE2C}" destId="{4CFEBE0F-B104-436D-9776-7A0B3678467B}" srcOrd="1" destOrd="0" presId="urn:microsoft.com/office/officeart/2018/5/layout/IconLeafLabelList"/>
    <dgm:cxn modelId="{C6355F5B-0FA5-40E8-BF52-CAB860BAC36C}" type="presParOf" srcId="{E7362190-A600-452A-B607-68090062CE2C}" destId="{B1B67678-D5EB-4CB8-B2FC-605AC632DF71}" srcOrd="2" destOrd="0" presId="urn:microsoft.com/office/officeart/2018/5/layout/IconLeafLabelList"/>
    <dgm:cxn modelId="{5750A943-B6CE-4465-B07B-2E98714D649F}" type="presParOf" srcId="{B1B67678-D5EB-4CB8-B2FC-605AC632DF71}" destId="{B2BFFAB3-325D-4B5F-A38A-1C5709C0AA25}" srcOrd="0" destOrd="0" presId="urn:microsoft.com/office/officeart/2018/5/layout/IconLeafLabelList"/>
    <dgm:cxn modelId="{4DAB87E1-EB3F-4BEE-9EE3-70720ADD85BA}" type="presParOf" srcId="{B1B67678-D5EB-4CB8-B2FC-605AC632DF71}" destId="{FDAEC1CD-74B6-4EC4-BF4F-29B3AA3903C4}" srcOrd="1" destOrd="0" presId="urn:microsoft.com/office/officeart/2018/5/layout/IconLeafLabelList"/>
    <dgm:cxn modelId="{7916B240-8E03-492A-8187-5B1947E60F5E}" type="presParOf" srcId="{B1B67678-D5EB-4CB8-B2FC-605AC632DF71}" destId="{12E9D419-1F0A-4E0F-A23F-B583ACAC027D}" srcOrd="2" destOrd="0" presId="urn:microsoft.com/office/officeart/2018/5/layout/IconLeafLabelList"/>
    <dgm:cxn modelId="{B50CACB3-A759-4780-A794-5ED20E6BBCDB}" type="presParOf" srcId="{B1B67678-D5EB-4CB8-B2FC-605AC632DF71}" destId="{223337E7-52CE-496D-80CE-20B09AA3C6FE}" srcOrd="3" destOrd="0" presId="urn:microsoft.com/office/officeart/2018/5/layout/IconLeafLabelList"/>
    <dgm:cxn modelId="{BB434367-8CB6-4367-9E95-3099A8EB7536}" type="presParOf" srcId="{E7362190-A600-452A-B607-68090062CE2C}" destId="{B186ACA4-A87E-49A9-9710-E99B6E2D4798}" srcOrd="3" destOrd="0" presId="urn:microsoft.com/office/officeart/2018/5/layout/IconLeafLabelList"/>
    <dgm:cxn modelId="{E3924998-57FE-4A19-B49B-57637DCF0D25}" type="presParOf" srcId="{E7362190-A600-452A-B607-68090062CE2C}" destId="{7B247E2F-2148-4ECA-BF25-71B1E905EE0D}" srcOrd="4" destOrd="0" presId="urn:microsoft.com/office/officeart/2018/5/layout/IconLeafLabelList"/>
    <dgm:cxn modelId="{4265CD10-019C-4C89-A057-2A4FCE379105}" type="presParOf" srcId="{7B247E2F-2148-4ECA-BF25-71B1E905EE0D}" destId="{1AFF8885-FCB1-4E41-AF01-0E35DA51CDA3}" srcOrd="0" destOrd="0" presId="urn:microsoft.com/office/officeart/2018/5/layout/IconLeafLabelList"/>
    <dgm:cxn modelId="{FC0A8FC4-0EAB-4245-B490-4387ADBB3DC0}" type="presParOf" srcId="{7B247E2F-2148-4ECA-BF25-71B1E905EE0D}" destId="{3357A6F5-2E79-476A-9E85-C9EC7E730282}" srcOrd="1" destOrd="0" presId="urn:microsoft.com/office/officeart/2018/5/layout/IconLeafLabelList"/>
    <dgm:cxn modelId="{2F12E2CD-1959-4B6D-BB4B-FB5265FCDDC6}" type="presParOf" srcId="{7B247E2F-2148-4ECA-BF25-71B1E905EE0D}" destId="{C831A956-6B94-42D2-BCD7-5543F57CA83C}" srcOrd="2" destOrd="0" presId="urn:microsoft.com/office/officeart/2018/5/layout/IconLeafLabelList"/>
    <dgm:cxn modelId="{C8023EE1-42B4-4D15-B693-199A1C97D39D}" type="presParOf" srcId="{7B247E2F-2148-4ECA-BF25-71B1E905EE0D}" destId="{B4221641-02CB-4A9C-9981-729118C50395}"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163FE5-434A-497C-AD47-8A4952BA31C1}">
      <dsp:nvSpPr>
        <dsp:cNvPr id="0" name=""/>
        <dsp:cNvSpPr/>
      </dsp:nvSpPr>
      <dsp:spPr>
        <a:xfrm rot="5400000">
          <a:off x="6372970" y="-1934651"/>
          <a:ext cx="2731272" cy="7283394"/>
        </a:xfrm>
        <a:prstGeom prst="round2Same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60960" rIns="121920" bIns="60960" numCol="1" spcCol="1270" anchor="ctr" anchorCtr="0">
          <a:noAutofit/>
        </a:bodyPr>
        <a:lstStyle/>
        <a:p>
          <a:pPr marL="285750" lvl="1" indent="-285750" algn="l" defTabSz="1422400">
            <a:lnSpc>
              <a:spcPct val="90000"/>
            </a:lnSpc>
            <a:spcBef>
              <a:spcPct val="0"/>
            </a:spcBef>
            <a:spcAft>
              <a:spcPct val="15000"/>
            </a:spcAft>
            <a:buChar char="•"/>
          </a:pPr>
          <a:r>
            <a:rPr lang="en-GB" sz="3200" kern="1200" dirty="0"/>
            <a:t>Explain the key ideas which underpin the classicist school of thought within criminology</a:t>
          </a:r>
          <a:endParaRPr lang="en-US" sz="3200" kern="1200" dirty="0"/>
        </a:p>
        <a:p>
          <a:pPr marL="285750" lvl="1" indent="-285750" algn="l" defTabSz="1422400">
            <a:lnSpc>
              <a:spcPct val="90000"/>
            </a:lnSpc>
            <a:spcBef>
              <a:spcPct val="0"/>
            </a:spcBef>
            <a:spcAft>
              <a:spcPct val="15000"/>
            </a:spcAft>
            <a:buChar char="•"/>
          </a:pPr>
          <a:r>
            <a:rPr lang="en-GB" sz="3200" kern="1200" dirty="0"/>
            <a:t>Identify some of the key thinkers within the school</a:t>
          </a:r>
          <a:endParaRPr lang="en-US" sz="3200" kern="1200" dirty="0"/>
        </a:p>
      </dsp:txBody>
      <dsp:txXfrm rot="-5400000">
        <a:off x="4096909" y="474740"/>
        <a:ext cx="7150064" cy="2464612"/>
      </dsp:txXfrm>
    </dsp:sp>
    <dsp:sp modelId="{39D4CC87-2FC8-4EA8-AA34-E90D39C8A4E7}">
      <dsp:nvSpPr>
        <dsp:cNvPr id="0" name=""/>
        <dsp:cNvSpPr/>
      </dsp:nvSpPr>
      <dsp:spPr>
        <a:xfrm>
          <a:off x="0" y="0"/>
          <a:ext cx="4096909" cy="3414091"/>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89535" rIns="179070" bIns="89535" numCol="1" spcCol="1270" anchor="ctr" anchorCtr="0">
          <a:noAutofit/>
        </a:bodyPr>
        <a:lstStyle/>
        <a:p>
          <a:pPr marL="0" lvl="0" indent="0" algn="ctr" defTabSz="2089150">
            <a:lnSpc>
              <a:spcPct val="90000"/>
            </a:lnSpc>
            <a:spcBef>
              <a:spcPct val="0"/>
            </a:spcBef>
            <a:spcAft>
              <a:spcPct val="35000"/>
            </a:spcAft>
            <a:buNone/>
          </a:pPr>
          <a:r>
            <a:rPr lang="en-GB" sz="4700" kern="1200"/>
            <a:t>By the end of this session, you should be able to…..</a:t>
          </a:r>
          <a:endParaRPr lang="en-US" sz="4700" kern="1200"/>
        </a:p>
      </dsp:txBody>
      <dsp:txXfrm>
        <a:off x="166662" y="166662"/>
        <a:ext cx="3763585" cy="30807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FD74BA-D54D-400D-A92A-E5EAA9D916F9}">
      <dsp:nvSpPr>
        <dsp:cNvPr id="0" name=""/>
        <dsp:cNvSpPr/>
      </dsp:nvSpPr>
      <dsp:spPr>
        <a:xfrm>
          <a:off x="0" y="0"/>
          <a:ext cx="6139997"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7DB00A5-25E8-41F8-9922-0E1B43815E1E}">
      <dsp:nvSpPr>
        <dsp:cNvPr id="0" name=""/>
        <dsp:cNvSpPr/>
      </dsp:nvSpPr>
      <dsp:spPr>
        <a:xfrm>
          <a:off x="0" y="0"/>
          <a:ext cx="6139997" cy="106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kern="1200" dirty="0"/>
            <a:t>Crime was an act carried out by a rational human being:</a:t>
          </a:r>
          <a:endParaRPr lang="en-US" sz="2100" kern="1200" dirty="0"/>
        </a:p>
      </dsp:txBody>
      <dsp:txXfrm>
        <a:off x="0" y="0"/>
        <a:ext cx="6139997" cy="1060147"/>
      </dsp:txXfrm>
    </dsp:sp>
    <dsp:sp modelId="{57F06D70-06C5-4B13-9402-090D281545DD}">
      <dsp:nvSpPr>
        <dsp:cNvPr id="0" name=""/>
        <dsp:cNvSpPr/>
      </dsp:nvSpPr>
      <dsp:spPr>
        <a:xfrm>
          <a:off x="0" y="1060147"/>
          <a:ext cx="6139997" cy="0"/>
        </a:xfrm>
        <a:prstGeom prst="line">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w="12700" cap="flat" cmpd="sng" algn="ctr">
          <a:solidFill>
            <a:schemeClr val="accent5">
              <a:hueOff val="-4050717"/>
              <a:satOff val="-275"/>
              <a:lumOff val="65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A6C5C1B-03A3-4F14-8D08-F4A38BA3B27D}">
      <dsp:nvSpPr>
        <dsp:cNvPr id="0" name=""/>
        <dsp:cNvSpPr/>
      </dsp:nvSpPr>
      <dsp:spPr>
        <a:xfrm>
          <a:off x="0" y="1060147"/>
          <a:ext cx="6139997" cy="106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Main aim of state intervention was </a:t>
          </a:r>
          <a:r>
            <a:rPr lang="en-US" sz="2100" b="1" kern="1200" dirty="0"/>
            <a:t>deterrence. The law should not be overly harsh – legitimacy is needed for compliance. </a:t>
          </a:r>
          <a:endParaRPr lang="en-US" sz="2100" kern="1200" dirty="0"/>
        </a:p>
      </dsp:txBody>
      <dsp:txXfrm>
        <a:off x="0" y="1060147"/>
        <a:ext cx="6139997" cy="1060147"/>
      </dsp:txXfrm>
    </dsp:sp>
    <dsp:sp modelId="{8BF84D77-A207-469F-9FD7-66010A72D75F}">
      <dsp:nvSpPr>
        <dsp:cNvPr id="0" name=""/>
        <dsp:cNvSpPr/>
      </dsp:nvSpPr>
      <dsp:spPr>
        <a:xfrm>
          <a:off x="0" y="2120295"/>
          <a:ext cx="6139997" cy="0"/>
        </a:xfrm>
        <a:prstGeom prst="line">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w="12700" cap="flat" cmpd="sng" algn="ctr">
          <a:solidFill>
            <a:schemeClr val="accent5">
              <a:hueOff val="-8101434"/>
              <a:satOff val="-551"/>
              <a:lumOff val="130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CD4F69E-8E89-4EBB-9E09-3C9D6DF6F367}">
      <dsp:nvSpPr>
        <dsp:cNvPr id="0" name=""/>
        <dsp:cNvSpPr/>
      </dsp:nvSpPr>
      <dsp:spPr>
        <a:xfrm>
          <a:off x="0" y="2120294"/>
          <a:ext cx="6139997" cy="106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Responses to crime should be </a:t>
          </a:r>
          <a:r>
            <a:rPr lang="en-US" sz="2100" b="1" kern="1200"/>
            <a:t>consistent</a:t>
          </a:r>
          <a:endParaRPr lang="en-US" sz="2100" kern="1200"/>
        </a:p>
      </dsp:txBody>
      <dsp:txXfrm>
        <a:off x="0" y="2120294"/>
        <a:ext cx="6139997" cy="1060147"/>
      </dsp:txXfrm>
    </dsp:sp>
    <dsp:sp modelId="{97449619-BD35-486F-A9F2-FF91B8C9AF52}">
      <dsp:nvSpPr>
        <dsp:cNvPr id="0" name=""/>
        <dsp:cNvSpPr/>
      </dsp:nvSpPr>
      <dsp:spPr>
        <a:xfrm>
          <a:off x="0" y="3180442"/>
          <a:ext cx="6139997" cy="0"/>
        </a:xfrm>
        <a:prstGeom prst="line">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w="12700" cap="flat" cmpd="sng" algn="ctr">
          <a:solidFill>
            <a:schemeClr val="accent5">
              <a:hueOff val="-12152150"/>
              <a:satOff val="-826"/>
              <a:lumOff val="196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29DE73B-2C7F-4EA3-B3F9-7AD7DD8A3216}">
      <dsp:nvSpPr>
        <dsp:cNvPr id="0" name=""/>
        <dsp:cNvSpPr/>
      </dsp:nvSpPr>
      <dsp:spPr>
        <a:xfrm>
          <a:off x="0" y="3180442"/>
          <a:ext cx="6139997" cy="106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kern="1200"/>
            <a:t>Discretion</a:t>
          </a:r>
          <a:r>
            <a:rPr lang="en-US" sz="2100" kern="1200"/>
            <a:t> of professionals (judges and Magistrates) should be restricted</a:t>
          </a:r>
        </a:p>
      </dsp:txBody>
      <dsp:txXfrm>
        <a:off x="0" y="3180442"/>
        <a:ext cx="6139997" cy="10601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38306A-6F0B-47A6-8A4A-F051BDB1A43C}">
      <dsp:nvSpPr>
        <dsp:cNvPr id="0" name=""/>
        <dsp:cNvSpPr/>
      </dsp:nvSpPr>
      <dsp:spPr>
        <a:xfrm>
          <a:off x="1798413" y="287109"/>
          <a:ext cx="1672344" cy="108702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Prisons are institutions where prisoners can learn to make rational choices through work and reflection</a:t>
          </a:r>
        </a:p>
      </dsp:txBody>
      <dsp:txXfrm>
        <a:off x="1851477" y="340173"/>
        <a:ext cx="1566216" cy="980895"/>
      </dsp:txXfrm>
    </dsp:sp>
    <dsp:sp modelId="{C3D9453B-1FCD-4158-86BC-9A6C9E5B96F8}">
      <dsp:nvSpPr>
        <dsp:cNvPr id="0" name=""/>
        <dsp:cNvSpPr/>
      </dsp:nvSpPr>
      <dsp:spPr>
        <a:xfrm>
          <a:off x="837168" y="830621"/>
          <a:ext cx="3594833" cy="3594833"/>
        </a:xfrm>
        <a:custGeom>
          <a:avLst/>
          <a:gdLst/>
          <a:ahLst/>
          <a:cxnLst/>
          <a:rect l="0" t="0" r="0" b="0"/>
          <a:pathLst>
            <a:path>
              <a:moveTo>
                <a:pt x="2864899" y="351322"/>
              </a:moveTo>
              <a:arcTo wR="1797416" hR="1797416" stAng="18386047" swAng="1635272"/>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1A56B4F-D277-4C7F-BD20-AA5BFA7E1EDA}">
      <dsp:nvSpPr>
        <dsp:cNvPr id="0" name=""/>
        <dsp:cNvSpPr/>
      </dsp:nvSpPr>
      <dsp:spPr>
        <a:xfrm>
          <a:off x="3595830" y="2084526"/>
          <a:ext cx="1672344" cy="108702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Bentham’s ‘Pleasure-pain’ principle:</a:t>
          </a:r>
        </a:p>
      </dsp:txBody>
      <dsp:txXfrm>
        <a:off x="3648894" y="2137590"/>
        <a:ext cx="1566216" cy="980895"/>
      </dsp:txXfrm>
    </dsp:sp>
    <dsp:sp modelId="{3D9D36C7-1BC4-4034-9E69-CE7B381753C9}">
      <dsp:nvSpPr>
        <dsp:cNvPr id="0" name=""/>
        <dsp:cNvSpPr/>
      </dsp:nvSpPr>
      <dsp:spPr>
        <a:xfrm>
          <a:off x="837168" y="830621"/>
          <a:ext cx="3594833" cy="3594833"/>
        </a:xfrm>
        <a:custGeom>
          <a:avLst/>
          <a:gdLst/>
          <a:ahLst/>
          <a:cxnLst/>
          <a:rect l="0" t="0" r="0" b="0"/>
          <a:pathLst>
            <a:path>
              <a:moveTo>
                <a:pt x="3408618" y="2594119"/>
              </a:moveTo>
              <a:arcTo wR="1797416" hR="1797416" stAng="1578681" swAng="1635272"/>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F3BC556D-7F53-4635-8D20-499F3081FBF1}">
      <dsp:nvSpPr>
        <dsp:cNvPr id="0" name=""/>
        <dsp:cNvSpPr/>
      </dsp:nvSpPr>
      <dsp:spPr>
        <a:xfrm>
          <a:off x="1798413" y="3881943"/>
          <a:ext cx="1672344" cy="108702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Conformity = rewards</a:t>
          </a:r>
        </a:p>
      </dsp:txBody>
      <dsp:txXfrm>
        <a:off x="1851477" y="3935007"/>
        <a:ext cx="1566216" cy="980895"/>
      </dsp:txXfrm>
    </dsp:sp>
    <dsp:sp modelId="{5A76973C-FD4E-4063-A24D-6D1F037FA4DF}">
      <dsp:nvSpPr>
        <dsp:cNvPr id="0" name=""/>
        <dsp:cNvSpPr/>
      </dsp:nvSpPr>
      <dsp:spPr>
        <a:xfrm>
          <a:off x="837168" y="830621"/>
          <a:ext cx="3594833" cy="3594833"/>
        </a:xfrm>
        <a:custGeom>
          <a:avLst/>
          <a:gdLst/>
          <a:ahLst/>
          <a:cxnLst/>
          <a:rect l="0" t="0" r="0" b="0"/>
          <a:pathLst>
            <a:path>
              <a:moveTo>
                <a:pt x="729934" y="3243511"/>
              </a:moveTo>
              <a:arcTo wR="1797416" hR="1797416" stAng="7586047" swAng="1635272"/>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FE2E5B43-BE90-4ABD-945B-3D8C53A1C3BE}">
      <dsp:nvSpPr>
        <dsp:cNvPr id="0" name=""/>
        <dsp:cNvSpPr/>
      </dsp:nvSpPr>
      <dsp:spPr>
        <a:xfrm>
          <a:off x="996" y="2084526"/>
          <a:ext cx="1672344" cy="108702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Non-compliance = sanctions</a:t>
          </a:r>
        </a:p>
        <a:p>
          <a:pPr marL="114300" lvl="1" indent="-114300" algn="ctr" defTabSz="533400">
            <a:lnSpc>
              <a:spcPct val="90000"/>
            </a:lnSpc>
            <a:spcBef>
              <a:spcPct val="0"/>
            </a:spcBef>
            <a:spcAft>
              <a:spcPct val="15000"/>
            </a:spcAft>
            <a:buChar char="•"/>
          </a:pPr>
          <a:r>
            <a:rPr lang="en-US" sz="1200" kern="1200" dirty="0"/>
            <a:t>Surveillance was crucial</a:t>
          </a:r>
        </a:p>
      </dsp:txBody>
      <dsp:txXfrm>
        <a:off x="54060" y="2137590"/>
        <a:ext cx="1566216" cy="980895"/>
      </dsp:txXfrm>
    </dsp:sp>
    <dsp:sp modelId="{75839ABB-8A21-4AF4-B687-8B6AFD5FE322}">
      <dsp:nvSpPr>
        <dsp:cNvPr id="0" name=""/>
        <dsp:cNvSpPr/>
      </dsp:nvSpPr>
      <dsp:spPr>
        <a:xfrm>
          <a:off x="837168" y="830621"/>
          <a:ext cx="3594833" cy="3594833"/>
        </a:xfrm>
        <a:custGeom>
          <a:avLst/>
          <a:gdLst/>
          <a:ahLst/>
          <a:cxnLst/>
          <a:rect l="0" t="0" r="0" b="0"/>
          <a:pathLst>
            <a:path>
              <a:moveTo>
                <a:pt x="186214" y="1000713"/>
              </a:moveTo>
              <a:arcTo wR="1797416" hR="1797416" stAng="12378681" swAng="1635272"/>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AD2A98-5C1F-4E84-818B-D586C83A6837}">
      <dsp:nvSpPr>
        <dsp:cNvPr id="0" name=""/>
        <dsp:cNvSpPr/>
      </dsp:nvSpPr>
      <dsp:spPr>
        <a:xfrm>
          <a:off x="0" y="2334"/>
          <a:ext cx="7742583" cy="1183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F9BCA8-AD52-485C-8F46-FE954988654A}">
      <dsp:nvSpPr>
        <dsp:cNvPr id="0" name=""/>
        <dsp:cNvSpPr/>
      </dsp:nvSpPr>
      <dsp:spPr>
        <a:xfrm>
          <a:off x="357948" y="268577"/>
          <a:ext cx="650814" cy="6508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1F41CC-027B-462E-89A7-03FEF187EE1C}">
      <dsp:nvSpPr>
        <dsp:cNvPr id="0" name=""/>
        <dsp:cNvSpPr/>
      </dsp:nvSpPr>
      <dsp:spPr>
        <a:xfrm>
          <a:off x="1366710" y="2334"/>
          <a:ext cx="6375872" cy="1183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233" tIns="125233" rIns="125233" bIns="125233" numCol="1" spcCol="1270" anchor="ctr" anchorCtr="0">
          <a:noAutofit/>
        </a:bodyPr>
        <a:lstStyle/>
        <a:p>
          <a:pPr marL="0" lvl="0" indent="0" algn="l" defTabSz="889000">
            <a:lnSpc>
              <a:spcPct val="100000"/>
            </a:lnSpc>
            <a:spcBef>
              <a:spcPct val="0"/>
            </a:spcBef>
            <a:spcAft>
              <a:spcPct val="35000"/>
            </a:spcAft>
            <a:buNone/>
          </a:pPr>
          <a:r>
            <a:rPr lang="en-GB" sz="2000" b="1" kern="1200"/>
            <a:t>Significant impact on criminological theory</a:t>
          </a:r>
          <a:endParaRPr lang="en-US" sz="2000" kern="1200"/>
        </a:p>
      </dsp:txBody>
      <dsp:txXfrm>
        <a:off x="1366710" y="2334"/>
        <a:ext cx="6375872" cy="1183299"/>
      </dsp:txXfrm>
    </dsp:sp>
    <dsp:sp modelId="{7AB9F498-4D85-4272-9C94-5FDBBE788291}">
      <dsp:nvSpPr>
        <dsp:cNvPr id="0" name=""/>
        <dsp:cNvSpPr/>
      </dsp:nvSpPr>
      <dsp:spPr>
        <a:xfrm>
          <a:off x="0" y="1481458"/>
          <a:ext cx="7742583" cy="1183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D758ED-ABEF-4EC6-8CA9-4A61C4F10B86}">
      <dsp:nvSpPr>
        <dsp:cNvPr id="0" name=""/>
        <dsp:cNvSpPr/>
      </dsp:nvSpPr>
      <dsp:spPr>
        <a:xfrm>
          <a:off x="357948" y="1747701"/>
          <a:ext cx="650814" cy="6508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262A57-D2D7-4A6E-8644-169972C1316A}">
      <dsp:nvSpPr>
        <dsp:cNvPr id="0" name=""/>
        <dsp:cNvSpPr/>
      </dsp:nvSpPr>
      <dsp:spPr>
        <a:xfrm>
          <a:off x="1366710" y="1481458"/>
          <a:ext cx="6375872" cy="1183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233" tIns="125233" rIns="125233" bIns="125233" numCol="1" spcCol="1270" anchor="ctr" anchorCtr="0">
          <a:noAutofit/>
        </a:bodyPr>
        <a:lstStyle/>
        <a:p>
          <a:pPr marL="0" lvl="0" indent="0" algn="l" defTabSz="889000">
            <a:lnSpc>
              <a:spcPct val="100000"/>
            </a:lnSpc>
            <a:spcBef>
              <a:spcPct val="0"/>
            </a:spcBef>
            <a:spcAft>
              <a:spcPct val="35000"/>
            </a:spcAft>
            <a:buNone/>
          </a:pPr>
          <a:r>
            <a:rPr lang="en-GB" sz="2000" b="1" kern="1200"/>
            <a:t>Even greater impact on criminal justice practice</a:t>
          </a:r>
          <a:endParaRPr lang="en-US" sz="2000" kern="1200"/>
        </a:p>
      </dsp:txBody>
      <dsp:txXfrm>
        <a:off x="1366710" y="1481458"/>
        <a:ext cx="6375872" cy="1183299"/>
      </dsp:txXfrm>
    </dsp:sp>
    <dsp:sp modelId="{4A5B26E1-5B39-4DCB-89B4-F320DA981343}">
      <dsp:nvSpPr>
        <dsp:cNvPr id="0" name=""/>
        <dsp:cNvSpPr/>
      </dsp:nvSpPr>
      <dsp:spPr>
        <a:xfrm>
          <a:off x="0" y="2960582"/>
          <a:ext cx="7742583" cy="1183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63400D-1AF2-429A-A1A7-3EE5D6831FBB}">
      <dsp:nvSpPr>
        <dsp:cNvPr id="0" name=""/>
        <dsp:cNvSpPr/>
      </dsp:nvSpPr>
      <dsp:spPr>
        <a:xfrm>
          <a:off x="357948" y="3226825"/>
          <a:ext cx="650814" cy="6508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023A52-4DD1-4E70-8610-BC093A0BAD2B}">
      <dsp:nvSpPr>
        <dsp:cNvPr id="0" name=""/>
        <dsp:cNvSpPr/>
      </dsp:nvSpPr>
      <dsp:spPr>
        <a:xfrm>
          <a:off x="1366710" y="2960582"/>
          <a:ext cx="6375872" cy="1183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233" tIns="125233" rIns="125233" bIns="125233" numCol="1" spcCol="1270" anchor="ctr" anchorCtr="0">
          <a:noAutofit/>
        </a:bodyPr>
        <a:lstStyle/>
        <a:p>
          <a:pPr marL="0" lvl="0" indent="0" algn="l" defTabSz="889000">
            <a:lnSpc>
              <a:spcPct val="100000"/>
            </a:lnSpc>
            <a:spcBef>
              <a:spcPct val="0"/>
            </a:spcBef>
            <a:spcAft>
              <a:spcPct val="35000"/>
            </a:spcAft>
            <a:buNone/>
          </a:pPr>
          <a:r>
            <a:rPr lang="en-GB" sz="2000" kern="1200"/>
            <a:t>e.g. ideas such as punishments being appropriate to the nature of the crime have formed a basis for modern criminal justice systems throughout the world.</a:t>
          </a:r>
          <a:endParaRPr lang="en-US" sz="2000" kern="1200"/>
        </a:p>
      </dsp:txBody>
      <dsp:txXfrm>
        <a:off x="1366710" y="2960582"/>
        <a:ext cx="6375872" cy="1183299"/>
      </dsp:txXfrm>
    </dsp:sp>
    <dsp:sp modelId="{00BA066A-7BC0-49D7-A5D7-DA7BE78C7550}">
      <dsp:nvSpPr>
        <dsp:cNvPr id="0" name=""/>
        <dsp:cNvSpPr/>
      </dsp:nvSpPr>
      <dsp:spPr>
        <a:xfrm>
          <a:off x="0" y="4439706"/>
          <a:ext cx="7742583" cy="1183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D62D8F-D468-4CE1-AE2E-948702E4E211}">
      <dsp:nvSpPr>
        <dsp:cNvPr id="0" name=""/>
        <dsp:cNvSpPr/>
      </dsp:nvSpPr>
      <dsp:spPr>
        <a:xfrm>
          <a:off x="357948" y="4705949"/>
          <a:ext cx="650814" cy="6508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7A8E42-29AB-4906-99D6-B4C708FD9EC8}">
      <dsp:nvSpPr>
        <dsp:cNvPr id="0" name=""/>
        <dsp:cNvSpPr/>
      </dsp:nvSpPr>
      <dsp:spPr>
        <a:xfrm>
          <a:off x="1366710" y="4439706"/>
          <a:ext cx="6375872" cy="1183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233" tIns="125233" rIns="125233" bIns="125233" numCol="1" spcCol="1270" anchor="ctr" anchorCtr="0">
          <a:noAutofit/>
        </a:bodyPr>
        <a:lstStyle/>
        <a:p>
          <a:pPr marL="0" lvl="0" indent="0" algn="l" defTabSz="889000">
            <a:lnSpc>
              <a:spcPct val="100000"/>
            </a:lnSpc>
            <a:spcBef>
              <a:spcPct val="0"/>
            </a:spcBef>
            <a:spcAft>
              <a:spcPct val="35000"/>
            </a:spcAft>
            <a:buNone/>
          </a:pPr>
          <a:r>
            <a:rPr lang="en-GB" sz="2000" kern="1200"/>
            <a:t>Classicism is commonly reflected in processes surrounding deterrence.</a:t>
          </a:r>
          <a:endParaRPr lang="en-US" sz="2000" kern="1200"/>
        </a:p>
      </dsp:txBody>
      <dsp:txXfrm>
        <a:off x="1366710" y="4439706"/>
        <a:ext cx="6375872" cy="118329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109F9A-014D-42EB-9B5C-3F34959FA331}">
      <dsp:nvSpPr>
        <dsp:cNvPr id="0" name=""/>
        <dsp:cNvSpPr/>
      </dsp:nvSpPr>
      <dsp:spPr>
        <a:xfrm>
          <a:off x="0" y="406079"/>
          <a:ext cx="4862623" cy="22838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The approach taken by Classicist criminologists can be challenged on a number of grounds:</a:t>
          </a:r>
          <a:endParaRPr lang="en-US" sz="3200" kern="1200"/>
        </a:p>
      </dsp:txBody>
      <dsp:txXfrm>
        <a:off x="111488" y="517567"/>
        <a:ext cx="4639647" cy="2060864"/>
      </dsp:txXfrm>
    </dsp:sp>
    <dsp:sp modelId="{08924BF9-91F7-44F0-86B1-3DFB0E7855F0}">
      <dsp:nvSpPr>
        <dsp:cNvPr id="0" name=""/>
        <dsp:cNvSpPr/>
      </dsp:nvSpPr>
      <dsp:spPr>
        <a:xfrm>
          <a:off x="0" y="2689919"/>
          <a:ext cx="4862623" cy="2715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388"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GB" sz="2500" b="1" kern="1200"/>
            <a:t>There was no hard evidence to justify their views</a:t>
          </a:r>
          <a:endParaRPr lang="en-US" sz="2500" kern="1200"/>
        </a:p>
        <a:p>
          <a:pPr marL="228600" lvl="1" indent="-228600" algn="l" defTabSz="1111250">
            <a:lnSpc>
              <a:spcPct val="90000"/>
            </a:lnSpc>
            <a:spcBef>
              <a:spcPct val="0"/>
            </a:spcBef>
            <a:spcAft>
              <a:spcPct val="20000"/>
            </a:spcAft>
            <a:buChar char="•"/>
          </a:pPr>
          <a:r>
            <a:rPr lang="en-GB" sz="2500" b="1" kern="1200"/>
            <a:t>There was too much emphasis placed on rationality</a:t>
          </a:r>
          <a:endParaRPr lang="en-US" sz="2500" kern="1200"/>
        </a:p>
        <a:p>
          <a:pPr marL="228600" lvl="1" indent="-228600" algn="l" defTabSz="1111250">
            <a:lnSpc>
              <a:spcPct val="90000"/>
            </a:lnSpc>
            <a:spcBef>
              <a:spcPct val="0"/>
            </a:spcBef>
            <a:spcAft>
              <a:spcPct val="20000"/>
            </a:spcAft>
            <a:buChar char="•"/>
          </a:pPr>
          <a:r>
            <a:rPr lang="en-GB" sz="2500" b="1" kern="1200"/>
            <a:t>The importance of discretion was underemphasised</a:t>
          </a:r>
          <a:endParaRPr lang="en-US" sz="2500" kern="1200"/>
        </a:p>
      </dsp:txBody>
      <dsp:txXfrm>
        <a:off x="0" y="2689919"/>
        <a:ext cx="4862623" cy="27158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B4F026-CCFE-473D-848F-E31A43616DE2}">
      <dsp:nvSpPr>
        <dsp:cNvPr id="0" name=""/>
        <dsp:cNvSpPr/>
      </dsp:nvSpPr>
      <dsp:spPr>
        <a:xfrm>
          <a:off x="952989" y="641409"/>
          <a:ext cx="757946" cy="71"/>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DDB032C-6D25-4C8C-81A8-C8B9BA050F7C}">
      <dsp:nvSpPr>
        <dsp:cNvPr id="0" name=""/>
        <dsp:cNvSpPr/>
      </dsp:nvSpPr>
      <dsp:spPr>
        <a:xfrm>
          <a:off x="1756412" y="577778"/>
          <a:ext cx="87163" cy="163716"/>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8269C12-0541-4C00-978E-4992420AA029}">
      <dsp:nvSpPr>
        <dsp:cNvPr id="0" name=""/>
        <dsp:cNvSpPr/>
      </dsp:nvSpPr>
      <dsp:spPr>
        <a:xfrm>
          <a:off x="486278" y="269477"/>
          <a:ext cx="743935" cy="743935"/>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869" tIns="28869" rIns="28869" bIns="28869" numCol="1" spcCol="1270" anchor="ctr" anchorCtr="0">
          <a:noAutofit/>
        </a:bodyPr>
        <a:lstStyle/>
        <a:p>
          <a:pPr marL="0" lvl="0" indent="0" algn="ctr" defTabSz="1466850">
            <a:lnSpc>
              <a:spcPct val="90000"/>
            </a:lnSpc>
            <a:spcBef>
              <a:spcPct val="0"/>
            </a:spcBef>
            <a:spcAft>
              <a:spcPct val="35000"/>
            </a:spcAft>
            <a:buNone/>
          </a:pPr>
          <a:r>
            <a:rPr lang="en-US" sz="3300" kern="1200"/>
            <a:t>1</a:t>
          </a:r>
        </a:p>
      </dsp:txBody>
      <dsp:txXfrm>
        <a:off x="595225" y="378424"/>
        <a:ext cx="526041" cy="526041"/>
      </dsp:txXfrm>
    </dsp:sp>
    <dsp:sp modelId="{67E47241-54EA-4997-8A90-27B8C7AB8094}">
      <dsp:nvSpPr>
        <dsp:cNvPr id="0" name=""/>
        <dsp:cNvSpPr/>
      </dsp:nvSpPr>
      <dsp:spPr>
        <a:xfrm>
          <a:off x="5556" y="1179013"/>
          <a:ext cx="1705378"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4522" tIns="165100" rIns="134522" bIns="165100" numCol="1" spcCol="1270" anchor="t" anchorCtr="0">
          <a:noAutofit/>
        </a:bodyPr>
        <a:lstStyle/>
        <a:p>
          <a:pPr marL="0" lvl="0" indent="0" algn="l" defTabSz="488950">
            <a:lnSpc>
              <a:spcPct val="90000"/>
            </a:lnSpc>
            <a:spcBef>
              <a:spcPct val="0"/>
            </a:spcBef>
            <a:spcAft>
              <a:spcPct val="35000"/>
            </a:spcAft>
            <a:buNone/>
          </a:pPr>
          <a:r>
            <a:rPr lang="en-GB" sz="1100" kern="1200"/>
            <a:t>•each human being is rational;</a:t>
          </a:r>
          <a:endParaRPr lang="en-US" sz="1100" kern="1200"/>
        </a:p>
      </dsp:txBody>
      <dsp:txXfrm>
        <a:off x="5556" y="1520089"/>
        <a:ext cx="1705378" cy="1624524"/>
      </dsp:txXfrm>
    </dsp:sp>
    <dsp:sp modelId="{FEF4F63E-B766-4C42-B96E-D77D6911210A}">
      <dsp:nvSpPr>
        <dsp:cNvPr id="0" name=""/>
        <dsp:cNvSpPr/>
      </dsp:nvSpPr>
      <dsp:spPr>
        <a:xfrm>
          <a:off x="1900421" y="641409"/>
          <a:ext cx="1705378"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35CA201-73E1-4A32-BF9E-FECE4D8784D9}">
      <dsp:nvSpPr>
        <dsp:cNvPr id="0" name=""/>
        <dsp:cNvSpPr/>
      </dsp:nvSpPr>
      <dsp:spPr>
        <a:xfrm>
          <a:off x="3651277" y="577778"/>
          <a:ext cx="87163" cy="163716"/>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A14A8B-864E-414E-8231-6B0F76CA2763}">
      <dsp:nvSpPr>
        <dsp:cNvPr id="0" name=""/>
        <dsp:cNvSpPr/>
      </dsp:nvSpPr>
      <dsp:spPr>
        <a:xfrm>
          <a:off x="2381143" y="269477"/>
          <a:ext cx="743935" cy="743935"/>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869" tIns="28869" rIns="28869" bIns="28869" numCol="1" spcCol="1270" anchor="ctr" anchorCtr="0">
          <a:noAutofit/>
        </a:bodyPr>
        <a:lstStyle/>
        <a:p>
          <a:pPr marL="0" lvl="0" indent="0" algn="ctr" defTabSz="1466850">
            <a:lnSpc>
              <a:spcPct val="90000"/>
            </a:lnSpc>
            <a:spcBef>
              <a:spcPct val="0"/>
            </a:spcBef>
            <a:spcAft>
              <a:spcPct val="35000"/>
            </a:spcAft>
            <a:buNone/>
          </a:pPr>
          <a:r>
            <a:rPr lang="en-US" sz="3300" kern="1200"/>
            <a:t>2</a:t>
          </a:r>
        </a:p>
      </dsp:txBody>
      <dsp:txXfrm>
        <a:off x="2490090" y="378424"/>
        <a:ext cx="526041" cy="526041"/>
      </dsp:txXfrm>
    </dsp:sp>
    <dsp:sp modelId="{376DC025-7EF7-49C5-9917-0903A775EBAF}">
      <dsp:nvSpPr>
        <dsp:cNvPr id="0" name=""/>
        <dsp:cNvSpPr/>
      </dsp:nvSpPr>
      <dsp:spPr>
        <a:xfrm>
          <a:off x="1900421" y="1179013"/>
          <a:ext cx="1705378"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4522" tIns="165100" rIns="134522" bIns="165100" numCol="1" spcCol="1270" anchor="t" anchorCtr="0">
          <a:noAutofit/>
        </a:bodyPr>
        <a:lstStyle/>
        <a:p>
          <a:pPr marL="0" lvl="0" indent="0" algn="l" defTabSz="488950">
            <a:lnSpc>
              <a:spcPct val="90000"/>
            </a:lnSpc>
            <a:spcBef>
              <a:spcPct val="0"/>
            </a:spcBef>
            <a:spcAft>
              <a:spcPct val="35000"/>
            </a:spcAft>
            <a:buNone/>
          </a:pPr>
          <a:r>
            <a:rPr lang="en-GB" sz="1100" kern="1200"/>
            <a:t>•rational consideration involves weighing up gains against possible dangers;</a:t>
          </a:r>
          <a:endParaRPr lang="en-US" sz="1100" kern="1200"/>
        </a:p>
      </dsp:txBody>
      <dsp:txXfrm>
        <a:off x="1900421" y="1520089"/>
        <a:ext cx="1705378" cy="1624524"/>
      </dsp:txXfrm>
    </dsp:sp>
    <dsp:sp modelId="{C51D498D-27D2-4A4A-9708-DA1F2EBDA5BA}">
      <dsp:nvSpPr>
        <dsp:cNvPr id="0" name=""/>
        <dsp:cNvSpPr/>
      </dsp:nvSpPr>
      <dsp:spPr>
        <a:xfrm>
          <a:off x="3795286" y="641409"/>
          <a:ext cx="1705378"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DB3F2DD-8458-4589-8ED9-48005A233267}">
      <dsp:nvSpPr>
        <dsp:cNvPr id="0" name=""/>
        <dsp:cNvSpPr/>
      </dsp:nvSpPr>
      <dsp:spPr>
        <a:xfrm>
          <a:off x="5546142" y="577778"/>
          <a:ext cx="87163" cy="163716"/>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4890148-473F-46F4-B236-1AC6CF627AAB}">
      <dsp:nvSpPr>
        <dsp:cNvPr id="0" name=""/>
        <dsp:cNvSpPr/>
      </dsp:nvSpPr>
      <dsp:spPr>
        <a:xfrm>
          <a:off x="4276008" y="269477"/>
          <a:ext cx="743935" cy="743935"/>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869" tIns="28869" rIns="28869" bIns="28869" numCol="1" spcCol="1270" anchor="ctr" anchorCtr="0">
          <a:noAutofit/>
        </a:bodyPr>
        <a:lstStyle/>
        <a:p>
          <a:pPr marL="0" lvl="0" indent="0" algn="ctr" defTabSz="1466850">
            <a:lnSpc>
              <a:spcPct val="90000"/>
            </a:lnSpc>
            <a:spcBef>
              <a:spcPct val="0"/>
            </a:spcBef>
            <a:spcAft>
              <a:spcPct val="35000"/>
            </a:spcAft>
            <a:buNone/>
          </a:pPr>
          <a:r>
            <a:rPr lang="en-US" sz="3300" kern="1200"/>
            <a:t>3</a:t>
          </a:r>
        </a:p>
      </dsp:txBody>
      <dsp:txXfrm>
        <a:off x="4384955" y="378424"/>
        <a:ext cx="526041" cy="526041"/>
      </dsp:txXfrm>
    </dsp:sp>
    <dsp:sp modelId="{96C6A46A-668C-40FD-9338-F69DED0D01E9}">
      <dsp:nvSpPr>
        <dsp:cNvPr id="0" name=""/>
        <dsp:cNvSpPr/>
      </dsp:nvSpPr>
      <dsp:spPr>
        <a:xfrm>
          <a:off x="3795286" y="1179013"/>
          <a:ext cx="1705378"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4522" tIns="165100" rIns="134522" bIns="165100" numCol="1" spcCol="1270" anchor="t" anchorCtr="0">
          <a:noAutofit/>
        </a:bodyPr>
        <a:lstStyle/>
        <a:p>
          <a:pPr marL="0" lvl="0" indent="0" algn="l" defTabSz="488950">
            <a:lnSpc>
              <a:spcPct val="90000"/>
            </a:lnSpc>
            <a:spcBef>
              <a:spcPct val="0"/>
            </a:spcBef>
            <a:spcAft>
              <a:spcPct val="35000"/>
            </a:spcAft>
            <a:buNone/>
          </a:pPr>
          <a:r>
            <a:rPr lang="en-GB" sz="1100" kern="1200"/>
            <a:t>•rational assessment decides how each person will behave (both their legal and illegal behaviours);</a:t>
          </a:r>
          <a:endParaRPr lang="en-US" sz="1100" kern="1200"/>
        </a:p>
      </dsp:txBody>
      <dsp:txXfrm>
        <a:off x="3795286" y="1520089"/>
        <a:ext cx="1705378" cy="1624524"/>
      </dsp:txXfrm>
    </dsp:sp>
    <dsp:sp modelId="{C75A0BF6-A4C4-4612-A2D4-EA380B3E94B1}">
      <dsp:nvSpPr>
        <dsp:cNvPr id="0" name=""/>
        <dsp:cNvSpPr/>
      </dsp:nvSpPr>
      <dsp:spPr>
        <a:xfrm>
          <a:off x="5690152" y="641409"/>
          <a:ext cx="1705378"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807BAF1-B85F-4F79-9A37-9F46BAF2203D}">
      <dsp:nvSpPr>
        <dsp:cNvPr id="0" name=""/>
        <dsp:cNvSpPr/>
      </dsp:nvSpPr>
      <dsp:spPr>
        <a:xfrm>
          <a:off x="7441007" y="577778"/>
          <a:ext cx="87163" cy="163716"/>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9C35824-B11F-469B-BED5-D60321700D7A}">
      <dsp:nvSpPr>
        <dsp:cNvPr id="0" name=""/>
        <dsp:cNvSpPr/>
      </dsp:nvSpPr>
      <dsp:spPr>
        <a:xfrm>
          <a:off x="6170873" y="269477"/>
          <a:ext cx="743935" cy="743935"/>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869" tIns="28869" rIns="28869" bIns="28869" numCol="1" spcCol="1270" anchor="ctr" anchorCtr="0">
          <a:noAutofit/>
        </a:bodyPr>
        <a:lstStyle/>
        <a:p>
          <a:pPr marL="0" lvl="0" indent="0" algn="ctr" defTabSz="1466850">
            <a:lnSpc>
              <a:spcPct val="90000"/>
            </a:lnSpc>
            <a:spcBef>
              <a:spcPct val="0"/>
            </a:spcBef>
            <a:spcAft>
              <a:spcPct val="35000"/>
            </a:spcAft>
            <a:buNone/>
          </a:pPr>
          <a:r>
            <a:rPr lang="en-US" sz="3300" kern="1200"/>
            <a:t>4</a:t>
          </a:r>
        </a:p>
      </dsp:txBody>
      <dsp:txXfrm>
        <a:off x="6279820" y="378424"/>
        <a:ext cx="526041" cy="526041"/>
      </dsp:txXfrm>
    </dsp:sp>
    <dsp:sp modelId="{E80F7D31-A30D-410E-A43E-BD15B023C84F}">
      <dsp:nvSpPr>
        <dsp:cNvPr id="0" name=""/>
        <dsp:cNvSpPr/>
      </dsp:nvSpPr>
      <dsp:spPr>
        <a:xfrm>
          <a:off x="5690152" y="1179013"/>
          <a:ext cx="1705378"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4522" tIns="165100" rIns="134522" bIns="165100" numCol="1" spcCol="1270" anchor="t" anchorCtr="0">
          <a:noAutofit/>
        </a:bodyPr>
        <a:lstStyle/>
        <a:p>
          <a:pPr marL="0" lvl="0" indent="0" algn="l" defTabSz="488950">
            <a:lnSpc>
              <a:spcPct val="90000"/>
            </a:lnSpc>
            <a:spcBef>
              <a:spcPct val="0"/>
            </a:spcBef>
            <a:spcAft>
              <a:spcPct val="35000"/>
            </a:spcAft>
            <a:buNone/>
          </a:pPr>
          <a:r>
            <a:rPr lang="en-GB" sz="1100" kern="1200"/>
            <a:t>•before acting, each person weighs up the likely pleasure against the possible pain;</a:t>
          </a:r>
          <a:endParaRPr lang="en-US" sz="1100" kern="1200"/>
        </a:p>
      </dsp:txBody>
      <dsp:txXfrm>
        <a:off x="5690152" y="1520089"/>
        <a:ext cx="1705378" cy="1624524"/>
      </dsp:txXfrm>
    </dsp:sp>
    <dsp:sp modelId="{3ED29019-5F8A-4BEA-8DB2-DE97C541E197}">
      <dsp:nvSpPr>
        <dsp:cNvPr id="0" name=""/>
        <dsp:cNvSpPr/>
      </dsp:nvSpPr>
      <dsp:spPr>
        <a:xfrm>
          <a:off x="7585017" y="641409"/>
          <a:ext cx="1705378"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1262F6A-F3FB-4CA0-ADA8-A880F5B0F2B9}">
      <dsp:nvSpPr>
        <dsp:cNvPr id="0" name=""/>
        <dsp:cNvSpPr/>
      </dsp:nvSpPr>
      <dsp:spPr>
        <a:xfrm>
          <a:off x="9335872" y="577778"/>
          <a:ext cx="87163" cy="163716"/>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01678F6-D6A7-4076-A142-FC097E24D457}">
      <dsp:nvSpPr>
        <dsp:cNvPr id="0" name=""/>
        <dsp:cNvSpPr/>
      </dsp:nvSpPr>
      <dsp:spPr>
        <a:xfrm>
          <a:off x="8065738" y="269477"/>
          <a:ext cx="743935" cy="743935"/>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869" tIns="28869" rIns="28869" bIns="28869" numCol="1" spcCol="1270" anchor="ctr" anchorCtr="0">
          <a:noAutofit/>
        </a:bodyPr>
        <a:lstStyle/>
        <a:p>
          <a:pPr marL="0" lvl="0" indent="0" algn="ctr" defTabSz="1466850">
            <a:lnSpc>
              <a:spcPct val="90000"/>
            </a:lnSpc>
            <a:spcBef>
              <a:spcPct val="0"/>
            </a:spcBef>
            <a:spcAft>
              <a:spcPct val="35000"/>
            </a:spcAft>
            <a:buNone/>
          </a:pPr>
          <a:r>
            <a:rPr lang="en-US" sz="3300" kern="1200"/>
            <a:t>5</a:t>
          </a:r>
        </a:p>
      </dsp:txBody>
      <dsp:txXfrm>
        <a:off x="8174685" y="378424"/>
        <a:ext cx="526041" cy="526041"/>
      </dsp:txXfrm>
    </dsp:sp>
    <dsp:sp modelId="{C599A02E-A37B-4106-BB26-151C63E1F453}">
      <dsp:nvSpPr>
        <dsp:cNvPr id="0" name=""/>
        <dsp:cNvSpPr/>
      </dsp:nvSpPr>
      <dsp:spPr>
        <a:xfrm>
          <a:off x="7585017" y="1179013"/>
          <a:ext cx="1705378"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4522" tIns="165100" rIns="134522" bIns="165100" numCol="1" spcCol="1270" anchor="t" anchorCtr="0">
          <a:noAutofit/>
        </a:bodyPr>
        <a:lstStyle/>
        <a:p>
          <a:pPr marL="0" lvl="0" indent="0" algn="l" defTabSz="488950">
            <a:lnSpc>
              <a:spcPct val="90000"/>
            </a:lnSpc>
            <a:spcBef>
              <a:spcPct val="0"/>
            </a:spcBef>
            <a:spcAft>
              <a:spcPct val="35000"/>
            </a:spcAft>
            <a:buNone/>
          </a:pPr>
          <a:r>
            <a:rPr lang="en-GB" sz="1100" kern="1200"/>
            <a:t>•their choice will depend on which action will give the person most individual pleasure;</a:t>
          </a:r>
          <a:endParaRPr lang="en-US" sz="1100" kern="1200"/>
        </a:p>
      </dsp:txBody>
      <dsp:txXfrm>
        <a:off x="7585017" y="1520089"/>
        <a:ext cx="1705378" cy="1624524"/>
      </dsp:txXfrm>
    </dsp:sp>
    <dsp:sp modelId="{95063B7D-56CE-4490-916C-9E722CD99F51}">
      <dsp:nvSpPr>
        <dsp:cNvPr id="0" name=""/>
        <dsp:cNvSpPr/>
      </dsp:nvSpPr>
      <dsp:spPr>
        <a:xfrm>
          <a:off x="9479882" y="641409"/>
          <a:ext cx="852689"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90A7B64-80CF-47EB-BA2E-FC4CECC3C0A3}">
      <dsp:nvSpPr>
        <dsp:cNvPr id="0" name=""/>
        <dsp:cNvSpPr/>
      </dsp:nvSpPr>
      <dsp:spPr>
        <a:xfrm>
          <a:off x="9960603" y="269477"/>
          <a:ext cx="743935" cy="743935"/>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869" tIns="28869" rIns="28869" bIns="28869" numCol="1" spcCol="1270" anchor="ctr" anchorCtr="0">
          <a:noAutofit/>
        </a:bodyPr>
        <a:lstStyle/>
        <a:p>
          <a:pPr marL="0" lvl="0" indent="0" algn="ctr" defTabSz="1466850">
            <a:lnSpc>
              <a:spcPct val="90000"/>
            </a:lnSpc>
            <a:spcBef>
              <a:spcPct val="0"/>
            </a:spcBef>
            <a:spcAft>
              <a:spcPct val="35000"/>
            </a:spcAft>
            <a:buNone/>
          </a:pPr>
          <a:r>
            <a:rPr lang="en-US" sz="3300" kern="1200"/>
            <a:t>6</a:t>
          </a:r>
        </a:p>
      </dsp:txBody>
      <dsp:txXfrm>
        <a:off x="10069550" y="378424"/>
        <a:ext cx="526041" cy="526041"/>
      </dsp:txXfrm>
    </dsp:sp>
    <dsp:sp modelId="{6E792AC4-901C-4B0C-A109-248C95D5EB32}">
      <dsp:nvSpPr>
        <dsp:cNvPr id="0" name=""/>
        <dsp:cNvSpPr/>
      </dsp:nvSpPr>
      <dsp:spPr>
        <a:xfrm>
          <a:off x="9479882" y="1179013"/>
          <a:ext cx="1705378"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4522" tIns="165100" rIns="134522" bIns="165100" numCol="1" spcCol="1270" anchor="t" anchorCtr="0">
          <a:noAutofit/>
        </a:bodyPr>
        <a:lstStyle/>
        <a:p>
          <a:pPr marL="0" lvl="0" indent="0" algn="l" defTabSz="488950">
            <a:lnSpc>
              <a:spcPct val="90000"/>
            </a:lnSpc>
            <a:spcBef>
              <a:spcPct val="0"/>
            </a:spcBef>
            <a:spcAft>
              <a:spcPct val="35000"/>
            </a:spcAft>
            <a:buNone/>
          </a:pPr>
          <a:r>
            <a:rPr lang="en-GB" sz="1100" kern="1200"/>
            <a:t>•possible future punishment (if it is sufficiently swift, severe, and certain) may reduce the likelihood that illegal behaviour is chosen.</a:t>
          </a:r>
          <a:endParaRPr lang="en-US" sz="1100" kern="1200"/>
        </a:p>
      </dsp:txBody>
      <dsp:txXfrm>
        <a:off x="9479882" y="1520089"/>
        <a:ext cx="1705378" cy="162452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7D692A-78B1-42AF-A258-E8BF0976D260}">
      <dsp:nvSpPr>
        <dsp:cNvPr id="0" name=""/>
        <dsp:cNvSpPr/>
      </dsp:nvSpPr>
      <dsp:spPr>
        <a:xfrm>
          <a:off x="0" y="0"/>
          <a:ext cx="4991629"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0F2590-DA0B-42AF-8C41-5DE9C06246A1}">
      <dsp:nvSpPr>
        <dsp:cNvPr id="0" name=""/>
        <dsp:cNvSpPr/>
      </dsp:nvSpPr>
      <dsp:spPr>
        <a:xfrm>
          <a:off x="0" y="0"/>
          <a:ext cx="4991629" cy="91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 Crime serves a purpose: Many classical thinkers originally assumed this was economic gain. However, it can be much more than this.</a:t>
          </a:r>
          <a:endParaRPr lang="en-US" sz="1400" kern="1200" dirty="0"/>
        </a:p>
      </dsp:txBody>
      <dsp:txXfrm>
        <a:off x="0" y="0"/>
        <a:ext cx="4991629" cy="919280"/>
      </dsp:txXfrm>
    </dsp:sp>
    <dsp:sp modelId="{559777E8-E594-46BF-85C4-CB4EA86725D3}">
      <dsp:nvSpPr>
        <dsp:cNvPr id="0" name=""/>
        <dsp:cNvSpPr/>
      </dsp:nvSpPr>
      <dsp:spPr>
        <a:xfrm>
          <a:off x="0" y="919280"/>
          <a:ext cx="4991629"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FE0FB3-CD74-4245-A78C-16ED5513EE5F}">
      <dsp:nvSpPr>
        <dsp:cNvPr id="0" name=""/>
        <dsp:cNvSpPr/>
      </dsp:nvSpPr>
      <dsp:spPr>
        <a:xfrm>
          <a:off x="0" y="919280"/>
          <a:ext cx="4991629" cy="91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 Happiness, respect, admiration amongst peers, status, excitement.</a:t>
          </a:r>
          <a:endParaRPr lang="en-US" sz="1400" kern="1200" dirty="0"/>
        </a:p>
      </dsp:txBody>
      <dsp:txXfrm>
        <a:off x="0" y="919280"/>
        <a:ext cx="4991629" cy="919280"/>
      </dsp:txXfrm>
    </dsp:sp>
    <dsp:sp modelId="{9D39AB8D-8422-422F-AA91-EFFBCCCCA53E}">
      <dsp:nvSpPr>
        <dsp:cNvPr id="0" name=""/>
        <dsp:cNvSpPr/>
      </dsp:nvSpPr>
      <dsp:spPr>
        <a:xfrm>
          <a:off x="0" y="1838561"/>
          <a:ext cx="4991629"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A8BAF8-F8DD-443C-A3EF-E0716A6B9CBA}">
      <dsp:nvSpPr>
        <dsp:cNvPr id="0" name=""/>
        <dsp:cNvSpPr/>
      </dsp:nvSpPr>
      <dsp:spPr>
        <a:xfrm>
          <a:off x="0" y="1838561"/>
          <a:ext cx="4991629" cy="91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 Cornish and Clarke (2006): recognise that in many cases the decision is made quickly or with reduced capacity to be rational </a:t>
          </a:r>
          <a:endParaRPr lang="en-US" sz="1400" kern="1200"/>
        </a:p>
      </dsp:txBody>
      <dsp:txXfrm>
        <a:off x="0" y="1838561"/>
        <a:ext cx="4991629" cy="919280"/>
      </dsp:txXfrm>
    </dsp:sp>
    <dsp:sp modelId="{0D7CFDF9-4119-4797-BA21-1FACDF7BF75F}">
      <dsp:nvSpPr>
        <dsp:cNvPr id="0" name=""/>
        <dsp:cNvSpPr/>
      </dsp:nvSpPr>
      <dsp:spPr>
        <a:xfrm>
          <a:off x="0" y="2757842"/>
          <a:ext cx="4991629"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7714FA-2943-4546-84DD-3761F041DD64}">
      <dsp:nvSpPr>
        <dsp:cNvPr id="0" name=""/>
        <dsp:cNvSpPr/>
      </dsp:nvSpPr>
      <dsp:spPr>
        <a:xfrm>
          <a:off x="0" y="2757842"/>
          <a:ext cx="4991629" cy="91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Clarke and Cornish argue that criminals, like everyone else, are making the most rational or sensible decision for them at the time, with the information and with the capacity they have at that moment.</a:t>
          </a:r>
          <a:endParaRPr lang="en-US" sz="1400" kern="1200" dirty="0"/>
        </a:p>
      </dsp:txBody>
      <dsp:txXfrm>
        <a:off x="0" y="2757842"/>
        <a:ext cx="4991629" cy="91928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58D935-0459-4D82-B981-92DACFE0A186}">
      <dsp:nvSpPr>
        <dsp:cNvPr id="0" name=""/>
        <dsp:cNvSpPr/>
      </dsp:nvSpPr>
      <dsp:spPr>
        <a:xfrm>
          <a:off x="0" y="737006"/>
          <a:ext cx="10506456" cy="1360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F2881B-B561-4E71-87DD-5054FB5A797A}">
      <dsp:nvSpPr>
        <dsp:cNvPr id="0" name=""/>
        <dsp:cNvSpPr/>
      </dsp:nvSpPr>
      <dsp:spPr>
        <a:xfrm>
          <a:off x="411589" y="1043147"/>
          <a:ext cx="748344" cy="74834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B538B8-AE56-4D4A-9561-C536B350E7FA}">
      <dsp:nvSpPr>
        <dsp:cNvPr id="0" name=""/>
        <dsp:cNvSpPr/>
      </dsp:nvSpPr>
      <dsp:spPr>
        <a:xfrm>
          <a:off x="1571524" y="737006"/>
          <a:ext cx="8934931" cy="136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000" tIns="144000" rIns="144000" bIns="144000" numCol="1" spcCol="1270" anchor="ctr" anchorCtr="0">
          <a:noAutofit/>
        </a:bodyPr>
        <a:lstStyle/>
        <a:p>
          <a:pPr marL="0" lvl="0" indent="0" algn="l" defTabSz="1111250">
            <a:lnSpc>
              <a:spcPct val="90000"/>
            </a:lnSpc>
            <a:spcBef>
              <a:spcPct val="0"/>
            </a:spcBef>
            <a:spcAft>
              <a:spcPct val="35000"/>
            </a:spcAft>
            <a:buNone/>
          </a:pPr>
          <a:r>
            <a:rPr lang="en-GB" sz="2500" kern="1200" dirty="0"/>
            <a:t>Q: If there is a problem with thefts from shops in one area of town and CCTV was installed in that area what do you think the outcome might be?</a:t>
          </a:r>
          <a:endParaRPr lang="en-US" sz="2500" kern="1200" dirty="0"/>
        </a:p>
      </dsp:txBody>
      <dsp:txXfrm>
        <a:off x="1571524" y="737006"/>
        <a:ext cx="8934931" cy="1360627"/>
      </dsp:txXfrm>
    </dsp:sp>
    <dsp:sp modelId="{4A9C4E0B-68FB-4FD5-B74C-AEF3F7E8DF80}">
      <dsp:nvSpPr>
        <dsp:cNvPr id="0" name=""/>
        <dsp:cNvSpPr/>
      </dsp:nvSpPr>
      <dsp:spPr>
        <a:xfrm>
          <a:off x="0" y="2437790"/>
          <a:ext cx="10506456" cy="13606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A52367-824C-449C-9E3A-04A8F6097101}">
      <dsp:nvSpPr>
        <dsp:cNvPr id="0" name=""/>
        <dsp:cNvSpPr/>
      </dsp:nvSpPr>
      <dsp:spPr>
        <a:xfrm>
          <a:off x="411589" y="2743931"/>
          <a:ext cx="748344" cy="74834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9664F0-7A60-41FE-BC56-216EB2119D01}">
      <dsp:nvSpPr>
        <dsp:cNvPr id="0" name=""/>
        <dsp:cNvSpPr/>
      </dsp:nvSpPr>
      <dsp:spPr>
        <a:xfrm>
          <a:off x="1571524" y="2437790"/>
          <a:ext cx="8934931" cy="136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000" tIns="144000" rIns="144000" bIns="144000" numCol="1" spcCol="1270" anchor="ctr" anchorCtr="0">
          <a:noAutofit/>
        </a:bodyPr>
        <a:lstStyle/>
        <a:p>
          <a:pPr marL="0" lvl="0" indent="0" algn="l" defTabSz="1111250">
            <a:lnSpc>
              <a:spcPct val="90000"/>
            </a:lnSpc>
            <a:spcBef>
              <a:spcPct val="0"/>
            </a:spcBef>
            <a:spcAft>
              <a:spcPct val="35000"/>
            </a:spcAft>
            <a:buNone/>
          </a:pPr>
          <a:r>
            <a:rPr lang="en-GB" sz="2500" kern="1200" dirty="0"/>
            <a:t>Q: If buses were being vandalised late night on certain bus routes it was thought that introducing </a:t>
          </a:r>
          <a:r>
            <a:rPr lang="en-GB" sz="2500" kern="1200" dirty="0">
              <a:latin typeface="Calibri Light" panose="020F0302020204030204"/>
            </a:rPr>
            <a:t>conductors</a:t>
          </a:r>
          <a:r>
            <a:rPr lang="en-GB" sz="2500" kern="1200" dirty="0"/>
            <a:t> would protect the buses. What do you think might happen?</a:t>
          </a:r>
          <a:endParaRPr lang="en-US" sz="2500" kern="1200" dirty="0"/>
        </a:p>
      </dsp:txBody>
      <dsp:txXfrm>
        <a:off x="1571524" y="2437790"/>
        <a:ext cx="8934931" cy="136062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936BB3-49C9-4BE4-A238-0435AF9D0C48}">
      <dsp:nvSpPr>
        <dsp:cNvPr id="0" name=""/>
        <dsp:cNvSpPr/>
      </dsp:nvSpPr>
      <dsp:spPr>
        <a:xfrm>
          <a:off x="0" y="1921"/>
          <a:ext cx="4443413" cy="97374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2AA1D2-F628-4099-9085-709008B3294D}">
      <dsp:nvSpPr>
        <dsp:cNvPr id="0" name=""/>
        <dsp:cNvSpPr/>
      </dsp:nvSpPr>
      <dsp:spPr>
        <a:xfrm>
          <a:off x="294559" y="221014"/>
          <a:ext cx="535561" cy="535561"/>
        </a:xfrm>
        <a:prstGeom prst="rect">
          <a:avLst/>
        </a:prstGeom>
        <a:blipFill rotWithShape="1">
          <a:blip xmlns:r="http://schemas.openxmlformats.org/officeDocument/2006/relationships" r:embed="rId1"/>
          <a:srcRect/>
          <a:stretch>
            <a:fillRect l="-25000" r="-25000"/>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7BB006-E7C2-4873-831B-97F57441C36F}">
      <dsp:nvSpPr>
        <dsp:cNvPr id="0" name=""/>
        <dsp:cNvSpPr/>
      </dsp:nvSpPr>
      <dsp:spPr>
        <a:xfrm>
          <a:off x="1124680" y="1921"/>
          <a:ext cx="3318732" cy="973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055" tIns="103055" rIns="103055" bIns="103055" numCol="1" spcCol="1270" anchor="ctr" anchorCtr="0">
          <a:noAutofit/>
        </a:bodyPr>
        <a:lstStyle/>
        <a:p>
          <a:pPr marL="0" lvl="0" indent="0" algn="l" defTabSz="977900">
            <a:lnSpc>
              <a:spcPct val="90000"/>
            </a:lnSpc>
            <a:spcBef>
              <a:spcPct val="0"/>
            </a:spcBef>
            <a:spcAft>
              <a:spcPct val="35000"/>
            </a:spcAft>
            <a:buNone/>
          </a:pPr>
          <a:r>
            <a:rPr lang="en-GB" sz="2200" kern="1200"/>
            <a:t>Design against Crime (Cars) </a:t>
          </a:r>
          <a:endParaRPr lang="en-US" sz="2200" kern="1200"/>
        </a:p>
      </dsp:txBody>
      <dsp:txXfrm>
        <a:off x="1124680" y="1921"/>
        <a:ext cx="3318732" cy="973748"/>
      </dsp:txXfrm>
    </dsp:sp>
    <dsp:sp modelId="{C656273A-9226-47AC-9502-1544060447A3}">
      <dsp:nvSpPr>
        <dsp:cNvPr id="0" name=""/>
        <dsp:cNvSpPr/>
      </dsp:nvSpPr>
      <dsp:spPr>
        <a:xfrm>
          <a:off x="0" y="1219107"/>
          <a:ext cx="4443413" cy="97374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90D865-050A-4EB0-9874-C8315088AFAA}">
      <dsp:nvSpPr>
        <dsp:cNvPr id="0" name=""/>
        <dsp:cNvSpPr/>
      </dsp:nvSpPr>
      <dsp:spPr>
        <a:xfrm>
          <a:off x="294559" y="1438200"/>
          <a:ext cx="535561" cy="535561"/>
        </a:xfrm>
        <a:prstGeom prst="rect">
          <a:avLst/>
        </a:prstGeom>
        <a:blipFill>
          <a:blip xmlns:r="http://schemas.openxmlformats.org/officeDocument/2006/relationships"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369FCE-991F-48CD-A232-26CB786A0B02}">
      <dsp:nvSpPr>
        <dsp:cNvPr id="0" name=""/>
        <dsp:cNvSpPr/>
      </dsp:nvSpPr>
      <dsp:spPr>
        <a:xfrm>
          <a:off x="1124680" y="1219107"/>
          <a:ext cx="3318732" cy="973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055" tIns="103055" rIns="103055" bIns="103055" numCol="1" spcCol="1270" anchor="ctr" anchorCtr="0">
          <a:noAutofit/>
        </a:bodyPr>
        <a:lstStyle/>
        <a:p>
          <a:pPr marL="0" lvl="0" indent="0" algn="l" defTabSz="977900">
            <a:lnSpc>
              <a:spcPct val="90000"/>
            </a:lnSpc>
            <a:spcBef>
              <a:spcPct val="0"/>
            </a:spcBef>
            <a:spcAft>
              <a:spcPct val="35000"/>
            </a:spcAft>
            <a:buNone/>
          </a:pPr>
          <a:r>
            <a:rPr lang="en-GB" sz="2200" kern="1200"/>
            <a:t>Surveillance (Graffiti)</a:t>
          </a:r>
          <a:endParaRPr lang="en-US" sz="2200" kern="1200"/>
        </a:p>
      </dsp:txBody>
      <dsp:txXfrm>
        <a:off x="1124680" y="1219107"/>
        <a:ext cx="3318732" cy="973748"/>
      </dsp:txXfrm>
    </dsp:sp>
    <dsp:sp modelId="{14CD2C0A-F22C-4030-838F-36B0D329407A}">
      <dsp:nvSpPr>
        <dsp:cNvPr id="0" name=""/>
        <dsp:cNvSpPr/>
      </dsp:nvSpPr>
      <dsp:spPr>
        <a:xfrm>
          <a:off x="0" y="2436293"/>
          <a:ext cx="4443413" cy="97374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088632-6E6E-41BF-873B-EFA1E5B6504C}">
      <dsp:nvSpPr>
        <dsp:cNvPr id="0" name=""/>
        <dsp:cNvSpPr/>
      </dsp:nvSpPr>
      <dsp:spPr>
        <a:xfrm>
          <a:off x="294559" y="2655387"/>
          <a:ext cx="535561" cy="535561"/>
        </a:xfrm>
        <a:prstGeom prst="rect">
          <a:avLst/>
        </a:prstGeom>
        <a:blipFill>
          <a:blip xmlns:r="http://schemas.openxmlformats.org/officeDocument/2006/relationships"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A1A359-BAAC-4B13-9361-821F757CB128}">
      <dsp:nvSpPr>
        <dsp:cNvPr id="0" name=""/>
        <dsp:cNvSpPr/>
      </dsp:nvSpPr>
      <dsp:spPr>
        <a:xfrm>
          <a:off x="1124680" y="2436293"/>
          <a:ext cx="3318732" cy="973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055" tIns="103055" rIns="103055" bIns="103055" numCol="1" spcCol="1270" anchor="ctr" anchorCtr="0">
          <a:noAutofit/>
        </a:bodyPr>
        <a:lstStyle/>
        <a:p>
          <a:pPr marL="0" lvl="0" indent="0" algn="l" defTabSz="977900">
            <a:lnSpc>
              <a:spcPct val="90000"/>
            </a:lnSpc>
            <a:spcBef>
              <a:spcPct val="0"/>
            </a:spcBef>
            <a:spcAft>
              <a:spcPct val="35000"/>
            </a:spcAft>
            <a:buNone/>
          </a:pPr>
          <a:r>
            <a:rPr lang="en-GB" sz="2200" kern="1200"/>
            <a:t>Design out Crime (Lighting/Hedges)</a:t>
          </a:r>
          <a:endParaRPr lang="en-US" sz="2200" kern="1200"/>
        </a:p>
      </dsp:txBody>
      <dsp:txXfrm>
        <a:off x="1124680" y="2436293"/>
        <a:ext cx="3318732" cy="973748"/>
      </dsp:txXfrm>
    </dsp:sp>
    <dsp:sp modelId="{A57847B5-04EA-4B07-9058-C6B9036BDC62}">
      <dsp:nvSpPr>
        <dsp:cNvPr id="0" name=""/>
        <dsp:cNvSpPr/>
      </dsp:nvSpPr>
      <dsp:spPr>
        <a:xfrm>
          <a:off x="0" y="3655401"/>
          <a:ext cx="4443413" cy="97374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C3697C-E899-4FDF-B33C-1995D071C3AE}">
      <dsp:nvSpPr>
        <dsp:cNvPr id="0" name=""/>
        <dsp:cNvSpPr/>
      </dsp:nvSpPr>
      <dsp:spPr>
        <a:xfrm>
          <a:off x="294559" y="3872573"/>
          <a:ext cx="535561" cy="535561"/>
        </a:xfrm>
        <a:prstGeom prst="rect">
          <a:avLst/>
        </a:prstGeom>
        <a:blipFill rotWithShape="1">
          <a:blip xmlns:r="http://schemas.openxmlformats.org/officeDocument/2006/relationships" r:embed="rId6"/>
          <a:srcRect/>
          <a:stretch>
            <a:fillRect l="-42000" r="-42000"/>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45D46E-E5C4-4637-84A5-482DC4E54199}">
      <dsp:nvSpPr>
        <dsp:cNvPr id="0" name=""/>
        <dsp:cNvSpPr/>
      </dsp:nvSpPr>
      <dsp:spPr>
        <a:xfrm>
          <a:off x="1124680" y="3653479"/>
          <a:ext cx="3318732" cy="973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055" tIns="103055" rIns="103055" bIns="103055" numCol="1" spcCol="1270" anchor="ctr" anchorCtr="0">
          <a:noAutofit/>
        </a:bodyPr>
        <a:lstStyle/>
        <a:p>
          <a:pPr marL="0" lvl="0" indent="0" algn="l" defTabSz="977900">
            <a:lnSpc>
              <a:spcPct val="90000"/>
            </a:lnSpc>
            <a:spcBef>
              <a:spcPct val="0"/>
            </a:spcBef>
            <a:spcAft>
              <a:spcPct val="35000"/>
            </a:spcAft>
            <a:buNone/>
          </a:pPr>
          <a:r>
            <a:rPr lang="en-GB" sz="2200" kern="1200"/>
            <a:t>Target Removal (Uber/Oyster)</a:t>
          </a:r>
          <a:endParaRPr lang="en-US" sz="2200" kern="1200"/>
        </a:p>
      </dsp:txBody>
      <dsp:txXfrm>
        <a:off x="1124680" y="3653479"/>
        <a:ext cx="3318732" cy="97374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5627E6-9A1F-4D93-8C22-BEEEDCEB2FB3}">
      <dsp:nvSpPr>
        <dsp:cNvPr id="0" name=""/>
        <dsp:cNvSpPr/>
      </dsp:nvSpPr>
      <dsp:spPr>
        <a:xfrm>
          <a:off x="624000" y="41360"/>
          <a:ext cx="1784250" cy="178425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2D1A3A-29DC-4682-8ACA-03299C1A0FB8}">
      <dsp:nvSpPr>
        <dsp:cNvPr id="0" name=""/>
        <dsp:cNvSpPr/>
      </dsp:nvSpPr>
      <dsp:spPr>
        <a:xfrm>
          <a:off x="1004250" y="421610"/>
          <a:ext cx="1023750" cy="1023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685AE6-2EEB-4CCE-B43B-6978820026DD}">
      <dsp:nvSpPr>
        <dsp:cNvPr id="0" name=""/>
        <dsp:cNvSpPr/>
      </dsp:nvSpPr>
      <dsp:spPr>
        <a:xfrm>
          <a:off x="53625" y="2381360"/>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b="1" kern="1200"/>
            <a:t>Explain what classicist criminology is</a:t>
          </a:r>
          <a:endParaRPr lang="en-US" sz="1600" kern="1200"/>
        </a:p>
      </dsp:txBody>
      <dsp:txXfrm>
        <a:off x="53625" y="2381360"/>
        <a:ext cx="2925000" cy="720000"/>
      </dsp:txXfrm>
    </dsp:sp>
    <dsp:sp modelId="{B2BFFAB3-325D-4B5F-A38A-1C5709C0AA25}">
      <dsp:nvSpPr>
        <dsp:cNvPr id="0" name=""/>
        <dsp:cNvSpPr/>
      </dsp:nvSpPr>
      <dsp:spPr>
        <a:xfrm>
          <a:off x="4060875" y="41360"/>
          <a:ext cx="1784250" cy="178425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AEC1CD-74B6-4EC4-BF4F-29B3AA3903C4}">
      <dsp:nvSpPr>
        <dsp:cNvPr id="0" name=""/>
        <dsp:cNvSpPr/>
      </dsp:nvSpPr>
      <dsp:spPr>
        <a:xfrm>
          <a:off x="4441125" y="421610"/>
          <a:ext cx="1023750" cy="1023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3337E7-52CE-496D-80CE-20B09AA3C6FE}">
      <dsp:nvSpPr>
        <dsp:cNvPr id="0" name=""/>
        <dsp:cNvSpPr/>
      </dsp:nvSpPr>
      <dsp:spPr>
        <a:xfrm>
          <a:off x="3490500" y="2381360"/>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b="1" kern="1200"/>
            <a:t>Where can we see classicist criminology in our justice system today?</a:t>
          </a:r>
          <a:endParaRPr lang="en-US" sz="1600" kern="1200"/>
        </a:p>
      </dsp:txBody>
      <dsp:txXfrm>
        <a:off x="3490500" y="2381360"/>
        <a:ext cx="2925000" cy="720000"/>
      </dsp:txXfrm>
    </dsp:sp>
    <dsp:sp modelId="{1AFF8885-FCB1-4E41-AF01-0E35DA51CDA3}">
      <dsp:nvSpPr>
        <dsp:cNvPr id="0" name=""/>
        <dsp:cNvSpPr/>
      </dsp:nvSpPr>
      <dsp:spPr>
        <a:xfrm>
          <a:off x="7497750" y="41360"/>
          <a:ext cx="1784250" cy="178425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57A6F5-2E79-476A-9E85-C9EC7E730282}">
      <dsp:nvSpPr>
        <dsp:cNvPr id="0" name=""/>
        <dsp:cNvSpPr/>
      </dsp:nvSpPr>
      <dsp:spPr>
        <a:xfrm>
          <a:off x="7878000" y="421610"/>
          <a:ext cx="1023750" cy="10237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221641-02CB-4A9C-9981-729118C50395}">
      <dsp:nvSpPr>
        <dsp:cNvPr id="0" name=""/>
        <dsp:cNvSpPr/>
      </dsp:nvSpPr>
      <dsp:spPr>
        <a:xfrm>
          <a:off x="6927375" y="2381360"/>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b="1" kern="1200"/>
            <a:t>What is the key difference between classicism and positivism?</a:t>
          </a:r>
          <a:endParaRPr lang="en-US" sz="1600" kern="1200"/>
        </a:p>
      </dsp:txBody>
      <dsp:txXfrm>
        <a:off x="6927375" y="2381360"/>
        <a:ext cx="2925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A8CFB6-251D-47E8-80E9-D324ED29D8FB}" type="datetimeFigureOut">
              <a:rPr lang="en-GB" smtClean="0"/>
              <a:t>31/10/2024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D84B62-A73B-44C3-8370-12AED632F4DF}" type="slidenum">
              <a:rPr lang="en-GB" smtClean="0"/>
              <a:t>‹#›</a:t>
            </a:fld>
            <a:endParaRPr lang="en-GB"/>
          </a:p>
        </p:txBody>
      </p:sp>
    </p:spTree>
    <p:extLst>
      <p:ext uri="{BB962C8B-B14F-4D97-AF65-F5344CB8AC3E}">
        <p14:creationId xmlns:p14="http://schemas.microsoft.com/office/powerpoint/2010/main" val="14833034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89F63098-C8E7-4E28-B324-D5DF2838ABA3}" type="slidenum">
              <a:rPr lang="en-GB" smtClean="0"/>
              <a:t>4</a:t>
            </a:fld>
            <a:endParaRPr lang="en-GB"/>
          </a:p>
        </p:txBody>
      </p:sp>
    </p:spTree>
    <p:extLst>
      <p:ext uri="{BB962C8B-B14F-4D97-AF65-F5344CB8AC3E}">
        <p14:creationId xmlns:p14="http://schemas.microsoft.com/office/powerpoint/2010/main" val="29925925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5</a:t>
            </a:fld>
            <a:endParaRPr lang="en-GB"/>
          </a:p>
        </p:txBody>
      </p:sp>
    </p:spTree>
    <p:extLst>
      <p:ext uri="{BB962C8B-B14F-4D97-AF65-F5344CB8AC3E}">
        <p14:creationId xmlns:p14="http://schemas.microsoft.com/office/powerpoint/2010/main" val="8626508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9F63098-C8E7-4E28-B324-D5DF2838ABA3}" type="slidenum">
              <a:rPr lang="en-GB" smtClean="0"/>
              <a:t>6</a:t>
            </a:fld>
            <a:endParaRPr lang="en-GB"/>
          </a:p>
        </p:txBody>
      </p:sp>
    </p:spTree>
    <p:extLst>
      <p:ext uri="{BB962C8B-B14F-4D97-AF65-F5344CB8AC3E}">
        <p14:creationId xmlns:p14="http://schemas.microsoft.com/office/powerpoint/2010/main" val="19930865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9F63098-C8E7-4E28-B324-D5DF2838ABA3}" type="slidenum">
              <a:rPr lang="en-GB" smtClean="0"/>
              <a:t>7</a:t>
            </a:fld>
            <a:endParaRPr lang="en-GB"/>
          </a:p>
        </p:txBody>
      </p:sp>
    </p:spTree>
    <p:extLst>
      <p:ext uri="{BB962C8B-B14F-4D97-AF65-F5344CB8AC3E}">
        <p14:creationId xmlns:p14="http://schemas.microsoft.com/office/powerpoint/2010/main" val="17137343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8</a:t>
            </a:fld>
            <a:endParaRPr lang="en-GB"/>
          </a:p>
        </p:txBody>
      </p:sp>
    </p:spTree>
    <p:extLst>
      <p:ext uri="{BB962C8B-B14F-4D97-AF65-F5344CB8AC3E}">
        <p14:creationId xmlns:p14="http://schemas.microsoft.com/office/powerpoint/2010/main" val="30895999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84B62-A73B-44C3-8370-12AED632F4DF}" type="slidenum">
              <a:rPr lang="en-GB" smtClean="0"/>
              <a:t>9</a:t>
            </a:fld>
            <a:endParaRPr lang="en-GB"/>
          </a:p>
        </p:txBody>
      </p:sp>
    </p:spTree>
    <p:extLst>
      <p:ext uri="{BB962C8B-B14F-4D97-AF65-F5344CB8AC3E}">
        <p14:creationId xmlns:p14="http://schemas.microsoft.com/office/powerpoint/2010/main" val="3328201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10</a:t>
            </a:fld>
            <a:endParaRPr lang="en-GB"/>
          </a:p>
        </p:txBody>
      </p:sp>
    </p:spTree>
    <p:extLst>
      <p:ext uri="{BB962C8B-B14F-4D97-AF65-F5344CB8AC3E}">
        <p14:creationId xmlns:p14="http://schemas.microsoft.com/office/powerpoint/2010/main" val="33813249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11</a:t>
            </a:fld>
            <a:endParaRPr lang="en-GB"/>
          </a:p>
        </p:txBody>
      </p:sp>
    </p:spTree>
    <p:extLst>
      <p:ext uri="{BB962C8B-B14F-4D97-AF65-F5344CB8AC3E}">
        <p14:creationId xmlns:p14="http://schemas.microsoft.com/office/powerpoint/2010/main" val="27703695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12</a:t>
            </a:fld>
            <a:endParaRPr lang="en-GB"/>
          </a:p>
        </p:txBody>
      </p:sp>
    </p:spTree>
    <p:extLst>
      <p:ext uri="{BB962C8B-B14F-4D97-AF65-F5344CB8AC3E}">
        <p14:creationId xmlns:p14="http://schemas.microsoft.com/office/powerpoint/2010/main" val="219011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13</a:t>
            </a:fld>
            <a:endParaRPr lang="en-GB"/>
          </a:p>
        </p:txBody>
      </p:sp>
    </p:spTree>
    <p:extLst>
      <p:ext uri="{BB962C8B-B14F-4D97-AF65-F5344CB8AC3E}">
        <p14:creationId xmlns:p14="http://schemas.microsoft.com/office/powerpoint/2010/main" val="34409568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14</a:t>
            </a:fld>
            <a:endParaRPr lang="en-GB"/>
          </a:p>
        </p:txBody>
      </p:sp>
    </p:spTree>
    <p:extLst>
      <p:ext uri="{BB962C8B-B14F-4D97-AF65-F5344CB8AC3E}">
        <p14:creationId xmlns:p14="http://schemas.microsoft.com/office/powerpoint/2010/main" val="30719857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15</a:t>
            </a:fld>
            <a:endParaRPr lang="en-GB"/>
          </a:p>
        </p:txBody>
      </p:sp>
    </p:spTree>
    <p:extLst>
      <p:ext uri="{BB962C8B-B14F-4D97-AF65-F5344CB8AC3E}">
        <p14:creationId xmlns:p14="http://schemas.microsoft.com/office/powerpoint/2010/main" val="27949518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16</a:t>
            </a:fld>
            <a:endParaRPr lang="en-GB"/>
          </a:p>
        </p:txBody>
      </p:sp>
    </p:spTree>
    <p:extLst>
      <p:ext uri="{BB962C8B-B14F-4D97-AF65-F5344CB8AC3E}">
        <p14:creationId xmlns:p14="http://schemas.microsoft.com/office/powerpoint/2010/main" val="8291490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17</a:t>
            </a:fld>
            <a:endParaRPr lang="en-GB"/>
          </a:p>
        </p:txBody>
      </p:sp>
    </p:spTree>
    <p:extLst>
      <p:ext uri="{BB962C8B-B14F-4D97-AF65-F5344CB8AC3E}">
        <p14:creationId xmlns:p14="http://schemas.microsoft.com/office/powerpoint/2010/main" val="38190209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18</a:t>
            </a:fld>
            <a:endParaRPr lang="en-GB"/>
          </a:p>
        </p:txBody>
      </p:sp>
    </p:spTree>
    <p:extLst>
      <p:ext uri="{BB962C8B-B14F-4D97-AF65-F5344CB8AC3E}">
        <p14:creationId xmlns:p14="http://schemas.microsoft.com/office/powerpoint/2010/main" val="34477134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Routine Activities Theory</a:t>
            </a:r>
          </a:p>
          <a:p>
            <a:r>
              <a:rPr lang="en-GB" dirty="0"/>
              <a:t>In common with the previous two approaches, routine activities theorists conceive of offenders as rational actors.</a:t>
            </a:r>
          </a:p>
          <a:p>
            <a:pPr marL="171450" indent="-171450">
              <a:buFontTx/>
              <a:buChar char="-"/>
            </a:pPr>
            <a:r>
              <a:rPr lang="en-GB" dirty="0"/>
              <a:t>Although causes of crime are difficult to identify and rectify, interventions can be made that can prevent individual offenders making particular decisions to commit offences. Although the perspective shares with the previous two certain assumptions about crime being a rational choice activity, it recognises that such choices are exercised in strictly limited circumstances. </a:t>
            </a:r>
          </a:p>
          <a:p>
            <a:pPr marL="171450" indent="-171450">
              <a:buFontTx/>
              <a:buChar char="-"/>
            </a:pPr>
            <a:r>
              <a:rPr lang="en-GB" dirty="0"/>
              <a:t>Furthermore, deterrence is considered in terms broader than sanctions of the criminal justice system to include a host of interventions that can make the commission of a crime more difficult. This approach is predominantly associated with the work of researchers such as Clarke (1983; 1992) and Mayhew et al. (1976), and its theoretical approach is well-summarised by Marcus Felson (1998) in his study Crime in Everyday Life. Felson argued that much crime was opportunist.</a:t>
            </a:r>
          </a:p>
          <a:p>
            <a:pPr marL="171450" indent="-171450">
              <a:buFontTx/>
              <a:buChar char="-"/>
            </a:pPr>
            <a:endParaRPr lang="en-GB" dirty="0"/>
          </a:p>
          <a:p>
            <a:r>
              <a:rPr lang="en-US" b="1" dirty="0">
                <a:cs typeface="Calibri"/>
              </a:rPr>
              <a:t>Target </a:t>
            </a:r>
            <a:r>
              <a:rPr lang="en-US" dirty="0">
                <a:cs typeface="Calibri"/>
              </a:rPr>
              <a:t>– </a:t>
            </a:r>
            <a:r>
              <a:rPr lang="en-GB" dirty="0"/>
              <a:t>Target suitability is a function of value, visibility access and inertia against illegal treatment. It has been suggested that certain goods were the most likely to be stolen because they were 'CRAVED': concealable, removable, available, valuable, enjoyable and disposable.</a:t>
            </a:r>
            <a:r>
              <a:rPr lang="en-GB" dirty="0">
                <a:cs typeface="Calibri"/>
              </a:rPr>
              <a:t> </a:t>
            </a:r>
            <a:r>
              <a:rPr lang="en-US" dirty="0">
                <a:cs typeface="Calibri"/>
              </a:rPr>
              <a:t>An accessible target can include a person, an object or a place. </a:t>
            </a:r>
          </a:p>
          <a:p>
            <a:endParaRPr lang="en-US" dirty="0">
              <a:cs typeface="Calibri"/>
            </a:endParaRPr>
          </a:p>
          <a:p>
            <a:r>
              <a:rPr lang="en-US" b="1" dirty="0">
                <a:cs typeface="Calibri"/>
              </a:rPr>
              <a:t>Motivated Offender</a:t>
            </a:r>
            <a:r>
              <a:rPr lang="en-US" dirty="0">
                <a:cs typeface="Calibri"/>
              </a:rPr>
              <a:t> –  </a:t>
            </a:r>
            <a:r>
              <a:rPr lang="en-GB" dirty="0"/>
              <a:t>Likely offenders can be anyone, because routine activities theory deliberately avoids discussion of the causes of crime and the motivations of offenders. Instead, there is a focus on victims’ activities: ”the ordinary activities of people structure the patterns for criminal opportunities” (</a:t>
            </a:r>
            <a:r>
              <a:rPr lang="en-GB" dirty="0" err="1"/>
              <a:t>Tillyer</a:t>
            </a:r>
            <a:r>
              <a:rPr lang="en-GB" dirty="0"/>
              <a:t>, p.144). Thus, the level of crime is independent of the supply of motivated offenders and can be controlled by crime prevention measures; for example, with repeat offending/victimisation, the focus would be on the attractiveness of the target, plus the possibility of finding effective guardians.</a:t>
            </a:r>
            <a:endParaRPr lang="en-US" dirty="0">
              <a:cs typeface="Calibri"/>
            </a:endParaRPr>
          </a:p>
          <a:p>
            <a:endParaRPr lang="en-US" dirty="0">
              <a:cs typeface="Calibri"/>
            </a:endParaRPr>
          </a:p>
          <a:p>
            <a:r>
              <a:rPr lang="en-US" b="1" dirty="0">
                <a:cs typeface="Calibri"/>
              </a:rPr>
              <a:t>Absence of Guardian</a:t>
            </a:r>
            <a:r>
              <a:rPr lang="en-US" dirty="0">
                <a:cs typeface="Calibri"/>
              </a:rPr>
              <a:t> – </a:t>
            </a:r>
            <a:r>
              <a:rPr lang="en-GB" dirty="0"/>
              <a:t>Guardians can include those who supervise potential offenders as well as those who protect targets. The formers’ interest may be personal (owners, friends and relatives), assigned or diffuse (employees with direct or general responsibilities) or general (strangers, the public).</a:t>
            </a:r>
            <a:r>
              <a:rPr lang="en-US" dirty="0"/>
              <a:t> </a:t>
            </a:r>
            <a:r>
              <a:rPr lang="en-US" dirty="0">
                <a:cs typeface="Calibri"/>
              </a:rPr>
              <a:t>Some examples of a capable guardian are; Police patrols, security guards, door staff. Friends and </a:t>
            </a:r>
            <a:r>
              <a:rPr lang="en-US" dirty="0" err="1">
                <a:cs typeface="Calibri"/>
              </a:rPr>
              <a:t>Neighbours</a:t>
            </a:r>
            <a:r>
              <a:rPr lang="en-US" dirty="0">
                <a:cs typeface="Calibri"/>
              </a:rPr>
              <a:t>.</a:t>
            </a:r>
          </a:p>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19</a:t>
            </a:fld>
            <a:endParaRPr lang="en-GB"/>
          </a:p>
        </p:txBody>
      </p:sp>
    </p:spTree>
    <p:extLst>
      <p:ext uri="{BB962C8B-B14F-4D97-AF65-F5344CB8AC3E}">
        <p14:creationId xmlns:p14="http://schemas.microsoft.com/office/powerpoint/2010/main" val="21312187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How does this differ? Doesn’t look at why a person has committed crime but focuses on the victimization instead and this has became influential in victimology </a:t>
            </a:r>
          </a:p>
          <a:p>
            <a:pPr marL="171450" indent="-171450">
              <a:buFont typeface="Calibri"/>
              <a:buChar char="-"/>
            </a:pPr>
            <a:r>
              <a:rPr lang="en-US" dirty="0">
                <a:cs typeface="Calibri"/>
              </a:rPr>
              <a:t>Ordinary people can be convinced to commit a crime if there is a suitable target and an absence of guardians </a:t>
            </a:r>
          </a:p>
          <a:p>
            <a:pPr marL="171450" indent="-171450">
              <a:buFont typeface="Calibri"/>
              <a:buChar char="-"/>
            </a:pPr>
            <a:r>
              <a:rPr lang="en-US" dirty="0">
                <a:cs typeface="Calibri"/>
              </a:rPr>
              <a:t>Differs from: </a:t>
            </a:r>
            <a:r>
              <a:rPr lang="en-US" dirty="0"/>
              <a:t>Routine activity analyzes the criminal event, and avoids motivations and psychology as topics for discussion, whereas rational choice approaches crime as purposive behavior designed look into whether an offender will benefit from a crime (such as money, status, sex, and excitement).</a:t>
            </a:r>
            <a:endParaRPr lang="en-US" dirty="0">
              <a:cs typeface="Calibri"/>
            </a:endParaRPr>
          </a:p>
          <a:p>
            <a:pPr marL="171450" indent="-171450">
              <a:buFont typeface="Calibri"/>
              <a:buChar char="-"/>
            </a:pPr>
            <a:endParaRPr lang="en-US" dirty="0"/>
          </a:p>
          <a:p>
            <a:pPr marL="171450" indent="-171450">
              <a:lnSpc>
                <a:spcPct val="90000"/>
              </a:lnSpc>
              <a:spcBef>
                <a:spcPts val="1000"/>
              </a:spcBef>
              <a:buFont typeface="Arial,Sans-Serif"/>
              <a:buChar char="•"/>
            </a:pPr>
            <a:r>
              <a:rPr lang="en-GB" dirty="0"/>
              <a:t>Criticism? Says that everyone can be a motivated offender if they are faced with the opportunity - many researchers also discuss how motivations vary across offenders</a:t>
            </a:r>
            <a:endParaRPr lang="en-US" dirty="0"/>
          </a:p>
          <a:p>
            <a:endParaRPr lang="en-US" dirty="0">
              <a:cs typeface="Calibri"/>
            </a:endParaRPr>
          </a:p>
          <a:p>
            <a:pPr marL="171450" indent="-171450">
              <a:buFont typeface="Calibri"/>
              <a:buChar char="-"/>
            </a:pPr>
            <a:endParaRPr lang="en-US" dirty="0"/>
          </a:p>
          <a:p>
            <a:pPr marL="171450" indent="-171450">
              <a:buFont typeface="Arial"/>
              <a:buChar char="•"/>
            </a:pPr>
            <a:r>
              <a:rPr lang="en-US" dirty="0"/>
              <a:t>This theory focuses on the other two the most</a:t>
            </a:r>
            <a:endParaRPr lang="en-US" dirty="0">
              <a:cs typeface="Calibri"/>
            </a:endParaRPr>
          </a:p>
          <a:p>
            <a:pPr marL="171450" indent="-171450">
              <a:buFont typeface="Calibri"/>
              <a:buChar char="-"/>
            </a:pPr>
            <a:r>
              <a:rPr lang="en-US" dirty="0">
                <a:cs typeface="Calibri"/>
              </a:rPr>
              <a:t> </a:t>
            </a:r>
          </a:p>
        </p:txBody>
      </p:sp>
      <p:sp>
        <p:nvSpPr>
          <p:cNvPr id="4" name="Slide Number Placeholder 3"/>
          <p:cNvSpPr>
            <a:spLocks noGrp="1"/>
          </p:cNvSpPr>
          <p:nvPr>
            <p:ph type="sldNum" sz="quarter" idx="5"/>
          </p:nvPr>
        </p:nvSpPr>
        <p:spPr/>
        <p:txBody>
          <a:bodyPr/>
          <a:lstStyle/>
          <a:p>
            <a:fld id="{7796A3EE-060B-4E44-B573-BF30520114AF}" type="slidenum">
              <a:t>20</a:t>
            </a:fld>
            <a:endParaRPr lang="en-GB"/>
          </a:p>
        </p:txBody>
      </p:sp>
    </p:spTree>
    <p:extLst>
      <p:ext uri="{BB962C8B-B14F-4D97-AF65-F5344CB8AC3E}">
        <p14:creationId xmlns:p14="http://schemas.microsoft.com/office/powerpoint/2010/main" val="19463088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796A3EE-060B-4E44-B573-BF30520114AF}" type="slidenum">
              <a:t>21</a:t>
            </a:fld>
            <a:endParaRPr lang="en-GB"/>
          </a:p>
        </p:txBody>
      </p:sp>
    </p:spTree>
    <p:extLst>
      <p:ext uri="{BB962C8B-B14F-4D97-AF65-F5344CB8AC3E}">
        <p14:creationId xmlns:p14="http://schemas.microsoft.com/office/powerpoint/2010/main" val="29418243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796A3EE-060B-4E44-B573-BF30520114AF}" type="slidenum">
              <a:t>22</a:t>
            </a:fld>
            <a:endParaRPr lang="en-GB"/>
          </a:p>
        </p:txBody>
      </p:sp>
    </p:spTree>
    <p:extLst>
      <p:ext uri="{BB962C8B-B14F-4D97-AF65-F5344CB8AC3E}">
        <p14:creationId xmlns:p14="http://schemas.microsoft.com/office/powerpoint/2010/main" val="40183374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F7726F-0A85-4F0F-B934-B4CA25860FDA}" type="slidenum">
              <a:rPr lang="en-GB" smtClean="0"/>
              <a:t>23</a:t>
            </a:fld>
            <a:endParaRPr lang="en-GB"/>
          </a:p>
        </p:txBody>
      </p:sp>
    </p:spTree>
    <p:extLst>
      <p:ext uri="{BB962C8B-B14F-4D97-AF65-F5344CB8AC3E}">
        <p14:creationId xmlns:p14="http://schemas.microsoft.com/office/powerpoint/2010/main" val="15839205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24</a:t>
            </a:fld>
            <a:endParaRPr lang="en-GB"/>
          </a:p>
        </p:txBody>
      </p:sp>
    </p:spTree>
    <p:extLst>
      <p:ext uri="{BB962C8B-B14F-4D97-AF65-F5344CB8AC3E}">
        <p14:creationId xmlns:p14="http://schemas.microsoft.com/office/powerpoint/2010/main" val="9862813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241D8AD-D069-4D70-862F-C7725F4D405C}" type="slidenum">
              <a:rPr lang="en-GB"/>
              <a:t>25</a:t>
            </a:fld>
            <a:endParaRPr lang="en-GB"/>
          </a:p>
        </p:txBody>
      </p:sp>
    </p:spTree>
    <p:extLst>
      <p:ext uri="{BB962C8B-B14F-4D97-AF65-F5344CB8AC3E}">
        <p14:creationId xmlns:p14="http://schemas.microsoft.com/office/powerpoint/2010/main" val="22427406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26</a:t>
            </a:fld>
            <a:endParaRPr lang="en-GB"/>
          </a:p>
        </p:txBody>
      </p:sp>
    </p:spTree>
    <p:extLst>
      <p:ext uri="{BB962C8B-B14F-4D97-AF65-F5344CB8AC3E}">
        <p14:creationId xmlns:p14="http://schemas.microsoft.com/office/powerpoint/2010/main" val="277414422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28</a:t>
            </a:fld>
            <a:endParaRPr lang="en-GB"/>
          </a:p>
        </p:txBody>
      </p:sp>
    </p:spTree>
    <p:extLst>
      <p:ext uri="{BB962C8B-B14F-4D97-AF65-F5344CB8AC3E}">
        <p14:creationId xmlns:p14="http://schemas.microsoft.com/office/powerpoint/2010/main" val="25669434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9F63098-C8E7-4E28-B324-D5DF2838ABA3}" type="slidenum">
              <a:rPr lang="en-GB" smtClean="0"/>
              <a:t>29</a:t>
            </a:fld>
            <a:endParaRPr lang="en-GB"/>
          </a:p>
        </p:txBody>
      </p:sp>
    </p:spTree>
    <p:extLst>
      <p:ext uri="{BB962C8B-B14F-4D97-AF65-F5344CB8AC3E}">
        <p14:creationId xmlns:p14="http://schemas.microsoft.com/office/powerpoint/2010/main" val="152000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DF007-C340-6B9A-86D4-85D0EEF4A99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E41458-97B3-E4D2-212B-34A53EF8B3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8F27652-295E-71D7-CBEC-D14CAF82421A}"/>
              </a:ext>
            </a:extLst>
          </p:cNvPr>
          <p:cNvSpPr>
            <a:spLocks noGrp="1"/>
          </p:cNvSpPr>
          <p:nvPr>
            <p:ph type="dt" sz="half" idx="10"/>
          </p:nvPr>
        </p:nvSpPr>
        <p:spPr/>
        <p:txBody>
          <a:bodyPr/>
          <a:lstStyle/>
          <a:p>
            <a:fld id="{D710A388-32BA-4BAE-888F-DC4C7A8F9364}" type="datetimeFigureOut">
              <a:rPr lang="en-GB" smtClean="0"/>
              <a:t>31/10/2024</a:t>
            </a:fld>
            <a:endParaRPr lang="en-GB"/>
          </a:p>
        </p:txBody>
      </p:sp>
      <p:sp>
        <p:nvSpPr>
          <p:cNvPr id="5" name="Footer Placeholder 4">
            <a:extLst>
              <a:ext uri="{FF2B5EF4-FFF2-40B4-BE49-F238E27FC236}">
                <a16:creationId xmlns:a16="http://schemas.microsoft.com/office/drawing/2014/main" id="{FB463CEE-6959-A336-F30A-C2D6B5BE7E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918056-4DA4-02B8-C8B3-D063B07F66D5}"/>
              </a:ext>
            </a:extLst>
          </p:cNvPr>
          <p:cNvSpPr>
            <a:spLocks noGrp="1"/>
          </p:cNvSpPr>
          <p:nvPr>
            <p:ph type="sldNum" sz="quarter" idx="12"/>
          </p:nvPr>
        </p:nvSpPr>
        <p:spPr/>
        <p:txBody>
          <a:bodyPr/>
          <a:lstStyle/>
          <a:p>
            <a:fld id="{691306D5-4EAA-4CC2-A90B-858BCE011D5F}" type="slidenum">
              <a:rPr lang="en-GB" smtClean="0"/>
              <a:t>‹#›</a:t>
            </a:fld>
            <a:endParaRPr lang="en-GB"/>
          </a:p>
        </p:txBody>
      </p:sp>
    </p:spTree>
    <p:extLst>
      <p:ext uri="{BB962C8B-B14F-4D97-AF65-F5344CB8AC3E}">
        <p14:creationId xmlns:p14="http://schemas.microsoft.com/office/powerpoint/2010/main" val="2280701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DFC32-7546-DDD2-C73C-4D2C0C84270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6DCEEB-A716-210E-4B04-2A4BB7CE852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645327-F3E9-547F-A0A9-83D41C3C922A}"/>
              </a:ext>
            </a:extLst>
          </p:cNvPr>
          <p:cNvSpPr>
            <a:spLocks noGrp="1"/>
          </p:cNvSpPr>
          <p:nvPr>
            <p:ph type="dt" sz="half" idx="10"/>
          </p:nvPr>
        </p:nvSpPr>
        <p:spPr/>
        <p:txBody>
          <a:bodyPr/>
          <a:lstStyle/>
          <a:p>
            <a:fld id="{D710A388-32BA-4BAE-888F-DC4C7A8F9364}" type="datetimeFigureOut">
              <a:rPr lang="en-GB" smtClean="0"/>
              <a:t>31/10/2024</a:t>
            </a:fld>
            <a:endParaRPr lang="en-GB"/>
          </a:p>
        </p:txBody>
      </p:sp>
      <p:sp>
        <p:nvSpPr>
          <p:cNvPr id="5" name="Footer Placeholder 4">
            <a:extLst>
              <a:ext uri="{FF2B5EF4-FFF2-40B4-BE49-F238E27FC236}">
                <a16:creationId xmlns:a16="http://schemas.microsoft.com/office/drawing/2014/main" id="{2D2C0B5A-9BA0-8BB0-8049-1B211D85B1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FC5744-7872-2B5A-A8C1-926B5C2425C3}"/>
              </a:ext>
            </a:extLst>
          </p:cNvPr>
          <p:cNvSpPr>
            <a:spLocks noGrp="1"/>
          </p:cNvSpPr>
          <p:nvPr>
            <p:ph type="sldNum" sz="quarter" idx="12"/>
          </p:nvPr>
        </p:nvSpPr>
        <p:spPr/>
        <p:txBody>
          <a:bodyPr/>
          <a:lstStyle/>
          <a:p>
            <a:fld id="{691306D5-4EAA-4CC2-A90B-858BCE011D5F}" type="slidenum">
              <a:rPr lang="en-GB" smtClean="0"/>
              <a:t>‹#›</a:t>
            </a:fld>
            <a:endParaRPr lang="en-GB"/>
          </a:p>
        </p:txBody>
      </p:sp>
    </p:spTree>
    <p:extLst>
      <p:ext uri="{BB962C8B-B14F-4D97-AF65-F5344CB8AC3E}">
        <p14:creationId xmlns:p14="http://schemas.microsoft.com/office/powerpoint/2010/main" val="22554692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15B91-68A9-4D92-0CB2-53C0B63303F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6B5B5F0-43EC-A920-AB42-34A543EC6E0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E5B698-2D1E-CF5E-187B-83C5B6F4039E}"/>
              </a:ext>
            </a:extLst>
          </p:cNvPr>
          <p:cNvSpPr>
            <a:spLocks noGrp="1"/>
          </p:cNvSpPr>
          <p:nvPr>
            <p:ph type="dt" sz="half" idx="10"/>
          </p:nvPr>
        </p:nvSpPr>
        <p:spPr/>
        <p:txBody>
          <a:bodyPr/>
          <a:lstStyle/>
          <a:p>
            <a:fld id="{D710A388-32BA-4BAE-888F-DC4C7A8F9364}" type="datetimeFigureOut">
              <a:rPr lang="en-GB" smtClean="0"/>
              <a:t>31/10/2024</a:t>
            </a:fld>
            <a:endParaRPr lang="en-GB"/>
          </a:p>
        </p:txBody>
      </p:sp>
      <p:sp>
        <p:nvSpPr>
          <p:cNvPr id="5" name="Footer Placeholder 4">
            <a:extLst>
              <a:ext uri="{FF2B5EF4-FFF2-40B4-BE49-F238E27FC236}">
                <a16:creationId xmlns:a16="http://schemas.microsoft.com/office/drawing/2014/main" id="{B6552E09-BD6D-231D-677B-EF7D0D4DF6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20D685-655C-3E02-9C18-DC812445891E}"/>
              </a:ext>
            </a:extLst>
          </p:cNvPr>
          <p:cNvSpPr>
            <a:spLocks noGrp="1"/>
          </p:cNvSpPr>
          <p:nvPr>
            <p:ph type="sldNum" sz="quarter" idx="12"/>
          </p:nvPr>
        </p:nvSpPr>
        <p:spPr/>
        <p:txBody>
          <a:bodyPr/>
          <a:lstStyle/>
          <a:p>
            <a:fld id="{691306D5-4EAA-4CC2-A90B-858BCE011D5F}" type="slidenum">
              <a:rPr lang="en-GB" smtClean="0"/>
              <a:t>‹#›</a:t>
            </a:fld>
            <a:endParaRPr lang="en-GB"/>
          </a:p>
        </p:txBody>
      </p:sp>
    </p:spTree>
    <p:extLst>
      <p:ext uri="{BB962C8B-B14F-4D97-AF65-F5344CB8AC3E}">
        <p14:creationId xmlns:p14="http://schemas.microsoft.com/office/powerpoint/2010/main" val="24866380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F22BD-DC48-8190-0B5C-8705DB5D91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F9F414-4056-6F2A-E1FB-F2E7ED268BB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914A94E-1BC3-2F54-0DC6-2FE44016501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4A467E8-F618-B5B1-66FC-C2445BAF5E19}"/>
              </a:ext>
            </a:extLst>
          </p:cNvPr>
          <p:cNvSpPr>
            <a:spLocks noGrp="1"/>
          </p:cNvSpPr>
          <p:nvPr>
            <p:ph type="dt" sz="half" idx="10"/>
          </p:nvPr>
        </p:nvSpPr>
        <p:spPr/>
        <p:txBody>
          <a:bodyPr/>
          <a:lstStyle/>
          <a:p>
            <a:fld id="{D710A388-32BA-4BAE-888F-DC4C7A8F9364}" type="datetimeFigureOut">
              <a:rPr lang="en-GB" smtClean="0"/>
              <a:t>31/10/2024</a:t>
            </a:fld>
            <a:endParaRPr lang="en-GB"/>
          </a:p>
        </p:txBody>
      </p:sp>
      <p:sp>
        <p:nvSpPr>
          <p:cNvPr id="6" name="Footer Placeholder 5">
            <a:extLst>
              <a:ext uri="{FF2B5EF4-FFF2-40B4-BE49-F238E27FC236}">
                <a16:creationId xmlns:a16="http://schemas.microsoft.com/office/drawing/2014/main" id="{F1EE3BF5-AB4D-2BC9-D520-9F5D53D2DF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A4C36F-9BA8-FCC7-5EA6-0A5F507097E4}"/>
              </a:ext>
            </a:extLst>
          </p:cNvPr>
          <p:cNvSpPr>
            <a:spLocks noGrp="1"/>
          </p:cNvSpPr>
          <p:nvPr>
            <p:ph type="sldNum" sz="quarter" idx="12"/>
          </p:nvPr>
        </p:nvSpPr>
        <p:spPr/>
        <p:txBody>
          <a:bodyPr/>
          <a:lstStyle/>
          <a:p>
            <a:fld id="{691306D5-4EAA-4CC2-A90B-858BCE011D5F}" type="slidenum">
              <a:rPr lang="en-GB" smtClean="0"/>
              <a:t>‹#›</a:t>
            </a:fld>
            <a:endParaRPr lang="en-GB"/>
          </a:p>
        </p:txBody>
      </p:sp>
    </p:spTree>
    <p:extLst>
      <p:ext uri="{BB962C8B-B14F-4D97-AF65-F5344CB8AC3E}">
        <p14:creationId xmlns:p14="http://schemas.microsoft.com/office/powerpoint/2010/main" val="844192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11BC7-89E3-154B-E56D-61D65D2CBCC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7908D8-9A91-651F-6235-BF1DC53286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720B6D4-C526-C70D-7B33-13C3AF3595D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772D690-4D52-3147-C6DB-C6468823FF2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B68DEB-CE81-DECC-5839-BD7B5B77AC2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7DA69ED-D5A5-A564-61AD-E330944ACC65}"/>
              </a:ext>
            </a:extLst>
          </p:cNvPr>
          <p:cNvSpPr>
            <a:spLocks noGrp="1"/>
          </p:cNvSpPr>
          <p:nvPr>
            <p:ph type="dt" sz="half" idx="10"/>
          </p:nvPr>
        </p:nvSpPr>
        <p:spPr/>
        <p:txBody>
          <a:bodyPr/>
          <a:lstStyle/>
          <a:p>
            <a:fld id="{D710A388-32BA-4BAE-888F-DC4C7A8F9364}" type="datetimeFigureOut">
              <a:rPr lang="en-GB" smtClean="0"/>
              <a:t>31/10/2024</a:t>
            </a:fld>
            <a:endParaRPr lang="en-GB"/>
          </a:p>
        </p:txBody>
      </p:sp>
      <p:sp>
        <p:nvSpPr>
          <p:cNvPr id="8" name="Footer Placeholder 7">
            <a:extLst>
              <a:ext uri="{FF2B5EF4-FFF2-40B4-BE49-F238E27FC236}">
                <a16:creationId xmlns:a16="http://schemas.microsoft.com/office/drawing/2014/main" id="{A1D86330-63FE-DC30-9FD5-D872B10F7DF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5C8A510-46F7-7738-9A4D-4CFC5431C364}"/>
              </a:ext>
            </a:extLst>
          </p:cNvPr>
          <p:cNvSpPr>
            <a:spLocks noGrp="1"/>
          </p:cNvSpPr>
          <p:nvPr>
            <p:ph type="sldNum" sz="quarter" idx="12"/>
          </p:nvPr>
        </p:nvSpPr>
        <p:spPr/>
        <p:txBody>
          <a:bodyPr/>
          <a:lstStyle/>
          <a:p>
            <a:fld id="{691306D5-4EAA-4CC2-A90B-858BCE011D5F}" type="slidenum">
              <a:rPr lang="en-GB" smtClean="0"/>
              <a:t>‹#›</a:t>
            </a:fld>
            <a:endParaRPr lang="en-GB"/>
          </a:p>
        </p:txBody>
      </p:sp>
    </p:spTree>
    <p:extLst>
      <p:ext uri="{BB962C8B-B14F-4D97-AF65-F5344CB8AC3E}">
        <p14:creationId xmlns:p14="http://schemas.microsoft.com/office/powerpoint/2010/main" val="17922532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B1656-2D07-EB6A-E9A5-C3C4676131B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D7A222E-A97E-DD39-F4F5-874D498EC71C}"/>
              </a:ext>
            </a:extLst>
          </p:cNvPr>
          <p:cNvSpPr>
            <a:spLocks noGrp="1"/>
          </p:cNvSpPr>
          <p:nvPr>
            <p:ph type="dt" sz="half" idx="10"/>
          </p:nvPr>
        </p:nvSpPr>
        <p:spPr/>
        <p:txBody>
          <a:bodyPr/>
          <a:lstStyle/>
          <a:p>
            <a:fld id="{D710A388-32BA-4BAE-888F-DC4C7A8F9364}" type="datetimeFigureOut">
              <a:rPr lang="en-GB" smtClean="0"/>
              <a:t>31/10/2024</a:t>
            </a:fld>
            <a:endParaRPr lang="en-GB"/>
          </a:p>
        </p:txBody>
      </p:sp>
      <p:sp>
        <p:nvSpPr>
          <p:cNvPr id="4" name="Footer Placeholder 3">
            <a:extLst>
              <a:ext uri="{FF2B5EF4-FFF2-40B4-BE49-F238E27FC236}">
                <a16:creationId xmlns:a16="http://schemas.microsoft.com/office/drawing/2014/main" id="{8268A0CA-1BF5-184E-5A0D-DA21665EB2F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E496988-F3AB-FFAB-52A1-A04E88CF1560}"/>
              </a:ext>
            </a:extLst>
          </p:cNvPr>
          <p:cNvSpPr>
            <a:spLocks noGrp="1"/>
          </p:cNvSpPr>
          <p:nvPr>
            <p:ph type="sldNum" sz="quarter" idx="12"/>
          </p:nvPr>
        </p:nvSpPr>
        <p:spPr/>
        <p:txBody>
          <a:bodyPr/>
          <a:lstStyle/>
          <a:p>
            <a:fld id="{691306D5-4EAA-4CC2-A90B-858BCE011D5F}" type="slidenum">
              <a:rPr lang="en-GB" smtClean="0"/>
              <a:t>‹#›</a:t>
            </a:fld>
            <a:endParaRPr lang="en-GB"/>
          </a:p>
        </p:txBody>
      </p:sp>
    </p:spTree>
    <p:extLst>
      <p:ext uri="{BB962C8B-B14F-4D97-AF65-F5344CB8AC3E}">
        <p14:creationId xmlns:p14="http://schemas.microsoft.com/office/powerpoint/2010/main" val="2560161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960C01-F2B5-A712-8D75-909C0DF73C3D}"/>
              </a:ext>
            </a:extLst>
          </p:cNvPr>
          <p:cNvSpPr>
            <a:spLocks noGrp="1"/>
          </p:cNvSpPr>
          <p:nvPr>
            <p:ph type="dt" sz="half" idx="10"/>
          </p:nvPr>
        </p:nvSpPr>
        <p:spPr/>
        <p:txBody>
          <a:bodyPr/>
          <a:lstStyle/>
          <a:p>
            <a:fld id="{D710A388-32BA-4BAE-888F-DC4C7A8F9364}" type="datetimeFigureOut">
              <a:rPr lang="en-GB" smtClean="0"/>
              <a:t>31/10/2024</a:t>
            </a:fld>
            <a:endParaRPr lang="en-GB"/>
          </a:p>
        </p:txBody>
      </p:sp>
      <p:sp>
        <p:nvSpPr>
          <p:cNvPr id="3" name="Footer Placeholder 2">
            <a:extLst>
              <a:ext uri="{FF2B5EF4-FFF2-40B4-BE49-F238E27FC236}">
                <a16:creationId xmlns:a16="http://schemas.microsoft.com/office/drawing/2014/main" id="{A504703D-5052-DF36-CC9D-17644E362A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769471E-E2D2-C09B-DA15-2DC714FA3EC3}"/>
              </a:ext>
            </a:extLst>
          </p:cNvPr>
          <p:cNvSpPr>
            <a:spLocks noGrp="1"/>
          </p:cNvSpPr>
          <p:nvPr>
            <p:ph type="sldNum" sz="quarter" idx="12"/>
          </p:nvPr>
        </p:nvSpPr>
        <p:spPr/>
        <p:txBody>
          <a:bodyPr/>
          <a:lstStyle/>
          <a:p>
            <a:fld id="{691306D5-4EAA-4CC2-A90B-858BCE011D5F}" type="slidenum">
              <a:rPr lang="en-GB" smtClean="0"/>
              <a:t>‹#›</a:t>
            </a:fld>
            <a:endParaRPr lang="en-GB"/>
          </a:p>
        </p:txBody>
      </p:sp>
    </p:spTree>
    <p:extLst>
      <p:ext uri="{BB962C8B-B14F-4D97-AF65-F5344CB8AC3E}">
        <p14:creationId xmlns:p14="http://schemas.microsoft.com/office/powerpoint/2010/main" val="1881375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74482-A385-0E54-5870-FB31E96D9F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D3E6AA3-26AD-FE33-D153-51D11BE6A3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9DBEB89-9CAA-A9FC-2D82-F6AEF7E2DB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FA9C38-31C4-7C3B-210D-82BD8A3A9B40}"/>
              </a:ext>
            </a:extLst>
          </p:cNvPr>
          <p:cNvSpPr>
            <a:spLocks noGrp="1"/>
          </p:cNvSpPr>
          <p:nvPr>
            <p:ph type="dt" sz="half" idx="10"/>
          </p:nvPr>
        </p:nvSpPr>
        <p:spPr/>
        <p:txBody>
          <a:bodyPr/>
          <a:lstStyle/>
          <a:p>
            <a:fld id="{D710A388-32BA-4BAE-888F-DC4C7A8F9364}" type="datetimeFigureOut">
              <a:rPr lang="en-GB" smtClean="0"/>
              <a:t>31/10/2024</a:t>
            </a:fld>
            <a:endParaRPr lang="en-GB"/>
          </a:p>
        </p:txBody>
      </p:sp>
      <p:sp>
        <p:nvSpPr>
          <p:cNvPr id="6" name="Footer Placeholder 5">
            <a:extLst>
              <a:ext uri="{FF2B5EF4-FFF2-40B4-BE49-F238E27FC236}">
                <a16:creationId xmlns:a16="http://schemas.microsoft.com/office/drawing/2014/main" id="{887CEA42-C399-F42B-5A29-B3F6DD0065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B56BE0-0627-FDA9-51B7-5CF1FAB419D8}"/>
              </a:ext>
            </a:extLst>
          </p:cNvPr>
          <p:cNvSpPr>
            <a:spLocks noGrp="1"/>
          </p:cNvSpPr>
          <p:nvPr>
            <p:ph type="sldNum" sz="quarter" idx="12"/>
          </p:nvPr>
        </p:nvSpPr>
        <p:spPr/>
        <p:txBody>
          <a:bodyPr/>
          <a:lstStyle/>
          <a:p>
            <a:fld id="{691306D5-4EAA-4CC2-A90B-858BCE011D5F}" type="slidenum">
              <a:rPr lang="en-GB" smtClean="0"/>
              <a:t>‹#›</a:t>
            </a:fld>
            <a:endParaRPr lang="en-GB"/>
          </a:p>
        </p:txBody>
      </p:sp>
    </p:spTree>
    <p:extLst>
      <p:ext uri="{BB962C8B-B14F-4D97-AF65-F5344CB8AC3E}">
        <p14:creationId xmlns:p14="http://schemas.microsoft.com/office/powerpoint/2010/main" val="15165049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F07AA-50F6-320F-9B14-9E89F772D7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57AB426-F4E3-BB91-195A-B37491FEF3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E7698BB-00BB-419A-AD06-9AE9BEEED8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F4CFD5-4097-DEB7-4B2F-2751042188FB}"/>
              </a:ext>
            </a:extLst>
          </p:cNvPr>
          <p:cNvSpPr>
            <a:spLocks noGrp="1"/>
          </p:cNvSpPr>
          <p:nvPr>
            <p:ph type="dt" sz="half" idx="10"/>
          </p:nvPr>
        </p:nvSpPr>
        <p:spPr/>
        <p:txBody>
          <a:bodyPr/>
          <a:lstStyle/>
          <a:p>
            <a:fld id="{D710A388-32BA-4BAE-888F-DC4C7A8F9364}" type="datetimeFigureOut">
              <a:rPr lang="en-GB" smtClean="0"/>
              <a:t>31/10/2024</a:t>
            </a:fld>
            <a:endParaRPr lang="en-GB"/>
          </a:p>
        </p:txBody>
      </p:sp>
      <p:sp>
        <p:nvSpPr>
          <p:cNvPr id="6" name="Footer Placeholder 5">
            <a:extLst>
              <a:ext uri="{FF2B5EF4-FFF2-40B4-BE49-F238E27FC236}">
                <a16:creationId xmlns:a16="http://schemas.microsoft.com/office/drawing/2014/main" id="{AA4DBFA5-4DAD-4CDD-97E7-5AF3197E7F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83ED7F-1B8D-51BA-5084-31D8EFDD2A85}"/>
              </a:ext>
            </a:extLst>
          </p:cNvPr>
          <p:cNvSpPr>
            <a:spLocks noGrp="1"/>
          </p:cNvSpPr>
          <p:nvPr>
            <p:ph type="sldNum" sz="quarter" idx="12"/>
          </p:nvPr>
        </p:nvSpPr>
        <p:spPr/>
        <p:txBody>
          <a:bodyPr/>
          <a:lstStyle/>
          <a:p>
            <a:fld id="{691306D5-4EAA-4CC2-A90B-858BCE011D5F}" type="slidenum">
              <a:rPr lang="en-GB" smtClean="0"/>
              <a:t>‹#›</a:t>
            </a:fld>
            <a:endParaRPr lang="en-GB"/>
          </a:p>
        </p:txBody>
      </p:sp>
    </p:spTree>
    <p:extLst>
      <p:ext uri="{BB962C8B-B14F-4D97-AF65-F5344CB8AC3E}">
        <p14:creationId xmlns:p14="http://schemas.microsoft.com/office/powerpoint/2010/main" val="2952533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D2169-F893-B958-40B1-FDED78BC90F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9CAE398-DC4E-B3BD-040C-7417C6E16AE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BC9083-D61E-96F6-A6FA-54AF5287EDF3}"/>
              </a:ext>
            </a:extLst>
          </p:cNvPr>
          <p:cNvSpPr>
            <a:spLocks noGrp="1"/>
          </p:cNvSpPr>
          <p:nvPr>
            <p:ph type="dt" sz="half" idx="10"/>
          </p:nvPr>
        </p:nvSpPr>
        <p:spPr/>
        <p:txBody>
          <a:bodyPr/>
          <a:lstStyle/>
          <a:p>
            <a:fld id="{D710A388-32BA-4BAE-888F-DC4C7A8F9364}" type="datetimeFigureOut">
              <a:rPr lang="en-GB" smtClean="0"/>
              <a:t>31/10/2024</a:t>
            </a:fld>
            <a:endParaRPr lang="en-GB"/>
          </a:p>
        </p:txBody>
      </p:sp>
      <p:sp>
        <p:nvSpPr>
          <p:cNvPr id="5" name="Footer Placeholder 4">
            <a:extLst>
              <a:ext uri="{FF2B5EF4-FFF2-40B4-BE49-F238E27FC236}">
                <a16:creationId xmlns:a16="http://schemas.microsoft.com/office/drawing/2014/main" id="{139D764E-67AA-B2CB-C195-242AEF0119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8B60C9-C4F6-E140-9963-2D144973162F}"/>
              </a:ext>
            </a:extLst>
          </p:cNvPr>
          <p:cNvSpPr>
            <a:spLocks noGrp="1"/>
          </p:cNvSpPr>
          <p:nvPr>
            <p:ph type="sldNum" sz="quarter" idx="12"/>
          </p:nvPr>
        </p:nvSpPr>
        <p:spPr/>
        <p:txBody>
          <a:bodyPr/>
          <a:lstStyle/>
          <a:p>
            <a:fld id="{691306D5-4EAA-4CC2-A90B-858BCE011D5F}" type="slidenum">
              <a:rPr lang="en-GB" smtClean="0"/>
              <a:t>‹#›</a:t>
            </a:fld>
            <a:endParaRPr lang="en-GB"/>
          </a:p>
        </p:txBody>
      </p:sp>
    </p:spTree>
    <p:extLst>
      <p:ext uri="{BB962C8B-B14F-4D97-AF65-F5344CB8AC3E}">
        <p14:creationId xmlns:p14="http://schemas.microsoft.com/office/powerpoint/2010/main" val="2936899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D82716-044A-C7CC-9B5C-5176536922F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CB29A7-BDAE-1BE6-1D07-CCF0D6F24FC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C3FF73-28D1-B7D2-0B2C-089EB596D05D}"/>
              </a:ext>
            </a:extLst>
          </p:cNvPr>
          <p:cNvSpPr>
            <a:spLocks noGrp="1"/>
          </p:cNvSpPr>
          <p:nvPr>
            <p:ph type="dt" sz="half" idx="10"/>
          </p:nvPr>
        </p:nvSpPr>
        <p:spPr/>
        <p:txBody>
          <a:bodyPr/>
          <a:lstStyle/>
          <a:p>
            <a:fld id="{D710A388-32BA-4BAE-888F-DC4C7A8F9364}" type="datetimeFigureOut">
              <a:rPr lang="en-GB" smtClean="0"/>
              <a:t>31/10/2024</a:t>
            </a:fld>
            <a:endParaRPr lang="en-GB"/>
          </a:p>
        </p:txBody>
      </p:sp>
      <p:sp>
        <p:nvSpPr>
          <p:cNvPr id="5" name="Footer Placeholder 4">
            <a:extLst>
              <a:ext uri="{FF2B5EF4-FFF2-40B4-BE49-F238E27FC236}">
                <a16:creationId xmlns:a16="http://schemas.microsoft.com/office/drawing/2014/main" id="{ED3C50C1-4B7C-04A6-7D09-EF405B7734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9152CE-C8B6-DC8D-C1F9-8787D7566F05}"/>
              </a:ext>
            </a:extLst>
          </p:cNvPr>
          <p:cNvSpPr>
            <a:spLocks noGrp="1"/>
          </p:cNvSpPr>
          <p:nvPr>
            <p:ph type="sldNum" sz="quarter" idx="12"/>
          </p:nvPr>
        </p:nvSpPr>
        <p:spPr/>
        <p:txBody>
          <a:bodyPr/>
          <a:lstStyle/>
          <a:p>
            <a:fld id="{691306D5-4EAA-4CC2-A90B-858BCE011D5F}" type="slidenum">
              <a:rPr lang="en-GB" smtClean="0"/>
              <a:t>‹#›</a:t>
            </a:fld>
            <a:endParaRPr lang="en-GB"/>
          </a:p>
        </p:txBody>
      </p:sp>
    </p:spTree>
    <p:extLst>
      <p:ext uri="{BB962C8B-B14F-4D97-AF65-F5344CB8AC3E}">
        <p14:creationId xmlns:p14="http://schemas.microsoft.com/office/powerpoint/2010/main" val="1642677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48441A-F704-B689-5C56-30D483C198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2B9D55-9285-AAC1-9EE8-41F7B1D082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FFC6BF-191E-E951-A936-F13928A214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710A388-32BA-4BAE-888F-DC4C7A8F9364}" type="datetimeFigureOut">
              <a:rPr lang="en-GB" smtClean="0"/>
              <a:t>31/10/2024</a:t>
            </a:fld>
            <a:endParaRPr lang="en-GB"/>
          </a:p>
        </p:txBody>
      </p:sp>
      <p:sp>
        <p:nvSpPr>
          <p:cNvPr id="5" name="Footer Placeholder 4">
            <a:extLst>
              <a:ext uri="{FF2B5EF4-FFF2-40B4-BE49-F238E27FC236}">
                <a16:creationId xmlns:a16="http://schemas.microsoft.com/office/drawing/2014/main" id="{4C9B1371-6CFC-2B56-99A3-45B9BBBAAF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632670B-75D7-C297-30A2-48B9AAD6FD8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91306D5-4EAA-4CC2-A90B-858BCE011D5F}" type="slidenum">
              <a:rPr lang="en-GB" smtClean="0"/>
              <a:t>‹#›</a:t>
            </a:fld>
            <a:endParaRPr lang="en-GB"/>
          </a:p>
        </p:txBody>
      </p:sp>
    </p:spTree>
    <p:extLst>
      <p:ext uri="{BB962C8B-B14F-4D97-AF65-F5344CB8AC3E}">
        <p14:creationId xmlns:p14="http://schemas.microsoft.com/office/powerpoint/2010/main" val="20325089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pn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9.png"/><Relationship Id="rId7" Type="http://schemas.openxmlformats.org/officeDocument/2006/relationships/diagramQuickStyle" Target="../diagrams/quickStyle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10.png"/><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0.png"/><Relationship Id="rId7" Type="http://schemas.openxmlformats.org/officeDocument/2006/relationships/diagramColors" Target="../diagrams/colors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3.jpeg"/><Relationship Id="rId7" Type="http://schemas.openxmlformats.org/officeDocument/2006/relationships/diagramColors" Target="../diagrams/colors7.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PTdvABcsJCc?feature=oembed" TargetMode="External"/><Relationship Id="rId4" Type="http://schemas.openxmlformats.org/officeDocument/2006/relationships/image" Target="../media/image25.jpeg"/></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slideLayout" Target="../slideLayouts/slideLayout2.xml"/><Relationship Id="rId1" Type="http://schemas.openxmlformats.org/officeDocument/2006/relationships/video" Target="https://www.youtube.com/embed/R3OEpPFLT4M?feature=oembed"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lorful dots on a white background&#10;&#10;Description automatically generated">
            <a:extLst>
              <a:ext uri="{FF2B5EF4-FFF2-40B4-BE49-F238E27FC236}">
                <a16:creationId xmlns:a16="http://schemas.microsoft.com/office/drawing/2014/main" id="{6CD6B4AD-2814-9D3D-0A6F-74131FF1FA55}"/>
              </a:ext>
            </a:extLst>
          </p:cNvPr>
          <p:cNvPicPr>
            <a:picLocks noChangeAspect="1"/>
          </p:cNvPicPr>
          <p:nvPr/>
        </p:nvPicPr>
        <p:blipFill>
          <a:blip r:embed="rId2">
            <a:alphaModFix amt="50000"/>
          </a:blip>
          <a:srcRect t="18752" r="-1" b="-1"/>
          <a:stretch/>
        </p:blipFill>
        <p:spPr>
          <a:xfrm>
            <a:off x="20" y="10"/>
            <a:ext cx="12188930" cy="6857990"/>
          </a:xfrm>
          <a:prstGeom prst="rect">
            <a:avLst/>
          </a:prstGeom>
        </p:spPr>
      </p:pic>
      <p:sp>
        <p:nvSpPr>
          <p:cNvPr id="2" name="Title 1">
            <a:extLst>
              <a:ext uri="{FF2B5EF4-FFF2-40B4-BE49-F238E27FC236}">
                <a16:creationId xmlns:a16="http://schemas.microsoft.com/office/drawing/2014/main" id="{13CE33C8-594D-B6DA-7037-ECAE3E7933C4}"/>
              </a:ext>
            </a:extLst>
          </p:cNvPr>
          <p:cNvSpPr>
            <a:spLocks noGrp="1"/>
          </p:cNvSpPr>
          <p:nvPr>
            <p:ph type="ctrTitle"/>
          </p:nvPr>
        </p:nvSpPr>
        <p:spPr>
          <a:xfrm>
            <a:off x="1524000" y="1122363"/>
            <a:ext cx="9144000" cy="3063240"/>
          </a:xfrm>
        </p:spPr>
        <p:txBody>
          <a:bodyPr>
            <a:normAutofit/>
          </a:bodyPr>
          <a:lstStyle/>
          <a:p>
            <a:r>
              <a:rPr lang="en-GB" sz="6600">
                <a:solidFill>
                  <a:schemeClr val="bg1"/>
                </a:solidFill>
              </a:rPr>
              <a:t>Classicism</a:t>
            </a:r>
          </a:p>
        </p:txBody>
      </p:sp>
      <p:sp>
        <p:nvSpPr>
          <p:cNvPr id="3" name="Subtitle 2">
            <a:extLst>
              <a:ext uri="{FF2B5EF4-FFF2-40B4-BE49-F238E27FC236}">
                <a16:creationId xmlns:a16="http://schemas.microsoft.com/office/drawing/2014/main" id="{62F6B85C-7B90-05BE-C5CC-9B2251DE02BD}"/>
              </a:ext>
            </a:extLst>
          </p:cNvPr>
          <p:cNvSpPr>
            <a:spLocks noGrp="1"/>
          </p:cNvSpPr>
          <p:nvPr>
            <p:ph type="subTitle" idx="1"/>
          </p:nvPr>
        </p:nvSpPr>
        <p:spPr>
          <a:xfrm>
            <a:off x="1527048" y="4599432"/>
            <a:ext cx="9144000" cy="1536192"/>
          </a:xfrm>
        </p:spPr>
        <p:txBody>
          <a:bodyPr>
            <a:normAutofit/>
          </a:bodyPr>
          <a:lstStyle/>
          <a:p>
            <a:r>
              <a:rPr lang="en-GB">
                <a:solidFill>
                  <a:schemeClr val="bg1"/>
                </a:solidFill>
              </a:rPr>
              <a:t>Criminological ‘schools of thought’</a:t>
            </a:r>
          </a:p>
        </p:txBody>
      </p:sp>
      <p:sp>
        <p:nvSpPr>
          <p:cNvPr id="22"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39923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D10DC5-CFD1-1DE7-FE1E-2809019F8586}"/>
              </a:ext>
            </a:extLst>
          </p:cNvPr>
          <p:cNvSpPr>
            <a:spLocks noGrp="1"/>
          </p:cNvSpPr>
          <p:nvPr>
            <p:ph type="title"/>
          </p:nvPr>
        </p:nvSpPr>
        <p:spPr>
          <a:xfrm>
            <a:off x="484552" y="365125"/>
            <a:ext cx="10869248" cy="1570831"/>
          </a:xfrm>
        </p:spPr>
        <p:txBody>
          <a:bodyPr>
            <a:normAutofit/>
          </a:bodyPr>
          <a:lstStyle/>
          <a:p>
            <a:r>
              <a:rPr lang="en-GB" dirty="0"/>
              <a:t>Learning objectives</a:t>
            </a:r>
          </a:p>
        </p:txBody>
      </p:sp>
      <p:graphicFrame>
        <p:nvGraphicFramePr>
          <p:cNvPr id="5" name="Content Placeholder 2">
            <a:extLst>
              <a:ext uri="{FF2B5EF4-FFF2-40B4-BE49-F238E27FC236}">
                <a16:creationId xmlns:a16="http://schemas.microsoft.com/office/drawing/2014/main" id="{34FCF0C2-06BB-E3B2-5E81-27E56DDC43B9}"/>
              </a:ext>
            </a:extLst>
          </p:cNvPr>
          <p:cNvGraphicFramePr>
            <a:graphicFrameLocks noGrp="1"/>
          </p:cNvGraphicFramePr>
          <p:nvPr>
            <p:ph idx="1"/>
            <p:extLst>
              <p:ext uri="{D42A27DB-BD31-4B8C-83A1-F6EECF244321}">
                <p14:modId xmlns:p14="http://schemas.microsoft.com/office/powerpoint/2010/main" val="3015248367"/>
              </p:ext>
            </p:extLst>
          </p:nvPr>
        </p:nvGraphicFramePr>
        <p:xfrm>
          <a:off x="427383" y="2713383"/>
          <a:ext cx="11380304" cy="34140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774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F6BEF1CB-7B54-AECC-DC3A-1F1E85D06EFE}"/>
              </a:ext>
            </a:extLst>
          </p:cNvPr>
          <p:cNvSpPr txBox="1"/>
          <p:nvPr/>
        </p:nvSpPr>
        <p:spPr>
          <a:xfrm>
            <a:off x="643468" y="643467"/>
            <a:ext cx="4620584" cy="456713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kern="1200">
                <a:solidFill>
                  <a:schemeClr val="tx1"/>
                </a:solidFill>
                <a:latin typeface="+mj-lt"/>
                <a:ea typeface="+mj-ea"/>
                <a:cs typeface="+mj-cs"/>
              </a:rPr>
              <a:t>CLASSICAL CRIMINOLOGY</a:t>
            </a:r>
          </a:p>
        </p:txBody>
      </p:sp>
      <p:pic>
        <p:nvPicPr>
          <p:cNvPr id="6" name="Graphic 5" descr="Head with Gears">
            <a:extLst>
              <a:ext uri="{FF2B5EF4-FFF2-40B4-BE49-F238E27FC236}">
                <a16:creationId xmlns:a16="http://schemas.microsoft.com/office/drawing/2014/main" id="{0D69AC61-F668-320D-E150-E435B3520B8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6253" y="957860"/>
            <a:ext cx="4942280" cy="4942280"/>
          </a:xfrm>
          <a:prstGeom prst="rect">
            <a:avLst/>
          </a:prstGeom>
        </p:spPr>
      </p:pic>
      <p:pic>
        <p:nvPicPr>
          <p:cNvPr id="7" name="Picture 6">
            <a:extLst>
              <a:ext uri="{FF2B5EF4-FFF2-40B4-BE49-F238E27FC236}">
                <a16:creationId xmlns:a16="http://schemas.microsoft.com/office/drawing/2014/main" id="{938E3CD4-8444-96FA-FB7C-29102AFFA585}"/>
              </a:ext>
            </a:extLst>
          </p:cNvPr>
          <p:cNvPicPr>
            <a:picLocks noChangeAspect="1"/>
          </p:cNvPicPr>
          <p:nvPr/>
        </p:nvPicPr>
        <p:blipFill>
          <a:blip r:embed="rId4"/>
          <a:srcRect t="13966" b="7693"/>
          <a:stretch/>
        </p:blipFill>
        <p:spPr>
          <a:xfrm>
            <a:off x="105507" y="85957"/>
            <a:ext cx="7152835" cy="3735718"/>
          </a:xfrm>
          <a:prstGeom prst="rect">
            <a:avLst/>
          </a:prstGeom>
        </p:spPr>
      </p:pic>
    </p:spTree>
    <p:extLst>
      <p:ext uri="{BB962C8B-B14F-4D97-AF65-F5344CB8AC3E}">
        <p14:creationId xmlns:p14="http://schemas.microsoft.com/office/powerpoint/2010/main" val="1964261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Definition of classicism</a:t>
            </a:r>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B348DEE-B697-6A14-7001-FE31B0725C18}"/>
              </a:ext>
            </a:extLst>
          </p:cNvPr>
          <p:cNvSpPr txBox="1"/>
          <p:nvPr/>
        </p:nvSpPr>
        <p:spPr>
          <a:xfrm>
            <a:off x="572493" y="2071316"/>
            <a:ext cx="6713552" cy="4119172"/>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sz="2000" dirty="0"/>
              <a:t>Pre – Enlightenment period: Crime was the consequence of evil.</a:t>
            </a:r>
          </a:p>
          <a:p>
            <a:pPr marL="285750" indent="-228600">
              <a:lnSpc>
                <a:spcPct val="90000"/>
              </a:lnSpc>
              <a:spcAft>
                <a:spcPts val="600"/>
              </a:spcAft>
              <a:buFont typeface="Arial" panose="020B0604020202020204" pitchFamily="34" charset="0"/>
              <a:buChar char="•"/>
            </a:pPr>
            <a:r>
              <a:rPr lang="en-US" sz="2000" dirty="0"/>
              <a:t>People should be able to do what they wanted, as long as not proscribed by the law. </a:t>
            </a:r>
          </a:p>
          <a:p>
            <a:pPr marL="285750" indent="-228600">
              <a:lnSpc>
                <a:spcPct val="90000"/>
              </a:lnSpc>
              <a:spcAft>
                <a:spcPts val="600"/>
              </a:spcAft>
              <a:buFont typeface="Arial" panose="020B0604020202020204" pitchFamily="34" charset="0"/>
              <a:buChar char="•"/>
            </a:pPr>
            <a:r>
              <a:rPr lang="en-US" sz="2000" b="1" i="1" dirty="0"/>
              <a:t>Age of Enlightenment 1715-89</a:t>
            </a:r>
            <a:r>
              <a:rPr lang="en-US" sz="2000" dirty="0"/>
              <a:t>: saw a shift in previous thought regarding faith and criminality.</a:t>
            </a:r>
          </a:p>
          <a:p>
            <a:pPr marL="285750" indent="-228600">
              <a:lnSpc>
                <a:spcPct val="90000"/>
              </a:lnSpc>
              <a:spcAft>
                <a:spcPts val="600"/>
              </a:spcAft>
              <a:buFont typeface="Arial" panose="020B0604020202020204" pitchFamily="34" charset="0"/>
              <a:buChar char="•"/>
            </a:pPr>
            <a:r>
              <a:rPr lang="en-US" sz="2000" dirty="0"/>
              <a:t>Classicists started to argue that we should be less concerned with ‘faith’ and more about ‘reason’.  </a:t>
            </a:r>
          </a:p>
          <a:p>
            <a:pPr marL="285750" indent="-228600">
              <a:lnSpc>
                <a:spcPct val="90000"/>
              </a:lnSpc>
              <a:spcAft>
                <a:spcPts val="600"/>
              </a:spcAft>
              <a:buFont typeface="Arial" panose="020B0604020202020204" pitchFamily="34" charset="0"/>
              <a:buChar char="•"/>
            </a:pPr>
            <a:r>
              <a:rPr lang="en-US" sz="2000" dirty="0"/>
              <a:t>Classical thinkers challenged the use of severe punishment and the power held by the Monarchs over societies. </a:t>
            </a:r>
          </a:p>
          <a:p>
            <a:pPr marL="285750" indent="-228600">
              <a:lnSpc>
                <a:spcPct val="90000"/>
              </a:lnSpc>
              <a:spcAft>
                <a:spcPts val="600"/>
              </a:spcAft>
              <a:buFont typeface="Arial" panose="020B0604020202020204" pitchFamily="34" charset="0"/>
              <a:buChar char="•"/>
            </a:pPr>
            <a:r>
              <a:rPr lang="en-US" sz="2000" dirty="0"/>
              <a:t>Classical thinkers proposed that societies should be run on fairer grounds </a:t>
            </a:r>
          </a:p>
        </p:txBody>
      </p:sp>
      <p:pic>
        <p:nvPicPr>
          <p:cNvPr id="4" name="Picture 3" descr="A red background with white text&#10;&#10;Description automatically generated with medium confidence"/>
          <p:cNvPicPr>
            <a:picLocks noChangeAspect="1"/>
          </p:cNvPicPr>
          <p:nvPr/>
        </p:nvPicPr>
        <p:blipFill>
          <a:blip r:embed="rId3"/>
          <a:srcRect l="21903" r="24222"/>
          <a:stretch/>
        </p:blipFill>
        <p:spPr>
          <a:xfrm>
            <a:off x="7675658" y="2093976"/>
            <a:ext cx="3941064" cy="4096512"/>
          </a:xfrm>
          <a:prstGeom prst="rect">
            <a:avLst/>
          </a:prstGeom>
        </p:spPr>
      </p:pic>
    </p:spTree>
    <p:extLst>
      <p:ext uri="{BB962C8B-B14F-4D97-AF65-F5344CB8AC3E}">
        <p14:creationId xmlns:p14="http://schemas.microsoft.com/office/powerpoint/2010/main" val="3030912351"/>
      </p:ext>
    </p:extLst>
  </p:cSld>
  <p:clrMapOvr>
    <a:masterClrMapping/>
  </p:clrMapOvr>
  <mc:AlternateContent xmlns:mc="http://schemas.openxmlformats.org/markup-compatibility/2006" xmlns:p14="http://schemas.microsoft.com/office/powerpoint/2010/main">
    <mc:Choice Requires="p14">
      <p:transition spd="slow" p14:dur="2000" advTm="134391"/>
    </mc:Choice>
    <mc:Fallback xmlns="">
      <p:transition spd="slow" advTm="134391"/>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0B8DCBA-FEED-46EF-A140-35B904015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59078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ADC470-BB8E-3FD1-9309-0A01269068F3}"/>
              </a:ext>
            </a:extLst>
          </p:cNvPr>
          <p:cNvSpPr>
            <a:spLocks noGrp="1"/>
          </p:cNvSpPr>
          <p:nvPr>
            <p:ph type="title"/>
          </p:nvPr>
        </p:nvSpPr>
        <p:spPr>
          <a:xfrm>
            <a:off x="1043631" y="873940"/>
            <a:ext cx="4928291" cy="1035781"/>
          </a:xfrm>
        </p:spPr>
        <p:txBody>
          <a:bodyPr anchor="ctr">
            <a:normAutofit/>
          </a:bodyPr>
          <a:lstStyle/>
          <a:p>
            <a:r>
              <a:rPr lang="en-GB" sz="3300" b="1"/>
              <a:t>JOHN LOCKE (1632-1704</a:t>
            </a:r>
            <a:r>
              <a:rPr lang="en-GB" sz="3300" b="1" u="sng"/>
              <a:t>)</a:t>
            </a:r>
          </a:p>
        </p:txBody>
      </p:sp>
      <p:sp>
        <p:nvSpPr>
          <p:cNvPr id="3" name="Content Placeholder 2">
            <a:extLst>
              <a:ext uri="{FF2B5EF4-FFF2-40B4-BE49-F238E27FC236}">
                <a16:creationId xmlns:a16="http://schemas.microsoft.com/office/drawing/2014/main" id="{4A4CDA48-89B1-EBA9-087F-FB87D66305CD}"/>
              </a:ext>
            </a:extLst>
          </p:cNvPr>
          <p:cNvSpPr>
            <a:spLocks noGrp="1"/>
          </p:cNvSpPr>
          <p:nvPr>
            <p:ph idx="1"/>
          </p:nvPr>
        </p:nvSpPr>
        <p:spPr>
          <a:xfrm>
            <a:off x="195859" y="2143009"/>
            <a:ext cx="5840799" cy="4058836"/>
          </a:xfrm>
        </p:spPr>
        <p:txBody>
          <a:bodyPr anchor="ctr">
            <a:normAutofit/>
          </a:bodyPr>
          <a:lstStyle/>
          <a:p>
            <a:r>
              <a:rPr lang="en-GB" sz="1800" b="1" dirty="0"/>
              <a:t> All nations and societies should be run so that each person only gives up a portion of their liberty; only the amount necessary for their society to be fair and to function. </a:t>
            </a:r>
          </a:p>
          <a:p>
            <a:endParaRPr lang="en-GB" sz="1800" b="1" dirty="0"/>
          </a:p>
          <a:p>
            <a:r>
              <a:rPr lang="en-GB" sz="1800" b="1" dirty="0"/>
              <a:t>Each person should then be able to rely on the state to protect their interests from people who were greedy or unfair.</a:t>
            </a:r>
          </a:p>
          <a:p>
            <a:endParaRPr lang="en-GB" sz="1800" b="1" dirty="0"/>
          </a:p>
          <a:p>
            <a:r>
              <a:rPr lang="en-GB" sz="1800" b="1" dirty="0"/>
              <a:t>Conscious thought – everyone in society has got the ability use their free will and rational thought in order to make their own decisions and should do so without fear of punishment by the state. </a:t>
            </a:r>
          </a:p>
        </p:txBody>
      </p:sp>
      <p:pic>
        <p:nvPicPr>
          <p:cNvPr id="5" name="Picture 4">
            <a:extLst>
              <a:ext uri="{FF2B5EF4-FFF2-40B4-BE49-F238E27FC236}">
                <a16:creationId xmlns:a16="http://schemas.microsoft.com/office/drawing/2014/main" id="{70EE91BA-20CF-207A-7571-2C09CE7363A4}"/>
              </a:ext>
            </a:extLst>
          </p:cNvPr>
          <p:cNvPicPr>
            <a:picLocks noChangeAspect="1"/>
          </p:cNvPicPr>
          <p:nvPr/>
        </p:nvPicPr>
        <p:blipFill rotWithShape="1">
          <a:blip r:embed="rId3"/>
          <a:srcRect b="2905"/>
          <a:stretch/>
        </p:blipFill>
        <p:spPr>
          <a:xfrm>
            <a:off x="6788383" y="613147"/>
            <a:ext cx="4565417" cy="5593443"/>
          </a:xfrm>
          <a:prstGeom prst="rect">
            <a:avLst/>
          </a:prstGeom>
        </p:spPr>
      </p:pic>
      <p:cxnSp>
        <p:nvCxnSpPr>
          <p:cNvPr id="19" name="Straight Connector 1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27734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0B8DCBA-FEED-46EF-A140-35B904015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32" name="Rectangle 3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59078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1043631" y="873940"/>
            <a:ext cx="4928291" cy="1035781"/>
          </a:xfrm>
          <a:prstGeom prst="rect">
            <a:avLst/>
          </a:prstGeom>
        </p:spPr>
        <p:txBody>
          <a:bodyPr vert="horz" lIns="91440" tIns="45720" rIns="91440" bIns="45720" rtlCol="0" anchor="ctr">
            <a:normAutofit fontScale="47500" lnSpcReduction="20000"/>
          </a:bodyPr>
          <a:lstStyle/>
          <a:p>
            <a:pPr>
              <a:lnSpc>
                <a:spcPct val="90000"/>
              </a:lnSpc>
              <a:spcBef>
                <a:spcPct val="0"/>
              </a:spcBef>
              <a:spcAft>
                <a:spcPts val="600"/>
              </a:spcAft>
            </a:pPr>
            <a:r>
              <a:rPr lang="en-US" sz="6700" b="1" spc="-50" dirty="0">
                <a:latin typeface="+mj-lt"/>
                <a:ea typeface="+mj-ea"/>
                <a:cs typeface="+mj-cs"/>
              </a:rPr>
              <a:t>CESARE BECCARIA  (1767)</a:t>
            </a:r>
          </a:p>
          <a:p>
            <a:pPr>
              <a:lnSpc>
                <a:spcPct val="90000"/>
              </a:lnSpc>
              <a:spcBef>
                <a:spcPct val="0"/>
              </a:spcBef>
              <a:spcAft>
                <a:spcPts val="600"/>
              </a:spcAft>
            </a:pPr>
            <a:r>
              <a:rPr lang="en-GB" sz="3600" b="0" i="1" kern="1200" dirty="0">
                <a:solidFill>
                  <a:schemeClr val="tx1"/>
                </a:solidFill>
                <a:effectLst/>
                <a:latin typeface="+mn-lt"/>
                <a:ea typeface="+mn-ea"/>
                <a:cs typeface="+mn-cs"/>
              </a:rPr>
              <a:t> ‘As punishments become more cruel, men become more ferocious’ </a:t>
            </a:r>
            <a:r>
              <a:rPr lang="en-GB" sz="3600" b="0" i="0" kern="1200" dirty="0">
                <a:solidFill>
                  <a:schemeClr val="tx1"/>
                </a:solidFill>
                <a:effectLst/>
                <a:latin typeface="+mn-lt"/>
                <a:ea typeface="+mn-ea"/>
                <a:cs typeface="+mn-cs"/>
              </a:rPr>
              <a:t>(Cockburn, 1994: 155). </a:t>
            </a:r>
            <a:endParaRPr lang="en-US" sz="3600" spc="-50" dirty="0">
              <a:latin typeface="+mj-lt"/>
              <a:ea typeface="+mj-ea"/>
              <a:cs typeface="+mj-cs"/>
            </a:endParaRPr>
          </a:p>
        </p:txBody>
      </p:sp>
      <p:pic>
        <p:nvPicPr>
          <p:cNvPr id="4" name="Content Placeholder 3"/>
          <p:cNvPicPr>
            <a:picLocks noGrp="1" noChangeAspect="1"/>
          </p:cNvPicPr>
          <p:nvPr>
            <p:ph idx="1"/>
          </p:nvPr>
        </p:nvPicPr>
        <p:blipFill rotWithShape="1">
          <a:blip r:embed="rId3"/>
          <a:srcRect r="1" b="5092"/>
          <a:stretch/>
        </p:blipFill>
        <p:spPr>
          <a:xfrm>
            <a:off x="6788383" y="613147"/>
            <a:ext cx="4565417" cy="5593443"/>
          </a:xfrm>
          <a:prstGeom prst="rect">
            <a:avLst/>
          </a:prstGeom>
        </p:spPr>
      </p:pic>
      <p:cxnSp>
        <p:nvCxnSpPr>
          <p:cNvPr id="38" name="Straight Connector 3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4" name="TextBox 1">
            <a:extLst>
              <a:ext uri="{FF2B5EF4-FFF2-40B4-BE49-F238E27FC236}">
                <a16:creationId xmlns:a16="http://schemas.microsoft.com/office/drawing/2014/main" id="{C5680548-B7BB-16F2-B5C8-20530CA00EBD}"/>
              </a:ext>
            </a:extLst>
          </p:cNvPr>
          <p:cNvGraphicFramePr/>
          <p:nvPr>
            <p:extLst>
              <p:ext uri="{D42A27DB-BD31-4B8C-83A1-F6EECF244321}">
                <p14:modId xmlns:p14="http://schemas.microsoft.com/office/powerpoint/2010/main" val="3505223236"/>
              </p:ext>
            </p:extLst>
          </p:nvPr>
        </p:nvGraphicFramePr>
        <p:xfrm>
          <a:off x="267837" y="2195371"/>
          <a:ext cx="6139997" cy="42405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extBox 1">
            <a:extLst>
              <a:ext uri="{FF2B5EF4-FFF2-40B4-BE49-F238E27FC236}">
                <a16:creationId xmlns:a16="http://schemas.microsoft.com/office/drawing/2014/main" id="{D05294A3-BFB2-5A9F-E121-65F1609CC6A0}"/>
              </a:ext>
            </a:extLst>
          </p:cNvPr>
          <p:cNvSpPr txBox="1"/>
          <p:nvPr/>
        </p:nvSpPr>
        <p:spPr>
          <a:xfrm>
            <a:off x="6788383" y="4821595"/>
            <a:ext cx="1961722" cy="1384995"/>
          </a:xfrm>
          <a:prstGeom prst="rect">
            <a:avLst/>
          </a:prstGeom>
          <a:solidFill>
            <a:schemeClr val="accent4">
              <a:lumMod val="20000"/>
              <a:lumOff val="80000"/>
            </a:schemeClr>
          </a:solidFill>
        </p:spPr>
        <p:txBody>
          <a:bodyPr wrap="square" rtlCol="0">
            <a:spAutoFit/>
          </a:bodyPr>
          <a:lstStyle/>
          <a:p>
            <a:r>
              <a:rPr lang="en-GB" sz="2800" dirty="0"/>
              <a:t>CERTAINTY</a:t>
            </a:r>
          </a:p>
          <a:p>
            <a:r>
              <a:rPr lang="en-GB" sz="2800" dirty="0"/>
              <a:t>CELERITY</a:t>
            </a:r>
          </a:p>
          <a:p>
            <a:r>
              <a:rPr lang="en-GB" sz="2800" dirty="0"/>
              <a:t>SEVERITY</a:t>
            </a:r>
            <a:endParaRPr lang="en-GB" dirty="0"/>
          </a:p>
        </p:txBody>
      </p:sp>
    </p:spTree>
    <p:extLst>
      <p:ext uri="{BB962C8B-B14F-4D97-AF65-F5344CB8AC3E}">
        <p14:creationId xmlns:p14="http://schemas.microsoft.com/office/powerpoint/2010/main" val="2571118079"/>
      </p:ext>
    </p:extLst>
  </p:cSld>
  <p:clrMapOvr>
    <a:masterClrMapping/>
  </p:clrMapOvr>
  <mc:AlternateContent xmlns:mc="http://schemas.openxmlformats.org/markup-compatibility/2006" xmlns:p14="http://schemas.microsoft.com/office/powerpoint/2010/main">
    <mc:Choice Requires="p14">
      <p:transition spd="slow" p14:dur="2000" advTm="254387"/>
    </mc:Choice>
    <mc:Fallback xmlns="">
      <p:transition spd="slow" advTm="254387"/>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0B8DCBA-FEED-46EF-A140-35B904015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59078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73940"/>
            <a:ext cx="4928291" cy="1035781"/>
          </a:xfrm>
        </p:spPr>
        <p:txBody>
          <a:bodyPr vert="horz" lIns="91440" tIns="45720" rIns="91440" bIns="45720" rtlCol="0" anchor="ctr">
            <a:normAutofit fontScale="90000"/>
          </a:bodyPr>
          <a:lstStyle/>
          <a:p>
            <a:r>
              <a:rPr lang="en-US" sz="3600" dirty="0"/>
              <a:t>Jeremy Bentham (1748-1832)</a:t>
            </a:r>
          </a:p>
        </p:txBody>
      </p:sp>
      <p:sp>
        <p:nvSpPr>
          <p:cNvPr id="3" name="TextBox 2"/>
          <p:cNvSpPr txBox="1"/>
          <p:nvPr/>
        </p:nvSpPr>
        <p:spPr>
          <a:xfrm>
            <a:off x="195859" y="2127511"/>
            <a:ext cx="5840799" cy="4252186"/>
          </a:xfrm>
          <a:prstGeom prst="rect">
            <a:avLst/>
          </a:prstGeom>
        </p:spPr>
        <p:txBody>
          <a:bodyPr vert="horz" lIns="91440" tIns="45720" rIns="91440" bIns="45720" rtlCol="0" anchor="ctr">
            <a:normAutofit lnSpcReduction="10000"/>
          </a:bodyPr>
          <a:lstStyle/>
          <a:p>
            <a:pPr marL="285750" indent="-228600">
              <a:lnSpc>
                <a:spcPct val="90000"/>
              </a:lnSpc>
              <a:spcAft>
                <a:spcPts val="600"/>
              </a:spcAft>
              <a:buClr>
                <a:schemeClr val="accent1"/>
              </a:buClr>
              <a:buFont typeface="Arial" panose="020B0604020202020204" pitchFamily="34" charset="0"/>
              <a:buChar char="•"/>
            </a:pPr>
            <a:r>
              <a:rPr lang="en-US" sz="1600" b="1" dirty="0"/>
              <a:t>Leading classicist criminologist – </a:t>
            </a:r>
            <a:r>
              <a:rPr lang="en-US" sz="1600" dirty="0"/>
              <a:t>Helped spread Beccaria's word in Britain</a:t>
            </a:r>
            <a:r>
              <a:rPr lang="en-US" sz="1600" b="1" dirty="0"/>
              <a:t>.</a:t>
            </a:r>
          </a:p>
          <a:p>
            <a:pPr marL="285750" indent="-228600">
              <a:lnSpc>
                <a:spcPct val="90000"/>
              </a:lnSpc>
              <a:spcAft>
                <a:spcPts val="600"/>
              </a:spcAft>
              <a:buClr>
                <a:schemeClr val="accent1"/>
              </a:buClr>
              <a:buFont typeface="Arial" panose="020B0604020202020204" pitchFamily="34" charset="0"/>
              <a:buChar char="•"/>
            </a:pPr>
            <a:endParaRPr lang="en-US" sz="1600" b="1" dirty="0"/>
          </a:p>
          <a:p>
            <a:pPr marL="57150">
              <a:lnSpc>
                <a:spcPct val="90000"/>
              </a:lnSpc>
              <a:spcAft>
                <a:spcPts val="600"/>
              </a:spcAft>
              <a:buClr>
                <a:schemeClr val="accent1"/>
              </a:buClr>
            </a:pPr>
            <a:r>
              <a:rPr lang="en-US" sz="1600" b="1" dirty="0"/>
              <a:t>Bentham like Beccaria and earlier writers </a:t>
            </a:r>
            <a:r>
              <a:rPr lang="en-US" sz="1600" b="1" dirty="0" err="1"/>
              <a:t>recognised</a:t>
            </a:r>
            <a:r>
              <a:rPr lang="en-US" sz="1600" b="1" dirty="0"/>
              <a:t> the need to understand people as rational actors and </a:t>
            </a:r>
            <a:r>
              <a:rPr lang="en-GB" sz="1600" b="1" dirty="0"/>
              <a:t>that they are selfish. If they will gain something, they will commit crime. </a:t>
            </a:r>
            <a:endParaRPr lang="en-US" sz="1600" b="1" dirty="0"/>
          </a:p>
          <a:p>
            <a:pPr indent="-228600">
              <a:lnSpc>
                <a:spcPct val="90000"/>
              </a:lnSpc>
              <a:spcAft>
                <a:spcPts val="600"/>
              </a:spcAft>
              <a:buClr>
                <a:schemeClr val="accent1"/>
              </a:buClr>
              <a:buFont typeface="Arial" panose="020B0604020202020204" pitchFamily="34" charset="0"/>
              <a:buChar char="•"/>
            </a:pPr>
            <a:endParaRPr lang="en-US" sz="1600" dirty="0"/>
          </a:p>
          <a:p>
            <a:pPr>
              <a:lnSpc>
                <a:spcPct val="90000"/>
              </a:lnSpc>
              <a:spcAft>
                <a:spcPts val="600"/>
              </a:spcAft>
              <a:buClr>
                <a:schemeClr val="accent1"/>
              </a:buClr>
            </a:pPr>
            <a:r>
              <a:rPr lang="en-US" sz="1600" b="1" i="1" u="sng" dirty="0"/>
              <a:t>Reform of the penal code</a:t>
            </a:r>
          </a:p>
          <a:p>
            <a:pPr marL="57150">
              <a:lnSpc>
                <a:spcPct val="90000"/>
              </a:lnSpc>
              <a:spcAft>
                <a:spcPts val="600"/>
              </a:spcAft>
              <a:buClr>
                <a:schemeClr val="accent1"/>
              </a:buClr>
            </a:pPr>
            <a:r>
              <a:rPr lang="en-US" sz="1600" dirty="0"/>
              <a:t>Sought to adjust penalties to reflect the seriousness of the crime.</a:t>
            </a:r>
          </a:p>
          <a:p>
            <a:pPr marL="57150">
              <a:lnSpc>
                <a:spcPct val="90000"/>
              </a:lnSpc>
              <a:spcAft>
                <a:spcPts val="600"/>
              </a:spcAft>
              <a:buClr>
                <a:schemeClr val="accent1"/>
              </a:buClr>
            </a:pPr>
            <a:r>
              <a:rPr lang="en-US" sz="1600" dirty="0"/>
              <a:t>The Criminal Law Commissioners [1833] sought to limit the use of judicial discretion in sentencing.</a:t>
            </a:r>
          </a:p>
          <a:p>
            <a:pPr indent="-228600">
              <a:lnSpc>
                <a:spcPct val="90000"/>
              </a:lnSpc>
              <a:spcAft>
                <a:spcPts val="600"/>
              </a:spcAft>
              <a:buClr>
                <a:schemeClr val="accent1"/>
              </a:buClr>
              <a:buFont typeface="Arial" panose="020B0604020202020204" pitchFamily="34" charset="0"/>
              <a:buChar char="•"/>
            </a:pPr>
            <a:endParaRPr lang="en-US" sz="1600" b="1" dirty="0"/>
          </a:p>
          <a:p>
            <a:pPr>
              <a:lnSpc>
                <a:spcPct val="90000"/>
              </a:lnSpc>
              <a:spcAft>
                <a:spcPts val="600"/>
              </a:spcAft>
              <a:buClr>
                <a:schemeClr val="accent1"/>
              </a:buClr>
            </a:pPr>
            <a:r>
              <a:rPr lang="en-US" sz="1600" b="1" i="1" u="sng" dirty="0"/>
              <a:t>Police reform</a:t>
            </a:r>
          </a:p>
          <a:p>
            <a:pPr marL="57150">
              <a:lnSpc>
                <a:spcPct val="90000"/>
              </a:lnSpc>
              <a:spcAft>
                <a:spcPts val="600"/>
              </a:spcAft>
              <a:buClr>
                <a:schemeClr val="accent1"/>
              </a:buClr>
            </a:pPr>
            <a:r>
              <a:rPr lang="en-US" sz="1600" dirty="0"/>
              <a:t>Abolition of the historic ‘parish constable’ system of policing</a:t>
            </a:r>
          </a:p>
          <a:p>
            <a:pPr marL="57150">
              <a:lnSpc>
                <a:spcPct val="90000"/>
              </a:lnSpc>
              <a:spcAft>
                <a:spcPts val="600"/>
              </a:spcAft>
              <a:buClr>
                <a:schemeClr val="accent1"/>
              </a:buClr>
            </a:pPr>
            <a:r>
              <a:rPr lang="en-US" sz="1600" dirty="0"/>
              <a:t>Focus was on deterrence</a:t>
            </a:r>
          </a:p>
        </p:txBody>
      </p:sp>
      <p:pic>
        <p:nvPicPr>
          <p:cNvPr id="4" name="Content Placeholder 3"/>
          <p:cNvPicPr>
            <a:picLocks noGrp="1" noChangeAspect="1"/>
          </p:cNvPicPr>
          <p:nvPr>
            <p:ph idx="1"/>
          </p:nvPr>
        </p:nvPicPr>
        <p:blipFill rotWithShape="1">
          <a:blip r:embed="rId3"/>
          <a:srcRect b="2376"/>
          <a:stretch/>
        </p:blipFill>
        <p:spPr>
          <a:xfrm>
            <a:off x="6788383" y="613147"/>
            <a:ext cx="4565417" cy="5593443"/>
          </a:xfrm>
          <a:prstGeom prst="rect">
            <a:avLst/>
          </a:prstGeom>
        </p:spPr>
      </p:pic>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5493F687-B977-C090-9552-77A0456751A7}"/>
              </a:ext>
            </a:extLst>
          </p:cNvPr>
          <p:cNvSpPr txBox="1"/>
          <p:nvPr/>
        </p:nvSpPr>
        <p:spPr>
          <a:xfrm>
            <a:off x="7223760" y="4865333"/>
            <a:ext cx="3516923" cy="830997"/>
          </a:xfrm>
          <a:prstGeom prst="rect">
            <a:avLst/>
          </a:prstGeom>
          <a:solidFill>
            <a:srgbClr val="FFFF00"/>
          </a:solidFill>
        </p:spPr>
        <p:txBody>
          <a:bodyPr wrap="square" rtlCol="0">
            <a:spAutoFit/>
          </a:bodyPr>
          <a:lstStyle/>
          <a:p>
            <a:pPr algn="ctr"/>
            <a:r>
              <a:rPr lang="en-GB" sz="2400" i="1" dirty="0"/>
              <a:t>‘HEDONISTIC CALCULUS’</a:t>
            </a:r>
          </a:p>
        </p:txBody>
      </p:sp>
    </p:spTree>
    <p:extLst>
      <p:ext uri="{BB962C8B-B14F-4D97-AF65-F5344CB8AC3E}">
        <p14:creationId xmlns:p14="http://schemas.microsoft.com/office/powerpoint/2010/main" val="3839686223"/>
      </p:ext>
    </p:extLst>
  </p:cSld>
  <p:clrMapOvr>
    <a:masterClrMapping/>
  </p:clrMapOvr>
  <mc:AlternateContent xmlns:mc="http://schemas.openxmlformats.org/markup-compatibility/2006" xmlns:p14="http://schemas.microsoft.com/office/powerpoint/2010/main">
    <mc:Choice Requires="p14">
      <p:transition spd="slow" p14:dur="2000" advTm="146695"/>
    </mc:Choice>
    <mc:Fallback xmlns="">
      <p:transition spd="slow" advTm="146695"/>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583555" y="-33826"/>
            <a:ext cx="4821283" cy="1450757"/>
          </a:xfrm>
          <a:prstGeom prst="rect">
            <a:avLst/>
          </a:prstGeom>
        </p:spPr>
        <p:txBody>
          <a:bodyPr vert="horz" lIns="91440" tIns="45720" rIns="91440" bIns="45720" rtlCol="0" anchor="b">
            <a:normAutofit/>
          </a:bodyPr>
          <a:lstStyle/>
          <a:p>
            <a:pPr defTabSz="914400">
              <a:lnSpc>
                <a:spcPct val="85000"/>
              </a:lnSpc>
              <a:spcBef>
                <a:spcPct val="0"/>
              </a:spcBef>
              <a:spcAft>
                <a:spcPts val="600"/>
              </a:spcAft>
            </a:pPr>
            <a:r>
              <a:rPr lang="en-US" sz="4800" spc="-50" dirty="0">
                <a:solidFill>
                  <a:schemeClr val="bg1"/>
                </a:solidFill>
                <a:latin typeface="+mj-lt"/>
                <a:ea typeface="+mj-ea"/>
                <a:cs typeface="+mj-cs"/>
              </a:rPr>
              <a:t>PRISON REFORM</a:t>
            </a:r>
          </a:p>
        </p:txBody>
      </p:sp>
      <p:pic>
        <p:nvPicPr>
          <p:cNvPr id="7" name="Picture 6">
            <a:extLst>
              <a:ext uri="{FF2B5EF4-FFF2-40B4-BE49-F238E27FC236}">
                <a16:creationId xmlns:a16="http://schemas.microsoft.com/office/drawing/2014/main" id="{C72BD3CB-3A41-C633-6923-F5899699F422}"/>
              </a:ext>
            </a:extLst>
          </p:cNvPr>
          <p:cNvPicPr>
            <a:picLocks noChangeAspect="1"/>
          </p:cNvPicPr>
          <p:nvPr/>
        </p:nvPicPr>
        <p:blipFill>
          <a:blip r:embed="rId3"/>
          <a:stretch>
            <a:fillRect/>
          </a:stretch>
        </p:blipFill>
        <p:spPr>
          <a:xfrm>
            <a:off x="458336" y="657868"/>
            <a:ext cx="2784700" cy="2735967"/>
          </a:xfrm>
          <a:prstGeom prst="rect">
            <a:avLst/>
          </a:prstGeom>
        </p:spPr>
      </p:pic>
      <p:pic>
        <p:nvPicPr>
          <p:cNvPr id="3" name="Picture 2"/>
          <p:cNvPicPr>
            <a:picLocks noChangeAspect="1"/>
          </p:cNvPicPr>
          <p:nvPr/>
        </p:nvPicPr>
        <p:blipFill>
          <a:blip r:embed="rId4"/>
          <a:stretch>
            <a:fillRect/>
          </a:stretch>
        </p:blipFill>
        <p:spPr>
          <a:xfrm>
            <a:off x="3664752" y="2917575"/>
            <a:ext cx="2295082" cy="2599642"/>
          </a:xfrm>
          <a:prstGeom prst="rect">
            <a:avLst/>
          </a:prstGeom>
        </p:spPr>
      </p:pic>
      <p:sp>
        <p:nvSpPr>
          <p:cNvPr id="8" name="TextBox 7">
            <a:extLst>
              <a:ext uri="{FF2B5EF4-FFF2-40B4-BE49-F238E27FC236}">
                <a16:creationId xmlns:a16="http://schemas.microsoft.com/office/drawing/2014/main" id="{A73BB59C-EE69-AA17-A813-67CF11F5BB0D}"/>
              </a:ext>
            </a:extLst>
          </p:cNvPr>
          <p:cNvSpPr txBox="1"/>
          <p:nvPr/>
        </p:nvSpPr>
        <p:spPr>
          <a:xfrm>
            <a:off x="844128" y="4002574"/>
            <a:ext cx="2567410" cy="523220"/>
          </a:xfrm>
          <a:prstGeom prst="rect">
            <a:avLst/>
          </a:prstGeom>
          <a:noFill/>
        </p:spPr>
        <p:txBody>
          <a:bodyPr wrap="square" rtlCol="0">
            <a:spAutoFit/>
          </a:bodyPr>
          <a:lstStyle/>
          <a:p>
            <a:r>
              <a:rPr lang="en-GB" sz="2800" dirty="0"/>
              <a:t>PANOPTICON</a:t>
            </a:r>
          </a:p>
        </p:txBody>
      </p:sp>
      <p:graphicFrame>
        <p:nvGraphicFramePr>
          <p:cNvPr id="10" name="TextBox 1">
            <a:extLst>
              <a:ext uri="{FF2B5EF4-FFF2-40B4-BE49-F238E27FC236}">
                <a16:creationId xmlns:a16="http://schemas.microsoft.com/office/drawing/2014/main" id="{AAFB9A45-5702-8195-1E1D-469C64BCD1C4}"/>
              </a:ext>
            </a:extLst>
          </p:cNvPr>
          <p:cNvGraphicFramePr/>
          <p:nvPr>
            <p:extLst>
              <p:ext uri="{D42A27DB-BD31-4B8C-83A1-F6EECF244321}">
                <p14:modId xmlns:p14="http://schemas.microsoft.com/office/powerpoint/2010/main" val="4273963083"/>
              </p:ext>
            </p:extLst>
          </p:nvPr>
        </p:nvGraphicFramePr>
        <p:xfrm>
          <a:off x="6526589" y="1200995"/>
          <a:ext cx="5269171" cy="525607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5410257"/>
      </p:ext>
    </p:extLst>
  </p:cSld>
  <p:clrMapOvr>
    <a:masterClrMapping/>
  </p:clrMapOvr>
  <mc:AlternateContent xmlns:mc="http://schemas.openxmlformats.org/markup-compatibility/2006" xmlns:p14="http://schemas.microsoft.com/office/powerpoint/2010/main">
    <mc:Choice Requires="p14">
      <p:transition spd="slow" p14:dur="2000" advTm="109210"/>
    </mc:Choice>
    <mc:Fallback xmlns="">
      <p:transition spd="slow" advTm="10921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67A79DA4-4B5C-39B6-7380-0AFC5D6F49AB}"/>
              </a:ext>
            </a:extLst>
          </p:cNvPr>
          <p:cNvPicPr>
            <a:picLocks noChangeAspect="1"/>
          </p:cNvPicPr>
          <p:nvPr/>
        </p:nvPicPr>
        <p:blipFill>
          <a:blip r:embed="rId3"/>
          <a:srcRect r="5760" b="4719"/>
          <a:stretch/>
        </p:blipFill>
        <p:spPr>
          <a:xfrm>
            <a:off x="20" y="1282"/>
            <a:ext cx="12191980" cy="6533161"/>
          </a:xfrm>
          <a:prstGeom prst="rect">
            <a:avLst/>
          </a:prstGeom>
        </p:spPr>
      </p:pic>
      <p:sp>
        <p:nvSpPr>
          <p:cNvPr id="5" name="TextBox 4">
            <a:extLst>
              <a:ext uri="{FF2B5EF4-FFF2-40B4-BE49-F238E27FC236}">
                <a16:creationId xmlns:a16="http://schemas.microsoft.com/office/drawing/2014/main" id="{D05CCDA5-DE37-2F55-1049-46D8CE3475F0}"/>
              </a:ext>
            </a:extLst>
          </p:cNvPr>
          <p:cNvSpPr txBox="1"/>
          <p:nvPr/>
        </p:nvSpPr>
        <p:spPr>
          <a:xfrm>
            <a:off x="2489982" y="6465389"/>
            <a:ext cx="9855239" cy="461665"/>
          </a:xfrm>
          <a:prstGeom prst="rect">
            <a:avLst/>
          </a:prstGeom>
          <a:noFill/>
        </p:spPr>
        <p:txBody>
          <a:bodyPr wrap="square">
            <a:spAutoFit/>
          </a:bodyPr>
          <a:lstStyle/>
          <a:p>
            <a:pPr algn="ctr"/>
            <a:r>
              <a:rPr lang="en-GB" sz="1200" dirty="0"/>
              <a:t>Case, S., Johnson, P., </a:t>
            </a:r>
            <a:r>
              <a:rPr lang="en-GB" sz="1200" dirty="0" err="1"/>
              <a:t>Manlow</a:t>
            </a:r>
            <a:r>
              <a:rPr lang="en-GB" sz="1200" dirty="0"/>
              <a:t>, D., Smith, R. and Williams, K. (2021). The Oxford Textbook on Criminology. 2nd Edition. Oxford University Press Academic UK. P.455</a:t>
            </a:r>
          </a:p>
        </p:txBody>
      </p:sp>
    </p:spTree>
    <p:extLst>
      <p:ext uri="{BB962C8B-B14F-4D97-AF65-F5344CB8AC3E}">
        <p14:creationId xmlns:p14="http://schemas.microsoft.com/office/powerpoint/2010/main" val="20491681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222" y="365125"/>
            <a:ext cx="2689847" cy="3938518"/>
          </a:xfrm>
        </p:spPr>
        <p:txBody>
          <a:bodyPr>
            <a:normAutofit/>
          </a:bodyPr>
          <a:lstStyle/>
          <a:p>
            <a:r>
              <a:rPr lang="en-GB" sz="3200"/>
              <a:t>Impact of classicism</a:t>
            </a:r>
          </a:p>
        </p:txBody>
      </p:sp>
      <p:graphicFrame>
        <p:nvGraphicFramePr>
          <p:cNvPr id="5" name="Content Placeholder 2">
            <a:extLst>
              <a:ext uri="{FF2B5EF4-FFF2-40B4-BE49-F238E27FC236}">
                <a16:creationId xmlns:a16="http://schemas.microsoft.com/office/drawing/2014/main" id="{ED726633-79F2-7D85-90BA-1E033DA62F8F}"/>
              </a:ext>
            </a:extLst>
          </p:cNvPr>
          <p:cNvGraphicFramePr>
            <a:graphicFrameLocks noGrp="1"/>
          </p:cNvGraphicFramePr>
          <p:nvPr>
            <p:ph idx="1"/>
          </p:nvPr>
        </p:nvGraphicFramePr>
        <p:xfrm>
          <a:off x="3811656" y="551622"/>
          <a:ext cx="7742583" cy="56253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3559310"/>
      </p:ext>
    </p:extLst>
  </p:cSld>
  <p:clrMapOvr>
    <a:masterClrMapping/>
  </p:clrMapOvr>
  <mc:AlternateContent xmlns:mc="http://schemas.openxmlformats.org/markup-compatibility/2006" xmlns:p14="http://schemas.microsoft.com/office/powerpoint/2010/main">
    <mc:Choice Requires="p14">
      <p:transition spd="slow" p14:dur="2000" advTm="66718"/>
    </mc:Choice>
    <mc:Fallback xmlns="">
      <p:transition spd="slow" advTm="66718"/>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4553" y="3797597"/>
            <a:ext cx="5086908" cy="2423944"/>
          </a:xfrm>
        </p:spPr>
        <p:txBody>
          <a:bodyPr anchor="ctr">
            <a:normAutofit/>
          </a:bodyPr>
          <a:lstStyle/>
          <a:p>
            <a:r>
              <a:rPr lang="en-GB"/>
              <a:t>Implications of classicism</a:t>
            </a:r>
          </a:p>
        </p:txBody>
      </p:sp>
      <p:pic>
        <p:nvPicPr>
          <p:cNvPr id="4" name="Picture 3"/>
          <p:cNvPicPr>
            <a:picLocks noChangeAspect="1"/>
          </p:cNvPicPr>
          <p:nvPr/>
        </p:nvPicPr>
        <p:blipFill>
          <a:blip r:embed="rId3"/>
          <a:stretch>
            <a:fillRect/>
          </a:stretch>
        </p:blipFill>
        <p:spPr>
          <a:xfrm>
            <a:off x="1587387" y="264354"/>
            <a:ext cx="2881876" cy="2881876"/>
          </a:xfrm>
          <a:prstGeom prst="rect">
            <a:avLst/>
          </a:prstGeom>
        </p:spPr>
      </p:pic>
      <p:graphicFrame>
        <p:nvGraphicFramePr>
          <p:cNvPr id="6" name="Content Placeholder 2">
            <a:extLst>
              <a:ext uri="{FF2B5EF4-FFF2-40B4-BE49-F238E27FC236}">
                <a16:creationId xmlns:a16="http://schemas.microsoft.com/office/drawing/2014/main" id="{7C84D114-9768-828E-6D16-86FFA2A69C12}"/>
              </a:ext>
            </a:extLst>
          </p:cNvPr>
          <p:cNvGraphicFramePr>
            <a:graphicFrameLocks noGrp="1"/>
          </p:cNvGraphicFramePr>
          <p:nvPr>
            <p:ph idx="1"/>
          </p:nvPr>
        </p:nvGraphicFramePr>
        <p:xfrm>
          <a:off x="6491176" y="365125"/>
          <a:ext cx="4862623" cy="58118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18212211"/>
      </p:ext>
    </p:extLst>
  </p:cSld>
  <p:clrMapOvr>
    <a:masterClrMapping/>
  </p:clrMapOvr>
  <mc:AlternateContent xmlns:mc="http://schemas.openxmlformats.org/markup-compatibility/2006" xmlns:p14="http://schemas.microsoft.com/office/powerpoint/2010/main">
    <mc:Choice Requires="p14">
      <p:transition spd="slow" p14:dur="2000" advTm="154692"/>
    </mc:Choice>
    <mc:Fallback xmlns="">
      <p:transition spd="slow" advTm="154692"/>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4552" y="365125"/>
            <a:ext cx="5022630" cy="2430030"/>
          </a:xfrm>
        </p:spPr>
        <p:txBody>
          <a:bodyPr>
            <a:normAutofit/>
          </a:bodyPr>
          <a:lstStyle/>
          <a:p>
            <a:r>
              <a:rPr lang="en-GB"/>
              <a:t>Neoclassicism</a:t>
            </a:r>
          </a:p>
        </p:txBody>
      </p:sp>
      <p:sp>
        <p:nvSpPr>
          <p:cNvPr id="3" name="Content Placeholder 2"/>
          <p:cNvSpPr>
            <a:spLocks noGrp="1"/>
          </p:cNvSpPr>
          <p:nvPr>
            <p:ph idx="1"/>
          </p:nvPr>
        </p:nvSpPr>
        <p:spPr>
          <a:xfrm>
            <a:off x="259199" y="3535635"/>
            <a:ext cx="5473336" cy="3215730"/>
          </a:xfrm>
        </p:spPr>
        <p:txBody>
          <a:bodyPr>
            <a:normAutofit fontScale="77500" lnSpcReduction="20000"/>
          </a:bodyPr>
          <a:lstStyle/>
          <a:p>
            <a:pPr>
              <a:lnSpc>
                <a:spcPct val="110000"/>
              </a:lnSpc>
            </a:pPr>
            <a:r>
              <a:rPr lang="en-GB" dirty="0"/>
              <a:t>Recognises the need to take account of other factors that may affect rationality</a:t>
            </a:r>
          </a:p>
          <a:p>
            <a:pPr>
              <a:lnSpc>
                <a:spcPct val="110000"/>
              </a:lnSpc>
            </a:pPr>
            <a:r>
              <a:rPr lang="en-GB" dirty="0"/>
              <a:t>Poverty, enfeeblement (weakness), madness, immaturity (Pitts, 1988).</a:t>
            </a:r>
          </a:p>
          <a:p>
            <a:pPr>
              <a:lnSpc>
                <a:spcPct val="110000"/>
              </a:lnSpc>
            </a:pPr>
            <a:endParaRPr lang="en-GB" dirty="0"/>
          </a:p>
          <a:p>
            <a:pPr>
              <a:lnSpc>
                <a:spcPct val="110000"/>
              </a:lnSpc>
            </a:pPr>
            <a:r>
              <a:rPr lang="en-GB" dirty="0"/>
              <a:t>Taylor et al (1973) ‘in the neoclassical schema, man is still to be held accountable for his actions but certain minor reservations are made’</a:t>
            </a:r>
          </a:p>
        </p:txBody>
      </p:sp>
      <p:pic>
        <p:nvPicPr>
          <p:cNvPr id="6" name="Picture 5">
            <a:extLst>
              <a:ext uri="{FF2B5EF4-FFF2-40B4-BE49-F238E27FC236}">
                <a16:creationId xmlns:a16="http://schemas.microsoft.com/office/drawing/2014/main" id="{1DAA7401-4721-E064-401F-BF65AF0FF2C9}"/>
              </a:ext>
            </a:extLst>
          </p:cNvPr>
          <p:cNvPicPr>
            <a:picLocks noChangeAspect="1"/>
          </p:cNvPicPr>
          <p:nvPr/>
        </p:nvPicPr>
        <p:blipFill rotWithShape="1">
          <a:blip r:embed="rId3"/>
          <a:srcRect l="2853" r="3907"/>
          <a:stretch/>
        </p:blipFill>
        <p:spPr>
          <a:xfrm>
            <a:off x="7053760" y="609599"/>
            <a:ext cx="4156574" cy="5520657"/>
          </a:xfrm>
          <a:prstGeom prst="rect">
            <a:avLst/>
          </a:prstGeom>
        </p:spPr>
      </p:pic>
    </p:spTree>
    <p:extLst>
      <p:ext uri="{BB962C8B-B14F-4D97-AF65-F5344CB8AC3E}">
        <p14:creationId xmlns:p14="http://schemas.microsoft.com/office/powerpoint/2010/main" val="1249722301"/>
      </p:ext>
    </p:extLst>
  </p:cSld>
  <p:clrMapOvr>
    <a:masterClrMapping/>
  </p:clrMapOvr>
  <mc:AlternateContent xmlns:mc="http://schemas.openxmlformats.org/markup-compatibility/2006" xmlns:p14="http://schemas.microsoft.com/office/powerpoint/2010/main">
    <mc:Choice Requires="p14">
      <p:transition spd="slow" p14:dur="2000" advTm="138117"/>
    </mc:Choice>
    <mc:Fallback xmlns="">
      <p:transition spd="slow" advTm="138117"/>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C5231-939E-FA63-CAD5-7EE94092B364}"/>
              </a:ext>
            </a:extLst>
          </p:cNvPr>
          <p:cNvSpPr>
            <a:spLocks noGrp="1"/>
          </p:cNvSpPr>
          <p:nvPr>
            <p:ph type="title"/>
          </p:nvPr>
        </p:nvSpPr>
        <p:spPr>
          <a:xfrm>
            <a:off x="484552" y="365125"/>
            <a:ext cx="10869248" cy="1570831"/>
          </a:xfrm>
        </p:spPr>
        <p:txBody>
          <a:bodyPr>
            <a:normAutofit/>
          </a:bodyPr>
          <a:lstStyle/>
          <a:p>
            <a:r>
              <a:rPr lang="en-GB"/>
              <a:t>Modern neo-classical criminology</a:t>
            </a:r>
          </a:p>
        </p:txBody>
      </p:sp>
      <p:graphicFrame>
        <p:nvGraphicFramePr>
          <p:cNvPr id="5" name="Content Placeholder 2">
            <a:extLst>
              <a:ext uri="{FF2B5EF4-FFF2-40B4-BE49-F238E27FC236}">
                <a16:creationId xmlns:a16="http://schemas.microsoft.com/office/drawing/2014/main" id="{51358EBE-28AB-FC77-47A2-3B04985F169E}"/>
              </a:ext>
            </a:extLst>
          </p:cNvPr>
          <p:cNvGraphicFramePr>
            <a:graphicFrameLocks noGrp="1"/>
          </p:cNvGraphicFramePr>
          <p:nvPr>
            <p:ph idx="1"/>
          </p:nvPr>
        </p:nvGraphicFramePr>
        <p:xfrm>
          <a:off x="427383" y="2713383"/>
          <a:ext cx="11380304" cy="34140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27881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220CE7-639E-72FD-5FC2-7169F3E9B17D}"/>
              </a:ext>
            </a:extLst>
          </p:cNvPr>
          <p:cNvSpPr>
            <a:spLocks noGrp="1"/>
          </p:cNvSpPr>
          <p:nvPr>
            <p:ph type="title"/>
          </p:nvPr>
        </p:nvSpPr>
        <p:spPr>
          <a:xfrm>
            <a:off x="1043631" y="873940"/>
            <a:ext cx="5052369" cy="1035781"/>
          </a:xfrm>
        </p:spPr>
        <p:txBody>
          <a:bodyPr anchor="ctr">
            <a:normAutofit/>
          </a:bodyPr>
          <a:lstStyle/>
          <a:p>
            <a:r>
              <a:rPr lang="en-GB" sz="3600"/>
              <a:t>Rational choice theory</a:t>
            </a:r>
          </a:p>
        </p:txBody>
      </p:sp>
      <p:sp>
        <p:nvSpPr>
          <p:cNvPr id="3" name="Content Placeholder 2">
            <a:extLst>
              <a:ext uri="{FF2B5EF4-FFF2-40B4-BE49-F238E27FC236}">
                <a16:creationId xmlns:a16="http://schemas.microsoft.com/office/drawing/2014/main" id="{784FDDBA-04CF-81D0-4385-7CA4304F1977}"/>
              </a:ext>
            </a:extLst>
          </p:cNvPr>
          <p:cNvSpPr>
            <a:spLocks noGrp="1"/>
          </p:cNvSpPr>
          <p:nvPr>
            <p:ph idx="1"/>
          </p:nvPr>
        </p:nvSpPr>
        <p:spPr>
          <a:xfrm>
            <a:off x="1045029" y="2524721"/>
            <a:ext cx="4991629" cy="3677123"/>
          </a:xfrm>
        </p:spPr>
        <p:txBody>
          <a:bodyPr anchor="ctr">
            <a:normAutofit/>
          </a:bodyPr>
          <a:lstStyle/>
          <a:p>
            <a:r>
              <a:rPr lang="en-GB" sz="1800"/>
              <a:t>Cornish and Clarke - An individual will only choose to participate in any particular act if they will benefit from it.</a:t>
            </a:r>
          </a:p>
          <a:p>
            <a:endParaRPr lang="en-GB" sz="1800"/>
          </a:p>
          <a:p>
            <a:r>
              <a:rPr lang="en-GB" sz="1800"/>
              <a:t>Rational choice is at the core of whether to offence and when, where and with whom.</a:t>
            </a:r>
          </a:p>
          <a:p>
            <a:endParaRPr lang="en-GB" sz="1800"/>
          </a:p>
          <a:p>
            <a:r>
              <a:rPr lang="en-GB" sz="1800"/>
              <a:t>If you make something harder to offend against, then the potential offender will move onto something else. </a:t>
            </a:r>
          </a:p>
        </p:txBody>
      </p:sp>
      <p:sp>
        <p:nvSpPr>
          <p:cNvPr id="18" name="Rectangle 17">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62BB611-F65F-EAFE-22E5-F0147B798190}"/>
              </a:ext>
            </a:extLst>
          </p:cNvPr>
          <p:cNvPicPr>
            <a:picLocks noChangeAspect="1"/>
          </p:cNvPicPr>
          <p:nvPr/>
        </p:nvPicPr>
        <p:blipFill rotWithShape="1">
          <a:blip r:embed="rId3"/>
          <a:srcRect l="9254" r="2301" b="-1"/>
          <a:stretch/>
        </p:blipFill>
        <p:spPr>
          <a:xfrm>
            <a:off x="6930493" y="2271348"/>
            <a:ext cx="4223252" cy="2375587"/>
          </a:xfrm>
          <a:prstGeom prst="rect">
            <a:avLst/>
          </a:prstGeom>
        </p:spPr>
      </p:pic>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54703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153AE-2B10-3196-316F-1B9C656F94FF}"/>
              </a:ext>
            </a:extLst>
          </p:cNvPr>
          <p:cNvSpPr>
            <a:spLocks noGrp="1"/>
          </p:cNvSpPr>
          <p:nvPr>
            <p:ph type="title"/>
          </p:nvPr>
        </p:nvSpPr>
        <p:spPr>
          <a:xfrm>
            <a:off x="2850942" y="722995"/>
            <a:ext cx="6681116" cy="1182433"/>
          </a:xfrm>
        </p:spPr>
        <p:txBody>
          <a:bodyPr>
            <a:normAutofit fontScale="90000"/>
          </a:bodyPr>
          <a:lstStyle/>
          <a:p>
            <a:r>
              <a:rPr lang="en-GB" sz="6000" b="1" dirty="0"/>
              <a:t>Rational choice theory</a:t>
            </a:r>
          </a:p>
        </p:txBody>
      </p:sp>
      <p:sp>
        <p:nvSpPr>
          <p:cNvPr id="3" name="Content Placeholder 2">
            <a:extLst>
              <a:ext uri="{FF2B5EF4-FFF2-40B4-BE49-F238E27FC236}">
                <a16:creationId xmlns:a16="http://schemas.microsoft.com/office/drawing/2014/main" id="{1AC57CEB-FA40-C61A-454C-2EA1F71465F7}"/>
              </a:ext>
            </a:extLst>
          </p:cNvPr>
          <p:cNvSpPr>
            <a:spLocks noGrp="1"/>
          </p:cNvSpPr>
          <p:nvPr>
            <p:ph idx="1"/>
          </p:nvPr>
        </p:nvSpPr>
        <p:spPr>
          <a:xfrm>
            <a:off x="974672" y="4440367"/>
            <a:ext cx="2701228" cy="1349115"/>
          </a:xfrm>
        </p:spPr>
        <p:txBody>
          <a:bodyPr>
            <a:normAutofit fontScale="62500" lnSpcReduction="20000"/>
          </a:bodyPr>
          <a:lstStyle/>
          <a:p>
            <a:r>
              <a:rPr lang="en-GB" dirty="0"/>
              <a:t>Values, attitudes and personality traits that lead a person to be more likely to accept criminal behaviour</a:t>
            </a:r>
          </a:p>
        </p:txBody>
      </p:sp>
      <p:sp>
        <p:nvSpPr>
          <p:cNvPr id="4" name="Rectangle 3">
            <a:extLst>
              <a:ext uri="{FF2B5EF4-FFF2-40B4-BE49-F238E27FC236}">
                <a16:creationId xmlns:a16="http://schemas.microsoft.com/office/drawing/2014/main" id="{30FE40DD-172F-249F-E60D-096F3238F268}"/>
              </a:ext>
            </a:extLst>
          </p:cNvPr>
          <p:cNvSpPr/>
          <p:nvPr/>
        </p:nvSpPr>
        <p:spPr>
          <a:xfrm>
            <a:off x="347554" y="2417633"/>
            <a:ext cx="4405052" cy="1754326"/>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Involvement</a:t>
            </a:r>
          </a:p>
          <a:p>
            <a:pPr algn="ctr"/>
            <a:r>
              <a:rPr lang="en-GB"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 decisions</a:t>
            </a:r>
          </a:p>
        </p:txBody>
      </p:sp>
      <p:sp>
        <p:nvSpPr>
          <p:cNvPr id="5" name="Rectangle 4">
            <a:extLst>
              <a:ext uri="{FF2B5EF4-FFF2-40B4-BE49-F238E27FC236}">
                <a16:creationId xmlns:a16="http://schemas.microsoft.com/office/drawing/2014/main" id="{845C0B96-199B-4AEA-82E7-978AC322198D}"/>
              </a:ext>
            </a:extLst>
          </p:cNvPr>
          <p:cNvSpPr/>
          <p:nvPr/>
        </p:nvSpPr>
        <p:spPr>
          <a:xfrm>
            <a:off x="7110833" y="2547658"/>
            <a:ext cx="4581447" cy="923330"/>
          </a:xfrm>
          <a:prstGeom prst="rect">
            <a:avLst/>
          </a:prstGeom>
          <a:noFill/>
        </p:spPr>
        <p:txBody>
          <a:bodyPr wrap="non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Event decisions</a:t>
            </a:r>
          </a:p>
        </p:txBody>
      </p:sp>
      <p:sp>
        <p:nvSpPr>
          <p:cNvPr id="6" name="TextBox 5">
            <a:extLst>
              <a:ext uri="{FF2B5EF4-FFF2-40B4-BE49-F238E27FC236}">
                <a16:creationId xmlns:a16="http://schemas.microsoft.com/office/drawing/2014/main" id="{777947E2-7327-FE8C-8E81-7DB94410ABC7}"/>
              </a:ext>
            </a:extLst>
          </p:cNvPr>
          <p:cNvSpPr txBox="1"/>
          <p:nvPr/>
        </p:nvSpPr>
        <p:spPr>
          <a:xfrm>
            <a:off x="7284986" y="3819593"/>
            <a:ext cx="4032354" cy="923330"/>
          </a:xfrm>
          <a:prstGeom prst="rect">
            <a:avLst/>
          </a:prstGeom>
          <a:noFill/>
        </p:spPr>
        <p:txBody>
          <a:bodyPr wrap="square" rtlCol="0">
            <a:spAutoFit/>
          </a:bodyPr>
          <a:lstStyle/>
          <a:p>
            <a:r>
              <a:rPr lang="en-GB" dirty="0"/>
              <a:t>Factors which influence the decision about whether to commit a specific crime</a:t>
            </a:r>
          </a:p>
        </p:txBody>
      </p:sp>
    </p:spTree>
    <p:extLst>
      <p:ext uri="{BB962C8B-B14F-4D97-AF65-F5344CB8AC3E}">
        <p14:creationId xmlns:p14="http://schemas.microsoft.com/office/powerpoint/2010/main" val="3192954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barn(inVertical)">
                                      <p:cBhvr>
                                        <p:cTn id="2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5" name="Rectangle 1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80423F-F231-AAE2-0A38-0F255AA36AC1}"/>
              </a:ext>
            </a:extLst>
          </p:cNvPr>
          <p:cNvSpPr>
            <a:spLocks noGrp="1"/>
          </p:cNvSpPr>
          <p:nvPr>
            <p:ph type="title"/>
          </p:nvPr>
        </p:nvSpPr>
        <p:spPr>
          <a:xfrm>
            <a:off x="1043631" y="873940"/>
            <a:ext cx="5052369" cy="1035781"/>
          </a:xfrm>
        </p:spPr>
        <p:txBody>
          <a:bodyPr anchor="ctr">
            <a:normAutofit/>
          </a:bodyPr>
          <a:lstStyle/>
          <a:p>
            <a:r>
              <a:rPr lang="en-GB" sz="3600"/>
              <a:t>Rational choice theory</a:t>
            </a:r>
          </a:p>
        </p:txBody>
      </p:sp>
      <p:sp>
        <p:nvSpPr>
          <p:cNvPr id="21" name="Rectangle 20">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F52A6992-1A03-9E3C-0627-9B1E2BA7AE88}"/>
              </a:ext>
            </a:extLst>
          </p:cNvPr>
          <p:cNvPicPr>
            <a:picLocks noChangeAspect="1"/>
          </p:cNvPicPr>
          <p:nvPr/>
        </p:nvPicPr>
        <p:blipFill rotWithShape="1">
          <a:blip r:embed="rId3"/>
          <a:stretch/>
        </p:blipFill>
        <p:spPr>
          <a:xfrm>
            <a:off x="6930493" y="2271352"/>
            <a:ext cx="4223252" cy="2375579"/>
          </a:xfrm>
          <a:prstGeom prst="rect">
            <a:avLst/>
          </a:prstGeom>
        </p:spPr>
      </p:pic>
      <p:cxnSp>
        <p:nvCxnSpPr>
          <p:cNvPr id="23" name="Straight Connector 22">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0F1E0F6-54D1-269A-9A14-D7E6F0A302BC}"/>
              </a:ext>
            </a:extLst>
          </p:cNvPr>
          <p:cNvGraphicFramePr>
            <a:graphicFrameLocks noGrp="1"/>
          </p:cNvGraphicFramePr>
          <p:nvPr>
            <p:ph idx="1"/>
            <p:extLst>
              <p:ext uri="{D42A27DB-BD31-4B8C-83A1-F6EECF244321}">
                <p14:modId xmlns:p14="http://schemas.microsoft.com/office/powerpoint/2010/main" val="3297720787"/>
              </p:ext>
            </p:extLst>
          </p:nvPr>
        </p:nvGraphicFramePr>
        <p:xfrm>
          <a:off x="1045029" y="2524721"/>
          <a:ext cx="4991629" cy="367712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FEBD92F7-C3F7-690C-7325-C81480A3A511}"/>
              </a:ext>
            </a:extLst>
          </p:cNvPr>
          <p:cNvSpPr txBox="1"/>
          <p:nvPr/>
        </p:nvSpPr>
        <p:spPr>
          <a:xfrm>
            <a:off x="6791896" y="4724516"/>
            <a:ext cx="4486307" cy="1477328"/>
          </a:xfrm>
          <a:prstGeom prst="rect">
            <a:avLst/>
          </a:prstGeom>
          <a:noFill/>
        </p:spPr>
        <p:txBody>
          <a:bodyPr wrap="square">
            <a:spAutoFit/>
          </a:bodyPr>
          <a:lstStyle/>
          <a:p>
            <a:pPr algn="ctr"/>
            <a:r>
              <a:rPr lang="en-GB" dirty="0"/>
              <a:t>Cornish and Clarke (2006) suggest that offenders tend to focus on the immediate risks and benefits; what the crime will give them now compared to the immediate likelihood of being caught. </a:t>
            </a:r>
          </a:p>
        </p:txBody>
      </p:sp>
    </p:spTree>
    <p:extLst>
      <p:ext uri="{BB962C8B-B14F-4D97-AF65-F5344CB8AC3E}">
        <p14:creationId xmlns:p14="http://schemas.microsoft.com/office/powerpoint/2010/main" val="29088214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D3BFA-34CB-A895-D6E1-70F53AB43F10}"/>
              </a:ext>
            </a:extLst>
          </p:cNvPr>
          <p:cNvSpPr>
            <a:spLocks noGrp="1"/>
          </p:cNvSpPr>
          <p:nvPr>
            <p:ph type="title"/>
          </p:nvPr>
        </p:nvSpPr>
        <p:spPr>
          <a:xfrm>
            <a:off x="220749" y="397275"/>
            <a:ext cx="2554257" cy="1617199"/>
          </a:xfrm>
        </p:spPr>
        <p:txBody>
          <a:bodyPr vert="horz" lIns="91440" tIns="45720" rIns="91440" bIns="45720" rtlCol="0" anchor="ctr">
            <a:normAutofit/>
          </a:bodyPr>
          <a:lstStyle/>
          <a:p>
            <a:r>
              <a:rPr lang="en-US" sz="3200"/>
              <a:t>Rational choice theory</a:t>
            </a:r>
          </a:p>
        </p:txBody>
      </p:sp>
      <p:sp>
        <p:nvSpPr>
          <p:cNvPr id="3" name="Content Placeholder 2">
            <a:extLst>
              <a:ext uri="{FF2B5EF4-FFF2-40B4-BE49-F238E27FC236}">
                <a16:creationId xmlns:a16="http://schemas.microsoft.com/office/drawing/2014/main" id="{4069BED8-6B9B-49E8-C93D-5C7A87A5E2C0}"/>
              </a:ext>
            </a:extLst>
          </p:cNvPr>
          <p:cNvSpPr>
            <a:spLocks noGrp="1"/>
          </p:cNvSpPr>
          <p:nvPr>
            <p:ph idx="1"/>
          </p:nvPr>
        </p:nvSpPr>
        <p:spPr>
          <a:xfrm>
            <a:off x="220749" y="2680499"/>
            <a:ext cx="2476070" cy="3643932"/>
          </a:xfrm>
        </p:spPr>
        <p:txBody>
          <a:bodyPr vert="horz" lIns="91440" tIns="45720" rIns="91440" bIns="45720" rtlCol="0" anchor="ctr">
            <a:normAutofit/>
          </a:bodyPr>
          <a:lstStyle/>
          <a:p>
            <a:r>
              <a:rPr lang="en-US" cap="all" spc="200"/>
              <a:t>Crime script task</a:t>
            </a:r>
          </a:p>
        </p:txBody>
      </p:sp>
      <p:pic>
        <p:nvPicPr>
          <p:cNvPr id="4" name="Picture 3">
            <a:extLst>
              <a:ext uri="{FF2B5EF4-FFF2-40B4-BE49-F238E27FC236}">
                <a16:creationId xmlns:a16="http://schemas.microsoft.com/office/drawing/2014/main" id="{0AF4DD20-CCF8-9E6C-CA8D-01B344579FAF}"/>
              </a:ext>
            </a:extLst>
          </p:cNvPr>
          <p:cNvPicPr>
            <a:picLocks noChangeAspect="1"/>
          </p:cNvPicPr>
          <p:nvPr/>
        </p:nvPicPr>
        <p:blipFill>
          <a:blip r:embed="rId3"/>
          <a:stretch>
            <a:fillRect/>
          </a:stretch>
        </p:blipFill>
        <p:spPr>
          <a:xfrm>
            <a:off x="4819304" y="609600"/>
            <a:ext cx="5562600" cy="5562600"/>
          </a:xfrm>
          <a:prstGeom prst="rect">
            <a:avLst/>
          </a:prstGeom>
        </p:spPr>
      </p:pic>
    </p:spTree>
    <p:extLst>
      <p:ext uri="{BB962C8B-B14F-4D97-AF65-F5344CB8AC3E}">
        <p14:creationId xmlns:p14="http://schemas.microsoft.com/office/powerpoint/2010/main" val="24594431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7482E-F15A-1860-EEAC-02AF18E62F64}"/>
              </a:ext>
            </a:extLst>
          </p:cNvPr>
          <p:cNvSpPr>
            <a:spLocks noGrp="1"/>
          </p:cNvSpPr>
          <p:nvPr>
            <p:ph type="title"/>
          </p:nvPr>
        </p:nvSpPr>
        <p:spPr>
          <a:xfrm>
            <a:off x="2722880" y="-500797"/>
            <a:ext cx="10058400" cy="1450757"/>
          </a:xfrm>
        </p:spPr>
        <p:txBody>
          <a:bodyPr/>
          <a:lstStyle/>
          <a:p>
            <a:r>
              <a:rPr lang="en-GB" dirty="0"/>
              <a:t>Routine Activities Theory</a:t>
            </a:r>
          </a:p>
        </p:txBody>
      </p:sp>
      <p:pic>
        <p:nvPicPr>
          <p:cNvPr id="4" name="Online Media 3" title="Routine Activities Theory: Definition of the Routine Activity Approach to Crime">
            <a:hlinkClick r:id="" action="ppaction://media"/>
            <a:extLst>
              <a:ext uri="{FF2B5EF4-FFF2-40B4-BE49-F238E27FC236}">
                <a16:creationId xmlns:a16="http://schemas.microsoft.com/office/drawing/2014/main" id="{D2D4CAB7-9BDC-6473-239F-46B37640A1EB}"/>
              </a:ext>
            </a:extLst>
          </p:cNvPr>
          <p:cNvPicPr>
            <a:picLocks noGrp="1" noRot="1" noChangeAspect="1"/>
          </p:cNvPicPr>
          <p:nvPr>
            <p:ph idx="1"/>
            <a:videoFile r:link="rId1"/>
          </p:nvPr>
        </p:nvPicPr>
        <p:blipFill>
          <a:blip r:embed="rId4"/>
          <a:stretch>
            <a:fillRect/>
          </a:stretch>
        </p:blipFill>
        <p:spPr>
          <a:xfrm>
            <a:off x="1549400" y="1206500"/>
            <a:ext cx="8564563" cy="4818063"/>
          </a:xfrm>
          <a:prstGeom prst="rect">
            <a:avLst/>
          </a:prstGeom>
        </p:spPr>
      </p:pic>
    </p:spTree>
    <p:extLst>
      <p:ext uri="{BB962C8B-B14F-4D97-AF65-F5344CB8AC3E}">
        <p14:creationId xmlns:p14="http://schemas.microsoft.com/office/powerpoint/2010/main" val="424960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7" name="Rectangle 16">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B00419C6-AB35-2F99-8931-91105FBF9401}"/>
              </a:ext>
            </a:extLst>
          </p:cNvPr>
          <p:cNvSpPr>
            <a:spLocks noGrp="1"/>
          </p:cNvSpPr>
          <p:nvPr>
            <p:ph idx="1"/>
          </p:nvPr>
        </p:nvSpPr>
        <p:spPr>
          <a:xfrm>
            <a:off x="140677" y="2524721"/>
            <a:ext cx="5895981" cy="3677123"/>
          </a:xfrm>
        </p:spPr>
        <p:txBody>
          <a:bodyPr anchor="ctr">
            <a:normAutofit/>
          </a:bodyPr>
          <a:lstStyle/>
          <a:p>
            <a:pPr marL="0" indent="0">
              <a:buNone/>
            </a:pPr>
            <a:endParaRPr lang="en-US" sz="1800" dirty="0"/>
          </a:p>
          <a:p>
            <a:pPr marL="0" indent="0" algn="ctr">
              <a:buNone/>
            </a:pPr>
            <a:r>
              <a:rPr lang="en-US" dirty="0"/>
              <a:t>Cohen and Felson’s (1979) suggested that for crime to occur, </a:t>
            </a:r>
            <a:r>
              <a:rPr lang="en-GB" dirty="0"/>
              <a:t>three things were necessary: a motivated offender, a suitable target, and the absence of guardians.</a:t>
            </a:r>
          </a:p>
          <a:p>
            <a:endParaRPr lang="en-GB" sz="1800" dirty="0"/>
          </a:p>
          <a:p>
            <a:endParaRPr lang="en-US" sz="1800" dirty="0"/>
          </a:p>
        </p:txBody>
      </p:sp>
      <p:sp>
        <p:nvSpPr>
          <p:cNvPr id="23" name="Rectangle 22">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AFC8DD0A-FB35-E471-0461-0C63250F0FF9}"/>
              </a:ext>
            </a:extLst>
          </p:cNvPr>
          <p:cNvPicPr>
            <a:picLocks noChangeAspect="1"/>
          </p:cNvPicPr>
          <p:nvPr/>
        </p:nvPicPr>
        <p:blipFill rotWithShape="1">
          <a:blip r:embed="rId3"/>
          <a:srcRect l="228" r="53593"/>
          <a:stretch/>
        </p:blipFill>
        <p:spPr>
          <a:xfrm>
            <a:off x="6930493" y="1264247"/>
            <a:ext cx="4223252" cy="4389790"/>
          </a:xfrm>
          <a:prstGeom prst="rect">
            <a:avLst/>
          </a:prstGeom>
        </p:spPr>
      </p:pic>
      <p:cxnSp>
        <p:nvCxnSpPr>
          <p:cNvPr id="25" name="Straight Connector 24">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64BFC94F-6436-57E0-8620-E72DC37B2050}"/>
              </a:ext>
            </a:extLst>
          </p:cNvPr>
          <p:cNvSpPr txBox="1"/>
          <p:nvPr/>
        </p:nvSpPr>
        <p:spPr>
          <a:xfrm>
            <a:off x="838200" y="984738"/>
            <a:ext cx="5344551" cy="646331"/>
          </a:xfrm>
          <a:prstGeom prst="rect">
            <a:avLst/>
          </a:prstGeom>
          <a:noFill/>
        </p:spPr>
        <p:txBody>
          <a:bodyPr wrap="square" rtlCol="0">
            <a:spAutoFit/>
          </a:bodyPr>
          <a:lstStyle/>
          <a:p>
            <a:r>
              <a:rPr lang="en-GB" sz="3600" dirty="0"/>
              <a:t>Routine Activities Theory</a:t>
            </a:r>
          </a:p>
        </p:txBody>
      </p:sp>
    </p:spTree>
    <p:extLst>
      <p:ext uri="{BB962C8B-B14F-4D97-AF65-F5344CB8AC3E}">
        <p14:creationId xmlns:p14="http://schemas.microsoft.com/office/powerpoint/2010/main" val="34895621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7" name="Rectangle 16">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F7F6BD-0535-9B92-FFF1-7329716EE45A}"/>
              </a:ext>
            </a:extLst>
          </p:cNvPr>
          <p:cNvSpPr>
            <a:spLocks noGrp="1"/>
          </p:cNvSpPr>
          <p:nvPr>
            <p:ph type="title"/>
          </p:nvPr>
        </p:nvSpPr>
        <p:spPr>
          <a:xfrm>
            <a:off x="1043631" y="873940"/>
            <a:ext cx="5052369" cy="1035781"/>
          </a:xfrm>
        </p:spPr>
        <p:txBody>
          <a:bodyPr vert="horz" lIns="91440" tIns="45720" rIns="91440" bIns="45720" rtlCol="0" anchor="ctr">
            <a:normAutofit/>
          </a:bodyPr>
          <a:lstStyle/>
          <a:p>
            <a:r>
              <a:rPr lang="en-US" sz="3600" kern="1200">
                <a:solidFill>
                  <a:schemeClr val="tx1"/>
                </a:solidFill>
                <a:latin typeface="+mj-lt"/>
                <a:ea typeface="+mj-ea"/>
                <a:cs typeface="+mj-cs"/>
              </a:rPr>
              <a:t>Routine Activities Theory </a:t>
            </a:r>
          </a:p>
        </p:txBody>
      </p:sp>
      <p:sp>
        <p:nvSpPr>
          <p:cNvPr id="9" name="TextBox 8">
            <a:extLst>
              <a:ext uri="{FF2B5EF4-FFF2-40B4-BE49-F238E27FC236}">
                <a16:creationId xmlns:a16="http://schemas.microsoft.com/office/drawing/2014/main" id="{A513DFF3-F9D7-385B-21DF-9EA51CAED803}"/>
              </a:ext>
            </a:extLst>
          </p:cNvPr>
          <p:cNvSpPr txBox="1"/>
          <p:nvPr/>
        </p:nvSpPr>
        <p:spPr>
          <a:xfrm>
            <a:off x="1045029" y="2524721"/>
            <a:ext cx="4991629" cy="367712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lnSpcReduction="20000"/>
          </a:bodyPr>
          <a:lstStyle/>
          <a:p>
            <a:pPr indent="-228600">
              <a:lnSpc>
                <a:spcPct val="90000"/>
              </a:lnSpc>
              <a:spcAft>
                <a:spcPts val="600"/>
              </a:spcAft>
              <a:buFont typeface="Arial" panose="020B0604020202020204" pitchFamily="34" charset="0"/>
              <a:buChar char="•"/>
            </a:pPr>
            <a:endParaRPr lang="en-US" sz="2600" dirty="0"/>
          </a:p>
          <a:p>
            <a:pPr indent="-228600">
              <a:lnSpc>
                <a:spcPct val="90000"/>
              </a:lnSpc>
              <a:spcAft>
                <a:spcPts val="600"/>
              </a:spcAft>
              <a:buFont typeface="Arial" panose="020B0604020202020204" pitchFamily="34" charset="0"/>
              <a:buChar char="•"/>
            </a:pPr>
            <a:r>
              <a:rPr lang="en-US" sz="2600" dirty="0"/>
              <a:t>Cohen and Felson assume that there will be a motivated offender involved and are not interested in the reasons why. </a:t>
            </a:r>
          </a:p>
          <a:p>
            <a:pPr indent="-228600">
              <a:lnSpc>
                <a:spcPct val="90000"/>
              </a:lnSpc>
              <a:spcAft>
                <a:spcPts val="600"/>
              </a:spcAft>
              <a:buFont typeface="Arial" panose="020B0604020202020204" pitchFamily="34" charset="0"/>
              <a:buChar char="•"/>
            </a:pPr>
            <a:r>
              <a:rPr lang="en-US" sz="2600" b="1" dirty="0"/>
              <a:t>How does this differ from other theories? </a:t>
            </a:r>
          </a:p>
          <a:p>
            <a:pPr indent="-228600">
              <a:lnSpc>
                <a:spcPct val="90000"/>
              </a:lnSpc>
              <a:spcAft>
                <a:spcPts val="600"/>
              </a:spcAft>
              <a:buFont typeface="Arial" panose="020B0604020202020204" pitchFamily="34" charset="0"/>
              <a:buChar char="•"/>
            </a:pPr>
            <a:endParaRPr lang="en-US" sz="2600" dirty="0"/>
          </a:p>
          <a:p>
            <a:pPr indent="-228600">
              <a:lnSpc>
                <a:spcPct val="90000"/>
              </a:lnSpc>
              <a:spcAft>
                <a:spcPts val="600"/>
              </a:spcAft>
              <a:buFont typeface="Arial" panose="020B0604020202020204" pitchFamily="34" charset="0"/>
              <a:buChar char="•"/>
            </a:pPr>
            <a:r>
              <a:rPr lang="en-US" sz="2600" dirty="0"/>
              <a:t>A motivated offender: </a:t>
            </a:r>
          </a:p>
          <a:p>
            <a:pPr indent="-228600">
              <a:lnSpc>
                <a:spcPct val="90000"/>
              </a:lnSpc>
              <a:spcAft>
                <a:spcPts val="600"/>
              </a:spcAft>
              <a:buFont typeface="Arial" panose="020B0604020202020204" pitchFamily="34" charset="0"/>
              <a:buChar char="•"/>
            </a:pPr>
            <a:r>
              <a:rPr lang="en-US" sz="2600" dirty="0"/>
              <a:t>Does not need to have a deep psychological motivation to commit a crime </a:t>
            </a:r>
          </a:p>
          <a:p>
            <a:pPr indent="-228600">
              <a:lnSpc>
                <a:spcPct val="90000"/>
              </a:lnSpc>
              <a:spcAft>
                <a:spcPts val="600"/>
              </a:spcAft>
              <a:buFont typeface="Arial" panose="020B0604020202020204" pitchFamily="34" charset="0"/>
              <a:buChar char="•"/>
            </a:pPr>
            <a:endParaRPr lang="en-US" dirty="0"/>
          </a:p>
        </p:txBody>
      </p:sp>
      <p:sp>
        <p:nvSpPr>
          <p:cNvPr id="23" name="Rectangle 22">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A diagram of a crime&#10;&#10;Description automatically generated">
            <a:extLst>
              <a:ext uri="{FF2B5EF4-FFF2-40B4-BE49-F238E27FC236}">
                <a16:creationId xmlns:a16="http://schemas.microsoft.com/office/drawing/2014/main" id="{DD93E531-A4D4-7DF9-DE21-F3A9A5874A31}"/>
              </a:ext>
            </a:extLst>
          </p:cNvPr>
          <p:cNvPicPr>
            <a:picLocks noGrp="1" noChangeAspect="1"/>
          </p:cNvPicPr>
          <p:nvPr>
            <p:ph idx="1"/>
          </p:nvPr>
        </p:nvPicPr>
        <p:blipFill>
          <a:blip r:embed="rId3"/>
          <a:stretch>
            <a:fillRect/>
          </a:stretch>
        </p:blipFill>
        <p:spPr>
          <a:xfrm>
            <a:off x="6930493" y="1728782"/>
            <a:ext cx="4223252" cy="3460720"/>
          </a:xfrm>
          <a:prstGeom prst="rect">
            <a:avLst/>
          </a:prstGeom>
        </p:spPr>
      </p:pic>
      <p:cxnSp>
        <p:nvCxnSpPr>
          <p:cNvPr id="25" name="Straight Connector 24">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72246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24311-973C-A6F5-C51C-754117C4088B}"/>
              </a:ext>
            </a:extLst>
          </p:cNvPr>
          <p:cNvSpPr>
            <a:spLocks noGrp="1"/>
          </p:cNvSpPr>
          <p:nvPr>
            <p:ph type="title"/>
          </p:nvPr>
        </p:nvSpPr>
        <p:spPr/>
        <p:txBody>
          <a:bodyPr/>
          <a:lstStyle/>
          <a:p>
            <a:r>
              <a:rPr lang="en-GB" dirty="0"/>
              <a:t>Routine activities theory </a:t>
            </a:r>
          </a:p>
        </p:txBody>
      </p:sp>
      <p:sp>
        <p:nvSpPr>
          <p:cNvPr id="3" name="Content Placeholder 2">
            <a:extLst>
              <a:ext uri="{FF2B5EF4-FFF2-40B4-BE49-F238E27FC236}">
                <a16:creationId xmlns:a16="http://schemas.microsoft.com/office/drawing/2014/main" id="{15559E3E-3479-EAE4-1806-49954E0BB602}"/>
              </a:ext>
            </a:extLst>
          </p:cNvPr>
          <p:cNvSpPr>
            <a:spLocks noGrp="1"/>
          </p:cNvSpPr>
          <p:nvPr>
            <p:ph idx="1"/>
          </p:nvPr>
        </p:nvSpPr>
        <p:spPr>
          <a:xfrm>
            <a:off x="1070950" y="2052638"/>
            <a:ext cx="4848226" cy="3398839"/>
          </a:xfrm>
        </p:spPr>
        <p:txBody>
          <a:bodyPr vert="horz" lIns="91440" tIns="45720" rIns="91440" bIns="45720" rtlCol="0" anchor="t">
            <a:normAutofit lnSpcReduction="10000"/>
          </a:bodyPr>
          <a:lstStyle/>
          <a:p>
            <a:endParaRPr lang="en-GB" sz="2400" b="1" dirty="0">
              <a:latin typeface="Arial"/>
              <a:cs typeface="Arial"/>
            </a:endParaRPr>
          </a:p>
          <a:p>
            <a:pPr marL="0" indent="0">
              <a:buNone/>
            </a:pPr>
            <a:r>
              <a:rPr lang="en-GB" sz="2400" b="1" dirty="0">
                <a:solidFill>
                  <a:schemeClr val="tx2">
                    <a:lumMod val="25000"/>
                    <a:lumOff val="75000"/>
                  </a:schemeClr>
                </a:solidFill>
                <a:latin typeface="Arial"/>
                <a:cs typeface="Arial"/>
              </a:rPr>
              <a:t>CRAVED: </a:t>
            </a:r>
          </a:p>
          <a:p>
            <a:pPr marL="0" indent="0">
              <a:buNone/>
            </a:pPr>
            <a:r>
              <a:rPr lang="en-GB" sz="2400" b="1" dirty="0">
                <a:solidFill>
                  <a:schemeClr val="tx2">
                    <a:lumMod val="25000"/>
                    <a:lumOff val="75000"/>
                  </a:schemeClr>
                </a:solidFill>
                <a:latin typeface="Arial"/>
                <a:cs typeface="Arial"/>
              </a:rPr>
              <a:t>C</a:t>
            </a:r>
            <a:r>
              <a:rPr lang="en-GB" sz="2400" b="1" dirty="0">
                <a:latin typeface="Arial"/>
                <a:cs typeface="Arial"/>
              </a:rPr>
              <a:t>oncealable</a:t>
            </a:r>
          </a:p>
          <a:p>
            <a:pPr marL="0" indent="0">
              <a:buNone/>
            </a:pPr>
            <a:r>
              <a:rPr lang="en-GB" sz="2400" b="1" dirty="0">
                <a:solidFill>
                  <a:schemeClr val="tx2">
                    <a:lumMod val="25000"/>
                    <a:lumOff val="75000"/>
                  </a:schemeClr>
                </a:solidFill>
                <a:latin typeface="Arial"/>
                <a:cs typeface="Arial"/>
              </a:rPr>
              <a:t>R</a:t>
            </a:r>
            <a:r>
              <a:rPr lang="en-GB" sz="2400" b="1" dirty="0">
                <a:latin typeface="Arial"/>
                <a:cs typeface="Arial"/>
              </a:rPr>
              <a:t>emovable</a:t>
            </a:r>
          </a:p>
          <a:p>
            <a:pPr marL="0" indent="0">
              <a:buNone/>
            </a:pPr>
            <a:r>
              <a:rPr lang="en-GB" sz="2400" b="1" dirty="0">
                <a:solidFill>
                  <a:schemeClr val="tx2">
                    <a:lumMod val="25000"/>
                    <a:lumOff val="75000"/>
                  </a:schemeClr>
                </a:solidFill>
                <a:latin typeface="Arial"/>
                <a:cs typeface="Arial"/>
              </a:rPr>
              <a:t>A</a:t>
            </a:r>
            <a:r>
              <a:rPr lang="en-GB" sz="2400" b="1" dirty="0">
                <a:latin typeface="Arial"/>
                <a:cs typeface="Arial"/>
              </a:rPr>
              <a:t>vailable</a:t>
            </a:r>
          </a:p>
          <a:p>
            <a:pPr marL="0" indent="0">
              <a:buNone/>
            </a:pPr>
            <a:r>
              <a:rPr lang="en-GB" sz="2400" b="1" dirty="0">
                <a:solidFill>
                  <a:schemeClr val="tx2">
                    <a:lumMod val="25000"/>
                    <a:lumOff val="75000"/>
                  </a:schemeClr>
                </a:solidFill>
                <a:latin typeface="Arial"/>
                <a:cs typeface="Arial"/>
              </a:rPr>
              <a:t>V</a:t>
            </a:r>
            <a:r>
              <a:rPr lang="en-GB" sz="2400" b="1" dirty="0">
                <a:latin typeface="Arial"/>
                <a:cs typeface="Arial"/>
              </a:rPr>
              <a:t>aluable</a:t>
            </a:r>
          </a:p>
          <a:p>
            <a:pPr marL="0" indent="0">
              <a:buNone/>
            </a:pPr>
            <a:r>
              <a:rPr lang="en-GB" sz="2400" b="1" dirty="0">
                <a:solidFill>
                  <a:schemeClr val="tx2">
                    <a:lumMod val="25000"/>
                    <a:lumOff val="75000"/>
                  </a:schemeClr>
                </a:solidFill>
                <a:latin typeface="Arial"/>
                <a:cs typeface="Arial"/>
              </a:rPr>
              <a:t>E</a:t>
            </a:r>
            <a:r>
              <a:rPr lang="en-GB" sz="2400" b="1" dirty="0">
                <a:latin typeface="Arial"/>
                <a:cs typeface="Arial"/>
              </a:rPr>
              <a:t>njoyable </a:t>
            </a:r>
          </a:p>
          <a:p>
            <a:pPr marL="0" indent="0">
              <a:buNone/>
            </a:pPr>
            <a:r>
              <a:rPr lang="en-GB" sz="2400" b="1" dirty="0">
                <a:solidFill>
                  <a:schemeClr val="tx2">
                    <a:lumMod val="25000"/>
                    <a:lumOff val="75000"/>
                  </a:schemeClr>
                </a:solidFill>
                <a:latin typeface="Arial"/>
                <a:cs typeface="Arial"/>
              </a:rPr>
              <a:t>D</a:t>
            </a:r>
            <a:r>
              <a:rPr lang="en-GB" sz="2400" b="1" dirty="0">
                <a:latin typeface="Arial"/>
                <a:cs typeface="Arial"/>
              </a:rPr>
              <a:t>isposable </a:t>
            </a:r>
          </a:p>
          <a:p>
            <a:endParaRPr lang="en-GB" sz="2400" dirty="0">
              <a:latin typeface="Arial"/>
              <a:cs typeface="Arial"/>
            </a:endParaRPr>
          </a:p>
        </p:txBody>
      </p:sp>
      <p:pic>
        <p:nvPicPr>
          <p:cNvPr id="4" name="Picture 3" descr="A diagram with blue circles&#10;&#10;Description automatically generated">
            <a:extLst>
              <a:ext uri="{FF2B5EF4-FFF2-40B4-BE49-F238E27FC236}">
                <a16:creationId xmlns:a16="http://schemas.microsoft.com/office/drawing/2014/main" id="{B8D85DDC-7E60-0AB0-943D-2CEC05E389A5}"/>
              </a:ext>
            </a:extLst>
          </p:cNvPr>
          <p:cNvPicPr>
            <a:picLocks noChangeAspect="1"/>
          </p:cNvPicPr>
          <p:nvPr/>
        </p:nvPicPr>
        <p:blipFill>
          <a:blip r:embed="rId3"/>
          <a:stretch>
            <a:fillRect/>
          </a:stretch>
        </p:blipFill>
        <p:spPr>
          <a:xfrm>
            <a:off x="8451056" y="2339505"/>
            <a:ext cx="3469481" cy="4217193"/>
          </a:xfrm>
          <a:prstGeom prst="rect">
            <a:avLst/>
          </a:prstGeom>
        </p:spPr>
      </p:pic>
      <p:sp>
        <p:nvSpPr>
          <p:cNvPr id="5" name="TextBox 4">
            <a:extLst>
              <a:ext uri="{FF2B5EF4-FFF2-40B4-BE49-F238E27FC236}">
                <a16:creationId xmlns:a16="http://schemas.microsoft.com/office/drawing/2014/main" id="{5CDC1026-0B78-C594-4FA1-4791D44DD648}"/>
              </a:ext>
            </a:extLst>
          </p:cNvPr>
          <p:cNvSpPr txBox="1"/>
          <p:nvPr/>
        </p:nvSpPr>
        <p:spPr>
          <a:xfrm>
            <a:off x="1113410" y="5618454"/>
            <a:ext cx="643413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A suitable target could an object, place or a person </a:t>
            </a:r>
          </a:p>
        </p:txBody>
      </p:sp>
      <p:sp>
        <p:nvSpPr>
          <p:cNvPr id="7" name="Rectangle: Rounded Corners 6">
            <a:extLst>
              <a:ext uri="{FF2B5EF4-FFF2-40B4-BE49-F238E27FC236}">
                <a16:creationId xmlns:a16="http://schemas.microsoft.com/office/drawing/2014/main" id="{88F8E7DF-E4F3-9EF5-D85E-5A44F46B570B}"/>
              </a:ext>
            </a:extLst>
          </p:cNvPr>
          <p:cNvSpPr/>
          <p:nvPr/>
        </p:nvSpPr>
        <p:spPr>
          <a:xfrm>
            <a:off x="767174" y="2418127"/>
            <a:ext cx="5540698" cy="3052691"/>
          </a:xfrm>
          <a:prstGeom prst="roundRect">
            <a:avLst/>
          </a:prstGeom>
          <a:noFill/>
          <a:ln w="57150">
            <a:solidFill>
              <a:schemeClr val="accent4">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444013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6BD19-0DD7-0BDA-9CF2-FFC5C328DF01}"/>
              </a:ext>
            </a:extLst>
          </p:cNvPr>
          <p:cNvSpPr>
            <a:spLocks noGrp="1"/>
          </p:cNvSpPr>
          <p:nvPr>
            <p:ph type="title"/>
          </p:nvPr>
        </p:nvSpPr>
        <p:spPr/>
        <p:txBody>
          <a:bodyPr/>
          <a:lstStyle/>
          <a:p>
            <a:r>
              <a:rPr lang="en-GB" dirty="0"/>
              <a:t>Routine activity theory</a:t>
            </a:r>
          </a:p>
        </p:txBody>
      </p:sp>
      <p:sp>
        <p:nvSpPr>
          <p:cNvPr id="3" name="Content Placeholder 2">
            <a:extLst>
              <a:ext uri="{FF2B5EF4-FFF2-40B4-BE49-F238E27FC236}">
                <a16:creationId xmlns:a16="http://schemas.microsoft.com/office/drawing/2014/main" id="{CE4EFD84-46F2-F0CF-2925-455F43CECB35}"/>
              </a:ext>
            </a:extLst>
          </p:cNvPr>
          <p:cNvSpPr>
            <a:spLocks noGrp="1"/>
          </p:cNvSpPr>
          <p:nvPr>
            <p:ph idx="1"/>
          </p:nvPr>
        </p:nvSpPr>
        <p:spPr>
          <a:xfrm>
            <a:off x="566736" y="2506662"/>
            <a:ext cx="5693570" cy="4351338"/>
          </a:xfrm>
        </p:spPr>
        <p:txBody>
          <a:bodyPr vert="horz" lIns="91440" tIns="45720" rIns="91440" bIns="45720" rtlCol="0" anchor="t">
            <a:normAutofit/>
          </a:bodyPr>
          <a:lstStyle/>
          <a:p>
            <a:pPr>
              <a:buFont typeface="Calibri" panose="020B0604020202020204" pitchFamily="34" charset="0"/>
              <a:buChar char="-"/>
            </a:pPr>
            <a:r>
              <a:rPr lang="en-GB" dirty="0"/>
              <a:t>This section may deter offenders from carrying out a crime </a:t>
            </a:r>
          </a:p>
          <a:p>
            <a:pPr>
              <a:buFont typeface="Calibri" panose="020B0604020202020204" pitchFamily="34" charset="0"/>
              <a:buChar char="-"/>
            </a:pPr>
            <a:r>
              <a:rPr lang="en-GB" dirty="0"/>
              <a:t>Guardians can include not only people who can protect the targets but also:</a:t>
            </a:r>
            <a:endParaRPr lang="en-US" dirty="0"/>
          </a:p>
          <a:p>
            <a:pPr>
              <a:buFont typeface="Calibri" panose="020B0604020202020204" pitchFamily="34" charset="0"/>
              <a:buChar char="-"/>
            </a:pPr>
            <a:r>
              <a:rPr lang="en-GB" dirty="0"/>
              <a:t>Police </a:t>
            </a:r>
          </a:p>
          <a:p>
            <a:pPr>
              <a:buFont typeface="Calibri" panose="020B0604020202020204" pitchFamily="34" charset="0"/>
              <a:buChar char="-"/>
            </a:pPr>
            <a:r>
              <a:rPr lang="en-GB" dirty="0"/>
              <a:t>Security</a:t>
            </a:r>
          </a:p>
          <a:p>
            <a:pPr>
              <a:buFont typeface="Calibri" panose="020B0604020202020204" pitchFamily="34" charset="0"/>
              <a:buChar char="-"/>
            </a:pPr>
            <a:r>
              <a:rPr lang="en-GB" dirty="0"/>
              <a:t>Door staff </a:t>
            </a:r>
          </a:p>
          <a:p>
            <a:pPr>
              <a:buFont typeface="Calibri" panose="020B0604020202020204" pitchFamily="34" charset="0"/>
              <a:buChar char="-"/>
            </a:pPr>
            <a:r>
              <a:rPr lang="en-GB" dirty="0"/>
              <a:t>Neighbours </a:t>
            </a:r>
          </a:p>
          <a:p>
            <a:pPr>
              <a:buFont typeface="Calibri" panose="020B0604020202020204" pitchFamily="34" charset="0"/>
              <a:buChar char="-"/>
            </a:pPr>
            <a:endParaRPr lang="en-GB" dirty="0"/>
          </a:p>
        </p:txBody>
      </p:sp>
      <p:pic>
        <p:nvPicPr>
          <p:cNvPr id="4" name="Picture 3">
            <a:extLst>
              <a:ext uri="{FF2B5EF4-FFF2-40B4-BE49-F238E27FC236}">
                <a16:creationId xmlns:a16="http://schemas.microsoft.com/office/drawing/2014/main" id="{A6627D41-1A51-4A65-8E09-3CFC099BF425}"/>
              </a:ext>
            </a:extLst>
          </p:cNvPr>
          <p:cNvPicPr>
            <a:picLocks noChangeAspect="1"/>
          </p:cNvPicPr>
          <p:nvPr/>
        </p:nvPicPr>
        <p:blipFill>
          <a:blip r:embed="rId3"/>
          <a:stretch>
            <a:fillRect/>
          </a:stretch>
        </p:blipFill>
        <p:spPr>
          <a:xfrm>
            <a:off x="7641431" y="2352675"/>
            <a:ext cx="3505199" cy="3831431"/>
          </a:xfrm>
          <a:prstGeom prst="rect">
            <a:avLst/>
          </a:prstGeom>
        </p:spPr>
      </p:pic>
    </p:spTree>
    <p:extLst>
      <p:ext uri="{BB962C8B-B14F-4D97-AF65-F5344CB8AC3E}">
        <p14:creationId xmlns:p14="http://schemas.microsoft.com/office/powerpoint/2010/main" val="18673789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931D9-5C1F-90CF-2968-51F59CC44632}"/>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2FFAA449-9B69-22F2-1175-26F2FF09B0BA}"/>
              </a:ext>
            </a:extLst>
          </p:cNvPr>
          <p:cNvSpPr>
            <a:spLocks noGrp="1"/>
          </p:cNvSpPr>
          <p:nvPr>
            <p:ph idx="1"/>
          </p:nvPr>
        </p:nvSpPr>
        <p:spPr>
          <a:xfrm>
            <a:off x="5534184" y="436209"/>
            <a:ext cx="6186841" cy="4946324"/>
          </a:xfrm>
        </p:spPr>
        <p:txBody>
          <a:bodyPr vert="horz" lIns="91440" tIns="45720" rIns="91440" bIns="45720" rtlCol="0" anchor="t">
            <a:noAutofit/>
          </a:bodyPr>
          <a:lstStyle/>
          <a:p>
            <a:pPr marL="0" indent="0">
              <a:buNone/>
            </a:pPr>
            <a:r>
              <a:rPr lang="en-GB" dirty="0"/>
              <a:t>Mary lives in a very large house with lots of designer items on show that you can see through the windows, and she also flashes them all over social media. She always leaves one of her windows open for fresh air and lives on a busy street. Every day Mary leaves the house at 9am and doesn’t get back until 1pm. While she was out, she went to buy a coffee – but left her phone on the seat of her car. Mary was in a hurry, so she ran into the coffee shop and did not lock her car and her phone was stolen.</a:t>
            </a:r>
          </a:p>
          <a:p>
            <a:endParaRPr lang="en-GB" dirty="0"/>
          </a:p>
          <a:p>
            <a:endParaRPr lang="en-GB" dirty="0"/>
          </a:p>
          <a:p>
            <a:endParaRPr lang="en-GB" dirty="0"/>
          </a:p>
          <a:p>
            <a:endParaRPr lang="en-GB" dirty="0"/>
          </a:p>
          <a:p>
            <a:endParaRPr lang="en-GB" dirty="0"/>
          </a:p>
          <a:p>
            <a:endParaRPr lang="en-GB" dirty="0"/>
          </a:p>
        </p:txBody>
      </p:sp>
      <p:sp>
        <p:nvSpPr>
          <p:cNvPr id="5" name="TextBox 4">
            <a:extLst>
              <a:ext uri="{FF2B5EF4-FFF2-40B4-BE49-F238E27FC236}">
                <a16:creationId xmlns:a16="http://schemas.microsoft.com/office/drawing/2014/main" id="{97B81D82-68EC-8000-D3C0-6FDAA931F656}"/>
              </a:ext>
            </a:extLst>
          </p:cNvPr>
          <p:cNvSpPr txBox="1"/>
          <p:nvPr/>
        </p:nvSpPr>
        <p:spPr>
          <a:xfrm>
            <a:off x="277286" y="2559468"/>
            <a:ext cx="4267199"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Read the scenario and answer the following questions: </a:t>
            </a:r>
          </a:p>
          <a:p>
            <a:pPr marL="342900" indent="-342900">
              <a:buAutoNum type="arabicParenR"/>
            </a:pPr>
            <a:r>
              <a:rPr lang="en-GB" sz="2000" dirty="0"/>
              <a:t>Between what times is Mary's house most vulnerable? </a:t>
            </a:r>
          </a:p>
          <a:p>
            <a:pPr marL="342900" indent="-342900">
              <a:buAutoNum type="arabicParenR"/>
            </a:pPr>
            <a:r>
              <a:rPr lang="en-GB" sz="2000" dirty="0"/>
              <a:t>What can Mary do to deter offenders from her house within these times? </a:t>
            </a:r>
          </a:p>
          <a:p>
            <a:pPr marL="342900" indent="-342900">
              <a:buAutoNum type="arabicParenR"/>
            </a:pPr>
            <a:r>
              <a:rPr lang="en-GB" sz="2000" dirty="0"/>
              <a:t>How many potential targets can you notice here? And what are they? </a:t>
            </a:r>
          </a:p>
          <a:p>
            <a:pPr marL="342900" indent="-342900">
              <a:buAutoNum type="arabicParenR"/>
            </a:pPr>
            <a:r>
              <a:rPr lang="en-GB" sz="2000" dirty="0"/>
              <a:t>What could Mary do to prevent her phone being stolen? </a:t>
            </a:r>
          </a:p>
        </p:txBody>
      </p:sp>
      <p:sp>
        <p:nvSpPr>
          <p:cNvPr id="7" name="Rectangle: Rounded Corners 6">
            <a:extLst>
              <a:ext uri="{FF2B5EF4-FFF2-40B4-BE49-F238E27FC236}">
                <a16:creationId xmlns:a16="http://schemas.microsoft.com/office/drawing/2014/main" id="{F7F85FDD-F855-8635-6F71-A033C51F6308}"/>
              </a:ext>
            </a:extLst>
          </p:cNvPr>
          <p:cNvSpPr/>
          <p:nvPr/>
        </p:nvSpPr>
        <p:spPr>
          <a:xfrm>
            <a:off x="4621238" y="246185"/>
            <a:ext cx="7406640" cy="5831058"/>
          </a:xfrm>
          <a:prstGeom prst="roundRect">
            <a:avLst/>
          </a:prstGeom>
          <a:noFill/>
          <a:ln w="57150">
            <a:solidFill>
              <a:schemeClr val="accent4">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662693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477A3A-7196-2544-FE33-372D72158D26}"/>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Situational crime prevention</a:t>
            </a:r>
          </a:p>
        </p:txBody>
      </p:sp>
      <p:grpSp>
        <p:nvGrpSpPr>
          <p:cNvPr id="11" name="Group 1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extLst>
              <a:ext uri="{FF2B5EF4-FFF2-40B4-BE49-F238E27FC236}">
                <a16:creationId xmlns:a16="http://schemas.microsoft.com/office/drawing/2014/main" id="{A942F10B-283D-AF39-5D4E-C657098D76AF}"/>
              </a:ext>
            </a:extLst>
          </p:cNvPr>
          <p:cNvPicPr>
            <a:picLocks noChangeAspect="1"/>
          </p:cNvPicPr>
          <p:nvPr/>
        </p:nvPicPr>
        <p:blipFill rotWithShape="1">
          <a:blip r:embed="rId3"/>
          <a:srcRect l="12716" r="12715" b="-1"/>
          <a:stretch/>
        </p:blipFill>
        <p:spPr>
          <a:xfrm>
            <a:off x="5922492" y="838318"/>
            <a:ext cx="5536001" cy="5122610"/>
          </a:xfrm>
          <a:prstGeom prst="rect">
            <a:avLst/>
          </a:prstGeom>
        </p:spPr>
      </p:pic>
    </p:spTree>
    <p:extLst>
      <p:ext uri="{BB962C8B-B14F-4D97-AF65-F5344CB8AC3E}">
        <p14:creationId xmlns:p14="http://schemas.microsoft.com/office/powerpoint/2010/main" val="3405893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AF3AA-AEE6-4574-A461-8F82B464FA9B}"/>
              </a:ext>
            </a:extLst>
          </p:cNvPr>
          <p:cNvSpPr>
            <a:spLocks noGrp="1"/>
          </p:cNvSpPr>
          <p:nvPr>
            <p:ph type="title"/>
          </p:nvPr>
        </p:nvSpPr>
        <p:spPr>
          <a:xfrm>
            <a:off x="841248" y="334644"/>
            <a:ext cx="10509504" cy="1076914"/>
          </a:xfrm>
        </p:spPr>
        <p:txBody>
          <a:bodyPr anchor="ctr">
            <a:normAutofit/>
          </a:bodyPr>
          <a:lstStyle/>
          <a:p>
            <a:r>
              <a:rPr lang="en-GB" sz="4000">
                <a:cs typeface="Calibri Light"/>
              </a:rPr>
              <a:t>Situational crime prevention</a:t>
            </a:r>
            <a:endParaRPr lang="en-GB" sz="4000"/>
          </a:p>
        </p:txBody>
      </p:sp>
      <p:graphicFrame>
        <p:nvGraphicFramePr>
          <p:cNvPr id="5" name="Content Placeholder 2">
            <a:extLst>
              <a:ext uri="{FF2B5EF4-FFF2-40B4-BE49-F238E27FC236}">
                <a16:creationId xmlns:a16="http://schemas.microsoft.com/office/drawing/2014/main" id="{3777CE65-FBBC-420A-9894-10969C487FDE}"/>
              </a:ext>
            </a:extLst>
          </p:cNvPr>
          <p:cNvGraphicFramePr>
            <a:graphicFrameLocks noGrp="1"/>
          </p:cNvGraphicFramePr>
          <p:nvPr>
            <p:ph idx="1"/>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76685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5">
            <a:extLst>
              <a:ext uri="{FF2B5EF4-FFF2-40B4-BE49-F238E27FC236}">
                <a16:creationId xmlns:a16="http://schemas.microsoft.com/office/drawing/2014/main" id="{497B5CA8-DDB1-4D07-A462-B69492BB4F68}"/>
              </a:ext>
            </a:extLst>
          </p:cNvPr>
          <p:cNvGraphicFramePr>
            <a:graphicFrameLocks noGrp="1"/>
          </p:cNvGraphicFramePr>
          <p:nvPr/>
        </p:nvGraphicFramePr>
        <p:xfrm>
          <a:off x="6707906" y="1734064"/>
          <a:ext cx="4443413" cy="4629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3" name="TextBox 42">
            <a:extLst>
              <a:ext uri="{FF2B5EF4-FFF2-40B4-BE49-F238E27FC236}">
                <a16:creationId xmlns:a16="http://schemas.microsoft.com/office/drawing/2014/main" id="{0002AA57-5EFD-4680-AFA8-26BEFCA8E7A3}"/>
              </a:ext>
            </a:extLst>
          </p:cNvPr>
          <p:cNvSpPr txBox="1"/>
          <p:nvPr/>
        </p:nvSpPr>
        <p:spPr>
          <a:xfrm>
            <a:off x="3463011" y="3950921"/>
            <a:ext cx="27432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cap="all" dirty="0">
                <a:latin typeface="Century Gothic"/>
              </a:rPr>
              <a:t>RATIONAL CHOICE AND </a:t>
            </a:r>
            <a:r>
              <a:rPr lang="en-GB" sz="2000" b="1" dirty="0">
                <a:latin typeface="Century Gothic"/>
              </a:rPr>
              <a:t>​</a:t>
            </a:r>
            <a:br>
              <a:rPr lang="en-GB" sz="2000" b="1" dirty="0">
                <a:latin typeface="Century Gothic"/>
              </a:rPr>
            </a:br>
            <a:r>
              <a:rPr lang="en-GB" sz="2000" b="1" cap="all" dirty="0">
                <a:latin typeface="Century Gothic"/>
              </a:rPr>
              <a:t>CRIME REDUCTION</a:t>
            </a:r>
            <a:endParaRPr lang="en-GB" sz="2000" b="1" dirty="0"/>
          </a:p>
        </p:txBody>
      </p:sp>
      <p:sp>
        <p:nvSpPr>
          <p:cNvPr id="17" name="TextBox 16">
            <a:extLst>
              <a:ext uri="{FF2B5EF4-FFF2-40B4-BE49-F238E27FC236}">
                <a16:creationId xmlns:a16="http://schemas.microsoft.com/office/drawing/2014/main" id="{2E53101F-8BFC-47C6-AF25-CB2380D4A4B7}"/>
              </a:ext>
            </a:extLst>
          </p:cNvPr>
          <p:cNvSpPr txBox="1"/>
          <p:nvPr/>
        </p:nvSpPr>
        <p:spPr>
          <a:xfrm>
            <a:off x="933525" y="2894477"/>
            <a:ext cx="27432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Thinking about Rational Choice Theory, consider crime prevention strategies that you could implement to help reduce crime. </a:t>
            </a:r>
          </a:p>
          <a:p>
            <a:endParaRPr lang="en-GB" dirty="0"/>
          </a:p>
          <a:p>
            <a:r>
              <a:rPr lang="en-GB" dirty="0"/>
              <a:t>Make a note of a few suggestions. </a:t>
            </a:r>
          </a:p>
        </p:txBody>
      </p:sp>
    </p:spTree>
    <p:extLst>
      <p:ext uri="{BB962C8B-B14F-4D97-AF65-F5344CB8AC3E}">
        <p14:creationId xmlns:p14="http://schemas.microsoft.com/office/powerpoint/2010/main" val="14306308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699DB-1C4A-4BEE-951A-97C6024E6CDD}"/>
              </a:ext>
            </a:extLst>
          </p:cNvPr>
          <p:cNvSpPr>
            <a:spLocks noGrp="1"/>
          </p:cNvSpPr>
          <p:nvPr>
            <p:ph type="title"/>
          </p:nvPr>
        </p:nvSpPr>
        <p:spPr>
          <a:xfrm>
            <a:off x="8205404" y="2510760"/>
            <a:ext cx="3401961" cy="3686015"/>
          </a:xfrm>
        </p:spPr>
        <p:txBody>
          <a:bodyPr vert="horz" lIns="91440" tIns="45720" rIns="91440" bIns="45720" rtlCol="0" anchor="b">
            <a:normAutofit fontScale="90000"/>
          </a:bodyPr>
          <a:lstStyle/>
          <a:p>
            <a:r>
              <a:rPr lang="en-US" sz="5600" dirty="0">
                <a:solidFill>
                  <a:schemeClr val="tx1">
                    <a:lumMod val="85000"/>
                    <a:lumOff val="15000"/>
                  </a:schemeClr>
                </a:solidFill>
              </a:rPr>
              <a:t>Situational crime prevention - SWANSEA</a:t>
            </a:r>
          </a:p>
        </p:txBody>
      </p:sp>
      <p:pic>
        <p:nvPicPr>
          <p:cNvPr id="4" name="Picture 4">
            <a:hlinkClick r:id="" action="ppaction://media"/>
            <a:extLst>
              <a:ext uri="{FF2B5EF4-FFF2-40B4-BE49-F238E27FC236}">
                <a16:creationId xmlns:a16="http://schemas.microsoft.com/office/drawing/2014/main" id="{C4F6495C-F856-4718-9163-02505F9A1CC5}"/>
              </a:ext>
            </a:extLst>
          </p:cNvPr>
          <p:cNvPicPr>
            <a:picLocks noGrp="1" noRot="1" noChangeAspect="1"/>
          </p:cNvPicPr>
          <p:nvPr>
            <p:ph idx="1"/>
            <a:videoFile r:link="rId1"/>
          </p:nvPr>
        </p:nvPicPr>
        <p:blipFill>
          <a:blip r:embed="rId3"/>
          <a:stretch>
            <a:fillRect/>
          </a:stretch>
        </p:blipFill>
        <p:spPr>
          <a:xfrm>
            <a:off x="720725" y="1271588"/>
            <a:ext cx="6738938" cy="3790950"/>
          </a:xfrm>
          <a:prstGeom prst="rect">
            <a:avLst/>
          </a:prstGeom>
        </p:spPr>
      </p:pic>
    </p:spTree>
    <p:extLst>
      <p:ext uri="{BB962C8B-B14F-4D97-AF65-F5344CB8AC3E}">
        <p14:creationId xmlns:p14="http://schemas.microsoft.com/office/powerpoint/2010/main" val="5055904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 introduction to positivism</a:t>
            </a:r>
          </a:p>
        </p:txBody>
      </p:sp>
      <p:sp>
        <p:nvSpPr>
          <p:cNvPr id="3" name="Content Placeholder 2"/>
          <p:cNvSpPr>
            <a:spLocks noGrp="1"/>
          </p:cNvSpPr>
          <p:nvPr>
            <p:ph idx="1"/>
          </p:nvPr>
        </p:nvSpPr>
        <p:spPr>
          <a:xfrm>
            <a:off x="4639733" y="2606940"/>
            <a:ext cx="6515947" cy="4023360"/>
          </a:xfrm>
        </p:spPr>
        <p:txBody>
          <a:bodyPr>
            <a:normAutofit fontScale="92500" lnSpcReduction="10000"/>
          </a:bodyPr>
          <a:lstStyle/>
          <a:p>
            <a:pPr marL="0" indent="0">
              <a:buNone/>
            </a:pPr>
            <a:r>
              <a:rPr lang="en-GB" sz="2800" i="1" dirty="0">
                <a:latin typeface="Arial" panose="020B0604020202020204" pitchFamily="34" charset="0"/>
                <a:cs typeface="Arial" panose="020B0604020202020204" pitchFamily="34" charset="0"/>
              </a:rPr>
              <a:t>Positivism challenged the classicist idea that crime was a result of a rational calculation </a:t>
            </a:r>
          </a:p>
          <a:p>
            <a:pPr marL="0" indent="0">
              <a:buNone/>
            </a:pPr>
            <a:r>
              <a:rPr lang="en-GB" sz="2800" u="sng" dirty="0">
                <a:latin typeface="Arial" panose="020B0604020202020204" pitchFamily="34" charset="0"/>
                <a:cs typeface="Arial" panose="020B0604020202020204" pitchFamily="34" charset="0"/>
              </a:rPr>
              <a:t>Key features of positivism include:</a:t>
            </a:r>
          </a:p>
          <a:p>
            <a:pPr>
              <a:buFont typeface="Wingdings" panose="05000000000000000000" pitchFamily="2" charset="2"/>
              <a:buChar char="Ø"/>
            </a:pPr>
            <a:r>
              <a:rPr lang="en-GB" sz="2800" b="1" dirty="0">
                <a:latin typeface="Arial" panose="020B0604020202020204" pitchFamily="34" charset="0"/>
                <a:cs typeface="Arial" panose="020B0604020202020204" pitchFamily="34" charset="0"/>
              </a:rPr>
              <a:t>Focus on the offender </a:t>
            </a:r>
            <a:r>
              <a:rPr lang="en-GB" sz="2800" dirty="0">
                <a:latin typeface="Arial" panose="020B0604020202020204" pitchFamily="34" charset="0"/>
                <a:cs typeface="Arial" panose="020B0604020202020204" pitchFamily="34" charset="0"/>
              </a:rPr>
              <a:t>(rather than the crime that had been committed)</a:t>
            </a:r>
          </a:p>
          <a:p>
            <a:pPr>
              <a:buFont typeface="Wingdings" panose="05000000000000000000" pitchFamily="2" charset="2"/>
              <a:buChar char="Ø"/>
            </a:pPr>
            <a:r>
              <a:rPr lang="en-GB" sz="2800" b="1" dirty="0">
                <a:latin typeface="Arial" panose="020B0604020202020204" pitchFamily="34" charset="0"/>
                <a:cs typeface="Arial" panose="020B0604020202020204" pitchFamily="34" charset="0"/>
              </a:rPr>
              <a:t>Crime was viewed as an act which breached society’s consensual values</a:t>
            </a:r>
            <a:r>
              <a:rPr lang="en-GB" sz="2800" dirty="0">
                <a:latin typeface="Arial" panose="020B0604020202020204" pitchFamily="34" charset="0"/>
                <a:cs typeface="Arial" panose="020B0604020202020204" pitchFamily="34" charset="0"/>
              </a:rPr>
              <a:t>: the criminal is someone who failed to adhere to these standards of behaviour</a:t>
            </a:r>
          </a:p>
          <a:p>
            <a:pPr marL="0" indent="0">
              <a:buNone/>
            </a:pPr>
            <a:endParaRPr lang="en-GB" dirty="0"/>
          </a:p>
        </p:txBody>
      </p:sp>
      <p:pic>
        <p:nvPicPr>
          <p:cNvPr id="4" name="Picture 3"/>
          <p:cNvPicPr>
            <a:picLocks noChangeAspect="1"/>
          </p:cNvPicPr>
          <p:nvPr/>
        </p:nvPicPr>
        <p:blipFill rotWithShape="1">
          <a:blip r:embed="rId3"/>
          <a:srcRect l="22725" r="22976"/>
          <a:stretch/>
        </p:blipFill>
        <p:spPr>
          <a:xfrm>
            <a:off x="1092592" y="1916318"/>
            <a:ext cx="3062677" cy="3471012"/>
          </a:xfrm>
          <a:prstGeom prst="rect">
            <a:avLst/>
          </a:prstGeom>
        </p:spPr>
      </p:pic>
    </p:spTree>
    <p:extLst>
      <p:ext uri="{BB962C8B-B14F-4D97-AF65-F5344CB8AC3E}">
        <p14:creationId xmlns:p14="http://schemas.microsoft.com/office/powerpoint/2010/main" val="2705869528"/>
      </p:ext>
    </p:extLst>
  </p:cSld>
  <p:clrMapOvr>
    <a:masterClrMapping/>
  </p:clrMapOvr>
  <mc:AlternateContent xmlns:mc="http://schemas.openxmlformats.org/markup-compatibility/2006" xmlns:p14="http://schemas.microsoft.com/office/powerpoint/2010/main">
    <mc:Choice Requires="p14">
      <p:transition spd="slow" p14:dur="2000" advTm="83007"/>
    </mc:Choice>
    <mc:Fallback xmlns="">
      <p:transition spd="slow" advTm="83007"/>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300" b="1"/>
              <a:t>THINKPOINT QUESTIONS </a:t>
            </a:r>
            <a:br>
              <a:rPr lang="en-GB" sz="3300"/>
            </a:br>
            <a:r>
              <a:rPr lang="en-GB" sz="3300"/>
              <a:t>(Try to answer without looking at your notes)</a:t>
            </a:r>
          </a:p>
        </p:txBody>
      </p:sp>
      <p:graphicFrame>
        <p:nvGraphicFramePr>
          <p:cNvPr id="5" name="Content Placeholder 2">
            <a:extLst>
              <a:ext uri="{FF2B5EF4-FFF2-40B4-BE49-F238E27FC236}">
                <a16:creationId xmlns:a16="http://schemas.microsoft.com/office/drawing/2014/main" id="{3BC82377-D164-4CF6-8CE0-D706E5A1E92B}"/>
              </a:ext>
            </a:extLst>
          </p:cNvPr>
          <p:cNvGraphicFramePr>
            <a:graphicFrameLocks noGrp="1"/>
          </p:cNvGraphicFramePr>
          <p:nvPr>
            <p:ph idx="1"/>
          </p:nvPr>
        </p:nvGraphicFramePr>
        <p:xfrm>
          <a:off x="1141413" y="2418820"/>
          <a:ext cx="9906000" cy="31427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06366335"/>
      </p:ext>
    </p:extLst>
  </p:cSld>
  <p:clrMapOvr>
    <a:masterClrMapping/>
  </p:clrMapOvr>
  <mc:AlternateContent xmlns:mc="http://schemas.openxmlformats.org/markup-compatibility/2006" xmlns:p14="http://schemas.microsoft.com/office/powerpoint/2010/main">
    <mc:Choice Requires="p14">
      <p:transition spd="slow" p14:dur="2000" advTm="40018"/>
    </mc:Choice>
    <mc:Fallback xmlns="">
      <p:transition spd="slow" advTm="40018"/>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2119</Words>
  <Application>Microsoft Office PowerPoint</Application>
  <PresentationFormat>Widescreen</PresentationFormat>
  <Paragraphs>205</Paragraphs>
  <Slides>29</Slides>
  <Notes>25</Notes>
  <HiddenSlides>0</HiddenSlides>
  <MMClips>2</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29</vt:i4>
      </vt:variant>
    </vt:vector>
  </HeadingPairs>
  <TitlesOfParts>
    <vt:vector size="38" baseType="lpstr">
      <vt:lpstr>Arial,Sans-Serif</vt:lpstr>
      <vt:lpstr>Aptos</vt:lpstr>
      <vt:lpstr>Aptos Display</vt:lpstr>
      <vt:lpstr>Arial</vt:lpstr>
      <vt:lpstr>Calibri</vt:lpstr>
      <vt:lpstr>Calibri Light</vt:lpstr>
      <vt:lpstr>Century Gothic</vt:lpstr>
      <vt:lpstr>Wingdings</vt:lpstr>
      <vt:lpstr>Office Theme</vt:lpstr>
      <vt:lpstr>Classicism</vt:lpstr>
      <vt:lpstr>Learning objectives</vt:lpstr>
      <vt:lpstr>PowerPoint Presentation</vt:lpstr>
      <vt:lpstr>Definition of classicism</vt:lpstr>
      <vt:lpstr>JOHN LOCKE (1632-1704)</vt:lpstr>
      <vt:lpstr>PowerPoint Presentation</vt:lpstr>
      <vt:lpstr>Jeremy Bentham (1748-1832)</vt:lpstr>
      <vt:lpstr>PowerPoint Presentation</vt:lpstr>
      <vt:lpstr>PowerPoint Presentation</vt:lpstr>
      <vt:lpstr>Impact of classicism</vt:lpstr>
      <vt:lpstr>Implications of classicism</vt:lpstr>
      <vt:lpstr>Neoclassicism</vt:lpstr>
      <vt:lpstr>Modern neo-classical criminology</vt:lpstr>
      <vt:lpstr>Rational choice theory</vt:lpstr>
      <vt:lpstr>Rational choice theory</vt:lpstr>
      <vt:lpstr>Rational choice theory</vt:lpstr>
      <vt:lpstr>Rational choice theory</vt:lpstr>
      <vt:lpstr>Routine Activities Theory</vt:lpstr>
      <vt:lpstr>PowerPoint Presentation</vt:lpstr>
      <vt:lpstr>Routine Activities Theory </vt:lpstr>
      <vt:lpstr>Routine activities theory </vt:lpstr>
      <vt:lpstr>Routine activity theory</vt:lpstr>
      <vt:lpstr>TASK</vt:lpstr>
      <vt:lpstr>Situational crime prevention</vt:lpstr>
      <vt:lpstr>Situational crime prevention</vt:lpstr>
      <vt:lpstr>PowerPoint Presentation</vt:lpstr>
      <vt:lpstr>Situational crime prevention - SWANSEA</vt:lpstr>
      <vt:lpstr>An introduction to positivism</vt:lpstr>
      <vt:lpstr>THINKPOINT QUESTIONS  (Try to answer without looking at your notes)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Knight</dc:creator>
  <cp:lastModifiedBy>Laura Knight</cp:lastModifiedBy>
  <cp:revision>2</cp:revision>
  <dcterms:created xsi:type="dcterms:W3CDTF">2024-10-31T13:41:21Z</dcterms:created>
  <dcterms:modified xsi:type="dcterms:W3CDTF">2024-11-01T13:50:23Z</dcterms:modified>
</cp:coreProperties>
</file>