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5143500" type="screen16x9"/>
  <p:notesSz cx="6858000" cy="9144000"/>
  <p:embeddedFontLst>
    <p:embeddedFont>
      <p:font typeface="Georgia" panose="02040502050405020303" pitchFamily="18" charset="0"/>
      <p:regular r:id="rId20"/>
      <p:bold r:id="rId21"/>
      <p:italic r:id="rId22"/>
      <p:boldItalic r:id="rId23"/>
    </p:embeddedFont>
    <p:embeddedFont>
      <p:font typeface="Lato" panose="020F0502020204030203" pitchFamily="34" charset="0"/>
      <p:regular r:id="rId24"/>
      <p:bold r:id="rId25"/>
      <p:italic r:id="rId26"/>
      <p:boldItalic r:id="rId27"/>
    </p:embeddedFont>
    <p:embeddedFont>
      <p:font typeface="Montserrat" panose="00000500000000000000" pitchFamily="2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2" d="100"/>
          <a:sy n="112" d="100"/>
        </p:scale>
        <p:origin x="774" y="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fa9236d4a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fa9236d4a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1e04a699d09_0_1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1e04a699d09_0_1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e04a699d09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e04a699d09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1e04a699d09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1e04a699d09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1e04a699d09_0_1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1e04a699d09_0_1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1e04a699d09_0_1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1e04a699d09_0_1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e04a699d09_0_1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1e04a699d09_0_1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fa9236d4a4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1fa9236d4a4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1e04a699d09_0_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1e04a699d09_0_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e04a699d09_0_1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e04a699d09_0_1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1e04a699d09_0_1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1e04a699d09_0_1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e04a699d09_0_1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1e04a699d09_0_1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1e04a699d09_0_1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1e04a699d09_0_1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1e04a699d09_0_2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1e04a699d09_0_2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1e04a699d09_0_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0" name="Google Shape;230;g1e04a699d09_0_2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1e04a699d09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1e04a699d09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name="adj" fmla="val 0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name="adj" fmla="val 58774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3"/>
          <p:cNvSpPr txBox="1">
            <a:spLocks noGrp="1"/>
          </p:cNvSpPr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body" idx="2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7" name="Google Shape;67;p7"/>
          <p:cNvSpPr txBox="1">
            <a:spLocks noGrp="1"/>
          </p:cNvSpPr>
          <p:nvPr>
            <p:ph type="body" idx="1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8" name="Google Shape;68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" name="Google Shape;89;p8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" name="Google Shape;95;p9"/>
          <p:cNvSpPr txBox="1">
            <a:spLocks noGrp="1"/>
          </p:cNvSpPr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6" name="Google Shape;96;p9"/>
          <p:cNvSpPr txBox="1">
            <a:spLocks noGrp="1"/>
          </p:cNvSpPr>
          <p:nvPr>
            <p:ph type="subTitle" idx="1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97" name="Google Shape;97;p9"/>
          <p:cNvSpPr txBox="1">
            <a:spLocks noGrp="1"/>
          </p:cNvSpPr>
          <p:nvPr>
            <p:ph type="body" idx="2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8" name="Google Shape;98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" name="Google Shape;103;p10"/>
          <p:cNvSpPr txBox="1">
            <a:spLocks noGrp="1"/>
          </p:cNvSpPr>
          <p:nvPr>
            <p:ph type="body" idx="1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4" name="Google Shape;10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5" name="Google Shape;125;p11"/>
          <p:cNvSpPr txBox="1">
            <a:spLocks noGrp="1"/>
          </p:cNvSpPr>
          <p:nvPr>
            <p:ph type="title" hasCustomPrompt="1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>
            <a:spLocks noGrp="1"/>
          </p:cNvSpPr>
          <p:nvPr>
            <p:ph type="body" idx="1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7" name="Google Shape;12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focus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d.com/doc/40614155/EIA-Process-Flowchar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mowi.com/uk/blog/2022/01/11/macleans-nose-and-invasion-bay-farms-receive-asc-certification/" TargetMode="External"/><Relationship Id="rId4" Type="http://schemas.openxmlformats.org/officeDocument/2006/relationships/hyperlink" Target="https://marine.gov.scot/mslot-document-categories/environmental-impact-assessment-eia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-GB" sz="2500" u="sng"/>
              <a:t>Analysis of the Environmental Impact Assessment (EIA) and decision of Moray West Offshore Wind Farm</a:t>
            </a:r>
            <a:endParaRPr sz="2500" u="sng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ontserrat"/>
                <a:ea typeface="Montserrat"/>
                <a:cs typeface="Montserrat"/>
                <a:sym typeface="Montserrat"/>
              </a:rPr>
              <a:t>Saskia Judd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82425" y="0"/>
            <a:ext cx="4440299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E59F20D-5EE1-5853-C22F-D5489ABDD1CC}"/>
              </a:ext>
            </a:extLst>
          </p:cNvPr>
          <p:cNvSpPr txBox="1"/>
          <p:nvPr/>
        </p:nvSpPr>
        <p:spPr>
          <a:xfrm>
            <a:off x="7100888" y="4807744"/>
            <a:ext cx="16787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(</a:t>
            </a:r>
            <a:r>
              <a:rPr lang="en-GB" sz="1000" b="0" i="0" u="none" strike="noStrike" dirty="0" err="1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Kadinjappalli</a:t>
            </a:r>
            <a:r>
              <a:rPr lang="en-GB" sz="1000" b="0" i="0" u="none" strike="noStrike" dirty="0">
                <a:solidFill>
                  <a:schemeClr val="bg1"/>
                </a:solidFill>
                <a:effectLst/>
                <a:latin typeface="Georgia" panose="02040502050405020303" pitchFamily="18" charset="0"/>
              </a:rPr>
              <a:t>, 2022)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Overview - Moray West</a:t>
            </a:r>
            <a:endParaRPr/>
          </a:p>
        </p:txBody>
      </p:sp>
      <p:sp>
        <p:nvSpPr>
          <p:cNvPr id="146" name="Google Shape;146;p15"/>
          <p:cNvSpPr txBox="1">
            <a:spLocks noGrp="1"/>
          </p:cNvSpPr>
          <p:nvPr>
            <p:ph type="body" idx="1"/>
          </p:nvPr>
        </p:nvSpPr>
        <p:spPr>
          <a:xfrm>
            <a:off x="664625" y="16177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Offshore wind farm in Smith Bank in the Outer Moray Firth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Received Zone Development Agreement in January 2010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Application was proposed in 2018 under marine licensing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Three sites to generate 1,116 MW across the Moray East site</a:t>
            </a:r>
            <a:endParaRPr sz="1800"/>
          </a:p>
        </p:txBody>
      </p:sp>
      <p:pic>
        <p:nvPicPr>
          <p:cNvPr id="147" name="Google Shape;14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72475" y="3260425"/>
            <a:ext cx="2471526" cy="1883075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15"/>
          <p:cNvSpPr txBox="1"/>
          <p:nvPr/>
        </p:nvSpPr>
        <p:spPr>
          <a:xfrm>
            <a:off x="4067563" y="48389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Laws and Regulations</a:t>
            </a:r>
            <a:endParaRPr/>
          </a:p>
        </p:txBody>
      </p:sp>
      <p:sp>
        <p:nvSpPr>
          <p:cNvPr id="154" name="Google Shape;154;p16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Section 36 of the Electricity Act 1989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Marine Licensing under Marine (Scotland) Act 2010 and section 65 of Marine and Coastal Access Act 2009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Section 20 of the Marine Services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Habitats directive - under Council Directive  92/43/EEC (1992)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Mitigation </a:t>
            </a:r>
            <a:endParaRPr/>
          </a:p>
        </p:txBody>
      </p:sp>
      <p:sp>
        <p:nvSpPr>
          <p:cNvPr id="160" name="Google Shape;160;p17"/>
          <p:cNvSpPr txBox="1">
            <a:spLocks noGrp="1"/>
          </p:cNvSpPr>
          <p:nvPr>
            <p:ph type="body" idx="1"/>
          </p:nvPr>
        </p:nvSpPr>
        <p:spPr>
          <a:xfrm>
            <a:off x="1297500" y="1246075"/>
            <a:ext cx="7038900" cy="340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Schedule 4 of the EIA mandate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Embedded mitigation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Additional mitigation is needed when the effects are deemed significant in EIA terms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Much just stated and not explained</a:t>
            </a:r>
            <a:endParaRPr sz="72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Gaps in methodology</a:t>
            </a:r>
            <a:endParaRPr sz="7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7200"/>
              <a:t>Areas of Mitigation</a:t>
            </a:r>
            <a:endParaRPr sz="7200"/>
          </a:p>
          <a:p>
            <a:pPr marL="2286000" lvl="0" indent="-342900" algn="l" rtl="0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Water Quality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Open Cut Trenching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Geological Effects</a:t>
            </a:r>
            <a:endParaRPr sz="7200"/>
          </a:p>
          <a:p>
            <a:pPr marL="2286000" lvl="0" indent="-342900" algn="l" rtl="0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Low Effect Areas</a:t>
            </a:r>
            <a:endParaRPr sz="72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/>
              <a:t> </a:t>
            </a:r>
            <a:endParaRPr sz="1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18"/>
          <p:cNvSpPr txBox="1"/>
          <p:nvPr/>
        </p:nvSpPr>
        <p:spPr>
          <a:xfrm>
            <a:off x="6057675" y="48048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9"/>
          <p:cNvSpPr txBox="1"/>
          <p:nvPr/>
        </p:nvSpPr>
        <p:spPr>
          <a:xfrm>
            <a:off x="5712025" y="1033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3" name="Google Shape;173;p19"/>
          <p:cNvSpPr txBox="1"/>
          <p:nvPr/>
        </p:nvSpPr>
        <p:spPr>
          <a:xfrm>
            <a:off x="3397525" y="72550"/>
            <a:ext cx="22203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>
                <a:latin typeface="Lato"/>
                <a:ea typeface="Lato"/>
                <a:cs typeface="Lato"/>
                <a:sym typeface="Lato"/>
              </a:rPr>
              <a:t>Public consultations</a:t>
            </a:r>
            <a:endParaRPr b="1" u="sng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335525"/>
            <a:ext cx="9144000" cy="5479026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20"/>
          <p:cNvSpPr txBox="1"/>
          <p:nvPr/>
        </p:nvSpPr>
        <p:spPr>
          <a:xfrm>
            <a:off x="2342700" y="4434250"/>
            <a:ext cx="38073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>
                <a:latin typeface="Lato"/>
                <a:ea typeface="Lato"/>
                <a:cs typeface="Lato"/>
                <a:sym typeface="Lato"/>
              </a:rPr>
              <a:t>Appendices </a:t>
            </a:r>
            <a:endParaRPr sz="1800" b="1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80" name="Google Shape;180;p20"/>
          <p:cNvSpPr txBox="1"/>
          <p:nvPr/>
        </p:nvSpPr>
        <p:spPr>
          <a:xfrm>
            <a:off x="6150000" y="4804800"/>
            <a:ext cx="3000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" name="Google Shape;185;p21"/>
          <p:cNvPicPr preferRelativeResize="0"/>
          <p:nvPr/>
        </p:nvPicPr>
        <p:blipFill rotWithShape="1">
          <a:blip r:embed="rId3">
            <a:alphaModFix/>
          </a:blip>
          <a:srcRect l="1830" t="22461" r="2822" b="17847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2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Enhancement</a:t>
            </a:r>
            <a:endParaRPr/>
          </a:p>
        </p:txBody>
      </p:sp>
      <p:sp>
        <p:nvSpPr>
          <p:cNvPr id="191" name="Google Shape;191;p22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Enhancement is mentioned in relation to -</a:t>
            </a: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 2030 targets,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National Marine Plan (2015),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General Policy (Gen) 9 Natural Heritage,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Scottish Biodiversity Strategy,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The Highland-wide Local Development Plan and Moray Local Development Plan (2015) </a:t>
            </a:r>
            <a:endParaRPr sz="18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                                                                                              (Moray Offshore Wind Farm (West), 2018).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3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3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‘vertical mixing can be enhanced above ambient levels…’ 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/>
              <a:t>‘locally elevated turbulence levels that also locally enhance sediment transport potential’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/>
              <a:t>‘Enhanced foraging opportunities’ 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                                                                                                                  (Moray Offshore Wind Farm (West), 2018)</a:t>
            </a:r>
            <a:endParaRPr b="1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Best Practice </a:t>
            </a:r>
            <a:endParaRPr/>
          </a:p>
        </p:txBody>
      </p:sp>
      <p:sp>
        <p:nvSpPr>
          <p:cNvPr id="203" name="Google Shape;203;p2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Maclean’s Nose Atlantic Salmon Fish Farm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Billia Croo Test Site</a:t>
            </a:r>
            <a:endParaRPr sz="1800"/>
          </a:p>
        </p:txBody>
      </p:sp>
      <p:pic>
        <p:nvPicPr>
          <p:cNvPr id="204" name="Google Shape;204;p24"/>
          <p:cNvPicPr preferRelativeResize="0"/>
          <p:nvPr/>
        </p:nvPicPr>
        <p:blipFill rotWithShape="1">
          <a:blip r:embed="rId3">
            <a:alphaModFix/>
          </a:blip>
          <a:srcRect l="38563" t="23012" r="20126" b="22262"/>
          <a:stretch/>
        </p:blipFill>
        <p:spPr>
          <a:xfrm>
            <a:off x="6140075" y="393750"/>
            <a:ext cx="2922648" cy="2178001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4"/>
          <p:cNvSpPr txBox="1"/>
          <p:nvPr/>
        </p:nvSpPr>
        <p:spPr>
          <a:xfrm>
            <a:off x="7707225" y="2628025"/>
            <a:ext cx="27627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Mowi Scotland, 2023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EIA Decisions </a:t>
            </a:r>
            <a:endParaRPr/>
          </a:p>
        </p:txBody>
      </p:sp>
      <p:sp>
        <p:nvSpPr>
          <p:cNvPr id="211" name="Google Shape;211;p2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14th June 2019 - Licence was granted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License to last 35 years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Plan has been altered once since grant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8th September 2020 - proposal to increase blade width</a:t>
            </a:r>
            <a:endParaRPr sz="18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Cumulative Impact</a:t>
            </a:r>
            <a:endParaRPr/>
          </a:p>
        </p:txBody>
      </p:sp>
      <p:sp>
        <p:nvSpPr>
          <p:cNvPr id="217" name="Google Shape;217;p26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MOD Site</a:t>
            </a: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Beatrice Oil Field</a:t>
            </a:r>
            <a:endParaRPr sz="1800"/>
          </a:p>
        </p:txBody>
      </p:sp>
      <p:pic>
        <p:nvPicPr>
          <p:cNvPr id="218" name="Google Shape;218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0975" y="1231825"/>
            <a:ext cx="4321651" cy="2430924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26"/>
          <p:cNvSpPr txBox="1"/>
          <p:nvPr/>
        </p:nvSpPr>
        <p:spPr>
          <a:xfrm>
            <a:off x="7727300" y="3662750"/>
            <a:ext cx="2521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McKenzie, 2017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Weaknesses</a:t>
            </a:r>
            <a:endParaRPr/>
          </a:p>
        </p:txBody>
      </p:sp>
      <p:sp>
        <p:nvSpPr>
          <p:cNvPr id="225" name="Google Shape;225;p27"/>
          <p:cNvSpPr txBox="1">
            <a:spLocks noGrp="1"/>
          </p:cNvSpPr>
          <p:nvPr>
            <p:ph type="body" idx="1"/>
          </p:nvPr>
        </p:nvSpPr>
        <p:spPr>
          <a:xfrm>
            <a:off x="1297500" y="13078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Cod spawning ground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Enhancement</a:t>
            </a:r>
            <a:endParaRPr sz="1800"/>
          </a:p>
        </p:txBody>
      </p:sp>
      <p:pic>
        <p:nvPicPr>
          <p:cNvPr id="226" name="Google Shape;226;p27"/>
          <p:cNvPicPr preferRelativeResize="0"/>
          <p:nvPr/>
        </p:nvPicPr>
        <p:blipFill rotWithShape="1">
          <a:blip r:embed="rId3">
            <a:alphaModFix/>
          </a:blip>
          <a:srcRect l="4831" t="6120" r="2968" b="37882"/>
          <a:stretch/>
        </p:blipFill>
        <p:spPr>
          <a:xfrm>
            <a:off x="0" y="2276400"/>
            <a:ext cx="9144000" cy="3068026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7"/>
          <p:cNvSpPr txBox="1"/>
          <p:nvPr/>
        </p:nvSpPr>
        <p:spPr>
          <a:xfrm>
            <a:off x="6511800" y="2294700"/>
            <a:ext cx="26322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Moray West Offshore Wind Farm (2018)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8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233" name="Google Shape;233;p28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EIAs have changed over the past 30 years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EIAs in Scotland vary to other countries 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Detailed document but there are gaps in methodology</a:t>
            </a:r>
            <a:endParaRPr sz="180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Mitigation could have been given more importance</a:t>
            </a:r>
            <a:endParaRPr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9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39" name="Google Shape;239;p29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err="1"/>
              <a:t>Kadinjappalli</a:t>
            </a:r>
            <a:r>
              <a:rPr lang="en-US" dirty="0"/>
              <a:t>, K.P. (2022) EIA Process Flowchart. Available at: </a:t>
            </a:r>
            <a:r>
              <a:rPr lang="en-US" dirty="0">
                <a:hlinkClick r:id="rId3"/>
              </a:rPr>
              <a:t>https://www.scribd.com/doc/40614155/EIA-Process-Flowchart</a:t>
            </a:r>
            <a:r>
              <a:rPr lang="en-US" dirty="0"/>
              <a:t>  (Accessed on: 30th October 2022)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Moray Offshore Wind Farm (West) (2018) EIA. Available at: </a:t>
            </a:r>
            <a:r>
              <a:rPr lang="en-GB" dirty="0">
                <a:hlinkClick r:id="rId4"/>
              </a:rPr>
              <a:t>https://marine.gov.scot/mslot-document-categories</a:t>
            </a:r>
            <a:r>
              <a:rPr lang="en-GB">
                <a:hlinkClick r:id="rId4"/>
              </a:rPr>
              <a:t>/environmental-impact-assessment-eia-report</a:t>
            </a:r>
            <a:r>
              <a:rPr lang="en-GB"/>
              <a:t>  </a:t>
            </a:r>
            <a:r>
              <a:rPr lang="en-GB" dirty="0"/>
              <a:t>(Accessed on: 15th October)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dirty="0"/>
              <a:t>McKenzie, S. (2017) ‘Plan to fully decommission the Beatrice oil field’ </a:t>
            </a:r>
            <a:r>
              <a:rPr lang="en-GB" i="1" dirty="0"/>
              <a:t>BBC, </a:t>
            </a:r>
            <a:r>
              <a:rPr lang="en-GB" dirty="0"/>
              <a:t>29th May.</a:t>
            </a: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 err="1"/>
              <a:t>Mowi</a:t>
            </a:r>
            <a:r>
              <a:rPr lang="en-GB" dirty="0"/>
              <a:t> Scotland (2023) </a:t>
            </a:r>
            <a:r>
              <a:rPr lang="en-GB" i="1" dirty="0"/>
              <a:t>MacLean’s Nose and Invasion Bay farms receive ASC Certification. </a:t>
            </a:r>
            <a:r>
              <a:rPr lang="en-GB" dirty="0"/>
              <a:t>Available at: </a:t>
            </a:r>
            <a:r>
              <a:rPr lang="en-GB" u="sng" dirty="0">
                <a:solidFill>
                  <a:schemeClr val="hlink"/>
                </a:solidFill>
                <a:hlinkClick r:id="rId5"/>
              </a:rPr>
              <a:t>https://mowi.com/uk/blog/2022/01/11/macleans-nose-and-invasion-bay-farms-receive-asc-certification/</a:t>
            </a:r>
            <a:r>
              <a:rPr lang="en-GB" dirty="0"/>
              <a:t> (Accessed on: 18th January 2023) 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521</Words>
  <Application>Microsoft Office PowerPoint</Application>
  <PresentationFormat>On-screen Show (16:9)</PresentationFormat>
  <Paragraphs>74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Georgia</vt:lpstr>
      <vt:lpstr>Montserrat</vt:lpstr>
      <vt:lpstr>Arial</vt:lpstr>
      <vt:lpstr>Lato</vt:lpstr>
      <vt:lpstr>Focus</vt:lpstr>
      <vt:lpstr>Analysis of the Environmental Impact Assessment (EIA) and decision of Moray West Offshore Wind Farm </vt:lpstr>
      <vt:lpstr>PowerPoint Presentation</vt:lpstr>
      <vt:lpstr>Overview - Moray West</vt:lpstr>
      <vt:lpstr>Laws and Regulations</vt:lpstr>
      <vt:lpstr>Mitigation </vt:lpstr>
      <vt:lpstr>PowerPoint Presentation</vt:lpstr>
      <vt:lpstr>PowerPoint Presentation</vt:lpstr>
      <vt:lpstr>PowerPoint Presentation</vt:lpstr>
      <vt:lpstr>PowerPoint Presentation</vt:lpstr>
      <vt:lpstr>Enhancement</vt:lpstr>
      <vt:lpstr>PowerPoint Presentation</vt:lpstr>
      <vt:lpstr>Best Practice </vt:lpstr>
      <vt:lpstr>EIA Decisions </vt:lpstr>
      <vt:lpstr>Cumulative Impact</vt:lpstr>
      <vt:lpstr>Weaknesses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the Environmental Impact Assessment (EIA) and decision of Moray West Offshore Wind Farm</dc:title>
  <dc:creator>Chris House</dc:creator>
  <cp:lastModifiedBy>Chris House</cp:lastModifiedBy>
  <cp:revision>1</cp:revision>
  <dcterms:modified xsi:type="dcterms:W3CDTF">2023-02-03T11:49:32Z</dcterms:modified>
</cp:coreProperties>
</file>