
<file path=[Content_Types].xml><?xml version="1.0" encoding="utf-8"?>
<Types xmlns="http://schemas.openxmlformats.org/package/2006/content-types">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373" r:id="rId3"/>
    <p:sldId id="460" r:id="rId4"/>
    <p:sldId id="419" r:id="rId5"/>
    <p:sldId id="439" r:id="rId6"/>
    <p:sldId id="349" r:id="rId7"/>
    <p:sldId id="459" r:id="rId8"/>
    <p:sldId id="358" r:id="rId9"/>
    <p:sldId id="340" r:id="rId10"/>
    <p:sldId id="350" r:id="rId11"/>
    <p:sldId id="440" r:id="rId12"/>
    <p:sldId id="441" r:id="rId13"/>
    <p:sldId id="442" r:id="rId14"/>
    <p:sldId id="444" r:id="rId15"/>
    <p:sldId id="443" r:id="rId16"/>
    <p:sldId id="360" r:id="rId17"/>
    <p:sldId id="446" r:id="rId18"/>
    <p:sldId id="447" r:id="rId19"/>
    <p:sldId id="448" r:id="rId20"/>
    <p:sldId id="450" r:id="rId21"/>
    <p:sldId id="451" r:id="rId22"/>
    <p:sldId id="449" r:id="rId23"/>
    <p:sldId id="45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22"/>
    <p:restoredTop sz="95928"/>
  </p:normalViewPr>
  <p:slideViewPr>
    <p:cSldViewPr snapToGrid="0" snapToObjects="1">
      <p:cViewPr varScale="1">
        <p:scale>
          <a:sx n="122" d="100"/>
          <a:sy n="122" d="100"/>
        </p:scale>
        <p:origin x="232"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AED7F-BA17-C349-B323-136A1172B2C0}" type="datetimeFigureOut">
              <a:rPr lang="en-US" smtClean="0"/>
              <a:t>11/3/23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69878-B091-5A40-A8B6-584181448D2A}" type="slidenum">
              <a:rPr lang="en-US" smtClean="0"/>
              <a:t>‹#›</a:t>
            </a:fld>
            <a:endParaRPr lang="en-US"/>
          </a:p>
        </p:txBody>
      </p:sp>
    </p:spTree>
    <p:extLst>
      <p:ext uri="{BB962C8B-B14F-4D97-AF65-F5344CB8AC3E}">
        <p14:creationId xmlns:p14="http://schemas.microsoft.com/office/powerpoint/2010/main" val="1961610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19"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18</a:t>
            </a:r>
          </a:p>
        </p:txBody>
      </p:sp>
      <p:sp>
        <p:nvSpPr>
          <p:cNvPr id="34820"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1"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2" name="Rectangle 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3" name="Rectangle 7"/>
          <p:cNvSpPr>
            <a:spLocks noGrp="1" noRot="1" noChangeAspect="1" noChangeArrowheads="1" noTextEdit="1"/>
          </p:cNvSpPr>
          <p:nvPr>
            <p:ph type="sldImg"/>
          </p:nvPr>
        </p:nvSpPr>
        <p:spPr>
          <a:xfrm>
            <a:off x="1087438" y="692150"/>
            <a:ext cx="4552950" cy="3416300"/>
          </a:xfrm>
          <a:ln cap="flat"/>
        </p:spPr>
      </p:sp>
    </p:spTree>
    <p:extLst>
      <p:ext uri="{BB962C8B-B14F-4D97-AF65-F5344CB8AC3E}">
        <p14:creationId xmlns:p14="http://schemas.microsoft.com/office/powerpoint/2010/main" val="614411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19"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18</a:t>
            </a:r>
          </a:p>
        </p:txBody>
      </p:sp>
      <p:sp>
        <p:nvSpPr>
          <p:cNvPr id="34820"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1"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2" name="Rectangle 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3" name="Rectangle 7"/>
          <p:cNvSpPr>
            <a:spLocks noGrp="1" noRot="1" noChangeAspect="1" noChangeArrowheads="1" noTextEdit="1"/>
          </p:cNvSpPr>
          <p:nvPr>
            <p:ph type="sldImg"/>
          </p:nvPr>
        </p:nvSpPr>
        <p:spPr>
          <a:xfrm>
            <a:off x="328613" y="692150"/>
            <a:ext cx="6070600" cy="3416300"/>
          </a:xfrm>
          <a:ln cap="flat"/>
        </p:spPr>
      </p:sp>
    </p:spTree>
    <p:extLst>
      <p:ext uri="{BB962C8B-B14F-4D97-AF65-F5344CB8AC3E}">
        <p14:creationId xmlns:p14="http://schemas.microsoft.com/office/powerpoint/2010/main" val="1710610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19" name="Rectangle 3"/>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18</a:t>
            </a:r>
          </a:p>
        </p:txBody>
      </p:sp>
      <p:sp>
        <p:nvSpPr>
          <p:cNvPr id="34820" name="Rectangle 4"/>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1" name="Rectangle 5"/>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2" name="Rectangle 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3" name="Rectangle 7"/>
          <p:cNvSpPr>
            <a:spLocks noGrp="1" noRot="1" noChangeAspect="1" noChangeArrowheads="1" noTextEdit="1"/>
          </p:cNvSpPr>
          <p:nvPr>
            <p:ph type="sldImg"/>
          </p:nvPr>
        </p:nvSpPr>
        <p:spPr>
          <a:xfrm>
            <a:off x="2889250" y="476250"/>
            <a:ext cx="4181475" cy="2352675"/>
          </a:xfrm>
          <a:ln cap="flat"/>
        </p:spPr>
      </p:sp>
    </p:spTree>
    <p:extLst>
      <p:ext uri="{BB962C8B-B14F-4D97-AF65-F5344CB8AC3E}">
        <p14:creationId xmlns:p14="http://schemas.microsoft.com/office/powerpoint/2010/main" val="21732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6</a:t>
            </a:fld>
            <a:endParaRPr lang="en-GB"/>
          </a:p>
        </p:txBody>
      </p:sp>
    </p:spTree>
    <p:extLst>
      <p:ext uri="{BB962C8B-B14F-4D97-AF65-F5344CB8AC3E}">
        <p14:creationId xmlns:p14="http://schemas.microsoft.com/office/powerpoint/2010/main" val="1033298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47" name="Rectangle 3"/>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6</a:t>
            </a:r>
          </a:p>
        </p:txBody>
      </p:sp>
      <p:sp>
        <p:nvSpPr>
          <p:cNvPr id="31748" name="Rectangle 4"/>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49" name="Rectangle 5"/>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0" name="Rectangle 6"/>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1" name="Rectangle 7"/>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52" name="Rectangle 8"/>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3" name="Rectangle 9"/>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4" name="Rectangle 10"/>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5" name="Rectangle 11"/>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56" name="Rectangle 12"/>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7" name="Rectangle 13"/>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8" name="Rectangle 14"/>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9" name="Rectangle 15"/>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60" name="Rectangle 16"/>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1" name="Rectangle 17"/>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2" name="Rectangle 18"/>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3" name="Rectangle 19"/>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64" name="Rectangle 20"/>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5" name="Rectangle 21"/>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6" name="Rectangle 22"/>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7" name="Rectangle 23"/>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68" name="Rectangle 24"/>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9" name="Rectangle 25"/>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70" name="Rectangle 2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71" name="Rectangle 27"/>
          <p:cNvSpPr>
            <a:spLocks noGrp="1" noRot="1" noChangeAspect="1" noChangeArrowheads="1" noTextEdit="1"/>
          </p:cNvSpPr>
          <p:nvPr>
            <p:ph type="sldImg"/>
          </p:nvPr>
        </p:nvSpPr>
        <p:spPr>
          <a:xfrm>
            <a:off x="2889250" y="476250"/>
            <a:ext cx="4181475" cy="2352675"/>
          </a:xfrm>
          <a:ln cap="flat"/>
        </p:spPr>
      </p:sp>
    </p:spTree>
    <p:extLst>
      <p:ext uri="{BB962C8B-B14F-4D97-AF65-F5344CB8AC3E}">
        <p14:creationId xmlns:p14="http://schemas.microsoft.com/office/powerpoint/2010/main" val="410240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9</a:t>
            </a:fld>
            <a:endParaRPr lang="en-GB"/>
          </a:p>
        </p:txBody>
      </p:sp>
    </p:spTree>
    <p:extLst>
      <p:ext uri="{BB962C8B-B14F-4D97-AF65-F5344CB8AC3E}">
        <p14:creationId xmlns:p14="http://schemas.microsoft.com/office/powerpoint/2010/main" val="2915623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73C61C-E885-404C-8CA3-0A19860B738D}" type="slidenum">
              <a:rPr lang="en-GB" smtClean="0"/>
              <a:pPr/>
              <a:t>10</a:t>
            </a:fld>
            <a:endParaRPr lang="en-GB"/>
          </a:p>
        </p:txBody>
      </p:sp>
    </p:spTree>
    <p:extLst>
      <p:ext uri="{BB962C8B-B14F-4D97-AF65-F5344CB8AC3E}">
        <p14:creationId xmlns:p14="http://schemas.microsoft.com/office/powerpoint/2010/main" val="990000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539E43D-E43C-43FB-A2B8-22FC970B9963}" type="slidenum">
              <a:rPr lang="en-US" altLang="en-US"/>
              <a:pPr/>
              <a:t>11</a:t>
            </a:fld>
            <a:endParaRPr lang="en-US" altLang="en-US"/>
          </a:p>
        </p:txBody>
      </p:sp>
      <p:sp>
        <p:nvSpPr>
          <p:cNvPr id="43011" name="Rectangle 2"/>
          <p:cNvSpPr>
            <a:spLocks noGrp="1" noRot="1" noChangeAspect="1" noChangeArrowheads="1" noTextEdit="1"/>
          </p:cNvSpPr>
          <p:nvPr>
            <p:ph type="sldImg"/>
          </p:nvPr>
        </p:nvSpPr>
        <p:spPr>
          <a:xfrm>
            <a:off x="393700" y="692150"/>
            <a:ext cx="6070600" cy="3416300"/>
          </a:xfrm>
          <a:ln cap="flat"/>
        </p:spPr>
      </p:sp>
      <p:sp>
        <p:nvSpPr>
          <p:cNvPr id="4301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a:p>
        </p:txBody>
      </p:sp>
    </p:spTree>
    <p:extLst>
      <p:ext uri="{BB962C8B-B14F-4D97-AF65-F5344CB8AC3E}">
        <p14:creationId xmlns:p14="http://schemas.microsoft.com/office/powerpoint/2010/main" val="2808854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5D8EF87-FB08-4124-97DF-5B1CB417E68F}" type="slidenum">
              <a:rPr lang="en-US" altLang="en-US"/>
              <a:pPr/>
              <a:t>12</a:t>
            </a:fld>
            <a:endParaRPr lang="en-US" altLang="en-US"/>
          </a:p>
        </p:txBody>
      </p:sp>
      <p:sp>
        <p:nvSpPr>
          <p:cNvPr id="44035" name="Rectangle 2"/>
          <p:cNvSpPr>
            <a:spLocks noGrp="1" noRot="1" noChangeAspect="1" noChangeArrowheads="1" noTextEdit="1"/>
          </p:cNvSpPr>
          <p:nvPr>
            <p:ph type="sldImg"/>
          </p:nvPr>
        </p:nvSpPr>
        <p:spPr>
          <a:xfrm>
            <a:off x="393700" y="692150"/>
            <a:ext cx="6070600" cy="3416300"/>
          </a:xfrm>
          <a:ln cap="flat"/>
        </p:spPr>
      </p:sp>
      <p:sp>
        <p:nvSpPr>
          <p:cNvPr id="44036"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a:p>
        </p:txBody>
      </p:sp>
    </p:spTree>
    <p:extLst>
      <p:ext uri="{BB962C8B-B14F-4D97-AF65-F5344CB8AC3E}">
        <p14:creationId xmlns:p14="http://schemas.microsoft.com/office/powerpoint/2010/main" val="3523157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315859-72D1-4379-BA78-FF3F1DDE05E5}" type="slidenum">
              <a:rPr lang="en-US" altLang="en-US"/>
              <a:pPr/>
              <a:t>13</a:t>
            </a:fld>
            <a:endParaRPr lang="en-US" altLang="en-US"/>
          </a:p>
        </p:txBody>
      </p:sp>
      <p:sp>
        <p:nvSpPr>
          <p:cNvPr id="45059" name="Rectangle 2"/>
          <p:cNvSpPr>
            <a:spLocks noGrp="1" noRot="1" noChangeAspect="1" noChangeArrowheads="1" noTextEdit="1"/>
          </p:cNvSpPr>
          <p:nvPr>
            <p:ph type="sldImg"/>
          </p:nvPr>
        </p:nvSpPr>
        <p:spPr>
          <a:xfrm>
            <a:off x="393700" y="692150"/>
            <a:ext cx="6070600" cy="3416300"/>
          </a:xfrm>
          <a:ln cap="flat"/>
        </p:spPr>
      </p:sp>
      <p:sp>
        <p:nvSpPr>
          <p:cNvPr id="4506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a:p>
        </p:txBody>
      </p:sp>
    </p:spTree>
    <p:extLst>
      <p:ext uri="{BB962C8B-B14F-4D97-AF65-F5344CB8AC3E}">
        <p14:creationId xmlns:p14="http://schemas.microsoft.com/office/powerpoint/2010/main" val="236179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79DE334-57E5-4D2F-AD08-7B0C61E4C081}" type="slidenum">
              <a:rPr lang="en-US" altLang="en-US"/>
              <a:pPr/>
              <a:t>15</a:t>
            </a:fld>
            <a:endParaRPr lang="en-US" altLang="en-US"/>
          </a:p>
        </p:txBody>
      </p:sp>
      <p:sp>
        <p:nvSpPr>
          <p:cNvPr id="46083" name="Rectangle 2"/>
          <p:cNvSpPr>
            <a:spLocks noGrp="1" noRot="1" noChangeAspect="1" noChangeArrowheads="1" noTextEdit="1"/>
          </p:cNvSpPr>
          <p:nvPr>
            <p:ph type="sldImg"/>
          </p:nvPr>
        </p:nvSpPr>
        <p:spPr>
          <a:xfrm>
            <a:off x="393700" y="692150"/>
            <a:ext cx="6070600" cy="3416300"/>
          </a:xfrm>
          <a:ln cap="flat"/>
        </p:spPr>
      </p:sp>
      <p:sp>
        <p:nvSpPr>
          <p:cNvPr id="4608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a:p>
        </p:txBody>
      </p:sp>
    </p:spTree>
    <p:extLst>
      <p:ext uri="{BB962C8B-B14F-4D97-AF65-F5344CB8AC3E}">
        <p14:creationId xmlns:p14="http://schemas.microsoft.com/office/powerpoint/2010/main" val="182435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5" name="Rectangle 3"/>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6</a:t>
            </a:r>
          </a:p>
        </p:txBody>
      </p:sp>
      <p:sp>
        <p:nvSpPr>
          <p:cNvPr id="33796" name="Rectangle 4"/>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7" name="Rectangle 5"/>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8" name="Rectangle 6"/>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9" name="Rectangle 7"/>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00" name="Rectangle 8"/>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1" name="Rectangle 9"/>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2" name="Rectangle 10"/>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3" name="Rectangle 11"/>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04" name="Rectangle 12"/>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5" name="Rectangle 13"/>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6" name="Rectangle 14"/>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7" name="Rectangle 15"/>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08" name="Rectangle 16"/>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9" name="Rectangle 17"/>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0" name="Rectangle 18"/>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1" name="Rectangle 19"/>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12" name="Rectangle 20"/>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3" name="Rectangle 21"/>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4" name="Rectangle 22"/>
          <p:cNvSpPr>
            <a:spLocks noChangeArrowheads="1"/>
          </p:cNvSpPr>
          <p:nvPr/>
        </p:nvSpPr>
        <p:spPr bwMode="auto">
          <a:xfrm>
            <a:off x="5644158"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5" name="Rectangle 23"/>
          <p:cNvSpPr>
            <a:spLocks noChangeArrowheads="1"/>
          </p:cNvSpPr>
          <p:nvPr/>
        </p:nvSpPr>
        <p:spPr bwMode="auto">
          <a:xfrm>
            <a:off x="5644158"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16" name="Rectangle 24"/>
          <p:cNvSpPr>
            <a:spLocks noChangeArrowheads="1"/>
          </p:cNvSpPr>
          <p:nvPr/>
        </p:nvSpPr>
        <p:spPr bwMode="auto">
          <a:xfrm>
            <a:off x="0" y="5981167"/>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7" name="Rectangle 25"/>
          <p:cNvSpPr>
            <a:spLocks noChangeArrowheads="1"/>
          </p:cNvSpPr>
          <p:nvPr/>
        </p:nvSpPr>
        <p:spPr bwMode="auto">
          <a:xfrm>
            <a:off x="0" y="0"/>
            <a:ext cx="4316119" cy="3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8" name="Rectangle 2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819" name="Rectangle 27"/>
          <p:cNvSpPr>
            <a:spLocks noGrp="1" noRot="1" noChangeAspect="1" noChangeArrowheads="1" noTextEdit="1"/>
          </p:cNvSpPr>
          <p:nvPr>
            <p:ph type="sldImg"/>
          </p:nvPr>
        </p:nvSpPr>
        <p:spPr>
          <a:xfrm>
            <a:off x="2889250" y="476250"/>
            <a:ext cx="4181475" cy="2352675"/>
          </a:xfrm>
          <a:ln cap="flat"/>
        </p:spPr>
      </p:sp>
    </p:spTree>
    <p:extLst>
      <p:ext uri="{BB962C8B-B14F-4D97-AF65-F5344CB8AC3E}">
        <p14:creationId xmlns:p14="http://schemas.microsoft.com/office/powerpoint/2010/main" val="3918260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A716066-B254-4AE0-AC40-F5DEE1954BA0}" type="slidenum">
              <a:rPr lang="en-US" altLang="en-US"/>
              <a:pPr/>
              <a:t>18</a:t>
            </a:fld>
            <a:endParaRPr lang="en-US" altLang="en-US"/>
          </a:p>
        </p:txBody>
      </p:sp>
      <p:sp>
        <p:nvSpPr>
          <p:cNvPr id="57347" name="Rectangle 2"/>
          <p:cNvSpPr>
            <a:spLocks noGrp="1" noRot="1" noChangeAspect="1" noChangeArrowheads="1" noTextEdit="1"/>
          </p:cNvSpPr>
          <p:nvPr>
            <p:ph type="sldImg"/>
          </p:nvPr>
        </p:nvSpPr>
        <p:spPr>
          <a:xfrm>
            <a:off x="393700" y="692150"/>
            <a:ext cx="6070600" cy="3416300"/>
          </a:xfrm>
          <a:ln cap="flat"/>
        </p:spPr>
      </p:sp>
      <p:sp>
        <p:nvSpPr>
          <p:cNvPr id="57348"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a:p>
        </p:txBody>
      </p:sp>
    </p:spTree>
    <p:extLst>
      <p:ext uri="{BB962C8B-B14F-4D97-AF65-F5344CB8AC3E}">
        <p14:creationId xmlns:p14="http://schemas.microsoft.com/office/powerpoint/2010/main" val="679674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F00A-99C0-C94F-896A-190A6D53B9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2DB421F-0558-3045-A899-4478CBF930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3412ED4-D7FA-4949-BA79-4BD7A2C6B2F1}"/>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5" name="Footer Placeholder 4">
            <a:extLst>
              <a:ext uri="{FF2B5EF4-FFF2-40B4-BE49-F238E27FC236}">
                <a16:creationId xmlns:a16="http://schemas.microsoft.com/office/drawing/2014/main" id="{4AFB2BCA-7245-E644-AD0B-0877125607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8FC4F8-0386-574C-8E1C-82BB697704D1}"/>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2366947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3879-5B26-E643-B82C-AF97332BB2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FF3834-DA1F-DA4A-B0A0-0FBE8121206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2ECB5A-F628-C842-8E29-8BBFB5641823}"/>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5" name="Footer Placeholder 4">
            <a:extLst>
              <a:ext uri="{FF2B5EF4-FFF2-40B4-BE49-F238E27FC236}">
                <a16:creationId xmlns:a16="http://schemas.microsoft.com/office/drawing/2014/main" id="{D89CB58C-1AF1-5242-B194-6CC4B53E9B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08D7B7-BBE3-4446-A3D5-4F3CEA0EF4EA}"/>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95581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027E3-5EB8-3D45-946D-DF2F52267E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733B6AE-5D96-D749-98BD-05C462297F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2236086-80E1-4446-95B3-AEB94D18AAA5}"/>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5" name="Footer Placeholder 4">
            <a:extLst>
              <a:ext uri="{FF2B5EF4-FFF2-40B4-BE49-F238E27FC236}">
                <a16:creationId xmlns:a16="http://schemas.microsoft.com/office/drawing/2014/main" id="{3AAECC8C-12D8-DD44-8017-618834A471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D96685-78CA-F849-93C0-59E3C4C09520}"/>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1660804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194C7-6284-1744-A4BA-9B3D5C185F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1792CE-578A-4441-8B8A-9419D9632F5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0ECE9D-8E75-5045-94A3-8AF2100D66E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61CC13-D52E-DD45-BC50-F94C16CA6E9F}"/>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6" name="Footer Placeholder 5">
            <a:extLst>
              <a:ext uri="{FF2B5EF4-FFF2-40B4-BE49-F238E27FC236}">
                <a16:creationId xmlns:a16="http://schemas.microsoft.com/office/drawing/2014/main" id="{A3218D11-BFC6-D441-9808-DD14FD64F0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FEB418-A003-8043-85DB-FF5AD179DA71}"/>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4208443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0C996-9386-0445-AB71-AA82C9587E1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780FC9E-7A8D-4E43-B353-39EC1245A2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3BF49E3-FD5B-2241-9D82-52F005FE440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116D828-F3B0-CD4C-9030-210D9E00B1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88EEF09-3AF8-E347-933B-8133DF97AA3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54CAE46-8E45-844C-B7A4-9F9BD7D33F1C}"/>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8" name="Footer Placeholder 7">
            <a:extLst>
              <a:ext uri="{FF2B5EF4-FFF2-40B4-BE49-F238E27FC236}">
                <a16:creationId xmlns:a16="http://schemas.microsoft.com/office/drawing/2014/main" id="{3CA3A21F-BC9F-1B47-A61E-42BB365E04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D7869D1-D174-4540-B096-4BE6126F3F81}"/>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120454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63389-BEC2-9344-B78E-54DDD26E6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ED8E0-016D-B64E-B274-C5D2777F8E26}"/>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4" name="Footer Placeholder 3">
            <a:extLst>
              <a:ext uri="{FF2B5EF4-FFF2-40B4-BE49-F238E27FC236}">
                <a16:creationId xmlns:a16="http://schemas.microsoft.com/office/drawing/2014/main" id="{53B0DE6E-F8AA-BD44-BDB1-5734399645B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0C48604-3365-844D-9A5E-D7C9E49FB668}"/>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1180052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39C822-61EE-B247-B957-FF718AED651E}"/>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3" name="Footer Placeholder 2">
            <a:extLst>
              <a:ext uri="{FF2B5EF4-FFF2-40B4-BE49-F238E27FC236}">
                <a16:creationId xmlns:a16="http://schemas.microsoft.com/office/drawing/2014/main" id="{438A36B0-6FBC-BE47-B3F7-15AB3382D0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D51254-B5BD-674C-9110-6FD87A344067}"/>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2673783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C57E3-EB37-DC43-A596-B42BC6C534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2719F8-5770-F947-9F3B-0A3DEE0E48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30161B-880F-8B4F-8022-D13210D082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40D1DD2-702A-F04F-A1B3-023F9AB2C722}"/>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6" name="Footer Placeholder 5">
            <a:extLst>
              <a:ext uri="{FF2B5EF4-FFF2-40B4-BE49-F238E27FC236}">
                <a16:creationId xmlns:a16="http://schemas.microsoft.com/office/drawing/2014/main" id="{4C713E1D-6F91-2645-BFD1-F335B29D5A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74DAEA-BC6C-9A4C-8739-9AF6D0169ABB}"/>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320379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BF551-E6B7-FA4C-945F-E63212326B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094C89-113D-E849-9FC0-0C3889BE63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06E43CB-8E7F-0A48-850F-B903E3C6E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E2FA634-5592-2F40-91D4-9F8F89F4A032}"/>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6" name="Footer Placeholder 5">
            <a:extLst>
              <a:ext uri="{FF2B5EF4-FFF2-40B4-BE49-F238E27FC236}">
                <a16:creationId xmlns:a16="http://schemas.microsoft.com/office/drawing/2014/main" id="{B646C70E-9DF5-7940-9F0D-51F5202B99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1789A1-EED1-9940-97A1-FF274EADB78B}"/>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4212908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8A513-DCA9-8647-9359-CCED1289AA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F43E6B-881C-DB45-B929-AE8AF16CC70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57B9CD-271B-A947-A875-16CB111755BE}"/>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5" name="Footer Placeholder 4">
            <a:extLst>
              <a:ext uri="{FF2B5EF4-FFF2-40B4-BE49-F238E27FC236}">
                <a16:creationId xmlns:a16="http://schemas.microsoft.com/office/drawing/2014/main" id="{FC547D0F-8B97-634D-9467-8618BE3138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4B5A77-D80A-5747-B9C6-C377D440DECE}"/>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2246023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1CF62E-4366-CC48-9579-12EE3CCB26A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3406A93-B1A0-0B45-8890-7DD8A6288EF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120A09-1EE8-214E-BFD5-B4D084A210B4}"/>
              </a:ext>
            </a:extLst>
          </p:cNvPr>
          <p:cNvSpPr>
            <a:spLocks noGrp="1"/>
          </p:cNvSpPr>
          <p:nvPr>
            <p:ph type="dt" sz="half" idx="10"/>
          </p:nvPr>
        </p:nvSpPr>
        <p:spPr/>
        <p:txBody>
          <a:bodyPr/>
          <a:lstStyle/>
          <a:p>
            <a:fld id="{34C52BE2-0EAE-A940-A5A4-C81C277A310C}" type="datetimeFigureOut">
              <a:rPr lang="en-US" smtClean="0"/>
              <a:t>11/3/23</a:t>
            </a:fld>
            <a:endParaRPr lang="en-US"/>
          </a:p>
        </p:txBody>
      </p:sp>
      <p:sp>
        <p:nvSpPr>
          <p:cNvPr id="5" name="Footer Placeholder 4">
            <a:extLst>
              <a:ext uri="{FF2B5EF4-FFF2-40B4-BE49-F238E27FC236}">
                <a16:creationId xmlns:a16="http://schemas.microsoft.com/office/drawing/2014/main" id="{D31ECFA8-03EC-0F4F-AE58-B0C209BC18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97DBC-2C15-9D41-801F-BAE7150DFEFB}"/>
              </a:ext>
            </a:extLst>
          </p:cNvPr>
          <p:cNvSpPr>
            <a:spLocks noGrp="1"/>
          </p:cNvSpPr>
          <p:nvPr>
            <p:ph type="sldNum" sz="quarter" idx="12"/>
          </p:nvPr>
        </p:nvSpPr>
        <p:spPr/>
        <p:txBody>
          <a:bodyPr/>
          <a:lstStyle/>
          <a:p>
            <a:fld id="{C60849F5-1F96-A34D-B493-3688B1EDC262}" type="slidenum">
              <a:rPr lang="en-US" smtClean="0"/>
              <a:t>‹#›</a:t>
            </a:fld>
            <a:endParaRPr lang="en-US"/>
          </a:p>
        </p:txBody>
      </p:sp>
    </p:spTree>
    <p:extLst>
      <p:ext uri="{BB962C8B-B14F-4D97-AF65-F5344CB8AC3E}">
        <p14:creationId xmlns:p14="http://schemas.microsoft.com/office/powerpoint/2010/main" val="1703050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152400"/>
            <a:ext cx="10363200" cy="685800"/>
          </a:xfrm>
        </p:spPr>
        <p:txBody>
          <a:bodyPr/>
          <a:lstStyle/>
          <a:p>
            <a:r>
              <a:rPr lang="en-US"/>
              <a:t>Click to edit Master title style</a:t>
            </a:r>
          </a:p>
        </p:txBody>
      </p:sp>
      <p:sp>
        <p:nvSpPr>
          <p:cNvPr id="3" name="Text Placeholder 2"/>
          <p:cNvSpPr>
            <a:spLocks noGrp="1"/>
          </p:cNvSpPr>
          <p:nvPr>
            <p:ph type="body" sz="half" idx="1"/>
          </p:nvPr>
        </p:nvSpPr>
        <p:spPr>
          <a:xfrm>
            <a:off x="914400" y="1219200"/>
            <a:ext cx="5080000"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219200"/>
            <a:ext cx="5080000" cy="236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733800"/>
            <a:ext cx="5080000" cy="236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6995259"/>
      </p:ext>
    </p:extLst>
  </p:cSld>
  <p:clrMapOvr>
    <a:masterClrMapping/>
  </p:clrMapOvr>
  <p:transition>
    <p:pull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02061B-4264-034A-AE27-B9BC765D79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F4EB95-D327-384B-AFBB-88F736157D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2BCA91-90D4-4145-9333-3819D897AF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C52BE2-0EAE-A940-A5A4-C81C277A310C}" type="datetimeFigureOut">
              <a:rPr lang="en-US" smtClean="0"/>
              <a:t>11/3/23</a:t>
            </a:fld>
            <a:endParaRPr lang="en-US"/>
          </a:p>
        </p:txBody>
      </p:sp>
      <p:sp>
        <p:nvSpPr>
          <p:cNvPr id="5" name="Footer Placeholder 4">
            <a:extLst>
              <a:ext uri="{FF2B5EF4-FFF2-40B4-BE49-F238E27FC236}">
                <a16:creationId xmlns:a16="http://schemas.microsoft.com/office/drawing/2014/main" id="{EC67E524-0EB2-DA4A-ADF8-A8F1E674AE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384ABFB-F854-E347-8176-5D9E1FF316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0849F5-1F96-A34D-B493-3688B1EDC262}" type="slidenum">
              <a:rPr lang="en-US" smtClean="0"/>
              <a:t>‹#›</a:t>
            </a:fld>
            <a:endParaRPr lang="en-US"/>
          </a:p>
        </p:txBody>
      </p:sp>
    </p:spTree>
    <p:extLst>
      <p:ext uri="{BB962C8B-B14F-4D97-AF65-F5344CB8AC3E}">
        <p14:creationId xmlns:p14="http://schemas.microsoft.com/office/powerpoint/2010/main" val="26365863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w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2.wmf"/></Relationships>
</file>

<file path=ppt/slides/_rels/slide8.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4.emf"/><Relationship Id="rId4" Type="http://schemas.openxmlformats.org/officeDocument/2006/relationships/oleObject" Target="../embeddings/oleObject3.bin"/></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5.wmf"/><Relationship Id="rId4" Type="http://schemas.openxmlformats.org/officeDocument/2006/relationships/oleObject" Target="../embeddings/oleObject4.bin"/></Relationships>
</file>

<file path=ppt/slides/_rels/slide11.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notesSlide" Target="../notesSlides/notesSlide9.xml"/><Relationship Id="rId7" Type="http://schemas.openxmlformats.org/officeDocument/2006/relationships/image" Target="../media/image8.emf"/><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7.emf"/><Relationship Id="rId4" Type="http://schemas.openxmlformats.org/officeDocument/2006/relationships/oleObject" Target="../embeddings/oleObject5.bin"/></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BF8D-746B-3841-924A-328AF10CAA3F}"/>
              </a:ext>
            </a:extLst>
          </p:cNvPr>
          <p:cNvSpPr>
            <a:spLocks noGrp="1"/>
          </p:cNvSpPr>
          <p:nvPr>
            <p:ph type="ctrTitle"/>
          </p:nvPr>
        </p:nvSpPr>
        <p:spPr/>
        <p:txBody>
          <a:bodyPr/>
          <a:lstStyle/>
          <a:p>
            <a:r>
              <a:rPr lang="en-US" b="1" dirty="0"/>
              <a:t>Debt Policy</a:t>
            </a:r>
          </a:p>
        </p:txBody>
      </p:sp>
      <p:sp>
        <p:nvSpPr>
          <p:cNvPr id="3" name="Subtitle 2">
            <a:extLst>
              <a:ext uri="{FF2B5EF4-FFF2-40B4-BE49-F238E27FC236}">
                <a16:creationId xmlns:a16="http://schemas.microsoft.com/office/drawing/2014/main" id="{8E5D6A6D-5F9C-EB48-AC0B-867F6A8AF6D8}"/>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77775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5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0"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1"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2" name="Rectangle 6"/>
          <p:cNvSpPr>
            <a:spLocks noGrp="1" noChangeArrowheads="1"/>
          </p:cNvSpPr>
          <p:nvPr>
            <p:ph type="title"/>
          </p:nvPr>
        </p:nvSpPr>
        <p:spPr>
          <a:noFill/>
        </p:spPr>
        <p:txBody>
          <a:bodyPr/>
          <a:lstStyle/>
          <a:p>
            <a:r>
              <a:rPr lang="en-US" altLang="en-US" dirty="0"/>
              <a:t>Debt versus stocks</a:t>
            </a:r>
          </a:p>
        </p:txBody>
      </p:sp>
      <p:sp>
        <p:nvSpPr>
          <p:cNvPr id="71687" name="Rectangle 7"/>
          <p:cNvSpPr>
            <a:spLocks noGrp="1" noChangeArrowheads="1"/>
          </p:cNvSpPr>
          <p:nvPr>
            <p:ph type="body" idx="1"/>
          </p:nvPr>
        </p:nvSpPr>
        <p:spPr>
          <a:noFill/>
        </p:spPr>
        <p:txBody>
          <a:bodyPr/>
          <a:lstStyle/>
          <a:p>
            <a:r>
              <a:rPr lang="en-US" dirty="0"/>
              <a:t>The firm’s mix of debt and equity financing is called its </a:t>
            </a:r>
            <a:r>
              <a:rPr lang="en-US" b="1" dirty="0"/>
              <a:t>capital structure</a:t>
            </a:r>
          </a:p>
          <a:p>
            <a:pPr lvl="1"/>
            <a:r>
              <a:rPr lang="en-US" altLang="en-US" dirty="0"/>
              <a:t>There are different flavors of debt – what are they? </a:t>
            </a:r>
          </a:p>
          <a:p>
            <a:pPr lvl="2"/>
            <a:r>
              <a:rPr lang="en-US" altLang="en-US" dirty="0"/>
              <a:t>short- or long-term, senior or subordinated, straight or convertible.</a:t>
            </a:r>
          </a:p>
          <a:p>
            <a:pPr lvl="1"/>
            <a:r>
              <a:rPr lang="en-US" altLang="en-US" dirty="0"/>
              <a:t>There also at least two flavors of equity – what are they?</a:t>
            </a:r>
          </a:p>
          <a:p>
            <a:pPr lvl="2"/>
            <a:r>
              <a:rPr lang="en-US" altLang="en-US" dirty="0"/>
              <a:t>Owners, venture, common and preferred</a:t>
            </a:r>
          </a:p>
          <a:p>
            <a:r>
              <a:rPr lang="en-US" altLang="en-US" dirty="0"/>
              <a:t>In other words, the firm can issue dozens of distinct securities (debt and stock) in countless combinations</a:t>
            </a:r>
          </a:p>
          <a:p>
            <a:endParaRPr lang="en-US" altLang="en-US" dirty="0"/>
          </a:p>
          <a:p>
            <a:endParaRPr lang="en-US" altLang="en-US" dirty="0"/>
          </a:p>
        </p:txBody>
      </p:sp>
    </p:spTree>
    <p:extLst>
      <p:ext uri="{BB962C8B-B14F-4D97-AF65-F5344CB8AC3E}">
        <p14:creationId xmlns:p14="http://schemas.microsoft.com/office/powerpoint/2010/main" val="145628841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687">
                                            <p:txEl>
                                              <p:pRg st="0" end="0"/>
                                            </p:txEl>
                                          </p:spTgt>
                                        </p:tgtEl>
                                        <p:attrNameLst>
                                          <p:attrName>style.visibility</p:attrName>
                                        </p:attrNameLst>
                                      </p:cBhvr>
                                      <p:to>
                                        <p:strVal val="visible"/>
                                      </p:to>
                                    </p:set>
                                    <p:animEffect transition="in" filter="fade">
                                      <p:cBhvr>
                                        <p:cTn id="7" dur="500"/>
                                        <p:tgtEl>
                                          <p:spTgt spid="71687">
                                            <p:txEl>
                                              <p:pRg st="0" end="0"/>
                                            </p:txEl>
                                          </p:spTgt>
                                        </p:tgtEl>
                                      </p:cBhvr>
                                    </p:animEffect>
                                  </p:childTnLst>
                                  <p:subTnLst>
                                    <p:animClr clrSpc="rgb" dir="cw">
                                      <p:cBhvr override="childStyle">
                                        <p:cTn dur="1" fill="hold" display="0" masterRel="nextClick" afterEffect="1"/>
                                        <p:tgtEl>
                                          <p:spTgt spid="71687">
                                            <p:txEl>
                                              <p:pRg st="0" end="0"/>
                                            </p:txEl>
                                          </p:spTgt>
                                        </p:tgtEl>
                                        <p:attrNameLst>
                                          <p:attrName>ppt_c</p:attrName>
                                        </p:attrNameLst>
                                      </p:cBhvr>
                                      <p:to>
                                        <a:schemeClr val="accent2"/>
                                      </p:to>
                                    </p:animClr>
                                  </p:sub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687">
                                            <p:txEl>
                                              <p:pRg st="1" end="1"/>
                                            </p:txEl>
                                          </p:spTgt>
                                        </p:tgtEl>
                                        <p:attrNameLst>
                                          <p:attrName>style.visibility</p:attrName>
                                        </p:attrNameLst>
                                      </p:cBhvr>
                                      <p:to>
                                        <p:strVal val="visible"/>
                                      </p:to>
                                    </p:set>
                                    <p:animEffect transition="in" filter="wipe(down)">
                                      <p:cBhvr>
                                        <p:cTn id="12" dur="500"/>
                                        <p:tgtEl>
                                          <p:spTgt spid="716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1687">
                                            <p:txEl>
                                              <p:pRg st="2" end="2"/>
                                            </p:txEl>
                                          </p:spTgt>
                                        </p:tgtEl>
                                        <p:attrNameLst>
                                          <p:attrName>style.visibility</p:attrName>
                                        </p:attrNameLst>
                                      </p:cBhvr>
                                      <p:to>
                                        <p:strVal val="visible"/>
                                      </p:to>
                                    </p:set>
                                    <p:animEffect transition="in" filter="wipe(down)">
                                      <p:cBhvr>
                                        <p:cTn id="17" dur="500"/>
                                        <p:tgtEl>
                                          <p:spTgt spid="716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1687">
                                            <p:txEl>
                                              <p:pRg st="3" end="3"/>
                                            </p:txEl>
                                          </p:spTgt>
                                        </p:tgtEl>
                                        <p:attrNameLst>
                                          <p:attrName>style.visibility</p:attrName>
                                        </p:attrNameLst>
                                      </p:cBhvr>
                                      <p:to>
                                        <p:strVal val="visible"/>
                                      </p:to>
                                    </p:set>
                                    <p:animEffect transition="in" filter="wipe(down)">
                                      <p:cBhvr>
                                        <p:cTn id="22" dur="500"/>
                                        <p:tgtEl>
                                          <p:spTgt spid="716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1687">
                                            <p:txEl>
                                              <p:pRg st="4" end="4"/>
                                            </p:txEl>
                                          </p:spTgt>
                                        </p:tgtEl>
                                        <p:attrNameLst>
                                          <p:attrName>style.visibility</p:attrName>
                                        </p:attrNameLst>
                                      </p:cBhvr>
                                      <p:to>
                                        <p:strVal val="visible"/>
                                      </p:to>
                                    </p:set>
                                    <p:animEffect transition="in" filter="wipe(down)">
                                      <p:cBhvr>
                                        <p:cTn id="27" dur="500"/>
                                        <p:tgtEl>
                                          <p:spTgt spid="7168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71687">
                                            <p:txEl>
                                              <p:pRg st="5" end="5"/>
                                            </p:txEl>
                                          </p:spTgt>
                                        </p:tgtEl>
                                        <p:attrNameLst>
                                          <p:attrName>style.visibility</p:attrName>
                                        </p:attrNameLst>
                                      </p:cBhvr>
                                      <p:to>
                                        <p:strVal val="visible"/>
                                      </p:to>
                                    </p:set>
                                    <p:animEffect transition="in" filter="wipe(down)">
                                      <p:cBhvr>
                                        <p:cTn id="32" dur="500"/>
                                        <p:tgtEl>
                                          <p:spTgt spid="7168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7" grpId="0" uiExpand="1"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5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0"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1"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2" name="Rectangle 6"/>
          <p:cNvSpPr>
            <a:spLocks noGrp="1" noChangeArrowheads="1"/>
          </p:cNvSpPr>
          <p:nvPr>
            <p:ph type="title"/>
          </p:nvPr>
        </p:nvSpPr>
        <p:spPr>
          <a:xfrm>
            <a:off x="1767619" y="512940"/>
            <a:ext cx="8424000" cy="540000"/>
          </a:xfrm>
          <a:noFill/>
        </p:spPr>
        <p:txBody>
          <a:bodyPr>
            <a:normAutofit fontScale="90000"/>
          </a:bodyPr>
          <a:lstStyle/>
          <a:p>
            <a:r>
              <a:rPr lang="en-US" altLang="en-US" b="1" dirty="0"/>
              <a:t>Does debt policy matter?</a:t>
            </a:r>
          </a:p>
        </p:txBody>
      </p:sp>
      <p:sp>
        <p:nvSpPr>
          <p:cNvPr id="71687" name="Rectangle 7"/>
          <p:cNvSpPr>
            <a:spLocks noGrp="1" noChangeArrowheads="1"/>
          </p:cNvSpPr>
          <p:nvPr>
            <p:ph type="body" idx="1"/>
          </p:nvPr>
        </p:nvSpPr>
        <p:spPr>
          <a:xfrm>
            <a:off x="1587619" y="1391285"/>
            <a:ext cx="8784001" cy="5085715"/>
          </a:xfrm>
          <a:noFill/>
        </p:spPr>
        <p:txBody>
          <a:bodyPr/>
          <a:lstStyle/>
          <a:p>
            <a:r>
              <a:rPr lang="en-US" altLang="en-US" sz="2400" dirty="0"/>
              <a:t>The Modigliani and Miller (MM) proposition 1.</a:t>
            </a:r>
          </a:p>
          <a:p>
            <a:pPr lvl="1"/>
            <a:r>
              <a:rPr lang="en-US" altLang="en-US" sz="2000" dirty="0"/>
              <a:t>(</a:t>
            </a:r>
            <a:r>
              <a:rPr lang="en-US" altLang="en-US" sz="2000" dirty="0" err="1"/>
              <a:t>i</a:t>
            </a:r>
            <a:r>
              <a:rPr lang="en-US" altLang="en-US" sz="2000" dirty="0"/>
              <a:t>) They showed that debt policy (whether the firm borrows or individual shareholders borrow) doesn’t matter in perfect markets.</a:t>
            </a:r>
          </a:p>
          <a:p>
            <a:pPr lvl="2"/>
            <a:r>
              <a:rPr lang="en-US" altLang="en-US" sz="1800" dirty="0"/>
              <a:t> That is, when there are no taxes and capital markets function well, it makes no difference whether the firm borrows or individual shareholders borrow. </a:t>
            </a:r>
          </a:p>
          <a:p>
            <a:pPr lvl="2"/>
            <a:r>
              <a:rPr lang="en-US" altLang="en-US" sz="1800" dirty="0"/>
              <a:t>In other words, any combination of securities is as good as another</a:t>
            </a:r>
          </a:p>
          <a:p>
            <a:pPr lvl="1"/>
            <a:r>
              <a:rPr lang="en-US" altLang="en-US" sz="2000" dirty="0"/>
              <a:t>(ii) And that the </a:t>
            </a:r>
            <a:r>
              <a:rPr lang="en-US" altLang="en-US" sz="2000" b="1" dirty="0"/>
              <a:t>market value </a:t>
            </a:r>
            <a:r>
              <a:rPr lang="en-US" altLang="en-US" sz="2000" dirty="0"/>
              <a:t>of a company does not depend on its capital structure.</a:t>
            </a:r>
          </a:p>
          <a:p>
            <a:r>
              <a:rPr lang="en-US" altLang="en-US" sz="2400" dirty="0"/>
              <a:t>MM proposition 1 implies that a firm cannot change the total value of its securities just by splitting its cash flows into different streams</a:t>
            </a:r>
          </a:p>
          <a:p>
            <a:pPr lvl="1"/>
            <a:r>
              <a:rPr lang="en-US" altLang="en-US" sz="2000" dirty="0"/>
              <a:t>This means that the firm’s value is determined by its real assets, not by the securities it issues.</a:t>
            </a:r>
          </a:p>
          <a:p>
            <a:pPr lvl="1"/>
            <a:r>
              <a:rPr lang="en-US" altLang="en-US" sz="2000" dirty="0"/>
              <a:t>Thus capital structure is irrelevant as long as the firm’s investment decisions are taken as given</a:t>
            </a:r>
          </a:p>
        </p:txBody>
      </p:sp>
    </p:spTree>
    <p:extLst>
      <p:ext uri="{BB962C8B-B14F-4D97-AF65-F5344CB8AC3E}">
        <p14:creationId xmlns:p14="http://schemas.microsoft.com/office/powerpoint/2010/main" val="211160670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687">
                                            <p:txEl>
                                              <p:pRg st="0" end="0"/>
                                            </p:txEl>
                                          </p:spTgt>
                                        </p:tgtEl>
                                        <p:attrNameLst>
                                          <p:attrName>style.visibility</p:attrName>
                                        </p:attrNameLst>
                                      </p:cBhvr>
                                      <p:to>
                                        <p:strVal val="visible"/>
                                      </p:to>
                                    </p:set>
                                    <p:animEffect transition="in" filter="fade">
                                      <p:cBhvr>
                                        <p:cTn id="7" dur="500"/>
                                        <p:tgtEl>
                                          <p:spTgt spid="71687">
                                            <p:txEl>
                                              <p:pRg st="0" end="0"/>
                                            </p:txEl>
                                          </p:spTgt>
                                        </p:tgtEl>
                                      </p:cBhvr>
                                    </p:animEffect>
                                  </p:childTnLst>
                                  <p:subTnLst>
                                    <p:animClr clrSpc="rgb" dir="cw">
                                      <p:cBhvr override="childStyle">
                                        <p:cTn dur="1" fill="hold" display="0" masterRel="nextClick" afterEffect="1"/>
                                        <p:tgtEl>
                                          <p:spTgt spid="71687">
                                            <p:txEl>
                                              <p:pRg st="0" end="0"/>
                                            </p:txEl>
                                          </p:spTgt>
                                        </p:tgtEl>
                                        <p:attrNameLst>
                                          <p:attrName>ppt_c</p:attrName>
                                        </p:attrNameLst>
                                      </p:cBhvr>
                                      <p:to>
                                        <a:schemeClr val="accent2"/>
                                      </p:to>
                                    </p:animClr>
                                  </p:sub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687">
                                            <p:txEl>
                                              <p:pRg st="1" end="1"/>
                                            </p:txEl>
                                          </p:spTgt>
                                        </p:tgtEl>
                                        <p:attrNameLst>
                                          <p:attrName>style.visibility</p:attrName>
                                        </p:attrNameLst>
                                      </p:cBhvr>
                                      <p:to>
                                        <p:strVal val="visible"/>
                                      </p:to>
                                    </p:set>
                                    <p:animEffect transition="in" filter="wipe(down)">
                                      <p:cBhvr>
                                        <p:cTn id="12" dur="500"/>
                                        <p:tgtEl>
                                          <p:spTgt spid="716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1687">
                                            <p:txEl>
                                              <p:pRg st="2" end="2"/>
                                            </p:txEl>
                                          </p:spTgt>
                                        </p:tgtEl>
                                        <p:attrNameLst>
                                          <p:attrName>style.visibility</p:attrName>
                                        </p:attrNameLst>
                                      </p:cBhvr>
                                      <p:to>
                                        <p:strVal val="visible"/>
                                      </p:to>
                                    </p:set>
                                    <p:animEffect transition="in" filter="wipe(down)">
                                      <p:cBhvr>
                                        <p:cTn id="17" dur="500"/>
                                        <p:tgtEl>
                                          <p:spTgt spid="716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1687">
                                            <p:txEl>
                                              <p:pRg st="3" end="3"/>
                                            </p:txEl>
                                          </p:spTgt>
                                        </p:tgtEl>
                                        <p:attrNameLst>
                                          <p:attrName>style.visibility</p:attrName>
                                        </p:attrNameLst>
                                      </p:cBhvr>
                                      <p:to>
                                        <p:strVal val="visible"/>
                                      </p:to>
                                    </p:set>
                                    <p:animEffect transition="in" filter="wipe(down)">
                                      <p:cBhvr>
                                        <p:cTn id="22" dur="500"/>
                                        <p:tgtEl>
                                          <p:spTgt spid="716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1687">
                                            <p:txEl>
                                              <p:pRg st="4" end="4"/>
                                            </p:txEl>
                                          </p:spTgt>
                                        </p:tgtEl>
                                        <p:attrNameLst>
                                          <p:attrName>style.visibility</p:attrName>
                                        </p:attrNameLst>
                                      </p:cBhvr>
                                      <p:to>
                                        <p:strVal val="visible"/>
                                      </p:to>
                                    </p:set>
                                    <p:animEffect transition="in" filter="wipe(down)">
                                      <p:cBhvr>
                                        <p:cTn id="27" dur="500"/>
                                        <p:tgtEl>
                                          <p:spTgt spid="7168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71687">
                                            <p:txEl>
                                              <p:pRg st="5" end="5"/>
                                            </p:txEl>
                                          </p:spTgt>
                                        </p:tgtEl>
                                        <p:attrNameLst>
                                          <p:attrName>style.visibility</p:attrName>
                                        </p:attrNameLst>
                                      </p:cBhvr>
                                      <p:to>
                                        <p:strVal val="visible"/>
                                      </p:to>
                                    </p:set>
                                    <p:animEffect transition="in" filter="wipe(down)">
                                      <p:cBhvr>
                                        <p:cTn id="32" dur="500"/>
                                        <p:tgtEl>
                                          <p:spTgt spid="7168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71687">
                                            <p:txEl>
                                              <p:pRg st="6" end="6"/>
                                            </p:txEl>
                                          </p:spTgt>
                                        </p:tgtEl>
                                        <p:attrNameLst>
                                          <p:attrName>style.visibility</p:attrName>
                                        </p:attrNameLst>
                                      </p:cBhvr>
                                      <p:to>
                                        <p:strVal val="visible"/>
                                      </p:to>
                                    </p:set>
                                    <p:animEffect transition="in" filter="wipe(down)">
                                      <p:cBhvr>
                                        <p:cTn id="37" dur="500"/>
                                        <p:tgtEl>
                                          <p:spTgt spid="7168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71687">
                                            <p:txEl>
                                              <p:pRg st="7" end="7"/>
                                            </p:txEl>
                                          </p:spTgt>
                                        </p:tgtEl>
                                        <p:attrNameLst>
                                          <p:attrName>style.visibility</p:attrName>
                                        </p:attrNameLst>
                                      </p:cBhvr>
                                      <p:to>
                                        <p:strVal val="visible"/>
                                      </p:to>
                                    </p:set>
                                    <p:animEffect transition="in" filter="wipe(down)">
                                      <p:cBhvr>
                                        <p:cTn id="42" dur="500"/>
                                        <p:tgtEl>
                                          <p:spTgt spid="716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7" grpId="0" uiExpand="1"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5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0"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1"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2" name="Rectangle 6"/>
          <p:cNvSpPr>
            <a:spLocks noGrp="1" noChangeArrowheads="1"/>
          </p:cNvSpPr>
          <p:nvPr>
            <p:ph type="title"/>
          </p:nvPr>
        </p:nvSpPr>
        <p:spPr>
          <a:xfrm>
            <a:off x="914400" y="587726"/>
            <a:ext cx="8424000" cy="540000"/>
          </a:xfrm>
          <a:noFill/>
        </p:spPr>
        <p:txBody>
          <a:bodyPr>
            <a:normAutofit fontScale="90000"/>
          </a:bodyPr>
          <a:lstStyle/>
          <a:p>
            <a:r>
              <a:rPr lang="en-US" altLang="en-US" b="1" dirty="0"/>
              <a:t>Corporate taxes</a:t>
            </a:r>
          </a:p>
        </p:txBody>
      </p:sp>
      <p:sp>
        <p:nvSpPr>
          <p:cNvPr id="71687" name="Rectangle 7"/>
          <p:cNvSpPr>
            <a:spLocks noGrp="1" noChangeArrowheads="1"/>
          </p:cNvSpPr>
          <p:nvPr>
            <p:ph type="body" idx="1"/>
          </p:nvPr>
        </p:nvSpPr>
        <p:spPr>
          <a:xfrm>
            <a:off x="914400" y="1661532"/>
            <a:ext cx="10270273" cy="4357515"/>
          </a:xfrm>
          <a:noFill/>
        </p:spPr>
        <p:txBody>
          <a:bodyPr/>
          <a:lstStyle/>
          <a:p>
            <a:r>
              <a:rPr lang="en-US" altLang="en-US" sz="2400" dirty="0"/>
              <a:t>In the UK, as in many other countries, firms pay tax – known as </a:t>
            </a:r>
            <a:r>
              <a:rPr lang="en-US" altLang="en-US" sz="2400" b="1" i="1" dirty="0"/>
              <a:t>corporate tax</a:t>
            </a:r>
            <a:r>
              <a:rPr lang="en-US" altLang="en-US" sz="2400" dirty="0"/>
              <a:t>.</a:t>
            </a:r>
          </a:p>
          <a:p>
            <a:r>
              <a:rPr lang="en-US" altLang="en-US" sz="2400" dirty="0"/>
              <a:t>In most, if not all, interest paid on a firm’s borrowing can be </a:t>
            </a:r>
            <a:r>
              <a:rPr lang="en-US" altLang="en-US" sz="2400" b="1" dirty="0"/>
              <a:t>deducted</a:t>
            </a:r>
            <a:r>
              <a:rPr lang="en-US" altLang="en-US" sz="2400" dirty="0"/>
              <a:t> from taxable income.</a:t>
            </a:r>
          </a:p>
          <a:p>
            <a:r>
              <a:rPr lang="en-US" altLang="en-US" sz="2400" dirty="0"/>
              <a:t>Thus, the </a:t>
            </a:r>
            <a:r>
              <a:rPr lang="en-US" altLang="en-US" sz="2400" i="1" dirty="0"/>
              <a:t>after-tax</a:t>
            </a:r>
            <a:r>
              <a:rPr lang="en-US" altLang="en-US" sz="2400" dirty="0"/>
              <a:t> cost of debt is </a:t>
            </a:r>
            <a:r>
              <a:rPr lang="en-US" altLang="en-US" sz="2400" i="1" dirty="0" err="1"/>
              <a:t>r</a:t>
            </a:r>
            <a:r>
              <a:rPr lang="en-US" altLang="en-US" sz="2400" i="1" baseline="-30000" dirty="0" err="1"/>
              <a:t>d</a:t>
            </a:r>
            <a:r>
              <a:rPr lang="en-US" altLang="en-US" sz="2400" dirty="0"/>
              <a:t>(1 – </a:t>
            </a:r>
            <a:r>
              <a:rPr lang="en-US" altLang="en-US" sz="2400" i="1" dirty="0"/>
              <a:t>T</a:t>
            </a:r>
            <a:r>
              <a:rPr lang="en-US" altLang="en-US" sz="2400" i="1" baseline="-30000" dirty="0"/>
              <a:t>c</a:t>
            </a:r>
            <a:r>
              <a:rPr lang="en-US" altLang="en-US" sz="2400" dirty="0"/>
              <a:t>), where </a:t>
            </a:r>
            <a:r>
              <a:rPr lang="en-US" altLang="en-US" sz="2400" i="1" dirty="0"/>
              <a:t>T</a:t>
            </a:r>
            <a:r>
              <a:rPr lang="en-US" altLang="en-US" sz="2400" i="1" baseline="-30000" dirty="0"/>
              <a:t>c</a:t>
            </a:r>
            <a:r>
              <a:rPr lang="en-US" altLang="en-US" sz="2400" dirty="0"/>
              <a:t> is the marginal corporate tax rate.</a:t>
            </a:r>
          </a:p>
          <a:p>
            <a:r>
              <a:rPr lang="en-US" altLang="en-US" sz="2400" dirty="0"/>
              <a:t>So, when companies discount an average project risk, they do not use the traditional </a:t>
            </a:r>
            <a:r>
              <a:rPr lang="en-US" altLang="en-US" sz="2400" i="1" dirty="0"/>
              <a:t>WACC</a:t>
            </a:r>
            <a:r>
              <a:rPr lang="en-US" altLang="en-US" sz="2400" dirty="0"/>
              <a:t>.</a:t>
            </a:r>
          </a:p>
          <a:p>
            <a:r>
              <a:rPr lang="en-US" altLang="en-US" sz="2400" dirty="0"/>
              <a:t>Instead they use the </a:t>
            </a:r>
            <a:r>
              <a:rPr lang="en-US" altLang="en-US" sz="2400" b="1" i="1" dirty="0"/>
              <a:t>after-tax</a:t>
            </a:r>
            <a:r>
              <a:rPr lang="en-US" altLang="en-US" sz="2400" b="1" dirty="0"/>
              <a:t> </a:t>
            </a:r>
            <a:r>
              <a:rPr lang="en-US" altLang="en-US" sz="2400" dirty="0"/>
              <a:t>cost of debt to compute the </a:t>
            </a:r>
            <a:r>
              <a:rPr lang="en-US" altLang="en-US" sz="2400" b="1" i="1" dirty="0"/>
              <a:t>after-tax</a:t>
            </a:r>
            <a:r>
              <a:rPr lang="en-US" altLang="en-US" sz="2400" b="1" dirty="0"/>
              <a:t> weighted-average cost of capital</a:t>
            </a:r>
          </a:p>
        </p:txBody>
      </p:sp>
    </p:spTree>
    <p:extLst>
      <p:ext uri="{BB962C8B-B14F-4D97-AF65-F5344CB8AC3E}">
        <p14:creationId xmlns:p14="http://schemas.microsoft.com/office/powerpoint/2010/main" val="17449918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462"/>
                                        </p:tgtEl>
                                        <p:attrNameLst>
                                          <p:attrName>style.visibility</p:attrName>
                                        </p:attrNameLst>
                                      </p:cBhvr>
                                      <p:to>
                                        <p:strVal val="visible"/>
                                      </p:to>
                                    </p:set>
                                    <p:animEffect transition="in" filter="wipe(down)">
                                      <p:cBhvr>
                                        <p:cTn id="7" dur="500"/>
                                        <p:tgtEl>
                                          <p:spTgt spid="1946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687">
                                            <p:txEl>
                                              <p:pRg st="0" end="0"/>
                                            </p:txEl>
                                          </p:spTgt>
                                        </p:tgtEl>
                                        <p:attrNameLst>
                                          <p:attrName>style.visibility</p:attrName>
                                        </p:attrNameLst>
                                      </p:cBhvr>
                                      <p:to>
                                        <p:strVal val="visible"/>
                                      </p:to>
                                    </p:set>
                                    <p:animEffect transition="in" filter="wipe(down)">
                                      <p:cBhvr>
                                        <p:cTn id="12" dur="500"/>
                                        <p:tgtEl>
                                          <p:spTgt spid="716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1687">
                                            <p:txEl>
                                              <p:pRg st="1" end="1"/>
                                            </p:txEl>
                                          </p:spTgt>
                                        </p:tgtEl>
                                        <p:attrNameLst>
                                          <p:attrName>style.visibility</p:attrName>
                                        </p:attrNameLst>
                                      </p:cBhvr>
                                      <p:to>
                                        <p:strVal val="visible"/>
                                      </p:to>
                                    </p:set>
                                    <p:animEffect transition="in" filter="wipe(down)">
                                      <p:cBhvr>
                                        <p:cTn id="17" dur="500"/>
                                        <p:tgtEl>
                                          <p:spTgt spid="7168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1687">
                                            <p:txEl>
                                              <p:pRg st="2" end="2"/>
                                            </p:txEl>
                                          </p:spTgt>
                                        </p:tgtEl>
                                        <p:attrNameLst>
                                          <p:attrName>style.visibility</p:attrName>
                                        </p:attrNameLst>
                                      </p:cBhvr>
                                      <p:to>
                                        <p:strVal val="visible"/>
                                      </p:to>
                                    </p:set>
                                    <p:animEffect transition="in" filter="wipe(down)">
                                      <p:cBhvr>
                                        <p:cTn id="22" dur="500"/>
                                        <p:tgtEl>
                                          <p:spTgt spid="7168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1687">
                                            <p:txEl>
                                              <p:pRg st="3" end="3"/>
                                            </p:txEl>
                                          </p:spTgt>
                                        </p:tgtEl>
                                        <p:attrNameLst>
                                          <p:attrName>style.visibility</p:attrName>
                                        </p:attrNameLst>
                                      </p:cBhvr>
                                      <p:to>
                                        <p:strVal val="visible"/>
                                      </p:to>
                                    </p:set>
                                    <p:animEffect transition="in" filter="wipe(down)">
                                      <p:cBhvr>
                                        <p:cTn id="27" dur="500"/>
                                        <p:tgtEl>
                                          <p:spTgt spid="7168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71687">
                                            <p:txEl>
                                              <p:pRg st="4" end="4"/>
                                            </p:txEl>
                                          </p:spTgt>
                                        </p:tgtEl>
                                        <p:attrNameLst>
                                          <p:attrName>style.visibility</p:attrName>
                                        </p:attrNameLst>
                                      </p:cBhvr>
                                      <p:to>
                                        <p:strVal val="visible"/>
                                      </p:to>
                                    </p:set>
                                    <p:animEffect transition="in" filter="wipe(down)">
                                      <p:cBhvr>
                                        <p:cTn id="32" dur="500"/>
                                        <p:tgtEl>
                                          <p:spTgt spid="716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3"/>
          <p:cNvSpPr>
            <a:spLocks noGrp="1" noChangeArrowheads="1"/>
          </p:cNvSpPr>
          <p:nvPr>
            <p:ph type="title"/>
          </p:nvPr>
        </p:nvSpPr>
        <p:spPr/>
        <p:txBody>
          <a:bodyPr/>
          <a:lstStyle/>
          <a:p>
            <a:pPr eaLnBrk="1" hangingPunct="1"/>
            <a:r>
              <a:rPr lang="en-US" altLang="en-US" i="1" dirty="0"/>
              <a:t>After-Tax</a:t>
            </a:r>
            <a:r>
              <a:rPr lang="en-US" altLang="en-US" dirty="0"/>
              <a:t> WACC</a:t>
            </a:r>
          </a:p>
        </p:txBody>
      </p:sp>
      <p:graphicFrame>
        <p:nvGraphicFramePr>
          <p:cNvPr id="16386" name="Object 4"/>
          <p:cNvGraphicFramePr>
            <a:graphicFrameLocks noChangeAspect="1"/>
          </p:cNvGraphicFramePr>
          <p:nvPr>
            <p:extLst/>
          </p:nvPr>
        </p:nvGraphicFramePr>
        <p:xfrm>
          <a:off x="2362200" y="3176848"/>
          <a:ext cx="8096250" cy="1443038"/>
        </p:xfrm>
        <a:graphic>
          <a:graphicData uri="http://schemas.openxmlformats.org/presentationml/2006/ole">
            <mc:AlternateContent xmlns:mc="http://schemas.openxmlformats.org/markup-compatibility/2006">
              <mc:Choice xmlns:v="urn:schemas-microsoft-com:vml" Requires="v">
                <p:oleObj spid="_x0000_s1025" name="Equation" r:id="rId3" imgW="2412720" imgH="431640" progId="Equation.3">
                  <p:embed/>
                </p:oleObj>
              </mc:Choice>
              <mc:Fallback>
                <p:oleObj name="Equation" r:id="rId3" imgW="2412720" imgH="431640" progId="Equation.3">
                  <p:embed/>
                  <p:pic>
                    <p:nvPicPr>
                      <p:cNvPr id="1638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2200" y="3176848"/>
                        <a:ext cx="8096250" cy="1443038"/>
                      </a:xfrm>
                      <a:prstGeom prst="rect">
                        <a:avLst/>
                      </a:prstGeom>
                      <a:gradFill rotWithShape="0">
                        <a:gsLst>
                          <a:gs pos="0">
                            <a:srgbClr val="FFCCCC"/>
                          </a:gs>
                          <a:gs pos="50000">
                            <a:srgbClr val="FFCCCC">
                              <a:gamma/>
                              <a:tint val="50196"/>
                              <a:invGamma/>
                            </a:srgbClr>
                          </a:gs>
                          <a:gs pos="100000">
                            <a:srgbClr val="FFCCCC"/>
                          </a:gs>
                        </a:gsLst>
                        <a:lin ang="5400000" scaled="1"/>
                      </a:gradFill>
                      <a:ln w="76200" cmpd="tri">
                        <a:solidFill>
                          <a:srgbClr val="FF3300"/>
                        </a:solidFill>
                        <a:miter lim="800000"/>
                        <a:headEnd/>
                        <a:tailEnd/>
                      </a:ln>
                      <a:effectLst/>
                      <a:extLst>
                        <a:ext uri="{AF507438-7753-43E0-B8FC-AC1667EBCBE1}">
                          <a14:hiddenEffects xmlns:a14="http://schemas.microsoft.com/office/drawing/2010/main">
                            <a:effectLst>
                              <a:outerShdw dist="143684" dir="13500000" algn="ctr" rotWithShape="0">
                                <a:srgbClr val="808080"/>
                              </a:outerShdw>
                            </a:effectLst>
                          </a14:hiddenEffects>
                        </a:ext>
                      </a:extLst>
                    </p:spPr>
                  </p:pic>
                </p:oleObj>
              </mc:Fallback>
            </mc:AlternateContent>
          </a:graphicData>
        </a:graphic>
      </p:graphicFrame>
      <p:sp>
        <p:nvSpPr>
          <p:cNvPr id="16389" name="Text Box 5"/>
          <p:cNvSpPr txBox="1">
            <a:spLocks noChangeArrowheads="1"/>
          </p:cNvSpPr>
          <p:nvPr/>
        </p:nvSpPr>
        <p:spPr bwMode="auto">
          <a:xfrm>
            <a:off x="4352925" y="1524000"/>
            <a:ext cx="396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3200" i="1" dirty="0">
                <a:solidFill>
                  <a:srgbClr val="FF3300"/>
                </a:solidFill>
              </a:rPr>
              <a:t>Tax Adjusted </a:t>
            </a:r>
            <a:r>
              <a:rPr lang="en-US" altLang="en-US" sz="3200" i="1" dirty="0"/>
              <a:t> </a:t>
            </a:r>
            <a:r>
              <a:rPr lang="en-US" altLang="en-US" sz="3200" i="1" dirty="0">
                <a:solidFill>
                  <a:srgbClr val="FF3300"/>
                </a:solidFill>
              </a:rPr>
              <a:t>Formula</a:t>
            </a:r>
            <a:endParaRPr lang="en-US" altLang="en-US" sz="3200" i="1" dirty="0"/>
          </a:p>
        </p:txBody>
      </p:sp>
    </p:spTree>
    <p:extLst>
      <p:ext uri="{BB962C8B-B14F-4D97-AF65-F5344CB8AC3E}">
        <p14:creationId xmlns:p14="http://schemas.microsoft.com/office/powerpoint/2010/main" val="29107748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388"/>
                                        </p:tgtEl>
                                        <p:attrNameLst>
                                          <p:attrName>style.visibility</p:attrName>
                                        </p:attrNameLst>
                                      </p:cBhvr>
                                      <p:to>
                                        <p:strVal val="visible"/>
                                      </p:to>
                                    </p:set>
                                    <p:animEffect transition="in" filter="wipe(down)">
                                      <p:cBhvr>
                                        <p:cTn id="7" dur="500"/>
                                        <p:tgtEl>
                                          <p:spTgt spid="1638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6389"/>
                                        </p:tgtEl>
                                        <p:attrNameLst>
                                          <p:attrName>style.visibility</p:attrName>
                                        </p:attrNameLst>
                                      </p:cBhvr>
                                      <p:to>
                                        <p:strVal val="visible"/>
                                      </p:to>
                                    </p:set>
                                    <p:animEffect transition="in" filter="wipe(down)">
                                      <p:cBhvr>
                                        <p:cTn id="12" dur="500"/>
                                        <p:tgtEl>
                                          <p:spTgt spid="1638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6386"/>
                                        </p:tgtEl>
                                        <p:attrNameLst>
                                          <p:attrName>style.visibility</p:attrName>
                                        </p:attrNameLst>
                                      </p:cBhvr>
                                      <p:to>
                                        <p:strVal val="visible"/>
                                      </p:to>
                                    </p:set>
                                    <p:animEffect transition="in" filter="wipe(down)">
                                      <p:cBhvr>
                                        <p:cTn id="17" dur="500"/>
                                        <p:tgtEl>
                                          <p:spTgt spid="1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p:bldP spid="1638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66345" y="2144110"/>
            <a:ext cx="9808091" cy="4343112"/>
          </a:xfrm>
        </p:spPr>
        <p:txBody>
          <a:bodyPr>
            <a:normAutofit/>
          </a:bodyPr>
          <a:lstStyle/>
          <a:p>
            <a:pPr>
              <a:buClr>
                <a:srgbClr val="159AD7"/>
              </a:buClr>
            </a:pPr>
            <a:r>
              <a:rPr lang="en-GB" sz="3200" b="1" dirty="0">
                <a:solidFill>
                  <a:srgbClr val="0C2E4F"/>
                </a:solidFill>
              </a:rPr>
              <a:t>MM’s proposition 2 </a:t>
            </a:r>
            <a:r>
              <a:rPr lang="en-GB" sz="3200" dirty="0">
                <a:solidFill>
                  <a:srgbClr val="0C2E4F"/>
                </a:solidFill>
              </a:rPr>
              <a:t>states that in the absence of taxes the company’s cost of capital stays the same regardless of the amount of leverage</a:t>
            </a:r>
          </a:p>
          <a:p>
            <a:pPr>
              <a:buClr>
                <a:srgbClr val="159AD7"/>
              </a:buClr>
            </a:pPr>
            <a:r>
              <a:rPr lang="en-GB" sz="3200" dirty="0">
                <a:solidFill>
                  <a:srgbClr val="0C2E4F"/>
                </a:solidFill>
              </a:rPr>
              <a:t>But, if companies receive a </a:t>
            </a:r>
            <a:r>
              <a:rPr lang="en-GB" sz="3200" i="1" dirty="0">
                <a:solidFill>
                  <a:srgbClr val="0C2E4F"/>
                </a:solidFill>
              </a:rPr>
              <a:t>tax shield </a:t>
            </a:r>
            <a:r>
              <a:rPr lang="en-GB" sz="3200" dirty="0">
                <a:solidFill>
                  <a:srgbClr val="0C2E4F"/>
                </a:solidFill>
              </a:rPr>
              <a:t>on their interest payments, then after-tax WACC declines as debt increases.</a:t>
            </a:r>
          </a:p>
        </p:txBody>
      </p:sp>
      <p:sp>
        <p:nvSpPr>
          <p:cNvPr id="4" name="Title 1"/>
          <p:cNvSpPr>
            <a:spLocks noGrp="1"/>
          </p:cNvSpPr>
          <p:nvPr>
            <p:ph type="title"/>
          </p:nvPr>
        </p:nvSpPr>
        <p:spPr>
          <a:xfrm>
            <a:off x="462457" y="656166"/>
            <a:ext cx="11256578" cy="878344"/>
          </a:xfrm>
        </p:spPr>
        <p:txBody>
          <a:bodyPr>
            <a:noAutofit/>
          </a:bodyPr>
          <a:lstStyle/>
          <a:p>
            <a:pPr algn="ctr"/>
            <a:r>
              <a:rPr lang="en-GB" sz="4000" b="1" dirty="0"/>
              <a:t>The effect of tax on the weighted-average cost of </a:t>
            </a:r>
            <a:br>
              <a:rPr lang="en-GB" sz="4000" b="1" dirty="0"/>
            </a:br>
            <a:r>
              <a:rPr lang="en-GB" sz="4000" b="1" dirty="0"/>
              <a:t>capital</a:t>
            </a:r>
          </a:p>
        </p:txBody>
      </p:sp>
    </p:spTree>
    <p:extLst>
      <p:ext uri="{BB962C8B-B14F-4D97-AF65-F5344CB8AC3E}">
        <p14:creationId xmlns:p14="http://schemas.microsoft.com/office/powerpoint/2010/main" val="40222375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a:xfrm>
            <a:off x="1277007" y="230509"/>
            <a:ext cx="10515600" cy="1027239"/>
          </a:xfrm>
        </p:spPr>
        <p:txBody>
          <a:bodyPr>
            <a:normAutofit/>
          </a:bodyPr>
          <a:lstStyle/>
          <a:p>
            <a:r>
              <a:rPr lang="en-GB" sz="3600" b="1" dirty="0"/>
              <a:t>MM’s propositions 2 – a numerical example (cont’d)</a:t>
            </a:r>
            <a:endParaRPr lang="en-US" altLang="en-US" sz="3600" b="1" dirty="0"/>
          </a:p>
        </p:txBody>
      </p:sp>
      <p:graphicFrame>
        <p:nvGraphicFramePr>
          <p:cNvPr id="11266" name="Object 9"/>
          <p:cNvGraphicFramePr>
            <a:graphicFrameLocks noGrp="1" noChangeAspect="1"/>
          </p:cNvGraphicFramePr>
          <p:nvPr>
            <p:ph idx="1"/>
            <p:extLst>
              <p:ext uri="{D42A27DB-BD31-4B8C-83A1-F6EECF244321}">
                <p14:modId xmlns:p14="http://schemas.microsoft.com/office/powerpoint/2010/main" val="1042192018"/>
              </p:ext>
            </p:extLst>
          </p:nvPr>
        </p:nvGraphicFramePr>
        <p:xfrm>
          <a:off x="5545850" y="4763462"/>
          <a:ext cx="4157663" cy="1524000"/>
        </p:xfrm>
        <a:graphic>
          <a:graphicData uri="http://schemas.openxmlformats.org/presentationml/2006/ole">
            <mc:AlternateContent xmlns:mc="http://schemas.openxmlformats.org/markup-compatibility/2006">
              <mc:Choice xmlns:v="urn:schemas-microsoft-com:vml" Requires="v">
                <p:oleObj spid="_x0000_s2049" name="Equation" r:id="rId3" imgW="2425680" imgH="888840" progId="Equation.3">
                  <p:embed/>
                </p:oleObj>
              </mc:Choice>
              <mc:Fallback>
                <p:oleObj name="Equation" r:id="rId3" imgW="2425680" imgH="888840" progId="Equation.3">
                  <p:embed/>
                  <p:pic>
                    <p:nvPicPr>
                      <p:cNvPr id="11266" name="Object 9"/>
                      <p:cNvPicPr>
                        <a:picLocks noChangeAspect="1" noChangeArrowheads="1"/>
                      </p:cNvPicPr>
                      <p:nvPr/>
                    </p:nvPicPr>
                    <p:blipFill>
                      <a:blip r:embed="rId4"/>
                      <a:srcRect/>
                      <a:stretch>
                        <a:fillRect/>
                      </a:stretch>
                    </p:blipFill>
                    <p:spPr bwMode="auto">
                      <a:xfrm>
                        <a:off x="5545850" y="4763462"/>
                        <a:ext cx="4157663" cy="1524000"/>
                      </a:xfrm>
                      <a:prstGeom prst="rect">
                        <a:avLst/>
                      </a:prstGeom>
                      <a:gradFill rotWithShape="0">
                        <a:gsLst>
                          <a:gs pos="0">
                            <a:srgbClr val="FFCCFF"/>
                          </a:gs>
                          <a:gs pos="50000">
                            <a:srgbClr val="FFCCFF">
                              <a:gamma/>
                              <a:tint val="50196"/>
                              <a:invGamma/>
                            </a:srgbClr>
                          </a:gs>
                          <a:gs pos="100000">
                            <a:srgbClr val="FFCCFF"/>
                          </a:gs>
                        </a:gsLst>
                        <a:lin ang="5400000" scaled="1"/>
                      </a:gradFill>
                      <a:ln w="9525">
                        <a:solidFill>
                          <a:srgbClr val="FF33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1269" name="Text Box 5"/>
          <p:cNvSpPr txBox="1">
            <a:spLocks noChangeArrowheads="1"/>
          </p:cNvSpPr>
          <p:nvPr/>
        </p:nvSpPr>
        <p:spPr bwMode="auto">
          <a:xfrm>
            <a:off x="1061088" y="4171384"/>
            <a:ext cx="7877503"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2000" dirty="0" err="1">
                <a:cs typeface="Times New Roman" panose="02020603050405020304" pitchFamily="18" charset="0"/>
              </a:rPr>
              <a:t>r</a:t>
            </a:r>
            <a:r>
              <a:rPr lang="en-US" altLang="en-US" sz="2000" baseline="-25000" dirty="0" err="1">
                <a:cs typeface="Times New Roman" panose="02020603050405020304" pitchFamily="18" charset="0"/>
              </a:rPr>
              <a:t>d</a:t>
            </a:r>
            <a:r>
              <a:rPr lang="en-US" altLang="en-US" sz="2000" dirty="0">
                <a:cs typeface="Times New Roman" panose="02020603050405020304" pitchFamily="18" charset="0"/>
              </a:rPr>
              <a:t> =  8%</a:t>
            </a:r>
          </a:p>
          <a:p>
            <a:pPr>
              <a:spcBef>
                <a:spcPct val="50000"/>
              </a:spcBef>
            </a:pPr>
            <a:r>
              <a:rPr lang="en-US" altLang="en-US" sz="2000" dirty="0">
                <a:cs typeface="Times New Roman" panose="02020603050405020304" pitchFamily="18" charset="0"/>
              </a:rPr>
              <a:t>r</a:t>
            </a:r>
            <a:r>
              <a:rPr lang="en-US" altLang="en-US" sz="2000" baseline="-25000" dirty="0">
                <a:cs typeface="Times New Roman" panose="02020603050405020304" pitchFamily="18" charset="0"/>
              </a:rPr>
              <a:t>e  </a:t>
            </a:r>
            <a:r>
              <a:rPr lang="en-US" altLang="en-US" sz="2000" dirty="0">
                <a:cs typeface="Times New Roman" panose="02020603050405020304" pitchFamily="18" charset="0"/>
              </a:rPr>
              <a:t>= 15%</a:t>
            </a:r>
          </a:p>
          <a:p>
            <a:pPr>
              <a:spcBef>
                <a:spcPct val="50000"/>
              </a:spcBef>
            </a:pPr>
            <a:r>
              <a:rPr lang="en-US" altLang="en-US" sz="2000" dirty="0">
                <a:cs typeface="Times New Roman" panose="02020603050405020304" pitchFamily="18" charset="0"/>
              </a:rPr>
              <a:t>Tc = 35%</a:t>
            </a:r>
          </a:p>
          <a:p>
            <a:pPr>
              <a:spcBef>
                <a:spcPct val="50000"/>
              </a:spcBef>
            </a:pPr>
            <a:r>
              <a:rPr lang="en-US" altLang="en-US" sz="2000" dirty="0">
                <a:cs typeface="Times New Roman" panose="02020603050405020304" pitchFamily="18" charset="0"/>
              </a:rPr>
              <a:t>After tax cost of debt</a:t>
            </a:r>
          </a:p>
          <a:p>
            <a:pPr>
              <a:spcBef>
                <a:spcPct val="50000"/>
              </a:spcBef>
            </a:pPr>
            <a:r>
              <a:rPr lang="en-US" altLang="en-US" sz="2000" dirty="0">
                <a:cs typeface="Times New Roman" panose="02020603050405020304" pitchFamily="18" charset="0"/>
              </a:rPr>
              <a:t>= 0.08(1 – 0.35) = 0.052</a:t>
            </a:r>
          </a:p>
          <a:p>
            <a:pPr>
              <a:spcBef>
                <a:spcPct val="50000"/>
              </a:spcBef>
            </a:pPr>
            <a:endParaRPr lang="en-US" altLang="en-US" sz="2000" dirty="0">
              <a:cs typeface="Times New Roman" panose="02020603050405020304" pitchFamily="18" charset="0"/>
            </a:endParaRPr>
          </a:p>
          <a:p>
            <a:pPr>
              <a:spcBef>
                <a:spcPct val="50000"/>
              </a:spcBef>
            </a:pPr>
            <a:endParaRPr lang="en-US" altLang="en-US" sz="2000" dirty="0">
              <a:cs typeface="Times New Roman" panose="02020603050405020304" pitchFamily="18" charset="0"/>
            </a:endParaRPr>
          </a:p>
        </p:txBody>
      </p:sp>
      <p:sp>
        <p:nvSpPr>
          <p:cNvPr id="11271" name="Line 7"/>
          <p:cNvSpPr>
            <a:spLocks noChangeShapeType="1"/>
          </p:cNvSpPr>
          <p:nvPr/>
        </p:nvSpPr>
        <p:spPr bwMode="auto">
          <a:xfrm>
            <a:off x="5715000" y="2057400"/>
            <a:ext cx="0" cy="1600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2" name="Text Box 8"/>
          <p:cNvSpPr txBox="1">
            <a:spLocks noChangeArrowheads="1"/>
          </p:cNvSpPr>
          <p:nvPr/>
        </p:nvSpPr>
        <p:spPr bwMode="auto">
          <a:xfrm>
            <a:off x="2743200" y="1169783"/>
            <a:ext cx="6096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dirty="0">
                <a:cs typeface="Times New Roman" panose="02020603050405020304" pitchFamily="18" charset="0"/>
              </a:rPr>
              <a:t>Macbeth Balance Sheet example</a:t>
            </a:r>
          </a:p>
        </p:txBody>
      </p:sp>
      <p:grpSp>
        <p:nvGrpSpPr>
          <p:cNvPr id="2" name="Group 1">
            <a:extLst>
              <a:ext uri="{FF2B5EF4-FFF2-40B4-BE49-F238E27FC236}">
                <a16:creationId xmlns:a16="http://schemas.microsoft.com/office/drawing/2014/main" id="{9EE73482-B6C7-9744-8463-B580EE0EFDD7}"/>
              </a:ext>
            </a:extLst>
          </p:cNvPr>
          <p:cNvGrpSpPr/>
          <p:nvPr/>
        </p:nvGrpSpPr>
        <p:grpSpPr>
          <a:xfrm>
            <a:off x="2842591" y="2057400"/>
            <a:ext cx="6248400" cy="1785104"/>
            <a:chOff x="1066800" y="2057400"/>
            <a:chExt cx="6248400" cy="1785104"/>
          </a:xfrm>
        </p:grpSpPr>
        <p:sp>
          <p:nvSpPr>
            <p:cNvPr id="11268" name="Text Box 4"/>
            <p:cNvSpPr txBox="1">
              <a:spLocks noChangeArrowheads="1"/>
            </p:cNvSpPr>
            <p:nvPr/>
          </p:nvSpPr>
          <p:spPr bwMode="auto">
            <a:xfrm>
              <a:off x="1066800" y="2057400"/>
              <a:ext cx="6096000" cy="178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2000" dirty="0">
                  <a:cs typeface="Times New Roman" panose="02020603050405020304" pitchFamily="18" charset="0"/>
                </a:rPr>
                <a:t>Asset Value	100	             Debt (D)	       50</a:t>
              </a:r>
            </a:p>
            <a:p>
              <a:pPr>
                <a:spcBef>
                  <a:spcPct val="50000"/>
                </a:spcBef>
              </a:pPr>
              <a:r>
                <a:rPr lang="en-US" altLang="en-US" sz="2000" dirty="0">
                  <a:cs typeface="Times New Roman" panose="02020603050405020304" pitchFamily="18" charset="0"/>
                </a:rPr>
                <a:t>			             Equity (E)      50</a:t>
              </a:r>
            </a:p>
            <a:p>
              <a:pPr>
                <a:spcBef>
                  <a:spcPct val="50000"/>
                </a:spcBef>
              </a:pPr>
              <a:r>
                <a:rPr lang="en-US" altLang="en-US" sz="2000" dirty="0">
                  <a:cs typeface="Times New Roman" panose="02020603050405020304" pitchFamily="18" charset="0"/>
                </a:rPr>
                <a:t>Asset Value	100	         Firm Value (V)  100</a:t>
              </a:r>
            </a:p>
            <a:p>
              <a:pPr>
                <a:spcBef>
                  <a:spcPct val="50000"/>
                </a:spcBef>
              </a:pPr>
              <a:endParaRPr lang="en-US" altLang="en-US" sz="2000" dirty="0">
                <a:cs typeface="Times New Roman" panose="02020603050405020304" pitchFamily="18" charset="0"/>
              </a:endParaRPr>
            </a:p>
          </p:txBody>
        </p:sp>
        <p:sp>
          <p:nvSpPr>
            <p:cNvPr id="11270" name="Line 6"/>
            <p:cNvSpPr>
              <a:spLocks noChangeShapeType="1"/>
            </p:cNvSpPr>
            <p:nvPr/>
          </p:nvSpPr>
          <p:spPr bwMode="auto">
            <a:xfrm>
              <a:off x="1066800" y="2057400"/>
              <a:ext cx="6172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3" name="Line 11"/>
            <p:cNvSpPr>
              <a:spLocks noChangeShapeType="1"/>
            </p:cNvSpPr>
            <p:nvPr/>
          </p:nvSpPr>
          <p:spPr bwMode="auto">
            <a:xfrm>
              <a:off x="1143000" y="2971800"/>
              <a:ext cx="2286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4" name="Line 12"/>
            <p:cNvSpPr>
              <a:spLocks noChangeShapeType="1"/>
            </p:cNvSpPr>
            <p:nvPr/>
          </p:nvSpPr>
          <p:spPr bwMode="auto">
            <a:xfrm>
              <a:off x="4648200" y="2971800"/>
              <a:ext cx="2667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91418519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wipe(down)">
                                      <p:cBhvr>
                                        <p:cTn id="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67"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68"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69"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0"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1"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2"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3"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4"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5"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6"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7"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8" name="Rectangle 1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9" name="Rectangle 15"/>
          <p:cNvSpPr>
            <a:spLocks noGrp="1" noChangeArrowheads="1"/>
          </p:cNvSpPr>
          <p:nvPr>
            <p:ph type="title"/>
          </p:nvPr>
        </p:nvSpPr>
        <p:spPr>
          <a:xfrm>
            <a:off x="1944489" y="456882"/>
            <a:ext cx="8443415" cy="990600"/>
          </a:xfrm>
          <a:noFill/>
        </p:spPr>
        <p:txBody>
          <a:bodyPr/>
          <a:lstStyle/>
          <a:p>
            <a:r>
              <a:rPr lang="en-US" altLang="en-US" b="1" dirty="0"/>
              <a:t>Tax shield</a:t>
            </a:r>
          </a:p>
        </p:txBody>
      </p:sp>
      <p:sp>
        <p:nvSpPr>
          <p:cNvPr id="11280" name="Rectangle 16"/>
          <p:cNvSpPr>
            <a:spLocks noGrp="1" noChangeArrowheads="1"/>
          </p:cNvSpPr>
          <p:nvPr>
            <p:ph type="body" idx="1"/>
          </p:nvPr>
        </p:nvSpPr>
        <p:spPr>
          <a:xfrm>
            <a:off x="1923112" y="1723696"/>
            <a:ext cx="8153400" cy="3533065"/>
          </a:xfrm>
          <a:noFill/>
        </p:spPr>
        <p:txBody>
          <a:bodyPr vert="horz" lIns="0" tIns="0" rIns="0" bIns="0" rtlCol="0" anchor="t">
            <a:noAutofit/>
          </a:bodyPr>
          <a:lstStyle/>
          <a:p>
            <a:r>
              <a:rPr lang="en-US" altLang="en-US" dirty="0"/>
              <a:t>Tax savings resulting from deductibility of interest payments.</a:t>
            </a:r>
          </a:p>
          <a:p>
            <a:pPr lvl="1"/>
            <a:r>
              <a:rPr lang="en-US" altLang="en-US" dirty="0">
                <a:cs typeface="Times New Roman" panose="02020603050405020304" pitchFamily="18" charset="0"/>
              </a:rPr>
              <a:t>The tax deductibility of interest increases the total distributed income to both bondholders and shareholders.</a:t>
            </a:r>
          </a:p>
          <a:p>
            <a:pPr marL="0" indent="0">
              <a:buNone/>
            </a:pPr>
            <a:endParaRPr lang="en-US" altLang="en-US" i="1" dirty="0"/>
          </a:p>
          <a:p>
            <a:pPr marL="0" indent="0">
              <a:buNone/>
            </a:pPr>
            <a:endParaRPr lang="en-US" altLang="en-US" dirty="0"/>
          </a:p>
        </p:txBody>
      </p:sp>
      <p:pic>
        <p:nvPicPr>
          <p:cNvPr id="17"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6570" y="3733471"/>
            <a:ext cx="1885356" cy="2006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762534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279"/>
                                        </p:tgtEl>
                                        <p:attrNameLst>
                                          <p:attrName>style.visibility</p:attrName>
                                        </p:attrNameLst>
                                      </p:cBhvr>
                                      <p:to>
                                        <p:strVal val="visible"/>
                                      </p:to>
                                    </p:set>
                                    <p:animEffect transition="in" filter="wipe(down)">
                                      <p:cBhvr>
                                        <p:cTn id="7" dur="500"/>
                                        <p:tgtEl>
                                          <p:spTgt spid="1127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280">
                                            <p:txEl>
                                              <p:pRg st="0" end="0"/>
                                            </p:txEl>
                                          </p:spTgt>
                                        </p:tgtEl>
                                        <p:attrNameLst>
                                          <p:attrName>style.visibility</p:attrName>
                                        </p:attrNameLst>
                                      </p:cBhvr>
                                      <p:to>
                                        <p:strVal val="visible"/>
                                      </p:to>
                                    </p:set>
                                    <p:animEffect transition="in" filter="wipe(down)">
                                      <p:cBhvr>
                                        <p:cTn id="12" dur="500"/>
                                        <p:tgtEl>
                                          <p:spTgt spid="1128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280">
                                            <p:txEl>
                                              <p:pRg st="1" end="1"/>
                                            </p:txEl>
                                          </p:spTgt>
                                        </p:tgtEl>
                                        <p:attrNameLst>
                                          <p:attrName>style.visibility</p:attrName>
                                        </p:attrNameLst>
                                      </p:cBhvr>
                                      <p:to>
                                        <p:strVal val="visible"/>
                                      </p:to>
                                    </p:set>
                                    <p:animEffect transition="in" filter="wipe(down)">
                                      <p:cBhvr>
                                        <p:cTn id="17" dur="500"/>
                                        <p:tgtEl>
                                          <p:spTgt spid="1128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wipe(down)">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505818"/>
            <a:ext cx="8424000" cy="540000"/>
          </a:xfrm>
        </p:spPr>
        <p:txBody>
          <a:bodyPr>
            <a:normAutofit fontScale="90000"/>
          </a:bodyPr>
          <a:lstStyle/>
          <a:p>
            <a:r>
              <a:rPr lang="en-US" altLang="en-US" sz="3600" b="1" dirty="0"/>
              <a:t>Tax shield (cont’d)</a:t>
            </a:r>
            <a:endParaRPr lang="en-GB" sz="3600" b="1" dirty="0"/>
          </a:p>
        </p:txBody>
      </p:sp>
      <p:sp>
        <p:nvSpPr>
          <p:cNvPr id="3" name="Content Placeholder 2"/>
          <p:cNvSpPr>
            <a:spLocks noGrp="1"/>
          </p:cNvSpPr>
          <p:nvPr>
            <p:ph idx="1"/>
          </p:nvPr>
        </p:nvSpPr>
        <p:spPr>
          <a:xfrm>
            <a:off x="1884000" y="775818"/>
            <a:ext cx="8424000" cy="3782115"/>
          </a:xfrm>
        </p:spPr>
        <p:txBody>
          <a:bodyPr>
            <a:normAutofit fontScale="92500" lnSpcReduction="20000"/>
          </a:bodyPr>
          <a:lstStyle/>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000" dirty="0"/>
          </a:p>
          <a:p>
            <a:pPr>
              <a:spcBef>
                <a:spcPts val="0"/>
              </a:spcBef>
            </a:pPr>
            <a:r>
              <a:rPr lang="en-GB" sz="2000" dirty="0"/>
              <a:t>Table above shows simple income statements for firm U (unlevered – which has no debt) and firm L (levered – which has borrowed $1000 at 8%).</a:t>
            </a:r>
          </a:p>
          <a:p>
            <a:r>
              <a:rPr lang="en-GB" sz="2000" dirty="0"/>
              <a:t>We see that the total income L can pay out to its stakeholders (bondholders and stockholders) increased by $28 – this is the </a:t>
            </a:r>
            <a:r>
              <a:rPr lang="en-GB" sz="2000" i="1" dirty="0"/>
              <a:t>tax shield</a:t>
            </a:r>
            <a:r>
              <a:rPr lang="en-GB" sz="2000" dirty="0"/>
              <a:t> provided by the debt of L</a:t>
            </a:r>
          </a:p>
        </p:txBody>
      </p:sp>
      <p:graphicFrame>
        <p:nvGraphicFramePr>
          <p:cNvPr id="5" name="Object 7"/>
          <p:cNvGraphicFramePr>
            <a:graphicFrameLocks noChangeAspect="1"/>
          </p:cNvGraphicFramePr>
          <p:nvPr>
            <p:extLst>
              <p:ext uri="{D42A27DB-BD31-4B8C-83A1-F6EECF244321}">
                <p14:modId xmlns:p14="http://schemas.microsoft.com/office/powerpoint/2010/main" val="557464943"/>
              </p:ext>
            </p:extLst>
          </p:nvPr>
        </p:nvGraphicFramePr>
        <p:xfrm>
          <a:off x="1990178" y="1603359"/>
          <a:ext cx="8064500" cy="4229100"/>
        </p:xfrm>
        <a:graphic>
          <a:graphicData uri="http://schemas.openxmlformats.org/presentationml/2006/ole">
            <mc:AlternateContent xmlns:mc="http://schemas.openxmlformats.org/markup-compatibility/2006">
              <mc:Choice xmlns:v="urn:schemas-microsoft-com:vml" Requires="v">
                <p:oleObj spid="_x0000_s3073" name="Worksheet" r:id="rId4" imgW="4124360" imgH="2162162" progId="Excel.Sheet.8">
                  <p:embed/>
                </p:oleObj>
              </mc:Choice>
              <mc:Fallback>
                <p:oleObj name="Worksheet" r:id="rId4" imgW="4124360" imgH="2162162" progId="Excel.Sheet.8">
                  <p:embed/>
                  <p:pic>
                    <p:nvPicPr>
                      <p:cNvPr id="5" name="Object 7"/>
                      <p:cNvPicPr>
                        <a:picLocks noChangeAspect="1" noChangeArrowheads="1"/>
                      </p:cNvPicPr>
                      <p:nvPr/>
                    </p:nvPicPr>
                    <p:blipFill>
                      <a:blip r:embed="rId5"/>
                      <a:srcRect/>
                      <a:stretch>
                        <a:fillRect/>
                      </a:stretch>
                    </p:blipFill>
                    <p:spPr bwMode="auto">
                      <a:xfrm>
                        <a:off x="1990178" y="1603359"/>
                        <a:ext cx="8064500" cy="422910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026942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Effect transition="in" filter="wipe(down)">
                                      <p:cBhvr>
                                        <p:cTn id="17" dur="500"/>
                                        <p:tgtEl>
                                          <p:spTgt spid="3">
                                            <p:txEl>
                                              <p:pRg st="8" end="8"/>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9" end="9"/>
                                            </p:txEl>
                                          </p:spTgt>
                                        </p:tgtEl>
                                        <p:attrNameLst>
                                          <p:attrName>style.visibility</p:attrName>
                                        </p:attrNameLst>
                                      </p:cBhvr>
                                      <p:to>
                                        <p:strVal val="visible"/>
                                      </p:to>
                                    </p:set>
                                    <p:animEffect transition="in" filter="wipe(down)">
                                      <p:cBhvr>
                                        <p:cTn id="2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566" y="244031"/>
            <a:ext cx="10515600" cy="1325563"/>
          </a:xfrm>
        </p:spPr>
        <p:txBody>
          <a:bodyPr>
            <a:normAutofit/>
          </a:bodyPr>
          <a:lstStyle/>
          <a:p>
            <a:r>
              <a:rPr lang="en-US" altLang="en-US" b="1" dirty="0"/>
              <a:t>Tax shield as a valuable asset</a:t>
            </a:r>
            <a:endParaRPr lang="en-GB" b="1" dirty="0"/>
          </a:p>
        </p:txBody>
      </p:sp>
      <p:sp>
        <p:nvSpPr>
          <p:cNvPr id="3" name="Content Placeholder 2"/>
          <p:cNvSpPr>
            <a:spLocks noGrp="1"/>
          </p:cNvSpPr>
          <p:nvPr>
            <p:ph idx="1"/>
          </p:nvPr>
        </p:nvSpPr>
        <p:spPr>
          <a:xfrm>
            <a:off x="1442566" y="1569594"/>
            <a:ext cx="8424000" cy="5085715"/>
          </a:xfrm>
        </p:spPr>
        <p:txBody>
          <a:bodyPr/>
          <a:lstStyle/>
          <a:p>
            <a:r>
              <a:rPr lang="en-GB" sz="2400" dirty="0"/>
              <a:t>Suppose that the debt of L is fixed and permanent (i.e., the company commits to refinance its present debt obligations when they mature and to keep rolling over its debt obligations definitely).</a:t>
            </a:r>
          </a:p>
          <a:p>
            <a:r>
              <a:rPr lang="en-GB" sz="2400" dirty="0"/>
              <a:t>In this case, firm L can look forward to a permanent stream of $28 per year.</a:t>
            </a:r>
          </a:p>
          <a:p>
            <a:r>
              <a:rPr lang="en-GB" sz="2400" dirty="0"/>
              <a:t>The present value of this perpetuity, when discounted with the cost of debt = </a:t>
            </a:r>
          </a:p>
          <a:p>
            <a:endParaRPr lang="en-GB" sz="2400" dirty="0"/>
          </a:p>
        </p:txBody>
      </p:sp>
      <p:graphicFrame>
        <p:nvGraphicFramePr>
          <p:cNvPr id="5" name="Content Placeholder 3"/>
          <p:cNvGraphicFramePr>
            <a:graphicFrameLocks noChangeAspect="1"/>
          </p:cNvGraphicFramePr>
          <p:nvPr>
            <p:extLst/>
          </p:nvPr>
        </p:nvGraphicFramePr>
        <p:xfrm>
          <a:off x="4238896" y="4614203"/>
          <a:ext cx="4349553" cy="1575582"/>
        </p:xfrm>
        <a:graphic>
          <a:graphicData uri="http://schemas.openxmlformats.org/presentationml/2006/ole">
            <mc:AlternateContent xmlns:mc="http://schemas.openxmlformats.org/markup-compatibility/2006">
              <mc:Choice xmlns:v="urn:schemas-microsoft-com:vml" Requires="v">
                <p:oleObj spid="_x0000_s4097" name="Equation" r:id="rId4" imgW="1752480" imgH="634680" progId="Equation.3">
                  <p:embed/>
                </p:oleObj>
              </mc:Choice>
              <mc:Fallback>
                <p:oleObj name="Equation" r:id="rId4" imgW="1752480" imgH="634680" progId="Equation.3">
                  <p:embed/>
                  <p:pic>
                    <p:nvPicPr>
                      <p:cNvPr id="5" name="Content Placeholder 3"/>
                      <p:cNvPicPr>
                        <a:picLocks noChangeAspect="1" noChangeArrowheads="1"/>
                      </p:cNvPicPr>
                      <p:nvPr/>
                    </p:nvPicPr>
                    <p:blipFill>
                      <a:blip r:embed="rId5"/>
                      <a:srcRect/>
                      <a:stretch>
                        <a:fillRect/>
                      </a:stretch>
                    </p:blipFill>
                    <p:spPr bwMode="auto">
                      <a:xfrm>
                        <a:off x="4238896" y="4614203"/>
                        <a:ext cx="4349553" cy="1575582"/>
                      </a:xfrm>
                      <a:prstGeom prst="rect">
                        <a:avLst/>
                      </a:prstGeom>
                      <a:gradFill rotWithShape="1">
                        <a:gsLst>
                          <a:gs pos="0">
                            <a:srgbClr val="FFFF99"/>
                          </a:gs>
                          <a:gs pos="100000">
                            <a:srgbClr val="FFFF99">
                              <a:gamma/>
                              <a:shade val="85882"/>
                              <a:invGamma/>
                            </a:srgbClr>
                          </a:gs>
                        </a:gsLst>
                        <a:path path="shape">
                          <a:fillToRect l="50000" t="50000" r="50000" b="50000"/>
                        </a:path>
                      </a:gradFill>
                      <a:ln>
                        <a:noFill/>
                      </a:ln>
                      <a:effectLst/>
                    </p:spPr>
                  </p:pic>
                </p:oleObj>
              </mc:Fallback>
            </mc:AlternateContent>
          </a:graphicData>
        </a:graphic>
      </p:graphicFrame>
    </p:spTree>
    <p:extLst>
      <p:ext uri="{BB962C8B-B14F-4D97-AF65-F5344CB8AC3E}">
        <p14:creationId xmlns:p14="http://schemas.microsoft.com/office/powerpoint/2010/main" val="19733578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type="title"/>
          </p:nvPr>
        </p:nvSpPr>
        <p:spPr>
          <a:xfrm>
            <a:off x="995855" y="97950"/>
            <a:ext cx="10515600" cy="1325563"/>
          </a:xfrm>
          <a:noFill/>
        </p:spPr>
        <p:txBody>
          <a:bodyPr vert="horz" lIns="92075" tIns="46038" rIns="92075" bIns="46038" rtlCol="0" anchor="ctr">
            <a:normAutofit/>
          </a:bodyPr>
          <a:lstStyle/>
          <a:p>
            <a:pPr eaLnBrk="1" hangingPunct="1"/>
            <a:r>
              <a:rPr lang="en-US" altLang="en-US" b="1" dirty="0"/>
              <a:t>Capital Structure &amp; Corporate Taxes</a:t>
            </a:r>
          </a:p>
        </p:txBody>
      </p:sp>
      <p:sp>
        <p:nvSpPr>
          <p:cNvPr id="18435" name="Rectangle 2"/>
          <p:cNvSpPr>
            <a:spLocks noGrp="1" noChangeArrowheads="1"/>
          </p:cNvSpPr>
          <p:nvPr>
            <p:ph idx="1"/>
          </p:nvPr>
        </p:nvSpPr>
        <p:spPr>
          <a:xfrm>
            <a:off x="2083191" y="1423514"/>
            <a:ext cx="7772400" cy="4038600"/>
          </a:xfrm>
        </p:spPr>
        <p:txBody>
          <a:bodyPr vert="horz" lIns="92075" tIns="46038" rIns="92075" bIns="46038" rtlCol="0">
            <a:normAutofit/>
          </a:bodyPr>
          <a:lstStyle/>
          <a:p>
            <a:pPr>
              <a:spcBef>
                <a:spcPts val="0"/>
              </a:spcBef>
              <a:buNone/>
            </a:pPr>
            <a:r>
              <a:rPr lang="en-US" altLang="en-US" sz="2400" b="1" u="sng" dirty="0"/>
              <a:t>Example</a:t>
            </a:r>
            <a:r>
              <a:rPr lang="en-US" altLang="en-US" sz="2400" dirty="0"/>
              <a:t> - You own all the equity of Space Babies </a:t>
            </a:r>
          </a:p>
          <a:p>
            <a:pPr>
              <a:spcBef>
                <a:spcPts val="0"/>
              </a:spcBef>
              <a:buNone/>
            </a:pPr>
            <a:r>
              <a:rPr lang="en-US" altLang="en-US" sz="2400" dirty="0"/>
              <a:t>Diaper Co. The company has no debt.  The company’s </a:t>
            </a:r>
          </a:p>
          <a:p>
            <a:pPr>
              <a:spcBef>
                <a:spcPts val="0"/>
              </a:spcBef>
              <a:buNone/>
            </a:pPr>
            <a:r>
              <a:rPr lang="en-US" altLang="en-US" sz="2400" dirty="0"/>
              <a:t>annual cash flow is $900,000 before interest and taxes. </a:t>
            </a:r>
          </a:p>
          <a:p>
            <a:pPr>
              <a:spcBef>
                <a:spcPts val="0"/>
              </a:spcBef>
              <a:buNone/>
            </a:pPr>
            <a:r>
              <a:rPr lang="en-US" altLang="en-US" sz="2400" dirty="0"/>
              <a:t>The corporate tax rate is 35%. You have the option to </a:t>
            </a:r>
          </a:p>
          <a:p>
            <a:pPr>
              <a:spcBef>
                <a:spcPts val="0"/>
              </a:spcBef>
              <a:buNone/>
            </a:pPr>
            <a:r>
              <a:rPr lang="en-US" altLang="en-US" sz="2400" dirty="0"/>
              <a:t>exchange 1/2 of your equity position for 5% bonds with </a:t>
            </a:r>
          </a:p>
          <a:p>
            <a:pPr>
              <a:spcBef>
                <a:spcPts val="0"/>
              </a:spcBef>
              <a:buNone/>
            </a:pPr>
            <a:r>
              <a:rPr lang="en-US" altLang="en-US" sz="2400" dirty="0"/>
              <a:t>a face value of $2,000,000. </a:t>
            </a:r>
          </a:p>
          <a:p>
            <a:pPr eaLnBrk="1" hangingPunct="1">
              <a:buFont typeface="Wingdings" panose="05000000000000000000" pitchFamily="2" charset="2"/>
              <a:buNone/>
            </a:pPr>
            <a:endParaRPr lang="en-US" altLang="en-US" sz="2400" dirty="0"/>
          </a:p>
          <a:p>
            <a:pPr eaLnBrk="1" hangingPunct="1">
              <a:buFont typeface="Wingdings" panose="05000000000000000000" pitchFamily="2" charset="2"/>
              <a:buNone/>
            </a:pPr>
            <a:r>
              <a:rPr lang="en-US" altLang="en-US" sz="2400" dirty="0"/>
              <a:t>Should you do this and why?</a:t>
            </a:r>
          </a:p>
        </p:txBody>
      </p:sp>
      <p:pic>
        <p:nvPicPr>
          <p:cNvPr id="18436" name="Picture 4"/>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5619" y="3612678"/>
            <a:ext cx="1585913" cy="18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35528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wipe(down)">
                                      <p:cBhvr>
                                        <p:cTn id="7" dur="500"/>
                                        <p:tgtEl>
                                          <p:spTgt spid="184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8435">
                                            <p:txEl>
                                              <p:pRg st="0" end="0"/>
                                            </p:txEl>
                                          </p:spTgt>
                                        </p:tgtEl>
                                        <p:attrNameLst>
                                          <p:attrName>style.visibility</p:attrName>
                                        </p:attrNameLst>
                                      </p:cBhvr>
                                      <p:to>
                                        <p:strVal val="visible"/>
                                      </p:to>
                                    </p:set>
                                    <p:animEffect transition="in" filter="wipe(down)">
                                      <p:cBhvr>
                                        <p:cTn id="12" dur="500"/>
                                        <p:tgtEl>
                                          <p:spTgt spid="18435">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18435">
                                            <p:txEl>
                                              <p:pRg st="1" end="1"/>
                                            </p:txEl>
                                          </p:spTgt>
                                        </p:tgtEl>
                                        <p:attrNameLst>
                                          <p:attrName>style.visibility</p:attrName>
                                        </p:attrNameLst>
                                      </p:cBhvr>
                                      <p:to>
                                        <p:strVal val="visible"/>
                                      </p:to>
                                    </p:set>
                                    <p:animEffect transition="in" filter="wipe(down)">
                                      <p:cBhvr>
                                        <p:cTn id="15" dur="500"/>
                                        <p:tgtEl>
                                          <p:spTgt spid="18435">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18435">
                                            <p:txEl>
                                              <p:pRg st="2" end="2"/>
                                            </p:txEl>
                                          </p:spTgt>
                                        </p:tgtEl>
                                        <p:attrNameLst>
                                          <p:attrName>style.visibility</p:attrName>
                                        </p:attrNameLst>
                                      </p:cBhvr>
                                      <p:to>
                                        <p:strVal val="visible"/>
                                      </p:to>
                                    </p:set>
                                    <p:animEffect transition="in" filter="wipe(down)">
                                      <p:cBhvr>
                                        <p:cTn id="18" dur="500"/>
                                        <p:tgtEl>
                                          <p:spTgt spid="18435">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18435">
                                            <p:txEl>
                                              <p:pRg st="3" end="3"/>
                                            </p:txEl>
                                          </p:spTgt>
                                        </p:tgtEl>
                                        <p:attrNameLst>
                                          <p:attrName>style.visibility</p:attrName>
                                        </p:attrNameLst>
                                      </p:cBhvr>
                                      <p:to>
                                        <p:strVal val="visible"/>
                                      </p:to>
                                    </p:set>
                                    <p:animEffect transition="in" filter="wipe(down)">
                                      <p:cBhvr>
                                        <p:cTn id="21" dur="500"/>
                                        <p:tgtEl>
                                          <p:spTgt spid="18435">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18435">
                                            <p:txEl>
                                              <p:pRg st="4" end="4"/>
                                            </p:txEl>
                                          </p:spTgt>
                                        </p:tgtEl>
                                        <p:attrNameLst>
                                          <p:attrName>style.visibility</p:attrName>
                                        </p:attrNameLst>
                                      </p:cBhvr>
                                      <p:to>
                                        <p:strVal val="visible"/>
                                      </p:to>
                                    </p:set>
                                    <p:animEffect transition="in" filter="wipe(down)">
                                      <p:cBhvr>
                                        <p:cTn id="24" dur="500"/>
                                        <p:tgtEl>
                                          <p:spTgt spid="18435">
                                            <p:txEl>
                                              <p:pRg st="4" end="4"/>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animEffect transition="in" filter="wipe(down)">
                                      <p:cBhvr>
                                        <p:cTn id="27" dur="500"/>
                                        <p:tgtEl>
                                          <p:spTgt spid="1843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8436"/>
                                        </p:tgtEl>
                                        <p:attrNameLst>
                                          <p:attrName>style.visibility</p:attrName>
                                        </p:attrNameLst>
                                      </p:cBhvr>
                                      <p:to>
                                        <p:strVal val="visible"/>
                                      </p:to>
                                    </p:set>
                                    <p:animEffect transition="in" filter="wipe(down)">
                                      <p:cBhvr>
                                        <p:cTn id="32" dur="500"/>
                                        <p:tgtEl>
                                          <p:spTgt spid="1843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8435">
                                            <p:txEl>
                                              <p:pRg st="7" end="7"/>
                                            </p:txEl>
                                          </p:spTgt>
                                        </p:tgtEl>
                                        <p:attrNameLst>
                                          <p:attrName>style.visibility</p:attrName>
                                        </p:attrNameLst>
                                      </p:cBhvr>
                                      <p:to>
                                        <p:strVal val="visible"/>
                                      </p:to>
                                    </p:set>
                                    <p:animEffect transition="in" filter="wipe(down)">
                                      <p:cBhvr>
                                        <p:cTn id="37"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7" name="Rectangle 2"/>
          <p:cNvSpPr>
            <a:spLocks noGrp="1" noChangeArrowheads="1"/>
          </p:cNvSpPr>
          <p:nvPr>
            <p:ph type="title"/>
          </p:nvPr>
        </p:nvSpPr>
        <p:spPr>
          <a:xfrm>
            <a:off x="2171700" y="299793"/>
            <a:ext cx="7772400" cy="685800"/>
          </a:xfrm>
          <a:noFill/>
        </p:spPr>
        <p:txBody>
          <a:bodyPr vert="horz" lIns="92075" tIns="46038" rIns="92075" bIns="46038" rtlCol="0" anchor="ctr">
            <a:normAutofit/>
          </a:bodyPr>
          <a:lstStyle/>
          <a:p>
            <a:pPr eaLnBrk="1" hangingPunct="1"/>
            <a:r>
              <a:rPr lang="en-US" altLang="en-US" sz="4000" b="1" dirty="0"/>
              <a:t>Capital Structure &amp; Corporate Taxes</a:t>
            </a:r>
          </a:p>
        </p:txBody>
      </p:sp>
      <p:sp>
        <p:nvSpPr>
          <p:cNvPr id="3078" name="Rectangle 3"/>
          <p:cNvSpPr>
            <a:spLocks noGrp="1" noChangeArrowheads="1"/>
          </p:cNvSpPr>
          <p:nvPr>
            <p:ph type="body" sz="half" idx="1"/>
          </p:nvPr>
        </p:nvSpPr>
        <p:spPr>
          <a:xfrm>
            <a:off x="1981200" y="1099893"/>
            <a:ext cx="8153400" cy="1981200"/>
          </a:xfrm>
          <a:noFill/>
        </p:spPr>
        <p:txBody>
          <a:bodyPr vert="horz" lIns="92075" tIns="46038" rIns="92075" bIns="46038" rtlCol="0">
            <a:normAutofit/>
          </a:bodyPr>
          <a:lstStyle/>
          <a:p>
            <a:pPr eaLnBrk="1" hangingPunct="1">
              <a:buFont typeface="Wingdings" panose="05000000000000000000" pitchFamily="2" charset="2"/>
              <a:buNone/>
            </a:pPr>
            <a:r>
              <a:rPr lang="en-US" altLang="en-US" sz="2000" b="1" u="sng" dirty="0">
                <a:solidFill>
                  <a:schemeClr val="accent2"/>
                </a:solidFill>
              </a:rPr>
              <a:t>Example</a:t>
            </a:r>
            <a:r>
              <a:rPr lang="en-US" altLang="en-US" sz="2000" dirty="0">
                <a:solidFill>
                  <a:schemeClr val="accent2"/>
                </a:solidFill>
              </a:rPr>
              <a:t> - You own all the equity of Space Babies Diaper Co. The company has no debt.  The company’s annual cash flow is $900,000 before interest and taxes. The corporate tax rate is 35%   You have the option to exchange 1/2 of your equity position for 5% bonds with a face value of $2,000,000. </a:t>
            </a:r>
          </a:p>
          <a:p>
            <a:pPr eaLnBrk="1" hangingPunct="1">
              <a:buFont typeface="Wingdings" panose="05000000000000000000" pitchFamily="2" charset="2"/>
              <a:buNone/>
            </a:pPr>
            <a:r>
              <a:rPr lang="en-US" altLang="en-US" sz="2000" dirty="0">
                <a:solidFill>
                  <a:schemeClr val="accent2"/>
                </a:solidFill>
              </a:rPr>
              <a:t>Should you do this and why?</a:t>
            </a:r>
          </a:p>
        </p:txBody>
      </p:sp>
      <p:graphicFrame>
        <p:nvGraphicFramePr>
          <p:cNvPr id="3074" name="Object 4"/>
          <p:cNvGraphicFramePr>
            <a:graphicFrameLocks noGrp="1" noChangeAspect="1"/>
          </p:cNvGraphicFramePr>
          <p:nvPr>
            <p:ph sz="quarter" idx="2"/>
          </p:nvPr>
        </p:nvGraphicFramePr>
        <p:xfrm>
          <a:off x="2133601" y="3581400"/>
          <a:ext cx="3732213" cy="2459038"/>
        </p:xfrm>
        <a:graphic>
          <a:graphicData uri="http://schemas.openxmlformats.org/presentationml/2006/ole">
            <mc:AlternateContent xmlns:mc="http://schemas.openxmlformats.org/markup-compatibility/2006">
              <mc:Choice xmlns:v="urn:schemas-microsoft-com:vml" Requires="v">
                <p:oleObj spid="_x0000_s5121" name="Worksheet" r:id="rId4" imgW="1554487" imgH="1024308" progId="Excel.Sheet.8">
                  <p:embed/>
                </p:oleObj>
              </mc:Choice>
              <mc:Fallback>
                <p:oleObj name="Worksheet" r:id="rId4" imgW="1554487" imgH="1024308" progId="Excel.Sheet.8">
                  <p:embed/>
                  <p:pic>
                    <p:nvPicPr>
                      <p:cNvPr id="3074"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3601" y="3581400"/>
                        <a:ext cx="3732213" cy="2459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9398" name="Object 6"/>
          <p:cNvGraphicFramePr>
            <a:graphicFrameLocks noGrp="1" noChangeAspect="1"/>
          </p:cNvGraphicFramePr>
          <p:nvPr>
            <p:ph sz="quarter" idx="3"/>
          </p:nvPr>
        </p:nvGraphicFramePr>
        <p:xfrm>
          <a:off x="5943600" y="3581400"/>
          <a:ext cx="1716088" cy="2438400"/>
        </p:xfrm>
        <a:graphic>
          <a:graphicData uri="http://schemas.openxmlformats.org/presentationml/2006/ole">
            <mc:AlternateContent xmlns:mc="http://schemas.openxmlformats.org/markup-compatibility/2006">
              <mc:Choice xmlns:v="urn:schemas-microsoft-com:vml" Requires="v">
                <p:oleObj spid="_x0000_s5122" name="Worksheet" r:id="rId6" imgW="720786" imgH="1024308" progId="Excel.Sheet.8">
                  <p:embed/>
                </p:oleObj>
              </mc:Choice>
              <mc:Fallback>
                <p:oleObj name="Worksheet" r:id="rId6" imgW="720786" imgH="1024308" progId="Excel.Sheet.8">
                  <p:embed/>
                  <p:pic>
                    <p:nvPicPr>
                      <p:cNvPr id="59398" name="Object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43600" y="3581400"/>
                        <a:ext cx="1716088"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2" name="Group 12"/>
          <p:cNvGrpSpPr>
            <a:grpSpLocks/>
          </p:cNvGrpSpPr>
          <p:nvPr/>
        </p:nvGrpSpPr>
        <p:grpSpPr bwMode="auto">
          <a:xfrm>
            <a:off x="7861299" y="2366964"/>
            <a:ext cx="2351088" cy="3936999"/>
            <a:chOff x="3984" y="1531"/>
            <a:chExt cx="1481" cy="2480"/>
          </a:xfrm>
        </p:grpSpPr>
        <p:pic>
          <p:nvPicPr>
            <p:cNvPr id="3080" name="Picture 7"/>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60" y="1531"/>
              <a:ext cx="505" cy="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81" name="Group 11"/>
            <p:cNvGrpSpPr>
              <a:grpSpLocks/>
            </p:cNvGrpSpPr>
            <p:nvPr/>
          </p:nvGrpSpPr>
          <p:grpSpPr bwMode="auto">
            <a:xfrm>
              <a:off x="3984" y="2160"/>
              <a:ext cx="1440" cy="1851"/>
              <a:chOff x="3984" y="2160"/>
              <a:chExt cx="1440" cy="1851"/>
            </a:xfrm>
          </p:grpSpPr>
          <p:sp>
            <p:nvSpPr>
              <p:cNvPr id="59400" name="AutoShape 8"/>
              <p:cNvSpPr>
                <a:spLocks noChangeArrowheads="1"/>
              </p:cNvSpPr>
              <p:nvPr/>
            </p:nvSpPr>
            <p:spPr bwMode="auto">
              <a:xfrm>
                <a:off x="3984" y="2160"/>
                <a:ext cx="1440" cy="1672"/>
              </a:xfrm>
              <a:prstGeom prst="roundRect">
                <a:avLst>
                  <a:gd name="adj" fmla="val 12486"/>
                </a:avLst>
              </a:prstGeom>
              <a:gradFill rotWithShape="0">
                <a:gsLst>
                  <a:gs pos="0">
                    <a:srgbClr val="FFC9E4">
                      <a:gamma/>
                      <a:tint val="73725"/>
                      <a:invGamma/>
                    </a:srgbClr>
                  </a:gs>
                  <a:gs pos="100000">
                    <a:srgbClr val="FFC9E4"/>
                  </a:gs>
                </a:gsLst>
                <a:lin ang="5400000" scaled="1"/>
              </a:gradFill>
              <a:ln w="25400">
                <a:solidFill>
                  <a:schemeClr val="tx1"/>
                </a:solidFill>
                <a:round/>
                <a:headEnd/>
                <a:tailEnd/>
              </a:ln>
              <a:effectLst>
                <a:outerShdw dist="179605" dir="2700000" algn="ctr" rotWithShape="0">
                  <a:schemeClr val="bg2"/>
                </a:outerShdw>
              </a:effectLst>
            </p:spPr>
            <p:txBody>
              <a:bodyPr wrap="none" anchor="ctr"/>
              <a:lstStyle/>
              <a:p>
                <a:pPr>
                  <a:defRPr/>
                </a:pPr>
                <a:endParaRPr lang="en-US"/>
              </a:p>
            </p:txBody>
          </p:sp>
          <p:sp>
            <p:nvSpPr>
              <p:cNvPr id="59401" name="Rectangle 9"/>
              <p:cNvSpPr>
                <a:spLocks noChangeArrowheads="1"/>
              </p:cNvSpPr>
              <p:nvPr/>
            </p:nvSpPr>
            <p:spPr bwMode="auto">
              <a:xfrm>
                <a:off x="4032" y="2304"/>
                <a:ext cx="1392" cy="1707"/>
              </a:xfrm>
              <a:prstGeom prst="rect">
                <a:avLst/>
              </a:prstGeom>
              <a:noFill/>
              <a:ln w="9525">
                <a:noFill/>
                <a:miter lim="800000"/>
                <a:headEnd/>
                <a:tailEnd/>
              </a:ln>
              <a:effectLst/>
            </p:spPr>
            <p:txBody>
              <a:bodyPr lIns="92075" tIns="46038" rIns="92075" bIns="46038">
                <a:spAutoFit/>
              </a:bodyPr>
              <a:lstStyle/>
              <a:p>
                <a:pPr>
                  <a:spcBef>
                    <a:spcPct val="50000"/>
                  </a:spcBef>
                  <a:defRPr/>
                </a:pPr>
                <a:r>
                  <a:rPr lang="en-US" sz="2000" b="1" u="sng" dirty="0"/>
                  <a:t>Total Cash Flow</a:t>
                </a:r>
                <a:endParaRPr lang="en-US" sz="2000" u="sng" dirty="0"/>
              </a:p>
              <a:p>
                <a:pPr>
                  <a:spcBef>
                    <a:spcPct val="50000"/>
                  </a:spcBef>
                  <a:defRPr/>
                </a:pPr>
                <a:r>
                  <a:rPr lang="en-US" sz="2000" dirty="0"/>
                  <a:t> All Equity = 585</a:t>
                </a:r>
              </a:p>
              <a:p>
                <a:pPr>
                  <a:spcBef>
                    <a:spcPct val="50000"/>
                  </a:spcBef>
                  <a:defRPr/>
                </a:pPr>
                <a:r>
                  <a:rPr lang="en-US" sz="2000" b="1" i="1" dirty="0">
                    <a:effectLst>
                      <a:outerShdw blurRad="38100" dist="38100" dir="2700000" algn="tl">
                        <a:srgbClr val="FFFFFF"/>
                      </a:outerShdw>
                    </a:effectLst>
                  </a:rPr>
                  <a:t>*1/2 Debt = 620</a:t>
                </a:r>
                <a:endParaRPr lang="en-US" sz="2000" dirty="0"/>
              </a:p>
              <a:p>
                <a:pPr>
                  <a:spcBef>
                    <a:spcPct val="50000"/>
                  </a:spcBef>
                  <a:defRPr/>
                </a:pPr>
                <a:r>
                  <a:rPr lang="en-US" sz="2000" dirty="0"/>
                  <a:t>    (520 + 100)</a:t>
                </a:r>
              </a:p>
              <a:p>
                <a:pPr>
                  <a:spcBef>
                    <a:spcPct val="50000"/>
                  </a:spcBef>
                  <a:defRPr/>
                </a:pPr>
                <a:r>
                  <a:rPr lang="en-US" sz="2000" dirty="0"/>
                  <a:t>Int. Tax. shield = 35</a:t>
                </a:r>
              </a:p>
              <a:p>
                <a:pPr>
                  <a:spcBef>
                    <a:spcPct val="50000"/>
                  </a:spcBef>
                  <a:defRPr/>
                </a:pPr>
                <a:endParaRPr lang="en-US" sz="2000" dirty="0"/>
              </a:p>
            </p:txBody>
          </p:sp>
        </p:grpSp>
      </p:grpSp>
    </p:spTree>
    <p:extLst>
      <p:ext uri="{BB962C8B-B14F-4D97-AF65-F5344CB8AC3E}">
        <p14:creationId xmlns:p14="http://schemas.microsoft.com/office/powerpoint/2010/main" val="40223221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077"/>
                                        </p:tgtEl>
                                        <p:attrNameLst>
                                          <p:attrName>style.visibility</p:attrName>
                                        </p:attrNameLst>
                                      </p:cBhvr>
                                      <p:to>
                                        <p:strVal val="visible"/>
                                      </p:to>
                                    </p:set>
                                    <p:animEffect transition="in" filter="wipe(down)">
                                      <p:cBhvr>
                                        <p:cTn id="7" dur="500"/>
                                        <p:tgtEl>
                                          <p:spTgt spid="307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078">
                                            <p:txEl>
                                              <p:pRg st="0" end="0"/>
                                            </p:txEl>
                                          </p:spTgt>
                                        </p:tgtEl>
                                        <p:attrNameLst>
                                          <p:attrName>style.visibility</p:attrName>
                                        </p:attrNameLst>
                                      </p:cBhvr>
                                      <p:to>
                                        <p:strVal val="visible"/>
                                      </p:to>
                                    </p:set>
                                    <p:animEffect transition="in" filter="wipe(down)">
                                      <p:cBhvr>
                                        <p:cTn id="12" dur="500"/>
                                        <p:tgtEl>
                                          <p:spTgt spid="307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078">
                                            <p:txEl>
                                              <p:pRg st="1" end="1"/>
                                            </p:txEl>
                                          </p:spTgt>
                                        </p:tgtEl>
                                        <p:attrNameLst>
                                          <p:attrName>style.visibility</p:attrName>
                                        </p:attrNameLst>
                                      </p:cBhvr>
                                      <p:to>
                                        <p:strVal val="visible"/>
                                      </p:to>
                                    </p:set>
                                    <p:animEffect transition="in" filter="wipe(down)">
                                      <p:cBhvr>
                                        <p:cTn id="17" dur="500"/>
                                        <p:tgtEl>
                                          <p:spTgt spid="307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074"/>
                                        </p:tgtEl>
                                        <p:attrNameLst>
                                          <p:attrName>style.visibility</p:attrName>
                                        </p:attrNameLst>
                                      </p:cBhvr>
                                      <p:to>
                                        <p:strVal val="visible"/>
                                      </p:to>
                                    </p:set>
                                    <p:animEffect transition="in" filter="wipe(down)">
                                      <p:cBhvr>
                                        <p:cTn id="22" dur="500"/>
                                        <p:tgtEl>
                                          <p:spTgt spid="307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9398"/>
                                        </p:tgtEl>
                                        <p:attrNameLst>
                                          <p:attrName>style.visibility</p:attrName>
                                        </p:attrNameLst>
                                      </p:cBhvr>
                                      <p:to>
                                        <p:strVal val="visible"/>
                                      </p:to>
                                    </p:set>
                                    <p:animEffect transition="in" filter="wipe(down)">
                                      <p:cBhvr>
                                        <p:cTn id="27" dur="500"/>
                                        <p:tgtEl>
                                          <p:spTgt spid="59398"/>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wipe(down)">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7"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27386" y="138794"/>
            <a:ext cx="10515600" cy="1325563"/>
          </a:xfrm>
          <a:noFill/>
        </p:spPr>
        <p:txBody>
          <a:bodyPr vert="horz" lIns="92075" tIns="46038" rIns="92075" bIns="46038" rtlCol="0" anchor="ctr">
            <a:normAutofit/>
          </a:bodyPr>
          <a:lstStyle/>
          <a:p>
            <a:pPr eaLnBrk="1" hangingPunct="1"/>
            <a:r>
              <a:rPr lang="en-US" altLang="en-US" b="1" dirty="0"/>
              <a:t>Capital Structure &amp; Corporate Taxes</a:t>
            </a:r>
          </a:p>
        </p:txBody>
      </p:sp>
      <p:sp>
        <p:nvSpPr>
          <p:cNvPr id="17415" name="Rectangle 7"/>
          <p:cNvSpPr>
            <a:spLocks noChangeArrowheads="1"/>
          </p:cNvSpPr>
          <p:nvPr/>
        </p:nvSpPr>
        <p:spPr bwMode="auto">
          <a:xfrm>
            <a:off x="1413641" y="1956036"/>
            <a:ext cx="8839200" cy="3109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2800" u="sng" dirty="0">
                <a:cs typeface="Times New Roman" panose="02020603050405020304" pitchFamily="18" charset="0"/>
              </a:rPr>
              <a:t>Example:</a:t>
            </a:r>
            <a:endParaRPr lang="en-US" altLang="en-US" sz="2800" dirty="0">
              <a:cs typeface="Times New Roman" panose="02020603050405020304" pitchFamily="18" charset="0"/>
            </a:endParaRPr>
          </a:p>
          <a:p>
            <a:pPr>
              <a:spcBef>
                <a:spcPct val="50000"/>
              </a:spcBef>
            </a:pPr>
            <a:r>
              <a:rPr lang="en-US" altLang="en-US" sz="2800" dirty="0">
                <a:cs typeface="Times New Roman" panose="02020603050405020304" pitchFamily="18" charset="0"/>
              </a:rPr>
              <a:t>Tax benefit (shield) = (.35) </a:t>
            </a:r>
            <a:r>
              <a:rPr lang="en-US" altLang="en-US" sz="2800" i="1" dirty="0">
                <a:cs typeface="Times New Roman" panose="02020603050405020304" pitchFamily="18" charset="0"/>
              </a:rPr>
              <a:t>x</a:t>
            </a:r>
            <a:r>
              <a:rPr lang="en-US" altLang="en-US" sz="2800" dirty="0">
                <a:cs typeface="Times New Roman" panose="02020603050405020304" pitchFamily="18" charset="0"/>
              </a:rPr>
              <a:t> [.05 </a:t>
            </a:r>
            <a:r>
              <a:rPr lang="en-US" altLang="en-US" sz="2800" i="1" dirty="0">
                <a:cs typeface="Times New Roman" panose="02020603050405020304" pitchFamily="18" charset="0"/>
              </a:rPr>
              <a:t>x</a:t>
            </a:r>
            <a:r>
              <a:rPr lang="en-US" altLang="en-US" sz="2800" dirty="0">
                <a:cs typeface="Times New Roman" panose="02020603050405020304" pitchFamily="18" charset="0"/>
              </a:rPr>
              <a:t> 2,000,000] =  $35,000</a:t>
            </a:r>
          </a:p>
          <a:p>
            <a:pPr>
              <a:spcBef>
                <a:spcPct val="50000"/>
              </a:spcBef>
            </a:pPr>
            <a:r>
              <a:rPr lang="en-US" altLang="en-US" sz="2800" dirty="0">
                <a:cs typeface="Times New Roman" panose="02020603050405020304" pitchFamily="18" charset="0"/>
              </a:rPr>
              <a:t>PV of $35,000 in perpetuity = 35,000 / .05  =  $700,000</a:t>
            </a:r>
          </a:p>
          <a:p>
            <a:pPr>
              <a:spcBef>
                <a:spcPct val="50000"/>
              </a:spcBef>
            </a:pPr>
            <a:endParaRPr lang="en-US" altLang="en-US" sz="2800" dirty="0">
              <a:cs typeface="Times New Roman" panose="02020603050405020304" pitchFamily="18" charset="0"/>
            </a:endParaRPr>
          </a:p>
          <a:p>
            <a:pPr>
              <a:spcBef>
                <a:spcPct val="50000"/>
              </a:spcBef>
            </a:pPr>
            <a:r>
              <a:rPr lang="en-US" altLang="en-US" sz="2800" dirty="0">
                <a:solidFill>
                  <a:srgbClr val="CC0099"/>
                </a:solidFill>
                <a:cs typeface="Times New Roman" panose="02020603050405020304" pitchFamily="18" charset="0"/>
              </a:rPr>
              <a:t>Alternatively: PV Tax Shield = $2,000,000 x .35 = </a:t>
            </a:r>
            <a:r>
              <a:rPr lang="en-US" altLang="en-US" sz="2800" b="1" u="sng" dirty="0">
                <a:solidFill>
                  <a:srgbClr val="CC0099"/>
                </a:solidFill>
                <a:cs typeface="Times New Roman" panose="02020603050405020304" pitchFamily="18" charset="0"/>
              </a:rPr>
              <a:t>$700,000</a:t>
            </a:r>
          </a:p>
        </p:txBody>
      </p:sp>
    </p:spTree>
    <p:extLst>
      <p:ext uri="{BB962C8B-B14F-4D97-AF65-F5344CB8AC3E}">
        <p14:creationId xmlns:p14="http://schemas.microsoft.com/office/powerpoint/2010/main" val="10626938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wipe(down)">
                                      <p:cBhvr>
                                        <p:cTn id="7" dur="500"/>
                                        <p:tgtEl>
                                          <p:spTgt spid="1945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7415"/>
                                        </p:tgtEl>
                                        <p:attrNameLst>
                                          <p:attrName>style.visibility</p:attrName>
                                        </p:attrNameLst>
                                      </p:cBhvr>
                                      <p:to>
                                        <p:strVal val="visible"/>
                                      </p:to>
                                    </p:set>
                                    <p:animEffect transition="in" filter="wipe(down)">
                                      <p:cBhvr>
                                        <p:cTn id="12" dur="500"/>
                                        <p:tgtEl>
                                          <p:spTgt spid="174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174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321212"/>
            <a:ext cx="7772400" cy="685800"/>
          </a:xfrm>
        </p:spPr>
        <p:txBody>
          <a:bodyPr>
            <a:normAutofit fontScale="90000"/>
          </a:bodyPr>
          <a:lstStyle/>
          <a:p>
            <a:r>
              <a:rPr lang="en-GB" b="1" dirty="0"/>
              <a:t>MM and taxes</a:t>
            </a:r>
          </a:p>
        </p:txBody>
      </p:sp>
      <p:sp>
        <p:nvSpPr>
          <p:cNvPr id="3" name="Text Placeholder 2"/>
          <p:cNvSpPr>
            <a:spLocks noGrp="1"/>
          </p:cNvSpPr>
          <p:nvPr>
            <p:ph type="body" sz="half" idx="1"/>
          </p:nvPr>
        </p:nvSpPr>
        <p:spPr>
          <a:xfrm>
            <a:off x="2209800" y="1219200"/>
            <a:ext cx="8022103" cy="4876800"/>
          </a:xfrm>
        </p:spPr>
        <p:txBody>
          <a:bodyPr/>
          <a:lstStyle/>
          <a:p>
            <a:pPr>
              <a:buFont typeface="Wingdings" panose="05000000000000000000" pitchFamily="2" charset="2"/>
              <a:buChar char="§"/>
            </a:pPr>
            <a:r>
              <a:rPr lang="en-GB" sz="2400" dirty="0"/>
              <a:t>This now leads to the corrected version of MM’s proposition – which reflects income taxes.</a:t>
            </a:r>
          </a:p>
          <a:p>
            <a:pPr>
              <a:buFont typeface="Wingdings" panose="05000000000000000000" pitchFamily="2" charset="2"/>
              <a:buChar char="§"/>
            </a:pPr>
            <a:r>
              <a:rPr lang="en-GB" sz="2400" b="1" dirty="0"/>
              <a:t>The new proposition (proposition 2) </a:t>
            </a:r>
            <a:r>
              <a:rPr lang="en-GB" sz="2400" dirty="0"/>
              <a:t>is </a:t>
            </a:r>
          </a:p>
          <a:p>
            <a:pPr lvl="1">
              <a:buFont typeface="Wingdings" panose="05000000000000000000" pitchFamily="2" charset="2"/>
              <a:buChar char="§"/>
            </a:pPr>
            <a:r>
              <a:rPr lang="en-GB" sz="2200" dirty="0"/>
              <a:t>Value of firm = value if all-equity-financed + PV(tax shield)</a:t>
            </a:r>
          </a:p>
          <a:p>
            <a:pPr>
              <a:buFont typeface="Wingdings" panose="05000000000000000000" pitchFamily="2" charset="2"/>
              <a:buChar char="§"/>
            </a:pPr>
            <a:r>
              <a:rPr lang="en-GB" sz="2400" dirty="0"/>
              <a:t>In the special case of permanent debt,</a:t>
            </a:r>
          </a:p>
          <a:p>
            <a:pPr lvl="1">
              <a:buFont typeface="Wingdings" panose="05000000000000000000" pitchFamily="2" charset="2"/>
              <a:buChar char="§"/>
            </a:pPr>
            <a:r>
              <a:rPr lang="en-GB" sz="2200" dirty="0"/>
              <a:t>Value of firm = value if all-equity-financed + </a:t>
            </a:r>
            <a:r>
              <a:rPr lang="en-GB" sz="2200" i="1" dirty="0" err="1"/>
              <a:t>T</a:t>
            </a:r>
            <a:r>
              <a:rPr lang="en-GB" sz="2200" i="1" baseline="-30000" dirty="0" err="1"/>
              <a:t>c</a:t>
            </a:r>
            <a:r>
              <a:rPr lang="en-GB" sz="2200" i="1" dirty="0" err="1"/>
              <a:t>D</a:t>
            </a:r>
            <a:r>
              <a:rPr lang="en-GB" sz="2200" i="1" dirty="0"/>
              <a:t> </a:t>
            </a:r>
          </a:p>
        </p:txBody>
      </p:sp>
    </p:spTree>
    <p:extLst>
      <p:ext uri="{BB962C8B-B14F-4D97-AF65-F5344CB8AC3E}">
        <p14:creationId xmlns:p14="http://schemas.microsoft.com/office/powerpoint/2010/main" val="7062963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AutoShape 2"/>
          <p:cNvSpPr>
            <a:spLocks noChangeArrowheads="1"/>
          </p:cNvSpPr>
          <p:nvPr/>
        </p:nvSpPr>
        <p:spPr bwMode="auto">
          <a:xfrm>
            <a:off x="2590800" y="1941513"/>
            <a:ext cx="6692900" cy="3403600"/>
          </a:xfrm>
          <a:prstGeom prst="roundRect">
            <a:avLst>
              <a:gd name="adj" fmla="val 12486"/>
            </a:avLst>
          </a:prstGeom>
          <a:solidFill>
            <a:srgbClr val="FEB2FE"/>
          </a:solidFill>
          <a:ln w="25400">
            <a:solidFill>
              <a:schemeClr val="tx1"/>
            </a:solidFill>
            <a:round/>
            <a:headEnd/>
            <a:tailEnd/>
          </a:ln>
          <a:effectLst>
            <a:outerShdw dist="107763" dir="2700000" algn="ctr" rotWithShape="0">
              <a:schemeClr val="bg2"/>
            </a:outerShdw>
          </a:effectLst>
        </p:spPr>
        <p:txBody>
          <a:bodyPr wrap="none" anchor="ctr"/>
          <a:lstStyle/>
          <a:p>
            <a:pPr>
              <a:defRPr/>
            </a:pPr>
            <a:endParaRPr lang="en-US"/>
          </a:p>
        </p:txBody>
      </p:sp>
      <p:sp>
        <p:nvSpPr>
          <p:cNvPr id="20483" name="Rectangle 3"/>
          <p:cNvSpPr>
            <a:spLocks noGrp="1" noChangeArrowheads="1"/>
          </p:cNvSpPr>
          <p:nvPr>
            <p:ph type="title"/>
          </p:nvPr>
        </p:nvSpPr>
        <p:spPr>
          <a:noFill/>
        </p:spPr>
        <p:txBody>
          <a:bodyPr vert="horz" lIns="92075" tIns="46038" rIns="92075" bIns="46038" rtlCol="0" anchor="ctr">
            <a:normAutofit/>
          </a:bodyPr>
          <a:lstStyle/>
          <a:p>
            <a:pPr eaLnBrk="1" hangingPunct="1"/>
            <a:r>
              <a:rPr lang="en-US" altLang="en-US" b="1" dirty="0"/>
              <a:t>Capital Structure &amp; Corporate Taxes</a:t>
            </a:r>
          </a:p>
        </p:txBody>
      </p:sp>
      <p:sp>
        <p:nvSpPr>
          <p:cNvPr id="19461" name="Rectangle 5"/>
          <p:cNvSpPr>
            <a:spLocks noChangeArrowheads="1"/>
          </p:cNvSpPr>
          <p:nvPr/>
        </p:nvSpPr>
        <p:spPr bwMode="auto">
          <a:xfrm>
            <a:off x="2895600" y="2304164"/>
            <a:ext cx="6629400" cy="2678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u="sng" dirty="0">
                <a:cs typeface="Times New Roman" panose="02020603050405020304" pitchFamily="18" charset="0"/>
              </a:rPr>
              <a:t>Example</a:t>
            </a:r>
            <a:endParaRPr lang="en-US" altLang="en-US" dirty="0">
              <a:cs typeface="Times New Roman" panose="02020603050405020304" pitchFamily="18" charset="0"/>
            </a:endParaRPr>
          </a:p>
          <a:p>
            <a:pPr>
              <a:spcBef>
                <a:spcPct val="50000"/>
              </a:spcBef>
            </a:pPr>
            <a:r>
              <a:rPr lang="en-US" altLang="en-US" dirty="0">
                <a:cs typeface="Times New Roman" panose="02020603050405020304" pitchFamily="18" charset="0"/>
              </a:rPr>
              <a:t>All Equity Value = 585 / .05 = 11,700,000</a:t>
            </a:r>
          </a:p>
          <a:p>
            <a:pPr>
              <a:spcBef>
                <a:spcPct val="50000"/>
              </a:spcBef>
            </a:pPr>
            <a:r>
              <a:rPr lang="en-US" altLang="en-US" dirty="0">
                <a:cs typeface="Times New Roman" panose="02020603050405020304" pitchFamily="18" charset="0"/>
              </a:rPr>
              <a:t>                    PV Tax Shield   =       700,000</a:t>
            </a:r>
          </a:p>
          <a:p>
            <a:pPr>
              <a:spcBef>
                <a:spcPct val="50000"/>
              </a:spcBef>
            </a:pPr>
            <a:endParaRPr lang="en-US" altLang="en-US" dirty="0">
              <a:cs typeface="Times New Roman" panose="02020603050405020304" pitchFamily="18" charset="0"/>
            </a:endParaRPr>
          </a:p>
          <a:p>
            <a:pPr>
              <a:spcBef>
                <a:spcPct val="50000"/>
              </a:spcBef>
            </a:pPr>
            <a:r>
              <a:rPr lang="en-US" altLang="en-US" u="sng" dirty="0">
                <a:cs typeface="Times New Roman" panose="02020603050405020304" pitchFamily="18" charset="0"/>
              </a:rPr>
              <a:t>Firm Value with 1/2 Debt =  $12,400,000</a:t>
            </a:r>
          </a:p>
        </p:txBody>
      </p:sp>
    </p:spTree>
    <p:extLst>
      <p:ext uri="{BB962C8B-B14F-4D97-AF65-F5344CB8AC3E}">
        <p14:creationId xmlns:p14="http://schemas.microsoft.com/office/powerpoint/2010/main" val="403988482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wipe(down)">
                                      <p:cBhvr>
                                        <p:cTn id="7" dur="500"/>
                                        <p:tgtEl>
                                          <p:spTgt spid="2048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9458"/>
                                        </p:tgtEl>
                                        <p:attrNameLst>
                                          <p:attrName>style.visibility</p:attrName>
                                        </p:attrNameLst>
                                      </p:cBhvr>
                                      <p:to>
                                        <p:strVal val="visible"/>
                                      </p:to>
                                    </p:set>
                                    <p:animEffect transition="in" filter="wipe(down)">
                                      <p:cBhvr>
                                        <p:cTn id="12" dur="500"/>
                                        <p:tgtEl>
                                          <p:spTgt spid="19458"/>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9461"/>
                                        </p:tgtEl>
                                        <p:attrNameLst>
                                          <p:attrName>style.visibility</p:attrName>
                                        </p:attrNameLst>
                                      </p:cBhvr>
                                      <p:to>
                                        <p:strVal val="visible"/>
                                      </p:to>
                                    </p:set>
                                    <p:animEffect transition="in" filter="wipe(down)">
                                      <p:cBhvr>
                                        <p:cTn id="15" dur="500"/>
                                        <p:tgtEl>
                                          <p:spTgt spid="194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animBg="1"/>
      <p:bldP spid="20483" grpId="0"/>
      <p:bldP spid="1946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7"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19"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0"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1"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2"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3"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4"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5"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6" name="Rectangle 1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7" name="Rectangle 17"/>
          <p:cNvSpPr>
            <a:spLocks noGrp="1" noChangeArrowheads="1"/>
          </p:cNvSpPr>
          <p:nvPr>
            <p:ph type="body" idx="1"/>
          </p:nvPr>
        </p:nvSpPr>
        <p:spPr>
          <a:xfrm>
            <a:off x="1763152" y="2261549"/>
            <a:ext cx="8707901" cy="3424548"/>
          </a:xfrm>
          <a:noFill/>
        </p:spPr>
        <p:txBody>
          <a:bodyPr>
            <a:noAutofit/>
          </a:bodyPr>
          <a:lstStyle/>
          <a:p>
            <a:r>
              <a:rPr lang="en-US" altLang="en-US" dirty="0"/>
              <a:t>A firm’s objective changes when personal taxes are included in the analysis</a:t>
            </a:r>
          </a:p>
          <a:p>
            <a:r>
              <a:rPr lang="en-US" altLang="en-US" dirty="0"/>
              <a:t>In many cases, the potential value of interest tax shields can be very large</a:t>
            </a:r>
          </a:p>
          <a:p>
            <a:r>
              <a:rPr lang="en-US" altLang="en-US" dirty="0"/>
              <a:t>As such, most financial managers believe that there is a moderate tax advantage to corporate borrowing for firms that can exploit the tax shields fully</a:t>
            </a:r>
          </a:p>
        </p:txBody>
      </p:sp>
      <p:sp>
        <p:nvSpPr>
          <p:cNvPr id="13330" name="Rectangle 15"/>
          <p:cNvSpPr>
            <a:spLocks noGrp="1" noChangeArrowheads="1"/>
          </p:cNvSpPr>
          <p:nvPr>
            <p:ph type="title"/>
          </p:nvPr>
        </p:nvSpPr>
        <p:spPr>
          <a:xfrm>
            <a:off x="1763152" y="964910"/>
            <a:ext cx="8904849" cy="740027"/>
          </a:xfrm>
          <a:noFill/>
        </p:spPr>
        <p:txBody>
          <a:bodyPr>
            <a:noAutofit/>
          </a:bodyPr>
          <a:lstStyle/>
          <a:p>
            <a:r>
              <a:rPr lang="en-US" altLang="en-US" sz="4000" b="1" dirty="0"/>
              <a:t>Capital Structure &amp; Corporate Taxes</a:t>
            </a:r>
            <a:br>
              <a:rPr lang="en-US" altLang="en-US" sz="3600" b="1" dirty="0"/>
            </a:br>
            <a:endParaRPr lang="en-US" altLang="en-US" sz="3600" b="1" dirty="0"/>
          </a:p>
        </p:txBody>
      </p:sp>
    </p:spTree>
    <p:extLst>
      <p:ext uri="{BB962C8B-B14F-4D97-AF65-F5344CB8AC3E}">
        <p14:creationId xmlns:p14="http://schemas.microsoft.com/office/powerpoint/2010/main" val="288136899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330"/>
                                        </p:tgtEl>
                                        <p:attrNameLst>
                                          <p:attrName>style.visibility</p:attrName>
                                        </p:attrNameLst>
                                      </p:cBhvr>
                                      <p:to>
                                        <p:strVal val="visible"/>
                                      </p:to>
                                    </p:set>
                                    <p:animEffect transition="in" filter="fade">
                                      <p:cBhvr>
                                        <p:cTn id="7" dur="500"/>
                                        <p:tgtEl>
                                          <p:spTgt spid="133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27">
                                            <p:txEl>
                                              <p:pRg st="0" end="0"/>
                                            </p:txEl>
                                          </p:spTgt>
                                        </p:tgtEl>
                                        <p:attrNameLst>
                                          <p:attrName>style.visibility</p:attrName>
                                        </p:attrNameLst>
                                      </p:cBhvr>
                                      <p:to>
                                        <p:strVal val="visible"/>
                                      </p:to>
                                    </p:set>
                                    <p:animEffect transition="in" filter="fade">
                                      <p:cBhvr>
                                        <p:cTn id="12" dur="500"/>
                                        <p:tgtEl>
                                          <p:spTgt spid="133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327">
                                            <p:txEl>
                                              <p:pRg st="1" end="1"/>
                                            </p:txEl>
                                          </p:spTgt>
                                        </p:tgtEl>
                                        <p:attrNameLst>
                                          <p:attrName>style.visibility</p:attrName>
                                        </p:attrNameLst>
                                      </p:cBhvr>
                                      <p:to>
                                        <p:strVal val="visible"/>
                                      </p:to>
                                    </p:set>
                                    <p:animEffect transition="in" filter="fade">
                                      <p:cBhvr>
                                        <p:cTn id="17" dur="500"/>
                                        <p:tgtEl>
                                          <p:spTgt spid="1332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327">
                                            <p:txEl>
                                              <p:pRg st="2" end="2"/>
                                            </p:txEl>
                                          </p:spTgt>
                                        </p:tgtEl>
                                        <p:attrNameLst>
                                          <p:attrName>style.visibility</p:attrName>
                                        </p:attrNameLst>
                                      </p:cBhvr>
                                      <p:to>
                                        <p:strVal val="visible"/>
                                      </p:to>
                                    </p:set>
                                    <p:animEffect transition="in" filter="fade">
                                      <p:cBhvr>
                                        <p:cTn id="22" dur="500"/>
                                        <p:tgtEl>
                                          <p:spTgt spid="133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3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TWO</a:t>
            </a:r>
          </a:p>
        </p:txBody>
      </p:sp>
      <p:sp>
        <p:nvSpPr>
          <p:cNvPr id="3" name="Content Placeholder 2"/>
          <p:cNvSpPr>
            <a:spLocks noGrp="1"/>
          </p:cNvSpPr>
          <p:nvPr>
            <p:ph idx="1"/>
          </p:nvPr>
        </p:nvSpPr>
        <p:spPr/>
        <p:txBody>
          <a:bodyPr/>
          <a:lstStyle/>
          <a:p>
            <a:r>
              <a:rPr lang="en-GB" dirty="0"/>
              <a:t>Theories of capital structure</a:t>
            </a:r>
          </a:p>
        </p:txBody>
      </p:sp>
    </p:spTree>
    <p:extLst>
      <p:ext uri="{BB962C8B-B14F-4D97-AF65-F5344CB8AC3E}">
        <p14:creationId xmlns:p14="http://schemas.microsoft.com/office/powerpoint/2010/main" val="91795599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noFill/>
        </p:spPr>
        <p:txBody>
          <a:bodyPr vert="horz" lIns="92075" tIns="46038" rIns="92075" bIns="46038" rtlCol="0" anchor="ctr">
            <a:normAutofit/>
          </a:bodyPr>
          <a:lstStyle/>
          <a:p>
            <a:pPr eaLnBrk="1" hangingPunct="1"/>
            <a:r>
              <a:rPr lang="en-US" altLang="en-US" b="1" dirty="0"/>
              <a:t>Financial Choices</a:t>
            </a:r>
          </a:p>
        </p:txBody>
      </p:sp>
      <p:sp>
        <p:nvSpPr>
          <p:cNvPr id="32771" name="Rectangle 3"/>
          <p:cNvSpPr>
            <a:spLocks noGrp="1" noChangeArrowheads="1"/>
          </p:cNvSpPr>
          <p:nvPr>
            <p:ph idx="1"/>
          </p:nvPr>
        </p:nvSpPr>
        <p:spPr/>
        <p:txBody>
          <a:bodyPr vert="horz" lIns="92075" tIns="46038" rIns="92075" bIns="46038" rtlCol="0">
            <a:normAutofit/>
          </a:bodyPr>
          <a:lstStyle/>
          <a:p>
            <a:pPr eaLnBrk="1" hangingPunct="1">
              <a:buFont typeface="Wingdings" panose="05000000000000000000" pitchFamily="2" charset="2"/>
              <a:buNone/>
            </a:pPr>
            <a:r>
              <a:rPr lang="en-US" altLang="en-US" b="1" u="sng" dirty="0"/>
              <a:t>Trade-off Theory</a:t>
            </a:r>
            <a:r>
              <a:rPr lang="en-US" altLang="en-US" dirty="0"/>
              <a:t> - Theory that capital structure is based on a trade-off between tax savings and distress costs of debt.</a:t>
            </a:r>
          </a:p>
          <a:p>
            <a:pPr eaLnBrk="1" hangingPunct="1">
              <a:buFont typeface="Wingdings" panose="05000000000000000000" pitchFamily="2" charset="2"/>
              <a:buNone/>
            </a:pPr>
            <a:endParaRPr lang="en-US" altLang="en-US" b="1" u="sng" dirty="0"/>
          </a:p>
          <a:p>
            <a:pPr eaLnBrk="1" hangingPunct="1">
              <a:buFont typeface="Wingdings" panose="05000000000000000000" pitchFamily="2" charset="2"/>
              <a:buNone/>
            </a:pPr>
            <a:r>
              <a:rPr lang="en-US" altLang="en-US" b="1" u="sng" dirty="0"/>
              <a:t>Pecking Order Theory</a:t>
            </a:r>
            <a:r>
              <a:rPr lang="en-US" altLang="en-US" dirty="0"/>
              <a:t> - Theory stating that firms prefer to issue debt rather than equity if internal finance is insufficient.</a:t>
            </a:r>
          </a:p>
        </p:txBody>
      </p:sp>
    </p:spTree>
    <p:extLst>
      <p:ext uri="{BB962C8B-B14F-4D97-AF65-F5344CB8AC3E}">
        <p14:creationId xmlns:p14="http://schemas.microsoft.com/office/powerpoint/2010/main" val="18670200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wipe(down)">
                                      <p:cBhvr>
                                        <p:cTn id="7" dur="500"/>
                                        <p:tgtEl>
                                          <p:spTgt spid="3277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2771">
                                            <p:txEl>
                                              <p:pRg st="0" end="0"/>
                                            </p:txEl>
                                          </p:spTgt>
                                        </p:tgtEl>
                                        <p:attrNameLst>
                                          <p:attrName>style.visibility</p:attrName>
                                        </p:attrNameLst>
                                      </p:cBhvr>
                                      <p:to>
                                        <p:strVal val="visible"/>
                                      </p:to>
                                    </p:set>
                                    <p:animEffect transition="in" filter="wipe(down)">
                                      <p:cBhvr>
                                        <p:cTn id="12" dur="500"/>
                                        <p:tgtEl>
                                          <p:spTgt spid="327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2771">
                                            <p:txEl>
                                              <p:pRg st="2" end="2"/>
                                            </p:txEl>
                                          </p:spTgt>
                                        </p:tgtEl>
                                        <p:attrNameLst>
                                          <p:attrName>style.visibility</p:attrName>
                                        </p:attrNameLst>
                                      </p:cBhvr>
                                      <p:to>
                                        <p:strVal val="visible"/>
                                      </p:to>
                                    </p:set>
                                    <p:animEffect transition="in" filter="wipe(down)">
                                      <p:cBhvr>
                                        <p:cTn id="17" dur="500"/>
                                        <p:tgtEl>
                                          <p:spTgt spid="327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2590800" y="2743200"/>
            <a:ext cx="2895600" cy="1143000"/>
          </a:xfrm>
          <a:prstGeom prst="rect">
            <a:avLst/>
          </a:prstGeom>
          <a:solidFill>
            <a:srgbClr val="FF99CC"/>
          </a:solidFill>
          <a:ln w="9525">
            <a:miter lim="800000"/>
            <a:headEnd/>
            <a:tailEnd/>
          </a:ln>
          <a:scene3d>
            <a:camera prst="legacyPerspectiveBottom"/>
            <a:lightRig rig="legacyFlat1" dir="t"/>
          </a:scene3d>
          <a:sp3d extrusionH="887400" prstMaterial="legacyMatte">
            <a:bevelT w="13500" h="13500" prst="angle"/>
            <a:bevelB w="13500" h="13500" prst="angle"/>
            <a:extrusionClr>
              <a:srgbClr val="FF99CC"/>
            </a:extrusionClr>
            <a:contourClr>
              <a:srgbClr val="FF99CC"/>
            </a:contourClr>
          </a:sp3d>
        </p:spPr>
        <p:txBody>
          <a:bodyPr wrap="none" anchor="ctr">
            <a:flatTx/>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5" name="Rectangle 3"/>
          <p:cNvSpPr>
            <a:spLocks noChangeArrowheads="1"/>
          </p:cNvSpPr>
          <p:nvPr/>
        </p:nvSpPr>
        <p:spPr bwMode="auto">
          <a:xfrm>
            <a:off x="2590800" y="1447800"/>
            <a:ext cx="2895600" cy="1143000"/>
          </a:xfrm>
          <a:prstGeom prst="rect">
            <a:avLst/>
          </a:prstGeom>
          <a:solidFill>
            <a:schemeClr val="hlink"/>
          </a:solidFill>
          <a:ln w="9525">
            <a:miter lim="800000"/>
            <a:headEnd/>
            <a:tailEnd/>
          </a:ln>
          <a:scene3d>
            <a:camera prst="legacyPerspectiveBottom"/>
            <a:lightRig rig="legacyFlat1" dir="t"/>
          </a:scene3d>
          <a:sp3d extrusionH="887400" prstMaterial="legacyMatte">
            <a:bevelT w="13500" h="13500" prst="angle"/>
            <a:bevelB w="13500" h="13500" prst="angle"/>
            <a:extrusionClr>
              <a:schemeClr val="hlink"/>
            </a:extrusionClr>
            <a:contourClr>
              <a:schemeClr val="hlink"/>
            </a:contourClr>
          </a:sp3d>
        </p:spPr>
        <p:txBody>
          <a:bodyPr wrap="none" anchor="ctr">
            <a:flatTx/>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6" name="Rectangle 4"/>
          <p:cNvSpPr>
            <a:spLocks noChangeArrowheads="1"/>
          </p:cNvSpPr>
          <p:nvPr/>
        </p:nvSpPr>
        <p:spPr bwMode="auto">
          <a:xfrm>
            <a:off x="7315200" y="2743200"/>
            <a:ext cx="2895600" cy="1143000"/>
          </a:xfrm>
          <a:prstGeom prst="rect">
            <a:avLst/>
          </a:prstGeom>
          <a:solidFill>
            <a:srgbClr val="FF99CC"/>
          </a:solidFill>
          <a:ln w="9525">
            <a:miter lim="800000"/>
            <a:headEnd/>
            <a:tailEnd/>
          </a:ln>
          <a:scene3d>
            <a:camera prst="legacyPerspectiveBottom"/>
            <a:lightRig rig="legacyFlat1" dir="t"/>
          </a:scene3d>
          <a:sp3d extrusionH="887400" prstMaterial="legacyMatte">
            <a:bevelT w="13500" h="13500" prst="angle"/>
            <a:bevelB w="13500" h="13500" prst="angle"/>
            <a:extrusionClr>
              <a:srgbClr val="FF99CC"/>
            </a:extrusionClr>
            <a:contourClr>
              <a:srgbClr val="FF99CC"/>
            </a:contourClr>
          </a:sp3d>
        </p:spPr>
        <p:txBody>
          <a:bodyPr wrap="none" anchor="ctr">
            <a:flatTx/>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7" name="Rectangle 5"/>
          <p:cNvSpPr>
            <a:spLocks noChangeArrowheads="1"/>
          </p:cNvSpPr>
          <p:nvPr/>
        </p:nvSpPr>
        <p:spPr bwMode="auto">
          <a:xfrm>
            <a:off x="7315200" y="1447800"/>
            <a:ext cx="2895600" cy="1143000"/>
          </a:xfrm>
          <a:prstGeom prst="rect">
            <a:avLst/>
          </a:prstGeom>
          <a:solidFill>
            <a:schemeClr val="hlink"/>
          </a:solidFill>
          <a:ln w="9525">
            <a:miter lim="800000"/>
            <a:headEnd/>
            <a:tailEnd/>
          </a:ln>
          <a:scene3d>
            <a:camera prst="legacyPerspectiveBottom"/>
            <a:lightRig rig="legacyFlat1" dir="t"/>
          </a:scene3d>
          <a:sp3d extrusionH="887400" prstMaterial="legacyMatte">
            <a:bevelT w="13500" h="13500" prst="angle"/>
            <a:bevelB w="13500" h="13500" prst="angle"/>
            <a:extrusionClr>
              <a:schemeClr val="hlink"/>
            </a:extrusionClr>
            <a:contourClr>
              <a:schemeClr val="hlink"/>
            </a:contourClr>
          </a:sp3d>
        </p:spPr>
        <p:txBody>
          <a:bodyPr wrap="none" anchor="ctr">
            <a:flatTx/>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8" name="Rectangle 6"/>
          <p:cNvSpPr>
            <a:spLocks noGrp="1" noChangeArrowheads="1"/>
          </p:cNvSpPr>
          <p:nvPr>
            <p:ph type="title"/>
          </p:nvPr>
        </p:nvSpPr>
        <p:spPr>
          <a:xfrm>
            <a:off x="827690" y="64540"/>
            <a:ext cx="10515600" cy="1325563"/>
          </a:xfrm>
        </p:spPr>
        <p:txBody>
          <a:bodyPr/>
          <a:lstStyle/>
          <a:p>
            <a:pPr eaLnBrk="1" hangingPunct="1"/>
            <a:r>
              <a:rPr lang="en-US" altLang="en-US" b="1" dirty="0"/>
              <a:t>Trade Off Theory &amp; Prices</a:t>
            </a:r>
          </a:p>
        </p:txBody>
      </p:sp>
      <p:sp>
        <p:nvSpPr>
          <p:cNvPr id="33799" name="Rectangle 7"/>
          <p:cNvSpPr>
            <a:spLocks noGrp="1" noChangeArrowheads="1"/>
          </p:cNvSpPr>
          <p:nvPr>
            <p:ph idx="1"/>
          </p:nvPr>
        </p:nvSpPr>
        <p:spPr>
          <a:xfrm>
            <a:off x="2590800" y="1688060"/>
            <a:ext cx="7772400" cy="4876800"/>
          </a:xfrm>
        </p:spPr>
        <p:txBody>
          <a:bodyPr>
            <a:normAutofit/>
          </a:bodyPr>
          <a:lstStyle/>
          <a:p>
            <a:pPr marL="457200" indent="-457200" eaLnBrk="1" hangingPunct="1">
              <a:spcBef>
                <a:spcPct val="50000"/>
              </a:spcBef>
              <a:buFont typeface="Wingdings" panose="05000000000000000000" pitchFamily="2" charset="2"/>
              <a:buAutoNum type="arabicPeriod"/>
            </a:pPr>
            <a:r>
              <a:rPr lang="en-US" altLang="en-US" sz="2400" b="1" dirty="0"/>
              <a:t>Stock-for-debt				   Stock price</a:t>
            </a:r>
          </a:p>
          <a:p>
            <a:pPr eaLnBrk="1" hangingPunct="1">
              <a:spcBef>
                <a:spcPct val="50000"/>
              </a:spcBef>
              <a:buFont typeface="Wingdings" panose="05000000000000000000" pitchFamily="2" charset="2"/>
              <a:buNone/>
            </a:pPr>
            <a:r>
              <a:rPr lang="en-US" altLang="en-US" sz="2400" b="1" dirty="0"/>
              <a:t>      exchange offers				        falls   </a:t>
            </a:r>
          </a:p>
          <a:p>
            <a:pPr eaLnBrk="1" hangingPunct="1">
              <a:spcBef>
                <a:spcPct val="50000"/>
              </a:spcBef>
              <a:buFont typeface="Wingdings" panose="05000000000000000000" pitchFamily="2" charset="2"/>
              <a:buNone/>
            </a:pPr>
            <a:endParaRPr lang="en-US" altLang="en-US" sz="800" b="1" dirty="0"/>
          </a:p>
          <a:p>
            <a:pPr eaLnBrk="1" hangingPunct="1">
              <a:spcBef>
                <a:spcPct val="50000"/>
              </a:spcBef>
              <a:buFont typeface="Wingdings" panose="05000000000000000000" pitchFamily="2" charset="2"/>
              <a:buNone/>
            </a:pPr>
            <a:r>
              <a:rPr lang="en-US" altLang="en-US" sz="2400" b="1" dirty="0"/>
              <a:t>      Debt-for-stock			                 Stock price</a:t>
            </a:r>
          </a:p>
          <a:p>
            <a:pPr eaLnBrk="1" hangingPunct="1">
              <a:spcBef>
                <a:spcPct val="50000"/>
              </a:spcBef>
              <a:buFont typeface="Wingdings" panose="05000000000000000000" pitchFamily="2" charset="2"/>
              <a:buNone/>
            </a:pPr>
            <a:r>
              <a:rPr lang="en-US" altLang="en-US" sz="2400" b="1" dirty="0"/>
              <a:t>      exchange offers				         rises</a:t>
            </a:r>
          </a:p>
          <a:p>
            <a:pPr eaLnBrk="1" hangingPunct="1">
              <a:spcBef>
                <a:spcPct val="50000"/>
              </a:spcBef>
              <a:buFont typeface="Wingdings" panose="05000000000000000000" pitchFamily="2" charset="2"/>
              <a:buNone/>
            </a:pPr>
            <a:endParaRPr lang="en-US" altLang="en-US" sz="2400" b="1" dirty="0"/>
          </a:p>
          <a:p>
            <a:pPr eaLnBrk="1" hangingPunct="1">
              <a:spcBef>
                <a:spcPct val="50000"/>
              </a:spcBef>
              <a:buFont typeface="Wingdings" panose="05000000000000000000" pitchFamily="2" charset="2"/>
              <a:buNone/>
            </a:pPr>
            <a:r>
              <a:rPr lang="en-US" altLang="en-US" sz="2400" b="1" dirty="0"/>
              <a:t>2.  Issuing common stock drives down stock prices; repurchase increases stock prices.</a:t>
            </a:r>
          </a:p>
          <a:p>
            <a:pPr eaLnBrk="1" hangingPunct="1">
              <a:spcBef>
                <a:spcPct val="50000"/>
              </a:spcBef>
              <a:buFont typeface="Wingdings" panose="05000000000000000000" pitchFamily="2" charset="2"/>
              <a:buNone/>
            </a:pPr>
            <a:r>
              <a:rPr lang="en-US" altLang="en-US" sz="2400" b="1" dirty="0"/>
              <a:t>3.  Issuing straight debt has a small negative impact.</a:t>
            </a:r>
            <a:endParaRPr lang="en-US" altLang="en-US" sz="3600" b="1" dirty="0"/>
          </a:p>
          <a:p>
            <a:pPr eaLnBrk="1" hangingPunct="1">
              <a:buFont typeface="Wingdings" panose="05000000000000000000" pitchFamily="2" charset="2"/>
              <a:buNone/>
            </a:pPr>
            <a:endParaRPr lang="en-US" altLang="en-US" dirty="0"/>
          </a:p>
        </p:txBody>
      </p:sp>
      <p:sp>
        <p:nvSpPr>
          <p:cNvPr id="33800" name="Line 8"/>
          <p:cNvSpPr>
            <a:spLocks noChangeShapeType="1"/>
          </p:cNvSpPr>
          <p:nvPr/>
        </p:nvSpPr>
        <p:spPr bwMode="auto">
          <a:xfrm>
            <a:off x="5562600" y="2057400"/>
            <a:ext cx="1752600" cy="0"/>
          </a:xfrm>
          <a:prstGeom prst="line">
            <a:avLst/>
          </a:prstGeom>
          <a:noFill/>
          <a:ln w="76200" cmpd="tri">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3801" name="Line 9"/>
          <p:cNvSpPr>
            <a:spLocks noChangeShapeType="1"/>
          </p:cNvSpPr>
          <p:nvPr/>
        </p:nvSpPr>
        <p:spPr bwMode="auto">
          <a:xfrm>
            <a:off x="5562600" y="3276600"/>
            <a:ext cx="1752600" cy="0"/>
          </a:xfrm>
          <a:prstGeom prst="line">
            <a:avLst/>
          </a:prstGeom>
          <a:noFill/>
          <a:ln w="76200" cmpd="tri">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670770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3798"/>
                                        </p:tgtEl>
                                        <p:attrNameLst>
                                          <p:attrName>style.visibility</p:attrName>
                                        </p:attrNameLst>
                                      </p:cBhvr>
                                      <p:to>
                                        <p:strVal val="visible"/>
                                      </p:to>
                                    </p:set>
                                    <p:animEffect transition="in" filter="wipe(down)">
                                      <p:cBhvr>
                                        <p:cTn id="7" dur="500"/>
                                        <p:tgtEl>
                                          <p:spTgt spid="337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3799">
                                            <p:txEl>
                                              <p:pRg st="0" end="0"/>
                                            </p:txEl>
                                          </p:spTgt>
                                        </p:tgtEl>
                                        <p:attrNameLst>
                                          <p:attrName>style.visibility</p:attrName>
                                        </p:attrNameLst>
                                      </p:cBhvr>
                                      <p:to>
                                        <p:strVal val="visible"/>
                                      </p:to>
                                    </p:set>
                                    <p:animEffect transition="in" filter="wipe(down)">
                                      <p:cBhvr>
                                        <p:cTn id="12" dur="500"/>
                                        <p:tgtEl>
                                          <p:spTgt spid="337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3799">
                                            <p:txEl>
                                              <p:pRg st="1" end="1"/>
                                            </p:txEl>
                                          </p:spTgt>
                                        </p:tgtEl>
                                        <p:attrNameLst>
                                          <p:attrName>style.visibility</p:attrName>
                                        </p:attrNameLst>
                                      </p:cBhvr>
                                      <p:to>
                                        <p:strVal val="visible"/>
                                      </p:to>
                                    </p:set>
                                    <p:animEffect transition="in" filter="wipe(down)">
                                      <p:cBhvr>
                                        <p:cTn id="17" dur="500"/>
                                        <p:tgtEl>
                                          <p:spTgt spid="337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3799">
                                            <p:txEl>
                                              <p:pRg st="3" end="3"/>
                                            </p:txEl>
                                          </p:spTgt>
                                        </p:tgtEl>
                                        <p:attrNameLst>
                                          <p:attrName>style.visibility</p:attrName>
                                        </p:attrNameLst>
                                      </p:cBhvr>
                                      <p:to>
                                        <p:strVal val="visible"/>
                                      </p:to>
                                    </p:set>
                                    <p:animEffect transition="in" filter="wipe(down)">
                                      <p:cBhvr>
                                        <p:cTn id="22" dur="500"/>
                                        <p:tgtEl>
                                          <p:spTgt spid="337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3799">
                                            <p:txEl>
                                              <p:pRg st="4" end="4"/>
                                            </p:txEl>
                                          </p:spTgt>
                                        </p:tgtEl>
                                        <p:attrNameLst>
                                          <p:attrName>style.visibility</p:attrName>
                                        </p:attrNameLst>
                                      </p:cBhvr>
                                      <p:to>
                                        <p:strVal val="visible"/>
                                      </p:to>
                                    </p:set>
                                    <p:animEffect transition="in" filter="wipe(down)">
                                      <p:cBhvr>
                                        <p:cTn id="27" dur="500"/>
                                        <p:tgtEl>
                                          <p:spTgt spid="337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3799">
                                            <p:txEl>
                                              <p:pRg st="6" end="6"/>
                                            </p:txEl>
                                          </p:spTgt>
                                        </p:tgtEl>
                                        <p:attrNameLst>
                                          <p:attrName>style.visibility</p:attrName>
                                        </p:attrNameLst>
                                      </p:cBhvr>
                                      <p:to>
                                        <p:strVal val="visible"/>
                                      </p:to>
                                    </p:set>
                                    <p:animEffect transition="in" filter="wipe(down)">
                                      <p:cBhvr>
                                        <p:cTn id="32" dur="500"/>
                                        <p:tgtEl>
                                          <p:spTgt spid="3379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3799">
                                            <p:txEl>
                                              <p:pRg st="7" end="7"/>
                                            </p:txEl>
                                          </p:spTgt>
                                        </p:tgtEl>
                                        <p:attrNameLst>
                                          <p:attrName>style.visibility</p:attrName>
                                        </p:attrNameLst>
                                      </p:cBhvr>
                                      <p:to>
                                        <p:strVal val="visible"/>
                                      </p:to>
                                    </p:set>
                                    <p:animEffect transition="in" filter="wipe(down)">
                                      <p:cBhvr>
                                        <p:cTn id="37" dur="500"/>
                                        <p:tgtEl>
                                          <p:spTgt spid="337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8" grpId="0"/>
      <p:bldP spid="3379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trade-off theory of capital structure</a:t>
            </a:r>
          </a:p>
        </p:txBody>
      </p:sp>
      <p:sp>
        <p:nvSpPr>
          <p:cNvPr id="3" name="Content Placeholder 2"/>
          <p:cNvSpPr>
            <a:spLocks noGrp="1"/>
          </p:cNvSpPr>
          <p:nvPr>
            <p:ph idx="1"/>
          </p:nvPr>
        </p:nvSpPr>
        <p:spPr/>
        <p:txBody>
          <a:bodyPr>
            <a:normAutofit/>
          </a:bodyPr>
          <a:lstStyle/>
          <a:p>
            <a:r>
              <a:rPr lang="en-GB" sz="3200" dirty="0"/>
              <a:t>The theory recognizes that target debt ratios may vary from firm to firm</a:t>
            </a:r>
          </a:p>
          <a:p>
            <a:r>
              <a:rPr lang="en-GB" sz="3200" dirty="0"/>
              <a:t>The theory suggests that </a:t>
            </a:r>
          </a:p>
          <a:p>
            <a:pPr lvl="1"/>
            <a:r>
              <a:rPr lang="en-GB" sz="2800" dirty="0"/>
              <a:t>Companies with safe, tangible assets and plenty of taxable income to shield ought to have high target ratios (e.g. Airlines)</a:t>
            </a:r>
          </a:p>
          <a:p>
            <a:pPr lvl="1"/>
            <a:r>
              <a:rPr lang="en-GB" sz="2800" dirty="0"/>
              <a:t>Unprofitable companies with risky, intangible assets ought to rely primarily on equity financing (e.g. High tech companies)</a:t>
            </a:r>
          </a:p>
          <a:p>
            <a:pPr lvl="1"/>
            <a:r>
              <a:rPr lang="en-GB" sz="2800" dirty="0"/>
              <a:t>Note: the target ratio is often specified not as a debt ratio but as a debt rating</a:t>
            </a:r>
          </a:p>
        </p:txBody>
      </p:sp>
    </p:spTree>
    <p:extLst>
      <p:ext uri="{BB962C8B-B14F-4D97-AF65-F5344CB8AC3E}">
        <p14:creationId xmlns:p14="http://schemas.microsoft.com/office/powerpoint/2010/main" val="1374317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Implications of the Pecking Order</a:t>
            </a:r>
          </a:p>
        </p:txBody>
      </p:sp>
      <p:sp>
        <p:nvSpPr>
          <p:cNvPr id="3" name="Content Placeholder 2"/>
          <p:cNvSpPr>
            <a:spLocks noGrp="1"/>
          </p:cNvSpPr>
          <p:nvPr>
            <p:ph idx="1"/>
          </p:nvPr>
        </p:nvSpPr>
        <p:spPr/>
        <p:txBody>
          <a:bodyPr>
            <a:normAutofit/>
          </a:bodyPr>
          <a:lstStyle/>
          <a:p>
            <a:r>
              <a:rPr lang="en-GB" sz="3200" dirty="0"/>
              <a:t>Firms prefer internal finance</a:t>
            </a:r>
          </a:p>
          <a:p>
            <a:r>
              <a:rPr lang="en-GB" sz="3200" dirty="0"/>
              <a:t>If external finance is required, firms issue the safest security first. That is, they start with debt, then possibly hybrid securities such as convertible bonds, then perhaps equity as a last resort</a:t>
            </a:r>
          </a:p>
          <a:p>
            <a:endParaRPr lang="en-GB" sz="3200" dirty="0"/>
          </a:p>
        </p:txBody>
      </p:sp>
    </p:spTree>
    <p:extLst>
      <p:ext uri="{BB962C8B-B14F-4D97-AF65-F5344CB8AC3E}">
        <p14:creationId xmlns:p14="http://schemas.microsoft.com/office/powerpoint/2010/main" val="34693701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557048" y="436842"/>
            <a:ext cx="8424000" cy="540000"/>
          </a:xfrm>
        </p:spPr>
        <p:txBody>
          <a:bodyPr>
            <a:noAutofit/>
          </a:bodyPr>
          <a:lstStyle/>
          <a:p>
            <a:pPr eaLnBrk="1" hangingPunct="1"/>
            <a:r>
              <a:rPr lang="en-US" altLang="en-US" sz="4800" b="1" dirty="0"/>
              <a:t>Pecking Order Theory</a:t>
            </a:r>
          </a:p>
        </p:txBody>
      </p:sp>
      <p:sp>
        <p:nvSpPr>
          <p:cNvPr id="35843" name="Rectangle 3"/>
          <p:cNvSpPr>
            <a:spLocks noGrp="1" noChangeArrowheads="1"/>
          </p:cNvSpPr>
          <p:nvPr>
            <p:ph idx="1"/>
          </p:nvPr>
        </p:nvSpPr>
        <p:spPr>
          <a:xfrm>
            <a:off x="557048" y="1218581"/>
            <a:ext cx="10888717" cy="5085715"/>
          </a:xfrm>
        </p:spPr>
        <p:txBody>
          <a:bodyPr>
            <a:noAutofit/>
          </a:bodyPr>
          <a:lstStyle/>
          <a:p>
            <a:r>
              <a:rPr lang="en-US" altLang="en-US" dirty="0">
                <a:solidFill>
                  <a:srgbClr val="000000"/>
                </a:solidFill>
              </a:rPr>
              <a:t>The theory is based on the assumption that - </a:t>
            </a:r>
          </a:p>
          <a:p>
            <a:pPr lvl="1"/>
            <a:r>
              <a:rPr lang="en-US" altLang="en-US" dirty="0">
                <a:solidFill>
                  <a:srgbClr val="000000"/>
                </a:solidFill>
              </a:rPr>
              <a:t>The announcement of a stock issue drives down the stock price because investors  believe managers are more likely to issue when shares are overpriced.</a:t>
            </a:r>
          </a:p>
          <a:p>
            <a:pPr lvl="1"/>
            <a:r>
              <a:rPr lang="en-US" altLang="en-US" dirty="0">
                <a:solidFill>
                  <a:srgbClr val="000000"/>
                </a:solidFill>
              </a:rPr>
              <a:t>Therefore firms prefer internal finance since funds can be raised without sending adverse signals.</a:t>
            </a:r>
          </a:p>
          <a:p>
            <a:pPr lvl="1"/>
            <a:r>
              <a:rPr lang="en-US" altLang="en-US" dirty="0">
                <a:solidFill>
                  <a:srgbClr val="000000"/>
                </a:solidFill>
              </a:rPr>
              <a:t>If external finance is required, firms issue debt first and equity as a last resort.</a:t>
            </a:r>
          </a:p>
          <a:p>
            <a:r>
              <a:rPr lang="en-US" altLang="en-US" dirty="0">
                <a:solidFill>
                  <a:srgbClr val="000000"/>
                </a:solidFill>
              </a:rPr>
              <a:t>The pecking order explains why the most profitable firms generally borrow less – not because they have low target debt ratios but because they don’t need outside money.</a:t>
            </a:r>
          </a:p>
          <a:p>
            <a:r>
              <a:rPr lang="en-US" altLang="en-US" dirty="0">
                <a:solidFill>
                  <a:srgbClr val="000000"/>
                </a:solidFill>
              </a:rPr>
              <a:t>On the order hand, less profitable firms issue debt because they do not have internal funds sufficient for their capital investment programs and because debt financing is first on the pecking order of external financing</a:t>
            </a:r>
          </a:p>
          <a:p>
            <a:pPr eaLnBrk="1" hangingPunct="1">
              <a:buFont typeface="Wingdings" panose="05000000000000000000" pitchFamily="2" charset="2"/>
              <a:buNone/>
            </a:pPr>
            <a:endParaRPr lang="en-US" altLang="en-US" sz="2400" dirty="0"/>
          </a:p>
        </p:txBody>
      </p:sp>
    </p:spTree>
    <p:extLst>
      <p:ext uri="{BB962C8B-B14F-4D97-AF65-F5344CB8AC3E}">
        <p14:creationId xmlns:p14="http://schemas.microsoft.com/office/powerpoint/2010/main" val="29102434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wipe(down)">
                                      <p:cBhvr>
                                        <p:cTn id="7" dur="500"/>
                                        <p:tgtEl>
                                          <p:spTgt spid="358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5843">
                                            <p:txEl>
                                              <p:pRg st="0" end="0"/>
                                            </p:txEl>
                                          </p:spTgt>
                                        </p:tgtEl>
                                        <p:attrNameLst>
                                          <p:attrName>style.visibility</p:attrName>
                                        </p:attrNameLst>
                                      </p:cBhvr>
                                      <p:to>
                                        <p:strVal val="visible"/>
                                      </p:to>
                                    </p:set>
                                    <p:animEffect transition="in" filter="wipe(down)">
                                      <p:cBhvr>
                                        <p:cTn id="12" dur="500"/>
                                        <p:tgtEl>
                                          <p:spTgt spid="358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5843">
                                            <p:txEl>
                                              <p:pRg st="1" end="1"/>
                                            </p:txEl>
                                          </p:spTgt>
                                        </p:tgtEl>
                                        <p:attrNameLst>
                                          <p:attrName>style.visibility</p:attrName>
                                        </p:attrNameLst>
                                      </p:cBhvr>
                                      <p:to>
                                        <p:strVal val="visible"/>
                                      </p:to>
                                    </p:set>
                                    <p:animEffect transition="in" filter="wipe(down)">
                                      <p:cBhvr>
                                        <p:cTn id="17" dur="500"/>
                                        <p:tgtEl>
                                          <p:spTgt spid="358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5843">
                                            <p:txEl>
                                              <p:pRg st="2" end="2"/>
                                            </p:txEl>
                                          </p:spTgt>
                                        </p:tgtEl>
                                        <p:attrNameLst>
                                          <p:attrName>style.visibility</p:attrName>
                                        </p:attrNameLst>
                                      </p:cBhvr>
                                      <p:to>
                                        <p:strVal val="visible"/>
                                      </p:to>
                                    </p:set>
                                    <p:animEffect transition="in" filter="wipe(down)">
                                      <p:cBhvr>
                                        <p:cTn id="22" dur="500"/>
                                        <p:tgtEl>
                                          <p:spTgt spid="3584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5843">
                                            <p:txEl>
                                              <p:pRg st="3" end="3"/>
                                            </p:txEl>
                                          </p:spTgt>
                                        </p:tgtEl>
                                        <p:attrNameLst>
                                          <p:attrName>style.visibility</p:attrName>
                                        </p:attrNameLst>
                                      </p:cBhvr>
                                      <p:to>
                                        <p:strVal val="visible"/>
                                      </p:to>
                                    </p:set>
                                    <p:animEffect transition="in" filter="wipe(down)">
                                      <p:cBhvr>
                                        <p:cTn id="27" dur="500"/>
                                        <p:tgtEl>
                                          <p:spTgt spid="3584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5843">
                                            <p:txEl>
                                              <p:pRg st="4" end="4"/>
                                            </p:txEl>
                                          </p:spTgt>
                                        </p:tgtEl>
                                        <p:attrNameLst>
                                          <p:attrName>style.visibility</p:attrName>
                                        </p:attrNameLst>
                                      </p:cBhvr>
                                      <p:to>
                                        <p:strVal val="visible"/>
                                      </p:to>
                                    </p:set>
                                    <p:animEffect transition="in" filter="wipe(down)">
                                      <p:cBhvr>
                                        <p:cTn id="32" dur="500"/>
                                        <p:tgtEl>
                                          <p:spTgt spid="3584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5843">
                                            <p:txEl>
                                              <p:pRg st="5" end="5"/>
                                            </p:txEl>
                                          </p:spTgt>
                                        </p:tgtEl>
                                        <p:attrNameLst>
                                          <p:attrName>style.visibility</p:attrName>
                                        </p:attrNameLst>
                                      </p:cBhvr>
                                      <p:to>
                                        <p:strVal val="visible"/>
                                      </p:to>
                                    </p:set>
                                    <p:animEffect transition="in" filter="wipe(down)">
                                      <p:cBhvr>
                                        <p:cTn id="37" dur="500"/>
                                        <p:tgtEl>
                                          <p:spTgt spid="358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09" y="605008"/>
            <a:ext cx="8424000" cy="540000"/>
          </a:xfrm>
        </p:spPr>
        <p:txBody>
          <a:bodyPr>
            <a:noAutofit/>
          </a:bodyPr>
          <a:lstStyle/>
          <a:p>
            <a:r>
              <a:rPr lang="en-GB" sz="6000" b="1" dirty="0"/>
              <a:t>Conclusion</a:t>
            </a:r>
          </a:p>
        </p:txBody>
      </p:sp>
      <p:sp>
        <p:nvSpPr>
          <p:cNvPr id="3" name="Content Placeholder 2"/>
          <p:cNvSpPr>
            <a:spLocks noGrp="1"/>
          </p:cNvSpPr>
          <p:nvPr>
            <p:ph idx="1"/>
          </p:nvPr>
        </p:nvSpPr>
        <p:spPr>
          <a:xfrm>
            <a:off x="1229709" y="1454200"/>
            <a:ext cx="10005849" cy="5085715"/>
          </a:xfrm>
        </p:spPr>
        <p:txBody>
          <a:bodyPr>
            <a:normAutofit/>
          </a:bodyPr>
          <a:lstStyle/>
          <a:p>
            <a:r>
              <a:rPr lang="en-GB" sz="3200" dirty="0"/>
              <a:t>Is there a theory of optimal capital structure?</a:t>
            </a:r>
          </a:p>
          <a:p>
            <a:r>
              <a:rPr lang="en-GB" sz="3200" dirty="0"/>
              <a:t>The answer is NO</a:t>
            </a:r>
          </a:p>
          <a:p>
            <a:r>
              <a:rPr lang="en-GB" sz="3200" dirty="0"/>
              <a:t>There is no one theory that can capture everything that drives thousands of corporations’ debt versus equity choices.</a:t>
            </a:r>
          </a:p>
          <a:p>
            <a:r>
              <a:rPr lang="en-GB" sz="3200" dirty="0"/>
              <a:t>In practice, financing choices depend on the relative importance of several factors – such </a:t>
            </a:r>
            <a:r>
              <a:rPr lang="en-GB" sz="3200" i="1" dirty="0"/>
              <a:t>tax shield, bankruptcy costs, costs of financial distress and costs of conflict of interest.</a:t>
            </a:r>
          </a:p>
          <a:p>
            <a:pPr marL="0" indent="0">
              <a:buNone/>
            </a:pPr>
            <a:endParaRPr lang="en-GB" sz="3200" i="1" dirty="0"/>
          </a:p>
        </p:txBody>
      </p:sp>
    </p:spTree>
    <p:extLst>
      <p:ext uri="{BB962C8B-B14F-4D97-AF65-F5344CB8AC3E}">
        <p14:creationId xmlns:p14="http://schemas.microsoft.com/office/powerpoint/2010/main" val="266264071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1492</Words>
  <Application>Microsoft Macintosh PowerPoint</Application>
  <PresentationFormat>Widescreen</PresentationFormat>
  <Paragraphs>154</Paragraphs>
  <Slides>23</Slides>
  <Notes>13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23</vt:i4>
      </vt:variant>
    </vt:vector>
  </HeadingPairs>
  <TitlesOfParts>
    <vt:vector size="31" baseType="lpstr">
      <vt:lpstr>Arial</vt:lpstr>
      <vt:lpstr>Calibri</vt:lpstr>
      <vt:lpstr>Calibri Light</vt:lpstr>
      <vt:lpstr>Times New Roman</vt:lpstr>
      <vt:lpstr>Wingdings</vt:lpstr>
      <vt:lpstr>Office Theme</vt:lpstr>
      <vt:lpstr>Equation</vt:lpstr>
      <vt:lpstr>Worksheet</vt:lpstr>
      <vt:lpstr>Debt Policy</vt:lpstr>
      <vt:lpstr>Debt versus stocks</vt:lpstr>
      <vt:lpstr>Does debt policy matter?</vt:lpstr>
      <vt:lpstr>Corporate taxes</vt:lpstr>
      <vt:lpstr>After-Tax WACC</vt:lpstr>
      <vt:lpstr>The effect of tax on the weighted-average cost of  capital</vt:lpstr>
      <vt:lpstr>MM’s propositions 2 – a numerical example (cont’d)</vt:lpstr>
      <vt:lpstr>Tax shield</vt:lpstr>
      <vt:lpstr>Tax shield (cont’d)</vt:lpstr>
      <vt:lpstr>Tax shield as a valuable asset</vt:lpstr>
      <vt:lpstr>Capital Structure &amp; Corporate Taxes</vt:lpstr>
      <vt:lpstr>Capital Structure &amp; Corporate Taxes</vt:lpstr>
      <vt:lpstr>Capital Structure &amp; Corporate Taxes</vt:lpstr>
      <vt:lpstr>MM and taxes</vt:lpstr>
      <vt:lpstr>Capital Structure &amp; Corporate Taxes</vt:lpstr>
      <vt:lpstr>Capital Structure &amp; Corporate Taxes </vt:lpstr>
      <vt:lpstr>PART TWO</vt:lpstr>
      <vt:lpstr>Financial Choices</vt:lpstr>
      <vt:lpstr>Trade Off Theory &amp; Prices</vt:lpstr>
      <vt:lpstr>The trade-off theory of capital structure</vt:lpstr>
      <vt:lpstr>Implications of the Pecking Order</vt:lpstr>
      <vt:lpstr>Pecking Order Theory</vt:lpstr>
      <vt:lpstr>Conclusion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Debt Policy</dc:title>
  <dc:creator>Ejike Udeogu</dc:creator>
  <cp:lastModifiedBy>Ejike Udeogu</cp:lastModifiedBy>
  <cp:revision>2</cp:revision>
  <dcterms:created xsi:type="dcterms:W3CDTF">2023-11-03T23:20:26Z</dcterms:created>
  <dcterms:modified xsi:type="dcterms:W3CDTF">2023-11-04T00:00:06Z</dcterms:modified>
</cp:coreProperties>
</file>