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73" r:id="rId2"/>
    <p:sldId id="256" r:id="rId3"/>
    <p:sldId id="257" r:id="rId4"/>
    <p:sldId id="274" r:id="rId5"/>
    <p:sldId id="269" r:id="rId6"/>
    <p:sldId id="268" r:id="rId7"/>
    <p:sldId id="275" r:id="rId8"/>
    <p:sldId id="266" r:id="rId9"/>
    <p:sldId id="265" r:id="rId10"/>
    <p:sldId id="264" r:id="rId11"/>
    <p:sldId id="277" r:id="rId12"/>
    <p:sldId id="262" r:id="rId13"/>
    <p:sldId id="272" r:id="rId14"/>
    <p:sldId id="271" r:id="rId15"/>
    <p:sldId id="260" r:id="rId16"/>
    <p:sldId id="259" r:id="rId17"/>
    <p:sldId id="25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531" autoAdjust="0"/>
  </p:normalViewPr>
  <p:slideViewPr>
    <p:cSldViewPr snapToGrid="0">
      <p:cViewPr varScale="1">
        <p:scale>
          <a:sx n="75" d="100"/>
          <a:sy n="75" d="100"/>
        </p:scale>
        <p:origin x="70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B58882-6064-4BC5-92BE-FF8975F575CE}"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CA690D22-73E4-406C-8A4E-5BBF5F57F9B6}">
      <dgm:prSet custT="1"/>
      <dgm:spPr/>
      <dgm:t>
        <a:bodyPr/>
        <a:lstStyle/>
        <a:p>
          <a:r>
            <a:rPr lang="en-US" sz="2000" dirty="0">
              <a:solidFill>
                <a:schemeClr val="bg1"/>
              </a:solidFill>
              <a:latin typeface="Times New Roman" panose="02020603050405020304" pitchFamily="18" charset="0"/>
              <a:cs typeface="Times New Roman" panose="02020603050405020304" pitchFamily="18" charset="0"/>
            </a:rPr>
            <a:t>The study aims to discuss some strategies that can attract new talented candidates within a UK restaurant company.</a:t>
          </a:r>
          <a:r>
            <a:rPr lang="en-GB" sz="2000" dirty="0">
              <a:solidFill>
                <a:schemeClr val="bg1"/>
              </a:solidFill>
              <a:latin typeface="Times New Roman" panose="02020603050405020304" pitchFamily="18" charset="0"/>
              <a:cs typeface="Times New Roman" panose="02020603050405020304" pitchFamily="18" charset="0"/>
            </a:rPr>
            <a:t> </a:t>
          </a:r>
        </a:p>
        <a:p>
          <a:endParaRPr lang="en-GB" sz="2000" dirty="0">
            <a:solidFill>
              <a:schemeClr val="bg1"/>
            </a:solidFill>
            <a:latin typeface="Times New Roman" panose="02020603050405020304" pitchFamily="18" charset="0"/>
            <a:cs typeface="Times New Roman" panose="02020603050405020304" pitchFamily="18" charset="0"/>
          </a:endParaRPr>
        </a:p>
        <a:p>
          <a:endParaRPr lang="en-GB" sz="2000" dirty="0">
            <a:solidFill>
              <a:schemeClr val="bg1"/>
            </a:solidFill>
            <a:latin typeface="Times New Roman" panose="02020603050405020304" pitchFamily="18" charset="0"/>
            <a:cs typeface="Times New Roman" panose="02020603050405020304" pitchFamily="18" charset="0"/>
          </a:endParaRPr>
        </a:p>
        <a:p>
          <a:r>
            <a:rPr lang="en-GB" sz="2000" dirty="0">
              <a:solidFill>
                <a:schemeClr val="bg1"/>
              </a:solidFill>
              <a:latin typeface="Times New Roman" panose="02020603050405020304" pitchFamily="18" charset="0"/>
              <a:cs typeface="Times New Roman" panose="02020603050405020304" pitchFamily="18" charset="0"/>
            </a:rPr>
            <a:t>The use of incentive methods is important in order to tie employees' rewards closely to their performance</a:t>
          </a:r>
          <a:endParaRPr lang="en-US" sz="2000" dirty="0">
            <a:solidFill>
              <a:schemeClr val="bg1"/>
            </a:solidFill>
            <a:latin typeface="Times New Roman" panose="02020603050405020304" pitchFamily="18" charset="0"/>
            <a:cs typeface="Times New Roman" panose="02020603050405020304" pitchFamily="18" charset="0"/>
          </a:endParaRPr>
        </a:p>
      </dgm:t>
    </dgm:pt>
    <dgm:pt modelId="{97B8ECBB-E83C-45A7-B22A-BFD27AD7C310}" type="parTrans" cxnId="{472E1A19-4572-4B17-AE6F-FE73CD56E853}">
      <dgm:prSet/>
      <dgm:spPr/>
      <dgm:t>
        <a:bodyPr/>
        <a:lstStyle/>
        <a:p>
          <a:endParaRPr lang="en-US"/>
        </a:p>
      </dgm:t>
    </dgm:pt>
    <dgm:pt modelId="{44391C30-E522-4780-BA23-6DA1E1FB0C61}" type="sibTrans" cxnId="{472E1A19-4572-4B17-AE6F-FE73CD56E853}">
      <dgm:prSet/>
      <dgm:spPr/>
      <dgm:t>
        <a:bodyPr/>
        <a:lstStyle/>
        <a:p>
          <a:endParaRPr lang="en-US"/>
        </a:p>
      </dgm:t>
    </dgm:pt>
    <dgm:pt modelId="{8982760D-3671-4B2E-AA17-1DC72174BF72}">
      <dgm:prSet custT="1"/>
      <dgm:spPr/>
      <dgm:t>
        <a:bodyPr/>
        <a:lstStyle/>
        <a:p>
          <a:endParaRPr lang="en-US" sz="2000" dirty="0"/>
        </a:p>
      </dgm:t>
    </dgm:pt>
    <dgm:pt modelId="{007FE5E1-3236-45EF-A7E6-08EAA528673C}" type="parTrans" cxnId="{72A843D8-079E-4328-8078-0FA3006F06C3}">
      <dgm:prSet/>
      <dgm:spPr/>
      <dgm:t>
        <a:bodyPr/>
        <a:lstStyle/>
        <a:p>
          <a:endParaRPr lang="en-US"/>
        </a:p>
      </dgm:t>
    </dgm:pt>
    <dgm:pt modelId="{451B9DA2-A266-440F-BDC8-7686076829E6}" type="sibTrans" cxnId="{72A843D8-079E-4328-8078-0FA3006F06C3}">
      <dgm:prSet/>
      <dgm:spPr/>
      <dgm:t>
        <a:bodyPr/>
        <a:lstStyle/>
        <a:p>
          <a:endParaRPr lang="en-US"/>
        </a:p>
      </dgm:t>
    </dgm:pt>
    <dgm:pt modelId="{D92CED47-56A5-4040-8808-BCBF7269C5F6}" type="pres">
      <dgm:prSet presAssocID="{38B58882-6064-4BC5-92BE-FF8975F575CE}" presName="vert0" presStyleCnt="0">
        <dgm:presLayoutVars>
          <dgm:dir/>
          <dgm:animOne val="branch"/>
          <dgm:animLvl val="lvl"/>
        </dgm:presLayoutVars>
      </dgm:prSet>
      <dgm:spPr/>
    </dgm:pt>
    <dgm:pt modelId="{ACACE53E-4A7C-46C2-8037-B92A9113724D}" type="pres">
      <dgm:prSet presAssocID="{CA690D22-73E4-406C-8A4E-5BBF5F57F9B6}" presName="thickLine" presStyleLbl="alignNode1" presStyleIdx="0" presStyleCnt="2"/>
      <dgm:spPr/>
    </dgm:pt>
    <dgm:pt modelId="{ED45C350-C2E1-4CC1-B849-51373CA73554}" type="pres">
      <dgm:prSet presAssocID="{CA690D22-73E4-406C-8A4E-5BBF5F57F9B6}" presName="horz1" presStyleCnt="0"/>
      <dgm:spPr/>
    </dgm:pt>
    <dgm:pt modelId="{F9C60B44-E6BB-4FBC-8328-89D193C43490}" type="pres">
      <dgm:prSet presAssocID="{CA690D22-73E4-406C-8A4E-5BBF5F57F9B6}" presName="tx1" presStyleLbl="revTx" presStyleIdx="0" presStyleCnt="2" custScaleY="188617"/>
      <dgm:spPr/>
    </dgm:pt>
    <dgm:pt modelId="{22A52709-6D6D-4CFE-92BD-7E3EBAF004AC}" type="pres">
      <dgm:prSet presAssocID="{CA690D22-73E4-406C-8A4E-5BBF5F57F9B6}" presName="vert1" presStyleCnt="0"/>
      <dgm:spPr/>
    </dgm:pt>
    <dgm:pt modelId="{68E89E2F-AEA4-40D7-B0E8-B87C0CE65937}" type="pres">
      <dgm:prSet presAssocID="{8982760D-3671-4B2E-AA17-1DC72174BF72}" presName="thickLine" presStyleLbl="alignNode1" presStyleIdx="1" presStyleCnt="2" custLinFactNeighborX="0" custLinFactNeighborY="-10316"/>
      <dgm:spPr/>
    </dgm:pt>
    <dgm:pt modelId="{51D51067-C294-4B88-889E-1AA254418450}" type="pres">
      <dgm:prSet presAssocID="{8982760D-3671-4B2E-AA17-1DC72174BF72}" presName="horz1" presStyleCnt="0"/>
      <dgm:spPr/>
    </dgm:pt>
    <dgm:pt modelId="{09AA996B-6141-4BF4-A76E-2EECE2F80C02}" type="pres">
      <dgm:prSet presAssocID="{8982760D-3671-4B2E-AA17-1DC72174BF72}" presName="tx1" presStyleLbl="revTx" presStyleIdx="1" presStyleCnt="2" custScaleY="151619"/>
      <dgm:spPr/>
    </dgm:pt>
    <dgm:pt modelId="{FB32DF20-F5D8-4AAF-9F6F-020CB74D0B39}" type="pres">
      <dgm:prSet presAssocID="{8982760D-3671-4B2E-AA17-1DC72174BF72}" presName="vert1" presStyleCnt="0"/>
      <dgm:spPr/>
    </dgm:pt>
  </dgm:ptLst>
  <dgm:cxnLst>
    <dgm:cxn modelId="{472E1A19-4572-4B17-AE6F-FE73CD56E853}" srcId="{38B58882-6064-4BC5-92BE-FF8975F575CE}" destId="{CA690D22-73E4-406C-8A4E-5BBF5F57F9B6}" srcOrd="0" destOrd="0" parTransId="{97B8ECBB-E83C-45A7-B22A-BFD27AD7C310}" sibTransId="{44391C30-E522-4780-BA23-6DA1E1FB0C61}"/>
    <dgm:cxn modelId="{6A30324E-EE8C-40DF-87F1-2ED6EBDE1AA8}" type="presOf" srcId="{8982760D-3671-4B2E-AA17-1DC72174BF72}" destId="{09AA996B-6141-4BF4-A76E-2EECE2F80C02}" srcOrd="0" destOrd="0" presId="urn:microsoft.com/office/officeart/2008/layout/LinedList"/>
    <dgm:cxn modelId="{CF59EB9F-BBC1-47D2-95C8-2A5B33163009}" type="presOf" srcId="{38B58882-6064-4BC5-92BE-FF8975F575CE}" destId="{D92CED47-56A5-4040-8808-BCBF7269C5F6}" srcOrd="0" destOrd="0" presId="urn:microsoft.com/office/officeart/2008/layout/LinedList"/>
    <dgm:cxn modelId="{B37281A7-E308-4C5B-9AEB-254337F7EC7A}" type="presOf" srcId="{CA690D22-73E4-406C-8A4E-5BBF5F57F9B6}" destId="{F9C60B44-E6BB-4FBC-8328-89D193C43490}" srcOrd="0" destOrd="0" presId="urn:microsoft.com/office/officeart/2008/layout/LinedList"/>
    <dgm:cxn modelId="{72A843D8-079E-4328-8078-0FA3006F06C3}" srcId="{38B58882-6064-4BC5-92BE-FF8975F575CE}" destId="{8982760D-3671-4B2E-AA17-1DC72174BF72}" srcOrd="1" destOrd="0" parTransId="{007FE5E1-3236-45EF-A7E6-08EAA528673C}" sibTransId="{451B9DA2-A266-440F-BDC8-7686076829E6}"/>
    <dgm:cxn modelId="{7F065BB9-85BF-444F-A481-0B0D50F240BB}" type="presParOf" srcId="{D92CED47-56A5-4040-8808-BCBF7269C5F6}" destId="{ACACE53E-4A7C-46C2-8037-B92A9113724D}" srcOrd="0" destOrd="0" presId="urn:microsoft.com/office/officeart/2008/layout/LinedList"/>
    <dgm:cxn modelId="{86AF46FC-F1CF-4A07-897A-3DACF555B991}" type="presParOf" srcId="{D92CED47-56A5-4040-8808-BCBF7269C5F6}" destId="{ED45C350-C2E1-4CC1-B849-51373CA73554}" srcOrd="1" destOrd="0" presId="urn:microsoft.com/office/officeart/2008/layout/LinedList"/>
    <dgm:cxn modelId="{817AF50B-8169-4C1B-94A8-4F1E7D00DCC2}" type="presParOf" srcId="{ED45C350-C2E1-4CC1-B849-51373CA73554}" destId="{F9C60B44-E6BB-4FBC-8328-89D193C43490}" srcOrd="0" destOrd="0" presId="urn:microsoft.com/office/officeart/2008/layout/LinedList"/>
    <dgm:cxn modelId="{AB634EB7-3C7F-47B0-92FA-82E7D5351603}" type="presParOf" srcId="{ED45C350-C2E1-4CC1-B849-51373CA73554}" destId="{22A52709-6D6D-4CFE-92BD-7E3EBAF004AC}" srcOrd="1" destOrd="0" presId="urn:microsoft.com/office/officeart/2008/layout/LinedList"/>
    <dgm:cxn modelId="{ACBB90F9-3623-4962-AD24-4B28874EE9E9}" type="presParOf" srcId="{D92CED47-56A5-4040-8808-BCBF7269C5F6}" destId="{68E89E2F-AEA4-40D7-B0E8-B87C0CE65937}" srcOrd="2" destOrd="0" presId="urn:microsoft.com/office/officeart/2008/layout/LinedList"/>
    <dgm:cxn modelId="{69345298-63E4-40D5-9C24-D4979293638E}" type="presParOf" srcId="{D92CED47-56A5-4040-8808-BCBF7269C5F6}" destId="{51D51067-C294-4B88-889E-1AA254418450}" srcOrd="3" destOrd="0" presId="urn:microsoft.com/office/officeart/2008/layout/LinedList"/>
    <dgm:cxn modelId="{853E3E1F-F697-4D1F-AF23-5015DFAFCEE5}" type="presParOf" srcId="{51D51067-C294-4B88-889E-1AA254418450}" destId="{09AA996B-6141-4BF4-A76E-2EECE2F80C02}" srcOrd="0" destOrd="0" presId="urn:microsoft.com/office/officeart/2008/layout/LinedList"/>
    <dgm:cxn modelId="{809CD390-CDCA-465A-B79B-0C5E8197C600}" type="presParOf" srcId="{51D51067-C294-4B88-889E-1AA254418450}" destId="{FB32DF20-F5D8-4AAF-9F6F-020CB74D0B3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ACE53E-4A7C-46C2-8037-B92A9113724D}">
      <dsp:nvSpPr>
        <dsp:cNvPr id="0" name=""/>
        <dsp:cNvSpPr/>
      </dsp:nvSpPr>
      <dsp:spPr>
        <a:xfrm>
          <a:off x="0" y="2005"/>
          <a:ext cx="6503975" cy="0"/>
        </a:xfrm>
        <a:prstGeom prst="line">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F9C60B44-E6BB-4FBC-8328-89D193C43490}">
      <dsp:nvSpPr>
        <dsp:cNvPr id="0" name=""/>
        <dsp:cNvSpPr/>
      </dsp:nvSpPr>
      <dsp:spPr>
        <a:xfrm>
          <a:off x="0" y="2005"/>
          <a:ext cx="6497623" cy="1429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solidFill>
                <a:schemeClr val="bg1"/>
              </a:solidFill>
              <a:latin typeface="Times New Roman" panose="02020603050405020304" pitchFamily="18" charset="0"/>
              <a:cs typeface="Times New Roman" panose="02020603050405020304" pitchFamily="18" charset="0"/>
            </a:rPr>
            <a:t>The study aims to discuss some strategies that can attract new talented candidates within a UK restaurant company.</a:t>
          </a:r>
          <a:r>
            <a:rPr lang="en-GB" sz="2000" kern="1200" dirty="0">
              <a:solidFill>
                <a:schemeClr val="bg1"/>
              </a:solidFill>
              <a:latin typeface="Times New Roman" panose="02020603050405020304" pitchFamily="18" charset="0"/>
              <a:cs typeface="Times New Roman" panose="02020603050405020304" pitchFamily="18" charset="0"/>
            </a:rPr>
            <a:t> </a:t>
          </a:r>
        </a:p>
        <a:p>
          <a:pPr marL="0" lvl="0" indent="0" algn="l" defTabSz="889000">
            <a:lnSpc>
              <a:spcPct val="90000"/>
            </a:lnSpc>
            <a:spcBef>
              <a:spcPct val="0"/>
            </a:spcBef>
            <a:spcAft>
              <a:spcPct val="35000"/>
            </a:spcAft>
            <a:buNone/>
          </a:pPr>
          <a:endParaRPr lang="en-GB" sz="2000" kern="1200" dirty="0">
            <a:solidFill>
              <a:schemeClr val="bg1"/>
            </a:solidFill>
            <a:latin typeface="Times New Roman" panose="02020603050405020304" pitchFamily="18" charset="0"/>
            <a:cs typeface="Times New Roman" panose="02020603050405020304" pitchFamily="18" charset="0"/>
          </a:endParaRPr>
        </a:p>
        <a:p>
          <a:pPr marL="0" lvl="0" indent="0" algn="l" defTabSz="889000">
            <a:lnSpc>
              <a:spcPct val="90000"/>
            </a:lnSpc>
            <a:spcBef>
              <a:spcPct val="0"/>
            </a:spcBef>
            <a:spcAft>
              <a:spcPct val="35000"/>
            </a:spcAft>
            <a:buNone/>
          </a:pPr>
          <a:endParaRPr lang="en-GB" sz="2000" kern="1200" dirty="0">
            <a:solidFill>
              <a:schemeClr val="bg1"/>
            </a:solidFill>
            <a:latin typeface="Times New Roman" panose="02020603050405020304" pitchFamily="18" charset="0"/>
            <a:cs typeface="Times New Roman" panose="02020603050405020304" pitchFamily="18" charset="0"/>
          </a:endParaRPr>
        </a:p>
        <a:p>
          <a:pPr marL="0" lvl="0" indent="0" algn="l" defTabSz="889000">
            <a:lnSpc>
              <a:spcPct val="90000"/>
            </a:lnSpc>
            <a:spcBef>
              <a:spcPct val="0"/>
            </a:spcBef>
            <a:spcAft>
              <a:spcPct val="35000"/>
            </a:spcAft>
            <a:buNone/>
          </a:pPr>
          <a:r>
            <a:rPr lang="en-GB" sz="2000" kern="1200" dirty="0">
              <a:solidFill>
                <a:schemeClr val="bg1"/>
              </a:solidFill>
              <a:latin typeface="Times New Roman" panose="02020603050405020304" pitchFamily="18" charset="0"/>
              <a:cs typeface="Times New Roman" panose="02020603050405020304" pitchFamily="18" charset="0"/>
            </a:rPr>
            <a:t>The use of incentive methods is important in order to tie employees' rewards closely to their performance</a:t>
          </a:r>
          <a:endParaRPr lang="en-US" sz="2000" kern="1200" dirty="0">
            <a:solidFill>
              <a:schemeClr val="bg1"/>
            </a:solidFill>
            <a:latin typeface="Times New Roman" panose="02020603050405020304" pitchFamily="18" charset="0"/>
            <a:cs typeface="Times New Roman" panose="02020603050405020304" pitchFamily="18" charset="0"/>
          </a:endParaRPr>
        </a:p>
      </dsp:txBody>
      <dsp:txXfrm>
        <a:off x="0" y="2005"/>
        <a:ext cx="6497623" cy="1429346"/>
      </dsp:txXfrm>
    </dsp:sp>
    <dsp:sp modelId="{68E89E2F-AEA4-40D7-B0E8-B87C0CE65937}">
      <dsp:nvSpPr>
        <dsp:cNvPr id="0" name=""/>
        <dsp:cNvSpPr/>
      </dsp:nvSpPr>
      <dsp:spPr>
        <a:xfrm>
          <a:off x="0" y="1312824"/>
          <a:ext cx="6503975" cy="0"/>
        </a:xfrm>
        <a:prstGeom prst="line">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w="9525" cap="rnd" cmpd="sng" algn="ctr">
          <a:solidFill>
            <a:schemeClr val="accent2">
              <a:hueOff val="1354814"/>
              <a:satOff val="-6632"/>
              <a:lumOff val="3725"/>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sp>
    <dsp:sp modelId="{09AA996B-6141-4BF4-A76E-2EECE2F80C02}">
      <dsp:nvSpPr>
        <dsp:cNvPr id="0" name=""/>
        <dsp:cNvSpPr/>
      </dsp:nvSpPr>
      <dsp:spPr>
        <a:xfrm>
          <a:off x="0" y="1431352"/>
          <a:ext cx="6497623" cy="1148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kern="1200" dirty="0"/>
        </a:p>
      </dsp:txBody>
      <dsp:txXfrm>
        <a:off x="0" y="1431352"/>
        <a:ext cx="6497623" cy="114897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1E66C6-473E-4270-9A8E-0B9B04B0D864}" type="datetimeFigureOut">
              <a:rPr lang="en-IN" smtClean="0"/>
              <a:t>27-07-2023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495E2B-7D67-4702-A7D3-0FD89A01F9F4}" type="slidenum">
              <a:rPr lang="en-IN" smtClean="0"/>
              <a:t>‹#›</a:t>
            </a:fld>
            <a:endParaRPr lang="en-IN"/>
          </a:p>
        </p:txBody>
      </p:sp>
    </p:spTree>
    <p:extLst>
      <p:ext uri="{BB962C8B-B14F-4D97-AF65-F5344CB8AC3E}">
        <p14:creationId xmlns:p14="http://schemas.microsoft.com/office/powerpoint/2010/main" val="3413043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495E2B-7D67-4702-A7D3-0FD89A01F9F4}" type="slidenum">
              <a:rPr lang="en-IN" smtClean="0"/>
              <a:t>1</a:t>
            </a:fld>
            <a:endParaRPr lang="en-IN"/>
          </a:p>
        </p:txBody>
      </p:sp>
    </p:spTree>
    <p:extLst>
      <p:ext uri="{BB962C8B-B14F-4D97-AF65-F5344CB8AC3E}">
        <p14:creationId xmlns:p14="http://schemas.microsoft.com/office/powerpoint/2010/main" val="2545232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495E2B-7D67-4702-A7D3-0FD89A01F9F4}" type="slidenum">
              <a:rPr lang="en-IN" smtClean="0"/>
              <a:t>2</a:t>
            </a:fld>
            <a:endParaRPr lang="en-IN"/>
          </a:p>
        </p:txBody>
      </p:sp>
    </p:spTree>
    <p:extLst>
      <p:ext uri="{BB962C8B-B14F-4D97-AF65-F5344CB8AC3E}">
        <p14:creationId xmlns:p14="http://schemas.microsoft.com/office/powerpoint/2010/main" val="3898063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B495E2B-7D67-4702-A7D3-0FD89A01F9F4}" type="slidenum">
              <a:rPr lang="en-IN" smtClean="0"/>
              <a:t>3</a:t>
            </a:fld>
            <a:endParaRPr lang="en-IN"/>
          </a:p>
        </p:txBody>
      </p:sp>
    </p:spTree>
    <p:extLst>
      <p:ext uri="{BB962C8B-B14F-4D97-AF65-F5344CB8AC3E}">
        <p14:creationId xmlns:p14="http://schemas.microsoft.com/office/powerpoint/2010/main" val="2964719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7B495E2B-7D67-4702-A7D3-0FD89A01F9F4}" type="slidenum">
              <a:rPr lang="en-IN" smtClean="0"/>
              <a:t>4</a:t>
            </a:fld>
            <a:endParaRPr lang="en-IN"/>
          </a:p>
        </p:txBody>
      </p:sp>
    </p:spTree>
    <p:extLst>
      <p:ext uri="{BB962C8B-B14F-4D97-AF65-F5344CB8AC3E}">
        <p14:creationId xmlns:p14="http://schemas.microsoft.com/office/powerpoint/2010/main" val="1800540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B495E2B-7D67-4702-A7D3-0FD89A01F9F4}" type="slidenum">
              <a:rPr lang="en-IN" smtClean="0"/>
              <a:t>5</a:t>
            </a:fld>
            <a:endParaRPr lang="en-IN"/>
          </a:p>
        </p:txBody>
      </p:sp>
    </p:spTree>
    <p:extLst>
      <p:ext uri="{BB962C8B-B14F-4D97-AF65-F5344CB8AC3E}">
        <p14:creationId xmlns:p14="http://schemas.microsoft.com/office/powerpoint/2010/main" val="2484573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B495E2B-7D67-4702-A7D3-0FD89A01F9F4}" type="slidenum">
              <a:rPr lang="en-IN" smtClean="0"/>
              <a:t>6</a:t>
            </a:fld>
            <a:endParaRPr lang="en-IN"/>
          </a:p>
        </p:txBody>
      </p:sp>
    </p:spTree>
    <p:extLst>
      <p:ext uri="{BB962C8B-B14F-4D97-AF65-F5344CB8AC3E}">
        <p14:creationId xmlns:p14="http://schemas.microsoft.com/office/powerpoint/2010/main" val="1347623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7B495E2B-7D67-4702-A7D3-0FD89A01F9F4}" type="slidenum">
              <a:rPr lang="en-IN" smtClean="0"/>
              <a:t>7</a:t>
            </a:fld>
            <a:endParaRPr lang="en-IN"/>
          </a:p>
        </p:txBody>
      </p:sp>
    </p:spTree>
    <p:extLst>
      <p:ext uri="{BB962C8B-B14F-4D97-AF65-F5344CB8AC3E}">
        <p14:creationId xmlns:p14="http://schemas.microsoft.com/office/powerpoint/2010/main" val="1473213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B495E2B-7D67-4702-A7D3-0FD89A01F9F4}" type="slidenum">
              <a:rPr lang="en-IN" smtClean="0"/>
              <a:t>8</a:t>
            </a:fld>
            <a:endParaRPr lang="en-IN"/>
          </a:p>
        </p:txBody>
      </p:sp>
    </p:spTree>
    <p:extLst>
      <p:ext uri="{BB962C8B-B14F-4D97-AF65-F5344CB8AC3E}">
        <p14:creationId xmlns:p14="http://schemas.microsoft.com/office/powerpoint/2010/main" val="3944912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B495E2B-7D67-4702-A7D3-0FD89A01F9F4}" type="slidenum">
              <a:rPr lang="en-IN" smtClean="0"/>
              <a:t>9</a:t>
            </a:fld>
            <a:endParaRPr lang="en-IN"/>
          </a:p>
        </p:txBody>
      </p:sp>
    </p:spTree>
    <p:extLst>
      <p:ext uri="{BB962C8B-B14F-4D97-AF65-F5344CB8AC3E}">
        <p14:creationId xmlns:p14="http://schemas.microsoft.com/office/powerpoint/2010/main" val="11392184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7B495E2B-7D67-4702-A7D3-0FD89A01F9F4}" type="slidenum">
              <a:rPr lang="en-IN" smtClean="0"/>
              <a:t>10</a:t>
            </a:fld>
            <a:endParaRPr lang="en-IN"/>
          </a:p>
        </p:txBody>
      </p:sp>
    </p:spTree>
    <p:extLst>
      <p:ext uri="{BB962C8B-B14F-4D97-AF65-F5344CB8AC3E}">
        <p14:creationId xmlns:p14="http://schemas.microsoft.com/office/powerpoint/2010/main" val="24727443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495E2B-7D67-4702-A7D3-0FD89A01F9F4}" type="slidenum">
              <a:rPr lang="en-IN" smtClean="0"/>
              <a:t>11</a:t>
            </a:fld>
            <a:endParaRPr lang="en-IN"/>
          </a:p>
        </p:txBody>
      </p:sp>
    </p:spTree>
    <p:extLst>
      <p:ext uri="{BB962C8B-B14F-4D97-AF65-F5344CB8AC3E}">
        <p14:creationId xmlns:p14="http://schemas.microsoft.com/office/powerpoint/2010/main" val="24343455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B495E2B-7D67-4702-A7D3-0FD89A01F9F4}" type="slidenum">
              <a:rPr lang="en-IN" smtClean="0"/>
              <a:t>12</a:t>
            </a:fld>
            <a:endParaRPr lang="en-IN"/>
          </a:p>
        </p:txBody>
      </p:sp>
    </p:spTree>
    <p:extLst>
      <p:ext uri="{BB962C8B-B14F-4D97-AF65-F5344CB8AC3E}">
        <p14:creationId xmlns:p14="http://schemas.microsoft.com/office/powerpoint/2010/main" val="38390548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7B495E2B-7D67-4702-A7D3-0FD89A01F9F4}" type="slidenum">
              <a:rPr lang="en-IN" smtClean="0"/>
              <a:t>13</a:t>
            </a:fld>
            <a:endParaRPr lang="en-IN"/>
          </a:p>
        </p:txBody>
      </p:sp>
    </p:spTree>
    <p:extLst>
      <p:ext uri="{BB962C8B-B14F-4D97-AF65-F5344CB8AC3E}">
        <p14:creationId xmlns:p14="http://schemas.microsoft.com/office/powerpoint/2010/main" val="8911778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B495E2B-7D67-4702-A7D3-0FD89A01F9F4}" type="slidenum">
              <a:rPr lang="en-IN" smtClean="0"/>
              <a:t>14</a:t>
            </a:fld>
            <a:endParaRPr lang="en-IN"/>
          </a:p>
        </p:txBody>
      </p:sp>
    </p:spTree>
    <p:extLst>
      <p:ext uri="{BB962C8B-B14F-4D97-AF65-F5344CB8AC3E}">
        <p14:creationId xmlns:p14="http://schemas.microsoft.com/office/powerpoint/2010/main" val="19021908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B495E2B-7D67-4702-A7D3-0FD89A01F9F4}" type="slidenum">
              <a:rPr lang="en-IN" smtClean="0"/>
              <a:t>15</a:t>
            </a:fld>
            <a:endParaRPr lang="en-IN"/>
          </a:p>
        </p:txBody>
      </p:sp>
    </p:spTree>
    <p:extLst>
      <p:ext uri="{BB962C8B-B14F-4D97-AF65-F5344CB8AC3E}">
        <p14:creationId xmlns:p14="http://schemas.microsoft.com/office/powerpoint/2010/main" val="3811128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495E2B-7D67-4702-A7D3-0FD89A01F9F4}" type="slidenum">
              <a:rPr lang="en-IN" smtClean="0"/>
              <a:t>16</a:t>
            </a:fld>
            <a:endParaRPr lang="en-IN"/>
          </a:p>
        </p:txBody>
      </p:sp>
    </p:spTree>
    <p:extLst>
      <p:ext uri="{BB962C8B-B14F-4D97-AF65-F5344CB8AC3E}">
        <p14:creationId xmlns:p14="http://schemas.microsoft.com/office/powerpoint/2010/main" val="2562370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8973F4E-5126-435A-A136-D9350E3057E7}" type="datetimeFigureOut">
              <a:rPr lang="en-IN" smtClean="0"/>
              <a:t>27-07-2023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221751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8973F4E-5126-435A-A136-D9350E3057E7}" type="datetimeFigureOut">
              <a:rPr lang="en-IN" smtClean="0"/>
              <a:t>27-07-2023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3345651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973F4E-5126-435A-A136-D9350E3057E7}" type="datetimeFigureOut">
              <a:rPr lang="en-IN" smtClean="0"/>
              <a:t>27-07-2023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2972970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8973F4E-5126-435A-A136-D9350E3057E7}" type="datetimeFigureOut">
              <a:rPr lang="en-IN" smtClean="0"/>
              <a:t>27-07-2023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3913700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8973F4E-5126-435A-A136-D9350E3057E7}" type="datetimeFigureOut">
              <a:rPr lang="en-IN" smtClean="0"/>
              <a:t>27-07-2023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41026662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8973F4E-5126-435A-A136-D9350E3057E7}" type="datetimeFigureOut">
              <a:rPr lang="en-IN" smtClean="0"/>
              <a:t>27-07-2023</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1718100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8973F4E-5126-435A-A136-D9350E3057E7}" type="datetimeFigureOut">
              <a:rPr lang="en-IN" smtClean="0"/>
              <a:t>27-07-2023</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1585711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8973F4E-5126-435A-A136-D9350E3057E7}" type="datetimeFigureOut">
              <a:rPr lang="en-IN" smtClean="0"/>
              <a:t>27-07-2023</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2715991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8973F4E-5126-435A-A136-D9350E3057E7}" type="datetimeFigureOut">
              <a:rPr lang="en-IN" smtClean="0"/>
              <a:t>27-07-2023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4149630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8973F4E-5126-435A-A136-D9350E3057E7}" type="datetimeFigureOut">
              <a:rPr lang="en-IN" smtClean="0"/>
              <a:t>27-07-2023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3974764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8973F4E-5126-435A-A136-D9350E3057E7}" type="datetimeFigureOut">
              <a:rPr lang="en-IN" smtClean="0"/>
              <a:t>27-07-2023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3500926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8973F4E-5126-435A-A136-D9350E3057E7}" type="datetimeFigureOut">
              <a:rPr lang="en-IN" smtClean="0"/>
              <a:t>27-07-2023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6F4BEC-B92B-4372-91F2-74D60D657C1A}"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09672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973F4E-5126-435A-A136-D9350E3057E7}" type="datetimeFigureOut">
              <a:rPr lang="en-IN" smtClean="0"/>
              <a:t>27-07-2023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23801495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8973F4E-5126-435A-A136-D9350E3057E7}" type="datetimeFigureOut">
              <a:rPr lang="en-IN" smtClean="0"/>
              <a:t>27-07-2023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16783039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8973F4E-5126-435A-A136-D9350E3057E7}" type="datetimeFigureOut">
              <a:rPr lang="en-IN" smtClean="0"/>
              <a:t>27-07-2023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2395638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973F4E-5126-435A-A136-D9350E3057E7}" type="datetimeFigureOut">
              <a:rPr lang="en-IN" smtClean="0"/>
              <a:t>27-07-2023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25628250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973F4E-5126-435A-A136-D9350E3057E7}" type="datetimeFigureOut">
              <a:rPr lang="en-IN" smtClean="0"/>
              <a:t>27-07-2023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36F4BEC-B92B-4372-91F2-74D60D657C1A}" type="slidenum">
              <a:rPr lang="en-IN" smtClean="0"/>
              <a:t>‹#›</a:t>
            </a:fld>
            <a:endParaRPr lang="en-IN"/>
          </a:p>
        </p:txBody>
      </p:sp>
    </p:spTree>
    <p:extLst>
      <p:ext uri="{BB962C8B-B14F-4D97-AF65-F5344CB8AC3E}">
        <p14:creationId xmlns:p14="http://schemas.microsoft.com/office/powerpoint/2010/main" val="1767130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8973F4E-5126-435A-A136-D9350E3057E7}" type="datetimeFigureOut">
              <a:rPr lang="en-IN" smtClean="0"/>
              <a:t>27-07-2023</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36F4BEC-B92B-4372-91F2-74D60D657C1A}" type="slidenum">
              <a:rPr lang="en-IN" smtClean="0"/>
              <a:t>‹#›</a:t>
            </a:fld>
            <a:endParaRPr lang="en-IN"/>
          </a:p>
        </p:txBody>
      </p:sp>
    </p:spTree>
    <p:extLst>
      <p:ext uri="{BB962C8B-B14F-4D97-AF65-F5344CB8AC3E}">
        <p14:creationId xmlns:p14="http://schemas.microsoft.com/office/powerpoint/2010/main" val="295360209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creativecommons.org/licenses/by-nc-sa/3.0/" TargetMode="External"/><Relationship Id="rId5" Type="http://schemas.openxmlformats.org/officeDocument/2006/relationships/hyperlink" Target="https://www.peoplemattersglobal.com/blog/strategic-hr/key-priorities-for-human-resource-functions-in-2021-28381" TargetMode="Externa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7.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8.sv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ebookcentral.proquest.com/lib/trinity/detail.action?docID=6108840"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3F4807A-5068-4492-8025-D75F320E9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054AE1-6B3B-7D49-8215-986DE450C8C4}"/>
              </a:ext>
            </a:extLst>
          </p:cNvPr>
          <p:cNvSpPr>
            <a:spLocks noGrp="1"/>
          </p:cNvSpPr>
          <p:nvPr>
            <p:ph type="ctrTitle"/>
          </p:nvPr>
        </p:nvSpPr>
        <p:spPr>
          <a:xfrm>
            <a:off x="8000837" y="1325880"/>
            <a:ext cx="3543464" cy="3066507"/>
          </a:xfrm>
        </p:spPr>
        <p:txBody>
          <a:bodyPr vert="horz" lIns="91440" tIns="45720" rIns="91440" bIns="45720" rtlCol="0">
            <a:normAutofit/>
          </a:bodyPr>
          <a:lstStyle/>
          <a:p>
            <a:pPr>
              <a:lnSpc>
                <a:spcPct val="90000"/>
              </a:lnSpc>
            </a:pPr>
            <a:r>
              <a:rPr lang="en-US" sz="3700" dirty="0">
                <a:solidFill>
                  <a:srgbClr val="EBEBEB"/>
                </a:solidFill>
                <a:latin typeface="Times New Roman" panose="02020603050405020304" pitchFamily="18" charset="0"/>
                <a:cs typeface="Times New Roman" panose="02020603050405020304" pitchFamily="18" charset="0"/>
              </a:rPr>
              <a:t>Individual Presentation</a:t>
            </a:r>
            <a:br>
              <a:rPr lang="en-US" sz="3700" dirty="0">
                <a:solidFill>
                  <a:srgbClr val="EBEBEB"/>
                </a:solidFill>
                <a:latin typeface="Times New Roman" panose="02020603050405020304" pitchFamily="18" charset="0"/>
                <a:cs typeface="Times New Roman" panose="02020603050405020304" pitchFamily="18" charset="0"/>
              </a:rPr>
            </a:br>
            <a:r>
              <a:rPr lang="en-US" sz="3700" dirty="0">
                <a:solidFill>
                  <a:srgbClr val="EBEBEB"/>
                </a:solidFill>
                <a:latin typeface="Times New Roman" panose="02020603050405020304" pitchFamily="18" charset="0"/>
                <a:cs typeface="Times New Roman" panose="02020603050405020304" pitchFamily="18" charset="0"/>
              </a:rPr>
              <a:t>Managing People</a:t>
            </a:r>
            <a:br>
              <a:rPr lang="en-US" sz="3700" dirty="0">
                <a:solidFill>
                  <a:srgbClr val="EBEBEB"/>
                </a:solidFill>
                <a:latin typeface="Times New Roman" panose="02020603050405020304" pitchFamily="18" charset="0"/>
                <a:cs typeface="Times New Roman" panose="02020603050405020304" pitchFamily="18" charset="0"/>
              </a:rPr>
            </a:br>
            <a:r>
              <a:rPr lang="en-US" sz="3700" dirty="0">
                <a:solidFill>
                  <a:srgbClr val="EBEBEB"/>
                </a:solidFill>
                <a:latin typeface="Times New Roman" panose="02020603050405020304" pitchFamily="18" charset="0"/>
                <a:cs typeface="Times New Roman" panose="02020603050405020304" pitchFamily="18" charset="0"/>
              </a:rPr>
              <a:t>LCBB5004</a:t>
            </a:r>
            <a:br>
              <a:rPr lang="en-US" sz="3700" dirty="0">
                <a:solidFill>
                  <a:srgbClr val="EBEBEB"/>
                </a:solidFill>
              </a:rPr>
            </a:br>
            <a:endParaRPr lang="en-US" sz="3700" dirty="0">
              <a:solidFill>
                <a:srgbClr val="EBEBEB"/>
              </a:solidFill>
            </a:endParaRPr>
          </a:p>
        </p:txBody>
      </p:sp>
      <p:sp>
        <p:nvSpPr>
          <p:cNvPr id="3" name="Subtitle 2">
            <a:extLst>
              <a:ext uri="{FF2B5EF4-FFF2-40B4-BE49-F238E27FC236}">
                <a16:creationId xmlns:a16="http://schemas.microsoft.com/office/drawing/2014/main" id="{EA331EB9-9004-F288-21E8-E7197633AFE6}"/>
              </a:ext>
            </a:extLst>
          </p:cNvPr>
          <p:cNvSpPr>
            <a:spLocks noGrp="1"/>
          </p:cNvSpPr>
          <p:nvPr>
            <p:ph type="subTitle" idx="1"/>
          </p:nvPr>
        </p:nvSpPr>
        <p:spPr>
          <a:xfrm>
            <a:off x="7973137" y="4467497"/>
            <a:ext cx="3879229" cy="1742340"/>
          </a:xfrm>
        </p:spPr>
        <p:txBody>
          <a:bodyPr vert="horz" lIns="91440" tIns="45720" rIns="91440" bIns="45720" rtlCol="0">
            <a:normAutofit/>
          </a:bodyPr>
          <a:lstStyle/>
          <a:p>
            <a:r>
              <a:rPr lang="en-US" sz="1800" dirty="0">
                <a:solidFill>
                  <a:schemeClr val="tx2">
                    <a:lumMod val="40000"/>
                    <a:lumOff val="60000"/>
                  </a:schemeClr>
                </a:solidFill>
                <a:latin typeface="Times New Roman" panose="02020603050405020304" pitchFamily="18" charset="0"/>
                <a:cs typeface="Times New Roman" panose="02020603050405020304" pitchFamily="18" charset="0"/>
              </a:rPr>
              <a:t>Lecturer: Dr Laila </a:t>
            </a:r>
            <a:r>
              <a:rPr lang="en-US" sz="1800" dirty="0" err="1">
                <a:solidFill>
                  <a:schemeClr val="tx2">
                    <a:lumMod val="40000"/>
                    <a:lumOff val="60000"/>
                  </a:schemeClr>
                </a:solidFill>
                <a:latin typeface="Times New Roman" panose="02020603050405020304" pitchFamily="18" charset="0"/>
                <a:cs typeface="Times New Roman" panose="02020603050405020304" pitchFamily="18" charset="0"/>
              </a:rPr>
              <a:t>Maazouz</a:t>
            </a:r>
            <a:br>
              <a:rPr lang="en-US" sz="1800" dirty="0">
                <a:solidFill>
                  <a:schemeClr val="tx2">
                    <a:lumMod val="40000"/>
                    <a:lumOff val="60000"/>
                  </a:schemeClr>
                </a:solidFill>
                <a:latin typeface="Times New Roman" panose="02020603050405020304" pitchFamily="18" charset="0"/>
                <a:cs typeface="Times New Roman" panose="02020603050405020304" pitchFamily="18" charset="0"/>
              </a:rPr>
            </a:br>
            <a:r>
              <a:rPr lang="en-US" sz="1800" dirty="0">
                <a:solidFill>
                  <a:schemeClr val="tx2">
                    <a:lumMod val="40000"/>
                    <a:lumOff val="60000"/>
                  </a:schemeClr>
                </a:solidFill>
                <a:latin typeface="Times New Roman" panose="02020603050405020304" pitchFamily="18" charset="0"/>
                <a:cs typeface="Times New Roman" panose="02020603050405020304" pitchFamily="18" charset="0"/>
              </a:rPr>
              <a:t>Student: Silvia </a:t>
            </a:r>
            <a:r>
              <a:rPr lang="en-US" sz="1800" dirty="0" err="1">
                <a:solidFill>
                  <a:schemeClr val="tx2">
                    <a:lumMod val="40000"/>
                    <a:lumOff val="60000"/>
                  </a:schemeClr>
                </a:solidFill>
                <a:latin typeface="Times New Roman" panose="02020603050405020304" pitchFamily="18" charset="0"/>
                <a:cs typeface="Times New Roman" panose="02020603050405020304" pitchFamily="18" charset="0"/>
              </a:rPr>
              <a:t>Bounegru</a:t>
            </a:r>
            <a:r>
              <a:rPr lang="en-US" sz="1800" dirty="0">
                <a:solidFill>
                  <a:schemeClr val="tx2">
                    <a:lumMod val="40000"/>
                    <a:lumOff val="60000"/>
                  </a:schemeClr>
                </a:solidFill>
                <a:latin typeface="Times New Roman" panose="02020603050405020304" pitchFamily="18" charset="0"/>
                <a:cs typeface="Times New Roman" panose="02020603050405020304" pitchFamily="18" charset="0"/>
              </a:rPr>
              <a:t> Student ID: 2132530</a:t>
            </a:r>
            <a:br>
              <a:rPr lang="en-US" sz="1800" dirty="0">
                <a:solidFill>
                  <a:schemeClr val="tx2">
                    <a:lumMod val="40000"/>
                    <a:lumOff val="60000"/>
                  </a:schemeClr>
                </a:solidFill>
              </a:rPr>
            </a:br>
            <a:r>
              <a:rPr lang="en-US" sz="1800" dirty="0">
                <a:solidFill>
                  <a:schemeClr val="tx2">
                    <a:lumMod val="40000"/>
                    <a:lumOff val="60000"/>
                  </a:schemeClr>
                </a:solidFill>
              </a:rPr>
              <a:t>                    </a:t>
            </a:r>
          </a:p>
        </p:txBody>
      </p:sp>
      <p:sp>
        <p:nvSpPr>
          <p:cNvPr id="75" name="Freeform 36">
            <a:extLst>
              <a:ext uri="{FF2B5EF4-FFF2-40B4-BE49-F238E27FC236}">
                <a16:creationId xmlns:a16="http://schemas.microsoft.com/office/drawing/2014/main" id="{B24996F8-180C-4DCB-8A26-DFA336CDE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13666"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A hand pointing at a glowing circle&#10;&#10;Description automatically generated">
            <a:extLst>
              <a:ext uri="{FF2B5EF4-FFF2-40B4-BE49-F238E27FC236}">
                <a16:creationId xmlns:a16="http://schemas.microsoft.com/office/drawing/2014/main" id="{B3BA1306-16CF-4126-2B36-863BD7722AE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423" r="36759" b="1"/>
          <a:stretch/>
        </p:blipFill>
        <p:spPr>
          <a:xfrm>
            <a:off x="20" y="10"/>
            <a:ext cx="7759920" cy="6857991"/>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
        <p:nvSpPr>
          <p:cNvPr id="77" name="Rectangle 76">
            <a:extLst>
              <a:ext uri="{FF2B5EF4-FFF2-40B4-BE49-F238E27FC236}">
                <a16:creationId xmlns:a16="http://schemas.microsoft.com/office/drawing/2014/main" id="{630182B0-3559-41D5-9EBC-0BD86BED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A4059E3B-6D28-D033-3D28-964DA789CFA2}"/>
              </a:ext>
            </a:extLst>
          </p:cNvPr>
          <p:cNvSpPr txBox="1"/>
          <p:nvPr/>
        </p:nvSpPr>
        <p:spPr>
          <a:xfrm>
            <a:off x="9341541" y="6657945"/>
            <a:ext cx="28504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peoplemattersglobal.com/blog/strategic-hr/key-priorities-for-human-resource-functions-in-2021-2838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644948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7"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9" name="Freeform: Shape 28">
            <a:extLst>
              <a:ext uri="{FF2B5EF4-FFF2-40B4-BE49-F238E27FC236}">
                <a16:creationId xmlns:a16="http://schemas.microsoft.com/office/drawing/2014/main" id="{09811DF6-66E4-43D5-B564-315179653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81964" cy="6858000"/>
          </a:xfrm>
          <a:custGeom>
            <a:avLst/>
            <a:gdLst>
              <a:gd name="connsiteX0" fmla="*/ 3137249 w 4481964"/>
              <a:gd name="connsiteY0" fmla="*/ 0 h 6858000"/>
              <a:gd name="connsiteX1" fmla="*/ 4480787 w 4481964"/>
              <a:gd name="connsiteY1" fmla="*/ 0 h 6858000"/>
              <a:gd name="connsiteX2" fmla="*/ 4455742 w 4481964"/>
              <a:gd name="connsiteY2" fmla="*/ 155676 h 6858000"/>
              <a:gd name="connsiteX3" fmla="*/ 4431873 w 4481964"/>
              <a:gd name="connsiteY3" fmla="*/ 310667 h 6858000"/>
              <a:gd name="connsiteX4" fmla="*/ 4408509 w 4481964"/>
              <a:gd name="connsiteY4" fmla="*/ 466344 h 6858000"/>
              <a:gd name="connsiteX5" fmla="*/ 4388506 w 4481964"/>
              <a:gd name="connsiteY5" fmla="*/ 622706 h 6858000"/>
              <a:gd name="connsiteX6" fmla="*/ 4368335 w 4481964"/>
              <a:gd name="connsiteY6" fmla="*/ 778383 h 6858000"/>
              <a:gd name="connsiteX7" fmla="*/ 4349509 w 4481964"/>
              <a:gd name="connsiteY7" fmla="*/ 934745 h 6858000"/>
              <a:gd name="connsiteX8" fmla="*/ 4333373 w 4481964"/>
              <a:gd name="connsiteY8" fmla="*/ 1089050 h 6858000"/>
              <a:gd name="connsiteX9" fmla="*/ 4318077 w 4481964"/>
              <a:gd name="connsiteY9" fmla="*/ 1245413 h 6858000"/>
              <a:gd name="connsiteX10" fmla="*/ 4304125 w 4481964"/>
              <a:gd name="connsiteY10" fmla="*/ 1401089 h 6858000"/>
              <a:gd name="connsiteX11" fmla="*/ 4292023 w 4481964"/>
              <a:gd name="connsiteY11" fmla="*/ 1554023 h 6858000"/>
              <a:gd name="connsiteX12" fmla="*/ 4279920 w 4481964"/>
              <a:gd name="connsiteY12" fmla="*/ 1709013 h 6858000"/>
              <a:gd name="connsiteX13" fmla="*/ 4269835 w 4481964"/>
              <a:gd name="connsiteY13" fmla="*/ 1861947 h 6858000"/>
              <a:gd name="connsiteX14" fmla="*/ 4261935 w 4481964"/>
              <a:gd name="connsiteY14" fmla="*/ 2014880 h 6858000"/>
              <a:gd name="connsiteX15" fmla="*/ 4253698 w 4481964"/>
              <a:gd name="connsiteY15" fmla="*/ 2167128 h 6858000"/>
              <a:gd name="connsiteX16" fmla="*/ 4246807 w 4481964"/>
              <a:gd name="connsiteY16" fmla="*/ 2318004 h 6858000"/>
              <a:gd name="connsiteX17" fmla="*/ 4241932 w 4481964"/>
              <a:gd name="connsiteY17" fmla="*/ 2467508 h 6858000"/>
              <a:gd name="connsiteX18" fmla="*/ 4237730 w 4481964"/>
              <a:gd name="connsiteY18" fmla="*/ 2617013 h 6858000"/>
              <a:gd name="connsiteX19" fmla="*/ 4233696 w 4481964"/>
              <a:gd name="connsiteY19" fmla="*/ 2765145 h 6858000"/>
              <a:gd name="connsiteX20" fmla="*/ 4231847 w 4481964"/>
              <a:gd name="connsiteY20" fmla="*/ 2911221 h 6858000"/>
              <a:gd name="connsiteX21" fmla="*/ 4229830 w 4481964"/>
              <a:gd name="connsiteY21" fmla="*/ 3057296 h 6858000"/>
              <a:gd name="connsiteX22" fmla="*/ 4228821 w 4481964"/>
              <a:gd name="connsiteY22" fmla="*/ 3201314 h 6858000"/>
              <a:gd name="connsiteX23" fmla="*/ 4229830 w 4481964"/>
              <a:gd name="connsiteY23" fmla="*/ 3343960 h 6858000"/>
              <a:gd name="connsiteX24" fmla="*/ 4229830 w 4481964"/>
              <a:gd name="connsiteY24" fmla="*/ 3485235 h 6858000"/>
              <a:gd name="connsiteX25" fmla="*/ 4231847 w 4481964"/>
              <a:gd name="connsiteY25" fmla="*/ 3625138 h 6858000"/>
              <a:gd name="connsiteX26" fmla="*/ 4234872 w 4481964"/>
              <a:gd name="connsiteY26" fmla="*/ 3762298 h 6858000"/>
              <a:gd name="connsiteX27" fmla="*/ 4237730 w 4481964"/>
              <a:gd name="connsiteY27" fmla="*/ 3898087 h 6858000"/>
              <a:gd name="connsiteX28" fmla="*/ 4240924 w 4481964"/>
              <a:gd name="connsiteY28" fmla="*/ 4031132 h 6858000"/>
              <a:gd name="connsiteX29" fmla="*/ 4245798 w 4481964"/>
              <a:gd name="connsiteY29" fmla="*/ 4163491 h 6858000"/>
              <a:gd name="connsiteX30" fmla="*/ 4251009 w 4481964"/>
              <a:gd name="connsiteY30" fmla="*/ 4293793 h 6858000"/>
              <a:gd name="connsiteX31" fmla="*/ 4255715 w 4481964"/>
              <a:gd name="connsiteY31" fmla="*/ 4421352 h 6858000"/>
              <a:gd name="connsiteX32" fmla="*/ 4268995 w 4481964"/>
              <a:gd name="connsiteY32" fmla="*/ 4670298 h 6858000"/>
              <a:gd name="connsiteX33" fmla="*/ 4283114 w 4481964"/>
              <a:gd name="connsiteY33" fmla="*/ 4908956 h 6858000"/>
              <a:gd name="connsiteX34" fmla="*/ 4297906 w 4481964"/>
              <a:gd name="connsiteY34" fmla="*/ 5138013 h 6858000"/>
              <a:gd name="connsiteX35" fmla="*/ 4314211 w 4481964"/>
              <a:gd name="connsiteY35" fmla="*/ 5354726 h 6858000"/>
              <a:gd name="connsiteX36" fmla="*/ 4331188 w 4481964"/>
              <a:gd name="connsiteY36" fmla="*/ 5561838 h 6858000"/>
              <a:gd name="connsiteX37" fmla="*/ 4349509 w 4481964"/>
              <a:gd name="connsiteY37" fmla="*/ 5753862 h 6858000"/>
              <a:gd name="connsiteX38" fmla="*/ 4367495 w 4481964"/>
              <a:gd name="connsiteY38" fmla="*/ 5934227 h 6858000"/>
              <a:gd name="connsiteX39" fmla="*/ 4385480 w 4481964"/>
              <a:gd name="connsiteY39" fmla="*/ 6100191 h 6858000"/>
              <a:gd name="connsiteX40" fmla="*/ 4402457 w 4481964"/>
              <a:gd name="connsiteY40" fmla="*/ 6252438 h 6858000"/>
              <a:gd name="connsiteX41" fmla="*/ 4418594 w 4481964"/>
              <a:gd name="connsiteY41" fmla="*/ 6387541 h 6858000"/>
              <a:gd name="connsiteX42" fmla="*/ 4433890 w 4481964"/>
              <a:gd name="connsiteY42" fmla="*/ 6509613 h 6858000"/>
              <a:gd name="connsiteX43" fmla="*/ 4446665 w 4481964"/>
              <a:gd name="connsiteY43" fmla="*/ 6612483 h 6858000"/>
              <a:gd name="connsiteX44" fmla="*/ 4458767 w 4481964"/>
              <a:gd name="connsiteY44" fmla="*/ 6698894 h 6858000"/>
              <a:gd name="connsiteX45" fmla="*/ 4476081 w 4481964"/>
              <a:gd name="connsiteY45" fmla="*/ 6817538 h 6858000"/>
              <a:gd name="connsiteX46" fmla="*/ 4481964 w 4481964"/>
              <a:gd name="connsiteY46" fmla="*/ 6858000 h 6858000"/>
              <a:gd name="connsiteX47" fmla="*/ 3577807 w 4481964"/>
              <a:gd name="connsiteY47" fmla="*/ 6858000 h 6858000"/>
              <a:gd name="connsiteX48" fmla="*/ 3577807 w 4481964"/>
              <a:gd name="connsiteY48" fmla="*/ 6858000 h 6858000"/>
              <a:gd name="connsiteX49" fmla="*/ 0 w 4481964"/>
              <a:gd name="connsiteY49" fmla="*/ 6858000 h 6858000"/>
              <a:gd name="connsiteX50" fmla="*/ 0 w 4481964"/>
              <a:gd name="connsiteY50" fmla="*/ 0 h 6858000"/>
              <a:gd name="connsiteX51" fmla="*/ 3137249 w 448196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481964" h="6858000">
                <a:moveTo>
                  <a:pt x="3137249" y="0"/>
                </a:move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3577807" y="6858000"/>
                </a:lnTo>
                <a:lnTo>
                  <a:pt x="0" y="6858000"/>
                </a:lnTo>
                <a:lnTo>
                  <a:pt x="0" y="0"/>
                </a:lnTo>
                <a:lnTo>
                  <a:pt x="313724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Rectangle 30">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1" name="Graphic 10" descr="Users">
            <a:extLst>
              <a:ext uri="{FF2B5EF4-FFF2-40B4-BE49-F238E27FC236}">
                <a16:creationId xmlns:a16="http://schemas.microsoft.com/office/drawing/2014/main" id="{1FD14C68-7DC1-3BBA-A65E-A20B88A0376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8385" y="84667"/>
            <a:ext cx="2936836" cy="2936836"/>
          </a:xfrm>
          <a:prstGeom prst="rect">
            <a:avLst/>
          </a:prstGeom>
          <a:effectLst/>
        </p:spPr>
      </p:pic>
      <p:graphicFrame>
        <p:nvGraphicFramePr>
          <p:cNvPr id="2" name="TextBox 6">
            <a:extLst>
              <a:ext uri="{FF2B5EF4-FFF2-40B4-BE49-F238E27FC236}">
                <a16:creationId xmlns:a16="http://schemas.microsoft.com/office/drawing/2014/main" id="{F26AF4A6-96D5-FEDC-8198-91D18AFFA7D7}"/>
              </a:ext>
            </a:extLst>
          </p:cNvPr>
          <p:cNvGraphicFramePr/>
          <p:nvPr>
            <p:extLst>
              <p:ext uri="{D42A27DB-BD31-4B8C-83A1-F6EECF244321}">
                <p14:modId xmlns:p14="http://schemas.microsoft.com/office/powerpoint/2010/main" val="4239051455"/>
              </p:ext>
            </p:extLst>
          </p:nvPr>
        </p:nvGraphicFramePr>
        <p:xfrm>
          <a:off x="4878127" y="1854820"/>
          <a:ext cx="6503975" cy="25823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4F352305-0D5E-C6E8-E608-7ACD04CA4FC8}"/>
              </a:ext>
            </a:extLst>
          </p:cNvPr>
          <p:cNvSpPr txBox="1"/>
          <p:nvPr/>
        </p:nvSpPr>
        <p:spPr>
          <a:xfrm>
            <a:off x="365076" y="2975556"/>
            <a:ext cx="3751811" cy="25908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b="0" i="0" kern="1200" dirty="0">
                <a:effectLst/>
                <a:latin typeface="Times New Roman" panose="02020603050405020304" pitchFamily="18" charset="0"/>
                <a:ea typeface="Tahoma" panose="020B0604030504040204" pitchFamily="34" charset="0"/>
                <a:cs typeface="Times New Roman" panose="02020603050405020304" pitchFamily="18" charset="0"/>
              </a:rPr>
              <a:t>HUMAN </a:t>
            </a:r>
          </a:p>
          <a:p>
            <a:pPr>
              <a:lnSpc>
                <a:spcPct val="90000"/>
              </a:lnSpc>
              <a:spcBef>
                <a:spcPct val="0"/>
              </a:spcBef>
              <a:spcAft>
                <a:spcPts val="600"/>
              </a:spcAft>
            </a:pPr>
            <a:r>
              <a:rPr lang="en-US" sz="3400" b="0" i="0" kern="1200" dirty="0">
                <a:effectLst/>
                <a:latin typeface="Times New Roman" panose="02020603050405020304" pitchFamily="18" charset="0"/>
                <a:ea typeface="Tahoma" panose="020B0604030504040204" pitchFamily="34" charset="0"/>
                <a:cs typeface="Times New Roman" panose="02020603050405020304" pitchFamily="18" charset="0"/>
              </a:rPr>
              <a:t>RESOURCES </a:t>
            </a:r>
          </a:p>
          <a:p>
            <a:pPr>
              <a:lnSpc>
                <a:spcPct val="90000"/>
              </a:lnSpc>
              <a:spcBef>
                <a:spcPct val="0"/>
              </a:spcBef>
              <a:spcAft>
                <a:spcPts val="600"/>
              </a:spcAft>
            </a:pPr>
            <a:r>
              <a:rPr lang="en-US" sz="3400" b="0" i="0" kern="1200" dirty="0">
                <a:effectLst/>
                <a:latin typeface="Times New Roman" panose="02020603050405020304" pitchFamily="18" charset="0"/>
                <a:ea typeface="Tahoma" panose="020B0604030504040204" pitchFamily="34" charset="0"/>
                <a:cs typeface="Times New Roman" panose="02020603050405020304" pitchFamily="18" charset="0"/>
              </a:rPr>
              <a:t>MANAGEMENT</a:t>
            </a:r>
          </a:p>
          <a:p>
            <a:pPr>
              <a:lnSpc>
                <a:spcPct val="90000"/>
              </a:lnSpc>
              <a:spcBef>
                <a:spcPct val="0"/>
              </a:spcBef>
              <a:spcAft>
                <a:spcPts val="600"/>
              </a:spcAft>
            </a:pPr>
            <a:r>
              <a:rPr lang="en-US" sz="3400" dirty="0">
                <a:latin typeface="Times New Roman" panose="02020603050405020304" pitchFamily="18" charset="0"/>
                <a:ea typeface="Tahoma" panose="020B0604030504040204" pitchFamily="34" charset="0"/>
                <a:cs typeface="Times New Roman" panose="02020603050405020304" pitchFamily="18" charset="0"/>
              </a:rPr>
              <a:t>Talent Acquisition</a:t>
            </a:r>
            <a:endParaRPr lang="en-US" sz="3400" b="0" i="0" kern="1200" dirty="0">
              <a:effectLst/>
              <a:latin typeface="Times New Roman" panose="02020603050405020304" pitchFamily="18" charset="0"/>
              <a:ea typeface="Tahoma" panose="020B0604030504040204" pitchFamily="34" charset="0"/>
              <a:cs typeface="Times New Roman" panose="02020603050405020304" pitchFamily="18" charset="0"/>
            </a:endParaRPr>
          </a:p>
        </p:txBody>
      </p:sp>
    </p:spTree>
    <p:extLst>
      <p:ext uri="{BB962C8B-B14F-4D97-AF65-F5344CB8AC3E}">
        <p14:creationId xmlns:p14="http://schemas.microsoft.com/office/powerpoint/2010/main" val="7190901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11"/>
                                        </p:tgtEl>
                                        <p:attrNameLst>
                                          <p:attrName>style.visibility</p:attrName>
                                        </p:attrNameLst>
                                      </p:cBhvr>
                                      <p:to>
                                        <p:strVal val="visible"/>
                                      </p:to>
                                    </p:set>
                                    <p:animEffect transition="in" filter="fade">
                                      <p:cBhvr>
                                        <p:cTn id="7" dur="7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5" name="Rectangle 1064">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5402731-E3AF-8C56-2959-F81B147CE58C}"/>
              </a:ext>
            </a:extLst>
          </p:cNvPr>
          <p:cNvSpPr txBox="1"/>
          <p:nvPr/>
        </p:nvSpPr>
        <p:spPr>
          <a:xfrm>
            <a:off x="643855" y="1447800"/>
            <a:ext cx="3108626" cy="4572000"/>
          </a:xfrm>
          <a:prstGeom prst="rect">
            <a:avLst/>
          </a:prstGeom>
        </p:spPr>
        <p:txBody>
          <a:bodyPr vert="horz" lIns="91440" tIns="45720" rIns="91440" bIns="45720" rtlCol="0" anchor="ctr">
            <a:normAutofit/>
          </a:bodyPr>
          <a:lstStyle/>
          <a:p>
            <a:pPr>
              <a:spcBef>
                <a:spcPct val="0"/>
              </a:spcBef>
              <a:spcAft>
                <a:spcPts val="600"/>
              </a:spcAft>
            </a:pPr>
            <a:r>
              <a:rPr lang="en-US" sz="3200">
                <a:solidFill>
                  <a:srgbClr val="F2F2F2"/>
                </a:solidFill>
                <a:effectLst/>
                <a:latin typeface="+mj-lt"/>
                <a:ea typeface="+mj-ea"/>
                <a:cs typeface="+mj-cs"/>
              </a:rPr>
              <a:t>Introduction </a:t>
            </a:r>
          </a:p>
        </p:txBody>
      </p:sp>
      <p:sp>
        <p:nvSpPr>
          <p:cNvPr id="1067" name="Freeform: Shape 1066">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9"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071" name="Rectangle 1070">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77BACDF3-E095-CE32-9F44-030E8E936E55}"/>
              </a:ext>
            </a:extLst>
          </p:cNvPr>
          <p:cNvSpPr txBox="1"/>
          <p:nvPr/>
        </p:nvSpPr>
        <p:spPr>
          <a:xfrm>
            <a:off x="4935100" y="1854820"/>
            <a:ext cx="6483109" cy="3477875"/>
          </a:xfrm>
          <a:prstGeom prst="rect">
            <a:avLst/>
          </a:prstGeom>
          <a:noFill/>
        </p:spPr>
        <p:txBody>
          <a:bodyPr wrap="square">
            <a:spAutoFit/>
          </a:bodyPr>
          <a:lstStyle/>
          <a:p>
            <a:r>
              <a:rPr lang="en-GB" sz="2000" b="1" dirty="0">
                <a:latin typeface="Times New Roman" panose="02020603050405020304" pitchFamily="18" charset="0"/>
                <a:cs typeface="Times New Roman" panose="02020603050405020304" pitchFamily="18" charset="0"/>
              </a:rPr>
              <a:t>Human Resources Management </a:t>
            </a:r>
            <a:r>
              <a:rPr lang="en-GB" sz="2000" dirty="0">
                <a:latin typeface="Times New Roman" panose="02020603050405020304" pitchFamily="18" charset="0"/>
                <a:cs typeface="Times New Roman" panose="02020603050405020304" pitchFamily="18" charset="0"/>
              </a:rPr>
              <a:t>involves the development of formal systems among organizations to ensure the efficient and effective management of human talent in order to meet organizational objectives.</a:t>
            </a:r>
          </a:p>
          <a:p>
            <a:r>
              <a:rPr lang="en-GB" sz="2000" dirty="0">
                <a:latin typeface="Times New Roman" panose="02020603050405020304" pitchFamily="18" charset="0"/>
                <a:cs typeface="Times New Roman" panose="02020603050405020304" pitchFamily="18" charset="0"/>
              </a:rPr>
              <a:t>What is now called human resources management has evolved a great deal since its beginning around the year 1900 (</a:t>
            </a:r>
            <a:r>
              <a:rPr lang="fr-FR" sz="2000" dirty="0">
                <a:latin typeface="Times New Roman" panose="02020603050405020304" pitchFamily="18" charset="0"/>
                <a:cs typeface="Times New Roman" panose="02020603050405020304" pitchFamily="18" charset="0"/>
              </a:rPr>
              <a:t>Mathis et al. 2016, p 2).</a:t>
            </a:r>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Talent Acquisition is a recruitment strategy that is devoted to the search, attraction, hiring, development, and retention of top talent within an organization.</a:t>
            </a:r>
          </a:p>
        </p:txBody>
      </p:sp>
    </p:spTree>
    <p:extLst>
      <p:ext uri="{BB962C8B-B14F-4D97-AF65-F5344CB8AC3E}">
        <p14:creationId xmlns:p14="http://schemas.microsoft.com/office/powerpoint/2010/main" val="263924391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2" name="Rectangle 1041">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6"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3" name="TextBox 2">
            <a:extLst>
              <a:ext uri="{FF2B5EF4-FFF2-40B4-BE49-F238E27FC236}">
                <a16:creationId xmlns:a16="http://schemas.microsoft.com/office/drawing/2014/main" id="{76FFB1E4-4F69-CA06-B13F-80D22F9C8C60}"/>
              </a:ext>
            </a:extLst>
          </p:cNvPr>
          <p:cNvSpPr txBox="1"/>
          <p:nvPr/>
        </p:nvSpPr>
        <p:spPr>
          <a:xfrm>
            <a:off x="648930" y="629267"/>
            <a:ext cx="9252154" cy="1016654"/>
          </a:xfrm>
          <a:prstGeom prst="rect">
            <a:avLst/>
          </a:prstGeom>
          <a:noFill/>
          <a:ln>
            <a:noFill/>
          </a:ln>
        </p:spPr>
        <p:style>
          <a:lnRef idx="3">
            <a:schemeClr val="lt1"/>
          </a:lnRef>
          <a:fillRef idx="1">
            <a:schemeClr val="accent4"/>
          </a:fillRef>
          <a:effectRef idx="1">
            <a:schemeClr val="accent4"/>
          </a:effectRef>
          <a:fontRef idx="minor">
            <a:schemeClr val="lt1"/>
          </a:fontRef>
        </p:style>
        <p:txBody>
          <a:bodyPr vert="horz" lIns="91440" tIns="45720" rIns="91440" bIns="45720" rtlCol="0" anchor="t">
            <a:normAutofit fontScale="92500" lnSpcReduction="10000"/>
          </a:bodyPr>
          <a:lstStyle/>
          <a:p>
            <a:pPr algn="ctr">
              <a:lnSpc>
                <a:spcPct val="90000"/>
              </a:lnSpc>
              <a:spcBef>
                <a:spcPct val="0"/>
              </a:spcBef>
              <a:spcAft>
                <a:spcPts val="600"/>
              </a:spcAft>
            </a:pPr>
            <a:r>
              <a:rPr lang="en-US" sz="3700" b="1" i="0" kern="1200" dirty="0">
                <a:solidFill>
                  <a:srgbClr val="EBEBEB"/>
                </a:solidFill>
                <a:latin typeface="Times New Roman" panose="02020603050405020304" pitchFamily="18" charset="0"/>
                <a:ea typeface="+mj-ea"/>
                <a:cs typeface="Times New Roman" panose="02020603050405020304" pitchFamily="18" charset="0"/>
              </a:rPr>
              <a:t>Types of talent acquisition strategies</a:t>
            </a:r>
          </a:p>
          <a:p>
            <a:pPr algn="ctr">
              <a:lnSpc>
                <a:spcPct val="90000"/>
              </a:lnSpc>
              <a:spcBef>
                <a:spcPct val="0"/>
              </a:spcBef>
              <a:spcAft>
                <a:spcPts val="600"/>
              </a:spcAft>
            </a:pPr>
            <a:r>
              <a:rPr lang="en-US" sz="3700" b="1" i="0" kern="1200" dirty="0">
                <a:solidFill>
                  <a:srgbClr val="EBEBEB"/>
                </a:solidFill>
                <a:latin typeface="Times New Roman" panose="02020603050405020304" pitchFamily="18" charset="0"/>
                <a:ea typeface="+mj-ea"/>
                <a:cs typeface="Times New Roman" panose="02020603050405020304" pitchFamily="18" charset="0"/>
              </a:rPr>
              <a:t>Short term strategies </a:t>
            </a:r>
            <a:endParaRPr lang="en-US" sz="3700" b="1" i="0" kern="1200" dirty="0">
              <a:solidFill>
                <a:srgbClr val="EBEBEB"/>
              </a:solidFill>
              <a:effectLst/>
              <a:latin typeface="Times New Roman" panose="02020603050405020304" pitchFamily="18" charset="0"/>
              <a:ea typeface="+mj-ea"/>
              <a:cs typeface="Times New Roman" panose="02020603050405020304" pitchFamily="18" charset="0"/>
            </a:endParaRPr>
          </a:p>
        </p:txBody>
      </p:sp>
      <p:sp useBgFill="1">
        <p:nvSpPr>
          <p:cNvPr id="1048" name="Freeform: Shape 1047">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1041" name="TextBox 8">
            <a:extLst>
              <a:ext uri="{FF2B5EF4-FFF2-40B4-BE49-F238E27FC236}">
                <a16:creationId xmlns:a16="http://schemas.microsoft.com/office/drawing/2014/main" id="{44A4143F-C8F4-75D4-200E-89B16073B9EC}"/>
              </a:ext>
            </a:extLst>
          </p:cNvPr>
          <p:cNvSpPr txBox="1"/>
          <p:nvPr/>
        </p:nvSpPr>
        <p:spPr>
          <a:xfrm>
            <a:off x="648931" y="2548281"/>
            <a:ext cx="5512866" cy="365868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pPr>
            <a:r>
              <a:rPr lang="en-US" sz="3200" b="1" dirty="0">
                <a:latin typeface="Times New Roman" panose="02020603050405020304" pitchFamily="18" charset="0"/>
                <a:ea typeface="+mj-ea"/>
                <a:cs typeface="Times New Roman" panose="02020603050405020304" pitchFamily="18" charset="0"/>
              </a:rPr>
              <a:t>Offering benefits</a:t>
            </a:r>
            <a:endParaRPr lang="en-US" sz="3200" b="1" dirty="0">
              <a:effectLst/>
              <a:latin typeface="Times New Roman" panose="02020603050405020304" pitchFamily="18" charset="0"/>
              <a:ea typeface="+mj-ea"/>
              <a:cs typeface="Times New Roman" panose="02020603050405020304" pitchFamily="18" charset="0"/>
            </a:endParaRPr>
          </a:p>
          <a:p>
            <a:pPr marL="329184" indent="-329184">
              <a:spcBef>
                <a:spcPts val="1000"/>
              </a:spcBef>
              <a:buClr>
                <a:schemeClr val="bg2">
                  <a:lumMod val="40000"/>
                  <a:lumOff val="60000"/>
                </a:schemeClr>
              </a:buClr>
              <a:buSzPct val="80000"/>
              <a:buFont typeface="Wingdings 3" charset="2"/>
              <a:buChar char=""/>
            </a:pPr>
            <a:endParaRPr lang="en-US" dirty="0">
              <a:latin typeface="Times New Roman" panose="02020603050405020304" pitchFamily="18" charset="0"/>
              <a:ea typeface="+mj-ea"/>
              <a:cs typeface="Times New Roman" panose="02020603050405020304" pitchFamily="18" charset="0"/>
            </a:endParaRPr>
          </a:p>
          <a:p>
            <a:pPr marL="285750" indent="-285750">
              <a:spcBef>
                <a:spcPts val="1000"/>
              </a:spcBef>
              <a:buClr>
                <a:schemeClr val="tx1"/>
              </a:buClr>
              <a:buSzPct val="80000"/>
              <a:buFont typeface="Wingdings" panose="05000000000000000000" pitchFamily="2" charset="2"/>
              <a:buChar char="Ø"/>
            </a:pPr>
            <a:r>
              <a:rPr lang="en-GB" sz="2000" dirty="0">
                <a:latin typeface="Times New Roman" panose="02020603050405020304" pitchFamily="18" charset="0"/>
                <a:ea typeface="+mj-ea"/>
                <a:cs typeface="Times New Roman" panose="02020603050405020304" pitchFamily="18" charset="0"/>
              </a:rPr>
              <a:t>The creation of a competitive and comprehensive benefits plan is a very effective strategy for attracting new talent in the short term</a:t>
            </a:r>
            <a:r>
              <a:rPr lang="en-US" sz="2000" dirty="0">
                <a:latin typeface="Times New Roman" panose="02020603050405020304" pitchFamily="18" charset="0"/>
                <a:ea typeface="+mj-ea"/>
                <a:cs typeface="Times New Roman" panose="02020603050405020304" pitchFamily="18" charset="0"/>
              </a:rPr>
              <a:t>.</a:t>
            </a:r>
          </a:p>
          <a:p>
            <a:pPr marL="285750" indent="-285750">
              <a:spcBef>
                <a:spcPts val="1000"/>
              </a:spcBef>
              <a:buClr>
                <a:schemeClr val="tx1"/>
              </a:buClr>
              <a:buSzPct val="80000"/>
              <a:buFont typeface="Wingdings" panose="05000000000000000000" pitchFamily="2" charset="2"/>
              <a:buChar char="Ø"/>
            </a:pPr>
            <a:r>
              <a:rPr lang="en-US" sz="2000" dirty="0">
                <a:latin typeface="Times New Roman" panose="02020603050405020304" pitchFamily="18" charset="0"/>
                <a:ea typeface="+mj-ea"/>
                <a:cs typeface="Times New Roman" panose="02020603050405020304" pitchFamily="18" charset="0"/>
              </a:rPr>
              <a:t>For example: Whitbread plc has applied this strategy in the business (Panel, 2023).</a:t>
            </a:r>
            <a:endParaRPr lang="en-US" sz="2000" u="none" strike="noStrike" dirty="0">
              <a:effectLst/>
              <a:latin typeface="Times New Roman" panose="02020603050405020304" pitchFamily="18" charset="0"/>
              <a:ea typeface="+mj-ea"/>
              <a:cs typeface="Times New Roman" panose="02020603050405020304" pitchFamily="18" charset="0"/>
            </a:endParaRPr>
          </a:p>
        </p:txBody>
      </p:sp>
      <p:pic>
        <p:nvPicPr>
          <p:cNvPr id="10" name="Picture 2" descr="The advantages of offering employee benefits | HR blog">
            <a:extLst>
              <a:ext uri="{FF2B5EF4-FFF2-40B4-BE49-F238E27FC236}">
                <a16:creationId xmlns:a16="http://schemas.microsoft.com/office/drawing/2014/main" id="{041E9239-20E8-9450-F1BF-F414E373CFC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10103" y="2682241"/>
            <a:ext cx="4733440" cy="3059956"/>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5402731-E3AF-8C56-2959-F81B147CE58C}"/>
              </a:ext>
            </a:extLst>
          </p:cNvPr>
          <p:cNvSpPr txBox="1"/>
          <p:nvPr/>
        </p:nvSpPr>
        <p:spPr>
          <a:xfrm>
            <a:off x="648930" y="629267"/>
            <a:ext cx="9252154" cy="1016654"/>
          </a:xfrm>
          <a:prstGeom prst="rect">
            <a:avLst/>
          </a:prstGeom>
        </p:spPr>
        <p:txBody>
          <a:bodyPr vert="horz" lIns="91440" tIns="45720" rIns="91440" bIns="45720" rtlCol="0" anchor="t">
            <a:normAutofit/>
          </a:bodyPr>
          <a:lstStyle/>
          <a:p>
            <a:pPr>
              <a:spcBef>
                <a:spcPct val="0"/>
              </a:spcBef>
              <a:spcAft>
                <a:spcPts val="600"/>
              </a:spcAft>
            </a:pPr>
            <a:endParaRPr lang="en-US" sz="4200" b="0" i="0" kern="1200" dirty="0">
              <a:solidFill>
                <a:srgbClr val="EBEBEB"/>
              </a:solidFill>
              <a:effectLst/>
              <a:latin typeface="+mj-lt"/>
              <a:ea typeface="+mj-ea"/>
              <a:cs typeface="+mj-cs"/>
            </a:endParaRPr>
          </a:p>
        </p:txBody>
      </p:sp>
      <p:sp>
        <p:nvSpPr>
          <p:cNvPr id="7" name="TextBox 6">
            <a:extLst>
              <a:ext uri="{FF2B5EF4-FFF2-40B4-BE49-F238E27FC236}">
                <a16:creationId xmlns:a16="http://schemas.microsoft.com/office/drawing/2014/main" id="{A34E64C7-3A8C-AFC1-CA99-35362222515B}"/>
              </a:ext>
            </a:extLst>
          </p:cNvPr>
          <p:cNvSpPr txBox="1"/>
          <p:nvPr/>
        </p:nvSpPr>
        <p:spPr>
          <a:xfrm>
            <a:off x="5033553" y="2548281"/>
            <a:ext cx="6510141" cy="3878645"/>
          </a:xfrm>
          <a:prstGeom prst="rect">
            <a:avLst/>
          </a:prstGeom>
        </p:spPr>
        <p:txBody>
          <a:bodyPr vert="horz" lIns="91440" tIns="45720" rIns="91440" bIns="45720" rtlCol="0">
            <a:normAutofit/>
          </a:bodyPr>
          <a:lstStyle/>
          <a:p>
            <a:pPr marL="342900" lvl="0" indent="-342900">
              <a:spcBef>
                <a:spcPts val="1000"/>
              </a:spcBef>
              <a:buClr>
                <a:schemeClr val="bg2">
                  <a:lumMod val="40000"/>
                  <a:lumOff val="60000"/>
                </a:schemeClr>
              </a:buClr>
              <a:buSzPct val="80000"/>
              <a:buFont typeface="Wingdings 3" charset="2"/>
              <a:buChar char=""/>
            </a:pPr>
            <a:endParaRPr lang="en-US" u="none" strike="noStrike" dirty="0">
              <a:effectLst/>
              <a:latin typeface="+mj-lt"/>
              <a:ea typeface="+mj-ea"/>
              <a:cs typeface="+mj-cs"/>
            </a:endParaRPr>
          </a:p>
        </p:txBody>
      </p:sp>
    </p:spTree>
    <p:extLst>
      <p:ext uri="{BB962C8B-B14F-4D97-AF65-F5344CB8AC3E}">
        <p14:creationId xmlns:p14="http://schemas.microsoft.com/office/powerpoint/2010/main" val="46095343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083"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6679D77B-13D2-E7C9-E8D2-0CF5D990B4C4}"/>
              </a:ext>
            </a:extLst>
          </p:cNvPr>
          <p:cNvSpPr txBox="1"/>
          <p:nvPr/>
        </p:nvSpPr>
        <p:spPr>
          <a:xfrm>
            <a:off x="648930" y="629267"/>
            <a:ext cx="9252154" cy="1016654"/>
          </a:xfrm>
          <a:prstGeom prst="rect">
            <a:avLst/>
          </a:prstGeom>
        </p:spPr>
        <p:txBody>
          <a:bodyPr vert="horz" lIns="91440" tIns="45720" rIns="91440" bIns="45720" rtlCol="0" anchor="t">
            <a:noAutofit/>
          </a:bodyPr>
          <a:lstStyle/>
          <a:p>
            <a:pPr algn="ctr">
              <a:lnSpc>
                <a:spcPct val="90000"/>
              </a:lnSpc>
              <a:spcBef>
                <a:spcPct val="0"/>
              </a:spcBef>
              <a:spcAft>
                <a:spcPts val="600"/>
              </a:spcAft>
            </a:pPr>
            <a:r>
              <a:rPr lang="en-US" sz="3400" b="1" i="0" kern="1200" dirty="0">
                <a:solidFill>
                  <a:srgbClr val="EBEBEB"/>
                </a:solidFill>
                <a:latin typeface="Times New Roman" panose="02020603050405020304" pitchFamily="18" charset="0"/>
                <a:ea typeface="+mj-ea"/>
                <a:cs typeface="Times New Roman" panose="02020603050405020304" pitchFamily="18" charset="0"/>
              </a:rPr>
              <a:t>Types of talent acquisition strategies</a:t>
            </a:r>
          </a:p>
          <a:p>
            <a:pPr algn="ctr">
              <a:lnSpc>
                <a:spcPct val="90000"/>
              </a:lnSpc>
              <a:spcBef>
                <a:spcPct val="0"/>
              </a:spcBef>
              <a:spcAft>
                <a:spcPts val="600"/>
              </a:spcAft>
            </a:pPr>
            <a:r>
              <a:rPr lang="en-US" sz="3400" b="1" i="0" kern="1200" dirty="0">
                <a:solidFill>
                  <a:srgbClr val="EBEBEB"/>
                </a:solidFill>
                <a:latin typeface="Times New Roman" panose="02020603050405020304" pitchFamily="18" charset="0"/>
                <a:ea typeface="+mj-ea"/>
                <a:cs typeface="Times New Roman" panose="02020603050405020304" pitchFamily="18" charset="0"/>
              </a:rPr>
              <a:t>Short term strategies </a:t>
            </a:r>
            <a:endParaRPr lang="en-US" sz="3400" b="1" i="0" kern="1200" dirty="0">
              <a:solidFill>
                <a:srgbClr val="EBEBEB"/>
              </a:solidFill>
              <a:effectLst/>
              <a:latin typeface="Times New Roman" panose="02020603050405020304" pitchFamily="18" charset="0"/>
              <a:ea typeface="+mj-ea"/>
              <a:cs typeface="Times New Roman" panose="02020603050405020304" pitchFamily="18" charset="0"/>
            </a:endParaRPr>
          </a:p>
        </p:txBody>
      </p:sp>
      <p:sp useBgFill="1">
        <p:nvSpPr>
          <p:cNvPr id="3085" name="Freeform: Shape 3084">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3074" name="Picture 2" descr="How to Build a Flexible Work Environment That Thrives - FlexJobs">
            <a:extLst>
              <a:ext uri="{FF2B5EF4-FFF2-40B4-BE49-F238E27FC236}">
                <a16:creationId xmlns:a16="http://schemas.microsoft.com/office/drawing/2014/main" id="{3D608818-E77A-DDD4-7359-356030ABA6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3485" y="2726267"/>
            <a:ext cx="4401116" cy="3015929"/>
          </a:xfrm>
          <a:prstGeom prst="rect">
            <a:avLst/>
          </a:prstGeom>
          <a:noFill/>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0B5C1BD-41DC-F455-E556-EE0E3D9C69C4}"/>
              </a:ext>
            </a:extLst>
          </p:cNvPr>
          <p:cNvSpPr txBox="1"/>
          <p:nvPr/>
        </p:nvSpPr>
        <p:spPr>
          <a:xfrm>
            <a:off x="5588000" y="2548281"/>
            <a:ext cx="5955695" cy="3658689"/>
          </a:xfrm>
          <a:prstGeom prst="rect">
            <a:avLst/>
          </a:prstGeom>
        </p:spPr>
        <p:txBody>
          <a:bodyPr vert="horz" lIns="91440" tIns="45720" rIns="91440" bIns="45720" rtlCol="0">
            <a:normAutofit/>
          </a:bodyPr>
          <a:lstStyle/>
          <a:p>
            <a:pPr lvl="0">
              <a:spcBef>
                <a:spcPts val="1000"/>
              </a:spcBef>
              <a:buClr>
                <a:schemeClr val="bg2">
                  <a:lumMod val="40000"/>
                  <a:lumOff val="60000"/>
                </a:schemeClr>
              </a:buClr>
              <a:buSzPct val="80000"/>
            </a:pPr>
            <a:r>
              <a:rPr lang="en-US" sz="3200" b="1" u="none" strike="noStrike" dirty="0">
                <a:effectLst/>
                <a:latin typeface="Times New Roman" panose="02020603050405020304" pitchFamily="18" charset="0"/>
                <a:ea typeface="+mj-ea"/>
                <a:cs typeface="Times New Roman" panose="02020603050405020304" pitchFamily="18" charset="0"/>
              </a:rPr>
              <a:t>Creating a flexible work environment </a:t>
            </a:r>
            <a:endParaRPr lang="en-US" sz="2400" b="1" u="none" strike="noStrike" dirty="0">
              <a:effectLst/>
              <a:latin typeface="Times New Roman" panose="02020603050405020304" pitchFamily="18" charset="0"/>
              <a:ea typeface="+mj-ea"/>
              <a:cs typeface="Times New Roman" panose="02020603050405020304" pitchFamily="18" charset="0"/>
            </a:endParaRPr>
          </a:p>
          <a:p>
            <a:pPr marL="342900" lvl="0" indent="-342900">
              <a:spcBef>
                <a:spcPts val="1000"/>
              </a:spcBef>
              <a:buClr>
                <a:schemeClr val="tx1"/>
              </a:buClr>
              <a:buSzPct val="800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A flexible working environment built upon mutual respect motivates employees to do their best</a:t>
            </a:r>
          </a:p>
          <a:p>
            <a:pPr marL="342900" lvl="0" indent="-342900">
              <a:spcBef>
                <a:spcPts val="1000"/>
              </a:spcBef>
              <a:buClr>
                <a:schemeClr val="tx1"/>
              </a:buClr>
              <a:buSzPct val="80000"/>
              <a:buFont typeface="Wingdings" panose="05000000000000000000" pitchFamily="2" charset="2"/>
              <a:buChar char="Ø"/>
            </a:pPr>
            <a:r>
              <a:rPr lang="en-US" sz="2000" u="none" strike="noStrike" dirty="0">
                <a:effectLst/>
                <a:latin typeface="Times New Roman" panose="02020603050405020304" pitchFamily="18" charset="0"/>
                <a:ea typeface="+mj-ea"/>
                <a:cs typeface="Times New Roman" panose="02020603050405020304" pitchFamily="18" charset="0"/>
              </a:rPr>
              <a:t>For example: The company can provide flexibility in terms of working hours and working from home (Indeed, 2023).</a:t>
            </a:r>
          </a:p>
        </p:txBody>
      </p:sp>
    </p:spTree>
    <p:extLst>
      <p:ext uri="{BB962C8B-B14F-4D97-AF65-F5344CB8AC3E}">
        <p14:creationId xmlns:p14="http://schemas.microsoft.com/office/powerpoint/2010/main" val="414318855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4" name="Rectangle 4113">
            <a:extLst>
              <a:ext uri="{FF2B5EF4-FFF2-40B4-BE49-F238E27FC236}">
                <a16:creationId xmlns:a16="http://schemas.microsoft.com/office/drawing/2014/main" id="{14A2F755-5219-4C4E-9378-2C80BB08D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116" name="Rectangle 4115">
            <a:extLst>
              <a:ext uri="{FF2B5EF4-FFF2-40B4-BE49-F238E27FC236}">
                <a16:creationId xmlns:a16="http://schemas.microsoft.com/office/drawing/2014/main" id="{BA042B41-CFBF-4E11-965F-B1906826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118" name="Freeform 7">
            <a:extLst>
              <a:ext uri="{FF2B5EF4-FFF2-40B4-BE49-F238E27FC236}">
                <a16:creationId xmlns:a16="http://schemas.microsoft.com/office/drawing/2014/main" id="{ED9FFD70-7E69-43F7-BAFF-08A75B3AE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2219A031-4623-8EF7-6B17-AD5164ADC620}"/>
              </a:ext>
            </a:extLst>
          </p:cNvPr>
          <p:cNvSpPr txBox="1"/>
          <p:nvPr/>
        </p:nvSpPr>
        <p:spPr>
          <a:xfrm>
            <a:off x="648930" y="629267"/>
            <a:ext cx="9252154" cy="1016654"/>
          </a:xfrm>
          <a:prstGeom prst="rect">
            <a:avLst/>
          </a:prstGeom>
        </p:spPr>
        <p:txBody>
          <a:bodyPr vert="horz" lIns="91440" tIns="45720" rIns="91440" bIns="45720" rtlCol="0" anchor="t">
            <a:normAutofit fontScale="92500" lnSpcReduction="20000"/>
          </a:bodyPr>
          <a:lstStyle/>
          <a:p>
            <a:pPr algn="ctr">
              <a:lnSpc>
                <a:spcPct val="90000"/>
              </a:lnSpc>
              <a:spcBef>
                <a:spcPct val="0"/>
              </a:spcBef>
              <a:spcAft>
                <a:spcPts val="600"/>
              </a:spcAft>
            </a:pPr>
            <a:r>
              <a:rPr lang="en-US" sz="3700" b="1" i="0" kern="1200" dirty="0">
                <a:solidFill>
                  <a:srgbClr val="EBEBEB"/>
                </a:solidFill>
                <a:latin typeface="Times New Roman" panose="02020603050405020304" pitchFamily="18" charset="0"/>
                <a:ea typeface="+mj-ea"/>
                <a:cs typeface="Times New Roman" panose="02020603050405020304" pitchFamily="18" charset="0"/>
              </a:rPr>
              <a:t>Types of talent acquisition strategies</a:t>
            </a:r>
          </a:p>
          <a:p>
            <a:pPr algn="ctr">
              <a:lnSpc>
                <a:spcPct val="90000"/>
              </a:lnSpc>
              <a:spcBef>
                <a:spcPct val="0"/>
              </a:spcBef>
              <a:spcAft>
                <a:spcPts val="600"/>
              </a:spcAft>
            </a:pPr>
            <a:r>
              <a:rPr lang="en-US" sz="3700" b="1" i="0" kern="1200" dirty="0">
                <a:solidFill>
                  <a:srgbClr val="EBEBEB"/>
                </a:solidFill>
                <a:latin typeface="Times New Roman" panose="02020603050405020304" pitchFamily="18" charset="0"/>
                <a:ea typeface="+mj-ea"/>
                <a:cs typeface="Times New Roman" panose="02020603050405020304" pitchFamily="18" charset="0"/>
              </a:rPr>
              <a:t>Short term strategies </a:t>
            </a:r>
            <a:endParaRPr lang="en-US" sz="3700" b="1" i="0" kern="1200" dirty="0">
              <a:solidFill>
                <a:srgbClr val="EBEBEB"/>
              </a:solidFill>
              <a:effectLst/>
              <a:latin typeface="Times New Roman" panose="02020603050405020304" pitchFamily="18" charset="0"/>
              <a:ea typeface="+mj-ea"/>
              <a:cs typeface="Times New Roman" panose="02020603050405020304" pitchFamily="18" charset="0"/>
            </a:endParaRPr>
          </a:p>
          <a:p>
            <a:pPr>
              <a:lnSpc>
                <a:spcPct val="90000"/>
              </a:lnSpc>
              <a:spcBef>
                <a:spcPct val="0"/>
              </a:spcBef>
              <a:spcAft>
                <a:spcPts val="600"/>
              </a:spcAft>
            </a:pPr>
            <a:endParaRPr lang="en-US" sz="2600" b="0" i="0" kern="1200" dirty="0">
              <a:solidFill>
                <a:srgbClr val="EBEBEB"/>
              </a:solidFill>
              <a:effectLst/>
              <a:latin typeface="+mj-lt"/>
              <a:ea typeface="+mj-ea"/>
              <a:cs typeface="+mj-cs"/>
            </a:endParaRPr>
          </a:p>
        </p:txBody>
      </p:sp>
      <p:sp useBgFill="1">
        <p:nvSpPr>
          <p:cNvPr id="4120" name="Freeform: Shape 4119">
            <a:extLst>
              <a:ext uri="{FF2B5EF4-FFF2-40B4-BE49-F238E27FC236}">
                <a16:creationId xmlns:a16="http://schemas.microsoft.com/office/drawing/2014/main" id="{9A87AD7E-457F-4836-8DDE-FFE0F0093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4098" name="Picture 2" descr="How a Recruitment Agency can benefit your business | Monroe Consulting">
            <a:extLst>
              <a:ext uri="{FF2B5EF4-FFF2-40B4-BE49-F238E27FC236}">
                <a16:creationId xmlns:a16="http://schemas.microsoft.com/office/drawing/2014/main" id="{CC51342C-0696-EC64-71F9-66D4707D9D1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9313" y="3039292"/>
            <a:ext cx="4240733" cy="2394857"/>
          </a:xfrm>
          <a:prstGeom prst="rect">
            <a:avLst/>
          </a:prstGeom>
          <a:noFill/>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EF5B339-5EBB-4B5F-7465-A1F7FBC18690}"/>
              </a:ext>
            </a:extLst>
          </p:cNvPr>
          <p:cNvSpPr txBox="1"/>
          <p:nvPr/>
        </p:nvSpPr>
        <p:spPr>
          <a:xfrm>
            <a:off x="4841966" y="2548281"/>
            <a:ext cx="6701729" cy="365868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pPr>
            <a:r>
              <a:rPr lang="en-US" sz="3200" b="1" dirty="0">
                <a:effectLst/>
                <a:latin typeface="Times New Roman" panose="02020603050405020304" pitchFamily="18" charset="0"/>
                <a:ea typeface="+mj-ea"/>
                <a:cs typeface="Times New Roman" panose="02020603050405020304" pitchFamily="18" charset="0"/>
              </a:rPr>
              <a:t>Investing in the recruitment process</a:t>
            </a:r>
            <a:endParaRPr lang="en-US" sz="2000" u="none" strike="noStrike" dirty="0">
              <a:effectLst/>
              <a:latin typeface="Times New Roman" panose="02020603050405020304" pitchFamily="18" charset="0"/>
              <a:ea typeface="+mj-ea"/>
              <a:cs typeface="Times New Roman" panose="02020603050405020304" pitchFamily="18" charset="0"/>
            </a:endParaRPr>
          </a:p>
          <a:p>
            <a:pPr marL="342900" lvl="0" indent="-342900">
              <a:spcBef>
                <a:spcPts val="1000"/>
              </a:spcBef>
              <a:buClr>
                <a:schemeClr val="tx1"/>
              </a:buClr>
              <a:buSzPct val="80000"/>
              <a:buFont typeface="Wingdings" panose="05000000000000000000" pitchFamily="2" charset="2"/>
              <a:buChar char="Ø"/>
            </a:pPr>
            <a:r>
              <a:rPr lang="en-GB" sz="2000" u="none" strike="noStrike" dirty="0">
                <a:effectLst/>
                <a:latin typeface="Times New Roman" panose="02020603050405020304" pitchFamily="18" charset="0"/>
                <a:ea typeface="+mj-ea"/>
                <a:cs typeface="Times New Roman" panose="02020603050405020304" pitchFamily="18" charset="0"/>
              </a:rPr>
              <a:t>An investment in the recruitment process involves attracting and selecting individuals with the appropriate skills and knowledge needed for the role. </a:t>
            </a:r>
          </a:p>
          <a:p>
            <a:pPr marL="342900" lvl="0" indent="-342900">
              <a:spcBef>
                <a:spcPts val="1000"/>
              </a:spcBef>
              <a:buClr>
                <a:schemeClr val="tx1"/>
              </a:buClr>
              <a:buSzPct val="80000"/>
              <a:buFont typeface="Wingdings" panose="05000000000000000000" pitchFamily="2" charset="2"/>
              <a:buChar char="Ø"/>
            </a:pPr>
            <a:r>
              <a:rPr lang="en-US" sz="2000" u="none" strike="noStrike" dirty="0">
                <a:effectLst/>
                <a:latin typeface="Times New Roman" panose="02020603050405020304" pitchFamily="18" charset="0"/>
                <a:ea typeface="+mj-ea"/>
                <a:cs typeface="Times New Roman" panose="02020603050405020304" pitchFamily="18" charset="0"/>
              </a:rPr>
              <a:t>This can enhance the ability of recruiters and HR managers in terms of finding new and talented candidates for the business because this will improve the performance and processes of the HR (Expert Panel, 2023) </a:t>
            </a:r>
          </a:p>
        </p:txBody>
      </p:sp>
    </p:spTree>
    <p:extLst>
      <p:ext uri="{BB962C8B-B14F-4D97-AF65-F5344CB8AC3E}">
        <p14:creationId xmlns:p14="http://schemas.microsoft.com/office/powerpoint/2010/main" val="311287138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4A3DA6D-FED2-4369-9ACD-B578C8790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63C72DE-4C01-4F6C-9020-327690AD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7">
            <a:extLst>
              <a:ext uri="{FF2B5EF4-FFF2-40B4-BE49-F238E27FC236}">
                <a16:creationId xmlns:a16="http://schemas.microsoft.com/office/drawing/2014/main" id="{5627181E-8B3E-4EFB-8F43-17296B86C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4A4832D-3290-DCF4-C4FB-1EA35EF8B679}"/>
              </a:ext>
            </a:extLst>
          </p:cNvPr>
          <p:cNvSpPr>
            <a:spLocks noGrp="1"/>
          </p:cNvSpPr>
          <p:nvPr>
            <p:ph type="title"/>
          </p:nvPr>
        </p:nvSpPr>
        <p:spPr>
          <a:xfrm>
            <a:off x="648930" y="629267"/>
            <a:ext cx="9252154" cy="1016654"/>
          </a:xfrm>
        </p:spPr>
        <p:txBody>
          <a:bodyPr>
            <a:noAutofit/>
          </a:bodyPr>
          <a:lstStyle/>
          <a:p>
            <a:pPr algn="ctr">
              <a:lnSpc>
                <a:spcPct val="90000"/>
              </a:lnSpc>
              <a:spcBef>
                <a:spcPct val="0"/>
              </a:spcBef>
              <a:spcAft>
                <a:spcPts val="600"/>
              </a:spcAft>
            </a:pPr>
            <a:r>
              <a:rPr lang="en-US" sz="3400" b="1" i="0" kern="1200" dirty="0">
                <a:solidFill>
                  <a:srgbClr val="EBEBEB"/>
                </a:solidFill>
                <a:latin typeface="Times New Roman" panose="02020603050405020304" pitchFamily="18" charset="0"/>
                <a:cs typeface="Times New Roman" panose="02020603050405020304" pitchFamily="18" charset="0"/>
              </a:rPr>
              <a:t>Types of talent acquisition strategies</a:t>
            </a:r>
            <a:br>
              <a:rPr lang="en-US" sz="3400" b="1" i="0" kern="1200" dirty="0">
                <a:solidFill>
                  <a:srgbClr val="EBEBEB"/>
                </a:solidFill>
                <a:latin typeface="Times New Roman" panose="02020603050405020304" pitchFamily="18" charset="0"/>
                <a:cs typeface="Times New Roman" panose="02020603050405020304" pitchFamily="18" charset="0"/>
              </a:rPr>
            </a:br>
            <a:r>
              <a:rPr lang="en-US" sz="3400" b="1" i="0" kern="1200" dirty="0">
                <a:solidFill>
                  <a:srgbClr val="EBEBEB"/>
                </a:solidFill>
                <a:latin typeface="Times New Roman" panose="02020603050405020304" pitchFamily="18" charset="0"/>
                <a:cs typeface="Times New Roman" panose="02020603050405020304" pitchFamily="18" charset="0"/>
              </a:rPr>
              <a:t>Long term strategies </a:t>
            </a:r>
            <a:br>
              <a:rPr lang="en-US" sz="3400" b="1" i="0" kern="1200" dirty="0">
                <a:solidFill>
                  <a:srgbClr val="EBEBEB"/>
                </a:solidFill>
                <a:effectLst/>
                <a:latin typeface="Times New Roman" panose="02020603050405020304" pitchFamily="18" charset="0"/>
                <a:cs typeface="Times New Roman" panose="02020603050405020304" pitchFamily="18" charset="0"/>
              </a:rPr>
            </a:br>
            <a:endParaRPr lang="en-GB" sz="3400" b="1" dirty="0">
              <a:solidFill>
                <a:srgbClr val="EBEBEB"/>
              </a:solidFill>
              <a:latin typeface="Times New Roman" panose="02020603050405020304" pitchFamily="18" charset="0"/>
              <a:cs typeface="Times New Roman" panose="02020603050405020304" pitchFamily="18" charset="0"/>
            </a:endParaRPr>
          </a:p>
        </p:txBody>
      </p:sp>
      <p:sp useBgFill="1">
        <p:nvSpPr>
          <p:cNvPr id="25" name="Freeform: Shape 24">
            <a:extLst>
              <a:ext uri="{FF2B5EF4-FFF2-40B4-BE49-F238E27FC236}">
                <a16:creationId xmlns:a16="http://schemas.microsoft.com/office/drawing/2014/main" id="{2E45DBDE-EAD7-4DEE-B77D-577BBB0A1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9BF10D1A-1357-EA53-0F73-D1C54C2C3ABA}"/>
              </a:ext>
            </a:extLst>
          </p:cNvPr>
          <p:cNvSpPr>
            <a:spLocks noGrp="1"/>
          </p:cNvSpPr>
          <p:nvPr>
            <p:ph idx="1"/>
          </p:nvPr>
        </p:nvSpPr>
        <p:spPr>
          <a:xfrm>
            <a:off x="648931" y="2548281"/>
            <a:ext cx="6578592" cy="3658689"/>
          </a:xfrm>
        </p:spPr>
        <p:txBody>
          <a:bodyPr>
            <a:normAutofit/>
          </a:bodyPr>
          <a:lstStyle/>
          <a:p>
            <a:pPr marL="0" indent="0" defTabSz="434340">
              <a:spcAft>
                <a:spcPts val="600"/>
              </a:spcAft>
              <a:buNone/>
            </a:pPr>
            <a:r>
              <a:rPr lang="en-IN" sz="3200" b="1" kern="1200" dirty="0">
                <a:latin typeface="Times New Roman" panose="02020603050405020304" pitchFamily="18" charset="0"/>
                <a:ea typeface="+mn-ea"/>
                <a:cs typeface="+mn-cs"/>
              </a:rPr>
              <a:t>Advance career paths</a:t>
            </a:r>
            <a:endParaRPr lang="en-IN" sz="3200" kern="1200" dirty="0">
              <a:latin typeface="Times New Roman" panose="02020603050405020304" pitchFamily="18" charset="0"/>
              <a:ea typeface="+mn-ea"/>
              <a:cs typeface="+mn-cs"/>
            </a:endParaRPr>
          </a:p>
          <a:p>
            <a:pPr defTabSz="434340">
              <a:spcAft>
                <a:spcPts val="600"/>
              </a:spcAft>
              <a:buClr>
                <a:schemeClr val="tx1"/>
              </a:buClr>
              <a:buFont typeface="Wingdings" panose="05000000000000000000" pitchFamily="2" charset="2"/>
              <a:buChar char="Ø"/>
            </a:pPr>
            <a:r>
              <a:rPr lang="en-GB" kern="1200" dirty="0">
                <a:latin typeface="Times New Roman" panose="02020603050405020304" pitchFamily="18" charset="0"/>
                <a:ea typeface="+mn-ea"/>
                <a:cs typeface="+mn-cs"/>
              </a:rPr>
              <a:t>To provide employees with the opportunity to learn and develop in order to achieve their career goals.</a:t>
            </a:r>
          </a:p>
          <a:p>
            <a:pPr defTabSz="434340">
              <a:spcAft>
                <a:spcPts val="600"/>
              </a:spcAft>
              <a:buClr>
                <a:schemeClr val="tx1"/>
              </a:buClr>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In order to ensure our future pipeline of exceptional talent, we support and provide opportunities for the development of our team members</a:t>
            </a:r>
            <a:r>
              <a:rPr lang="en-GB" b="1" dirty="0"/>
              <a:t> </a:t>
            </a:r>
            <a:r>
              <a:rPr lang="en-IN" kern="1200" dirty="0">
                <a:latin typeface="Times New Roman" panose="02020603050405020304" pitchFamily="18" charset="0"/>
                <a:ea typeface="+mn-ea"/>
                <a:cs typeface="+mn-cs"/>
              </a:rPr>
              <a:t>(Whitbread Careers, 2022).</a:t>
            </a:r>
            <a:endParaRPr lang="en-IN" u="none" strike="noStrike" dirty="0">
              <a:effectLst/>
              <a:latin typeface="Arial" panose="020B0604020202020204" pitchFamily="34" charset="0"/>
              <a:ea typeface="Arial" panose="020B0604020202020204" pitchFamily="34" charset="0"/>
            </a:endParaRPr>
          </a:p>
          <a:p>
            <a:endParaRPr lang="en-GB" dirty="0"/>
          </a:p>
        </p:txBody>
      </p:sp>
      <p:pic>
        <p:nvPicPr>
          <p:cNvPr id="4" name="Picture 2" descr="11 Recommendations from Experts to Advance Your LP Career">
            <a:extLst>
              <a:ext uri="{FF2B5EF4-FFF2-40B4-BE49-F238E27FC236}">
                <a16:creationId xmlns:a16="http://schemas.microsoft.com/office/drawing/2014/main" id="{994FA14A-CFC1-2A8B-50EA-92CA4DC9BEA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50448" y="2905067"/>
            <a:ext cx="3992621" cy="259049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4111510"/>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62" name="Rectangle 6161">
            <a:extLst>
              <a:ext uri="{FF2B5EF4-FFF2-40B4-BE49-F238E27FC236}">
                <a16:creationId xmlns:a16="http://schemas.microsoft.com/office/drawing/2014/main" id="{04A3DA6D-FED2-4369-9ACD-B578C8790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164" name="Rectangle 6163">
            <a:extLst>
              <a:ext uri="{FF2B5EF4-FFF2-40B4-BE49-F238E27FC236}">
                <a16:creationId xmlns:a16="http://schemas.microsoft.com/office/drawing/2014/main" id="{163C72DE-4C01-4F6C-9020-327690AD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166" name="Freeform 7">
            <a:extLst>
              <a:ext uri="{FF2B5EF4-FFF2-40B4-BE49-F238E27FC236}">
                <a16:creationId xmlns:a16="http://schemas.microsoft.com/office/drawing/2014/main" id="{5627181E-8B3E-4EFB-8F43-17296B86C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2E69F3EB-D69F-92E4-C846-30499E61A898}"/>
              </a:ext>
            </a:extLst>
          </p:cNvPr>
          <p:cNvSpPr txBox="1"/>
          <p:nvPr/>
        </p:nvSpPr>
        <p:spPr>
          <a:xfrm>
            <a:off x="648930" y="629267"/>
            <a:ext cx="9252154" cy="1016654"/>
          </a:xfrm>
          <a:prstGeom prst="rect">
            <a:avLst/>
          </a:prstGeom>
        </p:spPr>
        <p:txBody>
          <a:bodyPr vert="horz" lIns="91440" tIns="45720" rIns="91440" bIns="45720" rtlCol="0" anchor="t">
            <a:noAutofit/>
          </a:bodyPr>
          <a:lstStyle/>
          <a:p>
            <a:pPr algn="ctr">
              <a:lnSpc>
                <a:spcPct val="90000"/>
              </a:lnSpc>
              <a:spcBef>
                <a:spcPct val="0"/>
              </a:spcBef>
              <a:spcAft>
                <a:spcPts val="600"/>
              </a:spcAft>
            </a:pPr>
            <a:r>
              <a:rPr lang="en-US" sz="3400" b="0" i="0" kern="1200" dirty="0">
                <a:solidFill>
                  <a:srgbClr val="EBEBEB"/>
                </a:solidFill>
                <a:latin typeface="Times New Roman" panose="02020603050405020304" pitchFamily="18" charset="0"/>
                <a:ea typeface="+mj-ea"/>
                <a:cs typeface="Times New Roman" panose="02020603050405020304" pitchFamily="18" charset="0"/>
              </a:rPr>
              <a:t>Types of talent acquisition strategies</a:t>
            </a:r>
            <a:br>
              <a:rPr lang="en-US" sz="3400" b="0" i="0" kern="1200" dirty="0">
                <a:solidFill>
                  <a:srgbClr val="EBEBEB"/>
                </a:solidFill>
                <a:latin typeface="Times New Roman" panose="02020603050405020304" pitchFamily="18" charset="0"/>
                <a:ea typeface="+mj-ea"/>
                <a:cs typeface="Times New Roman" panose="02020603050405020304" pitchFamily="18" charset="0"/>
              </a:rPr>
            </a:br>
            <a:r>
              <a:rPr lang="en-US" sz="3400" b="0" i="0" kern="1200" dirty="0">
                <a:solidFill>
                  <a:srgbClr val="EBEBEB"/>
                </a:solidFill>
                <a:latin typeface="Times New Roman" panose="02020603050405020304" pitchFamily="18" charset="0"/>
                <a:ea typeface="+mj-ea"/>
                <a:cs typeface="Times New Roman" panose="02020603050405020304" pitchFamily="18" charset="0"/>
              </a:rPr>
              <a:t>Long term strategies</a:t>
            </a:r>
            <a:endParaRPr lang="en-US" sz="3400" b="0" i="0" kern="1200" dirty="0">
              <a:solidFill>
                <a:srgbClr val="EBEBEB"/>
              </a:solidFill>
              <a:effectLst/>
              <a:latin typeface="Times New Roman" panose="02020603050405020304" pitchFamily="18" charset="0"/>
              <a:ea typeface="+mj-ea"/>
              <a:cs typeface="Times New Roman" panose="02020603050405020304" pitchFamily="18" charset="0"/>
            </a:endParaRPr>
          </a:p>
        </p:txBody>
      </p:sp>
      <p:sp useBgFill="1">
        <p:nvSpPr>
          <p:cNvPr id="6168" name="Freeform: Shape 6167">
            <a:extLst>
              <a:ext uri="{FF2B5EF4-FFF2-40B4-BE49-F238E27FC236}">
                <a16:creationId xmlns:a16="http://schemas.microsoft.com/office/drawing/2014/main" id="{2E45DBDE-EAD7-4DEE-B77D-577BBB0A1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7" name="TextBox 6">
            <a:extLst>
              <a:ext uri="{FF2B5EF4-FFF2-40B4-BE49-F238E27FC236}">
                <a16:creationId xmlns:a16="http://schemas.microsoft.com/office/drawing/2014/main" id="{3E9A79F5-0A50-990F-B60A-8A09E48B72A6}"/>
              </a:ext>
            </a:extLst>
          </p:cNvPr>
          <p:cNvSpPr txBox="1"/>
          <p:nvPr/>
        </p:nvSpPr>
        <p:spPr>
          <a:xfrm>
            <a:off x="648931" y="2548281"/>
            <a:ext cx="6578592" cy="365868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pPr>
            <a:r>
              <a:rPr lang="en-US" sz="3200" b="1" dirty="0">
                <a:effectLst/>
                <a:latin typeface="Times New Roman" panose="02020603050405020304" pitchFamily="18" charset="0"/>
                <a:ea typeface="+mj-ea"/>
                <a:cs typeface="Times New Roman" panose="02020603050405020304" pitchFamily="18" charset="0"/>
              </a:rPr>
              <a:t>Maintaining equality</a:t>
            </a:r>
          </a:p>
          <a:p>
            <a:pPr>
              <a:spcBef>
                <a:spcPts val="1000"/>
              </a:spcBef>
              <a:buClr>
                <a:schemeClr val="bg2">
                  <a:lumMod val="40000"/>
                  <a:lumOff val="60000"/>
                </a:schemeClr>
              </a:buClr>
              <a:buSzPct val="80000"/>
              <a:buFont typeface="Wingdings 3" charset="2"/>
              <a:buChar char=""/>
            </a:pPr>
            <a:endParaRPr lang="en-US" sz="1100" u="none" strike="noStrike" dirty="0">
              <a:effectLst/>
              <a:latin typeface="+mj-lt"/>
              <a:ea typeface="+mj-ea"/>
              <a:cs typeface="+mj-cs"/>
            </a:endParaRPr>
          </a:p>
          <a:p>
            <a:pPr marL="342900" lvl="0" indent="-342900">
              <a:spcBef>
                <a:spcPts val="1000"/>
              </a:spcBef>
              <a:buClr>
                <a:schemeClr val="tx1"/>
              </a:buClr>
              <a:buSzPct val="80000"/>
              <a:buFont typeface="Wingdings" panose="05000000000000000000" pitchFamily="2" charset="2"/>
              <a:buChar char="Ø"/>
            </a:pPr>
            <a:r>
              <a:rPr lang="en-US" sz="2000" u="none" strike="noStrike" dirty="0">
                <a:effectLst/>
                <a:latin typeface="Times New Roman" panose="02020603050405020304" pitchFamily="18" charset="0"/>
                <a:ea typeface="+mj-ea"/>
                <a:cs typeface="Times New Roman" panose="02020603050405020304" pitchFamily="18" charset="0"/>
              </a:rPr>
              <a:t>The concept of diversity should be embraced throughout the company by promoting equality among people from varied backgrounds in order to build a diverse and inclusive culture.</a:t>
            </a:r>
          </a:p>
          <a:p>
            <a:pPr marL="342900" lvl="0" indent="-342900">
              <a:spcBef>
                <a:spcPts val="1000"/>
              </a:spcBef>
              <a:buClr>
                <a:schemeClr val="tx1"/>
              </a:buClr>
              <a:buSzPct val="80000"/>
              <a:buFont typeface="Wingdings" panose="05000000000000000000" pitchFamily="2" charset="2"/>
              <a:buChar char="Ø"/>
            </a:pPr>
            <a:r>
              <a:rPr lang="en-US" sz="2000" u="none" strike="noStrike" dirty="0">
                <a:effectLst/>
                <a:latin typeface="Times New Roman" panose="02020603050405020304" pitchFamily="18" charset="0"/>
                <a:ea typeface="+mj-ea"/>
                <a:cs typeface="Times New Roman" panose="02020603050405020304" pitchFamily="18" charset="0"/>
              </a:rPr>
              <a:t>Maintaining equality within the workplace is essential because can attract both types of candidates such as men and women (Whitbread, 2023).</a:t>
            </a:r>
          </a:p>
        </p:txBody>
      </p:sp>
      <p:pic>
        <p:nvPicPr>
          <p:cNvPr id="6146" name="Picture 2" descr="13 Powerful Ways To Promote Gender Equality In The Workplace">
            <a:extLst>
              <a:ext uri="{FF2B5EF4-FFF2-40B4-BE49-F238E27FC236}">
                <a16:creationId xmlns:a16="http://schemas.microsoft.com/office/drawing/2014/main" id="{7A0C8D91-C593-C6FF-9379-C4FF5EED972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50922" y="3135111"/>
            <a:ext cx="3992621" cy="248835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967570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179"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1B8000A8-E801-213A-A565-8CAD934E0CE1}"/>
              </a:ext>
            </a:extLst>
          </p:cNvPr>
          <p:cNvSpPr txBox="1"/>
          <p:nvPr/>
        </p:nvSpPr>
        <p:spPr>
          <a:xfrm>
            <a:off x="648930" y="629267"/>
            <a:ext cx="9252154" cy="1016654"/>
          </a:xfrm>
          <a:prstGeom prst="rect">
            <a:avLst/>
          </a:prstGeom>
        </p:spPr>
        <p:txBody>
          <a:bodyPr vert="horz" lIns="91440" tIns="45720" rIns="91440" bIns="45720" rtlCol="0" anchor="t">
            <a:noAutofit/>
          </a:bodyPr>
          <a:lstStyle/>
          <a:p>
            <a:pPr algn="ctr">
              <a:spcBef>
                <a:spcPct val="0"/>
              </a:spcBef>
              <a:spcAft>
                <a:spcPts val="600"/>
              </a:spcAft>
            </a:pPr>
            <a:r>
              <a:rPr lang="en-US" sz="3600" b="1" i="0" kern="1200" dirty="0">
                <a:solidFill>
                  <a:srgbClr val="EBEBEB"/>
                </a:solidFill>
                <a:latin typeface="Times New Roman" panose="02020603050405020304" pitchFamily="18" charset="0"/>
                <a:ea typeface="+mj-ea"/>
                <a:cs typeface="Times New Roman" panose="02020603050405020304" pitchFamily="18" charset="0"/>
              </a:rPr>
              <a:t>Types of talent acquisition strategies</a:t>
            </a:r>
            <a:br>
              <a:rPr lang="en-US" sz="3600" b="1" i="0" kern="1200" dirty="0">
                <a:solidFill>
                  <a:srgbClr val="EBEBEB"/>
                </a:solidFill>
                <a:latin typeface="Times New Roman" panose="02020603050405020304" pitchFamily="18" charset="0"/>
                <a:ea typeface="+mj-ea"/>
                <a:cs typeface="Times New Roman" panose="02020603050405020304" pitchFamily="18" charset="0"/>
              </a:rPr>
            </a:br>
            <a:r>
              <a:rPr lang="en-US" sz="3600" b="1" i="0" kern="1200" dirty="0">
                <a:solidFill>
                  <a:srgbClr val="EBEBEB"/>
                </a:solidFill>
                <a:latin typeface="Times New Roman" panose="02020603050405020304" pitchFamily="18" charset="0"/>
                <a:ea typeface="+mj-ea"/>
                <a:cs typeface="Times New Roman" panose="02020603050405020304" pitchFamily="18" charset="0"/>
              </a:rPr>
              <a:t>Long term strategies</a:t>
            </a:r>
            <a:endParaRPr lang="en-US" sz="3600" b="1" i="0" kern="1200" dirty="0">
              <a:solidFill>
                <a:srgbClr val="EBEBEB"/>
              </a:solidFill>
              <a:effectLst/>
              <a:latin typeface="Times New Roman" panose="02020603050405020304" pitchFamily="18" charset="0"/>
              <a:ea typeface="+mj-ea"/>
              <a:cs typeface="Times New Roman" panose="02020603050405020304" pitchFamily="18" charset="0"/>
            </a:endParaRPr>
          </a:p>
        </p:txBody>
      </p:sp>
      <p:sp useBgFill="1">
        <p:nvSpPr>
          <p:cNvPr id="7181" name="Freeform: Shape 7180">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7170" name="Picture 2" descr="How to encourage innovation among your employees - The Business Journals">
            <a:extLst>
              <a:ext uri="{FF2B5EF4-FFF2-40B4-BE49-F238E27FC236}">
                <a16:creationId xmlns:a16="http://schemas.microsoft.com/office/drawing/2014/main" id="{20361017-16BB-53F8-6ED5-D191797C9FE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3484" y="2638698"/>
            <a:ext cx="4460383" cy="3267048"/>
          </a:xfrm>
          <a:prstGeom prst="rect">
            <a:avLst/>
          </a:prstGeom>
          <a:noFill/>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721DEA3-303A-7A36-5ACC-F547CC9B85A0}"/>
              </a:ext>
            </a:extLst>
          </p:cNvPr>
          <p:cNvSpPr txBox="1"/>
          <p:nvPr/>
        </p:nvSpPr>
        <p:spPr>
          <a:xfrm>
            <a:off x="5308600" y="2548281"/>
            <a:ext cx="6235095" cy="365868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pPr>
            <a:r>
              <a:rPr lang="en-US" sz="3200" b="1" i="0" kern="1200" dirty="0">
                <a:effectLst/>
                <a:latin typeface="Times New Roman" panose="02020603050405020304" pitchFamily="18" charset="0"/>
                <a:ea typeface="+mj-ea"/>
                <a:cs typeface="Times New Roman" panose="02020603050405020304" pitchFamily="18" charset="0"/>
              </a:rPr>
              <a:t>Promoting innovation and creativity</a:t>
            </a:r>
            <a:endParaRPr lang="en-US" sz="3200" b="1" u="none" strike="noStrike" dirty="0">
              <a:effectLst/>
              <a:latin typeface="Times New Roman" panose="02020603050405020304" pitchFamily="18" charset="0"/>
              <a:ea typeface="+mj-ea"/>
              <a:cs typeface="Times New Roman" panose="02020603050405020304" pitchFamily="18" charset="0"/>
            </a:endParaRPr>
          </a:p>
          <a:p>
            <a:pPr marL="342900" indent="-342900">
              <a:spcBef>
                <a:spcPts val="1000"/>
              </a:spcBef>
              <a:buClr>
                <a:schemeClr val="tx1"/>
              </a:buClr>
              <a:buSzPct val="8000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Creativity and innovation are true assets for businesses</a:t>
            </a:r>
            <a:endParaRPr lang="en-US" sz="2000" u="none" strike="noStrike" dirty="0">
              <a:effectLst/>
              <a:latin typeface="Times New Roman" panose="02020603050405020304" pitchFamily="18" charset="0"/>
              <a:ea typeface="+mj-ea"/>
              <a:cs typeface="Times New Roman" panose="02020603050405020304" pitchFamily="18" charset="0"/>
            </a:endParaRPr>
          </a:p>
          <a:p>
            <a:pPr marL="342900" lvl="0" indent="-342900">
              <a:spcBef>
                <a:spcPts val="1000"/>
              </a:spcBef>
              <a:buClr>
                <a:schemeClr val="tx1"/>
              </a:buClr>
              <a:buSzPct val="80000"/>
              <a:buFont typeface="Wingdings" panose="05000000000000000000" pitchFamily="2" charset="2"/>
              <a:buChar char="Ø"/>
            </a:pPr>
            <a:r>
              <a:rPr lang="en-US" sz="2000" u="none" strike="noStrike" dirty="0">
                <a:effectLst/>
                <a:latin typeface="Times New Roman" panose="02020603050405020304" pitchFamily="18" charset="0"/>
                <a:ea typeface="+mj-ea"/>
                <a:cs typeface="Times New Roman" panose="02020603050405020304" pitchFamily="18" charset="0"/>
              </a:rPr>
              <a:t>Encouraging employees to innovate and create can be very interesting for </a:t>
            </a:r>
            <a:r>
              <a:rPr lang="en-US" sz="2000" dirty="0">
                <a:latin typeface="Times New Roman" panose="02020603050405020304" pitchFamily="18" charset="0"/>
                <a:ea typeface="+mj-ea"/>
                <a:cs typeface="Times New Roman" panose="02020603050405020304" pitchFamily="18" charset="0"/>
              </a:rPr>
              <a:t>them</a:t>
            </a:r>
            <a:r>
              <a:rPr lang="en-US" sz="2000" u="none" strike="noStrike" dirty="0">
                <a:effectLst/>
                <a:latin typeface="Times New Roman" panose="02020603050405020304" pitchFamily="18" charset="0"/>
                <a:ea typeface="+mj-ea"/>
                <a:cs typeface="Times New Roman" panose="02020603050405020304" pitchFamily="18" charset="0"/>
              </a:rPr>
              <a:t> as they will have the opportunity to complete tasks in different ways.</a:t>
            </a:r>
          </a:p>
          <a:p>
            <a:pPr lvl="0">
              <a:spcBef>
                <a:spcPts val="1000"/>
              </a:spcBef>
              <a:buClr>
                <a:schemeClr val="tx1"/>
              </a:buClr>
              <a:buSzPct val="80000"/>
            </a:pPr>
            <a:r>
              <a:rPr lang="en-US" sz="2000" dirty="0">
                <a:latin typeface="Times New Roman" panose="02020603050405020304" pitchFamily="18" charset="0"/>
                <a:ea typeface="+mj-ea"/>
                <a:cs typeface="Times New Roman" panose="02020603050405020304" pitchFamily="18" charset="0"/>
              </a:rPr>
              <a:t>For example: </a:t>
            </a:r>
            <a:r>
              <a:rPr lang="en-GB" sz="2000" dirty="0">
                <a:latin typeface="Times New Roman" panose="02020603050405020304" pitchFamily="18" charset="0"/>
                <a:cs typeface="Times New Roman" panose="02020603050405020304" pitchFamily="18" charset="0"/>
              </a:rPr>
              <a:t>the COVID-19 pandemic prompted many businesses to become creative and innovative</a:t>
            </a:r>
            <a:endParaRPr lang="en-US" sz="2000" u="none" strike="noStrike" dirty="0">
              <a:effectLst/>
              <a:latin typeface="Times New Roman" panose="02020603050405020304" pitchFamily="18" charset="0"/>
              <a:ea typeface="+mj-ea"/>
              <a:cs typeface="Times New Roman" panose="02020603050405020304" pitchFamily="18" charset="0"/>
            </a:endParaRPr>
          </a:p>
        </p:txBody>
      </p:sp>
    </p:spTree>
    <p:extLst>
      <p:ext uri="{BB962C8B-B14F-4D97-AF65-F5344CB8AC3E}">
        <p14:creationId xmlns:p14="http://schemas.microsoft.com/office/powerpoint/2010/main" val="291270904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203"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8CDB205C-D261-9784-53CB-B5EFF9579403}"/>
              </a:ext>
            </a:extLst>
          </p:cNvPr>
          <p:cNvSpPr txBox="1"/>
          <p:nvPr/>
        </p:nvSpPr>
        <p:spPr>
          <a:xfrm>
            <a:off x="648930" y="629267"/>
            <a:ext cx="9252154" cy="1016654"/>
          </a:xfrm>
          <a:prstGeom prst="rect">
            <a:avLst/>
          </a:prstGeom>
        </p:spPr>
        <p:txBody>
          <a:bodyPr vert="horz" lIns="91440" tIns="45720" rIns="91440" bIns="45720" rtlCol="0" anchor="t">
            <a:noAutofit/>
          </a:bodyPr>
          <a:lstStyle/>
          <a:p>
            <a:pPr algn="ctr">
              <a:spcBef>
                <a:spcPct val="0"/>
              </a:spcBef>
              <a:spcAft>
                <a:spcPts val="600"/>
              </a:spcAft>
            </a:pPr>
            <a:r>
              <a:rPr lang="en-US" sz="3600" b="1" i="0" kern="1200" dirty="0">
                <a:solidFill>
                  <a:srgbClr val="EBEBEB"/>
                </a:solidFill>
                <a:latin typeface="Times New Roman" panose="02020603050405020304" pitchFamily="18" charset="0"/>
                <a:ea typeface="+mj-ea"/>
                <a:cs typeface="Times New Roman" panose="02020603050405020304" pitchFamily="18" charset="0"/>
              </a:rPr>
              <a:t>Types of talent acquisition strategies</a:t>
            </a:r>
            <a:br>
              <a:rPr lang="en-US" sz="3600" b="1" i="0" kern="1200" dirty="0">
                <a:solidFill>
                  <a:srgbClr val="EBEBEB"/>
                </a:solidFill>
                <a:latin typeface="Times New Roman" panose="02020603050405020304" pitchFamily="18" charset="0"/>
                <a:ea typeface="+mj-ea"/>
                <a:cs typeface="Times New Roman" panose="02020603050405020304" pitchFamily="18" charset="0"/>
              </a:rPr>
            </a:br>
            <a:r>
              <a:rPr lang="en-US" sz="3600" b="1" i="0" kern="1200" dirty="0">
                <a:solidFill>
                  <a:srgbClr val="EBEBEB"/>
                </a:solidFill>
                <a:latin typeface="Times New Roman" panose="02020603050405020304" pitchFamily="18" charset="0"/>
                <a:ea typeface="+mj-ea"/>
                <a:cs typeface="Times New Roman" panose="02020603050405020304" pitchFamily="18" charset="0"/>
              </a:rPr>
              <a:t>Long term strategies</a:t>
            </a:r>
            <a:endParaRPr lang="en-US" sz="3600" b="1" i="0" kern="1200" dirty="0">
              <a:solidFill>
                <a:srgbClr val="EBEBEB"/>
              </a:solidFill>
              <a:effectLst/>
              <a:latin typeface="Times New Roman" panose="02020603050405020304" pitchFamily="18" charset="0"/>
              <a:ea typeface="+mj-ea"/>
              <a:cs typeface="Times New Roman" panose="02020603050405020304" pitchFamily="18" charset="0"/>
            </a:endParaRPr>
          </a:p>
        </p:txBody>
      </p:sp>
      <p:sp useBgFill="1">
        <p:nvSpPr>
          <p:cNvPr id="8205" name="Freeform: Shape 8204">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8194" name="Picture 2" descr="109 Academic Public Lecture Black Stock Photos - Free &amp; Royalty-Free Stock  Photos from Dreamstime">
            <a:extLst>
              <a:ext uri="{FF2B5EF4-FFF2-40B4-BE49-F238E27FC236}">
                <a16:creationId xmlns:a16="http://schemas.microsoft.com/office/drawing/2014/main" id="{C110673A-749C-ED47-9DD8-FDF4906E989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3485" y="2565385"/>
            <a:ext cx="4909116" cy="3627809"/>
          </a:xfrm>
          <a:prstGeom prst="rect">
            <a:avLst/>
          </a:prstGeom>
          <a:noFill/>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3D9A1E1-45BE-9E6E-1797-A58D0F87A3FB}"/>
              </a:ext>
            </a:extLst>
          </p:cNvPr>
          <p:cNvSpPr txBox="1"/>
          <p:nvPr/>
        </p:nvSpPr>
        <p:spPr>
          <a:xfrm>
            <a:off x="5833533" y="2548281"/>
            <a:ext cx="5710162" cy="3658689"/>
          </a:xfrm>
          <a:prstGeom prst="rect">
            <a:avLst/>
          </a:prstGeom>
        </p:spPr>
        <p:txBody>
          <a:bodyPr vert="horz" lIns="91440" tIns="45720" rIns="91440" bIns="45720" rtlCol="0">
            <a:normAutofit lnSpcReduction="10000"/>
          </a:bodyPr>
          <a:lstStyle/>
          <a:p>
            <a:pPr>
              <a:spcBef>
                <a:spcPts val="1000"/>
              </a:spcBef>
              <a:buClr>
                <a:schemeClr val="bg2">
                  <a:lumMod val="40000"/>
                  <a:lumOff val="60000"/>
                </a:schemeClr>
              </a:buClr>
              <a:buSzPct val="80000"/>
            </a:pPr>
            <a:r>
              <a:rPr lang="en-US" sz="3200" b="1" i="0" kern="1200" dirty="0">
                <a:effectLst/>
                <a:latin typeface="Times New Roman" panose="02020603050405020304" pitchFamily="18" charset="0"/>
                <a:ea typeface="+mj-ea"/>
                <a:cs typeface="Times New Roman" panose="02020603050405020304" pitchFamily="18" charset="0"/>
              </a:rPr>
              <a:t>Providing training to managers</a:t>
            </a:r>
          </a:p>
          <a:p>
            <a:pPr>
              <a:spcBef>
                <a:spcPts val="1000"/>
              </a:spcBef>
              <a:buClr>
                <a:schemeClr val="bg2">
                  <a:lumMod val="40000"/>
                  <a:lumOff val="60000"/>
                </a:schemeClr>
              </a:buClr>
              <a:buSzPct val="80000"/>
            </a:pPr>
            <a:endParaRPr lang="en-US" sz="1400" u="none" strike="noStrike" dirty="0">
              <a:effectLst/>
              <a:latin typeface="+mj-lt"/>
              <a:ea typeface="+mj-ea"/>
              <a:cs typeface="+mj-cs"/>
            </a:endParaRPr>
          </a:p>
          <a:p>
            <a:pPr marL="342900" lvl="0" indent="-342900">
              <a:spcBef>
                <a:spcPts val="1000"/>
              </a:spcBef>
              <a:buClr>
                <a:schemeClr val="tx1"/>
              </a:buClr>
              <a:buSzPct val="80000"/>
              <a:buFont typeface="Wingdings" panose="05000000000000000000" pitchFamily="2" charset="2"/>
              <a:buChar char="Ø"/>
            </a:pPr>
            <a:r>
              <a:rPr lang="en-GB" sz="2000" u="none" strike="noStrike" dirty="0">
                <a:effectLst/>
                <a:latin typeface="Times New Roman" panose="02020603050405020304" pitchFamily="18" charset="0"/>
                <a:ea typeface="+mj-ea"/>
                <a:cs typeface="Times New Roman" panose="02020603050405020304" pitchFamily="18" charset="0"/>
              </a:rPr>
              <a:t>The best talent will be retained and attracted to organizations that are managed by skilled, relationship-oriented managers.</a:t>
            </a:r>
          </a:p>
          <a:p>
            <a:pPr marL="342900" lvl="0" indent="-342900">
              <a:spcBef>
                <a:spcPts val="1000"/>
              </a:spcBef>
              <a:buClr>
                <a:schemeClr val="tx1"/>
              </a:buClr>
              <a:buSzPct val="80000"/>
              <a:buFont typeface="Wingdings" panose="05000000000000000000" pitchFamily="2" charset="2"/>
              <a:buChar char="Ø"/>
            </a:pPr>
            <a:r>
              <a:rPr lang="en-GB" sz="2000" u="none" strike="noStrike" dirty="0">
                <a:effectLst/>
                <a:latin typeface="Times New Roman" panose="02020603050405020304" pitchFamily="18" charset="0"/>
                <a:ea typeface="+mj-ea"/>
                <a:cs typeface="Times New Roman" panose="02020603050405020304" pitchFamily="18" charset="0"/>
              </a:rPr>
              <a:t>To raise awareness, create safe spaces, and reduce the stigma surrounding mental illness, we train line managers and mental health first-aiders in Australia, the United States, Canada, the United Kingdom, and the European Union</a:t>
            </a:r>
            <a:r>
              <a:rPr lang="en-US" sz="2000" u="none" strike="noStrike" dirty="0">
                <a:effectLst/>
                <a:latin typeface="Times New Roman" panose="02020603050405020304" pitchFamily="18" charset="0"/>
                <a:ea typeface="+mj-ea"/>
                <a:cs typeface="Times New Roman" panose="02020603050405020304" pitchFamily="18" charset="0"/>
              </a:rPr>
              <a:t>(Compass, 2021).</a:t>
            </a:r>
          </a:p>
        </p:txBody>
      </p:sp>
    </p:spTree>
    <p:extLst>
      <p:ext uri="{BB962C8B-B14F-4D97-AF65-F5344CB8AC3E}">
        <p14:creationId xmlns:p14="http://schemas.microsoft.com/office/powerpoint/2010/main" val="1510915148"/>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29">
            <a:extLst>
              <a:ext uri="{FF2B5EF4-FFF2-40B4-BE49-F238E27FC236}">
                <a16:creationId xmlns:a16="http://schemas.microsoft.com/office/drawing/2014/main" id="{04A3DA6D-FED2-4369-9ACD-B578C8790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9" name="Rectangle 31">
            <a:extLst>
              <a:ext uri="{FF2B5EF4-FFF2-40B4-BE49-F238E27FC236}">
                <a16:creationId xmlns:a16="http://schemas.microsoft.com/office/drawing/2014/main" id="{163C72DE-4C01-4F6C-9020-327690AD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0" name="Freeform 7">
            <a:extLst>
              <a:ext uri="{FF2B5EF4-FFF2-40B4-BE49-F238E27FC236}">
                <a16:creationId xmlns:a16="http://schemas.microsoft.com/office/drawing/2014/main" id="{5627181E-8B3E-4EFB-8F43-17296B86C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B07419D-CEB1-8B3E-0E06-F20857027667}"/>
              </a:ext>
            </a:extLst>
          </p:cNvPr>
          <p:cNvSpPr>
            <a:spLocks noGrp="1"/>
          </p:cNvSpPr>
          <p:nvPr>
            <p:ph type="title"/>
          </p:nvPr>
        </p:nvSpPr>
        <p:spPr>
          <a:xfrm>
            <a:off x="648930" y="629267"/>
            <a:ext cx="9252154" cy="1016654"/>
          </a:xfrm>
        </p:spPr>
        <p:txBody>
          <a:bodyPr>
            <a:noAutofit/>
          </a:bodyPr>
          <a:lstStyle/>
          <a:p>
            <a:pPr>
              <a:lnSpc>
                <a:spcPct val="90000"/>
              </a:lnSpc>
            </a:pPr>
            <a:r>
              <a:rPr lang="en-IN" sz="3400" b="1" kern="1200" dirty="0">
                <a:solidFill>
                  <a:srgbClr val="EBEBEB"/>
                </a:solidFill>
                <a:latin typeface="Times New Roman" panose="02020603050405020304" pitchFamily="18" charset="0"/>
                <a:ea typeface="+mn-ea"/>
                <a:cs typeface="Times New Roman" panose="02020603050405020304" pitchFamily="18" charset="0"/>
              </a:rPr>
              <a:t>Monetary incentive methods</a:t>
            </a:r>
            <a:br>
              <a:rPr lang="en-IN" sz="3400" b="1" dirty="0">
                <a:solidFill>
                  <a:srgbClr val="EBEBEB"/>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3400" dirty="0">
              <a:solidFill>
                <a:srgbClr val="EBEBEB"/>
              </a:solidFill>
            </a:endParaRPr>
          </a:p>
        </p:txBody>
      </p:sp>
      <p:sp useBgFill="1">
        <p:nvSpPr>
          <p:cNvPr id="41" name="Freeform: Shape 35">
            <a:extLst>
              <a:ext uri="{FF2B5EF4-FFF2-40B4-BE49-F238E27FC236}">
                <a16:creationId xmlns:a16="http://schemas.microsoft.com/office/drawing/2014/main" id="{2E45DBDE-EAD7-4DEE-B77D-577BBB0A1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7EA4A88B-B771-FCA4-9304-17D292DB22E2}"/>
              </a:ext>
            </a:extLst>
          </p:cNvPr>
          <p:cNvSpPr>
            <a:spLocks noGrp="1"/>
          </p:cNvSpPr>
          <p:nvPr>
            <p:ph idx="1"/>
          </p:nvPr>
        </p:nvSpPr>
        <p:spPr>
          <a:xfrm>
            <a:off x="648930" y="2548281"/>
            <a:ext cx="6793269" cy="3658689"/>
          </a:xfrm>
        </p:spPr>
        <p:txBody>
          <a:bodyPr>
            <a:normAutofit/>
          </a:bodyPr>
          <a:lstStyle/>
          <a:p>
            <a:pPr marL="0" indent="0">
              <a:buNone/>
            </a:pPr>
            <a:r>
              <a:rPr lang="en-GB" sz="3200" b="1" dirty="0">
                <a:latin typeface="Times New Roman" panose="02020603050405020304" pitchFamily="18" charset="0"/>
                <a:cs typeface="Times New Roman" panose="02020603050405020304" pitchFamily="18" charset="0"/>
              </a:rPr>
              <a:t>Bonus</a:t>
            </a:r>
          </a:p>
          <a:p>
            <a:pPr marL="342900" marR="0" lvl="0" indent="-342900" algn="l" defTabSz="457200" rtl="0" eaLnBrk="1" fontAlgn="auto" latinLnBrk="0" hangingPunct="1">
              <a:lnSpc>
                <a:spcPct val="100000"/>
              </a:lnSpc>
              <a:spcBef>
                <a:spcPts val="1000"/>
              </a:spcBef>
              <a:spcAft>
                <a:spcPts val="0"/>
              </a:spcAft>
              <a:buClr>
                <a:prstClr val="black"/>
              </a:buClr>
              <a:buSzPct val="80000"/>
              <a:buFont typeface="Wingdings" panose="05000000000000000000" pitchFamily="2" charset="2"/>
              <a:buChar char="v"/>
              <a:tabLst/>
              <a:defRPr/>
            </a:pPr>
            <a:r>
              <a:rPr kumimoji="0" lang="en-IN" sz="2000" b="0"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t>Providing bonuses to employees can be a very beneficial strategy for the restaurant to attract and retain talent within the business.</a:t>
            </a:r>
            <a:endParaRPr lang="en-GB" sz="1400" b="1"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v"/>
            </a:pPr>
            <a:r>
              <a:rPr lang="en-GB" dirty="0">
                <a:latin typeface="Times New Roman" panose="02020603050405020304" pitchFamily="18" charset="0"/>
                <a:ea typeface="+mn-ea"/>
                <a:cs typeface="Times New Roman" panose="02020603050405020304" pitchFamily="18" charset="0"/>
              </a:rPr>
              <a:t>T</a:t>
            </a:r>
            <a:r>
              <a:rPr lang="en-GB" kern="1200" dirty="0">
                <a:latin typeface="Times New Roman" panose="02020603050405020304" pitchFamily="18" charset="0"/>
                <a:ea typeface="+mn-ea"/>
                <a:cs typeface="Times New Roman" panose="02020603050405020304" pitchFamily="18" charset="0"/>
              </a:rPr>
              <a:t>eams work hard and it is </a:t>
            </a:r>
            <a:r>
              <a:rPr lang="en-GB" dirty="0">
                <a:latin typeface="Times New Roman" panose="02020603050405020304" pitchFamily="18" charset="0"/>
                <a:ea typeface="+mn-ea"/>
                <a:cs typeface="Times New Roman" panose="02020603050405020304" pitchFamily="18" charset="0"/>
              </a:rPr>
              <a:t>very</a:t>
            </a:r>
            <a:r>
              <a:rPr lang="en-GB" kern="1200" dirty="0">
                <a:latin typeface="Times New Roman" panose="02020603050405020304" pitchFamily="18" charset="0"/>
                <a:ea typeface="+mn-ea"/>
                <a:cs typeface="Times New Roman" panose="02020603050405020304" pitchFamily="18" charset="0"/>
              </a:rPr>
              <a:t> appreciate</a:t>
            </a:r>
            <a:r>
              <a:rPr lang="en-GB" dirty="0">
                <a:latin typeface="Times New Roman" panose="02020603050405020304" pitchFamily="18" charset="0"/>
                <a:ea typeface="+mn-ea"/>
                <a:cs typeface="Times New Roman" panose="02020603050405020304" pitchFamily="18" charset="0"/>
              </a:rPr>
              <a:t>d</a:t>
            </a:r>
            <a:r>
              <a:rPr lang="en-GB" kern="1200" dirty="0">
                <a:latin typeface="Times New Roman" panose="02020603050405020304" pitchFamily="18" charset="0"/>
                <a:ea typeface="+mn-ea"/>
                <a:cs typeface="Times New Roman" panose="02020603050405020304" pitchFamily="18" charset="0"/>
              </a:rPr>
              <a:t>. </a:t>
            </a:r>
            <a:r>
              <a:rPr lang="en-GB" dirty="0">
                <a:latin typeface="Times New Roman" panose="02020603050405020304" pitchFamily="18" charset="0"/>
                <a:ea typeface="+mn-ea"/>
                <a:cs typeface="Times New Roman" panose="02020603050405020304" pitchFamily="18" charset="0"/>
              </a:rPr>
              <a:t>Therefore,</a:t>
            </a:r>
            <a:r>
              <a:rPr lang="en-GB" kern="1200" dirty="0">
                <a:latin typeface="Times New Roman" panose="02020603050405020304" pitchFamily="18" charset="0"/>
                <a:ea typeface="+mn-ea"/>
                <a:cs typeface="Times New Roman" panose="02020603050405020304" pitchFamily="18" charset="0"/>
              </a:rPr>
              <a:t> extra benefits are provided, such as: discounts, pick a perk, pension, well-being support, etc. (Mitchells &amp; Butlers</a:t>
            </a:r>
            <a:r>
              <a:rPr lang="en-IN" kern="1200" dirty="0">
                <a:latin typeface="Times New Roman" panose="02020603050405020304" pitchFamily="18" charset="0"/>
                <a:ea typeface="+mn-ea"/>
                <a:cs typeface="Times New Roman" panose="02020603050405020304" pitchFamily="18" charset="0"/>
              </a:rPr>
              <a:t>, 2023).</a:t>
            </a:r>
            <a:endParaRPr lang="en-IN" dirty="0">
              <a:latin typeface="Times New Roman" panose="02020603050405020304" pitchFamily="18" charset="0"/>
              <a:ea typeface="+mn-ea"/>
              <a:cs typeface="Times New Roman" panose="02020603050405020304" pitchFamily="18" charset="0"/>
            </a:endParaRPr>
          </a:p>
          <a:p>
            <a:pPr marL="0" indent="0">
              <a:buNone/>
            </a:pPr>
            <a:endParaRPr lang="en-GB" dirty="0"/>
          </a:p>
        </p:txBody>
      </p:sp>
      <p:pic>
        <p:nvPicPr>
          <p:cNvPr id="4" name="Picture 2" descr="What You Need to Know About Bonuses - My HR Professionals">
            <a:extLst>
              <a:ext uri="{FF2B5EF4-FFF2-40B4-BE49-F238E27FC236}">
                <a16:creationId xmlns:a16="http://schemas.microsoft.com/office/drawing/2014/main" id="{3CEC2800-BB60-E249-9619-AB27AF702AE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50922" y="3106152"/>
            <a:ext cx="3992621" cy="240908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28267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249" name="Rectangle 10248">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251"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0F28DF2B-405E-8A2A-F945-987D75A2B354}"/>
              </a:ext>
            </a:extLst>
          </p:cNvPr>
          <p:cNvSpPr txBox="1"/>
          <p:nvPr/>
        </p:nvSpPr>
        <p:spPr>
          <a:xfrm>
            <a:off x="648930" y="629267"/>
            <a:ext cx="9252154" cy="1016654"/>
          </a:xfrm>
          <a:prstGeom prst="rect">
            <a:avLst/>
          </a:prstGeom>
        </p:spPr>
        <p:txBody>
          <a:bodyPr vert="horz" lIns="91440" tIns="45720" rIns="91440" bIns="45720" rtlCol="0" anchor="t">
            <a:normAutofit/>
          </a:bodyPr>
          <a:lstStyle/>
          <a:p>
            <a:pPr>
              <a:spcBef>
                <a:spcPct val="0"/>
              </a:spcBef>
              <a:spcAft>
                <a:spcPts val="600"/>
              </a:spcAft>
            </a:pPr>
            <a:r>
              <a:rPr lang="en-IN" sz="3400" b="1" kern="1200" dirty="0">
                <a:solidFill>
                  <a:srgbClr val="EBEBEB"/>
                </a:solidFill>
                <a:latin typeface="Times New Roman" panose="02020603050405020304" pitchFamily="18" charset="0"/>
                <a:ea typeface="+mn-ea"/>
                <a:cs typeface="Times New Roman" panose="02020603050405020304" pitchFamily="18" charset="0"/>
              </a:rPr>
              <a:t>Monetary incentive methods</a:t>
            </a:r>
            <a:endParaRPr lang="en-US" sz="3400" b="0" i="0" kern="1200" dirty="0">
              <a:solidFill>
                <a:srgbClr val="EBEBEB"/>
              </a:solidFill>
              <a:effectLst/>
              <a:latin typeface="+mj-lt"/>
              <a:ea typeface="+mj-ea"/>
              <a:cs typeface="+mj-cs"/>
            </a:endParaRPr>
          </a:p>
        </p:txBody>
      </p:sp>
      <p:sp useBgFill="1">
        <p:nvSpPr>
          <p:cNvPr id="10253" name="Freeform: Shape 10252">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7" name="TextBox 6">
            <a:extLst>
              <a:ext uri="{FF2B5EF4-FFF2-40B4-BE49-F238E27FC236}">
                <a16:creationId xmlns:a16="http://schemas.microsoft.com/office/drawing/2014/main" id="{FFE33B39-CC4C-A2C2-BC33-6F168F66B664}"/>
              </a:ext>
            </a:extLst>
          </p:cNvPr>
          <p:cNvSpPr txBox="1"/>
          <p:nvPr/>
        </p:nvSpPr>
        <p:spPr>
          <a:xfrm>
            <a:off x="648931" y="2548281"/>
            <a:ext cx="7153602" cy="3658689"/>
          </a:xfrm>
          <a:prstGeom prst="rect">
            <a:avLst/>
          </a:prstGeom>
        </p:spPr>
        <p:txBody>
          <a:bodyPr vert="horz" lIns="91440" tIns="45720" rIns="91440" bIns="45720" rtlCol="0">
            <a:normAutofit/>
          </a:bodyPr>
          <a:lstStyle/>
          <a:p>
            <a:pPr lvl="0">
              <a:spcBef>
                <a:spcPts val="1000"/>
              </a:spcBef>
              <a:buClr>
                <a:schemeClr val="tx1"/>
              </a:buClr>
              <a:buSzPct val="80000"/>
            </a:pPr>
            <a:r>
              <a:rPr lang="en-US" sz="3200" b="1" u="none" strike="noStrike" dirty="0">
                <a:effectLst/>
                <a:latin typeface="Times New Roman" panose="02020603050405020304" pitchFamily="18" charset="0"/>
                <a:ea typeface="+mj-ea"/>
                <a:cs typeface="Times New Roman" panose="02020603050405020304" pitchFamily="18" charset="0"/>
              </a:rPr>
              <a:t>Commissions</a:t>
            </a:r>
          </a:p>
          <a:p>
            <a:pPr lvl="0">
              <a:spcBef>
                <a:spcPts val="1000"/>
              </a:spcBef>
              <a:buClr>
                <a:schemeClr val="tx1"/>
              </a:buClr>
              <a:buSzPct val="80000"/>
            </a:pPr>
            <a:endParaRPr lang="en-US" sz="1400" dirty="0">
              <a:latin typeface="+mj-lt"/>
              <a:ea typeface="+mj-ea"/>
              <a:cs typeface="+mj-cs"/>
            </a:endParaRPr>
          </a:p>
          <a:p>
            <a:pPr marL="342900" lvl="0" indent="-342900">
              <a:spcBef>
                <a:spcPts val="1000"/>
              </a:spcBef>
              <a:buClr>
                <a:schemeClr val="tx1"/>
              </a:buClr>
              <a:buSzPct val="80000"/>
              <a:buFont typeface="Wingdings" panose="05000000000000000000" pitchFamily="2" charset="2"/>
              <a:buChar char="Ø"/>
            </a:pPr>
            <a:r>
              <a:rPr lang="en-US" sz="2000" u="none" strike="noStrike" dirty="0">
                <a:effectLst/>
                <a:latin typeface="Times New Roman" panose="02020603050405020304" pitchFamily="18" charset="0"/>
                <a:ea typeface="+mj-ea"/>
                <a:cs typeface="Times New Roman" panose="02020603050405020304" pitchFamily="18" charset="0"/>
              </a:rPr>
              <a:t>Commissions can be defined as an incentive provided to the employees that is part of sales revenue (Indeed, 2022).</a:t>
            </a:r>
          </a:p>
          <a:p>
            <a:pPr marL="342900" lvl="0" indent="-342900">
              <a:spcBef>
                <a:spcPts val="1000"/>
              </a:spcBef>
              <a:buClr>
                <a:schemeClr val="tx1"/>
              </a:buClr>
              <a:buSzPct val="80000"/>
              <a:buFont typeface="Wingdings" panose="05000000000000000000" pitchFamily="2" charset="2"/>
              <a:buChar char="Ø"/>
            </a:pPr>
            <a:r>
              <a:rPr lang="en-US" sz="2000" u="none" strike="noStrike" dirty="0">
                <a:effectLst/>
                <a:latin typeface="Times New Roman" panose="02020603050405020304" pitchFamily="18" charset="0"/>
                <a:ea typeface="+mj-ea"/>
                <a:cs typeface="Times New Roman" panose="02020603050405020304" pitchFamily="18" charset="0"/>
              </a:rPr>
              <a:t>Providing commissions to employees can help them to generate more income from their work, moreover, attract new talented candidates. </a:t>
            </a:r>
          </a:p>
        </p:txBody>
      </p:sp>
      <p:pic>
        <p:nvPicPr>
          <p:cNvPr id="10242" name="Picture 2" descr="Commissions - GOAFFPRO">
            <a:extLst>
              <a:ext uri="{FF2B5EF4-FFF2-40B4-BE49-F238E27FC236}">
                <a16:creationId xmlns:a16="http://schemas.microsoft.com/office/drawing/2014/main" id="{72B39A7A-9315-5817-C070-88672EB9DD2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29872" y="3414557"/>
            <a:ext cx="3413671" cy="192946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117646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306" name="Freeform: Shape 12305">
            <a:extLst>
              <a:ext uri="{FF2B5EF4-FFF2-40B4-BE49-F238E27FC236}">
                <a16:creationId xmlns:a16="http://schemas.microsoft.com/office/drawing/2014/main" id="{BC004C91-9324-4E94-BC28-856AE162D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solidFill>
            <a:srgbClr val="FFFFFF"/>
          </a:solidFill>
          <a:ln>
            <a:noFill/>
          </a:ln>
        </p:spPr>
      </p:sp>
      <p:sp>
        <p:nvSpPr>
          <p:cNvPr id="12308" name="Freeform 7">
            <a:extLst>
              <a:ext uri="{FF2B5EF4-FFF2-40B4-BE49-F238E27FC236}">
                <a16:creationId xmlns:a16="http://schemas.microsoft.com/office/drawing/2014/main" id="{5B562CD4-39C5-44ED-BD68-B789B305E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6" name="TextBox 5">
            <a:extLst>
              <a:ext uri="{FF2B5EF4-FFF2-40B4-BE49-F238E27FC236}">
                <a16:creationId xmlns:a16="http://schemas.microsoft.com/office/drawing/2014/main" id="{E487FA2F-D783-05FD-C419-76432D3269A1}"/>
              </a:ext>
            </a:extLst>
          </p:cNvPr>
          <p:cNvSpPr txBox="1"/>
          <p:nvPr/>
        </p:nvSpPr>
        <p:spPr>
          <a:xfrm>
            <a:off x="643856" y="450296"/>
            <a:ext cx="9404723" cy="1180711"/>
          </a:xfrm>
          <a:prstGeom prst="rect">
            <a:avLst/>
          </a:prstGeom>
        </p:spPr>
        <p:txBody>
          <a:bodyPr vert="horz" lIns="91440" tIns="45720" rIns="91440" bIns="45720" rtlCol="0" anchor="t">
            <a:normAutofit/>
          </a:bodyPr>
          <a:lstStyle/>
          <a:p>
            <a:pPr>
              <a:spcBef>
                <a:spcPts val="1000"/>
              </a:spcBef>
              <a:buClr>
                <a:schemeClr val="bg2">
                  <a:lumMod val="40000"/>
                  <a:lumOff val="60000"/>
                </a:schemeClr>
              </a:buClr>
              <a:buSzPct val="80000"/>
            </a:pPr>
            <a:r>
              <a:rPr lang="en-US" sz="3400" b="1" dirty="0">
                <a:effectLst/>
                <a:latin typeface="Times New Roman" panose="02020603050405020304" pitchFamily="18" charset="0"/>
                <a:ea typeface="+mj-ea"/>
                <a:cs typeface="Times New Roman" panose="02020603050405020304" pitchFamily="18" charset="0"/>
              </a:rPr>
              <a:t>Non-monetary incentive methods</a:t>
            </a:r>
          </a:p>
        </p:txBody>
      </p:sp>
      <p:sp>
        <p:nvSpPr>
          <p:cNvPr id="5" name="TextBox 4">
            <a:extLst>
              <a:ext uri="{FF2B5EF4-FFF2-40B4-BE49-F238E27FC236}">
                <a16:creationId xmlns:a16="http://schemas.microsoft.com/office/drawing/2014/main" id="{4F7D7904-6D1A-18AB-E542-D1599013F4E7}"/>
              </a:ext>
            </a:extLst>
          </p:cNvPr>
          <p:cNvSpPr txBox="1"/>
          <p:nvPr/>
        </p:nvSpPr>
        <p:spPr>
          <a:xfrm>
            <a:off x="643856" y="2548281"/>
            <a:ext cx="7152860" cy="3654389"/>
          </a:xfrm>
          <a:prstGeom prst="rect">
            <a:avLst/>
          </a:prstGeom>
        </p:spPr>
        <p:txBody>
          <a:bodyPr vert="horz" lIns="91440" tIns="45720" rIns="91440" bIns="45720" rtlCol="0">
            <a:normAutofit/>
          </a:bodyPr>
          <a:lstStyle/>
          <a:p>
            <a:pPr algn="l"/>
            <a:r>
              <a:rPr lang="en-GB" sz="3200" b="1" i="0" dirty="0">
                <a:solidFill>
                  <a:srgbClr val="000000"/>
                </a:solidFill>
                <a:effectLst/>
                <a:latin typeface="Times New Roman" panose="02020603050405020304" pitchFamily="18" charset="0"/>
                <a:cs typeface="Times New Roman" panose="02020603050405020304" pitchFamily="18" charset="0"/>
              </a:rPr>
              <a:t>Leadership Opportunities</a:t>
            </a:r>
          </a:p>
          <a:p>
            <a:pPr lvl="0">
              <a:spcBef>
                <a:spcPts val="1000"/>
              </a:spcBef>
              <a:buClr>
                <a:schemeClr val="bg2">
                  <a:lumMod val="40000"/>
                  <a:lumOff val="60000"/>
                </a:schemeClr>
              </a:buClr>
              <a:buSzPct val="80000"/>
            </a:pPr>
            <a:endParaRPr lang="en-US" u="none" strike="noStrike" dirty="0">
              <a:solidFill>
                <a:schemeClr val="bg1"/>
              </a:solidFill>
              <a:effectLst/>
              <a:latin typeface="+mj-lt"/>
              <a:ea typeface="+mj-ea"/>
              <a:cs typeface="+mj-cs"/>
            </a:endParaRPr>
          </a:p>
          <a:p>
            <a:pPr marL="342900" lvl="0" indent="-342900">
              <a:spcBef>
                <a:spcPts val="1000"/>
              </a:spcBef>
              <a:buClr>
                <a:schemeClr val="bg1"/>
              </a:buClr>
              <a:buSzPct val="80000"/>
              <a:buFont typeface="Wingdings 3" charset="2"/>
              <a:buChar char=""/>
            </a:pPr>
            <a:r>
              <a:rPr lang="en-GB" sz="2000" u="none" strike="noStrike" dirty="0">
                <a:solidFill>
                  <a:schemeClr val="bg1"/>
                </a:solidFill>
                <a:effectLst/>
                <a:latin typeface="Times New Roman" panose="02020603050405020304" pitchFamily="18" charset="0"/>
                <a:ea typeface="+mj-ea"/>
                <a:cs typeface="Times New Roman" panose="02020603050405020304" pitchFamily="18" charset="0"/>
              </a:rPr>
              <a:t>Leadership presents an exciting opportunity for challenge and responsibility</a:t>
            </a:r>
            <a:r>
              <a:rPr lang="en-US" sz="2000" u="none" strike="noStrike" dirty="0">
                <a:solidFill>
                  <a:schemeClr val="bg1"/>
                </a:solidFill>
                <a:effectLst/>
                <a:latin typeface="Times New Roman" panose="02020603050405020304" pitchFamily="18" charset="0"/>
                <a:ea typeface="+mj-ea"/>
                <a:cs typeface="Times New Roman" panose="02020603050405020304" pitchFamily="18" charset="0"/>
              </a:rPr>
              <a:t>.</a:t>
            </a:r>
          </a:p>
          <a:p>
            <a:pPr marL="342900" lvl="0" indent="-342900">
              <a:spcBef>
                <a:spcPts val="1000"/>
              </a:spcBef>
              <a:buClr>
                <a:schemeClr val="bg1"/>
              </a:buClr>
              <a:buSzPct val="80000"/>
              <a:buFont typeface="Wingdings 3" charset="2"/>
              <a:buChar char=""/>
            </a:pPr>
            <a:r>
              <a:rPr lang="en-US" sz="2000" u="none" strike="noStrike" dirty="0">
                <a:solidFill>
                  <a:schemeClr val="bg1"/>
                </a:solidFill>
                <a:effectLst/>
                <a:latin typeface="Times New Roman" panose="02020603050405020304" pitchFamily="18" charset="0"/>
                <a:ea typeface="+mj-ea"/>
                <a:cs typeface="Times New Roman" panose="02020603050405020304" pitchFamily="18" charset="0"/>
              </a:rPr>
              <a:t>For example: </a:t>
            </a:r>
            <a:r>
              <a:rPr lang="en-US" sz="2000" dirty="0">
                <a:solidFill>
                  <a:schemeClr val="bg1"/>
                </a:solidFill>
                <a:latin typeface="Times New Roman" panose="02020603050405020304" pitchFamily="18" charset="0"/>
                <a:ea typeface="+mj-ea"/>
                <a:cs typeface="Times New Roman" panose="02020603050405020304" pitchFamily="18" charset="0"/>
              </a:rPr>
              <a:t>in the hospitality industry</a:t>
            </a:r>
            <a:r>
              <a:rPr lang="en-GB" sz="2000" dirty="0">
                <a:solidFill>
                  <a:schemeClr val="bg1"/>
                </a:solidFill>
                <a:latin typeface="Times New Roman" panose="02020603050405020304" pitchFamily="18" charset="0"/>
                <a:ea typeface="+mj-ea"/>
                <a:cs typeface="Times New Roman" panose="02020603050405020304" pitchFamily="18" charset="0"/>
              </a:rPr>
              <a:t> a leadership development program can be a powerful motivator for your employees to strive and succeed.</a:t>
            </a:r>
            <a:r>
              <a:rPr lang="en-US" sz="2000" dirty="0">
                <a:solidFill>
                  <a:schemeClr val="bg1"/>
                </a:solidFill>
                <a:latin typeface="Times New Roman" panose="02020603050405020304" pitchFamily="18" charset="0"/>
                <a:ea typeface="+mj-ea"/>
                <a:cs typeface="Times New Roman" panose="02020603050405020304" pitchFamily="18" charset="0"/>
              </a:rPr>
              <a:t> </a:t>
            </a:r>
            <a:endParaRPr lang="en-US" sz="2000" u="none" strike="noStrike" dirty="0">
              <a:solidFill>
                <a:schemeClr val="bg1"/>
              </a:solidFill>
              <a:effectLst/>
              <a:latin typeface="Times New Roman" panose="02020603050405020304" pitchFamily="18" charset="0"/>
              <a:ea typeface="+mj-ea"/>
              <a:cs typeface="Times New Roman" panose="02020603050405020304" pitchFamily="18" charset="0"/>
            </a:endParaRPr>
          </a:p>
        </p:txBody>
      </p:sp>
      <p:pic>
        <p:nvPicPr>
          <p:cNvPr id="12290" name="Picture 2" descr="The Benefits of Flexible Work — hubstar.com">
            <a:extLst>
              <a:ext uri="{FF2B5EF4-FFF2-40B4-BE49-F238E27FC236}">
                <a16:creationId xmlns:a16="http://schemas.microsoft.com/office/drawing/2014/main" id="{1C36E7E0-0972-386B-9EA3-E46C905B102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397489" y="2548281"/>
            <a:ext cx="2878436" cy="1733038"/>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2" name="Picture 2" descr="What is flexitime (flexible work) and what are its advantages and  disadvantages? | Spica">
            <a:extLst>
              <a:ext uri="{FF2B5EF4-FFF2-40B4-BE49-F238E27FC236}">
                <a16:creationId xmlns:a16="http://schemas.microsoft.com/office/drawing/2014/main" id="{5257ECF7-EB57-249B-76E9-8363F1F521C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322848" y="4477261"/>
            <a:ext cx="3027719" cy="173303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5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30" name="Rectangle 1332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332" name="Rectangle 1333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33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E3560159-ACC7-B512-6EF3-7006ABD44A4D}"/>
              </a:ext>
            </a:extLst>
          </p:cNvPr>
          <p:cNvSpPr txBox="1"/>
          <p:nvPr/>
        </p:nvSpPr>
        <p:spPr>
          <a:xfrm>
            <a:off x="648930" y="629267"/>
            <a:ext cx="9252154" cy="1016654"/>
          </a:xfrm>
          <a:prstGeom prst="rect">
            <a:avLst/>
          </a:prstGeom>
        </p:spPr>
        <p:txBody>
          <a:bodyPr vert="horz" lIns="91440" tIns="45720" rIns="91440" bIns="45720" rtlCol="0" anchor="t">
            <a:normAutofit/>
          </a:bodyPr>
          <a:lstStyle/>
          <a:p>
            <a:pPr>
              <a:spcBef>
                <a:spcPct val="0"/>
              </a:spcBef>
              <a:spcAft>
                <a:spcPts val="600"/>
              </a:spcAft>
            </a:pPr>
            <a:r>
              <a:rPr lang="en-US" sz="3400" b="1" i="0" kern="1200" dirty="0">
                <a:solidFill>
                  <a:srgbClr val="EBEBEB"/>
                </a:solidFill>
                <a:effectLst/>
                <a:latin typeface="Times New Roman" panose="02020603050405020304" pitchFamily="18" charset="0"/>
                <a:ea typeface="+mj-ea"/>
                <a:cs typeface="Times New Roman" panose="02020603050405020304" pitchFamily="18" charset="0"/>
              </a:rPr>
              <a:t>Non-monetary incentive methods</a:t>
            </a:r>
          </a:p>
          <a:p>
            <a:pPr>
              <a:spcBef>
                <a:spcPct val="0"/>
              </a:spcBef>
              <a:spcAft>
                <a:spcPts val="600"/>
              </a:spcAft>
            </a:pPr>
            <a:endParaRPr lang="en-US" sz="4200" b="0" i="0" kern="1200" dirty="0">
              <a:solidFill>
                <a:srgbClr val="EBEBEB"/>
              </a:solidFill>
              <a:effectLst/>
              <a:latin typeface="+mj-lt"/>
              <a:ea typeface="+mj-ea"/>
              <a:cs typeface="+mj-cs"/>
            </a:endParaRPr>
          </a:p>
        </p:txBody>
      </p:sp>
      <p:sp useBgFill="1">
        <p:nvSpPr>
          <p:cNvPr id="13336" name="Freeform: Shape 1333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7" name="TextBox 6">
            <a:extLst>
              <a:ext uri="{FF2B5EF4-FFF2-40B4-BE49-F238E27FC236}">
                <a16:creationId xmlns:a16="http://schemas.microsoft.com/office/drawing/2014/main" id="{4415A89C-DEBA-1C90-5677-4CD1664F6020}"/>
              </a:ext>
            </a:extLst>
          </p:cNvPr>
          <p:cNvSpPr txBox="1"/>
          <p:nvPr/>
        </p:nvSpPr>
        <p:spPr>
          <a:xfrm>
            <a:off x="648931" y="2548281"/>
            <a:ext cx="5122606" cy="3658689"/>
          </a:xfrm>
          <a:prstGeom prst="rect">
            <a:avLst/>
          </a:prstGeom>
        </p:spPr>
        <p:txBody>
          <a:bodyPr vert="horz" lIns="91440" tIns="45720" rIns="91440" bIns="45720" rtlCol="0">
            <a:normAutofit/>
          </a:bodyPr>
          <a:lstStyle/>
          <a:p>
            <a:pPr lvl="0">
              <a:spcBef>
                <a:spcPts val="1000"/>
              </a:spcBef>
              <a:buClr>
                <a:schemeClr val="bg2">
                  <a:lumMod val="40000"/>
                  <a:lumOff val="60000"/>
                </a:schemeClr>
              </a:buClr>
              <a:buSzPct val="80000"/>
            </a:pPr>
            <a:r>
              <a:rPr lang="en-US" sz="3200" b="1" u="none" strike="noStrike" dirty="0">
                <a:effectLst/>
                <a:latin typeface="Times New Roman" panose="02020603050405020304" pitchFamily="18" charset="0"/>
                <a:ea typeface="+mj-ea"/>
                <a:cs typeface="Times New Roman" panose="02020603050405020304" pitchFamily="18" charset="0"/>
              </a:rPr>
              <a:t>Extra leave</a:t>
            </a:r>
          </a:p>
          <a:p>
            <a:pPr marL="342900" lvl="0" indent="-342900">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marL="342900" lvl="0" indent="-342900">
              <a:spcBef>
                <a:spcPts val="1000"/>
              </a:spcBef>
              <a:buClr>
                <a:schemeClr val="tx1"/>
              </a:buClr>
              <a:buSzPct val="80000"/>
              <a:buFont typeface="Wingdings" panose="05000000000000000000" pitchFamily="2" charset="2"/>
              <a:buChar char="Ø"/>
            </a:pPr>
            <a:r>
              <a:rPr lang="en-GB" sz="2000" u="none" strike="noStrike" dirty="0">
                <a:effectLst/>
                <a:latin typeface="Times New Roman" panose="02020603050405020304" pitchFamily="18" charset="0"/>
                <a:ea typeface="+mj-ea"/>
                <a:cs typeface="Times New Roman" panose="02020603050405020304" pitchFamily="18" charset="0"/>
              </a:rPr>
              <a:t>In order to motivate employees, extra leave can be an effective tool.</a:t>
            </a:r>
            <a:endParaRPr lang="en-US" sz="2000" u="none" strike="noStrike" dirty="0">
              <a:effectLst/>
              <a:latin typeface="Times New Roman" panose="02020603050405020304" pitchFamily="18" charset="0"/>
              <a:ea typeface="+mj-ea"/>
              <a:cs typeface="Times New Roman" panose="02020603050405020304" pitchFamily="18" charset="0"/>
            </a:endParaRPr>
          </a:p>
          <a:p>
            <a:pPr marL="342900" lvl="0" indent="-342900">
              <a:spcBef>
                <a:spcPts val="1000"/>
              </a:spcBef>
              <a:buClr>
                <a:schemeClr val="tx1"/>
              </a:buClr>
              <a:buSzPct val="80000"/>
              <a:buFont typeface="Wingdings" panose="05000000000000000000" pitchFamily="2" charset="2"/>
              <a:buChar char="Ø"/>
            </a:pPr>
            <a:r>
              <a:rPr lang="en-US" sz="2000" u="none" strike="noStrike" dirty="0">
                <a:effectLst/>
                <a:latin typeface="Times New Roman" panose="02020603050405020304" pitchFamily="18" charset="0"/>
                <a:ea typeface="+mj-ea"/>
                <a:cs typeface="Times New Roman" panose="02020603050405020304" pitchFamily="18" charset="0"/>
              </a:rPr>
              <a:t>This strategy can be implemented by the restaurant company to improve its talent acquisition (The Access Group, 2022).</a:t>
            </a:r>
          </a:p>
        </p:txBody>
      </p:sp>
      <p:pic>
        <p:nvPicPr>
          <p:cNvPr id="13314" name="Picture 2" descr="How to keep employees happy: 5 tips for every boss | HealthShots">
            <a:extLst>
              <a:ext uri="{FF2B5EF4-FFF2-40B4-BE49-F238E27FC236}">
                <a16:creationId xmlns:a16="http://schemas.microsoft.com/office/drawing/2014/main" id="{8510416E-4E58-27BB-DCED-4AF7CE3CE45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1916" y="2852834"/>
            <a:ext cx="5451627" cy="3052911"/>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2014414"/>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56" name="Rectangle 14355">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358" name="Rectangle 14357">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360"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23A1931E-3B8D-481B-F396-CEB61FF2970B}"/>
              </a:ext>
            </a:extLst>
          </p:cNvPr>
          <p:cNvSpPr txBox="1"/>
          <p:nvPr/>
        </p:nvSpPr>
        <p:spPr>
          <a:xfrm>
            <a:off x="648930" y="629267"/>
            <a:ext cx="9252154" cy="1016654"/>
          </a:xfrm>
          <a:prstGeom prst="rect">
            <a:avLst/>
          </a:prstGeom>
        </p:spPr>
        <p:txBody>
          <a:bodyPr vert="horz" lIns="91440" tIns="45720" rIns="91440" bIns="45720" rtlCol="0" anchor="t">
            <a:normAutofit/>
          </a:bodyPr>
          <a:lstStyle/>
          <a:p>
            <a:pPr algn="ctr">
              <a:spcBef>
                <a:spcPct val="0"/>
              </a:spcBef>
              <a:spcAft>
                <a:spcPts val="600"/>
              </a:spcAft>
            </a:pPr>
            <a:r>
              <a:rPr lang="en-US" sz="3400" b="1" i="0" kern="1200" dirty="0">
                <a:solidFill>
                  <a:srgbClr val="EBEBEB"/>
                </a:solidFill>
                <a:effectLst/>
                <a:latin typeface="Times New Roman" panose="02020603050405020304" pitchFamily="18" charset="0"/>
                <a:ea typeface="+mj-ea"/>
                <a:cs typeface="Times New Roman" panose="02020603050405020304" pitchFamily="18" charset="0"/>
              </a:rPr>
              <a:t>Recommendations /Conclusion</a:t>
            </a:r>
          </a:p>
        </p:txBody>
      </p:sp>
      <p:sp useBgFill="1">
        <p:nvSpPr>
          <p:cNvPr id="14362" name="Freeform: Shape 14361">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TextBox 2">
            <a:extLst>
              <a:ext uri="{FF2B5EF4-FFF2-40B4-BE49-F238E27FC236}">
                <a16:creationId xmlns:a16="http://schemas.microsoft.com/office/drawing/2014/main" id="{8A90EAB8-CE28-6D8D-04ED-0F77D672DD45}"/>
              </a:ext>
            </a:extLst>
          </p:cNvPr>
          <p:cNvSpPr txBox="1"/>
          <p:nvPr/>
        </p:nvSpPr>
        <p:spPr>
          <a:xfrm>
            <a:off x="648931" y="2548281"/>
            <a:ext cx="7153602" cy="3658689"/>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buFont typeface="Wingdings 3" charset="2"/>
              <a:buChar char=""/>
            </a:pPr>
            <a:r>
              <a:rPr lang="en-US" dirty="0">
                <a:effectLst/>
                <a:latin typeface="+mj-lt"/>
                <a:ea typeface="+mj-ea"/>
                <a:cs typeface="+mj-cs"/>
              </a:rPr>
              <a:t>Creating an effective talent acquisition strategy needs to embrace best practices as: branding, assigning talent acquisition, employee retention, establishing </a:t>
            </a:r>
            <a:r>
              <a:rPr lang="en-US" dirty="0">
                <a:latin typeface="+mj-lt"/>
                <a:ea typeface="+mj-ea"/>
                <a:cs typeface="+mj-cs"/>
              </a:rPr>
              <a:t>v</a:t>
            </a:r>
            <a:r>
              <a:rPr lang="en-US" dirty="0">
                <a:effectLst/>
                <a:latin typeface="+mj-lt"/>
                <a:ea typeface="+mj-ea"/>
                <a:cs typeface="+mj-cs"/>
              </a:rPr>
              <a:t>iable </a:t>
            </a:r>
            <a:r>
              <a:rPr lang="en-US" dirty="0">
                <a:latin typeface="+mj-lt"/>
                <a:ea typeface="+mj-ea"/>
                <a:cs typeface="+mj-cs"/>
              </a:rPr>
              <a:t>c</a:t>
            </a:r>
            <a:r>
              <a:rPr lang="en-US" dirty="0">
                <a:effectLst/>
                <a:latin typeface="+mj-lt"/>
                <a:ea typeface="+mj-ea"/>
                <a:cs typeface="+mj-cs"/>
              </a:rPr>
              <a:t>hannels, staying plugged-in, cultivating good hiring managers, pivoting on a dime, rewarding successful acquisitions, analysis and refinement</a:t>
            </a:r>
          </a:p>
          <a:p>
            <a:pPr>
              <a:spcBef>
                <a:spcPts val="1000"/>
              </a:spcBef>
              <a:buClr>
                <a:schemeClr val="bg2">
                  <a:lumMod val="40000"/>
                  <a:lumOff val="60000"/>
                </a:schemeClr>
              </a:buClr>
              <a:buSzPct val="80000"/>
              <a:buFont typeface="Wingdings 3" charset="2"/>
              <a:buChar char=""/>
            </a:pPr>
            <a:r>
              <a:rPr lang="en-US" dirty="0">
                <a:effectLst/>
                <a:latin typeface="+mj-lt"/>
                <a:ea typeface="+mj-ea"/>
                <a:cs typeface="+mj-cs"/>
              </a:rPr>
              <a:t>The acquisition of talent is one of the most crucial factors in a business' growth. An effective method to ensure the success of your company is to find leaders and executives who will take it to a higher level. It is important not just for companies to focus on acquiring talent, but also on making sure they have a plan for the future. </a:t>
            </a: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pic>
        <p:nvPicPr>
          <p:cNvPr id="14340" name="Picture 4" descr="Success Ahead Road Driving Forward Future Succeed 3d Illustration Stock  Photo, Picture And Royalty Free Image. Image 91615539.">
            <a:extLst>
              <a:ext uri="{FF2B5EF4-FFF2-40B4-BE49-F238E27FC236}">
                <a16:creationId xmlns:a16="http://schemas.microsoft.com/office/drawing/2014/main" id="{B14A1D8A-E0D2-19C6-538E-DEDD077CB82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29872" y="3166538"/>
            <a:ext cx="3413671" cy="2425503"/>
          </a:xfrm>
          <a:prstGeom prst="rect">
            <a:avLst/>
          </a:prstGeom>
          <a:noFill/>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DE72C6C-6588-B22A-B892-86B2C10FBED3}"/>
              </a:ext>
            </a:extLst>
          </p:cNvPr>
          <p:cNvSpPr txBox="1"/>
          <p:nvPr/>
        </p:nvSpPr>
        <p:spPr>
          <a:xfrm>
            <a:off x="4389416" y="2548281"/>
            <a:ext cx="7154279" cy="3658689"/>
          </a:xfrm>
          <a:prstGeom prst="rect">
            <a:avLst/>
          </a:prstGeom>
        </p:spPr>
        <p:txBody>
          <a:bodyPr vert="horz" lIns="91440" tIns="45720" rIns="91440" bIns="45720" rtlCol="0">
            <a:normAutofit/>
          </a:bodyPr>
          <a:lstStyle/>
          <a:p>
            <a:pPr marL="342900" lvl="0" indent="-342900">
              <a:spcBef>
                <a:spcPts val="1000"/>
              </a:spcBef>
              <a:buClr>
                <a:schemeClr val="bg2">
                  <a:lumMod val="40000"/>
                  <a:lumOff val="60000"/>
                </a:schemeClr>
              </a:buClr>
              <a:buSzPct val="80000"/>
              <a:buFont typeface="Wingdings 3" charset="2"/>
              <a:buChar char=""/>
            </a:pPr>
            <a:endParaRPr lang="en-US" u="none" strike="noStrike" dirty="0">
              <a:effectLst/>
              <a:latin typeface="+mj-lt"/>
              <a:ea typeface="+mj-ea"/>
              <a:cs typeface="+mj-cs"/>
            </a:endParaRPr>
          </a:p>
        </p:txBody>
      </p:sp>
    </p:spTree>
    <p:extLst>
      <p:ext uri="{BB962C8B-B14F-4D97-AF65-F5344CB8AC3E}">
        <p14:creationId xmlns:p14="http://schemas.microsoft.com/office/powerpoint/2010/main" val="3867955078"/>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 name="Rectangle 13">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8" name="Freeform: Shape 17">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5" name="TextBox 4">
            <a:extLst>
              <a:ext uri="{FF2B5EF4-FFF2-40B4-BE49-F238E27FC236}">
                <a16:creationId xmlns:a16="http://schemas.microsoft.com/office/drawing/2014/main" id="{03FF700D-87A3-3D29-2FBA-350250FE38FC}"/>
              </a:ext>
            </a:extLst>
          </p:cNvPr>
          <p:cNvSpPr txBox="1"/>
          <p:nvPr/>
        </p:nvSpPr>
        <p:spPr>
          <a:xfrm>
            <a:off x="1103312" y="452718"/>
            <a:ext cx="8947522" cy="1400530"/>
          </a:xfrm>
          <a:prstGeom prst="rect">
            <a:avLst/>
          </a:prstGeom>
        </p:spPr>
        <p:txBody>
          <a:bodyPr vert="horz" lIns="91440" tIns="45720" rIns="91440" bIns="45720" rtlCol="0" anchor="ctr">
            <a:normAutofit/>
          </a:bodyPr>
          <a:lstStyle/>
          <a:p>
            <a:pPr>
              <a:spcBef>
                <a:spcPct val="0"/>
              </a:spcBef>
              <a:spcAft>
                <a:spcPts val="600"/>
              </a:spcAft>
            </a:pPr>
            <a:r>
              <a:rPr lang="en-US" sz="4200" b="0" i="0" kern="1200">
                <a:solidFill>
                  <a:srgbClr val="FFFFFF"/>
                </a:solidFill>
                <a:effectLst/>
                <a:latin typeface="+mj-lt"/>
                <a:ea typeface="+mj-ea"/>
                <a:cs typeface="+mj-cs"/>
              </a:rPr>
              <a:t>References</a:t>
            </a:r>
          </a:p>
        </p:txBody>
      </p:sp>
      <p:sp>
        <p:nvSpPr>
          <p:cNvPr id="7" name="TextBox 6">
            <a:extLst>
              <a:ext uri="{FF2B5EF4-FFF2-40B4-BE49-F238E27FC236}">
                <a16:creationId xmlns:a16="http://schemas.microsoft.com/office/drawing/2014/main" id="{0AE3A428-5AAE-ED9E-B196-AAC8F3B3E5D5}"/>
              </a:ext>
            </a:extLst>
          </p:cNvPr>
          <p:cNvSpPr txBox="1"/>
          <p:nvPr/>
        </p:nvSpPr>
        <p:spPr>
          <a:xfrm>
            <a:off x="561703" y="2286162"/>
            <a:ext cx="11068594" cy="3374409"/>
          </a:xfrm>
          <a:prstGeom prst="rect">
            <a:avLst/>
          </a:prstGeom>
        </p:spPr>
        <p:txBody>
          <a:bodyPr vert="horz" lIns="91440" tIns="45720" rIns="91440" bIns="45720" rtlCol="0">
            <a:noAutofit/>
          </a:bodyPr>
          <a:lstStyle/>
          <a:p>
            <a:pPr marL="171450" indent="-171450">
              <a:lnSpc>
                <a:spcPct val="90000"/>
              </a:lnSpc>
              <a:spcBef>
                <a:spcPts val="1000"/>
              </a:spcBef>
              <a:buClr>
                <a:schemeClr val="tx1"/>
              </a:buClr>
              <a:buSzPct val="80000"/>
              <a:buFont typeface="Wingdings" panose="05000000000000000000" pitchFamily="2" charset="2"/>
              <a:buChar char="§"/>
            </a:pPr>
            <a:r>
              <a:rPr lang="en-GB" sz="1100" b="0" i="0" dirty="0">
                <a:effectLst/>
                <a:latin typeface="Times New Roman" panose="02020603050405020304" pitchFamily="18" charset="0"/>
                <a:cs typeface="Times New Roman" panose="02020603050405020304" pitchFamily="18" charset="0"/>
              </a:rPr>
              <a:t>Mathis, Robert L., et al. (2016). </a:t>
            </a:r>
            <a:r>
              <a:rPr lang="en-GB" sz="1100" b="0" i="1" dirty="0">
                <a:effectLst/>
                <a:latin typeface="Times New Roman" panose="02020603050405020304" pitchFamily="18" charset="0"/>
                <a:cs typeface="Times New Roman" panose="02020603050405020304" pitchFamily="18" charset="0"/>
              </a:rPr>
              <a:t>Human Resource Management</a:t>
            </a:r>
            <a:r>
              <a:rPr lang="en-GB" sz="1100" b="0" i="0" dirty="0">
                <a:effectLst/>
                <a:latin typeface="Times New Roman" panose="02020603050405020304" pitchFamily="18" charset="0"/>
                <a:cs typeface="Times New Roman" panose="02020603050405020304" pitchFamily="18" charset="0"/>
              </a:rPr>
              <a:t>. Cengage Learning.</a:t>
            </a:r>
          </a:p>
          <a:p>
            <a:pPr marL="171450" indent="-171450">
              <a:lnSpc>
                <a:spcPct val="90000"/>
              </a:lnSpc>
              <a:spcBef>
                <a:spcPts val="1000"/>
              </a:spcBef>
              <a:buClr>
                <a:schemeClr val="tx1"/>
              </a:buClr>
              <a:buSzPct val="80000"/>
              <a:buFont typeface="Wingdings" panose="05000000000000000000" pitchFamily="2" charset="2"/>
              <a:buChar char="§"/>
            </a:pPr>
            <a:r>
              <a:rPr lang="en-GB" sz="1100" b="0" i="0" dirty="0">
                <a:effectLst/>
                <a:latin typeface="Times New Roman" panose="02020603050405020304" pitchFamily="18" charset="0"/>
                <a:cs typeface="Times New Roman" panose="02020603050405020304" pitchFamily="18" charset="0"/>
              </a:rPr>
              <a:t>Torrington, Derek, et al (2020) </a:t>
            </a:r>
            <a:r>
              <a:rPr lang="en-GB" sz="1100" b="0" i="1" dirty="0">
                <a:effectLst/>
                <a:latin typeface="Times New Roman" panose="02020603050405020304" pitchFamily="18" charset="0"/>
                <a:cs typeface="Times New Roman" panose="02020603050405020304" pitchFamily="18" charset="0"/>
              </a:rPr>
              <a:t>Human Resource Management</a:t>
            </a:r>
            <a:r>
              <a:rPr lang="en-GB" sz="1100" b="0" i="0" dirty="0">
                <a:effectLst/>
                <a:latin typeface="Times New Roman" panose="02020603050405020304" pitchFamily="18" charset="0"/>
                <a:cs typeface="Times New Roman" panose="02020603050405020304" pitchFamily="18" charset="0"/>
              </a:rPr>
              <a:t>, Pearson Education, Limited. ProQuest </a:t>
            </a:r>
            <a:r>
              <a:rPr lang="en-GB" sz="1100" b="0" i="0" dirty="0" err="1">
                <a:effectLst/>
                <a:latin typeface="Times New Roman" panose="02020603050405020304" pitchFamily="18" charset="0"/>
                <a:cs typeface="Times New Roman" panose="02020603050405020304" pitchFamily="18" charset="0"/>
              </a:rPr>
              <a:t>Ebook</a:t>
            </a:r>
            <a:r>
              <a:rPr lang="en-GB" sz="1100" b="0" i="0" dirty="0">
                <a:effectLst/>
                <a:latin typeface="Times New Roman" panose="02020603050405020304" pitchFamily="18" charset="0"/>
                <a:cs typeface="Times New Roman" panose="02020603050405020304" pitchFamily="18" charset="0"/>
              </a:rPr>
              <a:t> Central, </a:t>
            </a:r>
            <a:r>
              <a:rPr lang="en-GB" sz="1100" b="0" dirty="0">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https://ebookcentral.proquest.com/lib/trinity/detail.action?docID=6108840</a:t>
            </a:r>
            <a:r>
              <a:rPr lang="en-GB" sz="1100" dirty="0">
                <a:latin typeface="Times New Roman" panose="02020603050405020304" pitchFamily="18" charset="0"/>
                <a:cs typeface="Times New Roman" panose="02020603050405020304" pitchFamily="18" charset="0"/>
              </a:rPr>
              <a:t> </a:t>
            </a:r>
            <a:r>
              <a:rPr lang="en-GB" sz="1100" b="0" i="0" dirty="0">
                <a:effectLst/>
                <a:latin typeface="Times New Roman" panose="02020603050405020304" pitchFamily="18" charset="0"/>
                <a:cs typeface="Times New Roman" panose="02020603050405020304" pitchFamily="18" charset="0"/>
              </a:rPr>
              <a:t>(Accessed: 21 July 2023)</a:t>
            </a:r>
          </a:p>
          <a:p>
            <a:pPr marL="171450" indent="-171450">
              <a:lnSpc>
                <a:spcPct val="90000"/>
              </a:lnSpc>
              <a:spcBef>
                <a:spcPts val="1000"/>
              </a:spcBef>
              <a:buClr>
                <a:schemeClr val="tx1"/>
              </a:buClr>
              <a:buSzPct val="80000"/>
              <a:buFont typeface="Wingdings" panose="05000000000000000000" pitchFamily="2" charset="2"/>
              <a:buChar char="§"/>
            </a:pPr>
            <a:r>
              <a:rPr lang="en-GB" sz="1100" dirty="0">
                <a:effectLst/>
                <a:latin typeface="Times New Roman" panose="02020603050405020304" pitchFamily="18" charset="0"/>
                <a:ea typeface="+mj-ea"/>
                <a:cs typeface="Times New Roman" panose="02020603050405020304" pitchFamily="18" charset="0"/>
              </a:rPr>
              <a:t>John Wiley &amp; Sons (1972). </a:t>
            </a:r>
            <a:r>
              <a:rPr lang="en-GB" sz="1100" i="1" dirty="0">
                <a:effectLst/>
                <a:latin typeface="Times New Roman" panose="02020603050405020304" pitchFamily="18" charset="0"/>
                <a:ea typeface="+mj-ea"/>
                <a:cs typeface="Times New Roman" panose="02020603050405020304" pitchFamily="18" charset="0"/>
              </a:rPr>
              <a:t>Human resource management</a:t>
            </a:r>
            <a:r>
              <a:rPr lang="en-GB" sz="1100" dirty="0">
                <a:effectLst/>
                <a:latin typeface="Times New Roman" panose="02020603050405020304" pitchFamily="18" charset="0"/>
                <a:ea typeface="+mj-ea"/>
                <a:cs typeface="Times New Roman" panose="02020603050405020304" pitchFamily="18" charset="0"/>
              </a:rPr>
              <a:t>. New York.</a:t>
            </a:r>
          </a:p>
          <a:p>
            <a:pPr marL="171450" indent="-171450">
              <a:lnSpc>
                <a:spcPct val="90000"/>
              </a:lnSpc>
              <a:spcBef>
                <a:spcPts val="1000"/>
              </a:spcBef>
              <a:buClr>
                <a:schemeClr val="tx1"/>
              </a:buClr>
              <a:buSzPct val="80000"/>
              <a:buFont typeface="Wingdings" panose="05000000000000000000" pitchFamily="2" charset="2"/>
              <a:buChar char="§"/>
            </a:pPr>
            <a:r>
              <a:rPr lang="en-GB" sz="1100" dirty="0">
                <a:effectLst/>
                <a:latin typeface="Times New Roman" panose="02020603050405020304" pitchFamily="18" charset="0"/>
                <a:ea typeface="+mj-ea"/>
                <a:cs typeface="Times New Roman" panose="02020603050405020304" pitchFamily="18" charset="0"/>
              </a:rPr>
              <a:t> </a:t>
            </a:r>
            <a:r>
              <a:rPr lang="en-GB" sz="1100" dirty="0" err="1">
                <a:effectLst/>
                <a:latin typeface="Times New Roman" panose="02020603050405020304" pitchFamily="18" charset="0"/>
                <a:ea typeface="+mj-ea"/>
                <a:cs typeface="Times New Roman" panose="02020603050405020304" pitchFamily="18" charset="0"/>
              </a:rPr>
              <a:t>Tesone</a:t>
            </a:r>
            <a:r>
              <a:rPr lang="en-GB" sz="1100" dirty="0">
                <a:effectLst/>
                <a:latin typeface="Times New Roman" panose="02020603050405020304" pitchFamily="18" charset="0"/>
                <a:ea typeface="+mj-ea"/>
                <a:cs typeface="Times New Roman" panose="02020603050405020304" pitchFamily="18" charset="0"/>
              </a:rPr>
              <a:t>, D.V. (Dana V. (2010) </a:t>
            </a:r>
            <a:r>
              <a:rPr lang="en-GB" sz="1100" i="1" dirty="0">
                <a:effectLst/>
                <a:latin typeface="Times New Roman" panose="02020603050405020304" pitchFamily="18" charset="0"/>
                <a:ea typeface="+mj-ea"/>
                <a:cs typeface="Times New Roman" panose="02020603050405020304" pitchFamily="18" charset="0"/>
              </a:rPr>
              <a:t>Principles of management for the hospitality industry</a:t>
            </a:r>
            <a:r>
              <a:rPr lang="en-GB" sz="1100" dirty="0">
                <a:effectLst/>
                <a:latin typeface="Times New Roman" panose="02020603050405020304" pitchFamily="18" charset="0"/>
                <a:ea typeface="+mj-ea"/>
                <a:cs typeface="Times New Roman" panose="02020603050405020304" pitchFamily="18" charset="0"/>
              </a:rPr>
              <a:t>. Oxford: Butterworth-Heinemann.</a:t>
            </a:r>
          </a:p>
          <a:p>
            <a:pPr marL="171450" indent="-171450">
              <a:lnSpc>
                <a:spcPct val="90000"/>
              </a:lnSpc>
              <a:spcBef>
                <a:spcPts val="1000"/>
              </a:spcBef>
              <a:buClr>
                <a:schemeClr val="tx1"/>
              </a:buClr>
              <a:buSzPct val="80000"/>
              <a:buFont typeface="Wingdings" panose="05000000000000000000" pitchFamily="2" charset="2"/>
              <a:buChar char="§"/>
            </a:pPr>
            <a:r>
              <a:rPr lang="en-US" sz="1100" dirty="0">
                <a:effectLst/>
                <a:latin typeface="Times New Roman" panose="02020603050405020304" pitchFamily="18" charset="0"/>
                <a:ea typeface="+mj-ea"/>
                <a:cs typeface="Times New Roman" panose="02020603050405020304" pitchFamily="18" charset="0"/>
              </a:rPr>
              <a:t>Compass Group (2021) </a:t>
            </a:r>
            <a:r>
              <a:rPr lang="en-US" sz="1100" i="1" dirty="0">
                <a:effectLst/>
                <a:latin typeface="Times New Roman" panose="02020603050405020304" pitchFamily="18" charset="0"/>
                <a:ea typeface="+mj-ea"/>
                <a:cs typeface="Times New Roman" panose="02020603050405020304" pitchFamily="18" charset="0"/>
              </a:rPr>
              <a:t>Caring for our people</a:t>
            </a:r>
            <a:r>
              <a:rPr lang="en-US" sz="1100" dirty="0">
                <a:effectLst/>
                <a:latin typeface="Times New Roman" panose="02020603050405020304" pitchFamily="18" charset="0"/>
                <a:ea typeface="+mj-ea"/>
                <a:cs typeface="Times New Roman" panose="02020603050405020304" pitchFamily="18" charset="0"/>
              </a:rPr>
              <a:t>. Available at: https://www.compass-group.com/en/sustainability/people/caring-for-our-people.html (Accessed: 17 July 2023). </a:t>
            </a:r>
          </a:p>
          <a:p>
            <a:pPr marL="171450" indent="-171450">
              <a:lnSpc>
                <a:spcPct val="90000"/>
              </a:lnSpc>
              <a:spcBef>
                <a:spcPts val="1000"/>
              </a:spcBef>
              <a:buClr>
                <a:schemeClr val="tx1"/>
              </a:buClr>
              <a:buSzPct val="80000"/>
              <a:buFont typeface="Wingdings" panose="05000000000000000000" pitchFamily="2" charset="2"/>
              <a:buChar char="§"/>
            </a:pPr>
            <a:r>
              <a:rPr lang="en-US" sz="1100" dirty="0">
                <a:effectLst/>
                <a:latin typeface="Times New Roman" panose="02020603050405020304" pitchFamily="18" charset="0"/>
                <a:ea typeface="+mj-ea"/>
                <a:cs typeface="Times New Roman" panose="02020603050405020304" pitchFamily="18" charset="0"/>
              </a:rPr>
              <a:t>Indeed,</a:t>
            </a:r>
            <a:r>
              <a:rPr lang="en-US" sz="1100" dirty="0">
                <a:latin typeface="Times New Roman" panose="02020603050405020304" pitchFamily="18" charset="0"/>
                <a:ea typeface="+mj-ea"/>
                <a:cs typeface="Times New Roman" panose="02020603050405020304" pitchFamily="18" charset="0"/>
              </a:rPr>
              <a:t> Editorial Team</a:t>
            </a:r>
            <a:r>
              <a:rPr lang="en-US" sz="1100" dirty="0">
                <a:effectLst/>
                <a:latin typeface="Times New Roman" panose="02020603050405020304" pitchFamily="18" charset="0"/>
                <a:ea typeface="+mj-ea"/>
                <a:cs typeface="Times New Roman" panose="02020603050405020304" pitchFamily="18" charset="0"/>
              </a:rPr>
              <a:t> (2023) </a:t>
            </a:r>
            <a:r>
              <a:rPr lang="en-US" sz="1100" i="1" dirty="0">
                <a:effectLst/>
                <a:latin typeface="Times New Roman" panose="02020603050405020304" pitchFamily="18" charset="0"/>
                <a:ea typeface="+mj-ea"/>
                <a:cs typeface="Times New Roman" panose="02020603050405020304" pitchFamily="18" charset="0"/>
              </a:rPr>
              <a:t>Understanding types of incentives in the workplace</a:t>
            </a:r>
            <a:r>
              <a:rPr lang="en-US" sz="1100" i="1" dirty="0">
                <a:latin typeface="Times New Roman" panose="02020603050405020304" pitchFamily="18" charset="0"/>
                <a:ea typeface="+mj-ea"/>
                <a:cs typeface="Times New Roman" panose="02020603050405020304" pitchFamily="18" charset="0"/>
              </a:rPr>
              <a:t>. </a:t>
            </a:r>
            <a:r>
              <a:rPr lang="en-US" sz="1100" dirty="0">
                <a:effectLst/>
                <a:latin typeface="Times New Roman" panose="02020603050405020304" pitchFamily="18" charset="0"/>
                <a:ea typeface="+mj-ea"/>
                <a:cs typeface="Times New Roman" panose="02020603050405020304" pitchFamily="18" charset="0"/>
              </a:rPr>
              <a:t>Available at: https://www.indeed.com/career-advice/career-development/incentives-types (Accessed: 18 July 2023). </a:t>
            </a:r>
          </a:p>
          <a:p>
            <a:pPr marL="171450" indent="-171450">
              <a:lnSpc>
                <a:spcPct val="90000"/>
              </a:lnSpc>
              <a:spcBef>
                <a:spcPts val="1000"/>
              </a:spcBef>
              <a:buClr>
                <a:schemeClr val="tx1"/>
              </a:buClr>
              <a:buSzPct val="80000"/>
              <a:buFont typeface="Wingdings" panose="05000000000000000000" pitchFamily="2" charset="2"/>
              <a:buChar char="§"/>
            </a:pPr>
            <a:r>
              <a:rPr lang="en-US" sz="1100" dirty="0">
                <a:effectLst/>
                <a:latin typeface="Times New Roman" panose="02020603050405020304" pitchFamily="18" charset="0"/>
                <a:ea typeface="+mj-ea"/>
                <a:cs typeface="Times New Roman" panose="02020603050405020304" pitchFamily="18" charset="0"/>
              </a:rPr>
              <a:t>Indeed (2023) </a:t>
            </a:r>
            <a:r>
              <a:rPr lang="en-US" sz="1100" i="1" dirty="0">
                <a:effectLst/>
                <a:latin typeface="Times New Roman" panose="02020603050405020304" pitchFamily="18" charset="0"/>
                <a:ea typeface="+mj-ea"/>
                <a:cs typeface="Times New Roman" panose="02020603050405020304" pitchFamily="18" charset="0"/>
              </a:rPr>
              <a:t>Questions and answers about Whitbread plc</a:t>
            </a:r>
            <a:r>
              <a:rPr lang="en-US" sz="1100" dirty="0">
                <a:effectLst/>
                <a:latin typeface="Times New Roman" panose="02020603050405020304" pitchFamily="18" charset="0"/>
                <a:ea typeface="+mj-ea"/>
                <a:cs typeface="Times New Roman" panose="02020603050405020304" pitchFamily="18" charset="0"/>
              </a:rPr>
              <a:t>. Available at: https://uk.indeed.com/cmp/Whitbread-PLC/faq (Accessed: 18 July 2023). </a:t>
            </a:r>
          </a:p>
          <a:p>
            <a:pPr marL="171450" indent="-171450">
              <a:lnSpc>
                <a:spcPct val="90000"/>
              </a:lnSpc>
              <a:spcBef>
                <a:spcPts val="1000"/>
              </a:spcBef>
              <a:buClr>
                <a:schemeClr val="tx1"/>
              </a:buClr>
              <a:buSzPct val="80000"/>
              <a:buFont typeface="Wingdings" panose="05000000000000000000" pitchFamily="2" charset="2"/>
              <a:buChar char="§"/>
            </a:pPr>
            <a:r>
              <a:rPr lang="en-US" sz="1100" dirty="0">
                <a:latin typeface="Times New Roman" panose="02020603050405020304" pitchFamily="18" charset="0"/>
                <a:ea typeface="+mj-ea"/>
                <a:cs typeface="Times New Roman" panose="02020603050405020304" pitchFamily="18" charset="0"/>
              </a:rPr>
              <a:t>Mitchells &amp; Butlers</a:t>
            </a:r>
            <a:r>
              <a:rPr lang="en-US" sz="1100" dirty="0">
                <a:effectLst/>
                <a:latin typeface="Times New Roman" panose="02020603050405020304" pitchFamily="18" charset="0"/>
                <a:ea typeface="+mj-ea"/>
                <a:cs typeface="Times New Roman" panose="02020603050405020304" pitchFamily="18" charset="0"/>
              </a:rPr>
              <a:t> (2023) </a:t>
            </a:r>
            <a:r>
              <a:rPr lang="en-US" sz="1100" i="1" dirty="0">
                <a:effectLst/>
                <a:latin typeface="Times New Roman" panose="02020603050405020304" pitchFamily="18" charset="0"/>
                <a:ea typeface="+mj-ea"/>
                <a:cs typeface="Times New Roman" panose="02020603050405020304" pitchFamily="18" charset="0"/>
              </a:rPr>
              <a:t>Our M&amp;B Benefits &amp; Perks</a:t>
            </a:r>
            <a:r>
              <a:rPr lang="en-US" sz="1100" dirty="0">
                <a:effectLst/>
                <a:latin typeface="Times New Roman" panose="02020603050405020304" pitchFamily="18" charset="0"/>
                <a:ea typeface="+mj-ea"/>
                <a:cs typeface="Times New Roman" panose="02020603050405020304" pitchFamily="18" charset="0"/>
              </a:rPr>
              <a:t> (2023) Mitchells &amp; Butlers Careers. Available at: https://www.mbcareersandjobs.com/our-benefits (Accessed: 19 July 2023). </a:t>
            </a:r>
          </a:p>
          <a:p>
            <a:pPr marL="171450" indent="-171450">
              <a:lnSpc>
                <a:spcPct val="90000"/>
              </a:lnSpc>
              <a:spcBef>
                <a:spcPts val="1000"/>
              </a:spcBef>
              <a:buClr>
                <a:schemeClr val="tx1"/>
              </a:buClr>
              <a:buSzPct val="80000"/>
              <a:buFont typeface="Wingdings" panose="05000000000000000000" pitchFamily="2" charset="2"/>
              <a:buChar char="§"/>
            </a:pPr>
            <a:r>
              <a:rPr lang="en-US" sz="1100" dirty="0">
                <a:latin typeface="Times New Roman" panose="02020603050405020304" pitchFamily="18" charset="0"/>
                <a:ea typeface="+mj-ea"/>
                <a:cs typeface="Times New Roman" panose="02020603050405020304" pitchFamily="18" charset="0"/>
              </a:rPr>
              <a:t>Expert Panel, </a:t>
            </a:r>
            <a:r>
              <a:rPr lang="en-US" sz="1100" dirty="0">
                <a:effectLst/>
                <a:latin typeface="Times New Roman" panose="02020603050405020304" pitchFamily="18" charset="0"/>
                <a:ea typeface="+mj-ea"/>
                <a:cs typeface="Times New Roman" panose="02020603050405020304" pitchFamily="18" charset="0"/>
              </a:rPr>
              <a:t>Forbes Human Resources Council (2023) </a:t>
            </a:r>
            <a:r>
              <a:rPr lang="en-GB" sz="1100" i="1" dirty="0">
                <a:effectLst/>
                <a:latin typeface="Times New Roman" panose="02020603050405020304" pitchFamily="18" charset="0"/>
                <a:ea typeface="+mj-ea"/>
                <a:cs typeface="Times New Roman" panose="02020603050405020304" pitchFamily="18" charset="0"/>
              </a:rPr>
              <a:t>12 Talent Acquisition Strategies To Attract And Retain A Power Team</a:t>
            </a:r>
            <a:r>
              <a:rPr lang="en-US" sz="1100" dirty="0">
                <a:effectLst/>
                <a:latin typeface="Times New Roman" panose="02020603050405020304" pitchFamily="18" charset="0"/>
                <a:ea typeface="+mj-ea"/>
                <a:cs typeface="Times New Roman" panose="02020603050405020304" pitchFamily="18" charset="0"/>
              </a:rPr>
              <a:t>. Available at: https://www.forbes.com/sites/forbeshumanresourcescouncil/2023/03/02/12-talent-acquisition-strategies-to-attract-and-retain-a-power-team/?sh=2647d6415ef4 (Accessed: </a:t>
            </a:r>
            <a:r>
              <a:rPr lang="en-US" sz="1100" dirty="0">
                <a:latin typeface="Times New Roman" panose="02020603050405020304" pitchFamily="18" charset="0"/>
                <a:ea typeface="+mj-ea"/>
                <a:cs typeface="Times New Roman" panose="02020603050405020304" pitchFamily="18" charset="0"/>
              </a:rPr>
              <a:t>20</a:t>
            </a:r>
            <a:r>
              <a:rPr lang="en-US" sz="1100" dirty="0">
                <a:effectLst/>
                <a:latin typeface="Times New Roman" panose="02020603050405020304" pitchFamily="18" charset="0"/>
                <a:ea typeface="+mj-ea"/>
                <a:cs typeface="Times New Roman" panose="02020603050405020304" pitchFamily="18" charset="0"/>
              </a:rPr>
              <a:t> July 2023). </a:t>
            </a:r>
          </a:p>
          <a:p>
            <a:pPr marL="171450" indent="-171450">
              <a:lnSpc>
                <a:spcPct val="90000"/>
              </a:lnSpc>
              <a:spcBef>
                <a:spcPts val="1000"/>
              </a:spcBef>
              <a:buClr>
                <a:schemeClr val="tx1"/>
              </a:buClr>
              <a:buSzPct val="80000"/>
              <a:buFont typeface="Wingdings" panose="05000000000000000000" pitchFamily="2" charset="2"/>
              <a:buChar char="§"/>
            </a:pPr>
            <a:r>
              <a:rPr lang="en-GB" sz="1100" i="0" dirty="0">
                <a:effectLst/>
                <a:latin typeface="Times New Roman" panose="02020603050405020304" pitchFamily="18" charset="0"/>
                <a:cs typeface="Times New Roman" panose="02020603050405020304" pitchFamily="18" charset="0"/>
              </a:rPr>
              <a:t>The Access Group</a:t>
            </a:r>
            <a:r>
              <a:rPr lang="en-GB" sz="1100" b="1" dirty="0">
                <a:latin typeface="open-sans"/>
                <a:cs typeface="Times New Roman" panose="02020603050405020304" pitchFamily="18" charset="0"/>
              </a:rPr>
              <a:t> </a:t>
            </a:r>
            <a:r>
              <a:rPr lang="en-US" sz="1100" dirty="0">
                <a:effectLst/>
                <a:latin typeface="Times New Roman" panose="02020603050405020304" pitchFamily="18" charset="0"/>
                <a:ea typeface="+mj-ea"/>
                <a:cs typeface="Times New Roman" panose="02020603050405020304" pitchFamily="18" charset="0"/>
              </a:rPr>
              <a:t>(2022) </a:t>
            </a:r>
            <a:r>
              <a:rPr lang="en-GB" sz="1100" i="1" dirty="0">
                <a:effectLst/>
                <a:latin typeface="Times New Roman" panose="02020603050405020304" pitchFamily="18" charset="0"/>
                <a:ea typeface="+mj-ea"/>
                <a:cs typeface="Times New Roman" panose="02020603050405020304" pitchFamily="18" charset="0"/>
              </a:rPr>
              <a:t>The 15 best non-monetary rewards that will motivate your employees</a:t>
            </a:r>
            <a:r>
              <a:rPr lang="en-GB" sz="1100" dirty="0">
                <a:effectLst/>
                <a:latin typeface="Times New Roman" panose="02020603050405020304" pitchFamily="18" charset="0"/>
                <a:ea typeface="+mj-ea"/>
                <a:cs typeface="Times New Roman" panose="02020603050405020304" pitchFamily="18" charset="0"/>
              </a:rPr>
              <a:t>.</a:t>
            </a:r>
            <a:r>
              <a:rPr lang="en-US" sz="1100" dirty="0">
                <a:effectLst/>
                <a:latin typeface="Times New Roman" panose="02020603050405020304" pitchFamily="18" charset="0"/>
                <a:ea typeface="+mj-ea"/>
                <a:cs typeface="Times New Roman" panose="02020603050405020304" pitchFamily="18" charset="0"/>
              </a:rPr>
              <a:t>Available at: https://www.theaccessgroup.com/en-gb/hr/software/employee-engagement/employee-rewards/best-non-monetary-rewards-motivate-employees/ (Accessed: </a:t>
            </a:r>
            <a:r>
              <a:rPr lang="en-US" sz="1100" dirty="0">
                <a:latin typeface="Times New Roman" panose="02020603050405020304" pitchFamily="18" charset="0"/>
                <a:ea typeface="+mj-ea"/>
                <a:cs typeface="Times New Roman" panose="02020603050405020304" pitchFamily="18" charset="0"/>
              </a:rPr>
              <a:t>20</a:t>
            </a:r>
            <a:r>
              <a:rPr lang="en-US" sz="1100" dirty="0">
                <a:effectLst/>
                <a:latin typeface="Times New Roman" panose="02020603050405020304" pitchFamily="18" charset="0"/>
                <a:ea typeface="+mj-ea"/>
                <a:cs typeface="Times New Roman" panose="02020603050405020304" pitchFamily="18" charset="0"/>
              </a:rPr>
              <a:t> July 2023). </a:t>
            </a:r>
          </a:p>
          <a:p>
            <a:pPr marL="171450" indent="-171450">
              <a:lnSpc>
                <a:spcPct val="90000"/>
              </a:lnSpc>
              <a:spcBef>
                <a:spcPts val="1000"/>
              </a:spcBef>
              <a:buClr>
                <a:schemeClr val="tx1"/>
              </a:buClr>
              <a:buSzPct val="80000"/>
              <a:buFont typeface="Wingdings" panose="05000000000000000000" pitchFamily="2" charset="2"/>
              <a:buChar char="§"/>
            </a:pPr>
            <a:r>
              <a:rPr lang="en-US" sz="1100" dirty="0">
                <a:effectLst/>
                <a:latin typeface="Times New Roman" panose="02020603050405020304" pitchFamily="18" charset="0"/>
                <a:ea typeface="+mj-ea"/>
                <a:cs typeface="Times New Roman" panose="02020603050405020304" pitchFamily="18" charset="0"/>
              </a:rPr>
              <a:t>Whitbread PLC (2023) </a:t>
            </a:r>
            <a:r>
              <a:rPr lang="en-US" sz="1100" i="1" dirty="0">
                <a:latin typeface="Times New Roman" panose="02020603050405020304" pitchFamily="18" charset="0"/>
                <a:ea typeface="+mj-ea"/>
                <a:cs typeface="Times New Roman" panose="02020603050405020304" pitchFamily="18" charset="0"/>
              </a:rPr>
              <a:t>S</a:t>
            </a:r>
            <a:r>
              <a:rPr lang="en-US" sz="1100" i="1" dirty="0">
                <a:effectLst/>
                <a:latin typeface="Times New Roman" panose="02020603050405020304" pitchFamily="18" charset="0"/>
                <a:ea typeface="+mj-ea"/>
                <a:cs typeface="Times New Roman" panose="02020603050405020304" pitchFamily="18" charset="0"/>
              </a:rPr>
              <a:t>ustainability - We value differences at Whitbread</a:t>
            </a:r>
            <a:r>
              <a:rPr lang="en-US" sz="1100" dirty="0">
                <a:effectLst/>
                <a:latin typeface="Times New Roman" panose="02020603050405020304" pitchFamily="18" charset="0"/>
                <a:ea typeface="+mj-ea"/>
                <a:cs typeface="Times New Roman" panose="02020603050405020304" pitchFamily="18" charset="0"/>
              </a:rPr>
              <a:t>. Available at: https://www.whitbread.co.uk/sustainability/opportunity/we-value-difference-at-whitbread/ (Accessed: 18 July 2023). </a:t>
            </a:r>
          </a:p>
          <a:p>
            <a:pPr marL="171450" indent="-171450">
              <a:lnSpc>
                <a:spcPct val="90000"/>
              </a:lnSpc>
              <a:spcBef>
                <a:spcPts val="1000"/>
              </a:spcBef>
              <a:buClr>
                <a:schemeClr val="tx1"/>
              </a:buClr>
              <a:buSzPct val="80000"/>
              <a:buFont typeface="Wingdings" panose="05000000000000000000" pitchFamily="2" charset="2"/>
              <a:buChar char="§"/>
            </a:pPr>
            <a:r>
              <a:rPr lang="en-US" sz="1100" dirty="0" err="1">
                <a:effectLst/>
                <a:latin typeface="Times New Roman" panose="02020603050405020304" pitchFamily="18" charset="0"/>
                <a:ea typeface="+mj-ea"/>
                <a:cs typeface="Times New Roman" panose="02020603050405020304" pitchFamily="18" charset="0"/>
              </a:rPr>
              <a:t>Whitbreadcareers</a:t>
            </a:r>
            <a:r>
              <a:rPr lang="en-US" sz="1100" dirty="0">
                <a:effectLst/>
                <a:latin typeface="Times New Roman" panose="02020603050405020304" pitchFamily="18" charset="0"/>
                <a:ea typeface="+mj-ea"/>
                <a:cs typeface="Times New Roman" panose="02020603050405020304" pitchFamily="18" charset="0"/>
              </a:rPr>
              <a:t> (2022).Whitbread Careers. Available at: https://www.whitbreadcareers.com/ (Accessed: 18 July 2023). </a:t>
            </a:r>
          </a:p>
        </p:txBody>
      </p:sp>
    </p:spTree>
    <p:extLst>
      <p:ext uri="{BB962C8B-B14F-4D97-AF65-F5344CB8AC3E}">
        <p14:creationId xmlns:p14="http://schemas.microsoft.com/office/powerpoint/2010/main" val="3203893198"/>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25" name="Freeform: Shape 24">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4" name="TextBox 3">
            <a:extLst>
              <a:ext uri="{FF2B5EF4-FFF2-40B4-BE49-F238E27FC236}">
                <a16:creationId xmlns:a16="http://schemas.microsoft.com/office/drawing/2014/main" id="{858F442D-7C2E-683B-69EA-05DECE02B4C0}"/>
              </a:ext>
            </a:extLst>
          </p:cNvPr>
          <p:cNvSpPr txBox="1"/>
          <p:nvPr/>
        </p:nvSpPr>
        <p:spPr>
          <a:xfrm>
            <a:off x="931349" y="570703"/>
            <a:ext cx="6974915" cy="3329581"/>
          </a:xfrm>
          <a:prstGeom prst="rect">
            <a:avLst/>
          </a:prstGeom>
        </p:spPr>
        <p:txBody>
          <a:bodyPr vert="horz" lIns="91440" tIns="45720" rIns="91440" bIns="45720" rtlCol="0" anchor="b">
            <a:normAutofit/>
          </a:bodyPr>
          <a:lstStyle/>
          <a:p>
            <a:pPr>
              <a:spcBef>
                <a:spcPct val="0"/>
              </a:spcBef>
              <a:spcAft>
                <a:spcPts val="600"/>
              </a:spcAft>
            </a:pPr>
            <a:r>
              <a:rPr lang="en-US" sz="7200" b="0" i="0" kern="1200" dirty="0">
                <a:solidFill>
                  <a:schemeClr val="tx2"/>
                </a:solidFill>
                <a:latin typeface="+mj-lt"/>
                <a:ea typeface="+mj-ea"/>
                <a:cs typeface="+mj-cs"/>
              </a:rPr>
              <a:t>Thank You!</a:t>
            </a:r>
          </a:p>
        </p:txBody>
      </p:sp>
      <p:sp>
        <p:nvSpPr>
          <p:cNvPr id="27" name="Rectangle 26">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70369939"/>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TM16401371[[fn=Atlas]]</Template>
  <TotalTime>2290</TotalTime>
  <Words>1340</Words>
  <Application>Microsoft Office PowerPoint</Application>
  <PresentationFormat>Widescreen</PresentationFormat>
  <Paragraphs>103</Paragraphs>
  <Slides>17</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Century Gothic</vt:lpstr>
      <vt:lpstr>open-sans</vt:lpstr>
      <vt:lpstr>Times New Roman</vt:lpstr>
      <vt:lpstr>Wingdings</vt:lpstr>
      <vt:lpstr>Wingdings 3</vt:lpstr>
      <vt:lpstr>Ion</vt:lpstr>
      <vt:lpstr>Individual Presentation Managing People LCBB5004 </vt:lpstr>
      <vt:lpstr>PowerPoint Presentation</vt:lpstr>
      <vt:lpstr>PowerPoint Presentation</vt:lpstr>
      <vt:lpstr>PowerPoint Presentation</vt:lpstr>
      <vt:lpstr>PowerPoint Presentation</vt:lpstr>
      <vt:lpstr>PowerPoint Presentation</vt:lpstr>
      <vt:lpstr>Types of talent acquisition strategies Long term strategies  </vt:lpstr>
      <vt:lpstr>PowerPoint Presentation</vt:lpstr>
      <vt:lpstr>PowerPoint Presentation</vt:lpstr>
      <vt:lpstr>PowerPoint Presentation</vt:lpstr>
      <vt:lpstr>Monetary incentive methods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saddam</dc:creator>
  <cp:lastModifiedBy>silviasilvia802@yahoo.com</cp:lastModifiedBy>
  <cp:revision>19</cp:revision>
  <dcterms:created xsi:type="dcterms:W3CDTF">2023-07-18T11:04:44Z</dcterms:created>
  <dcterms:modified xsi:type="dcterms:W3CDTF">2023-07-27T12:52:28Z</dcterms:modified>
</cp:coreProperties>
</file>