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5"/>
  </p:notesMasterIdLst>
  <p:sldIdLst>
    <p:sldId id="271" r:id="rId24"/>
    <p:sldId id="346" r:id="rId25"/>
    <p:sldId id="279" r:id="rId26"/>
    <p:sldId id="304" r:id="rId27"/>
    <p:sldId id="305" r:id="rId28"/>
    <p:sldId id="306" r:id="rId29"/>
    <p:sldId id="307" r:id="rId30"/>
    <p:sldId id="309" r:id="rId31"/>
    <p:sldId id="310" r:id="rId32"/>
    <p:sldId id="311" r:id="rId33"/>
    <p:sldId id="308" r:id="rId34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21" autoAdjust="0"/>
    <p:restoredTop sz="66667" autoAdjust="0"/>
  </p:normalViewPr>
  <p:slideViewPr>
    <p:cSldViewPr snapToGrid="0">
      <p:cViewPr varScale="1">
        <p:scale>
          <a:sx n="62" d="100"/>
          <a:sy n="62" d="100"/>
        </p:scale>
        <p:origin x="930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ableStyles" Target="tableStyle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D70F846C-054D-4948-8449-664D7C556374}"/>
    <pc:docChg chg="delSld">
      <pc:chgData name="Kate Piper (IMH)" userId="f69ee4e2-845b-4a1f-89c4-60fce9da139f" providerId="ADAL" clId="{D70F846C-054D-4948-8449-664D7C556374}" dt="2022-11-06T15:45:13.866" v="1" actId="47"/>
      <pc:docMkLst>
        <pc:docMk/>
      </pc:docMkLst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2384245686" sldId="260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1388525207" sldId="263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2004502413" sldId="264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1100257549" sldId="265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1472249360" sldId="266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2792938340" sldId="267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2420177590" sldId="268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511972458" sldId="269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405056990" sldId="270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916935596" sldId="272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2749696386" sldId="273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3314514033" sldId="274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1014482983" sldId="275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1255982588" sldId="276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1986691911" sldId="277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1560992396" sldId="281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465048800" sldId="282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19199614" sldId="283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104714006" sldId="284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2687447322" sldId="285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1489457798" sldId="286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1750898395" sldId="287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3744421161" sldId="288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3243603963" sldId="289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1884997920" sldId="290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826777433" sldId="291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429351200" sldId="292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3706119712" sldId="293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693567833" sldId="294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901619020" sldId="295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3621489138" sldId="296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687350053" sldId="297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4257476860" sldId="298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3349551731" sldId="299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3904539639" sldId="300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2077285417" sldId="301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1291781354" sldId="302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3646321857" sldId="303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1621715058" sldId="312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829701318" sldId="313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3288605028" sldId="314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1525533896" sldId="315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3969310507" sldId="316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2797927802" sldId="317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1219063502" sldId="318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710996125" sldId="319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2761913390" sldId="320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2645215492" sldId="321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4110810657" sldId="322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2823788512" sldId="323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23970736" sldId="324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4079426581" sldId="325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443211599" sldId="326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3771176649" sldId="327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2684237407" sldId="328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2218307269" sldId="329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2246327421" sldId="330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1152576438" sldId="331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1022848691" sldId="332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3655904424" sldId="333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134968587" sldId="334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4157199336" sldId="335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257714420" sldId="336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205859165" sldId="337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1868817712" sldId="338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610256426" sldId="339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3641259530" sldId="340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463510503" sldId="341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1507803912" sldId="342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3235784580" sldId="343"/>
        </pc:sldMkLst>
      </pc:sldChg>
      <pc:sldChg chg="del">
        <pc:chgData name="Kate Piper (IMH)" userId="f69ee4e2-845b-4a1f-89c4-60fce9da139f" providerId="ADAL" clId="{D70F846C-054D-4948-8449-664D7C556374}" dt="2022-11-06T15:45:13.866" v="1" actId="47"/>
        <pc:sldMkLst>
          <pc:docMk/>
          <pc:sldMk cId="267970135" sldId="344"/>
        </pc:sldMkLst>
      </pc:sldChg>
      <pc:sldChg chg="del">
        <pc:chgData name="Kate Piper (IMH)" userId="f69ee4e2-845b-4a1f-89c4-60fce9da139f" providerId="ADAL" clId="{D70F846C-054D-4948-8449-664D7C556374}" dt="2022-11-06T15:44:58.784" v="0" actId="47"/>
        <pc:sldMkLst>
          <pc:docMk/>
          <pc:sldMk cId="1922470807" sldId="34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861" tIns="45930" rIns="91861" bIns="4593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861" tIns="45930" rIns="91861" bIns="4593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457200" eaLnBrk="1" hangingPunct="1">
              <a:defRPr/>
            </a:pPr>
            <a:r>
              <a:rPr lang="en-US" b="1">
                <a:cs typeface="+mn-cs"/>
              </a:rPr>
              <a:t>Like Clark and Metcalf</a:t>
            </a:r>
          </a:p>
          <a:p>
            <a:pPr defTabSz="457200" eaLnBrk="1" hangingPunct="1">
              <a:defRPr/>
            </a:pPr>
            <a:r>
              <a:rPr lang="en-US" b="1">
                <a:cs typeface="+mn-cs"/>
              </a:rPr>
              <a:t>PL does not require individuals to have the same levels of competences. </a:t>
            </a:r>
            <a:r>
              <a:rPr lang="en-US" b="1">
                <a:latin typeface="+mn-lt"/>
              </a:rPr>
              <a:t>PL promotes the idea that each individual has his/her own movement ability potential. This is similar to Clark and Metcalf, individuals may take different paths of mountain in their MD journey </a:t>
            </a:r>
            <a:r>
              <a:rPr lang="en-US" b="1">
                <a:cs typeface="+mn-cs"/>
              </a:rPr>
              <a:t>across the lifespan. </a:t>
            </a:r>
          </a:p>
          <a:p>
            <a:pPr defTabSz="457200" eaLnBrk="1" hangingPunct="1">
              <a:defRPr/>
            </a:pPr>
            <a:endParaRPr lang="en-US" b="1">
              <a:latin typeface="+mn-lt"/>
            </a:endParaRPr>
          </a:p>
          <a:p>
            <a:pPr defTabSz="457200" eaLnBrk="1" hangingPunct="1">
              <a:defRPr/>
            </a:pPr>
            <a:r>
              <a:rPr lang="en-US" b="1">
                <a:latin typeface="+mn-lt"/>
              </a:rPr>
              <a:t>From this view of MD, personal characteristic of competence should be viewed from an inclusive perspective - not based on population norms. The important thing is the children journey up to the mountain but not necessarily that they get to a specific level within a specific timeframe.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4147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24199-2D4E-4D96-A00B-48481C17E16C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ABD8C7E2-BC75-4445-9E75-8504D14FE829}"/>
              </a:ext>
            </a:extLst>
          </p:cNvPr>
          <p:cNvSpPr txBox="1">
            <a:spLocks/>
          </p:cNvSpPr>
          <p:nvPr/>
        </p:nvSpPr>
        <p:spPr>
          <a:xfrm>
            <a:off x="630810" y="1842052"/>
            <a:ext cx="4535079" cy="349351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Week 5</a:t>
            </a:r>
          </a:p>
          <a:p>
            <a:endParaRPr lang="en-GB"/>
          </a:p>
          <a:p>
            <a:r>
              <a:rPr lang="en-GB"/>
              <a:t>PE and Aquatic Activities</a:t>
            </a:r>
          </a:p>
          <a:p>
            <a:r>
              <a:rPr lang="en-GB"/>
              <a:t>Discussion Sessions</a:t>
            </a:r>
          </a:p>
          <a:p>
            <a:r>
              <a:rPr lang="en-GB"/>
              <a:t>(BMPE4005) Level 4</a:t>
            </a:r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431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AA57B-AE88-BCE3-376A-4C1DD772C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063" y="2032560"/>
            <a:ext cx="11481847" cy="1325563"/>
          </a:xfrm>
        </p:spPr>
        <p:txBody>
          <a:bodyPr/>
          <a:lstStyle/>
          <a:p>
            <a:r>
              <a:rPr lang="en-GB" dirty="0"/>
              <a:t>What does a person need to be physical active?</a:t>
            </a:r>
          </a:p>
        </p:txBody>
      </p:sp>
    </p:spTree>
    <p:extLst>
      <p:ext uri="{BB962C8B-B14F-4D97-AF65-F5344CB8AC3E}">
        <p14:creationId xmlns:p14="http://schemas.microsoft.com/office/powerpoint/2010/main" val="10039039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09531"/>
          </a:xfrm>
        </p:spPr>
        <p:txBody>
          <a:bodyPr/>
          <a:lstStyle/>
          <a:p>
            <a:r>
              <a:rPr lang="en-GB"/>
              <a:t>Many voices in the Physical Literacy discourse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D3D3990-4A2D-4666-A3DF-788EF89816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98321" y="1451728"/>
            <a:ext cx="3921981" cy="35654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59E729F-6DE6-42C8-9510-3425C3EBCB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2124" y="970856"/>
            <a:ext cx="2941742" cy="294174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FCE3C99-1F64-4867-BF96-FF23CD3F00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4825" y="2465934"/>
            <a:ext cx="3176551" cy="227097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49C24FF-DC24-4911-A7DB-5347B4A9AC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50161" y="3912598"/>
            <a:ext cx="2672400" cy="164861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C528B81-D71D-423B-9E09-544F3DF798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52115" y="1122078"/>
            <a:ext cx="2419755" cy="2419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338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09531"/>
          </a:xfrm>
        </p:spPr>
        <p:txBody>
          <a:bodyPr/>
          <a:lstStyle/>
          <a:p>
            <a:r>
              <a:rPr lang="en-GB"/>
              <a:t>Many voices in the Physical Literacy discourse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49C24FF-DC24-4911-A7DB-5347B4A9AC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6879" y="1339080"/>
            <a:ext cx="2672400" cy="164861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3739890-9812-4865-BCFC-141B6E00F9D6}"/>
              </a:ext>
            </a:extLst>
          </p:cNvPr>
          <p:cNvSpPr txBox="1"/>
          <p:nvPr/>
        </p:nvSpPr>
        <p:spPr>
          <a:xfrm>
            <a:off x="3125122" y="1998136"/>
            <a:ext cx="5479329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/>
            <a:r>
              <a:rPr lang="en-GB" sz="1800" b="1">
                <a:solidFill>
                  <a:srgbClr val="31343B"/>
                </a:solidFill>
                <a:latin typeface="Calibri" charset="0"/>
                <a:ea typeface="Calibri" charset="0"/>
                <a:cs typeface="Calibri" charset="0"/>
              </a:rPr>
              <a:t>“Physical literacy can be described as the motivation, confidence, physical competence, knowledge and understanding to value and take responsibility for engagement in physical activities for life.”</a:t>
            </a:r>
          </a:p>
          <a:p>
            <a:pPr algn="ctr" fontAlgn="t"/>
            <a:r>
              <a:rPr lang="en-GB" sz="1800" b="1" i="0">
                <a:solidFill>
                  <a:srgbClr val="31343B"/>
                </a:solidFill>
                <a:effectLst/>
                <a:latin typeface="Calibri" charset="0"/>
                <a:ea typeface="Calibri" charset="0"/>
                <a:cs typeface="Calibri" charset="0"/>
              </a:rPr>
              <a:t>				</a:t>
            </a:r>
          </a:p>
          <a:p>
            <a:pPr algn="ctr" fontAlgn="t"/>
            <a:r>
              <a:rPr lang="en-GB" sz="1800" b="1">
                <a:solidFill>
                  <a:srgbClr val="31343B"/>
                </a:solidFill>
                <a:latin typeface="Calibri" charset="0"/>
                <a:ea typeface="Calibri" charset="0"/>
                <a:cs typeface="Calibri" charset="0"/>
              </a:rPr>
              <a:t>					</a:t>
            </a:r>
            <a:r>
              <a:rPr lang="en-GB" sz="1400" b="1" i="0">
                <a:solidFill>
                  <a:srgbClr val="31343B"/>
                </a:solidFill>
                <a:effectLst/>
                <a:latin typeface="Calibri" charset="0"/>
                <a:ea typeface="Calibri" charset="0"/>
                <a:cs typeface="Calibri" charset="0"/>
              </a:rPr>
              <a:t>(Whitehead, 2016 from IPLA Website)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B785718-FCA5-4A37-AEAD-5DA4526080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5073146"/>
            <a:ext cx="6693031" cy="1325134"/>
          </a:xfrm>
        </p:spPr>
        <p:txBody>
          <a:bodyPr/>
          <a:lstStyle/>
          <a:p>
            <a:r>
              <a:rPr lang="en-GB"/>
              <a:t>What are the key areas of physical literacy?</a:t>
            </a:r>
          </a:p>
        </p:txBody>
      </p:sp>
      <p:pic>
        <p:nvPicPr>
          <p:cNvPr id="12" name="Content Placeholder 5">
            <a:extLst>
              <a:ext uri="{FF2B5EF4-FFF2-40B4-BE49-F238E27FC236}">
                <a16:creationId xmlns:a16="http://schemas.microsoft.com/office/drawing/2014/main" id="{284A4350-E89A-4545-88E9-1C3C04D741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07369" y="1291182"/>
            <a:ext cx="3921981" cy="3565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065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D867B-CAF3-4318-B47B-9A9AD4A416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/>
              <a:t>Although listed as key areas, Whitehead (2010) considers these holistic and interacting/ interdependent.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B7EDA-73DE-4F07-AD67-9F4DEE17A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3076" y="1835052"/>
            <a:ext cx="7956222" cy="540503"/>
          </a:xfrm>
        </p:spPr>
        <p:txBody>
          <a:bodyPr/>
          <a:lstStyle/>
          <a:p>
            <a:r>
              <a:rPr lang="en-GB"/>
              <a:t>Using underpinning philosophies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BF69189-974C-49D7-9AC1-B96A24C84D33}"/>
              </a:ext>
            </a:extLst>
          </p:cNvPr>
          <p:cNvSpPr/>
          <p:nvPr/>
        </p:nvSpPr>
        <p:spPr>
          <a:xfrm>
            <a:off x="6551628" y="1668658"/>
            <a:ext cx="1979629" cy="835696"/>
          </a:xfrm>
          <a:prstGeom prst="rect">
            <a:avLst/>
          </a:prstGeom>
          <a:solidFill>
            <a:srgbClr val="FFFF00">
              <a:alpha val="40000"/>
            </a:srgbClr>
          </a:solidFill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D8635A-605F-46F3-8398-8C1EC9854CB3}"/>
              </a:ext>
            </a:extLst>
          </p:cNvPr>
          <p:cNvSpPr txBox="1"/>
          <p:nvPr/>
        </p:nvSpPr>
        <p:spPr>
          <a:xfrm>
            <a:off x="9078011" y="1440175"/>
            <a:ext cx="27054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What do we mean by philosophy/</a:t>
            </a:r>
            <a:r>
              <a:rPr lang="en-GB" err="1"/>
              <a:t>ies</a:t>
            </a:r>
            <a:r>
              <a:rPr lang="en-GB"/>
              <a:t>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D4C4FF1-9532-4E76-81DB-128C09737430}"/>
              </a:ext>
            </a:extLst>
          </p:cNvPr>
          <p:cNvSpPr txBox="1">
            <a:spLocks/>
          </p:cNvSpPr>
          <p:nvPr/>
        </p:nvSpPr>
        <p:spPr>
          <a:xfrm>
            <a:off x="3780148" y="2765738"/>
            <a:ext cx="7956222" cy="37271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Existentialism</a:t>
            </a:r>
          </a:p>
          <a:p>
            <a:pPr lvl="1"/>
            <a:r>
              <a:rPr lang="en-GB"/>
              <a:t>Embodiment, create themselves through interactions wit the world</a:t>
            </a:r>
          </a:p>
          <a:p>
            <a:r>
              <a:rPr lang="en-GB"/>
              <a:t>Phenomenology</a:t>
            </a:r>
          </a:p>
          <a:p>
            <a:pPr lvl="1"/>
            <a:r>
              <a:rPr lang="en-GB"/>
              <a:t>Individual world-view – on prior experiences</a:t>
            </a:r>
          </a:p>
          <a:p>
            <a:r>
              <a:rPr lang="en-GB"/>
              <a:t>Monism</a:t>
            </a:r>
          </a:p>
          <a:p>
            <a:pPr lvl="1"/>
            <a:r>
              <a:rPr lang="en-GB"/>
              <a:t>Argues against mind-body dualism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3EDD7E8-39B8-4E00-8027-1B6290C022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2398" t="23489" r="5052" b="26838"/>
          <a:stretch/>
        </p:blipFill>
        <p:spPr>
          <a:xfrm>
            <a:off x="6201301" y="4230047"/>
            <a:ext cx="5535069" cy="237555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96F4908-8DF9-43D7-BE27-0066A5F66C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l="3486" t="18133" r="2592" b="11863"/>
          <a:stretch>
            <a:fillRect/>
          </a:stretch>
        </p:blipFill>
        <p:spPr bwMode="auto">
          <a:xfrm>
            <a:off x="179228" y="2604887"/>
            <a:ext cx="3079287" cy="13298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54814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085" y="282805"/>
            <a:ext cx="11528981" cy="791852"/>
          </a:xfrm>
        </p:spPr>
        <p:txBody>
          <a:bodyPr/>
          <a:lstStyle/>
          <a:p>
            <a:r>
              <a:rPr lang="en-GB"/>
              <a:t>Core domains of Physical Literacy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0106781-B2CC-41FB-896F-32E7A51993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1148" y="863961"/>
            <a:ext cx="3939680" cy="391657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DC4AB51-3F96-4187-A930-A4C30B090096}"/>
              </a:ext>
            </a:extLst>
          </p:cNvPr>
          <p:cNvSpPr txBox="1"/>
          <p:nvPr/>
        </p:nvSpPr>
        <p:spPr>
          <a:xfrm>
            <a:off x="6435837" y="4550507"/>
            <a:ext cx="2735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(Robinson &amp; Randall, 2016)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E6939AB-D557-48ED-ABBF-F3A573B210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809" y="930713"/>
            <a:ext cx="4041824" cy="4193122"/>
          </a:xfrm>
          <a:prstGeom prst="rect">
            <a:avLst/>
          </a:prstGeom>
        </p:spPr>
      </p:pic>
      <p:sp>
        <p:nvSpPr>
          <p:cNvPr id="16" name="TextBox 4">
            <a:extLst>
              <a:ext uri="{FF2B5EF4-FFF2-40B4-BE49-F238E27FC236}">
                <a16:creationId xmlns:a16="http://schemas.microsoft.com/office/drawing/2014/main" id="{6D5C64C5-B585-4DAB-95F5-9FAC8719E8B8}"/>
              </a:ext>
            </a:extLst>
          </p:cNvPr>
          <p:cNvSpPr txBox="1"/>
          <p:nvPr/>
        </p:nvSpPr>
        <p:spPr>
          <a:xfrm>
            <a:off x="311085" y="4939169"/>
            <a:ext cx="5568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(Healthy Active Living and Obesity Research Group, 2016)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F60B7E-2E3A-4555-8813-9D1673F89AFC}"/>
              </a:ext>
            </a:extLst>
          </p:cNvPr>
          <p:cNvSpPr txBox="1"/>
          <p:nvPr/>
        </p:nvSpPr>
        <p:spPr>
          <a:xfrm>
            <a:off x="4865912" y="2599905"/>
            <a:ext cx="27352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How did/ are these develop(</a:t>
            </a:r>
            <a:r>
              <a:rPr lang="en-GB" err="1"/>
              <a:t>ing</a:t>
            </a:r>
            <a:r>
              <a:rPr lang="en-GB"/>
              <a:t>) through your journey?</a:t>
            </a:r>
          </a:p>
        </p:txBody>
      </p:sp>
    </p:spTree>
    <p:extLst>
      <p:ext uri="{BB962C8B-B14F-4D97-AF65-F5344CB8AC3E}">
        <p14:creationId xmlns:p14="http://schemas.microsoft.com/office/powerpoint/2010/main" val="2017133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085" y="282805"/>
            <a:ext cx="11528981" cy="791852"/>
          </a:xfrm>
        </p:spPr>
        <p:txBody>
          <a:bodyPr/>
          <a:lstStyle/>
          <a:p>
            <a:r>
              <a:rPr lang="en-GB"/>
              <a:t>Physical competence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0106781-B2CC-41FB-896F-32E7A51993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5355" y="633934"/>
            <a:ext cx="3939680" cy="391657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DC4AB51-3F96-4187-A930-A4C30B090096}"/>
              </a:ext>
            </a:extLst>
          </p:cNvPr>
          <p:cNvSpPr txBox="1"/>
          <p:nvPr/>
        </p:nvSpPr>
        <p:spPr>
          <a:xfrm>
            <a:off x="6435837" y="4550507"/>
            <a:ext cx="2735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(Robinson &amp; Randall, 2016)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62184EE-A444-4A96-99DF-E74B90238AB4}"/>
              </a:ext>
            </a:extLst>
          </p:cNvPr>
          <p:cNvSpPr/>
          <p:nvPr/>
        </p:nvSpPr>
        <p:spPr>
          <a:xfrm>
            <a:off x="7577090" y="2185480"/>
            <a:ext cx="2788171" cy="2549693"/>
          </a:xfrm>
          <a:prstGeom prst="ellipse">
            <a:avLst/>
          </a:prstGeom>
          <a:solidFill>
            <a:srgbClr val="FFFF00">
              <a:alpha val="6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385EA6-E914-438A-A06F-7E75269239B4}"/>
              </a:ext>
            </a:extLst>
          </p:cNvPr>
          <p:cNvSpPr txBox="1"/>
          <p:nvPr/>
        </p:nvSpPr>
        <p:spPr>
          <a:xfrm>
            <a:off x="311085" y="1263192"/>
            <a:ext cx="60237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Fundamental movement skills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B139D0-344F-4FC7-AB58-B0FA987BC7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4407" t="12853" r="13158" b="28213"/>
          <a:stretch/>
        </p:blipFill>
        <p:spPr>
          <a:xfrm>
            <a:off x="1006546" y="1748918"/>
            <a:ext cx="4632803" cy="3422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8784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085" y="282805"/>
            <a:ext cx="11528981" cy="791852"/>
          </a:xfrm>
        </p:spPr>
        <p:txBody>
          <a:bodyPr/>
          <a:lstStyle/>
          <a:p>
            <a:r>
              <a:rPr lang="en-GB"/>
              <a:t>Physical competence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DC4AB51-3F96-4187-A930-A4C30B090096}"/>
              </a:ext>
            </a:extLst>
          </p:cNvPr>
          <p:cNvSpPr txBox="1"/>
          <p:nvPr/>
        </p:nvSpPr>
        <p:spPr>
          <a:xfrm>
            <a:off x="6435837" y="4550507"/>
            <a:ext cx="2735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(Robinson &amp; Randall, 2016)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385EA6-E914-438A-A06F-7E75269239B4}"/>
              </a:ext>
            </a:extLst>
          </p:cNvPr>
          <p:cNvSpPr txBox="1"/>
          <p:nvPr/>
        </p:nvSpPr>
        <p:spPr>
          <a:xfrm>
            <a:off x="311085" y="1263192"/>
            <a:ext cx="60237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Foundational Movements</a:t>
            </a:r>
          </a:p>
        </p:txBody>
      </p:sp>
      <p:pic>
        <p:nvPicPr>
          <p:cNvPr id="9" name="table">
            <a:extLst>
              <a:ext uri="{FF2B5EF4-FFF2-40B4-BE49-F238E27FC236}">
                <a16:creationId xmlns:a16="http://schemas.microsoft.com/office/drawing/2014/main" id="{2FD47FF4-B368-4F99-B31B-94EDB01DF8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7671"/>
          <a:stretch/>
        </p:blipFill>
        <p:spPr>
          <a:xfrm>
            <a:off x="6515427" y="485319"/>
            <a:ext cx="5365488" cy="5133218"/>
          </a:xfrm>
          <a:prstGeom prst="rect">
            <a:avLst/>
          </a:prstGeom>
        </p:spPr>
      </p:pic>
      <p:pic>
        <p:nvPicPr>
          <p:cNvPr id="10" name="Picture 9" descr="Screen Clipping">
            <a:extLst>
              <a:ext uri="{FF2B5EF4-FFF2-40B4-BE49-F238E27FC236}">
                <a16:creationId xmlns:a16="http://schemas.microsoft.com/office/drawing/2014/main" id="{2B44E46E-B57E-4255-999E-684D93D1AA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073" y="1724857"/>
            <a:ext cx="6137739" cy="3940102"/>
          </a:xfrm>
          <a:prstGeom prst="rect">
            <a:avLst/>
          </a:prstGeom>
        </p:spPr>
      </p:pic>
      <p:sp>
        <p:nvSpPr>
          <p:cNvPr id="11" name="TextBox 4">
            <a:extLst>
              <a:ext uri="{FF2B5EF4-FFF2-40B4-BE49-F238E27FC236}">
                <a16:creationId xmlns:a16="http://schemas.microsoft.com/office/drawing/2014/main" id="{72F38719-6A25-429E-9A80-B9BA61E00FD3}"/>
              </a:ext>
            </a:extLst>
          </p:cNvPr>
          <p:cNvSpPr txBox="1"/>
          <p:nvPr/>
        </p:nvSpPr>
        <p:spPr>
          <a:xfrm>
            <a:off x="8412635" y="115987"/>
            <a:ext cx="4793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(</a:t>
            </a:r>
            <a:r>
              <a:rPr lang="en-GB" err="1"/>
              <a:t>Tompsett</a:t>
            </a:r>
            <a:r>
              <a:rPr lang="en-GB"/>
              <a:t>, Burkett &amp; McKean, 2014)</a:t>
            </a:r>
          </a:p>
        </p:txBody>
      </p:sp>
    </p:spTree>
    <p:extLst>
      <p:ext uri="{BB962C8B-B14F-4D97-AF65-F5344CB8AC3E}">
        <p14:creationId xmlns:p14="http://schemas.microsoft.com/office/powerpoint/2010/main" val="9945170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085" y="282805"/>
            <a:ext cx="11528981" cy="791852"/>
          </a:xfrm>
        </p:spPr>
        <p:txBody>
          <a:bodyPr/>
          <a:lstStyle/>
          <a:p>
            <a:r>
              <a:rPr lang="en-GB"/>
              <a:t>Physical competence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DC4AB51-3F96-4187-A930-A4C30B090096}"/>
              </a:ext>
            </a:extLst>
          </p:cNvPr>
          <p:cNvSpPr txBox="1"/>
          <p:nvPr/>
        </p:nvSpPr>
        <p:spPr>
          <a:xfrm>
            <a:off x="6435837" y="4550507"/>
            <a:ext cx="2735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(Robinson &amp; Randall, 2016)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385EA6-E914-438A-A06F-7E75269239B4}"/>
              </a:ext>
            </a:extLst>
          </p:cNvPr>
          <p:cNvSpPr txBox="1"/>
          <p:nvPr/>
        </p:nvSpPr>
        <p:spPr>
          <a:xfrm>
            <a:off x="311085" y="1263192"/>
            <a:ext cx="60237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Mountain of motor development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186703A-F236-4780-BFC5-4134903B22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2578" y="1251062"/>
            <a:ext cx="6664325" cy="430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 Box 24">
            <a:extLst>
              <a:ext uri="{FF2B5EF4-FFF2-40B4-BE49-F238E27FC236}">
                <a16:creationId xmlns:a16="http://schemas.microsoft.com/office/drawing/2014/main" id="{88DEA086-8DDB-4BE6-B206-1B2D132909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08457" y="5270780"/>
            <a:ext cx="24063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sz="1800">
                <a:latin typeface="+mn-lt"/>
              </a:rPr>
              <a:t>Clark &amp; Metcalfe (2002)</a:t>
            </a:r>
          </a:p>
        </p:txBody>
      </p:sp>
      <p:sp>
        <p:nvSpPr>
          <p:cNvPr id="13" name="AutoShape 25">
            <a:extLst>
              <a:ext uri="{FF2B5EF4-FFF2-40B4-BE49-F238E27FC236}">
                <a16:creationId xmlns:a16="http://schemas.microsoft.com/office/drawing/2014/main" id="{EAA69885-09E2-46E4-80C6-982845B960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02910" y="4353887"/>
            <a:ext cx="1600200" cy="609600"/>
          </a:xfrm>
          <a:custGeom>
            <a:avLst/>
            <a:gdLst>
              <a:gd name="T0" fmla="*/ 2147483647 w 21600"/>
              <a:gd name="T1" fmla="*/ 0 h 21600"/>
              <a:gd name="T2" fmla="*/ 0 w 21600"/>
              <a:gd name="T3" fmla="*/ 242771337 h 21600"/>
              <a:gd name="T4" fmla="*/ 2147483647 w 21600"/>
              <a:gd name="T5" fmla="*/ 485542646 h 21600"/>
              <a:gd name="T6" fmla="*/ 2147483647 w 21600"/>
              <a:gd name="T7" fmla="*/ 24277133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en-US" sz="1600">
                <a:latin typeface="Calibri" charset="0"/>
                <a:ea typeface="Calibri" charset="0"/>
                <a:cs typeface="Calibri" charset="0"/>
              </a:rPr>
              <a:t>FMS</a:t>
            </a:r>
          </a:p>
        </p:txBody>
      </p:sp>
      <p:sp>
        <p:nvSpPr>
          <p:cNvPr id="15" name="AutoShape 26">
            <a:extLst>
              <a:ext uri="{FF2B5EF4-FFF2-40B4-BE49-F238E27FC236}">
                <a16:creationId xmlns:a16="http://schemas.microsoft.com/office/drawing/2014/main" id="{59D70F03-21A5-4A12-B48E-DE9B279DA9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26855" y="3405300"/>
            <a:ext cx="3276600" cy="609600"/>
          </a:xfrm>
          <a:custGeom>
            <a:avLst/>
            <a:gdLst>
              <a:gd name="T0" fmla="*/ 2147483647 w 21600"/>
              <a:gd name="T1" fmla="*/ 0 h 21600"/>
              <a:gd name="T2" fmla="*/ 0 w 21600"/>
              <a:gd name="T3" fmla="*/ 242771337 h 21600"/>
              <a:gd name="T4" fmla="*/ 2147483647 w 21600"/>
              <a:gd name="T5" fmla="*/ 485542646 h 21600"/>
              <a:gd name="T6" fmla="*/ 2147483647 w 21600"/>
              <a:gd name="T7" fmla="*/ 24277133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en-US" sz="1600">
                <a:latin typeface="Calibri" charset="0"/>
                <a:ea typeface="Calibri" charset="0"/>
                <a:cs typeface="Calibri" charset="0"/>
              </a:rPr>
              <a:t>Context Specific Sports </a:t>
            </a:r>
          </a:p>
        </p:txBody>
      </p:sp>
      <p:sp>
        <p:nvSpPr>
          <p:cNvPr id="18" name="AutoShape 29">
            <a:extLst>
              <a:ext uri="{FF2B5EF4-FFF2-40B4-BE49-F238E27FC236}">
                <a16:creationId xmlns:a16="http://schemas.microsoft.com/office/drawing/2014/main" id="{0C5CA866-C970-470B-952B-D3CAE222D6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96512" y="2527897"/>
            <a:ext cx="3276600" cy="609600"/>
          </a:xfrm>
          <a:custGeom>
            <a:avLst/>
            <a:gdLst>
              <a:gd name="T0" fmla="*/ 2147483647 w 21600"/>
              <a:gd name="T1" fmla="*/ 0 h 21600"/>
              <a:gd name="T2" fmla="*/ 0 w 21600"/>
              <a:gd name="T3" fmla="*/ 242771337 h 21600"/>
              <a:gd name="T4" fmla="*/ 2147483647 w 21600"/>
              <a:gd name="T5" fmla="*/ 485542646 h 21600"/>
              <a:gd name="T6" fmla="*/ 2147483647 w 21600"/>
              <a:gd name="T7" fmla="*/ 24277133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en-US" sz="1600">
                <a:latin typeface="Calibri" charset="0"/>
                <a:ea typeface="Calibri" charset="0"/>
                <a:cs typeface="Calibri" charset="0"/>
              </a:rPr>
              <a:t>Skillful in Sports/PA </a:t>
            </a:r>
          </a:p>
        </p:txBody>
      </p:sp>
      <p:sp>
        <p:nvSpPr>
          <p:cNvPr id="19" name="TextBox 35">
            <a:extLst>
              <a:ext uri="{FF2B5EF4-FFF2-40B4-BE49-F238E27FC236}">
                <a16:creationId xmlns:a16="http://schemas.microsoft.com/office/drawing/2014/main" id="{559FD4C0-3D12-4955-8E5B-1541217F59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6148" y="4412007"/>
            <a:ext cx="5343034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sz="2000">
                <a:latin typeface="+mn-lt"/>
              </a:rPr>
              <a:t>FMS  are the “base camp” to the mountain of motor development. Each child needs to develop MC to travel up the mountain to skillfulness. </a:t>
            </a:r>
          </a:p>
        </p:txBody>
      </p:sp>
    </p:spTree>
    <p:extLst>
      <p:ext uri="{BB962C8B-B14F-4D97-AF65-F5344CB8AC3E}">
        <p14:creationId xmlns:p14="http://schemas.microsoft.com/office/powerpoint/2010/main" val="23613482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085" y="282805"/>
            <a:ext cx="11528981" cy="791852"/>
          </a:xfrm>
        </p:spPr>
        <p:txBody>
          <a:bodyPr>
            <a:normAutofit fontScale="90000"/>
          </a:bodyPr>
          <a:lstStyle/>
          <a:p>
            <a:r>
              <a:rPr lang="en-GB"/>
              <a:t>PL is more than just physical competence (remember the mind-body dualism)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0106781-B2CC-41FB-896F-32E7A51993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1148" y="863961"/>
            <a:ext cx="3939680" cy="391657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DC4AB51-3F96-4187-A930-A4C30B090096}"/>
              </a:ext>
            </a:extLst>
          </p:cNvPr>
          <p:cNvSpPr txBox="1"/>
          <p:nvPr/>
        </p:nvSpPr>
        <p:spPr>
          <a:xfrm>
            <a:off x="6435837" y="4550507"/>
            <a:ext cx="2735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(Robinson &amp; Randall, 2016)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E6939AB-D557-48ED-ABBF-F3A573B210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757" y="1298359"/>
            <a:ext cx="4041824" cy="4193122"/>
          </a:xfrm>
          <a:prstGeom prst="rect">
            <a:avLst/>
          </a:prstGeom>
        </p:spPr>
      </p:pic>
      <p:sp>
        <p:nvSpPr>
          <p:cNvPr id="16" name="TextBox 4">
            <a:extLst>
              <a:ext uri="{FF2B5EF4-FFF2-40B4-BE49-F238E27FC236}">
                <a16:creationId xmlns:a16="http://schemas.microsoft.com/office/drawing/2014/main" id="{6D5C64C5-B585-4DAB-95F5-9FAC8719E8B8}"/>
              </a:ext>
            </a:extLst>
          </p:cNvPr>
          <p:cNvSpPr txBox="1"/>
          <p:nvPr/>
        </p:nvSpPr>
        <p:spPr>
          <a:xfrm>
            <a:off x="311085" y="5306815"/>
            <a:ext cx="5568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(Healthy Active Living and Obesity Research Group, 2016)</a:t>
            </a:r>
          </a:p>
        </p:txBody>
      </p:sp>
    </p:spTree>
    <p:extLst>
      <p:ext uri="{BB962C8B-B14F-4D97-AF65-F5344CB8AC3E}">
        <p14:creationId xmlns:p14="http://schemas.microsoft.com/office/powerpoint/2010/main" val="36020598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425" y="2030486"/>
            <a:ext cx="10677149" cy="881761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What does physical literacy look like through the life course?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516BDE-4226-5489-243A-4B63A0249204}"/>
              </a:ext>
            </a:extLst>
          </p:cNvPr>
          <p:cNvSpPr txBox="1"/>
          <p:nvPr/>
        </p:nvSpPr>
        <p:spPr>
          <a:xfrm>
            <a:off x="2067005" y="3150454"/>
            <a:ext cx="742277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Early years</a:t>
            </a:r>
          </a:p>
          <a:p>
            <a:pPr marL="285750" indent="-285750">
              <a:buFontTx/>
              <a:buChar char="-"/>
            </a:pPr>
            <a:r>
              <a:rPr lang="en-GB" dirty="0"/>
              <a:t>Primary School</a:t>
            </a:r>
          </a:p>
          <a:p>
            <a:pPr marL="285750" indent="-285750">
              <a:buFontTx/>
              <a:buChar char="-"/>
            </a:pPr>
            <a:r>
              <a:rPr lang="en-GB" dirty="0"/>
              <a:t>Secondary School</a:t>
            </a:r>
          </a:p>
          <a:p>
            <a:pPr marL="285750" indent="-285750">
              <a:buFontTx/>
              <a:buChar char="-"/>
            </a:pPr>
            <a:r>
              <a:rPr lang="en-GB" dirty="0"/>
              <a:t>Young adults</a:t>
            </a:r>
          </a:p>
          <a:p>
            <a:pPr marL="285750" indent="-285750">
              <a:buFontTx/>
              <a:buChar char="-"/>
            </a:pPr>
            <a:r>
              <a:rPr lang="en-GB" dirty="0"/>
              <a:t>Adults</a:t>
            </a:r>
          </a:p>
          <a:p>
            <a:pPr marL="285750" indent="-285750">
              <a:buFontTx/>
              <a:buChar char="-"/>
            </a:pPr>
            <a:r>
              <a:rPr lang="en-GB" dirty="0"/>
              <a:t>Old age</a:t>
            </a:r>
          </a:p>
        </p:txBody>
      </p:sp>
    </p:spTree>
    <p:extLst>
      <p:ext uri="{BB962C8B-B14F-4D97-AF65-F5344CB8AC3E}">
        <p14:creationId xmlns:p14="http://schemas.microsoft.com/office/powerpoint/2010/main" val="96554860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432</Words>
  <Application>Microsoft Office PowerPoint</Application>
  <PresentationFormat>Widescreen</PresentationFormat>
  <Paragraphs>57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11</vt:i4>
      </vt:variant>
    </vt:vector>
  </HeadingPairs>
  <TitlesOfParts>
    <vt:vector size="34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What does a person need to be physical active?</vt:lpstr>
      <vt:lpstr>Many voices in the Physical Literacy discourse</vt:lpstr>
      <vt:lpstr>Many voices in the Physical Literacy discourse</vt:lpstr>
      <vt:lpstr>Although listed as key areas, Whitehead (2010) considers these holistic and interacting/ interdependent.</vt:lpstr>
      <vt:lpstr>Core domains of Physical Literacy</vt:lpstr>
      <vt:lpstr>Physical competence</vt:lpstr>
      <vt:lpstr>Physical competence</vt:lpstr>
      <vt:lpstr>Physical competence</vt:lpstr>
      <vt:lpstr>PL is more than just physical competence (remember the mind-body dualism)</vt:lpstr>
      <vt:lpstr>What does physical literacy look like through the life course?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2</cp:revision>
  <cp:lastPrinted>2021-10-11T11:54:33Z</cp:lastPrinted>
  <dcterms:created xsi:type="dcterms:W3CDTF">2021-03-09T15:35:42Z</dcterms:created>
  <dcterms:modified xsi:type="dcterms:W3CDTF">2022-11-06T15:45:17Z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