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2"/>
  </p:notesMasterIdLst>
  <p:sldIdLst>
    <p:sldId id="279" r:id="rId5"/>
    <p:sldId id="280" r:id="rId6"/>
    <p:sldId id="281" r:id="rId7"/>
    <p:sldId id="363" r:id="rId8"/>
    <p:sldId id="350" r:id="rId9"/>
    <p:sldId id="353" r:id="rId10"/>
    <p:sldId id="348" r:id="rId11"/>
    <p:sldId id="405" r:id="rId12"/>
    <p:sldId id="354" r:id="rId13"/>
    <p:sldId id="406" r:id="rId14"/>
    <p:sldId id="356" r:id="rId15"/>
    <p:sldId id="407" r:id="rId16"/>
    <p:sldId id="349" r:id="rId17"/>
    <p:sldId id="351" r:id="rId18"/>
    <p:sldId id="283" r:id="rId19"/>
    <p:sldId id="368" r:id="rId20"/>
    <p:sldId id="346" r:id="rId21"/>
    <p:sldId id="381" r:id="rId22"/>
    <p:sldId id="359" r:id="rId23"/>
    <p:sldId id="408" r:id="rId24"/>
    <p:sldId id="369" r:id="rId25"/>
    <p:sldId id="370" r:id="rId26"/>
    <p:sldId id="361" r:id="rId27"/>
    <p:sldId id="371" r:id="rId28"/>
    <p:sldId id="386" r:id="rId29"/>
    <p:sldId id="288" r:id="rId30"/>
    <p:sldId id="289" r:id="rId31"/>
    <p:sldId id="373" r:id="rId32"/>
    <p:sldId id="372" r:id="rId33"/>
    <p:sldId id="383" r:id="rId34"/>
    <p:sldId id="385" r:id="rId35"/>
    <p:sldId id="409" r:id="rId36"/>
    <p:sldId id="382" r:id="rId37"/>
    <p:sldId id="410" r:id="rId38"/>
    <p:sldId id="360" r:id="rId39"/>
    <p:sldId id="314" r:id="rId40"/>
    <p:sldId id="292" r:id="rId41"/>
    <p:sldId id="367" r:id="rId42"/>
    <p:sldId id="379" r:id="rId43"/>
    <p:sldId id="272" r:id="rId44"/>
    <p:sldId id="273" r:id="rId45"/>
    <p:sldId id="295" r:id="rId46"/>
    <p:sldId id="380" r:id="rId47"/>
    <p:sldId id="377" r:id="rId48"/>
    <p:sldId id="378" r:id="rId49"/>
    <p:sldId id="321" r:id="rId50"/>
    <p:sldId id="404"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64560-9AD9-4CC6-A97A-28B6FDDFA1DB}" v="6" dt="2025-02-28T15:27:35.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660"/>
  </p:normalViewPr>
  <p:slideViewPr>
    <p:cSldViewPr snapToGrid="0">
      <p:cViewPr varScale="1">
        <p:scale>
          <a:sx n="85" d="100"/>
          <a:sy n="85" d="100"/>
        </p:scale>
        <p:origin x="84" y="42"/>
      </p:cViewPr>
      <p:guideLst/>
    </p:cSldViewPr>
  </p:slideViewPr>
  <p:notesTextViewPr>
    <p:cViewPr>
      <p:scale>
        <a:sx n="1" d="1"/>
        <a:sy n="1" d="1"/>
      </p:scale>
      <p:origin x="0" y="0"/>
    </p:cViewPr>
  </p:notesTextViewPr>
  <p:notesViewPr>
    <p:cSldViewPr snapToGrid="0">
      <p:cViewPr>
        <p:scale>
          <a:sx n="68" d="100"/>
          <a:sy n="68" d="100"/>
        </p:scale>
        <p:origin x="2592"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5B64560-9AD9-4CC6-A97A-28B6FDDFA1DB}"/>
    <pc:docChg chg="addSld modSld">
      <pc:chgData name="Cerys Davies" userId="61e71dc1-9594-4277-b52b-4420989f68ee" providerId="ADAL" clId="{95B64560-9AD9-4CC6-A97A-28B6FDDFA1DB}" dt="2025-02-28T15:27:55.063" v="11" actId="13926"/>
      <pc:docMkLst>
        <pc:docMk/>
      </pc:docMkLst>
      <pc:sldChg chg="modSp add mod">
        <pc:chgData name="Cerys Davies" userId="61e71dc1-9594-4277-b52b-4420989f68ee" providerId="ADAL" clId="{95B64560-9AD9-4CC6-A97A-28B6FDDFA1DB}" dt="2025-02-28T15:23:51.338" v="1" actId="13926"/>
        <pc:sldMkLst>
          <pc:docMk/>
          <pc:sldMk cId="2572758928" sldId="405"/>
        </pc:sldMkLst>
        <pc:spChg chg="mod">
          <ac:chgData name="Cerys Davies" userId="61e71dc1-9594-4277-b52b-4420989f68ee" providerId="ADAL" clId="{95B64560-9AD9-4CC6-A97A-28B6FDDFA1DB}" dt="2025-02-28T15:23:51.338" v="1" actId="13926"/>
          <ac:spMkLst>
            <pc:docMk/>
            <pc:sldMk cId="2572758928" sldId="405"/>
            <ac:spMk id="3" creationId="{F8E32540-39B3-8CC3-5280-E05BEF0C7753}"/>
          </ac:spMkLst>
        </pc:spChg>
      </pc:sldChg>
      <pc:sldChg chg="modSp add mod">
        <pc:chgData name="Cerys Davies" userId="61e71dc1-9594-4277-b52b-4420989f68ee" providerId="ADAL" clId="{95B64560-9AD9-4CC6-A97A-28B6FDDFA1DB}" dt="2025-02-28T15:24:12.075" v="3" actId="13926"/>
        <pc:sldMkLst>
          <pc:docMk/>
          <pc:sldMk cId="2989708025" sldId="406"/>
        </pc:sldMkLst>
        <pc:spChg chg="mod">
          <ac:chgData name="Cerys Davies" userId="61e71dc1-9594-4277-b52b-4420989f68ee" providerId="ADAL" clId="{95B64560-9AD9-4CC6-A97A-28B6FDDFA1DB}" dt="2025-02-28T15:24:12.075" v="3" actId="13926"/>
          <ac:spMkLst>
            <pc:docMk/>
            <pc:sldMk cId="2989708025" sldId="406"/>
            <ac:spMk id="3" creationId="{A2203E84-7025-2A2D-E70B-CDFB5E0949FF}"/>
          </ac:spMkLst>
        </pc:spChg>
      </pc:sldChg>
      <pc:sldChg chg="modSp add mod">
        <pc:chgData name="Cerys Davies" userId="61e71dc1-9594-4277-b52b-4420989f68ee" providerId="ADAL" clId="{95B64560-9AD9-4CC6-A97A-28B6FDDFA1DB}" dt="2025-02-28T15:24:59.153" v="5" actId="13926"/>
        <pc:sldMkLst>
          <pc:docMk/>
          <pc:sldMk cId="3886657822" sldId="407"/>
        </pc:sldMkLst>
        <pc:spChg chg="mod">
          <ac:chgData name="Cerys Davies" userId="61e71dc1-9594-4277-b52b-4420989f68ee" providerId="ADAL" clId="{95B64560-9AD9-4CC6-A97A-28B6FDDFA1DB}" dt="2025-02-28T15:24:59.153" v="5" actId="13926"/>
          <ac:spMkLst>
            <pc:docMk/>
            <pc:sldMk cId="3886657822" sldId="407"/>
            <ac:spMk id="3" creationId="{D0F8E6D5-9008-B54A-458C-B4A8145CA3D0}"/>
          </ac:spMkLst>
        </pc:spChg>
      </pc:sldChg>
      <pc:sldChg chg="modSp add mod">
        <pc:chgData name="Cerys Davies" userId="61e71dc1-9594-4277-b52b-4420989f68ee" providerId="ADAL" clId="{95B64560-9AD9-4CC6-A97A-28B6FDDFA1DB}" dt="2025-02-28T15:25:28.842" v="7" actId="13926"/>
        <pc:sldMkLst>
          <pc:docMk/>
          <pc:sldMk cId="928497736" sldId="408"/>
        </pc:sldMkLst>
        <pc:spChg chg="mod">
          <ac:chgData name="Cerys Davies" userId="61e71dc1-9594-4277-b52b-4420989f68ee" providerId="ADAL" clId="{95B64560-9AD9-4CC6-A97A-28B6FDDFA1DB}" dt="2025-02-28T15:25:28.842" v="7" actId="13926"/>
          <ac:spMkLst>
            <pc:docMk/>
            <pc:sldMk cId="928497736" sldId="408"/>
            <ac:spMk id="3" creationId="{EA0A5A20-5B1F-AAE1-4229-F54838CB76BA}"/>
          </ac:spMkLst>
        </pc:spChg>
      </pc:sldChg>
      <pc:sldChg chg="modSp add mod">
        <pc:chgData name="Cerys Davies" userId="61e71dc1-9594-4277-b52b-4420989f68ee" providerId="ADAL" clId="{95B64560-9AD9-4CC6-A97A-28B6FDDFA1DB}" dt="2025-02-28T15:27:25.054" v="9" actId="13926"/>
        <pc:sldMkLst>
          <pc:docMk/>
          <pc:sldMk cId="4091621464" sldId="409"/>
        </pc:sldMkLst>
        <pc:spChg chg="mod">
          <ac:chgData name="Cerys Davies" userId="61e71dc1-9594-4277-b52b-4420989f68ee" providerId="ADAL" clId="{95B64560-9AD9-4CC6-A97A-28B6FDDFA1DB}" dt="2025-02-28T15:27:25.054" v="9" actId="13926"/>
          <ac:spMkLst>
            <pc:docMk/>
            <pc:sldMk cId="4091621464" sldId="409"/>
            <ac:spMk id="3" creationId="{A8AC3173-3D0E-A80A-258A-CF5AAD9C5113}"/>
          </ac:spMkLst>
        </pc:spChg>
      </pc:sldChg>
      <pc:sldChg chg="modSp add mod">
        <pc:chgData name="Cerys Davies" userId="61e71dc1-9594-4277-b52b-4420989f68ee" providerId="ADAL" clId="{95B64560-9AD9-4CC6-A97A-28B6FDDFA1DB}" dt="2025-02-28T15:27:55.063" v="11" actId="13926"/>
        <pc:sldMkLst>
          <pc:docMk/>
          <pc:sldMk cId="2098014231" sldId="410"/>
        </pc:sldMkLst>
        <pc:spChg chg="mod">
          <ac:chgData name="Cerys Davies" userId="61e71dc1-9594-4277-b52b-4420989f68ee" providerId="ADAL" clId="{95B64560-9AD9-4CC6-A97A-28B6FDDFA1DB}" dt="2025-02-28T15:27:55.063" v="11" actId="13926"/>
          <ac:spMkLst>
            <pc:docMk/>
            <pc:sldMk cId="2098014231" sldId="410"/>
            <ac:spMk id="3" creationId="{64EF973D-185D-89A3-AB1C-924B16D2F02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2F221-349F-40E4-8287-58852329519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D10C403-0C47-4F01-ADB5-752933B9D471}">
      <dgm:prSet/>
      <dgm:spPr/>
      <dgm:t>
        <a:bodyPr/>
        <a:lstStyle/>
        <a:p>
          <a:r>
            <a:rPr lang="en-GB"/>
            <a:t>Distinguishing client money from the firm’s own money</a:t>
          </a:r>
          <a:endParaRPr lang="en-US"/>
        </a:p>
      </dgm:t>
    </dgm:pt>
    <dgm:pt modelId="{025F2489-AA72-4152-A617-0369DAB6AB90}" type="parTrans" cxnId="{4F1DC990-F781-4C1D-A959-0B2156C43F06}">
      <dgm:prSet/>
      <dgm:spPr/>
      <dgm:t>
        <a:bodyPr/>
        <a:lstStyle/>
        <a:p>
          <a:endParaRPr lang="en-US"/>
        </a:p>
      </dgm:t>
    </dgm:pt>
    <dgm:pt modelId="{5F2408C5-B1EF-49D8-B536-0B5A8A371EDF}" type="sibTrans" cxnId="{4F1DC990-F781-4C1D-A959-0B2156C43F06}">
      <dgm:prSet/>
      <dgm:spPr/>
      <dgm:t>
        <a:bodyPr/>
        <a:lstStyle/>
        <a:p>
          <a:endParaRPr lang="en-US"/>
        </a:p>
      </dgm:t>
    </dgm:pt>
    <dgm:pt modelId="{680A52A7-8401-4796-8D8A-B55EFD603188}">
      <dgm:prSet/>
      <dgm:spPr/>
      <dgm:t>
        <a:bodyPr/>
        <a:lstStyle/>
        <a:p>
          <a:r>
            <a:rPr lang="en-GB"/>
            <a:t>Identifying what money can or must pass through the client bank account</a:t>
          </a:r>
          <a:endParaRPr lang="en-US"/>
        </a:p>
      </dgm:t>
    </dgm:pt>
    <dgm:pt modelId="{E5A4A97D-36C3-43E6-A36E-0C135154084D}" type="parTrans" cxnId="{029D3B6B-313A-49D3-A4C1-C2D969BC238B}">
      <dgm:prSet/>
      <dgm:spPr/>
      <dgm:t>
        <a:bodyPr/>
        <a:lstStyle/>
        <a:p>
          <a:endParaRPr lang="en-US"/>
        </a:p>
      </dgm:t>
    </dgm:pt>
    <dgm:pt modelId="{383CA6F4-2E6A-47CD-9E03-2A2FDB7F1150}" type="sibTrans" cxnId="{029D3B6B-313A-49D3-A4C1-C2D969BC238B}">
      <dgm:prSet/>
      <dgm:spPr/>
      <dgm:t>
        <a:bodyPr/>
        <a:lstStyle/>
        <a:p>
          <a:endParaRPr lang="en-US"/>
        </a:p>
      </dgm:t>
    </dgm:pt>
    <dgm:pt modelId="{02EB190E-892D-49CC-9CCA-28AD025E9AE8}">
      <dgm:prSet/>
      <dgm:spPr/>
      <dgm:t>
        <a:bodyPr/>
        <a:lstStyle/>
        <a:p>
          <a:r>
            <a:rPr lang="en-GB"/>
            <a:t>Permitted dealings with client money</a:t>
          </a:r>
          <a:endParaRPr lang="en-US"/>
        </a:p>
      </dgm:t>
    </dgm:pt>
    <dgm:pt modelId="{3342F931-9B24-4F02-83ED-C6815E41E230}" type="parTrans" cxnId="{4209D880-91B2-4672-8EB4-CA3DFAC8075F}">
      <dgm:prSet/>
      <dgm:spPr/>
      <dgm:t>
        <a:bodyPr/>
        <a:lstStyle/>
        <a:p>
          <a:endParaRPr lang="en-US"/>
        </a:p>
      </dgm:t>
    </dgm:pt>
    <dgm:pt modelId="{FC88627D-D52D-479A-A8EC-0FED4BAF8CC5}" type="sibTrans" cxnId="{4209D880-91B2-4672-8EB4-CA3DFAC8075F}">
      <dgm:prSet/>
      <dgm:spPr/>
      <dgm:t>
        <a:bodyPr/>
        <a:lstStyle/>
        <a:p>
          <a:endParaRPr lang="en-US"/>
        </a:p>
      </dgm:t>
    </dgm:pt>
    <dgm:pt modelId="{F7A1AF70-BFE0-4747-B370-A0C0139B9FF4}">
      <dgm:prSet/>
      <dgm:spPr/>
      <dgm:t>
        <a:bodyPr/>
        <a:lstStyle/>
        <a:p>
          <a:r>
            <a:rPr lang="en-GB"/>
            <a:t>Protecting client money</a:t>
          </a:r>
          <a:endParaRPr lang="en-US"/>
        </a:p>
      </dgm:t>
    </dgm:pt>
    <dgm:pt modelId="{03F6D589-FF18-4252-9DA5-8F9BE33F2159}" type="parTrans" cxnId="{B0B93099-D28C-4E09-98D5-CAEBF038FADC}">
      <dgm:prSet/>
      <dgm:spPr/>
      <dgm:t>
        <a:bodyPr/>
        <a:lstStyle/>
        <a:p>
          <a:endParaRPr lang="en-US"/>
        </a:p>
      </dgm:t>
    </dgm:pt>
    <dgm:pt modelId="{3706D41F-1B7C-45E0-8462-D19577AB2246}" type="sibTrans" cxnId="{B0B93099-D28C-4E09-98D5-CAEBF038FADC}">
      <dgm:prSet/>
      <dgm:spPr/>
      <dgm:t>
        <a:bodyPr/>
        <a:lstStyle/>
        <a:p>
          <a:endParaRPr lang="en-US"/>
        </a:p>
      </dgm:t>
    </dgm:pt>
    <dgm:pt modelId="{CE0DEB02-F050-4CF6-99B9-4CC2D069BA81}">
      <dgm:prSet/>
      <dgm:spPr/>
      <dgm:t>
        <a:bodyPr/>
        <a:lstStyle/>
        <a:p>
          <a:r>
            <a:rPr lang="en-GB"/>
            <a:t>Accounting records relating to client money</a:t>
          </a:r>
          <a:endParaRPr lang="en-US"/>
        </a:p>
      </dgm:t>
    </dgm:pt>
    <dgm:pt modelId="{367AB515-8545-435D-929B-8703A1E5D8FF}" type="parTrans" cxnId="{0A7915EA-6F7E-4CB6-8C4C-5455DA1CE066}">
      <dgm:prSet/>
      <dgm:spPr/>
      <dgm:t>
        <a:bodyPr/>
        <a:lstStyle/>
        <a:p>
          <a:endParaRPr lang="en-US"/>
        </a:p>
      </dgm:t>
    </dgm:pt>
    <dgm:pt modelId="{4F697A23-DBBF-4D13-987C-BA98F64C4CFB}" type="sibTrans" cxnId="{0A7915EA-6F7E-4CB6-8C4C-5455DA1CE066}">
      <dgm:prSet/>
      <dgm:spPr/>
      <dgm:t>
        <a:bodyPr/>
        <a:lstStyle/>
        <a:p>
          <a:endParaRPr lang="en-US"/>
        </a:p>
      </dgm:t>
    </dgm:pt>
    <dgm:pt modelId="{19B9DA76-AC97-49BA-8056-BE7241F88AE3}" type="pres">
      <dgm:prSet presAssocID="{A322F221-349F-40E4-8287-58852329519C}" presName="diagram" presStyleCnt="0">
        <dgm:presLayoutVars>
          <dgm:dir/>
          <dgm:resizeHandles val="exact"/>
        </dgm:presLayoutVars>
      </dgm:prSet>
      <dgm:spPr/>
    </dgm:pt>
    <dgm:pt modelId="{F5260767-4D51-4C73-B627-587B1D4AB39B}" type="pres">
      <dgm:prSet presAssocID="{9D10C403-0C47-4F01-ADB5-752933B9D471}" presName="node" presStyleLbl="node1" presStyleIdx="0" presStyleCnt="5">
        <dgm:presLayoutVars>
          <dgm:bulletEnabled val="1"/>
        </dgm:presLayoutVars>
      </dgm:prSet>
      <dgm:spPr/>
    </dgm:pt>
    <dgm:pt modelId="{A6AC3544-26CE-4D56-823B-2DC08A02ABCE}" type="pres">
      <dgm:prSet presAssocID="{5F2408C5-B1EF-49D8-B536-0B5A8A371EDF}" presName="sibTrans" presStyleCnt="0"/>
      <dgm:spPr/>
    </dgm:pt>
    <dgm:pt modelId="{446FC123-5941-4B87-B0B4-B2360862CACA}" type="pres">
      <dgm:prSet presAssocID="{680A52A7-8401-4796-8D8A-B55EFD603188}" presName="node" presStyleLbl="node1" presStyleIdx="1" presStyleCnt="5">
        <dgm:presLayoutVars>
          <dgm:bulletEnabled val="1"/>
        </dgm:presLayoutVars>
      </dgm:prSet>
      <dgm:spPr/>
    </dgm:pt>
    <dgm:pt modelId="{8B04D1E5-4532-4249-804D-AA57DF2C3DEA}" type="pres">
      <dgm:prSet presAssocID="{383CA6F4-2E6A-47CD-9E03-2A2FDB7F1150}" presName="sibTrans" presStyleCnt="0"/>
      <dgm:spPr/>
    </dgm:pt>
    <dgm:pt modelId="{4DAF4547-EE43-44DF-A96D-C6BE4080E7F7}" type="pres">
      <dgm:prSet presAssocID="{02EB190E-892D-49CC-9CCA-28AD025E9AE8}" presName="node" presStyleLbl="node1" presStyleIdx="2" presStyleCnt="5">
        <dgm:presLayoutVars>
          <dgm:bulletEnabled val="1"/>
        </dgm:presLayoutVars>
      </dgm:prSet>
      <dgm:spPr/>
    </dgm:pt>
    <dgm:pt modelId="{C8FD64C1-425D-40C3-82C4-F65971D012D1}" type="pres">
      <dgm:prSet presAssocID="{FC88627D-D52D-479A-A8EC-0FED4BAF8CC5}" presName="sibTrans" presStyleCnt="0"/>
      <dgm:spPr/>
    </dgm:pt>
    <dgm:pt modelId="{5C3DB01E-6D54-4590-8516-D9F203C73313}" type="pres">
      <dgm:prSet presAssocID="{F7A1AF70-BFE0-4747-B370-A0C0139B9FF4}" presName="node" presStyleLbl="node1" presStyleIdx="3" presStyleCnt="5">
        <dgm:presLayoutVars>
          <dgm:bulletEnabled val="1"/>
        </dgm:presLayoutVars>
      </dgm:prSet>
      <dgm:spPr/>
    </dgm:pt>
    <dgm:pt modelId="{204DC0E4-5169-49DB-87F9-3813F184893A}" type="pres">
      <dgm:prSet presAssocID="{3706D41F-1B7C-45E0-8462-D19577AB2246}" presName="sibTrans" presStyleCnt="0"/>
      <dgm:spPr/>
    </dgm:pt>
    <dgm:pt modelId="{FD23FFB1-4DDC-4DF1-A44C-EE6F7590CF87}" type="pres">
      <dgm:prSet presAssocID="{CE0DEB02-F050-4CF6-99B9-4CC2D069BA81}" presName="node" presStyleLbl="node1" presStyleIdx="4" presStyleCnt="5">
        <dgm:presLayoutVars>
          <dgm:bulletEnabled val="1"/>
        </dgm:presLayoutVars>
      </dgm:prSet>
      <dgm:spPr/>
    </dgm:pt>
  </dgm:ptLst>
  <dgm:cxnLst>
    <dgm:cxn modelId="{AA492C2C-4E78-4DB2-8BCB-38F9924AAFA4}" type="presOf" srcId="{CE0DEB02-F050-4CF6-99B9-4CC2D069BA81}" destId="{FD23FFB1-4DDC-4DF1-A44C-EE6F7590CF87}" srcOrd="0" destOrd="0" presId="urn:microsoft.com/office/officeart/2005/8/layout/default"/>
    <dgm:cxn modelId="{D8D5CF2E-48DC-438B-AE98-30B9AEFDDA9F}" type="presOf" srcId="{9D10C403-0C47-4F01-ADB5-752933B9D471}" destId="{F5260767-4D51-4C73-B627-587B1D4AB39B}" srcOrd="0" destOrd="0" presId="urn:microsoft.com/office/officeart/2005/8/layout/default"/>
    <dgm:cxn modelId="{60563466-07AC-4DD8-9511-3EE7C2A564A6}" type="presOf" srcId="{A322F221-349F-40E4-8287-58852329519C}" destId="{19B9DA76-AC97-49BA-8056-BE7241F88AE3}" srcOrd="0" destOrd="0" presId="urn:microsoft.com/office/officeart/2005/8/layout/default"/>
    <dgm:cxn modelId="{029D3B6B-313A-49D3-A4C1-C2D969BC238B}" srcId="{A322F221-349F-40E4-8287-58852329519C}" destId="{680A52A7-8401-4796-8D8A-B55EFD603188}" srcOrd="1" destOrd="0" parTransId="{E5A4A97D-36C3-43E6-A36E-0C135154084D}" sibTransId="{383CA6F4-2E6A-47CD-9E03-2A2FDB7F1150}"/>
    <dgm:cxn modelId="{4209D880-91B2-4672-8EB4-CA3DFAC8075F}" srcId="{A322F221-349F-40E4-8287-58852329519C}" destId="{02EB190E-892D-49CC-9CCA-28AD025E9AE8}" srcOrd="2" destOrd="0" parTransId="{3342F931-9B24-4F02-83ED-C6815E41E230}" sibTransId="{FC88627D-D52D-479A-A8EC-0FED4BAF8CC5}"/>
    <dgm:cxn modelId="{4F1DC990-F781-4C1D-A959-0B2156C43F06}" srcId="{A322F221-349F-40E4-8287-58852329519C}" destId="{9D10C403-0C47-4F01-ADB5-752933B9D471}" srcOrd="0" destOrd="0" parTransId="{025F2489-AA72-4152-A617-0369DAB6AB90}" sibTransId="{5F2408C5-B1EF-49D8-B536-0B5A8A371EDF}"/>
    <dgm:cxn modelId="{B0B93099-D28C-4E09-98D5-CAEBF038FADC}" srcId="{A322F221-349F-40E4-8287-58852329519C}" destId="{F7A1AF70-BFE0-4747-B370-A0C0139B9FF4}" srcOrd="3" destOrd="0" parTransId="{03F6D589-FF18-4252-9DA5-8F9BE33F2159}" sibTransId="{3706D41F-1B7C-45E0-8462-D19577AB2246}"/>
    <dgm:cxn modelId="{DEB62F9A-5083-45A1-8C5F-3EC67E4FAA97}" type="presOf" srcId="{680A52A7-8401-4796-8D8A-B55EFD603188}" destId="{446FC123-5941-4B87-B0B4-B2360862CACA}" srcOrd="0" destOrd="0" presId="urn:microsoft.com/office/officeart/2005/8/layout/default"/>
    <dgm:cxn modelId="{E294E3AE-1513-48C8-8A83-97EC82EAD996}" type="presOf" srcId="{02EB190E-892D-49CC-9CCA-28AD025E9AE8}" destId="{4DAF4547-EE43-44DF-A96D-C6BE4080E7F7}" srcOrd="0" destOrd="0" presId="urn:microsoft.com/office/officeart/2005/8/layout/default"/>
    <dgm:cxn modelId="{0A7915EA-6F7E-4CB6-8C4C-5455DA1CE066}" srcId="{A322F221-349F-40E4-8287-58852329519C}" destId="{CE0DEB02-F050-4CF6-99B9-4CC2D069BA81}" srcOrd="4" destOrd="0" parTransId="{367AB515-8545-435D-929B-8703A1E5D8FF}" sibTransId="{4F697A23-DBBF-4D13-987C-BA98F64C4CFB}"/>
    <dgm:cxn modelId="{E117A9F6-D7D9-4874-B925-0C3202EFE510}" type="presOf" srcId="{F7A1AF70-BFE0-4747-B370-A0C0139B9FF4}" destId="{5C3DB01E-6D54-4590-8516-D9F203C73313}" srcOrd="0" destOrd="0" presId="urn:microsoft.com/office/officeart/2005/8/layout/default"/>
    <dgm:cxn modelId="{055ED07D-4B78-4E78-8E2C-A065D2469948}" type="presParOf" srcId="{19B9DA76-AC97-49BA-8056-BE7241F88AE3}" destId="{F5260767-4D51-4C73-B627-587B1D4AB39B}" srcOrd="0" destOrd="0" presId="urn:microsoft.com/office/officeart/2005/8/layout/default"/>
    <dgm:cxn modelId="{086C291B-8F56-45B7-95A1-490F491C5D6A}" type="presParOf" srcId="{19B9DA76-AC97-49BA-8056-BE7241F88AE3}" destId="{A6AC3544-26CE-4D56-823B-2DC08A02ABCE}" srcOrd="1" destOrd="0" presId="urn:microsoft.com/office/officeart/2005/8/layout/default"/>
    <dgm:cxn modelId="{A680AC0C-EA42-425E-9DB4-BE597A1159E8}" type="presParOf" srcId="{19B9DA76-AC97-49BA-8056-BE7241F88AE3}" destId="{446FC123-5941-4B87-B0B4-B2360862CACA}" srcOrd="2" destOrd="0" presId="urn:microsoft.com/office/officeart/2005/8/layout/default"/>
    <dgm:cxn modelId="{F33A4B9D-04A8-4A33-B86C-B23706A8FED3}" type="presParOf" srcId="{19B9DA76-AC97-49BA-8056-BE7241F88AE3}" destId="{8B04D1E5-4532-4249-804D-AA57DF2C3DEA}" srcOrd="3" destOrd="0" presId="urn:microsoft.com/office/officeart/2005/8/layout/default"/>
    <dgm:cxn modelId="{8E32AB21-ADB5-4536-A0CF-D5765E9FB8C4}" type="presParOf" srcId="{19B9DA76-AC97-49BA-8056-BE7241F88AE3}" destId="{4DAF4547-EE43-44DF-A96D-C6BE4080E7F7}" srcOrd="4" destOrd="0" presId="urn:microsoft.com/office/officeart/2005/8/layout/default"/>
    <dgm:cxn modelId="{6B039972-08F0-471E-8DEA-82E3722A39AD}" type="presParOf" srcId="{19B9DA76-AC97-49BA-8056-BE7241F88AE3}" destId="{C8FD64C1-425D-40C3-82C4-F65971D012D1}" srcOrd="5" destOrd="0" presId="urn:microsoft.com/office/officeart/2005/8/layout/default"/>
    <dgm:cxn modelId="{BEA6EF76-5D50-4362-B69F-5818DAEEDDF5}" type="presParOf" srcId="{19B9DA76-AC97-49BA-8056-BE7241F88AE3}" destId="{5C3DB01E-6D54-4590-8516-D9F203C73313}" srcOrd="6" destOrd="0" presId="urn:microsoft.com/office/officeart/2005/8/layout/default"/>
    <dgm:cxn modelId="{CDB5E2C2-445A-4BFA-BDCA-27CF7472B1D4}" type="presParOf" srcId="{19B9DA76-AC97-49BA-8056-BE7241F88AE3}" destId="{204DC0E4-5169-49DB-87F9-3813F184893A}" srcOrd="7" destOrd="0" presId="urn:microsoft.com/office/officeart/2005/8/layout/default"/>
    <dgm:cxn modelId="{5EDABC38-7AFF-40C1-BAA7-372DEDE6D82B}" type="presParOf" srcId="{19B9DA76-AC97-49BA-8056-BE7241F88AE3}" destId="{FD23FFB1-4DDC-4DF1-A44C-EE6F7590CF8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60767-4D51-4C73-B627-587B1D4AB39B}">
      <dsp:nvSpPr>
        <dsp:cNvPr id="0" name=""/>
        <dsp:cNvSpPr/>
      </dsp:nvSpPr>
      <dsp:spPr>
        <a:xfrm>
          <a:off x="0" y="304763"/>
          <a:ext cx="3309077" cy="198544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Distinguishing client money from the firm’s own money</a:t>
          </a:r>
          <a:endParaRPr lang="en-US" sz="2700" kern="1200"/>
        </a:p>
      </dsp:txBody>
      <dsp:txXfrm>
        <a:off x="0" y="304763"/>
        <a:ext cx="3309077" cy="1985446"/>
      </dsp:txXfrm>
    </dsp:sp>
    <dsp:sp modelId="{446FC123-5941-4B87-B0B4-B2360862CACA}">
      <dsp:nvSpPr>
        <dsp:cNvPr id="0" name=""/>
        <dsp:cNvSpPr/>
      </dsp:nvSpPr>
      <dsp:spPr>
        <a:xfrm>
          <a:off x="3639984" y="304763"/>
          <a:ext cx="3309077" cy="198544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Identifying what money can or must pass through the client bank account</a:t>
          </a:r>
          <a:endParaRPr lang="en-US" sz="2700" kern="1200"/>
        </a:p>
      </dsp:txBody>
      <dsp:txXfrm>
        <a:off x="3639984" y="304763"/>
        <a:ext cx="3309077" cy="1985446"/>
      </dsp:txXfrm>
    </dsp:sp>
    <dsp:sp modelId="{4DAF4547-EE43-44DF-A96D-C6BE4080E7F7}">
      <dsp:nvSpPr>
        <dsp:cNvPr id="0" name=""/>
        <dsp:cNvSpPr/>
      </dsp:nvSpPr>
      <dsp:spPr>
        <a:xfrm>
          <a:off x="7279969" y="304763"/>
          <a:ext cx="3309077" cy="198544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Permitted dealings with client money</a:t>
          </a:r>
          <a:endParaRPr lang="en-US" sz="2700" kern="1200"/>
        </a:p>
      </dsp:txBody>
      <dsp:txXfrm>
        <a:off x="7279969" y="304763"/>
        <a:ext cx="3309077" cy="1985446"/>
      </dsp:txXfrm>
    </dsp:sp>
    <dsp:sp modelId="{5C3DB01E-6D54-4590-8516-D9F203C73313}">
      <dsp:nvSpPr>
        <dsp:cNvPr id="0" name=""/>
        <dsp:cNvSpPr/>
      </dsp:nvSpPr>
      <dsp:spPr>
        <a:xfrm>
          <a:off x="1819992" y="2621117"/>
          <a:ext cx="3309077" cy="198544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Protecting client money</a:t>
          </a:r>
          <a:endParaRPr lang="en-US" sz="2700" kern="1200"/>
        </a:p>
      </dsp:txBody>
      <dsp:txXfrm>
        <a:off x="1819992" y="2621117"/>
        <a:ext cx="3309077" cy="1985446"/>
      </dsp:txXfrm>
    </dsp:sp>
    <dsp:sp modelId="{FD23FFB1-4DDC-4DF1-A44C-EE6F7590CF87}">
      <dsp:nvSpPr>
        <dsp:cNvPr id="0" name=""/>
        <dsp:cNvSpPr/>
      </dsp:nvSpPr>
      <dsp:spPr>
        <a:xfrm>
          <a:off x="5459977" y="2621117"/>
          <a:ext cx="3309077" cy="198544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Accounting records relating to client money</a:t>
          </a:r>
          <a:endParaRPr lang="en-US" sz="2700" kern="1200"/>
        </a:p>
      </dsp:txBody>
      <dsp:txXfrm>
        <a:off x="5459977" y="2621117"/>
        <a:ext cx="3309077" cy="19854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1740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7CCD4-FBE4-4319-D7C0-6623BCE2CF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AFAED-2AE1-7662-9E2A-E8CDC9BCA5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14F18A-40AB-54C8-4FA1-3B9CAB2FE6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CE8292-2678-8698-34EB-674B48355449}"/>
              </a:ext>
            </a:extLst>
          </p:cNvPr>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1275518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71FCD-59D0-17A5-69E4-58BC3B6FCB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81642-0353-7D90-01BE-1E64CE818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753CC9-1384-02B5-471C-0E11BA7349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CB11CD-5F65-1CF3-953C-90DDF7BAECDF}"/>
              </a:ext>
            </a:extLst>
          </p:cNvPr>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2272264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50092-AAD0-11A4-FD02-8E29B86327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D795BE-B76F-27F1-2A7F-E04701BCB9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27B4CC-F860-047F-B81C-B8B072E357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3E5498-9F86-B5F1-7608-62E6BE74D8BF}"/>
              </a:ext>
            </a:extLst>
          </p:cNvPr>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3242448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47</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disbursements" TargetMode="External"/><Relationship Id="rId5" Type="http://schemas.openxmlformats.org/officeDocument/2006/relationships/hyperlink" Target="https://www.sra.org.uk/solicitors/standards-regulations/glossary/#fees" TargetMode="External"/><Relationship Id="rId4" Type="http://schemas.openxmlformats.org/officeDocument/2006/relationships/hyperlink" Target="https://www.sra.org.uk/solicitors/standards-regulations/glossary/#client"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disbursements" TargetMode="External"/><Relationship Id="rId5" Type="http://schemas.openxmlformats.org/officeDocument/2006/relationships/hyperlink" Target="https://www.sra.org.uk/solicitors/standards-regulations/glossary/#fees" TargetMode="External"/><Relationship Id="rId4" Type="http://schemas.openxmlformats.org/officeDocument/2006/relationships/hyperlink" Target="https://www.sra.org.uk/solicitors/standards-regulations/glossary/#clien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ra.org.uk/solicitors/standards-regulations/glossary/#disbursement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glossary/#client-account" TargetMode="External"/><Relationship Id="rId4" Type="http://schemas.openxmlformats.org/officeDocument/2006/relationships/hyperlink" Target="https://www.sra.org.uk/solicitors/standards-regulations/glossary/#cli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ra.org.uk/solicitors/standards-regulations/glossary/#client-account"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4" Type="http://schemas.openxmlformats.org/officeDocument/2006/relationships/hyperlink" Target="https://www.sra.org.uk/solicitors/standards-regulations/glossary/#cost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sra.org.uk/solicitors/standards-regulations/glossary/#bank" TargetMode="External"/><Relationship Id="rId7"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account"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client" TargetMode="External"/><Relationship Id="rId5" Type="http://schemas.openxmlformats.org/officeDocument/2006/relationships/hyperlink" Target="https://www.sra.org.uk/solicitors/standards-regulations/glossary/#authorised-body" TargetMode="External"/><Relationship Id="rId4" Type="http://schemas.openxmlformats.org/officeDocument/2006/relationships/hyperlink" Target="https://www.sra.org.uk/solicitors/standards-regulations/glossary/#building-society"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A4C5-41AB-1C22-670C-E5CBED9281B6}"/>
              </a:ext>
            </a:extLst>
          </p:cNvPr>
          <p:cNvSpPr>
            <a:spLocks noGrp="1"/>
          </p:cNvSpPr>
          <p:nvPr>
            <p:ph type="ctrTitle"/>
          </p:nvPr>
        </p:nvSpPr>
        <p:spPr>
          <a:xfrm>
            <a:off x="1559356" y="370982"/>
            <a:ext cx="6647804" cy="2510445"/>
          </a:xfrm>
        </p:spPr>
        <p:txBody>
          <a:bodyPr>
            <a:normAutofit/>
          </a:bodyPr>
          <a:lstStyle/>
          <a:p>
            <a:pPr>
              <a:lnSpc>
                <a:spcPct val="90000"/>
              </a:lnSpc>
            </a:pPr>
            <a:r>
              <a:rPr lang="en-GB" b="1" dirty="0"/>
              <a:t>Solicitor Accounts Part Two </a:t>
            </a:r>
          </a:p>
        </p:txBody>
      </p:sp>
      <p:sp>
        <p:nvSpPr>
          <p:cNvPr id="3" name="Subtitle 2">
            <a:extLst>
              <a:ext uri="{FF2B5EF4-FFF2-40B4-BE49-F238E27FC236}">
                <a16:creationId xmlns:a16="http://schemas.microsoft.com/office/drawing/2014/main" id="{0CA1F5AC-B244-4AD3-A0A7-29298F1D9345}"/>
              </a:ext>
            </a:extLst>
          </p:cNvPr>
          <p:cNvSpPr>
            <a:spLocks noGrp="1"/>
          </p:cNvSpPr>
          <p:nvPr>
            <p:ph type="subTitle" idx="1"/>
          </p:nvPr>
        </p:nvSpPr>
        <p:spPr>
          <a:xfrm>
            <a:off x="684225" y="3425899"/>
            <a:ext cx="8212484" cy="2309737"/>
          </a:xfrm>
        </p:spPr>
        <p:txBody>
          <a:bodyPr>
            <a:normAutofit/>
          </a:bodyPr>
          <a:lstStyle/>
          <a:p>
            <a:r>
              <a:rPr lang="en-GB" sz="3600" b="1" dirty="0"/>
              <a:t>Client Money and Client Accounts</a:t>
            </a:r>
          </a:p>
        </p:txBody>
      </p:sp>
    </p:spTree>
    <p:extLst>
      <p:ext uri="{BB962C8B-B14F-4D97-AF65-F5344CB8AC3E}">
        <p14:creationId xmlns:p14="http://schemas.microsoft.com/office/powerpoint/2010/main" val="220301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291-CA71-8F38-87C0-89E31B53A230}"/>
              </a:ext>
            </a:extLst>
          </p:cNvPr>
          <p:cNvSpPr>
            <a:spLocks noGrp="1"/>
          </p:cNvSpPr>
          <p:nvPr>
            <p:ph type="title"/>
          </p:nvPr>
        </p:nvSpPr>
        <p:spPr>
          <a:xfrm>
            <a:off x="1286933" y="609600"/>
            <a:ext cx="10197494" cy="1099457"/>
          </a:xfrm>
        </p:spPr>
        <p:txBody>
          <a:bodyPr>
            <a:normAutofit/>
          </a:bodyPr>
          <a:lstStyle/>
          <a:p>
            <a:r>
              <a:rPr lang="en-GB" dirty="0"/>
              <a:t>Learning Outcomes</a:t>
            </a:r>
          </a:p>
        </p:txBody>
      </p:sp>
      <p:graphicFrame>
        <p:nvGraphicFramePr>
          <p:cNvPr id="5" name="Content Placeholder 2">
            <a:extLst>
              <a:ext uri="{FF2B5EF4-FFF2-40B4-BE49-F238E27FC236}">
                <a16:creationId xmlns:a16="http://schemas.microsoft.com/office/drawing/2014/main" id="{81D42D5B-FB96-F32F-D742-7B0B7B7255AE}"/>
              </a:ext>
            </a:extLst>
          </p:cNvPr>
          <p:cNvGraphicFramePr>
            <a:graphicFrameLocks noGrp="1"/>
          </p:cNvGraphicFramePr>
          <p:nvPr>
            <p:ph idx="1"/>
            <p:extLst>
              <p:ext uri="{D42A27DB-BD31-4B8C-83A1-F6EECF244321}">
                <p14:modId xmlns:p14="http://schemas.microsoft.com/office/powerpoint/2010/main" val="1430593166"/>
              </p:ext>
            </p:extLst>
          </p:nvPr>
        </p:nvGraphicFramePr>
        <p:xfrm>
          <a:off x="355704" y="1337072"/>
          <a:ext cx="10589047" cy="4911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3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6A21-2F87-A467-2914-770DE8DD3DEA}"/>
              </a:ext>
            </a:extLst>
          </p:cNvPr>
          <p:cNvSpPr>
            <a:spLocks noGrp="1"/>
          </p:cNvSpPr>
          <p:nvPr>
            <p:ph type="title"/>
          </p:nvPr>
        </p:nvSpPr>
        <p:spPr>
          <a:xfrm>
            <a:off x="587393" y="242341"/>
            <a:ext cx="9140028" cy="1320800"/>
          </a:xfrm>
        </p:spPr>
        <p:txBody>
          <a:bodyPr>
            <a:normAutofit fontScale="90000"/>
          </a:bodyPr>
          <a:lstStyle/>
          <a:p>
            <a:r>
              <a:rPr lang="en-GB" dirty="0"/>
              <a:t>Client Money - governed by Part 2 of the SRA Rules (</a:t>
            </a:r>
            <a:r>
              <a:rPr lang="en-GB" sz="2200" dirty="0">
                <a:hlinkClick r:id="rId2"/>
              </a:rPr>
              <a:t>SRA | Accounts Rules | Solicitors Regulation Authority</a:t>
            </a:r>
            <a:r>
              <a:rPr lang="en-GB" sz="2200" dirty="0"/>
              <a:t>)</a:t>
            </a:r>
            <a:br>
              <a:rPr lang="en-US" sz="2200" dirty="0"/>
            </a:br>
            <a:br>
              <a:rPr lang="en-US" dirty="0"/>
            </a:br>
            <a:endParaRPr lang="en-GB" dirty="0"/>
          </a:p>
        </p:txBody>
      </p:sp>
      <p:sp>
        <p:nvSpPr>
          <p:cNvPr id="4" name="Content Placeholder 3">
            <a:extLst>
              <a:ext uri="{FF2B5EF4-FFF2-40B4-BE49-F238E27FC236}">
                <a16:creationId xmlns:a16="http://schemas.microsoft.com/office/drawing/2014/main" id="{CFAB405F-47F8-874E-48A1-124331FE0E94}"/>
              </a:ext>
            </a:extLst>
          </p:cNvPr>
          <p:cNvSpPr>
            <a:spLocks noGrp="1"/>
          </p:cNvSpPr>
          <p:nvPr>
            <p:ph idx="1"/>
          </p:nvPr>
        </p:nvSpPr>
        <p:spPr>
          <a:xfrm>
            <a:off x="520075" y="1563141"/>
            <a:ext cx="9207346" cy="4991926"/>
          </a:xfrm>
        </p:spPr>
        <p:txBody>
          <a:bodyPr>
            <a:normAutofit/>
          </a:bodyPr>
          <a:lstStyle/>
          <a:p>
            <a:pPr marL="0" lvl="0" indent="0">
              <a:buNone/>
            </a:pPr>
            <a:r>
              <a:rPr lang="en-GB" sz="2400" b="1" dirty="0"/>
              <a:t>Terminology:</a:t>
            </a:r>
          </a:p>
          <a:p>
            <a:pPr lvl="1"/>
            <a:r>
              <a:rPr lang="en-GB" sz="2200" b="1" dirty="0"/>
              <a:t>Client</a:t>
            </a:r>
            <a:r>
              <a:rPr lang="en-GB" sz="2200" dirty="0"/>
              <a:t> - means the person for whom you act and, where the context permits, includes prospective and former clients</a:t>
            </a:r>
          </a:p>
          <a:p>
            <a:pPr lvl="1"/>
            <a:r>
              <a:rPr lang="en-GB" sz="2400" b="1" dirty="0"/>
              <a:t>Fees</a:t>
            </a:r>
            <a:r>
              <a:rPr lang="en-GB" sz="2400" dirty="0"/>
              <a:t> - means your own charges or profit costs (including any VAT element)</a:t>
            </a:r>
          </a:p>
          <a:p>
            <a:pPr lvl="1"/>
            <a:r>
              <a:rPr lang="en-GB" sz="2400" b="1" dirty="0"/>
              <a:t>Disbursements - </a:t>
            </a:r>
            <a:r>
              <a:rPr lang="en-GB" sz="2400" b="0" i="0" dirty="0"/>
              <a:t>means any costs or expenses paid or to be paid to a third party on behalf of the </a:t>
            </a:r>
            <a:r>
              <a:rPr lang="en-GB" sz="2400" b="0" i="1" dirty="0"/>
              <a:t>client</a:t>
            </a:r>
            <a:r>
              <a:rPr lang="en-GB" sz="2400" b="0" i="0" dirty="0"/>
              <a:t> or trust (including any VAT element) save for office expenses such as postage and courier fees</a:t>
            </a:r>
            <a:endParaRPr lang="en-US" sz="2400" dirty="0"/>
          </a:p>
          <a:p>
            <a:endParaRPr lang="en-GB" dirty="0"/>
          </a:p>
        </p:txBody>
      </p:sp>
    </p:spTree>
    <p:extLst>
      <p:ext uri="{BB962C8B-B14F-4D97-AF65-F5344CB8AC3E}">
        <p14:creationId xmlns:p14="http://schemas.microsoft.com/office/powerpoint/2010/main" val="198123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5E7A-971B-E31A-BE54-C870617E44C8}"/>
              </a:ext>
            </a:extLst>
          </p:cNvPr>
          <p:cNvSpPr>
            <a:spLocks noGrp="1"/>
          </p:cNvSpPr>
          <p:nvPr>
            <p:ph type="title"/>
          </p:nvPr>
        </p:nvSpPr>
        <p:spPr/>
        <p:txBody>
          <a:bodyPr/>
          <a:lstStyle/>
          <a:p>
            <a:r>
              <a:rPr lang="en-GB" dirty="0"/>
              <a:t>Client Money: Rule 2</a:t>
            </a:r>
          </a:p>
        </p:txBody>
      </p:sp>
    </p:spTree>
    <p:extLst>
      <p:ext uri="{BB962C8B-B14F-4D97-AF65-F5344CB8AC3E}">
        <p14:creationId xmlns:p14="http://schemas.microsoft.com/office/powerpoint/2010/main" val="4057853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67EA-C9A5-DA3A-BEFF-197B48ABA13A}"/>
              </a:ext>
            </a:extLst>
          </p:cNvPr>
          <p:cNvSpPr>
            <a:spLocks noGrp="1"/>
          </p:cNvSpPr>
          <p:nvPr>
            <p:ph type="title"/>
          </p:nvPr>
        </p:nvSpPr>
        <p:spPr>
          <a:xfrm>
            <a:off x="162684" y="156238"/>
            <a:ext cx="9027170" cy="831090"/>
          </a:xfrm>
        </p:spPr>
        <p:txBody>
          <a:bodyPr/>
          <a:lstStyle/>
          <a:p>
            <a:r>
              <a:rPr lang="en-GB" dirty="0"/>
              <a:t>Client Money: Solicitors Accounts Rules 2.1</a:t>
            </a:r>
          </a:p>
        </p:txBody>
      </p:sp>
      <p:sp>
        <p:nvSpPr>
          <p:cNvPr id="3" name="Content Placeholder 2">
            <a:extLst>
              <a:ext uri="{FF2B5EF4-FFF2-40B4-BE49-F238E27FC236}">
                <a16:creationId xmlns:a16="http://schemas.microsoft.com/office/drawing/2014/main" id="{A2E67F9B-4874-6706-D7E8-E8922E56EBE2}"/>
              </a:ext>
            </a:extLst>
          </p:cNvPr>
          <p:cNvSpPr>
            <a:spLocks noGrp="1"/>
          </p:cNvSpPr>
          <p:nvPr>
            <p:ph idx="1"/>
          </p:nvPr>
        </p:nvSpPr>
        <p:spPr>
          <a:xfrm>
            <a:off x="469771" y="1195700"/>
            <a:ext cx="8596668" cy="4997537"/>
          </a:xfrm>
        </p:spPr>
        <p:txBody>
          <a:bodyPr>
            <a:normAutofit fontScale="62500" lnSpcReduction="20000"/>
          </a:bodyPr>
          <a:lstStyle/>
          <a:p>
            <a:pPr marL="0" indent="0" algn="l">
              <a:lnSpc>
                <a:spcPct val="150000"/>
              </a:lnSpc>
              <a:spcBef>
                <a:spcPts val="1125"/>
              </a:spcBef>
              <a:spcAft>
                <a:spcPts val="1125"/>
              </a:spcAft>
              <a:buNone/>
            </a:pPr>
            <a:r>
              <a:rPr lang="en-US" b="0" i="0" dirty="0">
                <a:solidFill>
                  <a:srgbClr val="212529"/>
                </a:solidFill>
                <a:effectLst/>
                <a:latin typeface="open-sans"/>
              </a:rPr>
              <a:t>2.1</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is money held or received by you:</a:t>
            </a:r>
          </a:p>
          <a:p>
            <a:pPr marL="971550" lvl="1" indent="-514350" algn="l">
              <a:lnSpc>
                <a:spcPct val="150000"/>
              </a:lnSpc>
              <a:spcBef>
                <a:spcPts val="1500"/>
              </a:spcBef>
              <a:spcAft>
                <a:spcPts val="1125"/>
              </a:spcAft>
              <a:buFont typeface="+mj-lt"/>
              <a:buAutoNum type="alphaLcParenR"/>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relating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to a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on behalf of a third party in relation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(such as money held as agent, stakeholder or held to the sender's order);</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as a trustee or as the holder of a specified office or appointment, such as </a:t>
            </a:r>
            <a:r>
              <a:rPr lang="en-US" sz="2800" b="0" i="0" dirty="0" err="1">
                <a:solidFill>
                  <a:srgbClr val="212529"/>
                </a:solidFill>
                <a:effectLst/>
                <a:latin typeface="Calibri" panose="020F0502020204030204" pitchFamily="34" charset="0"/>
                <a:ea typeface="Calibri" panose="020F0502020204030204" pitchFamily="34" charset="0"/>
                <a:cs typeface="Calibri" panose="020F0502020204030204" pitchFamily="34" charset="0"/>
              </a:rPr>
              <a:t>donee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of a power of attorney, Court of Protection deputy or trustee of an occupational pension scheme;</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in respect of your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fees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any unpaid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6"/>
              </a:rPr>
              <a:t>disbursements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held or received prior to delivery of a bill for the same.</a:t>
            </a:r>
          </a:p>
          <a:p>
            <a:endParaRPr lang="en-GB" dirty="0"/>
          </a:p>
        </p:txBody>
      </p:sp>
    </p:spTree>
    <p:extLst>
      <p:ext uri="{BB962C8B-B14F-4D97-AF65-F5344CB8AC3E}">
        <p14:creationId xmlns:p14="http://schemas.microsoft.com/office/powerpoint/2010/main" val="233715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B1C5E-5E4E-014B-524D-EC2E71208F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FD72AB-ACE4-90AD-E47A-C78209B4C403}"/>
              </a:ext>
            </a:extLst>
          </p:cNvPr>
          <p:cNvSpPr>
            <a:spLocks noGrp="1"/>
          </p:cNvSpPr>
          <p:nvPr>
            <p:ph type="title"/>
          </p:nvPr>
        </p:nvSpPr>
        <p:spPr>
          <a:xfrm>
            <a:off x="162684" y="156238"/>
            <a:ext cx="9027170" cy="831090"/>
          </a:xfrm>
        </p:spPr>
        <p:txBody>
          <a:bodyPr/>
          <a:lstStyle/>
          <a:p>
            <a:r>
              <a:rPr lang="en-GB" dirty="0"/>
              <a:t>Client Money: Solicitors Accounts Rules 2.1</a:t>
            </a:r>
          </a:p>
        </p:txBody>
      </p:sp>
      <p:sp>
        <p:nvSpPr>
          <p:cNvPr id="3" name="Content Placeholder 2">
            <a:extLst>
              <a:ext uri="{FF2B5EF4-FFF2-40B4-BE49-F238E27FC236}">
                <a16:creationId xmlns:a16="http://schemas.microsoft.com/office/drawing/2014/main" id="{893E7E2F-A617-1626-FAC8-43153E50F8D4}"/>
              </a:ext>
            </a:extLst>
          </p:cNvPr>
          <p:cNvSpPr>
            <a:spLocks noGrp="1"/>
          </p:cNvSpPr>
          <p:nvPr>
            <p:ph idx="1"/>
          </p:nvPr>
        </p:nvSpPr>
        <p:spPr>
          <a:xfrm>
            <a:off x="469771" y="1195700"/>
            <a:ext cx="8596668" cy="4997537"/>
          </a:xfrm>
        </p:spPr>
        <p:txBody>
          <a:bodyPr>
            <a:normAutofit fontScale="62500" lnSpcReduction="20000"/>
          </a:bodyPr>
          <a:lstStyle/>
          <a:p>
            <a:pPr marL="0" indent="0" algn="l">
              <a:lnSpc>
                <a:spcPct val="150000"/>
              </a:lnSpc>
              <a:spcBef>
                <a:spcPts val="1125"/>
              </a:spcBef>
              <a:spcAft>
                <a:spcPts val="1125"/>
              </a:spcAft>
              <a:buNone/>
            </a:pPr>
            <a:r>
              <a:rPr lang="en-US" b="0" i="0" dirty="0">
                <a:solidFill>
                  <a:srgbClr val="212529"/>
                </a:solidFill>
                <a:effectLst/>
                <a:latin typeface="open-sans"/>
              </a:rPr>
              <a:t>2.1</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is money held or received by you:</a:t>
            </a:r>
          </a:p>
          <a:p>
            <a:pPr marL="971550" lvl="1" indent="-514350" algn="l">
              <a:lnSpc>
                <a:spcPct val="150000"/>
              </a:lnSpc>
              <a:spcBef>
                <a:spcPts val="1500"/>
              </a:spcBef>
              <a:spcAft>
                <a:spcPts val="1125"/>
              </a:spcAft>
              <a:buFont typeface="+mj-lt"/>
              <a:buAutoNum type="alphaLcParenR"/>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relating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to a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on behalf of a third party in relation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(such as money held as agent, stakeholder or held to the sender's order);</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as a trustee or as the holder of a specified office or appointment, such as </a:t>
            </a:r>
            <a:r>
              <a:rPr lang="en-US" sz="2800" b="0" i="0" dirty="0" err="1">
                <a:solidFill>
                  <a:srgbClr val="212529"/>
                </a:solidFill>
                <a:effectLst/>
                <a:latin typeface="Calibri" panose="020F0502020204030204" pitchFamily="34" charset="0"/>
                <a:ea typeface="Calibri" panose="020F0502020204030204" pitchFamily="34" charset="0"/>
                <a:cs typeface="Calibri" panose="020F0502020204030204" pitchFamily="34" charset="0"/>
              </a:rPr>
              <a:t>donee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of a power of attorney, Court of Protection deputy or trustee of an occupational pension scheme;</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in respect of your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fees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any </a:t>
            </a:r>
            <a:r>
              <a:rPr lang="en-US" sz="2800" b="0" i="0" dirty="0">
                <a:solidFill>
                  <a:srgbClr val="212529"/>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unpaid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6"/>
              </a:rPr>
              <a:t>disbursements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held or received </a:t>
            </a:r>
            <a:r>
              <a:rPr lang="en-US" sz="2800" b="0" i="0" dirty="0">
                <a:solidFill>
                  <a:srgbClr val="212529"/>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prior to delivery of a bill for the same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1933123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5395-FDEA-0327-AF18-C8B5A49723EA}"/>
              </a:ext>
            </a:extLst>
          </p:cNvPr>
          <p:cNvSpPr>
            <a:spLocks noGrp="1"/>
          </p:cNvSpPr>
          <p:nvPr>
            <p:ph type="title"/>
          </p:nvPr>
        </p:nvSpPr>
        <p:spPr>
          <a:xfrm>
            <a:off x="542699" y="301060"/>
            <a:ext cx="4141498" cy="753585"/>
          </a:xfrm>
        </p:spPr>
        <p:txBody>
          <a:bodyPr/>
          <a:lstStyle/>
          <a:p>
            <a:r>
              <a:rPr lang="en-GB" dirty="0"/>
              <a:t>Practice Question</a:t>
            </a:r>
          </a:p>
        </p:txBody>
      </p:sp>
      <p:sp>
        <p:nvSpPr>
          <p:cNvPr id="3" name="Content Placeholder 2">
            <a:extLst>
              <a:ext uri="{FF2B5EF4-FFF2-40B4-BE49-F238E27FC236}">
                <a16:creationId xmlns:a16="http://schemas.microsoft.com/office/drawing/2014/main" id="{D421C09D-F5D5-7A2B-9DEC-8D0B6E6D5F9F}"/>
              </a:ext>
            </a:extLst>
          </p:cNvPr>
          <p:cNvSpPr>
            <a:spLocks noGrp="1"/>
          </p:cNvSpPr>
          <p:nvPr>
            <p:ph idx="1"/>
          </p:nvPr>
        </p:nvSpPr>
        <p:spPr>
          <a:xfrm>
            <a:off x="542699" y="1274238"/>
            <a:ext cx="8596668" cy="4991926"/>
          </a:xfrm>
        </p:spPr>
        <p:txBody>
          <a:bodyPr/>
          <a:lstStyle/>
          <a:p>
            <a:pPr marL="0" indent="0">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Which ONE of the following is client money? </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Money received generally on account of costs </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B.	Money received for professional charges following the issue 	of a bill.</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	Money received in payment of a paid disbursement.</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	Money received for unpaid disbursements following the 	issue of a bill.</a:t>
            </a:r>
          </a:p>
          <a:p>
            <a:pPr marL="0" indent="0">
              <a:buNone/>
            </a:pPr>
            <a:endParaRPr lang="en-GB" dirty="0"/>
          </a:p>
        </p:txBody>
      </p:sp>
    </p:spTree>
    <p:extLst>
      <p:ext uri="{BB962C8B-B14F-4D97-AF65-F5344CB8AC3E}">
        <p14:creationId xmlns:p14="http://schemas.microsoft.com/office/powerpoint/2010/main" val="218891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BFA12-A6CF-93BB-887A-DD50DEDF99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5B6AA3-FFCB-A43A-E26A-F662C2C0F364}"/>
              </a:ext>
            </a:extLst>
          </p:cNvPr>
          <p:cNvSpPr>
            <a:spLocks noGrp="1"/>
          </p:cNvSpPr>
          <p:nvPr>
            <p:ph type="title"/>
          </p:nvPr>
        </p:nvSpPr>
        <p:spPr>
          <a:xfrm>
            <a:off x="542699" y="301060"/>
            <a:ext cx="4141498" cy="753585"/>
          </a:xfrm>
        </p:spPr>
        <p:txBody>
          <a:bodyPr/>
          <a:lstStyle/>
          <a:p>
            <a:r>
              <a:rPr lang="en-GB" dirty="0"/>
              <a:t>Practice Question</a:t>
            </a:r>
          </a:p>
        </p:txBody>
      </p:sp>
      <p:sp>
        <p:nvSpPr>
          <p:cNvPr id="3" name="Content Placeholder 2">
            <a:extLst>
              <a:ext uri="{FF2B5EF4-FFF2-40B4-BE49-F238E27FC236}">
                <a16:creationId xmlns:a16="http://schemas.microsoft.com/office/drawing/2014/main" id="{F8E32540-39B3-8CC3-5280-E05BEF0C7753}"/>
              </a:ext>
            </a:extLst>
          </p:cNvPr>
          <p:cNvSpPr>
            <a:spLocks noGrp="1"/>
          </p:cNvSpPr>
          <p:nvPr>
            <p:ph idx="1"/>
          </p:nvPr>
        </p:nvSpPr>
        <p:spPr>
          <a:xfrm>
            <a:off x="542699" y="1274238"/>
            <a:ext cx="8596668" cy="4991926"/>
          </a:xfrm>
        </p:spPr>
        <p:txBody>
          <a:bodyPr/>
          <a:lstStyle/>
          <a:p>
            <a:pPr marL="0" indent="0">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Which ONE of the following is client money? </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Money received generally on account of costs </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B.	Money received for professional charges following the issue 	of a bill.</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	Money received in payment of a paid disbursement.</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	Money received for unpaid disbursements following the 	issue of a bill.</a:t>
            </a:r>
          </a:p>
          <a:p>
            <a:pPr marL="0" indent="0">
              <a:buNone/>
            </a:pPr>
            <a:endParaRPr lang="en-GB" dirty="0"/>
          </a:p>
        </p:txBody>
      </p:sp>
    </p:spTree>
    <p:extLst>
      <p:ext uri="{BB962C8B-B14F-4D97-AF65-F5344CB8AC3E}">
        <p14:creationId xmlns:p14="http://schemas.microsoft.com/office/powerpoint/2010/main" val="2572758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85A3-9473-706E-B583-E41125673C35}"/>
              </a:ext>
            </a:extLst>
          </p:cNvPr>
          <p:cNvSpPr>
            <a:spLocks noGrp="1"/>
          </p:cNvSpPr>
          <p:nvPr>
            <p:ph type="title"/>
          </p:nvPr>
        </p:nvSpPr>
        <p:spPr>
          <a:xfrm>
            <a:off x="537089" y="188864"/>
            <a:ext cx="8596668" cy="781634"/>
          </a:xfrm>
        </p:spPr>
        <p:txBody>
          <a:bodyPr/>
          <a:lstStyle/>
          <a:p>
            <a:r>
              <a:rPr lang="en-GB" dirty="0"/>
              <a:t>Practice question:</a:t>
            </a:r>
          </a:p>
        </p:txBody>
      </p:sp>
      <p:sp>
        <p:nvSpPr>
          <p:cNvPr id="3" name="Content Placeholder 2">
            <a:extLst>
              <a:ext uri="{FF2B5EF4-FFF2-40B4-BE49-F238E27FC236}">
                <a16:creationId xmlns:a16="http://schemas.microsoft.com/office/drawing/2014/main" id="{FCFD0D42-82D5-6EAC-49D8-CBECA1C89563}"/>
              </a:ext>
            </a:extLst>
          </p:cNvPr>
          <p:cNvSpPr>
            <a:spLocks noGrp="1"/>
          </p:cNvSpPr>
          <p:nvPr>
            <p:ph idx="1"/>
          </p:nvPr>
        </p:nvSpPr>
        <p:spPr>
          <a:xfrm>
            <a:off x="537089" y="1099127"/>
            <a:ext cx="8932281" cy="4659745"/>
          </a:xfrm>
        </p:spPr>
        <p:txBody>
          <a:bodyPr>
            <a:noAutofit/>
          </a:bodyPr>
          <a:lstStyle/>
          <a:p>
            <a:pPr marL="0" indent="0">
              <a:buNone/>
            </a:pPr>
            <a:r>
              <a:rPr lang="en-GB" sz="2000" dirty="0"/>
              <a:t>You act for Gill in the purchase of her bungalow.  Gill sends in a cheque for £25,750 to cover £25,000 deposit in readiness for exchange and £750 in respect of money on account for costs and disbursements. No bill has yet been issued to the firm by Gill.</a:t>
            </a:r>
          </a:p>
          <a:p>
            <a:pPr marL="0" indent="0">
              <a:buNone/>
            </a:pPr>
            <a:r>
              <a:rPr lang="en-GB" sz="2000" b="1" dirty="0"/>
              <a:t>Which one of the following statements is CORRECT?</a:t>
            </a:r>
          </a:p>
          <a:p>
            <a:pPr>
              <a:buAutoNum type="alphaUcParenR"/>
            </a:pPr>
            <a:r>
              <a:rPr lang="en-GB" sz="2000" dirty="0"/>
              <a:t>You must pay the cheque into the client bank account</a:t>
            </a:r>
          </a:p>
          <a:p>
            <a:pPr>
              <a:buAutoNum type="alphaUcParenR"/>
            </a:pPr>
            <a:r>
              <a:rPr lang="en-GB" sz="2000" dirty="0"/>
              <a:t>You can split the cheque by paying £25,000 into the business account and £750 into the client bank account</a:t>
            </a:r>
          </a:p>
          <a:p>
            <a:pPr>
              <a:buAutoNum type="alphaUcParenR"/>
            </a:pPr>
            <a:r>
              <a:rPr lang="en-GB" sz="2000" dirty="0"/>
              <a:t>You can split the cheque by paying £750 into the business account and £25,000 into client account</a:t>
            </a:r>
          </a:p>
          <a:p>
            <a:pPr>
              <a:buAutoNum type="alphaUcParenR"/>
            </a:pPr>
            <a:r>
              <a:rPr lang="en-GB" sz="2000" dirty="0"/>
              <a:t>You can pay the whole cheque into the business bank account, provided that you transfer any client money promptly</a:t>
            </a:r>
          </a:p>
        </p:txBody>
      </p:sp>
    </p:spTree>
    <p:extLst>
      <p:ext uri="{BB962C8B-B14F-4D97-AF65-F5344CB8AC3E}">
        <p14:creationId xmlns:p14="http://schemas.microsoft.com/office/powerpoint/2010/main" val="755320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0EF49-FC7E-097A-7673-675DCFB119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495052-2646-F8BB-19A8-ECE92C303B16}"/>
              </a:ext>
            </a:extLst>
          </p:cNvPr>
          <p:cNvSpPr>
            <a:spLocks noGrp="1"/>
          </p:cNvSpPr>
          <p:nvPr>
            <p:ph type="title"/>
          </p:nvPr>
        </p:nvSpPr>
        <p:spPr>
          <a:xfrm>
            <a:off x="537089" y="188864"/>
            <a:ext cx="8596668" cy="781634"/>
          </a:xfrm>
        </p:spPr>
        <p:txBody>
          <a:bodyPr/>
          <a:lstStyle/>
          <a:p>
            <a:r>
              <a:rPr lang="en-GB" dirty="0"/>
              <a:t>Practice question:</a:t>
            </a:r>
          </a:p>
        </p:txBody>
      </p:sp>
      <p:sp>
        <p:nvSpPr>
          <p:cNvPr id="3" name="Content Placeholder 2">
            <a:extLst>
              <a:ext uri="{FF2B5EF4-FFF2-40B4-BE49-F238E27FC236}">
                <a16:creationId xmlns:a16="http://schemas.microsoft.com/office/drawing/2014/main" id="{A2203E84-7025-2A2D-E70B-CDFB5E0949FF}"/>
              </a:ext>
            </a:extLst>
          </p:cNvPr>
          <p:cNvSpPr>
            <a:spLocks noGrp="1"/>
          </p:cNvSpPr>
          <p:nvPr>
            <p:ph idx="1"/>
          </p:nvPr>
        </p:nvSpPr>
        <p:spPr>
          <a:xfrm>
            <a:off x="537089" y="1099127"/>
            <a:ext cx="8932281" cy="4659745"/>
          </a:xfrm>
        </p:spPr>
        <p:txBody>
          <a:bodyPr>
            <a:noAutofit/>
          </a:bodyPr>
          <a:lstStyle/>
          <a:p>
            <a:pPr marL="0" indent="0">
              <a:buNone/>
            </a:pPr>
            <a:r>
              <a:rPr lang="en-GB" sz="2000" dirty="0"/>
              <a:t>You act for Gill in the purchase of her bungalow.  Gill sends in a cheque for £25,750 to cover £25,000 deposit in readiness for exchange and £750 in respect of money on account for costs and disbursements. No bill has yet been issued to the firm by Gill.</a:t>
            </a:r>
          </a:p>
          <a:p>
            <a:pPr marL="0" indent="0">
              <a:buNone/>
            </a:pPr>
            <a:r>
              <a:rPr lang="en-GB" sz="2000" b="1" dirty="0"/>
              <a:t>Which one of the following statements is CORRECT?</a:t>
            </a:r>
          </a:p>
          <a:p>
            <a:pPr>
              <a:buAutoNum type="alphaUcParenR"/>
            </a:pPr>
            <a:r>
              <a:rPr lang="en-GB" sz="2000" dirty="0">
                <a:highlight>
                  <a:srgbClr val="FFFF00"/>
                </a:highlight>
              </a:rPr>
              <a:t>You must pay the cheque into the client bank account</a:t>
            </a:r>
          </a:p>
          <a:p>
            <a:pPr>
              <a:buAutoNum type="alphaUcParenR"/>
            </a:pPr>
            <a:r>
              <a:rPr lang="en-GB" sz="2000" dirty="0"/>
              <a:t>You can split the cheque by paying £25,000 into the business account and £750 into the client bank account</a:t>
            </a:r>
          </a:p>
          <a:p>
            <a:pPr>
              <a:buAutoNum type="alphaUcParenR"/>
            </a:pPr>
            <a:r>
              <a:rPr lang="en-GB" sz="2000" dirty="0"/>
              <a:t>You can split the cheque by paying £750 into the business account and £25,000 into client account</a:t>
            </a:r>
          </a:p>
          <a:p>
            <a:pPr>
              <a:buAutoNum type="alphaUcParenR"/>
            </a:pPr>
            <a:r>
              <a:rPr lang="en-GB" sz="2000" dirty="0"/>
              <a:t>You can pay the whole cheque into the business bank account, provided that you transfer any client money promptly</a:t>
            </a:r>
          </a:p>
        </p:txBody>
      </p:sp>
    </p:spTree>
    <p:extLst>
      <p:ext uri="{BB962C8B-B14F-4D97-AF65-F5344CB8AC3E}">
        <p14:creationId xmlns:p14="http://schemas.microsoft.com/office/powerpoint/2010/main" val="2989708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55D90-F318-AF09-2DAE-FDB9216D1177}"/>
              </a:ext>
            </a:extLst>
          </p:cNvPr>
          <p:cNvSpPr>
            <a:spLocks noGrp="1"/>
          </p:cNvSpPr>
          <p:nvPr>
            <p:ph type="title"/>
          </p:nvPr>
        </p:nvSpPr>
        <p:spPr>
          <a:xfrm>
            <a:off x="486600" y="205693"/>
            <a:ext cx="3961983" cy="787244"/>
          </a:xfrm>
        </p:spPr>
        <p:txBody>
          <a:bodyPr/>
          <a:lstStyle/>
          <a:p>
            <a:r>
              <a:rPr lang="en-GB" dirty="0"/>
              <a:t>Practice question:</a:t>
            </a:r>
          </a:p>
        </p:txBody>
      </p:sp>
      <p:sp>
        <p:nvSpPr>
          <p:cNvPr id="3" name="Content Placeholder 2">
            <a:extLst>
              <a:ext uri="{FF2B5EF4-FFF2-40B4-BE49-F238E27FC236}">
                <a16:creationId xmlns:a16="http://schemas.microsoft.com/office/drawing/2014/main" id="{058899DA-CADF-D56D-4CF9-0A0C0FB66968}"/>
              </a:ext>
            </a:extLst>
          </p:cNvPr>
          <p:cNvSpPr>
            <a:spLocks noGrp="1"/>
          </p:cNvSpPr>
          <p:nvPr>
            <p:ph idx="1"/>
          </p:nvPr>
        </p:nvSpPr>
        <p:spPr>
          <a:xfrm>
            <a:off x="391233" y="992937"/>
            <a:ext cx="9134234" cy="4851681"/>
          </a:xfrm>
        </p:spPr>
        <p:txBody>
          <a:bodyPr>
            <a:noAutofit/>
          </a:bodyPr>
          <a:lstStyle/>
          <a:p>
            <a:pPr marL="0" indent="0">
              <a:buNone/>
            </a:pPr>
            <a:r>
              <a:rPr lang="en-GB" sz="2400" dirty="0"/>
              <a:t>Gill receives a bill in respect of solicitors’ fees/professional charges of £600 + VAT (£120).  Gill sends in a cheque in payment of £720.</a:t>
            </a:r>
          </a:p>
          <a:p>
            <a:pPr marL="0" indent="0">
              <a:buNone/>
            </a:pPr>
            <a:r>
              <a:rPr lang="en-GB" sz="2400" b="1" dirty="0"/>
              <a:t>Which ONE of the following statements is CORRECT?</a:t>
            </a:r>
          </a:p>
          <a:p>
            <a:pPr marL="0" indent="0">
              <a:buNone/>
            </a:pPr>
            <a:endParaRPr lang="en-GB" sz="2400" dirty="0"/>
          </a:p>
          <a:p>
            <a:pPr>
              <a:buAutoNum type="alphaUcParenR"/>
            </a:pPr>
            <a:r>
              <a:rPr lang="en-GB" sz="2400" dirty="0"/>
              <a:t>The cheque can be paid into the client bank account but £720 must be transferred to the business bank account promptly</a:t>
            </a:r>
          </a:p>
          <a:p>
            <a:pPr>
              <a:buAutoNum type="alphaUcParenR"/>
            </a:pPr>
            <a:r>
              <a:rPr lang="en-GB" sz="2400" dirty="0"/>
              <a:t>The cheque must be paid into the client bank account</a:t>
            </a:r>
          </a:p>
          <a:p>
            <a:pPr>
              <a:buAutoNum type="alphaUcParenR"/>
            </a:pPr>
            <a:r>
              <a:rPr lang="en-GB" sz="2400" dirty="0"/>
              <a:t>The cheque must be paid into the business bank account</a:t>
            </a:r>
          </a:p>
          <a:p>
            <a:pPr>
              <a:buAutoNum type="alphaUcParenR"/>
            </a:pPr>
            <a:r>
              <a:rPr lang="en-GB" sz="2400" dirty="0"/>
              <a:t>The cheque must be split with £600 paid into the client bank account and £120 paid into the business bank account.</a:t>
            </a:r>
          </a:p>
        </p:txBody>
      </p:sp>
    </p:spTree>
    <p:extLst>
      <p:ext uri="{BB962C8B-B14F-4D97-AF65-F5344CB8AC3E}">
        <p14:creationId xmlns:p14="http://schemas.microsoft.com/office/powerpoint/2010/main" val="1053734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E8B33-2B79-C156-CC03-59F138F569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D4D39A-B113-4487-C410-18E8718B5BC1}"/>
              </a:ext>
            </a:extLst>
          </p:cNvPr>
          <p:cNvSpPr>
            <a:spLocks noGrp="1"/>
          </p:cNvSpPr>
          <p:nvPr>
            <p:ph type="title"/>
          </p:nvPr>
        </p:nvSpPr>
        <p:spPr>
          <a:xfrm>
            <a:off x="486600" y="205693"/>
            <a:ext cx="3961983" cy="787244"/>
          </a:xfrm>
        </p:spPr>
        <p:txBody>
          <a:bodyPr/>
          <a:lstStyle/>
          <a:p>
            <a:r>
              <a:rPr lang="en-GB" dirty="0"/>
              <a:t>Practice question:</a:t>
            </a:r>
          </a:p>
        </p:txBody>
      </p:sp>
      <p:sp>
        <p:nvSpPr>
          <p:cNvPr id="3" name="Content Placeholder 2">
            <a:extLst>
              <a:ext uri="{FF2B5EF4-FFF2-40B4-BE49-F238E27FC236}">
                <a16:creationId xmlns:a16="http://schemas.microsoft.com/office/drawing/2014/main" id="{D0F8E6D5-9008-B54A-458C-B4A8145CA3D0}"/>
              </a:ext>
            </a:extLst>
          </p:cNvPr>
          <p:cNvSpPr>
            <a:spLocks noGrp="1"/>
          </p:cNvSpPr>
          <p:nvPr>
            <p:ph idx="1"/>
          </p:nvPr>
        </p:nvSpPr>
        <p:spPr>
          <a:xfrm>
            <a:off x="391233" y="992937"/>
            <a:ext cx="9134234" cy="4851681"/>
          </a:xfrm>
        </p:spPr>
        <p:txBody>
          <a:bodyPr>
            <a:noAutofit/>
          </a:bodyPr>
          <a:lstStyle/>
          <a:p>
            <a:pPr marL="0" indent="0">
              <a:buNone/>
            </a:pPr>
            <a:r>
              <a:rPr lang="en-GB" sz="2400" dirty="0"/>
              <a:t>Gill receives a bill in respect of solicitors’ fees/professional charges of £600 + VAT (£120).  Gill sends in a cheque in payment of £720.</a:t>
            </a:r>
          </a:p>
          <a:p>
            <a:pPr marL="0" indent="0">
              <a:buNone/>
            </a:pPr>
            <a:r>
              <a:rPr lang="en-GB" sz="2400" b="1" dirty="0"/>
              <a:t>Which ONE of the following statements is CORRECT?</a:t>
            </a:r>
          </a:p>
          <a:p>
            <a:pPr marL="0" indent="0">
              <a:buNone/>
            </a:pPr>
            <a:endParaRPr lang="en-GB" sz="2400" dirty="0"/>
          </a:p>
          <a:p>
            <a:pPr>
              <a:buAutoNum type="alphaUcParenR"/>
            </a:pPr>
            <a:r>
              <a:rPr lang="en-GB" sz="2400" dirty="0"/>
              <a:t>The cheque can be paid into the client bank account but £720 must be transferred to the business bank account promptly</a:t>
            </a:r>
          </a:p>
          <a:p>
            <a:pPr>
              <a:buAutoNum type="alphaUcParenR"/>
            </a:pPr>
            <a:r>
              <a:rPr lang="en-GB" sz="2400" dirty="0"/>
              <a:t>The cheque must be paid into the client bank account</a:t>
            </a:r>
          </a:p>
          <a:p>
            <a:pPr>
              <a:buAutoNum type="alphaUcParenR"/>
            </a:pPr>
            <a:r>
              <a:rPr lang="en-GB" sz="2400" dirty="0">
                <a:highlight>
                  <a:srgbClr val="FFFF00"/>
                </a:highlight>
              </a:rPr>
              <a:t>The cheque must be paid into the business bank account</a:t>
            </a:r>
          </a:p>
          <a:p>
            <a:pPr>
              <a:buAutoNum type="alphaUcParenR"/>
            </a:pPr>
            <a:r>
              <a:rPr lang="en-GB" sz="2400" dirty="0"/>
              <a:t>The cheque must be split with £600 paid into the client bank account and £120 paid into the business bank account.</a:t>
            </a:r>
          </a:p>
        </p:txBody>
      </p:sp>
    </p:spTree>
    <p:extLst>
      <p:ext uri="{BB962C8B-B14F-4D97-AF65-F5344CB8AC3E}">
        <p14:creationId xmlns:p14="http://schemas.microsoft.com/office/powerpoint/2010/main" val="3886657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EAC08-DA60-F317-A8B0-F1716A3524FE}"/>
              </a:ext>
            </a:extLst>
          </p:cNvPr>
          <p:cNvSpPr>
            <a:spLocks noGrp="1"/>
          </p:cNvSpPr>
          <p:nvPr>
            <p:ph type="title"/>
          </p:nvPr>
        </p:nvSpPr>
        <p:spPr>
          <a:xfrm>
            <a:off x="318306" y="233743"/>
            <a:ext cx="9111795" cy="865781"/>
          </a:xfrm>
        </p:spPr>
        <p:txBody>
          <a:bodyPr/>
          <a:lstStyle/>
          <a:p>
            <a:r>
              <a:rPr lang="en-GB" dirty="0"/>
              <a:t>Client Money: Solicitors Accounts Rules 2.2</a:t>
            </a:r>
          </a:p>
        </p:txBody>
      </p:sp>
      <p:sp>
        <p:nvSpPr>
          <p:cNvPr id="3" name="Content Placeholder 2">
            <a:extLst>
              <a:ext uri="{FF2B5EF4-FFF2-40B4-BE49-F238E27FC236}">
                <a16:creationId xmlns:a16="http://schemas.microsoft.com/office/drawing/2014/main" id="{1F1B1EA9-3ABD-F66E-7207-0D5D34B75C7C}"/>
              </a:ext>
            </a:extLst>
          </p:cNvPr>
          <p:cNvSpPr>
            <a:spLocks noGrp="1"/>
          </p:cNvSpPr>
          <p:nvPr>
            <p:ph idx="1"/>
          </p:nvPr>
        </p:nvSpPr>
        <p:spPr>
          <a:xfrm>
            <a:off x="575868" y="1055456"/>
            <a:ext cx="9168381" cy="4874119"/>
          </a:xfrm>
        </p:spPr>
        <p:txBody>
          <a:bodyPr>
            <a:normAutofit fontScale="85000" lnSpcReduction="20000"/>
          </a:bodyPr>
          <a:lstStyle/>
          <a:p>
            <a:pPr marL="0" indent="0" algn="l">
              <a:lnSpc>
                <a:spcPct val="150000"/>
              </a:lnSpc>
              <a:spcBef>
                <a:spcPts val="1125"/>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2.2.In circumstances where the only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you hold or receive falls within rule 2.1(d) above, and:</a:t>
            </a:r>
          </a:p>
          <a:p>
            <a:pPr marL="457200" lvl="1" indent="0" algn="l">
              <a:lnSpc>
                <a:spcPct val="150000"/>
              </a:lnSpc>
              <a:spcBef>
                <a:spcPts val="1500"/>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 any money held for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disbursements</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relates to costs or expenses incurred by you on behalf of your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for which you are liable; and</a:t>
            </a:r>
          </a:p>
          <a:p>
            <a:pPr marL="457200" lvl="1" indent="0" algn="l">
              <a:lnSpc>
                <a:spcPct val="150000"/>
              </a:lnSpc>
              <a:spcBef>
                <a:spcPts val="1500"/>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(b) you do not for any other reason maintain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0" indent="0" algn="l">
              <a:lnSpc>
                <a:spcPct val="150000"/>
              </a:lnSpc>
              <a:spcBef>
                <a:spcPts val="1125"/>
              </a:spcBef>
              <a:spcAft>
                <a:spcPts val="1500"/>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you are not required to hold this money in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you have informed your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in advance of where and how the money will be held. Rules 2.3, 2.4, 4.1, 7, 8.1(b) and (c) and 12 do not apply to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held outside of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in accordance with this rule.</a:t>
            </a:r>
          </a:p>
          <a:p>
            <a:endParaRPr lang="en-GB" dirty="0"/>
          </a:p>
        </p:txBody>
      </p:sp>
    </p:spTree>
    <p:extLst>
      <p:ext uri="{BB962C8B-B14F-4D97-AF65-F5344CB8AC3E}">
        <p14:creationId xmlns:p14="http://schemas.microsoft.com/office/powerpoint/2010/main" val="649796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95C8A-A485-173C-1FB6-74D1DA2F5C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D9769-C9D1-39C8-B272-8E34A87DC8A9}"/>
              </a:ext>
            </a:extLst>
          </p:cNvPr>
          <p:cNvSpPr>
            <a:spLocks noGrp="1"/>
          </p:cNvSpPr>
          <p:nvPr>
            <p:ph type="title"/>
          </p:nvPr>
        </p:nvSpPr>
        <p:spPr>
          <a:xfrm>
            <a:off x="318306" y="233743"/>
            <a:ext cx="9111795" cy="865781"/>
          </a:xfrm>
        </p:spPr>
        <p:txBody>
          <a:bodyPr/>
          <a:lstStyle/>
          <a:p>
            <a:r>
              <a:rPr lang="en-GB" dirty="0"/>
              <a:t>Client Money: Solicitors Accounts Rules 2.3</a:t>
            </a:r>
          </a:p>
        </p:txBody>
      </p:sp>
      <p:sp>
        <p:nvSpPr>
          <p:cNvPr id="3" name="Content Placeholder 2">
            <a:extLst>
              <a:ext uri="{FF2B5EF4-FFF2-40B4-BE49-F238E27FC236}">
                <a16:creationId xmlns:a16="http://schemas.microsoft.com/office/drawing/2014/main" id="{79A76004-BAAD-037B-7F2B-5593B48FE32B}"/>
              </a:ext>
            </a:extLst>
          </p:cNvPr>
          <p:cNvSpPr>
            <a:spLocks noGrp="1"/>
          </p:cNvSpPr>
          <p:nvPr>
            <p:ph idx="1"/>
          </p:nvPr>
        </p:nvSpPr>
        <p:spPr>
          <a:xfrm>
            <a:off x="575868" y="1055456"/>
            <a:ext cx="9168381" cy="5407052"/>
          </a:xfrm>
        </p:spPr>
        <p:txBody>
          <a:bodyPr>
            <a:normAutofit fontScale="92500" lnSpcReduction="20000"/>
          </a:bodyPr>
          <a:lstStyle/>
          <a:p>
            <a:pPr marL="0" indent="0" algn="l">
              <a:lnSpc>
                <a:spcPct val="150000"/>
              </a:lnSpc>
              <a:spcBef>
                <a:spcPts val="1125"/>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2.3.</a:t>
            </a:r>
            <a:r>
              <a:rPr lang="en-US" sz="2400" b="0" i="0" dirty="0">
                <a:solidFill>
                  <a:srgbClr val="212529"/>
                </a:solidFill>
                <a:effectLst/>
                <a:latin typeface="open-sans"/>
              </a:rPr>
              <a:t> You ensure that </a:t>
            </a:r>
            <a:r>
              <a:rPr lang="en-US" sz="2400" b="0" i="1" u="sng" dirty="0">
                <a:solidFill>
                  <a:srgbClr val="212529"/>
                </a:solidFill>
                <a:effectLst/>
                <a:latin typeface="open-sans"/>
                <a:hlinkClick r:id="rId2"/>
              </a:rPr>
              <a:t>client money</a:t>
            </a:r>
            <a:r>
              <a:rPr lang="en-US" sz="2400" b="0" i="0" dirty="0">
                <a:solidFill>
                  <a:srgbClr val="212529"/>
                </a:solidFill>
                <a:effectLst/>
                <a:latin typeface="open-sans"/>
              </a:rPr>
              <a:t> is paid promptly into a </a:t>
            </a:r>
            <a:r>
              <a:rPr lang="en-US" sz="2400" b="0" i="1" u="sng" dirty="0">
                <a:solidFill>
                  <a:srgbClr val="212529"/>
                </a:solidFill>
                <a:effectLst/>
                <a:latin typeface="open-sans"/>
                <a:hlinkClick r:id="rId3"/>
              </a:rPr>
              <a:t>client account</a:t>
            </a:r>
            <a:r>
              <a:rPr lang="en-US" sz="2400" b="0" i="0" dirty="0">
                <a:solidFill>
                  <a:srgbClr val="212529"/>
                </a:solidFill>
                <a:effectLst/>
                <a:latin typeface="open-sans"/>
              </a:rPr>
              <a:t> unless:</a:t>
            </a:r>
          </a:p>
          <a:p>
            <a:pPr marL="914400" lvl="1" indent="-457200" algn="l">
              <a:lnSpc>
                <a:spcPct val="150000"/>
              </a:lnSpc>
              <a:spcBef>
                <a:spcPts val="1500"/>
              </a:spcBef>
              <a:spcAft>
                <a:spcPts val="1125"/>
              </a:spcAft>
              <a:buFont typeface="+mj-lt"/>
              <a:buAutoNum type="alphaLcParenR"/>
            </a:pPr>
            <a:r>
              <a:rPr lang="en-US" sz="2400" b="0" i="0" dirty="0">
                <a:solidFill>
                  <a:srgbClr val="212529"/>
                </a:solidFill>
                <a:effectLst/>
                <a:latin typeface="open-sans"/>
              </a:rPr>
              <a:t>in relation to money falling within 2.1(c), to do so would conflict with your obligations under rules or regulations relating to your specified office or appointment;</a:t>
            </a:r>
          </a:p>
          <a:p>
            <a:pPr marL="914400" lvl="1" indent="-457200" algn="l">
              <a:lnSpc>
                <a:spcPct val="150000"/>
              </a:lnSpc>
              <a:spcBef>
                <a:spcPts val="1500"/>
              </a:spcBef>
              <a:spcAft>
                <a:spcPts val="1125"/>
              </a:spcAft>
              <a:buFont typeface="+mj-lt"/>
              <a:buAutoNum type="alphaLcParenR" startAt="2"/>
            </a:pPr>
            <a:r>
              <a:rPr lang="en-US" sz="2400" b="0" i="0" dirty="0">
                <a:solidFill>
                  <a:srgbClr val="212529"/>
                </a:solidFill>
                <a:effectLst/>
                <a:latin typeface="open-sans"/>
              </a:rPr>
              <a:t>the </a:t>
            </a:r>
            <a:r>
              <a:rPr lang="en-US" sz="2400" b="0" i="1" u="sng" dirty="0">
                <a:solidFill>
                  <a:srgbClr val="212529"/>
                </a:solidFill>
                <a:effectLst/>
                <a:latin typeface="open-sans"/>
                <a:hlinkClick r:id="rId2"/>
              </a:rPr>
              <a:t>client money</a:t>
            </a:r>
            <a:r>
              <a:rPr lang="en-US" sz="2400" b="0" i="0" dirty="0">
                <a:solidFill>
                  <a:srgbClr val="212529"/>
                </a:solidFill>
                <a:effectLst/>
                <a:latin typeface="open-sans"/>
              </a:rPr>
              <a:t> represents payments received from the Legal Aid Agency for your </a:t>
            </a:r>
            <a:r>
              <a:rPr lang="en-US" sz="2400" b="0" i="1" u="sng" dirty="0">
                <a:solidFill>
                  <a:srgbClr val="212529"/>
                </a:solidFill>
                <a:effectLst/>
                <a:latin typeface="open-sans"/>
                <a:hlinkClick r:id="rId4"/>
              </a:rPr>
              <a:t>costs</a:t>
            </a:r>
            <a:r>
              <a:rPr lang="en-US" sz="2400" b="0" i="0" dirty="0">
                <a:solidFill>
                  <a:srgbClr val="212529"/>
                </a:solidFill>
                <a:effectLst/>
                <a:latin typeface="open-sans"/>
              </a:rPr>
              <a:t>; or</a:t>
            </a:r>
          </a:p>
          <a:p>
            <a:pPr marL="914400" lvl="1" indent="-457200" algn="l">
              <a:lnSpc>
                <a:spcPct val="150000"/>
              </a:lnSpc>
              <a:spcBef>
                <a:spcPts val="1500"/>
              </a:spcBef>
              <a:spcAft>
                <a:spcPts val="1125"/>
              </a:spcAft>
              <a:buFont typeface="+mj-lt"/>
              <a:buAutoNum type="alphaLcParenR" startAt="2"/>
            </a:pPr>
            <a:r>
              <a:rPr lang="en-US" sz="2400" b="0" i="0" dirty="0">
                <a:solidFill>
                  <a:srgbClr val="212529"/>
                </a:solidFill>
                <a:effectLst/>
                <a:latin typeface="open-sans"/>
              </a:rPr>
              <a:t>you agree in the individual circumstances an alternative arrangement in writing with the </a:t>
            </a:r>
            <a:r>
              <a:rPr lang="en-US" sz="2400" b="0" i="1" u="sng" dirty="0">
                <a:solidFill>
                  <a:srgbClr val="212529"/>
                </a:solidFill>
                <a:effectLst/>
                <a:latin typeface="open-sans"/>
                <a:hlinkClick r:id="rId3"/>
              </a:rPr>
              <a:t>client</a:t>
            </a:r>
            <a:r>
              <a:rPr lang="en-US" sz="2400" b="0" i="0" dirty="0">
                <a:solidFill>
                  <a:srgbClr val="212529"/>
                </a:solidFill>
                <a:effectLst/>
                <a:latin typeface="open-sans"/>
              </a:rPr>
              <a:t>, or the third party, for whom the money is held.</a:t>
            </a:r>
          </a:p>
          <a:p>
            <a:endParaRPr lang="en-GB" dirty="0"/>
          </a:p>
        </p:txBody>
      </p:sp>
    </p:spTree>
    <p:extLst>
      <p:ext uri="{BB962C8B-B14F-4D97-AF65-F5344CB8AC3E}">
        <p14:creationId xmlns:p14="http://schemas.microsoft.com/office/powerpoint/2010/main" val="2168611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EBD4-4920-C7A4-42C3-2B3CD789D054}"/>
              </a:ext>
            </a:extLst>
          </p:cNvPr>
          <p:cNvSpPr>
            <a:spLocks noGrp="1"/>
          </p:cNvSpPr>
          <p:nvPr>
            <p:ph type="title"/>
          </p:nvPr>
        </p:nvSpPr>
        <p:spPr>
          <a:xfrm>
            <a:off x="512800" y="133605"/>
            <a:ext cx="5744226" cy="1010834"/>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7B51B3F6-995A-C901-BFEF-06F7CCDA2A2E}"/>
              </a:ext>
            </a:extLst>
          </p:cNvPr>
          <p:cNvSpPr>
            <a:spLocks noGrp="1"/>
          </p:cNvSpPr>
          <p:nvPr>
            <p:ph idx="1"/>
          </p:nvPr>
        </p:nvSpPr>
        <p:spPr>
          <a:xfrm>
            <a:off x="380528" y="873285"/>
            <a:ext cx="7722551" cy="4923665"/>
          </a:xfrm>
        </p:spPr>
        <p:txBody>
          <a:bodyPr>
            <a:noAutofit/>
          </a:bodyPr>
          <a:lstStyle/>
          <a:p>
            <a:pPr marL="0" indent="0">
              <a:lnSpc>
                <a:spcPct val="100000"/>
              </a:lnSpc>
              <a:buNone/>
            </a:pPr>
            <a:r>
              <a:rPr lang="en-GB" sz="2400" dirty="0"/>
              <a:t>Examples:</a:t>
            </a:r>
          </a:p>
          <a:p>
            <a:pPr marL="0" indent="0">
              <a:lnSpc>
                <a:spcPct val="100000"/>
              </a:lnSpc>
              <a:buNone/>
            </a:pPr>
            <a:r>
              <a:rPr lang="en-GB" sz="2400" dirty="0"/>
              <a:t>A firm receives £1,000 generally on account of costs</a:t>
            </a:r>
          </a:p>
          <a:p>
            <a:pPr lvl="1">
              <a:lnSpc>
                <a:spcPct val="100000"/>
              </a:lnSpc>
            </a:pPr>
            <a:r>
              <a:rPr lang="en-GB" sz="2400" dirty="0"/>
              <a:t>This is client money and must be held in the client bank account. It can be used to make payments on the client’s behalf. </a:t>
            </a:r>
          </a:p>
          <a:p>
            <a:pPr>
              <a:lnSpc>
                <a:spcPct val="100000"/>
              </a:lnSpc>
            </a:pPr>
            <a:endParaRPr lang="en-GB" sz="2400" dirty="0"/>
          </a:p>
          <a:p>
            <a:pPr marL="0" indent="0">
              <a:lnSpc>
                <a:spcPct val="100000"/>
              </a:lnSpc>
              <a:buNone/>
            </a:pPr>
            <a:r>
              <a:rPr lang="en-GB" sz="2400" dirty="0"/>
              <a:t>A Firm makes a payment of £100 from its business account for a client. The client gives the firm £100 in reimbursement.</a:t>
            </a:r>
          </a:p>
          <a:p>
            <a:pPr lvl="1">
              <a:lnSpc>
                <a:spcPct val="100000"/>
              </a:lnSpc>
            </a:pPr>
            <a:r>
              <a:rPr lang="en-GB" sz="2400" dirty="0"/>
              <a:t>This is money received for a paid disbursement and must be held in the business bank account. </a:t>
            </a:r>
          </a:p>
        </p:txBody>
      </p:sp>
      <p:pic>
        <p:nvPicPr>
          <p:cNvPr id="5" name="Picture 4">
            <a:extLst>
              <a:ext uri="{FF2B5EF4-FFF2-40B4-BE49-F238E27FC236}">
                <a16:creationId xmlns:a16="http://schemas.microsoft.com/office/drawing/2014/main" id="{3ACA4799-D23B-1DD0-22B8-63781BAC31F3}"/>
              </a:ext>
            </a:extLst>
          </p:cNvPr>
          <p:cNvPicPr>
            <a:picLocks noChangeAspect="1"/>
          </p:cNvPicPr>
          <p:nvPr/>
        </p:nvPicPr>
        <p:blipFill rotWithShape="1">
          <a:blip r:embed="rId2"/>
          <a:srcRect l="14842" r="36801" b="1"/>
          <a:stretch/>
        </p:blipFill>
        <p:spPr>
          <a:xfrm>
            <a:off x="8470815" y="486472"/>
            <a:ext cx="3162378" cy="3678565"/>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1481421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4D93-BFAB-F451-9AF5-6560DEF2FBA5}"/>
              </a:ext>
            </a:extLst>
          </p:cNvPr>
          <p:cNvSpPr>
            <a:spLocks noGrp="1"/>
          </p:cNvSpPr>
          <p:nvPr>
            <p:ph type="title"/>
          </p:nvPr>
        </p:nvSpPr>
        <p:spPr/>
        <p:txBody>
          <a:bodyPr/>
          <a:lstStyle/>
          <a:p>
            <a:r>
              <a:rPr lang="en-GB" dirty="0"/>
              <a:t>Rule 3 – The Client Account</a:t>
            </a:r>
          </a:p>
        </p:txBody>
      </p:sp>
    </p:spTree>
    <p:extLst>
      <p:ext uri="{BB962C8B-B14F-4D97-AF65-F5344CB8AC3E}">
        <p14:creationId xmlns:p14="http://schemas.microsoft.com/office/powerpoint/2010/main" val="1647775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656E1-919F-E677-28F8-19C5A95DC316}"/>
              </a:ext>
            </a:extLst>
          </p:cNvPr>
          <p:cNvSpPr>
            <a:spLocks noGrp="1"/>
          </p:cNvSpPr>
          <p:nvPr>
            <p:ph type="title"/>
          </p:nvPr>
        </p:nvSpPr>
        <p:spPr>
          <a:xfrm>
            <a:off x="565138" y="261792"/>
            <a:ext cx="4623942" cy="910660"/>
          </a:xfrm>
        </p:spPr>
        <p:txBody>
          <a:bodyPr/>
          <a:lstStyle/>
          <a:p>
            <a:r>
              <a:rPr lang="en-GB" dirty="0"/>
              <a:t>Clients’ Accounts</a:t>
            </a:r>
          </a:p>
        </p:txBody>
      </p:sp>
      <p:sp>
        <p:nvSpPr>
          <p:cNvPr id="3" name="Content Placeholder 2">
            <a:extLst>
              <a:ext uri="{FF2B5EF4-FFF2-40B4-BE49-F238E27FC236}">
                <a16:creationId xmlns:a16="http://schemas.microsoft.com/office/drawing/2014/main" id="{22AF7CDF-E616-7931-8040-67B59FA9E13B}"/>
              </a:ext>
            </a:extLst>
          </p:cNvPr>
          <p:cNvSpPr>
            <a:spLocks noGrp="1"/>
          </p:cNvSpPr>
          <p:nvPr>
            <p:ph idx="1"/>
          </p:nvPr>
        </p:nvSpPr>
        <p:spPr>
          <a:xfrm>
            <a:off x="441721" y="971308"/>
            <a:ext cx="9633507" cy="5418271"/>
          </a:xfrm>
        </p:spPr>
        <p:txBody>
          <a:bodyPr>
            <a:normAutofit/>
          </a:bodyPr>
          <a:lstStyle/>
          <a:p>
            <a:pPr lvl="0"/>
            <a:r>
              <a:rPr lang="en-GB" sz="2400" dirty="0"/>
              <a:t>Opened by the firm for the client for client money</a:t>
            </a:r>
            <a:endParaRPr lang="en-US" sz="2400" dirty="0"/>
          </a:p>
          <a:p>
            <a:pPr lvl="0"/>
            <a:r>
              <a:rPr lang="en-GB" sz="2400" dirty="0"/>
              <a:t>Rule 3 requires it to be an account with a bank or building society and to include the word client in the title. </a:t>
            </a:r>
            <a:endParaRPr lang="en-US" sz="2400" dirty="0"/>
          </a:p>
          <a:p>
            <a:pPr marL="0" indent="0" algn="l">
              <a:lnSpc>
                <a:spcPts val="1875"/>
              </a:lnSpc>
              <a:spcBef>
                <a:spcPts val="1125"/>
              </a:spcBef>
              <a:spcAft>
                <a:spcPts val="1125"/>
              </a:spcAft>
              <a:buNone/>
            </a:pPr>
            <a:r>
              <a:rPr lang="en-US" b="0" i="0" dirty="0">
                <a:solidFill>
                  <a:srgbClr val="212529"/>
                </a:solidFill>
                <a:effectLst/>
                <a:latin typeface="open-sans"/>
              </a:rPr>
              <a:t>3.1	You only maintain a </a:t>
            </a:r>
            <a:r>
              <a:rPr lang="en-US" b="0" i="1" u="sng" dirty="0">
                <a:solidFill>
                  <a:srgbClr val="212529"/>
                </a:solidFill>
                <a:effectLst/>
                <a:latin typeface="open-sans"/>
                <a:hlinkClick r:id="rId2"/>
              </a:rPr>
              <a:t>client account</a:t>
            </a:r>
            <a:r>
              <a:rPr lang="en-US" b="0" i="0" dirty="0">
                <a:solidFill>
                  <a:srgbClr val="212529"/>
                </a:solidFill>
                <a:effectLst/>
                <a:latin typeface="open-sans"/>
              </a:rPr>
              <a:t> at a branch (or the head office) of a </a:t>
            </a:r>
            <a:r>
              <a:rPr lang="en-US" b="0" i="1" u="sng" dirty="0">
                <a:solidFill>
                  <a:srgbClr val="212529"/>
                </a:solidFill>
                <a:effectLst/>
                <a:latin typeface="open-sans"/>
                <a:hlinkClick r:id="rId3"/>
              </a:rPr>
              <a:t>bank</a:t>
            </a:r>
            <a:r>
              <a:rPr lang="en-US" b="0" i="0" dirty="0">
                <a:solidFill>
                  <a:srgbClr val="212529"/>
                </a:solidFill>
                <a:effectLst/>
                <a:latin typeface="open-sans"/>
              </a:rPr>
              <a:t> or a </a:t>
            </a:r>
            <a:r>
              <a:rPr lang="en-US" b="0" i="1" u="sng" dirty="0">
                <a:solidFill>
                  <a:srgbClr val="212529"/>
                </a:solidFill>
                <a:effectLst/>
                <a:latin typeface="open-sans"/>
                <a:hlinkClick r:id="rId4"/>
              </a:rPr>
              <a:t>building society</a:t>
            </a:r>
            <a:r>
              <a:rPr lang="en-US" b="0" i="0" dirty="0">
                <a:solidFill>
                  <a:srgbClr val="212529"/>
                </a:solidFill>
                <a:effectLst/>
                <a:latin typeface="open-sans"/>
              </a:rPr>
              <a:t> in England and Wales.</a:t>
            </a:r>
          </a:p>
          <a:p>
            <a:pPr marL="0" indent="0" algn="l">
              <a:lnSpc>
                <a:spcPts val="1875"/>
              </a:lnSpc>
              <a:spcBef>
                <a:spcPts val="1125"/>
              </a:spcBef>
              <a:spcAft>
                <a:spcPts val="1125"/>
              </a:spcAft>
              <a:buNone/>
            </a:pPr>
            <a:r>
              <a:rPr lang="en-US" b="0" i="0" dirty="0">
                <a:solidFill>
                  <a:srgbClr val="212529"/>
                </a:solidFill>
                <a:effectLst/>
                <a:latin typeface="open-sans"/>
              </a:rPr>
              <a:t>3.2	You ensure that the name of any </a:t>
            </a:r>
            <a:r>
              <a:rPr lang="en-US" b="0" i="1" u="sng" dirty="0">
                <a:solidFill>
                  <a:srgbClr val="212529"/>
                </a:solidFill>
                <a:effectLst/>
                <a:latin typeface="open-sans"/>
                <a:hlinkClick r:id="rId2"/>
              </a:rPr>
              <a:t>client account</a:t>
            </a:r>
            <a:r>
              <a:rPr lang="en-US" b="0" i="0" dirty="0">
                <a:solidFill>
                  <a:srgbClr val="212529"/>
                </a:solidFill>
                <a:effectLst/>
                <a:latin typeface="open-sans"/>
              </a:rPr>
              <a:t> includes:</a:t>
            </a:r>
          </a:p>
          <a:p>
            <a:pPr marL="800100" lvl="1" indent="-342900" algn="l">
              <a:lnSpc>
                <a:spcPts val="1875"/>
              </a:lnSpc>
              <a:spcBef>
                <a:spcPts val="1500"/>
              </a:spcBef>
              <a:spcAft>
                <a:spcPts val="1125"/>
              </a:spcAft>
              <a:buFont typeface="+mj-lt"/>
              <a:buAutoNum type="alphaLcParenR"/>
            </a:pPr>
            <a:r>
              <a:rPr lang="en-US" b="0" i="0" dirty="0">
                <a:solidFill>
                  <a:srgbClr val="212529"/>
                </a:solidFill>
                <a:effectLst/>
                <a:latin typeface="open-sans"/>
              </a:rPr>
              <a:t>the name of the </a:t>
            </a:r>
            <a:r>
              <a:rPr lang="en-US" b="0" i="1" u="sng" dirty="0" err="1">
                <a:solidFill>
                  <a:srgbClr val="212529"/>
                </a:solidFill>
                <a:effectLst/>
                <a:latin typeface="open-sans"/>
                <a:hlinkClick r:id="rId5"/>
              </a:rPr>
              <a:t>authorised</a:t>
            </a:r>
            <a:r>
              <a:rPr lang="en-US" b="0" i="1" u="sng" dirty="0">
                <a:solidFill>
                  <a:srgbClr val="212529"/>
                </a:solidFill>
                <a:effectLst/>
                <a:latin typeface="open-sans"/>
                <a:hlinkClick r:id="rId5"/>
              </a:rPr>
              <a:t> body</a:t>
            </a:r>
            <a:r>
              <a:rPr lang="en-US" b="0" i="0" dirty="0">
                <a:solidFill>
                  <a:srgbClr val="212529"/>
                </a:solidFill>
                <a:effectLst/>
                <a:latin typeface="open-sans"/>
              </a:rPr>
              <a:t>; and</a:t>
            </a:r>
          </a:p>
          <a:p>
            <a:pPr marL="800100" lvl="1" indent="-342900" algn="l">
              <a:lnSpc>
                <a:spcPts val="1875"/>
              </a:lnSpc>
              <a:spcBef>
                <a:spcPts val="1500"/>
              </a:spcBef>
              <a:spcAft>
                <a:spcPts val="1125"/>
              </a:spcAft>
              <a:buFont typeface="+mj-lt"/>
              <a:buAutoNum type="alphaLcParenR"/>
            </a:pPr>
            <a:r>
              <a:rPr lang="en-US" b="0" i="0" dirty="0">
                <a:solidFill>
                  <a:srgbClr val="212529"/>
                </a:solidFill>
                <a:effectLst/>
                <a:latin typeface="open-sans"/>
              </a:rPr>
              <a:t>the word "client" to distinguish it from any other type of account held or operated by the </a:t>
            </a:r>
            <a:r>
              <a:rPr lang="en-US" b="0" i="1" u="sng" dirty="0" err="1">
                <a:solidFill>
                  <a:srgbClr val="212529"/>
                </a:solidFill>
                <a:effectLst/>
                <a:latin typeface="open-sans"/>
                <a:hlinkClick r:id="rId5"/>
              </a:rPr>
              <a:t>authorised</a:t>
            </a:r>
            <a:r>
              <a:rPr lang="en-US" b="0" i="1" u="sng" dirty="0">
                <a:solidFill>
                  <a:srgbClr val="212529"/>
                </a:solidFill>
                <a:effectLst/>
                <a:latin typeface="open-sans"/>
                <a:hlinkClick r:id="rId5"/>
              </a:rPr>
              <a:t> body</a:t>
            </a:r>
            <a:r>
              <a:rPr lang="en-US" b="0" i="0" dirty="0">
                <a:solidFill>
                  <a:srgbClr val="212529"/>
                </a:solidFill>
                <a:effectLst/>
                <a:latin typeface="open-sans"/>
              </a:rPr>
              <a:t>.</a:t>
            </a:r>
          </a:p>
          <a:p>
            <a:pPr marL="0" indent="0" algn="l">
              <a:lnSpc>
                <a:spcPts val="1875"/>
              </a:lnSpc>
              <a:spcBef>
                <a:spcPts val="1125"/>
              </a:spcBef>
              <a:spcAft>
                <a:spcPts val="1125"/>
              </a:spcAft>
              <a:buNone/>
            </a:pPr>
            <a:r>
              <a:rPr lang="en-US" b="0" i="0" dirty="0">
                <a:solidFill>
                  <a:srgbClr val="212529"/>
                </a:solidFill>
                <a:effectLst/>
                <a:latin typeface="open-sans"/>
              </a:rPr>
              <a:t>3.3	You must not use a</a:t>
            </a:r>
            <a:r>
              <a:rPr lang="en-US" b="0" i="1" u="sng" dirty="0">
                <a:solidFill>
                  <a:srgbClr val="212529"/>
                </a:solidFill>
                <a:effectLst/>
                <a:latin typeface="open-sans"/>
                <a:hlinkClick r:id="rId2"/>
              </a:rPr>
              <a:t> client account </a:t>
            </a:r>
            <a:r>
              <a:rPr lang="en-US" b="0" i="0" dirty="0">
                <a:solidFill>
                  <a:srgbClr val="212529"/>
                </a:solidFill>
                <a:effectLst/>
                <a:latin typeface="open-sans"/>
              </a:rPr>
              <a:t>to provide banking facilities to </a:t>
            </a:r>
            <a:r>
              <a:rPr lang="en-US" b="0" i="1" u="sng" dirty="0">
                <a:solidFill>
                  <a:srgbClr val="212529"/>
                </a:solidFill>
                <a:effectLst/>
                <a:latin typeface="open-sans"/>
                <a:hlinkClick r:id="rId6"/>
              </a:rPr>
              <a:t>clients</a:t>
            </a:r>
            <a:r>
              <a:rPr lang="en-US" b="0" i="0" dirty="0">
                <a:solidFill>
                  <a:srgbClr val="212529"/>
                </a:solidFill>
                <a:effectLst/>
                <a:latin typeface="open-sans"/>
              </a:rPr>
              <a:t> or third parties. Payments into, and transfers or withdrawals from a </a:t>
            </a:r>
            <a:r>
              <a:rPr lang="en-US" b="0" i="1" u="sng" dirty="0">
                <a:solidFill>
                  <a:srgbClr val="212529"/>
                </a:solidFill>
                <a:effectLst/>
                <a:latin typeface="open-sans"/>
                <a:hlinkClick r:id="rId2"/>
              </a:rPr>
              <a:t>client account</a:t>
            </a:r>
            <a:r>
              <a:rPr lang="en-US" b="0" i="0" dirty="0">
                <a:solidFill>
                  <a:srgbClr val="212529"/>
                </a:solidFill>
                <a:effectLst/>
                <a:latin typeface="open-sans"/>
              </a:rPr>
              <a:t> must be in respect of the delivery by you of </a:t>
            </a:r>
            <a:r>
              <a:rPr lang="en-US" b="0" i="1" u="sng" dirty="0">
                <a:solidFill>
                  <a:srgbClr val="212529"/>
                </a:solidFill>
                <a:effectLst/>
                <a:latin typeface="open-sans"/>
                <a:hlinkClick r:id="rId7"/>
              </a:rPr>
              <a:t>regulated services</a:t>
            </a:r>
            <a:r>
              <a:rPr lang="en-US" b="0" i="0" dirty="0">
                <a:solidFill>
                  <a:srgbClr val="212529"/>
                </a:solidFill>
                <a:effectLst/>
                <a:latin typeface="open-sans"/>
              </a:rPr>
              <a:t>. </a:t>
            </a:r>
          </a:p>
          <a:p>
            <a:endParaRPr lang="en-GB" dirty="0"/>
          </a:p>
        </p:txBody>
      </p:sp>
    </p:spTree>
    <p:extLst>
      <p:ext uri="{BB962C8B-B14F-4D97-AF65-F5344CB8AC3E}">
        <p14:creationId xmlns:p14="http://schemas.microsoft.com/office/powerpoint/2010/main" val="1816372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FD5D-1A23-708B-D8F6-D9B2C4EC2A74}"/>
              </a:ext>
            </a:extLst>
          </p:cNvPr>
          <p:cNvSpPr>
            <a:spLocks noGrp="1"/>
          </p:cNvSpPr>
          <p:nvPr>
            <p:ph type="title"/>
          </p:nvPr>
        </p:nvSpPr>
        <p:spPr>
          <a:xfrm>
            <a:off x="430503" y="233743"/>
            <a:ext cx="6177860" cy="736755"/>
          </a:xfrm>
        </p:spPr>
        <p:txBody>
          <a:bodyPr/>
          <a:lstStyle/>
          <a:p>
            <a:r>
              <a:rPr lang="en-GB" dirty="0"/>
              <a:t>Paying into a client account</a:t>
            </a:r>
          </a:p>
        </p:txBody>
      </p:sp>
      <p:sp>
        <p:nvSpPr>
          <p:cNvPr id="3" name="Content Placeholder 2">
            <a:extLst>
              <a:ext uri="{FF2B5EF4-FFF2-40B4-BE49-F238E27FC236}">
                <a16:creationId xmlns:a16="http://schemas.microsoft.com/office/drawing/2014/main" id="{6F4A95B1-43AE-AF9C-810F-CC42DB050129}"/>
              </a:ext>
            </a:extLst>
          </p:cNvPr>
          <p:cNvSpPr>
            <a:spLocks noGrp="1"/>
          </p:cNvSpPr>
          <p:nvPr>
            <p:ph idx="1"/>
          </p:nvPr>
        </p:nvSpPr>
        <p:spPr>
          <a:xfrm>
            <a:off x="430502" y="1072285"/>
            <a:ext cx="9678385" cy="5551972"/>
          </a:xfrm>
        </p:spPr>
        <p:txBody>
          <a:bodyPr>
            <a:normAutofit/>
          </a:bodyPr>
          <a:lstStyle/>
          <a:p>
            <a:pPr lvl="0">
              <a:lnSpc>
                <a:spcPct val="100000"/>
              </a:lnSpc>
            </a:pPr>
            <a:r>
              <a:rPr lang="en-GB" sz="2400" dirty="0"/>
              <a:t>Rule 2.3 - You ensure that client money is paid promptly into a client account unless:</a:t>
            </a:r>
            <a:endParaRPr lang="en-US" sz="2400" dirty="0"/>
          </a:p>
          <a:p>
            <a:pPr lvl="0">
              <a:lnSpc>
                <a:spcPct val="100000"/>
              </a:lnSpc>
            </a:pPr>
            <a:r>
              <a:rPr lang="en-GB" sz="2400" dirty="0"/>
              <a:t>in relation to money falling within 2.1(c), to do so would </a:t>
            </a:r>
            <a:r>
              <a:rPr lang="en-GB" sz="2400" b="1" dirty="0"/>
              <a:t>conflict with your obligations under rules or regulations relating to your specified office or appointment</a:t>
            </a:r>
            <a:r>
              <a:rPr lang="en-GB" sz="2400" dirty="0"/>
              <a:t>; OR</a:t>
            </a:r>
            <a:endParaRPr lang="en-US" sz="2400" dirty="0"/>
          </a:p>
          <a:p>
            <a:pPr lvl="0">
              <a:lnSpc>
                <a:spcPct val="100000"/>
              </a:lnSpc>
            </a:pPr>
            <a:r>
              <a:rPr lang="en-GB" sz="2400" b="1" dirty="0"/>
              <a:t>the client money represents payments received from the Legal Aid Agency for your costs</a:t>
            </a:r>
            <a:r>
              <a:rPr lang="en-GB" sz="2400" dirty="0"/>
              <a:t>; or</a:t>
            </a:r>
            <a:endParaRPr lang="en-US" sz="2400" dirty="0"/>
          </a:p>
          <a:p>
            <a:pPr lvl="0">
              <a:lnSpc>
                <a:spcPct val="100000"/>
              </a:lnSpc>
            </a:pPr>
            <a:r>
              <a:rPr lang="en-GB" sz="2400" b="1" dirty="0"/>
              <a:t>you agree in the individual circumstances an alternative arrangement in writing with the client</a:t>
            </a:r>
            <a:r>
              <a:rPr lang="en-GB" sz="2400" dirty="0"/>
              <a:t>, or the third party, for whom the money is held.</a:t>
            </a:r>
          </a:p>
          <a:p>
            <a:r>
              <a:rPr lang="en-GB" sz="2400" dirty="0"/>
              <a:t>Note:  “promptly” is not defined, although as they must act in the best interest of the client = quickly and with internet banking immediately </a:t>
            </a:r>
            <a:endParaRPr lang="en-US" sz="2400" dirty="0"/>
          </a:p>
          <a:p>
            <a:pPr lvl="0">
              <a:lnSpc>
                <a:spcPct val="100000"/>
              </a:lnSpc>
            </a:pPr>
            <a:endParaRPr lang="en-US" dirty="0"/>
          </a:p>
          <a:p>
            <a:endParaRPr lang="en-GB" dirty="0"/>
          </a:p>
        </p:txBody>
      </p:sp>
    </p:spTree>
    <p:extLst>
      <p:ext uri="{BB962C8B-B14F-4D97-AF65-F5344CB8AC3E}">
        <p14:creationId xmlns:p14="http://schemas.microsoft.com/office/powerpoint/2010/main" val="3510056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E8FDA-0482-7D05-C863-F35AEB9807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D987A-C4F2-75FA-772E-4AFEEC6CD8EF}"/>
              </a:ext>
            </a:extLst>
          </p:cNvPr>
          <p:cNvSpPr>
            <a:spLocks noGrp="1"/>
          </p:cNvSpPr>
          <p:nvPr>
            <p:ph type="title"/>
          </p:nvPr>
        </p:nvSpPr>
        <p:spPr>
          <a:xfrm>
            <a:off x="677334" y="609600"/>
            <a:ext cx="8596668" cy="691877"/>
          </a:xfrm>
        </p:spPr>
        <p:txBody>
          <a:bodyPr/>
          <a:lstStyle/>
          <a:p>
            <a:r>
              <a:rPr lang="en-GB" dirty="0"/>
              <a:t>Practice question</a:t>
            </a:r>
          </a:p>
        </p:txBody>
      </p:sp>
      <p:sp>
        <p:nvSpPr>
          <p:cNvPr id="3" name="Content Placeholder 2">
            <a:extLst>
              <a:ext uri="{FF2B5EF4-FFF2-40B4-BE49-F238E27FC236}">
                <a16:creationId xmlns:a16="http://schemas.microsoft.com/office/drawing/2014/main" id="{FC4076B5-0039-44B0-0020-0A1C6EDF9C52}"/>
              </a:ext>
            </a:extLst>
          </p:cNvPr>
          <p:cNvSpPr>
            <a:spLocks noGrp="1"/>
          </p:cNvSpPr>
          <p:nvPr>
            <p:ph idx="1"/>
          </p:nvPr>
        </p:nvSpPr>
        <p:spPr>
          <a:xfrm>
            <a:off x="677333" y="1386433"/>
            <a:ext cx="9094965" cy="4980707"/>
          </a:xfrm>
        </p:spPr>
        <p:txBody>
          <a:bodyPr>
            <a:normAutofit lnSpcReduction="10000"/>
          </a:bodyPr>
          <a:lstStyle/>
          <a:p>
            <a:pPr marL="0" marR="18415" indent="0">
              <a:lnSpc>
                <a:spcPct val="104000"/>
              </a:lnSpc>
              <a:spcAft>
                <a:spcPts val="1380"/>
              </a:spcAft>
              <a:buNone/>
            </a:pPr>
            <a:r>
              <a:rPr lang="en-GB" kern="100" dirty="0">
                <a:latin typeface="Aptos" panose="020B0004020202020204" pitchFamily="34" charset="0"/>
                <a:ea typeface="DengXian" panose="02010600030101010101" pitchFamily="2" charset="-122"/>
                <a:cs typeface="Times New Roman" panose="02020603050405020304" pitchFamily="18" charset="0"/>
              </a:rPr>
              <a:t>Following a request from her solicitor, Brenda brings into  the firm a cheque for £400 on account of costs. She hands the cheque over to the receptionist with a request that the solicitor holds off on paying the cheque in until the following week as that is when she gets paid. </a:t>
            </a:r>
          </a:p>
          <a:p>
            <a:pPr marL="0" marR="18415" indent="0">
              <a:lnSpc>
                <a:spcPct val="104000"/>
              </a:lnSpc>
              <a:spcAft>
                <a:spcPts val="1380"/>
              </a:spcAft>
              <a:buNone/>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Which ONE of the following statements is CORRECT?</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marR="17780" lvl="0" indent="-342900">
              <a:lnSpc>
                <a:spcPct val="104000"/>
              </a:lnSpc>
              <a:spcAft>
                <a:spcPts val="1380"/>
              </a:spcAft>
              <a:buFont typeface="+mj-lt"/>
              <a:buAutoNum type="alphaUcPeriod"/>
            </a:pPr>
            <a:r>
              <a:rPr lang="en-GB" kern="100" dirty="0">
                <a:latin typeface="Aptos" panose="020B0004020202020204" pitchFamily="34" charset="0"/>
                <a:ea typeface="DengXian" panose="02010600030101010101" pitchFamily="2" charset="-122"/>
                <a:cs typeface="Times New Roman" panose="02020603050405020304" pitchFamily="18" charset="0"/>
              </a:rPr>
              <a:t>Brenda’s verbal instruction is sufficient authorisation to withhold the money from the client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If the solicitor confirms the client’s instructions in writing the cheque can be withheld from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cheque must be paid into the business bank account but must be transferred within 7 days to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Client money can never be withheld from the client bank account</a:t>
            </a:r>
          </a:p>
          <a:p>
            <a:pPr marL="0" indent="0">
              <a:buNone/>
            </a:pPr>
            <a:endParaRPr lang="en-GB" dirty="0"/>
          </a:p>
        </p:txBody>
      </p:sp>
    </p:spTree>
    <p:extLst>
      <p:ext uri="{BB962C8B-B14F-4D97-AF65-F5344CB8AC3E}">
        <p14:creationId xmlns:p14="http://schemas.microsoft.com/office/powerpoint/2010/main" val="1576646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2DE19-745E-E593-83CA-758B82ABF9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120CC-0E99-5A38-7B3D-CE75C41988EA}"/>
              </a:ext>
            </a:extLst>
          </p:cNvPr>
          <p:cNvSpPr>
            <a:spLocks noGrp="1"/>
          </p:cNvSpPr>
          <p:nvPr>
            <p:ph type="title"/>
          </p:nvPr>
        </p:nvSpPr>
        <p:spPr>
          <a:xfrm>
            <a:off x="677334" y="609600"/>
            <a:ext cx="8596668" cy="691877"/>
          </a:xfrm>
        </p:spPr>
        <p:txBody>
          <a:bodyPr/>
          <a:lstStyle/>
          <a:p>
            <a:r>
              <a:rPr lang="en-GB" dirty="0"/>
              <a:t>Practice question</a:t>
            </a:r>
          </a:p>
        </p:txBody>
      </p:sp>
      <p:sp>
        <p:nvSpPr>
          <p:cNvPr id="3" name="Content Placeholder 2">
            <a:extLst>
              <a:ext uri="{FF2B5EF4-FFF2-40B4-BE49-F238E27FC236}">
                <a16:creationId xmlns:a16="http://schemas.microsoft.com/office/drawing/2014/main" id="{EA0A5A20-5B1F-AAE1-4229-F54838CB76BA}"/>
              </a:ext>
            </a:extLst>
          </p:cNvPr>
          <p:cNvSpPr>
            <a:spLocks noGrp="1"/>
          </p:cNvSpPr>
          <p:nvPr>
            <p:ph idx="1"/>
          </p:nvPr>
        </p:nvSpPr>
        <p:spPr>
          <a:xfrm>
            <a:off x="677333" y="1386433"/>
            <a:ext cx="9094965" cy="4980707"/>
          </a:xfrm>
        </p:spPr>
        <p:txBody>
          <a:bodyPr>
            <a:normAutofit lnSpcReduction="10000"/>
          </a:bodyPr>
          <a:lstStyle/>
          <a:p>
            <a:pPr marL="0" marR="18415" indent="0">
              <a:lnSpc>
                <a:spcPct val="104000"/>
              </a:lnSpc>
              <a:spcAft>
                <a:spcPts val="1380"/>
              </a:spcAft>
              <a:buNone/>
            </a:pPr>
            <a:r>
              <a:rPr lang="en-GB" kern="100" dirty="0">
                <a:latin typeface="Aptos" panose="020B0004020202020204" pitchFamily="34" charset="0"/>
                <a:ea typeface="DengXian" panose="02010600030101010101" pitchFamily="2" charset="-122"/>
                <a:cs typeface="Times New Roman" panose="02020603050405020304" pitchFamily="18" charset="0"/>
              </a:rPr>
              <a:t>Following a request from her solicitor, Brenda brings into  the firm a cheque for £400 on account of costs. She hands the cheque over to the receptionist with a request that the solicitor holds off on paying the cheque in until the following week as that is when she gets paid. </a:t>
            </a:r>
          </a:p>
          <a:p>
            <a:pPr marL="0" marR="18415" indent="0">
              <a:lnSpc>
                <a:spcPct val="104000"/>
              </a:lnSpc>
              <a:spcAft>
                <a:spcPts val="1380"/>
              </a:spcAft>
              <a:buNone/>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Which ONE of the following statements is CORRECT?</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marR="17780" lvl="0" indent="-342900">
              <a:lnSpc>
                <a:spcPct val="104000"/>
              </a:lnSpc>
              <a:spcAft>
                <a:spcPts val="1380"/>
              </a:spcAft>
              <a:buFont typeface="+mj-lt"/>
              <a:buAutoNum type="alphaUcPeriod"/>
            </a:pPr>
            <a:r>
              <a:rPr lang="en-GB" kern="100" dirty="0">
                <a:latin typeface="Aptos" panose="020B0004020202020204" pitchFamily="34" charset="0"/>
                <a:ea typeface="DengXian" panose="02010600030101010101" pitchFamily="2" charset="-122"/>
                <a:cs typeface="Times New Roman" panose="02020603050405020304" pitchFamily="18" charset="0"/>
              </a:rPr>
              <a:t>Brenda’s verbal instruction is sufficient authorisation to withhold the money from the client account.</a:t>
            </a:r>
          </a:p>
          <a:p>
            <a:pPr marL="342900" marR="17780" lvl="0" indent="-342900">
              <a:lnSpc>
                <a:spcPct val="104000"/>
              </a:lnSpc>
              <a:spcAft>
                <a:spcPts val="1380"/>
              </a:spcAft>
              <a:buFont typeface="+mj-lt"/>
              <a:buAutoNum type="alphaUcPeriod"/>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If the solicitor confirms the client’s instructions in writing the cheque can be withheld from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cheque must be paid into the business bank account but must be transferred within 7 days to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Client money can never be withheld from the client bank account</a:t>
            </a:r>
          </a:p>
          <a:p>
            <a:pPr marL="0" indent="0">
              <a:buNone/>
            </a:pPr>
            <a:endParaRPr lang="en-GB" dirty="0"/>
          </a:p>
        </p:txBody>
      </p:sp>
    </p:spTree>
    <p:extLst>
      <p:ext uri="{BB962C8B-B14F-4D97-AF65-F5344CB8AC3E}">
        <p14:creationId xmlns:p14="http://schemas.microsoft.com/office/powerpoint/2010/main" val="928497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AD8B075B-9A4A-51C4-2936-077681B5A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9AF935-486A-55F7-EF82-8C50C795F557}"/>
              </a:ext>
            </a:extLst>
          </p:cNvPr>
          <p:cNvSpPr>
            <a:spLocks noGrp="1"/>
          </p:cNvSpPr>
          <p:nvPr>
            <p:ph type="title"/>
          </p:nvPr>
        </p:nvSpPr>
        <p:spPr>
          <a:xfrm>
            <a:off x="318307" y="2515709"/>
            <a:ext cx="9695214" cy="1826581"/>
          </a:xfrm>
        </p:spPr>
        <p:txBody>
          <a:bodyPr>
            <a:normAutofit/>
          </a:bodyPr>
          <a:lstStyle/>
          <a:p>
            <a:r>
              <a:rPr lang="en-GB" sz="3600" dirty="0"/>
              <a:t>Rule 4 : Client money must be kept separate</a:t>
            </a:r>
          </a:p>
        </p:txBody>
      </p:sp>
    </p:spTree>
    <p:extLst>
      <p:ext uri="{BB962C8B-B14F-4D97-AF65-F5344CB8AC3E}">
        <p14:creationId xmlns:p14="http://schemas.microsoft.com/office/powerpoint/2010/main" val="811041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7170-6CFE-A1D5-641A-0B141D2E9EF5}"/>
              </a:ext>
            </a:extLst>
          </p:cNvPr>
          <p:cNvSpPr>
            <a:spLocks noGrp="1"/>
          </p:cNvSpPr>
          <p:nvPr>
            <p:ph type="title"/>
          </p:nvPr>
        </p:nvSpPr>
        <p:spPr>
          <a:xfrm>
            <a:off x="492209" y="244962"/>
            <a:ext cx="9538141" cy="675048"/>
          </a:xfrm>
        </p:spPr>
        <p:txBody>
          <a:bodyPr>
            <a:normAutofit/>
          </a:bodyPr>
          <a:lstStyle/>
          <a:p>
            <a:r>
              <a:rPr lang="en-GB" sz="3200" b="1" dirty="0"/>
              <a:t>Rule 4: Client money must be kept separate</a:t>
            </a:r>
          </a:p>
        </p:txBody>
      </p:sp>
      <p:pic>
        <p:nvPicPr>
          <p:cNvPr id="5" name="Content Placeholder 4">
            <a:extLst>
              <a:ext uri="{FF2B5EF4-FFF2-40B4-BE49-F238E27FC236}">
                <a16:creationId xmlns:a16="http://schemas.microsoft.com/office/drawing/2014/main" id="{BC002094-4B40-F562-5C8A-DD96CB42B227}"/>
              </a:ext>
            </a:extLst>
          </p:cNvPr>
          <p:cNvPicPr>
            <a:picLocks noGrp="1" noChangeAspect="1"/>
          </p:cNvPicPr>
          <p:nvPr>
            <p:ph idx="1"/>
          </p:nvPr>
        </p:nvPicPr>
        <p:blipFill>
          <a:blip r:embed="rId2"/>
          <a:stretch>
            <a:fillRect/>
          </a:stretch>
        </p:blipFill>
        <p:spPr>
          <a:xfrm>
            <a:off x="519597" y="1093915"/>
            <a:ext cx="9067577" cy="5322144"/>
          </a:xfrm>
        </p:spPr>
      </p:pic>
    </p:spTree>
    <p:extLst>
      <p:ext uri="{BB962C8B-B14F-4D97-AF65-F5344CB8AC3E}">
        <p14:creationId xmlns:p14="http://schemas.microsoft.com/office/powerpoint/2010/main" val="21851172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C8BBC96-BB1A-C94A-B980-D86ECA635C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5F67A2-00E0-434E-3A76-E879E428D6DB}"/>
              </a:ext>
            </a:extLst>
          </p:cNvPr>
          <p:cNvSpPr>
            <a:spLocks noGrp="1"/>
          </p:cNvSpPr>
          <p:nvPr>
            <p:ph type="title"/>
          </p:nvPr>
        </p:nvSpPr>
        <p:spPr/>
        <p:txBody>
          <a:bodyPr/>
          <a:lstStyle/>
          <a:p>
            <a:r>
              <a:rPr lang="en-GB" dirty="0"/>
              <a:t>Receiving money from the client</a:t>
            </a:r>
          </a:p>
        </p:txBody>
      </p:sp>
    </p:spTree>
    <p:extLst>
      <p:ext uri="{BB962C8B-B14F-4D97-AF65-F5344CB8AC3E}">
        <p14:creationId xmlns:p14="http://schemas.microsoft.com/office/powerpoint/2010/main" val="409354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7B859-0F43-4E4B-3402-7DA5EEF89C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C15726-FE22-0416-8382-7E6050C9E7E4}"/>
              </a:ext>
            </a:extLst>
          </p:cNvPr>
          <p:cNvSpPr>
            <a:spLocks noGrp="1"/>
          </p:cNvSpPr>
          <p:nvPr>
            <p:ph type="title"/>
          </p:nvPr>
        </p:nvSpPr>
        <p:spPr>
          <a:xfrm>
            <a:off x="578882" y="286989"/>
            <a:ext cx="4927425" cy="762048"/>
          </a:xfrm>
        </p:spPr>
        <p:txBody>
          <a:bodyPr>
            <a:normAutofit/>
          </a:bodyPr>
          <a:lstStyle/>
          <a:p>
            <a:r>
              <a:rPr lang="en-GB" dirty="0"/>
              <a:t> Client Money </a:t>
            </a:r>
          </a:p>
        </p:txBody>
      </p:sp>
      <p:sp>
        <p:nvSpPr>
          <p:cNvPr id="54" name="Content Placeholder 2">
            <a:extLst>
              <a:ext uri="{FF2B5EF4-FFF2-40B4-BE49-F238E27FC236}">
                <a16:creationId xmlns:a16="http://schemas.microsoft.com/office/drawing/2014/main" id="{9DF1D63D-85C2-BD87-1577-E261C46EC8CB}"/>
              </a:ext>
            </a:extLst>
          </p:cNvPr>
          <p:cNvSpPr>
            <a:spLocks noGrp="1"/>
          </p:cNvSpPr>
          <p:nvPr>
            <p:ph idx="1"/>
          </p:nvPr>
        </p:nvSpPr>
        <p:spPr>
          <a:xfrm>
            <a:off x="516234" y="1183587"/>
            <a:ext cx="8706303" cy="4861644"/>
          </a:xfrm>
        </p:spPr>
        <p:txBody>
          <a:bodyPr>
            <a:normAutofit/>
          </a:bodyPr>
          <a:lstStyle/>
          <a:p>
            <a:pPr marL="0" indent="0">
              <a:lnSpc>
                <a:spcPct val="100000"/>
              </a:lnSpc>
              <a:buNone/>
            </a:pPr>
            <a:endParaRPr lang="en-GB" sz="2400" dirty="0"/>
          </a:p>
          <a:p>
            <a:pPr marL="0" indent="0">
              <a:lnSpc>
                <a:spcPct val="100000"/>
              </a:lnSpc>
              <a:buNone/>
            </a:pPr>
            <a:r>
              <a:rPr lang="en-GB" sz="2400" b="1" dirty="0"/>
              <a:t>Keeping Client Money Separate.</a:t>
            </a:r>
          </a:p>
          <a:p>
            <a:pPr>
              <a:lnSpc>
                <a:spcPct val="100000"/>
              </a:lnSpc>
            </a:pPr>
            <a:r>
              <a:rPr lang="en-GB" sz="2400" dirty="0"/>
              <a:t>Rule 4.1 must be kept separate from the firm’s own money</a:t>
            </a:r>
          </a:p>
          <a:p>
            <a:pPr>
              <a:lnSpc>
                <a:spcPct val="100000"/>
              </a:lnSpc>
            </a:pPr>
            <a:endParaRPr lang="en-GB" sz="2400" dirty="0"/>
          </a:p>
          <a:p>
            <a:pPr marL="0" indent="0">
              <a:lnSpc>
                <a:spcPct val="100000"/>
              </a:lnSpc>
              <a:buNone/>
            </a:pPr>
            <a:r>
              <a:rPr lang="en-GB" sz="2400" b="1" dirty="0"/>
              <a:t>Mixed receipts:</a:t>
            </a:r>
          </a:p>
          <a:p>
            <a:r>
              <a:rPr lang="en-GB" sz="2400" dirty="0"/>
              <a:t>What are ‘mixed receipts’? – funds in from a client that are a mix of business and client money.</a:t>
            </a:r>
          </a:p>
          <a:p>
            <a:pPr>
              <a:lnSpc>
                <a:spcPct val="100000"/>
              </a:lnSpc>
            </a:pPr>
            <a:r>
              <a:rPr lang="en-GB" sz="2400" dirty="0"/>
              <a:t>Rule 4.2 firm must allocate funds promptly to the correct bank account. </a:t>
            </a:r>
          </a:p>
          <a:p>
            <a:pPr>
              <a:lnSpc>
                <a:spcPct val="100000"/>
              </a:lnSpc>
            </a:pPr>
            <a:endParaRPr lang="en-GB" sz="2400" dirty="0"/>
          </a:p>
          <a:p>
            <a:pPr>
              <a:lnSpc>
                <a:spcPct val="100000"/>
              </a:lnSpc>
            </a:pPr>
            <a:endParaRPr lang="en-GB" sz="1600" dirty="0"/>
          </a:p>
        </p:txBody>
      </p:sp>
      <p:pic>
        <p:nvPicPr>
          <p:cNvPr id="55" name="Picture 4" descr="White calculator">
            <a:extLst>
              <a:ext uri="{FF2B5EF4-FFF2-40B4-BE49-F238E27FC236}">
                <a16:creationId xmlns:a16="http://schemas.microsoft.com/office/drawing/2014/main" id="{20FB2A46-0468-4FD0-8835-E8233EFDCD48}"/>
              </a:ext>
            </a:extLst>
          </p:cNvPr>
          <p:cNvPicPr>
            <a:picLocks noChangeAspect="1"/>
          </p:cNvPicPr>
          <p:nvPr/>
        </p:nvPicPr>
        <p:blipFill rotWithShape="1">
          <a:blip r:embed="rId2"/>
          <a:srcRect l="2592" r="40024" b="-1"/>
          <a:stretch/>
        </p:blipFill>
        <p:spPr>
          <a:xfrm>
            <a:off x="9289855" y="286988"/>
            <a:ext cx="2440714" cy="2839105"/>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2926653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73009-C789-AC80-7106-231CC8205E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7A8F4-A36A-EB08-6B3B-E0F27A86181E}"/>
              </a:ext>
            </a:extLst>
          </p:cNvPr>
          <p:cNvSpPr>
            <a:spLocks noGrp="1"/>
          </p:cNvSpPr>
          <p:nvPr>
            <p:ph type="title"/>
          </p:nvPr>
        </p:nvSpPr>
        <p:spPr>
          <a:xfrm>
            <a:off x="570747" y="269993"/>
            <a:ext cx="4220036" cy="863190"/>
          </a:xfrm>
        </p:spPr>
        <p:txBody>
          <a:bodyPr/>
          <a:lstStyle/>
          <a:p>
            <a:r>
              <a:rPr lang="en-GB" dirty="0"/>
              <a:t>Mixed Receipts</a:t>
            </a:r>
          </a:p>
        </p:txBody>
      </p:sp>
      <p:sp>
        <p:nvSpPr>
          <p:cNvPr id="3" name="Content Placeholder 2">
            <a:extLst>
              <a:ext uri="{FF2B5EF4-FFF2-40B4-BE49-F238E27FC236}">
                <a16:creationId xmlns:a16="http://schemas.microsoft.com/office/drawing/2014/main" id="{9D6D7F92-93A4-CFBC-4284-E4DACD1025D8}"/>
              </a:ext>
            </a:extLst>
          </p:cNvPr>
          <p:cNvSpPr>
            <a:spLocks noGrp="1"/>
          </p:cNvSpPr>
          <p:nvPr>
            <p:ph idx="1"/>
          </p:nvPr>
        </p:nvSpPr>
        <p:spPr>
          <a:xfrm>
            <a:off x="475380" y="1133183"/>
            <a:ext cx="9381068" cy="4991927"/>
          </a:xfrm>
        </p:spPr>
        <p:txBody>
          <a:bodyPr>
            <a:normAutofit lnSpcReduction="10000"/>
          </a:bodyPr>
          <a:lstStyle/>
          <a:p>
            <a:pPr lvl="0"/>
            <a:r>
              <a:rPr lang="en-GB" sz="2800" dirty="0"/>
              <a:t>Firms will receive money that will be a mixture of business and client money.</a:t>
            </a:r>
            <a:endParaRPr lang="en-US" sz="2800" dirty="0"/>
          </a:p>
          <a:p>
            <a:pPr lvl="0"/>
            <a:r>
              <a:rPr lang="en-GB" sz="2800" dirty="0"/>
              <a:t>Rule 4.2 requires the funds to be allocated promptly to correct account.</a:t>
            </a:r>
            <a:endParaRPr lang="en-US" sz="2800" dirty="0"/>
          </a:p>
          <a:p>
            <a:pPr lvl="0"/>
            <a:r>
              <a:rPr lang="en-GB" sz="2800" dirty="0"/>
              <a:t>Example</a:t>
            </a:r>
            <a:endParaRPr lang="en-US" sz="2800" dirty="0"/>
          </a:p>
          <a:p>
            <a:pPr lvl="0"/>
            <a:r>
              <a:rPr lang="en-GB" sz="2800" dirty="0"/>
              <a:t>A firm pays £40 out of its business account on behalf of the client, Cullen Ltd, on 1</a:t>
            </a:r>
            <a:r>
              <a:rPr lang="en-GB" sz="2800" baseline="30000" dirty="0"/>
              <a:t>st</a:t>
            </a:r>
            <a:r>
              <a:rPr lang="en-GB" sz="2800" dirty="0"/>
              <a:t> February. </a:t>
            </a:r>
            <a:endParaRPr lang="en-US" sz="2800" dirty="0"/>
          </a:p>
          <a:p>
            <a:pPr lvl="0"/>
            <a:r>
              <a:rPr lang="en-GB" sz="2800" dirty="0"/>
              <a:t>Client sends a cheque for £100 on 10</a:t>
            </a:r>
            <a:r>
              <a:rPr lang="en-GB" sz="2800" baseline="30000" dirty="0"/>
              <a:t>th</a:t>
            </a:r>
            <a:r>
              <a:rPr lang="en-GB" sz="2800" dirty="0"/>
              <a:t> Feb to pay back £40 and on account of costs.</a:t>
            </a:r>
            <a:endParaRPr lang="en-US" sz="2800" dirty="0"/>
          </a:p>
          <a:p>
            <a:pPr lvl="0"/>
            <a:r>
              <a:rPr lang="en-GB" sz="2800" dirty="0"/>
              <a:t>The £40 is business money and the £60 is client money</a:t>
            </a:r>
            <a:endParaRPr lang="en-US" sz="2800" dirty="0"/>
          </a:p>
          <a:p>
            <a:endParaRPr lang="en-GB" dirty="0"/>
          </a:p>
        </p:txBody>
      </p:sp>
    </p:spTree>
    <p:extLst>
      <p:ext uri="{BB962C8B-B14F-4D97-AF65-F5344CB8AC3E}">
        <p14:creationId xmlns:p14="http://schemas.microsoft.com/office/powerpoint/2010/main" val="2656482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28F2-D04D-9EB6-ADE4-9DA8CAA57F0A}"/>
              </a:ext>
            </a:extLst>
          </p:cNvPr>
          <p:cNvSpPr>
            <a:spLocks noGrp="1"/>
          </p:cNvSpPr>
          <p:nvPr>
            <p:ph type="title"/>
          </p:nvPr>
        </p:nvSpPr>
        <p:spPr>
          <a:xfrm>
            <a:off x="649345" y="269393"/>
            <a:ext cx="7501674" cy="805529"/>
          </a:xfrm>
        </p:spPr>
        <p:txBody>
          <a:bodyPr>
            <a:normAutofit/>
          </a:bodyPr>
          <a:lstStyle/>
          <a:p>
            <a:r>
              <a:rPr lang="en-GB" dirty="0"/>
              <a:t>Another Example of Mixed receipts</a:t>
            </a:r>
          </a:p>
        </p:txBody>
      </p:sp>
      <p:sp>
        <p:nvSpPr>
          <p:cNvPr id="3" name="Content Placeholder 2">
            <a:extLst>
              <a:ext uri="{FF2B5EF4-FFF2-40B4-BE49-F238E27FC236}">
                <a16:creationId xmlns:a16="http://schemas.microsoft.com/office/drawing/2014/main" id="{0DFE9392-B5F5-163B-6CEF-473060907E7B}"/>
              </a:ext>
            </a:extLst>
          </p:cNvPr>
          <p:cNvSpPr>
            <a:spLocks noGrp="1"/>
          </p:cNvSpPr>
          <p:nvPr>
            <p:ph idx="1"/>
          </p:nvPr>
        </p:nvSpPr>
        <p:spPr>
          <a:xfrm>
            <a:off x="531278" y="1161187"/>
            <a:ext cx="8736138" cy="5151843"/>
          </a:xfrm>
        </p:spPr>
        <p:txBody>
          <a:bodyPr>
            <a:normAutofit/>
          </a:bodyPr>
          <a:lstStyle/>
          <a:p>
            <a:pPr>
              <a:lnSpc>
                <a:spcPct val="100000"/>
              </a:lnSpc>
            </a:pPr>
            <a:r>
              <a:rPr lang="en-GB" sz="2400" dirty="0"/>
              <a:t>A firm sends a bill for its fees and disbursements to a client, together with a completion statement showing the balance due to complete the client’s house purchase. The client sends £300,000 (for the house purchase) and £360 for the firm’s professional charges, plus £1,000 for disbursements the firm has already paid, in one cheque for £301,360.</a:t>
            </a:r>
          </a:p>
          <a:p>
            <a:pPr marL="0" indent="0">
              <a:lnSpc>
                <a:spcPct val="100000"/>
              </a:lnSpc>
              <a:buNone/>
            </a:pPr>
            <a:endParaRPr lang="en-GB" sz="2400" dirty="0"/>
          </a:p>
          <a:p>
            <a:pPr marL="0" indent="0">
              <a:lnSpc>
                <a:spcPct val="100000"/>
              </a:lnSpc>
              <a:buNone/>
            </a:pPr>
            <a:r>
              <a:rPr lang="en-GB" sz="2400" b="1" dirty="0"/>
              <a:t>Question:</a:t>
            </a:r>
          </a:p>
          <a:p>
            <a:pPr>
              <a:lnSpc>
                <a:spcPct val="100000"/>
              </a:lnSpc>
            </a:pPr>
            <a:r>
              <a:rPr lang="en-GB" sz="2400" dirty="0"/>
              <a:t>How should the firm bank the cheque and which accounts should each amount be put in?</a:t>
            </a:r>
          </a:p>
        </p:txBody>
      </p:sp>
      <p:pic>
        <p:nvPicPr>
          <p:cNvPr id="53" name="Picture 4" descr="Antique cash register keys">
            <a:extLst>
              <a:ext uri="{FF2B5EF4-FFF2-40B4-BE49-F238E27FC236}">
                <a16:creationId xmlns:a16="http://schemas.microsoft.com/office/drawing/2014/main" id="{48A7B88D-ABD9-9957-DE3D-C6585BAAA657}"/>
              </a:ext>
            </a:extLst>
          </p:cNvPr>
          <p:cNvPicPr>
            <a:picLocks noChangeAspect="1"/>
          </p:cNvPicPr>
          <p:nvPr/>
        </p:nvPicPr>
        <p:blipFill rotWithShape="1">
          <a:blip r:embed="rId2"/>
          <a:srcRect l="19932" r="23295"/>
          <a:stretch/>
        </p:blipFill>
        <p:spPr>
          <a:xfrm>
            <a:off x="9692958" y="269393"/>
            <a:ext cx="1967764" cy="2304895"/>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2154524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F1CF-3D75-CC06-2DBF-67F8F699CE35}"/>
              </a:ext>
            </a:extLst>
          </p:cNvPr>
          <p:cNvSpPr>
            <a:spLocks noGrp="1"/>
          </p:cNvSpPr>
          <p:nvPr>
            <p:ph type="title"/>
          </p:nvPr>
        </p:nvSpPr>
        <p:spPr>
          <a:xfrm>
            <a:off x="608948" y="304343"/>
            <a:ext cx="4927425" cy="725042"/>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0AC43B4B-A67B-B772-3FB6-E102BED57FE3}"/>
              </a:ext>
            </a:extLst>
          </p:cNvPr>
          <p:cNvSpPr>
            <a:spLocks noGrp="1"/>
          </p:cNvSpPr>
          <p:nvPr>
            <p:ph idx="1"/>
          </p:nvPr>
        </p:nvSpPr>
        <p:spPr>
          <a:xfrm>
            <a:off x="709911" y="1186372"/>
            <a:ext cx="6506731" cy="3469776"/>
          </a:xfrm>
        </p:spPr>
        <p:txBody>
          <a:bodyPr>
            <a:normAutofit/>
          </a:bodyPr>
          <a:lstStyle/>
          <a:p>
            <a:pPr marL="0" indent="0">
              <a:buNone/>
            </a:pPr>
            <a:r>
              <a:rPr lang="en-GB" sz="2800" dirty="0"/>
              <a:t>Answer:</a:t>
            </a:r>
          </a:p>
          <a:p>
            <a:r>
              <a:rPr lang="en-GB" sz="2800" dirty="0"/>
              <a:t>£300,000 is client money</a:t>
            </a:r>
          </a:p>
          <a:p>
            <a:r>
              <a:rPr lang="en-GB" sz="2800" dirty="0"/>
              <a:t>£1360 is the firm’s own money</a:t>
            </a:r>
          </a:p>
          <a:p>
            <a:r>
              <a:rPr lang="en-GB" sz="2800" dirty="0"/>
              <a:t>Needs to be paid into one account and moved to correct accounts </a:t>
            </a:r>
            <a:r>
              <a:rPr lang="en-GB" sz="2800" b="1" dirty="0"/>
              <a:t>promptly.</a:t>
            </a:r>
          </a:p>
        </p:txBody>
      </p:sp>
      <p:pic>
        <p:nvPicPr>
          <p:cNvPr id="5" name="Picture 4" descr="Antique cash register keys">
            <a:extLst>
              <a:ext uri="{FF2B5EF4-FFF2-40B4-BE49-F238E27FC236}">
                <a16:creationId xmlns:a16="http://schemas.microsoft.com/office/drawing/2014/main" id="{3A2B2A3A-4C67-2166-34CE-FE212D8C4893}"/>
              </a:ext>
            </a:extLst>
          </p:cNvPr>
          <p:cNvPicPr>
            <a:picLocks noChangeAspect="1"/>
          </p:cNvPicPr>
          <p:nvPr/>
        </p:nvPicPr>
        <p:blipFill rotWithShape="1">
          <a:blip r:embed="rId2"/>
          <a:srcRect l="19735" r="23097" b="1"/>
          <a:stretch/>
        </p:blipFill>
        <p:spPr>
          <a:xfrm>
            <a:off x="8689258" y="192048"/>
            <a:ext cx="2680252" cy="3117743"/>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3923955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357A-E4A0-BC1D-431D-A94677C3301D}"/>
              </a:ext>
            </a:extLst>
          </p:cNvPr>
          <p:cNvSpPr>
            <a:spLocks noGrp="1"/>
          </p:cNvSpPr>
          <p:nvPr>
            <p:ph type="title"/>
          </p:nvPr>
        </p:nvSpPr>
        <p:spPr>
          <a:xfrm>
            <a:off x="200500" y="1960371"/>
            <a:ext cx="9728873" cy="1826581"/>
          </a:xfrm>
        </p:spPr>
        <p:txBody>
          <a:bodyPr/>
          <a:lstStyle/>
          <a:p>
            <a:r>
              <a:rPr lang="en-GB" dirty="0"/>
              <a:t>Rule 5: Withdrawals from client account</a:t>
            </a:r>
          </a:p>
        </p:txBody>
      </p:sp>
    </p:spTree>
    <p:extLst>
      <p:ext uri="{BB962C8B-B14F-4D97-AF65-F5344CB8AC3E}">
        <p14:creationId xmlns:p14="http://schemas.microsoft.com/office/powerpoint/2010/main" val="1328764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08CC-8528-912C-7714-49CECA0D9E07}"/>
              </a:ext>
            </a:extLst>
          </p:cNvPr>
          <p:cNvSpPr>
            <a:spLocks noGrp="1"/>
          </p:cNvSpPr>
          <p:nvPr>
            <p:ph type="title"/>
          </p:nvPr>
        </p:nvSpPr>
        <p:spPr>
          <a:xfrm>
            <a:off x="520259" y="306670"/>
            <a:ext cx="8596668" cy="809683"/>
          </a:xfrm>
        </p:spPr>
        <p:txBody>
          <a:bodyPr/>
          <a:lstStyle/>
          <a:p>
            <a:r>
              <a:rPr lang="en-GB" dirty="0"/>
              <a:t>Rule 5: Withdrawals from client account</a:t>
            </a:r>
          </a:p>
        </p:txBody>
      </p:sp>
      <p:pic>
        <p:nvPicPr>
          <p:cNvPr id="5" name="Content Placeholder 4">
            <a:extLst>
              <a:ext uri="{FF2B5EF4-FFF2-40B4-BE49-F238E27FC236}">
                <a16:creationId xmlns:a16="http://schemas.microsoft.com/office/drawing/2014/main" id="{D2D7F3D6-9DC5-1682-C211-22B4008D5AA8}"/>
              </a:ext>
            </a:extLst>
          </p:cNvPr>
          <p:cNvPicPr>
            <a:picLocks noGrp="1" noChangeAspect="1"/>
          </p:cNvPicPr>
          <p:nvPr>
            <p:ph idx="1"/>
          </p:nvPr>
        </p:nvPicPr>
        <p:blipFill>
          <a:blip r:embed="rId2"/>
          <a:stretch>
            <a:fillRect/>
          </a:stretch>
        </p:blipFill>
        <p:spPr>
          <a:xfrm>
            <a:off x="520258" y="1206109"/>
            <a:ext cx="9440381" cy="5469572"/>
          </a:xfrm>
        </p:spPr>
      </p:pic>
      <p:pic>
        <p:nvPicPr>
          <p:cNvPr id="3" name="Picture 2" descr="Stacks of gold coins">
            <a:extLst>
              <a:ext uri="{FF2B5EF4-FFF2-40B4-BE49-F238E27FC236}">
                <a16:creationId xmlns:a16="http://schemas.microsoft.com/office/drawing/2014/main" id="{8808F924-5D2B-F553-E83D-57A6BC2F4C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2053" y="246833"/>
            <a:ext cx="2284596" cy="1523064"/>
          </a:xfrm>
          <a:prstGeom prst="rect">
            <a:avLst/>
          </a:prstGeom>
        </p:spPr>
      </p:pic>
    </p:spTree>
    <p:extLst>
      <p:ext uri="{BB962C8B-B14F-4D97-AF65-F5344CB8AC3E}">
        <p14:creationId xmlns:p14="http://schemas.microsoft.com/office/powerpoint/2010/main" val="3963074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DD77-3E7A-2377-A6B7-D4556D764763}"/>
              </a:ext>
            </a:extLst>
          </p:cNvPr>
          <p:cNvSpPr>
            <a:spLocks noGrp="1"/>
          </p:cNvSpPr>
          <p:nvPr>
            <p:ph type="title"/>
          </p:nvPr>
        </p:nvSpPr>
        <p:spPr>
          <a:xfrm>
            <a:off x="613040" y="288131"/>
            <a:ext cx="2537354" cy="762000"/>
          </a:xfrm>
        </p:spPr>
        <p:txBody>
          <a:bodyPr/>
          <a:lstStyle/>
          <a:p>
            <a:r>
              <a:rPr lang="en-GB" dirty="0"/>
              <a:t>Rule 5.3</a:t>
            </a:r>
          </a:p>
        </p:txBody>
      </p:sp>
      <p:sp>
        <p:nvSpPr>
          <p:cNvPr id="3" name="Content Placeholder 2">
            <a:extLst>
              <a:ext uri="{FF2B5EF4-FFF2-40B4-BE49-F238E27FC236}">
                <a16:creationId xmlns:a16="http://schemas.microsoft.com/office/drawing/2014/main" id="{522E80D9-3CFF-5FA6-4D6D-C7DB6C04A14B}"/>
              </a:ext>
            </a:extLst>
          </p:cNvPr>
          <p:cNvSpPr>
            <a:spLocks noGrp="1"/>
          </p:cNvSpPr>
          <p:nvPr>
            <p:ph idx="1"/>
          </p:nvPr>
        </p:nvSpPr>
        <p:spPr>
          <a:xfrm>
            <a:off x="520171" y="1050131"/>
            <a:ext cx="9416785" cy="5414963"/>
          </a:xfrm>
        </p:spPr>
        <p:txBody>
          <a:bodyPr>
            <a:normAutofit fontScale="92500" lnSpcReduction="20000"/>
          </a:bodyPr>
          <a:lstStyle/>
          <a:p>
            <a:pPr lvl="0"/>
            <a:r>
              <a:rPr lang="en-GB" sz="2800" baseline="0" dirty="0"/>
              <a:t>Rule 5.3 If a firm needs to make a payment for a client but there is not enough money in the client account, then the payment must be made from the business bank account. </a:t>
            </a:r>
            <a:br>
              <a:rPr lang="en-GB" sz="2800" baseline="0" dirty="0"/>
            </a:br>
            <a:endParaRPr lang="en-US" sz="2800" dirty="0"/>
          </a:p>
          <a:p>
            <a:pPr marL="0" lvl="0" indent="0">
              <a:buNone/>
            </a:pPr>
            <a:r>
              <a:rPr lang="en-GB" sz="2800" b="1" baseline="0" dirty="0"/>
              <a:t>Example:</a:t>
            </a:r>
            <a:endParaRPr lang="en-US" sz="2800" b="1" dirty="0"/>
          </a:p>
          <a:p>
            <a:pPr lvl="0"/>
            <a:r>
              <a:rPr lang="en-GB" sz="2800" baseline="0" dirty="0"/>
              <a:t>A firm is holding client money of £500 for a client, Jones, generally on account of costs. The firm needs to make a payment of £400 for Jones. The firm holds sufficient client money to make the payment using client money. BUT</a:t>
            </a:r>
          </a:p>
          <a:p>
            <a:r>
              <a:rPr lang="en-GB" sz="2800" baseline="0" dirty="0"/>
              <a:t>A firm is holding client money of £500 for a client, Evans, generally on account of costs. The firm needs to make a payment of £600 for Evans. The firm holds insufficient client money to make the payment using client money and so……?</a:t>
            </a:r>
          </a:p>
          <a:p>
            <a:pPr lvl="0"/>
            <a:endParaRPr lang="en-GB" sz="2800" baseline="0" dirty="0"/>
          </a:p>
          <a:p>
            <a:pPr lvl="0"/>
            <a:endParaRPr lang="en-US" sz="2800" dirty="0"/>
          </a:p>
          <a:p>
            <a:endParaRPr lang="en-GB" dirty="0"/>
          </a:p>
        </p:txBody>
      </p:sp>
    </p:spTree>
    <p:extLst>
      <p:ext uri="{BB962C8B-B14F-4D97-AF65-F5344CB8AC3E}">
        <p14:creationId xmlns:p14="http://schemas.microsoft.com/office/powerpoint/2010/main" val="4757655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A630F-4F1B-5DFD-1C8C-D416059B50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58019-791C-4CE8-9C52-F718F6937338}"/>
              </a:ext>
            </a:extLst>
          </p:cNvPr>
          <p:cNvSpPr>
            <a:spLocks noGrp="1"/>
          </p:cNvSpPr>
          <p:nvPr>
            <p:ph type="title"/>
          </p:nvPr>
        </p:nvSpPr>
        <p:spPr>
          <a:xfrm>
            <a:off x="505884" y="166688"/>
            <a:ext cx="8596668" cy="669131"/>
          </a:xfrm>
        </p:spPr>
        <p:txBody>
          <a:bodyPr/>
          <a:lstStyle/>
          <a:p>
            <a:r>
              <a:rPr lang="en-GB" dirty="0"/>
              <a:t>Practice question</a:t>
            </a:r>
          </a:p>
        </p:txBody>
      </p:sp>
      <p:sp>
        <p:nvSpPr>
          <p:cNvPr id="3" name="Content Placeholder 2">
            <a:extLst>
              <a:ext uri="{FF2B5EF4-FFF2-40B4-BE49-F238E27FC236}">
                <a16:creationId xmlns:a16="http://schemas.microsoft.com/office/drawing/2014/main" id="{DB77DA19-1D6D-162D-2640-FD2C0495ED44}"/>
              </a:ext>
            </a:extLst>
          </p:cNvPr>
          <p:cNvSpPr>
            <a:spLocks noGrp="1"/>
          </p:cNvSpPr>
          <p:nvPr>
            <p:ph idx="1"/>
          </p:nvPr>
        </p:nvSpPr>
        <p:spPr>
          <a:xfrm>
            <a:off x="591610" y="953295"/>
            <a:ext cx="9309628" cy="5247480"/>
          </a:xfrm>
        </p:spPr>
        <p:txBody>
          <a:bodyPr>
            <a:normAutofit fontScale="85000" lnSpcReduction="20000"/>
          </a:bodyPr>
          <a:lstStyle/>
          <a:p>
            <a:pPr marL="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You are holding £1000 generally on account of costs and disbursements for Traybakes Ltd, in the client bank account. You want to pay a disbursement of £1200 on its behalf using one cheque. </a:t>
            </a:r>
          </a:p>
          <a:p>
            <a:pPr marL="0" indent="0">
              <a:lnSpc>
                <a:spcPct val="115000"/>
              </a:lnSpc>
              <a:spcAft>
                <a:spcPts val="1375"/>
              </a:spcAft>
              <a:buNone/>
            </a:pPr>
            <a:r>
              <a:rPr lang="en-GB" sz="2200" b="1" kern="100" dirty="0">
                <a:effectLst/>
                <a:ea typeface="Arial" panose="020B0604020202020204" pitchFamily="34" charset="0"/>
                <a:cs typeface="Arial" panose="020B0604020202020204" pitchFamily="34"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0" marR="11938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A: You can make the payment of £1200 from the client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B. You can make the payment of £1200 from the business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C. Without taking any further steps you can transfer £1000 from the client account to the business account and then write a business bank account cheque for £ 1200.</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D.  Without taking any further steps you can transfer £200 from the client account to the business account and then make the payment of £1200 from the business bank account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p:txBody>
      </p:sp>
    </p:spTree>
    <p:extLst>
      <p:ext uri="{BB962C8B-B14F-4D97-AF65-F5344CB8AC3E}">
        <p14:creationId xmlns:p14="http://schemas.microsoft.com/office/powerpoint/2010/main" val="5164572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3FFC4-5A32-BA05-4BAD-601B0A0FC1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C4963C-DBEA-BDF2-A816-FBAECAD348EB}"/>
              </a:ext>
            </a:extLst>
          </p:cNvPr>
          <p:cNvSpPr>
            <a:spLocks noGrp="1"/>
          </p:cNvSpPr>
          <p:nvPr>
            <p:ph type="title"/>
          </p:nvPr>
        </p:nvSpPr>
        <p:spPr>
          <a:xfrm>
            <a:off x="505884" y="166688"/>
            <a:ext cx="8596668" cy="669131"/>
          </a:xfrm>
        </p:spPr>
        <p:txBody>
          <a:bodyPr/>
          <a:lstStyle/>
          <a:p>
            <a:r>
              <a:rPr lang="en-GB" dirty="0"/>
              <a:t>Practice question</a:t>
            </a:r>
          </a:p>
        </p:txBody>
      </p:sp>
      <p:sp>
        <p:nvSpPr>
          <p:cNvPr id="3" name="Content Placeholder 2">
            <a:extLst>
              <a:ext uri="{FF2B5EF4-FFF2-40B4-BE49-F238E27FC236}">
                <a16:creationId xmlns:a16="http://schemas.microsoft.com/office/drawing/2014/main" id="{A8AC3173-3D0E-A80A-258A-CF5AAD9C5113}"/>
              </a:ext>
            </a:extLst>
          </p:cNvPr>
          <p:cNvSpPr>
            <a:spLocks noGrp="1"/>
          </p:cNvSpPr>
          <p:nvPr>
            <p:ph idx="1"/>
          </p:nvPr>
        </p:nvSpPr>
        <p:spPr>
          <a:xfrm>
            <a:off x="591610" y="953295"/>
            <a:ext cx="9309628" cy="5247480"/>
          </a:xfrm>
        </p:spPr>
        <p:txBody>
          <a:bodyPr>
            <a:normAutofit fontScale="85000" lnSpcReduction="20000"/>
          </a:bodyPr>
          <a:lstStyle/>
          <a:p>
            <a:pPr marL="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You are holding £1000 generally on account of costs and disbursements for Traybakes Ltd, in the client bank account. You want to pay a disbursement of £1200 on its behalf using one cheque. </a:t>
            </a:r>
          </a:p>
          <a:p>
            <a:pPr marL="0" indent="0">
              <a:lnSpc>
                <a:spcPct val="115000"/>
              </a:lnSpc>
              <a:spcAft>
                <a:spcPts val="1375"/>
              </a:spcAft>
              <a:buNone/>
            </a:pPr>
            <a:r>
              <a:rPr lang="en-GB" sz="2200" b="1" kern="100" dirty="0">
                <a:effectLst/>
                <a:ea typeface="Arial" panose="020B0604020202020204" pitchFamily="34" charset="0"/>
                <a:cs typeface="Arial" panose="020B0604020202020204" pitchFamily="34"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0" marR="11938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A: You can make the payment of £1200 from the client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B. </a:t>
            </a:r>
            <a:r>
              <a:rPr lang="en-GB" sz="2200" kern="100" dirty="0">
                <a:effectLst/>
                <a:highlight>
                  <a:srgbClr val="FFFF00"/>
                </a:highlight>
                <a:ea typeface="DengXian" panose="02010600030101010101" pitchFamily="2" charset="-122"/>
                <a:cs typeface="Times New Roman" panose="02020603050405020304" pitchFamily="18" charset="0"/>
              </a:rPr>
              <a:t>You can make the payment of £1200 from the business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C. Without taking any further steps you can transfer £1000 from the client account to the business account and then write a business bank account cheque for £ 1200.</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D.  Without taking any further steps you can transfer £200 from the client account to the business account and then make the payment of £1200 from the business bank account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p:txBody>
      </p:sp>
    </p:spTree>
    <p:extLst>
      <p:ext uri="{BB962C8B-B14F-4D97-AF65-F5344CB8AC3E}">
        <p14:creationId xmlns:p14="http://schemas.microsoft.com/office/powerpoint/2010/main" val="40916214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5FB6A-AF77-C5FC-BC98-9CB55ABF7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AF7EC1-B837-421B-0466-94742AC90795}"/>
              </a:ext>
            </a:extLst>
          </p:cNvPr>
          <p:cNvSpPr>
            <a:spLocks noGrp="1"/>
          </p:cNvSpPr>
          <p:nvPr>
            <p:ph type="title"/>
          </p:nvPr>
        </p:nvSpPr>
        <p:spPr>
          <a:xfrm>
            <a:off x="419283" y="149595"/>
            <a:ext cx="4141497" cy="736756"/>
          </a:xfrm>
        </p:spPr>
        <p:txBody>
          <a:bodyPr/>
          <a:lstStyle/>
          <a:p>
            <a:r>
              <a:rPr lang="en-GB" dirty="0"/>
              <a:t>Practice Question:</a:t>
            </a:r>
          </a:p>
        </p:txBody>
      </p:sp>
      <p:sp>
        <p:nvSpPr>
          <p:cNvPr id="3" name="Content Placeholder 2">
            <a:extLst>
              <a:ext uri="{FF2B5EF4-FFF2-40B4-BE49-F238E27FC236}">
                <a16:creationId xmlns:a16="http://schemas.microsoft.com/office/drawing/2014/main" id="{8156C79B-6245-E16C-C855-A658EEB0F08D}"/>
              </a:ext>
            </a:extLst>
          </p:cNvPr>
          <p:cNvSpPr>
            <a:spLocks noGrp="1"/>
          </p:cNvSpPr>
          <p:nvPr>
            <p:ph idx="1"/>
          </p:nvPr>
        </p:nvSpPr>
        <p:spPr>
          <a:xfrm>
            <a:off x="458552" y="935779"/>
            <a:ext cx="9543750" cy="5627706"/>
          </a:xfrm>
        </p:spPr>
        <p:txBody>
          <a:bodyPr>
            <a:noAutofit/>
          </a:bodyPr>
          <a:lstStyle/>
          <a:p>
            <a:pPr marL="0" indent="0">
              <a:buNone/>
            </a:pPr>
            <a:r>
              <a:rPr lang="en-GB" sz="2000" dirty="0"/>
              <a:t>Trinity LLP, a solicitor’s firm, is acting for Mrs Davies on a purchase of a business. The firm is holding money for Mrs Davies in a firm’s client account so that, as soon as the parties are ready, the completion of the transaction can go ahead smoothly.</a:t>
            </a:r>
          </a:p>
          <a:p>
            <a:pPr marL="0" indent="0">
              <a:buNone/>
            </a:pPr>
            <a:r>
              <a:rPr lang="en-GB" sz="2000" b="1" dirty="0"/>
              <a:t>Which of the following best describes when the solicitor can withdraw money from the client account?</a:t>
            </a:r>
          </a:p>
          <a:p>
            <a:pPr>
              <a:buAutoNum type="alphaUcParenR"/>
            </a:pPr>
            <a:r>
              <a:rPr lang="en-GB" sz="2000" dirty="0"/>
              <a:t>The solicitor can withdraw any amount of money from the client account so long as the money is replaced before the transaction is complete</a:t>
            </a:r>
          </a:p>
          <a:p>
            <a:pPr>
              <a:buAutoNum type="alphaUcParenR"/>
            </a:pPr>
            <a:r>
              <a:rPr lang="en-GB" sz="2000" dirty="0"/>
              <a:t>The solicitor can withdraw any amount of money from the client account if they require the money to pay for the firm’s general expenses.</a:t>
            </a:r>
          </a:p>
          <a:p>
            <a:pPr>
              <a:buFont typeface="Wingdings 3" charset="2"/>
              <a:buAutoNum type="alphaUcParenR"/>
            </a:pPr>
            <a:r>
              <a:rPr lang="en-GB" sz="2000" dirty="0"/>
              <a:t>The solicitor can withdraw any amount of money from the client account to cover invoices or disbursements related to the matter for which the money is held, or with the client’s informed consent</a:t>
            </a:r>
          </a:p>
          <a:p>
            <a:pPr>
              <a:buAutoNum type="alphaUcParenR"/>
            </a:pPr>
            <a:r>
              <a:rPr lang="en-GB" sz="2000" dirty="0"/>
              <a:t>The solicitor can withdraw any amount of money from the client account so long as they consider that it is in the best interests of the client.</a:t>
            </a:r>
          </a:p>
        </p:txBody>
      </p:sp>
    </p:spTree>
    <p:extLst>
      <p:ext uri="{BB962C8B-B14F-4D97-AF65-F5344CB8AC3E}">
        <p14:creationId xmlns:p14="http://schemas.microsoft.com/office/powerpoint/2010/main" val="35059199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1AF65-0E1F-B74D-B839-A3DA28737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B41554-183C-AAB4-D6EF-D063F7E3069C}"/>
              </a:ext>
            </a:extLst>
          </p:cNvPr>
          <p:cNvSpPr>
            <a:spLocks noGrp="1"/>
          </p:cNvSpPr>
          <p:nvPr>
            <p:ph type="title"/>
          </p:nvPr>
        </p:nvSpPr>
        <p:spPr>
          <a:xfrm>
            <a:off x="419283" y="149595"/>
            <a:ext cx="4141497" cy="736756"/>
          </a:xfrm>
        </p:spPr>
        <p:txBody>
          <a:bodyPr/>
          <a:lstStyle/>
          <a:p>
            <a:r>
              <a:rPr lang="en-GB" dirty="0"/>
              <a:t>Practice Question:</a:t>
            </a:r>
          </a:p>
        </p:txBody>
      </p:sp>
      <p:sp>
        <p:nvSpPr>
          <p:cNvPr id="3" name="Content Placeholder 2">
            <a:extLst>
              <a:ext uri="{FF2B5EF4-FFF2-40B4-BE49-F238E27FC236}">
                <a16:creationId xmlns:a16="http://schemas.microsoft.com/office/drawing/2014/main" id="{64EF973D-185D-89A3-AB1C-924B16D2F028}"/>
              </a:ext>
            </a:extLst>
          </p:cNvPr>
          <p:cNvSpPr>
            <a:spLocks noGrp="1"/>
          </p:cNvSpPr>
          <p:nvPr>
            <p:ph idx="1"/>
          </p:nvPr>
        </p:nvSpPr>
        <p:spPr>
          <a:xfrm>
            <a:off x="458552" y="935779"/>
            <a:ext cx="9543750" cy="5627706"/>
          </a:xfrm>
        </p:spPr>
        <p:txBody>
          <a:bodyPr>
            <a:noAutofit/>
          </a:bodyPr>
          <a:lstStyle/>
          <a:p>
            <a:pPr marL="0" indent="0">
              <a:buNone/>
            </a:pPr>
            <a:r>
              <a:rPr lang="en-GB" sz="2000" dirty="0"/>
              <a:t>Trinity LLP, a solicitor’s firm, is acting for Mrs Davies on a purchase of a business. The firm is holding money for Mrs Davies in a firm’s client account so that, as soon as the parties are ready, the completion of the transaction can go ahead smoothly.</a:t>
            </a:r>
          </a:p>
          <a:p>
            <a:pPr marL="0" indent="0">
              <a:buNone/>
            </a:pPr>
            <a:r>
              <a:rPr lang="en-GB" sz="2000" b="1" dirty="0"/>
              <a:t>Which of the following best describes when the solicitor can withdraw money from the client account?</a:t>
            </a:r>
          </a:p>
          <a:p>
            <a:pPr>
              <a:buAutoNum type="alphaUcParenR"/>
            </a:pPr>
            <a:r>
              <a:rPr lang="en-GB" sz="2000" dirty="0"/>
              <a:t>The solicitor can withdraw any amount of money from the client account so long as the money is replaced before the transaction is complete</a:t>
            </a:r>
          </a:p>
          <a:p>
            <a:pPr>
              <a:buAutoNum type="alphaUcParenR"/>
            </a:pPr>
            <a:r>
              <a:rPr lang="en-GB" sz="2000" dirty="0"/>
              <a:t>The solicitor can withdraw any amount of money from the client account if they require the money to pay for the firm’s general expenses.</a:t>
            </a:r>
          </a:p>
          <a:p>
            <a:pPr>
              <a:buFont typeface="Wingdings 3" charset="2"/>
              <a:buAutoNum type="alphaUcParenR"/>
            </a:pPr>
            <a:r>
              <a:rPr lang="en-GB" sz="2000" dirty="0">
                <a:highlight>
                  <a:srgbClr val="FFFF00"/>
                </a:highlight>
              </a:rPr>
              <a:t>The solicitor can withdraw any amount of money from the client account to cover invoices or disbursements related to the matter for which the money is held, or with the client’s informed consent</a:t>
            </a:r>
          </a:p>
          <a:p>
            <a:pPr>
              <a:buAutoNum type="alphaUcParenR"/>
            </a:pPr>
            <a:r>
              <a:rPr lang="en-GB" sz="2000" dirty="0"/>
              <a:t>The solicitor can withdraw any amount of money from the client account so long as they consider that it is in the best interests of the client.</a:t>
            </a:r>
          </a:p>
        </p:txBody>
      </p:sp>
    </p:spTree>
    <p:extLst>
      <p:ext uri="{BB962C8B-B14F-4D97-AF65-F5344CB8AC3E}">
        <p14:creationId xmlns:p14="http://schemas.microsoft.com/office/powerpoint/2010/main" val="20980142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A28C-CA31-DA10-7DAA-3F4AF486EA96}"/>
              </a:ext>
            </a:extLst>
          </p:cNvPr>
          <p:cNvSpPr>
            <a:spLocks noGrp="1"/>
          </p:cNvSpPr>
          <p:nvPr>
            <p:ph type="title"/>
          </p:nvPr>
        </p:nvSpPr>
        <p:spPr/>
        <p:txBody>
          <a:bodyPr/>
          <a:lstStyle/>
          <a:p>
            <a:r>
              <a:rPr lang="en-GB" dirty="0"/>
              <a:t>Moving client money</a:t>
            </a:r>
          </a:p>
        </p:txBody>
      </p:sp>
    </p:spTree>
    <p:extLst>
      <p:ext uri="{BB962C8B-B14F-4D97-AF65-F5344CB8AC3E}">
        <p14:creationId xmlns:p14="http://schemas.microsoft.com/office/powerpoint/2010/main" val="607967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B9666-EF35-5B14-7AAE-B8211C253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AED8E4-5DFB-D6B9-AA85-834EB4F57C1D}"/>
              </a:ext>
            </a:extLst>
          </p:cNvPr>
          <p:cNvSpPr>
            <a:spLocks noGrp="1"/>
          </p:cNvSpPr>
          <p:nvPr>
            <p:ph type="title"/>
          </p:nvPr>
        </p:nvSpPr>
        <p:spPr>
          <a:xfrm>
            <a:off x="436414" y="127760"/>
            <a:ext cx="8596668" cy="792115"/>
          </a:xfrm>
        </p:spPr>
        <p:txBody>
          <a:bodyPr>
            <a:normAutofit fontScale="90000"/>
          </a:bodyPr>
          <a:lstStyle/>
          <a:p>
            <a:r>
              <a:rPr lang="en-GB" dirty="0"/>
              <a:t>Client Money: </a:t>
            </a:r>
            <a:r>
              <a:rPr lang="en-GB" sz="3600" dirty="0"/>
              <a:t>Moving money for fees and disbursements </a:t>
            </a:r>
            <a:br>
              <a:rPr lang="en-GB" sz="3600" dirty="0"/>
            </a:br>
            <a:endParaRPr lang="en-GB" dirty="0"/>
          </a:p>
        </p:txBody>
      </p:sp>
      <p:sp>
        <p:nvSpPr>
          <p:cNvPr id="3" name="Content Placeholder 2">
            <a:extLst>
              <a:ext uri="{FF2B5EF4-FFF2-40B4-BE49-F238E27FC236}">
                <a16:creationId xmlns:a16="http://schemas.microsoft.com/office/drawing/2014/main" id="{3F2BEA9F-259C-A044-4F21-B709FE08608B}"/>
              </a:ext>
            </a:extLst>
          </p:cNvPr>
          <p:cNvSpPr>
            <a:spLocks noGrp="1"/>
          </p:cNvSpPr>
          <p:nvPr>
            <p:ph idx="1"/>
          </p:nvPr>
        </p:nvSpPr>
        <p:spPr>
          <a:xfrm>
            <a:off x="436414" y="1329058"/>
            <a:ext cx="9231314" cy="5193618"/>
          </a:xfrm>
        </p:spPr>
        <p:txBody>
          <a:bodyPr>
            <a:noAutofit/>
          </a:bodyPr>
          <a:lstStyle/>
          <a:p>
            <a:r>
              <a:rPr lang="en-GB" sz="2400" dirty="0"/>
              <a:t>Firms normally ask for money generally on account of costs. </a:t>
            </a:r>
          </a:p>
          <a:p>
            <a:r>
              <a:rPr lang="en-GB" sz="2400" dirty="0"/>
              <a:t>Until a bill is raised it is kept in the client account.</a:t>
            </a:r>
          </a:p>
          <a:p>
            <a:pPr marL="0" indent="0">
              <a:buNone/>
            </a:pPr>
            <a:r>
              <a:rPr lang="en-GB" sz="2400" dirty="0"/>
              <a:t>Rule 4.3 - Where you are holding client money and some or all of that money will be used to pay your costs:</a:t>
            </a:r>
          </a:p>
          <a:p>
            <a:pPr marL="457200" indent="-457200">
              <a:buFont typeface="+mj-lt"/>
              <a:buAutoNum type="alphaLcParenR"/>
            </a:pPr>
            <a:r>
              <a:rPr lang="en-GB" sz="2400" dirty="0"/>
              <a:t>you must give a bill of costs, or other written notification of the costs incurred, to the client or the paying party;</a:t>
            </a:r>
          </a:p>
          <a:p>
            <a:pPr marL="457200" indent="-457200">
              <a:buFont typeface="+mj-lt"/>
              <a:buAutoNum type="alphaLcParenR"/>
            </a:pPr>
            <a:r>
              <a:rPr lang="en-GB" sz="2400" dirty="0"/>
              <a:t>this must be done </a:t>
            </a:r>
            <a:r>
              <a:rPr lang="en-GB" sz="2400" dirty="0">
                <a:solidFill>
                  <a:schemeClr val="bg2">
                    <a:lumMod val="75000"/>
                  </a:schemeClr>
                </a:solidFill>
              </a:rPr>
              <a:t>before</a:t>
            </a:r>
            <a:r>
              <a:rPr lang="en-GB" sz="2400" dirty="0"/>
              <a:t> you transfer any client money from a client account to make the payment; and</a:t>
            </a:r>
          </a:p>
          <a:p>
            <a:pPr marL="457200" indent="-457200">
              <a:buFont typeface="+mj-lt"/>
              <a:buAutoNum type="alphaLcParenR"/>
            </a:pPr>
            <a:r>
              <a:rPr lang="en-GB" sz="2400" dirty="0"/>
              <a:t>any such payment must be for the specific sum identified in the bill of costs, or other written notification of the costs incurred, and covered by the amount held for the particular client or third party.</a:t>
            </a:r>
          </a:p>
        </p:txBody>
      </p:sp>
    </p:spTree>
    <p:extLst>
      <p:ext uri="{BB962C8B-B14F-4D97-AF65-F5344CB8AC3E}">
        <p14:creationId xmlns:p14="http://schemas.microsoft.com/office/powerpoint/2010/main" val="427842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2B20-A8E3-584C-F007-4E0A6F299507}"/>
              </a:ext>
            </a:extLst>
          </p:cNvPr>
          <p:cNvSpPr>
            <a:spLocks noGrp="1"/>
          </p:cNvSpPr>
          <p:nvPr>
            <p:ph type="title"/>
          </p:nvPr>
        </p:nvSpPr>
        <p:spPr>
          <a:xfrm>
            <a:off x="423789" y="207564"/>
            <a:ext cx="5818396" cy="692190"/>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DDB239A5-911C-E06D-7862-A247EA5DA3A2}"/>
              </a:ext>
            </a:extLst>
          </p:cNvPr>
          <p:cNvSpPr>
            <a:spLocks noGrp="1"/>
          </p:cNvSpPr>
          <p:nvPr>
            <p:ph idx="1"/>
          </p:nvPr>
        </p:nvSpPr>
        <p:spPr>
          <a:xfrm>
            <a:off x="423789" y="1018434"/>
            <a:ext cx="9118508" cy="5013397"/>
          </a:xfrm>
        </p:spPr>
        <p:txBody>
          <a:bodyPr>
            <a:normAutofit/>
          </a:bodyPr>
          <a:lstStyle/>
          <a:p>
            <a:pPr marL="0" indent="0">
              <a:lnSpc>
                <a:spcPct val="100000"/>
              </a:lnSpc>
              <a:buNone/>
            </a:pPr>
            <a:r>
              <a:rPr lang="en-GB" sz="2400" dirty="0"/>
              <a:t>If the disbursements </a:t>
            </a:r>
            <a:r>
              <a:rPr lang="en-GB" sz="2400" dirty="0">
                <a:solidFill>
                  <a:schemeClr val="bg2">
                    <a:lumMod val="50000"/>
                  </a:schemeClr>
                </a:solidFill>
              </a:rPr>
              <a:t>exceeds</a:t>
            </a:r>
            <a:r>
              <a:rPr lang="en-GB" sz="2400" dirty="0"/>
              <a:t> the amount of client money held, the firm must not make the payment from the client bank account:</a:t>
            </a:r>
          </a:p>
          <a:p>
            <a:pPr marL="0" indent="0">
              <a:lnSpc>
                <a:spcPct val="100000"/>
              </a:lnSpc>
              <a:buNone/>
            </a:pPr>
            <a:r>
              <a:rPr lang="en-GB" sz="2400" dirty="0"/>
              <a:t>The options are:</a:t>
            </a:r>
          </a:p>
          <a:p>
            <a:pPr marL="457200" indent="-457200">
              <a:lnSpc>
                <a:spcPct val="100000"/>
              </a:lnSpc>
              <a:buFont typeface="+mj-lt"/>
              <a:buAutoNum type="alphaUcPeriod"/>
            </a:pPr>
            <a:r>
              <a:rPr lang="en-GB" sz="2400" dirty="0"/>
              <a:t>The payment can be made from the firm’s business account. Money cannot be transferred from the client account to partially reimburse the firm unless a bill is issued or the client is made aware.</a:t>
            </a:r>
          </a:p>
          <a:p>
            <a:pPr marL="457200" indent="-457200">
              <a:lnSpc>
                <a:spcPct val="100000"/>
              </a:lnSpc>
              <a:buFont typeface="+mj-lt"/>
              <a:buAutoNum type="alphaUcPeriod"/>
            </a:pPr>
            <a:r>
              <a:rPr lang="en-GB" sz="2400" dirty="0"/>
              <a:t>The firm can advance its own money to the client. This is useful where there is almost enough client money to make the payment. The advance becomes client money and then subject to the Rules applying to client money. </a:t>
            </a:r>
          </a:p>
        </p:txBody>
      </p:sp>
      <p:pic>
        <p:nvPicPr>
          <p:cNvPr id="5" name="Picture 4" descr="Stacks of gold coins">
            <a:extLst>
              <a:ext uri="{FF2B5EF4-FFF2-40B4-BE49-F238E27FC236}">
                <a16:creationId xmlns:a16="http://schemas.microsoft.com/office/drawing/2014/main" id="{6C93483E-D5BC-E8B1-0378-6A9C9F8FCD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4493" y="207564"/>
            <a:ext cx="2284596" cy="1523064"/>
          </a:xfrm>
          <a:prstGeom prst="rect">
            <a:avLst/>
          </a:prstGeom>
        </p:spPr>
      </p:pic>
    </p:spTree>
    <p:extLst>
      <p:ext uri="{BB962C8B-B14F-4D97-AF65-F5344CB8AC3E}">
        <p14:creationId xmlns:p14="http://schemas.microsoft.com/office/powerpoint/2010/main" val="3435725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D7BE-148B-243C-8BED-78E965ECA8DA}"/>
              </a:ext>
            </a:extLst>
          </p:cNvPr>
          <p:cNvSpPr>
            <a:spLocks noGrp="1"/>
          </p:cNvSpPr>
          <p:nvPr>
            <p:ph type="title"/>
          </p:nvPr>
        </p:nvSpPr>
        <p:spPr/>
        <p:txBody>
          <a:bodyPr/>
          <a:lstStyle/>
          <a:p>
            <a:r>
              <a:rPr lang="en-GB" dirty="0"/>
              <a:t>Record keeping and Controls</a:t>
            </a:r>
            <a:br>
              <a:rPr lang="en-GB" dirty="0"/>
            </a:br>
            <a:r>
              <a:rPr lang="en-GB" dirty="0"/>
              <a:t>Rule 8</a:t>
            </a:r>
          </a:p>
        </p:txBody>
      </p:sp>
    </p:spTree>
    <p:extLst>
      <p:ext uri="{BB962C8B-B14F-4D97-AF65-F5344CB8AC3E}">
        <p14:creationId xmlns:p14="http://schemas.microsoft.com/office/powerpoint/2010/main" val="23508435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5494E-ED93-20E9-2FD6-E32569761E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634DA-92E5-A990-26E7-915C62D07C96}"/>
              </a:ext>
            </a:extLst>
          </p:cNvPr>
          <p:cNvSpPr>
            <a:spLocks noGrp="1"/>
          </p:cNvSpPr>
          <p:nvPr>
            <p:ph type="title"/>
          </p:nvPr>
        </p:nvSpPr>
        <p:spPr>
          <a:xfrm>
            <a:off x="491399" y="212007"/>
            <a:ext cx="8459719" cy="752399"/>
          </a:xfrm>
        </p:spPr>
        <p:txBody>
          <a:bodyPr>
            <a:normAutofit/>
          </a:bodyPr>
          <a:lstStyle/>
          <a:p>
            <a:r>
              <a:rPr lang="en-GB" dirty="0"/>
              <a:t>Two sets of Accounting Records</a:t>
            </a:r>
          </a:p>
        </p:txBody>
      </p:sp>
      <p:sp>
        <p:nvSpPr>
          <p:cNvPr id="3" name="Content Placeholder 2">
            <a:extLst>
              <a:ext uri="{FF2B5EF4-FFF2-40B4-BE49-F238E27FC236}">
                <a16:creationId xmlns:a16="http://schemas.microsoft.com/office/drawing/2014/main" id="{02D7D9DD-F46B-E4E0-8B31-B1E0A612B0BF}"/>
              </a:ext>
            </a:extLst>
          </p:cNvPr>
          <p:cNvSpPr>
            <a:spLocks noGrp="1"/>
          </p:cNvSpPr>
          <p:nvPr>
            <p:ph idx="1"/>
          </p:nvPr>
        </p:nvSpPr>
        <p:spPr>
          <a:xfrm>
            <a:off x="357185" y="964406"/>
            <a:ext cx="9572627" cy="5955961"/>
          </a:xfrm>
        </p:spPr>
        <p:txBody>
          <a:bodyPr>
            <a:normAutofit/>
          </a:bodyPr>
          <a:lstStyle/>
          <a:p>
            <a:pPr>
              <a:lnSpc>
                <a:spcPct val="110000"/>
              </a:lnSpc>
            </a:pPr>
            <a:r>
              <a:rPr lang="en-GB" sz="2400" dirty="0"/>
              <a:t>Rule 4.1 – client money must be kept separate from the firm's own money and…</a:t>
            </a:r>
          </a:p>
          <a:p>
            <a:pPr>
              <a:lnSpc>
                <a:spcPct val="110000"/>
              </a:lnSpc>
            </a:pPr>
            <a:r>
              <a:rPr lang="en-GB" sz="2400" dirty="0"/>
              <a:t>Rule 8 sets out the recording requirements of the Rules</a:t>
            </a:r>
          </a:p>
          <a:p>
            <a:pPr>
              <a:lnSpc>
                <a:spcPct val="110000"/>
              </a:lnSpc>
            </a:pPr>
            <a:r>
              <a:rPr lang="en-GB" sz="2400" dirty="0">
                <a:hlinkClick r:id="rId2"/>
              </a:rPr>
              <a:t>SRA | Accounts Rules | Solicitors Regulation Authority</a:t>
            </a:r>
            <a:endParaRPr lang="en-GB" sz="2400" dirty="0"/>
          </a:p>
          <a:p>
            <a:pPr>
              <a:lnSpc>
                <a:spcPct val="110000"/>
              </a:lnSpc>
            </a:pPr>
            <a:r>
              <a:rPr lang="en-GB" sz="2400" dirty="0"/>
              <a:t>Put simply – carrying on 2 separate businesses with 2 separate sets of accounts</a:t>
            </a:r>
          </a:p>
          <a:p>
            <a:pPr>
              <a:lnSpc>
                <a:spcPct val="110000"/>
              </a:lnSpc>
            </a:pPr>
            <a:r>
              <a:rPr lang="en-GB" sz="2400" dirty="0"/>
              <a:t>Set A – business that handles client money</a:t>
            </a:r>
          </a:p>
          <a:p>
            <a:pPr>
              <a:lnSpc>
                <a:spcPct val="110000"/>
              </a:lnSpc>
            </a:pPr>
            <a:r>
              <a:rPr lang="en-GB" sz="2400" dirty="0"/>
              <a:t>Set B – the business’ ordinary business accounts</a:t>
            </a:r>
          </a:p>
          <a:p>
            <a:pPr>
              <a:lnSpc>
                <a:spcPct val="110000"/>
              </a:lnSpc>
            </a:pPr>
            <a:r>
              <a:rPr lang="en-GB" sz="2400" dirty="0"/>
              <a:t>NB a firm cannot enter a debit on one set of accounts  (A) and a credit on the other  (B)</a:t>
            </a:r>
          </a:p>
          <a:p>
            <a:pPr>
              <a:lnSpc>
                <a:spcPct val="110000"/>
              </a:lnSpc>
            </a:pPr>
            <a:endParaRPr lang="en-GB" sz="2400" dirty="0"/>
          </a:p>
          <a:p>
            <a:pPr>
              <a:lnSpc>
                <a:spcPct val="110000"/>
              </a:lnSpc>
            </a:pPr>
            <a:endParaRPr lang="en-GB" sz="1700" dirty="0"/>
          </a:p>
        </p:txBody>
      </p:sp>
    </p:spTree>
    <p:extLst>
      <p:ext uri="{BB962C8B-B14F-4D97-AF65-F5344CB8AC3E}">
        <p14:creationId xmlns:p14="http://schemas.microsoft.com/office/powerpoint/2010/main" val="18713610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7637-110D-5448-7716-AAAAACC6AE3E}"/>
              </a:ext>
            </a:extLst>
          </p:cNvPr>
          <p:cNvSpPr>
            <a:spLocks noGrp="1"/>
          </p:cNvSpPr>
          <p:nvPr>
            <p:ph type="title"/>
          </p:nvPr>
        </p:nvSpPr>
        <p:spPr>
          <a:xfrm>
            <a:off x="455878" y="288132"/>
            <a:ext cx="8596668" cy="737360"/>
          </a:xfrm>
        </p:spPr>
        <p:txBody>
          <a:bodyPr/>
          <a:lstStyle/>
          <a:p>
            <a:r>
              <a:rPr lang="en-GB" dirty="0"/>
              <a:t>Client Money </a:t>
            </a:r>
          </a:p>
        </p:txBody>
      </p:sp>
      <p:sp>
        <p:nvSpPr>
          <p:cNvPr id="3" name="Content Placeholder 2">
            <a:extLst>
              <a:ext uri="{FF2B5EF4-FFF2-40B4-BE49-F238E27FC236}">
                <a16:creationId xmlns:a16="http://schemas.microsoft.com/office/drawing/2014/main" id="{93E67F05-6EDC-AED2-38AD-B10A50188549}"/>
              </a:ext>
            </a:extLst>
          </p:cNvPr>
          <p:cNvSpPr>
            <a:spLocks noGrp="1"/>
          </p:cNvSpPr>
          <p:nvPr>
            <p:ph idx="1"/>
          </p:nvPr>
        </p:nvSpPr>
        <p:spPr>
          <a:xfrm>
            <a:off x="520172" y="966029"/>
            <a:ext cx="9556280" cy="5032325"/>
          </a:xfrm>
        </p:spPr>
        <p:txBody>
          <a:bodyPr>
            <a:normAutofit lnSpcReduction="10000"/>
          </a:bodyPr>
          <a:lstStyle/>
          <a:p>
            <a:r>
              <a:rPr lang="en-GB" dirty="0"/>
              <a:t>Rule 8.1 - You keep and maintain accurate, contemporaneous, and chronological records to:</a:t>
            </a:r>
          </a:p>
          <a:p>
            <a:pPr>
              <a:buFont typeface="+mj-lt"/>
              <a:buAutoNum type="alphaLcParenR"/>
            </a:pPr>
            <a:r>
              <a:rPr lang="en-GB" dirty="0"/>
              <a:t>record in client ledgers identified by the client's name and an appropriate description of the matter to which they relate:</a:t>
            </a:r>
          </a:p>
          <a:p>
            <a:pPr marL="857250" lvl="1" indent="-400050">
              <a:buFont typeface="+mj-lt"/>
              <a:buAutoNum type="romanLcPeriod"/>
            </a:pPr>
            <a:r>
              <a:rPr lang="en-GB" dirty="0"/>
              <a:t>all receipts and payments which are client money on the client side of the client ledger account;</a:t>
            </a:r>
          </a:p>
          <a:p>
            <a:pPr marL="857250" lvl="1" indent="-400050">
              <a:buFont typeface="+mj-lt"/>
              <a:buAutoNum type="romanLcPeriod"/>
            </a:pPr>
            <a:r>
              <a:rPr lang="en-GB" dirty="0"/>
              <a:t>all receipts and payments which are not client money and bills of costs including transactions through the authorised body's accounts on the business side of the client ledger account;</a:t>
            </a:r>
          </a:p>
          <a:p>
            <a:pPr>
              <a:buFont typeface="+mj-lt"/>
              <a:buAutoNum type="alphaLcParenR"/>
            </a:pPr>
            <a:r>
              <a:rPr lang="en-GB" dirty="0"/>
              <a:t>maintain a list of all the balances shown by the client ledger accounts of the liabilities to clients (and third parties), with a running total of the balances; and</a:t>
            </a:r>
          </a:p>
          <a:p>
            <a:pPr>
              <a:buFont typeface="+mj-lt"/>
              <a:buAutoNum type="alphaLcParenR"/>
            </a:pPr>
            <a:r>
              <a:rPr lang="en-GB" dirty="0"/>
              <a:t>provide a cash book showing a running total of all transactions through client accounts held or operated by you.</a:t>
            </a:r>
          </a:p>
          <a:p>
            <a:pPr marL="0" indent="0">
              <a:buNone/>
            </a:pPr>
            <a:r>
              <a:rPr lang="en-GB" dirty="0"/>
              <a:t>8.2 - You obtain, at least every five weeks, statements from banks, building societies and other financial institutions for all client accounts and business accounts held or operated by you.</a:t>
            </a:r>
          </a:p>
        </p:txBody>
      </p:sp>
    </p:spTree>
    <p:extLst>
      <p:ext uri="{BB962C8B-B14F-4D97-AF65-F5344CB8AC3E}">
        <p14:creationId xmlns:p14="http://schemas.microsoft.com/office/powerpoint/2010/main" val="918247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9C3E-E32C-67D7-F8D9-A75BA4AB160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7CD30380-61FB-3600-354F-4C37E9F58E2C}"/>
              </a:ext>
            </a:extLst>
          </p:cNvPr>
          <p:cNvSpPr>
            <a:spLocks noGrp="1"/>
          </p:cNvSpPr>
          <p:nvPr>
            <p:ph idx="1"/>
          </p:nvPr>
        </p:nvSpPr>
        <p:spPr>
          <a:xfrm>
            <a:off x="901827" y="1488613"/>
            <a:ext cx="8596668" cy="3880773"/>
          </a:xfrm>
        </p:spPr>
        <p:txBody>
          <a:bodyPr>
            <a:normAutofit/>
          </a:bodyPr>
          <a:lstStyle/>
          <a:p>
            <a:r>
              <a:rPr lang="en-GB" sz="2400" dirty="0"/>
              <a:t>8.3 - You complete at least every five weeks, for all client accounts held or operated by you, a reconciliation of the bank or building society statement balance with the cash book balance and the client ledger total, a record of which must be signed off by the COFA or a manager of the firm. You should promptly investigate and resolve any differences shown by the reconciliation.</a:t>
            </a:r>
          </a:p>
          <a:p>
            <a:r>
              <a:rPr lang="en-GB" sz="2400" dirty="0"/>
              <a:t>8.4 - You keep readily accessible a central record of all bills or other written notifications of costs given by you.</a:t>
            </a:r>
          </a:p>
        </p:txBody>
      </p:sp>
    </p:spTree>
    <p:extLst>
      <p:ext uri="{BB962C8B-B14F-4D97-AF65-F5344CB8AC3E}">
        <p14:creationId xmlns:p14="http://schemas.microsoft.com/office/powerpoint/2010/main" val="29470164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BE29-09E5-F0E0-FCF3-8CAD6D76F29B}"/>
              </a:ext>
            </a:extLst>
          </p:cNvPr>
          <p:cNvSpPr>
            <a:spLocks noGrp="1"/>
          </p:cNvSpPr>
          <p:nvPr>
            <p:ph type="title"/>
          </p:nvPr>
        </p:nvSpPr>
        <p:spPr>
          <a:xfrm>
            <a:off x="598753" y="283464"/>
            <a:ext cx="2915972" cy="838105"/>
          </a:xfrm>
        </p:spPr>
        <p:txBody>
          <a:bodyPr/>
          <a:lstStyle/>
          <a:p>
            <a:r>
              <a:rPr lang="en-GB" dirty="0"/>
              <a:t>Summary</a:t>
            </a:r>
          </a:p>
        </p:txBody>
      </p:sp>
      <p:sp>
        <p:nvSpPr>
          <p:cNvPr id="3" name="Content Placeholder 2">
            <a:extLst>
              <a:ext uri="{FF2B5EF4-FFF2-40B4-BE49-F238E27FC236}">
                <a16:creationId xmlns:a16="http://schemas.microsoft.com/office/drawing/2014/main" id="{D419E976-C7F2-494B-F637-D5BDBDBD627C}"/>
              </a:ext>
            </a:extLst>
          </p:cNvPr>
          <p:cNvSpPr>
            <a:spLocks noGrp="1"/>
          </p:cNvSpPr>
          <p:nvPr>
            <p:ph idx="1"/>
          </p:nvPr>
        </p:nvSpPr>
        <p:spPr>
          <a:xfrm>
            <a:off x="940155" y="1421404"/>
            <a:ext cx="8596668" cy="5153132"/>
          </a:xfrm>
        </p:spPr>
        <p:txBody>
          <a:bodyPr>
            <a:noAutofit/>
          </a:bodyPr>
          <a:lstStyle/>
          <a:p>
            <a:r>
              <a:rPr lang="en-GB" sz="2800" dirty="0"/>
              <a:t>A firm must keep client money separate from the firm’s own money</a:t>
            </a:r>
          </a:p>
          <a:p>
            <a:r>
              <a:rPr lang="en-GB" sz="2800" dirty="0"/>
              <a:t>Subject to exceptions, client money must be paid into the client account promptly</a:t>
            </a:r>
          </a:p>
          <a:p>
            <a:r>
              <a:rPr lang="en-GB" sz="2800" dirty="0"/>
              <a:t>Firms must never withdraw more client money for a client than is held in the client account for the client</a:t>
            </a:r>
          </a:p>
          <a:p>
            <a:r>
              <a:rPr lang="en-GB" sz="2800" dirty="0"/>
              <a:t>A client account cannot be used to provide banking facilities</a:t>
            </a:r>
          </a:p>
          <a:p>
            <a:r>
              <a:rPr lang="en-GB" sz="2800" dirty="0"/>
              <a:t>All dealings with client money must be recorded.</a:t>
            </a:r>
          </a:p>
        </p:txBody>
      </p:sp>
    </p:spTree>
    <p:extLst>
      <p:ext uri="{BB962C8B-B14F-4D97-AF65-F5344CB8AC3E}">
        <p14:creationId xmlns:p14="http://schemas.microsoft.com/office/powerpoint/2010/main" val="30629015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007B-6E31-CC0E-A2D0-70B2DE6BB0A4}"/>
              </a:ext>
            </a:extLst>
          </p:cNvPr>
          <p:cNvSpPr>
            <a:spLocks noGrp="1"/>
          </p:cNvSpPr>
          <p:nvPr>
            <p:ph type="title"/>
          </p:nvPr>
        </p:nvSpPr>
        <p:spPr>
          <a:xfrm>
            <a:off x="284142" y="156238"/>
            <a:ext cx="9408498" cy="776450"/>
          </a:xfrm>
        </p:spPr>
        <p:txBody>
          <a:bodyPr/>
          <a:lstStyle/>
          <a:p>
            <a:r>
              <a:rPr lang="en-GB" dirty="0"/>
              <a:t>Summary: </a:t>
            </a:r>
          </a:p>
        </p:txBody>
      </p:sp>
      <p:sp>
        <p:nvSpPr>
          <p:cNvPr id="3" name="Content Placeholder 2">
            <a:extLst>
              <a:ext uri="{FF2B5EF4-FFF2-40B4-BE49-F238E27FC236}">
                <a16:creationId xmlns:a16="http://schemas.microsoft.com/office/drawing/2014/main" id="{2624B663-8E1B-405F-19E4-CC851037BA88}"/>
              </a:ext>
            </a:extLst>
          </p:cNvPr>
          <p:cNvSpPr>
            <a:spLocks noGrp="1"/>
          </p:cNvSpPr>
          <p:nvPr>
            <p:ph idx="1"/>
          </p:nvPr>
        </p:nvSpPr>
        <p:spPr>
          <a:xfrm>
            <a:off x="604182" y="996652"/>
            <a:ext cx="9088458" cy="5202980"/>
          </a:xfrm>
        </p:spPr>
        <p:txBody>
          <a:bodyPr>
            <a:normAutofit/>
          </a:bodyPr>
          <a:lstStyle/>
          <a:p>
            <a:pPr lvl="0"/>
            <a:r>
              <a:rPr lang="en-GB" sz="2400" dirty="0"/>
              <a:t>When a bill has been issued for professional charges and paid and/or unpaid disbursements, money received in payment of the bill will be the firm’s own money and must be paid into the business account.</a:t>
            </a:r>
            <a:endParaRPr lang="en-US" sz="2400" dirty="0"/>
          </a:p>
          <a:p>
            <a:pPr lvl="0"/>
            <a:r>
              <a:rPr lang="en-GB" sz="2400" dirty="0"/>
              <a:t>Where the firm is holding client money in the client account and issues a bill for professional charges and paid and/or unpaid disbursements, the whole amount billed can be transferred to the business account. </a:t>
            </a:r>
            <a:endParaRPr lang="en-US" sz="2400" dirty="0"/>
          </a:p>
          <a:p>
            <a:pPr lvl="0"/>
            <a:r>
              <a:rPr lang="en-GB" sz="2400" dirty="0"/>
              <a:t>Where the firm is holding client money in the client account, money due it cannot be transferred  unless a bill is issued.</a:t>
            </a:r>
            <a:endParaRPr lang="en-US" sz="2400" dirty="0"/>
          </a:p>
          <a:p>
            <a:pPr lvl="0"/>
            <a:r>
              <a:rPr lang="en-GB" sz="2400" dirty="0"/>
              <a:t>Even if a bill has not been issued, money received for a paid disbursement is the firm’s own money and client money.</a:t>
            </a:r>
            <a:endParaRPr lang="en-US" sz="2400" dirty="0"/>
          </a:p>
          <a:p>
            <a:endParaRPr lang="en-GB" dirty="0"/>
          </a:p>
        </p:txBody>
      </p:sp>
    </p:spTree>
    <p:extLst>
      <p:ext uri="{BB962C8B-B14F-4D97-AF65-F5344CB8AC3E}">
        <p14:creationId xmlns:p14="http://schemas.microsoft.com/office/powerpoint/2010/main" val="19904250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C37E0-3A56-9437-3FBC-27FF7C886B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025844-D398-BCA4-2A3E-DCC1951E2A69}"/>
              </a:ext>
            </a:extLst>
          </p:cNvPr>
          <p:cNvSpPr>
            <a:spLocks noGrp="1"/>
          </p:cNvSpPr>
          <p:nvPr>
            <p:ph type="title"/>
          </p:nvPr>
        </p:nvSpPr>
        <p:spPr>
          <a:xfrm>
            <a:off x="285386" y="222983"/>
            <a:ext cx="10034997" cy="787606"/>
          </a:xfrm>
        </p:spPr>
        <p:txBody>
          <a:bodyPr/>
          <a:lstStyle/>
          <a:p>
            <a:r>
              <a:rPr lang="en-GB" dirty="0"/>
              <a:t>Summary: Format of Accounts – SRA Guidance </a:t>
            </a:r>
          </a:p>
        </p:txBody>
      </p:sp>
      <p:sp>
        <p:nvSpPr>
          <p:cNvPr id="3" name="Content Placeholder 2">
            <a:extLst>
              <a:ext uri="{FF2B5EF4-FFF2-40B4-BE49-F238E27FC236}">
                <a16:creationId xmlns:a16="http://schemas.microsoft.com/office/drawing/2014/main" id="{AA7C8CA6-8A30-67D6-4808-2BA42F96F70B}"/>
              </a:ext>
            </a:extLst>
          </p:cNvPr>
          <p:cNvSpPr>
            <a:spLocks noGrp="1"/>
          </p:cNvSpPr>
          <p:nvPr>
            <p:ph idx="1"/>
          </p:nvPr>
        </p:nvSpPr>
        <p:spPr>
          <a:xfrm>
            <a:off x="476749" y="1010589"/>
            <a:ext cx="9617370" cy="5361636"/>
          </a:xfrm>
        </p:spPr>
        <p:txBody>
          <a:bodyPr>
            <a:noAutofit/>
          </a:bodyPr>
          <a:lstStyle/>
          <a:p>
            <a:r>
              <a:rPr lang="en-GB" sz="2400" dirty="0"/>
              <a:t>Books should be maintained on the double-entry principle :  every transaction relating to client money should be recorded in at least the client cash book and the client ledger.</a:t>
            </a:r>
          </a:p>
          <a:p>
            <a:r>
              <a:rPr lang="en-GB" sz="2400" dirty="0"/>
              <a:t>Books should be legible, up to date and contain narratives alongside the entries which identify and provide adequate information about the transaction. </a:t>
            </a:r>
          </a:p>
          <a:p>
            <a:r>
              <a:rPr lang="en-GB" sz="2400" dirty="0"/>
              <a:t>The current balance, if not shown on the client ledger account, should be readily ascertainable. </a:t>
            </a:r>
          </a:p>
          <a:p>
            <a:r>
              <a:rPr lang="en-GB" sz="2400" dirty="0"/>
              <a:t>In accordance with Rule 8, entries should be made in chronological order and record the date of the underlying transaction.</a:t>
            </a:r>
          </a:p>
        </p:txBody>
      </p:sp>
    </p:spTree>
    <p:extLst>
      <p:ext uri="{BB962C8B-B14F-4D97-AF65-F5344CB8AC3E}">
        <p14:creationId xmlns:p14="http://schemas.microsoft.com/office/powerpoint/2010/main" val="1881020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9AB40-DDA9-E7F9-F3DF-33187FB538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1D9325-FE43-748C-9F89-41C3AD2A19D9}"/>
              </a:ext>
            </a:extLst>
          </p:cNvPr>
          <p:cNvSpPr>
            <a:spLocks noGrp="1"/>
          </p:cNvSpPr>
          <p:nvPr>
            <p:ph type="title"/>
          </p:nvPr>
        </p:nvSpPr>
        <p:spPr>
          <a:xfrm>
            <a:off x="225781" y="251557"/>
            <a:ext cx="9806397" cy="929770"/>
          </a:xfrm>
        </p:spPr>
        <p:txBody>
          <a:bodyPr/>
          <a:lstStyle/>
          <a:p>
            <a:r>
              <a:rPr lang="en-GB" dirty="0"/>
              <a:t>Summary Format of Accounts – SRA Guidance </a:t>
            </a:r>
          </a:p>
        </p:txBody>
      </p:sp>
      <p:sp>
        <p:nvSpPr>
          <p:cNvPr id="3" name="Content Placeholder 2">
            <a:extLst>
              <a:ext uri="{FF2B5EF4-FFF2-40B4-BE49-F238E27FC236}">
                <a16:creationId xmlns:a16="http://schemas.microsoft.com/office/drawing/2014/main" id="{A711635A-C41C-E310-1F82-89708ED63A46}"/>
              </a:ext>
            </a:extLst>
          </p:cNvPr>
          <p:cNvSpPr>
            <a:spLocks noGrp="1"/>
          </p:cNvSpPr>
          <p:nvPr>
            <p:ph idx="1"/>
          </p:nvPr>
        </p:nvSpPr>
        <p:spPr>
          <a:xfrm>
            <a:off x="379146" y="1181326"/>
            <a:ext cx="9543523" cy="5276623"/>
          </a:xfrm>
        </p:spPr>
        <p:txBody>
          <a:bodyPr>
            <a:noAutofit/>
          </a:bodyPr>
          <a:lstStyle/>
          <a:p>
            <a:r>
              <a:rPr lang="en-GB" sz="2400" dirty="0"/>
              <a:t>Ledger accounts should include the name of the client or other person or trust for whom the money is held and contain a heading which provides a description of the matter or transaction, for example, </a:t>
            </a:r>
          </a:p>
          <a:p>
            <a:r>
              <a:rPr lang="en-GB" sz="2000" dirty="0"/>
              <a:t>Client: Mr A </a:t>
            </a:r>
            <a:r>
              <a:rPr lang="en-GB" sz="2000" dirty="0" err="1"/>
              <a:t>Nother</a:t>
            </a:r>
            <a:r>
              <a:rPr lang="en-GB" sz="2000" dirty="0"/>
              <a:t>: Matter: Sale of 1 Property Road, London. </a:t>
            </a:r>
          </a:p>
          <a:p>
            <a:r>
              <a:rPr lang="en-GB" sz="2400" dirty="0"/>
              <a:t>Business account entries (which reflect, for example, money due to your firm for costs) in relation to each client or trust matter are kept up to date as well as the client account entries. </a:t>
            </a:r>
          </a:p>
          <a:p>
            <a:r>
              <a:rPr lang="en-GB" sz="2400" dirty="0"/>
              <a:t>You keep a separate contemporaneous and chronological record of any inter-ledger transfers.</a:t>
            </a:r>
          </a:p>
        </p:txBody>
      </p:sp>
    </p:spTree>
    <p:extLst>
      <p:ext uri="{BB962C8B-B14F-4D97-AF65-F5344CB8AC3E}">
        <p14:creationId xmlns:p14="http://schemas.microsoft.com/office/powerpoint/2010/main" val="27410475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6246B-35FD-9D42-DB2F-653F8785309E}"/>
              </a:ext>
            </a:extLst>
          </p:cNvPr>
          <p:cNvSpPr>
            <a:spLocks noGrp="1"/>
          </p:cNvSpPr>
          <p:nvPr>
            <p:ph type="title"/>
          </p:nvPr>
        </p:nvSpPr>
        <p:spPr>
          <a:xfrm>
            <a:off x="491168" y="273843"/>
            <a:ext cx="8596668" cy="697706"/>
          </a:xfrm>
        </p:spPr>
        <p:txBody>
          <a:bodyPr/>
          <a:lstStyle/>
          <a:p>
            <a:r>
              <a:rPr lang="en-GB" b="1" dirty="0"/>
              <a:t>Finally:  Cash Transfers</a:t>
            </a:r>
          </a:p>
        </p:txBody>
      </p:sp>
      <p:sp>
        <p:nvSpPr>
          <p:cNvPr id="3" name="Content Placeholder 2">
            <a:extLst>
              <a:ext uri="{FF2B5EF4-FFF2-40B4-BE49-F238E27FC236}">
                <a16:creationId xmlns:a16="http://schemas.microsoft.com/office/drawing/2014/main" id="{ACD907A4-2E4D-10CA-F041-E74C31EAEF26}"/>
              </a:ext>
            </a:extLst>
          </p:cNvPr>
          <p:cNvSpPr>
            <a:spLocks noGrp="1"/>
          </p:cNvSpPr>
          <p:nvPr>
            <p:ph idx="1"/>
          </p:nvPr>
        </p:nvSpPr>
        <p:spPr>
          <a:xfrm>
            <a:off x="398298" y="1054463"/>
            <a:ext cx="9017163" cy="5529694"/>
          </a:xfrm>
        </p:spPr>
        <p:txBody>
          <a:bodyPr>
            <a:normAutofit/>
          </a:bodyPr>
          <a:lstStyle/>
          <a:p>
            <a:r>
              <a:rPr lang="en-GB" sz="2400" dirty="0"/>
              <a:t>Most common cash transfer – money transferred from Client account to the business account to pay the firm’s professional charges. </a:t>
            </a:r>
          </a:p>
          <a:p>
            <a:r>
              <a:rPr lang="en-GB" sz="2400" dirty="0"/>
              <a:t>Once a bill is raised then the firm can transfer the money</a:t>
            </a:r>
          </a:p>
          <a:p>
            <a:r>
              <a:rPr lang="en-GB" sz="2400" dirty="0"/>
              <a:t>Other reasons to transfer cash:</a:t>
            </a:r>
          </a:p>
          <a:p>
            <a:pPr marL="457200" indent="-457200">
              <a:buFont typeface="+mj-lt"/>
              <a:buAutoNum type="alphaLcParenR"/>
            </a:pPr>
            <a:r>
              <a:rPr lang="en-GB" sz="2400" dirty="0"/>
              <a:t>To advance money to a client or trust where the solicitor to make a payment on behalf of the client and insufficient money is available </a:t>
            </a:r>
          </a:p>
          <a:p>
            <a:pPr marL="457200" indent="-457200">
              <a:buFont typeface="+mj-lt"/>
              <a:buAutoNum type="alphaLcParenR"/>
            </a:pPr>
            <a:r>
              <a:rPr lang="en-GB" sz="2400" dirty="0"/>
              <a:t>To replace money withdrawn in breach</a:t>
            </a:r>
          </a:p>
          <a:p>
            <a:pPr marL="457200" indent="-457200">
              <a:buFont typeface="+mj-lt"/>
              <a:buAutoNum type="alphaLcParenR"/>
            </a:pPr>
            <a:r>
              <a:rPr lang="en-GB" sz="2400" dirty="0"/>
              <a:t>To allow the client a sum in lieu of interest</a:t>
            </a:r>
          </a:p>
          <a:p>
            <a:endParaRPr lang="en-GB" b="1" dirty="0"/>
          </a:p>
        </p:txBody>
      </p:sp>
    </p:spTree>
    <p:extLst>
      <p:ext uri="{BB962C8B-B14F-4D97-AF65-F5344CB8AC3E}">
        <p14:creationId xmlns:p14="http://schemas.microsoft.com/office/powerpoint/2010/main" val="40597634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3"/>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purl.org/dc/terms/"/>
    <ds:schemaRef ds:uri="041b216b-d67c-40f0-8fda-c03876662904"/>
    <ds:schemaRef ds:uri="http://schemas.microsoft.com/office/2006/documentManagement/types"/>
    <ds:schemaRef ds:uri="http://schemas.microsoft.com/office/2006/metadata/properties"/>
    <ds:schemaRef ds:uri="http://purl.org/dc/dcmitype/"/>
    <ds:schemaRef ds:uri="http://purl.org/dc/elements/1.1/"/>
    <ds:schemaRef ds:uri="aa0a0978-40ed-489e-9e56-6db48364def5"/>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1900</TotalTime>
  <Words>4130</Words>
  <Application>Microsoft Office PowerPoint</Application>
  <PresentationFormat>Widescreen</PresentationFormat>
  <Paragraphs>245</Paragraphs>
  <Slides>47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DengXian</vt:lpstr>
      <vt:lpstr>open-sans</vt:lpstr>
      <vt:lpstr>Aptos</vt:lpstr>
      <vt:lpstr>Arial</vt:lpstr>
      <vt:lpstr>Calibri</vt:lpstr>
      <vt:lpstr>Trebuchet MS</vt:lpstr>
      <vt:lpstr>Wingdings 3</vt:lpstr>
      <vt:lpstr>Facet</vt:lpstr>
      <vt:lpstr>Solicitor Accounts Part Two </vt:lpstr>
      <vt:lpstr>Learning Outcomes</vt:lpstr>
      <vt:lpstr>Client Money - governed by Part 2 of the SRA Rules (SRA | Accounts Rules | Solicitors Regulation Authority)  </vt:lpstr>
      <vt:lpstr>Client Money: Rule 2</vt:lpstr>
      <vt:lpstr>Client Money: Solicitors Accounts Rules 2.1</vt:lpstr>
      <vt:lpstr>Client Money: Solicitors Accounts Rules 2.1</vt:lpstr>
      <vt:lpstr>Practice Question</vt:lpstr>
      <vt:lpstr>Practice Question</vt:lpstr>
      <vt:lpstr>Practice question:</vt:lpstr>
      <vt:lpstr>Practice question:</vt:lpstr>
      <vt:lpstr>Practice question:</vt:lpstr>
      <vt:lpstr>Practice question:</vt:lpstr>
      <vt:lpstr>Client Money: Solicitors Accounts Rules 2.2</vt:lpstr>
      <vt:lpstr>Client Money: Solicitors Accounts Rules 2.3</vt:lpstr>
      <vt:lpstr>Client Money </vt:lpstr>
      <vt:lpstr>Rule 3 – The Client Account</vt:lpstr>
      <vt:lpstr>Clients’ Accounts</vt:lpstr>
      <vt:lpstr>Paying into a client account</vt:lpstr>
      <vt:lpstr>Practice question</vt:lpstr>
      <vt:lpstr>Practice question</vt:lpstr>
      <vt:lpstr>Rule 4 : Client money must be kept separate</vt:lpstr>
      <vt:lpstr>Rule 4: Client money must be kept separate</vt:lpstr>
      <vt:lpstr>Receiving money from the client</vt:lpstr>
      <vt:lpstr> Client Money </vt:lpstr>
      <vt:lpstr>Mixed Receipts</vt:lpstr>
      <vt:lpstr>Another Example of Mixed receipts</vt:lpstr>
      <vt:lpstr>Client Money </vt:lpstr>
      <vt:lpstr>Rule 5: Withdrawals from client account</vt:lpstr>
      <vt:lpstr>Rule 5: Withdrawals from client account</vt:lpstr>
      <vt:lpstr>Rule 5.3</vt:lpstr>
      <vt:lpstr>Practice question</vt:lpstr>
      <vt:lpstr>Practice question</vt:lpstr>
      <vt:lpstr>Practice Question:</vt:lpstr>
      <vt:lpstr>Practice Question:</vt:lpstr>
      <vt:lpstr>Moving client money</vt:lpstr>
      <vt:lpstr>Client Money: Moving money for fees and disbursements  </vt:lpstr>
      <vt:lpstr>Client Money </vt:lpstr>
      <vt:lpstr>Record keeping and Controls Rule 8</vt:lpstr>
      <vt:lpstr>Two sets of Accounting Records</vt:lpstr>
      <vt:lpstr>Client Money </vt:lpstr>
      <vt:lpstr>Client Money </vt:lpstr>
      <vt:lpstr>Summary</vt:lpstr>
      <vt:lpstr>Summary: </vt:lpstr>
      <vt:lpstr>Summary: Format of Accounts – SRA Guidance </vt:lpstr>
      <vt:lpstr>Summary Format of Accounts – SRA Guidance </vt:lpstr>
      <vt:lpstr>Finally:  Cash Transfers</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cp:lastPrinted>2025-02-25T16:45:05Z</cp:lastPrinted>
  <dcterms:created xsi:type="dcterms:W3CDTF">2024-02-03T18:13:02Z</dcterms:created>
  <dcterms:modified xsi:type="dcterms:W3CDTF">2025-02-28T15:28:03Z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