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6"/>
    <p:sldId id="257" r:id="rId7"/>
    <p:sldId id="258" r:id="rId8"/>
    <p:sldId id="259" r:id="rId9"/>
    <p:sldId id="260" r:id="rId10"/>
    <p:sldId id="261" r:id="rId11"/>
    <p:sldId id="262" r:id="rId12"/>
    <p:sldId id="263" r:id="rId13"/>
  </p:sldIdLst>
  <p:sldSz cx="23749000" cy="168021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2" Type="http://schemas.openxmlformats.org/officeDocument/2006/relationships/presProps" Target="presProps.xml"/><Relationship Id="rId3" Type="http://schemas.openxmlformats.org/officeDocument/2006/relationships/viewProps" Target="viewProps.xml"/><Relationship Id="rId4" Type="http://schemas.openxmlformats.org/officeDocument/2006/relationships/theme" Target="theme/theme1.xml"/><Relationship Id="rId5" Type="http://schemas.openxmlformats.org/officeDocument/2006/relationships/tableStyles" Target="tableStyles.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1" id="2"/>
          <p:cNvSpPr txBox="true"/>
          <p:nvPr/>
        </p:nvSpPr>
        <p:spPr>
          <a:xfrm>
            <a:off x="5930900" y="571500"/>
            <a:ext cx="11887200" cy="16484600"/>
          </a:xfrm>
          <a:prstGeom prst="rect">
            <a:avLst/>
          </a:prstGeom>
        </p:spPr>
        <p:txBody>
          <a:bodyPr anchor="t" rtlCol="false"/>
          <a:lstStyle/>
          <a:p>
            <a:pPr algn="l"/>
            <a:r>
              <a:t/>
            </a:r>
            <a:endParaRPr lang="en-US" sz="1100"/>
          </a:p>
          <a:p>
            <a:r>
              <a:rPr lang="en-US" sz="3700">
                <a:solidFill>
                  <a:srgbClr val="252525"/>
                </a:solidFill>
              </a:rPr>
              <a:t>T</a:t>
            </a:r>
            <a:r>
              <a:rPr lang="en-US" sz="3700">
                <a:solidFill>
                  <a:srgbClr val="252525"/>
                </a:solidFill>
              </a:rPr>
              <a:t>itle: The Future of AI-Assisted</a:t>
            </a:r>
          </a:p>
          <a:p>
            <a:r>
              <a:rPr lang="en-US" sz="3700">
                <a:solidFill>
                  <a:srgbClr val="252525"/>
                </a:solidFill>
              </a:rPr>
              <a:t> Writing: Supporting or Stifling Creativity?</a:t>
            </a:r>
          </a:p>
          <a:p>
            <a:r>
              <a:rPr lang="en-US" sz="5000"/>
              <a:t>  </a:t>
            </a:r>
          </a:p>
          <a:p>
            <a:r>
              <a:rPr lang="en-US" sz="3700">
                <a:solidFill>
                  <a:srgbClr val="252525"/>
                </a:solidFill>
              </a:rPr>
              <a:t>In this present day and generation AI technology is increasing all around the world. There are loads of ways to use this type of technology. People are starting to use Grammarly, and ChatGPT for their daily lives, to save time and make life easier. </a:t>
            </a:r>
          </a:p>
          <a:p>
            <a:r>
              <a:rPr lang="en-US" sz="3700">
                <a:solidFill>
                  <a:srgbClr val="252525"/>
                </a:solidFill>
              </a:rPr>
              <a:t>AI assisted writing helps improve speed, grammar and punctuation. It can also summarise pages of writing. Some other clever uses for assisted writing are to translate, simplify complex information and break it down into easy to read bullet points.</a:t>
            </a:r>
          </a:p>
          <a:p>
            <a:r>
              <a:rPr lang="en-US" sz="3700">
                <a:solidFill>
                  <a:srgbClr val="252525"/>
                </a:solidFill>
              </a:rPr>
              <a:t>AI is having a dramatic impact on education and learning in all levels. It clearly affects teachers and students.</a:t>
            </a:r>
          </a:p>
          <a:p>
            <a:r>
              <a:rPr lang="en-US" sz="3700">
                <a:solidFill>
                  <a:srgbClr val="252525"/>
                </a:solidFill>
              </a:rPr>
              <a:t>AI tools enhance academic writing by </a:t>
            </a:r>
          </a:p>
        </p:txBody>
      </p:sp>
    </p:spTree>
  </p:cSld>
  <p:clrMapOvr>
    <a:masterClrMapping/>
  </p:clrMapOvr>
</p:sld>
</file>

<file path=ppt/slides/slide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1" id="2"/>
          <p:cNvSpPr txBox="true"/>
          <p:nvPr/>
        </p:nvSpPr>
        <p:spPr>
          <a:xfrm>
            <a:off x="5930900" y="571500"/>
            <a:ext cx="11887200" cy="16484600"/>
          </a:xfrm>
          <a:prstGeom prst="rect">
            <a:avLst/>
          </a:prstGeom>
        </p:spPr>
        <p:txBody>
          <a:bodyPr anchor="t" rtlCol="false"/>
          <a:lstStyle/>
          <a:p>
            <a:pPr algn="l"/>
            <a:r>
              <a:t/>
            </a:r>
            <a:endParaRPr lang="en-US" sz="1100"/>
          </a:p>
          <a:p>
            <a:r>
              <a:rPr lang="en-US" sz="3700">
                <a:solidFill>
                  <a:srgbClr val="252525"/>
                </a:solidFill>
              </a:rPr>
              <a:t>supporting students and promoting better outcomes in creativity and expression.</a:t>
            </a:r>
          </a:p>
          <a:p>
            <a:r>
              <a:rPr lang="en-US" sz="5000"/>
              <a:t>  </a:t>
            </a:r>
          </a:p>
          <a:p>
            <a:r>
              <a:rPr lang="en-US" sz="3700">
                <a:solidFill>
                  <a:srgbClr val="252525"/>
                </a:solidFill>
              </a:rPr>
              <a:t>Studies show that there has been a big impact on the quality of the students writing and ability to complete writing essays. AI tools such as Grammarly, QuillBot and Wordtune have found to be strongly enhancing students writing skills. These tools provide advanced handy information and suggestions to assist with style and precision. They also give the distinct ability to help with the refinement of sentences and the increased efficiency needed. These tools have also been improving students use of punctuation and grammar, giving helpful suggestions aiding the students as they go along. However some people are against AI-Assisted writing and put it in the same brackets as avoiding, cheating or steering clear of all </a:t>
            </a:r>
          </a:p>
        </p:txBody>
      </p:sp>
    </p:spTree>
  </p:cSld>
  <p:clrMapOvr>
    <a:masterClrMapping/>
  </p:clrMapOvr>
</p:sld>
</file>

<file path=ppt/slides/slide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1" id="2"/>
          <p:cNvSpPr txBox="true"/>
          <p:nvPr/>
        </p:nvSpPr>
        <p:spPr>
          <a:xfrm>
            <a:off x="5930900" y="571500"/>
            <a:ext cx="11887200" cy="16484600"/>
          </a:xfrm>
          <a:prstGeom prst="rect">
            <a:avLst/>
          </a:prstGeom>
        </p:spPr>
        <p:txBody>
          <a:bodyPr anchor="t" rtlCol="false"/>
          <a:lstStyle/>
          <a:p>
            <a:pPr algn="l"/>
            <a:r>
              <a:t/>
            </a:r>
            <a:endParaRPr lang="en-US" sz="1100"/>
          </a:p>
          <a:p>
            <a:r>
              <a:rPr lang="en-US" sz="3700">
                <a:solidFill>
                  <a:srgbClr val="252525"/>
                </a:solidFill>
              </a:rPr>
              <a:t>the required thinking needed to complete essays, sentences and paragraphs.</a:t>
            </a:r>
          </a:p>
          <a:p>
            <a:r>
              <a:rPr lang="en-US" sz="3700">
                <a:solidFill>
                  <a:srgbClr val="252525"/>
                </a:solidFill>
              </a:rPr>
              <a:t>On the other hand there are people who embrace this assisted writing and argue that it has a nature of changing the procedure into an engaging way to learn and gain more opportunities. Nonetheless AI tools help with students being able to have a broader view on the significance of language, its structure and technology. These tools have been also found to activate the minds of students making it easier to grasp creative and critical ideas and theories.</a:t>
            </a:r>
          </a:p>
          <a:p>
            <a:r>
              <a:rPr lang="en-US" sz="5000"/>
              <a:t>  </a:t>
            </a:r>
          </a:p>
          <a:p>
            <a:r>
              <a:rPr lang="en-US" sz="3700">
                <a:solidFill>
                  <a:srgbClr val="252525"/>
                </a:solidFill>
              </a:rPr>
              <a:t>Throughout the pandemic (Covid-19) extensive observations were made by teachers obtaining helpful knowledge through teaching students with online courses. Making qualitative itinerary’s using Al tools. Some students learned </a:t>
            </a:r>
          </a:p>
        </p:txBody>
      </p:sp>
    </p:spTree>
  </p:cSld>
  <p:clrMapOvr>
    <a:masterClrMapping/>
  </p:clrMapOvr>
</p:sld>
</file>

<file path=ppt/slides/slide4.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1" id="2"/>
          <p:cNvSpPr txBox="true"/>
          <p:nvPr/>
        </p:nvSpPr>
        <p:spPr>
          <a:xfrm>
            <a:off x="5930900" y="571500"/>
            <a:ext cx="11887200" cy="16484600"/>
          </a:xfrm>
          <a:prstGeom prst="rect">
            <a:avLst/>
          </a:prstGeom>
        </p:spPr>
        <p:txBody>
          <a:bodyPr anchor="t" rtlCol="false"/>
          <a:lstStyle/>
          <a:p>
            <a:pPr algn="l"/>
            <a:r>
              <a:t/>
            </a:r>
            <a:endParaRPr lang="en-US" sz="1100"/>
          </a:p>
          <a:p>
            <a:r>
              <a:rPr lang="en-US" sz="3700">
                <a:solidFill>
                  <a:srgbClr val="252525"/>
                </a:solidFill>
              </a:rPr>
              <a:t>offline and some and some practice. Data was collected from instructors and students from both quantitative formats.?The results showed that learning was created to connect online and offline practice. The study has both practice and theoretical value. It proves that a good AI online course can lead to quality practice reading and writing.</a:t>
            </a:r>
          </a:p>
          <a:p>
            <a:r>
              <a:rPr lang="en-US" sz="3700">
                <a:solidFill>
                  <a:srgbClr val="252525"/>
                </a:solidFill>
              </a:rPr>
              <a:t>By using these tools the students can gather essential feedback, assistance and improving their punctuation and grammar skills. Whereas other students prefer offline lectures instead of online practice. Nonetheless AI writing tools and its influence improve the progress of organisation and paragraph structure.</a:t>
            </a:r>
          </a:p>
          <a:p>
            <a:r>
              <a:rPr lang="en-US" sz="5000"/>
              <a:t>  </a:t>
            </a:r>
          </a:p>
          <a:p>
            <a:r>
              <a:rPr lang="en-US" sz="3700">
                <a:solidFill>
                  <a:srgbClr val="252525"/>
                </a:solidFill>
              </a:rPr>
              <a:t>In conclusion studies revealed a unique array of AI grammar tools and writing assistants shedding light on strategies </a:t>
            </a:r>
          </a:p>
        </p:txBody>
      </p:sp>
    </p:spTree>
  </p:cSld>
  <p:clrMapOvr>
    <a:masterClrMapping/>
  </p:clrMapOvr>
</p:sld>
</file>

<file path=ppt/slides/slide5.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1" id="2"/>
          <p:cNvSpPr txBox="true"/>
          <p:nvPr/>
        </p:nvSpPr>
        <p:spPr>
          <a:xfrm>
            <a:off x="5930900" y="571500"/>
            <a:ext cx="11887200" cy="16484600"/>
          </a:xfrm>
          <a:prstGeom prst="rect">
            <a:avLst/>
          </a:prstGeom>
        </p:spPr>
        <p:txBody>
          <a:bodyPr anchor="t" rtlCol="false"/>
          <a:lstStyle/>
          <a:p>
            <a:pPr algn="l"/>
            <a:r>
              <a:t/>
            </a:r>
            <a:endParaRPr lang="en-US" sz="1100"/>
          </a:p>
          <a:p>
            <a:r>
              <a:rPr lang="en-US" sz="3700">
                <a:solidFill>
                  <a:srgbClr val="252525"/>
                </a:solidFill>
              </a:rPr>
              <a:t>used to address specific students’ writing obstacles. Tools including QuillBot, Jenni, Chat-GBT, Copy.ai, Wordtune Essay writer and Paperpal were found to have a comprehensive educational environment, therefore enriching students full knowledge, clarity and performances. This assisted writing also helping behind the scenes   with the logical escalation of students understanding of creative writing. However people showed their worries of students becoming too reliant on such tools, expressing concern on the fact that these tools might inhibit their crucial thinking and problem-solving abilities. Yet study’s also show and suggest the large impact of AI writing tools and their beneficial influence on the high quality of student writing. Nevertheless we should keep in mind that it’s essential to have the balance between AI tools and using our </a:t>
            </a:r>
          </a:p>
        </p:txBody>
      </p:sp>
    </p:spTree>
  </p:cSld>
  <p:clrMapOvr>
    <a:masterClrMapping/>
  </p:clrMapOvr>
</p:sld>
</file>

<file path=ppt/slides/slide6.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1" id="2"/>
          <p:cNvSpPr txBox="true"/>
          <p:nvPr/>
        </p:nvSpPr>
        <p:spPr>
          <a:xfrm>
            <a:off x="5930900" y="571500"/>
            <a:ext cx="11887200" cy="16484600"/>
          </a:xfrm>
          <a:prstGeom prst="rect">
            <a:avLst/>
          </a:prstGeom>
        </p:spPr>
        <p:txBody>
          <a:bodyPr anchor="t" rtlCol="false"/>
          <a:lstStyle/>
          <a:p>
            <a:pPr algn="l"/>
            <a:r>
              <a:t/>
            </a:r>
            <a:endParaRPr lang="en-US" sz="1100"/>
          </a:p>
          <a:p>
            <a:r>
              <a:rPr lang="en-US" sz="3700">
                <a:solidFill>
                  <a:srgbClr val="252525"/>
                </a:solidFill>
              </a:rPr>
              <a:t>own understandings and be sure to not claim an over dependence on AI tools, as shown in teachers main concerns.</a:t>
            </a:r>
          </a:p>
          <a:p>
            <a:r>
              <a:rPr lang="en-US" sz="3700">
                <a:solidFill>
                  <a:srgbClr val="252525"/>
                </a:solidFill>
              </a:rPr>
              <a:t>It is vital to address both ideas in mind and take all to consideration.</a:t>
            </a:r>
          </a:p>
          <a:p>
            <a:r>
              <a:rPr lang="en-US" sz="5000"/>
              <a:t>  </a:t>
            </a:r>
          </a:p>
          <a:p>
            <a:r>
              <a:rPr lang="en-US" sz="5000"/>
              <a:t>  </a:t>
            </a:r>
          </a:p>
          <a:p>
            <a:r>
              <a:rPr lang="en-US" sz="5000"/>
              <a:t>  </a:t>
            </a:r>
          </a:p>
          <a:p>
            <a:r>
              <a:rPr lang="en-US" sz="5000"/>
              <a:t>  </a:t>
            </a:r>
          </a:p>
          <a:p>
            <a:r>
              <a:rPr lang="en-US" sz="5000"/>
              <a:t>  </a:t>
            </a:r>
          </a:p>
          <a:p>
            <a:r>
              <a:rPr lang="en-US" sz="5000"/>
              <a:t>  </a:t>
            </a:r>
          </a:p>
          <a:p>
            <a:r>
              <a:rPr lang="en-US" sz="5000"/>
              <a:t>  </a:t>
            </a:r>
          </a:p>
          <a:p>
            <a:r>
              <a:rPr lang="en-US" sz="5000"/>
              <a:t>  </a:t>
            </a:r>
          </a:p>
          <a:p>
            <a:r>
              <a:rPr lang="en-US" sz="3700">
                <a:solidFill>
                  <a:srgbClr val="252525"/>
                </a:solidFill>
              </a:rPr>
              <a:t>((https://www.tandfonline.com/doi/full/10.1080/2331186X.2023.223646</a:t>
            </a:r>
          </a:p>
          <a:p>
            <a:r>
              <a:rPr lang="en-US" sz="3700">
                <a:solidFill>
                  <a:srgbClr val="252525"/>
                </a:solidFill>
              </a:rPr>
              <a:t>The impact of AI writing tools on the content and organization of students’ writing: EFL teachers’ perspective</a:t>
            </a:r>
          </a:p>
          <a:p>
            <a:r>
              <a:rPr lang="en-US" sz="3700">
                <a:solidFill>
                  <a:srgbClr val="252525"/>
                </a:solidFill>
              </a:rPr>
              <a:t> MarzukiORCID Icon, Utami WidiatiORCID Icon, Diyenti RusdinORCID Icon,   DarwinORCID Icon &amp; Inda IndrawatiORCID </a:t>
            </a:r>
          </a:p>
        </p:txBody>
      </p:sp>
    </p:spTree>
  </p:cSld>
  <p:clrMapOvr>
    <a:masterClrMapping/>
  </p:clrMapOvr>
</p:sld>
</file>

<file path=ppt/slides/slide7.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1" id="2"/>
          <p:cNvSpPr txBox="true"/>
          <p:nvPr/>
        </p:nvSpPr>
        <p:spPr>
          <a:xfrm>
            <a:off x="5930900" y="571500"/>
            <a:ext cx="11887200" cy="16484600"/>
          </a:xfrm>
          <a:prstGeom prst="rect">
            <a:avLst/>
          </a:prstGeom>
        </p:spPr>
        <p:txBody>
          <a:bodyPr anchor="t" rtlCol="false"/>
          <a:lstStyle/>
          <a:p>
            <a:pPr algn="l"/>
            <a:r>
              <a:t/>
            </a:r>
            <a:endParaRPr lang="en-US" sz="1100"/>
          </a:p>
          <a:p>
            <a:r>
              <a:rPr lang="en-US" sz="3700">
                <a:solidFill>
                  <a:srgbClr val="252525"/>
                </a:solidFill>
              </a:rPr>
              <a:t>Icon</a:t>
            </a:r>
          </a:p>
          <a:p>
            <a:r>
              <a:rPr lang="en-US" sz="3700">
                <a:solidFill>
                  <a:srgbClr val="252525"/>
                </a:solidFill>
              </a:rPr>
              <a:t>Article: 2236469 | Received 02 Jun 2023, Accepted 10 Jul 2023, Published online: 20 Jul 2023</a:t>
            </a:r>
          </a:p>
          <a:p>
            <a:r>
              <a:rPr lang="en-US" sz="3700">
                <a:solidFill>
                  <a:srgbClr val="252525"/>
                </a:solidFill>
              </a:rPr>
              <a:t>Cite this article</a:t>
            </a:r>
          </a:p>
          <a:p>
            <a:r>
              <a:rPr lang="en-US" sz="3700">
                <a:solidFill>
                  <a:srgbClr val="252525"/>
                </a:solidFill>
              </a:rPr>
              <a:t>https://doi.org/10.1080/2331186X.2023.2236469</a:t>
            </a:r>
          </a:p>
          <a:p>
            <a:r>
              <a:rPr lang="en-US" sz="3700">
                <a:solidFill>
                  <a:srgbClr val="252525"/>
                </a:solidFill>
              </a:rPr>
              <a:t> CrossMark Logo)</a:t>
            </a:r>
          </a:p>
          <a:p>
            <a:r>
              <a:rPr lang="en-US" sz="5000"/>
              <a:t>  </a:t>
            </a:r>
          </a:p>
          <a:p>
            <a:r>
              <a:rPr lang="en-US" sz="5000"/>
              <a:t>  </a:t>
            </a:r>
          </a:p>
          <a:p>
            <a:r>
              <a:rPr lang="en-US" sz="5000"/>
              <a:t>  </a:t>
            </a:r>
          </a:p>
          <a:p>
            <a:r>
              <a:rPr lang="en-US" sz="3700">
                <a:solidFill>
                  <a:srgbClr val="252525"/>
                </a:solidFill>
              </a:rPr>
              <a:t>((Articles</a:t>
            </a:r>
          </a:p>
          <a:p>
            <a:r>
              <a:rPr lang="en-US" sz="3700">
                <a:solidFill>
                  <a:srgbClr val="252525"/>
                </a:solidFill>
              </a:rPr>
              <a:t>Enhancing EFL reading and writing through AI-powered tools: design, implementation, and evaluation of an online course</a:t>
            </a:r>
          </a:p>
          <a:p>
            <a:r>
              <a:rPr lang="en-US" sz="3700">
                <a:solidFill>
                  <a:srgbClr val="252525"/>
                </a:solidFill>
              </a:rPr>
              <a:t>Jo-Chi HsiaoORCID Icon &amp; Jason S. ChangORCID Icon</a:t>
            </a:r>
          </a:p>
          <a:p>
            <a:r>
              <a:rPr lang="en-US" sz="3700">
                <a:solidFill>
                  <a:srgbClr val="252525"/>
                </a:solidFill>
              </a:rPr>
              <a:t>Pages 4934-4949 | Received 07 Mar 2023, Accepted 20 Apr 2023, Published online: 03 May 2023</a:t>
            </a:r>
          </a:p>
          <a:p>
            <a:r>
              <a:rPr lang="en-US" sz="3700">
                <a:solidFill>
                  <a:srgbClr val="252525"/>
                </a:solidFill>
              </a:rPr>
              <a:t>Cite this article</a:t>
            </a:r>
          </a:p>
        </p:txBody>
      </p:sp>
    </p:spTree>
  </p:cSld>
  <p:clrMapOvr>
    <a:masterClrMapping/>
  </p:clrMapOvr>
</p:sld>
</file>

<file path=ppt/slides/slide8.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1" id="2"/>
          <p:cNvSpPr txBox="true"/>
          <p:nvPr/>
        </p:nvSpPr>
        <p:spPr>
          <a:xfrm>
            <a:off x="5930900" y="571500"/>
            <a:ext cx="11887200" cy="16484600"/>
          </a:xfrm>
          <a:prstGeom prst="rect">
            <a:avLst/>
          </a:prstGeom>
        </p:spPr>
        <p:txBody>
          <a:bodyPr anchor="t" rtlCol="false"/>
          <a:lstStyle/>
          <a:p>
            <a:pPr algn="l"/>
            <a:r>
              <a:t/>
            </a:r>
            <a:endParaRPr lang="en-US" sz="1100"/>
          </a:p>
          <a:p>
            <a:r>
              <a:rPr lang="en-US" sz="3700">
                <a:solidFill>
                  <a:srgbClr val="252525"/>
                </a:solidFill>
              </a:rPr>
              <a:t>https://doi.org/10.1080/10494820.2023.2207187))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terms:modified xsi:type="dcterms:W3CDTF">2011-08-01T06:04:30Z</dcterms:modified>
  <cp:revision>1</cp:revision>
</cp:coreProperties>
</file>