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84" autoAdjust="0"/>
    <p:restoredTop sz="94610"/>
  </p:normalViewPr>
  <p:slideViewPr>
    <p:cSldViewPr snapToGrid="0" snapToObjects="1">
      <p:cViewPr>
        <p:scale>
          <a:sx n="92" d="100"/>
          <a:sy n="92" d="100"/>
        </p:scale>
        <p:origin x="108" y="6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20799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F1B2D"/>
        </a:solidFill>
        <a:effectLst/>
      </p:bgPr>
    </p:bg>
    <p:spTree>
      <p:nvGrpSpPr>
        <p:cNvPr id="1" name=""/>
        <p:cNvGrpSpPr/>
        <p:nvPr/>
      </p:nvGrpSpPr>
      <p:grpSpPr>
        <a:xfrm>
          <a:off x="0" y="0"/>
          <a:ext cx="0" cy="0"/>
          <a:chOff x="0" y="0"/>
          <a:chExt cx="0" cy="0"/>
        </a:xfrm>
      </p:grpSpPr>
      <p:sp>
        <p:nvSpPr>
          <p:cNvPr id="2" name="Text 0"/>
          <p:cNvSpPr/>
          <p:nvPr/>
        </p:nvSpPr>
        <p:spPr>
          <a:xfrm>
            <a:off x="640080" y="457200"/>
            <a:ext cx="7315200" cy="292608"/>
          </a:xfrm>
          <a:prstGeom prst="rect">
            <a:avLst/>
          </a:prstGeom>
          <a:noFill/>
          <a:ln/>
        </p:spPr>
        <p:txBody>
          <a:bodyPr wrap="square" lIns="0" tIns="0" rIns="0" bIns="0" rtlCol="0" anchor="ctr"/>
          <a:lstStyle/>
          <a:p>
            <a:pPr marL="0" indent="0">
              <a:buNone/>
            </a:pPr>
            <a:r>
              <a:rPr lang="en-US" sz="1300" kern="0" spc="400" dirty="0">
                <a:solidFill>
                  <a:srgbClr val="8590A0"/>
                </a:solidFill>
                <a:latin typeface="Calibri" pitchFamily="34" charset="0"/>
                <a:ea typeface="Calibri" pitchFamily="34" charset="-122"/>
                <a:cs typeface="Calibri" pitchFamily="34" charset="-120"/>
              </a:rPr>
              <a:t>BMBM6021  ·  LECTURE 01</a:t>
            </a:r>
            <a:endParaRPr lang="en-US" sz="1300" dirty="0"/>
          </a:p>
        </p:txBody>
      </p:sp>
      <p:sp>
        <p:nvSpPr>
          <p:cNvPr id="3" name="Text 1"/>
          <p:cNvSpPr/>
          <p:nvPr/>
        </p:nvSpPr>
        <p:spPr>
          <a:xfrm>
            <a:off x="7802575" y="457200"/>
            <a:ext cx="3749040" cy="292608"/>
          </a:xfrm>
          <a:prstGeom prst="rect">
            <a:avLst/>
          </a:prstGeom>
          <a:noFill/>
          <a:ln/>
        </p:spPr>
        <p:txBody>
          <a:bodyPr wrap="square" lIns="0" tIns="0" rIns="0" bIns="0" rtlCol="0" anchor="ctr"/>
          <a:lstStyle/>
          <a:p>
            <a:pPr marL="0" indent="0" algn="r">
              <a:buNone/>
            </a:pPr>
            <a:r>
              <a:rPr lang="en-US" sz="1300" kern="0" spc="300" dirty="0">
                <a:solidFill>
                  <a:srgbClr val="8590A0"/>
                </a:solidFill>
                <a:latin typeface="Calibri" pitchFamily="34" charset="0"/>
                <a:ea typeface="Calibri" pitchFamily="34" charset="-122"/>
                <a:cs typeface="Calibri" pitchFamily="34" charset="-120"/>
              </a:rPr>
              <a:t>JALIYA DE SILVA</a:t>
            </a:r>
            <a:endParaRPr lang="en-US" sz="1300" dirty="0"/>
          </a:p>
        </p:txBody>
      </p:sp>
      <p:pic>
        <p:nvPicPr>
          <p:cNvPr id="4" name="Image 0" descr="preencoded.png"/>
          <p:cNvPicPr>
            <a:picLocks noChangeAspect="1"/>
          </p:cNvPicPr>
          <p:nvPr/>
        </p:nvPicPr>
        <p:blipFill>
          <a:blip r:embed="rId3"/>
          <a:stretch>
            <a:fillRect/>
          </a:stretch>
        </p:blipFill>
        <p:spPr>
          <a:xfrm>
            <a:off x="6888175" y="914400"/>
            <a:ext cx="4754880" cy="4754880"/>
          </a:xfrm>
          <a:prstGeom prst="rect">
            <a:avLst/>
          </a:prstGeom>
        </p:spPr>
      </p:pic>
      <p:sp>
        <p:nvSpPr>
          <p:cNvPr id="5" name="Text 2"/>
          <p:cNvSpPr/>
          <p:nvPr/>
        </p:nvSpPr>
        <p:spPr>
          <a:xfrm>
            <a:off x="640080" y="1965960"/>
            <a:ext cx="7315200" cy="411480"/>
          </a:xfrm>
          <a:prstGeom prst="rect">
            <a:avLst/>
          </a:prstGeom>
          <a:noFill/>
          <a:ln/>
        </p:spPr>
        <p:txBody>
          <a:bodyPr wrap="square" lIns="0" tIns="0" rIns="0" bIns="0" rtlCol="0" anchor="ctr"/>
          <a:lstStyle/>
          <a:p>
            <a:pPr marL="0" indent="0">
              <a:buNone/>
            </a:pPr>
            <a:r>
              <a:rPr lang="en-US" sz="1600" b="1" kern="0" spc="300" dirty="0">
                <a:solidFill>
                  <a:srgbClr val="E8624D"/>
                </a:solidFill>
                <a:latin typeface="Calibri" pitchFamily="34" charset="0"/>
                <a:ea typeface="Calibri" pitchFamily="34" charset="-122"/>
                <a:cs typeface="Calibri" pitchFamily="34" charset="-120"/>
              </a:rPr>
              <a:t>INTERNATIONAL BUSINESS</a:t>
            </a:r>
            <a:endParaRPr lang="en-US" sz="1600" dirty="0"/>
          </a:p>
        </p:txBody>
      </p:sp>
      <p:sp>
        <p:nvSpPr>
          <p:cNvPr id="6" name="Text 3"/>
          <p:cNvSpPr/>
          <p:nvPr/>
        </p:nvSpPr>
        <p:spPr>
          <a:xfrm>
            <a:off x="640080" y="2423160"/>
            <a:ext cx="7772400" cy="868680"/>
          </a:xfrm>
          <a:prstGeom prst="rect">
            <a:avLst/>
          </a:prstGeom>
          <a:noFill/>
          <a:ln/>
        </p:spPr>
        <p:txBody>
          <a:bodyPr wrap="square" lIns="0" tIns="0" rIns="0" bIns="0" rtlCol="0" anchor="ctr"/>
          <a:lstStyle/>
          <a:p>
            <a:pPr marL="0" indent="0">
              <a:buNone/>
            </a:pPr>
            <a:r>
              <a:rPr lang="en-US" sz="4800" b="1" dirty="0">
                <a:solidFill>
                  <a:srgbClr val="F4EFE6"/>
                </a:solidFill>
                <a:latin typeface="Calibri" pitchFamily="34" charset="0"/>
                <a:ea typeface="Calibri" pitchFamily="34" charset="-122"/>
                <a:cs typeface="Calibri" pitchFamily="34" charset="-120"/>
              </a:rPr>
              <a:t>Communications</a:t>
            </a:r>
            <a:endParaRPr lang="en-US" sz="4800" dirty="0"/>
          </a:p>
        </p:txBody>
      </p:sp>
      <p:sp>
        <p:nvSpPr>
          <p:cNvPr id="7" name="Text 4"/>
          <p:cNvSpPr/>
          <p:nvPr/>
        </p:nvSpPr>
        <p:spPr>
          <a:xfrm>
            <a:off x="640080" y="3383280"/>
            <a:ext cx="7315200" cy="365760"/>
          </a:xfrm>
          <a:prstGeom prst="rect">
            <a:avLst/>
          </a:prstGeom>
          <a:noFill/>
          <a:ln/>
        </p:spPr>
        <p:txBody>
          <a:bodyPr wrap="square" lIns="0" tIns="0" rIns="0" bIns="0" rtlCol="0" anchor="ctr"/>
          <a:lstStyle/>
          <a:p>
            <a:pPr marL="0" indent="0">
              <a:buNone/>
            </a:pPr>
            <a:r>
              <a:rPr lang="en-US" sz="1800" i="1" dirty="0">
                <a:solidFill>
                  <a:srgbClr val="8590A0"/>
                </a:solidFill>
                <a:latin typeface="Calibri" pitchFamily="34" charset="0"/>
                <a:ea typeface="Calibri" pitchFamily="34" charset="-122"/>
                <a:cs typeface="Calibri" pitchFamily="34" charset="-120"/>
              </a:rPr>
              <a:t>Introduction, Communication and Culture</a:t>
            </a:r>
            <a:endParaRPr lang="en-US" sz="1800" dirty="0"/>
          </a:p>
        </p:txBody>
      </p:sp>
      <p:sp>
        <p:nvSpPr>
          <p:cNvPr id="8" name="Text 5"/>
          <p:cNvSpPr/>
          <p:nvPr/>
        </p:nvSpPr>
        <p:spPr>
          <a:xfrm>
            <a:off x="640080" y="4023360"/>
            <a:ext cx="7315200" cy="320040"/>
          </a:xfrm>
          <a:prstGeom prst="rect">
            <a:avLst/>
          </a:prstGeom>
          <a:noFill/>
          <a:ln/>
        </p:spPr>
        <p:txBody>
          <a:bodyPr wrap="square" lIns="0" tIns="0" rIns="0" bIns="0" rtlCol="0" anchor="ctr"/>
          <a:lstStyle/>
          <a:p>
            <a:pPr marL="0" indent="0">
              <a:buNone/>
            </a:pPr>
            <a:r>
              <a:rPr lang="en-US" sz="1500" dirty="0">
                <a:solidFill>
                  <a:srgbClr val="F4EFE6"/>
                </a:solidFill>
                <a:latin typeface="Calibri" pitchFamily="34" charset="0"/>
                <a:ea typeface="Calibri" pitchFamily="34" charset="-122"/>
                <a:cs typeface="Calibri" pitchFamily="34" charset="-120"/>
              </a:rPr>
              <a:t>University of Wales Trinity Saint David</a:t>
            </a:r>
            <a:endParaRPr lang="en-US" sz="1500" dirty="0"/>
          </a:p>
        </p:txBody>
      </p:sp>
      <p:sp>
        <p:nvSpPr>
          <p:cNvPr id="9" name="Text 6"/>
          <p:cNvSpPr/>
          <p:nvPr/>
        </p:nvSpPr>
        <p:spPr>
          <a:xfrm>
            <a:off x="640080" y="4389120"/>
            <a:ext cx="7315200" cy="274320"/>
          </a:xfrm>
          <a:prstGeom prst="rect">
            <a:avLst/>
          </a:prstGeom>
          <a:noFill/>
          <a:ln/>
        </p:spPr>
        <p:txBody>
          <a:bodyPr wrap="square" lIns="0" tIns="0" rIns="0" bIns="0" rtlCol="0" anchor="ctr"/>
          <a:lstStyle/>
          <a:p>
            <a:pPr marL="0" indent="0">
              <a:buNone/>
            </a:pPr>
            <a:r>
              <a:rPr lang="en-US" sz="1400" dirty="0">
                <a:solidFill>
                  <a:srgbClr val="8590A0"/>
                </a:solidFill>
                <a:latin typeface="Calibri" pitchFamily="34" charset="0"/>
                <a:ea typeface="Calibri" pitchFamily="34" charset="-122"/>
                <a:cs typeface="Calibri" pitchFamily="34" charset="-120"/>
              </a:rPr>
              <a:t>Semester 1  ·  2026</a:t>
            </a:r>
            <a:endParaRPr lang="en-US" sz="1400" dirty="0"/>
          </a:p>
        </p:txBody>
      </p:sp>
      <p:sp>
        <p:nvSpPr>
          <p:cNvPr id="10" name="Shape 7"/>
          <p:cNvSpPr/>
          <p:nvPr/>
        </p:nvSpPr>
        <p:spPr>
          <a:xfrm>
            <a:off x="640080" y="6080760"/>
            <a:ext cx="10911535" cy="0"/>
          </a:xfrm>
          <a:prstGeom prst="line">
            <a:avLst/>
          </a:prstGeom>
          <a:noFill/>
          <a:ln w="9525">
            <a:solidFill>
              <a:srgbClr val="2A3548"/>
            </a:solidFill>
            <a:prstDash val="solid"/>
          </a:ln>
        </p:spPr>
        <p:txBody>
          <a:bodyPr/>
          <a:lstStyle/>
          <a:p>
            <a:endParaRPr lang="en-GB"/>
          </a:p>
        </p:txBody>
      </p:sp>
      <p:sp>
        <p:nvSpPr>
          <p:cNvPr id="11" name="Text 8"/>
          <p:cNvSpPr/>
          <p:nvPr/>
        </p:nvSpPr>
        <p:spPr>
          <a:xfrm>
            <a:off x="640080" y="6309360"/>
            <a:ext cx="4572000" cy="256032"/>
          </a:xfrm>
          <a:prstGeom prst="rect">
            <a:avLst/>
          </a:prstGeom>
          <a:noFill/>
          <a:ln/>
        </p:spPr>
        <p:txBody>
          <a:bodyPr wrap="square" lIns="0" tIns="0" rIns="0" bIns="0" rtlCol="0" anchor="ctr"/>
          <a:lstStyle/>
          <a:p>
            <a:pPr marL="0" indent="0">
              <a:buNone/>
            </a:pPr>
            <a:r>
              <a:rPr lang="en-US" sz="1100" kern="0" spc="200" dirty="0">
                <a:solidFill>
                  <a:srgbClr val="8590A0"/>
                </a:solidFill>
                <a:latin typeface="Calibri" pitchFamily="34" charset="0"/>
                <a:ea typeface="Calibri" pitchFamily="34" charset="-122"/>
                <a:cs typeface="Calibri" pitchFamily="34" charset="-120"/>
              </a:rPr>
              <a:t>MODULE BMBM6021</a:t>
            </a:r>
            <a:endParaRPr lang="en-US" sz="1100" dirty="0"/>
          </a:p>
        </p:txBody>
      </p:sp>
      <p:sp>
        <p:nvSpPr>
          <p:cNvPr id="12" name="Text 9"/>
          <p:cNvSpPr/>
          <p:nvPr/>
        </p:nvSpPr>
        <p:spPr>
          <a:xfrm>
            <a:off x="7162495" y="6309360"/>
            <a:ext cx="4389120" cy="256032"/>
          </a:xfrm>
          <a:prstGeom prst="rect">
            <a:avLst/>
          </a:prstGeom>
          <a:noFill/>
          <a:ln/>
        </p:spPr>
        <p:txBody>
          <a:bodyPr wrap="square" lIns="0" tIns="0" rIns="0" bIns="0" rtlCol="0" anchor="ctr"/>
          <a:lstStyle/>
          <a:p>
            <a:pPr marL="0" indent="0" algn="r">
              <a:buNone/>
            </a:pPr>
            <a:r>
              <a:rPr lang="en-US" sz="1100" kern="0" spc="200" dirty="0">
                <a:solidFill>
                  <a:srgbClr val="8590A0"/>
                </a:solidFill>
                <a:latin typeface="Calibri" pitchFamily="34" charset="0"/>
                <a:ea typeface="Calibri" pitchFamily="34" charset="-122"/>
                <a:cs typeface="Calibri" pitchFamily="34" charset="-120"/>
              </a:rPr>
              <a:t>UNIVERSITY LECTURE SERIES</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EFE6"/>
        </a:solidFill>
        <a:effectLst/>
      </p:bgPr>
    </p:bg>
    <p:spTree>
      <p:nvGrpSpPr>
        <p:cNvPr id="1" name=""/>
        <p:cNvGrpSpPr/>
        <p:nvPr/>
      </p:nvGrpSpPr>
      <p:grpSpPr>
        <a:xfrm>
          <a:off x="0" y="0"/>
          <a:ext cx="0" cy="0"/>
          <a:chOff x="0" y="0"/>
          <a:chExt cx="0" cy="0"/>
        </a:xfrm>
      </p:grpSpPr>
      <p:sp>
        <p:nvSpPr>
          <p:cNvPr id="2" name="Text 0"/>
          <p:cNvSpPr/>
          <p:nvPr/>
        </p:nvSpPr>
        <p:spPr>
          <a:xfrm>
            <a:off x="548640" y="347472"/>
            <a:ext cx="8229600" cy="292608"/>
          </a:xfrm>
          <a:prstGeom prst="rect">
            <a:avLst/>
          </a:prstGeom>
          <a:noFill/>
          <a:ln/>
        </p:spPr>
        <p:txBody>
          <a:bodyPr wrap="square" lIns="0" tIns="0" rIns="0" bIns="0" rtlCol="0" anchor="ctr"/>
          <a:lstStyle/>
          <a:p>
            <a:pPr marL="0" indent="0">
              <a:buNone/>
            </a:pPr>
            <a:r>
              <a:rPr lang="en-US" sz="1100" kern="0" spc="400" dirty="0">
                <a:solidFill>
                  <a:srgbClr val="5C6470"/>
                </a:solidFill>
                <a:latin typeface="Calibri" pitchFamily="34" charset="0"/>
                <a:ea typeface="Calibri" pitchFamily="34" charset="-122"/>
                <a:cs typeface="Calibri" pitchFamily="34" charset="-120"/>
              </a:rPr>
              <a:t>01  ·  AGENDA</a:t>
            </a:r>
            <a:endParaRPr lang="en-US" sz="1100" dirty="0"/>
          </a:p>
        </p:txBody>
      </p:sp>
      <p:sp>
        <p:nvSpPr>
          <p:cNvPr id="3" name="Text 1"/>
          <p:cNvSpPr/>
          <p:nvPr/>
        </p:nvSpPr>
        <p:spPr>
          <a:xfrm>
            <a:off x="10271455" y="347472"/>
            <a:ext cx="1371600" cy="292608"/>
          </a:xfrm>
          <a:prstGeom prst="rect">
            <a:avLst/>
          </a:prstGeom>
          <a:noFill/>
          <a:ln/>
        </p:spPr>
        <p:txBody>
          <a:bodyPr wrap="square" lIns="0" tIns="0" rIns="0" bIns="0" rtlCol="0" anchor="ctr"/>
          <a:lstStyle/>
          <a:p>
            <a:pPr marL="0" indent="0" algn="r">
              <a:buNone/>
            </a:pPr>
            <a:r>
              <a:rPr lang="en-US" sz="1100" kern="0" spc="400" dirty="0">
                <a:solidFill>
                  <a:srgbClr val="5C6470"/>
                </a:solidFill>
                <a:latin typeface="Calibri" pitchFamily="34" charset="0"/>
                <a:ea typeface="Calibri" pitchFamily="34" charset="-122"/>
                <a:cs typeface="Calibri" pitchFamily="34" charset="-120"/>
              </a:rPr>
              <a:t>02 / 15</a:t>
            </a:r>
            <a:endParaRPr lang="en-US" sz="1100" dirty="0"/>
          </a:p>
        </p:txBody>
      </p:sp>
      <p:sp>
        <p:nvSpPr>
          <p:cNvPr id="4" name="Shape 2"/>
          <p:cNvSpPr/>
          <p:nvPr/>
        </p:nvSpPr>
        <p:spPr>
          <a:xfrm>
            <a:off x="548640" y="6199632"/>
            <a:ext cx="11094415" cy="0"/>
          </a:xfrm>
          <a:prstGeom prst="line">
            <a:avLst/>
          </a:prstGeom>
          <a:noFill/>
          <a:ln w="9525">
            <a:solidFill>
              <a:srgbClr val="C9C0B2"/>
            </a:solidFill>
            <a:prstDash val="solid"/>
          </a:ln>
        </p:spPr>
        <p:txBody>
          <a:bodyPr/>
          <a:lstStyle/>
          <a:p>
            <a:endParaRPr lang="en-GB"/>
          </a:p>
        </p:txBody>
      </p:sp>
      <p:sp>
        <p:nvSpPr>
          <p:cNvPr id="5" name="Text 3"/>
          <p:cNvSpPr/>
          <p:nvPr/>
        </p:nvSpPr>
        <p:spPr>
          <a:xfrm>
            <a:off x="548640" y="6382512"/>
            <a:ext cx="6858000" cy="256032"/>
          </a:xfrm>
          <a:prstGeom prst="rect">
            <a:avLst/>
          </a:prstGeom>
          <a:noFill/>
          <a:ln/>
        </p:spPr>
        <p:txBody>
          <a:bodyPr wrap="square" lIns="0" tIns="0" rIns="0" bIns="0" rtlCol="0" anchor="ctr"/>
          <a:lstStyle/>
          <a:p>
            <a:pPr marL="0" indent="0">
              <a:buNone/>
            </a:pPr>
            <a:r>
              <a:rPr lang="en-US" sz="1000" kern="0" spc="200" dirty="0">
                <a:solidFill>
                  <a:srgbClr val="5C6470"/>
                </a:solidFill>
                <a:latin typeface="Calibri" pitchFamily="34" charset="0"/>
                <a:ea typeface="Calibri" pitchFamily="34" charset="-122"/>
                <a:cs typeface="Calibri" pitchFamily="34" charset="-120"/>
              </a:rPr>
              <a:t>BMBM6021  ·  UNIVERSITY OF WALES TRINITY SAINT DAVID</a:t>
            </a:r>
            <a:endParaRPr lang="en-US" sz="1000" dirty="0"/>
          </a:p>
        </p:txBody>
      </p:sp>
      <p:sp>
        <p:nvSpPr>
          <p:cNvPr id="6" name="Text 4"/>
          <p:cNvSpPr/>
          <p:nvPr/>
        </p:nvSpPr>
        <p:spPr>
          <a:xfrm>
            <a:off x="7162495" y="6382512"/>
            <a:ext cx="4480560" cy="256032"/>
          </a:xfrm>
          <a:prstGeom prst="rect">
            <a:avLst/>
          </a:prstGeom>
          <a:noFill/>
          <a:ln/>
        </p:spPr>
        <p:txBody>
          <a:bodyPr wrap="square" lIns="0" tIns="0" rIns="0" bIns="0" rtlCol="0" anchor="ctr"/>
          <a:lstStyle/>
          <a:p>
            <a:pPr marL="0" indent="0" algn="r">
              <a:buNone/>
            </a:pPr>
            <a:r>
              <a:rPr lang="en-US" sz="1000" kern="0" spc="200" dirty="0">
                <a:solidFill>
                  <a:srgbClr val="5C6470"/>
                </a:solidFill>
                <a:latin typeface="Calibri" pitchFamily="34" charset="0"/>
                <a:ea typeface="Calibri" pitchFamily="34" charset="-122"/>
                <a:cs typeface="Calibri" pitchFamily="34" charset="-120"/>
              </a:rPr>
              <a:t>THIS WEEK</a:t>
            </a:r>
            <a:endParaRPr lang="en-US" sz="1000" dirty="0"/>
          </a:p>
        </p:txBody>
      </p:sp>
      <p:sp>
        <p:nvSpPr>
          <p:cNvPr id="7" name="Text 5"/>
          <p:cNvSpPr/>
          <p:nvPr/>
        </p:nvSpPr>
        <p:spPr>
          <a:xfrm>
            <a:off x="640080" y="914400"/>
            <a:ext cx="10058400" cy="457200"/>
          </a:xfrm>
          <a:prstGeom prst="rect">
            <a:avLst/>
          </a:prstGeom>
          <a:noFill/>
          <a:ln/>
        </p:spPr>
        <p:txBody>
          <a:bodyPr wrap="square" lIns="0" tIns="0" rIns="0" bIns="0" rtlCol="0" anchor="ctr"/>
          <a:lstStyle/>
          <a:p>
            <a:pPr marL="0" indent="0">
              <a:buNone/>
            </a:pPr>
            <a:r>
              <a:rPr lang="en-US" sz="2600" b="1" dirty="0">
                <a:solidFill>
                  <a:srgbClr val="16263D"/>
                </a:solidFill>
                <a:latin typeface="Calibri" pitchFamily="34" charset="0"/>
                <a:ea typeface="Calibri" pitchFamily="34" charset="-122"/>
                <a:cs typeface="Calibri" pitchFamily="34" charset="-120"/>
              </a:rPr>
              <a:t>What we will explore today</a:t>
            </a:r>
            <a:endParaRPr lang="en-US" sz="2600" dirty="0"/>
          </a:p>
        </p:txBody>
      </p:sp>
      <p:sp>
        <p:nvSpPr>
          <p:cNvPr id="8" name="Shape 6"/>
          <p:cNvSpPr/>
          <p:nvPr/>
        </p:nvSpPr>
        <p:spPr>
          <a:xfrm>
            <a:off x="640080" y="1554480"/>
            <a:ext cx="10881360" cy="914400"/>
          </a:xfrm>
          <a:prstGeom prst="roundRect">
            <a:avLst>
              <a:gd name="adj" fmla="val 8000"/>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9" name="Text 7"/>
          <p:cNvSpPr/>
          <p:nvPr/>
        </p:nvSpPr>
        <p:spPr>
          <a:xfrm>
            <a:off x="868680" y="1755648"/>
            <a:ext cx="914400" cy="502920"/>
          </a:xfrm>
          <a:prstGeom prst="rect">
            <a:avLst/>
          </a:prstGeom>
          <a:noFill/>
          <a:ln/>
        </p:spPr>
        <p:txBody>
          <a:bodyPr wrap="square" lIns="0" tIns="0" rIns="0" bIns="0" rtlCol="0" anchor="ctr"/>
          <a:lstStyle/>
          <a:p>
            <a:pPr marL="0" indent="0">
              <a:buNone/>
            </a:pPr>
            <a:r>
              <a:rPr lang="en-US" sz="2200" b="1" dirty="0">
                <a:solidFill>
                  <a:srgbClr val="E8624D"/>
                </a:solidFill>
                <a:latin typeface="Calibri" pitchFamily="34" charset="0"/>
                <a:ea typeface="Calibri" pitchFamily="34" charset="-122"/>
                <a:cs typeface="Calibri" pitchFamily="34" charset="-120"/>
              </a:rPr>
              <a:t>01</a:t>
            </a:r>
            <a:endParaRPr lang="en-US" sz="2200" dirty="0"/>
          </a:p>
        </p:txBody>
      </p:sp>
      <p:sp>
        <p:nvSpPr>
          <p:cNvPr id="10" name="Text 8"/>
          <p:cNvSpPr/>
          <p:nvPr/>
        </p:nvSpPr>
        <p:spPr>
          <a:xfrm>
            <a:off x="2011680" y="1719072"/>
            <a:ext cx="8686800" cy="320040"/>
          </a:xfrm>
          <a:prstGeom prst="rect">
            <a:avLst/>
          </a:prstGeom>
          <a:noFill/>
          <a:ln/>
        </p:spPr>
        <p:txBody>
          <a:bodyPr wrap="square" lIns="0" tIns="0" rIns="0" bIns="0" rtlCol="0" anchor="ctr"/>
          <a:lstStyle/>
          <a:p>
            <a:pPr marL="0" indent="0">
              <a:buNone/>
            </a:pPr>
            <a:r>
              <a:rPr lang="en-US" sz="1800" b="1" dirty="0">
                <a:solidFill>
                  <a:srgbClr val="16263D"/>
                </a:solidFill>
                <a:latin typeface="Calibri" pitchFamily="34" charset="0"/>
                <a:ea typeface="Calibri" pitchFamily="34" charset="-122"/>
                <a:cs typeface="Calibri" pitchFamily="34" charset="-120"/>
              </a:rPr>
              <a:t>Why IBC matters</a:t>
            </a:r>
            <a:endParaRPr lang="en-US" sz="1800" dirty="0"/>
          </a:p>
        </p:txBody>
      </p:sp>
      <p:sp>
        <p:nvSpPr>
          <p:cNvPr id="11" name="Text 9"/>
          <p:cNvSpPr/>
          <p:nvPr/>
        </p:nvSpPr>
        <p:spPr>
          <a:xfrm>
            <a:off x="2011680" y="2029968"/>
            <a:ext cx="8686800" cy="274320"/>
          </a:xfrm>
          <a:prstGeom prst="rect">
            <a:avLst/>
          </a:prstGeom>
          <a:noFill/>
          <a:ln/>
        </p:spPr>
        <p:txBody>
          <a:bodyPr wrap="square" lIns="0" tIns="0" rIns="0" bIns="0" rtlCol="0" anchor="ctr"/>
          <a:lstStyle/>
          <a:p>
            <a:pPr marL="0" indent="0">
              <a:buNone/>
            </a:pPr>
            <a:r>
              <a:rPr lang="en-US" sz="1400" dirty="0">
                <a:solidFill>
                  <a:srgbClr val="5C6470"/>
                </a:solidFill>
                <a:latin typeface="Calibri" pitchFamily="34" charset="0"/>
                <a:ea typeface="Calibri" pitchFamily="34" charset="-122"/>
                <a:cs typeface="Calibri" pitchFamily="34" charset="-120"/>
              </a:rPr>
              <a:t>The strategic importance of international business communication</a:t>
            </a:r>
            <a:endParaRPr lang="en-US" sz="1400" dirty="0"/>
          </a:p>
        </p:txBody>
      </p:sp>
      <p:sp>
        <p:nvSpPr>
          <p:cNvPr id="12" name="Shape 10"/>
          <p:cNvSpPr/>
          <p:nvPr/>
        </p:nvSpPr>
        <p:spPr>
          <a:xfrm>
            <a:off x="640080" y="2606040"/>
            <a:ext cx="10881360" cy="914400"/>
          </a:xfrm>
          <a:prstGeom prst="roundRect">
            <a:avLst>
              <a:gd name="adj" fmla="val 8000"/>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13" name="Text 11"/>
          <p:cNvSpPr/>
          <p:nvPr/>
        </p:nvSpPr>
        <p:spPr>
          <a:xfrm>
            <a:off x="868680" y="2807208"/>
            <a:ext cx="914400" cy="502920"/>
          </a:xfrm>
          <a:prstGeom prst="rect">
            <a:avLst/>
          </a:prstGeom>
          <a:noFill/>
          <a:ln/>
        </p:spPr>
        <p:txBody>
          <a:bodyPr wrap="square" lIns="0" tIns="0" rIns="0" bIns="0" rtlCol="0" anchor="ctr"/>
          <a:lstStyle/>
          <a:p>
            <a:pPr marL="0" indent="0">
              <a:buNone/>
            </a:pPr>
            <a:r>
              <a:rPr lang="en-US" sz="2200" b="1" dirty="0">
                <a:solidFill>
                  <a:srgbClr val="E8624D"/>
                </a:solidFill>
                <a:latin typeface="Calibri" pitchFamily="34" charset="0"/>
                <a:ea typeface="Calibri" pitchFamily="34" charset="-122"/>
                <a:cs typeface="Calibri" pitchFamily="34" charset="-120"/>
              </a:rPr>
              <a:t>02</a:t>
            </a:r>
            <a:endParaRPr lang="en-US" sz="2200" dirty="0"/>
          </a:p>
        </p:txBody>
      </p:sp>
      <p:sp>
        <p:nvSpPr>
          <p:cNvPr id="14" name="Text 12"/>
          <p:cNvSpPr/>
          <p:nvPr/>
        </p:nvSpPr>
        <p:spPr>
          <a:xfrm>
            <a:off x="2011680" y="2770632"/>
            <a:ext cx="8686800" cy="320040"/>
          </a:xfrm>
          <a:prstGeom prst="rect">
            <a:avLst/>
          </a:prstGeom>
          <a:noFill/>
          <a:ln/>
        </p:spPr>
        <p:txBody>
          <a:bodyPr wrap="square" lIns="0" tIns="0" rIns="0" bIns="0" rtlCol="0" anchor="ctr"/>
          <a:lstStyle/>
          <a:p>
            <a:pPr marL="0" indent="0">
              <a:buNone/>
            </a:pPr>
            <a:r>
              <a:rPr lang="en-US" sz="1800" b="1" dirty="0">
                <a:solidFill>
                  <a:srgbClr val="16263D"/>
                </a:solidFill>
                <a:latin typeface="Calibri" pitchFamily="34" charset="0"/>
                <a:ea typeface="Calibri" pitchFamily="34" charset="-122"/>
                <a:cs typeface="Calibri" pitchFamily="34" charset="-120"/>
              </a:rPr>
              <a:t>Communication theory</a:t>
            </a:r>
            <a:endParaRPr lang="en-US" sz="1800" dirty="0"/>
          </a:p>
        </p:txBody>
      </p:sp>
      <p:sp>
        <p:nvSpPr>
          <p:cNvPr id="15" name="Text 13"/>
          <p:cNvSpPr/>
          <p:nvPr/>
        </p:nvSpPr>
        <p:spPr>
          <a:xfrm>
            <a:off x="2011680" y="3081528"/>
            <a:ext cx="8686800" cy="274320"/>
          </a:xfrm>
          <a:prstGeom prst="rect">
            <a:avLst/>
          </a:prstGeom>
          <a:noFill/>
          <a:ln/>
        </p:spPr>
        <p:txBody>
          <a:bodyPr wrap="square" lIns="0" tIns="0" rIns="0" bIns="0" rtlCol="0" anchor="ctr"/>
          <a:lstStyle/>
          <a:p>
            <a:pPr marL="0" indent="0">
              <a:buNone/>
            </a:pPr>
            <a:r>
              <a:rPr lang="en-US" sz="1400" dirty="0">
                <a:solidFill>
                  <a:srgbClr val="5C6470"/>
                </a:solidFill>
                <a:latin typeface="Calibri" pitchFamily="34" charset="0"/>
                <a:ea typeface="Calibri" pitchFamily="34" charset="-122"/>
                <a:cs typeface="Calibri" pitchFamily="34" charset="-120"/>
              </a:rPr>
              <a:t>Core models, verbal and nonverbal channels, the communication equation</a:t>
            </a:r>
            <a:endParaRPr lang="en-US" sz="1400" dirty="0"/>
          </a:p>
        </p:txBody>
      </p:sp>
      <p:sp>
        <p:nvSpPr>
          <p:cNvPr id="16" name="Shape 14"/>
          <p:cNvSpPr/>
          <p:nvPr/>
        </p:nvSpPr>
        <p:spPr>
          <a:xfrm>
            <a:off x="640080" y="3657600"/>
            <a:ext cx="10881360" cy="914400"/>
          </a:xfrm>
          <a:prstGeom prst="roundRect">
            <a:avLst>
              <a:gd name="adj" fmla="val 8000"/>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17" name="Text 15"/>
          <p:cNvSpPr/>
          <p:nvPr/>
        </p:nvSpPr>
        <p:spPr>
          <a:xfrm>
            <a:off x="868680" y="3858768"/>
            <a:ext cx="914400" cy="502920"/>
          </a:xfrm>
          <a:prstGeom prst="rect">
            <a:avLst/>
          </a:prstGeom>
          <a:noFill/>
          <a:ln/>
        </p:spPr>
        <p:txBody>
          <a:bodyPr wrap="square" lIns="0" tIns="0" rIns="0" bIns="0" rtlCol="0" anchor="ctr"/>
          <a:lstStyle/>
          <a:p>
            <a:pPr marL="0" indent="0">
              <a:buNone/>
            </a:pPr>
            <a:r>
              <a:rPr lang="en-US" sz="2200" b="1" dirty="0">
                <a:solidFill>
                  <a:srgbClr val="E8624D"/>
                </a:solidFill>
                <a:latin typeface="Calibri" pitchFamily="34" charset="0"/>
                <a:ea typeface="Calibri" pitchFamily="34" charset="-122"/>
                <a:cs typeface="Calibri" pitchFamily="34" charset="-120"/>
              </a:rPr>
              <a:t>03</a:t>
            </a:r>
            <a:endParaRPr lang="en-US" sz="2200" dirty="0"/>
          </a:p>
        </p:txBody>
      </p:sp>
      <p:sp>
        <p:nvSpPr>
          <p:cNvPr id="18" name="Text 16"/>
          <p:cNvSpPr/>
          <p:nvPr/>
        </p:nvSpPr>
        <p:spPr>
          <a:xfrm>
            <a:off x="2011680" y="3822192"/>
            <a:ext cx="8686800" cy="320040"/>
          </a:xfrm>
          <a:prstGeom prst="rect">
            <a:avLst/>
          </a:prstGeom>
          <a:noFill/>
          <a:ln/>
        </p:spPr>
        <p:txBody>
          <a:bodyPr wrap="square" lIns="0" tIns="0" rIns="0" bIns="0" rtlCol="0" anchor="ctr"/>
          <a:lstStyle/>
          <a:p>
            <a:pPr marL="0" indent="0">
              <a:buNone/>
            </a:pPr>
            <a:r>
              <a:rPr lang="en-US" sz="1800" b="1" dirty="0">
                <a:solidFill>
                  <a:srgbClr val="16263D"/>
                </a:solidFill>
                <a:latin typeface="Calibri" pitchFamily="34" charset="0"/>
                <a:ea typeface="Calibri" pitchFamily="34" charset="-122"/>
                <a:cs typeface="Calibri" pitchFamily="34" charset="-120"/>
              </a:rPr>
              <a:t>Culture and its impact</a:t>
            </a:r>
            <a:endParaRPr lang="en-US" sz="1800" dirty="0"/>
          </a:p>
        </p:txBody>
      </p:sp>
      <p:sp>
        <p:nvSpPr>
          <p:cNvPr id="19" name="Text 17"/>
          <p:cNvSpPr/>
          <p:nvPr/>
        </p:nvSpPr>
        <p:spPr>
          <a:xfrm>
            <a:off x="2011680" y="4133088"/>
            <a:ext cx="8686800" cy="274320"/>
          </a:xfrm>
          <a:prstGeom prst="rect">
            <a:avLst/>
          </a:prstGeom>
          <a:noFill/>
          <a:ln/>
        </p:spPr>
        <p:txBody>
          <a:bodyPr wrap="square" lIns="0" tIns="0" rIns="0" bIns="0" rtlCol="0" anchor="ctr"/>
          <a:lstStyle/>
          <a:p>
            <a:pPr marL="0" indent="0">
              <a:buNone/>
            </a:pPr>
            <a:r>
              <a:rPr lang="en-US" sz="1400" dirty="0">
                <a:solidFill>
                  <a:srgbClr val="5C6470"/>
                </a:solidFill>
                <a:latin typeface="Calibri" pitchFamily="34" charset="0"/>
                <a:ea typeface="Calibri" pitchFamily="34" charset="-122"/>
                <a:cs typeface="Calibri" pitchFamily="34" charset="-120"/>
              </a:rPr>
              <a:t>Definitions, components, layers, and cultural frameworks</a:t>
            </a:r>
            <a:endParaRPr lang="en-US" sz="1400" dirty="0"/>
          </a:p>
        </p:txBody>
      </p:sp>
      <p:sp>
        <p:nvSpPr>
          <p:cNvPr id="20" name="Shape 18"/>
          <p:cNvSpPr/>
          <p:nvPr/>
        </p:nvSpPr>
        <p:spPr>
          <a:xfrm>
            <a:off x="640080" y="4709160"/>
            <a:ext cx="10881360" cy="914400"/>
          </a:xfrm>
          <a:prstGeom prst="roundRect">
            <a:avLst>
              <a:gd name="adj" fmla="val 8000"/>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21" name="Text 19"/>
          <p:cNvSpPr/>
          <p:nvPr/>
        </p:nvSpPr>
        <p:spPr>
          <a:xfrm>
            <a:off x="868680" y="4910328"/>
            <a:ext cx="914400" cy="502920"/>
          </a:xfrm>
          <a:prstGeom prst="rect">
            <a:avLst/>
          </a:prstGeom>
          <a:noFill/>
          <a:ln/>
        </p:spPr>
        <p:txBody>
          <a:bodyPr wrap="square" lIns="0" tIns="0" rIns="0" bIns="0" rtlCol="0" anchor="ctr"/>
          <a:lstStyle/>
          <a:p>
            <a:pPr marL="0" indent="0">
              <a:buNone/>
            </a:pPr>
            <a:r>
              <a:rPr lang="en-US" sz="2200" b="1" dirty="0">
                <a:solidFill>
                  <a:srgbClr val="E8624D"/>
                </a:solidFill>
                <a:latin typeface="Calibri" pitchFamily="34" charset="0"/>
                <a:ea typeface="Calibri" pitchFamily="34" charset="-122"/>
                <a:cs typeface="Calibri" pitchFamily="34" charset="-120"/>
              </a:rPr>
              <a:t>04</a:t>
            </a:r>
            <a:endParaRPr lang="en-US" sz="2200" dirty="0"/>
          </a:p>
        </p:txBody>
      </p:sp>
      <p:sp>
        <p:nvSpPr>
          <p:cNvPr id="22" name="Text 20"/>
          <p:cNvSpPr/>
          <p:nvPr/>
        </p:nvSpPr>
        <p:spPr>
          <a:xfrm>
            <a:off x="2011680" y="4873752"/>
            <a:ext cx="8686800" cy="320040"/>
          </a:xfrm>
          <a:prstGeom prst="rect">
            <a:avLst/>
          </a:prstGeom>
          <a:noFill/>
          <a:ln/>
        </p:spPr>
        <p:txBody>
          <a:bodyPr wrap="square" lIns="0" tIns="0" rIns="0" bIns="0" rtlCol="0" anchor="ctr"/>
          <a:lstStyle/>
          <a:p>
            <a:pPr marL="0" indent="0">
              <a:buNone/>
            </a:pPr>
            <a:r>
              <a:rPr lang="en-US" sz="1800" b="1" dirty="0">
                <a:solidFill>
                  <a:srgbClr val="16263D"/>
                </a:solidFill>
                <a:latin typeface="Calibri" pitchFamily="34" charset="0"/>
                <a:ea typeface="Calibri" pitchFamily="34" charset="-122"/>
                <a:cs typeface="Calibri" pitchFamily="34" charset="-120"/>
              </a:rPr>
              <a:t>Hall context theory</a:t>
            </a:r>
            <a:endParaRPr lang="en-US" sz="1800" dirty="0"/>
          </a:p>
        </p:txBody>
      </p:sp>
      <p:sp>
        <p:nvSpPr>
          <p:cNvPr id="23" name="Text 21"/>
          <p:cNvSpPr/>
          <p:nvPr/>
        </p:nvSpPr>
        <p:spPr>
          <a:xfrm>
            <a:off x="2011680" y="5184648"/>
            <a:ext cx="8686800" cy="274320"/>
          </a:xfrm>
          <a:prstGeom prst="rect">
            <a:avLst/>
          </a:prstGeom>
          <a:noFill/>
          <a:ln/>
        </p:spPr>
        <p:txBody>
          <a:bodyPr wrap="square" lIns="0" tIns="0" rIns="0" bIns="0" rtlCol="0" anchor="ctr"/>
          <a:lstStyle/>
          <a:p>
            <a:pPr marL="0" indent="0">
              <a:buNone/>
            </a:pPr>
            <a:r>
              <a:rPr lang="en-US" sz="1400" dirty="0">
                <a:solidFill>
                  <a:srgbClr val="5C6470"/>
                </a:solidFill>
                <a:latin typeface="Calibri" pitchFamily="34" charset="0"/>
                <a:ea typeface="Calibri" pitchFamily="34" charset="-122"/>
                <a:cs typeface="Calibri" pitchFamily="34" charset="-120"/>
              </a:rPr>
              <a:t>High context versus low context cultures and practical implications</a:t>
            </a:r>
            <a:endParaRPr lang="en-US"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EFE6"/>
        </a:solidFill>
        <a:effectLst/>
      </p:bgPr>
    </p:bg>
    <p:spTree>
      <p:nvGrpSpPr>
        <p:cNvPr id="1" name=""/>
        <p:cNvGrpSpPr/>
        <p:nvPr/>
      </p:nvGrpSpPr>
      <p:grpSpPr>
        <a:xfrm>
          <a:off x="0" y="0"/>
          <a:ext cx="0" cy="0"/>
          <a:chOff x="0" y="0"/>
          <a:chExt cx="0" cy="0"/>
        </a:xfrm>
      </p:grpSpPr>
      <p:sp>
        <p:nvSpPr>
          <p:cNvPr id="2" name="Text 0"/>
          <p:cNvSpPr/>
          <p:nvPr/>
        </p:nvSpPr>
        <p:spPr>
          <a:xfrm>
            <a:off x="548640" y="347472"/>
            <a:ext cx="8229600" cy="292608"/>
          </a:xfrm>
          <a:prstGeom prst="rect">
            <a:avLst/>
          </a:prstGeom>
          <a:noFill/>
          <a:ln/>
        </p:spPr>
        <p:txBody>
          <a:bodyPr wrap="square" lIns="0" tIns="0" rIns="0" bIns="0" rtlCol="0" anchor="ctr"/>
          <a:lstStyle/>
          <a:p>
            <a:pPr marL="0" indent="0">
              <a:buNone/>
            </a:pPr>
            <a:r>
              <a:rPr lang="en-US" sz="1100" kern="0" spc="400" dirty="0">
                <a:solidFill>
                  <a:srgbClr val="5C6470"/>
                </a:solidFill>
                <a:latin typeface="Calibri" pitchFamily="34" charset="0"/>
                <a:ea typeface="Calibri" pitchFamily="34" charset="-122"/>
                <a:cs typeface="Calibri" pitchFamily="34" charset="-120"/>
              </a:rPr>
              <a:t>02  ·  MODULE OVERVIEW</a:t>
            </a:r>
            <a:endParaRPr lang="en-US" sz="1100" dirty="0"/>
          </a:p>
        </p:txBody>
      </p:sp>
      <p:sp>
        <p:nvSpPr>
          <p:cNvPr id="3" name="Text 1"/>
          <p:cNvSpPr/>
          <p:nvPr/>
        </p:nvSpPr>
        <p:spPr>
          <a:xfrm>
            <a:off x="10271455" y="347472"/>
            <a:ext cx="1371600" cy="292608"/>
          </a:xfrm>
          <a:prstGeom prst="rect">
            <a:avLst/>
          </a:prstGeom>
          <a:noFill/>
          <a:ln/>
        </p:spPr>
        <p:txBody>
          <a:bodyPr wrap="square" lIns="0" tIns="0" rIns="0" bIns="0" rtlCol="0" anchor="ctr"/>
          <a:lstStyle/>
          <a:p>
            <a:pPr marL="0" indent="0" algn="r">
              <a:buNone/>
            </a:pPr>
            <a:r>
              <a:rPr lang="en-US" sz="1100" kern="0" spc="400" dirty="0">
                <a:solidFill>
                  <a:srgbClr val="5C6470"/>
                </a:solidFill>
                <a:latin typeface="Calibri" pitchFamily="34" charset="0"/>
                <a:ea typeface="Calibri" pitchFamily="34" charset="-122"/>
                <a:cs typeface="Calibri" pitchFamily="34" charset="-120"/>
              </a:rPr>
              <a:t>03 / 15</a:t>
            </a:r>
            <a:endParaRPr lang="en-US" sz="1100" dirty="0"/>
          </a:p>
        </p:txBody>
      </p:sp>
      <p:sp>
        <p:nvSpPr>
          <p:cNvPr id="4" name="Shape 2"/>
          <p:cNvSpPr/>
          <p:nvPr/>
        </p:nvSpPr>
        <p:spPr>
          <a:xfrm>
            <a:off x="548640" y="6199632"/>
            <a:ext cx="11094415" cy="0"/>
          </a:xfrm>
          <a:prstGeom prst="line">
            <a:avLst/>
          </a:prstGeom>
          <a:noFill/>
          <a:ln w="9525">
            <a:solidFill>
              <a:srgbClr val="C9C0B2"/>
            </a:solidFill>
            <a:prstDash val="solid"/>
          </a:ln>
        </p:spPr>
        <p:txBody>
          <a:bodyPr/>
          <a:lstStyle/>
          <a:p>
            <a:endParaRPr lang="en-GB"/>
          </a:p>
        </p:txBody>
      </p:sp>
      <p:sp>
        <p:nvSpPr>
          <p:cNvPr id="5" name="Text 3"/>
          <p:cNvSpPr/>
          <p:nvPr/>
        </p:nvSpPr>
        <p:spPr>
          <a:xfrm>
            <a:off x="548640" y="6382512"/>
            <a:ext cx="6858000" cy="256032"/>
          </a:xfrm>
          <a:prstGeom prst="rect">
            <a:avLst/>
          </a:prstGeom>
          <a:noFill/>
          <a:ln/>
        </p:spPr>
        <p:txBody>
          <a:bodyPr wrap="square" lIns="0" tIns="0" rIns="0" bIns="0" rtlCol="0" anchor="ctr"/>
          <a:lstStyle/>
          <a:p>
            <a:pPr marL="0" indent="0">
              <a:buNone/>
            </a:pPr>
            <a:r>
              <a:rPr lang="en-US" sz="1000" kern="0" spc="200" dirty="0">
                <a:solidFill>
                  <a:srgbClr val="5C6470"/>
                </a:solidFill>
                <a:latin typeface="Calibri" pitchFamily="34" charset="0"/>
                <a:ea typeface="Calibri" pitchFamily="34" charset="-122"/>
                <a:cs typeface="Calibri" pitchFamily="34" charset="-120"/>
              </a:rPr>
              <a:t>BMBM6021  ·  UNIVERSITY OF WALES TRINITY SAINT DAVID</a:t>
            </a:r>
            <a:endParaRPr lang="en-US" sz="1000" dirty="0"/>
          </a:p>
        </p:txBody>
      </p:sp>
      <p:sp>
        <p:nvSpPr>
          <p:cNvPr id="6" name="Text 4"/>
          <p:cNvSpPr/>
          <p:nvPr/>
        </p:nvSpPr>
        <p:spPr>
          <a:xfrm>
            <a:off x="7162495" y="6382512"/>
            <a:ext cx="4480560" cy="256032"/>
          </a:xfrm>
          <a:prstGeom prst="rect">
            <a:avLst/>
          </a:prstGeom>
          <a:noFill/>
          <a:ln/>
        </p:spPr>
        <p:txBody>
          <a:bodyPr wrap="square" lIns="0" tIns="0" rIns="0" bIns="0" rtlCol="0" anchor="ctr"/>
          <a:lstStyle/>
          <a:p>
            <a:pPr marL="0" indent="0" algn="r">
              <a:buNone/>
            </a:pPr>
            <a:r>
              <a:rPr lang="en-US" sz="1000" kern="0" spc="200" dirty="0">
                <a:solidFill>
                  <a:srgbClr val="5C6470"/>
                </a:solidFill>
                <a:latin typeface="Calibri" pitchFamily="34" charset="0"/>
                <a:ea typeface="Calibri" pitchFamily="34" charset="-122"/>
                <a:cs typeface="Calibri" pitchFamily="34" charset="-120"/>
              </a:rPr>
              <a:t>AIMS AND OBJECTIVES</a:t>
            </a:r>
            <a:endParaRPr lang="en-US" sz="1000" dirty="0"/>
          </a:p>
        </p:txBody>
      </p:sp>
      <p:sp>
        <p:nvSpPr>
          <p:cNvPr id="7" name="Shape 5"/>
          <p:cNvSpPr/>
          <p:nvPr/>
        </p:nvSpPr>
        <p:spPr>
          <a:xfrm>
            <a:off x="640080" y="1005840"/>
            <a:ext cx="5212080" cy="4892040"/>
          </a:xfrm>
          <a:prstGeom prst="roundRect">
            <a:avLst>
              <a:gd name="adj" fmla="val 1869"/>
            </a:avLst>
          </a:prstGeom>
          <a:solidFill>
            <a:srgbClr val="0F1B2D"/>
          </a:solidFill>
          <a:ln/>
        </p:spPr>
        <p:txBody>
          <a:bodyPr/>
          <a:lstStyle/>
          <a:p>
            <a:endParaRPr lang="en-GB"/>
          </a:p>
        </p:txBody>
      </p:sp>
      <p:pic>
        <p:nvPicPr>
          <p:cNvPr id="8" name="Image 0" descr="preencoded.png"/>
          <p:cNvPicPr>
            <a:picLocks noChangeAspect="1"/>
          </p:cNvPicPr>
          <p:nvPr/>
        </p:nvPicPr>
        <p:blipFill>
          <a:blip r:embed="rId3"/>
          <a:stretch>
            <a:fillRect/>
          </a:stretch>
        </p:blipFill>
        <p:spPr>
          <a:xfrm>
            <a:off x="960120" y="1280160"/>
            <a:ext cx="384048" cy="384048"/>
          </a:xfrm>
          <a:prstGeom prst="rect">
            <a:avLst/>
          </a:prstGeom>
        </p:spPr>
      </p:pic>
      <p:sp>
        <p:nvSpPr>
          <p:cNvPr id="9" name="Text 6"/>
          <p:cNvSpPr/>
          <p:nvPr/>
        </p:nvSpPr>
        <p:spPr>
          <a:xfrm>
            <a:off x="1463040" y="1325880"/>
            <a:ext cx="3657600" cy="320040"/>
          </a:xfrm>
          <a:prstGeom prst="rect">
            <a:avLst/>
          </a:prstGeom>
          <a:noFill/>
          <a:ln/>
        </p:spPr>
        <p:txBody>
          <a:bodyPr wrap="square" lIns="0" tIns="0" rIns="0" bIns="0" rtlCol="0" anchor="ctr"/>
          <a:lstStyle/>
          <a:p>
            <a:pPr marL="0" indent="0">
              <a:buNone/>
            </a:pPr>
            <a:r>
              <a:rPr lang="en-US" sz="1500" b="1" kern="0" spc="200" dirty="0">
                <a:solidFill>
                  <a:srgbClr val="E8624D"/>
                </a:solidFill>
                <a:latin typeface="Calibri" pitchFamily="34" charset="0"/>
                <a:ea typeface="Calibri" pitchFamily="34" charset="-122"/>
                <a:cs typeface="Calibri" pitchFamily="34" charset="-120"/>
              </a:rPr>
              <a:t>AIMS</a:t>
            </a:r>
            <a:endParaRPr lang="en-US" sz="1500" dirty="0"/>
          </a:p>
        </p:txBody>
      </p:sp>
      <p:sp>
        <p:nvSpPr>
          <p:cNvPr id="10" name="Text 7"/>
          <p:cNvSpPr/>
          <p:nvPr/>
        </p:nvSpPr>
        <p:spPr>
          <a:xfrm>
            <a:off x="960120" y="1874520"/>
            <a:ext cx="4572000" cy="292608"/>
          </a:xfrm>
          <a:prstGeom prst="rect">
            <a:avLst/>
          </a:prstGeom>
          <a:noFill/>
          <a:ln/>
        </p:spPr>
        <p:txBody>
          <a:bodyPr wrap="square" lIns="0" tIns="0" rIns="0" bIns="0" rtlCol="0" anchor="ctr"/>
          <a:lstStyle/>
          <a:p>
            <a:pPr marL="0" indent="0">
              <a:buNone/>
            </a:pPr>
            <a:r>
              <a:rPr lang="en-US" sz="1400" i="1" dirty="0">
                <a:solidFill>
                  <a:srgbClr val="8590A0"/>
                </a:solidFill>
                <a:latin typeface="Calibri" pitchFamily="34" charset="0"/>
                <a:ea typeface="Calibri" pitchFamily="34" charset="-122"/>
                <a:cs typeface="Calibri" pitchFamily="34" charset="-120"/>
              </a:rPr>
              <a:t>What this module develops</a:t>
            </a:r>
            <a:endParaRPr lang="en-US" sz="1400" dirty="0"/>
          </a:p>
        </p:txBody>
      </p:sp>
      <p:sp>
        <p:nvSpPr>
          <p:cNvPr id="11" name="Text 8"/>
          <p:cNvSpPr/>
          <p:nvPr/>
        </p:nvSpPr>
        <p:spPr>
          <a:xfrm>
            <a:off x="960120" y="2377440"/>
            <a:ext cx="4572000" cy="960120"/>
          </a:xfrm>
          <a:prstGeom prst="rect">
            <a:avLst/>
          </a:prstGeom>
          <a:noFill/>
          <a:ln/>
        </p:spPr>
        <p:txBody>
          <a:bodyPr wrap="square" lIns="0" tIns="0" rIns="0" bIns="0" rtlCol="0" anchor="ctr"/>
          <a:lstStyle/>
          <a:p>
            <a:pPr marL="0" indent="0">
              <a:buNone/>
            </a:pPr>
            <a:r>
              <a:rPr lang="en-US" sz="1500" dirty="0">
                <a:solidFill>
                  <a:srgbClr val="F4EFE6"/>
                </a:solidFill>
                <a:latin typeface="Calibri" pitchFamily="34" charset="0"/>
                <a:ea typeface="Calibri" pitchFamily="34" charset="-122"/>
                <a:cs typeface="Calibri" pitchFamily="34" charset="-120"/>
              </a:rPr>
              <a:t>▸  A systematic understanding of intercultural differences</a:t>
            </a:r>
            <a:endParaRPr lang="en-US" sz="1500" dirty="0"/>
          </a:p>
        </p:txBody>
      </p:sp>
      <p:sp>
        <p:nvSpPr>
          <p:cNvPr id="12" name="Text 9"/>
          <p:cNvSpPr/>
          <p:nvPr/>
        </p:nvSpPr>
        <p:spPr>
          <a:xfrm>
            <a:off x="960120" y="3474720"/>
            <a:ext cx="4572000" cy="960120"/>
          </a:xfrm>
          <a:prstGeom prst="rect">
            <a:avLst/>
          </a:prstGeom>
          <a:noFill/>
          <a:ln/>
        </p:spPr>
        <p:txBody>
          <a:bodyPr wrap="square" lIns="0" tIns="0" rIns="0" bIns="0" rtlCol="0" anchor="ctr"/>
          <a:lstStyle/>
          <a:p>
            <a:pPr marL="0" indent="0">
              <a:buNone/>
            </a:pPr>
            <a:r>
              <a:rPr lang="en-US" sz="1500" dirty="0">
                <a:solidFill>
                  <a:srgbClr val="F4EFE6"/>
                </a:solidFill>
                <a:latin typeface="Calibri" pitchFamily="34" charset="0"/>
                <a:ea typeface="Calibri" pitchFamily="34" charset="-122"/>
                <a:cs typeface="Calibri" pitchFamily="34" charset="-120"/>
              </a:rPr>
              <a:t>▸  Effective skills to operate confidently in international business and management contexts</a:t>
            </a:r>
            <a:endParaRPr lang="en-US" sz="1500" dirty="0"/>
          </a:p>
        </p:txBody>
      </p:sp>
      <p:sp>
        <p:nvSpPr>
          <p:cNvPr id="13" name="Shape 10"/>
          <p:cNvSpPr/>
          <p:nvPr/>
        </p:nvSpPr>
        <p:spPr>
          <a:xfrm>
            <a:off x="6217920" y="1005840"/>
            <a:ext cx="5394960" cy="4892040"/>
          </a:xfrm>
          <a:prstGeom prst="roundRect">
            <a:avLst>
              <a:gd name="adj" fmla="val 1869"/>
            </a:avLst>
          </a:prstGeom>
          <a:solidFill>
            <a:srgbClr val="FFFFFF"/>
          </a:solidFill>
          <a:ln/>
          <a:effectLst>
            <a:outerShdw blurRad="127000" dist="25400" dir="8100000" algn="bl" rotWithShape="0">
              <a:srgbClr val="000000">
                <a:alpha val="7000"/>
              </a:srgbClr>
            </a:outerShdw>
          </a:effectLst>
        </p:spPr>
        <p:txBody>
          <a:bodyPr/>
          <a:lstStyle/>
          <a:p>
            <a:endParaRPr lang="en-GB"/>
          </a:p>
        </p:txBody>
      </p:sp>
      <p:sp>
        <p:nvSpPr>
          <p:cNvPr id="14" name="Text 11"/>
          <p:cNvSpPr/>
          <p:nvPr/>
        </p:nvSpPr>
        <p:spPr>
          <a:xfrm>
            <a:off x="6537960" y="1280160"/>
            <a:ext cx="4754880" cy="320040"/>
          </a:xfrm>
          <a:prstGeom prst="rect">
            <a:avLst/>
          </a:prstGeom>
          <a:noFill/>
          <a:ln/>
        </p:spPr>
        <p:txBody>
          <a:bodyPr wrap="square" lIns="0" tIns="0" rIns="0" bIns="0" rtlCol="0" anchor="ctr"/>
          <a:lstStyle/>
          <a:p>
            <a:pPr marL="0" indent="0">
              <a:buNone/>
            </a:pPr>
            <a:r>
              <a:rPr lang="en-US" sz="1400" b="1" kern="0" spc="200" dirty="0">
                <a:solidFill>
                  <a:srgbClr val="E8624D"/>
                </a:solidFill>
                <a:latin typeface="Calibri" pitchFamily="34" charset="0"/>
                <a:ea typeface="Calibri" pitchFamily="34" charset="-122"/>
                <a:cs typeface="Calibri" pitchFamily="34" charset="-120"/>
              </a:rPr>
              <a:t>LEARNING OBJECTIVES</a:t>
            </a:r>
            <a:endParaRPr lang="en-US" sz="1400" dirty="0"/>
          </a:p>
        </p:txBody>
      </p:sp>
      <p:sp>
        <p:nvSpPr>
          <p:cNvPr id="15" name="Text 12"/>
          <p:cNvSpPr/>
          <p:nvPr/>
        </p:nvSpPr>
        <p:spPr>
          <a:xfrm>
            <a:off x="6537960" y="1691640"/>
            <a:ext cx="4754880" cy="320040"/>
          </a:xfrm>
          <a:prstGeom prst="rect">
            <a:avLst/>
          </a:prstGeom>
          <a:noFill/>
          <a:ln/>
        </p:spPr>
        <p:txBody>
          <a:bodyPr wrap="square" lIns="0" tIns="0" rIns="0" bIns="0" rtlCol="0" anchor="ctr"/>
          <a:lstStyle/>
          <a:p>
            <a:pPr marL="0" indent="0">
              <a:buNone/>
            </a:pPr>
            <a:r>
              <a:rPr lang="en-US" sz="1300" i="1" dirty="0">
                <a:solidFill>
                  <a:srgbClr val="5C6470"/>
                </a:solidFill>
                <a:latin typeface="Calibri" pitchFamily="34" charset="0"/>
                <a:ea typeface="Calibri" pitchFamily="34" charset="-122"/>
                <a:cs typeface="Calibri" pitchFamily="34" charset="-120"/>
              </a:rPr>
              <a:t>On successful completion you will be able to:</a:t>
            </a:r>
            <a:endParaRPr lang="en-US" sz="1300" dirty="0"/>
          </a:p>
        </p:txBody>
      </p:sp>
      <p:sp>
        <p:nvSpPr>
          <p:cNvPr id="16" name="Shape 13"/>
          <p:cNvSpPr/>
          <p:nvPr/>
        </p:nvSpPr>
        <p:spPr>
          <a:xfrm>
            <a:off x="6583680" y="2267712"/>
            <a:ext cx="256032" cy="256032"/>
          </a:xfrm>
          <a:prstGeom prst="line">
            <a:avLst/>
          </a:prstGeom>
          <a:solidFill>
            <a:srgbClr val="8AAE8E"/>
          </a:solidFill>
          <a:ln/>
        </p:spPr>
        <p:txBody>
          <a:bodyPr/>
          <a:lstStyle/>
          <a:p>
            <a:endParaRPr lang="en-GB"/>
          </a:p>
        </p:txBody>
      </p:sp>
      <p:sp>
        <p:nvSpPr>
          <p:cNvPr id="17" name="Text 14"/>
          <p:cNvSpPr/>
          <p:nvPr/>
        </p:nvSpPr>
        <p:spPr>
          <a:xfrm>
            <a:off x="6583680" y="2286000"/>
            <a:ext cx="256032" cy="237744"/>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1</a:t>
            </a:r>
            <a:endParaRPr lang="en-US" sz="1100" dirty="0"/>
          </a:p>
        </p:txBody>
      </p:sp>
      <p:sp>
        <p:nvSpPr>
          <p:cNvPr id="18" name="Text 15"/>
          <p:cNvSpPr/>
          <p:nvPr/>
        </p:nvSpPr>
        <p:spPr>
          <a:xfrm>
            <a:off x="6995160" y="2194560"/>
            <a:ext cx="4297680" cy="731520"/>
          </a:xfrm>
          <a:prstGeom prst="rect">
            <a:avLst/>
          </a:prstGeom>
          <a:noFill/>
          <a:ln/>
        </p:spPr>
        <p:txBody>
          <a:bodyPr wrap="square" lIns="0" tIns="0" rIns="0" bIns="0" rtlCol="0" anchor="ctr"/>
          <a:lstStyle/>
          <a:p>
            <a:pPr marL="0" indent="0">
              <a:buNone/>
            </a:pPr>
            <a:r>
              <a:rPr lang="en-US" sz="1400" dirty="0">
                <a:solidFill>
                  <a:srgbClr val="16263D"/>
                </a:solidFill>
                <a:latin typeface="Calibri" pitchFamily="34" charset="0"/>
                <a:ea typeface="Calibri" pitchFamily="34" charset="-122"/>
                <a:cs typeface="Calibri" pitchFamily="34" charset="-120"/>
              </a:rPr>
              <a:t>Demonstrate systematic understanding of intercultural communication theories</a:t>
            </a:r>
            <a:endParaRPr lang="en-US" sz="1400" dirty="0"/>
          </a:p>
        </p:txBody>
      </p:sp>
      <p:sp>
        <p:nvSpPr>
          <p:cNvPr id="19" name="Shape 16"/>
          <p:cNvSpPr/>
          <p:nvPr/>
        </p:nvSpPr>
        <p:spPr>
          <a:xfrm>
            <a:off x="6583680" y="3090672"/>
            <a:ext cx="256032" cy="256032"/>
          </a:xfrm>
          <a:prstGeom prst="line">
            <a:avLst/>
          </a:prstGeom>
          <a:solidFill>
            <a:srgbClr val="8AAE8E"/>
          </a:solidFill>
          <a:ln/>
        </p:spPr>
        <p:txBody>
          <a:bodyPr/>
          <a:lstStyle/>
          <a:p>
            <a:endParaRPr lang="en-GB"/>
          </a:p>
        </p:txBody>
      </p:sp>
      <p:sp>
        <p:nvSpPr>
          <p:cNvPr id="20" name="Text 17"/>
          <p:cNvSpPr/>
          <p:nvPr/>
        </p:nvSpPr>
        <p:spPr>
          <a:xfrm>
            <a:off x="6583680" y="3108960"/>
            <a:ext cx="256032" cy="237744"/>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2</a:t>
            </a:r>
            <a:endParaRPr lang="en-US" sz="1100" dirty="0"/>
          </a:p>
        </p:txBody>
      </p:sp>
      <p:sp>
        <p:nvSpPr>
          <p:cNvPr id="21" name="Text 18"/>
          <p:cNvSpPr/>
          <p:nvPr/>
        </p:nvSpPr>
        <p:spPr>
          <a:xfrm>
            <a:off x="6995160" y="3017520"/>
            <a:ext cx="4297680" cy="731520"/>
          </a:xfrm>
          <a:prstGeom prst="rect">
            <a:avLst/>
          </a:prstGeom>
          <a:noFill/>
          <a:ln/>
        </p:spPr>
        <p:txBody>
          <a:bodyPr wrap="square" lIns="0" tIns="0" rIns="0" bIns="0" rtlCol="0" anchor="ctr"/>
          <a:lstStyle/>
          <a:p>
            <a:pPr marL="0" indent="0">
              <a:buNone/>
            </a:pPr>
            <a:r>
              <a:rPr lang="en-US" sz="1400" dirty="0">
                <a:solidFill>
                  <a:srgbClr val="16263D"/>
                </a:solidFill>
                <a:latin typeface="Calibri" pitchFamily="34" charset="0"/>
                <a:ea typeface="Calibri" pitchFamily="34" charset="-122"/>
                <a:cs typeface="Calibri" pitchFamily="34" charset="-120"/>
              </a:rPr>
              <a:t>Evaluate and interpret divergent international cultures within business</a:t>
            </a:r>
            <a:endParaRPr lang="en-US" sz="1400" dirty="0"/>
          </a:p>
        </p:txBody>
      </p:sp>
      <p:sp>
        <p:nvSpPr>
          <p:cNvPr id="22" name="Shape 19"/>
          <p:cNvSpPr/>
          <p:nvPr/>
        </p:nvSpPr>
        <p:spPr>
          <a:xfrm>
            <a:off x="6583680" y="3913632"/>
            <a:ext cx="256032" cy="256032"/>
          </a:xfrm>
          <a:prstGeom prst="line">
            <a:avLst/>
          </a:prstGeom>
          <a:solidFill>
            <a:srgbClr val="8AAE8E"/>
          </a:solidFill>
          <a:ln/>
        </p:spPr>
        <p:txBody>
          <a:bodyPr/>
          <a:lstStyle/>
          <a:p>
            <a:endParaRPr lang="en-GB"/>
          </a:p>
        </p:txBody>
      </p:sp>
      <p:sp>
        <p:nvSpPr>
          <p:cNvPr id="23" name="Text 20"/>
          <p:cNvSpPr/>
          <p:nvPr/>
        </p:nvSpPr>
        <p:spPr>
          <a:xfrm>
            <a:off x="6583680" y="3931920"/>
            <a:ext cx="256032" cy="237744"/>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3</a:t>
            </a:r>
            <a:endParaRPr lang="en-US" sz="1100" dirty="0"/>
          </a:p>
        </p:txBody>
      </p:sp>
      <p:sp>
        <p:nvSpPr>
          <p:cNvPr id="24" name="Text 21"/>
          <p:cNvSpPr/>
          <p:nvPr/>
        </p:nvSpPr>
        <p:spPr>
          <a:xfrm>
            <a:off x="6995160" y="3840480"/>
            <a:ext cx="4297680" cy="731520"/>
          </a:xfrm>
          <a:prstGeom prst="rect">
            <a:avLst/>
          </a:prstGeom>
          <a:noFill/>
          <a:ln/>
        </p:spPr>
        <p:txBody>
          <a:bodyPr wrap="square" lIns="0" tIns="0" rIns="0" bIns="0" rtlCol="0" anchor="ctr"/>
          <a:lstStyle/>
          <a:p>
            <a:pPr marL="0" indent="0">
              <a:buNone/>
            </a:pPr>
            <a:r>
              <a:rPr lang="en-US" sz="1400" dirty="0">
                <a:solidFill>
                  <a:srgbClr val="16263D"/>
                </a:solidFill>
                <a:latin typeface="Calibri" pitchFamily="34" charset="0"/>
                <a:ea typeface="Calibri" pitchFamily="34" charset="-122"/>
                <a:cs typeface="Calibri" pitchFamily="34" charset="-120"/>
              </a:rPr>
              <a:t>Analyse international business communication situations</a:t>
            </a:r>
            <a:endParaRPr lang="en-US" sz="1400" dirty="0"/>
          </a:p>
        </p:txBody>
      </p:sp>
      <p:sp>
        <p:nvSpPr>
          <p:cNvPr id="25" name="Shape 22"/>
          <p:cNvSpPr/>
          <p:nvPr/>
        </p:nvSpPr>
        <p:spPr>
          <a:xfrm>
            <a:off x="6583680" y="4736592"/>
            <a:ext cx="256032" cy="256032"/>
          </a:xfrm>
          <a:prstGeom prst="line">
            <a:avLst/>
          </a:prstGeom>
          <a:solidFill>
            <a:srgbClr val="8AAE8E"/>
          </a:solidFill>
          <a:ln/>
        </p:spPr>
        <p:txBody>
          <a:bodyPr/>
          <a:lstStyle/>
          <a:p>
            <a:endParaRPr lang="en-GB"/>
          </a:p>
        </p:txBody>
      </p:sp>
      <p:sp>
        <p:nvSpPr>
          <p:cNvPr id="26" name="Text 23"/>
          <p:cNvSpPr/>
          <p:nvPr/>
        </p:nvSpPr>
        <p:spPr>
          <a:xfrm>
            <a:off x="6583680" y="4754880"/>
            <a:ext cx="256032" cy="237744"/>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4</a:t>
            </a:r>
            <a:endParaRPr lang="en-US" sz="1100" dirty="0"/>
          </a:p>
        </p:txBody>
      </p:sp>
      <p:sp>
        <p:nvSpPr>
          <p:cNvPr id="27" name="Text 24"/>
          <p:cNvSpPr/>
          <p:nvPr/>
        </p:nvSpPr>
        <p:spPr>
          <a:xfrm>
            <a:off x="6995160" y="4663440"/>
            <a:ext cx="4297680" cy="731520"/>
          </a:xfrm>
          <a:prstGeom prst="rect">
            <a:avLst/>
          </a:prstGeom>
          <a:noFill/>
          <a:ln/>
        </p:spPr>
        <p:txBody>
          <a:bodyPr wrap="square" lIns="0" tIns="0" rIns="0" bIns="0" rtlCol="0" anchor="ctr"/>
          <a:lstStyle/>
          <a:p>
            <a:pPr marL="0" indent="0">
              <a:buNone/>
            </a:pPr>
            <a:r>
              <a:rPr lang="en-US" sz="1400" dirty="0">
                <a:solidFill>
                  <a:srgbClr val="16263D"/>
                </a:solidFill>
                <a:latin typeface="Calibri" pitchFamily="34" charset="0"/>
                <a:ea typeface="Calibri" pitchFamily="34" charset="-122"/>
                <a:cs typeface="Calibri" pitchFamily="34" charset="-120"/>
              </a:rPr>
              <a:t>Critically select strategies to overcome potential challenges</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EFE6"/>
        </a:solidFill>
        <a:effectLst/>
      </p:bgPr>
    </p:bg>
    <p:spTree>
      <p:nvGrpSpPr>
        <p:cNvPr id="1" name=""/>
        <p:cNvGrpSpPr/>
        <p:nvPr/>
      </p:nvGrpSpPr>
      <p:grpSpPr>
        <a:xfrm>
          <a:off x="0" y="0"/>
          <a:ext cx="0" cy="0"/>
          <a:chOff x="0" y="0"/>
          <a:chExt cx="0" cy="0"/>
        </a:xfrm>
      </p:grpSpPr>
      <p:sp>
        <p:nvSpPr>
          <p:cNvPr id="2" name="Text 0"/>
          <p:cNvSpPr/>
          <p:nvPr/>
        </p:nvSpPr>
        <p:spPr>
          <a:xfrm>
            <a:off x="548640" y="347472"/>
            <a:ext cx="8229600" cy="292608"/>
          </a:xfrm>
          <a:prstGeom prst="rect">
            <a:avLst/>
          </a:prstGeom>
          <a:noFill/>
          <a:ln/>
        </p:spPr>
        <p:txBody>
          <a:bodyPr wrap="square" lIns="0" tIns="0" rIns="0" bIns="0" rtlCol="0" anchor="ctr"/>
          <a:lstStyle/>
          <a:p>
            <a:pPr marL="0" indent="0">
              <a:buNone/>
            </a:pPr>
            <a:r>
              <a:rPr lang="en-US" sz="1100" kern="0" spc="400" dirty="0">
                <a:solidFill>
                  <a:srgbClr val="5C6470"/>
                </a:solidFill>
                <a:latin typeface="Calibri" pitchFamily="34" charset="0"/>
                <a:ea typeface="Calibri" pitchFamily="34" charset="-122"/>
                <a:cs typeface="Calibri" pitchFamily="34" charset="-120"/>
              </a:rPr>
              <a:t>03  ·  ASSESSMENT</a:t>
            </a:r>
            <a:endParaRPr lang="en-US" sz="1100" dirty="0"/>
          </a:p>
        </p:txBody>
      </p:sp>
      <p:sp>
        <p:nvSpPr>
          <p:cNvPr id="3" name="Text 1"/>
          <p:cNvSpPr/>
          <p:nvPr/>
        </p:nvSpPr>
        <p:spPr>
          <a:xfrm>
            <a:off x="10271455" y="347472"/>
            <a:ext cx="1371600" cy="292608"/>
          </a:xfrm>
          <a:prstGeom prst="rect">
            <a:avLst/>
          </a:prstGeom>
          <a:noFill/>
          <a:ln/>
        </p:spPr>
        <p:txBody>
          <a:bodyPr wrap="square" lIns="0" tIns="0" rIns="0" bIns="0" rtlCol="0" anchor="ctr"/>
          <a:lstStyle/>
          <a:p>
            <a:pPr marL="0" indent="0" algn="r">
              <a:buNone/>
            </a:pPr>
            <a:r>
              <a:rPr lang="en-US" sz="1100" kern="0" spc="400" dirty="0">
                <a:solidFill>
                  <a:srgbClr val="5C6470"/>
                </a:solidFill>
                <a:latin typeface="Calibri" pitchFamily="34" charset="0"/>
                <a:ea typeface="Calibri" pitchFamily="34" charset="-122"/>
                <a:cs typeface="Calibri" pitchFamily="34" charset="-120"/>
              </a:rPr>
              <a:t>04 / 15</a:t>
            </a:r>
            <a:endParaRPr lang="en-US" sz="1100" dirty="0"/>
          </a:p>
        </p:txBody>
      </p:sp>
      <p:sp>
        <p:nvSpPr>
          <p:cNvPr id="4" name="Shape 2"/>
          <p:cNvSpPr/>
          <p:nvPr/>
        </p:nvSpPr>
        <p:spPr>
          <a:xfrm>
            <a:off x="548640" y="6199632"/>
            <a:ext cx="11094415" cy="0"/>
          </a:xfrm>
          <a:prstGeom prst="line">
            <a:avLst/>
          </a:prstGeom>
          <a:noFill/>
          <a:ln w="9525">
            <a:solidFill>
              <a:srgbClr val="C9C0B2"/>
            </a:solidFill>
            <a:prstDash val="solid"/>
          </a:ln>
        </p:spPr>
        <p:txBody>
          <a:bodyPr/>
          <a:lstStyle/>
          <a:p>
            <a:endParaRPr lang="en-GB"/>
          </a:p>
        </p:txBody>
      </p:sp>
      <p:sp>
        <p:nvSpPr>
          <p:cNvPr id="5" name="Text 3"/>
          <p:cNvSpPr/>
          <p:nvPr/>
        </p:nvSpPr>
        <p:spPr>
          <a:xfrm>
            <a:off x="548640" y="6382512"/>
            <a:ext cx="6858000" cy="256032"/>
          </a:xfrm>
          <a:prstGeom prst="rect">
            <a:avLst/>
          </a:prstGeom>
          <a:noFill/>
          <a:ln/>
        </p:spPr>
        <p:txBody>
          <a:bodyPr wrap="square" lIns="0" tIns="0" rIns="0" bIns="0" rtlCol="0" anchor="ctr"/>
          <a:lstStyle/>
          <a:p>
            <a:pPr marL="0" indent="0">
              <a:buNone/>
            </a:pPr>
            <a:r>
              <a:rPr lang="en-US" sz="1000" kern="0" spc="200" dirty="0">
                <a:solidFill>
                  <a:srgbClr val="5C6470"/>
                </a:solidFill>
                <a:latin typeface="Calibri" pitchFamily="34" charset="0"/>
                <a:ea typeface="Calibri" pitchFamily="34" charset="-122"/>
                <a:cs typeface="Calibri" pitchFamily="34" charset="-120"/>
              </a:rPr>
              <a:t>BMBM6021  ·  UNIVERSITY OF WALES TRINITY SAINT DAVID</a:t>
            </a:r>
            <a:endParaRPr lang="en-US" sz="1000" dirty="0"/>
          </a:p>
        </p:txBody>
      </p:sp>
      <p:sp>
        <p:nvSpPr>
          <p:cNvPr id="6" name="Text 4"/>
          <p:cNvSpPr/>
          <p:nvPr/>
        </p:nvSpPr>
        <p:spPr>
          <a:xfrm>
            <a:off x="7162495" y="6382512"/>
            <a:ext cx="4480560" cy="256032"/>
          </a:xfrm>
          <a:prstGeom prst="rect">
            <a:avLst/>
          </a:prstGeom>
          <a:noFill/>
          <a:ln/>
        </p:spPr>
        <p:txBody>
          <a:bodyPr wrap="square" lIns="0" tIns="0" rIns="0" bIns="0" rtlCol="0" anchor="ctr"/>
          <a:lstStyle/>
          <a:p>
            <a:pPr marL="0" indent="0" algn="r">
              <a:buNone/>
            </a:pPr>
            <a:r>
              <a:rPr lang="en-US" sz="1000" kern="0" spc="200" dirty="0">
                <a:solidFill>
                  <a:srgbClr val="5C6470"/>
                </a:solidFill>
                <a:latin typeface="Calibri" pitchFamily="34" charset="0"/>
                <a:ea typeface="Calibri" pitchFamily="34" charset="-122"/>
                <a:cs typeface="Calibri" pitchFamily="34" charset="-120"/>
              </a:rPr>
              <a:t>HOW YOU ARE ASSESSED</a:t>
            </a:r>
            <a:endParaRPr lang="en-US" sz="1000" dirty="0"/>
          </a:p>
        </p:txBody>
      </p:sp>
      <p:sp>
        <p:nvSpPr>
          <p:cNvPr id="7" name="Text 5"/>
          <p:cNvSpPr/>
          <p:nvPr/>
        </p:nvSpPr>
        <p:spPr>
          <a:xfrm>
            <a:off x="640080" y="960120"/>
            <a:ext cx="10058400" cy="411480"/>
          </a:xfrm>
          <a:prstGeom prst="rect">
            <a:avLst/>
          </a:prstGeom>
          <a:noFill/>
          <a:ln/>
        </p:spPr>
        <p:txBody>
          <a:bodyPr wrap="square" lIns="0" tIns="0" rIns="0" bIns="0" rtlCol="0" anchor="ctr"/>
          <a:lstStyle/>
          <a:p>
            <a:pPr marL="0" indent="0">
              <a:buNone/>
            </a:pPr>
            <a:r>
              <a:rPr lang="en-US" sz="2400" b="1" dirty="0">
                <a:solidFill>
                  <a:srgbClr val="16263D"/>
                </a:solidFill>
                <a:latin typeface="Calibri" pitchFamily="34" charset="0"/>
                <a:ea typeface="Calibri" pitchFamily="34" charset="-122"/>
                <a:cs typeface="Calibri" pitchFamily="34" charset="-120"/>
              </a:rPr>
              <a:t>Coursework 100%</a:t>
            </a:r>
            <a:endParaRPr lang="en-US" sz="2400" dirty="0"/>
          </a:p>
        </p:txBody>
      </p:sp>
      <p:sp>
        <p:nvSpPr>
          <p:cNvPr id="8" name="Shape 6"/>
          <p:cNvSpPr/>
          <p:nvPr/>
        </p:nvSpPr>
        <p:spPr>
          <a:xfrm>
            <a:off x="640080" y="1600200"/>
            <a:ext cx="5394960" cy="4023360"/>
          </a:xfrm>
          <a:prstGeom prst="roundRect">
            <a:avLst>
              <a:gd name="adj" fmla="val 2273"/>
            </a:avLst>
          </a:prstGeom>
          <a:solidFill>
            <a:srgbClr val="FFFFFF"/>
          </a:solidFill>
          <a:ln/>
          <a:effectLst>
            <a:outerShdw blurRad="127000" dist="25400" dir="8100000" algn="bl" rotWithShape="0">
              <a:srgbClr val="000000">
                <a:alpha val="7000"/>
              </a:srgbClr>
            </a:outerShdw>
          </a:effectLst>
        </p:spPr>
        <p:txBody>
          <a:bodyPr/>
          <a:lstStyle/>
          <a:p>
            <a:endParaRPr lang="en-GB"/>
          </a:p>
        </p:txBody>
      </p:sp>
      <p:sp>
        <p:nvSpPr>
          <p:cNvPr id="9" name="Text 7"/>
          <p:cNvSpPr/>
          <p:nvPr/>
        </p:nvSpPr>
        <p:spPr>
          <a:xfrm>
            <a:off x="1005840" y="1920240"/>
            <a:ext cx="4663440" cy="640080"/>
          </a:xfrm>
          <a:prstGeom prst="rect">
            <a:avLst/>
          </a:prstGeom>
          <a:noFill/>
          <a:ln/>
        </p:spPr>
        <p:txBody>
          <a:bodyPr wrap="square" lIns="0" tIns="0" rIns="0" bIns="0" rtlCol="0" anchor="ctr"/>
          <a:lstStyle/>
          <a:p>
            <a:pPr marL="0" indent="0">
              <a:buNone/>
            </a:pPr>
            <a:r>
              <a:rPr lang="en-US" sz="4000" b="1" dirty="0">
                <a:solidFill>
                  <a:srgbClr val="E8624D"/>
                </a:solidFill>
                <a:latin typeface="Calibri" pitchFamily="34" charset="0"/>
                <a:ea typeface="Calibri" pitchFamily="34" charset="-122"/>
                <a:cs typeface="Calibri" pitchFamily="34" charset="-120"/>
              </a:rPr>
              <a:t>50%</a:t>
            </a:r>
            <a:endParaRPr lang="en-US" sz="4000" dirty="0"/>
          </a:p>
        </p:txBody>
      </p:sp>
      <p:sp>
        <p:nvSpPr>
          <p:cNvPr id="10" name="Text 8"/>
          <p:cNvSpPr/>
          <p:nvPr/>
        </p:nvSpPr>
        <p:spPr>
          <a:xfrm>
            <a:off x="1005840" y="2697480"/>
            <a:ext cx="4663440" cy="365760"/>
          </a:xfrm>
          <a:prstGeom prst="rect">
            <a:avLst/>
          </a:prstGeom>
          <a:noFill/>
          <a:ln/>
        </p:spPr>
        <p:txBody>
          <a:bodyPr wrap="square" lIns="0" tIns="0" rIns="0" bIns="0" rtlCol="0" anchor="ctr"/>
          <a:lstStyle/>
          <a:p>
            <a:pPr marL="0" indent="0">
              <a:buNone/>
            </a:pPr>
            <a:r>
              <a:rPr lang="en-US" sz="1700" b="1" dirty="0">
                <a:solidFill>
                  <a:srgbClr val="16263D"/>
                </a:solidFill>
                <a:latin typeface="Calibri" pitchFamily="34" charset="0"/>
                <a:ea typeface="Calibri" pitchFamily="34" charset="-122"/>
                <a:cs typeface="Calibri" pitchFamily="34" charset="-120"/>
              </a:rPr>
              <a:t>Component 1: Report</a:t>
            </a:r>
            <a:endParaRPr lang="en-US" sz="1700" dirty="0"/>
          </a:p>
        </p:txBody>
      </p:sp>
      <p:sp>
        <p:nvSpPr>
          <p:cNvPr id="11" name="Text 9"/>
          <p:cNvSpPr/>
          <p:nvPr/>
        </p:nvSpPr>
        <p:spPr>
          <a:xfrm>
            <a:off x="1005840" y="3108960"/>
            <a:ext cx="4663440" cy="320040"/>
          </a:xfrm>
          <a:prstGeom prst="rect">
            <a:avLst/>
          </a:prstGeom>
          <a:noFill/>
          <a:ln/>
        </p:spPr>
        <p:txBody>
          <a:bodyPr wrap="square" lIns="0" tIns="0" rIns="0" bIns="0" rtlCol="0" anchor="ctr"/>
          <a:lstStyle/>
          <a:p>
            <a:pPr marL="0" indent="0">
              <a:buNone/>
            </a:pPr>
            <a:r>
              <a:rPr lang="en-US" sz="1500" b="1" dirty="0">
                <a:solidFill>
                  <a:srgbClr val="8AAE8E"/>
                </a:solidFill>
                <a:latin typeface="Calibri" pitchFamily="34" charset="0"/>
                <a:ea typeface="Calibri" pitchFamily="34" charset="-122"/>
                <a:cs typeface="Calibri" pitchFamily="34" charset="-120"/>
              </a:rPr>
              <a:t>2,500 words</a:t>
            </a:r>
            <a:endParaRPr lang="en-US" sz="1500" dirty="0"/>
          </a:p>
        </p:txBody>
      </p:sp>
      <p:sp>
        <p:nvSpPr>
          <p:cNvPr id="12" name="Text 10"/>
          <p:cNvSpPr/>
          <p:nvPr/>
        </p:nvSpPr>
        <p:spPr>
          <a:xfrm>
            <a:off x="1005840" y="3611880"/>
            <a:ext cx="4663440" cy="1463040"/>
          </a:xfrm>
          <a:prstGeom prst="rect">
            <a:avLst/>
          </a:prstGeom>
          <a:noFill/>
          <a:ln/>
        </p:spPr>
        <p:txBody>
          <a:bodyPr wrap="square" lIns="0" tIns="0" rIns="0" bIns="0" rtlCol="0" anchor="ctr"/>
          <a:lstStyle/>
          <a:p>
            <a:pPr marL="0" indent="0">
              <a:buNone/>
            </a:pPr>
            <a:r>
              <a:rPr lang="en-US" sz="1500" dirty="0">
                <a:solidFill>
                  <a:srgbClr val="5C6470"/>
                </a:solidFill>
                <a:latin typeface="Calibri" pitchFamily="34" charset="0"/>
                <a:ea typeface="Calibri" pitchFamily="34" charset="-122"/>
                <a:cs typeface="Calibri" pitchFamily="34" charset="-120"/>
              </a:rPr>
              <a:t>Analytical report applying intercultural communication theory to real international business situations.</a:t>
            </a:r>
            <a:endParaRPr lang="en-US" sz="1500" dirty="0"/>
          </a:p>
        </p:txBody>
      </p:sp>
      <p:sp>
        <p:nvSpPr>
          <p:cNvPr id="13" name="Shape 11"/>
          <p:cNvSpPr/>
          <p:nvPr/>
        </p:nvSpPr>
        <p:spPr>
          <a:xfrm>
            <a:off x="6309360" y="1600200"/>
            <a:ext cx="5394960" cy="4023360"/>
          </a:xfrm>
          <a:prstGeom prst="roundRect">
            <a:avLst>
              <a:gd name="adj" fmla="val 2273"/>
            </a:avLst>
          </a:prstGeom>
          <a:solidFill>
            <a:srgbClr val="FFFFFF"/>
          </a:solidFill>
          <a:ln/>
          <a:effectLst>
            <a:outerShdw blurRad="127000" dist="25400" dir="8100000" algn="bl" rotWithShape="0">
              <a:srgbClr val="000000">
                <a:alpha val="7000"/>
              </a:srgbClr>
            </a:outerShdw>
          </a:effectLst>
        </p:spPr>
        <p:txBody>
          <a:bodyPr/>
          <a:lstStyle/>
          <a:p>
            <a:endParaRPr lang="en-GB"/>
          </a:p>
        </p:txBody>
      </p:sp>
      <p:sp>
        <p:nvSpPr>
          <p:cNvPr id="14" name="Text 12"/>
          <p:cNvSpPr/>
          <p:nvPr/>
        </p:nvSpPr>
        <p:spPr>
          <a:xfrm>
            <a:off x="6675120" y="1920240"/>
            <a:ext cx="4663440" cy="640080"/>
          </a:xfrm>
          <a:prstGeom prst="rect">
            <a:avLst/>
          </a:prstGeom>
          <a:noFill/>
          <a:ln/>
        </p:spPr>
        <p:txBody>
          <a:bodyPr wrap="square" lIns="0" tIns="0" rIns="0" bIns="0" rtlCol="0" anchor="ctr"/>
          <a:lstStyle/>
          <a:p>
            <a:pPr marL="0" indent="0">
              <a:buNone/>
            </a:pPr>
            <a:r>
              <a:rPr lang="en-US" sz="4000" b="1" dirty="0">
                <a:solidFill>
                  <a:srgbClr val="E8624D"/>
                </a:solidFill>
                <a:latin typeface="Calibri" pitchFamily="34" charset="0"/>
                <a:ea typeface="Calibri" pitchFamily="34" charset="-122"/>
                <a:cs typeface="Calibri" pitchFamily="34" charset="-120"/>
              </a:rPr>
              <a:t>50%</a:t>
            </a:r>
            <a:endParaRPr lang="en-US" sz="4000" dirty="0"/>
          </a:p>
        </p:txBody>
      </p:sp>
      <p:sp>
        <p:nvSpPr>
          <p:cNvPr id="15" name="Text 13"/>
          <p:cNvSpPr/>
          <p:nvPr/>
        </p:nvSpPr>
        <p:spPr>
          <a:xfrm>
            <a:off x="6675120" y="2697480"/>
            <a:ext cx="4663440" cy="365760"/>
          </a:xfrm>
          <a:prstGeom prst="rect">
            <a:avLst/>
          </a:prstGeom>
          <a:noFill/>
          <a:ln/>
        </p:spPr>
        <p:txBody>
          <a:bodyPr wrap="square" lIns="0" tIns="0" rIns="0" bIns="0" rtlCol="0" anchor="ctr"/>
          <a:lstStyle/>
          <a:p>
            <a:pPr marL="0" indent="0">
              <a:buNone/>
            </a:pPr>
            <a:r>
              <a:rPr lang="en-US" sz="1700" b="1" dirty="0">
                <a:solidFill>
                  <a:srgbClr val="16263D"/>
                </a:solidFill>
                <a:latin typeface="Calibri" pitchFamily="34" charset="0"/>
                <a:ea typeface="Calibri" pitchFamily="34" charset="-122"/>
                <a:cs typeface="Calibri" pitchFamily="34" charset="-120"/>
              </a:rPr>
              <a:t>Component 2: Reflective Essay</a:t>
            </a:r>
            <a:endParaRPr lang="en-US" sz="1700" dirty="0"/>
          </a:p>
        </p:txBody>
      </p:sp>
      <p:sp>
        <p:nvSpPr>
          <p:cNvPr id="16" name="Text 14"/>
          <p:cNvSpPr/>
          <p:nvPr/>
        </p:nvSpPr>
        <p:spPr>
          <a:xfrm>
            <a:off x="6675120" y="3108960"/>
            <a:ext cx="4663440" cy="320040"/>
          </a:xfrm>
          <a:prstGeom prst="rect">
            <a:avLst/>
          </a:prstGeom>
          <a:noFill/>
          <a:ln/>
        </p:spPr>
        <p:txBody>
          <a:bodyPr wrap="square" lIns="0" tIns="0" rIns="0" bIns="0" rtlCol="0" anchor="ctr"/>
          <a:lstStyle/>
          <a:p>
            <a:pPr marL="0" indent="0">
              <a:buNone/>
            </a:pPr>
            <a:r>
              <a:rPr lang="en-US" sz="1500" b="1" dirty="0">
                <a:solidFill>
                  <a:srgbClr val="8AAE8E"/>
                </a:solidFill>
                <a:latin typeface="Calibri" pitchFamily="34" charset="0"/>
                <a:ea typeface="Calibri" pitchFamily="34" charset="-122"/>
                <a:cs typeface="Calibri" pitchFamily="34" charset="-120"/>
              </a:rPr>
              <a:t>2,500 words</a:t>
            </a:r>
            <a:endParaRPr lang="en-US" sz="1500" dirty="0"/>
          </a:p>
        </p:txBody>
      </p:sp>
      <p:sp>
        <p:nvSpPr>
          <p:cNvPr id="17" name="Text 15"/>
          <p:cNvSpPr/>
          <p:nvPr/>
        </p:nvSpPr>
        <p:spPr>
          <a:xfrm>
            <a:off x="6675120" y="3611880"/>
            <a:ext cx="4663440" cy="1463040"/>
          </a:xfrm>
          <a:prstGeom prst="rect">
            <a:avLst/>
          </a:prstGeom>
          <a:noFill/>
          <a:ln/>
        </p:spPr>
        <p:txBody>
          <a:bodyPr wrap="square" lIns="0" tIns="0" rIns="0" bIns="0" rtlCol="0" anchor="ctr"/>
          <a:lstStyle/>
          <a:p>
            <a:pPr marL="0" indent="0">
              <a:buNone/>
            </a:pPr>
            <a:r>
              <a:rPr lang="en-US" sz="1500" dirty="0">
                <a:solidFill>
                  <a:srgbClr val="5C6470"/>
                </a:solidFill>
                <a:latin typeface="Calibri" pitchFamily="34" charset="0"/>
                <a:ea typeface="Calibri" pitchFamily="34" charset="-122"/>
                <a:cs typeface="Calibri" pitchFamily="34" charset="-120"/>
              </a:rPr>
              <a:t>Critical reflection on your own communication experiences and development of intercultural competence.</a:t>
            </a:r>
            <a:endParaRPr lang="en-US" sz="15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EFE6"/>
        </a:solidFill>
        <a:effectLst/>
      </p:bgPr>
    </p:bg>
    <p:spTree>
      <p:nvGrpSpPr>
        <p:cNvPr id="1" name=""/>
        <p:cNvGrpSpPr/>
        <p:nvPr/>
      </p:nvGrpSpPr>
      <p:grpSpPr>
        <a:xfrm>
          <a:off x="0" y="0"/>
          <a:ext cx="0" cy="0"/>
          <a:chOff x="0" y="0"/>
          <a:chExt cx="0" cy="0"/>
        </a:xfrm>
      </p:grpSpPr>
      <p:sp>
        <p:nvSpPr>
          <p:cNvPr id="2" name="Text 0"/>
          <p:cNvSpPr/>
          <p:nvPr/>
        </p:nvSpPr>
        <p:spPr>
          <a:xfrm>
            <a:off x="548640" y="347472"/>
            <a:ext cx="8229600" cy="292608"/>
          </a:xfrm>
          <a:prstGeom prst="rect">
            <a:avLst/>
          </a:prstGeom>
          <a:noFill/>
          <a:ln/>
        </p:spPr>
        <p:txBody>
          <a:bodyPr wrap="square" lIns="0" tIns="0" rIns="0" bIns="0" rtlCol="0" anchor="ctr"/>
          <a:lstStyle/>
          <a:p>
            <a:pPr marL="0" indent="0">
              <a:buNone/>
            </a:pPr>
            <a:r>
              <a:rPr lang="en-US" sz="1100" kern="0" spc="400" dirty="0">
                <a:solidFill>
                  <a:srgbClr val="5C6470"/>
                </a:solidFill>
                <a:latin typeface="Calibri" pitchFamily="34" charset="0"/>
                <a:ea typeface="Calibri" pitchFamily="34" charset="-122"/>
                <a:cs typeface="Calibri" pitchFamily="34" charset="-120"/>
              </a:rPr>
              <a:t>04  ·  FOUNDATIONS</a:t>
            </a:r>
            <a:endParaRPr lang="en-US" sz="1100" dirty="0"/>
          </a:p>
        </p:txBody>
      </p:sp>
      <p:sp>
        <p:nvSpPr>
          <p:cNvPr id="3" name="Text 1"/>
          <p:cNvSpPr/>
          <p:nvPr/>
        </p:nvSpPr>
        <p:spPr>
          <a:xfrm>
            <a:off x="10271455" y="347472"/>
            <a:ext cx="1371600" cy="292608"/>
          </a:xfrm>
          <a:prstGeom prst="rect">
            <a:avLst/>
          </a:prstGeom>
          <a:noFill/>
          <a:ln/>
        </p:spPr>
        <p:txBody>
          <a:bodyPr wrap="square" lIns="0" tIns="0" rIns="0" bIns="0" rtlCol="0" anchor="ctr"/>
          <a:lstStyle/>
          <a:p>
            <a:pPr marL="0" indent="0" algn="r">
              <a:buNone/>
            </a:pPr>
            <a:r>
              <a:rPr lang="en-US" sz="1100" kern="0" spc="400" dirty="0">
                <a:solidFill>
                  <a:srgbClr val="5C6470"/>
                </a:solidFill>
                <a:latin typeface="Calibri" pitchFamily="34" charset="0"/>
                <a:ea typeface="Calibri" pitchFamily="34" charset="-122"/>
                <a:cs typeface="Calibri" pitchFamily="34" charset="-120"/>
              </a:rPr>
              <a:t>05 / 15</a:t>
            </a:r>
            <a:endParaRPr lang="en-US" sz="1100" dirty="0"/>
          </a:p>
        </p:txBody>
      </p:sp>
      <p:sp>
        <p:nvSpPr>
          <p:cNvPr id="4" name="Shape 2"/>
          <p:cNvSpPr/>
          <p:nvPr/>
        </p:nvSpPr>
        <p:spPr>
          <a:xfrm>
            <a:off x="548640" y="6199632"/>
            <a:ext cx="11094415" cy="0"/>
          </a:xfrm>
          <a:prstGeom prst="line">
            <a:avLst/>
          </a:prstGeom>
          <a:noFill/>
          <a:ln w="9525">
            <a:solidFill>
              <a:srgbClr val="C9C0B2"/>
            </a:solidFill>
            <a:prstDash val="solid"/>
          </a:ln>
        </p:spPr>
        <p:txBody>
          <a:bodyPr/>
          <a:lstStyle/>
          <a:p>
            <a:endParaRPr lang="en-GB"/>
          </a:p>
        </p:txBody>
      </p:sp>
      <p:sp>
        <p:nvSpPr>
          <p:cNvPr id="5" name="Text 3"/>
          <p:cNvSpPr/>
          <p:nvPr/>
        </p:nvSpPr>
        <p:spPr>
          <a:xfrm>
            <a:off x="548640" y="6382512"/>
            <a:ext cx="6858000" cy="256032"/>
          </a:xfrm>
          <a:prstGeom prst="rect">
            <a:avLst/>
          </a:prstGeom>
          <a:noFill/>
          <a:ln/>
        </p:spPr>
        <p:txBody>
          <a:bodyPr wrap="square" lIns="0" tIns="0" rIns="0" bIns="0" rtlCol="0" anchor="ctr"/>
          <a:lstStyle/>
          <a:p>
            <a:pPr marL="0" indent="0">
              <a:buNone/>
            </a:pPr>
            <a:r>
              <a:rPr lang="en-US" sz="1000" kern="0" spc="200" dirty="0">
                <a:solidFill>
                  <a:srgbClr val="5C6470"/>
                </a:solidFill>
                <a:latin typeface="Calibri" pitchFamily="34" charset="0"/>
                <a:ea typeface="Calibri" pitchFamily="34" charset="-122"/>
                <a:cs typeface="Calibri" pitchFamily="34" charset="-120"/>
              </a:rPr>
              <a:t>BMBM6021  ·  UNIVERSITY OF WALES TRINITY SAINT DAVID</a:t>
            </a:r>
            <a:endParaRPr lang="en-US" sz="1000" dirty="0"/>
          </a:p>
        </p:txBody>
      </p:sp>
      <p:sp>
        <p:nvSpPr>
          <p:cNvPr id="6" name="Text 4"/>
          <p:cNvSpPr/>
          <p:nvPr/>
        </p:nvSpPr>
        <p:spPr>
          <a:xfrm>
            <a:off x="7162495" y="6382512"/>
            <a:ext cx="4480560" cy="256032"/>
          </a:xfrm>
          <a:prstGeom prst="rect">
            <a:avLst/>
          </a:prstGeom>
          <a:noFill/>
          <a:ln/>
        </p:spPr>
        <p:txBody>
          <a:bodyPr wrap="square" lIns="0" tIns="0" rIns="0" bIns="0" rtlCol="0" anchor="ctr"/>
          <a:lstStyle/>
          <a:p>
            <a:pPr marL="0" indent="0" algn="r">
              <a:buNone/>
            </a:pPr>
            <a:r>
              <a:rPr lang="en-US" sz="1000" kern="0" spc="200" dirty="0">
                <a:solidFill>
                  <a:srgbClr val="5C6470"/>
                </a:solidFill>
                <a:latin typeface="Calibri" pitchFamily="34" charset="0"/>
                <a:ea typeface="Calibri" pitchFamily="34" charset="-122"/>
                <a:cs typeface="Calibri" pitchFamily="34" charset="-120"/>
              </a:rPr>
              <a:t>WHAT IS COMMUNICATION?</a:t>
            </a:r>
            <a:endParaRPr lang="en-US" sz="1000" dirty="0"/>
          </a:p>
        </p:txBody>
      </p:sp>
      <p:sp>
        <p:nvSpPr>
          <p:cNvPr id="7" name="Text 5"/>
          <p:cNvSpPr/>
          <p:nvPr/>
        </p:nvSpPr>
        <p:spPr>
          <a:xfrm>
            <a:off x="640080" y="960120"/>
            <a:ext cx="10058400" cy="411480"/>
          </a:xfrm>
          <a:prstGeom prst="rect">
            <a:avLst/>
          </a:prstGeom>
          <a:noFill/>
          <a:ln/>
        </p:spPr>
        <p:txBody>
          <a:bodyPr wrap="square" lIns="0" tIns="0" rIns="0" bIns="0" rtlCol="0" anchor="ctr"/>
          <a:lstStyle/>
          <a:p>
            <a:pPr marL="0" indent="0">
              <a:buNone/>
            </a:pPr>
            <a:r>
              <a:rPr lang="en-US" sz="2600" b="1" dirty="0">
                <a:solidFill>
                  <a:srgbClr val="16263D"/>
                </a:solidFill>
                <a:latin typeface="Calibri" pitchFamily="34" charset="0"/>
                <a:ea typeface="Calibri" pitchFamily="34" charset="-122"/>
                <a:cs typeface="Calibri" pitchFamily="34" charset="-120"/>
              </a:rPr>
              <a:t>What is Communication?</a:t>
            </a:r>
            <a:endParaRPr lang="en-US" sz="2600" dirty="0"/>
          </a:p>
        </p:txBody>
      </p:sp>
      <p:sp>
        <p:nvSpPr>
          <p:cNvPr id="8" name="Shape 6"/>
          <p:cNvSpPr/>
          <p:nvPr/>
        </p:nvSpPr>
        <p:spPr>
          <a:xfrm>
            <a:off x="640080" y="1554480"/>
            <a:ext cx="10881360" cy="1508760"/>
          </a:xfrm>
          <a:prstGeom prst="roundRect">
            <a:avLst>
              <a:gd name="adj" fmla="val 6061"/>
            </a:avLst>
          </a:prstGeom>
          <a:solidFill>
            <a:srgbClr val="0F1B2D"/>
          </a:solidFill>
          <a:ln/>
        </p:spPr>
        <p:txBody>
          <a:bodyPr/>
          <a:lstStyle/>
          <a:p>
            <a:endParaRPr lang="en-GB"/>
          </a:p>
        </p:txBody>
      </p:sp>
      <p:sp>
        <p:nvSpPr>
          <p:cNvPr id="9" name="Text 7"/>
          <p:cNvSpPr/>
          <p:nvPr/>
        </p:nvSpPr>
        <p:spPr>
          <a:xfrm>
            <a:off x="1005840" y="1783080"/>
            <a:ext cx="10149840" cy="1097280"/>
          </a:xfrm>
          <a:prstGeom prst="rect">
            <a:avLst/>
          </a:prstGeom>
          <a:noFill/>
          <a:ln/>
        </p:spPr>
        <p:txBody>
          <a:bodyPr wrap="square" lIns="0" tIns="0" rIns="0" bIns="0" rtlCol="0" anchor="ctr"/>
          <a:lstStyle/>
          <a:p>
            <a:pPr marL="0" indent="0">
              <a:buNone/>
            </a:pPr>
            <a:r>
              <a:rPr lang="en-US" sz="1700" i="1" dirty="0">
                <a:solidFill>
                  <a:srgbClr val="F4EFE6"/>
                </a:solidFill>
                <a:latin typeface="Calibri" pitchFamily="34" charset="0"/>
                <a:ea typeface="Calibri" pitchFamily="34" charset="-122"/>
                <a:cs typeface="Calibri" pitchFamily="34" charset="-120"/>
              </a:rPr>
              <a:t>The process of communication is what allows us to interact with other people; without it, we would be unable to share knowledge or experiences with anything outside of ourselves.</a:t>
            </a:r>
            <a:endParaRPr lang="en-US" sz="1700" dirty="0"/>
          </a:p>
        </p:txBody>
      </p:sp>
      <p:sp>
        <p:nvSpPr>
          <p:cNvPr id="10" name="Shape 8"/>
          <p:cNvSpPr/>
          <p:nvPr/>
        </p:nvSpPr>
        <p:spPr>
          <a:xfrm>
            <a:off x="640080" y="3383280"/>
            <a:ext cx="3566160" cy="2011680"/>
          </a:xfrm>
          <a:prstGeom prst="roundRect">
            <a:avLst>
              <a:gd name="adj" fmla="val 3636"/>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11" name="Text 9"/>
          <p:cNvSpPr/>
          <p:nvPr/>
        </p:nvSpPr>
        <p:spPr>
          <a:xfrm>
            <a:off x="914400" y="3703320"/>
            <a:ext cx="3017520" cy="457200"/>
          </a:xfrm>
          <a:prstGeom prst="rect">
            <a:avLst/>
          </a:prstGeom>
          <a:noFill/>
          <a:ln/>
        </p:spPr>
        <p:txBody>
          <a:bodyPr wrap="square" lIns="0" tIns="0" rIns="0" bIns="0" rtlCol="0" anchor="ctr"/>
          <a:lstStyle/>
          <a:p>
            <a:pPr marL="0" indent="0">
              <a:buNone/>
            </a:pPr>
            <a:r>
              <a:rPr lang="en-US" sz="1600" b="1" dirty="0">
                <a:solidFill>
                  <a:srgbClr val="16263D"/>
                </a:solidFill>
                <a:latin typeface="Calibri" pitchFamily="34" charset="0"/>
                <a:ea typeface="Calibri" pitchFamily="34" charset="-122"/>
                <a:cs typeface="Calibri" pitchFamily="34" charset="-120"/>
              </a:rPr>
              <a:t>Speaking and Writing</a:t>
            </a:r>
            <a:endParaRPr lang="en-US" sz="1600" dirty="0"/>
          </a:p>
        </p:txBody>
      </p:sp>
      <p:sp>
        <p:nvSpPr>
          <p:cNvPr id="12" name="Text 10"/>
          <p:cNvSpPr/>
          <p:nvPr/>
        </p:nvSpPr>
        <p:spPr>
          <a:xfrm>
            <a:off x="914400" y="4297680"/>
            <a:ext cx="3017520" cy="731520"/>
          </a:xfrm>
          <a:prstGeom prst="rect">
            <a:avLst/>
          </a:prstGeom>
          <a:noFill/>
          <a:ln/>
        </p:spPr>
        <p:txBody>
          <a:bodyPr wrap="square" lIns="0" tIns="0" rIns="0" bIns="0" rtlCol="0" anchor="ctr"/>
          <a:lstStyle/>
          <a:p>
            <a:pPr marL="0" indent="0">
              <a:buNone/>
            </a:pPr>
            <a:r>
              <a:rPr lang="en-US" sz="1400" dirty="0">
                <a:solidFill>
                  <a:srgbClr val="5C6470"/>
                </a:solidFill>
                <a:latin typeface="Calibri" pitchFamily="34" charset="0"/>
                <a:ea typeface="Calibri" pitchFamily="34" charset="-122"/>
                <a:cs typeface="Calibri" pitchFamily="34" charset="-120"/>
              </a:rPr>
              <a:t>Verbal language, text, formal documents</a:t>
            </a:r>
            <a:endParaRPr lang="en-US" sz="1400" dirty="0"/>
          </a:p>
        </p:txBody>
      </p:sp>
      <p:sp>
        <p:nvSpPr>
          <p:cNvPr id="13" name="Shape 11"/>
          <p:cNvSpPr/>
          <p:nvPr/>
        </p:nvSpPr>
        <p:spPr>
          <a:xfrm>
            <a:off x="4389120" y="3383280"/>
            <a:ext cx="3566160" cy="2011680"/>
          </a:xfrm>
          <a:prstGeom prst="roundRect">
            <a:avLst>
              <a:gd name="adj" fmla="val 3636"/>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14" name="Text 12"/>
          <p:cNvSpPr/>
          <p:nvPr/>
        </p:nvSpPr>
        <p:spPr>
          <a:xfrm>
            <a:off x="4663440" y="3703320"/>
            <a:ext cx="3017520" cy="457200"/>
          </a:xfrm>
          <a:prstGeom prst="rect">
            <a:avLst/>
          </a:prstGeom>
          <a:noFill/>
          <a:ln/>
        </p:spPr>
        <p:txBody>
          <a:bodyPr wrap="square" lIns="0" tIns="0" rIns="0" bIns="0" rtlCol="0" anchor="ctr"/>
          <a:lstStyle/>
          <a:p>
            <a:pPr marL="0" indent="0">
              <a:buNone/>
            </a:pPr>
            <a:r>
              <a:rPr lang="en-US" sz="1600" b="1" dirty="0">
                <a:solidFill>
                  <a:srgbClr val="16263D"/>
                </a:solidFill>
                <a:latin typeface="Calibri" pitchFamily="34" charset="0"/>
                <a:ea typeface="Calibri" pitchFamily="34" charset="-122"/>
                <a:cs typeface="Calibri" pitchFamily="34" charset="-120"/>
              </a:rPr>
              <a:t>Gestures and Touch</a:t>
            </a:r>
            <a:endParaRPr lang="en-US" sz="1600" dirty="0"/>
          </a:p>
        </p:txBody>
      </p:sp>
      <p:sp>
        <p:nvSpPr>
          <p:cNvPr id="15" name="Text 13"/>
          <p:cNvSpPr/>
          <p:nvPr/>
        </p:nvSpPr>
        <p:spPr>
          <a:xfrm>
            <a:off x="4663440" y="4297680"/>
            <a:ext cx="3017520" cy="731520"/>
          </a:xfrm>
          <a:prstGeom prst="rect">
            <a:avLst/>
          </a:prstGeom>
          <a:noFill/>
          <a:ln/>
        </p:spPr>
        <p:txBody>
          <a:bodyPr wrap="square" lIns="0" tIns="0" rIns="0" bIns="0" rtlCol="0" anchor="ctr"/>
          <a:lstStyle/>
          <a:p>
            <a:pPr marL="0" indent="0">
              <a:buNone/>
            </a:pPr>
            <a:r>
              <a:rPr lang="en-US" sz="1400" dirty="0">
                <a:solidFill>
                  <a:srgbClr val="5C6470"/>
                </a:solidFill>
                <a:latin typeface="Calibri" pitchFamily="34" charset="0"/>
                <a:ea typeface="Calibri" pitchFamily="34" charset="-122"/>
                <a:cs typeface="Calibri" pitchFamily="34" charset="-120"/>
              </a:rPr>
              <a:t>Body language, physical presence, proximity</a:t>
            </a:r>
            <a:endParaRPr lang="en-US" sz="1400" dirty="0"/>
          </a:p>
        </p:txBody>
      </p:sp>
      <p:sp>
        <p:nvSpPr>
          <p:cNvPr id="16" name="Shape 14"/>
          <p:cNvSpPr/>
          <p:nvPr/>
        </p:nvSpPr>
        <p:spPr>
          <a:xfrm>
            <a:off x="8138160" y="3383280"/>
            <a:ext cx="3566160" cy="2011680"/>
          </a:xfrm>
          <a:prstGeom prst="roundRect">
            <a:avLst>
              <a:gd name="adj" fmla="val 3636"/>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17" name="Text 15"/>
          <p:cNvSpPr/>
          <p:nvPr/>
        </p:nvSpPr>
        <p:spPr>
          <a:xfrm>
            <a:off x="8412480" y="3703320"/>
            <a:ext cx="3017520" cy="457200"/>
          </a:xfrm>
          <a:prstGeom prst="rect">
            <a:avLst/>
          </a:prstGeom>
          <a:noFill/>
          <a:ln/>
        </p:spPr>
        <p:txBody>
          <a:bodyPr wrap="square" lIns="0" tIns="0" rIns="0" bIns="0" rtlCol="0" anchor="ctr"/>
          <a:lstStyle/>
          <a:p>
            <a:pPr marL="0" indent="0">
              <a:buNone/>
            </a:pPr>
            <a:r>
              <a:rPr lang="en-US" sz="1600" b="1" dirty="0">
                <a:solidFill>
                  <a:srgbClr val="16263D"/>
                </a:solidFill>
                <a:latin typeface="Calibri" pitchFamily="34" charset="0"/>
                <a:ea typeface="Calibri" pitchFamily="34" charset="-122"/>
                <a:cs typeface="Calibri" pitchFamily="34" charset="-120"/>
              </a:rPr>
              <a:t>Broadcasting</a:t>
            </a:r>
            <a:endParaRPr lang="en-US" sz="1600" dirty="0"/>
          </a:p>
        </p:txBody>
      </p:sp>
      <p:sp>
        <p:nvSpPr>
          <p:cNvPr id="18" name="Text 16"/>
          <p:cNvSpPr/>
          <p:nvPr/>
        </p:nvSpPr>
        <p:spPr>
          <a:xfrm>
            <a:off x="8412480" y="4297680"/>
            <a:ext cx="3017520" cy="731520"/>
          </a:xfrm>
          <a:prstGeom prst="rect">
            <a:avLst/>
          </a:prstGeom>
          <a:noFill/>
          <a:ln/>
        </p:spPr>
        <p:txBody>
          <a:bodyPr wrap="square" lIns="0" tIns="0" rIns="0" bIns="0" rtlCol="0" anchor="ctr"/>
          <a:lstStyle/>
          <a:p>
            <a:pPr marL="0" indent="0">
              <a:buNone/>
            </a:pPr>
            <a:r>
              <a:rPr lang="en-US" sz="1400" dirty="0">
                <a:solidFill>
                  <a:srgbClr val="5C6470"/>
                </a:solidFill>
                <a:latin typeface="Calibri" pitchFamily="34" charset="0"/>
                <a:ea typeface="Calibri" pitchFamily="34" charset="-122"/>
                <a:cs typeface="Calibri" pitchFamily="34" charset="-120"/>
              </a:rPr>
              <a:t>Mass and mediated channels across borders</a:t>
            </a:r>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4EFE6"/>
        </a:solidFill>
        <a:effectLst/>
      </p:bgPr>
    </p:bg>
    <p:spTree>
      <p:nvGrpSpPr>
        <p:cNvPr id="1" name=""/>
        <p:cNvGrpSpPr/>
        <p:nvPr/>
      </p:nvGrpSpPr>
      <p:grpSpPr>
        <a:xfrm>
          <a:off x="0" y="0"/>
          <a:ext cx="0" cy="0"/>
          <a:chOff x="0" y="0"/>
          <a:chExt cx="0" cy="0"/>
        </a:xfrm>
      </p:grpSpPr>
      <p:sp>
        <p:nvSpPr>
          <p:cNvPr id="2" name="Text 0"/>
          <p:cNvSpPr/>
          <p:nvPr/>
        </p:nvSpPr>
        <p:spPr>
          <a:xfrm>
            <a:off x="548640" y="347472"/>
            <a:ext cx="8229600" cy="292608"/>
          </a:xfrm>
          <a:prstGeom prst="rect">
            <a:avLst/>
          </a:prstGeom>
          <a:noFill/>
          <a:ln/>
        </p:spPr>
        <p:txBody>
          <a:bodyPr wrap="square" lIns="0" tIns="0" rIns="0" bIns="0" rtlCol="0" anchor="ctr"/>
          <a:lstStyle/>
          <a:p>
            <a:pPr marL="0" indent="0">
              <a:buNone/>
            </a:pPr>
            <a:r>
              <a:rPr lang="en-US" sz="1100" kern="0" spc="400" dirty="0">
                <a:solidFill>
                  <a:srgbClr val="5C6470"/>
                </a:solidFill>
                <a:latin typeface="Calibri" pitchFamily="34" charset="0"/>
                <a:ea typeface="Calibri" pitchFamily="34" charset="-122"/>
                <a:cs typeface="Calibri" pitchFamily="34" charset="-120"/>
              </a:rPr>
              <a:t>05  ·  DEFINING THE FIELD</a:t>
            </a:r>
            <a:endParaRPr lang="en-US" sz="1100" dirty="0"/>
          </a:p>
        </p:txBody>
      </p:sp>
      <p:sp>
        <p:nvSpPr>
          <p:cNvPr id="3" name="Text 1"/>
          <p:cNvSpPr/>
          <p:nvPr/>
        </p:nvSpPr>
        <p:spPr>
          <a:xfrm>
            <a:off x="10271455" y="347472"/>
            <a:ext cx="1371600" cy="292608"/>
          </a:xfrm>
          <a:prstGeom prst="rect">
            <a:avLst/>
          </a:prstGeom>
          <a:noFill/>
          <a:ln/>
        </p:spPr>
        <p:txBody>
          <a:bodyPr wrap="square" lIns="0" tIns="0" rIns="0" bIns="0" rtlCol="0" anchor="ctr"/>
          <a:lstStyle/>
          <a:p>
            <a:pPr marL="0" indent="0" algn="r">
              <a:buNone/>
            </a:pPr>
            <a:r>
              <a:rPr lang="en-US" sz="1100" kern="0" spc="400" dirty="0">
                <a:solidFill>
                  <a:srgbClr val="5C6470"/>
                </a:solidFill>
                <a:latin typeface="Calibri" pitchFamily="34" charset="0"/>
                <a:ea typeface="Calibri" pitchFamily="34" charset="-122"/>
                <a:cs typeface="Calibri" pitchFamily="34" charset="-120"/>
              </a:rPr>
              <a:t>06 / 15</a:t>
            </a:r>
            <a:endParaRPr lang="en-US" sz="1100" dirty="0"/>
          </a:p>
        </p:txBody>
      </p:sp>
      <p:sp>
        <p:nvSpPr>
          <p:cNvPr id="4" name="Shape 2"/>
          <p:cNvSpPr/>
          <p:nvPr/>
        </p:nvSpPr>
        <p:spPr>
          <a:xfrm>
            <a:off x="548640" y="6199632"/>
            <a:ext cx="11094415" cy="0"/>
          </a:xfrm>
          <a:prstGeom prst="line">
            <a:avLst/>
          </a:prstGeom>
          <a:noFill/>
          <a:ln w="9525">
            <a:solidFill>
              <a:srgbClr val="C9C0B2"/>
            </a:solidFill>
            <a:prstDash val="solid"/>
          </a:ln>
        </p:spPr>
        <p:txBody>
          <a:bodyPr/>
          <a:lstStyle/>
          <a:p>
            <a:endParaRPr lang="en-GB"/>
          </a:p>
        </p:txBody>
      </p:sp>
      <p:sp>
        <p:nvSpPr>
          <p:cNvPr id="5" name="Text 3"/>
          <p:cNvSpPr/>
          <p:nvPr/>
        </p:nvSpPr>
        <p:spPr>
          <a:xfrm>
            <a:off x="548640" y="6382512"/>
            <a:ext cx="6858000" cy="256032"/>
          </a:xfrm>
          <a:prstGeom prst="rect">
            <a:avLst/>
          </a:prstGeom>
          <a:noFill/>
          <a:ln/>
        </p:spPr>
        <p:txBody>
          <a:bodyPr wrap="square" lIns="0" tIns="0" rIns="0" bIns="0" rtlCol="0" anchor="ctr"/>
          <a:lstStyle/>
          <a:p>
            <a:pPr marL="0" indent="0">
              <a:buNone/>
            </a:pPr>
            <a:r>
              <a:rPr lang="en-US" sz="1000" kern="0" spc="200" dirty="0">
                <a:solidFill>
                  <a:srgbClr val="5C6470"/>
                </a:solidFill>
                <a:latin typeface="Calibri" pitchFamily="34" charset="0"/>
                <a:ea typeface="Calibri" pitchFamily="34" charset="-122"/>
                <a:cs typeface="Calibri" pitchFamily="34" charset="-120"/>
              </a:rPr>
              <a:t>BMBM6021  ·  UNIVERSITY OF WALES TRINITY SAINT DAVID</a:t>
            </a:r>
            <a:endParaRPr lang="en-US" sz="1000" dirty="0"/>
          </a:p>
        </p:txBody>
      </p:sp>
      <p:sp>
        <p:nvSpPr>
          <p:cNvPr id="6" name="Text 4"/>
          <p:cNvSpPr/>
          <p:nvPr/>
        </p:nvSpPr>
        <p:spPr>
          <a:xfrm>
            <a:off x="7162495" y="6382512"/>
            <a:ext cx="4480560" cy="256032"/>
          </a:xfrm>
          <a:prstGeom prst="rect">
            <a:avLst/>
          </a:prstGeom>
          <a:noFill/>
          <a:ln/>
        </p:spPr>
        <p:txBody>
          <a:bodyPr wrap="square" lIns="0" tIns="0" rIns="0" bIns="0" rtlCol="0" anchor="ctr"/>
          <a:lstStyle/>
          <a:p>
            <a:pPr marL="0" indent="0" algn="r">
              <a:buNone/>
            </a:pPr>
            <a:r>
              <a:rPr lang="en-US" sz="1000" kern="0" spc="200" dirty="0">
                <a:solidFill>
                  <a:srgbClr val="5C6470"/>
                </a:solidFill>
                <a:latin typeface="Calibri" pitchFamily="34" charset="0"/>
                <a:ea typeface="Calibri" pitchFamily="34" charset="-122"/>
                <a:cs typeface="Calibri" pitchFamily="34" charset="-120"/>
              </a:rPr>
              <a:t>IBC DEFINED</a:t>
            </a:r>
            <a:endParaRPr lang="en-US" sz="1000" dirty="0"/>
          </a:p>
        </p:txBody>
      </p:sp>
      <p:sp>
        <p:nvSpPr>
          <p:cNvPr id="7" name="Text 5"/>
          <p:cNvSpPr/>
          <p:nvPr/>
        </p:nvSpPr>
        <p:spPr>
          <a:xfrm>
            <a:off x="640080" y="960120"/>
            <a:ext cx="10972800" cy="411480"/>
          </a:xfrm>
          <a:prstGeom prst="rect">
            <a:avLst/>
          </a:prstGeom>
          <a:noFill/>
          <a:ln/>
        </p:spPr>
        <p:txBody>
          <a:bodyPr wrap="square" lIns="0" tIns="0" rIns="0" bIns="0" rtlCol="0" anchor="ctr"/>
          <a:lstStyle/>
          <a:p>
            <a:pPr marL="0" indent="0">
              <a:buNone/>
            </a:pPr>
            <a:r>
              <a:rPr lang="en-US" sz="2400" b="1" dirty="0">
                <a:solidFill>
                  <a:srgbClr val="16263D"/>
                </a:solidFill>
                <a:latin typeface="Calibri" pitchFamily="34" charset="0"/>
                <a:ea typeface="Calibri" pitchFamily="34" charset="-122"/>
                <a:cs typeface="Calibri" pitchFamily="34" charset="-120"/>
              </a:rPr>
              <a:t>International Business Communication</a:t>
            </a:r>
            <a:endParaRPr lang="en-US" sz="2400" dirty="0"/>
          </a:p>
        </p:txBody>
      </p:sp>
      <p:sp>
        <p:nvSpPr>
          <p:cNvPr id="8" name="Shape 6"/>
          <p:cNvSpPr/>
          <p:nvPr/>
        </p:nvSpPr>
        <p:spPr>
          <a:xfrm>
            <a:off x="640080" y="1554480"/>
            <a:ext cx="10881360" cy="1828800"/>
          </a:xfrm>
          <a:prstGeom prst="roundRect">
            <a:avLst>
              <a:gd name="adj" fmla="val 5000"/>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9" name="Text 7"/>
          <p:cNvSpPr/>
          <p:nvPr/>
        </p:nvSpPr>
        <p:spPr>
          <a:xfrm>
            <a:off x="1005840" y="1828800"/>
            <a:ext cx="10058400" cy="320040"/>
          </a:xfrm>
          <a:prstGeom prst="rect">
            <a:avLst/>
          </a:prstGeom>
          <a:noFill/>
          <a:ln/>
        </p:spPr>
        <p:txBody>
          <a:bodyPr wrap="square" lIns="0" tIns="0" rIns="0" bIns="0" rtlCol="0" anchor="ctr"/>
          <a:lstStyle/>
          <a:p>
            <a:pPr marL="0" indent="0">
              <a:buNone/>
            </a:pPr>
            <a:r>
              <a:rPr lang="en-US" sz="1400" b="1" kern="0" spc="200" dirty="0">
                <a:solidFill>
                  <a:srgbClr val="E8624D"/>
                </a:solidFill>
                <a:latin typeface="Calibri" pitchFamily="34" charset="0"/>
                <a:ea typeface="Calibri" pitchFamily="34" charset="-122"/>
                <a:cs typeface="Calibri" pitchFamily="34" charset="-120"/>
              </a:rPr>
              <a:t>International Business</a:t>
            </a:r>
            <a:endParaRPr lang="en-US" sz="1400" dirty="0"/>
          </a:p>
        </p:txBody>
      </p:sp>
      <p:sp>
        <p:nvSpPr>
          <p:cNvPr id="10" name="Text 8"/>
          <p:cNvSpPr/>
          <p:nvPr/>
        </p:nvSpPr>
        <p:spPr>
          <a:xfrm>
            <a:off x="1005840" y="2286000"/>
            <a:ext cx="10058400" cy="822960"/>
          </a:xfrm>
          <a:prstGeom prst="rect">
            <a:avLst/>
          </a:prstGeom>
          <a:noFill/>
          <a:ln/>
        </p:spPr>
        <p:txBody>
          <a:bodyPr wrap="square" lIns="0" tIns="0" rIns="0" bIns="0" rtlCol="0" anchor="ctr"/>
          <a:lstStyle/>
          <a:p>
            <a:pPr marL="0" indent="0">
              <a:buNone/>
            </a:pPr>
            <a:r>
              <a:rPr lang="en-US" sz="1700" dirty="0">
                <a:solidFill>
                  <a:srgbClr val="16263D"/>
                </a:solidFill>
                <a:latin typeface="Calibri" pitchFamily="34" charset="0"/>
                <a:ea typeface="Calibri" pitchFamily="34" charset="-122"/>
                <a:cs typeface="Calibri" pitchFamily="34" charset="-120"/>
              </a:rPr>
              <a:t>Transactions devised and carried out across national borders to satisfy the objectives of individuals, companies, and organisations.</a:t>
            </a:r>
            <a:endParaRPr lang="en-US" sz="1700" dirty="0"/>
          </a:p>
        </p:txBody>
      </p:sp>
      <p:sp>
        <p:nvSpPr>
          <p:cNvPr id="11" name="Shape 9"/>
          <p:cNvSpPr/>
          <p:nvPr/>
        </p:nvSpPr>
        <p:spPr>
          <a:xfrm>
            <a:off x="640080" y="3566160"/>
            <a:ext cx="10881360" cy="1828800"/>
          </a:xfrm>
          <a:prstGeom prst="roundRect">
            <a:avLst>
              <a:gd name="adj" fmla="val 5000"/>
            </a:avLst>
          </a:prstGeom>
          <a:solidFill>
            <a:srgbClr val="0F1B2D"/>
          </a:solidFill>
          <a:ln/>
        </p:spPr>
        <p:txBody>
          <a:bodyPr/>
          <a:lstStyle/>
          <a:p>
            <a:endParaRPr lang="en-GB"/>
          </a:p>
        </p:txBody>
      </p:sp>
      <p:sp>
        <p:nvSpPr>
          <p:cNvPr id="12" name="Text 10"/>
          <p:cNvSpPr/>
          <p:nvPr/>
        </p:nvSpPr>
        <p:spPr>
          <a:xfrm>
            <a:off x="1005840" y="3840480"/>
            <a:ext cx="10058400" cy="320040"/>
          </a:xfrm>
          <a:prstGeom prst="rect">
            <a:avLst/>
          </a:prstGeom>
          <a:noFill/>
          <a:ln/>
        </p:spPr>
        <p:txBody>
          <a:bodyPr wrap="square" lIns="0" tIns="0" rIns="0" bIns="0" rtlCol="0" anchor="ctr"/>
          <a:lstStyle/>
          <a:p>
            <a:pPr marL="0" indent="0">
              <a:buNone/>
            </a:pPr>
            <a:r>
              <a:rPr lang="en-US" sz="1400" b="1" kern="0" spc="200" dirty="0">
                <a:solidFill>
                  <a:srgbClr val="E8624D"/>
                </a:solidFill>
                <a:latin typeface="Calibri" pitchFamily="34" charset="0"/>
                <a:ea typeface="Calibri" pitchFamily="34" charset="-122"/>
                <a:cs typeface="Calibri" pitchFamily="34" charset="-120"/>
              </a:rPr>
              <a:t>IBC</a:t>
            </a:r>
            <a:endParaRPr lang="en-US" sz="1400" dirty="0"/>
          </a:p>
        </p:txBody>
      </p:sp>
      <p:sp>
        <p:nvSpPr>
          <p:cNvPr id="13" name="Text 11"/>
          <p:cNvSpPr/>
          <p:nvPr/>
        </p:nvSpPr>
        <p:spPr>
          <a:xfrm>
            <a:off x="1005840" y="4297680"/>
            <a:ext cx="10058400" cy="822960"/>
          </a:xfrm>
          <a:prstGeom prst="rect">
            <a:avLst/>
          </a:prstGeom>
          <a:noFill/>
          <a:ln/>
        </p:spPr>
        <p:txBody>
          <a:bodyPr wrap="square" lIns="0" tIns="0" rIns="0" bIns="0" rtlCol="0" anchor="ctr"/>
          <a:lstStyle/>
          <a:p>
            <a:pPr marL="0" indent="0">
              <a:buNone/>
            </a:pPr>
            <a:r>
              <a:rPr lang="en-US" sz="1700" dirty="0">
                <a:solidFill>
                  <a:srgbClr val="F4EFE6"/>
                </a:solidFill>
                <a:latin typeface="Calibri" pitchFamily="34" charset="0"/>
                <a:ea typeface="Calibri" pitchFamily="34" charset="-122"/>
                <a:cs typeface="Calibri" pitchFamily="34" charset="-120"/>
              </a:rPr>
              <a:t>The interactive processes that allow communication across international borders, also called global or transcultural communication.</a:t>
            </a:r>
            <a:endParaRPr lang="en-US" sz="17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4EFE6"/>
        </a:solidFill>
        <a:effectLst/>
      </p:bgPr>
    </p:bg>
    <p:spTree>
      <p:nvGrpSpPr>
        <p:cNvPr id="1" name=""/>
        <p:cNvGrpSpPr/>
        <p:nvPr/>
      </p:nvGrpSpPr>
      <p:grpSpPr>
        <a:xfrm>
          <a:off x="0" y="0"/>
          <a:ext cx="0" cy="0"/>
          <a:chOff x="0" y="0"/>
          <a:chExt cx="0" cy="0"/>
        </a:xfrm>
      </p:grpSpPr>
      <p:sp>
        <p:nvSpPr>
          <p:cNvPr id="2" name="Text 0"/>
          <p:cNvSpPr/>
          <p:nvPr/>
        </p:nvSpPr>
        <p:spPr>
          <a:xfrm>
            <a:off x="548640" y="347472"/>
            <a:ext cx="8229600" cy="292608"/>
          </a:xfrm>
          <a:prstGeom prst="rect">
            <a:avLst/>
          </a:prstGeom>
          <a:noFill/>
          <a:ln/>
        </p:spPr>
        <p:txBody>
          <a:bodyPr wrap="square" lIns="0" tIns="0" rIns="0" bIns="0" rtlCol="0" anchor="ctr"/>
          <a:lstStyle/>
          <a:p>
            <a:pPr marL="0" indent="0">
              <a:buNone/>
            </a:pPr>
            <a:r>
              <a:rPr lang="en-US" sz="1100" kern="0" spc="400" dirty="0">
                <a:solidFill>
                  <a:srgbClr val="5C6470"/>
                </a:solidFill>
                <a:latin typeface="Calibri" pitchFamily="34" charset="0"/>
                <a:ea typeface="Calibri" pitchFamily="34" charset="-122"/>
                <a:cs typeface="Calibri" pitchFamily="34" charset="-120"/>
              </a:rPr>
              <a:t>06  ·  CHANNELS</a:t>
            </a:r>
            <a:endParaRPr lang="en-US" sz="1100" dirty="0"/>
          </a:p>
        </p:txBody>
      </p:sp>
      <p:sp>
        <p:nvSpPr>
          <p:cNvPr id="3" name="Text 1"/>
          <p:cNvSpPr/>
          <p:nvPr/>
        </p:nvSpPr>
        <p:spPr>
          <a:xfrm>
            <a:off x="10271455" y="347472"/>
            <a:ext cx="1371600" cy="292608"/>
          </a:xfrm>
          <a:prstGeom prst="rect">
            <a:avLst/>
          </a:prstGeom>
          <a:noFill/>
          <a:ln/>
        </p:spPr>
        <p:txBody>
          <a:bodyPr wrap="square" lIns="0" tIns="0" rIns="0" bIns="0" rtlCol="0" anchor="ctr"/>
          <a:lstStyle/>
          <a:p>
            <a:pPr marL="0" indent="0" algn="r">
              <a:buNone/>
            </a:pPr>
            <a:r>
              <a:rPr lang="en-US" sz="1100" kern="0" spc="400" dirty="0">
                <a:solidFill>
                  <a:srgbClr val="5C6470"/>
                </a:solidFill>
                <a:latin typeface="Calibri" pitchFamily="34" charset="0"/>
                <a:ea typeface="Calibri" pitchFamily="34" charset="-122"/>
                <a:cs typeface="Calibri" pitchFamily="34" charset="-120"/>
              </a:rPr>
              <a:t>07 / 15</a:t>
            </a:r>
            <a:endParaRPr lang="en-US" sz="1100" dirty="0"/>
          </a:p>
        </p:txBody>
      </p:sp>
      <p:sp>
        <p:nvSpPr>
          <p:cNvPr id="4" name="Shape 2"/>
          <p:cNvSpPr/>
          <p:nvPr/>
        </p:nvSpPr>
        <p:spPr>
          <a:xfrm>
            <a:off x="548640" y="6199632"/>
            <a:ext cx="11094415" cy="0"/>
          </a:xfrm>
          <a:prstGeom prst="line">
            <a:avLst/>
          </a:prstGeom>
          <a:noFill/>
          <a:ln w="9525">
            <a:solidFill>
              <a:srgbClr val="C9C0B2"/>
            </a:solidFill>
            <a:prstDash val="solid"/>
          </a:ln>
        </p:spPr>
        <p:txBody>
          <a:bodyPr/>
          <a:lstStyle/>
          <a:p>
            <a:endParaRPr lang="en-GB"/>
          </a:p>
        </p:txBody>
      </p:sp>
      <p:sp>
        <p:nvSpPr>
          <p:cNvPr id="5" name="Text 3"/>
          <p:cNvSpPr/>
          <p:nvPr/>
        </p:nvSpPr>
        <p:spPr>
          <a:xfrm>
            <a:off x="548640" y="6382512"/>
            <a:ext cx="6858000" cy="256032"/>
          </a:xfrm>
          <a:prstGeom prst="rect">
            <a:avLst/>
          </a:prstGeom>
          <a:noFill/>
          <a:ln/>
        </p:spPr>
        <p:txBody>
          <a:bodyPr wrap="square" lIns="0" tIns="0" rIns="0" bIns="0" rtlCol="0" anchor="ctr"/>
          <a:lstStyle/>
          <a:p>
            <a:pPr marL="0" indent="0">
              <a:buNone/>
            </a:pPr>
            <a:r>
              <a:rPr lang="en-US" sz="1000" kern="0" spc="200" dirty="0">
                <a:solidFill>
                  <a:srgbClr val="5C6470"/>
                </a:solidFill>
                <a:latin typeface="Calibri" pitchFamily="34" charset="0"/>
                <a:ea typeface="Calibri" pitchFamily="34" charset="-122"/>
                <a:cs typeface="Calibri" pitchFamily="34" charset="-120"/>
              </a:rPr>
              <a:t>BMBM6021  ·  UNIVERSITY OF WALES TRINITY SAINT DAVID</a:t>
            </a:r>
            <a:endParaRPr lang="en-US" sz="1000" dirty="0"/>
          </a:p>
        </p:txBody>
      </p:sp>
      <p:sp>
        <p:nvSpPr>
          <p:cNvPr id="6" name="Text 4"/>
          <p:cNvSpPr/>
          <p:nvPr/>
        </p:nvSpPr>
        <p:spPr>
          <a:xfrm>
            <a:off x="7162495" y="6382512"/>
            <a:ext cx="4480560" cy="256032"/>
          </a:xfrm>
          <a:prstGeom prst="rect">
            <a:avLst/>
          </a:prstGeom>
          <a:noFill/>
          <a:ln/>
        </p:spPr>
        <p:txBody>
          <a:bodyPr wrap="square" lIns="0" tIns="0" rIns="0" bIns="0" rtlCol="0" anchor="ctr"/>
          <a:lstStyle/>
          <a:p>
            <a:pPr marL="0" indent="0" algn="r">
              <a:buNone/>
            </a:pPr>
            <a:r>
              <a:rPr lang="en-US" sz="1000" kern="0" spc="200" dirty="0">
                <a:solidFill>
                  <a:srgbClr val="5C6470"/>
                </a:solidFill>
                <a:latin typeface="Calibri" pitchFamily="34" charset="0"/>
                <a:ea typeface="Calibri" pitchFamily="34" charset="-122"/>
                <a:cs typeface="Calibri" pitchFamily="34" charset="-120"/>
              </a:rPr>
              <a:t>VERBAL AND NON VERBAL</a:t>
            </a:r>
            <a:endParaRPr lang="en-US" sz="1000" dirty="0"/>
          </a:p>
        </p:txBody>
      </p:sp>
      <p:sp>
        <p:nvSpPr>
          <p:cNvPr id="7" name="Text 5"/>
          <p:cNvSpPr/>
          <p:nvPr/>
        </p:nvSpPr>
        <p:spPr>
          <a:xfrm>
            <a:off x="640080" y="914400"/>
            <a:ext cx="10972800" cy="365760"/>
          </a:xfrm>
          <a:prstGeom prst="rect">
            <a:avLst/>
          </a:prstGeom>
          <a:noFill/>
          <a:ln/>
        </p:spPr>
        <p:txBody>
          <a:bodyPr wrap="square" lIns="0" tIns="0" rIns="0" bIns="0" rtlCol="0" anchor="ctr"/>
          <a:lstStyle/>
          <a:p>
            <a:pPr marL="0" indent="0">
              <a:buNone/>
            </a:pPr>
            <a:r>
              <a:rPr lang="en-US" sz="2400" b="1" dirty="0">
                <a:solidFill>
                  <a:srgbClr val="16263D"/>
                </a:solidFill>
                <a:latin typeface="Calibri" pitchFamily="34" charset="0"/>
                <a:ea typeface="Calibri" pitchFamily="34" charset="-122"/>
                <a:cs typeface="Calibri" pitchFamily="34" charset="-120"/>
              </a:rPr>
              <a:t>How do people communicate?</a:t>
            </a:r>
            <a:endParaRPr lang="en-US" sz="2400" dirty="0"/>
          </a:p>
        </p:txBody>
      </p:sp>
      <p:sp>
        <p:nvSpPr>
          <p:cNvPr id="8" name="Shape 6"/>
          <p:cNvSpPr/>
          <p:nvPr/>
        </p:nvSpPr>
        <p:spPr>
          <a:xfrm>
            <a:off x="640080" y="1463040"/>
            <a:ext cx="5303520" cy="4389120"/>
          </a:xfrm>
          <a:prstGeom prst="roundRect">
            <a:avLst>
              <a:gd name="adj" fmla="val 2083"/>
            </a:avLst>
          </a:prstGeom>
          <a:solidFill>
            <a:srgbClr val="0F1B2D"/>
          </a:solidFill>
          <a:ln/>
        </p:spPr>
        <p:txBody>
          <a:bodyPr/>
          <a:lstStyle/>
          <a:p>
            <a:endParaRPr lang="en-GB"/>
          </a:p>
        </p:txBody>
      </p:sp>
      <p:sp>
        <p:nvSpPr>
          <p:cNvPr id="9" name="Text 7"/>
          <p:cNvSpPr/>
          <p:nvPr/>
        </p:nvSpPr>
        <p:spPr>
          <a:xfrm>
            <a:off x="960120" y="1737360"/>
            <a:ext cx="4572000" cy="320040"/>
          </a:xfrm>
          <a:prstGeom prst="rect">
            <a:avLst/>
          </a:prstGeom>
          <a:noFill/>
          <a:ln/>
        </p:spPr>
        <p:txBody>
          <a:bodyPr wrap="square" lIns="0" tIns="0" rIns="0" bIns="0" rtlCol="0" anchor="ctr"/>
          <a:lstStyle/>
          <a:p>
            <a:pPr marL="0" indent="0">
              <a:buNone/>
            </a:pPr>
            <a:r>
              <a:rPr lang="en-US" sz="1500" b="1" kern="0" spc="300" dirty="0">
                <a:solidFill>
                  <a:srgbClr val="E8624D"/>
                </a:solidFill>
                <a:latin typeface="Calibri" pitchFamily="34" charset="0"/>
                <a:ea typeface="Calibri" pitchFamily="34" charset="-122"/>
                <a:cs typeface="Calibri" pitchFamily="34" charset="-120"/>
              </a:rPr>
              <a:t>VERBAL</a:t>
            </a:r>
            <a:endParaRPr lang="en-US" sz="1500" dirty="0"/>
          </a:p>
        </p:txBody>
      </p:sp>
      <p:sp>
        <p:nvSpPr>
          <p:cNvPr id="10" name="Text 8"/>
          <p:cNvSpPr/>
          <p:nvPr/>
        </p:nvSpPr>
        <p:spPr>
          <a:xfrm>
            <a:off x="960120" y="2148840"/>
            <a:ext cx="4572000" cy="365760"/>
          </a:xfrm>
          <a:prstGeom prst="rect">
            <a:avLst/>
          </a:prstGeom>
          <a:noFill/>
          <a:ln/>
        </p:spPr>
        <p:txBody>
          <a:bodyPr wrap="square" lIns="0" tIns="0" rIns="0" bIns="0" rtlCol="0" anchor="ctr"/>
          <a:lstStyle/>
          <a:p>
            <a:pPr marL="0" indent="0">
              <a:buNone/>
            </a:pPr>
            <a:r>
              <a:rPr lang="en-US" sz="2000" b="1" dirty="0">
                <a:solidFill>
                  <a:srgbClr val="F4EFE6"/>
                </a:solidFill>
                <a:latin typeface="Calibri" pitchFamily="34" charset="0"/>
                <a:ea typeface="Calibri" pitchFamily="34" charset="-122"/>
                <a:cs typeface="Calibri" pitchFamily="34" charset="-120"/>
              </a:rPr>
              <a:t>Words and Voice</a:t>
            </a:r>
            <a:endParaRPr lang="en-US" sz="2000" dirty="0"/>
          </a:p>
        </p:txBody>
      </p:sp>
      <p:sp>
        <p:nvSpPr>
          <p:cNvPr id="11" name="Text 9"/>
          <p:cNvSpPr/>
          <p:nvPr/>
        </p:nvSpPr>
        <p:spPr>
          <a:xfrm>
            <a:off x="960120" y="2743200"/>
            <a:ext cx="4663440" cy="411480"/>
          </a:xfrm>
          <a:prstGeom prst="rect">
            <a:avLst/>
          </a:prstGeom>
          <a:noFill/>
          <a:ln/>
        </p:spPr>
        <p:txBody>
          <a:bodyPr wrap="square" lIns="0" tIns="0" rIns="0" bIns="0" rtlCol="0" anchor="ctr"/>
          <a:lstStyle/>
          <a:p>
            <a:pPr marL="0" indent="0">
              <a:buNone/>
            </a:pPr>
            <a:r>
              <a:rPr lang="en-US" sz="1500" dirty="0">
                <a:solidFill>
                  <a:srgbClr val="F4EFE6"/>
                </a:solidFill>
                <a:latin typeface="Calibri" pitchFamily="34" charset="0"/>
                <a:ea typeface="Calibri" pitchFamily="34" charset="-122"/>
                <a:cs typeface="Calibri" pitchFamily="34" charset="-120"/>
              </a:rPr>
              <a:t>▸  Spoken language and written text</a:t>
            </a:r>
            <a:endParaRPr lang="en-US" sz="1500" dirty="0"/>
          </a:p>
        </p:txBody>
      </p:sp>
      <p:sp>
        <p:nvSpPr>
          <p:cNvPr id="12" name="Text 10"/>
          <p:cNvSpPr/>
          <p:nvPr/>
        </p:nvSpPr>
        <p:spPr>
          <a:xfrm>
            <a:off x="960120" y="3200400"/>
            <a:ext cx="4663440" cy="411480"/>
          </a:xfrm>
          <a:prstGeom prst="rect">
            <a:avLst/>
          </a:prstGeom>
          <a:noFill/>
          <a:ln/>
        </p:spPr>
        <p:txBody>
          <a:bodyPr wrap="square" lIns="0" tIns="0" rIns="0" bIns="0" rtlCol="0" anchor="ctr"/>
          <a:lstStyle/>
          <a:p>
            <a:pPr marL="0" indent="0">
              <a:buNone/>
            </a:pPr>
            <a:r>
              <a:rPr lang="en-US" sz="1500" dirty="0">
                <a:solidFill>
                  <a:srgbClr val="F4EFE6"/>
                </a:solidFill>
                <a:latin typeface="Calibri" pitchFamily="34" charset="0"/>
                <a:ea typeface="Calibri" pitchFamily="34" charset="-122"/>
                <a:cs typeface="Calibri" pitchFamily="34" charset="-120"/>
              </a:rPr>
              <a:t>▸  Tone of voice and vocal clarity</a:t>
            </a:r>
            <a:endParaRPr lang="en-US" sz="1500" dirty="0"/>
          </a:p>
        </p:txBody>
      </p:sp>
      <p:sp>
        <p:nvSpPr>
          <p:cNvPr id="13" name="Text 11"/>
          <p:cNvSpPr/>
          <p:nvPr/>
        </p:nvSpPr>
        <p:spPr>
          <a:xfrm>
            <a:off x="960120" y="3657600"/>
            <a:ext cx="4663440" cy="411480"/>
          </a:xfrm>
          <a:prstGeom prst="rect">
            <a:avLst/>
          </a:prstGeom>
          <a:noFill/>
          <a:ln/>
        </p:spPr>
        <p:txBody>
          <a:bodyPr wrap="square" lIns="0" tIns="0" rIns="0" bIns="0" rtlCol="0" anchor="ctr"/>
          <a:lstStyle/>
          <a:p>
            <a:pPr marL="0" indent="0">
              <a:buNone/>
            </a:pPr>
            <a:r>
              <a:rPr lang="en-US" sz="1500" dirty="0">
                <a:solidFill>
                  <a:srgbClr val="F4EFE6"/>
                </a:solidFill>
                <a:latin typeface="Calibri" pitchFamily="34" charset="0"/>
                <a:ea typeface="Calibri" pitchFamily="34" charset="-122"/>
                <a:cs typeface="Calibri" pitchFamily="34" charset="-120"/>
              </a:rPr>
              <a:t>▸  Verbal expressiveness</a:t>
            </a:r>
            <a:endParaRPr lang="en-US" sz="1500" dirty="0"/>
          </a:p>
        </p:txBody>
      </p:sp>
      <p:sp>
        <p:nvSpPr>
          <p:cNvPr id="14" name="Text 12"/>
          <p:cNvSpPr/>
          <p:nvPr/>
        </p:nvSpPr>
        <p:spPr>
          <a:xfrm>
            <a:off x="960120" y="4114800"/>
            <a:ext cx="4663440" cy="411480"/>
          </a:xfrm>
          <a:prstGeom prst="rect">
            <a:avLst/>
          </a:prstGeom>
          <a:noFill/>
          <a:ln/>
        </p:spPr>
        <p:txBody>
          <a:bodyPr wrap="square" lIns="0" tIns="0" rIns="0" bIns="0" rtlCol="0" anchor="ctr"/>
          <a:lstStyle/>
          <a:p>
            <a:pPr marL="0" indent="0">
              <a:buNone/>
            </a:pPr>
            <a:r>
              <a:rPr lang="en-US" sz="1500" dirty="0">
                <a:solidFill>
                  <a:srgbClr val="F4EFE6"/>
                </a:solidFill>
                <a:latin typeface="Calibri" pitchFamily="34" charset="0"/>
                <a:ea typeface="Calibri" pitchFamily="34" charset="-122"/>
                <a:cs typeface="Calibri" pitchFamily="34" charset="-120"/>
              </a:rPr>
              <a:t>▸  Choice of words and register</a:t>
            </a:r>
            <a:endParaRPr lang="en-US" sz="1500" dirty="0"/>
          </a:p>
        </p:txBody>
      </p:sp>
      <p:sp>
        <p:nvSpPr>
          <p:cNvPr id="15" name="Text 13"/>
          <p:cNvSpPr/>
          <p:nvPr/>
        </p:nvSpPr>
        <p:spPr>
          <a:xfrm>
            <a:off x="960120" y="4572000"/>
            <a:ext cx="4663440" cy="411480"/>
          </a:xfrm>
          <a:prstGeom prst="rect">
            <a:avLst/>
          </a:prstGeom>
          <a:noFill/>
          <a:ln/>
        </p:spPr>
        <p:txBody>
          <a:bodyPr wrap="square" lIns="0" tIns="0" rIns="0" bIns="0" rtlCol="0" anchor="ctr"/>
          <a:lstStyle/>
          <a:p>
            <a:pPr marL="0" indent="0">
              <a:buNone/>
            </a:pPr>
            <a:r>
              <a:rPr lang="en-US" sz="1500" dirty="0">
                <a:solidFill>
                  <a:srgbClr val="F4EFE6"/>
                </a:solidFill>
                <a:latin typeface="Calibri" pitchFamily="34" charset="0"/>
                <a:ea typeface="Calibri" pitchFamily="34" charset="-122"/>
                <a:cs typeface="Calibri" pitchFamily="34" charset="-120"/>
              </a:rPr>
              <a:t>▸  Silence as a deliberate tool</a:t>
            </a:r>
            <a:endParaRPr lang="en-US" sz="1500" dirty="0"/>
          </a:p>
        </p:txBody>
      </p:sp>
      <p:sp>
        <p:nvSpPr>
          <p:cNvPr id="16" name="Shape 14"/>
          <p:cNvSpPr/>
          <p:nvPr/>
        </p:nvSpPr>
        <p:spPr>
          <a:xfrm>
            <a:off x="6217920" y="1463040"/>
            <a:ext cx="5394960" cy="4389120"/>
          </a:xfrm>
          <a:prstGeom prst="roundRect">
            <a:avLst>
              <a:gd name="adj" fmla="val 2083"/>
            </a:avLst>
          </a:prstGeom>
          <a:solidFill>
            <a:srgbClr val="FFFFFF"/>
          </a:solidFill>
          <a:ln/>
          <a:effectLst>
            <a:outerShdw blurRad="127000" dist="25400" dir="8100000" algn="bl" rotWithShape="0">
              <a:srgbClr val="000000">
                <a:alpha val="7000"/>
              </a:srgbClr>
            </a:outerShdw>
          </a:effectLst>
        </p:spPr>
        <p:txBody>
          <a:bodyPr/>
          <a:lstStyle/>
          <a:p>
            <a:endParaRPr lang="en-GB"/>
          </a:p>
        </p:txBody>
      </p:sp>
      <p:sp>
        <p:nvSpPr>
          <p:cNvPr id="17" name="Text 15"/>
          <p:cNvSpPr/>
          <p:nvPr/>
        </p:nvSpPr>
        <p:spPr>
          <a:xfrm>
            <a:off x="6537960" y="1737360"/>
            <a:ext cx="4754880" cy="320040"/>
          </a:xfrm>
          <a:prstGeom prst="rect">
            <a:avLst/>
          </a:prstGeom>
          <a:noFill/>
          <a:ln/>
        </p:spPr>
        <p:txBody>
          <a:bodyPr wrap="square" lIns="0" tIns="0" rIns="0" bIns="0" rtlCol="0" anchor="ctr"/>
          <a:lstStyle/>
          <a:p>
            <a:pPr marL="0" indent="0">
              <a:buNone/>
            </a:pPr>
            <a:r>
              <a:rPr lang="en-US" sz="1500" b="1" kern="0" spc="300" dirty="0">
                <a:solidFill>
                  <a:srgbClr val="E8624D"/>
                </a:solidFill>
                <a:latin typeface="Calibri" pitchFamily="34" charset="0"/>
                <a:ea typeface="Calibri" pitchFamily="34" charset="-122"/>
                <a:cs typeface="Calibri" pitchFamily="34" charset="-120"/>
              </a:rPr>
              <a:t>NON VERBAL</a:t>
            </a:r>
            <a:endParaRPr lang="en-US" sz="1500" dirty="0"/>
          </a:p>
        </p:txBody>
      </p:sp>
      <p:sp>
        <p:nvSpPr>
          <p:cNvPr id="18" name="Text 16"/>
          <p:cNvSpPr/>
          <p:nvPr/>
        </p:nvSpPr>
        <p:spPr>
          <a:xfrm>
            <a:off x="6537960" y="2148840"/>
            <a:ext cx="4754880" cy="365760"/>
          </a:xfrm>
          <a:prstGeom prst="rect">
            <a:avLst/>
          </a:prstGeom>
          <a:noFill/>
          <a:ln/>
        </p:spPr>
        <p:txBody>
          <a:bodyPr wrap="square" lIns="0" tIns="0" rIns="0" bIns="0" rtlCol="0" anchor="ctr"/>
          <a:lstStyle/>
          <a:p>
            <a:pPr marL="0" indent="0">
              <a:buNone/>
            </a:pPr>
            <a:r>
              <a:rPr lang="en-US" sz="2000" b="1" dirty="0">
                <a:solidFill>
                  <a:srgbClr val="16263D"/>
                </a:solidFill>
                <a:latin typeface="Calibri" pitchFamily="34" charset="0"/>
                <a:ea typeface="Calibri" pitchFamily="34" charset="-122"/>
                <a:cs typeface="Calibri" pitchFamily="34" charset="-120"/>
              </a:rPr>
              <a:t>Body and Context</a:t>
            </a:r>
            <a:endParaRPr lang="en-US" sz="2000" dirty="0"/>
          </a:p>
        </p:txBody>
      </p:sp>
      <p:sp>
        <p:nvSpPr>
          <p:cNvPr id="19" name="Text 17"/>
          <p:cNvSpPr/>
          <p:nvPr/>
        </p:nvSpPr>
        <p:spPr>
          <a:xfrm>
            <a:off x="6537960" y="2743200"/>
            <a:ext cx="4754880" cy="411480"/>
          </a:xfrm>
          <a:prstGeom prst="rect">
            <a:avLst/>
          </a:prstGeom>
          <a:noFill/>
          <a:ln/>
        </p:spPr>
        <p:txBody>
          <a:bodyPr wrap="square" lIns="0" tIns="0" rIns="0" bIns="0" rtlCol="0" anchor="ctr"/>
          <a:lstStyle/>
          <a:p>
            <a:pPr marL="0" indent="0">
              <a:buNone/>
            </a:pPr>
            <a:r>
              <a:rPr lang="en-US" sz="1500" dirty="0">
                <a:solidFill>
                  <a:srgbClr val="16263D"/>
                </a:solidFill>
                <a:latin typeface="Calibri" pitchFamily="34" charset="0"/>
                <a:ea typeface="Calibri" pitchFamily="34" charset="-122"/>
                <a:cs typeface="Calibri" pitchFamily="34" charset="-120"/>
              </a:rPr>
              <a:t>▸  Facial expression and eye contact</a:t>
            </a:r>
            <a:endParaRPr lang="en-US" sz="1500" dirty="0"/>
          </a:p>
        </p:txBody>
      </p:sp>
      <p:sp>
        <p:nvSpPr>
          <p:cNvPr id="20" name="Text 18"/>
          <p:cNvSpPr/>
          <p:nvPr/>
        </p:nvSpPr>
        <p:spPr>
          <a:xfrm>
            <a:off x="6537960" y="3200400"/>
            <a:ext cx="4754880" cy="411480"/>
          </a:xfrm>
          <a:prstGeom prst="rect">
            <a:avLst/>
          </a:prstGeom>
          <a:noFill/>
          <a:ln/>
        </p:spPr>
        <p:txBody>
          <a:bodyPr wrap="square" lIns="0" tIns="0" rIns="0" bIns="0" rtlCol="0" anchor="ctr"/>
          <a:lstStyle/>
          <a:p>
            <a:pPr marL="0" indent="0">
              <a:buNone/>
            </a:pPr>
            <a:r>
              <a:rPr lang="en-US" sz="1500" dirty="0">
                <a:solidFill>
                  <a:srgbClr val="16263D"/>
                </a:solidFill>
                <a:latin typeface="Calibri" pitchFamily="34" charset="0"/>
                <a:ea typeface="Calibri" pitchFamily="34" charset="-122"/>
                <a:cs typeface="Calibri" pitchFamily="34" charset="-120"/>
              </a:rPr>
              <a:t>▸  Posture, gesture and proximity</a:t>
            </a:r>
            <a:endParaRPr lang="en-US" sz="1500" dirty="0"/>
          </a:p>
        </p:txBody>
      </p:sp>
      <p:sp>
        <p:nvSpPr>
          <p:cNvPr id="21" name="Text 19"/>
          <p:cNvSpPr/>
          <p:nvPr/>
        </p:nvSpPr>
        <p:spPr>
          <a:xfrm>
            <a:off x="6537960" y="3657600"/>
            <a:ext cx="4754880" cy="411480"/>
          </a:xfrm>
          <a:prstGeom prst="rect">
            <a:avLst/>
          </a:prstGeom>
          <a:noFill/>
          <a:ln/>
        </p:spPr>
        <p:txBody>
          <a:bodyPr wrap="square" lIns="0" tIns="0" rIns="0" bIns="0" rtlCol="0" anchor="ctr"/>
          <a:lstStyle/>
          <a:p>
            <a:pPr marL="0" indent="0">
              <a:buNone/>
            </a:pPr>
            <a:r>
              <a:rPr lang="en-US" sz="1500" dirty="0">
                <a:solidFill>
                  <a:srgbClr val="16263D"/>
                </a:solidFill>
                <a:latin typeface="Calibri" pitchFamily="34" charset="0"/>
                <a:ea typeface="Calibri" pitchFamily="34" charset="-122"/>
                <a:cs typeface="Calibri" pitchFamily="34" charset="-120"/>
              </a:rPr>
              <a:t>▸  Dress, grooming and status cues</a:t>
            </a:r>
            <a:endParaRPr lang="en-US" sz="1500" dirty="0"/>
          </a:p>
        </p:txBody>
      </p:sp>
      <p:sp>
        <p:nvSpPr>
          <p:cNvPr id="22" name="Text 20"/>
          <p:cNvSpPr/>
          <p:nvPr/>
        </p:nvSpPr>
        <p:spPr>
          <a:xfrm>
            <a:off x="6537960" y="4114800"/>
            <a:ext cx="4754880" cy="411480"/>
          </a:xfrm>
          <a:prstGeom prst="rect">
            <a:avLst/>
          </a:prstGeom>
          <a:noFill/>
          <a:ln/>
        </p:spPr>
        <p:txBody>
          <a:bodyPr wrap="square" lIns="0" tIns="0" rIns="0" bIns="0" rtlCol="0" anchor="ctr"/>
          <a:lstStyle/>
          <a:p>
            <a:pPr marL="0" indent="0">
              <a:buNone/>
            </a:pPr>
            <a:r>
              <a:rPr lang="en-US" sz="1500" dirty="0">
                <a:solidFill>
                  <a:srgbClr val="16263D"/>
                </a:solidFill>
                <a:latin typeface="Calibri" pitchFamily="34" charset="0"/>
                <a:ea typeface="Calibri" pitchFamily="34" charset="-122"/>
                <a:cs typeface="Calibri" pitchFamily="34" charset="-120"/>
              </a:rPr>
              <a:t>▸  Touch (when culturally appropriate)</a:t>
            </a:r>
            <a:endParaRPr lang="en-US" sz="1500" dirty="0"/>
          </a:p>
        </p:txBody>
      </p:sp>
      <p:sp>
        <p:nvSpPr>
          <p:cNvPr id="23" name="Text 21"/>
          <p:cNvSpPr/>
          <p:nvPr/>
        </p:nvSpPr>
        <p:spPr>
          <a:xfrm>
            <a:off x="6537960" y="4572000"/>
            <a:ext cx="4754880" cy="411480"/>
          </a:xfrm>
          <a:prstGeom prst="rect">
            <a:avLst/>
          </a:prstGeom>
          <a:noFill/>
          <a:ln/>
        </p:spPr>
        <p:txBody>
          <a:bodyPr wrap="square" lIns="0" tIns="0" rIns="0" bIns="0" rtlCol="0" anchor="ctr"/>
          <a:lstStyle/>
          <a:p>
            <a:pPr marL="0" indent="0">
              <a:buNone/>
            </a:pPr>
            <a:r>
              <a:rPr lang="en-US" sz="1500" dirty="0">
                <a:solidFill>
                  <a:srgbClr val="16263D"/>
                </a:solidFill>
                <a:latin typeface="Calibri" pitchFamily="34" charset="0"/>
                <a:ea typeface="Calibri" pitchFamily="34" charset="-122"/>
                <a:cs typeface="Calibri" pitchFamily="34" charset="-120"/>
              </a:rPr>
              <a:t>▸  Physical setting and environment</a:t>
            </a:r>
            <a:endParaRPr lang="en-US" sz="15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4EFE6"/>
        </a:solidFill>
        <a:effectLst/>
      </p:bgPr>
    </p:bg>
    <p:spTree>
      <p:nvGrpSpPr>
        <p:cNvPr id="1" name=""/>
        <p:cNvGrpSpPr/>
        <p:nvPr/>
      </p:nvGrpSpPr>
      <p:grpSpPr>
        <a:xfrm>
          <a:off x="0" y="0"/>
          <a:ext cx="0" cy="0"/>
          <a:chOff x="0" y="0"/>
          <a:chExt cx="0" cy="0"/>
        </a:xfrm>
      </p:grpSpPr>
      <p:sp>
        <p:nvSpPr>
          <p:cNvPr id="2" name="Text 0"/>
          <p:cNvSpPr/>
          <p:nvPr/>
        </p:nvSpPr>
        <p:spPr>
          <a:xfrm>
            <a:off x="548640" y="347472"/>
            <a:ext cx="8229600" cy="292608"/>
          </a:xfrm>
          <a:prstGeom prst="rect">
            <a:avLst/>
          </a:prstGeom>
          <a:noFill/>
          <a:ln/>
        </p:spPr>
        <p:txBody>
          <a:bodyPr wrap="square" lIns="0" tIns="0" rIns="0" bIns="0" rtlCol="0" anchor="ctr"/>
          <a:lstStyle/>
          <a:p>
            <a:pPr marL="0" indent="0">
              <a:buNone/>
            </a:pPr>
            <a:r>
              <a:rPr lang="en-US" sz="1100" kern="0" spc="400" dirty="0">
                <a:solidFill>
                  <a:srgbClr val="5C6470"/>
                </a:solidFill>
                <a:latin typeface="Calibri" pitchFamily="34" charset="0"/>
                <a:ea typeface="Calibri" pitchFamily="34" charset="-122"/>
                <a:cs typeface="Calibri" pitchFamily="34" charset="-120"/>
              </a:rPr>
              <a:t>07  ·  THE COMMUNICATION EQUATION</a:t>
            </a:r>
            <a:endParaRPr lang="en-US" sz="1100" dirty="0"/>
          </a:p>
        </p:txBody>
      </p:sp>
      <p:sp>
        <p:nvSpPr>
          <p:cNvPr id="3" name="Text 1"/>
          <p:cNvSpPr/>
          <p:nvPr/>
        </p:nvSpPr>
        <p:spPr>
          <a:xfrm>
            <a:off x="10271455" y="347472"/>
            <a:ext cx="1371600" cy="292608"/>
          </a:xfrm>
          <a:prstGeom prst="rect">
            <a:avLst/>
          </a:prstGeom>
          <a:noFill/>
          <a:ln/>
        </p:spPr>
        <p:txBody>
          <a:bodyPr wrap="square" lIns="0" tIns="0" rIns="0" bIns="0" rtlCol="0" anchor="ctr"/>
          <a:lstStyle/>
          <a:p>
            <a:pPr marL="0" indent="0" algn="r">
              <a:buNone/>
            </a:pPr>
            <a:r>
              <a:rPr lang="en-US" sz="1100" kern="0" spc="400" dirty="0">
                <a:solidFill>
                  <a:srgbClr val="5C6470"/>
                </a:solidFill>
                <a:latin typeface="Calibri" pitchFamily="34" charset="0"/>
                <a:ea typeface="Calibri" pitchFamily="34" charset="-122"/>
                <a:cs typeface="Calibri" pitchFamily="34" charset="-120"/>
              </a:rPr>
              <a:t>08 / 15</a:t>
            </a:r>
            <a:endParaRPr lang="en-US" sz="1100" dirty="0"/>
          </a:p>
        </p:txBody>
      </p:sp>
      <p:sp>
        <p:nvSpPr>
          <p:cNvPr id="4" name="Shape 2"/>
          <p:cNvSpPr/>
          <p:nvPr/>
        </p:nvSpPr>
        <p:spPr>
          <a:xfrm>
            <a:off x="548640" y="6199632"/>
            <a:ext cx="11094415" cy="0"/>
          </a:xfrm>
          <a:prstGeom prst="line">
            <a:avLst/>
          </a:prstGeom>
          <a:noFill/>
          <a:ln w="9525">
            <a:solidFill>
              <a:srgbClr val="C9C0B2"/>
            </a:solidFill>
            <a:prstDash val="solid"/>
          </a:ln>
        </p:spPr>
        <p:txBody>
          <a:bodyPr/>
          <a:lstStyle/>
          <a:p>
            <a:endParaRPr lang="en-GB"/>
          </a:p>
        </p:txBody>
      </p:sp>
      <p:sp>
        <p:nvSpPr>
          <p:cNvPr id="5" name="Text 3"/>
          <p:cNvSpPr/>
          <p:nvPr/>
        </p:nvSpPr>
        <p:spPr>
          <a:xfrm>
            <a:off x="548640" y="6382512"/>
            <a:ext cx="6858000" cy="256032"/>
          </a:xfrm>
          <a:prstGeom prst="rect">
            <a:avLst/>
          </a:prstGeom>
          <a:noFill/>
          <a:ln/>
        </p:spPr>
        <p:txBody>
          <a:bodyPr wrap="square" lIns="0" tIns="0" rIns="0" bIns="0" rtlCol="0" anchor="ctr"/>
          <a:lstStyle/>
          <a:p>
            <a:pPr marL="0" indent="0">
              <a:buNone/>
            </a:pPr>
            <a:r>
              <a:rPr lang="en-US" sz="1000" kern="0" spc="200" dirty="0">
                <a:solidFill>
                  <a:srgbClr val="5C6470"/>
                </a:solidFill>
                <a:latin typeface="Calibri" pitchFamily="34" charset="0"/>
                <a:ea typeface="Calibri" pitchFamily="34" charset="-122"/>
                <a:cs typeface="Calibri" pitchFamily="34" charset="-120"/>
              </a:rPr>
              <a:t>BMBM6021  ·  UNIVERSITY OF WALES TRINITY SAINT DAVID</a:t>
            </a:r>
            <a:endParaRPr lang="en-US" sz="1000" dirty="0"/>
          </a:p>
        </p:txBody>
      </p:sp>
      <p:sp>
        <p:nvSpPr>
          <p:cNvPr id="6" name="Text 4"/>
          <p:cNvSpPr/>
          <p:nvPr/>
        </p:nvSpPr>
        <p:spPr>
          <a:xfrm>
            <a:off x="7162495" y="6382512"/>
            <a:ext cx="4480560" cy="256032"/>
          </a:xfrm>
          <a:prstGeom prst="rect">
            <a:avLst/>
          </a:prstGeom>
          <a:noFill/>
          <a:ln/>
        </p:spPr>
        <p:txBody>
          <a:bodyPr wrap="square" lIns="0" tIns="0" rIns="0" bIns="0" rtlCol="0" anchor="ctr"/>
          <a:lstStyle/>
          <a:p>
            <a:pPr marL="0" indent="0" algn="r">
              <a:buNone/>
            </a:pPr>
            <a:r>
              <a:rPr lang="en-US" sz="1000" kern="0" spc="200" dirty="0">
                <a:solidFill>
                  <a:srgbClr val="5C6470"/>
                </a:solidFill>
                <a:latin typeface="Calibri" pitchFamily="34" charset="0"/>
                <a:ea typeface="Calibri" pitchFamily="34" charset="-122"/>
                <a:cs typeface="Calibri" pitchFamily="34" charset="-120"/>
              </a:rPr>
              <a:t>MEHRABIAN INSIGHTS</a:t>
            </a:r>
            <a:endParaRPr lang="en-US" sz="1000" dirty="0"/>
          </a:p>
        </p:txBody>
      </p:sp>
      <p:sp>
        <p:nvSpPr>
          <p:cNvPr id="7" name="Text 5"/>
          <p:cNvSpPr/>
          <p:nvPr/>
        </p:nvSpPr>
        <p:spPr>
          <a:xfrm>
            <a:off x="640080" y="914400"/>
            <a:ext cx="10972800" cy="365760"/>
          </a:xfrm>
          <a:prstGeom prst="rect">
            <a:avLst/>
          </a:prstGeom>
          <a:noFill/>
          <a:ln/>
        </p:spPr>
        <p:txBody>
          <a:bodyPr wrap="square" lIns="0" tIns="0" rIns="0" bIns="0" rtlCol="0" anchor="ctr"/>
          <a:lstStyle/>
          <a:p>
            <a:pPr marL="0" indent="0">
              <a:buNone/>
            </a:pPr>
            <a:r>
              <a:rPr lang="en-US" sz="2200" b="1" dirty="0">
                <a:solidFill>
                  <a:srgbClr val="16263D"/>
                </a:solidFill>
                <a:latin typeface="Calibri" pitchFamily="34" charset="0"/>
                <a:ea typeface="Calibri" pitchFamily="34" charset="-122"/>
                <a:cs typeface="Calibri" pitchFamily="34" charset="-120"/>
              </a:rPr>
              <a:t>Where does meaning really come from?</a:t>
            </a:r>
            <a:endParaRPr lang="en-US" sz="2200" dirty="0"/>
          </a:p>
        </p:txBody>
      </p:sp>
      <p:sp>
        <p:nvSpPr>
          <p:cNvPr id="8" name="Shape 6"/>
          <p:cNvSpPr/>
          <p:nvPr/>
        </p:nvSpPr>
        <p:spPr>
          <a:xfrm>
            <a:off x="640080" y="1463040"/>
            <a:ext cx="3611880" cy="4206240"/>
          </a:xfrm>
          <a:prstGeom prst="roundRect">
            <a:avLst>
              <a:gd name="adj" fmla="val 2532"/>
            </a:avLst>
          </a:prstGeom>
          <a:solidFill>
            <a:srgbClr val="0F1B2D"/>
          </a:solidFill>
          <a:ln/>
        </p:spPr>
        <p:txBody>
          <a:bodyPr/>
          <a:lstStyle/>
          <a:p>
            <a:endParaRPr lang="en-GB"/>
          </a:p>
        </p:txBody>
      </p:sp>
      <p:sp>
        <p:nvSpPr>
          <p:cNvPr id="9" name="Text 7"/>
          <p:cNvSpPr/>
          <p:nvPr/>
        </p:nvSpPr>
        <p:spPr>
          <a:xfrm>
            <a:off x="868680" y="1828800"/>
            <a:ext cx="3154680" cy="777240"/>
          </a:xfrm>
          <a:prstGeom prst="rect">
            <a:avLst/>
          </a:prstGeom>
          <a:noFill/>
          <a:ln/>
        </p:spPr>
        <p:txBody>
          <a:bodyPr wrap="square" lIns="0" tIns="0" rIns="0" bIns="0" rtlCol="0" anchor="ctr"/>
          <a:lstStyle/>
          <a:p>
            <a:pPr marL="0" indent="0">
              <a:buNone/>
            </a:pPr>
            <a:r>
              <a:rPr lang="en-US" sz="4400" b="1" dirty="0">
                <a:solidFill>
                  <a:srgbClr val="E8624D"/>
                </a:solidFill>
                <a:latin typeface="Calibri" pitchFamily="34" charset="0"/>
                <a:ea typeface="Calibri" pitchFamily="34" charset="-122"/>
                <a:cs typeface="Calibri" pitchFamily="34" charset="-120"/>
              </a:rPr>
              <a:t>55%</a:t>
            </a:r>
            <a:endParaRPr lang="en-US" sz="4400" dirty="0"/>
          </a:p>
        </p:txBody>
      </p:sp>
      <p:sp>
        <p:nvSpPr>
          <p:cNvPr id="10" name="Text 8"/>
          <p:cNvSpPr/>
          <p:nvPr/>
        </p:nvSpPr>
        <p:spPr>
          <a:xfrm>
            <a:off x="868680" y="2743200"/>
            <a:ext cx="3154680" cy="411480"/>
          </a:xfrm>
          <a:prstGeom prst="rect">
            <a:avLst/>
          </a:prstGeom>
          <a:noFill/>
          <a:ln/>
        </p:spPr>
        <p:txBody>
          <a:bodyPr wrap="square" lIns="0" tIns="0" rIns="0" bIns="0" rtlCol="0" anchor="ctr"/>
          <a:lstStyle/>
          <a:p>
            <a:pPr marL="0" indent="0">
              <a:buNone/>
            </a:pPr>
            <a:r>
              <a:rPr lang="en-US" sz="1600" b="1" dirty="0">
                <a:solidFill>
                  <a:srgbClr val="F4EFE6"/>
                </a:solidFill>
                <a:latin typeface="Calibri" pitchFamily="34" charset="0"/>
                <a:ea typeface="Calibri" pitchFamily="34" charset="-122"/>
                <a:cs typeface="Calibri" pitchFamily="34" charset="-120"/>
              </a:rPr>
              <a:t>What you see or feel</a:t>
            </a:r>
            <a:endParaRPr lang="en-US" sz="1600" dirty="0"/>
          </a:p>
        </p:txBody>
      </p:sp>
      <p:sp>
        <p:nvSpPr>
          <p:cNvPr id="11" name="Text 9"/>
          <p:cNvSpPr/>
          <p:nvPr/>
        </p:nvSpPr>
        <p:spPr>
          <a:xfrm>
            <a:off x="868680" y="3337560"/>
            <a:ext cx="3154680" cy="1737360"/>
          </a:xfrm>
          <a:prstGeom prst="rect">
            <a:avLst/>
          </a:prstGeom>
          <a:noFill/>
          <a:ln/>
        </p:spPr>
        <p:txBody>
          <a:bodyPr wrap="square" lIns="0" tIns="0" rIns="0" bIns="0" rtlCol="0" anchor="ctr"/>
          <a:lstStyle/>
          <a:p>
            <a:pPr marL="0" indent="0">
              <a:buNone/>
            </a:pPr>
            <a:r>
              <a:rPr lang="en-US" sz="1400" dirty="0">
                <a:solidFill>
                  <a:srgbClr val="8590A0"/>
                </a:solidFill>
                <a:latin typeface="Calibri" pitchFamily="34" charset="0"/>
                <a:ea typeface="Calibri" pitchFamily="34" charset="-122"/>
                <a:cs typeface="Calibri" pitchFamily="34" charset="-120"/>
              </a:rPr>
              <a:t>Facial expression · Dress · Posture · Eye contact · Touch · Gesture · Setting · Status</a:t>
            </a:r>
            <a:endParaRPr lang="en-US" sz="1400" dirty="0"/>
          </a:p>
        </p:txBody>
      </p:sp>
      <p:sp>
        <p:nvSpPr>
          <p:cNvPr id="12" name="Shape 10"/>
          <p:cNvSpPr/>
          <p:nvPr/>
        </p:nvSpPr>
        <p:spPr>
          <a:xfrm>
            <a:off x="4434840" y="1463040"/>
            <a:ext cx="3611880" cy="4206240"/>
          </a:xfrm>
          <a:prstGeom prst="roundRect">
            <a:avLst>
              <a:gd name="adj" fmla="val 2532"/>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13" name="Text 11"/>
          <p:cNvSpPr/>
          <p:nvPr/>
        </p:nvSpPr>
        <p:spPr>
          <a:xfrm>
            <a:off x="4663440" y="1828800"/>
            <a:ext cx="3154680" cy="777240"/>
          </a:xfrm>
          <a:prstGeom prst="rect">
            <a:avLst/>
          </a:prstGeom>
          <a:noFill/>
          <a:ln/>
        </p:spPr>
        <p:txBody>
          <a:bodyPr wrap="square" lIns="0" tIns="0" rIns="0" bIns="0" rtlCol="0" anchor="ctr"/>
          <a:lstStyle/>
          <a:p>
            <a:pPr marL="0" indent="0">
              <a:buNone/>
            </a:pPr>
            <a:r>
              <a:rPr lang="en-US" sz="4400" b="1" dirty="0">
                <a:solidFill>
                  <a:srgbClr val="E8624D"/>
                </a:solidFill>
                <a:latin typeface="Calibri" pitchFamily="34" charset="0"/>
                <a:ea typeface="Calibri" pitchFamily="34" charset="-122"/>
                <a:cs typeface="Calibri" pitchFamily="34" charset="-120"/>
              </a:rPr>
              <a:t>37%</a:t>
            </a:r>
            <a:endParaRPr lang="en-US" sz="4400" dirty="0"/>
          </a:p>
        </p:txBody>
      </p:sp>
      <p:sp>
        <p:nvSpPr>
          <p:cNvPr id="14" name="Text 12"/>
          <p:cNvSpPr/>
          <p:nvPr/>
        </p:nvSpPr>
        <p:spPr>
          <a:xfrm>
            <a:off x="4663440" y="2743200"/>
            <a:ext cx="3154680" cy="411480"/>
          </a:xfrm>
          <a:prstGeom prst="rect">
            <a:avLst/>
          </a:prstGeom>
          <a:noFill/>
          <a:ln/>
        </p:spPr>
        <p:txBody>
          <a:bodyPr wrap="square" lIns="0" tIns="0" rIns="0" bIns="0" rtlCol="0" anchor="ctr"/>
          <a:lstStyle/>
          <a:p>
            <a:pPr marL="0" indent="0">
              <a:buNone/>
            </a:pPr>
            <a:r>
              <a:rPr lang="en-US" sz="1600" b="1" dirty="0">
                <a:solidFill>
                  <a:srgbClr val="16263D"/>
                </a:solidFill>
                <a:latin typeface="Calibri" pitchFamily="34" charset="0"/>
                <a:ea typeface="Calibri" pitchFamily="34" charset="-122"/>
                <a:cs typeface="Calibri" pitchFamily="34" charset="-120"/>
              </a:rPr>
              <a:t>What you hear</a:t>
            </a:r>
            <a:endParaRPr lang="en-US" sz="1600" dirty="0"/>
          </a:p>
        </p:txBody>
      </p:sp>
      <p:sp>
        <p:nvSpPr>
          <p:cNvPr id="15" name="Text 13"/>
          <p:cNvSpPr/>
          <p:nvPr/>
        </p:nvSpPr>
        <p:spPr>
          <a:xfrm>
            <a:off x="4663440" y="3337560"/>
            <a:ext cx="3154680" cy="1737360"/>
          </a:xfrm>
          <a:prstGeom prst="rect">
            <a:avLst/>
          </a:prstGeom>
          <a:noFill/>
          <a:ln/>
        </p:spPr>
        <p:txBody>
          <a:bodyPr wrap="square" lIns="0" tIns="0" rIns="0" bIns="0" rtlCol="0" anchor="ctr"/>
          <a:lstStyle/>
          <a:p>
            <a:pPr marL="0" indent="0">
              <a:buNone/>
            </a:pPr>
            <a:r>
              <a:rPr lang="en-US" sz="1400" dirty="0">
                <a:solidFill>
                  <a:srgbClr val="5C6470"/>
                </a:solidFill>
                <a:latin typeface="Calibri" pitchFamily="34" charset="0"/>
                <a:ea typeface="Calibri" pitchFamily="34" charset="-122"/>
                <a:cs typeface="Calibri" pitchFamily="34" charset="-120"/>
              </a:rPr>
              <a:t>Tone of voice · Vocal clarity · Verbal expressiveness</a:t>
            </a:r>
            <a:endParaRPr lang="en-US" sz="1400" dirty="0"/>
          </a:p>
        </p:txBody>
      </p:sp>
      <p:sp>
        <p:nvSpPr>
          <p:cNvPr id="16" name="Shape 14"/>
          <p:cNvSpPr/>
          <p:nvPr/>
        </p:nvSpPr>
        <p:spPr>
          <a:xfrm>
            <a:off x="8229600" y="1463040"/>
            <a:ext cx="3611880" cy="4206240"/>
          </a:xfrm>
          <a:prstGeom prst="roundRect">
            <a:avLst>
              <a:gd name="adj" fmla="val 2532"/>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17" name="Text 15"/>
          <p:cNvSpPr/>
          <p:nvPr/>
        </p:nvSpPr>
        <p:spPr>
          <a:xfrm>
            <a:off x="8458200" y="1828800"/>
            <a:ext cx="3154680" cy="777240"/>
          </a:xfrm>
          <a:prstGeom prst="rect">
            <a:avLst/>
          </a:prstGeom>
          <a:noFill/>
          <a:ln/>
        </p:spPr>
        <p:txBody>
          <a:bodyPr wrap="square" lIns="0" tIns="0" rIns="0" bIns="0" rtlCol="0" anchor="ctr"/>
          <a:lstStyle/>
          <a:p>
            <a:pPr marL="0" indent="0">
              <a:buNone/>
            </a:pPr>
            <a:r>
              <a:rPr lang="en-US" sz="4400" b="1" dirty="0">
                <a:solidFill>
                  <a:srgbClr val="E8624D"/>
                </a:solidFill>
                <a:latin typeface="Calibri" pitchFamily="34" charset="0"/>
                <a:ea typeface="Calibri" pitchFamily="34" charset="-122"/>
                <a:cs typeface="Calibri" pitchFamily="34" charset="-120"/>
              </a:rPr>
              <a:t>8%</a:t>
            </a:r>
            <a:endParaRPr lang="en-US" sz="4400" dirty="0"/>
          </a:p>
        </p:txBody>
      </p:sp>
      <p:sp>
        <p:nvSpPr>
          <p:cNvPr id="18" name="Text 16"/>
          <p:cNvSpPr/>
          <p:nvPr/>
        </p:nvSpPr>
        <p:spPr>
          <a:xfrm>
            <a:off x="8458200" y="2743200"/>
            <a:ext cx="3154680" cy="411480"/>
          </a:xfrm>
          <a:prstGeom prst="rect">
            <a:avLst/>
          </a:prstGeom>
          <a:noFill/>
          <a:ln/>
        </p:spPr>
        <p:txBody>
          <a:bodyPr wrap="square" lIns="0" tIns="0" rIns="0" bIns="0" rtlCol="0" anchor="ctr"/>
          <a:lstStyle/>
          <a:p>
            <a:pPr marL="0" indent="0">
              <a:buNone/>
            </a:pPr>
            <a:r>
              <a:rPr lang="en-US" sz="1600" b="1" dirty="0">
                <a:solidFill>
                  <a:srgbClr val="16263D"/>
                </a:solidFill>
                <a:latin typeface="Calibri" pitchFamily="34" charset="0"/>
                <a:ea typeface="Calibri" pitchFamily="34" charset="-122"/>
                <a:cs typeface="Calibri" pitchFamily="34" charset="-120"/>
              </a:rPr>
              <a:t>Words alone</a:t>
            </a:r>
            <a:endParaRPr lang="en-US" sz="1600" dirty="0"/>
          </a:p>
        </p:txBody>
      </p:sp>
      <p:sp>
        <p:nvSpPr>
          <p:cNvPr id="19" name="Text 17"/>
          <p:cNvSpPr/>
          <p:nvPr/>
        </p:nvSpPr>
        <p:spPr>
          <a:xfrm>
            <a:off x="8458200" y="3337560"/>
            <a:ext cx="3154680" cy="1737360"/>
          </a:xfrm>
          <a:prstGeom prst="rect">
            <a:avLst/>
          </a:prstGeom>
          <a:noFill/>
          <a:ln/>
        </p:spPr>
        <p:txBody>
          <a:bodyPr wrap="square" lIns="0" tIns="0" rIns="0" bIns="0" rtlCol="0" anchor="ctr"/>
          <a:lstStyle/>
          <a:p>
            <a:pPr marL="0" indent="0">
              <a:buNone/>
            </a:pPr>
            <a:r>
              <a:rPr lang="en-US" sz="1400" dirty="0">
                <a:solidFill>
                  <a:srgbClr val="5C6470"/>
                </a:solidFill>
                <a:latin typeface="Calibri" pitchFamily="34" charset="0"/>
                <a:ea typeface="Calibri" pitchFamily="34" charset="-122"/>
                <a:cs typeface="Calibri" pitchFamily="34" charset="-120"/>
              </a:rPr>
              <a:t>The actual spoken or written content</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4EFE6"/>
        </a:solidFill>
        <a:effectLst/>
      </p:bgPr>
    </p:bg>
    <p:spTree>
      <p:nvGrpSpPr>
        <p:cNvPr id="1" name=""/>
        <p:cNvGrpSpPr/>
        <p:nvPr/>
      </p:nvGrpSpPr>
      <p:grpSpPr>
        <a:xfrm>
          <a:off x="0" y="0"/>
          <a:ext cx="0" cy="0"/>
          <a:chOff x="0" y="0"/>
          <a:chExt cx="0" cy="0"/>
        </a:xfrm>
      </p:grpSpPr>
      <p:sp>
        <p:nvSpPr>
          <p:cNvPr id="2" name="Text 0"/>
          <p:cNvSpPr/>
          <p:nvPr/>
        </p:nvSpPr>
        <p:spPr>
          <a:xfrm>
            <a:off x="548640" y="347472"/>
            <a:ext cx="8229600" cy="292608"/>
          </a:xfrm>
          <a:prstGeom prst="rect">
            <a:avLst/>
          </a:prstGeom>
          <a:noFill/>
          <a:ln/>
        </p:spPr>
        <p:txBody>
          <a:bodyPr wrap="square" lIns="0" tIns="0" rIns="0" bIns="0" rtlCol="0" anchor="ctr"/>
          <a:lstStyle/>
          <a:p>
            <a:pPr marL="0" indent="0">
              <a:buNone/>
            </a:pPr>
            <a:r>
              <a:rPr lang="en-US" sz="1100" kern="0" spc="400" dirty="0">
                <a:solidFill>
                  <a:srgbClr val="5C6470"/>
                </a:solidFill>
                <a:latin typeface="Calibri" pitchFamily="34" charset="0"/>
                <a:ea typeface="Calibri" pitchFamily="34" charset="-122"/>
                <a:cs typeface="Calibri" pitchFamily="34" charset="-120"/>
              </a:rPr>
              <a:t>08  ·  THE PROCESS</a:t>
            </a:r>
            <a:endParaRPr lang="en-US" sz="1100" dirty="0"/>
          </a:p>
        </p:txBody>
      </p:sp>
      <p:sp>
        <p:nvSpPr>
          <p:cNvPr id="3" name="Text 1"/>
          <p:cNvSpPr/>
          <p:nvPr/>
        </p:nvSpPr>
        <p:spPr>
          <a:xfrm>
            <a:off x="10271455" y="347472"/>
            <a:ext cx="1371600" cy="292608"/>
          </a:xfrm>
          <a:prstGeom prst="rect">
            <a:avLst/>
          </a:prstGeom>
          <a:noFill/>
          <a:ln/>
        </p:spPr>
        <p:txBody>
          <a:bodyPr wrap="square" lIns="0" tIns="0" rIns="0" bIns="0" rtlCol="0" anchor="ctr"/>
          <a:lstStyle/>
          <a:p>
            <a:pPr marL="0" indent="0" algn="r">
              <a:buNone/>
            </a:pPr>
            <a:r>
              <a:rPr lang="en-US" sz="1100" kern="0" spc="400" dirty="0">
                <a:solidFill>
                  <a:srgbClr val="5C6470"/>
                </a:solidFill>
                <a:latin typeface="Calibri" pitchFamily="34" charset="0"/>
                <a:ea typeface="Calibri" pitchFamily="34" charset="-122"/>
                <a:cs typeface="Calibri" pitchFamily="34" charset="-120"/>
              </a:rPr>
              <a:t>09 / 15</a:t>
            </a:r>
            <a:endParaRPr lang="en-US" sz="1100" dirty="0"/>
          </a:p>
        </p:txBody>
      </p:sp>
      <p:sp>
        <p:nvSpPr>
          <p:cNvPr id="4" name="Shape 2"/>
          <p:cNvSpPr/>
          <p:nvPr/>
        </p:nvSpPr>
        <p:spPr>
          <a:xfrm>
            <a:off x="548640" y="6199632"/>
            <a:ext cx="11094415" cy="0"/>
          </a:xfrm>
          <a:prstGeom prst="line">
            <a:avLst/>
          </a:prstGeom>
          <a:noFill/>
          <a:ln w="9525">
            <a:solidFill>
              <a:srgbClr val="C9C0B2"/>
            </a:solidFill>
            <a:prstDash val="solid"/>
          </a:ln>
        </p:spPr>
        <p:txBody>
          <a:bodyPr/>
          <a:lstStyle/>
          <a:p>
            <a:endParaRPr lang="en-GB"/>
          </a:p>
        </p:txBody>
      </p:sp>
      <p:sp>
        <p:nvSpPr>
          <p:cNvPr id="5" name="Text 3"/>
          <p:cNvSpPr/>
          <p:nvPr/>
        </p:nvSpPr>
        <p:spPr>
          <a:xfrm>
            <a:off x="548640" y="6382512"/>
            <a:ext cx="6858000" cy="256032"/>
          </a:xfrm>
          <a:prstGeom prst="rect">
            <a:avLst/>
          </a:prstGeom>
          <a:noFill/>
          <a:ln/>
        </p:spPr>
        <p:txBody>
          <a:bodyPr wrap="square" lIns="0" tIns="0" rIns="0" bIns="0" rtlCol="0" anchor="ctr"/>
          <a:lstStyle/>
          <a:p>
            <a:pPr marL="0" indent="0">
              <a:buNone/>
            </a:pPr>
            <a:r>
              <a:rPr lang="en-US" sz="1000" kern="0" spc="200" dirty="0">
                <a:solidFill>
                  <a:srgbClr val="5C6470"/>
                </a:solidFill>
                <a:latin typeface="Calibri" pitchFamily="34" charset="0"/>
                <a:ea typeface="Calibri" pitchFamily="34" charset="-122"/>
                <a:cs typeface="Calibri" pitchFamily="34" charset="-120"/>
              </a:rPr>
              <a:t>BMBM6021  ·  UNIVERSITY OF WALES TRINITY SAINT DAVID</a:t>
            </a:r>
            <a:endParaRPr lang="en-US" sz="1000" dirty="0"/>
          </a:p>
        </p:txBody>
      </p:sp>
      <p:sp>
        <p:nvSpPr>
          <p:cNvPr id="6" name="Text 4"/>
          <p:cNvSpPr/>
          <p:nvPr/>
        </p:nvSpPr>
        <p:spPr>
          <a:xfrm>
            <a:off x="7162495" y="6382512"/>
            <a:ext cx="4480560" cy="256032"/>
          </a:xfrm>
          <a:prstGeom prst="rect">
            <a:avLst/>
          </a:prstGeom>
          <a:noFill/>
          <a:ln/>
        </p:spPr>
        <p:txBody>
          <a:bodyPr wrap="square" lIns="0" tIns="0" rIns="0" bIns="0" rtlCol="0" anchor="ctr"/>
          <a:lstStyle/>
          <a:p>
            <a:pPr marL="0" indent="0" algn="r">
              <a:buNone/>
            </a:pPr>
            <a:r>
              <a:rPr lang="en-US" sz="1000" kern="0" spc="200" dirty="0">
                <a:solidFill>
                  <a:srgbClr val="5C6470"/>
                </a:solidFill>
                <a:latin typeface="Calibri" pitchFamily="34" charset="0"/>
                <a:ea typeface="Calibri" pitchFamily="34" charset="-122"/>
                <a:cs typeface="Calibri" pitchFamily="34" charset="-120"/>
              </a:rPr>
              <a:t>TWO-WAY COMMUNICATION</a:t>
            </a:r>
            <a:endParaRPr lang="en-US" sz="1000" dirty="0"/>
          </a:p>
        </p:txBody>
      </p:sp>
      <p:sp>
        <p:nvSpPr>
          <p:cNvPr id="7" name="Text 5"/>
          <p:cNvSpPr/>
          <p:nvPr/>
        </p:nvSpPr>
        <p:spPr>
          <a:xfrm>
            <a:off x="640080" y="914400"/>
            <a:ext cx="10972800" cy="365760"/>
          </a:xfrm>
          <a:prstGeom prst="rect">
            <a:avLst/>
          </a:prstGeom>
          <a:noFill/>
          <a:ln/>
        </p:spPr>
        <p:txBody>
          <a:bodyPr wrap="square" lIns="0" tIns="0" rIns="0" bIns="0" rtlCol="0" anchor="ctr"/>
          <a:lstStyle/>
          <a:p>
            <a:pPr marL="0" indent="0">
              <a:buNone/>
            </a:pPr>
            <a:r>
              <a:rPr lang="en-US" sz="2200" b="1" dirty="0">
                <a:solidFill>
                  <a:srgbClr val="16263D"/>
                </a:solidFill>
                <a:latin typeface="Calibri" pitchFamily="34" charset="0"/>
                <a:ea typeface="Calibri" pitchFamily="34" charset="-122"/>
                <a:cs typeface="Calibri" pitchFamily="34" charset="-120"/>
              </a:rPr>
              <a:t>Communication is a two way process</a:t>
            </a:r>
            <a:endParaRPr lang="en-US" sz="2200" dirty="0"/>
          </a:p>
        </p:txBody>
      </p:sp>
      <p:sp>
        <p:nvSpPr>
          <p:cNvPr id="8" name="Shape 6"/>
          <p:cNvSpPr/>
          <p:nvPr/>
        </p:nvSpPr>
        <p:spPr>
          <a:xfrm>
            <a:off x="640080" y="1463040"/>
            <a:ext cx="2697480" cy="1280160"/>
          </a:xfrm>
          <a:prstGeom prst="roundRect">
            <a:avLst>
              <a:gd name="adj" fmla="val 5714"/>
            </a:avLst>
          </a:prstGeom>
          <a:solidFill>
            <a:srgbClr val="0F1B2D"/>
          </a:solidFill>
          <a:ln/>
        </p:spPr>
        <p:txBody>
          <a:bodyPr/>
          <a:lstStyle/>
          <a:p>
            <a:endParaRPr lang="en-GB"/>
          </a:p>
        </p:txBody>
      </p:sp>
      <p:sp>
        <p:nvSpPr>
          <p:cNvPr id="9" name="Text 7"/>
          <p:cNvSpPr/>
          <p:nvPr/>
        </p:nvSpPr>
        <p:spPr>
          <a:xfrm>
            <a:off x="822960" y="1645920"/>
            <a:ext cx="2331720" cy="365760"/>
          </a:xfrm>
          <a:prstGeom prst="rect">
            <a:avLst/>
          </a:prstGeom>
          <a:noFill/>
          <a:ln/>
        </p:spPr>
        <p:txBody>
          <a:bodyPr wrap="square" lIns="0" tIns="0" rIns="0" bIns="0" rtlCol="0" anchor="ctr"/>
          <a:lstStyle/>
          <a:p>
            <a:pPr marL="0" indent="0">
              <a:buNone/>
            </a:pPr>
            <a:r>
              <a:rPr lang="en-US" sz="1700" b="1" dirty="0">
                <a:solidFill>
                  <a:srgbClr val="F4EFE6"/>
                </a:solidFill>
                <a:latin typeface="Calibri" pitchFamily="34" charset="0"/>
                <a:ea typeface="Calibri" pitchFamily="34" charset="-122"/>
                <a:cs typeface="Calibri" pitchFamily="34" charset="-120"/>
              </a:rPr>
              <a:t>Sender</a:t>
            </a:r>
            <a:endParaRPr lang="en-US" sz="1700" dirty="0"/>
          </a:p>
        </p:txBody>
      </p:sp>
      <p:sp>
        <p:nvSpPr>
          <p:cNvPr id="10" name="Text 8"/>
          <p:cNvSpPr/>
          <p:nvPr/>
        </p:nvSpPr>
        <p:spPr>
          <a:xfrm>
            <a:off x="822960" y="2103120"/>
            <a:ext cx="2331720" cy="320040"/>
          </a:xfrm>
          <a:prstGeom prst="rect">
            <a:avLst/>
          </a:prstGeom>
          <a:noFill/>
          <a:ln/>
        </p:spPr>
        <p:txBody>
          <a:bodyPr wrap="square" lIns="0" tIns="0" rIns="0" bIns="0" rtlCol="0" anchor="ctr"/>
          <a:lstStyle/>
          <a:p>
            <a:pPr marL="0" indent="0">
              <a:buNone/>
            </a:pPr>
            <a:r>
              <a:rPr lang="en-US" sz="1300" dirty="0">
                <a:solidFill>
                  <a:srgbClr val="8590A0"/>
                </a:solidFill>
                <a:latin typeface="Calibri" pitchFamily="34" charset="0"/>
                <a:ea typeface="Calibri" pitchFamily="34" charset="-122"/>
                <a:cs typeface="Calibri" pitchFamily="34" charset="-120"/>
              </a:rPr>
              <a:t>Encodes and expresses</a:t>
            </a:r>
            <a:endParaRPr lang="en-US" sz="1300" dirty="0"/>
          </a:p>
        </p:txBody>
      </p:sp>
      <p:sp>
        <p:nvSpPr>
          <p:cNvPr id="11" name="Shape 9"/>
          <p:cNvSpPr/>
          <p:nvPr/>
        </p:nvSpPr>
        <p:spPr>
          <a:xfrm>
            <a:off x="3520440" y="1463040"/>
            <a:ext cx="2697480" cy="1280160"/>
          </a:xfrm>
          <a:prstGeom prst="roundRect">
            <a:avLst>
              <a:gd name="adj" fmla="val 5714"/>
            </a:avLst>
          </a:prstGeom>
          <a:solidFill>
            <a:srgbClr val="FFFFFF"/>
          </a:solidFill>
          <a:ln/>
          <a:effectLst>
            <a:outerShdw blurRad="76200" dist="12700" dir="8100000" algn="bl" rotWithShape="0">
              <a:srgbClr val="000000">
                <a:alpha val="6000"/>
              </a:srgbClr>
            </a:outerShdw>
          </a:effectLst>
        </p:spPr>
        <p:txBody>
          <a:bodyPr/>
          <a:lstStyle/>
          <a:p>
            <a:endParaRPr lang="en-GB"/>
          </a:p>
        </p:txBody>
      </p:sp>
      <p:sp>
        <p:nvSpPr>
          <p:cNvPr id="12" name="Text 10"/>
          <p:cNvSpPr/>
          <p:nvPr/>
        </p:nvSpPr>
        <p:spPr>
          <a:xfrm>
            <a:off x="3703320" y="1645920"/>
            <a:ext cx="2331720" cy="365760"/>
          </a:xfrm>
          <a:prstGeom prst="rect">
            <a:avLst/>
          </a:prstGeom>
          <a:noFill/>
          <a:ln/>
        </p:spPr>
        <p:txBody>
          <a:bodyPr wrap="square" lIns="0" tIns="0" rIns="0" bIns="0" rtlCol="0" anchor="ctr"/>
          <a:lstStyle/>
          <a:p>
            <a:pPr marL="0" indent="0">
              <a:buNone/>
            </a:pPr>
            <a:r>
              <a:rPr lang="en-US" sz="1700" b="1" dirty="0">
                <a:solidFill>
                  <a:srgbClr val="16263D"/>
                </a:solidFill>
                <a:latin typeface="Calibri" pitchFamily="34" charset="0"/>
                <a:ea typeface="Calibri" pitchFamily="34" charset="-122"/>
                <a:cs typeface="Calibri" pitchFamily="34" charset="-120"/>
              </a:rPr>
              <a:t>Message</a:t>
            </a:r>
            <a:endParaRPr lang="en-US" sz="1700" dirty="0"/>
          </a:p>
        </p:txBody>
      </p:sp>
      <p:sp>
        <p:nvSpPr>
          <p:cNvPr id="13" name="Text 11"/>
          <p:cNvSpPr/>
          <p:nvPr/>
        </p:nvSpPr>
        <p:spPr>
          <a:xfrm>
            <a:off x="3703320" y="2103120"/>
            <a:ext cx="2331720" cy="320040"/>
          </a:xfrm>
          <a:prstGeom prst="rect">
            <a:avLst/>
          </a:prstGeom>
          <a:noFill/>
          <a:ln/>
        </p:spPr>
        <p:txBody>
          <a:bodyPr wrap="square" lIns="0" tIns="0" rIns="0" bIns="0" rtlCol="0" anchor="ctr"/>
          <a:lstStyle/>
          <a:p>
            <a:pPr marL="0" indent="0">
              <a:buNone/>
            </a:pPr>
            <a:r>
              <a:rPr lang="en-US" sz="1300" dirty="0">
                <a:solidFill>
                  <a:srgbClr val="5C6470"/>
                </a:solidFill>
                <a:latin typeface="Calibri" pitchFamily="34" charset="0"/>
                <a:ea typeface="Calibri" pitchFamily="34" charset="-122"/>
                <a:cs typeface="Calibri" pitchFamily="34" charset="-120"/>
              </a:rPr>
              <a:t>Content and channels</a:t>
            </a:r>
            <a:endParaRPr lang="en-US" sz="1300" dirty="0"/>
          </a:p>
        </p:txBody>
      </p:sp>
      <p:sp>
        <p:nvSpPr>
          <p:cNvPr id="14" name="Shape 12"/>
          <p:cNvSpPr/>
          <p:nvPr/>
        </p:nvSpPr>
        <p:spPr>
          <a:xfrm>
            <a:off x="6400800" y="1463040"/>
            <a:ext cx="2697480" cy="1280160"/>
          </a:xfrm>
          <a:prstGeom prst="roundRect">
            <a:avLst>
              <a:gd name="adj" fmla="val 5714"/>
            </a:avLst>
          </a:prstGeom>
          <a:solidFill>
            <a:srgbClr val="0F1B2D"/>
          </a:solidFill>
          <a:ln/>
        </p:spPr>
        <p:txBody>
          <a:bodyPr/>
          <a:lstStyle/>
          <a:p>
            <a:endParaRPr lang="en-GB"/>
          </a:p>
        </p:txBody>
      </p:sp>
      <p:sp>
        <p:nvSpPr>
          <p:cNvPr id="15" name="Text 13"/>
          <p:cNvSpPr/>
          <p:nvPr/>
        </p:nvSpPr>
        <p:spPr>
          <a:xfrm>
            <a:off x="6583680" y="1645920"/>
            <a:ext cx="2331720" cy="365760"/>
          </a:xfrm>
          <a:prstGeom prst="rect">
            <a:avLst/>
          </a:prstGeom>
          <a:noFill/>
          <a:ln/>
        </p:spPr>
        <p:txBody>
          <a:bodyPr wrap="square" lIns="0" tIns="0" rIns="0" bIns="0" rtlCol="0" anchor="ctr"/>
          <a:lstStyle/>
          <a:p>
            <a:pPr marL="0" indent="0">
              <a:buNone/>
            </a:pPr>
            <a:r>
              <a:rPr lang="en-US" sz="1700" b="1" dirty="0">
                <a:solidFill>
                  <a:srgbClr val="F4EFE6"/>
                </a:solidFill>
                <a:latin typeface="Calibri" pitchFamily="34" charset="0"/>
                <a:ea typeface="Calibri" pitchFamily="34" charset="-122"/>
                <a:cs typeface="Calibri" pitchFamily="34" charset="-120"/>
              </a:rPr>
              <a:t>Receiver</a:t>
            </a:r>
            <a:endParaRPr lang="en-US" sz="1700" dirty="0"/>
          </a:p>
        </p:txBody>
      </p:sp>
      <p:sp>
        <p:nvSpPr>
          <p:cNvPr id="16" name="Text 14"/>
          <p:cNvSpPr/>
          <p:nvPr/>
        </p:nvSpPr>
        <p:spPr>
          <a:xfrm>
            <a:off x="6583680" y="2103120"/>
            <a:ext cx="2331720" cy="320040"/>
          </a:xfrm>
          <a:prstGeom prst="rect">
            <a:avLst/>
          </a:prstGeom>
          <a:noFill/>
          <a:ln/>
        </p:spPr>
        <p:txBody>
          <a:bodyPr wrap="square" lIns="0" tIns="0" rIns="0" bIns="0" rtlCol="0" anchor="ctr"/>
          <a:lstStyle/>
          <a:p>
            <a:pPr marL="0" indent="0">
              <a:buNone/>
            </a:pPr>
            <a:r>
              <a:rPr lang="en-US" sz="1300" dirty="0">
                <a:solidFill>
                  <a:srgbClr val="8590A0"/>
                </a:solidFill>
                <a:latin typeface="Calibri" pitchFamily="34" charset="0"/>
                <a:ea typeface="Calibri" pitchFamily="34" charset="-122"/>
                <a:cs typeface="Calibri" pitchFamily="34" charset="-120"/>
              </a:rPr>
              <a:t>Decodes and interprets</a:t>
            </a:r>
            <a:endParaRPr lang="en-US" sz="1300" dirty="0"/>
          </a:p>
        </p:txBody>
      </p:sp>
      <p:sp>
        <p:nvSpPr>
          <p:cNvPr id="17" name="Shape 15"/>
          <p:cNvSpPr/>
          <p:nvPr/>
        </p:nvSpPr>
        <p:spPr>
          <a:xfrm>
            <a:off x="9281160" y="1463040"/>
            <a:ext cx="2697480" cy="1280160"/>
          </a:xfrm>
          <a:prstGeom prst="roundRect">
            <a:avLst>
              <a:gd name="adj" fmla="val 5714"/>
            </a:avLst>
          </a:prstGeom>
          <a:solidFill>
            <a:srgbClr val="FFFFFF"/>
          </a:solidFill>
          <a:ln/>
          <a:effectLst>
            <a:outerShdw blurRad="76200" dist="12700" dir="8100000" algn="bl" rotWithShape="0">
              <a:srgbClr val="000000">
                <a:alpha val="6000"/>
              </a:srgbClr>
            </a:outerShdw>
          </a:effectLst>
        </p:spPr>
        <p:txBody>
          <a:bodyPr/>
          <a:lstStyle/>
          <a:p>
            <a:endParaRPr lang="en-GB"/>
          </a:p>
        </p:txBody>
      </p:sp>
      <p:sp>
        <p:nvSpPr>
          <p:cNvPr id="18" name="Text 16"/>
          <p:cNvSpPr/>
          <p:nvPr/>
        </p:nvSpPr>
        <p:spPr>
          <a:xfrm>
            <a:off x="9464040" y="1645920"/>
            <a:ext cx="2331720" cy="365760"/>
          </a:xfrm>
          <a:prstGeom prst="rect">
            <a:avLst/>
          </a:prstGeom>
          <a:noFill/>
          <a:ln/>
        </p:spPr>
        <p:txBody>
          <a:bodyPr wrap="square" lIns="0" tIns="0" rIns="0" bIns="0" rtlCol="0" anchor="ctr"/>
          <a:lstStyle/>
          <a:p>
            <a:pPr marL="0" indent="0">
              <a:buNone/>
            </a:pPr>
            <a:r>
              <a:rPr lang="en-US" sz="1700" b="1" dirty="0">
                <a:solidFill>
                  <a:srgbClr val="16263D"/>
                </a:solidFill>
                <a:latin typeface="Calibri" pitchFamily="34" charset="0"/>
                <a:ea typeface="Calibri" pitchFamily="34" charset="-122"/>
                <a:cs typeface="Calibri" pitchFamily="34" charset="-120"/>
              </a:rPr>
              <a:t>Feedback</a:t>
            </a:r>
            <a:endParaRPr lang="en-US" sz="1700" dirty="0"/>
          </a:p>
        </p:txBody>
      </p:sp>
      <p:sp>
        <p:nvSpPr>
          <p:cNvPr id="19" name="Text 17"/>
          <p:cNvSpPr/>
          <p:nvPr/>
        </p:nvSpPr>
        <p:spPr>
          <a:xfrm>
            <a:off x="9464040" y="2103120"/>
            <a:ext cx="2331720" cy="320040"/>
          </a:xfrm>
          <a:prstGeom prst="rect">
            <a:avLst/>
          </a:prstGeom>
          <a:noFill/>
          <a:ln/>
        </p:spPr>
        <p:txBody>
          <a:bodyPr wrap="square" lIns="0" tIns="0" rIns="0" bIns="0" rtlCol="0" anchor="ctr"/>
          <a:lstStyle/>
          <a:p>
            <a:pPr marL="0" indent="0">
              <a:buNone/>
            </a:pPr>
            <a:r>
              <a:rPr lang="en-US" sz="1300" dirty="0">
                <a:solidFill>
                  <a:srgbClr val="5C6470"/>
                </a:solidFill>
                <a:latin typeface="Calibri" pitchFamily="34" charset="0"/>
                <a:ea typeface="Calibri" pitchFamily="34" charset="-122"/>
                <a:cs typeface="Calibri" pitchFamily="34" charset="-120"/>
              </a:rPr>
              <a:t>Response and adjustment</a:t>
            </a:r>
            <a:endParaRPr lang="en-US" sz="1300" dirty="0"/>
          </a:p>
        </p:txBody>
      </p:sp>
      <p:sp>
        <p:nvSpPr>
          <p:cNvPr id="20" name="Text 18"/>
          <p:cNvSpPr/>
          <p:nvPr/>
        </p:nvSpPr>
        <p:spPr>
          <a:xfrm>
            <a:off x="640080" y="3063240"/>
            <a:ext cx="10972800" cy="320040"/>
          </a:xfrm>
          <a:prstGeom prst="rect">
            <a:avLst/>
          </a:prstGeom>
          <a:noFill/>
          <a:ln/>
        </p:spPr>
        <p:txBody>
          <a:bodyPr wrap="square" lIns="0" tIns="0" rIns="0" bIns="0" rtlCol="0" anchor="ctr"/>
          <a:lstStyle/>
          <a:p>
            <a:pPr marL="0" indent="0">
              <a:buNone/>
            </a:pPr>
            <a:r>
              <a:rPr lang="en-US" sz="1600" b="1" dirty="0">
                <a:solidFill>
                  <a:srgbClr val="16263D"/>
                </a:solidFill>
                <a:latin typeface="Calibri" pitchFamily="34" charset="0"/>
                <a:ea typeface="Calibri" pitchFamily="34" charset="-122"/>
                <a:cs typeface="Calibri" pitchFamily="34" charset="-120"/>
              </a:rPr>
              <a:t>Key barriers that interrupt the process</a:t>
            </a:r>
            <a:endParaRPr lang="en-US" sz="1600" dirty="0"/>
          </a:p>
        </p:txBody>
      </p:sp>
      <p:sp>
        <p:nvSpPr>
          <p:cNvPr id="21" name="Shape 19"/>
          <p:cNvSpPr/>
          <p:nvPr/>
        </p:nvSpPr>
        <p:spPr>
          <a:xfrm>
            <a:off x="640080" y="3566160"/>
            <a:ext cx="3611880" cy="502920"/>
          </a:xfrm>
          <a:prstGeom prst="roundRect">
            <a:avLst>
              <a:gd name="adj" fmla="val 10909"/>
            </a:avLst>
          </a:prstGeom>
          <a:solidFill>
            <a:srgbClr val="FFFFFF"/>
          </a:solidFill>
          <a:ln/>
        </p:spPr>
        <p:txBody>
          <a:bodyPr/>
          <a:lstStyle/>
          <a:p>
            <a:endParaRPr lang="en-GB"/>
          </a:p>
        </p:txBody>
      </p:sp>
      <p:sp>
        <p:nvSpPr>
          <p:cNvPr id="22" name="Text 20"/>
          <p:cNvSpPr/>
          <p:nvPr/>
        </p:nvSpPr>
        <p:spPr>
          <a:xfrm>
            <a:off x="822960" y="3675888"/>
            <a:ext cx="3246120" cy="320040"/>
          </a:xfrm>
          <a:prstGeom prst="rect">
            <a:avLst/>
          </a:prstGeom>
          <a:noFill/>
          <a:ln/>
        </p:spPr>
        <p:txBody>
          <a:bodyPr wrap="square" lIns="0" tIns="0" rIns="0" bIns="0" rtlCol="0" anchor="ctr"/>
          <a:lstStyle/>
          <a:p>
            <a:pPr marL="0" indent="0">
              <a:buNone/>
            </a:pPr>
            <a:r>
              <a:rPr lang="en-US" sz="1400" dirty="0">
                <a:solidFill>
                  <a:srgbClr val="16263D"/>
                </a:solidFill>
                <a:latin typeface="Calibri" pitchFamily="34" charset="0"/>
                <a:ea typeface="Calibri" pitchFamily="34" charset="-122"/>
                <a:cs typeface="Calibri" pitchFamily="34" charset="-120"/>
              </a:rPr>
              <a:t>Cultural differences</a:t>
            </a:r>
            <a:endParaRPr lang="en-US" sz="1400" dirty="0"/>
          </a:p>
        </p:txBody>
      </p:sp>
      <p:sp>
        <p:nvSpPr>
          <p:cNvPr id="23" name="Shape 21"/>
          <p:cNvSpPr/>
          <p:nvPr/>
        </p:nvSpPr>
        <p:spPr>
          <a:xfrm>
            <a:off x="4434840" y="3566160"/>
            <a:ext cx="3611880" cy="502920"/>
          </a:xfrm>
          <a:prstGeom prst="roundRect">
            <a:avLst>
              <a:gd name="adj" fmla="val 10909"/>
            </a:avLst>
          </a:prstGeom>
          <a:solidFill>
            <a:srgbClr val="FFFFFF"/>
          </a:solidFill>
          <a:ln/>
        </p:spPr>
        <p:txBody>
          <a:bodyPr/>
          <a:lstStyle/>
          <a:p>
            <a:endParaRPr lang="en-GB"/>
          </a:p>
        </p:txBody>
      </p:sp>
      <p:sp>
        <p:nvSpPr>
          <p:cNvPr id="24" name="Text 22"/>
          <p:cNvSpPr/>
          <p:nvPr/>
        </p:nvSpPr>
        <p:spPr>
          <a:xfrm>
            <a:off x="4617720" y="3675888"/>
            <a:ext cx="3246120" cy="320040"/>
          </a:xfrm>
          <a:prstGeom prst="rect">
            <a:avLst/>
          </a:prstGeom>
          <a:noFill/>
          <a:ln/>
        </p:spPr>
        <p:txBody>
          <a:bodyPr wrap="square" lIns="0" tIns="0" rIns="0" bIns="0" rtlCol="0" anchor="ctr"/>
          <a:lstStyle/>
          <a:p>
            <a:pPr marL="0" indent="0">
              <a:buNone/>
            </a:pPr>
            <a:r>
              <a:rPr lang="en-US" sz="1400" dirty="0">
                <a:solidFill>
                  <a:srgbClr val="16263D"/>
                </a:solidFill>
                <a:latin typeface="Calibri" pitchFamily="34" charset="0"/>
                <a:ea typeface="Calibri" pitchFamily="34" charset="-122"/>
                <a:cs typeface="Calibri" pitchFamily="34" charset="-120"/>
              </a:rPr>
              <a:t>Language</a:t>
            </a:r>
            <a:endParaRPr lang="en-US" sz="1400" dirty="0"/>
          </a:p>
        </p:txBody>
      </p:sp>
      <p:sp>
        <p:nvSpPr>
          <p:cNvPr id="25" name="Shape 23"/>
          <p:cNvSpPr/>
          <p:nvPr/>
        </p:nvSpPr>
        <p:spPr>
          <a:xfrm>
            <a:off x="8229600" y="3566160"/>
            <a:ext cx="3611880" cy="502920"/>
          </a:xfrm>
          <a:prstGeom prst="roundRect">
            <a:avLst>
              <a:gd name="adj" fmla="val 10909"/>
            </a:avLst>
          </a:prstGeom>
          <a:solidFill>
            <a:srgbClr val="FFFFFF"/>
          </a:solidFill>
          <a:ln/>
        </p:spPr>
        <p:txBody>
          <a:bodyPr/>
          <a:lstStyle/>
          <a:p>
            <a:endParaRPr lang="en-GB"/>
          </a:p>
        </p:txBody>
      </p:sp>
      <p:sp>
        <p:nvSpPr>
          <p:cNvPr id="26" name="Text 24"/>
          <p:cNvSpPr/>
          <p:nvPr/>
        </p:nvSpPr>
        <p:spPr>
          <a:xfrm>
            <a:off x="8412480" y="3675888"/>
            <a:ext cx="3246120" cy="320040"/>
          </a:xfrm>
          <a:prstGeom prst="rect">
            <a:avLst/>
          </a:prstGeom>
          <a:noFill/>
          <a:ln/>
        </p:spPr>
        <p:txBody>
          <a:bodyPr wrap="square" lIns="0" tIns="0" rIns="0" bIns="0" rtlCol="0" anchor="ctr"/>
          <a:lstStyle/>
          <a:p>
            <a:pPr marL="0" indent="0">
              <a:buNone/>
            </a:pPr>
            <a:r>
              <a:rPr lang="en-US" sz="1400" dirty="0">
                <a:solidFill>
                  <a:srgbClr val="16263D"/>
                </a:solidFill>
                <a:latin typeface="Calibri" pitchFamily="34" charset="0"/>
                <a:ea typeface="Calibri" pitchFamily="34" charset="-122"/>
                <a:cs typeface="Calibri" pitchFamily="34" charset="-120"/>
              </a:rPr>
              <a:t>Noise and distractions</a:t>
            </a:r>
            <a:endParaRPr lang="en-US" sz="1400" dirty="0"/>
          </a:p>
        </p:txBody>
      </p:sp>
      <p:sp>
        <p:nvSpPr>
          <p:cNvPr id="27" name="Shape 25"/>
          <p:cNvSpPr/>
          <p:nvPr/>
        </p:nvSpPr>
        <p:spPr>
          <a:xfrm>
            <a:off x="640080" y="4206240"/>
            <a:ext cx="3611880" cy="502920"/>
          </a:xfrm>
          <a:prstGeom prst="roundRect">
            <a:avLst>
              <a:gd name="adj" fmla="val 10909"/>
            </a:avLst>
          </a:prstGeom>
          <a:solidFill>
            <a:srgbClr val="FFFFFF"/>
          </a:solidFill>
          <a:ln/>
        </p:spPr>
        <p:txBody>
          <a:bodyPr/>
          <a:lstStyle/>
          <a:p>
            <a:endParaRPr lang="en-GB"/>
          </a:p>
        </p:txBody>
      </p:sp>
      <p:sp>
        <p:nvSpPr>
          <p:cNvPr id="28" name="Text 26"/>
          <p:cNvSpPr/>
          <p:nvPr/>
        </p:nvSpPr>
        <p:spPr>
          <a:xfrm>
            <a:off x="822960" y="4315968"/>
            <a:ext cx="3246120" cy="320040"/>
          </a:xfrm>
          <a:prstGeom prst="rect">
            <a:avLst/>
          </a:prstGeom>
          <a:noFill/>
          <a:ln/>
        </p:spPr>
        <p:txBody>
          <a:bodyPr wrap="square" lIns="0" tIns="0" rIns="0" bIns="0" rtlCol="0" anchor="ctr"/>
          <a:lstStyle/>
          <a:p>
            <a:pPr marL="0" indent="0">
              <a:buNone/>
            </a:pPr>
            <a:r>
              <a:rPr lang="en-US" sz="1400" dirty="0">
                <a:solidFill>
                  <a:srgbClr val="16263D"/>
                </a:solidFill>
                <a:latin typeface="Calibri" pitchFamily="34" charset="0"/>
                <a:ea typeface="Calibri" pitchFamily="34" charset="-122"/>
                <a:cs typeface="Calibri" pitchFamily="34" charset="-120"/>
              </a:rPr>
              <a:t>Physical distance</a:t>
            </a:r>
            <a:endParaRPr lang="en-US" sz="1400" dirty="0"/>
          </a:p>
        </p:txBody>
      </p:sp>
      <p:sp>
        <p:nvSpPr>
          <p:cNvPr id="29" name="Shape 27"/>
          <p:cNvSpPr/>
          <p:nvPr/>
        </p:nvSpPr>
        <p:spPr>
          <a:xfrm>
            <a:off x="4434840" y="4206240"/>
            <a:ext cx="3611880" cy="502920"/>
          </a:xfrm>
          <a:prstGeom prst="roundRect">
            <a:avLst>
              <a:gd name="adj" fmla="val 10909"/>
            </a:avLst>
          </a:prstGeom>
          <a:solidFill>
            <a:srgbClr val="FFFFFF"/>
          </a:solidFill>
          <a:ln/>
        </p:spPr>
        <p:txBody>
          <a:bodyPr/>
          <a:lstStyle/>
          <a:p>
            <a:endParaRPr lang="en-GB"/>
          </a:p>
        </p:txBody>
      </p:sp>
      <p:sp>
        <p:nvSpPr>
          <p:cNvPr id="30" name="Text 28"/>
          <p:cNvSpPr/>
          <p:nvPr/>
        </p:nvSpPr>
        <p:spPr>
          <a:xfrm>
            <a:off x="4617720" y="4315968"/>
            <a:ext cx="3246120" cy="320040"/>
          </a:xfrm>
          <a:prstGeom prst="rect">
            <a:avLst/>
          </a:prstGeom>
          <a:noFill/>
          <a:ln/>
        </p:spPr>
        <p:txBody>
          <a:bodyPr wrap="square" lIns="0" tIns="0" rIns="0" bIns="0" rtlCol="0" anchor="ctr"/>
          <a:lstStyle/>
          <a:p>
            <a:pPr marL="0" indent="0">
              <a:buNone/>
            </a:pPr>
            <a:r>
              <a:rPr lang="en-US" sz="1400" dirty="0">
                <a:solidFill>
                  <a:srgbClr val="16263D"/>
                </a:solidFill>
                <a:latin typeface="Calibri" pitchFamily="34" charset="0"/>
                <a:ea typeface="Calibri" pitchFamily="34" charset="-122"/>
                <a:cs typeface="Calibri" pitchFamily="34" charset="-120"/>
              </a:rPr>
              <a:t>Values and attitudes</a:t>
            </a:r>
            <a:endParaRPr lang="en-US" sz="1400" dirty="0"/>
          </a:p>
        </p:txBody>
      </p:sp>
      <p:sp>
        <p:nvSpPr>
          <p:cNvPr id="31" name="Shape 29"/>
          <p:cNvSpPr/>
          <p:nvPr/>
        </p:nvSpPr>
        <p:spPr>
          <a:xfrm>
            <a:off x="8229600" y="4206240"/>
            <a:ext cx="3611880" cy="502920"/>
          </a:xfrm>
          <a:prstGeom prst="roundRect">
            <a:avLst>
              <a:gd name="adj" fmla="val 10909"/>
            </a:avLst>
          </a:prstGeom>
          <a:solidFill>
            <a:srgbClr val="FFFFFF"/>
          </a:solidFill>
          <a:ln/>
        </p:spPr>
        <p:txBody>
          <a:bodyPr/>
          <a:lstStyle/>
          <a:p>
            <a:endParaRPr lang="en-GB"/>
          </a:p>
        </p:txBody>
      </p:sp>
      <p:sp>
        <p:nvSpPr>
          <p:cNvPr id="32" name="Text 30"/>
          <p:cNvSpPr/>
          <p:nvPr/>
        </p:nvSpPr>
        <p:spPr>
          <a:xfrm>
            <a:off x="8412480" y="4315968"/>
            <a:ext cx="3246120" cy="320040"/>
          </a:xfrm>
          <a:prstGeom prst="rect">
            <a:avLst/>
          </a:prstGeom>
          <a:noFill/>
          <a:ln/>
        </p:spPr>
        <p:txBody>
          <a:bodyPr wrap="square" lIns="0" tIns="0" rIns="0" bIns="0" rtlCol="0" anchor="ctr"/>
          <a:lstStyle/>
          <a:p>
            <a:pPr marL="0" indent="0">
              <a:buNone/>
            </a:pPr>
            <a:r>
              <a:rPr lang="en-US" sz="1400" dirty="0">
                <a:solidFill>
                  <a:srgbClr val="16263D"/>
                </a:solidFill>
                <a:latin typeface="Calibri" pitchFamily="34" charset="0"/>
                <a:ea typeface="Calibri" pitchFamily="34" charset="-122"/>
                <a:cs typeface="Calibri" pitchFamily="34" charset="-120"/>
              </a:rPr>
              <a:t>Generation gap</a:t>
            </a:r>
            <a:endParaRPr lang="en-US" sz="1400" dirty="0"/>
          </a:p>
        </p:txBody>
      </p:sp>
      <p:sp>
        <p:nvSpPr>
          <p:cNvPr id="33" name="Shape 31"/>
          <p:cNvSpPr/>
          <p:nvPr/>
        </p:nvSpPr>
        <p:spPr>
          <a:xfrm>
            <a:off x="640080" y="4846320"/>
            <a:ext cx="3611880" cy="502920"/>
          </a:xfrm>
          <a:prstGeom prst="roundRect">
            <a:avLst>
              <a:gd name="adj" fmla="val 10909"/>
            </a:avLst>
          </a:prstGeom>
          <a:solidFill>
            <a:srgbClr val="FFFFFF"/>
          </a:solidFill>
          <a:ln/>
        </p:spPr>
        <p:txBody>
          <a:bodyPr/>
          <a:lstStyle/>
          <a:p>
            <a:endParaRPr lang="en-GB"/>
          </a:p>
        </p:txBody>
      </p:sp>
      <p:sp>
        <p:nvSpPr>
          <p:cNvPr id="34" name="Text 32"/>
          <p:cNvSpPr/>
          <p:nvPr/>
        </p:nvSpPr>
        <p:spPr>
          <a:xfrm>
            <a:off x="822960" y="4956048"/>
            <a:ext cx="3246120" cy="320040"/>
          </a:xfrm>
          <a:prstGeom prst="rect">
            <a:avLst/>
          </a:prstGeom>
          <a:noFill/>
          <a:ln/>
        </p:spPr>
        <p:txBody>
          <a:bodyPr wrap="square" lIns="0" tIns="0" rIns="0" bIns="0" rtlCol="0" anchor="ctr"/>
          <a:lstStyle/>
          <a:p>
            <a:pPr marL="0" indent="0">
              <a:buNone/>
            </a:pPr>
            <a:r>
              <a:rPr lang="en-US" sz="1400" dirty="0">
                <a:solidFill>
                  <a:srgbClr val="16263D"/>
                </a:solidFill>
                <a:latin typeface="Calibri" pitchFamily="34" charset="0"/>
                <a:ea typeface="Calibri" pitchFamily="34" charset="-122"/>
                <a:cs typeface="Calibri" pitchFamily="34" charset="-120"/>
              </a:rPr>
              <a:t>Lack of interest</a:t>
            </a:r>
            <a:endParaRPr lang="en-US" sz="1400" dirty="0"/>
          </a:p>
        </p:txBody>
      </p:sp>
      <p:sp>
        <p:nvSpPr>
          <p:cNvPr id="35" name="Shape 33"/>
          <p:cNvSpPr/>
          <p:nvPr/>
        </p:nvSpPr>
        <p:spPr>
          <a:xfrm>
            <a:off x="4434840" y="4846320"/>
            <a:ext cx="3611880" cy="502920"/>
          </a:xfrm>
          <a:prstGeom prst="roundRect">
            <a:avLst>
              <a:gd name="adj" fmla="val 10909"/>
            </a:avLst>
          </a:prstGeom>
          <a:solidFill>
            <a:srgbClr val="FFFFFF"/>
          </a:solidFill>
          <a:ln/>
        </p:spPr>
        <p:txBody>
          <a:bodyPr/>
          <a:lstStyle/>
          <a:p>
            <a:endParaRPr lang="en-GB"/>
          </a:p>
        </p:txBody>
      </p:sp>
      <p:sp>
        <p:nvSpPr>
          <p:cNvPr id="36" name="Text 34"/>
          <p:cNvSpPr/>
          <p:nvPr/>
        </p:nvSpPr>
        <p:spPr>
          <a:xfrm>
            <a:off x="4617720" y="4956048"/>
            <a:ext cx="3246120" cy="320040"/>
          </a:xfrm>
          <a:prstGeom prst="rect">
            <a:avLst/>
          </a:prstGeom>
          <a:noFill/>
          <a:ln/>
        </p:spPr>
        <p:txBody>
          <a:bodyPr wrap="square" lIns="0" tIns="0" rIns="0" bIns="0" rtlCol="0" anchor="ctr"/>
          <a:lstStyle/>
          <a:p>
            <a:pPr marL="0" indent="0">
              <a:buNone/>
            </a:pPr>
            <a:r>
              <a:rPr lang="en-US" sz="1400" dirty="0">
                <a:solidFill>
                  <a:srgbClr val="16263D"/>
                </a:solidFill>
                <a:latin typeface="Calibri" pitchFamily="34" charset="0"/>
                <a:ea typeface="Calibri" pitchFamily="34" charset="-122"/>
                <a:cs typeface="Calibri" pitchFamily="34" charset="-120"/>
              </a:rPr>
              <a:t>Disability</a:t>
            </a:r>
            <a:endParaRPr lang="en-US" sz="1400" dirty="0"/>
          </a:p>
        </p:txBody>
      </p:sp>
      <p:sp>
        <p:nvSpPr>
          <p:cNvPr id="37" name="Shape 35"/>
          <p:cNvSpPr/>
          <p:nvPr/>
        </p:nvSpPr>
        <p:spPr>
          <a:xfrm>
            <a:off x="8229600" y="4846320"/>
            <a:ext cx="3611880" cy="502920"/>
          </a:xfrm>
          <a:prstGeom prst="roundRect">
            <a:avLst>
              <a:gd name="adj" fmla="val 10909"/>
            </a:avLst>
          </a:prstGeom>
          <a:solidFill>
            <a:srgbClr val="FFFFFF"/>
          </a:solidFill>
          <a:ln/>
        </p:spPr>
        <p:txBody>
          <a:bodyPr/>
          <a:lstStyle/>
          <a:p>
            <a:endParaRPr lang="en-GB"/>
          </a:p>
        </p:txBody>
      </p:sp>
      <p:sp>
        <p:nvSpPr>
          <p:cNvPr id="38" name="Text 36"/>
          <p:cNvSpPr/>
          <p:nvPr/>
        </p:nvSpPr>
        <p:spPr>
          <a:xfrm>
            <a:off x="8412480" y="4956048"/>
            <a:ext cx="3246120" cy="320040"/>
          </a:xfrm>
          <a:prstGeom prst="rect">
            <a:avLst/>
          </a:prstGeom>
          <a:noFill/>
          <a:ln/>
        </p:spPr>
        <p:txBody>
          <a:bodyPr wrap="square" lIns="0" tIns="0" rIns="0" bIns="0" rtlCol="0" anchor="ctr"/>
          <a:lstStyle/>
          <a:p>
            <a:pPr marL="0" indent="0">
              <a:buNone/>
            </a:pPr>
            <a:r>
              <a:rPr lang="en-US" sz="1400" dirty="0">
                <a:solidFill>
                  <a:srgbClr val="16263D"/>
                </a:solidFill>
                <a:latin typeface="Calibri" pitchFamily="34" charset="0"/>
                <a:ea typeface="Calibri" pitchFamily="34" charset="-122"/>
                <a:cs typeface="Calibri" pitchFamily="34" charset="-120"/>
              </a:rPr>
              <a:t>Discomfort with topic</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4EFE6"/>
        </a:solidFill>
        <a:effectLst/>
      </p:bgPr>
    </p:bg>
    <p:spTree>
      <p:nvGrpSpPr>
        <p:cNvPr id="1" name=""/>
        <p:cNvGrpSpPr/>
        <p:nvPr/>
      </p:nvGrpSpPr>
      <p:grpSpPr>
        <a:xfrm>
          <a:off x="0" y="0"/>
          <a:ext cx="0" cy="0"/>
          <a:chOff x="0" y="0"/>
          <a:chExt cx="0" cy="0"/>
        </a:xfrm>
      </p:grpSpPr>
      <p:sp>
        <p:nvSpPr>
          <p:cNvPr id="2" name="Text 0"/>
          <p:cNvSpPr/>
          <p:nvPr/>
        </p:nvSpPr>
        <p:spPr>
          <a:xfrm>
            <a:off x="548640" y="347472"/>
            <a:ext cx="8229600" cy="292608"/>
          </a:xfrm>
          <a:prstGeom prst="rect">
            <a:avLst/>
          </a:prstGeom>
          <a:noFill/>
          <a:ln/>
        </p:spPr>
        <p:txBody>
          <a:bodyPr wrap="square" lIns="0" tIns="0" rIns="0" bIns="0" rtlCol="0" anchor="ctr"/>
          <a:lstStyle/>
          <a:p>
            <a:pPr marL="0" indent="0">
              <a:buNone/>
            </a:pPr>
            <a:r>
              <a:rPr lang="en-US" sz="1100" kern="0" spc="400" dirty="0">
                <a:solidFill>
                  <a:srgbClr val="5C6470"/>
                </a:solidFill>
                <a:latin typeface="Calibri" pitchFamily="34" charset="0"/>
                <a:ea typeface="Calibri" pitchFamily="34" charset="-122"/>
                <a:cs typeface="Calibri" pitchFamily="34" charset="-120"/>
              </a:rPr>
              <a:t>09  ·  SKILLS</a:t>
            </a:r>
            <a:endParaRPr lang="en-US" sz="1100" dirty="0"/>
          </a:p>
        </p:txBody>
      </p:sp>
      <p:sp>
        <p:nvSpPr>
          <p:cNvPr id="3" name="Text 1"/>
          <p:cNvSpPr/>
          <p:nvPr/>
        </p:nvSpPr>
        <p:spPr>
          <a:xfrm>
            <a:off x="10271455" y="347472"/>
            <a:ext cx="1371600" cy="292608"/>
          </a:xfrm>
          <a:prstGeom prst="rect">
            <a:avLst/>
          </a:prstGeom>
          <a:noFill/>
          <a:ln/>
        </p:spPr>
        <p:txBody>
          <a:bodyPr wrap="square" lIns="0" tIns="0" rIns="0" bIns="0" rtlCol="0" anchor="ctr"/>
          <a:lstStyle/>
          <a:p>
            <a:pPr marL="0" indent="0" algn="r">
              <a:buNone/>
            </a:pPr>
            <a:r>
              <a:rPr lang="en-US" sz="1100" kern="0" spc="400" dirty="0">
                <a:solidFill>
                  <a:srgbClr val="5C6470"/>
                </a:solidFill>
                <a:latin typeface="Calibri" pitchFamily="34" charset="0"/>
                <a:ea typeface="Calibri" pitchFamily="34" charset="-122"/>
                <a:cs typeface="Calibri" pitchFamily="34" charset="-120"/>
              </a:rPr>
              <a:t>10 / 15</a:t>
            </a:r>
            <a:endParaRPr lang="en-US" sz="1100" dirty="0"/>
          </a:p>
        </p:txBody>
      </p:sp>
      <p:sp>
        <p:nvSpPr>
          <p:cNvPr id="4" name="Shape 2"/>
          <p:cNvSpPr/>
          <p:nvPr/>
        </p:nvSpPr>
        <p:spPr>
          <a:xfrm>
            <a:off x="548640" y="6199632"/>
            <a:ext cx="11094415" cy="0"/>
          </a:xfrm>
          <a:prstGeom prst="line">
            <a:avLst/>
          </a:prstGeom>
          <a:noFill/>
          <a:ln w="9525">
            <a:solidFill>
              <a:srgbClr val="C9C0B2"/>
            </a:solidFill>
            <a:prstDash val="solid"/>
          </a:ln>
        </p:spPr>
        <p:txBody>
          <a:bodyPr/>
          <a:lstStyle/>
          <a:p>
            <a:endParaRPr lang="en-GB"/>
          </a:p>
        </p:txBody>
      </p:sp>
      <p:sp>
        <p:nvSpPr>
          <p:cNvPr id="5" name="Text 3"/>
          <p:cNvSpPr/>
          <p:nvPr/>
        </p:nvSpPr>
        <p:spPr>
          <a:xfrm>
            <a:off x="548640" y="6382512"/>
            <a:ext cx="6858000" cy="256032"/>
          </a:xfrm>
          <a:prstGeom prst="rect">
            <a:avLst/>
          </a:prstGeom>
          <a:noFill/>
          <a:ln/>
        </p:spPr>
        <p:txBody>
          <a:bodyPr wrap="square" lIns="0" tIns="0" rIns="0" bIns="0" rtlCol="0" anchor="ctr"/>
          <a:lstStyle/>
          <a:p>
            <a:pPr marL="0" indent="0">
              <a:buNone/>
            </a:pPr>
            <a:r>
              <a:rPr lang="en-US" sz="1000" kern="0" spc="200" dirty="0">
                <a:solidFill>
                  <a:srgbClr val="5C6470"/>
                </a:solidFill>
                <a:latin typeface="Calibri" pitchFamily="34" charset="0"/>
                <a:ea typeface="Calibri" pitchFamily="34" charset="-122"/>
                <a:cs typeface="Calibri" pitchFamily="34" charset="-120"/>
              </a:rPr>
              <a:t>BMBM6021  ·  UNIVERSITY OF WALES TRINITY SAINT DAVID</a:t>
            </a:r>
            <a:endParaRPr lang="en-US" sz="1000" dirty="0"/>
          </a:p>
        </p:txBody>
      </p:sp>
      <p:sp>
        <p:nvSpPr>
          <p:cNvPr id="6" name="Text 4"/>
          <p:cNvSpPr/>
          <p:nvPr/>
        </p:nvSpPr>
        <p:spPr>
          <a:xfrm>
            <a:off x="7162495" y="6382512"/>
            <a:ext cx="4480560" cy="256032"/>
          </a:xfrm>
          <a:prstGeom prst="rect">
            <a:avLst/>
          </a:prstGeom>
          <a:noFill/>
          <a:ln/>
        </p:spPr>
        <p:txBody>
          <a:bodyPr wrap="square" lIns="0" tIns="0" rIns="0" bIns="0" rtlCol="0" anchor="ctr"/>
          <a:lstStyle/>
          <a:p>
            <a:pPr marL="0" indent="0" algn="r">
              <a:buNone/>
            </a:pPr>
            <a:r>
              <a:rPr lang="en-US" sz="1000" kern="0" spc="200" dirty="0">
                <a:solidFill>
                  <a:srgbClr val="5C6470"/>
                </a:solidFill>
                <a:latin typeface="Calibri" pitchFamily="34" charset="0"/>
                <a:ea typeface="Calibri" pitchFamily="34" charset="-122"/>
                <a:cs typeface="Calibri" pitchFamily="34" charset="-120"/>
              </a:rPr>
              <a:t>EFFECTIVE SKILLS</a:t>
            </a:r>
            <a:endParaRPr lang="en-US" sz="1000" dirty="0"/>
          </a:p>
        </p:txBody>
      </p:sp>
      <p:sp>
        <p:nvSpPr>
          <p:cNvPr id="7" name="Text 5"/>
          <p:cNvSpPr/>
          <p:nvPr/>
        </p:nvSpPr>
        <p:spPr>
          <a:xfrm>
            <a:off x="640080" y="914400"/>
            <a:ext cx="10972800" cy="365760"/>
          </a:xfrm>
          <a:prstGeom prst="rect">
            <a:avLst/>
          </a:prstGeom>
          <a:noFill/>
          <a:ln/>
        </p:spPr>
        <p:txBody>
          <a:bodyPr wrap="square" lIns="0" tIns="0" rIns="0" bIns="0" rtlCol="0" anchor="ctr"/>
          <a:lstStyle/>
          <a:p>
            <a:pPr marL="0" indent="0">
              <a:buNone/>
            </a:pPr>
            <a:r>
              <a:rPr lang="en-US" sz="2200" b="1" dirty="0">
                <a:solidFill>
                  <a:srgbClr val="16263D"/>
                </a:solidFill>
                <a:latin typeface="Calibri" pitchFamily="34" charset="0"/>
                <a:ea typeface="Calibri" pitchFamily="34" charset="-122"/>
                <a:cs typeface="Calibri" pitchFamily="34" charset="-120"/>
              </a:rPr>
              <a:t>Building effective communication skills</a:t>
            </a:r>
            <a:endParaRPr lang="en-US" sz="2200" dirty="0"/>
          </a:p>
        </p:txBody>
      </p:sp>
      <p:sp>
        <p:nvSpPr>
          <p:cNvPr id="8" name="Shape 6"/>
          <p:cNvSpPr/>
          <p:nvPr/>
        </p:nvSpPr>
        <p:spPr>
          <a:xfrm>
            <a:off x="640080" y="1463040"/>
            <a:ext cx="3611880" cy="1965960"/>
          </a:xfrm>
          <a:prstGeom prst="roundRect">
            <a:avLst>
              <a:gd name="adj" fmla="val 3721"/>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9" name="Shape 7"/>
          <p:cNvSpPr/>
          <p:nvPr/>
        </p:nvSpPr>
        <p:spPr>
          <a:xfrm>
            <a:off x="640080" y="1463040"/>
            <a:ext cx="109728" cy="1965960"/>
          </a:xfrm>
          <a:prstGeom prst="rect">
            <a:avLst/>
          </a:prstGeom>
          <a:solidFill>
            <a:srgbClr val="E8624D"/>
          </a:solidFill>
          <a:ln/>
        </p:spPr>
        <p:txBody>
          <a:bodyPr/>
          <a:lstStyle/>
          <a:p>
            <a:endParaRPr lang="en-GB"/>
          </a:p>
        </p:txBody>
      </p:sp>
      <p:sp>
        <p:nvSpPr>
          <p:cNvPr id="10" name="Text 8"/>
          <p:cNvSpPr/>
          <p:nvPr/>
        </p:nvSpPr>
        <p:spPr>
          <a:xfrm>
            <a:off x="960120" y="1783080"/>
            <a:ext cx="3063240" cy="548640"/>
          </a:xfrm>
          <a:prstGeom prst="rect">
            <a:avLst/>
          </a:prstGeom>
          <a:noFill/>
          <a:ln/>
        </p:spPr>
        <p:txBody>
          <a:bodyPr wrap="square" lIns="0" tIns="0" rIns="0" bIns="0" rtlCol="0" anchor="ctr"/>
          <a:lstStyle/>
          <a:p>
            <a:pPr marL="0" indent="0">
              <a:buNone/>
            </a:pPr>
            <a:r>
              <a:rPr lang="en-US" sz="1500" b="1" dirty="0">
                <a:solidFill>
                  <a:srgbClr val="16263D"/>
                </a:solidFill>
                <a:latin typeface="Calibri" pitchFamily="34" charset="0"/>
                <a:ea typeface="Calibri" pitchFamily="34" charset="-122"/>
                <a:cs typeface="Calibri" pitchFamily="34" charset="-120"/>
              </a:rPr>
              <a:t>Eye contact and visible mouth</a:t>
            </a:r>
            <a:endParaRPr lang="en-US" sz="1500" dirty="0"/>
          </a:p>
        </p:txBody>
      </p:sp>
      <p:sp>
        <p:nvSpPr>
          <p:cNvPr id="11" name="Text 9"/>
          <p:cNvSpPr/>
          <p:nvPr/>
        </p:nvSpPr>
        <p:spPr>
          <a:xfrm>
            <a:off x="960120" y="2468880"/>
            <a:ext cx="3063240" cy="640080"/>
          </a:xfrm>
          <a:prstGeom prst="rect">
            <a:avLst/>
          </a:prstGeom>
          <a:noFill/>
          <a:ln/>
        </p:spPr>
        <p:txBody>
          <a:bodyPr wrap="square" lIns="0" tIns="0" rIns="0" bIns="0" rtlCol="0" anchor="ctr"/>
          <a:lstStyle/>
          <a:p>
            <a:pPr marL="0" indent="0">
              <a:buNone/>
            </a:pPr>
            <a:r>
              <a:rPr lang="en-US" sz="1400" dirty="0">
                <a:solidFill>
                  <a:srgbClr val="5C6470"/>
                </a:solidFill>
                <a:latin typeface="Calibri" pitchFamily="34" charset="0"/>
                <a:ea typeface="Calibri" pitchFamily="34" charset="-122"/>
                <a:cs typeface="Calibri" pitchFamily="34" charset="-120"/>
              </a:rPr>
              <a:t>Signals attention and supports lip reading when needed</a:t>
            </a:r>
            <a:endParaRPr lang="en-US" sz="1400" dirty="0"/>
          </a:p>
        </p:txBody>
      </p:sp>
      <p:sp>
        <p:nvSpPr>
          <p:cNvPr id="12" name="Shape 10"/>
          <p:cNvSpPr/>
          <p:nvPr/>
        </p:nvSpPr>
        <p:spPr>
          <a:xfrm>
            <a:off x="4434840" y="1463040"/>
            <a:ext cx="3611880" cy="1965960"/>
          </a:xfrm>
          <a:prstGeom prst="roundRect">
            <a:avLst>
              <a:gd name="adj" fmla="val 3721"/>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13" name="Shape 11"/>
          <p:cNvSpPr/>
          <p:nvPr/>
        </p:nvSpPr>
        <p:spPr>
          <a:xfrm>
            <a:off x="4434840" y="1463040"/>
            <a:ext cx="109728" cy="1965960"/>
          </a:xfrm>
          <a:prstGeom prst="rect">
            <a:avLst/>
          </a:prstGeom>
          <a:solidFill>
            <a:srgbClr val="E8624D"/>
          </a:solidFill>
          <a:ln/>
        </p:spPr>
        <p:txBody>
          <a:bodyPr/>
          <a:lstStyle/>
          <a:p>
            <a:endParaRPr lang="en-GB"/>
          </a:p>
        </p:txBody>
      </p:sp>
      <p:sp>
        <p:nvSpPr>
          <p:cNvPr id="14" name="Text 12"/>
          <p:cNvSpPr/>
          <p:nvPr/>
        </p:nvSpPr>
        <p:spPr>
          <a:xfrm>
            <a:off x="4754880" y="1783080"/>
            <a:ext cx="3063240" cy="548640"/>
          </a:xfrm>
          <a:prstGeom prst="rect">
            <a:avLst/>
          </a:prstGeom>
          <a:noFill/>
          <a:ln/>
        </p:spPr>
        <p:txBody>
          <a:bodyPr wrap="square" lIns="0" tIns="0" rIns="0" bIns="0" rtlCol="0" anchor="ctr"/>
          <a:lstStyle/>
          <a:p>
            <a:pPr marL="0" indent="0">
              <a:buNone/>
            </a:pPr>
            <a:r>
              <a:rPr lang="en-US" sz="1500" b="1" dirty="0">
                <a:solidFill>
                  <a:srgbClr val="16263D"/>
                </a:solidFill>
                <a:latin typeface="Calibri" pitchFamily="34" charset="0"/>
                <a:ea typeface="Calibri" pitchFamily="34" charset="-122"/>
                <a:cs typeface="Calibri" pitchFamily="34" charset="-120"/>
              </a:rPr>
              <a:t>Body language awareness</a:t>
            </a:r>
            <a:endParaRPr lang="en-US" sz="1500" dirty="0"/>
          </a:p>
        </p:txBody>
      </p:sp>
      <p:sp>
        <p:nvSpPr>
          <p:cNvPr id="15" name="Text 13"/>
          <p:cNvSpPr/>
          <p:nvPr/>
        </p:nvSpPr>
        <p:spPr>
          <a:xfrm>
            <a:off x="4754880" y="2468880"/>
            <a:ext cx="3063240" cy="640080"/>
          </a:xfrm>
          <a:prstGeom prst="rect">
            <a:avLst/>
          </a:prstGeom>
          <a:noFill/>
          <a:ln/>
        </p:spPr>
        <p:txBody>
          <a:bodyPr wrap="square" lIns="0" tIns="0" rIns="0" bIns="0" rtlCol="0" anchor="ctr"/>
          <a:lstStyle/>
          <a:p>
            <a:pPr marL="0" indent="0">
              <a:buNone/>
            </a:pPr>
            <a:r>
              <a:rPr lang="en-US" sz="1400" dirty="0">
                <a:solidFill>
                  <a:srgbClr val="5C6470"/>
                </a:solidFill>
                <a:latin typeface="Calibri" pitchFamily="34" charset="0"/>
                <a:ea typeface="Calibri" pitchFamily="34" charset="-122"/>
                <a:cs typeface="Calibri" pitchFamily="34" charset="-120"/>
              </a:rPr>
              <a:t>Align posture and gestures with the intended message</a:t>
            </a:r>
            <a:endParaRPr lang="en-US" sz="1400" dirty="0"/>
          </a:p>
        </p:txBody>
      </p:sp>
      <p:sp>
        <p:nvSpPr>
          <p:cNvPr id="16" name="Shape 14"/>
          <p:cNvSpPr/>
          <p:nvPr/>
        </p:nvSpPr>
        <p:spPr>
          <a:xfrm>
            <a:off x="8229600" y="1463040"/>
            <a:ext cx="3611880" cy="1965960"/>
          </a:xfrm>
          <a:prstGeom prst="roundRect">
            <a:avLst>
              <a:gd name="adj" fmla="val 3721"/>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17" name="Shape 15"/>
          <p:cNvSpPr/>
          <p:nvPr/>
        </p:nvSpPr>
        <p:spPr>
          <a:xfrm>
            <a:off x="8229600" y="1463040"/>
            <a:ext cx="109728" cy="1965960"/>
          </a:xfrm>
          <a:prstGeom prst="rect">
            <a:avLst/>
          </a:prstGeom>
          <a:solidFill>
            <a:srgbClr val="E8624D"/>
          </a:solidFill>
          <a:ln/>
        </p:spPr>
        <p:txBody>
          <a:bodyPr/>
          <a:lstStyle/>
          <a:p>
            <a:endParaRPr lang="en-GB"/>
          </a:p>
        </p:txBody>
      </p:sp>
      <p:sp>
        <p:nvSpPr>
          <p:cNvPr id="18" name="Text 16"/>
          <p:cNvSpPr/>
          <p:nvPr/>
        </p:nvSpPr>
        <p:spPr>
          <a:xfrm>
            <a:off x="8549640" y="1783080"/>
            <a:ext cx="3063240" cy="548640"/>
          </a:xfrm>
          <a:prstGeom prst="rect">
            <a:avLst/>
          </a:prstGeom>
          <a:noFill/>
          <a:ln/>
        </p:spPr>
        <p:txBody>
          <a:bodyPr wrap="square" lIns="0" tIns="0" rIns="0" bIns="0" rtlCol="0" anchor="ctr"/>
          <a:lstStyle/>
          <a:p>
            <a:pPr marL="0" indent="0">
              <a:buNone/>
            </a:pPr>
            <a:r>
              <a:rPr lang="en-US" sz="1500" b="1" dirty="0">
                <a:solidFill>
                  <a:srgbClr val="16263D"/>
                </a:solidFill>
                <a:latin typeface="Calibri" pitchFamily="34" charset="0"/>
                <a:ea typeface="Calibri" pitchFamily="34" charset="-122"/>
                <a:cs typeface="Calibri" pitchFamily="34" charset="-120"/>
              </a:rPr>
              <a:t>Strategic silence</a:t>
            </a:r>
            <a:endParaRPr lang="en-US" sz="1500" dirty="0"/>
          </a:p>
        </p:txBody>
      </p:sp>
      <p:sp>
        <p:nvSpPr>
          <p:cNvPr id="19" name="Text 17"/>
          <p:cNvSpPr/>
          <p:nvPr/>
        </p:nvSpPr>
        <p:spPr>
          <a:xfrm>
            <a:off x="8549640" y="2468880"/>
            <a:ext cx="3063240" cy="640080"/>
          </a:xfrm>
          <a:prstGeom prst="rect">
            <a:avLst/>
          </a:prstGeom>
          <a:noFill/>
          <a:ln/>
        </p:spPr>
        <p:txBody>
          <a:bodyPr wrap="square" lIns="0" tIns="0" rIns="0" bIns="0" rtlCol="0" anchor="ctr"/>
          <a:lstStyle/>
          <a:p>
            <a:pPr marL="0" indent="0">
              <a:buNone/>
            </a:pPr>
            <a:r>
              <a:rPr lang="en-US" sz="1400" dirty="0">
                <a:solidFill>
                  <a:srgbClr val="5C6470"/>
                </a:solidFill>
                <a:latin typeface="Calibri" pitchFamily="34" charset="0"/>
                <a:ea typeface="Calibri" pitchFamily="34" charset="-122"/>
                <a:cs typeface="Calibri" pitchFamily="34" charset="-120"/>
              </a:rPr>
              <a:t>Gives space for thinking and signals respect</a:t>
            </a:r>
            <a:endParaRPr lang="en-US" sz="1400" dirty="0"/>
          </a:p>
        </p:txBody>
      </p:sp>
      <p:sp>
        <p:nvSpPr>
          <p:cNvPr id="20" name="Shape 18"/>
          <p:cNvSpPr/>
          <p:nvPr/>
        </p:nvSpPr>
        <p:spPr>
          <a:xfrm>
            <a:off x="640080" y="3657600"/>
            <a:ext cx="3611880" cy="1965960"/>
          </a:xfrm>
          <a:prstGeom prst="roundRect">
            <a:avLst>
              <a:gd name="adj" fmla="val 3721"/>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21" name="Shape 19"/>
          <p:cNvSpPr/>
          <p:nvPr/>
        </p:nvSpPr>
        <p:spPr>
          <a:xfrm>
            <a:off x="640080" y="3657600"/>
            <a:ext cx="109728" cy="1965960"/>
          </a:xfrm>
          <a:prstGeom prst="rect">
            <a:avLst/>
          </a:prstGeom>
          <a:solidFill>
            <a:srgbClr val="E8624D"/>
          </a:solidFill>
          <a:ln/>
        </p:spPr>
        <p:txBody>
          <a:bodyPr/>
          <a:lstStyle/>
          <a:p>
            <a:endParaRPr lang="en-GB"/>
          </a:p>
        </p:txBody>
      </p:sp>
      <p:sp>
        <p:nvSpPr>
          <p:cNvPr id="22" name="Text 20"/>
          <p:cNvSpPr/>
          <p:nvPr/>
        </p:nvSpPr>
        <p:spPr>
          <a:xfrm>
            <a:off x="960120" y="3977640"/>
            <a:ext cx="3063240" cy="548640"/>
          </a:xfrm>
          <a:prstGeom prst="rect">
            <a:avLst/>
          </a:prstGeom>
          <a:noFill/>
          <a:ln/>
        </p:spPr>
        <p:txBody>
          <a:bodyPr wrap="square" lIns="0" tIns="0" rIns="0" bIns="0" rtlCol="0" anchor="ctr"/>
          <a:lstStyle/>
          <a:p>
            <a:pPr marL="0" indent="0">
              <a:buNone/>
            </a:pPr>
            <a:r>
              <a:rPr lang="en-US" sz="1500" b="1" dirty="0">
                <a:solidFill>
                  <a:srgbClr val="16263D"/>
                </a:solidFill>
                <a:latin typeface="Calibri" pitchFamily="34" charset="0"/>
                <a:ea typeface="Calibri" pitchFamily="34" charset="-122"/>
                <a:cs typeface="Calibri" pitchFamily="34" charset="-120"/>
              </a:rPr>
              <a:t>Checking understanding</a:t>
            </a:r>
            <a:endParaRPr lang="en-US" sz="1500" dirty="0"/>
          </a:p>
        </p:txBody>
      </p:sp>
      <p:sp>
        <p:nvSpPr>
          <p:cNvPr id="23" name="Text 21"/>
          <p:cNvSpPr/>
          <p:nvPr/>
        </p:nvSpPr>
        <p:spPr>
          <a:xfrm>
            <a:off x="960120" y="4663440"/>
            <a:ext cx="3063240" cy="640080"/>
          </a:xfrm>
          <a:prstGeom prst="rect">
            <a:avLst/>
          </a:prstGeom>
          <a:noFill/>
          <a:ln/>
        </p:spPr>
        <p:txBody>
          <a:bodyPr wrap="square" lIns="0" tIns="0" rIns="0" bIns="0" rtlCol="0" anchor="ctr"/>
          <a:lstStyle/>
          <a:p>
            <a:pPr marL="0" indent="0">
              <a:buNone/>
            </a:pPr>
            <a:r>
              <a:rPr lang="en-US" sz="1400" dirty="0">
                <a:solidFill>
                  <a:srgbClr val="5C6470"/>
                </a:solidFill>
                <a:latin typeface="Calibri" pitchFamily="34" charset="0"/>
                <a:ea typeface="Calibri" pitchFamily="34" charset="-122"/>
                <a:cs typeface="Calibri" pitchFamily="34" charset="-120"/>
              </a:rPr>
              <a:t>Paraphrase and confirm rather than assume</a:t>
            </a:r>
            <a:endParaRPr lang="en-US" sz="1400" dirty="0"/>
          </a:p>
        </p:txBody>
      </p:sp>
      <p:sp>
        <p:nvSpPr>
          <p:cNvPr id="24" name="Shape 22"/>
          <p:cNvSpPr/>
          <p:nvPr/>
        </p:nvSpPr>
        <p:spPr>
          <a:xfrm>
            <a:off x="4434840" y="3657600"/>
            <a:ext cx="3611880" cy="1965960"/>
          </a:xfrm>
          <a:prstGeom prst="roundRect">
            <a:avLst>
              <a:gd name="adj" fmla="val 3721"/>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25" name="Shape 23"/>
          <p:cNvSpPr/>
          <p:nvPr/>
        </p:nvSpPr>
        <p:spPr>
          <a:xfrm>
            <a:off x="4434840" y="3657600"/>
            <a:ext cx="109728" cy="1965960"/>
          </a:xfrm>
          <a:prstGeom prst="rect">
            <a:avLst/>
          </a:prstGeom>
          <a:solidFill>
            <a:srgbClr val="E8624D"/>
          </a:solidFill>
          <a:ln/>
        </p:spPr>
        <p:txBody>
          <a:bodyPr/>
          <a:lstStyle/>
          <a:p>
            <a:endParaRPr lang="en-GB"/>
          </a:p>
        </p:txBody>
      </p:sp>
      <p:sp>
        <p:nvSpPr>
          <p:cNvPr id="26" name="Text 24"/>
          <p:cNvSpPr/>
          <p:nvPr/>
        </p:nvSpPr>
        <p:spPr>
          <a:xfrm>
            <a:off x="4754880" y="3977640"/>
            <a:ext cx="3063240" cy="548640"/>
          </a:xfrm>
          <a:prstGeom prst="rect">
            <a:avLst/>
          </a:prstGeom>
          <a:noFill/>
          <a:ln/>
        </p:spPr>
        <p:txBody>
          <a:bodyPr wrap="square" lIns="0" tIns="0" rIns="0" bIns="0" rtlCol="0" anchor="ctr"/>
          <a:lstStyle/>
          <a:p>
            <a:pPr marL="0" indent="0">
              <a:buNone/>
            </a:pPr>
            <a:r>
              <a:rPr lang="en-US" sz="1500" b="1" dirty="0">
                <a:solidFill>
                  <a:srgbClr val="16263D"/>
                </a:solidFill>
                <a:latin typeface="Calibri" pitchFamily="34" charset="0"/>
                <a:ea typeface="Calibri" pitchFamily="34" charset="-122"/>
                <a:cs typeface="Calibri" pitchFamily="34" charset="-120"/>
              </a:rPr>
              <a:t>Summarising</a:t>
            </a:r>
            <a:endParaRPr lang="en-US" sz="1500" dirty="0"/>
          </a:p>
        </p:txBody>
      </p:sp>
      <p:sp>
        <p:nvSpPr>
          <p:cNvPr id="27" name="Text 25"/>
          <p:cNvSpPr/>
          <p:nvPr/>
        </p:nvSpPr>
        <p:spPr>
          <a:xfrm>
            <a:off x="4754880" y="4663440"/>
            <a:ext cx="3063240" cy="640080"/>
          </a:xfrm>
          <a:prstGeom prst="rect">
            <a:avLst/>
          </a:prstGeom>
          <a:noFill/>
          <a:ln/>
        </p:spPr>
        <p:txBody>
          <a:bodyPr wrap="square" lIns="0" tIns="0" rIns="0" bIns="0" rtlCol="0" anchor="ctr"/>
          <a:lstStyle/>
          <a:p>
            <a:pPr marL="0" indent="0">
              <a:buNone/>
            </a:pPr>
            <a:r>
              <a:rPr lang="en-US" sz="1400" dirty="0">
                <a:solidFill>
                  <a:srgbClr val="5C6470"/>
                </a:solidFill>
                <a:latin typeface="Calibri" pitchFamily="34" charset="0"/>
                <a:ea typeface="Calibri" pitchFamily="34" charset="-122"/>
                <a:cs typeface="Calibri" pitchFamily="34" charset="-120"/>
              </a:rPr>
              <a:t>Restate key points to close the loop</a:t>
            </a:r>
            <a:endParaRPr lang="en-US" sz="1400" dirty="0"/>
          </a:p>
        </p:txBody>
      </p:sp>
      <p:sp>
        <p:nvSpPr>
          <p:cNvPr id="28" name="Shape 26"/>
          <p:cNvSpPr/>
          <p:nvPr/>
        </p:nvSpPr>
        <p:spPr>
          <a:xfrm>
            <a:off x="8229600" y="3657600"/>
            <a:ext cx="3611880" cy="1965960"/>
          </a:xfrm>
          <a:prstGeom prst="roundRect">
            <a:avLst>
              <a:gd name="adj" fmla="val 3721"/>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29" name="Shape 27"/>
          <p:cNvSpPr/>
          <p:nvPr/>
        </p:nvSpPr>
        <p:spPr>
          <a:xfrm>
            <a:off x="8229600" y="3657600"/>
            <a:ext cx="109728" cy="1965960"/>
          </a:xfrm>
          <a:prstGeom prst="rect">
            <a:avLst/>
          </a:prstGeom>
          <a:solidFill>
            <a:srgbClr val="E8624D"/>
          </a:solidFill>
          <a:ln/>
        </p:spPr>
        <p:txBody>
          <a:bodyPr/>
          <a:lstStyle/>
          <a:p>
            <a:endParaRPr lang="en-GB"/>
          </a:p>
        </p:txBody>
      </p:sp>
      <p:sp>
        <p:nvSpPr>
          <p:cNvPr id="30" name="Text 28"/>
          <p:cNvSpPr/>
          <p:nvPr/>
        </p:nvSpPr>
        <p:spPr>
          <a:xfrm>
            <a:off x="8549640" y="3977640"/>
            <a:ext cx="3063240" cy="548640"/>
          </a:xfrm>
          <a:prstGeom prst="rect">
            <a:avLst/>
          </a:prstGeom>
          <a:noFill/>
          <a:ln/>
        </p:spPr>
        <p:txBody>
          <a:bodyPr wrap="square" lIns="0" tIns="0" rIns="0" bIns="0" rtlCol="0" anchor="ctr"/>
          <a:lstStyle/>
          <a:p>
            <a:pPr marL="0" indent="0">
              <a:buNone/>
            </a:pPr>
            <a:r>
              <a:rPr lang="en-US" sz="1500" b="1" dirty="0">
                <a:solidFill>
                  <a:srgbClr val="16263D"/>
                </a:solidFill>
                <a:latin typeface="Calibri" pitchFamily="34" charset="0"/>
                <a:ea typeface="Calibri" pitchFamily="34" charset="-122"/>
                <a:cs typeface="Calibri" pitchFamily="34" charset="-120"/>
              </a:rPr>
              <a:t>Encouragement and questions</a:t>
            </a:r>
            <a:endParaRPr lang="en-US" sz="1500" dirty="0"/>
          </a:p>
        </p:txBody>
      </p:sp>
      <p:sp>
        <p:nvSpPr>
          <p:cNvPr id="31" name="Text 29"/>
          <p:cNvSpPr/>
          <p:nvPr/>
        </p:nvSpPr>
        <p:spPr>
          <a:xfrm>
            <a:off x="8549640" y="4663440"/>
            <a:ext cx="3063240" cy="640080"/>
          </a:xfrm>
          <a:prstGeom prst="rect">
            <a:avLst/>
          </a:prstGeom>
          <a:noFill/>
          <a:ln/>
        </p:spPr>
        <p:txBody>
          <a:bodyPr wrap="square" lIns="0" tIns="0" rIns="0" bIns="0" rtlCol="0" anchor="ctr"/>
          <a:lstStyle/>
          <a:p>
            <a:pPr marL="0" indent="0">
              <a:buNone/>
            </a:pPr>
            <a:r>
              <a:rPr lang="en-US" sz="1400" dirty="0">
                <a:solidFill>
                  <a:srgbClr val="5C6470"/>
                </a:solidFill>
                <a:latin typeface="Calibri" pitchFamily="34" charset="0"/>
                <a:ea typeface="Calibri" pitchFamily="34" charset="-122"/>
                <a:cs typeface="Calibri" pitchFamily="34" charset="-120"/>
              </a:rPr>
              <a:t>Invite continuation and deepen dialogue</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4EFE6"/>
        </a:solidFill>
        <a:effectLst/>
      </p:bgPr>
    </p:bg>
    <p:spTree>
      <p:nvGrpSpPr>
        <p:cNvPr id="1" name=""/>
        <p:cNvGrpSpPr/>
        <p:nvPr/>
      </p:nvGrpSpPr>
      <p:grpSpPr>
        <a:xfrm>
          <a:off x="0" y="0"/>
          <a:ext cx="0" cy="0"/>
          <a:chOff x="0" y="0"/>
          <a:chExt cx="0" cy="0"/>
        </a:xfrm>
      </p:grpSpPr>
      <p:sp>
        <p:nvSpPr>
          <p:cNvPr id="2" name="Text 0"/>
          <p:cNvSpPr/>
          <p:nvPr/>
        </p:nvSpPr>
        <p:spPr>
          <a:xfrm>
            <a:off x="548640" y="347472"/>
            <a:ext cx="8229600" cy="292608"/>
          </a:xfrm>
          <a:prstGeom prst="rect">
            <a:avLst/>
          </a:prstGeom>
          <a:noFill/>
          <a:ln/>
        </p:spPr>
        <p:txBody>
          <a:bodyPr wrap="square" lIns="0" tIns="0" rIns="0" bIns="0" rtlCol="0" anchor="ctr"/>
          <a:lstStyle/>
          <a:p>
            <a:pPr marL="0" indent="0">
              <a:buNone/>
            </a:pPr>
            <a:r>
              <a:rPr lang="en-US" sz="1100" kern="0" spc="400" dirty="0">
                <a:solidFill>
                  <a:srgbClr val="5C6470"/>
                </a:solidFill>
                <a:latin typeface="Calibri" pitchFamily="34" charset="0"/>
                <a:ea typeface="Calibri" pitchFamily="34" charset="-122"/>
                <a:cs typeface="Calibri" pitchFamily="34" charset="-120"/>
              </a:rPr>
              <a:t>10  ·  CULTURE</a:t>
            </a:r>
            <a:endParaRPr lang="en-US" sz="1100" dirty="0"/>
          </a:p>
        </p:txBody>
      </p:sp>
      <p:sp>
        <p:nvSpPr>
          <p:cNvPr id="3" name="Text 1"/>
          <p:cNvSpPr/>
          <p:nvPr/>
        </p:nvSpPr>
        <p:spPr>
          <a:xfrm>
            <a:off x="10271455" y="347472"/>
            <a:ext cx="1371600" cy="292608"/>
          </a:xfrm>
          <a:prstGeom prst="rect">
            <a:avLst/>
          </a:prstGeom>
          <a:noFill/>
          <a:ln/>
        </p:spPr>
        <p:txBody>
          <a:bodyPr wrap="square" lIns="0" tIns="0" rIns="0" bIns="0" rtlCol="0" anchor="ctr"/>
          <a:lstStyle/>
          <a:p>
            <a:pPr marL="0" indent="0" algn="r">
              <a:buNone/>
            </a:pPr>
            <a:r>
              <a:rPr lang="en-US" sz="1100" kern="0" spc="400" dirty="0">
                <a:solidFill>
                  <a:srgbClr val="5C6470"/>
                </a:solidFill>
                <a:latin typeface="Calibri" pitchFamily="34" charset="0"/>
                <a:ea typeface="Calibri" pitchFamily="34" charset="-122"/>
                <a:cs typeface="Calibri" pitchFamily="34" charset="-120"/>
              </a:rPr>
              <a:t>11 / 15</a:t>
            </a:r>
            <a:endParaRPr lang="en-US" sz="1100" dirty="0"/>
          </a:p>
        </p:txBody>
      </p:sp>
      <p:sp>
        <p:nvSpPr>
          <p:cNvPr id="4" name="Shape 2"/>
          <p:cNvSpPr/>
          <p:nvPr/>
        </p:nvSpPr>
        <p:spPr>
          <a:xfrm>
            <a:off x="548640" y="6199632"/>
            <a:ext cx="11094415" cy="0"/>
          </a:xfrm>
          <a:prstGeom prst="line">
            <a:avLst/>
          </a:prstGeom>
          <a:noFill/>
          <a:ln w="9525">
            <a:solidFill>
              <a:srgbClr val="C9C0B2"/>
            </a:solidFill>
            <a:prstDash val="solid"/>
          </a:ln>
        </p:spPr>
        <p:txBody>
          <a:bodyPr/>
          <a:lstStyle/>
          <a:p>
            <a:endParaRPr lang="en-GB"/>
          </a:p>
        </p:txBody>
      </p:sp>
      <p:sp>
        <p:nvSpPr>
          <p:cNvPr id="5" name="Text 3"/>
          <p:cNvSpPr/>
          <p:nvPr/>
        </p:nvSpPr>
        <p:spPr>
          <a:xfrm>
            <a:off x="548640" y="6382512"/>
            <a:ext cx="6858000" cy="256032"/>
          </a:xfrm>
          <a:prstGeom prst="rect">
            <a:avLst/>
          </a:prstGeom>
          <a:noFill/>
          <a:ln/>
        </p:spPr>
        <p:txBody>
          <a:bodyPr wrap="square" lIns="0" tIns="0" rIns="0" bIns="0" rtlCol="0" anchor="ctr"/>
          <a:lstStyle/>
          <a:p>
            <a:pPr marL="0" indent="0">
              <a:buNone/>
            </a:pPr>
            <a:r>
              <a:rPr lang="en-US" sz="1000" kern="0" spc="200" dirty="0">
                <a:solidFill>
                  <a:srgbClr val="5C6470"/>
                </a:solidFill>
                <a:latin typeface="Calibri" pitchFamily="34" charset="0"/>
                <a:ea typeface="Calibri" pitchFamily="34" charset="-122"/>
                <a:cs typeface="Calibri" pitchFamily="34" charset="-120"/>
              </a:rPr>
              <a:t>BMBM6021  ·  UNIVERSITY OF WALES TRINITY SAINT DAVID</a:t>
            </a:r>
            <a:endParaRPr lang="en-US" sz="1000" dirty="0"/>
          </a:p>
        </p:txBody>
      </p:sp>
      <p:sp>
        <p:nvSpPr>
          <p:cNvPr id="6" name="Text 4"/>
          <p:cNvSpPr/>
          <p:nvPr/>
        </p:nvSpPr>
        <p:spPr>
          <a:xfrm>
            <a:off x="7162495" y="6382512"/>
            <a:ext cx="4480560" cy="256032"/>
          </a:xfrm>
          <a:prstGeom prst="rect">
            <a:avLst/>
          </a:prstGeom>
          <a:noFill/>
          <a:ln/>
        </p:spPr>
        <p:txBody>
          <a:bodyPr wrap="square" lIns="0" tIns="0" rIns="0" bIns="0" rtlCol="0" anchor="ctr"/>
          <a:lstStyle/>
          <a:p>
            <a:pPr marL="0" indent="0" algn="r">
              <a:buNone/>
            </a:pPr>
            <a:r>
              <a:rPr lang="en-US" sz="1000" kern="0" spc="200" dirty="0">
                <a:solidFill>
                  <a:srgbClr val="5C6470"/>
                </a:solidFill>
                <a:latin typeface="Calibri" pitchFamily="34" charset="0"/>
                <a:ea typeface="Calibri" pitchFamily="34" charset="-122"/>
                <a:cs typeface="Calibri" pitchFamily="34" charset="-120"/>
              </a:rPr>
              <a:t>CULTURE DEFINED</a:t>
            </a:r>
            <a:endParaRPr lang="en-US" sz="1000" dirty="0"/>
          </a:p>
        </p:txBody>
      </p:sp>
      <p:sp>
        <p:nvSpPr>
          <p:cNvPr id="7" name="Text 5"/>
          <p:cNvSpPr/>
          <p:nvPr/>
        </p:nvSpPr>
        <p:spPr>
          <a:xfrm>
            <a:off x="640080" y="960120"/>
            <a:ext cx="10972800" cy="365760"/>
          </a:xfrm>
          <a:prstGeom prst="rect">
            <a:avLst/>
          </a:prstGeom>
          <a:noFill/>
          <a:ln/>
        </p:spPr>
        <p:txBody>
          <a:bodyPr wrap="square" lIns="0" tIns="0" rIns="0" bIns="0" rtlCol="0" anchor="ctr"/>
          <a:lstStyle/>
          <a:p>
            <a:pPr marL="0" indent="0">
              <a:buNone/>
            </a:pPr>
            <a:r>
              <a:rPr lang="en-US" sz="2400" b="1" dirty="0">
                <a:solidFill>
                  <a:srgbClr val="16263D"/>
                </a:solidFill>
                <a:latin typeface="Calibri" pitchFamily="34" charset="0"/>
                <a:ea typeface="Calibri" pitchFamily="34" charset="-122"/>
                <a:cs typeface="Calibri" pitchFamily="34" charset="-120"/>
              </a:rPr>
              <a:t>Culture Defined</a:t>
            </a:r>
            <a:endParaRPr lang="en-US" sz="2400" dirty="0"/>
          </a:p>
        </p:txBody>
      </p:sp>
      <p:sp>
        <p:nvSpPr>
          <p:cNvPr id="8" name="Shape 6"/>
          <p:cNvSpPr/>
          <p:nvPr/>
        </p:nvSpPr>
        <p:spPr>
          <a:xfrm>
            <a:off x="640080" y="1508760"/>
            <a:ext cx="10881360" cy="1371600"/>
          </a:xfrm>
          <a:prstGeom prst="roundRect">
            <a:avLst>
              <a:gd name="adj" fmla="val 6667"/>
            </a:avLst>
          </a:prstGeom>
          <a:solidFill>
            <a:srgbClr val="0F1B2D"/>
          </a:solidFill>
          <a:ln/>
        </p:spPr>
        <p:txBody>
          <a:bodyPr/>
          <a:lstStyle/>
          <a:p>
            <a:endParaRPr lang="en-GB"/>
          </a:p>
        </p:txBody>
      </p:sp>
      <p:sp>
        <p:nvSpPr>
          <p:cNvPr id="9" name="Text 7"/>
          <p:cNvSpPr/>
          <p:nvPr/>
        </p:nvSpPr>
        <p:spPr>
          <a:xfrm>
            <a:off x="1005840" y="1783080"/>
            <a:ext cx="10149840" cy="914400"/>
          </a:xfrm>
          <a:prstGeom prst="rect">
            <a:avLst/>
          </a:prstGeom>
          <a:noFill/>
          <a:ln/>
        </p:spPr>
        <p:txBody>
          <a:bodyPr wrap="square" lIns="0" tIns="0" rIns="0" bIns="0" rtlCol="0" anchor="ctr"/>
          <a:lstStyle/>
          <a:p>
            <a:pPr marL="0" indent="0">
              <a:buNone/>
            </a:pPr>
            <a:r>
              <a:rPr lang="en-US" sz="1700" i="1" dirty="0">
                <a:solidFill>
                  <a:srgbClr val="F4EFE6"/>
                </a:solidFill>
                <a:latin typeface="Calibri" pitchFamily="34" charset="0"/>
                <a:ea typeface="Calibri" pitchFamily="34" charset="-122"/>
                <a:cs typeface="Calibri" pitchFamily="34" charset="-120"/>
              </a:rPr>
              <a:t>The sum total of learned beliefs, values and customs that serve to direct customer (and organisational) behaviour in a particular country market.</a:t>
            </a:r>
            <a:endParaRPr lang="en-US" sz="1700" dirty="0"/>
          </a:p>
        </p:txBody>
      </p:sp>
      <p:sp>
        <p:nvSpPr>
          <p:cNvPr id="10" name="Shape 8"/>
          <p:cNvSpPr/>
          <p:nvPr/>
        </p:nvSpPr>
        <p:spPr>
          <a:xfrm>
            <a:off x="640080" y="3200400"/>
            <a:ext cx="3611880" cy="2331720"/>
          </a:xfrm>
          <a:prstGeom prst="roundRect">
            <a:avLst>
              <a:gd name="adj" fmla="val 3137"/>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11" name="Text 9"/>
          <p:cNvSpPr/>
          <p:nvPr/>
        </p:nvSpPr>
        <p:spPr>
          <a:xfrm>
            <a:off x="914400" y="3474720"/>
            <a:ext cx="3063240" cy="365760"/>
          </a:xfrm>
          <a:prstGeom prst="rect">
            <a:avLst/>
          </a:prstGeom>
          <a:noFill/>
          <a:ln/>
        </p:spPr>
        <p:txBody>
          <a:bodyPr wrap="square" lIns="0" tIns="0" rIns="0" bIns="0" rtlCol="0" anchor="ctr"/>
          <a:lstStyle/>
          <a:p>
            <a:pPr marL="0" indent="0">
              <a:buNone/>
            </a:pPr>
            <a:r>
              <a:rPr lang="en-US" sz="1700" b="1" dirty="0">
                <a:solidFill>
                  <a:srgbClr val="E8624D"/>
                </a:solidFill>
                <a:latin typeface="Calibri" pitchFamily="34" charset="0"/>
                <a:ea typeface="Calibri" pitchFamily="34" charset="-122"/>
                <a:cs typeface="Calibri" pitchFamily="34" charset="-120"/>
              </a:rPr>
              <a:t>Beliefs</a:t>
            </a:r>
            <a:endParaRPr lang="en-US" sz="1700" dirty="0"/>
          </a:p>
        </p:txBody>
      </p:sp>
      <p:sp>
        <p:nvSpPr>
          <p:cNvPr id="12" name="Text 10"/>
          <p:cNvSpPr/>
          <p:nvPr/>
        </p:nvSpPr>
        <p:spPr>
          <a:xfrm>
            <a:off x="914400" y="3977640"/>
            <a:ext cx="3063240" cy="1280160"/>
          </a:xfrm>
          <a:prstGeom prst="rect">
            <a:avLst/>
          </a:prstGeom>
          <a:noFill/>
          <a:ln/>
        </p:spPr>
        <p:txBody>
          <a:bodyPr wrap="square" lIns="0" tIns="0" rIns="0" bIns="0" rtlCol="0" anchor="ctr"/>
          <a:lstStyle/>
          <a:p>
            <a:pPr marL="0" indent="0">
              <a:buNone/>
            </a:pPr>
            <a:r>
              <a:rPr lang="en-US" sz="1400" dirty="0">
                <a:solidFill>
                  <a:srgbClr val="16263D"/>
                </a:solidFill>
                <a:latin typeface="Calibri" pitchFamily="34" charset="0"/>
                <a:ea typeface="Calibri" pitchFamily="34" charset="-122"/>
                <a:cs typeface="Calibri" pitchFamily="34" charset="-120"/>
              </a:rPr>
              <a:t>Mental and verbal processes that reflect knowledge and assessment of products, services and people.</a:t>
            </a:r>
            <a:endParaRPr lang="en-US" sz="1400" dirty="0"/>
          </a:p>
        </p:txBody>
      </p:sp>
      <p:sp>
        <p:nvSpPr>
          <p:cNvPr id="13" name="Shape 11"/>
          <p:cNvSpPr/>
          <p:nvPr/>
        </p:nvSpPr>
        <p:spPr>
          <a:xfrm>
            <a:off x="4434840" y="3200400"/>
            <a:ext cx="3611880" cy="2331720"/>
          </a:xfrm>
          <a:prstGeom prst="roundRect">
            <a:avLst>
              <a:gd name="adj" fmla="val 3137"/>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14" name="Text 12"/>
          <p:cNvSpPr/>
          <p:nvPr/>
        </p:nvSpPr>
        <p:spPr>
          <a:xfrm>
            <a:off x="4709160" y="3474720"/>
            <a:ext cx="3063240" cy="365760"/>
          </a:xfrm>
          <a:prstGeom prst="rect">
            <a:avLst/>
          </a:prstGeom>
          <a:noFill/>
          <a:ln/>
        </p:spPr>
        <p:txBody>
          <a:bodyPr wrap="square" lIns="0" tIns="0" rIns="0" bIns="0" rtlCol="0" anchor="ctr"/>
          <a:lstStyle/>
          <a:p>
            <a:pPr marL="0" indent="0">
              <a:buNone/>
            </a:pPr>
            <a:r>
              <a:rPr lang="en-US" sz="1700" b="1" dirty="0">
                <a:solidFill>
                  <a:srgbClr val="E8624D"/>
                </a:solidFill>
                <a:latin typeface="Calibri" pitchFamily="34" charset="0"/>
                <a:ea typeface="Calibri" pitchFamily="34" charset="-122"/>
                <a:cs typeface="Calibri" pitchFamily="34" charset="-120"/>
              </a:rPr>
              <a:t>Values</a:t>
            </a:r>
            <a:endParaRPr lang="en-US" sz="1700" dirty="0"/>
          </a:p>
        </p:txBody>
      </p:sp>
      <p:sp>
        <p:nvSpPr>
          <p:cNvPr id="15" name="Text 13"/>
          <p:cNvSpPr/>
          <p:nvPr/>
        </p:nvSpPr>
        <p:spPr>
          <a:xfrm>
            <a:off x="4709160" y="3977640"/>
            <a:ext cx="3063240" cy="1280160"/>
          </a:xfrm>
          <a:prstGeom prst="rect">
            <a:avLst/>
          </a:prstGeom>
          <a:noFill/>
          <a:ln/>
        </p:spPr>
        <p:txBody>
          <a:bodyPr wrap="square" lIns="0" tIns="0" rIns="0" bIns="0" rtlCol="0" anchor="ctr"/>
          <a:lstStyle/>
          <a:p>
            <a:pPr marL="0" indent="0">
              <a:buNone/>
            </a:pPr>
            <a:r>
              <a:rPr lang="en-US" sz="1400" dirty="0">
                <a:solidFill>
                  <a:srgbClr val="16263D"/>
                </a:solidFill>
                <a:latin typeface="Calibri" pitchFamily="34" charset="0"/>
                <a:ea typeface="Calibri" pitchFamily="34" charset="-122"/>
                <a:cs typeface="Calibri" pitchFamily="34" charset="-120"/>
              </a:rPr>
              <a:t>Enduring guides for appropriate behaviour: relatively stable and widely shared within a market.</a:t>
            </a:r>
            <a:endParaRPr lang="en-US" sz="1400" dirty="0"/>
          </a:p>
        </p:txBody>
      </p:sp>
      <p:sp>
        <p:nvSpPr>
          <p:cNvPr id="16" name="Shape 14"/>
          <p:cNvSpPr/>
          <p:nvPr/>
        </p:nvSpPr>
        <p:spPr>
          <a:xfrm>
            <a:off x="8229600" y="3200400"/>
            <a:ext cx="3611880" cy="2331720"/>
          </a:xfrm>
          <a:prstGeom prst="roundRect">
            <a:avLst>
              <a:gd name="adj" fmla="val 3137"/>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17" name="Text 15"/>
          <p:cNvSpPr/>
          <p:nvPr/>
        </p:nvSpPr>
        <p:spPr>
          <a:xfrm>
            <a:off x="8503920" y="3474720"/>
            <a:ext cx="3063240" cy="365760"/>
          </a:xfrm>
          <a:prstGeom prst="rect">
            <a:avLst/>
          </a:prstGeom>
          <a:noFill/>
          <a:ln/>
        </p:spPr>
        <p:txBody>
          <a:bodyPr wrap="square" lIns="0" tIns="0" rIns="0" bIns="0" rtlCol="0" anchor="ctr"/>
          <a:lstStyle/>
          <a:p>
            <a:pPr marL="0" indent="0">
              <a:buNone/>
            </a:pPr>
            <a:r>
              <a:rPr lang="en-US" sz="1700" b="1" dirty="0">
                <a:solidFill>
                  <a:srgbClr val="E8624D"/>
                </a:solidFill>
                <a:latin typeface="Calibri" pitchFamily="34" charset="0"/>
                <a:ea typeface="Calibri" pitchFamily="34" charset="-122"/>
                <a:cs typeface="Calibri" pitchFamily="34" charset="-120"/>
              </a:rPr>
              <a:t>Customs</a:t>
            </a:r>
            <a:endParaRPr lang="en-US" sz="1700" dirty="0"/>
          </a:p>
        </p:txBody>
      </p:sp>
      <p:sp>
        <p:nvSpPr>
          <p:cNvPr id="18" name="Text 16"/>
          <p:cNvSpPr/>
          <p:nvPr/>
        </p:nvSpPr>
        <p:spPr>
          <a:xfrm>
            <a:off x="8503920" y="3977640"/>
            <a:ext cx="3063240" cy="1280160"/>
          </a:xfrm>
          <a:prstGeom prst="rect">
            <a:avLst/>
          </a:prstGeom>
          <a:noFill/>
          <a:ln/>
        </p:spPr>
        <p:txBody>
          <a:bodyPr wrap="square" lIns="0" tIns="0" rIns="0" bIns="0" rtlCol="0" anchor="ctr"/>
          <a:lstStyle/>
          <a:p>
            <a:pPr marL="0" indent="0">
              <a:buNone/>
            </a:pPr>
            <a:r>
              <a:rPr lang="en-US" sz="1400" dirty="0">
                <a:solidFill>
                  <a:srgbClr val="16263D"/>
                </a:solidFill>
                <a:latin typeface="Calibri" pitchFamily="34" charset="0"/>
                <a:ea typeface="Calibri" pitchFamily="34" charset="-122"/>
                <a:cs typeface="Calibri" pitchFamily="34" charset="-120"/>
              </a:rPr>
              <a:t>Overt modes of behaviour that constitute culturally approved ways of acting in specific situations.</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4EFE6"/>
        </a:solidFill>
        <a:effectLst/>
      </p:bgPr>
    </p:bg>
    <p:spTree>
      <p:nvGrpSpPr>
        <p:cNvPr id="1" name=""/>
        <p:cNvGrpSpPr/>
        <p:nvPr/>
      </p:nvGrpSpPr>
      <p:grpSpPr>
        <a:xfrm>
          <a:off x="0" y="0"/>
          <a:ext cx="0" cy="0"/>
          <a:chOff x="0" y="0"/>
          <a:chExt cx="0" cy="0"/>
        </a:xfrm>
      </p:grpSpPr>
      <p:sp>
        <p:nvSpPr>
          <p:cNvPr id="2" name="Text 0"/>
          <p:cNvSpPr/>
          <p:nvPr/>
        </p:nvSpPr>
        <p:spPr>
          <a:xfrm>
            <a:off x="548640" y="347472"/>
            <a:ext cx="8229600" cy="292608"/>
          </a:xfrm>
          <a:prstGeom prst="rect">
            <a:avLst/>
          </a:prstGeom>
          <a:noFill/>
          <a:ln/>
        </p:spPr>
        <p:txBody>
          <a:bodyPr wrap="square" lIns="0" tIns="0" rIns="0" bIns="0" rtlCol="0" anchor="ctr"/>
          <a:lstStyle/>
          <a:p>
            <a:pPr marL="0" indent="0">
              <a:buNone/>
            </a:pPr>
            <a:r>
              <a:rPr lang="en-US" sz="1100" kern="0" spc="400" dirty="0">
                <a:solidFill>
                  <a:srgbClr val="5C6470"/>
                </a:solidFill>
                <a:latin typeface="Calibri" pitchFamily="34" charset="0"/>
                <a:ea typeface="Calibri" pitchFamily="34" charset="-122"/>
                <a:cs typeface="Calibri" pitchFamily="34" charset="-120"/>
              </a:rPr>
              <a:t>11  ·  LAYERS OF CULTURE</a:t>
            </a:r>
            <a:endParaRPr lang="en-US" sz="1100" dirty="0"/>
          </a:p>
        </p:txBody>
      </p:sp>
      <p:sp>
        <p:nvSpPr>
          <p:cNvPr id="3" name="Text 1"/>
          <p:cNvSpPr/>
          <p:nvPr/>
        </p:nvSpPr>
        <p:spPr>
          <a:xfrm>
            <a:off x="10271455" y="347472"/>
            <a:ext cx="1371600" cy="292608"/>
          </a:xfrm>
          <a:prstGeom prst="rect">
            <a:avLst/>
          </a:prstGeom>
          <a:noFill/>
          <a:ln/>
        </p:spPr>
        <p:txBody>
          <a:bodyPr wrap="square" lIns="0" tIns="0" rIns="0" bIns="0" rtlCol="0" anchor="ctr"/>
          <a:lstStyle/>
          <a:p>
            <a:pPr marL="0" indent="0" algn="r">
              <a:buNone/>
            </a:pPr>
            <a:r>
              <a:rPr lang="en-US" sz="1100" kern="0" spc="400" dirty="0">
                <a:solidFill>
                  <a:srgbClr val="5C6470"/>
                </a:solidFill>
                <a:latin typeface="Calibri" pitchFamily="34" charset="0"/>
                <a:ea typeface="Calibri" pitchFamily="34" charset="-122"/>
                <a:cs typeface="Calibri" pitchFamily="34" charset="-120"/>
              </a:rPr>
              <a:t>12 / 15</a:t>
            </a:r>
            <a:endParaRPr lang="en-US" sz="1100" dirty="0"/>
          </a:p>
        </p:txBody>
      </p:sp>
      <p:sp>
        <p:nvSpPr>
          <p:cNvPr id="4" name="Shape 2"/>
          <p:cNvSpPr/>
          <p:nvPr/>
        </p:nvSpPr>
        <p:spPr>
          <a:xfrm>
            <a:off x="548640" y="6199632"/>
            <a:ext cx="11094415" cy="0"/>
          </a:xfrm>
          <a:prstGeom prst="line">
            <a:avLst/>
          </a:prstGeom>
          <a:noFill/>
          <a:ln w="9525">
            <a:solidFill>
              <a:srgbClr val="C9C0B2"/>
            </a:solidFill>
            <a:prstDash val="solid"/>
          </a:ln>
        </p:spPr>
        <p:txBody>
          <a:bodyPr/>
          <a:lstStyle/>
          <a:p>
            <a:endParaRPr lang="en-GB"/>
          </a:p>
        </p:txBody>
      </p:sp>
      <p:sp>
        <p:nvSpPr>
          <p:cNvPr id="5" name="Text 3"/>
          <p:cNvSpPr/>
          <p:nvPr/>
        </p:nvSpPr>
        <p:spPr>
          <a:xfrm>
            <a:off x="548640" y="6382512"/>
            <a:ext cx="6858000" cy="256032"/>
          </a:xfrm>
          <a:prstGeom prst="rect">
            <a:avLst/>
          </a:prstGeom>
          <a:noFill/>
          <a:ln/>
        </p:spPr>
        <p:txBody>
          <a:bodyPr wrap="square" lIns="0" tIns="0" rIns="0" bIns="0" rtlCol="0" anchor="ctr"/>
          <a:lstStyle/>
          <a:p>
            <a:pPr marL="0" indent="0">
              <a:buNone/>
            </a:pPr>
            <a:r>
              <a:rPr lang="en-US" sz="1000" kern="0" spc="200" dirty="0">
                <a:solidFill>
                  <a:srgbClr val="5C6470"/>
                </a:solidFill>
                <a:latin typeface="Calibri" pitchFamily="34" charset="0"/>
                <a:ea typeface="Calibri" pitchFamily="34" charset="-122"/>
                <a:cs typeface="Calibri" pitchFamily="34" charset="-120"/>
              </a:rPr>
              <a:t>BMBM6021  ·  UNIVERSITY OF WALES TRINITY SAINT DAVID</a:t>
            </a:r>
            <a:endParaRPr lang="en-US" sz="1000" dirty="0"/>
          </a:p>
        </p:txBody>
      </p:sp>
      <p:sp>
        <p:nvSpPr>
          <p:cNvPr id="6" name="Text 4"/>
          <p:cNvSpPr/>
          <p:nvPr/>
        </p:nvSpPr>
        <p:spPr>
          <a:xfrm>
            <a:off x="7162495" y="6382512"/>
            <a:ext cx="4480560" cy="256032"/>
          </a:xfrm>
          <a:prstGeom prst="rect">
            <a:avLst/>
          </a:prstGeom>
          <a:noFill/>
          <a:ln/>
        </p:spPr>
        <p:txBody>
          <a:bodyPr wrap="square" lIns="0" tIns="0" rIns="0" bIns="0" rtlCol="0" anchor="ctr"/>
          <a:lstStyle/>
          <a:p>
            <a:pPr marL="0" indent="0" algn="r">
              <a:buNone/>
            </a:pPr>
            <a:r>
              <a:rPr lang="en-US" sz="1000" kern="0" spc="200" dirty="0">
                <a:solidFill>
                  <a:srgbClr val="5C6470"/>
                </a:solidFill>
                <a:latin typeface="Calibri" pitchFamily="34" charset="0"/>
                <a:ea typeface="Calibri" pitchFamily="34" charset="-122"/>
                <a:cs typeface="Calibri" pitchFamily="34" charset="-120"/>
              </a:rPr>
              <a:t>MULTIPLE LEVELS</a:t>
            </a:r>
            <a:endParaRPr lang="en-US" sz="1000" dirty="0"/>
          </a:p>
        </p:txBody>
      </p:sp>
      <p:sp>
        <p:nvSpPr>
          <p:cNvPr id="7" name="Text 5"/>
          <p:cNvSpPr/>
          <p:nvPr/>
        </p:nvSpPr>
        <p:spPr>
          <a:xfrm>
            <a:off x="640080" y="914400"/>
            <a:ext cx="10972800" cy="365760"/>
          </a:xfrm>
          <a:prstGeom prst="rect">
            <a:avLst/>
          </a:prstGeom>
          <a:noFill/>
          <a:ln/>
        </p:spPr>
        <p:txBody>
          <a:bodyPr wrap="square" lIns="0" tIns="0" rIns="0" bIns="0" rtlCol="0" anchor="ctr"/>
          <a:lstStyle/>
          <a:p>
            <a:pPr marL="0" indent="0">
              <a:buNone/>
            </a:pPr>
            <a:r>
              <a:rPr lang="en-US" sz="2200" b="1" dirty="0">
                <a:solidFill>
                  <a:srgbClr val="16263D"/>
                </a:solidFill>
                <a:latin typeface="Calibri" pitchFamily="34" charset="0"/>
                <a:ea typeface="Calibri" pitchFamily="34" charset="-122"/>
                <a:cs typeface="Calibri" pitchFamily="34" charset="-120"/>
              </a:rPr>
              <a:t>Culture operates at multiple levels</a:t>
            </a:r>
            <a:endParaRPr lang="en-US" sz="2200" dirty="0"/>
          </a:p>
        </p:txBody>
      </p:sp>
      <p:sp>
        <p:nvSpPr>
          <p:cNvPr id="8" name="Shape 6"/>
          <p:cNvSpPr/>
          <p:nvPr/>
        </p:nvSpPr>
        <p:spPr>
          <a:xfrm>
            <a:off x="640080" y="1417320"/>
            <a:ext cx="3611880" cy="2057400"/>
          </a:xfrm>
          <a:prstGeom prst="roundRect">
            <a:avLst>
              <a:gd name="adj" fmla="val 3556"/>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9" name="Text 7"/>
          <p:cNvSpPr/>
          <p:nvPr/>
        </p:nvSpPr>
        <p:spPr>
          <a:xfrm>
            <a:off x="914400" y="1691640"/>
            <a:ext cx="1097280" cy="320040"/>
          </a:xfrm>
          <a:prstGeom prst="rect">
            <a:avLst/>
          </a:prstGeom>
          <a:noFill/>
          <a:ln/>
        </p:spPr>
        <p:txBody>
          <a:bodyPr wrap="square" lIns="0" tIns="0" rIns="0" bIns="0" rtlCol="0" anchor="ctr"/>
          <a:lstStyle/>
          <a:p>
            <a:pPr marL="0" indent="0">
              <a:buNone/>
            </a:pPr>
            <a:r>
              <a:rPr lang="en-US" sz="1700" b="1" dirty="0">
                <a:solidFill>
                  <a:srgbClr val="E8624D"/>
                </a:solidFill>
                <a:latin typeface="Calibri" pitchFamily="34" charset="0"/>
                <a:ea typeface="Calibri" pitchFamily="34" charset="-122"/>
                <a:cs typeface="Calibri" pitchFamily="34" charset="-120"/>
              </a:rPr>
              <a:t>01</a:t>
            </a:r>
            <a:endParaRPr lang="en-US" sz="1700" dirty="0"/>
          </a:p>
        </p:txBody>
      </p:sp>
      <p:sp>
        <p:nvSpPr>
          <p:cNvPr id="10" name="Text 8"/>
          <p:cNvSpPr/>
          <p:nvPr/>
        </p:nvSpPr>
        <p:spPr>
          <a:xfrm>
            <a:off x="914400" y="2148840"/>
            <a:ext cx="3063240" cy="365760"/>
          </a:xfrm>
          <a:prstGeom prst="rect">
            <a:avLst/>
          </a:prstGeom>
          <a:noFill/>
          <a:ln/>
        </p:spPr>
        <p:txBody>
          <a:bodyPr wrap="square" lIns="0" tIns="0" rIns="0" bIns="0" rtlCol="0" anchor="ctr"/>
          <a:lstStyle/>
          <a:p>
            <a:pPr marL="0" indent="0">
              <a:buNone/>
            </a:pPr>
            <a:r>
              <a:rPr lang="en-US" sz="1500" b="1" dirty="0">
                <a:solidFill>
                  <a:srgbClr val="16263D"/>
                </a:solidFill>
                <a:latin typeface="Calibri" pitchFamily="34" charset="0"/>
                <a:ea typeface="Calibri" pitchFamily="34" charset="-122"/>
                <a:cs typeface="Calibri" pitchFamily="34" charset="-120"/>
              </a:rPr>
              <a:t>National</a:t>
            </a:r>
            <a:endParaRPr lang="en-US" sz="1500" dirty="0"/>
          </a:p>
        </p:txBody>
      </p:sp>
      <p:sp>
        <p:nvSpPr>
          <p:cNvPr id="11" name="Text 9"/>
          <p:cNvSpPr/>
          <p:nvPr/>
        </p:nvSpPr>
        <p:spPr>
          <a:xfrm>
            <a:off x="914400" y="2606040"/>
            <a:ext cx="3063240" cy="640080"/>
          </a:xfrm>
          <a:prstGeom prst="rect">
            <a:avLst/>
          </a:prstGeom>
          <a:noFill/>
          <a:ln/>
        </p:spPr>
        <p:txBody>
          <a:bodyPr wrap="square" lIns="0" tIns="0" rIns="0" bIns="0" rtlCol="0" anchor="ctr"/>
          <a:lstStyle/>
          <a:p>
            <a:pPr marL="0" indent="0">
              <a:buNone/>
            </a:pPr>
            <a:r>
              <a:rPr lang="en-US" sz="1300" dirty="0">
                <a:solidFill>
                  <a:srgbClr val="5C6470"/>
                </a:solidFill>
                <a:latin typeface="Calibri" pitchFamily="34" charset="0"/>
                <a:ea typeface="Calibri" pitchFamily="34" charset="-122"/>
                <a:cs typeface="Calibri" pitchFamily="34" charset="-120"/>
              </a:rPr>
              <a:t>Country level assumptions that shape basic cultural programming</a:t>
            </a:r>
            <a:endParaRPr lang="en-US" sz="1300" dirty="0"/>
          </a:p>
        </p:txBody>
      </p:sp>
      <p:sp>
        <p:nvSpPr>
          <p:cNvPr id="12" name="Shape 10"/>
          <p:cNvSpPr/>
          <p:nvPr/>
        </p:nvSpPr>
        <p:spPr>
          <a:xfrm>
            <a:off x="4434840" y="1417320"/>
            <a:ext cx="3611880" cy="2057400"/>
          </a:xfrm>
          <a:prstGeom prst="roundRect">
            <a:avLst>
              <a:gd name="adj" fmla="val 3556"/>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13" name="Text 11"/>
          <p:cNvSpPr/>
          <p:nvPr/>
        </p:nvSpPr>
        <p:spPr>
          <a:xfrm>
            <a:off x="4709160" y="1691640"/>
            <a:ext cx="1097280" cy="320040"/>
          </a:xfrm>
          <a:prstGeom prst="rect">
            <a:avLst/>
          </a:prstGeom>
          <a:noFill/>
          <a:ln/>
        </p:spPr>
        <p:txBody>
          <a:bodyPr wrap="square" lIns="0" tIns="0" rIns="0" bIns="0" rtlCol="0" anchor="ctr"/>
          <a:lstStyle/>
          <a:p>
            <a:pPr marL="0" indent="0">
              <a:buNone/>
            </a:pPr>
            <a:r>
              <a:rPr lang="en-US" sz="1700" b="1" dirty="0">
                <a:solidFill>
                  <a:srgbClr val="E8624D"/>
                </a:solidFill>
                <a:latin typeface="Calibri" pitchFamily="34" charset="0"/>
                <a:ea typeface="Calibri" pitchFamily="34" charset="-122"/>
                <a:cs typeface="Calibri" pitchFamily="34" charset="-120"/>
              </a:rPr>
              <a:t>02</a:t>
            </a:r>
            <a:endParaRPr lang="en-US" sz="1700" dirty="0"/>
          </a:p>
        </p:txBody>
      </p:sp>
      <p:sp>
        <p:nvSpPr>
          <p:cNvPr id="14" name="Text 12"/>
          <p:cNvSpPr/>
          <p:nvPr/>
        </p:nvSpPr>
        <p:spPr>
          <a:xfrm>
            <a:off x="4709160" y="2148840"/>
            <a:ext cx="3063240" cy="365760"/>
          </a:xfrm>
          <a:prstGeom prst="rect">
            <a:avLst/>
          </a:prstGeom>
          <a:noFill/>
          <a:ln/>
        </p:spPr>
        <p:txBody>
          <a:bodyPr wrap="square" lIns="0" tIns="0" rIns="0" bIns="0" rtlCol="0" anchor="ctr"/>
          <a:lstStyle/>
          <a:p>
            <a:pPr marL="0" indent="0">
              <a:buNone/>
            </a:pPr>
            <a:r>
              <a:rPr lang="en-US" sz="1500" b="1" dirty="0">
                <a:solidFill>
                  <a:srgbClr val="16263D"/>
                </a:solidFill>
                <a:latin typeface="Calibri" pitchFamily="34" charset="0"/>
                <a:ea typeface="Calibri" pitchFamily="34" charset="-122"/>
                <a:cs typeface="Calibri" pitchFamily="34" charset="-120"/>
              </a:rPr>
              <a:t>Regional / Ethnic / Religious</a:t>
            </a:r>
            <a:endParaRPr lang="en-US" sz="1500" dirty="0"/>
          </a:p>
        </p:txBody>
      </p:sp>
      <p:sp>
        <p:nvSpPr>
          <p:cNvPr id="15" name="Text 13"/>
          <p:cNvSpPr/>
          <p:nvPr/>
        </p:nvSpPr>
        <p:spPr>
          <a:xfrm>
            <a:off x="4709160" y="2606040"/>
            <a:ext cx="3063240" cy="640080"/>
          </a:xfrm>
          <a:prstGeom prst="rect">
            <a:avLst/>
          </a:prstGeom>
          <a:noFill/>
          <a:ln/>
        </p:spPr>
        <p:txBody>
          <a:bodyPr wrap="square" lIns="0" tIns="0" rIns="0" bIns="0" rtlCol="0" anchor="ctr"/>
          <a:lstStyle/>
          <a:p>
            <a:pPr marL="0" indent="0">
              <a:buNone/>
            </a:pPr>
            <a:r>
              <a:rPr lang="en-US" sz="1300" dirty="0">
                <a:solidFill>
                  <a:srgbClr val="5C6470"/>
                </a:solidFill>
                <a:latin typeface="Calibri" pitchFamily="34" charset="0"/>
                <a:ea typeface="Calibri" pitchFamily="34" charset="-122"/>
                <a:cs typeface="Calibri" pitchFamily="34" charset="-120"/>
              </a:rPr>
              <a:t>Affiliation that determines core cultural beliefs</a:t>
            </a:r>
            <a:endParaRPr lang="en-US" sz="1300" dirty="0"/>
          </a:p>
        </p:txBody>
      </p:sp>
      <p:sp>
        <p:nvSpPr>
          <p:cNvPr id="16" name="Shape 14"/>
          <p:cNvSpPr/>
          <p:nvPr/>
        </p:nvSpPr>
        <p:spPr>
          <a:xfrm>
            <a:off x="8229600" y="1417320"/>
            <a:ext cx="3611880" cy="2057400"/>
          </a:xfrm>
          <a:prstGeom prst="roundRect">
            <a:avLst>
              <a:gd name="adj" fmla="val 3556"/>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17" name="Text 15"/>
          <p:cNvSpPr/>
          <p:nvPr/>
        </p:nvSpPr>
        <p:spPr>
          <a:xfrm>
            <a:off x="8503920" y="1691640"/>
            <a:ext cx="1097280" cy="320040"/>
          </a:xfrm>
          <a:prstGeom prst="rect">
            <a:avLst/>
          </a:prstGeom>
          <a:noFill/>
          <a:ln/>
        </p:spPr>
        <p:txBody>
          <a:bodyPr wrap="square" lIns="0" tIns="0" rIns="0" bIns="0" rtlCol="0" anchor="ctr"/>
          <a:lstStyle/>
          <a:p>
            <a:pPr marL="0" indent="0">
              <a:buNone/>
            </a:pPr>
            <a:r>
              <a:rPr lang="en-US" sz="1700" b="1" dirty="0">
                <a:solidFill>
                  <a:srgbClr val="E8624D"/>
                </a:solidFill>
                <a:latin typeface="Calibri" pitchFamily="34" charset="0"/>
                <a:ea typeface="Calibri" pitchFamily="34" charset="-122"/>
                <a:cs typeface="Calibri" pitchFamily="34" charset="-120"/>
              </a:rPr>
              <a:t>03</a:t>
            </a:r>
            <a:endParaRPr lang="en-US" sz="1700" dirty="0"/>
          </a:p>
        </p:txBody>
      </p:sp>
      <p:sp>
        <p:nvSpPr>
          <p:cNvPr id="18" name="Text 16"/>
          <p:cNvSpPr/>
          <p:nvPr/>
        </p:nvSpPr>
        <p:spPr>
          <a:xfrm>
            <a:off x="8503920" y="2148840"/>
            <a:ext cx="3063240" cy="365760"/>
          </a:xfrm>
          <a:prstGeom prst="rect">
            <a:avLst/>
          </a:prstGeom>
          <a:noFill/>
          <a:ln/>
        </p:spPr>
        <p:txBody>
          <a:bodyPr wrap="square" lIns="0" tIns="0" rIns="0" bIns="0" rtlCol="0" anchor="ctr"/>
          <a:lstStyle/>
          <a:p>
            <a:pPr marL="0" indent="0">
              <a:buNone/>
            </a:pPr>
            <a:r>
              <a:rPr lang="en-US" sz="1500" b="1" dirty="0">
                <a:solidFill>
                  <a:srgbClr val="16263D"/>
                </a:solidFill>
                <a:latin typeface="Calibri" pitchFamily="34" charset="0"/>
                <a:ea typeface="Calibri" pitchFamily="34" charset="-122"/>
                <a:cs typeface="Calibri" pitchFamily="34" charset="-120"/>
              </a:rPr>
              <a:t>Gender</a:t>
            </a:r>
            <a:endParaRPr lang="en-US" sz="1500" dirty="0"/>
          </a:p>
        </p:txBody>
      </p:sp>
      <p:sp>
        <p:nvSpPr>
          <p:cNvPr id="19" name="Text 17"/>
          <p:cNvSpPr/>
          <p:nvPr/>
        </p:nvSpPr>
        <p:spPr>
          <a:xfrm>
            <a:off x="8503920" y="2606040"/>
            <a:ext cx="3063240" cy="640080"/>
          </a:xfrm>
          <a:prstGeom prst="rect">
            <a:avLst/>
          </a:prstGeom>
          <a:noFill/>
          <a:ln/>
        </p:spPr>
        <p:txBody>
          <a:bodyPr wrap="square" lIns="0" tIns="0" rIns="0" bIns="0" rtlCol="0" anchor="ctr"/>
          <a:lstStyle/>
          <a:p>
            <a:pPr marL="0" indent="0">
              <a:buNone/>
            </a:pPr>
            <a:r>
              <a:rPr lang="en-US" sz="1300" dirty="0">
                <a:solidFill>
                  <a:srgbClr val="5C6470"/>
                </a:solidFill>
                <a:latin typeface="Calibri" pitchFamily="34" charset="0"/>
                <a:ea typeface="Calibri" pitchFamily="34" charset="-122"/>
                <a:cs typeface="Calibri" pitchFamily="34" charset="-120"/>
              </a:rPr>
              <a:t>Socialisation differences linked to being born male or female</a:t>
            </a:r>
            <a:endParaRPr lang="en-US" sz="1300" dirty="0"/>
          </a:p>
        </p:txBody>
      </p:sp>
      <p:sp>
        <p:nvSpPr>
          <p:cNvPr id="20" name="Shape 18"/>
          <p:cNvSpPr/>
          <p:nvPr/>
        </p:nvSpPr>
        <p:spPr>
          <a:xfrm>
            <a:off x="640080" y="3657600"/>
            <a:ext cx="3611880" cy="2057400"/>
          </a:xfrm>
          <a:prstGeom prst="roundRect">
            <a:avLst>
              <a:gd name="adj" fmla="val 3556"/>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21" name="Text 19"/>
          <p:cNvSpPr/>
          <p:nvPr/>
        </p:nvSpPr>
        <p:spPr>
          <a:xfrm>
            <a:off x="914400" y="3931920"/>
            <a:ext cx="1097280" cy="320040"/>
          </a:xfrm>
          <a:prstGeom prst="rect">
            <a:avLst/>
          </a:prstGeom>
          <a:noFill/>
          <a:ln/>
        </p:spPr>
        <p:txBody>
          <a:bodyPr wrap="square" lIns="0" tIns="0" rIns="0" bIns="0" rtlCol="0" anchor="ctr"/>
          <a:lstStyle/>
          <a:p>
            <a:pPr marL="0" indent="0">
              <a:buNone/>
            </a:pPr>
            <a:r>
              <a:rPr lang="en-US" sz="1700" b="1" dirty="0">
                <a:solidFill>
                  <a:srgbClr val="E8624D"/>
                </a:solidFill>
                <a:latin typeface="Calibri" pitchFamily="34" charset="0"/>
                <a:ea typeface="Calibri" pitchFamily="34" charset="-122"/>
                <a:cs typeface="Calibri" pitchFamily="34" charset="-120"/>
              </a:rPr>
              <a:t>04</a:t>
            </a:r>
            <a:endParaRPr lang="en-US" sz="1700" dirty="0"/>
          </a:p>
        </p:txBody>
      </p:sp>
      <p:sp>
        <p:nvSpPr>
          <p:cNvPr id="22" name="Text 20"/>
          <p:cNvSpPr/>
          <p:nvPr/>
        </p:nvSpPr>
        <p:spPr>
          <a:xfrm>
            <a:off x="914400" y="4389120"/>
            <a:ext cx="3063240" cy="365760"/>
          </a:xfrm>
          <a:prstGeom prst="rect">
            <a:avLst/>
          </a:prstGeom>
          <a:noFill/>
          <a:ln/>
        </p:spPr>
        <p:txBody>
          <a:bodyPr wrap="square" lIns="0" tIns="0" rIns="0" bIns="0" rtlCol="0" anchor="ctr"/>
          <a:lstStyle/>
          <a:p>
            <a:pPr marL="0" indent="0">
              <a:buNone/>
            </a:pPr>
            <a:r>
              <a:rPr lang="en-US" sz="1500" b="1" dirty="0">
                <a:solidFill>
                  <a:srgbClr val="16263D"/>
                </a:solidFill>
                <a:latin typeface="Calibri" pitchFamily="34" charset="0"/>
                <a:ea typeface="Calibri" pitchFamily="34" charset="-122"/>
                <a:cs typeface="Calibri" pitchFamily="34" charset="-120"/>
              </a:rPr>
              <a:t>Generation</a:t>
            </a:r>
            <a:endParaRPr lang="en-US" sz="1500" dirty="0"/>
          </a:p>
        </p:txBody>
      </p:sp>
      <p:sp>
        <p:nvSpPr>
          <p:cNvPr id="23" name="Text 21"/>
          <p:cNvSpPr/>
          <p:nvPr/>
        </p:nvSpPr>
        <p:spPr>
          <a:xfrm>
            <a:off x="914400" y="4846320"/>
            <a:ext cx="3063240" cy="640080"/>
          </a:xfrm>
          <a:prstGeom prst="rect">
            <a:avLst/>
          </a:prstGeom>
          <a:noFill/>
          <a:ln/>
        </p:spPr>
        <p:txBody>
          <a:bodyPr wrap="square" lIns="0" tIns="0" rIns="0" bIns="0" rtlCol="0" anchor="ctr"/>
          <a:lstStyle/>
          <a:p>
            <a:pPr marL="0" indent="0">
              <a:buNone/>
            </a:pPr>
            <a:r>
              <a:rPr lang="en-US" sz="1300" dirty="0">
                <a:solidFill>
                  <a:srgbClr val="5C6470"/>
                </a:solidFill>
                <a:latin typeface="Calibri" pitchFamily="34" charset="0"/>
                <a:ea typeface="Calibri" pitchFamily="34" charset="-122"/>
                <a:cs typeface="Calibri" pitchFamily="34" charset="-120"/>
              </a:rPr>
              <a:t>Cohort differences separating grandparents, parents and children</a:t>
            </a:r>
            <a:endParaRPr lang="en-US" sz="1300" dirty="0"/>
          </a:p>
        </p:txBody>
      </p:sp>
      <p:sp>
        <p:nvSpPr>
          <p:cNvPr id="24" name="Shape 22"/>
          <p:cNvSpPr/>
          <p:nvPr/>
        </p:nvSpPr>
        <p:spPr>
          <a:xfrm>
            <a:off x="4434840" y="3657600"/>
            <a:ext cx="3611880" cy="2057400"/>
          </a:xfrm>
          <a:prstGeom prst="roundRect">
            <a:avLst>
              <a:gd name="adj" fmla="val 3556"/>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25" name="Text 23"/>
          <p:cNvSpPr/>
          <p:nvPr/>
        </p:nvSpPr>
        <p:spPr>
          <a:xfrm>
            <a:off x="4709160" y="3931920"/>
            <a:ext cx="1097280" cy="320040"/>
          </a:xfrm>
          <a:prstGeom prst="rect">
            <a:avLst/>
          </a:prstGeom>
          <a:noFill/>
          <a:ln/>
        </p:spPr>
        <p:txBody>
          <a:bodyPr wrap="square" lIns="0" tIns="0" rIns="0" bIns="0" rtlCol="0" anchor="ctr"/>
          <a:lstStyle/>
          <a:p>
            <a:pPr marL="0" indent="0">
              <a:buNone/>
            </a:pPr>
            <a:r>
              <a:rPr lang="en-US" sz="1700" b="1" dirty="0">
                <a:solidFill>
                  <a:srgbClr val="E8624D"/>
                </a:solidFill>
                <a:latin typeface="Calibri" pitchFamily="34" charset="0"/>
                <a:ea typeface="Calibri" pitchFamily="34" charset="-122"/>
                <a:cs typeface="Calibri" pitchFamily="34" charset="-120"/>
              </a:rPr>
              <a:t>05</a:t>
            </a:r>
            <a:endParaRPr lang="en-US" sz="1700" dirty="0"/>
          </a:p>
        </p:txBody>
      </p:sp>
      <p:sp>
        <p:nvSpPr>
          <p:cNvPr id="26" name="Text 24"/>
          <p:cNvSpPr/>
          <p:nvPr/>
        </p:nvSpPr>
        <p:spPr>
          <a:xfrm>
            <a:off x="4709160" y="4389120"/>
            <a:ext cx="3063240" cy="365760"/>
          </a:xfrm>
          <a:prstGeom prst="rect">
            <a:avLst/>
          </a:prstGeom>
          <a:noFill/>
          <a:ln/>
        </p:spPr>
        <p:txBody>
          <a:bodyPr wrap="square" lIns="0" tIns="0" rIns="0" bIns="0" rtlCol="0" anchor="ctr"/>
          <a:lstStyle/>
          <a:p>
            <a:pPr marL="0" indent="0">
              <a:buNone/>
            </a:pPr>
            <a:r>
              <a:rPr lang="en-US" sz="1500" b="1" dirty="0">
                <a:solidFill>
                  <a:srgbClr val="16263D"/>
                </a:solidFill>
                <a:latin typeface="Calibri" pitchFamily="34" charset="0"/>
                <a:ea typeface="Calibri" pitchFamily="34" charset="-122"/>
                <a:cs typeface="Calibri" pitchFamily="34" charset="-120"/>
              </a:rPr>
              <a:t>Social Class</a:t>
            </a:r>
            <a:endParaRPr lang="en-US" sz="1500" dirty="0"/>
          </a:p>
        </p:txBody>
      </p:sp>
      <p:sp>
        <p:nvSpPr>
          <p:cNvPr id="27" name="Text 25"/>
          <p:cNvSpPr/>
          <p:nvPr/>
        </p:nvSpPr>
        <p:spPr>
          <a:xfrm>
            <a:off x="4709160" y="4846320"/>
            <a:ext cx="3063240" cy="640080"/>
          </a:xfrm>
          <a:prstGeom prst="rect">
            <a:avLst/>
          </a:prstGeom>
          <a:noFill/>
          <a:ln/>
        </p:spPr>
        <p:txBody>
          <a:bodyPr wrap="square" lIns="0" tIns="0" rIns="0" bIns="0" rtlCol="0" anchor="ctr"/>
          <a:lstStyle/>
          <a:p>
            <a:pPr marL="0" indent="0">
              <a:buNone/>
            </a:pPr>
            <a:r>
              <a:rPr lang="en-US" sz="1300" dirty="0">
                <a:solidFill>
                  <a:srgbClr val="5C6470"/>
                </a:solidFill>
                <a:latin typeface="Calibri" pitchFamily="34" charset="0"/>
                <a:ea typeface="Calibri" pitchFamily="34" charset="-122"/>
                <a:cs typeface="Calibri" pitchFamily="34" charset="-120"/>
              </a:rPr>
              <a:t>Linked to education, occupation and professional identity</a:t>
            </a:r>
            <a:endParaRPr lang="en-US" sz="1300" dirty="0"/>
          </a:p>
        </p:txBody>
      </p:sp>
      <p:sp>
        <p:nvSpPr>
          <p:cNvPr id="28" name="Shape 26"/>
          <p:cNvSpPr/>
          <p:nvPr/>
        </p:nvSpPr>
        <p:spPr>
          <a:xfrm>
            <a:off x="8229600" y="3657600"/>
            <a:ext cx="3611880" cy="2057400"/>
          </a:xfrm>
          <a:prstGeom prst="roundRect">
            <a:avLst>
              <a:gd name="adj" fmla="val 3556"/>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29" name="Text 27"/>
          <p:cNvSpPr/>
          <p:nvPr/>
        </p:nvSpPr>
        <p:spPr>
          <a:xfrm>
            <a:off x="8503920" y="3931920"/>
            <a:ext cx="1097280" cy="320040"/>
          </a:xfrm>
          <a:prstGeom prst="rect">
            <a:avLst/>
          </a:prstGeom>
          <a:noFill/>
          <a:ln/>
        </p:spPr>
        <p:txBody>
          <a:bodyPr wrap="square" lIns="0" tIns="0" rIns="0" bIns="0" rtlCol="0" anchor="ctr"/>
          <a:lstStyle/>
          <a:p>
            <a:pPr marL="0" indent="0">
              <a:buNone/>
            </a:pPr>
            <a:r>
              <a:rPr lang="en-US" sz="1700" b="1" dirty="0">
                <a:solidFill>
                  <a:srgbClr val="E8624D"/>
                </a:solidFill>
                <a:latin typeface="Calibri" pitchFamily="34" charset="0"/>
                <a:ea typeface="Calibri" pitchFamily="34" charset="-122"/>
                <a:cs typeface="Calibri" pitchFamily="34" charset="-120"/>
              </a:rPr>
              <a:t>06</a:t>
            </a:r>
            <a:endParaRPr lang="en-US" sz="1700" dirty="0"/>
          </a:p>
        </p:txBody>
      </p:sp>
      <p:sp>
        <p:nvSpPr>
          <p:cNvPr id="30" name="Text 28"/>
          <p:cNvSpPr/>
          <p:nvPr/>
        </p:nvSpPr>
        <p:spPr>
          <a:xfrm>
            <a:off x="8503920" y="4389120"/>
            <a:ext cx="3063240" cy="365760"/>
          </a:xfrm>
          <a:prstGeom prst="rect">
            <a:avLst/>
          </a:prstGeom>
          <a:noFill/>
          <a:ln/>
        </p:spPr>
        <p:txBody>
          <a:bodyPr wrap="square" lIns="0" tIns="0" rIns="0" bIns="0" rtlCol="0" anchor="ctr"/>
          <a:lstStyle/>
          <a:p>
            <a:pPr marL="0" indent="0">
              <a:buNone/>
            </a:pPr>
            <a:r>
              <a:rPr lang="en-US" sz="1500" b="1" dirty="0">
                <a:solidFill>
                  <a:srgbClr val="16263D"/>
                </a:solidFill>
                <a:latin typeface="Calibri" pitchFamily="34" charset="0"/>
                <a:ea typeface="Calibri" pitchFamily="34" charset="-122"/>
                <a:cs typeface="Calibri" pitchFamily="34" charset="-120"/>
              </a:rPr>
              <a:t>Peer / Social Tribe</a:t>
            </a:r>
            <a:endParaRPr lang="en-US" sz="1500" dirty="0"/>
          </a:p>
        </p:txBody>
      </p:sp>
      <p:sp>
        <p:nvSpPr>
          <p:cNvPr id="31" name="Text 29"/>
          <p:cNvSpPr/>
          <p:nvPr/>
        </p:nvSpPr>
        <p:spPr>
          <a:xfrm>
            <a:off x="8503920" y="4846320"/>
            <a:ext cx="3063240" cy="640080"/>
          </a:xfrm>
          <a:prstGeom prst="rect">
            <a:avLst/>
          </a:prstGeom>
          <a:noFill/>
          <a:ln/>
        </p:spPr>
        <p:txBody>
          <a:bodyPr wrap="square" lIns="0" tIns="0" rIns="0" bIns="0" rtlCol="0" anchor="ctr"/>
          <a:lstStyle/>
          <a:p>
            <a:pPr marL="0" indent="0">
              <a:buNone/>
            </a:pPr>
            <a:r>
              <a:rPr lang="en-US" sz="1300" dirty="0">
                <a:solidFill>
                  <a:srgbClr val="5C6470"/>
                </a:solidFill>
                <a:latin typeface="Calibri" pitchFamily="34" charset="0"/>
                <a:ea typeface="Calibri" pitchFamily="34" charset="-122"/>
                <a:cs typeface="Calibri" pitchFamily="34" charset="-120"/>
              </a:rPr>
              <a:t>Friendship groups and chosen self representation</a:t>
            </a:r>
            <a:endParaRPr lang="en-US" sz="13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4EFE6"/>
        </a:solidFill>
        <a:effectLst/>
      </p:bgPr>
    </p:bg>
    <p:spTree>
      <p:nvGrpSpPr>
        <p:cNvPr id="1" name=""/>
        <p:cNvGrpSpPr/>
        <p:nvPr/>
      </p:nvGrpSpPr>
      <p:grpSpPr>
        <a:xfrm>
          <a:off x="0" y="0"/>
          <a:ext cx="0" cy="0"/>
          <a:chOff x="0" y="0"/>
          <a:chExt cx="0" cy="0"/>
        </a:xfrm>
      </p:grpSpPr>
      <p:sp>
        <p:nvSpPr>
          <p:cNvPr id="2" name="Text 0"/>
          <p:cNvSpPr/>
          <p:nvPr/>
        </p:nvSpPr>
        <p:spPr>
          <a:xfrm>
            <a:off x="548640" y="347472"/>
            <a:ext cx="8229600" cy="292608"/>
          </a:xfrm>
          <a:prstGeom prst="rect">
            <a:avLst/>
          </a:prstGeom>
          <a:noFill/>
          <a:ln/>
        </p:spPr>
        <p:txBody>
          <a:bodyPr wrap="square" lIns="0" tIns="0" rIns="0" bIns="0" rtlCol="0" anchor="ctr"/>
          <a:lstStyle/>
          <a:p>
            <a:pPr marL="0" indent="0">
              <a:buNone/>
            </a:pPr>
            <a:r>
              <a:rPr lang="en-US" sz="1100" kern="0" spc="400" dirty="0">
                <a:solidFill>
                  <a:srgbClr val="5C6470"/>
                </a:solidFill>
                <a:latin typeface="Calibri" pitchFamily="34" charset="0"/>
                <a:ea typeface="Calibri" pitchFamily="34" charset="-122"/>
                <a:cs typeface="Calibri" pitchFamily="34" charset="-120"/>
              </a:rPr>
              <a:t>12  ·  REFLECTION</a:t>
            </a:r>
            <a:endParaRPr lang="en-US" sz="1100" dirty="0"/>
          </a:p>
        </p:txBody>
      </p:sp>
      <p:sp>
        <p:nvSpPr>
          <p:cNvPr id="3" name="Text 1"/>
          <p:cNvSpPr/>
          <p:nvPr/>
        </p:nvSpPr>
        <p:spPr>
          <a:xfrm>
            <a:off x="10271455" y="347472"/>
            <a:ext cx="1371600" cy="292608"/>
          </a:xfrm>
          <a:prstGeom prst="rect">
            <a:avLst/>
          </a:prstGeom>
          <a:noFill/>
          <a:ln/>
        </p:spPr>
        <p:txBody>
          <a:bodyPr wrap="square" lIns="0" tIns="0" rIns="0" bIns="0" rtlCol="0" anchor="ctr"/>
          <a:lstStyle/>
          <a:p>
            <a:pPr marL="0" indent="0" algn="r">
              <a:buNone/>
            </a:pPr>
            <a:r>
              <a:rPr lang="en-US" sz="1100" kern="0" spc="400" dirty="0">
                <a:solidFill>
                  <a:srgbClr val="5C6470"/>
                </a:solidFill>
                <a:latin typeface="Calibri" pitchFamily="34" charset="0"/>
                <a:ea typeface="Calibri" pitchFamily="34" charset="-122"/>
                <a:cs typeface="Calibri" pitchFamily="34" charset="-120"/>
              </a:rPr>
              <a:t>13 / 15</a:t>
            </a:r>
            <a:endParaRPr lang="en-US" sz="1100" dirty="0"/>
          </a:p>
        </p:txBody>
      </p:sp>
      <p:sp>
        <p:nvSpPr>
          <p:cNvPr id="4" name="Shape 2"/>
          <p:cNvSpPr/>
          <p:nvPr/>
        </p:nvSpPr>
        <p:spPr>
          <a:xfrm>
            <a:off x="548640" y="6199632"/>
            <a:ext cx="11094415" cy="0"/>
          </a:xfrm>
          <a:prstGeom prst="line">
            <a:avLst/>
          </a:prstGeom>
          <a:noFill/>
          <a:ln w="9525">
            <a:solidFill>
              <a:srgbClr val="C9C0B2"/>
            </a:solidFill>
            <a:prstDash val="solid"/>
          </a:ln>
        </p:spPr>
        <p:txBody>
          <a:bodyPr/>
          <a:lstStyle/>
          <a:p>
            <a:endParaRPr lang="en-GB"/>
          </a:p>
        </p:txBody>
      </p:sp>
      <p:sp>
        <p:nvSpPr>
          <p:cNvPr id="5" name="Text 3"/>
          <p:cNvSpPr/>
          <p:nvPr/>
        </p:nvSpPr>
        <p:spPr>
          <a:xfrm>
            <a:off x="548640" y="6382512"/>
            <a:ext cx="6858000" cy="256032"/>
          </a:xfrm>
          <a:prstGeom prst="rect">
            <a:avLst/>
          </a:prstGeom>
          <a:noFill/>
          <a:ln/>
        </p:spPr>
        <p:txBody>
          <a:bodyPr wrap="square" lIns="0" tIns="0" rIns="0" bIns="0" rtlCol="0" anchor="ctr"/>
          <a:lstStyle/>
          <a:p>
            <a:pPr marL="0" indent="0">
              <a:buNone/>
            </a:pPr>
            <a:r>
              <a:rPr lang="en-US" sz="1000" kern="0" spc="200" dirty="0">
                <a:solidFill>
                  <a:srgbClr val="5C6470"/>
                </a:solidFill>
                <a:latin typeface="Calibri" pitchFamily="34" charset="0"/>
                <a:ea typeface="Calibri" pitchFamily="34" charset="-122"/>
                <a:cs typeface="Calibri" pitchFamily="34" charset="-120"/>
              </a:rPr>
              <a:t>BMBM6021  ·  UNIVERSITY OF WALES TRINITY SAINT DAVID</a:t>
            </a:r>
            <a:endParaRPr lang="en-US" sz="1000" dirty="0"/>
          </a:p>
        </p:txBody>
      </p:sp>
      <p:sp>
        <p:nvSpPr>
          <p:cNvPr id="6" name="Text 4"/>
          <p:cNvSpPr/>
          <p:nvPr/>
        </p:nvSpPr>
        <p:spPr>
          <a:xfrm>
            <a:off x="7162495" y="6382512"/>
            <a:ext cx="4480560" cy="256032"/>
          </a:xfrm>
          <a:prstGeom prst="rect">
            <a:avLst/>
          </a:prstGeom>
          <a:noFill/>
          <a:ln/>
        </p:spPr>
        <p:txBody>
          <a:bodyPr wrap="square" lIns="0" tIns="0" rIns="0" bIns="0" rtlCol="0" anchor="ctr"/>
          <a:lstStyle/>
          <a:p>
            <a:pPr marL="0" indent="0" algn="r">
              <a:buNone/>
            </a:pPr>
            <a:r>
              <a:rPr lang="en-US" sz="1000" kern="0" spc="200" dirty="0">
                <a:solidFill>
                  <a:srgbClr val="5C6470"/>
                </a:solidFill>
                <a:latin typeface="Calibri" pitchFamily="34" charset="0"/>
                <a:ea typeface="Calibri" pitchFamily="34" charset="-122"/>
                <a:cs typeface="Calibri" pitchFamily="34" charset="-120"/>
              </a:rPr>
              <a:t>SELF REFERENCE CRITERION</a:t>
            </a:r>
            <a:endParaRPr lang="en-US" sz="1000" dirty="0"/>
          </a:p>
        </p:txBody>
      </p:sp>
      <p:sp>
        <p:nvSpPr>
          <p:cNvPr id="7" name="Shape 5"/>
          <p:cNvSpPr/>
          <p:nvPr/>
        </p:nvSpPr>
        <p:spPr>
          <a:xfrm>
            <a:off x="640080" y="1005840"/>
            <a:ext cx="10881360" cy="1920240"/>
          </a:xfrm>
          <a:prstGeom prst="roundRect">
            <a:avLst>
              <a:gd name="adj" fmla="val 4762"/>
            </a:avLst>
          </a:prstGeom>
          <a:solidFill>
            <a:srgbClr val="0F1B2D"/>
          </a:solidFill>
          <a:ln/>
        </p:spPr>
        <p:txBody>
          <a:bodyPr/>
          <a:lstStyle/>
          <a:p>
            <a:endParaRPr lang="en-GB"/>
          </a:p>
        </p:txBody>
      </p:sp>
      <p:sp>
        <p:nvSpPr>
          <p:cNvPr id="8" name="Text 6"/>
          <p:cNvSpPr/>
          <p:nvPr/>
        </p:nvSpPr>
        <p:spPr>
          <a:xfrm>
            <a:off x="1005840" y="1234440"/>
            <a:ext cx="10058400" cy="365760"/>
          </a:xfrm>
          <a:prstGeom prst="rect">
            <a:avLst/>
          </a:prstGeom>
          <a:noFill/>
          <a:ln/>
        </p:spPr>
        <p:txBody>
          <a:bodyPr wrap="square" lIns="0" tIns="0" rIns="0" bIns="0" rtlCol="0" anchor="ctr"/>
          <a:lstStyle/>
          <a:p>
            <a:pPr marL="0" indent="0">
              <a:buNone/>
            </a:pPr>
            <a:r>
              <a:rPr lang="en-US" sz="1800" b="1" dirty="0">
                <a:solidFill>
                  <a:srgbClr val="E8624D"/>
                </a:solidFill>
                <a:latin typeface="Calibri" pitchFamily="34" charset="0"/>
                <a:ea typeface="Calibri" pitchFamily="34" charset="-122"/>
                <a:cs typeface="Calibri" pitchFamily="34" charset="-120"/>
              </a:rPr>
              <a:t>Your culture is like your nose</a:t>
            </a:r>
            <a:endParaRPr lang="en-US" sz="1800" dirty="0"/>
          </a:p>
        </p:txBody>
      </p:sp>
      <p:sp>
        <p:nvSpPr>
          <p:cNvPr id="9" name="Text 7"/>
          <p:cNvSpPr/>
          <p:nvPr/>
        </p:nvSpPr>
        <p:spPr>
          <a:xfrm>
            <a:off x="1005840" y="1737360"/>
            <a:ext cx="10058400" cy="960120"/>
          </a:xfrm>
          <a:prstGeom prst="rect">
            <a:avLst/>
          </a:prstGeom>
          <a:noFill/>
          <a:ln/>
        </p:spPr>
        <p:txBody>
          <a:bodyPr wrap="square" lIns="0" tIns="0" rIns="0" bIns="0" rtlCol="0" anchor="ctr"/>
          <a:lstStyle/>
          <a:p>
            <a:pPr marL="0" indent="0">
              <a:buNone/>
            </a:pPr>
            <a:r>
              <a:rPr lang="en-US" sz="1500" dirty="0">
                <a:solidFill>
                  <a:srgbClr val="F4EFE6"/>
                </a:solidFill>
                <a:latin typeface="Calibri" pitchFamily="34" charset="0"/>
                <a:ea typeface="Calibri" pitchFamily="34" charset="-122"/>
                <a:cs typeface="Calibri" pitchFamily="34" charset="-120"/>
              </a:rPr>
              <a:t>You do not see it properly yourself, but everybody else does, and thinks it is peculiar if it differs from theirs. For the international manager: avoid the self reference criterion. Make a deliberate effort to think outside your own cultural box.</a:t>
            </a:r>
            <a:endParaRPr lang="en-US" sz="1500" dirty="0"/>
          </a:p>
        </p:txBody>
      </p:sp>
      <p:sp>
        <p:nvSpPr>
          <p:cNvPr id="10" name="Text 8"/>
          <p:cNvSpPr/>
          <p:nvPr/>
        </p:nvSpPr>
        <p:spPr>
          <a:xfrm>
            <a:off x="640080" y="3200400"/>
            <a:ext cx="10972800" cy="320040"/>
          </a:xfrm>
          <a:prstGeom prst="rect">
            <a:avLst/>
          </a:prstGeom>
          <a:noFill/>
          <a:ln/>
        </p:spPr>
        <p:txBody>
          <a:bodyPr wrap="square" lIns="0" tIns="0" rIns="0" bIns="0" rtlCol="0" anchor="ctr"/>
          <a:lstStyle/>
          <a:p>
            <a:pPr marL="0" indent="0">
              <a:buNone/>
            </a:pPr>
            <a:r>
              <a:rPr lang="en-US" sz="1700" b="1" dirty="0">
                <a:solidFill>
                  <a:srgbClr val="16263D"/>
                </a:solidFill>
                <a:latin typeface="Calibri" pitchFamily="34" charset="0"/>
                <a:ea typeface="Calibri" pitchFamily="34" charset="-122"/>
                <a:cs typeface="Calibri" pitchFamily="34" charset="-120"/>
              </a:rPr>
              <a:t>Discussion Task</a:t>
            </a:r>
            <a:endParaRPr lang="en-US" sz="1700" dirty="0"/>
          </a:p>
        </p:txBody>
      </p:sp>
      <p:sp>
        <p:nvSpPr>
          <p:cNvPr id="11" name="Shape 9"/>
          <p:cNvSpPr/>
          <p:nvPr/>
        </p:nvSpPr>
        <p:spPr>
          <a:xfrm>
            <a:off x="640080" y="3657600"/>
            <a:ext cx="10881360" cy="2011680"/>
          </a:xfrm>
          <a:prstGeom prst="roundRect">
            <a:avLst>
              <a:gd name="adj" fmla="val 4545"/>
            </a:avLst>
          </a:prstGeom>
          <a:solidFill>
            <a:srgbClr val="FFFFFF"/>
          </a:solidFill>
          <a:ln/>
          <a:effectLst>
            <a:outerShdw blurRad="101600" dist="25400" dir="8100000" algn="bl" rotWithShape="0">
              <a:srgbClr val="000000">
                <a:alpha val="6000"/>
              </a:srgbClr>
            </a:outerShdw>
          </a:effectLst>
        </p:spPr>
        <p:txBody>
          <a:bodyPr/>
          <a:lstStyle/>
          <a:p>
            <a:endParaRPr lang="en-GB"/>
          </a:p>
        </p:txBody>
      </p:sp>
      <p:sp>
        <p:nvSpPr>
          <p:cNvPr id="12" name="Text 10"/>
          <p:cNvSpPr/>
          <p:nvPr/>
        </p:nvSpPr>
        <p:spPr>
          <a:xfrm>
            <a:off x="1005840" y="3886200"/>
            <a:ext cx="10058400" cy="320040"/>
          </a:xfrm>
          <a:prstGeom prst="rect">
            <a:avLst/>
          </a:prstGeom>
          <a:noFill/>
          <a:ln/>
        </p:spPr>
        <p:txBody>
          <a:bodyPr wrap="square" lIns="0" tIns="0" rIns="0" bIns="0" rtlCol="0" anchor="ctr"/>
          <a:lstStyle/>
          <a:p>
            <a:pPr marL="0" indent="0">
              <a:buNone/>
            </a:pPr>
            <a:r>
              <a:rPr lang="en-US" sz="1500" b="1" dirty="0">
                <a:solidFill>
                  <a:srgbClr val="E8624D"/>
                </a:solidFill>
                <a:latin typeface="Calibri" pitchFamily="34" charset="0"/>
                <a:ea typeface="Calibri" pitchFamily="34" charset="-122"/>
                <a:cs typeface="Calibri" pitchFamily="34" charset="-120"/>
              </a:rPr>
              <a:t>Work with a partner</a:t>
            </a:r>
            <a:endParaRPr lang="en-US" sz="1500" dirty="0"/>
          </a:p>
        </p:txBody>
      </p:sp>
      <p:sp>
        <p:nvSpPr>
          <p:cNvPr id="13" name="Text 11"/>
          <p:cNvSpPr/>
          <p:nvPr/>
        </p:nvSpPr>
        <p:spPr>
          <a:xfrm>
            <a:off x="1005840" y="4343400"/>
            <a:ext cx="10058400" cy="1097280"/>
          </a:xfrm>
          <a:prstGeom prst="rect">
            <a:avLst/>
          </a:prstGeom>
          <a:noFill/>
          <a:ln/>
        </p:spPr>
        <p:txBody>
          <a:bodyPr wrap="square" lIns="0" tIns="0" rIns="0" bIns="0" rtlCol="0" anchor="ctr"/>
          <a:lstStyle/>
          <a:p>
            <a:pPr marL="0" indent="0">
              <a:buNone/>
            </a:pPr>
            <a:r>
              <a:rPr lang="en-US" sz="1500" dirty="0">
                <a:solidFill>
                  <a:srgbClr val="16263D"/>
                </a:solidFill>
                <a:latin typeface="Calibri" pitchFamily="34" charset="0"/>
                <a:ea typeface="Calibri" pitchFamily="34" charset="-122"/>
                <a:cs typeface="Calibri" pitchFamily="34" charset="-120"/>
              </a:rPr>
              <a:t>Discuss which three behaviours you found most odd when you came to the UK (or, if you are British, when travelling abroad). Then compare how people would behave at home in the same situations. What does this reveal about cultural programming?</a:t>
            </a:r>
            <a:endParaRPr lang="en-US" sz="15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4EFE6"/>
        </a:solidFill>
        <a:effectLst/>
      </p:bgPr>
    </p:bg>
    <p:spTree>
      <p:nvGrpSpPr>
        <p:cNvPr id="1" name=""/>
        <p:cNvGrpSpPr/>
        <p:nvPr/>
      </p:nvGrpSpPr>
      <p:grpSpPr>
        <a:xfrm>
          <a:off x="0" y="0"/>
          <a:ext cx="0" cy="0"/>
          <a:chOff x="0" y="0"/>
          <a:chExt cx="0" cy="0"/>
        </a:xfrm>
      </p:grpSpPr>
      <p:sp>
        <p:nvSpPr>
          <p:cNvPr id="2" name="Text 0"/>
          <p:cNvSpPr/>
          <p:nvPr/>
        </p:nvSpPr>
        <p:spPr>
          <a:xfrm>
            <a:off x="548640" y="347472"/>
            <a:ext cx="8229600" cy="292608"/>
          </a:xfrm>
          <a:prstGeom prst="rect">
            <a:avLst/>
          </a:prstGeom>
          <a:noFill/>
          <a:ln/>
        </p:spPr>
        <p:txBody>
          <a:bodyPr wrap="square" lIns="0" tIns="0" rIns="0" bIns="0" rtlCol="0" anchor="ctr"/>
          <a:lstStyle/>
          <a:p>
            <a:pPr marL="0" indent="0">
              <a:buNone/>
            </a:pPr>
            <a:r>
              <a:rPr lang="en-US" sz="1100" kern="0" spc="400" dirty="0">
                <a:solidFill>
                  <a:srgbClr val="5C6470"/>
                </a:solidFill>
                <a:latin typeface="Calibri" pitchFamily="34" charset="0"/>
                <a:ea typeface="Calibri" pitchFamily="34" charset="-122"/>
                <a:cs typeface="Calibri" pitchFamily="34" charset="-120"/>
              </a:rPr>
              <a:t>13  ·  CLOSING</a:t>
            </a:r>
            <a:endParaRPr lang="en-US" sz="1100" dirty="0"/>
          </a:p>
        </p:txBody>
      </p:sp>
      <p:sp>
        <p:nvSpPr>
          <p:cNvPr id="3" name="Text 1"/>
          <p:cNvSpPr/>
          <p:nvPr/>
        </p:nvSpPr>
        <p:spPr>
          <a:xfrm>
            <a:off x="10271455" y="347472"/>
            <a:ext cx="1371600" cy="292608"/>
          </a:xfrm>
          <a:prstGeom prst="rect">
            <a:avLst/>
          </a:prstGeom>
          <a:noFill/>
          <a:ln/>
        </p:spPr>
        <p:txBody>
          <a:bodyPr wrap="square" lIns="0" tIns="0" rIns="0" bIns="0" rtlCol="0" anchor="ctr"/>
          <a:lstStyle/>
          <a:p>
            <a:pPr marL="0" indent="0" algn="r">
              <a:buNone/>
            </a:pPr>
            <a:r>
              <a:rPr lang="en-US" sz="1100" kern="0" spc="400" dirty="0">
                <a:solidFill>
                  <a:srgbClr val="5C6470"/>
                </a:solidFill>
                <a:latin typeface="Calibri" pitchFamily="34" charset="0"/>
                <a:ea typeface="Calibri" pitchFamily="34" charset="-122"/>
                <a:cs typeface="Calibri" pitchFamily="34" charset="-120"/>
              </a:rPr>
              <a:t>14 / 15</a:t>
            </a:r>
            <a:endParaRPr lang="en-US" sz="1100" dirty="0"/>
          </a:p>
        </p:txBody>
      </p:sp>
      <p:sp>
        <p:nvSpPr>
          <p:cNvPr id="4" name="Shape 2"/>
          <p:cNvSpPr/>
          <p:nvPr/>
        </p:nvSpPr>
        <p:spPr>
          <a:xfrm>
            <a:off x="548640" y="6199632"/>
            <a:ext cx="11094415" cy="0"/>
          </a:xfrm>
          <a:prstGeom prst="line">
            <a:avLst/>
          </a:prstGeom>
          <a:noFill/>
          <a:ln w="9525">
            <a:solidFill>
              <a:srgbClr val="C9C0B2"/>
            </a:solidFill>
            <a:prstDash val="solid"/>
          </a:ln>
        </p:spPr>
        <p:txBody>
          <a:bodyPr/>
          <a:lstStyle/>
          <a:p>
            <a:endParaRPr lang="en-GB"/>
          </a:p>
        </p:txBody>
      </p:sp>
      <p:sp>
        <p:nvSpPr>
          <p:cNvPr id="5" name="Text 3"/>
          <p:cNvSpPr/>
          <p:nvPr/>
        </p:nvSpPr>
        <p:spPr>
          <a:xfrm>
            <a:off x="548640" y="6382512"/>
            <a:ext cx="6858000" cy="256032"/>
          </a:xfrm>
          <a:prstGeom prst="rect">
            <a:avLst/>
          </a:prstGeom>
          <a:noFill/>
          <a:ln/>
        </p:spPr>
        <p:txBody>
          <a:bodyPr wrap="square" lIns="0" tIns="0" rIns="0" bIns="0" rtlCol="0" anchor="ctr"/>
          <a:lstStyle/>
          <a:p>
            <a:pPr marL="0" indent="0">
              <a:buNone/>
            </a:pPr>
            <a:r>
              <a:rPr lang="en-US" sz="1000" kern="0" spc="200" dirty="0">
                <a:solidFill>
                  <a:srgbClr val="5C6470"/>
                </a:solidFill>
                <a:latin typeface="Calibri" pitchFamily="34" charset="0"/>
                <a:ea typeface="Calibri" pitchFamily="34" charset="-122"/>
                <a:cs typeface="Calibri" pitchFamily="34" charset="-120"/>
              </a:rPr>
              <a:t>BMBM6021  ·  UNIVERSITY OF WALES TRINITY SAINT DAVID</a:t>
            </a:r>
            <a:endParaRPr lang="en-US" sz="1000" dirty="0"/>
          </a:p>
        </p:txBody>
      </p:sp>
      <p:sp>
        <p:nvSpPr>
          <p:cNvPr id="6" name="Text 4"/>
          <p:cNvSpPr/>
          <p:nvPr/>
        </p:nvSpPr>
        <p:spPr>
          <a:xfrm>
            <a:off x="7162495" y="6382512"/>
            <a:ext cx="4480560" cy="256032"/>
          </a:xfrm>
          <a:prstGeom prst="rect">
            <a:avLst/>
          </a:prstGeom>
          <a:noFill/>
          <a:ln/>
        </p:spPr>
        <p:txBody>
          <a:bodyPr wrap="square" lIns="0" tIns="0" rIns="0" bIns="0" rtlCol="0" anchor="ctr"/>
          <a:lstStyle/>
          <a:p>
            <a:pPr marL="0" indent="0" algn="r">
              <a:buNone/>
            </a:pPr>
            <a:r>
              <a:rPr lang="en-US" sz="1000" kern="0" spc="200" dirty="0">
                <a:solidFill>
                  <a:srgbClr val="5C6470"/>
                </a:solidFill>
                <a:latin typeface="Calibri" pitchFamily="34" charset="0"/>
                <a:ea typeface="Calibri" pitchFamily="34" charset="-122"/>
                <a:cs typeface="Calibri" pitchFamily="34" charset="-120"/>
              </a:rPr>
              <a:t>SUMMARY</a:t>
            </a:r>
            <a:endParaRPr lang="en-US" sz="1000" dirty="0"/>
          </a:p>
        </p:txBody>
      </p:sp>
      <p:sp>
        <p:nvSpPr>
          <p:cNvPr id="7" name="Text 5"/>
          <p:cNvSpPr/>
          <p:nvPr/>
        </p:nvSpPr>
        <p:spPr>
          <a:xfrm>
            <a:off x="640080" y="914400"/>
            <a:ext cx="10972800" cy="365760"/>
          </a:xfrm>
          <a:prstGeom prst="rect">
            <a:avLst/>
          </a:prstGeom>
          <a:noFill/>
          <a:ln/>
        </p:spPr>
        <p:txBody>
          <a:bodyPr wrap="square" lIns="0" tIns="0" rIns="0" bIns="0" rtlCol="0" anchor="ctr"/>
          <a:lstStyle/>
          <a:p>
            <a:pPr marL="0" indent="0">
              <a:buNone/>
            </a:pPr>
            <a:r>
              <a:rPr lang="en-US" sz="2200" b="1" dirty="0">
                <a:solidFill>
                  <a:srgbClr val="16263D"/>
                </a:solidFill>
                <a:latin typeface="Calibri" pitchFamily="34" charset="0"/>
                <a:ea typeface="Calibri" pitchFamily="34" charset="-122"/>
                <a:cs typeface="Calibri" pitchFamily="34" charset="-120"/>
              </a:rPr>
              <a:t>Key takeaways</a:t>
            </a:r>
            <a:endParaRPr lang="en-US" sz="2200" dirty="0"/>
          </a:p>
        </p:txBody>
      </p:sp>
      <p:sp>
        <p:nvSpPr>
          <p:cNvPr id="8" name="Shape 6"/>
          <p:cNvSpPr/>
          <p:nvPr/>
        </p:nvSpPr>
        <p:spPr>
          <a:xfrm>
            <a:off x="685800" y="1490472"/>
            <a:ext cx="411480" cy="411480"/>
          </a:xfrm>
          <a:prstGeom prst="line">
            <a:avLst/>
          </a:prstGeom>
          <a:solidFill>
            <a:srgbClr val="E8624D"/>
          </a:solidFill>
          <a:ln/>
        </p:spPr>
        <p:txBody>
          <a:bodyPr/>
          <a:lstStyle/>
          <a:p>
            <a:endParaRPr lang="en-GB"/>
          </a:p>
        </p:txBody>
      </p:sp>
      <p:sp>
        <p:nvSpPr>
          <p:cNvPr id="9" name="Text 7"/>
          <p:cNvSpPr/>
          <p:nvPr/>
        </p:nvSpPr>
        <p:spPr>
          <a:xfrm>
            <a:off x="685800" y="1545336"/>
            <a:ext cx="411480" cy="32004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1</a:t>
            </a:r>
            <a:endParaRPr lang="en-US" sz="1600" dirty="0"/>
          </a:p>
        </p:txBody>
      </p:sp>
      <p:sp>
        <p:nvSpPr>
          <p:cNvPr id="10" name="Text 8"/>
          <p:cNvSpPr/>
          <p:nvPr/>
        </p:nvSpPr>
        <p:spPr>
          <a:xfrm>
            <a:off x="1325880" y="1508760"/>
            <a:ext cx="10058400" cy="548640"/>
          </a:xfrm>
          <a:prstGeom prst="rect">
            <a:avLst/>
          </a:prstGeom>
          <a:noFill/>
          <a:ln/>
        </p:spPr>
        <p:txBody>
          <a:bodyPr wrap="square" lIns="0" tIns="0" rIns="0" bIns="0" rtlCol="0" anchor="ctr"/>
          <a:lstStyle/>
          <a:p>
            <a:pPr marL="0" indent="0">
              <a:buNone/>
            </a:pPr>
            <a:r>
              <a:rPr lang="en-US" sz="1600" dirty="0">
                <a:solidFill>
                  <a:srgbClr val="16263D"/>
                </a:solidFill>
                <a:latin typeface="Calibri" pitchFamily="34" charset="0"/>
                <a:ea typeface="Calibri" pitchFamily="34" charset="-122"/>
                <a:cs typeface="Calibri" pitchFamily="34" charset="-120"/>
              </a:rPr>
              <a:t>Communication enables interaction; without it we cannot share knowledge beyond ourselves.</a:t>
            </a:r>
            <a:endParaRPr lang="en-US" sz="1600" dirty="0"/>
          </a:p>
        </p:txBody>
      </p:sp>
      <p:sp>
        <p:nvSpPr>
          <p:cNvPr id="11" name="Shape 9"/>
          <p:cNvSpPr/>
          <p:nvPr/>
        </p:nvSpPr>
        <p:spPr>
          <a:xfrm>
            <a:off x="685800" y="2313432"/>
            <a:ext cx="411480" cy="411480"/>
          </a:xfrm>
          <a:prstGeom prst="line">
            <a:avLst/>
          </a:prstGeom>
          <a:solidFill>
            <a:srgbClr val="E8624D"/>
          </a:solidFill>
          <a:ln/>
        </p:spPr>
        <p:txBody>
          <a:bodyPr/>
          <a:lstStyle/>
          <a:p>
            <a:endParaRPr lang="en-GB"/>
          </a:p>
        </p:txBody>
      </p:sp>
      <p:sp>
        <p:nvSpPr>
          <p:cNvPr id="12" name="Text 10"/>
          <p:cNvSpPr/>
          <p:nvPr/>
        </p:nvSpPr>
        <p:spPr>
          <a:xfrm>
            <a:off x="685800" y="2368296"/>
            <a:ext cx="411480" cy="32004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a:t>
            </a:r>
            <a:endParaRPr lang="en-US" sz="1600" dirty="0"/>
          </a:p>
        </p:txBody>
      </p:sp>
      <p:sp>
        <p:nvSpPr>
          <p:cNvPr id="13" name="Text 11"/>
          <p:cNvSpPr/>
          <p:nvPr/>
        </p:nvSpPr>
        <p:spPr>
          <a:xfrm>
            <a:off x="1325880" y="2331720"/>
            <a:ext cx="10058400" cy="548640"/>
          </a:xfrm>
          <a:prstGeom prst="rect">
            <a:avLst/>
          </a:prstGeom>
          <a:noFill/>
          <a:ln/>
        </p:spPr>
        <p:txBody>
          <a:bodyPr wrap="square" lIns="0" tIns="0" rIns="0" bIns="0" rtlCol="0" anchor="ctr"/>
          <a:lstStyle/>
          <a:p>
            <a:pPr marL="0" indent="0">
              <a:buNone/>
            </a:pPr>
            <a:r>
              <a:rPr lang="en-US" sz="1600" dirty="0">
                <a:solidFill>
                  <a:srgbClr val="16263D"/>
                </a:solidFill>
                <a:latin typeface="Calibri" pitchFamily="34" charset="0"/>
                <a:ea typeface="Calibri" pitchFamily="34" charset="-122"/>
                <a:cs typeface="Calibri" pitchFamily="34" charset="-120"/>
              </a:rPr>
              <a:t>Meaning is carried more by non verbal cues and tone than by words alone.</a:t>
            </a:r>
            <a:endParaRPr lang="en-US" sz="1600" dirty="0"/>
          </a:p>
        </p:txBody>
      </p:sp>
      <p:sp>
        <p:nvSpPr>
          <p:cNvPr id="14" name="Shape 12"/>
          <p:cNvSpPr/>
          <p:nvPr/>
        </p:nvSpPr>
        <p:spPr>
          <a:xfrm>
            <a:off x="685800" y="3136392"/>
            <a:ext cx="411480" cy="411480"/>
          </a:xfrm>
          <a:prstGeom prst="line">
            <a:avLst/>
          </a:prstGeom>
          <a:solidFill>
            <a:srgbClr val="E8624D"/>
          </a:solidFill>
          <a:ln/>
        </p:spPr>
        <p:txBody>
          <a:bodyPr/>
          <a:lstStyle/>
          <a:p>
            <a:endParaRPr lang="en-GB"/>
          </a:p>
        </p:txBody>
      </p:sp>
      <p:sp>
        <p:nvSpPr>
          <p:cNvPr id="15" name="Text 13"/>
          <p:cNvSpPr/>
          <p:nvPr/>
        </p:nvSpPr>
        <p:spPr>
          <a:xfrm>
            <a:off x="685800" y="3191256"/>
            <a:ext cx="411480" cy="32004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3</a:t>
            </a:r>
            <a:endParaRPr lang="en-US" sz="1600" dirty="0"/>
          </a:p>
        </p:txBody>
      </p:sp>
      <p:sp>
        <p:nvSpPr>
          <p:cNvPr id="16" name="Text 14"/>
          <p:cNvSpPr/>
          <p:nvPr/>
        </p:nvSpPr>
        <p:spPr>
          <a:xfrm>
            <a:off x="1325880" y="3154680"/>
            <a:ext cx="10058400" cy="548640"/>
          </a:xfrm>
          <a:prstGeom prst="rect">
            <a:avLst/>
          </a:prstGeom>
          <a:noFill/>
          <a:ln/>
        </p:spPr>
        <p:txBody>
          <a:bodyPr wrap="square" lIns="0" tIns="0" rIns="0" bIns="0" rtlCol="0" anchor="ctr"/>
          <a:lstStyle/>
          <a:p>
            <a:pPr marL="0" indent="0">
              <a:buNone/>
            </a:pPr>
            <a:r>
              <a:rPr lang="en-US" sz="1600" dirty="0">
                <a:solidFill>
                  <a:srgbClr val="16263D"/>
                </a:solidFill>
                <a:latin typeface="Calibri" pitchFamily="34" charset="0"/>
                <a:ea typeface="Calibri" pitchFamily="34" charset="-122"/>
                <a:cs typeface="Calibri" pitchFamily="34" charset="-120"/>
              </a:rPr>
              <a:t>Cultural differences are among the most powerful barriers and opportunities in IBC.</a:t>
            </a:r>
            <a:endParaRPr lang="en-US" sz="1600" dirty="0"/>
          </a:p>
        </p:txBody>
      </p:sp>
      <p:sp>
        <p:nvSpPr>
          <p:cNvPr id="17" name="Shape 15"/>
          <p:cNvSpPr/>
          <p:nvPr/>
        </p:nvSpPr>
        <p:spPr>
          <a:xfrm>
            <a:off x="685800" y="3959352"/>
            <a:ext cx="411480" cy="411480"/>
          </a:xfrm>
          <a:prstGeom prst="line">
            <a:avLst/>
          </a:prstGeom>
          <a:solidFill>
            <a:srgbClr val="E8624D"/>
          </a:solidFill>
          <a:ln/>
        </p:spPr>
        <p:txBody>
          <a:bodyPr/>
          <a:lstStyle/>
          <a:p>
            <a:endParaRPr lang="en-GB"/>
          </a:p>
        </p:txBody>
      </p:sp>
      <p:sp>
        <p:nvSpPr>
          <p:cNvPr id="18" name="Text 16"/>
          <p:cNvSpPr/>
          <p:nvPr/>
        </p:nvSpPr>
        <p:spPr>
          <a:xfrm>
            <a:off x="685800" y="4014216"/>
            <a:ext cx="411480" cy="32004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4</a:t>
            </a:r>
            <a:endParaRPr lang="en-US" sz="1600" dirty="0"/>
          </a:p>
        </p:txBody>
      </p:sp>
      <p:sp>
        <p:nvSpPr>
          <p:cNvPr id="19" name="Text 17"/>
          <p:cNvSpPr/>
          <p:nvPr/>
        </p:nvSpPr>
        <p:spPr>
          <a:xfrm>
            <a:off x="1325880" y="3977640"/>
            <a:ext cx="10058400" cy="548640"/>
          </a:xfrm>
          <a:prstGeom prst="rect">
            <a:avLst/>
          </a:prstGeom>
          <a:noFill/>
          <a:ln/>
        </p:spPr>
        <p:txBody>
          <a:bodyPr wrap="square" lIns="0" tIns="0" rIns="0" bIns="0" rtlCol="0" anchor="ctr"/>
          <a:lstStyle/>
          <a:p>
            <a:pPr marL="0" indent="0">
              <a:buNone/>
            </a:pPr>
            <a:r>
              <a:rPr lang="en-US" sz="1600" dirty="0">
                <a:solidFill>
                  <a:srgbClr val="16263D"/>
                </a:solidFill>
                <a:latin typeface="Calibri" pitchFamily="34" charset="0"/>
                <a:ea typeface="Calibri" pitchFamily="34" charset="-122"/>
                <a:cs typeface="Calibri" pitchFamily="34" charset="-120"/>
              </a:rPr>
              <a:t>Multiple models (including Hall high/low context) help us analyse and adapt our approach.</a:t>
            </a:r>
            <a:endParaRPr lang="en-US" sz="1600" dirty="0"/>
          </a:p>
        </p:txBody>
      </p:sp>
      <p:sp>
        <p:nvSpPr>
          <p:cNvPr id="20" name="Text 18"/>
          <p:cNvSpPr/>
          <p:nvPr/>
        </p:nvSpPr>
        <p:spPr>
          <a:xfrm>
            <a:off x="640080" y="4937760"/>
            <a:ext cx="10881360" cy="320040"/>
          </a:xfrm>
          <a:prstGeom prst="rect">
            <a:avLst/>
          </a:prstGeom>
          <a:noFill/>
          <a:ln/>
        </p:spPr>
        <p:txBody>
          <a:bodyPr wrap="square" lIns="0" tIns="0" rIns="0" bIns="0" rtlCol="0" anchor="ctr"/>
          <a:lstStyle/>
          <a:p>
            <a:pPr marL="0" indent="0">
              <a:buNone/>
            </a:pPr>
            <a:r>
              <a:rPr lang="en-US" sz="1300" i="1" dirty="0">
                <a:solidFill>
                  <a:srgbClr val="5C6470"/>
                </a:solidFill>
                <a:latin typeface="Calibri" pitchFamily="34" charset="0"/>
                <a:ea typeface="Calibri" pitchFamily="34" charset="-122"/>
                <a:cs typeface="Calibri" pitchFamily="34" charset="-120"/>
              </a:rPr>
              <a:t>Further reading: Hall high context / low context theory · Doole and Lowe cultural framework · Country Navigator resources</a:t>
            </a:r>
            <a:endParaRPr lang="en-US" sz="13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4EFE6"/>
        </a:solidFill>
        <a:effectLst/>
      </p:bgPr>
    </p:bg>
    <p:spTree>
      <p:nvGrpSpPr>
        <p:cNvPr id="1" name=""/>
        <p:cNvGrpSpPr/>
        <p:nvPr/>
      </p:nvGrpSpPr>
      <p:grpSpPr>
        <a:xfrm>
          <a:off x="0" y="0"/>
          <a:ext cx="0" cy="0"/>
          <a:chOff x="0" y="0"/>
          <a:chExt cx="0" cy="0"/>
        </a:xfrm>
      </p:grpSpPr>
      <p:sp>
        <p:nvSpPr>
          <p:cNvPr id="2" name="Text 0"/>
          <p:cNvSpPr/>
          <p:nvPr/>
        </p:nvSpPr>
        <p:spPr>
          <a:xfrm>
            <a:off x="548640" y="347472"/>
            <a:ext cx="8229600" cy="292608"/>
          </a:xfrm>
          <a:prstGeom prst="rect">
            <a:avLst/>
          </a:prstGeom>
          <a:noFill/>
          <a:ln/>
        </p:spPr>
        <p:txBody>
          <a:bodyPr wrap="square" lIns="0" tIns="0" rIns="0" bIns="0" rtlCol="0" anchor="ctr"/>
          <a:lstStyle/>
          <a:p>
            <a:pPr marL="0" indent="0">
              <a:buNone/>
            </a:pPr>
            <a:r>
              <a:rPr lang="en-US" sz="1100" kern="0" spc="400" dirty="0">
                <a:solidFill>
                  <a:srgbClr val="5C6470"/>
                </a:solidFill>
                <a:latin typeface="Calibri" pitchFamily="34" charset="0"/>
                <a:ea typeface="Calibri" pitchFamily="34" charset="-122"/>
                <a:cs typeface="Calibri" pitchFamily="34" charset="-120"/>
              </a:rPr>
              <a:t>14  ·  REFERENCES</a:t>
            </a:r>
            <a:endParaRPr lang="en-US" sz="1100" dirty="0"/>
          </a:p>
        </p:txBody>
      </p:sp>
      <p:sp>
        <p:nvSpPr>
          <p:cNvPr id="3" name="Text 1"/>
          <p:cNvSpPr/>
          <p:nvPr/>
        </p:nvSpPr>
        <p:spPr>
          <a:xfrm>
            <a:off x="10271455" y="347472"/>
            <a:ext cx="1371600" cy="292608"/>
          </a:xfrm>
          <a:prstGeom prst="rect">
            <a:avLst/>
          </a:prstGeom>
          <a:noFill/>
          <a:ln/>
        </p:spPr>
        <p:txBody>
          <a:bodyPr wrap="square" lIns="0" tIns="0" rIns="0" bIns="0" rtlCol="0" anchor="ctr"/>
          <a:lstStyle/>
          <a:p>
            <a:pPr marL="0" indent="0" algn="r">
              <a:buNone/>
            </a:pPr>
            <a:r>
              <a:rPr lang="en-US" sz="1100" kern="0" spc="400" dirty="0">
                <a:solidFill>
                  <a:srgbClr val="5C6470"/>
                </a:solidFill>
                <a:latin typeface="Calibri" pitchFamily="34" charset="0"/>
                <a:ea typeface="Calibri" pitchFamily="34" charset="-122"/>
                <a:cs typeface="Calibri" pitchFamily="34" charset="-120"/>
              </a:rPr>
              <a:t>15 / 15</a:t>
            </a:r>
            <a:endParaRPr lang="en-US" sz="1100" dirty="0"/>
          </a:p>
        </p:txBody>
      </p:sp>
      <p:sp>
        <p:nvSpPr>
          <p:cNvPr id="4" name="Shape 2"/>
          <p:cNvSpPr/>
          <p:nvPr/>
        </p:nvSpPr>
        <p:spPr>
          <a:xfrm>
            <a:off x="548640" y="6199632"/>
            <a:ext cx="11094415" cy="0"/>
          </a:xfrm>
          <a:prstGeom prst="line">
            <a:avLst/>
          </a:prstGeom>
          <a:noFill/>
          <a:ln w="9525">
            <a:solidFill>
              <a:srgbClr val="C9C0B2"/>
            </a:solidFill>
            <a:prstDash val="solid"/>
          </a:ln>
        </p:spPr>
        <p:txBody>
          <a:bodyPr/>
          <a:lstStyle/>
          <a:p>
            <a:endParaRPr lang="en-GB"/>
          </a:p>
        </p:txBody>
      </p:sp>
      <p:sp>
        <p:nvSpPr>
          <p:cNvPr id="5" name="Text 3"/>
          <p:cNvSpPr/>
          <p:nvPr/>
        </p:nvSpPr>
        <p:spPr>
          <a:xfrm>
            <a:off x="548640" y="6382512"/>
            <a:ext cx="6858000" cy="256032"/>
          </a:xfrm>
          <a:prstGeom prst="rect">
            <a:avLst/>
          </a:prstGeom>
          <a:noFill/>
          <a:ln/>
        </p:spPr>
        <p:txBody>
          <a:bodyPr wrap="square" lIns="0" tIns="0" rIns="0" bIns="0" rtlCol="0" anchor="ctr"/>
          <a:lstStyle/>
          <a:p>
            <a:pPr marL="0" indent="0">
              <a:buNone/>
            </a:pPr>
            <a:r>
              <a:rPr lang="en-US" sz="1000" kern="0" spc="200" dirty="0">
                <a:solidFill>
                  <a:srgbClr val="5C6470"/>
                </a:solidFill>
                <a:latin typeface="Calibri" pitchFamily="34" charset="0"/>
                <a:ea typeface="Calibri" pitchFamily="34" charset="-122"/>
                <a:cs typeface="Calibri" pitchFamily="34" charset="-120"/>
              </a:rPr>
              <a:t>BMBM6021  ·  UNIVERSITY OF WALES TRINITY SAINT DAVID</a:t>
            </a:r>
            <a:endParaRPr lang="en-US" sz="1000" dirty="0"/>
          </a:p>
        </p:txBody>
      </p:sp>
      <p:sp>
        <p:nvSpPr>
          <p:cNvPr id="6" name="Text 4"/>
          <p:cNvSpPr/>
          <p:nvPr/>
        </p:nvSpPr>
        <p:spPr>
          <a:xfrm>
            <a:off x="7162495" y="6382512"/>
            <a:ext cx="4480560" cy="256032"/>
          </a:xfrm>
          <a:prstGeom prst="rect">
            <a:avLst/>
          </a:prstGeom>
          <a:noFill/>
          <a:ln/>
        </p:spPr>
        <p:txBody>
          <a:bodyPr wrap="square" lIns="0" tIns="0" rIns="0" bIns="0" rtlCol="0" anchor="ctr"/>
          <a:lstStyle/>
          <a:p>
            <a:pPr marL="0" indent="0" algn="r">
              <a:buNone/>
            </a:pPr>
            <a:r>
              <a:rPr lang="en-US" sz="1000" kern="0" spc="200" dirty="0">
                <a:solidFill>
                  <a:srgbClr val="5C6470"/>
                </a:solidFill>
                <a:latin typeface="Calibri" pitchFamily="34" charset="0"/>
                <a:ea typeface="Calibri" pitchFamily="34" charset="-122"/>
                <a:cs typeface="Calibri" pitchFamily="34" charset="-120"/>
              </a:rPr>
              <a:t>HARVARD REFERENCING</a:t>
            </a:r>
            <a:endParaRPr lang="en-US" sz="1000" dirty="0"/>
          </a:p>
        </p:txBody>
      </p:sp>
      <p:sp>
        <p:nvSpPr>
          <p:cNvPr id="7" name="Text 5"/>
          <p:cNvSpPr/>
          <p:nvPr/>
        </p:nvSpPr>
        <p:spPr>
          <a:xfrm>
            <a:off x="640080" y="914400"/>
            <a:ext cx="10972800" cy="365760"/>
          </a:xfrm>
          <a:prstGeom prst="rect">
            <a:avLst/>
          </a:prstGeom>
          <a:noFill/>
          <a:ln/>
        </p:spPr>
        <p:txBody>
          <a:bodyPr wrap="square" lIns="0" tIns="0" rIns="0" bIns="0" rtlCol="0" anchor="ctr"/>
          <a:lstStyle/>
          <a:p>
            <a:pPr marL="0" indent="0">
              <a:buNone/>
            </a:pPr>
            <a:r>
              <a:rPr lang="en-US" sz="2200" b="1" dirty="0">
                <a:solidFill>
                  <a:srgbClr val="16263D"/>
                </a:solidFill>
                <a:latin typeface="Calibri" pitchFamily="34" charset="0"/>
                <a:ea typeface="Calibri" pitchFamily="34" charset="-122"/>
                <a:cs typeface="Calibri" pitchFamily="34" charset="-120"/>
              </a:rPr>
              <a:t>Harvard References</a:t>
            </a:r>
            <a:endParaRPr lang="en-US" sz="2200" dirty="0"/>
          </a:p>
        </p:txBody>
      </p:sp>
      <p:sp>
        <p:nvSpPr>
          <p:cNvPr id="8" name="Text 6"/>
          <p:cNvSpPr/>
          <p:nvPr/>
        </p:nvSpPr>
        <p:spPr>
          <a:xfrm>
            <a:off x="640080" y="1371600"/>
            <a:ext cx="10881360" cy="457200"/>
          </a:xfrm>
          <a:prstGeom prst="rect">
            <a:avLst/>
          </a:prstGeom>
          <a:noFill/>
          <a:ln/>
        </p:spPr>
        <p:txBody>
          <a:bodyPr wrap="square" lIns="0" tIns="0" rIns="0" bIns="0" rtlCol="0" anchor="ctr"/>
          <a:lstStyle/>
          <a:p>
            <a:pPr marL="0" indent="0">
              <a:buNone/>
            </a:pPr>
            <a:r>
              <a:rPr lang="en-US" sz="1200" dirty="0">
                <a:solidFill>
                  <a:srgbClr val="16263D"/>
                </a:solidFill>
                <a:latin typeface="Calibri" pitchFamily="34" charset="0"/>
                <a:ea typeface="Calibri" pitchFamily="34" charset="-122"/>
                <a:cs typeface="Calibri" pitchFamily="34" charset="-120"/>
              </a:rPr>
              <a:t>Doole, I. and Lowe, R. (2008) International marketing strategy: analysis, development and implementation. 5th edn. London: Cengage Learning.</a:t>
            </a:r>
            <a:endParaRPr lang="en-US" sz="1200" dirty="0"/>
          </a:p>
        </p:txBody>
      </p:sp>
      <p:sp>
        <p:nvSpPr>
          <p:cNvPr id="9" name="Text 7"/>
          <p:cNvSpPr/>
          <p:nvPr/>
        </p:nvSpPr>
        <p:spPr>
          <a:xfrm>
            <a:off x="640080" y="1874520"/>
            <a:ext cx="10881360" cy="457200"/>
          </a:xfrm>
          <a:prstGeom prst="rect">
            <a:avLst/>
          </a:prstGeom>
          <a:noFill/>
          <a:ln/>
        </p:spPr>
        <p:txBody>
          <a:bodyPr wrap="square" lIns="0" tIns="0" rIns="0" bIns="0" rtlCol="0" anchor="ctr"/>
          <a:lstStyle/>
          <a:p>
            <a:pPr marL="0" indent="0">
              <a:buNone/>
            </a:pPr>
            <a:r>
              <a:rPr lang="en-US" sz="1200" dirty="0">
                <a:solidFill>
                  <a:srgbClr val="16263D"/>
                </a:solidFill>
                <a:latin typeface="Calibri" pitchFamily="34" charset="0"/>
                <a:ea typeface="Calibri" pitchFamily="34" charset="-122"/>
                <a:cs typeface="Calibri" pitchFamily="34" charset="-120"/>
              </a:rPr>
              <a:t>Hall, E.T. (1976) Beyond culture. New York: Anchor Books.</a:t>
            </a:r>
            <a:endParaRPr lang="en-US" sz="1200" dirty="0"/>
          </a:p>
        </p:txBody>
      </p:sp>
      <p:sp>
        <p:nvSpPr>
          <p:cNvPr id="10" name="Text 8"/>
          <p:cNvSpPr/>
          <p:nvPr/>
        </p:nvSpPr>
        <p:spPr>
          <a:xfrm>
            <a:off x="640080" y="2377440"/>
            <a:ext cx="10881360" cy="457200"/>
          </a:xfrm>
          <a:prstGeom prst="rect">
            <a:avLst/>
          </a:prstGeom>
          <a:noFill/>
          <a:ln/>
        </p:spPr>
        <p:txBody>
          <a:bodyPr wrap="square" lIns="0" tIns="0" rIns="0" bIns="0" rtlCol="0" anchor="ctr"/>
          <a:lstStyle/>
          <a:p>
            <a:pPr marL="0" indent="0">
              <a:buNone/>
            </a:pPr>
            <a:r>
              <a:rPr lang="en-US" sz="1200" dirty="0">
                <a:solidFill>
                  <a:srgbClr val="16263D"/>
                </a:solidFill>
                <a:latin typeface="Calibri" pitchFamily="34" charset="0"/>
                <a:ea typeface="Calibri" pitchFamily="34" charset="-122"/>
                <a:cs typeface="Calibri" pitchFamily="34" charset="-120"/>
              </a:rPr>
              <a:t>Hall, E.T. and Hall, M.R. (1990) Understanding cultural differences: Germans, French and Americans. Yarmouth, ME: Intercultural Press.</a:t>
            </a:r>
            <a:endParaRPr lang="en-US" sz="1200" dirty="0"/>
          </a:p>
        </p:txBody>
      </p:sp>
      <p:sp>
        <p:nvSpPr>
          <p:cNvPr id="11" name="Text 9"/>
          <p:cNvSpPr/>
          <p:nvPr/>
        </p:nvSpPr>
        <p:spPr>
          <a:xfrm>
            <a:off x="640080" y="2880360"/>
            <a:ext cx="10881360" cy="457200"/>
          </a:xfrm>
          <a:prstGeom prst="rect">
            <a:avLst/>
          </a:prstGeom>
          <a:noFill/>
          <a:ln/>
        </p:spPr>
        <p:txBody>
          <a:bodyPr wrap="square" lIns="0" tIns="0" rIns="0" bIns="0" rtlCol="0" anchor="ctr"/>
          <a:lstStyle/>
          <a:p>
            <a:pPr marL="0" indent="0">
              <a:buNone/>
            </a:pPr>
            <a:r>
              <a:rPr lang="en-US" sz="1200" dirty="0">
                <a:solidFill>
                  <a:srgbClr val="16263D"/>
                </a:solidFill>
                <a:latin typeface="Calibri" pitchFamily="34" charset="0"/>
                <a:ea typeface="Calibri" pitchFamily="34" charset="-122"/>
                <a:cs typeface="Calibri" pitchFamily="34" charset="-120"/>
              </a:rPr>
              <a:t>Mehrabian, A. (1971) Silent messages. Belmont, CA: Wadsworth.</a:t>
            </a:r>
            <a:endParaRPr lang="en-US" sz="1200" dirty="0"/>
          </a:p>
        </p:txBody>
      </p:sp>
      <p:sp>
        <p:nvSpPr>
          <p:cNvPr id="12" name="Text 10"/>
          <p:cNvSpPr/>
          <p:nvPr/>
        </p:nvSpPr>
        <p:spPr>
          <a:xfrm>
            <a:off x="640080" y="3383280"/>
            <a:ext cx="10881360" cy="457200"/>
          </a:xfrm>
          <a:prstGeom prst="rect">
            <a:avLst/>
          </a:prstGeom>
          <a:noFill/>
          <a:ln/>
        </p:spPr>
        <p:txBody>
          <a:bodyPr wrap="square" lIns="0" tIns="0" rIns="0" bIns="0" rtlCol="0" anchor="ctr"/>
          <a:lstStyle/>
          <a:p>
            <a:pPr marL="0" indent="0">
              <a:buNone/>
            </a:pPr>
            <a:r>
              <a:rPr lang="en-US" sz="1200" dirty="0">
                <a:solidFill>
                  <a:srgbClr val="16263D"/>
                </a:solidFill>
                <a:latin typeface="Calibri" pitchFamily="34" charset="0"/>
                <a:ea typeface="Calibri" pitchFamily="34" charset="-122"/>
                <a:cs typeface="Calibri" pitchFamily="34" charset="-120"/>
              </a:rPr>
              <a:t>Hofstede, G., Hofstede, G.J. and Minkov, M. (2010) Cultures and organizations: software of the mind. 3rd edn. New York: McGraw Hill.</a:t>
            </a:r>
            <a:endParaRPr lang="en-US" sz="1200" dirty="0"/>
          </a:p>
        </p:txBody>
      </p:sp>
      <p:sp>
        <p:nvSpPr>
          <p:cNvPr id="13" name="Text 11"/>
          <p:cNvSpPr/>
          <p:nvPr/>
        </p:nvSpPr>
        <p:spPr>
          <a:xfrm>
            <a:off x="640080" y="3886200"/>
            <a:ext cx="10881360" cy="457200"/>
          </a:xfrm>
          <a:prstGeom prst="rect">
            <a:avLst/>
          </a:prstGeom>
          <a:noFill/>
          <a:ln/>
        </p:spPr>
        <p:txBody>
          <a:bodyPr wrap="square" lIns="0" tIns="0" rIns="0" bIns="0" rtlCol="0" anchor="ctr"/>
          <a:lstStyle/>
          <a:p>
            <a:pPr marL="0" indent="0">
              <a:buNone/>
            </a:pPr>
            <a:r>
              <a:rPr lang="en-US" sz="1200" dirty="0">
                <a:solidFill>
                  <a:srgbClr val="16263D"/>
                </a:solidFill>
                <a:latin typeface="Calibri" pitchFamily="34" charset="0"/>
                <a:ea typeface="Calibri" pitchFamily="34" charset="-122"/>
                <a:cs typeface="Calibri" pitchFamily="34" charset="-120"/>
              </a:rPr>
              <a:t>Trompenaars, F. and Hampden Turner, C. (2012) Riding the waves of culture: understanding diversity in global business. 3rd edn. London: Nicholas Brealey.</a:t>
            </a:r>
            <a:endParaRPr lang="en-US" sz="1200" dirty="0"/>
          </a:p>
        </p:txBody>
      </p:sp>
      <p:sp>
        <p:nvSpPr>
          <p:cNvPr id="14" name="Text 12"/>
          <p:cNvSpPr/>
          <p:nvPr/>
        </p:nvSpPr>
        <p:spPr>
          <a:xfrm>
            <a:off x="640080" y="4389120"/>
            <a:ext cx="10881360" cy="457200"/>
          </a:xfrm>
          <a:prstGeom prst="rect">
            <a:avLst/>
          </a:prstGeom>
          <a:noFill/>
          <a:ln/>
        </p:spPr>
        <p:txBody>
          <a:bodyPr wrap="square" lIns="0" tIns="0" rIns="0" bIns="0" rtlCol="0" anchor="ctr"/>
          <a:lstStyle/>
          <a:p>
            <a:pPr marL="0" indent="0">
              <a:buNone/>
            </a:pPr>
            <a:r>
              <a:rPr lang="en-US" sz="1200" dirty="0">
                <a:solidFill>
                  <a:srgbClr val="16263D"/>
                </a:solidFill>
                <a:latin typeface="Calibri" pitchFamily="34" charset="0"/>
                <a:ea typeface="Calibri" pitchFamily="34" charset="-122"/>
                <a:cs typeface="Calibri" pitchFamily="34" charset="-120"/>
              </a:rPr>
              <a:t>Gudykunst, W.B. (2004) Bridging differences: effective intergroup communication. 4th edn. Thousand Oaks, CA: Sage.</a:t>
            </a:r>
            <a:endParaRPr lang="en-US" sz="1200" dirty="0"/>
          </a:p>
        </p:txBody>
      </p:sp>
      <p:sp>
        <p:nvSpPr>
          <p:cNvPr id="15" name="Text 13"/>
          <p:cNvSpPr/>
          <p:nvPr/>
        </p:nvSpPr>
        <p:spPr>
          <a:xfrm>
            <a:off x="640080" y="4892040"/>
            <a:ext cx="10881360" cy="457200"/>
          </a:xfrm>
          <a:prstGeom prst="rect">
            <a:avLst/>
          </a:prstGeom>
          <a:noFill/>
          <a:ln/>
        </p:spPr>
        <p:txBody>
          <a:bodyPr wrap="square" lIns="0" tIns="0" rIns="0" bIns="0" rtlCol="0" anchor="ctr"/>
          <a:lstStyle/>
          <a:p>
            <a:pPr marL="0" indent="0">
              <a:buNone/>
            </a:pPr>
            <a:r>
              <a:rPr lang="en-US" sz="1200" dirty="0">
                <a:solidFill>
                  <a:srgbClr val="16263D"/>
                </a:solidFill>
                <a:latin typeface="Calibri" pitchFamily="34" charset="0"/>
                <a:ea typeface="Calibri" pitchFamily="34" charset="-122"/>
                <a:cs typeface="Calibri" pitchFamily="34" charset="-120"/>
              </a:rPr>
              <a:t>Country Navigator (n.d.) What are the differences between high context and low context cultures? Available at: https://www.countrynavigator.com (Accessed: 8 September 2026).</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1363</Words>
  <Application>Microsoft Office PowerPoint</Application>
  <PresentationFormat>Widescreen</PresentationFormat>
  <Paragraphs>237</Paragraphs>
  <Slides>15</Slides>
  <Notes>15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BMBM6021 International Business Communications: Lecture 1</dc:title>
  <dc:subject>Introduction, Communication and Culture</dc:subject>
  <dc:creator>Jaliya de Silva</dc:creator>
  <cp:lastModifiedBy>Jaliya De Silva</cp:lastModifiedBy>
  <cp:revision>2</cp:revision>
  <dcterms:created xsi:type="dcterms:W3CDTF">2026-09-08T12:16:37Z</dcterms:created>
  <dcterms:modified xsi:type="dcterms:W3CDTF">2026-09-08T12:21:30Z</dcterms:modified>
</cp:coreProperties>
</file>