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69" r:id="rId6"/>
    <p:sldId id="265" r:id="rId7"/>
    <p:sldId id="266" r:id="rId8"/>
    <p:sldId id="268" r:id="rId9"/>
    <p:sldId id="270" r:id="rId10"/>
    <p:sldId id="271" r:id="rId11"/>
    <p:sldId id="272" r:id="rId12"/>
    <p:sldId id="267" r:id="rId13"/>
    <p:sldId id="26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3" r:id="rId24"/>
    <p:sldId id="282" r:id="rId25"/>
    <p:sldId id="284" r:id="rId26"/>
    <p:sldId id="285" r:id="rId27"/>
    <p:sldId id="286" r:id="rId28"/>
    <p:sldId id="287" r:id="rId29"/>
    <p:sldId id="288" r:id="rId30"/>
    <p:sldId id="289" r:id="rId31"/>
    <p:sldId id="290" r:id="rId32"/>
    <p:sldId id="291" r:id="rId33"/>
    <p:sldId id="292" r:id="rId34"/>
    <p:sldId id="293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B9779D-2F43-B782-8777-29F497BE25D1}" v="131" dt="2026-06-01T22:47:09.387"/>
    <p1510:client id="{4E6912B3-2979-51B7-EE7B-784AFBBA7D3B}" v="126" dt="2026-05-31T21:06:42.946"/>
    <p1510:client id="{5CB49FF4-3233-FC2B-A1D3-22D747461544}" v="14" dt="2026-06-01T22:49:52.2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6C251-3FBB-A59E-82BA-A2E6191A2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9BAF92-992F-E7B5-0A39-713A30C216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40CB4F-9759-7DFA-6F61-A314ED38E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BF31-6BEB-E242-A213-8152DA917546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811F8-FFBB-4B6D-5B75-B839E946C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1FB209-EB4D-0B1B-6592-ED7F6E510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EA3C1-0982-ED43-8F7A-0CFC1A793E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7832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2E448-A287-A5E4-81E9-6CC8FA568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8EEC9-CA10-6822-F607-2A013E27C5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EE3CB-242D-D04B-11C2-8813B4210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BF31-6BEB-E242-A213-8152DA917546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0BF632-96EB-E3E0-A5BF-9544CF04A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31C047-4842-B965-3CFD-499AACEC6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EA3C1-0982-ED43-8F7A-0CFC1A793E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899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E8EC4-C7AF-5BC9-7C27-6BAC0A9E2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DD051-D43A-A0D7-6863-19B562A8D1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0F40F9-4A50-2F26-BB6B-54EC7853A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BF31-6BEB-E242-A213-8152DA917546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66151E-2940-7809-6F52-69B96C48A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856E43-EFFD-278C-A38D-71A0130E8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EA3C1-0982-ED43-8F7A-0CFC1A793E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08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19BAE-0B6B-D68A-D5F5-82E614A50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7333F-9DAE-33FE-BF37-3EF28E2D7D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92E8BC-1AB1-8F54-3010-729BBC935E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425A1B-BA1F-AA18-8D19-1EEC1B22A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BF31-6BEB-E242-A213-8152DA917546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B708B8-8EF0-C5F2-1CAC-4A9EDA2D0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22FDB6-5C86-9D43-3E96-A2E4BFB47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EA3C1-0982-ED43-8F7A-0CFC1A793E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251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4DB0C-C613-8127-0771-A4564057C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0F1287-F535-3C86-6461-EEE873FD69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879263-20C8-5574-46A7-6E730E733E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399CC4-ACD8-7A39-774B-FA6AEA9988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27FA07-C401-65C6-FA20-B872299AF6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49C97F-BE50-F440-4790-972DFBF1D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BF31-6BEB-E242-A213-8152DA917546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22D03A-4579-1562-6B78-E3A47BD88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082718-FC73-11D0-D978-F24DADAC9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EA3C1-0982-ED43-8F7A-0CFC1A793E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070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95712-A8D9-9C75-7836-408CD13E5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E2BEA1-DD20-75D0-20F2-950F5BE82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BF31-6BEB-E242-A213-8152DA917546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F4CCB2-D9B4-347B-D72D-5B52FB353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0E16D-EEE4-8FCF-CB8E-982F89643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EA3C1-0982-ED43-8F7A-0CFC1A793E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138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C54980-C75C-F086-2542-96BF74BEE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BF31-6BEB-E242-A213-8152DA917546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5A0C65-9188-BB2A-0E88-BD14C1C05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0FBB2D-8A5A-EA79-8207-EFC08651B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EA3C1-0982-ED43-8F7A-0CFC1A793E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44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BF537-659A-7254-9BB4-EE167B0C3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91153-6F86-3CED-EFDA-E787A8E5C3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73C607-590F-46F6-0AC9-2A2B22B3FE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3FBC0-CF3A-D0D6-F936-96A1C5701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BF31-6BEB-E242-A213-8152DA917546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1793DB-F5B8-5E12-F09E-64262186D5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DD83BF-1630-9759-E9D1-8065C0454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EA3C1-0982-ED43-8F7A-0CFC1A793E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743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01574-3D09-88F8-53EB-250A194F2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ED3E13-2F09-1BEE-57C8-A72917020B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60C1FD-3AE5-F83C-3DF3-0E7D3A639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7F31C5-8F96-19D9-2791-80FC73615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BF31-6BEB-E242-A213-8152DA917546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3A6FF9-B866-AB18-D350-0CA73855C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694C44-F0B6-A185-2D65-3056353A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EA3C1-0982-ED43-8F7A-0CFC1A793E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203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A12A2-8464-95FC-3217-4BCFE70FC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AFFEB3-2CD9-9910-31C0-EBE67CD63B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C27915-AE9C-1219-6AF8-714E67E48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BF31-6BEB-E242-A213-8152DA917546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3B4FB2-C913-83C2-94E7-5B069E54A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FA02B9-B443-F9EE-8524-2BB81F6D0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EA3C1-0982-ED43-8F7A-0CFC1A793E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6039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D73037-B630-D274-1089-994AC510FC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037EBE-5501-C0D5-7EA4-2C130BF0A2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9E64D-6882-2AA6-420A-7517D47631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BF31-6BEB-E242-A213-8152DA917546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3B66A-402B-6F45-60EC-2BC3168E0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42C52E-E2E6-6C24-698B-BE01279A3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EA3C1-0982-ED43-8F7A-0CFC1A793E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183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0ACD5F-B3AA-D2D9-E45A-25868227B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C87342-AA5E-E40A-59CB-11E71FA988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87A630-0A46-1D55-C8CE-AB546ABC2C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16BF31-6BEB-E242-A213-8152DA917546}" type="datetimeFigureOut">
              <a:rPr lang="en-US" smtClean="0"/>
              <a:t>6/3/2026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F80B94-C2E0-DFD8-3EC4-D4647000C5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C5D170-C4B6-2E9F-E93F-37C5AFFA1A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BEA3C1-0982-ED43-8F7A-0CFC1A793E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590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study.sagepub.com/sites/default/files/bera_ethical_guidelines_2018_4th_ed.pdf" TargetMode="External"/><Relationship Id="rId13" Type="http://schemas.openxmlformats.org/officeDocument/2006/relationships/hyperlink" Target="https://blogs.worldbank.org/en/education/reducing-data-collection-bias-education-research" TargetMode="External"/><Relationship Id="rId18" Type="http://schemas.openxmlformats.org/officeDocument/2006/relationships/hyperlink" Target="https://www.aihr.com/blog/affinity-bias/" TargetMode="External"/><Relationship Id="rId26" Type="http://schemas.openxmlformats.org/officeDocument/2006/relationships/hyperlink" Target="https://www.ukri.org/who-we-are/esrc/what-is-social-science/quantitative-research/" TargetMode="External"/><Relationship Id="rId3" Type="http://schemas.openxmlformats.org/officeDocument/2006/relationships/hyperlink" Target="https://www.bera.ac.uk/?utm_source=copilot.com" TargetMode="External"/><Relationship Id="rId21" Type="http://schemas.openxmlformats.org/officeDocument/2006/relationships/hyperlink" Target="https://www.greenbook.org/insights/qualitative-market-research/8-examples-of-qualitative-research" TargetMode="External"/><Relationship Id="rId7" Type="http://schemas.openxmlformats.org/officeDocument/2006/relationships/hyperlink" Target="https://www.bera.ac.uk/publication/ethical-guidelines-for-educational-research-fifth-edition-2024" TargetMode="External"/><Relationship Id="rId12" Type="http://schemas.openxmlformats.org/officeDocument/2006/relationships/hyperlink" Target="https://er.educause.edu/articles/2021/7/recognizing-and-overcoming-obstacles-what-it-will-take-to-realize-the-potential-of-oer" TargetMode="External"/><Relationship Id="rId17" Type="http://schemas.openxmlformats.org/officeDocument/2006/relationships/hyperlink" Target="https://uk.sagepub.com/en-gb/eur/challenges-for-educational-research/book8768" TargetMode="External"/><Relationship Id="rId25" Type="http://schemas.openxmlformats.org/officeDocument/2006/relationships/hyperlink" Target="http://www.ukri.org" TargetMode="External"/><Relationship Id="rId2" Type="http://schemas.openxmlformats.org/officeDocument/2006/relationships/hyperlink" Target="https://my.chartered.college/impact_article/teacher-and-leader-research-the-ethics-of-researching-your-own-practice/" TargetMode="External"/><Relationship Id="rId16" Type="http://schemas.openxmlformats.org/officeDocument/2006/relationships/hyperlink" Target="https://www.researchgate.net/publication/320728640_Quantitative_Study_on_the_Usefulness_of_Homework_in_Primary_Education" TargetMode="External"/><Relationship Id="rId20" Type="http://schemas.openxmlformats.org/officeDocument/2006/relationships/hyperlink" Target="http://www.greenbook.org" TargetMode="External"/><Relationship Id="rId29" Type="http://schemas.openxmlformats.org/officeDocument/2006/relationships/hyperlink" Target="http://www.proques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era.ac.uk" TargetMode="External"/><Relationship Id="rId11" Type="http://schemas.openxmlformats.org/officeDocument/2006/relationships/hyperlink" Target="https://www.gov.uk/government/speeches/nick-gibb-the-importance-of-education-research" TargetMode="External"/><Relationship Id="rId24" Type="http://schemas.openxmlformats.org/officeDocument/2006/relationships/hyperlink" Target="https://the-sra.org.uk/SRA/SRA/Blog/Tacklingthechallengesofconductingresearchinschools.aspx" TargetMode="External"/><Relationship Id="rId5" Type="http://schemas.openxmlformats.org/officeDocument/2006/relationships/hyperlink" Target="https://www.thirdsector.co.uk/nspcc-rebrands-focus-solutions-child-abuse-rather-problem/communications/article/1314358" TargetMode="External"/><Relationship Id="rId15" Type="http://schemas.openxmlformats.org/officeDocument/2006/relationships/hyperlink" Target="https://www.leedsbeckett.ac.uk/-/media/files/student-hub/research-ethics/carnegie-guidance--working-with-children-2020.pdf" TargetMode="External"/><Relationship Id="rId23" Type="http://schemas.openxmlformats.org/officeDocument/2006/relationships/hyperlink" Target="https://www.ncbi.nlm.nih.gov/books/NBK470395/" TargetMode="External"/><Relationship Id="rId28" Type="http://schemas.openxmlformats.org/officeDocument/2006/relationships/hyperlink" Target="https://www.waldenu.edu/news-and-events/publications/articles/2010/01-research-challenges" TargetMode="External"/><Relationship Id="rId10" Type="http://schemas.openxmlformats.org/officeDocument/2006/relationships/hyperlink" Target="https://user-research.education.gov.uk/guidance/ethics-and-safeguarding/research-with-children-and-young-people" TargetMode="External"/><Relationship Id="rId19" Type="http://schemas.openxmlformats.org/officeDocument/2006/relationships/hyperlink" Target="https://www.searchenginejournal.com/seo-challenges/212614/" TargetMode="External"/><Relationship Id="rId4" Type="http://schemas.openxmlformats.org/officeDocument/2006/relationships/hyperlink" Target="http://www.thirdsector.co.uk" TargetMode="External"/><Relationship Id="rId9" Type="http://schemas.openxmlformats.org/officeDocument/2006/relationships/hyperlink" Target="https://www.candacesmithetiquette.com/individuality-is-enhanced-by-etiquette.html" TargetMode="External"/><Relationship Id="rId14" Type="http://schemas.openxmlformats.org/officeDocument/2006/relationships/hyperlink" Target="https://learning.nspcc.org.uk/research-resources/briefings/research-with-children-ethics-safety-promoting-inclusion" TargetMode="External"/><Relationship Id="rId22" Type="http://schemas.openxmlformats.org/officeDocument/2006/relationships/hyperlink" Target="https://www.tandfonline.com/journals/rere20" TargetMode="External"/><Relationship Id="rId27" Type="http://schemas.openxmlformats.org/officeDocument/2006/relationships/hyperlink" Target="http://www.waldenu.edu" TargetMode="External"/><Relationship Id="rId30" Type="http://schemas.openxmlformats.org/officeDocument/2006/relationships/hyperlink" Target="https://www.proquest.com/openview/058c84ecfd436cf965eacb1556000ab0/1?pq-origsite=gscholar&amp;cbl=204222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6D7F41-AC8F-4B1E-4EE9-E3839D95BE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3408" y="992094"/>
            <a:ext cx="3616913" cy="2795160"/>
          </a:xfrm>
        </p:spPr>
        <p:txBody>
          <a:bodyPr>
            <a:normAutofit/>
          </a:bodyPr>
          <a:lstStyle/>
          <a:p>
            <a:r>
              <a:rPr lang="en-GB" sz="4400"/>
              <a:t>Ymchwil addysgol</a:t>
            </a:r>
            <a:endParaRPr lang="en-US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67EEF6-850A-700E-5965-CFDF68CB73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6287" y="4121253"/>
            <a:ext cx="3125337" cy="11368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Tilly Jones 2404562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D21981-3F3B-363E-97A9-7C0A4E97C3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5751" y="859393"/>
            <a:ext cx="5708649" cy="5109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857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8C83F6-AAF9-EDF3-2AD2-FC8485779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r>
              <a:rPr lang="en-US" sz="4000"/>
              <a:t>Cyflwyniad </a:t>
            </a:r>
          </a:p>
        </p:txBody>
      </p:sp>
      <p:pic>
        <p:nvPicPr>
          <p:cNvPr id="4" name="Picture 3" descr="What is Educational Research? + [Types, Scope &amp; Importance]">
            <a:extLst>
              <a:ext uri="{FF2B5EF4-FFF2-40B4-BE49-F238E27FC236}">
                <a16:creationId xmlns:a16="http://schemas.microsoft.com/office/drawing/2014/main" id="{51E45D99-7D7B-A24B-2A30-E94D77AAC3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699" r="12667"/>
          <a:stretch>
            <a:fillRect/>
          </a:stretch>
        </p:blipFill>
        <p:spPr>
          <a:xfrm>
            <a:off x="1068130" y="1198608"/>
            <a:ext cx="3876165" cy="402908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C851A-1080-4D34-D801-BEAC33D66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6502" y="2405894"/>
            <a:ext cx="5754896" cy="31974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/>
              <a:t>   </a:t>
            </a:r>
            <a:r>
              <a:rPr lang="en-GB" sz="1400" b="1"/>
              <a:t>Beth yw ymchwil addysgol?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Yn helpu i wella addysgu, dysgu a phrofiadau myfyrwyr.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Yn rhoi data dibynadwy i lywio penderfyniadau ac ymarfer.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Yn helpu athrawon i ddeall sut mae dulliau’n gweithio mewn sefyllfaoedd go iawn.</a:t>
            </a:r>
            <a:endParaRPr lang="en-GB" sz="1400"/>
          </a:p>
          <a:p>
            <a:r>
              <a:rPr lang="en-GB" sz="1400" b="1"/>
              <a:t> Beth fyddaf yn ei drafod?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Prif ddulliau ymchwil mewn addysg.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Manteision, anfanteision a chyfyngiadau pob dull.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Pam mae dewis dull sy’n cyd-fynd â’r cwestiwn ymchwil yn bwysig.</a:t>
            </a:r>
            <a:endParaRPr lang="en-GB" sz="1400"/>
          </a:p>
          <a:p>
            <a:r>
              <a:rPr lang="en-GB" sz="1400">
                <a:ea typeface="+mn-lt"/>
                <a:cs typeface="+mn-lt"/>
              </a:rPr>
              <a:t>Goblygiadau moesegol ymchwil gyda phlant a phobl ifanc.</a:t>
            </a:r>
            <a:endParaRPr lang="en-GB" sz="1400"/>
          </a:p>
          <a:p>
            <a:pPr>
              <a:buNone/>
            </a:pPr>
            <a:endParaRPr lang="en-GB" sz="1400">
              <a:ea typeface="+mn-lt"/>
              <a:cs typeface="+mn-lt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606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08A558-1C9D-3483-5825-B2BCBC301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Pam fod ymchwil addysgol yn bwysig</a:t>
            </a:r>
            <a:endParaRPr lang="en-US" sz="4000"/>
          </a:p>
        </p:txBody>
      </p:sp>
      <p:sp>
        <p:nvSpPr>
          <p:cNvPr id="20" name="Content Placeholder 7">
            <a:extLst>
              <a:ext uri="{FF2B5EF4-FFF2-40B4-BE49-F238E27FC236}">
                <a16:creationId xmlns:a16="http://schemas.microsoft.com/office/drawing/2014/main" id="{82B11545-4B5B-30B0-C9C7-8B9EC5C209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Yn </a:t>
            </a:r>
            <a:r>
              <a:rPr lang="en-US" sz="1200" err="1">
                <a:ea typeface="+mn-lt"/>
                <a:cs typeface="+mn-lt"/>
              </a:rPr>
              <a:t>seilio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addysgu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ar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dystiolaeth</a:t>
            </a:r>
            <a:r>
              <a:rPr lang="en-US" sz="1200">
                <a:ea typeface="+mn-lt"/>
                <a:cs typeface="+mn-lt"/>
              </a:rPr>
              <a:t>, </a:t>
            </a:r>
            <a:r>
              <a:rPr lang="en-US" sz="1200" err="1">
                <a:ea typeface="+mn-lt"/>
                <a:cs typeface="+mn-lt"/>
              </a:rPr>
              <a:t>nid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ar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dybiaethau</a:t>
            </a:r>
            <a:r>
              <a:rPr lang="en-US" sz="1200">
                <a:ea typeface="+mn-lt"/>
                <a:cs typeface="+mn-lt"/>
              </a:rPr>
              <a:t>.</a:t>
            </a:r>
            <a:endParaRPr lang="en-US" sz="1200"/>
          </a:p>
          <a:p>
            <a:pPr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Yn </a:t>
            </a:r>
            <a:r>
              <a:rPr lang="en-US" sz="1200" err="1">
                <a:ea typeface="+mn-lt"/>
                <a:cs typeface="+mn-lt"/>
              </a:rPr>
              <a:t>gwella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canlyniadau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myfyrwyr</a:t>
            </a:r>
            <a:r>
              <a:rPr lang="en-US" sz="1200">
                <a:ea typeface="+mn-lt"/>
                <a:cs typeface="+mn-lt"/>
              </a:rPr>
              <a:t> ac </a:t>
            </a:r>
            <a:r>
              <a:rPr lang="en-US" sz="1200" err="1">
                <a:ea typeface="+mn-lt"/>
                <a:cs typeface="+mn-lt"/>
              </a:rPr>
              <a:t>effeithiolrwydd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athrawon</a:t>
            </a:r>
            <a:r>
              <a:rPr lang="en-US" sz="1200">
                <a:ea typeface="+mn-lt"/>
                <a:cs typeface="+mn-lt"/>
              </a:rPr>
              <a:t>.</a:t>
            </a:r>
            <a:endParaRPr lang="en-US" sz="1200"/>
          </a:p>
          <a:p>
            <a:pPr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Gibb (2016): </a:t>
            </a:r>
            <a:r>
              <a:rPr lang="en-US" sz="1200" err="1">
                <a:ea typeface="+mn-lt"/>
                <a:cs typeface="+mn-lt"/>
              </a:rPr>
              <a:t>ymchwil</a:t>
            </a:r>
            <a:r>
              <a:rPr lang="en-US" sz="1200">
                <a:ea typeface="+mn-lt"/>
                <a:cs typeface="+mn-lt"/>
              </a:rPr>
              <a:t> o </a:t>
            </a:r>
            <a:r>
              <a:rPr lang="en-US" sz="1200" err="1">
                <a:ea typeface="+mn-lt"/>
                <a:cs typeface="+mn-lt"/>
              </a:rPr>
              <a:t>ansawdd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uchel</a:t>
            </a:r>
            <a:r>
              <a:rPr lang="en-US" sz="1200">
                <a:ea typeface="+mn-lt"/>
                <a:cs typeface="+mn-lt"/>
              </a:rPr>
              <a:t> → </a:t>
            </a:r>
            <a:r>
              <a:rPr lang="en-US" sz="1200" err="1">
                <a:ea typeface="+mn-lt"/>
                <a:cs typeface="+mn-lt"/>
              </a:rPr>
              <a:t>strategaethau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fel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ffoneg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systematig</a:t>
            </a:r>
            <a:r>
              <a:rPr lang="en-US" sz="1200">
                <a:ea typeface="+mn-lt"/>
                <a:cs typeface="+mn-lt"/>
              </a:rPr>
              <a:t> a </a:t>
            </a:r>
            <a:r>
              <a:rPr lang="en-US" sz="1200" err="1">
                <a:ea typeface="+mn-lt"/>
                <a:cs typeface="+mn-lt"/>
              </a:rPr>
              <a:t>meistroli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mathemateg</a:t>
            </a:r>
            <a:r>
              <a:rPr lang="en-US" sz="1200">
                <a:ea typeface="+mn-lt"/>
                <a:cs typeface="+mn-lt"/>
              </a:rPr>
              <a:t>.</a:t>
            </a:r>
            <a:endParaRPr lang="en-US" sz="1200"/>
          </a:p>
          <a:p>
            <a:pPr>
              <a:buFont typeface="Arial"/>
              <a:buChar char="•"/>
            </a:pPr>
            <a:r>
              <a:rPr lang="en-US" sz="1200">
                <a:ea typeface="+mn-lt"/>
                <a:cs typeface="+mn-lt"/>
              </a:rPr>
              <a:t>Yn </a:t>
            </a:r>
            <a:r>
              <a:rPr lang="en-US" sz="1200" err="1">
                <a:ea typeface="+mn-lt"/>
                <a:cs typeface="+mn-lt"/>
              </a:rPr>
              <a:t>helpu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athrawon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i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osgoi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dulliau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aneffeithiol</a:t>
            </a:r>
            <a:r>
              <a:rPr lang="en-US" sz="1200">
                <a:ea typeface="+mn-lt"/>
                <a:cs typeface="+mn-lt"/>
              </a:rPr>
              <a:t> neu </a:t>
            </a:r>
            <a:r>
              <a:rPr lang="en-US" sz="1200" err="1">
                <a:ea typeface="+mn-lt"/>
                <a:cs typeface="+mn-lt"/>
              </a:rPr>
              <a:t>wastraff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amser</a:t>
            </a:r>
            <a:r>
              <a:rPr lang="en-US" sz="1200">
                <a:ea typeface="+mn-lt"/>
                <a:cs typeface="+mn-lt"/>
              </a:rPr>
              <a:t>.</a:t>
            </a:r>
            <a:endParaRPr lang="en-US" sz="1200"/>
          </a:p>
          <a:p>
            <a:pPr>
              <a:buFont typeface="Arial"/>
              <a:buChar char="•"/>
            </a:pPr>
            <a:r>
              <a:rPr lang="en-US" sz="1200" err="1">
                <a:ea typeface="+mn-lt"/>
                <a:cs typeface="+mn-lt"/>
              </a:rPr>
              <a:t>Rhaid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i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ymchwil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fod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glir</a:t>
            </a:r>
            <a:r>
              <a:rPr lang="en-US" sz="1200">
                <a:ea typeface="+mn-lt"/>
                <a:cs typeface="+mn-lt"/>
              </a:rPr>
              <a:t>, </a:t>
            </a:r>
            <a:r>
              <a:rPr lang="en-US" sz="1200" err="1">
                <a:ea typeface="+mn-lt"/>
                <a:cs typeface="+mn-lt"/>
              </a:rPr>
              <a:t>hygyrch</a:t>
            </a:r>
            <a:r>
              <a:rPr lang="en-US" sz="1200">
                <a:ea typeface="+mn-lt"/>
                <a:cs typeface="+mn-lt"/>
              </a:rPr>
              <a:t> ac </a:t>
            </a:r>
            <a:r>
              <a:rPr lang="en-US" sz="1200" err="1">
                <a:ea typeface="+mn-lt"/>
                <a:cs typeface="+mn-lt"/>
              </a:rPr>
              <a:t>ymarferol</a:t>
            </a:r>
            <a:r>
              <a:rPr lang="en-US" sz="1200">
                <a:ea typeface="+mn-lt"/>
                <a:cs typeface="+mn-lt"/>
              </a:rPr>
              <a:t>.</a:t>
            </a:r>
            <a:endParaRPr lang="en-US" sz="1200"/>
          </a:p>
          <a:p>
            <a:pPr>
              <a:buFont typeface="Arial"/>
              <a:buChar char="•"/>
            </a:pPr>
            <a:r>
              <a:rPr lang="en-US" sz="1200" err="1">
                <a:ea typeface="+mn-lt"/>
                <a:cs typeface="+mn-lt"/>
              </a:rPr>
              <a:t>Mae’r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cyfnodolyn</a:t>
            </a:r>
            <a:r>
              <a:rPr lang="en-US" sz="1200">
                <a:ea typeface="+mn-lt"/>
                <a:cs typeface="+mn-lt"/>
              </a:rPr>
              <a:t> (Taylor &amp; Francis, n.d.) </a:t>
            </a:r>
            <a:r>
              <a:rPr lang="en-US" sz="1200" err="1">
                <a:ea typeface="+mn-lt"/>
                <a:cs typeface="+mn-lt"/>
              </a:rPr>
              <a:t>yn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pwysleisio</a:t>
            </a:r>
            <a:r>
              <a:rPr lang="en-US" sz="1200">
                <a:ea typeface="+mn-lt"/>
                <a:cs typeface="+mn-lt"/>
              </a:rPr>
              <a:t> bod </a:t>
            </a:r>
            <a:r>
              <a:rPr lang="en-US" sz="1200" err="1">
                <a:ea typeface="+mn-lt"/>
                <a:cs typeface="+mn-lt"/>
              </a:rPr>
              <a:t>ymchwil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addysgol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hanfodol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ar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gyfer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gwella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addysgu</a:t>
            </a:r>
            <a:r>
              <a:rPr lang="en-US" sz="1200">
                <a:ea typeface="+mn-lt"/>
                <a:cs typeface="+mn-lt"/>
              </a:rPr>
              <a:t> a </a:t>
            </a:r>
            <a:r>
              <a:rPr lang="en-US" sz="1200" err="1">
                <a:ea typeface="+mn-lt"/>
                <a:cs typeface="+mn-lt"/>
              </a:rPr>
              <a:t>dysgu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mewn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lleoliadau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ystafell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ddosbarth</a:t>
            </a:r>
            <a:r>
              <a:rPr lang="en-US" sz="1200">
                <a:ea typeface="+mn-lt"/>
                <a:cs typeface="+mn-lt"/>
              </a:rPr>
              <a:t> bob </a:t>
            </a:r>
            <a:r>
              <a:rPr lang="en-US" sz="1200" err="1">
                <a:ea typeface="+mn-lt"/>
                <a:cs typeface="+mn-lt"/>
              </a:rPr>
              <a:t>dydd</a:t>
            </a:r>
            <a:r>
              <a:rPr lang="en-US" sz="1200">
                <a:ea typeface="+mn-lt"/>
                <a:cs typeface="+mn-lt"/>
              </a:rPr>
              <a:t>.</a:t>
            </a:r>
            <a:endParaRPr lang="en-US" sz="1200"/>
          </a:p>
          <a:p>
            <a:pPr>
              <a:buFont typeface="Arial"/>
              <a:buChar char="•"/>
            </a:pPr>
            <a:r>
              <a:rPr lang="en-US" sz="1200" err="1">
                <a:ea typeface="+mn-lt"/>
                <a:cs typeface="+mn-lt"/>
              </a:rPr>
              <a:t>Mae’n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dangos</a:t>
            </a:r>
            <a:r>
              <a:rPr lang="en-US" sz="1200">
                <a:ea typeface="+mn-lt"/>
                <a:cs typeface="+mn-lt"/>
              </a:rPr>
              <a:t> bod </a:t>
            </a:r>
            <a:r>
              <a:rPr lang="en-US" sz="1200" err="1">
                <a:ea typeface="+mn-lt"/>
                <a:cs typeface="+mn-lt"/>
              </a:rPr>
              <a:t>ymchwil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chwarae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rôl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allweddol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wrth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lywio</a:t>
            </a:r>
            <a:r>
              <a:rPr lang="en-US" sz="1200">
                <a:ea typeface="+mn-lt"/>
                <a:cs typeface="+mn-lt"/>
              </a:rPr>
              <a:t> a </a:t>
            </a:r>
            <a:r>
              <a:rPr lang="en-US" sz="1200" err="1">
                <a:ea typeface="+mn-lt"/>
                <a:cs typeface="+mn-lt"/>
              </a:rPr>
              <a:t>dylanwadu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ar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bolisi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addysgol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ehangach</a:t>
            </a:r>
            <a:r>
              <a:rPr lang="en-US" sz="1200">
                <a:ea typeface="+mn-lt"/>
                <a:cs typeface="+mn-lt"/>
              </a:rPr>
              <a:t>.</a:t>
            </a:r>
            <a:endParaRPr lang="en-US" sz="1200"/>
          </a:p>
          <a:p>
            <a:pPr>
              <a:buFont typeface="Arial"/>
              <a:buChar char="•"/>
            </a:pPr>
            <a:r>
              <a:rPr lang="en-US" sz="1200" err="1">
                <a:ea typeface="+mn-lt"/>
                <a:cs typeface="+mn-lt"/>
              </a:rPr>
              <a:t>Mae’n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cyfrannu</a:t>
            </a:r>
            <a:r>
              <a:rPr lang="en-US" sz="1200">
                <a:ea typeface="+mn-lt"/>
                <a:cs typeface="+mn-lt"/>
              </a:rPr>
              <a:t> at </a:t>
            </a:r>
            <a:r>
              <a:rPr lang="en-US" sz="1200" err="1">
                <a:ea typeface="+mn-lt"/>
                <a:cs typeface="+mn-lt"/>
              </a:rPr>
              <a:t>asesu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effeithiolrwydd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cwricwla</a:t>
            </a:r>
            <a:r>
              <a:rPr lang="en-US" sz="1200">
                <a:ea typeface="+mn-lt"/>
                <a:cs typeface="+mn-lt"/>
              </a:rPr>
              <a:t> a </a:t>
            </a:r>
            <a:r>
              <a:rPr lang="en-US" sz="1200" err="1">
                <a:ea typeface="+mn-lt"/>
                <a:cs typeface="+mn-lt"/>
              </a:rPr>
              <a:t>dulliau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asesu</a:t>
            </a:r>
            <a:r>
              <a:rPr lang="en-US" sz="1200">
                <a:ea typeface="+mn-lt"/>
                <a:cs typeface="+mn-lt"/>
              </a:rPr>
              <a:t>, </a:t>
            </a:r>
            <a:r>
              <a:rPr lang="en-US" sz="1200" err="1">
                <a:ea typeface="+mn-lt"/>
                <a:cs typeface="+mn-lt"/>
              </a:rPr>
              <a:t>gan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helpu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ysgolion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i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ddeall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beth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sy’n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gweithio</a:t>
            </a:r>
            <a:r>
              <a:rPr lang="en-US" sz="1200">
                <a:ea typeface="+mn-lt"/>
                <a:cs typeface="+mn-lt"/>
              </a:rPr>
              <a:t> a </a:t>
            </a:r>
            <a:r>
              <a:rPr lang="en-US" sz="1200" err="1">
                <a:ea typeface="+mn-lt"/>
                <a:cs typeface="+mn-lt"/>
              </a:rPr>
              <a:t>pham</a:t>
            </a:r>
            <a:r>
              <a:rPr lang="en-US" sz="1200">
                <a:ea typeface="+mn-lt"/>
                <a:cs typeface="+mn-lt"/>
              </a:rPr>
              <a:t>.</a:t>
            </a:r>
            <a:endParaRPr lang="en-US" sz="1200"/>
          </a:p>
          <a:p>
            <a:pPr>
              <a:buFont typeface="Arial"/>
              <a:buChar char="•"/>
            </a:pPr>
            <a:r>
              <a:rPr lang="en-US" sz="1200" err="1">
                <a:ea typeface="+mn-lt"/>
                <a:cs typeface="+mn-lt"/>
              </a:rPr>
              <a:t>Mae’r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cyfnodolyn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tynnu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sylw</a:t>
            </a:r>
            <a:r>
              <a:rPr lang="en-US" sz="1200">
                <a:ea typeface="+mn-lt"/>
                <a:cs typeface="+mn-lt"/>
              </a:rPr>
              <a:t> at </a:t>
            </a:r>
            <a:r>
              <a:rPr lang="en-US" sz="1200" err="1">
                <a:ea typeface="+mn-lt"/>
                <a:cs typeface="+mn-lt"/>
              </a:rPr>
              <a:t>bwysigrwydd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ymchwil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wrth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ddeall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datblygiad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myfyrwyr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a’r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ffactorau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sy’n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dylanwadu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ar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eu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dysgu</a:t>
            </a:r>
            <a:r>
              <a:rPr lang="en-US" sz="1200">
                <a:ea typeface="+mn-lt"/>
                <a:cs typeface="+mn-lt"/>
              </a:rPr>
              <a:t>.</a:t>
            </a:r>
            <a:endParaRPr lang="en-US" sz="1200"/>
          </a:p>
          <a:p>
            <a:pPr>
              <a:buFont typeface="Arial"/>
              <a:buChar char="•"/>
            </a:pPr>
            <a:r>
              <a:rPr lang="en-US" sz="1200" err="1">
                <a:ea typeface="+mn-lt"/>
                <a:cs typeface="+mn-lt"/>
              </a:rPr>
              <a:t>Mae’n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amlygu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sut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mae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ymchwil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cynorthwyo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addysgwyr</a:t>
            </a:r>
            <a:r>
              <a:rPr lang="en-US" sz="1200">
                <a:ea typeface="+mn-lt"/>
                <a:cs typeface="+mn-lt"/>
              </a:rPr>
              <a:t> ac </a:t>
            </a:r>
            <a:r>
              <a:rPr lang="en-US" sz="1200" err="1">
                <a:ea typeface="+mn-lt"/>
                <a:cs typeface="+mn-lt"/>
              </a:rPr>
              <a:t>ysgolion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i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ymateb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i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faterion</a:t>
            </a:r>
            <a:r>
              <a:rPr lang="en-US" sz="1200">
                <a:ea typeface="+mn-lt"/>
                <a:cs typeface="+mn-lt"/>
              </a:rPr>
              <a:t> </a:t>
            </a:r>
            <a:r>
              <a:rPr lang="en-US" sz="1200" err="1">
                <a:ea typeface="+mn-lt"/>
                <a:cs typeface="+mn-lt"/>
              </a:rPr>
              <a:t>newydd</a:t>
            </a:r>
            <a:endParaRPr lang="en-US" sz="1200" err="1"/>
          </a:p>
          <a:p>
            <a:pPr>
              <a:buFont typeface="Arial"/>
              <a:buChar char="•"/>
            </a:pPr>
            <a:endParaRPr lang="en-US" sz="1100"/>
          </a:p>
          <a:p>
            <a:pPr marL="0" indent="0">
              <a:buNone/>
            </a:pPr>
            <a:endParaRPr lang="en-US" sz="1100"/>
          </a:p>
        </p:txBody>
      </p:sp>
      <p:pic>
        <p:nvPicPr>
          <p:cNvPr id="4" name="Content Placeholder 3" descr="Find the Why">
            <a:extLst>
              <a:ext uri="{FF2B5EF4-FFF2-40B4-BE49-F238E27FC236}">
                <a16:creationId xmlns:a16="http://schemas.microsoft.com/office/drawing/2014/main" id="{DFACDE36-48C2-C1E0-8A05-D34F389131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571" r="29480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387086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6FF42C2-EA15-4154-B242-E98E88CED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79DE9F7-28C4-4856-BA57-D696E124C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4927413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8DC330-6353-2F2D-FB37-52FA70C55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978408"/>
            <a:ext cx="4056530" cy="1106424"/>
          </a:xfrm>
        </p:spPr>
        <p:txBody>
          <a:bodyPr>
            <a:normAutofit/>
          </a:bodyPr>
          <a:lstStyle/>
          <a:p>
            <a:r>
              <a:rPr lang="en-GB" sz="2000">
                <a:latin typeface="Aptos"/>
              </a:rPr>
              <a:t>Trosolwg o Fethodolegau Ymchwil</a:t>
            </a:r>
            <a:endParaRPr lang="en-US" sz="20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1F9ED9C-121B-44C6-A308-5824769C4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043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A5F8185-F27B-4E99-A06C-007336FE3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9" y="2121408"/>
            <a:ext cx="395865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747CB-9724-F4CE-BA98-E932626889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359152"/>
            <a:ext cx="4056530" cy="34290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1800"/>
          </a:p>
          <a:p>
            <a:r>
              <a:rPr lang="en-GB" sz="1800">
                <a:ea typeface="+mn-lt"/>
                <a:cs typeface="+mn-lt"/>
              </a:rPr>
              <a:t>Ymchwil ansoddol</a:t>
            </a:r>
            <a:endParaRPr lang="en-GB" sz="1800"/>
          </a:p>
          <a:p>
            <a:endParaRPr lang="en-GB" sz="1800"/>
          </a:p>
          <a:p>
            <a:r>
              <a:rPr lang="en-GB" sz="1800">
                <a:ea typeface="+mn-lt"/>
                <a:cs typeface="+mn-lt"/>
              </a:rPr>
              <a:t>Ymchwil meintiol</a:t>
            </a:r>
            <a:endParaRPr lang="en-GB" sz="1800"/>
          </a:p>
          <a:p>
            <a:endParaRPr lang="en-GB" sz="1800"/>
          </a:p>
          <a:p>
            <a:r>
              <a:rPr lang="en-GB" sz="1800">
                <a:ea typeface="+mn-lt"/>
                <a:cs typeface="+mn-lt"/>
              </a:rPr>
              <a:t>Dulliau cymysg</a:t>
            </a:r>
            <a:endParaRPr lang="en-GB" sz="1800"/>
          </a:p>
        </p:txBody>
      </p:sp>
      <p:pic>
        <p:nvPicPr>
          <p:cNvPr id="4" name="Picture 3" descr="What is Qualitative Research? Definition, Types, Examples, Methods, and  Best Practices - IdeaScale">
            <a:extLst>
              <a:ext uri="{FF2B5EF4-FFF2-40B4-BE49-F238E27FC236}">
                <a16:creationId xmlns:a16="http://schemas.microsoft.com/office/drawing/2014/main" id="{EDDDF95C-8F13-D5CF-5AA8-CB787F36CE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6705" y="777298"/>
            <a:ext cx="2873668" cy="1918173"/>
          </a:xfrm>
          <a:prstGeom prst="rect">
            <a:avLst/>
          </a:prstGeom>
        </p:spPr>
      </p:pic>
      <p:pic>
        <p:nvPicPr>
          <p:cNvPr id="6" name="Picture 5" descr="Quantitative Research: What It Is, Types &amp; Methods">
            <a:extLst>
              <a:ext uri="{FF2B5EF4-FFF2-40B4-BE49-F238E27FC236}">
                <a16:creationId xmlns:a16="http://schemas.microsoft.com/office/drawing/2014/main" id="{87794AE4-B6FD-4ADD-FAFC-558AC77BF7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2365" y="875918"/>
            <a:ext cx="2873668" cy="1717016"/>
          </a:xfrm>
          <a:prstGeom prst="rect">
            <a:avLst/>
          </a:prstGeom>
        </p:spPr>
      </p:pic>
      <p:pic>
        <p:nvPicPr>
          <p:cNvPr id="7" name="Picture 6" descr="Mixed Methods Research ~ Different Types &amp; Examples">
            <a:extLst>
              <a:ext uri="{FF2B5EF4-FFF2-40B4-BE49-F238E27FC236}">
                <a16:creationId xmlns:a16="http://schemas.microsoft.com/office/drawing/2014/main" id="{19AA9830-1C38-3B7E-FDAC-5542218E6F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6705" y="3732209"/>
            <a:ext cx="5989328" cy="1811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264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016FE-F3AB-695C-DBA5-18E83DE93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774" y="1714954"/>
            <a:ext cx="6002110" cy="372903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600" b="1">
                <a:ea typeface="+mn-lt"/>
                <a:cs typeface="+mn-lt"/>
              </a:rPr>
              <a:t>Ymchwil ansoddol</a:t>
            </a:r>
            <a:r>
              <a:rPr lang="en-GB" sz="1600">
                <a:ea typeface="+mn-lt"/>
                <a:cs typeface="+mn-lt"/>
              </a:rPr>
              <a:t> yn ôl LibGuide Prifysgol Coventry, yn cynhyrchu data cyfoethog a disgrifiadol trwy archwilio profiadau, ystyron a safbwyntiau gan ddefnyddio dulliau hyblyg fel cyfweliadau a grwpiau ffocws </a:t>
            </a:r>
            <a:r>
              <a:rPr lang="en-GB" sz="1600" b="1">
                <a:ea typeface="+mn-lt"/>
                <a:cs typeface="+mn-lt"/>
              </a:rPr>
              <a:t>(Prifysgol Coventry, n.d.)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/>
          </a:p>
          <a:p>
            <a:r>
              <a:rPr lang="en-GB" sz="1600" b="1">
                <a:ea typeface="+mn-lt"/>
                <a:cs typeface="+mn-lt"/>
              </a:rPr>
              <a:t>Ymchwil feintiol</a:t>
            </a:r>
            <a:r>
              <a:rPr lang="en-GB" sz="1600">
                <a:ea typeface="+mn-lt"/>
                <a:cs typeface="+mn-lt"/>
              </a:rPr>
              <a:t> yn cael ei nodweddu fel un rhifiadol a systematig, gan ddefnyddio arolygon ac arbrofion i fesur newidynnau, profi rhagdybiaethau a nodi patrymau ystadegol </a:t>
            </a:r>
            <a:r>
              <a:rPr lang="en-GB" sz="1600" b="1">
                <a:ea typeface="+mn-lt"/>
                <a:cs typeface="+mn-lt"/>
              </a:rPr>
              <a:t>(Prifysgol Coventry, n.d.)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/>
          </a:p>
          <a:p>
            <a:r>
              <a:rPr lang="en-GB" sz="1600" b="1">
                <a:ea typeface="+mn-lt"/>
                <a:cs typeface="+mn-lt"/>
              </a:rPr>
              <a:t>Gwahaniaethau ymchwil</a:t>
            </a:r>
            <a:r>
              <a:rPr lang="en-GB" sz="1600">
                <a:ea typeface="+mn-lt"/>
                <a:cs typeface="+mn-lt"/>
              </a:rPr>
              <a:t> rhwng y ddau ddull yn cynnwys math o ddata, maint y sampl, arddull dadansoddi ac amcanion ymchwil </a:t>
            </a:r>
            <a:r>
              <a:rPr lang="en-GB" sz="1600" b="1">
                <a:ea typeface="+mn-lt"/>
                <a:cs typeface="+mn-lt"/>
              </a:rPr>
              <a:t>(Prifysgol Coventry, n.d.)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/>
          </a:p>
          <a:p>
            <a:r>
              <a:rPr lang="en-GB" sz="1600" b="1">
                <a:ea typeface="+mn-lt"/>
                <a:cs typeface="+mn-lt"/>
              </a:rPr>
              <a:t>Ymchwil dulliau cymysg</a:t>
            </a:r>
            <a:r>
              <a:rPr lang="en-GB" sz="1600">
                <a:ea typeface="+mn-lt"/>
                <a:cs typeface="+mn-lt"/>
              </a:rPr>
              <a:t> yn cael ei hamlygu fel dull buddiol sy’n cyfuno’r ddau ddull i sicrhau dealltwriaeth fwy trylwyr o bwnc </a:t>
            </a:r>
            <a:r>
              <a:rPr lang="en-GB" sz="1600" b="1">
                <a:ea typeface="+mn-lt"/>
                <a:cs typeface="+mn-lt"/>
              </a:rPr>
              <a:t>(Prifysgol Coventry, n.d.)</a:t>
            </a:r>
            <a:r>
              <a:rPr lang="en-GB" sz="1600">
                <a:ea typeface="+mn-lt"/>
                <a:cs typeface="+mn-lt"/>
              </a:rPr>
              <a:t>.</a:t>
            </a:r>
            <a:endParaRPr lang="en-GB" sz="1600"/>
          </a:p>
          <a:p>
            <a:endParaRPr lang="en-GB" sz="1600"/>
          </a:p>
        </p:txBody>
      </p:sp>
      <p:pic>
        <p:nvPicPr>
          <p:cNvPr id="4" name="Picture 3" descr="Research shows that working together boosts motivation">
            <a:extLst>
              <a:ext uri="{FF2B5EF4-FFF2-40B4-BE49-F238E27FC236}">
                <a16:creationId xmlns:a16="http://schemas.microsoft.com/office/drawing/2014/main" id="{EB78EA0D-5A3F-40AF-94B3-764465B3FC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903" r="29503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3710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6519E8-6613-B498-2F03-EAF056E95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GB" err="1"/>
              <a:t>Ymchwil</a:t>
            </a:r>
            <a:r>
              <a:rPr lang="en-GB"/>
              <a:t> </a:t>
            </a:r>
            <a:r>
              <a:rPr lang="en-GB" err="1"/>
              <a:t>ansoddol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3F209-B6B3-B2F0-3049-A82B48F819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0885" y="754744"/>
            <a:ext cx="8467357" cy="557189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000" err="1">
                <a:ea typeface="+mn-lt"/>
                <a:cs typeface="+mn-lt"/>
              </a:rPr>
              <a:t>Mae’r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datganiad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yn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pwysleisio</a:t>
            </a:r>
            <a:r>
              <a:rPr lang="en-GB" sz="1000">
                <a:ea typeface="+mn-lt"/>
                <a:cs typeface="+mn-lt"/>
              </a:rPr>
              <a:t> bod </a:t>
            </a:r>
            <a:r>
              <a:rPr lang="en-GB" sz="1000" b="1" err="1">
                <a:ea typeface="+mn-lt"/>
                <a:cs typeface="+mn-lt"/>
              </a:rPr>
              <a:t>ymchwil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ansoddol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yn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hanfodol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ar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gyfer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deall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profiadau</a:t>
            </a:r>
            <a:r>
              <a:rPr lang="en-GB" sz="1000">
                <a:ea typeface="+mn-lt"/>
                <a:cs typeface="+mn-lt"/>
              </a:rPr>
              <a:t>, </a:t>
            </a:r>
            <a:r>
              <a:rPr lang="en-GB" sz="1000" err="1">
                <a:ea typeface="+mn-lt"/>
                <a:cs typeface="+mn-lt"/>
              </a:rPr>
              <a:t>safbwyntiau</a:t>
            </a:r>
            <a:r>
              <a:rPr lang="en-GB" sz="1000">
                <a:ea typeface="+mn-lt"/>
                <a:cs typeface="+mn-lt"/>
              </a:rPr>
              <a:t> a </a:t>
            </a:r>
            <a:r>
              <a:rPr lang="en-GB" sz="1000" err="1">
                <a:ea typeface="+mn-lt"/>
                <a:cs typeface="+mn-lt"/>
              </a:rPr>
              <a:t>lleoliadau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cymdeithasol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dynol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cymhleth</a:t>
            </a:r>
            <a:r>
              <a:rPr lang="en-GB" sz="1000">
                <a:ea typeface="+mn-lt"/>
                <a:cs typeface="+mn-lt"/>
              </a:rPr>
              <a:t>.</a:t>
            </a:r>
            <a:endParaRPr lang="en-GB" sz="1000"/>
          </a:p>
          <a:p>
            <a:r>
              <a:rPr lang="en-GB" sz="1000">
                <a:ea typeface="+mn-lt"/>
                <a:cs typeface="+mn-lt"/>
              </a:rPr>
              <a:t>Mae </a:t>
            </a:r>
            <a:r>
              <a:rPr lang="en-GB" sz="1000" err="1">
                <a:ea typeface="+mn-lt"/>
                <a:cs typeface="+mn-lt"/>
              </a:rPr>
              <a:t>dulliau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ansoddol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yn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rhoi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blaenoriaeth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i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b="1">
                <a:ea typeface="+mn-lt"/>
                <a:cs typeface="+mn-lt"/>
              </a:rPr>
              <a:t>lais, </a:t>
            </a:r>
            <a:r>
              <a:rPr lang="en-GB" sz="1000" b="1" err="1">
                <a:ea typeface="+mn-lt"/>
                <a:cs typeface="+mn-lt"/>
              </a:rPr>
              <a:t>dyfnder</a:t>
            </a:r>
            <a:r>
              <a:rPr lang="en-GB" sz="1000" b="1">
                <a:ea typeface="+mn-lt"/>
                <a:cs typeface="+mn-lt"/>
              </a:rPr>
              <a:t> ac </a:t>
            </a:r>
            <a:r>
              <a:rPr lang="en-GB" sz="1000" b="1" err="1">
                <a:ea typeface="+mn-lt"/>
                <a:cs typeface="+mn-lt"/>
              </a:rPr>
              <a:t>arwyddocâd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cyfranogwyr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yn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hytrach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na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niferoedd</a:t>
            </a:r>
            <a:r>
              <a:rPr lang="en-GB" sz="1000">
                <a:ea typeface="+mn-lt"/>
                <a:cs typeface="+mn-lt"/>
              </a:rPr>
              <a:t>.</a:t>
            </a:r>
            <a:endParaRPr lang="en-GB" sz="1000"/>
          </a:p>
          <a:p>
            <a:r>
              <a:rPr lang="en-GB" sz="1000" err="1">
                <a:ea typeface="+mn-lt"/>
                <a:cs typeface="+mn-lt"/>
              </a:rPr>
              <a:t>Mae’r</a:t>
            </a:r>
            <a:r>
              <a:rPr lang="en-GB" sz="1000">
                <a:ea typeface="+mn-lt"/>
                <a:cs typeface="+mn-lt"/>
              </a:rPr>
              <a:t> dull </a:t>
            </a:r>
            <a:r>
              <a:rPr lang="en-GB" sz="1000" err="1">
                <a:ea typeface="+mn-lt"/>
                <a:cs typeface="+mn-lt"/>
              </a:rPr>
              <a:t>yn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cael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ei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nodweddu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fel</a:t>
            </a:r>
            <a:r>
              <a:rPr lang="en-GB" sz="1000">
                <a:ea typeface="+mn-lt"/>
                <a:cs typeface="+mn-lt"/>
              </a:rPr>
              <a:t> un </a:t>
            </a:r>
            <a:r>
              <a:rPr lang="en-GB" sz="1000" err="1">
                <a:ea typeface="+mn-lt"/>
                <a:cs typeface="+mn-lt"/>
              </a:rPr>
              <a:t>sy’n</a:t>
            </a:r>
            <a:r>
              <a:rPr lang="en-GB" sz="1000">
                <a:ea typeface="+mn-lt"/>
                <a:cs typeface="+mn-lt"/>
              </a:rPr>
              <a:t>:</a:t>
            </a:r>
            <a:endParaRPr lang="en-GB" sz="1000"/>
          </a:p>
          <a:p>
            <a:r>
              <a:rPr lang="en-GB" sz="1000">
                <a:ea typeface="+mn-lt"/>
                <a:cs typeface="+mn-lt"/>
              </a:rPr>
              <a:t>“</a:t>
            </a:r>
            <a:r>
              <a:rPr lang="en-GB" sz="1000" err="1">
                <a:ea typeface="+mn-lt"/>
                <a:cs typeface="+mn-lt"/>
              </a:rPr>
              <a:t>tynnu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sylw</a:t>
            </a:r>
            <a:r>
              <a:rPr lang="en-GB" sz="1000">
                <a:ea typeface="+mn-lt"/>
                <a:cs typeface="+mn-lt"/>
              </a:rPr>
              <a:t> at </a:t>
            </a:r>
            <a:r>
              <a:rPr lang="en-GB" sz="1000" err="1">
                <a:ea typeface="+mn-lt"/>
                <a:cs typeface="+mn-lt"/>
              </a:rPr>
              <a:t>gyfoeth</a:t>
            </a:r>
            <a:r>
              <a:rPr lang="en-GB" sz="1000">
                <a:ea typeface="+mn-lt"/>
                <a:cs typeface="+mn-lt"/>
              </a:rPr>
              <a:t> a </a:t>
            </a:r>
            <a:r>
              <a:rPr lang="en-GB" sz="1000" err="1">
                <a:ea typeface="+mn-lt"/>
                <a:cs typeface="+mn-lt"/>
              </a:rPr>
              <a:t>dyfnder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llais</a:t>
            </a:r>
            <a:r>
              <a:rPr lang="en-GB" sz="1000">
                <a:ea typeface="+mn-lt"/>
                <a:cs typeface="+mn-lt"/>
              </a:rPr>
              <a:t> a </a:t>
            </a:r>
            <a:r>
              <a:rPr lang="en-GB" sz="1000" err="1">
                <a:ea typeface="+mn-lt"/>
                <a:cs typeface="+mn-lt"/>
              </a:rPr>
              <a:t>chyd-destun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wrth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ddeall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ffenomenau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cymdeithasol</a:t>
            </a:r>
            <a:r>
              <a:rPr lang="en-GB" sz="1000">
                <a:ea typeface="+mn-lt"/>
                <a:cs typeface="+mn-lt"/>
              </a:rPr>
              <a:t>.”</a:t>
            </a:r>
            <a:endParaRPr lang="en-GB" sz="1000"/>
          </a:p>
          <a:p>
            <a:r>
              <a:rPr lang="en-GB" sz="1000">
                <a:ea typeface="+mn-lt"/>
                <a:cs typeface="+mn-lt"/>
              </a:rPr>
              <a:t>Mae’r </a:t>
            </a:r>
            <a:r>
              <a:rPr lang="en-GB" sz="1000" err="1">
                <a:ea typeface="+mn-lt"/>
                <a:cs typeface="+mn-lt"/>
              </a:rPr>
              <a:t>ddogfen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yn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egluro</a:t>
            </a:r>
            <a:r>
              <a:rPr lang="en-GB" sz="1000">
                <a:ea typeface="+mn-lt"/>
                <a:cs typeface="+mn-lt"/>
              </a:rPr>
              <a:t> bod </a:t>
            </a:r>
            <a:r>
              <a:rPr lang="en-GB" sz="1000" err="1">
                <a:ea typeface="+mn-lt"/>
                <a:cs typeface="+mn-lt"/>
              </a:rPr>
              <a:t>ymchwil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ansoddol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yn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bwysig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oherwydd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ei</a:t>
            </a:r>
            <a:r>
              <a:rPr lang="en-GB" sz="1000">
                <a:ea typeface="+mn-lt"/>
                <a:cs typeface="+mn-lt"/>
              </a:rPr>
              <a:t> bod </a:t>
            </a:r>
            <a:r>
              <a:rPr lang="en-GB" sz="1000" err="1">
                <a:ea typeface="+mn-lt"/>
                <a:cs typeface="+mn-lt"/>
              </a:rPr>
              <a:t>yn</a:t>
            </a:r>
            <a:r>
              <a:rPr lang="en-GB" sz="1000">
                <a:ea typeface="+mn-lt"/>
                <a:cs typeface="+mn-lt"/>
              </a:rPr>
              <a:t>:</a:t>
            </a:r>
            <a:endParaRPr lang="en-GB" sz="1000"/>
          </a:p>
          <a:p>
            <a:r>
              <a:rPr lang="en-GB" sz="1000" err="1">
                <a:ea typeface="+mn-lt"/>
                <a:cs typeface="+mn-lt"/>
              </a:rPr>
              <a:t>Galluogi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ymchwilio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i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faterion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cymdeithasol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cymhleth</a:t>
            </a:r>
            <a:endParaRPr lang="en-GB" sz="1000"/>
          </a:p>
          <a:p>
            <a:r>
              <a:rPr lang="en-GB" sz="1000" err="1">
                <a:ea typeface="+mn-lt"/>
                <a:cs typeface="+mn-lt"/>
              </a:rPr>
              <a:t>Darparu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mewnwelediadau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dwfn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sy’n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canolbwyntio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ar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bobl</a:t>
            </a:r>
            <a:endParaRPr lang="en-GB" sz="1000"/>
          </a:p>
          <a:p>
            <a:r>
              <a:rPr lang="en-GB" sz="1000">
                <a:ea typeface="+mn-lt"/>
                <a:cs typeface="+mn-lt"/>
              </a:rPr>
              <a:t>Cysylltu </a:t>
            </a:r>
            <a:r>
              <a:rPr lang="en-GB" sz="1000" err="1">
                <a:ea typeface="+mn-lt"/>
                <a:cs typeface="+mn-lt"/>
              </a:rPr>
              <a:t>ymchwil</a:t>
            </a:r>
            <a:r>
              <a:rPr lang="en-GB" sz="1000">
                <a:ea typeface="+mn-lt"/>
                <a:cs typeface="+mn-lt"/>
              </a:rPr>
              <a:t> â </a:t>
            </a:r>
            <a:r>
              <a:rPr lang="en-GB" sz="1000" b="1" err="1">
                <a:ea typeface="+mn-lt"/>
                <a:cs typeface="+mn-lt"/>
              </a:rPr>
              <a:t>materion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ymarferol</a:t>
            </a:r>
            <a:r>
              <a:rPr lang="en-GB" sz="1000" b="1">
                <a:ea typeface="+mn-lt"/>
                <a:cs typeface="+mn-lt"/>
              </a:rPr>
              <a:t> a real‑</a:t>
            </a:r>
            <a:r>
              <a:rPr lang="en-GB" sz="1000" b="1" err="1">
                <a:ea typeface="+mn-lt"/>
                <a:cs typeface="+mn-lt"/>
              </a:rPr>
              <a:t>byd</a:t>
            </a:r>
            <a:endParaRPr lang="en-GB" sz="1000"/>
          </a:p>
          <a:p>
            <a:r>
              <a:rPr lang="en-GB" sz="1000" err="1">
                <a:ea typeface="+mn-lt"/>
                <a:cs typeface="+mn-lt"/>
              </a:rPr>
              <a:t>Ymateb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yn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gyflym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i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newid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cymdeithasol</a:t>
            </a:r>
            <a:endParaRPr lang="en-GB" sz="1000"/>
          </a:p>
          <a:p>
            <a:r>
              <a:rPr lang="en-GB" sz="1000" err="1">
                <a:ea typeface="+mn-lt"/>
                <a:cs typeface="+mn-lt"/>
              </a:rPr>
              <a:t>Mae’n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cydnabod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anfanteision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megis</a:t>
            </a:r>
            <a:r>
              <a:rPr lang="en-GB" sz="1000">
                <a:ea typeface="+mn-lt"/>
                <a:cs typeface="+mn-lt"/>
              </a:rPr>
              <a:t>:</a:t>
            </a:r>
            <a:endParaRPr lang="en-GB" sz="1000"/>
          </a:p>
          <a:p>
            <a:r>
              <a:rPr lang="en-GB" sz="1000" b="1" err="1">
                <a:ea typeface="+mn-lt"/>
                <a:cs typeface="+mn-lt"/>
              </a:rPr>
              <a:t>Cyffredinoli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cyfyngedig</a:t>
            </a:r>
            <a:endParaRPr lang="en-GB" sz="1000"/>
          </a:p>
          <a:p>
            <a:r>
              <a:rPr lang="en-GB" sz="1000" b="1" err="1">
                <a:ea typeface="+mn-lt"/>
                <a:cs typeface="+mn-lt"/>
              </a:rPr>
              <a:t>Gweithdrefnau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sy’n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cymryd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llawer</a:t>
            </a:r>
            <a:r>
              <a:rPr lang="en-GB" sz="1000" b="1">
                <a:ea typeface="+mn-lt"/>
                <a:cs typeface="+mn-lt"/>
              </a:rPr>
              <a:t> o </a:t>
            </a:r>
            <a:r>
              <a:rPr lang="en-GB" sz="1000" b="1" err="1">
                <a:ea typeface="+mn-lt"/>
                <a:cs typeface="+mn-lt"/>
              </a:rPr>
              <a:t>amser</a:t>
            </a:r>
            <a:endParaRPr lang="en-GB" sz="1000"/>
          </a:p>
          <a:p>
            <a:r>
              <a:rPr lang="en-GB" sz="1000" b="1" err="1">
                <a:ea typeface="+mn-lt"/>
                <a:cs typeface="+mn-lt"/>
              </a:rPr>
              <a:t>Rhagfarn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bosibl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gan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ymchwilwyr</a:t>
            </a:r>
            <a:endParaRPr lang="en-GB" sz="1000"/>
          </a:p>
          <a:p>
            <a:r>
              <a:rPr lang="en-GB" sz="1000">
                <a:ea typeface="+mn-lt"/>
                <a:cs typeface="+mn-lt"/>
              </a:rPr>
              <a:t>Er </a:t>
            </a:r>
            <a:r>
              <a:rPr lang="en-GB" sz="1000" err="1">
                <a:ea typeface="+mn-lt"/>
                <a:cs typeface="+mn-lt"/>
              </a:rPr>
              <a:t>hynny</a:t>
            </a:r>
            <a:r>
              <a:rPr lang="en-GB" sz="1000">
                <a:ea typeface="+mn-lt"/>
                <a:cs typeface="+mn-lt"/>
              </a:rPr>
              <a:t>, </a:t>
            </a:r>
            <a:r>
              <a:rPr lang="en-GB" sz="1000" err="1">
                <a:ea typeface="+mn-lt"/>
                <a:cs typeface="+mn-lt"/>
              </a:rPr>
              <a:t>mae’r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llawlyfr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yn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tynnu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sylw</a:t>
            </a:r>
            <a:r>
              <a:rPr lang="en-GB" sz="1000">
                <a:ea typeface="+mn-lt"/>
                <a:cs typeface="+mn-lt"/>
              </a:rPr>
              <a:t> at </a:t>
            </a:r>
            <a:r>
              <a:rPr lang="en-GB" sz="1000" err="1">
                <a:ea typeface="+mn-lt"/>
                <a:cs typeface="+mn-lt"/>
              </a:rPr>
              <a:t>gryfderau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pwysig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fel</a:t>
            </a:r>
            <a:r>
              <a:rPr lang="en-GB" sz="1000">
                <a:ea typeface="+mn-lt"/>
                <a:cs typeface="+mn-lt"/>
              </a:rPr>
              <a:t>:</a:t>
            </a:r>
            <a:endParaRPr lang="en-GB" sz="1000"/>
          </a:p>
          <a:p>
            <a:r>
              <a:rPr lang="en-GB" sz="1000" b="1" err="1">
                <a:ea typeface="+mn-lt"/>
                <a:cs typeface="+mn-lt"/>
              </a:rPr>
              <a:t>Cyfoeth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cyd-destunol</a:t>
            </a:r>
            <a:endParaRPr lang="en-GB" sz="1000"/>
          </a:p>
          <a:p>
            <a:r>
              <a:rPr lang="en-GB" sz="1000" b="1" err="1">
                <a:ea typeface="+mn-lt"/>
                <a:cs typeface="+mn-lt"/>
              </a:rPr>
              <a:t>Addasrwydd</a:t>
            </a:r>
            <a:r>
              <a:rPr lang="en-GB" sz="1000" b="1">
                <a:ea typeface="+mn-lt"/>
                <a:cs typeface="+mn-lt"/>
              </a:rPr>
              <a:t> a </a:t>
            </a:r>
            <a:r>
              <a:rPr lang="en-GB" sz="1000" b="1" err="1">
                <a:ea typeface="+mn-lt"/>
                <a:cs typeface="+mn-lt"/>
              </a:rPr>
              <a:t>hyblygrwydd</a:t>
            </a:r>
            <a:endParaRPr lang="en-GB" sz="1000"/>
          </a:p>
          <a:p>
            <a:r>
              <a:rPr lang="en-GB" sz="1000" b="1" err="1">
                <a:ea typeface="+mn-lt"/>
                <a:cs typeface="+mn-lt"/>
              </a:rPr>
              <a:t>Dealltwriaeth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gyfannol</a:t>
            </a:r>
            <a:r>
              <a:rPr lang="en-GB" sz="1000">
                <a:ea typeface="+mn-lt"/>
                <a:cs typeface="+mn-lt"/>
              </a:rPr>
              <a:t> o </a:t>
            </a:r>
            <a:r>
              <a:rPr lang="en-GB" sz="1000" err="1">
                <a:ea typeface="+mn-lt"/>
                <a:cs typeface="+mn-lt"/>
              </a:rPr>
              <a:t>ffenomenau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cymdeithasol</a:t>
            </a:r>
            <a:endParaRPr lang="en-GB" sz="1000"/>
          </a:p>
          <a:p>
            <a:r>
              <a:rPr lang="en-GB" sz="1000">
                <a:ea typeface="+mn-lt"/>
                <a:cs typeface="+mn-lt"/>
              </a:rPr>
              <a:t>I </a:t>
            </a:r>
            <a:r>
              <a:rPr lang="en-GB" sz="1000" err="1">
                <a:ea typeface="+mn-lt"/>
                <a:cs typeface="+mn-lt"/>
              </a:rPr>
              <a:t>gynnal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trylwyredd</a:t>
            </a:r>
            <a:r>
              <a:rPr lang="en-GB" sz="1000">
                <a:ea typeface="+mn-lt"/>
                <a:cs typeface="+mn-lt"/>
              </a:rPr>
              <a:t> ac </a:t>
            </a:r>
            <a:r>
              <a:rPr lang="en-GB" sz="1000" err="1">
                <a:ea typeface="+mn-lt"/>
                <a:cs typeface="+mn-lt"/>
              </a:rPr>
              <a:t>ansawdd</a:t>
            </a:r>
            <a:r>
              <a:rPr lang="en-GB" sz="1000">
                <a:ea typeface="+mn-lt"/>
                <a:cs typeface="+mn-lt"/>
              </a:rPr>
              <a:t>, </a:t>
            </a:r>
            <a:r>
              <a:rPr lang="en-GB" sz="1000" err="1">
                <a:ea typeface="+mn-lt"/>
                <a:cs typeface="+mn-lt"/>
              </a:rPr>
              <a:t>argymhellir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technegau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megis</a:t>
            </a:r>
            <a:r>
              <a:rPr lang="en-GB" sz="1000">
                <a:ea typeface="+mn-lt"/>
                <a:cs typeface="+mn-lt"/>
              </a:rPr>
              <a:t>:</a:t>
            </a:r>
            <a:endParaRPr lang="en-GB" sz="1000"/>
          </a:p>
          <a:p>
            <a:r>
              <a:rPr lang="en-GB" sz="1000" b="1" err="1">
                <a:ea typeface="+mn-lt"/>
                <a:cs typeface="+mn-lt"/>
              </a:rPr>
              <a:t>Triongli</a:t>
            </a:r>
            <a:endParaRPr lang="en-GB" sz="1000"/>
          </a:p>
          <a:p>
            <a:r>
              <a:rPr lang="en-GB" sz="1000" b="1" err="1">
                <a:ea typeface="+mn-lt"/>
                <a:cs typeface="+mn-lt"/>
              </a:rPr>
              <a:t>Myfyrdod</a:t>
            </a:r>
            <a:r>
              <a:rPr lang="en-GB" sz="1000" b="1">
                <a:ea typeface="+mn-lt"/>
                <a:cs typeface="+mn-lt"/>
              </a:rPr>
              <a:t> (reflexivity)</a:t>
            </a:r>
            <a:endParaRPr lang="en-GB" sz="1000"/>
          </a:p>
          <a:p>
            <a:r>
              <a:rPr lang="en-GB" sz="1000" b="1" err="1">
                <a:ea typeface="+mn-lt"/>
                <a:cs typeface="+mn-lt"/>
              </a:rPr>
              <a:t>Fframweithiau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codio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penodol</a:t>
            </a:r>
            <a:endParaRPr lang="en-GB" sz="1000"/>
          </a:p>
          <a:p>
            <a:r>
              <a:rPr lang="en-GB" sz="1000">
                <a:ea typeface="+mn-lt"/>
                <a:cs typeface="+mn-lt"/>
              </a:rPr>
              <a:t>Mae’r </a:t>
            </a:r>
            <a:r>
              <a:rPr lang="en-GB" sz="1000" err="1">
                <a:ea typeface="+mn-lt"/>
                <a:cs typeface="+mn-lt"/>
              </a:rPr>
              <a:t>ddogfen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hefyd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yn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pwysleisio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pwysigrwydd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materion</a:t>
            </a:r>
            <a:r>
              <a:rPr lang="en-GB" sz="1000" b="1">
                <a:ea typeface="+mn-lt"/>
                <a:cs typeface="+mn-lt"/>
              </a:rPr>
              <a:t> </a:t>
            </a:r>
            <a:r>
              <a:rPr lang="en-GB" sz="1000" b="1" err="1">
                <a:ea typeface="+mn-lt"/>
                <a:cs typeface="+mn-lt"/>
              </a:rPr>
              <a:t>moesegol</a:t>
            </a:r>
            <a:r>
              <a:rPr lang="en-GB" sz="1000">
                <a:ea typeface="+mn-lt"/>
                <a:cs typeface="+mn-lt"/>
              </a:rPr>
              <a:t>, </a:t>
            </a:r>
            <a:r>
              <a:rPr lang="en-GB" sz="1000" err="1">
                <a:ea typeface="+mn-lt"/>
                <a:cs typeface="+mn-lt"/>
              </a:rPr>
              <a:t>gan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gynnwys</a:t>
            </a:r>
            <a:r>
              <a:rPr lang="en-GB" sz="1000">
                <a:ea typeface="+mn-lt"/>
                <a:cs typeface="+mn-lt"/>
              </a:rPr>
              <a:t>:</a:t>
            </a:r>
            <a:endParaRPr lang="en-GB" sz="1000"/>
          </a:p>
          <a:p>
            <a:r>
              <a:rPr lang="en-GB" sz="1000" err="1">
                <a:ea typeface="+mn-lt"/>
                <a:cs typeface="+mn-lt"/>
              </a:rPr>
              <a:t>Amddiffyn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cyfranogwyr</a:t>
            </a:r>
            <a:endParaRPr lang="en-GB" sz="1000"/>
          </a:p>
          <a:p>
            <a:r>
              <a:rPr lang="en-GB" sz="1000">
                <a:ea typeface="+mn-lt"/>
                <a:cs typeface="+mn-lt"/>
              </a:rPr>
              <a:t>Trin </a:t>
            </a:r>
            <a:r>
              <a:rPr lang="en-GB" sz="1000" err="1">
                <a:ea typeface="+mn-lt"/>
                <a:cs typeface="+mn-lt"/>
              </a:rPr>
              <a:t>data’n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gyfrifol</a:t>
            </a:r>
            <a:r>
              <a:rPr lang="en-GB" sz="1000">
                <a:ea typeface="+mn-lt"/>
                <a:cs typeface="+mn-lt"/>
              </a:rPr>
              <a:t> ac </a:t>
            </a:r>
            <a:r>
              <a:rPr lang="en-GB" sz="1000" err="1">
                <a:ea typeface="+mn-lt"/>
                <a:cs typeface="+mn-lt"/>
              </a:rPr>
              <a:t>yn</a:t>
            </a:r>
            <a:r>
              <a:rPr lang="en-GB" sz="1000">
                <a:ea typeface="+mn-lt"/>
                <a:cs typeface="+mn-lt"/>
              </a:rPr>
              <a:t> </a:t>
            </a:r>
            <a:r>
              <a:rPr lang="en-GB" sz="1000" err="1">
                <a:ea typeface="+mn-lt"/>
                <a:cs typeface="+mn-lt"/>
              </a:rPr>
              <a:t>foesegol</a:t>
            </a:r>
            <a:endParaRPr lang="en-GB" sz="1000" err="1"/>
          </a:p>
          <a:p>
            <a:endParaRPr lang="en-GB" sz="700"/>
          </a:p>
        </p:txBody>
      </p:sp>
      <p:pic>
        <p:nvPicPr>
          <p:cNvPr id="4" name="Picture 3" descr="Qualitative Methods Course • Global Health Social Science">
            <a:extLst>
              <a:ext uri="{FF2B5EF4-FFF2-40B4-BE49-F238E27FC236}">
                <a16:creationId xmlns:a16="http://schemas.microsoft.com/office/drawing/2014/main" id="{73A187D8-8EFE-F2F9-283D-B5570DE688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58" y="4014690"/>
            <a:ext cx="3364086" cy="846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320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4E344-42C0-DB87-57A9-9276E9FCA5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200" y="1289403"/>
            <a:ext cx="538750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>
                <a:ea typeface="+mn-lt"/>
                <a:cs typeface="+mn-lt"/>
              </a:rPr>
              <a:t>Mae </a:t>
            </a:r>
            <a:r>
              <a:rPr lang="en-GB" sz="1200" err="1">
                <a:ea typeface="+mn-lt"/>
                <a:cs typeface="+mn-lt"/>
              </a:rPr>
              <a:t>pennod</a:t>
            </a:r>
            <a:r>
              <a:rPr lang="en-GB" sz="1200">
                <a:ea typeface="+mn-lt"/>
                <a:cs typeface="+mn-lt"/>
              </a:rPr>
              <a:t> NCBI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pwysleisio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agweddau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ymchwil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ansoddol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sy’n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mynd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tu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hwnt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i’r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eisoes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wedi’i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drafod</a:t>
            </a:r>
            <a:r>
              <a:rPr lang="en-GB" sz="1200">
                <a:ea typeface="+mn-lt"/>
                <a:cs typeface="+mn-lt"/>
              </a:rPr>
              <a:t> o ran </a:t>
            </a:r>
            <a:r>
              <a:rPr lang="en-GB" sz="1200" err="1">
                <a:ea typeface="+mn-lt"/>
                <a:cs typeface="+mn-lt"/>
              </a:rPr>
              <a:t>addysg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StatPearls</a:t>
            </a:r>
            <a:r>
              <a:rPr lang="en-GB" sz="1200">
                <a:ea typeface="+mn-lt"/>
                <a:cs typeface="+mn-lt"/>
              </a:rPr>
              <a:t> Publishing, 2023).</a:t>
            </a:r>
            <a:endParaRPr lang="en-GB" sz="1200"/>
          </a:p>
          <a:p>
            <a:r>
              <a:rPr lang="en-GB" sz="1200" err="1">
                <a:ea typeface="+mn-lt"/>
                <a:cs typeface="+mn-lt"/>
              </a:rPr>
              <a:t>Mae’n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tynnu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sylw</a:t>
            </a:r>
            <a:r>
              <a:rPr lang="en-GB" sz="1200">
                <a:ea typeface="+mn-lt"/>
                <a:cs typeface="+mn-lt"/>
              </a:rPr>
              <a:t> at </a:t>
            </a:r>
            <a:r>
              <a:rPr lang="en-GB" sz="1200" err="1">
                <a:ea typeface="+mn-lt"/>
                <a:cs typeface="+mn-lt"/>
              </a:rPr>
              <a:t>bwysigrwydd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dulliau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ansoddol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datgelu’r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mecanweithiau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sy’n</a:t>
            </a:r>
            <a:r>
              <a:rPr lang="en-GB" sz="1200">
                <a:ea typeface="+mn-lt"/>
                <a:cs typeface="+mn-lt"/>
              </a:rPr>
              <a:t> sail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addysgu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dysgu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megis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sut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myfyrwyr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deall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aseiniadau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ymateb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iddynt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StatPearls</a:t>
            </a:r>
            <a:r>
              <a:rPr lang="en-GB" sz="1200">
                <a:ea typeface="+mn-lt"/>
                <a:cs typeface="+mn-lt"/>
              </a:rPr>
              <a:t> Publishing, 2023).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Mae </a:t>
            </a:r>
            <a:r>
              <a:rPr lang="en-GB" sz="1200" err="1">
                <a:ea typeface="+mn-lt"/>
                <a:cs typeface="+mn-lt"/>
              </a:rPr>
              <a:t>hefyd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amlygu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sut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athrawon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gwneud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penderfyniadau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addysgegol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ddydd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ddydd</a:t>
            </a:r>
            <a:r>
              <a:rPr lang="en-GB" sz="1200">
                <a:ea typeface="+mn-lt"/>
                <a:cs typeface="+mn-lt"/>
              </a:rPr>
              <a:t>, a </a:t>
            </a:r>
            <a:r>
              <a:rPr lang="en-GB" sz="1200" err="1">
                <a:ea typeface="+mn-lt"/>
                <a:cs typeface="+mn-lt"/>
              </a:rPr>
              <a:t>sut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amgylcheddau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ystafell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ddosbarth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dylanwadu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ymddygiad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ymgysylltiad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StatPearls</a:t>
            </a:r>
            <a:r>
              <a:rPr lang="en-GB" sz="1200">
                <a:ea typeface="+mn-lt"/>
                <a:cs typeface="+mn-lt"/>
              </a:rPr>
              <a:t> Publishing, 2023).</a:t>
            </a:r>
            <a:endParaRPr lang="en-GB" sz="1200"/>
          </a:p>
          <a:p>
            <a:r>
              <a:rPr lang="en-GB" sz="1200" err="1">
                <a:ea typeface="+mn-lt"/>
                <a:cs typeface="+mn-lt"/>
              </a:rPr>
              <a:t>Mae’r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bennod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pwysleisio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arwyddocâd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technegau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samplu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megis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samplu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pwrpasol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samplu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pêl‑eira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sicrhau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cynrychiolaeth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briodol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grwpiau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dysgwyr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penodol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e.e.</a:t>
            </a:r>
            <a:r>
              <a:rPr lang="en-GB" sz="1200">
                <a:ea typeface="+mn-lt"/>
                <a:cs typeface="+mn-lt"/>
              </a:rPr>
              <a:t>, AAA, SIY, </a:t>
            </a:r>
            <a:r>
              <a:rPr lang="en-GB" sz="1200" err="1">
                <a:ea typeface="+mn-lt"/>
                <a:cs typeface="+mn-lt"/>
              </a:rPr>
              <a:t>dysgwyr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sy’n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profi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anfantais</a:t>
            </a:r>
            <a:r>
              <a:rPr lang="en-GB" sz="1200">
                <a:ea typeface="+mn-lt"/>
                <a:cs typeface="+mn-lt"/>
              </a:rPr>
              <a:t>) (</a:t>
            </a:r>
            <a:r>
              <a:rPr lang="en-GB" sz="1200" err="1">
                <a:ea typeface="+mn-lt"/>
                <a:cs typeface="+mn-lt"/>
              </a:rPr>
              <a:t>StatPearls</a:t>
            </a:r>
            <a:r>
              <a:rPr lang="en-GB" sz="1200">
                <a:ea typeface="+mn-lt"/>
                <a:cs typeface="+mn-lt"/>
              </a:rPr>
              <a:t> Publishing, 2023).</a:t>
            </a:r>
            <a:endParaRPr lang="en-GB" sz="1200"/>
          </a:p>
          <a:p>
            <a:r>
              <a:rPr lang="en-GB" sz="1200" err="1">
                <a:ea typeface="+mn-lt"/>
                <a:cs typeface="+mn-lt"/>
              </a:rPr>
              <a:t>Mae’n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cyflwyno’r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cysyniad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ddirlawnder</a:t>
            </a:r>
            <a:r>
              <a:rPr lang="en-GB" sz="1200">
                <a:ea typeface="+mn-lt"/>
                <a:cs typeface="+mn-lt"/>
              </a:rPr>
              <a:t> data, </a:t>
            </a:r>
            <a:r>
              <a:rPr lang="en-GB" sz="1200" err="1">
                <a:ea typeface="+mn-lt"/>
                <a:cs typeface="+mn-lt"/>
              </a:rPr>
              <a:t>sy’n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helpu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ymchwilwyr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addysgol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wybod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pryd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digon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gyfweliadau</a:t>
            </a:r>
            <a:r>
              <a:rPr lang="en-GB" sz="1200">
                <a:ea typeface="+mn-lt"/>
                <a:cs typeface="+mn-lt"/>
              </a:rPr>
              <a:t> neu </a:t>
            </a:r>
            <a:r>
              <a:rPr lang="en-GB" sz="1200" err="1">
                <a:ea typeface="+mn-lt"/>
                <a:cs typeface="+mn-lt"/>
              </a:rPr>
              <a:t>arsylwadau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wedi’u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casglu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nodi </a:t>
            </a:r>
            <a:r>
              <a:rPr lang="en-GB" sz="1200" err="1">
                <a:ea typeface="+mn-lt"/>
                <a:cs typeface="+mn-lt"/>
              </a:rPr>
              <a:t>themâu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cyson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StatPearls</a:t>
            </a:r>
            <a:r>
              <a:rPr lang="en-GB" sz="1200">
                <a:ea typeface="+mn-lt"/>
                <a:cs typeface="+mn-lt"/>
              </a:rPr>
              <a:t> Publishing, 2023).</a:t>
            </a:r>
            <a:endParaRPr lang="en-GB" sz="1200"/>
          </a:p>
          <a:p>
            <a:r>
              <a:rPr lang="en-GB" sz="1200" err="1">
                <a:ea typeface="+mn-lt"/>
                <a:cs typeface="+mn-lt"/>
              </a:rPr>
              <a:t>Mae’r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bennod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hefyd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darparu</a:t>
            </a:r>
            <a:r>
              <a:rPr lang="en-GB" sz="1200">
                <a:ea typeface="+mn-lt"/>
                <a:cs typeface="+mn-lt"/>
              </a:rPr>
              <a:t> dull </a:t>
            </a:r>
            <a:r>
              <a:rPr lang="en-GB" sz="1200" err="1">
                <a:ea typeface="+mn-lt"/>
                <a:cs typeface="+mn-lt"/>
              </a:rPr>
              <a:t>gweithdrefnol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ymchwil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ansoddol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mewn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addysg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gan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gynnwys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creu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canllawiau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cyfweliadau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trefnu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nodiadau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maes</a:t>
            </a:r>
            <a:r>
              <a:rPr lang="en-GB" sz="1200">
                <a:ea typeface="+mn-lt"/>
                <a:cs typeface="+mn-lt"/>
              </a:rPr>
              <a:t>, a </a:t>
            </a:r>
            <a:r>
              <a:rPr lang="en-GB" sz="1200" err="1">
                <a:ea typeface="+mn-lt"/>
                <a:cs typeface="+mn-lt"/>
              </a:rPr>
              <a:t>sicrhau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trawsgrifiad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cywir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StatPearls</a:t>
            </a:r>
            <a:r>
              <a:rPr lang="en-GB" sz="1200">
                <a:ea typeface="+mn-lt"/>
                <a:cs typeface="+mn-lt"/>
              </a:rPr>
              <a:t> Publishing, 2023).</a:t>
            </a:r>
            <a:endParaRPr lang="en-GB" sz="1200"/>
          </a:p>
          <a:p>
            <a:pPr marL="0" indent="0">
              <a:buNone/>
            </a:pPr>
            <a:endParaRPr lang="en-GB" sz="1100" b="1"/>
          </a:p>
        </p:txBody>
      </p:sp>
      <p:pic>
        <p:nvPicPr>
          <p:cNvPr id="4" name="Picture 3" descr="Research methods: qualitative observation – Wounds UK">
            <a:extLst>
              <a:ext uri="{FF2B5EF4-FFF2-40B4-BE49-F238E27FC236}">
                <a16:creationId xmlns:a16="http://schemas.microsoft.com/office/drawing/2014/main" id="{C7B9FD19-683E-9B79-4562-DDF4328C74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827" r="28596" b="-2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5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0984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66A24-3B4E-5A35-D571-1A9306995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Ymchwil</a:t>
            </a:r>
            <a:r>
              <a:rPr lang="en-GB"/>
              <a:t> meintiol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2FC20-A8D0-6876-FEA6-FDCCF8E815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dyluniadau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meintiol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profir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damcaniaethau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ddefnyddio</a:t>
            </a:r>
            <a:r>
              <a:rPr lang="en-GB">
                <a:ea typeface="+mn-lt"/>
                <a:cs typeface="+mn-lt"/>
              </a:rPr>
              <a:t> data </a:t>
            </a:r>
            <a:r>
              <a:rPr lang="en-GB" err="1">
                <a:ea typeface="+mn-lt"/>
                <a:cs typeface="+mn-lt"/>
              </a:rPr>
              <a:t>rhifiadol</a:t>
            </a:r>
            <a:r>
              <a:rPr lang="en-GB">
                <a:ea typeface="+mn-lt"/>
                <a:cs typeface="+mn-lt"/>
              </a:rPr>
              <a:t> (Slater a Hasson, 2024).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Darperir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tystiolaeth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arsylwadol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wannach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ddisgrifiadol</a:t>
            </a:r>
            <a:r>
              <a:rPr lang="en-GB">
                <a:ea typeface="+mn-lt"/>
                <a:cs typeface="+mn-lt"/>
              </a:rPr>
              <a:t> (Slater a Hasson, 2024).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Daw'r</a:t>
            </a:r>
            <a:r>
              <a:rPr lang="en-GB">
                <a:ea typeface="+mn-lt"/>
                <a:cs typeface="+mn-lt"/>
              </a:rPr>
              <a:t> data </a:t>
            </a:r>
            <a:r>
              <a:rPr lang="en-GB" err="1">
                <a:ea typeface="+mn-lt"/>
                <a:cs typeface="+mn-lt"/>
              </a:rPr>
              <a:t>gorau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ddyluniadau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arbrofol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enwedig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treialon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rheoledig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hap (Slater a Hasson, 2024).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Mae </a:t>
            </a:r>
            <a:r>
              <a:rPr lang="en-GB" err="1">
                <a:ea typeface="+mn-lt"/>
                <a:cs typeface="+mn-lt"/>
              </a:rPr>
              <a:t>dilysrwydd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gwerthuso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graddfa'r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rheolaeth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dros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newidynnau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dryslyd</a:t>
            </a:r>
            <a:r>
              <a:rPr lang="en-GB">
                <a:ea typeface="+mn-lt"/>
                <a:cs typeface="+mn-lt"/>
              </a:rPr>
              <a:t> (Slater a Hasson, 2024).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Dangosir y </a:t>
            </a:r>
            <a:r>
              <a:rPr lang="en-GB" err="1">
                <a:ea typeface="+mn-lt"/>
                <a:cs typeface="+mn-lt"/>
              </a:rPr>
              <a:t>graddau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gellir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cyffredinoli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canlyniadau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ddilysrwydd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allanol</a:t>
            </a:r>
            <a:r>
              <a:rPr lang="en-GB">
                <a:ea typeface="+mn-lt"/>
                <a:cs typeface="+mn-lt"/>
              </a:rPr>
              <a:t> (Slater a Hasson, 2024).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830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86658-BD53-3512-EE15-B07D73C67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6757"/>
            <a:ext cx="10515600" cy="4351338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err="1">
                <a:ea typeface="+mn-lt"/>
                <a:cs typeface="+mn-lt"/>
              </a:rPr>
              <a:t>Mae'r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astudiaeth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defnyddio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meintiol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fesur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hyder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lefelau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hyfforddiant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defnydd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strategaethau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athrawon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systematig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rhifiadol</a:t>
            </a:r>
            <a:r>
              <a:rPr lang="en-GB">
                <a:ea typeface="+mn-lt"/>
                <a:cs typeface="+mn-lt"/>
              </a:rPr>
              <a:t> (</a:t>
            </a:r>
            <a:r>
              <a:rPr lang="en-GB" err="1">
                <a:ea typeface="+mn-lt"/>
                <a:cs typeface="+mn-lt"/>
              </a:rPr>
              <a:t>Awdur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Blwyddyn</a:t>
            </a:r>
            <a:r>
              <a:rPr lang="en-GB">
                <a:ea typeface="+mn-lt"/>
                <a:cs typeface="+mn-lt"/>
              </a:rPr>
              <a:t>).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Un </a:t>
            </a:r>
            <a:r>
              <a:rPr lang="en-GB" err="1">
                <a:ea typeface="+mn-lt"/>
                <a:cs typeface="+mn-lt"/>
              </a:rPr>
              <a:t>offeryn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pwysig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gyfer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casglu</a:t>
            </a:r>
            <a:r>
              <a:rPr lang="en-GB">
                <a:ea typeface="+mn-lt"/>
                <a:cs typeface="+mn-lt"/>
              </a:rPr>
              <a:t> data </a:t>
            </a:r>
            <a:r>
              <a:rPr lang="en-GB" err="1">
                <a:ea typeface="+mn-lt"/>
                <a:cs typeface="+mn-lt"/>
              </a:rPr>
              <a:t>cymharol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draws </a:t>
            </a:r>
            <a:r>
              <a:rPr lang="en-GB" err="1">
                <a:ea typeface="+mn-lt"/>
                <a:cs typeface="+mn-lt"/>
              </a:rPr>
              <a:t>grwpiau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mawr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athrawon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methodolegau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arolwg</a:t>
            </a:r>
            <a:r>
              <a:rPr lang="en-GB">
                <a:ea typeface="+mn-lt"/>
                <a:cs typeface="+mn-lt"/>
              </a:rPr>
              <a:t> (</a:t>
            </a:r>
            <a:r>
              <a:rPr lang="en-GB" err="1">
                <a:ea typeface="+mn-lt"/>
                <a:cs typeface="+mn-lt"/>
              </a:rPr>
              <a:t>Awdur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Blwyddyn</a:t>
            </a:r>
            <a:r>
              <a:rPr lang="en-GB">
                <a:ea typeface="+mn-lt"/>
                <a:cs typeface="+mn-lt"/>
              </a:rPr>
              <a:t>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Dangosir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newidynnau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sy'n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effeithio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fwyaf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allu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hyfforddwyr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gynorthwyo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myfyrwyr</a:t>
            </a:r>
            <a:r>
              <a:rPr lang="en-GB">
                <a:ea typeface="+mn-lt"/>
                <a:cs typeface="+mn-lt"/>
              </a:rPr>
              <a:t> ag </a:t>
            </a:r>
            <a:r>
              <a:rPr lang="en-GB" err="1">
                <a:ea typeface="+mn-lt"/>
                <a:cs typeface="+mn-lt"/>
              </a:rPr>
              <a:t>anghenion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arbennig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batrymau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ystadegol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geir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data </a:t>
            </a:r>
            <a:r>
              <a:rPr lang="en-GB" err="1">
                <a:ea typeface="+mn-lt"/>
                <a:cs typeface="+mn-lt"/>
              </a:rPr>
              <a:t>meintiol</a:t>
            </a:r>
            <a:r>
              <a:rPr lang="en-GB">
                <a:ea typeface="+mn-lt"/>
                <a:cs typeface="+mn-lt"/>
              </a:rPr>
              <a:t> (</a:t>
            </a:r>
            <a:r>
              <a:rPr lang="en-GB" err="1">
                <a:ea typeface="+mn-lt"/>
                <a:cs typeface="+mn-lt"/>
              </a:rPr>
              <a:t>Awdur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Blwyddyn</a:t>
            </a:r>
            <a:r>
              <a:rPr lang="en-GB">
                <a:ea typeface="+mn-lt"/>
                <a:cs typeface="+mn-lt"/>
              </a:rPr>
              <a:t>).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Mae </a:t>
            </a:r>
            <a:r>
              <a:rPr lang="en-GB" err="1">
                <a:ea typeface="+mn-lt"/>
                <a:cs typeface="+mn-lt"/>
              </a:rPr>
              <a:t>canlyniadau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meintiol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cefnogi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penderfyniadau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sy'n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seiliedig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dystiolaeth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sy'n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cynorthwyo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nodi </a:t>
            </a:r>
            <a:r>
              <a:rPr lang="en-GB" err="1">
                <a:ea typeface="+mn-lt"/>
                <a:cs typeface="+mn-lt"/>
              </a:rPr>
              <a:t>bylchau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hyfforddiant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meysydd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angen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datblygu</a:t>
            </a:r>
            <a:r>
              <a:rPr lang="en-GB">
                <a:ea typeface="+mn-lt"/>
                <a:cs typeface="+mn-lt"/>
              </a:rPr>
              <a:t> (</a:t>
            </a:r>
            <a:r>
              <a:rPr lang="en-GB" err="1">
                <a:ea typeface="+mn-lt"/>
                <a:cs typeface="+mn-lt"/>
              </a:rPr>
              <a:t>Awdur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Blwyddyn</a:t>
            </a:r>
            <a:r>
              <a:rPr lang="en-GB">
                <a:ea typeface="+mn-lt"/>
                <a:cs typeface="+mn-lt"/>
              </a:rPr>
              <a:t>).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Gan </a:t>
            </a:r>
            <a:r>
              <a:rPr lang="en-GB" err="1">
                <a:ea typeface="+mn-lt"/>
                <a:cs typeface="+mn-lt"/>
              </a:rPr>
              <a:t>fod</a:t>
            </a:r>
            <a:r>
              <a:rPr lang="en-GB">
                <a:ea typeface="+mn-lt"/>
                <a:cs typeface="+mn-lt"/>
              </a:rPr>
              <a:t> data </a:t>
            </a:r>
            <a:r>
              <a:rPr lang="en-GB" err="1">
                <a:ea typeface="+mn-lt"/>
                <a:cs typeface="+mn-lt"/>
              </a:rPr>
              <a:t>meintiol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galluogi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gymhwyso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canfyddiadau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draws </a:t>
            </a:r>
            <a:r>
              <a:rPr lang="en-GB" err="1">
                <a:ea typeface="+mn-lt"/>
                <a:cs typeface="+mn-lt"/>
              </a:rPr>
              <a:t>poblogaethau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athrawon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mwy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mae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cyffredinoli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bosibl</a:t>
            </a:r>
            <a:r>
              <a:rPr lang="en-GB">
                <a:ea typeface="+mn-lt"/>
                <a:cs typeface="+mn-lt"/>
              </a:rPr>
              <a:t> (</a:t>
            </a:r>
            <a:r>
              <a:rPr lang="en-GB" err="1">
                <a:ea typeface="+mn-lt"/>
                <a:cs typeface="+mn-lt"/>
              </a:rPr>
              <a:t>Awdur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Blwyddyn</a:t>
            </a:r>
            <a:r>
              <a:rPr lang="en-GB">
                <a:ea typeface="+mn-lt"/>
                <a:cs typeface="+mn-lt"/>
              </a:rPr>
              <a:t>).</a:t>
            </a:r>
          </a:p>
          <a:p>
            <a:pPr marL="0" indent="0">
              <a:buNone/>
            </a:pPr>
            <a:r>
              <a:rPr lang="en-GB"/>
              <a:t>(research gate </a:t>
            </a:r>
            <a:r>
              <a:rPr lang="en-GB" err="1"/>
              <a:t>n.d</a:t>
            </a:r>
            <a:r>
              <a:rPr lang="en-GB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725305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10AC3-90A5-2D3C-542A-2C7E8A7BC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Esiamplau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2C242-06EB-4A5F-AD9E-70A3274BE2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err="1">
                <a:ea typeface="+mn-lt"/>
                <a:cs typeface="+mn-lt"/>
              </a:rPr>
              <a:t>Ffocws</a:t>
            </a:r>
            <a:r>
              <a:rPr lang="en-GB">
                <a:ea typeface="+mn-lt"/>
                <a:cs typeface="+mn-lt"/>
              </a:rPr>
              <a:t> yr </a:t>
            </a:r>
            <a:r>
              <a:rPr lang="en-GB" err="1">
                <a:ea typeface="+mn-lt"/>
                <a:cs typeface="+mn-lt"/>
              </a:rPr>
              <a:t>astudiaeth</a:t>
            </a:r>
            <a:r>
              <a:rPr lang="en-GB">
                <a:ea typeface="+mn-lt"/>
                <a:cs typeface="+mn-lt"/>
              </a:rPr>
              <a:t>: Mae barn </a:t>
            </a:r>
            <a:r>
              <a:rPr lang="en-GB" err="1">
                <a:ea typeface="+mn-lt"/>
                <a:cs typeface="+mn-lt"/>
              </a:rPr>
              <a:t>athrawon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werth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bwriad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effeithiau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gwaith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cartref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gynradd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hymchwilio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arolwg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meintiol</a:t>
            </a:r>
            <a:r>
              <a:rPr lang="en-GB">
                <a:ea typeface="+mn-lt"/>
                <a:cs typeface="+mn-lt"/>
              </a:rPr>
              <a:t> (</a:t>
            </a:r>
            <a:r>
              <a:rPr lang="en-GB" err="1">
                <a:ea typeface="+mn-lt"/>
                <a:cs typeface="+mn-lt"/>
              </a:rPr>
              <a:t>Awdur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Blwyddyn</a:t>
            </a:r>
            <a:r>
              <a:rPr lang="en-GB">
                <a:ea typeface="+mn-lt"/>
                <a:cs typeface="+mn-lt"/>
              </a:rPr>
              <a:t>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Gwerth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canfyddedig</a:t>
            </a:r>
            <a:r>
              <a:rPr lang="en-GB">
                <a:ea typeface="+mn-lt"/>
                <a:cs typeface="+mn-lt"/>
              </a:rPr>
              <a:t>: Mae </a:t>
            </a:r>
            <a:r>
              <a:rPr lang="en-GB" err="1">
                <a:ea typeface="+mn-lt"/>
                <a:cs typeface="+mn-lt"/>
              </a:rPr>
              <a:t>athrawon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arfer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ystyried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gwaith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cartref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fuddiol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gyfer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ymestyn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gwaith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ystafell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ddosbarth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atgyfnerthu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dysgu</a:t>
            </a:r>
            <a:r>
              <a:rPr lang="en-GB">
                <a:ea typeface="+mn-lt"/>
                <a:cs typeface="+mn-lt"/>
              </a:rPr>
              <a:t> (</a:t>
            </a:r>
            <a:r>
              <a:rPr lang="en-GB" err="1">
                <a:ea typeface="+mn-lt"/>
                <a:cs typeface="+mn-lt"/>
              </a:rPr>
              <a:t>Awdur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Blwyddyn</a:t>
            </a:r>
            <a:r>
              <a:rPr lang="en-GB">
                <a:ea typeface="+mn-lt"/>
                <a:cs typeface="+mn-lt"/>
              </a:rPr>
              <a:t>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Manteision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anfanteision</a:t>
            </a:r>
            <a:r>
              <a:rPr lang="en-GB">
                <a:ea typeface="+mn-lt"/>
                <a:cs typeface="+mn-lt"/>
              </a:rPr>
              <a:t>: Er y gall </a:t>
            </a:r>
            <a:r>
              <a:rPr lang="en-GB" err="1">
                <a:ea typeface="+mn-lt"/>
                <a:cs typeface="+mn-lt"/>
              </a:rPr>
              <a:t>gwaith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cartref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gynorthwyo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dysgu</a:t>
            </a:r>
            <a:r>
              <a:rPr lang="en-GB">
                <a:ea typeface="+mn-lt"/>
                <a:cs typeface="+mn-lt"/>
              </a:rPr>
              <a:t>, gall </a:t>
            </a:r>
            <a:r>
              <a:rPr lang="en-GB" err="1">
                <a:ea typeface="+mn-lt"/>
                <a:cs typeface="+mn-lt"/>
              </a:rPr>
              <a:t>hefyd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fod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straenus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neu'n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ddigalon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fyfyrwyr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enwedig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rhai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sy'n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trafferth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dysgu</a:t>
            </a:r>
            <a:r>
              <a:rPr lang="en-GB">
                <a:ea typeface="+mn-lt"/>
                <a:cs typeface="+mn-lt"/>
              </a:rPr>
              <a:t> (</a:t>
            </a:r>
            <a:r>
              <a:rPr lang="en-GB" err="1">
                <a:ea typeface="+mn-lt"/>
                <a:cs typeface="+mn-lt"/>
              </a:rPr>
              <a:t>Awdur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Blwyddyn</a:t>
            </a:r>
            <a:r>
              <a:rPr lang="en-GB">
                <a:ea typeface="+mn-lt"/>
                <a:cs typeface="+mn-lt"/>
              </a:rPr>
              <a:t>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Ffactorau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dylanwadol</a:t>
            </a:r>
            <a:r>
              <a:rPr lang="en-GB">
                <a:ea typeface="+mn-lt"/>
                <a:cs typeface="+mn-lt"/>
              </a:rPr>
              <a:t>: Mae math o </a:t>
            </a:r>
            <a:r>
              <a:rPr lang="en-GB" err="1">
                <a:ea typeface="+mn-lt"/>
                <a:cs typeface="+mn-lt"/>
              </a:rPr>
              <a:t>dasg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priodoleddau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myfyrwyr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ymgysylltiad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rhieni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effeithio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ba</a:t>
            </a:r>
            <a:r>
              <a:rPr lang="en-GB">
                <a:ea typeface="+mn-lt"/>
                <a:cs typeface="+mn-lt"/>
              </a:rPr>
              <a:t> mor </a:t>
            </a:r>
            <a:r>
              <a:rPr lang="en-GB" err="1">
                <a:ea typeface="+mn-lt"/>
                <a:cs typeface="+mn-lt"/>
              </a:rPr>
              <a:t>effeithiol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gwaith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cartref</a:t>
            </a:r>
            <a:r>
              <a:rPr lang="en-GB">
                <a:ea typeface="+mn-lt"/>
                <a:cs typeface="+mn-lt"/>
              </a:rPr>
              <a:t> (Awdur, </a:t>
            </a:r>
            <a:r>
              <a:rPr lang="en-GB" err="1">
                <a:ea typeface="+mn-lt"/>
                <a:cs typeface="+mn-lt"/>
              </a:rPr>
              <a:t>Blwyddyn</a:t>
            </a:r>
            <a:r>
              <a:rPr lang="en-GB">
                <a:ea typeface="+mn-lt"/>
                <a:cs typeface="+mn-lt"/>
              </a:rPr>
              <a:t>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Casgliad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cyffredinol</a:t>
            </a:r>
            <a:r>
              <a:rPr lang="en-GB">
                <a:ea typeface="+mn-lt"/>
                <a:cs typeface="+mn-lt"/>
              </a:rPr>
              <a:t>: Gall </a:t>
            </a:r>
            <a:r>
              <a:rPr lang="en-GB" err="1">
                <a:ea typeface="+mn-lt"/>
                <a:cs typeface="+mn-lt"/>
              </a:rPr>
              <a:t>gwaith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cartref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wedi'i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gynllunio'n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dda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fod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ddefnyddiol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ond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mae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effeithiau'n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amrywio</a:t>
            </a:r>
            <a:r>
              <a:rPr lang="en-GB">
                <a:ea typeface="+mn-lt"/>
                <a:cs typeface="+mn-lt"/>
              </a:rPr>
              <a:t>, felly </a:t>
            </a:r>
            <a:r>
              <a:rPr lang="en-GB" err="1">
                <a:ea typeface="+mn-lt"/>
                <a:cs typeface="+mn-lt"/>
              </a:rPr>
              <a:t>mae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angen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trefnu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aseiniadau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myfyrwyr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ofalus</a:t>
            </a:r>
            <a:r>
              <a:rPr lang="en-GB">
                <a:ea typeface="+mn-lt"/>
                <a:cs typeface="+mn-lt"/>
              </a:rPr>
              <a:t> (</a:t>
            </a:r>
            <a:r>
              <a:rPr lang="en-GB" err="1">
                <a:ea typeface="+mn-lt"/>
                <a:cs typeface="+mn-lt"/>
              </a:rPr>
              <a:t>Awdur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Blwyddyn</a:t>
            </a:r>
            <a:r>
              <a:rPr lang="en-GB">
                <a:ea typeface="+mn-lt"/>
                <a:cs typeface="+mn-lt"/>
              </a:rPr>
              <a:t>).</a:t>
            </a:r>
          </a:p>
          <a:p>
            <a:r>
              <a:rPr lang="en-GB"/>
              <a:t>(research gate </a:t>
            </a:r>
            <a:r>
              <a:rPr lang="en-GB" err="1"/>
              <a:t>n.d</a:t>
            </a:r>
            <a:r>
              <a:rPr lang="en-GB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511922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AF8D9-73CB-D493-825A-558B29286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558" y="891097"/>
            <a:ext cx="10515600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b="1">
                <a:ea typeface="+mn-lt"/>
                <a:cs typeface="+mn-lt"/>
              </a:rPr>
              <a:t>Quantitative research</a:t>
            </a:r>
            <a:r>
              <a:rPr lang="en-GB">
                <a:ea typeface="+mn-lt"/>
                <a:cs typeface="+mn-lt"/>
              </a:rPr>
              <a:t> uses numerical data to study society, institutions, and groups on a large scale </a:t>
            </a:r>
            <a:r>
              <a:rPr lang="en-GB" b="1">
                <a:ea typeface="+mn-lt"/>
                <a:cs typeface="+mn-lt"/>
              </a:rPr>
              <a:t>(UKRI, 2022)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Survey methods</a:t>
            </a:r>
            <a:r>
              <a:rPr lang="en-GB">
                <a:ea typeface="+mn-lt"/>
                <a:cs typeface="+mn-lt"/>
              </a:rPr>
              <a:t> such as questionnaires, exams, and records allow researchers to collect consistent, comparable data from many people </a:t>
            </a:r>
            <a:r>
              <a:rPr lang="en-GB" b="1">
                <a:ea typeface="+mn-lt"/>
                <a:cs typeface="+mn-lt"/>
              </a:rPr>
              <a:t>(UKRI, 2022)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Cross‑sectional studies</a:t>
            </a:r>
            <a:r>
              <a:rPr lang="en-GB">
                <a:ea typeface="+mn-lt"/>
                <a:cs typeface="+mn-lt"/>
              </a:rPr>
              <a:t> provide a snapshot of a population at one moment in time and can be repeated to track change </a:t>
            </a:r>
            <a:r>
              <a:rPr lang="en-GB" b="1">
                <a:ea typeface="+mn-lt"/>
                <a:cs typeface="+mn-lt"/>
              </a:rPr>
              <a:t>(UKRI, 2022)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Longitudinal studies</a:t>
            </a:r>
            <a:r>
              <a:rPr lang="en-GB">
                <a:ea typeface="+mn-lt"/>
                <a:cs typeface="+mn-lt"/>
              </a:rPr>
              <a:t> follow the same individuals over long periods to understand how experiences and outcomes develop </a:t>
            </a:r>
            <a:r>
              <a:rPr lang="en-GB" b="1">
                <a:ea typeface="+mn-lt"/>
                <a:cs typeface="+mn-lt"/>
              </a:rPr>
              <a:t>(UKRI, 2022)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Opinion polls</a:t>
            </a:r>
            <a:r>
              <a:rPr lang="en-GB">
                <a:ea typeface="+mn-lt"/>
                <a:cs typeface="+mn-lt"/>
              </a:rPr>
              <a:t> measure public attitudes on issues like politics, crime, or the economy </a:t>
            </a:r>
            <a:r>
              <a:rPr lang="en-GB" b="1">
                <a:ea typeface="+mn-lt"/>
                <a:cs typeface="+mn-lt"/>
              </a:rPr>
              <a:t>(UKRI, 2022)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Censuses and sample surveys</a:t>
            </a:r>
            <a:r>
              <a:rPr lang="en-GB">
                <a:ea typeface="+mn-lt"/>
                <a:cs typeface="+mn-lt"/>
              </a:rPr>
              <a:t> gather data from whole populations or representative groups, enabling generalisations about society </a:t>
            </a:r>
            <a:r>
              <a:rPr lang="en-GB" b="1">
                <a:ea typeface="+mn-lt"/>
                <a:cs typeface="+mn-lt"/>
              </a:rPr>
              <a:t>(UKRI, 2022)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Social attitude surveys</a:t>
            </a:r>
            <a:r>
              <a:rPr lang="en-GB">
                <a:ea typeface="+mn-lt"/>
                <a:cs typeface="+mn-lt"/>
              </a:rPr>
              <a:t> explore beliefs, behaviours, and trust in institutions across different groups </a:t>
            </a:r>
            <a:r>
              <a:rPr lang="en-GB" b="1">
                <a:ea typeface="+mn-lt"/>
                <a:cs typeface="+mn-lt"/>
              </a:rPr>
              <a:t>(UKRI, 2022)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3553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F5A0F-59FD-6652-3F46-673A84352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978" y="823736"/>
            <a:ext cx="5387502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>
                <a:ea typeface="+mn-lt"/>
                <a:cs typeface="+mn-lt"/>
              </a:rPr>
              <a:t>Mae </a:t>
            </a:r>
            <a:r>
              <a:rPr lang="en-GB" sz="1200" err="1">
                <a:ea typeface="+mn-lt"/>
                <a:cs typeface="+mn-lt"/>
              </a:rPr>
              <a:t>arolygon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dechneg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feintiol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sylfaenol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gyfer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casglu</a:t>
            </a:r>
            <a:r>
              <a:rPr lang="en-GB" sz="1200">
                <a:ea typeface="+mn-lt"/>
                <a:cs typeface="+mn-lt"/>
              </a:rPr>
              <a:t> data </a:t>
            </a:r>
            <a:r>
              <a:rPr lang="en-GB" sz="1200" err="1">
                <a:ea typeface="+mn-lt"/>
                <a:cs typeface="+mn-lt"/>
              </a:rPr>
              <a:t>rhifiadol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helaeth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trefnus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GreenBook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GreenBook</a:t>
            </a:r>
            <a:r>
              <a:rPr lang="en-GB" sz="1200">
                <a:ea typeface="+mn-lt"/>
                <a:cs typeface="+mn-lt"/>
              </a:rPr>
              <a:t>, 2023).</a:t>
            </a:r>
            <a:endParaRPr lang="en-GB" sz="1200"/>
          </a:p>
          <a:p>
            <a:endParaRPr lang="en-GB" sz="1200"/>
          </a:p>
          <a:p>
            <a:r>
              <a:rPr lang="en-GB" sz="1200" err="1">
                <a:ea typeface="+mn-lt"/>
                <a:cs typeface="+mn-lt"/>
              </a:rPr>
              <a:t>Mae'r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erthygl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honni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trwy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addasu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newidynnau</a:t>
            </a:r>
            <a:r>
              <a:rPr lang="en-GB" sz="1200">
                <a:ea typeface="+mn-lt"/>
                <a:cs typeface="+mn-lt"/>
              </a:rPr>
              <a:t> o dan </a:t>
            </a:r>
            <a:r>
              <a:rPr lang="en-GB" sz="1200" err="1">
                <a:ea typeface="+mn-lt"/>
                <a:cs typeface="+mn-lt"/>
              </a:rPr>
              <a:t>amgylchiadau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cael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monitro'n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ofalus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fod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arbrofion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cynorthwyo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ymchwilwyr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brofi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cysylltiadau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achos</a:t>
            </a:r>
            <a:r>
              <a:rPr lang="en-GB" sz="1200">
                <a:ea typeface="+mn-lt"/>
                <a:cs typeface="+mn-lt"/>
              </a:rPr>
              <a:t>-ac-</a:t>
            </a:r>
            <a:r>
              <a:rPr lang="en-GB" sz="1200" err="1">
                <a:ea typeface="+mn-lt"/>
                <a:cs typeface="+mn-lt"/>
              </a:rPr>
              <a:t>effaith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GreenBook</a:t>
            </a:r>
            <a:r>
              <a:rPr lang="en-GB" sz="1200">
                <a:ea typeface="+mn-lt"/>
                <a:cs typeface="+mn-lt"/>
              </a:rPr>
              <a:t>, 2023).</a:t>
            </a:r>
            <a:endParaRPr lang="en-GB" sz="1200"/>
          </a:p>
          <a:p>
            <a:endParaRPr lang="en-GB" sz="1200"/>
          </a:p>
          <a:p>
            <a:r>
              <a:rPr lang="en-GB" sz="1200">
                <a:ea typeface="+mn-lt"/>
                <a:cs typeface="+mn-lt"/>
              </a:rPr>
              <a:t>Yn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GreenBook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astudiaethau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arsylwadol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galluogi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ymchwilwyr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ddogfennu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ymddygiadau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mesuradwy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heb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achosi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aflonyddwch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amgylcheddol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GreenBook</a:t>
            </a:r>
            <a:r>
              <a:rPr lang="en-GB" sz="1200">
                <a:ea typeface="+mn-lt"/>
                <a:cs typeface="+mn-lt"/>
              </a:rPr>
              <a:t>, 2023).</a:t>
            </a:r>
            <a:endParaRPr lang="en-GB" sz="1200"/>
          </a:p>
          <a:p>
            <a:endParaRPr lang="en-GB" sz="1200"/>
          </a:p>
          <a:p>
            <a:r>
              <a:rPr lang="en-GB" sz="1200">
                <a:ea typeface="+mn-lt"/>
                <a:cs typeface="+mn-lt"/>
              </a:rPr>
              <a:t>Mae </a:t>
            </a:r>
            <a:r>
              <a:rPr lang="en-GB" sz="1200" err="1">
                <a:ea typeface="+mn-lt"/>
                <a:cs typeface="+mn-lt"/>
              </a:rPr>
              <a:t>dadansoddi</a:t>
            </a:r>
            <a:r>
              <a:rPr lang="en-GB" sz="1200">
                <a:ea typeface="+mn-lt"/>
                <a:cs typeface="+mn-lt"/>
              </a:rPr>
              <a:t> data </a:t>
            </a:r>
            <a:r>
              <a:rPr lang="en-GB" sz="1200" err="1">
                <a:ea typeface="+mn-lt"/>
                <a:cs typeface="+mn-lt"/>
              </a:rPr>
              <a:t>eilaidd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GreenBook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chwilio</a:t>
            </a:r>
            <a:r>
              <a:rPr lang="en-GB" sz="1200">
                <a:ea typeface="+mn-lt"/>
                <a:cs typeface="+mn-lt"/>
              </a:rPr>
              <a:t> am </a:t>
            </a:r>
            <a:r>
              <a:rPr lang="en-GB" sz="1200" err="1">
                <a:ea typeface="+mn-lt"/>
                <a:cs typeface="+mn-lt"/>
              </a:rPr>
              <a:t>dueddiadau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phatrymau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mewn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setiau</a:t>
            </a:r>
            <a:r>
              <a:rPr lang="en-GB" sz="1200">
                <a:ea typeface="+mn-lt"/>
                <a:cs typeface="+mn-lt"/>
              </a:rPr>
              <a:t> data </a:t>
            </a:r>
            <a:r>
              <a:rPr lang="en-GB" sz="1200" err="1">
                <a:ea typeface="+mn-lt"/>
                <a:cs typeface="+mn-lt"/>
              </a:rPr>
              <a:t>rhifiadol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sydd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eisoes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bodoli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GreenBook</a:t>
            </a:r>
            <a:r>
              <a:rPr lang="en-GB" sz="1200">
                <a:ea typeface="+mn-lt"/>
                <a:cs typeface="+mn-lt"/>
              </a:rPr>
              <a:t>, 2023).</a:t>
            </a:r>
            <a:endParaRPr lang="en-GB" sz="1200"/>
          </a:p>
          <a:p>
            <a:endParaRPr lang="en-GB" sz="1200"/>
          </a:p>
          <a:p>
            <a:r>
              <a:rPr lang="en-GB" sz="1200">
                <a:ea typeface="+mn-lt"/>
                <a:cs typeface="+mn-lt"/>
              </a:rPr>
              <a:t>Yn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yr </a:t>
            </a:r>
            <a:r>
              <a:rPr lang="en-GB" sz="1200" err="1">
                <a:ea typeface="+mn-lt"/>
                <a:cs typeface="+mn-lt"/>
              </a:rPr>
              <a:t>erthygl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astudiaethau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hydredol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tynnu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sylw</a:t>
            </a:r>
            <a:r>
              <a:rPr lang="en-GB" sz="1200">
                <a:ea typeface="+mn-lt"/>
                <a:cs typeface="+mn-lt"/>
              </a:rPr>
              <a:t> at </a:t>
            </a:r>
            <a:r>
              <a:rPr lang="en-GB" sz="1200" err="1">
                <a:ea typeface="+mn-lt"/>
                <a:cs typeface="+mn-lt"/>
              </a:rPr>
              <a:t>ddatblygiadau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hirdymor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olrhain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newidiadau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mewn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newidynnau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dros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amser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GreenBook</a:t>
            </a:r>
            <a:r>
              <a:rPr lang="en-GB" sz="1200">
                <a:ea typeface="+mn-lt"/>
                <a:cs typeface="+mn-lt"/>
              </a:rPr>
              <a:t>, 2023).</a:t>
            </a:r>
            <a:endParaRPr lang="en-GB" sz="1200"/>
          </a:p>
          <a:p>
            <a:endParaRPr lang="en-GB" sz="1200"/>
          </a:p>
          <a:p>
            <a:r>
              <a:rPr lang="en-GB" sz="1200">
                <a:ea typeface="+mn-lt"/>
                <a:cs typeface="+mn-lt"/>
              </a:rPr>
              <a:t>Pan </a:t>
            </a:r>
            <a:r>
              <a:rPr lang="en-GB" sz="1200" err="1">
                <a:ea typeface="+mn-lt"/>
                <a:cs typeface="+mn-lt"/>
              </a:rPr>
              <a:t>gânt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cyfuno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technegau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cynnig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tystiolaeth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ddibynadwy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eang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chymhwyso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hybu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gwneud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penderfyniadau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seiliedig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ddata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GreenBook</a:t>
            </a:r>
            <a:r>
              <a:rPr lang="en-GB" sz="1200">
                <a:ea typeface="+mn-lt"/>
                <a:cs typeface="+mn-lt"/>
              </a:rPr>
              <a:t>, 2023).</a:t>
            </a:r>
            <a:endParaRPr lang="en-GB" sz="1200"/>
          </a:p>
        </p:txBody>
      </p:sp>
      <p:pic>
        <p:nvPicPr>
          <p:cNvPr id="4" name="Picture 3" descr="Survey Research — Types, Methods and Example Questions">
            <a:extLst>
              <a:ext uri="{FF2B5EF4-FFF2-40B4-BE49-F238E27FC236}">
                <a16:creationId xmlns:a16="http://schemas.microsoft.com/office/drawing/2014/main" id="{488E9C3F-6132-8ED5-8915-198C1C3201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76" r="7727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1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08971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2DC6A-68CA-5070-5D7C-C0AB0F058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200" y="1247069"/>
            <a:ext cx="538750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>
                <a:ea typeface="+mn-lt"/>
                <a:cs typeface="+mn-lt"/>
              </a:rPr>
              <a:t>Mae </a:t>
            </a:r>
            <a:r>
              <a:rPr lang="en-GB" sz="1200" err="1">
                <a:ea typeface="+mn-lt"/>
                <a:cs typeface="+mn-lt"/>
              </a:rPr>
              <a:t>grwpiau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ffocws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chyfweliadau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manwl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cynnig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cipolwg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pwysig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safbwyntiau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myfyrwyr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deinameg</a:t>
            </a:r>
            <a:r>
              <a:rPr lang="en-GB" sz="1200">
                <a:ea typeface="+mn-lt"/>
                <a:cs typeface="+mn-lt"/>
              </a:rPr>
              <a:t> yr </a:t>
            </a:r>
            <a:r>
              <a:rPr lang="en-GB" sz="1200" err="1">
                <a:ea typeface="+mn-lt"/>
                <a:cs typeface="+mn-lt"/>
              </a:rPr>
              <a:t>ystafell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ddosbarth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ôl</a:t>
            </a:r>
            <a:r>
              <a:rPr lang="en-GB" sz="1200">
                <a:ea typeface="+mn-lt"/>
                <a:cs typeface="+mn-lt"/>
              </a:rPr>
              <a:t> yr </a:t>
            </a:r>
            <a:r>
              <a:rPr lang="en-GB" sz="1200" err="1">
                <a:ea typeface="+mn-lt"/>
                <a:cs typeface="+mn-lt"/>
              </a:rPr>
              <a:t>erthygl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GreenBook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GreenBook</a:t>
            </a:r>
            <a:r>
              <a:rPr lang="en-GB" sz="1200">
                <a:ea typeface="+mn-lt"/>
                <a:cs typeface="+mn-lt"/>
              </a:rPr>
              <a:t>, 2023).</a:t>
            </a:r>
            <a:endParaRPr lang="en-GB" sz="1200"/>
          </a:p>
          <a:p>
            <a:endParaRPr lang="en-GB" sz="1200"/>
          </a:p>
          <a:p>
            <a:r>
              <a:rPr lang="en-GB" sz="1200" err="1">
                <a:ea typeface="+mn-lt"/>
                <a:cs typeface="+mn-lt"/>
              </a:rPr>
              <a:t>Drwy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alluogi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ymchwilwyr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archwilio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sut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myfyrwyr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penodol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deall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tasgau</a:t>
            </a:r>
            <a:r>
              <a:rPr lang="en-GB" sz="1200">
                <a:ea typeface="+mn-lt"/>
                <a:cs typeface="+mn-lt"/>
              </a:rPr>
              <a:t>, yr </a:t>
            </a:r>
            <a:r>
              <a:rPr lang="en-GB" sz="1200" err="1">
                <a:ea typeface="+mn-lt"/>
                <a:cs typeface="+mn-lt"/>
              </a:rPr>
              <a:t>anawsterau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maent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hwynebu</a:t>
            </a:r>
            <a:r>
              <a:rPr lang="en-GB" sz="1200">
                <a:ea typeface="+mn-lt"/>
                <a:cs typeface="+mn-lt"/>
              </a:rPr>
              <a:t>, a </a:t>
            </a:r>
            <a:r>
              <a:rPr lang="en-GB" sz="1200" err="1">
                <a:ea typeface="+mn-lt"/>
                <a:cs typeface="+mn-lt"/>
              </a:rPr>
              <a:t>sut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maent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gwneud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synnwyr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o'u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dysgu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cyfweliadau'n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darparu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dyfnder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GreenBook</a:t>
            </a:r>
            <a:r>
              <a:rPr lang="en-GB" sz="1200">
                <a:ea typeface="+mn-lt"/>
                <a:cs typeface="+mn-lt"/>
              </a:rPr>
              <a:t>, 2023).</a:t>
            </a:r>
            <a:endParaRPr lang="en-GB" sz="1200"/>
          </a:p>
          <a:p>
            <a:endParaRPr lang="en-GB" sz="1200"/>
          </a:p>
          <a:p>
            <a:r>
              <a:rPr lang="en-GB" sz="1200" err="1">
                <a:ea typeface="+mn-lt"/>
                <a:cs typeface="+mn-lt"/>
              </a:rPr>
              <a:t>Drwy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gasglu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grwpiau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bach</a:t>
            </a:r>
            <a:r>
              <a:rPr lang="en-GB" sz="1200">
                <a:ea typeface="+mn-lt"/>
                <a:cs typeface="+mn-lt"/>
              </a:rPr>
              <a:t> o </a:t>
            </a:r>
            <a:r>
              <a:rPr lang="en-GB" sz="1200" err="1">
                <a:ea typeface="+mn-lt"/>
                <a:cs typeface="+mn-lt"/>
              </a:rPr>
              <a:t>fyfyrwyr</a:t>
            </a:r>
            <a:r>
              <a:rPr lang="en-GB" sz="1200">
                <a:ea typeface="+mn-lt"/>
                <a:cs typeface="+mn-lt"/>
              </a:rPr>
              <a:t> neu </a:t>
            </a:r>
            <a:r>
              <a:rPr lang="en-GB" sz="1200" err="1">
                <a:ea typeface="+mn-lt"/>
                <a:cs typeface="+mn-lt"/>
              </a:rPr>
              <a:t>athrawon</a:t>
            </a:r>
            <a:r>
              <a:rPr lang="en-GB" sz="1200">
                <a:ea typeface="+mn-lt"/>
                <a:cs typeface="+mn-lt"/>
              </a:rPr>
              <a:t> at </a:t>
            </a:r>
            <a:r>
              <a:rPr lang="en-GB" sz="1200" err="1">
                <a:ea typeface="+mn-lt"/>
                <a:cs typeface="+mn-lt"/>
              </a:rPr>
              <a:t>ei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gilydd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grwpiau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ffocws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caniatáu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ymchwilwyr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ymchwilio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gredoau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cyffredin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gwrthdaro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a'r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ffactorau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cymdeithasol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sy'n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dylanwadu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arferion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dysgu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GreenBook</a:t>
            </a:r>
            <a:r>
              <a:rPr lang="en-GB" sz="1200">
                <a:ea typeface="+mn-lt"/>
                <a:cs typeface="+mn-lt"/>
              </a:rPr>
              <a:t>, 2023).</a:t>
            </a:r>
            <a:endParaRPr lang="en-GB" sz="1200"/>
          </a:p>
          <a:p>
            <a:endParaRPr lang="en-GB" sz="1200"/>
          </a:p>
          <a:p>
            <a:r>
              <a:rPr lang="en-GB" sz="1200">
                <a:ea typeface="+mn-lt"/>
                <a:cs typeface="+mn-lt"/>
              </a:rPr>
              <a:t>Pan </a:t>
            </a:r>
            <a:r>
              <a:rPr lang="en-GB" sz="1200" err="1">
                <a:ea typeface="+mn-lt"/>
                <a:cs typeface="+mn-lt"/>
              </a:rPr>
              <a:t>gânt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cyfuno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mae'r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technegau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cynorthwyo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ysgolheigion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addysgol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ddeall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rhesymeg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sy'n</a:t>
            </a:r>
            <a:r>
              <a:rPr lang="en-GB" sz="1200">
                <a:ea typeface="+mn-lt"/>
                <a:cs typeface="+mn-lt"/>
              </a:rPr>
              <a:t> sail </a:t>
            </a:r>
            <a:r>
              <a:rPr lang="en-GB" sz="1200" err="1">
                <a:ea typeface="+mn-lt"/>
                <a:cs typeface="+mn-lt"/>
              </a:rPr>
              <a:t>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gyfranogiad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cymhelliant</a:t>
            </a:r>
            <a:r>
              <a:rPr lang="en-GB" sz="1200">
                <a:ea typeface="+mn-lt"/>
                <a:cs typeface="+mn-lt"/>
              </a:rPr>
              <a:t> a </a:t>
            </a:r>
            <a:r>
              <a:rPr lang="en-GB" sz="1200" err="1">
                <a:ea typeface="+mn-lt"/>
                <a:cs typeface="+mn-lt"/>
              </a:rPr>
              <a:t>gwneud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penderfyniadau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myfyrwyr</a:t>
            </a:r>
            <a:r>
              <a:rPr lang="en-GB" sz="1200">
                <a:ea typeface="+mn-lt"/>
                <a:cs typeface="+mn-lt"/>
              </a:rPr>
              <a:t> (</a:t>
            </a:r>
            <a:r>
              <a:rPr lang="en-GB" sz="1200" err="1">
                <a:ea typeface="+mn-lt"/>
                <a:cs typeface="+mn-lt"/>
              </a:rPr>
              <a:t>GreenBook</a:t>
            </a:r>
            <a:r>
              <a:rPr lang="en-GB" sz="1200">
                <a:ea typeface="+mn-lt"/>
                <a:cs typeface="+mn-lt"/>
              </a:rPr>
              <a:t>, 2023).</a:t>
            </a:r>
            <a:endParaRPr lang="en-GB" sz="1200"/>
          </a:p>
          <a:p>
            <a:endParaRPr lang="en-GB" sz="1200"/>
          </a:p>
          <a:p>
            <a:r>
              <a:rPr lang="en-GB" sz="1200">
                <a:ea typeface="+mn-lt"/>
                <a:cs typeface="+mn-lt"/>
              </a:rPr>
              <a:t>Mae </a:t>
            </a:r>
            <a:r>
              <a:rPr lang="en-GB" sz="1200" err="1">
                <a:ea typeface="+mn-lt"/>
                <a:cs typeface="+mn-lt"/>
              </a:rPr>
              <a:t>dulliau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addysgu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mwy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hyblyg</a:t>
            </a:r>
            <a:r>
              <a:rPr lang="en-GB" sz="1200">
                <a:ea typeface="+mn-lt"/>
                <a:cs typeface="+mn-lt"/>
              </a:rPr>
              <a:t> ac </a:t>
            </a:r>
            <a:r>
              <a:rPr lang="en-GB" sz="1200" err="1">
                <a:ea typeface="+mn-lt"/>
                <a:cs typeface="+mn-lt"/>
              </a:rPr>
              <a:t>ymatebol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yn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cael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eu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cefnogi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gan</a:t>
            </a:r>
            <a:r>
              <a:rPr lang="en-GB" sz="1200">
                <a:ea typeface="+mn-lt"/>
                <a:cs typeface="+mn-lt"/>
              </a:rPr>
              <a:t> y </a:t>
            </a:r>
            <a:r>
              <a:rPr lang="en-GB" sz="1200" err="1">
                <a:ea typeface="+mn-lt"/>
                <a:cs typeface="+mn-lt"/>
              </a:rPr>
              <a:t>ddealltwriaeth</a:t>
            </a:r>
            <a:r>
              <a:rPr lang="en-GB" sz="1200">
                <a:ea typeface="+mn-lt"/>
                <a:cs typeface="+mn-lt"/>
              </a:rPr>
              <a:t> </a:t>
            </a:r>
            <a:r>
              <a:rPr lang="en-GB" sz="1200" err="1">
                <a:ea typeface="+mn-lt"/>
                <a:cs typeface="+mn-lt"/>
              </a:rPr>
              <a:t>ddofn</a:t>
            </a:r>
            <a:r>
              <a:rPr lang="en-GB" sz="1200">
                <a:ea typeface="+mn-lt"/>
                <a:cs typeface="+mn-lt"/>
              </a:rPr>
              <a:t>, </a:t>
            </a:r>
            <a:r>
              <a:rPr lang="en-GB" sz="1200" err="1">
                <a:ea typeface="+mn-lt"/>
                <a:cs typeface="+mn-lt"/>
              </a:rPr>
              <a:t>gyd-destunol</a:t>
            </a:r>
            <a:r>
              <a:rPr lang="en-GB" sz="1200">
                <a:ea typeface="+mn-lt"/>
                <a:cs typeface="+mn-lt"/>
              </a:rPr>
              <a:t> hon (</a:t>
            </a:r>
            <a:r>
              <a:rPr lang="en-GB" sz="1200" err="1">
                <a:ea typeface="+mn-lt"/>
                <a:cs typeface="+mn-lt"/>
              </a:rPr>
              <a:t>GreenBook</a:t>
            </a:r>
            <a:r>
              <a:rPr lang="en-GB" sz="1200">
                <a:ea typeface="+mn-lt"/>
                <a:cs typeface="+mn-lt"/>
              </a:rPr>
              <a:t>, 2023).</a:t>
            </a:r>
            <a:endParaRPr lang="en-GB" sz="1200"/>
          </a:p>
        </p:txBody>
      </p:sp>
      <p:pic>
        <p:nvPicPr>
          <p:cNvPr id="4" name="Picture 3" descr="Tips for Conducting a Successful Focus Group - Association Adviser">
            <a:extLst>
              <a:ext uri="{FF2B5EF4-FFF2-40B4-BE49-F238E27FC236}">
                <a16:creationId xmlns:a16="http://schemas.microsoft.com/office/drawing/2014/main" id="{7C07A333-7BD0-AFD7-EAAD-2073867CC8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72" r="22047" b="1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1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84209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5675B-9B23-912E-C3B5-49CEAB842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ea typeface="+mj-lt"/>
                <a:cs typeface="+mj-lt"/>
              </a:rPr>
              <a:t>Egwyddorion</a:t>
            </a:r>
            <a:r>
              <a:rPr lang="en-GB">
                <a:ea typeface="+mj-lt"/>
                <a:cs typeface="+mj-lt"/>
              </a:rPr>
              <a:t> </a:t>
            </a:r>
            <a:r>
              <a:rPr lang="en-GB" err="1">
                <a:ea typeface="+mj-lt"/>
                <a:cs typeface="+mj-lt"/>
              </a:rPr>
              <a:t>moesegol</a:t>
            </a:r>
            <a:r>
              <a:rPr lang="en-GB">
                <a:ea typeface="+mj-lt"/>
                <a:cs typeface="+mj-lt"/>
              </a:rPr>
              <a:t> </a:t>
            </a:r>
            <a:r>
              <a:rPr lang="en-GB" err="1">
                <a:ea typeface="+mj-lt"/>
                <a:cs typeface="+mj-lt"/>
              </a:rPr>
              <a:t>mewn</a:t>
            </a:r>
            <a:r>
              <a:rPr lang="en-GB">
                <a:ea typeface="+mj-lt"/>
                <a:cs typeface="+mj-lt"/>
              </a:rPr>
              <a:t> </a:t>
            </a:r>
            <a:r>
              <a:rPr lang="en-GB" err="1">
                <a:ea typeface="+mj-lt"/>
                <a:cs typeface="+mj-lt"/>
              </a:rPr>
              <a:t>ymchwil</a:t>
            </a:r>
            <a:r>
              <a:rPr lang="en-GB">
                <a:ea typeface="+mj-lt"/>
                <a:cs typeface="+mj-lt"/>
              </a:rPr>
              <a:t> </a:t>
            </a:r>
            <a:r>
              <a:rPr lang="en-GB" err="1">
                <a:ea typeface="+mj-lt"/>
                <a:cs typeface="+mj-lt"/>
              </a:rPr>
              <a:t>addysgol</a:t>
            </a:r>
            <a:r>
              <a:rPr lang="en-GB">
                <a:ea typeface="+mj-lt"/>
                <a:cs typeface="+mj-lt"/>
              </a:rPr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01583-A7B5-AF58-6BBA-DECAF385F9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err="1">
                <a:ea typeface="+mn-lt"/>
                <a:cs typeface="+mn-lt"/>
              </a:rPr>
              <a:t>Gofynion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moesegol</a:t>
            </a:r>
            <a:r>
              <a:rPr lang="en-GB">
                <a:ea typeface="+mn-lt"/>
                <a:cs typeface="+mn-lt"/>
              </a:rPr>
              <a:t>: </a:t>
            </a:r>
            <a:r>
              <a:rPr lang="en-GB" err="1">
                <a:ea typeface="+mn-lt"/>
                <a:cs typeface="+mn-lt"/>
              </a:rPr>
              <a:t>Mae'r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rheolau'n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pwysleisio</a:t>
            </a:r>
            <a:r>
              <a:rPr lang="en-GB">
                <a:ea typeface="+mn-lt"/>
                <a:cs typeface="+mn-lt"/>
              </a:rPr>
              <a:t> bod </a:t>
            </a:r>
            <a:r>
              <a:rPr lang="en-GB" err="1">
                <a:ea typeface="+mn-lt"/>
                <a:cs typeface="+mn-lt"/>
              </a:rPr>
              <a:t>rhaid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unrhyw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barchu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pob</a:t>
            </a:r>
            <a:r>
              <a:rPr lang="en-GB">
                <a:ea typeface="+mn-lt"/>
                <a:cs typeface="+mn-lt"/>
              </a:rPr>
              <a:t> parti dan </a:t>
            </a:r>
            <a:r>
              <a:rPr lang="en-GB" err="1">
                <a:ea typeface="+mn-lt"/>
                <a:cs typeface="+mn-lt"/>
              </a:rPr>
              <a:t>sylw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glynu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wrth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safonau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moesegol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uchaf</a:t>
            </a:r>
            <a:r>
              <a:rPr lang="en-GB">
                <a:ea typeface="+mn-lt"/>
                <a:cs typeface="+mn-lt"/>
              </a:rPr>
              <a:t> (BERA, 2024).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Cydraddoldeb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chynhwysiant</a:t>
            </a:r>
            <a:r>
              <a:rPr lang="en-GB">
                <a:ea typeface="+mn-lt"/>
                <a:cs typeface="+mn-lt"/>
              </a:rPr>
              <a:t>: </a:t>
            </a:r>
            <a:r>
              <a:rPr lang="en-GB" err="1">
                <a:ea typeface="+mn-lt"/>
                <a:cs typeface="+mn-lt"/>
              </a:rPr>
              <a:t>Rhaid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sicrhau</a:t>
            </a:r>
            <a:r>
              <a:rPr lang="en-GB">
                <a:ea typeface="+mn-lt"/>
                <a:cs typeface="+mn-lt"/>
              </a:rPr>
              <a:t> bod </a:t>
            </a:r>
            <a:r>
              <a:rPr lang="en-GB" err="1">
                <a:ea typeface="+mn-lt"/>
                <a:cs typeface="+mn-lt"/>
              </a:rPr>
              <a:t>grwpiau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wedi'u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hymylu</a:t>
            </a:r>
            <a:r>
              <a:rPr lang="en-GB">
                <a:ea typeface="+mn-lt"/>
                <a:cs typeface="+mn-lt"/>
              </a:rPr>
              <a:t> neu </a:t>
            </a:r>
            <a:r>
              <a:rPr lang="en-GB" err="1">
                <a:ea typeface="+mn-lt"/>
                <a:cs typeface="+mn-lt"/>
              </a:rPr>
              <a:t>sy'n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agored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niwed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ymgysylltu'n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ystyrlon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ymatal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rhag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parhau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anghydraddoldebau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systemig</a:t>
            </a:r>
            <a:r>
              <a:rPr lang="en-GB">
                <a:ea typeface="+mn-lt"/>
                <a:cs typeface="+mn-lt"/>
              </a:rPr>
              <a:t> (BERA, 2024).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Dyletswydd </a:t>
            </a:r>
            <a:r>
              <a:rPr lang="en-GB" err="1">
                <a:ea typeface="+mn-lt"/>
                <a:cs typeface="+mn-lt"/>
              </a:rPr>
              <a:t>gofal</a:t>
            </a:r>
            <a:r>
              <a:rPr lang="en-GB">
                <a:ea typeface="+mn-lt"/>
                <a:cs typeface="+mn-lt"/>
              </a:rPr>
              <a:t>: </a:t>
            </a:r>
            <a:r>
              <a:rPr lang="en-GB" err="1">
                <a:ea typeface="+mn-lt"/>
                <a:cs typeface="+mn-lt"/>
              </a:rPr>
              <a:t>Rhaid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gyfranogwyr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ymchwilwyr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enwedig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rhai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gyrfaoedd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cynnar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allai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fod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mwy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berygl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arfer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dyletswydd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gofal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sylweddol</a:t>
            </a:r>
            <a:r>
              <a:rPr lang="en-GB">
                <a:ea typeface="+mn-lt"/>
                <a:cs typeface="+mn-lt"/>
              </a:rPr>
              <a:t> (BERA, 2024).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Cyfrifoldeb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amgylcheddol</a:t>
            </a:r>
            <a:r>
              <a:rPr lang="en-GB">
                <a:ea typeface="+mn-lt"/>
                <a:cs typeface="+mn-lt"/>
              </a:rPr>
              <a:t>: Yn </a:t>
            </a:r>
            <a:r>
              <a:rPr lang="en-GB" err="1">
                <a:ea typeface="+mn-lt"/>
                <a:cs typeface="+mn-lt"/>
              </a:rPr>
              <a:t>ôl</a:t>
            </a:r>
            <a:r>
              <a:rPr lang="en-GB">
                <a:ea typeface="+mn-lt"/>
                <a:cs typeface="+mn-lt"/>
              </a:rPr>
              <a:t> BERA (2024), </a:t>
            </a:r>
            <a:r>
              <a:rPr lang="en-GB" err="1">
                <a:ea typeface="+mn-lt"/>
                <a:cs typeface="+mn-lt"/>
              </a:rPr>
              <a:t>mae'r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argymhellion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pwysleisio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pwysigrwydd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wrth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hyrwyddo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cynaliadwyedd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amgylcheddol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Gwneud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penderfyniadau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moesegol</a:t>
            </a:r>
            <a:r>
              <a:rPr lang="en-GB">
                <a:ea typeface="+mn-lt"/>
                <a:cs typeface="+mn-lt"/>
              </a:rPr>
              <a:t>: Mae BERA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cynnig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fframwaith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addasadwy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heb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fod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rhagnodol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gyfeirio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penderfyniadau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moesol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mhob</a:t>
            </a:r>
            <a:r>
              <a:rPr lang="en-GB">
                <a:ea typeface="+mn-lt"/>
                <a:cs typeface="+mn-lt"/>
              </a:rPr>
              <a:t> cam o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(BERA, 2024).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816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3EAE5-E085-CCD5-FDCE-78A5261E1D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35512"/>
            <a:ext cx="10515600" cy="4351338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err="1">
                <a:ea typeface="+mn-lt"/>
                <a:cs typeface="+mn-lt"/>
              </a:rPr>
              <a:t>Egwyddorion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moesegol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Mae'r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canllawiau'n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pwysleisio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uniondeb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tryloywder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pharch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sylfaen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foesegol</a:t>
            </a:r>
            <a:r>
              <a:rPr lang="en-GB">
                <a:ea typeface="+mn-lt"/>
                <a:cs typeface="+mn-lt"/>
              </a:rPr>
              <a:t> (BERA, 2018).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Caniatâd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gwybodus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Rhaid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gyfranogwyr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ddeall</a:t>
            </a:r>
            <a:r>
              <a:rPr lang="en-GB">
                <a:ea typeface="+mn-lt"/>
                <a:cs typeface="+mn-lt"/>
              </a:rPr>
              <a:t> yr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llawn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gynnwys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risgiau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a'u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hawl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dynnu'n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ôl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unrhyw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adeg</a:t>
            </a:r>
            <a:r>
              <a:rPr lang="en-GB">
                <a:ea typeface="+mn-lt"/>
                <a:cs typeface="+mn-lt"/>
              </a:rPr>
              <a:t> (BERA, 2018).</a:t>
            </a:r>
            <a:endParaRPr lang="en-GB"/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Osgoi </a:t>
            </a:r>
            <a:r>
              <a:rPr lang="en-GB" err="1">
                <a:ea typeface="+mn-lt"/>
                <a:cs typeface="+mn-lt"/>
              </a:rPr>
              <a:t>niwed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Rhaid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leihau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niwed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corfforol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emosiynol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enw</a:t>
            </a:r>
            <a:r>
              <a:rPr lang="en-GB">
                <a:ea typeface="+mn-lt"/>
                <a:cs typeface="+mn-lt"/>
              </a:rPr>
              <a:t> da,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enwedig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wrth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weithio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gyda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grwpiau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agored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niwed</a:t>
            </a:r>
            <a:r>
              <a:rPr lang="en-GB">
                <a:ea typeface="+mn-lt"/>
                <a:cs typeface="+mn-lt"/>
              </a:rPr>
              <a:t> (BERA, 2018).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Preifatrwydd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chyfrinachedd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Rhaid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storio</a:t>
            </a:r>
            <a:r>
              <a:rPr lang="en-GB">
                <a:ea typeface="+mn-lt"/>
                <a:cs typeface="+mn-lt"/>
              </a:rPr>
              <a:t> data </a:t>
            </a:r>
            <a:r>
              <a:rPr lang="en-GB" err="1">
                <a:ea typeface="+mn-lt"/>
                <a:cs typeface="+mn-lt"/>
              </a:rPr>
              <a:t>personol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ddiogel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ddienwi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modd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a'i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drin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unol</a:t>
            </a:r>
            <a:r>
              <a:rPr lang="en-GB">
                <a:ea typeface="+mn-lt"/>
                <a:cs typeface="+mn-lt"/>
              </a:rPr>
              <a:t> â </a:t>
            </a:r>
            <a:r>
              <a:rPr lang="en-GB" err="1">
                <a:ea typeface="+mn-lt"/>
                <a:cs typeface="+mn-lt"/>
              </a:rPr>
              <a:t>gofynion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cyfreithiol</a:t>
            </a:r>
            <a:r>
              <a:rPr lang="en-GB">
                <a:ea typeface="+mn-lt"/>
                <a:cs typeface="+mn-lt"/>
              </a:rPr>
              <a:t> (BERA, 2018).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Cyfrifoldebau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ymchwilwyr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cyfrifoldeb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moesegol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ymestyn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gydweithwyr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sefydliadau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a'r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gymuned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ehangach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gynnwys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adrodd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onest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osgoi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camymddwyn</a:t>
            </a:r>
            <a:r>
              <a:rPr lang="en-GB">
                <a:ea typeface="+mn-lt"/>
                <a:cs typeface="+mn-lt"/>
              </a:rPr>
              <a:t> (BERA, 2018).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Adolygiad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moesegol</a:t>
            </a:r>
            <a:r>
              <a:rPr lang="en-GB">
                <a:ea typeface="+mn-lt"/>
                <a:cs typeface="+mn-lt"/>
              </a:rPr>
              <a:t> — Dylai </a:t>
            </a:r>
            <a:r>
              <a:rPr lang="en-GB" err="1">
                <a:ea typeface="+mn-lt"/>
                <a:cs typeface="+mn-lt"/>
              </a:rPr>
              <a:t>pob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gael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adolygu'n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foesegol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priodol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sicrhau</a:t>
            </a:r>
            <a:r>
              <a:rPr lang="en-GB">
                <a:ea typeface="+mn-lt"/>
                <a:cs typeface="+mn-lt"/>
              </a:rPr>
              <a:t> bod </a:t>
            </a:r>
            <a:r>
              <a:rPr lang="en-GB" err="1">
                <a:ea typeface="+mn-lt"/>
                <a:cs typeface="+mn-lt"/>
              </a:rPr>
              <a:t>risgiau'n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hasesu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safonau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moesegol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cynnal</a:t>
            </a:r>
            <a:r>
              <a:rPr lang="en-GB">
                <a:ea typeface="+mn-lt"/>
                <a:cs typeface="+mn-lt"/>
              </a:rPr>
              <a:t> (BERA, 2018).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8741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BAA7B-826A-D241-5D2B-B2FC0824F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0531"/>
            <a:ext cx="10515600" cy="4351338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err="1">
                <a:ea typeface="+mn-lt"/>
                <a:cs typeface="+mn-lt"/>
              </a:rPr>
              <a:t>Rhagfarn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ymchwilwyr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ymchwilio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i'ch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ymarfer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eich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hun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cynyddu'r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risg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ragfarn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bersonol</a:t>
            </a:r>
            <a:r>
              <a:rPr lang="en-GB">
                <a:ea typeface="+mn-lt"/>
                <a:cs typeface="+mn-lt"/>
              </a:rPr>
              <a:t>, felly </a:t>
            </a:r>
            <a:r>
              <a:rPr lang="en-GB" err="1">
                <a:ea typeface="+mn-lt"/>
                <a:cs typeface="+mn-lt"/>
              </a:rPr>
              <a:t>mae</a:t>
            </a:r>
            <a:r>
              <a:rPr lang="en-GB">
                <a:ea typeface="+mn-lt"/>
                <a:cs typeface="+mn-lt"/>
              </a:rPr>
              <a:t> Andrews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argymell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strategaethau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cwestiynau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cyfweliad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wedi'u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cynllunio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ymlaen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llaw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arolygon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dienw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hwyluswyr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allanol</a:t>
            </a:r>
            <a:r>
              <a:rPr lang="en-GB">
                <a:ea typeface="+mn-lt"/>
                <a:cs typeface="+mn-lt"/>
              </a:rPr>
              <a:t>, a </a:t>
            </a:r>
            <a:r>
              <a:rPr lang="en-GB" err="1">
                <a:ea typeface="+mn-lt"/>
                <a:cs typeface="+mn-lt"/>
              </a:rPr>
              <a:t>thriongli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gynnal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hygrededd</a:t>
            </a:r>
            <a:r>
              <a:rPr lang="en-GB">
                <a:ea typeface="+mn-lt"/>
                <a:cs typeface="+mn-lt"/>
              </a:rPr>
              <a:t> (Andrews, 2024).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Anhysbysrwydd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sicrhau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anhysbysrwydd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fwy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heriol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lleoliadau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cyfarwydd</a:t>
            </a:r>
            <a:r>
              <a:rPr lang="en-GB">
                <a:ea typeface="+mn-lt"/>
                <a:cs typeface="+mn-lt"/>
              </a:rPr>
              <a:t>; </a:t>
            </a:r>
            <a:r>
              <a:rPr lang="en-GB" err="1">
                <a:ea typeface="+mn-lt"/>
                <a:cs typeface="+mn-lt"/>
              </a:rPr>
              <a:t>mae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ffugenwau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ailenwi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lleoliadau</a:t>
            </a:r>
            <a:r>
              <a:rPr lang="en-GB">
                <a:ea typeface="+mn-lt"/>
                <a:cs typeface="+mn-lt"/>
              </a:rPr>
              <a:t>, a </a:t>
            </a:r>
            <a:r>
              <a:rPr lang="en-GB" err="1">
                <a:ea typeface="+mn-lt"/>
                <a:cs typeface="+mn-lt"/>
              </a:rPr>
              <a:t>thrin</a:t>
            </a:r>
            <a:r>
              <a:rPr lang="en-GB">
                <a:ea typeface="+mn-lt"/>
                <a:cs typeface="+mn-lt"/>
              </a:rPr>
              <a:t> data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ddiogel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hanfodol</a:t>
            </a:r>
            <a:r>
              <a:rPr lang="en-GB">
                <a:ea typeface="+mn-lt"/>
                <a:cs typeface="+mn-lt"/>
              </a:rPr>
              <a:t> (Andrews, 2024).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Risgiau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gorfodi</a:t>
            </a:r>
            <a:r>
              <a:rPr lang="en-GB">
                <a:ea typeface="+mn-lt"/>
                <a:cs typeface="+mn-lt"/>
              </a:rPr>
              <a:t> — Gall </a:t>
            </a:r>
            <a:r>
              <a:rPr lang="en-GB" err="1">
                <a:ea typeface="+mn-lt"/>
                <a:cs typeface="+mn-lt"/>
              </a:rPr>
              <a:t>dynameg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pŵer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roi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pwysau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gydweithwyr</a:t>
            </a:r>
            <a:r>
              <a:rPr lang="en-GB">
                <a:ea typeface="+mn-lt"/>
                <a:cs typeface="+mn-lt"/>
              </a:rPr>
              <a:t> neu </a:t>
            </a:r>
            <a:r>
              <a:rPr lang="en-GB" err="1">
                <a:ea typeface="+mn-lt"/>
                <a:cs typeface="+mn-lt"/>
              </a:rPr>
              <a:t>fyfyrwyr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gymryd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rhan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wneud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cyfranogiad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gwirfoddol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taflenni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gwybodaeth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clir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a'r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hawl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dynnu'n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ôl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hanfodol</a:t>
            </a:r>
            <a:r>
              <a:rPr lang="en-GB">
                <a:ea typeface="+mn-lt"/>
                <a:cs typeface="+mn-lt"/>
              </a:rPr>
              <a:t> (Andrews, 2024).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Caniatâd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chydsyniad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ymarferwyr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moesegol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gofyn</a:t>
            </a:r>
            <a:r>
              <a:rPr lang="en-GB">
                <a:ea typeface="+mn-lt"/>
                <a:cs typeface="+mn-lt"/>
              </a:rPr>
              <a:t> am </a:t>
            </a:r>
            <a:r>
              <a:rPr lang="en-GB" err="1">
                <a:ea typeface="+mn-lt"/>
                <a:cs typeface="+mn-lt"/>
              </a:rPr>
              <a:t>ganiatâd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gwybodus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bob </a:t>
            </a:r>
            <a:r>
              <a:rPr lang="en-GB" err="1">
                <a:ea typeface="+mn-lt"/>
                <a:cs typeface="+mn-lt"/>
              </a:rPr>
              <a:t>cyfranogwr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caniatâd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rhieni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gyfer</a:t>
            </a:r>
            <a:r>
              <a:rPr lang="en-GB">
                <a:ea typeface="+mn-lt"/>
                <a:cs typeface="+mn-lt"/>
              </a:rPr>
              <a:t> plant dan </a:t>
            </a:r>
            <a:r>
              <a:rPr lang="en-GB" err="1">
                <a:ea typeface="+mn-lt"/>
                <a:cs typeface="+mn-lt"/>
              </a:rPr>
              <a:t>oed</a:t>
            </a:r>
            <a:r>
              <a:rPr lang="en-GB">
                <a:ea typeface="+mn-lt"/>
                <a:cs typeface="+mn-lt"/>
              </a:rPr>
              <a:t>, a </a:t>
            </a:r>
            <a:r>
              <a:rPr lang="en-GB" err="1">
                <a:ea typeface="+mn-lt"/>
                <a:cs typeface="+mn-lt"/>
              </a:rPr>
              <a:t>chymeradwyaeth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sefydliadol</a:t>
            </a:r>
            <a:r>
              <a:rPr lang="en-GB">
                <a:ea typeface="+mn-lt"/>
                <a:cs typeface="+mn-lt"/>
              </a:rPr>
              <a:t> (Andrews, 2024).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Cysylltiadau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pŵer</a:t>
            </a:r>
            <a:r>
              <a:rPr lang="en-GB">
                <a:ea typeface="+mn-lt"/>
                <a:cs typeface="+mn-lt"/>
              </a:rPr>
              <a:t> — Gall </a:t>
            </a:r>
            <a:r>
              <a:rPr lang="en-GB" err="1">
                <a:ea typeface="+mn-lt"/>
                <a:cs typeface="+mn-lt"/>
              </a:rPr>
              <a:t>rolau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hierarchaidd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ddylanwadu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ymatebion</a:t>
            </a:r>
            <a:r>
              <a:rPr lang="en-GB">
                <a:ea typeface="+mn-lt"/>
                <a:cs typeface="+mn-lt"/>
              </a:rPr>
              <a:t>, felly </a:t>
            </a:r>
            <a:r>
              <a:rPr lang="en-GB" err="1">
                <a:ea typeface="+mn-lt"/>
                <a:cs typeface="+mn-lt"/>
              </a:rPr>
              <a:t>mae</a:t>
            </a:r>
            <a:r>
              <a:rPr lang="en-GB">
                <a:ea typeface="+mn-lt"/>
                <a:cs typeface="+mn-lt"/>
              </a:rPr>
              <a:t> Andrews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awgrymu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defnyddio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cyfwelwyr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allanol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arolygon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dienw</a:t>
            </a:r>
            <a:r>
              <a:rPr lang="en-GB">
                <a:ea typeface="+mn-lt"/>
                <a:cs typeface="+mn-lt"/>
              </a:rPr>
              <a:t>, a </a:t>
            </a:r>
            <a:r>
              <a:rPr lang="en-GB" err="1">
                <a:ea typeface="+mn-lt"/>
                <a:cs typeface="+mn-lt"/>
              </a:rPr>
              <a:t>chynnwys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cyfranogwyr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dylunio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(Andrews, 2024).</a:t>
            </a:r>
            <a:endParaRPr lang="en-GB"/>
          </a:p>
          <a:p>
            <a:endParaRPr lang="en-GB"/>
          </a:p>
          <a:p>
            <a:r>
              <a:rPr lang="en-GB" err="1">
                <a:ea typeface="+mn-lt"/>
                <a:cs typeface="+mn-lt"/>
              </a:rPr>
              <a:t>Diwylliant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moesegol</a:t>
            </a:r>
            <a:r>
              <a:rPr lang="en-GB">
                <a:ea typeface="+mn-lt"/>
                <a:cs typeface="+mn-lt"/>
              </a:rPr>
              <a:t> — Dim </a:t>
            </a:r>
            <a:r>
              <a:rPr lang="en-GB" err="1">
                <a:ea typeface="+mn-lt"/>
                <a:cs typeface="+mn-lt"/>
              </a:rPr>
              <a:t>ond</a:t>
            </a:r>
            <a:r>
              <a:rPr lang="en-GB">
                <a:ea typeface="+mn-lt"/>
                <a:cs typeface="+mn-lt"/>
              </a:rPr>
              <a:t> pan </a:t>
            </a:r>
            <a:r>
              <a:rPr lang="en-GB" err="1">
                <a:ea typeface="+mn-lt"/>
                <a:cs typeface="+mn-lt"/>
              </a:rPr>
              <a:t>fydd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ymarferwyr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seiliedig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ymddiriedaeth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tryloywder</a:t>
            </a:r>
            <a:r>
              <a:rPr lang="en-GB">
                <a:ea typeface="+mn-lt"/>
                <a:cs typeface="+mn-lt"/>
              </a:rPr>
              <a:t>, a </a:t>
            </a:r>
            <a:r>
              <a:rPr lang="en-GB" err="1">
                <a:ea typeface="+mn-lt"/>
                <a:cs typeface="+mn-lt"/>
              </a:rPr>
              <a:t>glynu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wrth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fframweithiau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moesegol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fel</a:t>
            </a:r>
            <a:r>
              <a:rPr lang="en-GB">
                <a:ea typeface="+mn-lt"/>
                <a:cs typeface="+mn-lt"/>
              </a:rPr>
              <a:t> BERA y </a:t>
            </a:r>
            <a:r>
              <a:rPr lang="en-GB" err="1">
                <a:ea typeface="+mn-lt"/>
                <a:cs typeface="+mn-lt"/>
              </a:rPr>
              <a:t>mae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gwelliant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cryfhau</a:t>
            </a:r>
            <a:r>
              <a:rPr lang="en-GB">
                <a:ea typeface="+mn-lt"/>
                <a:cs typeface="+mn-lt"/>
              </a:rPr>
              <a:t> (Andrews, 2024)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4103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40E93D9-F13F-4097-A159-E0A6CEBA8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International Human Rights Commission">
            <a:extLst>
              <a:ext uri="{FF2B5EF4-FFF2-40B4-BE49-F238E27FC236}">
                <a16:creationId xmlns:a16="http://schemas.microsoft.com/office/drawing/2014/main" id="{BBBE1A93-D418-4821-4095-4F0808DCF4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013" r="30846" b="1"/>
          <a:stretch>
            <a:fillRect/>
          </a:stretch>
        </p:blipFill>
        <p:spPr>
          <a:xfrm>
            <a:off x="20" y="2768743"/>
            <a:ext cx="4278264" cy="408925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A3D150B-ADB5-401D-8304-C7845A109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4310288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4D9E7-B585-2726-7A5A-655E3C15FC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646" y="678955"/>
            <a:ext cx="5586448" cy="54097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>
                <a:ea typeface="+mn-lt"/>
                <a:cs typeface="+mn-lt"/>
              </a:rPr>
              <a:t>Hawl plant i gael eu clywed — Mae gan blant hawl a ddiogelir gan y CCUHP i fynegi barn ar faterion sy'n effeithio arnynt (DfE, d.d.).</a:t>
            </a:r>
            <a:endParaRPr lang="en-GB" sz="1300"/>
          </a:p>
          <a:p>
            <a:endParaRPr lang="en-GB" sz="1300"/>
          </a:p>
          <a:p>
            <a:r>
              <a:rPr lang="en-GB" sz="1300">
                <a:ea typeface="+mn-lt"/>
                <a:cs typeface="+mn-lt"/>
              </a:rPr>
              <a:t>Pwy sy'n cyfrif fel plentyn/person ifanc — Mae plant o dan 16 oed; mae pobl ifanc yn 16–17 oed; dim ond pan fo'n briodol y dylid cynnwys plant ifanc iawn (DfE, d.d.).</a:t>
            </a:r>
            <a:endParaRPr lang="en-GB" sz="1300"/>
          </a:p>
          <a:p>
            <a:endParaRPr lang="en-GB" sz="1300"/>
          </a:p>
          <a:p>
            <a:r>
              <a:rPr lang="en-GB" sz="1300">
                <a:ea typeface="+mn-lt"/>
                <a:cs typeface="+mn-lt"/>
              </a:rPr>
              <a:t>Cyfranogiad ystyrlon — Mae Ysgol Hart yn pwysleisio dylanwad gwirioneddol (rungs 4+), nid symbolaeth (DfE, d.d.).</a:t>
            </a:r>
            <a:endParaRPr lang="en-GB" sz="1300"/>
          </a:p>
          <a:p>
            <a:endParaRPr lang="en-GB" sz="1300"/>
          </a:p>
          <a:p>
            <a:r>
              <a:rPr lang="en-GB" sz="1300">
                <a:ea typeface="+mn-lt"/>
                <a:cs typeface="+mn-lt"/>
              </a:rPr>
              <a:t>Caniatâd haenog — Efallai y bydd angen caniatâd gan geidwaid porth, rhieni/gofalwyr, a'r plant eu hunain (DfE, d.d.).</a:t>
            </a:r>
            <a:endParaRPr lang="en-GB" sz="1300"/>
          </a:p>
          <a:p>
            <a:endParaRPr lang="en-GB" sz="1300"/>
          </a:p>
          <a:p>
            <a:r>
              <a:rPr lang="en-GB" sz="1300">
                <a:ea typeface="+mn-lt"/>
                <a:cs typeface="+mn-lt"/>
              </a:rPr>
              <a:t>Dyletswyddau diogelu — Mae angen asesiadau risg, llwybrau adrodd clir, ac ymwybyddiaeth o ddeinameg pŵer (DfE, d.d.).</a:t>
            </a:r>
            <a:endParaRPr lang="en-GB" sz="1300"/>
          </a:p>
          <a:p>
            <a:endParaRPr lang="en-GB" sz="1300"/>
          </a:p>
          <a:p>
            <a:r>
              <a:rPr lang="en-GB" sz="1300">
                <a:ea typeface="+mn-lt"/>
                <a:cs typeface="+mn-lt"/>
              </a:rPr>
              <a:t>Cyfathrebu sy'n gyfeillgar i blant — Rhaid i wybodaeth fod yn hygyrch, yn briodol i'w hoedran, ac yn hawdd ei deall (DfE, d.d.).</a:t>
            </a:r>
            <a:endParaRPr lang="en-GB" sz="1300"/>
          </a:p>
          <a:p>
            <a:endParaRPr lang="en-GB" sz="1300"/>
          </a:p>
          <a:p>
            <a:r>
              <a:rPr lang="en-GB" sz="1300">
                <a:ea typeface="+mn-lt"/>
                <a:cs typeface="+mn-lt"/>
              </a:rPr>
              <a:t>Amddiffyniad ac urddas — Cydbwyso cyfranogiad â hawliau plant i ddiogelwch, preifatrwydd ac urddas (DfE, d.d.).</a:t>
            </a:r>
            <a:endParaRPr lang="en-GB" sz="13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590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B6F7EE-DDE6-92F3-F5E2-186819AC64CC}"/>
              </a:ext>
            </a:extLst>
          </p:cNvPr>
          <p:cNvSpPr txBox="1"/>
          <p:nvPr/>
        </p:nvSpPr>
        <p:spPr>
          <a:xfrm>
            <a:off x="254000" y="250613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7291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C2029-3C7A-406E-83A6-2DCD690F4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764"/>
            <a:ext cx="10515600" cy="1325563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Cael </a:t>
            </a:r>
            <a:r>
              <a:rPr lang="en-GB" err="1">
                <a:ea typeface="+mj-lt"/>
                <a:cs typeface="+mj-lt"/>
              </a:rPr>
              <a:t>cymeradwyaeth</a:t>
            </a:r>
            <a:r>
              <a:rPr lang="en-GB">
                <a:ea typeface="+mj-lt"/>
                <a:cs typeface="+mj-lt"/>
              </a:rPr>
              <a:t> </a:t>
            </a:r>
            <a:r>
              <a:rPr lang="en-GB" err="1">
                <a:ea typeface="+mj-lt"/>
                <a:cs typeface="+mj-lt"/>
              </a:rPr>
              <a:t>foesegol</a:t>
            </a:r>
            <a:r>
              <a:rPr lang="en-GB">
                <a:ea typeface="+mj-lt"/>
                <a:cs typeface="+mj-lt"/>
              </a:rPr>
              <a:t> </a:t>
            </a:r>
            <a:r>
              <a:rPr lang="en-GB" err="1">
                <a:ea typeface="+mj-lt"/>
                <a:cs typeface="+mj-lt"/>
              </a:rPr>
              <a:t>ar</a:t>
            </a:r>
            <a:r>
              <a:rPr lang="en-GB">
                <a:ea typeface="+mj-lt"/>
                <a:cs typeface="+mj-lt"/>
              </a:rPr>
              <a:t> </a:t>
            </a:r>
            <a:r>
              <a:rPr lang="en-GB" err="1">
                <a:ea typeface="+mj-lt"/>
                <a:cs typeface="+mj-lt"/>
              </a:rPr>
              <a:t>gyfer</a:t>
            </a:r>
            <a:r>
              <a:rPr lang="en-GB">
                <a:ea typeface="+mj-lt"/>
                <a:cs typeface="+mj-lt"/>
              </a:rPr>
              <a:t> </a:t>
            </a:r>
            <a:r>
              <a:rPr lang="en-GB" err="1">
                <a:ea typeface="+mj-lt"/>
                <a:cs typeface="+mj-lt"/>
              </a:rPr>
              <a:t>ymchwil</a:t>
            </a:r>
            <a:r>
              <a:rPr lang="en-GB">
                <a:ea typeface="+mj-lt"/>
                <a:cs typeface="+mj-lt"/>
              </a:rPr>
              <a:t> </a:t>
            </a:r>
            <a:r>
              <a:rPr lang="en-GB" err="1">
                <a:ea typeface="+mj-lt"/>
                <a:cs typeface="+mj-lt"/>
              </a:rPr>
              <a:t>addysgol</a:t>
            </a:r>
            <a:endParaRPr lang="en-US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8E620-FEE7-A951-F76F-46CAF1484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9292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err="1">
                <a:ea typeface="+mn-lt"/>
                <a:cs typeface="+mn-lt"/>
              </a:rPr>
              <a:t>Rhesymeg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dros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gyfranogiad</a:t>
            </a:r>
            <a:r>
              <a:rPr lang="en-GB" sz="1400">
                <a:ea typeface="+mn-lt"/>
                <a:cs typeface="+mn-lt"/>
              </a:rPr>
              <a:t>: Dim </a:t>
            </a:r>
            <a:r>
              <a:rPr lang="en-GB" sz="1400" err="1">
                <a:ea typeface="+mn-lt"/>
                <a:cs typeface="+mn-lt"/>
              </a:rPr>
              <a:t>ond</a:t>
            </a:r>
            <a:r>
              <a:rPr lang="en-GB" sz="1400">
                <a:ea typeface="+mn-lt"/>
                <a:cs typeface="+mn-lt"/>
              </a:rPr>
              <a:t> pan </a:t>
            </a:r>
            <a:r>
              <a:rPr lang="en-GB" sz="1400" err="1">
                <a:ea typeface="+mn-lt"/>
                <a:cs typeface="+mn-lt"/>
              </a:rPr>
              <a:t>fo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mantais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amlwg</a:t>
            </a:r>
            <a:r>
              <a:rPr lang="en-GB" sz="1400">
                <a:ea typeface="+mn-lt"/>
                <a:cs typeface="+mn-lt"/>
              </a:rPr>
              <a:t> a </a:t>
            </a:r>
            <a:r>
              <a:rPr lang="en-GB" sz="1400" err="1">
                <a:ea typeface="+mn-lt"/>
                <a:cs typeface="+mn-lt"/>
              </a:rPr>
              <a:t>rhesymeg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foesol</a:t>
            </a:r>
            <a:r>
              <a:rPr lang="en-GB" sz="1400">
                <a:ea typeface="+mn-lt"/>
                <a:cs typeface="+mn-lt"/>
              </a:rPr>
              <a:t> y </a:t>
            </a:r>
            <a:r>
              <a:rPr lang="en-GB" sz="1400" err="1">
                <a:ea typeface="+mn-lt"/>
                <a:cs typeface="+mn-lt"/>
              </a:rPr>
              <a:t>dylai</a:t>
            </a:r>
            <a:r>
              <a:rPr lang="en-GB" sz="1400">
                <a:ea typeface="+mn-lt"/>
                <a:cs typeface="+mn-lt"/>
              </a:rPr>
              <a:t> plant </a:t>
            </a:r>
            <a:r>
              <a:rPr lang="en-GB" sz="1400" err="1">
                <a:ea typeface="+mn-lt"/>
                <a:cs typeface="+mn-lt"/>
              </a:rPr>
              <a:t>gymryd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rhan</a:t>
            </a:r>
            <a:r>
              <a:rPr lang="en-GB" sz="1400">
                <a:ea typeface="+mn-lt"/>
                <a:cs typeface="+mn-lt"/>
              </a:rPr>
              <a:t> (NSPCC Learning, 2023).</a:t>
            </a:r>
            <a:endParaRPr lang="en-GB" sz="1400"/>
          </a:p>
          <a:p>
            <a:endParaRPr lang="en-GB" sz="1400"/>
          </a:p>
          <a:p>
            <a:r>
              <a:rPr lang="en-GB" sz="1400" err="1">
                <a:ea typeface="+mn-lt"/>
                <a:cs typeface="+mn-lt"/>
              </a:rPr>
              <a:t>Rheoli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risg</a:t>
            </a:r>
            <a:r>
              <a:rPr lang="en-GB" sz="1400">
                <a:ea typeface="+mn-lt"/>
                <a:cs typeface="+mn-lt"/>
              </a:rPr>
              <a:t>: Yn </a:t>
            </a:r>
            <a:r>
              <a:rPr lang="en-GB" sz="1400" err="1">
                <a:ea typeface="+mn-lt"/>
                <a:cs typeface="+mn-lt"/>
              </a:rPr>
              <a:t>ôl</a:t>
            </a:r>
            <a:r>
              <a:rPr lang="en-GB" sz="1400">
                <a:ea typeface="+mn-lt"/>
                <a:cs typeface="+mn-lt"/>
              </a:rPr>
              <a:t> NSPCC Learning (2023), </a:t>
            </a:r>
            <a:r>
              <a:rPr lang="en-GB" sz="1400" err="1">
                <a:ea typeface="+mn-lt"/>
                <a:cs typeface="+mn-lt"/>
              </a:rPr>
              <a:t>rhaid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i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ymchwilwyr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werthuso</a:t>
            </a:r>
            <a:r>
              <a:rPr lang="en-GB" sz="1400">
                <a:ea typeface="+mn-lt"/>
                <a:cs typeface="+mn-lt"/>
              </a:rPr>
              <a:t> a </a:t>
            </a:r>
            <a:r>
              <a:rPr lang="en-GB" sz="1400" err="1">
                <a:ea typeface="+mn-lt"/>
                <a:cs typeface="+mn-lt"/>
              </a:rPr>
              <a:t>lleihau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risgiau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fel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anghysur</a:t>
            </a:r>
            <a:r>
              <a:rPr lang="en-GB" sz="1400">
                <a:ea typeface="+mn-lt"/>
                <a:cs typeface="+mn-lt"/>
              </a:rPr>
              <a:t>, </a:t>
            </a:r>
            <a:r>
              <a:rPr lang="en-GB" sz="1400" err="1">
                <a:ea typeface="+mn-lt"/>
                <a:cs typeface="+mn-lt"/>
              </a:rPr>
              <a:t>gofid</a:t>
            </a:r>
            <a:r>
              <a:rPr lang="en-GB" sz="1400">
                <a:ea typeface="+mn-lt"/>
                <a:cs typeface="+mn-lt"/>
              </a:rPr>
              <a:t>, ac </a:t>
            </a:r>
            <a:r>
              <a:rPr lang="en-GB" sz="1400" err="1">
                <a:ea typeface="+mn-lt"/>
                <a:cs typeface="+mn-lt"/>
              </a:rPr>
              <a:t>actifadu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atgofion</a:t>
            </a:r>
            <a:r>
              <a:rPr lang="en-GB" sz="1400">
                <a:ea typeface="+mn-lt"/>
                <a:cs typeface="+mn-lt"/>
              </a:rPr>
              <a:t> cain.</a:t>
            </a:r>
            <a:endParaRPr lang="en-GB" sz="1400"/>
          </a:p>
          <a:p>
            <a:endParaRPr lang="en-GB" sz="1400"/>
          </a:p>
          <a:p>
            <a:r>
              <a:rPr lang="en-GB" sz="1400" err="1">
                <a:ea typeface="+mn-lt"/>
                <a:cs typeface="+mn-lt"/>
              </a:rPr>
              <a:t>Protocolau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diogelu</a:t>
            </a:r>
            <a:r>
              <a:rPr lang="en-GB" sz="1400">
                <a:ea typeface="+mn-lt"/>
                <a:cs typeface="+mn-lt"/>
              </a:rPr>
              <a:t>: </a:t>
            </a:r>
            <a:r>
              <a:rPr lang="en-GB" sz="1400" err="1">
                <a:ea typeface="+mn-lt"/>
                <a:cs typeface="+mn-lt"/>
              </a:rPr>
              <a:t>Mae'n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hanfodol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cael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cynlluniau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diogelu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cadarn</a:t>
            </a:r>
            <a:r>
              <a:rPr lang="en-GB" sz="1400">
                <a:ea typeface="+mn-lt"/>
                <a:cs typeface="+mn-lt"/>
              </a:rPr>
              <a:t>, </a:t>
            </a:r>
            <a:r>
              <a:rPr lang="en-GB" sz="1400" err="1">
                <a:ea typeface="+mn-lt"/>
                <a:cs typeface="+mn-lt"/>
              </a:rPr>
              <a:t>sianeli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adrodd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tryloyw</a:t>
            </a:r>
            <a:r>
              <a:rPr lang="en-GB" sz="1400">
                <a:ea typeface="+mn-lt"/>
                <a:cs typeface="+mn-lt"/>
              </a:rPr>
              <a:t>, ac </a:t>
            </a:r>
            <a:r>
              <a:rPr lang="en-GB" sz="1400" err="1">
                <a:ea typeface="+mn-lt"/>
                <a:cs typeface="+mn-lt"/>
              </a:rPr>
              <a:t>amgylcheddau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calonogol</a:t>
            </a:r>
            <a:r>
              <a:rPr lang="en-GB" sz="1400">
                <a:ea typeface="+mn-lt"/>
                <a:cs typeface="+mn-lt"/>
              </a:rPr>
              <a:t> (NSPCC Learning, 2023).</a:t>
            </a:r>
            <a:endParaRPr lang="en-GB" sz="1400"/>
          </a:p>
          <a:p>
            <a:endParaRPr lang="en-GB" sz="1400"/>
          </a:p>
          <a:p>
            <a:r>
              <a:rPr lang="en-GB" sz="1400" err="1">
                <a:ea typeface="+mn-lt"/>
                <a:cs typeface="+mn-lt"/>
              </a:rPr>
              <a:t>Rhaid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i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ganiatâd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fod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gyfeillgar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i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blant</a:t>
            </a:r>
            <a:r>
              <a:rPr lang="en-GB" sz="1400">
                <a:ea typeface="+mn-lt"/>
                <a:cs typeface="+mn-lt"/>
              </a:rPr>
              <a:t>, </a:t>
            </a:r>
            <a:r>
              <a:rPr lang="en-GB" sz="1400" err="1">
                <a:ea typeface="+mn-lt"/>
                <a:cs typeface="+mn-lt"/>
              </a:rPr>
              <a:t>wedi'i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egluro'n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dda</a:t>
            </a:r>
            <a:r>
              <a:rPr lang="en-GB" sz="1400">
                <a:ea typeface="+mn-lt"/>
                <a:cs typeface="+mn-lt"/>
              </a:rPr>
              <a:t>, </a:t>
            </a:r>
            <a:r>
              <a:rPr lang="en-GB" sz="1400" err="1">
                <a:ea typeface="+mn-lt"/>
                <a:cs typeface="+mn-lt"/>
              </a:rPr>
              <a:t>a'i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ddeall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dda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cyn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cymryd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rhan</a:t>
            </a:r>
            <a:r>
              <a:rPr lang="en-GB" sz="1400">
                <a:ea typeface="+mn-lt"/>
                <a:cs typeface="+mn-lt"/>
              </a:rPr>
              <a:t> er </a:t>
            </a:r>
            <a:r>
              <a:rPr lang="en-GB" sz="1400" err="1">
                <a:ea typeface="+mn-lt"/>
                <a:cs typeface="+mn-lt"/>
              </a:rPr>
              <a:t>mwyn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cael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ei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ystyried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wybodus</a:t>
            </a:r>
            <a:r>
              <a:rPr lang="en-GB" sz="1400">
                <a:ea typeface="+mn-lt"/>
                <a:cs typeface="+mn-lt"/>
              </a:rPr>
              <a:t> (NSPCC Learning, 2023).</a:t>
            </a:r>
            <a:endParaRPr lang="en-GB" sz="1400"/>
          </a:p>
          <a:p>
            <a:endParaRPr lang="en-GB" sz="1400"/>
          </a:p>
          <a:p>
            <a:r>
              <a:rPr lang="en-GB" sz="1400" err="1">
                <a:ea typeface="+mn-lt"/>
                <a:cs typeface="+mn-lt"/>
              </a:rPr>
              <a:t>Cyfrinachedd</a:t>
            </a:r>
            <a:r>
              <a:rPr lang="en-GB" sz="1400">
                <a:ea typeface="+mn-lt"/>
                <a:cs typeface="+mn-lt"/>
              </a:rPr>
              <a:t>: Mae </a:t>
            </a:r>
            <a:r>
              <a:rPr lang="en-GB" sz="1400" err="1">
                <a:ea typeface="+mn-lt"/>
                <a:cs typeface="+mn-lt"/>
              </a:rPr>
              <a:t>angen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hysbysu</a:t>
            </a:r>
            <a:r>
              <a:rPr lang="en-GB" sz="1400">
                <a:ea typeface="+mn-lt"/>
                <a:cs typeface="+mn-lt"/>
              </a:rPr>
              <a:t> plant </a:t>
            </a:r>
            <a:r>
              <a:rPr lang="en-GB" sz="1400" err="1">
                <a:ea typeface="+mn-lt"/>
                <a:cs typeface="+mn-lt"/>
              </a:rPr>
              <a:t>mewn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iaith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glir</a:t>
            </a:r>
            <a:r>
              <a:rPr lang="en-GB" sz="1400">
                <a:ea typeface="+mn-lt"/>
                <a:cs typeface="+mn-lt"/>
              </a:rPr>
              <a:t> am yr </a:t>
            </a:r>
            <a:r>
              <a:rPr lang="en-GB" sz="1400" err="1">
                <a:ea typeface="+mn-lt"/>
                <a:cs typeface="+mn-lt"/>
              </a:rPr>
              <a:t>hyn</a:t>
            </a:r>
            <a:r>
              <a:rPr lang="en-GB" sz="1400">
                <a:ea typeface="+mn-lt"/>
                <a:cs typeface="+mn-lt"/>
              </a:rPr>
              <a:t> a </a:t>
            </a:r>
            <a:r>
              <a:rPr lang="en-GB" sz="1400" err="1">
                <a:ea typeface="+mn-lt"/>
                <a:cs typeface="+mn-lt"/>
              </a:rPr>
              <a:t>gedwir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breifat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a'r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hyn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na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gedwir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breifat</a:t>
            </a:r>
            <a:r>
              <a:rPr lang="en-GB" sz="1400">
                <a:ea typeface="+mn-lt"/>
                <a:cs typeface="+mn-lt"/>
              </a:rPr>
              <a:t> (NSPCC Learning, 2023).</a:t>
            </a:r>
            <a:endParaRPr lang="en-GB" sz="1400"/>
          </a:p>
          <a:p>
            <a:endParaRPr lang="en-GB" sz="1400"/>
          </a:p>
          <a:p>
            <a:r>
              <a:rPr lang="en-GB" sz="1400">
                <a:ea typeface="+mn-lt"/>
                <a:cs typeface="+mn-lt"/>
              </a:rPr>
              <a:t>Er </a:t>
            </a:r>
            <a:r>
              <a:rPr lang="en-GB" sz="1400" err="1">
                <a:ea typeface="+mn-lt"/>
                <a:cs typeface="+mn-lt"/>
              </a:rPr>
              <a:t>mwyn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annog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ymgysylltiad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ystyrlon</a:t>
            </a:r>
            <a:r>
              <a:rPr lang="en-GB" sz="1400">
                <a:ea typeface="+mn-lt"/>
                <a:cs typeface="+mn-lt"/>
              </a:rPr>
              <a:t>, </a:t>
            </a:r>
            <a:r>
              <a:rPr lang="en-GB" sz="1400" err="1">
                <a:ea typeface="+mn-lt"/>
                <a:cs typeface="+mn-lt"/>
              </a:rPr>
              <a:t>dylid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teilwra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strategaethau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cynhwysol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i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oedrannau</a:t>
            </a:r>
            <a:r>
              <a:rPr lang="en-GB" sz="1400">
                <a:ea typeface="+mn-lt"/>
                <a:cs typeface="+mn-lt"/>
              </a:rPr>
              <a:t>, </a:t>
            </a:r>
            <a:r>
              <a:rPr lang="en-GB" sz="1400" err="1">
                <a:ea typeface="+mn-lt"/>
                <a:cs typeface="+mn-lt"/>
              </a:rPr>
              <a:t>anghenion</a:t>
            </a:r>
            <a:r>
              <a:rPr lang="en-GB" sz="1400">
                <a:ea typeface="+mn-lt"/>
                <a:cs typeface="+mn-lt"/>
              </a:rPr>
              <a:t> a </a:t>
            </a:r>
            <a:r>
              <a:rPr lang="en-GB" sz="1400" err="1">
                <a:ea typeface="+mn-lt"/>
                <a:cs typeface="+mn-lt"/>
              </a:rPr>
              <a:t>sgiliau</a:t>
            </a:r>
            <a:r>
              <a:rPr lang="en-GB" sz="1400">
                <a:ea typeface="+mn-lt"/>
                <a:cs typeface="+mn-lt"/>
              </a:rPr>
              <a:t> plant (NSPCC Learning, 2023).</a:t>
            </a:r>
            <a:endParaRPr lang="en-GB" sz="1400"/>
          </a:p>
          <a:p>
            <a:endParaRPr lang="en-GB" sz="1400"/>
          </a:p>
          <a:p>
            <a:r>
              <a:rPr lang="en-GB" sz="1400">
                <a:ea typeface="+mn-lt"/>
                <a:cs typeface="+mn-lt"/>
              </a:rPr>
              <a:t>Parch a </a:t>
            </a:r>
            <a:r>
              <a:rPr lang="en-GB" sz="1400" err="1">
                <a:ea typeface="+mn-lt"/>
                <a:cs typeface="+mn-lt"/>
              </a:rPr>
              <a:t>diogelwch</a:t>
            </a:r>
            <a:r>
              <a:rPr lang="en-GB" sz="1400">
                <a:ea typeface="+mn-lt"/>
                <a:cs typeface="+mn-lt"/>
              </a:rPr>
              <a:t>: </a:t>
            </a:r>
            <a:r>
              <a:rPr lang="en-GB" sz="1400" err="1">
                <a:ea typeface="+mn-lt"/>
                <a:cs typeface="+mn-lt"/>
              </a:rPr>
              <a:t>Drwy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gydol</a:t>
            </a:r>
            <a:r>
              <a:rPr lang="en-GB" sz="1400">
                <a:ea typeface="+mn-lt"/>
                <a:cs typeface="+mn-lt"/>
              </a:rPr>
              <a:t> y broses </a:t>
            </a:r>
            <a:r>
              <a:rPr lang="en-GB" sz="1400" err="1">
                <a:ea typeface="+mn-lt"/>
                <a:cs typeface="+mn-lt"/>
              </a:rPr>
              <a:t>ymchwil</a:t>
            </a:r>
            <a:r>
              <a:rPr lang="en-GB" sz="1400">
                <a:ea typeface="+mn-lt"/>
                <a:cs typeface="+mn-lt"/>
              </a:rPr>
              <a:t>, </a:t>
            </a:r>
            <a:r>
              <a:rPr lang="en-GB" sz="1400" err="1">
                <a:ea typeface="+mn-lt"/>
                <a:cs typeface="+mn-lt"/>
              </a:rPr>
              <a:t>rhaid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rhoi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blaenoriaeth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gyntaf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i</a:t>
            </a:r>
            <a:r>
              <a:rPr lang="en-GB" sz="1400">
                <a:ea typeface="+mn-lt"/>
                <a:cs typeface="+mn-lt"/>
              </a:rPr>
              <a:t> </a:t>
            </a:r>
            <a:r>
              <a:rPr lang="en-GB" sz="1400" err="1">
                <a:ea typeface="+mn-lt"/>
                <a:cs typeface="+mn-lt"/>
              </a:rPr>
              <a:t>hawliau</a:t>
            </a:r>
            <a:r>
              <a:rPr lang="en-GB" sz="1400">
                <a:ea typeface="+mn-lt"/>
                <a:cs typeface="+mn-lt"/>
              </a:rPr>
              <a:t>, </a:t>
            </a:r>
            <a:r>
              <a:rPr lang="en-GB" sz="1400" err="1">
                <a:ea typeface="+mn-lt"/>
                <a:cs typeface="+mn-lt"/>
              </a:rPr>
              <a:t>lles</a:t>
            </a:r>
            <a:r>
              <a:rPr lang="en-GB" sz="1400">
                <a:ea typeface="+mn-lt"/>
                <a:cs typeface="+mn-lt"/>
              </a:rPr>
              <a:t> ac </a:t>
            </a:r>
            <a:r>
              <a:rPr lang="en-GB" sz="1400" err="1">
                <a:ea typeface="+mn-lt"/>
                <a:cs typeface="+mn-lt"/>
              </a:rPr>
              <a:t>urddas</a:t>
            </a:r>
            <a:r>
              <a:rPr lang="en-GB" sz="1400">
                <a:ea typeface="+mn-lt"/>
                <a:cs typeface="+mn-lt"/>
              </a:rPr>
              <a:t> plant (NSPCC Learning, 2023).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4442879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BB22E-8B4F-DFF0-6E82-3FAAC41DF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8804" y="1250531"/>
            <a:ext cx="10515600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err="1">
                <a:ea typeface="+mn-lt"/>
                <a:cs typeface="+mn-lt"/>
              </a:rPr>
              <a:t>Moeseg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canolbwyntio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plentyn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Blaenoriaethu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lles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hawliau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urddas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plentyn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mhob</a:t>
            </a:r>
            <a:r>
              <a:rPr lang="en-GB">
                <a:ea typeface="+mn-lt"/>
                <a:cs typeface="+mn-lt"/>
              </a:rPr>
              <a:t> cam (Ysgol </a:t>
            </a:r>
            <a:r>
              <a:rPr lang="en-GB" err="1">
                <a:ea typeface="+mn-lt"/>
                <a:cs typeface="+mn-lt"/>
              </a:rPr>
              <a:t>Addysg</a:t>
            </a:r>
            <a:r>
              <a:rPr lang="en-GB">
                <a:ea typeface="+mn-lt"/>
                <a:cs typeface="+mn-lt"/>
              </a:rPr>
              <a:t> Carnegie, 2020).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Gwybodaeth </a:t>
            </a:r>
            <a:r>
              <a:rPr lang="en-GB" err="1">
                <a:ea typeface="+mn-lt"/>
                <a:cs typeface="+mn-lt"/>
              </a:rPr>
              <a:t>briodol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oedran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Rhoi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gwybodaeth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glir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blant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chael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caniatâd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rhieni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plentyn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hun</a:t>
            </a:r>
            <a:r>
              <a:rPr lang="en-GB">
                <a:ea typeface="+mn-lt"/>
                <a:cs typeface="+mn-lt"/>
              </a:rPr>
              <a:t> (Ysgol </a:t>
            </a:r>
            <a:r>
              <a:rPr lang="en-GB" err="1">
                <a:ea typeface="+mn-lt"/>
                <a:cs typeface="+mn-lt"/>
              </a:rPr>
              <a:t>Addysg</a:t>
            </a:r>
            <a:r>
              <a:rPr lang="en-GB">
                <a:ea typeface="+mn-lt"/>
                <a:cs typeface="+mn-lt"/>
              </a:rPr>
              <a:t> Carnegie, 2020).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Hawl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dynnu’n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ôl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Sicrhau</a:t>
            </a:r>
            <a:r>
              <a:rPr lang="en-GB">
                <a:ea typeface="+mn-lt"/>
                <a:cs typeface="+mn-lt"/>
              </a:rPr>
              <a:t> bod plant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gallu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stopio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cymryd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unrhyw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adeg</a:t>
            </a:r>
            <a:r>
              <a:rPr lang="en-GB">
                <a:ea typeface="+mn-lt"/>
                <a:cs typeface="+mn-lt"/>
              </a:rPr>
              <a:t> (Ysgol </a:t>
            </a:r>
            <a:r>
              <a:rPr lang="en-GB" err="1">
                <a:ea typeface="+mn-lt"/>
                <a:cs typeface="+mn-lt"/>
              </a:rPr>
              <a:t>Addysg</a:t>
            </a:r>
            <a:r>
              <a:rPr lang="en-GB">
                <a:ea typeface="+mn-lt"/>
                <a:cs typeface="+mn-lt"/>
              </a:rPr>
              <a:t> Carnegie, 2020).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Diogelu </a:t>
            </a:r>
            <a:r>
              <a:rPr lang="en-GB" err="1">
                <a:ea typeface="+mn-lt"/>
                <a:cs typeface="+mn-lt"/>
              </a:rPr>
              <a:t>cadarn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Defnyddio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sianeli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adrodd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clir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chynllunio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leihau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risg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seicolegol</a:t>
            </a:r>
            <a:r>
              <a:rPr lang="en-GB">
                <a:ea typeface="+mn-lt"/>
                <a:cs typeface="+mn-lt"/>
              </a:rPr>
              <a:t> neu </a:t>
            </a:r>
            <a:r>
              <a:rPr lang="en-GB" err="1">
                <a:ea typeface="+mn-lt"/>
                <a:cs typeface="+mn-lt"/>
              </a:rPr>
              <a:t>gorfforol</a:t>
            </a:r>
            <a:r>
              <a:rPr lang="en-GB">
                <a:ea typeface="+mn-lt"/>
                <a:cs typeface="+mn-lt"/>
              </a:rPr>
              <a:t> (Ysgol </a:t>
            </a:r>
            <a:r>
              <a:rPr lang="en-GB" err="1">
                <a:ea typeface="+mn-lt"/>
                <a:cs typeface="+mn-lt"/>
              </a:rPr>
              <a:t>Addysg</a:t>
            </a:r>
            <a:r>
              <a:rPr lang="en-GB">
                <a:ea typeface="+mn-lt"/>
                <a:cs typeface="+mn-lt"/>
              </a:rPr>
              <a:t> Carnegie, 2020).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Cyfyngiadau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cyfrinachedd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Esbonio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na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ellir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cadw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datgeliadau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niwed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gyfrinachol</a:t>
            </a:r>
            <a:r>
              <a:rPr lang="en-GB">
                <a:ea typeface="+mn-lt"/>
                <a:cs typeface="+mn-lt"/>
              </a:rPr>
              <a:t> (Ysgol </a:t>
            </a:r>
            <a:r>
              <a:rPr lang="en-GB" err="1">
                <a:ea typeface="+mn-lt"/>
                <a:cs typeface="+mn-lt"/>
              </a:rPr>
              <a:t>Addysg</a:t>
            </a:r>
            <a:r>
              <a:rPr lang="en-GB">
                <a:ea typeface="+mn-lt"/>
                <a:cs typeface="+mn-lt"/>
              </a:rPr>
              <a:t> Carnegie, 2020).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Deinameg </a:t>
            </a:r>
            <a:r>
              <a:rPr lang="en-GB" err="1">
                <a:ea typeface="+mn-lt"/>
                <a:cs typeface="+mn-lt"/>
              </a:rPr>
              <a:t>pŵer</a:t>
            </a:r>
            <a:r>
              <a:rPr lang="en-GB">
                <a:ea typeface="+mn-lt"/>
                <a:cs typeface="+mn-lt"/>
              </a:rPr>
              <a:t> — Bod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ymwybodol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bŵer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oedolion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sicrhau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oes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unrhyw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orfodaeth</a:t>
            </a:r>
            <a:r>
              <a:rPr lang="en-GB">
                <a:ea typeface="+mn-lt"/>
                <a:cs typeface="+mn-lt"/>
              </a:rPr>
              <a:t> (Ysgol </a:t>
            </a:r>
            <a:r>
              <a:rPr lang="en-GB" err="1">
                <a:ea typeface="+mn-lt"/>
                <a:cs typeface="+mn-lt"/>
              </a:rPr>
              <a:t>Addysg</a:t>
            </a:r>
            <a:r>
              <a:rPr lang="en-GB">
                <a:ea typeface="+mn-lt"/>
                <a:cs typeface="+mn-lt"/>
              </a:rPr>
              <a:t> Carnegie, 2020).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3972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1C1BC-18D0-5C77-CD3D-1F57698468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0531"/>
            <a:ext cx="10515600" cy="435133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err="1">
                <a:ea typeface="+mn-lt"/>
                <a:cs typeface="+mn-lt"/>
              </a:rPr>
              <a:t>Cydsyniad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gwybodus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Rhaid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sicrhau</a:t>
            </a:r>
            <a:r>
              <a:rPr lang="en-GB">
                <a:ea typeface="+mn-lt"/>
                <a:cs typeface="+mn-lt"/>
              </a:rPr>
              <a:t> bod plant ac </a:t>
            </a:r>
            <a:r>
              <a:rPr lang="en-GB" err="1">
                <a:ea typeface="+mn-lt"/>
                <a:cs typeface="+mn-lt"/>
              </a:rPr>
              <a:t>oedolion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deall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pwrpas</a:t>
            </a:r>
            <a:r>
              <a:rPr lang="en-GB">
                <a:ea typeface="+mn-lt"/>
                <a:cs typeface="+mn-lt"/>
              </a:rPr>
              <a:t> yr </a:t>
            </a:r>
            <a:r>
              <a:rPr lang="en-GB" err="1">
                <a:ea typeface="+mn-lt"/>
                <a:cs typeface="+mn-lt"/>
              </a:rPr>
              <a:t>astudiaeth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sut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caiff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data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ddefnyddio</a:t>
            </a:r>
            <a:r>
              <a:rPr lang="en-GB">
                <a:ea typeface="+mn-lt"/>
                <a:cs typeface="+mn-lt"/>
              </a:rPr>
              <a:t>, a </a:t>
            </a:r>
            <a:r>
              <a:rPr lang="en-GB" err="1">
                <a:ea typeface="+mn-lt"/>
                <a:cs typeface="+mn-lt"/>
              </a:rPr>
              <a:t>phwy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gweld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canlyniadau</a:t>
            </a:r>
            <a:r>
              <a:rPr lang="en-GB">
                <a:ea typeface="+mn-lt"/>
                <a:cs typeface="+mn-lt"/>
              </a:rPr>
              <a:t> (Y </a:t>
            </a:r>
            <a:r>
              <a:rPr lang="en-GB" err="1">
                <a:ea typeface="+mn-lt"/>
                <a:cs typeface="+mn-lt"/>
              </a:rPr>
              <a:t>Brifysgol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Agored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heb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gyhoeddi</a:t>
            </a:r>
            <a:r>
              <a:rPr lang="en-GB">
                <a:ea typeface="+mn-lt"/>
                <a:cs typeface="+mn-lt"/>
              </a:rPr>
              <a:t>).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Hawl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dynnu’n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ôl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Rhaid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hysbysu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cyfranogwyr</a:t>
            </a:r>
            <a:r>
              <a:rPr lang="en-GB">
                <a:ea typeface="+mn-lt"/>
                <a:cs typeface="+mn-lt"/>
              </a:rPr>
              <a:t> y gallant </a:t>
            </a:r>
            <a:r>
              <a:rPr lang="en-GB" err="1">
                <a:ea typeface="+mn-lt"/>
                <a:cs typeface="+mn-lt"/>
              </a:rPr>
              <a:t>roi’r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gorau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gymryd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unrhyw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adeg</a:t>
            </a:r>
            <a:r>
              <a:rPr lang="en-GB">
                <a:ea typeface="+mn-lt"/>
                <a:cs typeface="+mn-lt"/>
              </a:rPr>
              <a:t> ac am </a:t>
            </a:r>
            <a:r>
              <a:rPr lang="en-GB" err="1">
                <a:ea typeface="+mn-lt"/>
                <a:cs typeface="+mn-lt"/>
              </a:rPr>
              <a:t>unrhyw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reswm</a:t>
            </a:r>
            <a:r>
              <a:rPr lang="en-GB">
                <a:ea typeface="+mn-lt"/>
                <a:cs typeface="+mn-lt"/>
              </a:rPr>
              <a:t> (Y </a:t>
            </a:r>
            <a:r>
              <a:rPr lang="en-GB" err="1">
                <a:ea typeface="+mn-lt"/>
                <a:cs typeface="+mn-lt"/>
              </a:rPr>
              <a:t>Brifysgol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Agored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heb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gyhoeddi</a:t>
            </a:r>
            <a:r>
              <a:rPr lang="en-GB">
                <a:ea typeface="+mn-lt"/>
                <a:cs typeface="+mn-lt"/>
              </a:rPr>
              <a:t>).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Buddiannau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gorau’r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plentyn</a:t>
            </a:r>
            <a:r>
              <a:rPr lang="en-GB">
                <a:ea typeface="+mn-lt"/>
                <a:cs typeface="+mn-lt"/>
              </a:rPr>
              <a:t> — Yn </a:t>
            </a:r>
            <a:r>
              <a:rPr lang="en-GB" err="1">
                <a:ea typeface="+mn-lt"/>
                <a:cs typeface="+mn-lt"/>
              </a:rPr>
              <a:t>unol</a:t>
            </a:r>
            <a:r>
              <a:rPr lang="en-GB">
                <a:ea typeface="+mn-lt"/>
                <a:cs typeface="+mn-lt"/>
              </a:rPr>
              <a:t> â CCUHP, </a:t>
            </a:r>
            <a:r>
              <a:rPr lang="en-GB" err="1">
                <a:ea typeface="+mn-lt"/>
                <a:cs typeface="+mn-lt"/>
              </a:rPr>
              <a:t>rhaid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rhoi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lles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plentyn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gyntaf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a’i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amddiffyn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rhag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niwed</a:t>
            </a:r>
            <a:r>
              <a:rPr lang="en-GB">
                <a:ea typeface="+mn-lt"/>
                <a:cs typeface="+mn-lt"/>
              </a:rPr>
              <a:t> neu </a:t>
            </a:r>
            <a:r>
              <a:rPr lang="en-GB" err="1">
                <a:ea typeface="+mn-lt"/>
                <a:cs typeface="+mn-lt"/>
              </a:rPr>
              <a:t>ofid</a:t>
            </a:r>
            <a:r>
              <a:rPr lang="en-GB">
                <a:ea typeface="+mn-lt"/>
                <a:cs typeface="+mn-lt"/>
              </a:rPr>
              <a:t> (Y </a:t>
            </a:r>
            <a:r>
              <a:rPr lang="en-GB" err="1">
                <a:ea typeface="+mn-lt"/>
                <a:cs typeface="+mn-lt"/>
              </a:rPr>
              <a:t>Brifysgol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Agored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heb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gyhoeddi</a:t>
            </a:r>
            <a:r>
              <a:rPr lang="en-GB">
                <a:ea typeface="+mn-lt"/>
                <a:cs typeface="+mn-lt"/>
              </a:rPr>
              <a:t>).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Stopio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os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oes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anghysur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Os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plentyn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teimlo’n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anghyfforddus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rhaid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roi’r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gorau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gweithgaredd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unwaith</a:t>
            </a:r>
            <a:r>
              <a:rPr lang="en-GB">
                <a:ea typeface="+mn-lt"/>
                <a:cs typeface="+mn-lt"/>
              </a:rPr>
              <a:t> (Y </a:t>
            </a:r>
            <a:r>
              <a:rPr lang="en-GB" err="1">
                <a:ea typeface="+mn-lt"/>
                <a:cs typeface="+mn-lt"/>
              </a:rPr>
              <a:t>Brifysgol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Agored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heb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gyhoeddi</a:t>
            </a:r>
            <a:r>
              <a:rPr lang="en-GB">
                <a:ea typeface="+mn-lt"/>
                <a:cs typeface="+mn-lt"/>
              </a:rPr>
              <a:t>).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Preifatrwydd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chyfrinachedd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Rhaid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rheoli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data’n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ddiogel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sicrhau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cyhoeddiadau’n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datgelu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hunaniaethau</a:t>
            </a:r>
            <a:r>
              <a:rPr lang="en-GB">
                <a:ea typeface="+mn-lt"/>
                <a:cs typeface="+mn-lt"/>
              </a:rPr>
              <a:t> oni bai bod </a:t>
            </a:r>
            <a:r>
              <a:rPr lang="en-GB" err="1">
                <a:ea typeface="+mn-lt"/>
                <a:cs typeface="+mn-lt"/>
              </a:rPr>
              <a:t>caniatâd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penodol</a:t>
            </a:r>
            <a:r>
              <a:rPr lang="en-GB">
                <a:ea typeface="+mn-lt"/>
                <a:cs typeface="+mn-lt"/>
              </a:rPr>
              <a:t> (Y </a:t>
            </a:r>
            <a:r>
              <a:rPr lang="en-GB" err="1">
                <a:ea typeface="+mn-lt"/>
                <a:cs typeface="+mn-lt"/>
              </a:rPr>
              <a:t>Brifysgol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Agored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heb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gyhoeddi</a:t>
            </a:r>
            <a:r>
              <a:rPr lang="en-GB">
                <a:ea typeface="+mn-lt"/>
                <a:cs typeface="+mn-lt"/>
              </a:rPr>
              <a:t>).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310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A4994-80D6-CD5C-9FCE-518668891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err="1">
                <a:latin typeface="Aptos"/>
              </a:rPr>
              <a:t>Cymhariaeth</a:t>
            </a:r>
            <a:r>
              <a:rPr lang="en-GB">
                <a:latin typeface="Aptos"/>
              </a:rPr>
              <a:t> </a:t>
            </a:r>
            <a:r>
              <a:rPr lang="en-GB" err="1">
                <a:latin typeface="Aptos"/>
              </a:rPr>
              <a:t>rhwng</a:t>
            </a:r>
            <a:r>
              <a:rPr lang="en-GB">
                <a:latin typeface="Aptos"/>
              </a:rPr>
              <a:t> Carnegie, NSPCC </a:t>
            </a:r>
            <a:r>
              <a:rPr lang="en-GB" err="1">
                <a:latin typeface="Aptos"/>
              </a:rPr>
              <a:t>a’r</a:t>
            </a:r>
            <a:r>
              <a:rPr lang="en-GB">
                <a:latin typeface="Aptos"/>
              </a:rPr>
              <a:t> </a:t>
            </a:r>
            <a:r>
              <a:rPr lang="en-GB" err="1">
                <a:latin typeface="Aptos"/>
              </a:rPr>
              <a:t>Brifysgol</a:t>
            </a:r>
            <a:r>
              <a:rPr lang="en-GB">
                <a:latin typeface="Aptos"/>
              </a:rPr>
              <a:t> </a:t>
            </a:r>
            <a:r>
              <a:rPr lang="en-GB" err="1">
                <a:latin typeface="Aptos"/>
              </a:rPr>
              <a:t>Agored</a:t>
            </a:r>
            <a:endParaRPr lang="en-US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25FFB-6F81-431D-A0FD-9CD7CE1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800"/>
          </a:p>
          <a:p>
            <a:r>
              <a:rPr lang="en-GB" sz="800" b="1">
                <a:ea typeface="+mn-lt"/>
                <a:cs typeface="+mn-lt"/>
              </a:rPr>
              <a:t>Ffocws craidd</a:t>
            </a:r>
            <a:r>
              <a:rPr lang="en-GB" sz="800">
                <a:ea typeface="+mn-lt"/>
                <a:cs typeface="+mn-lt"/>
              </a:rPr>
              <a:t> — Mae </a:t>
            </a:r>
            <a:r>
              <a:rPr lang="en-GB" sz="800" b="1">
                <a:ea typeface="+mn-lt"/>
                <a:cs typeface="+mn-lt"/>
              </a:rPr>
              <a:t>Carnegie</a:t>
            </a:r>
            <a:r>
              <a:rPr lang="en-GB" sz="800">
                <a:ea typeface="+mn-lt"/>
                <a:cs typeface="+mn-lt"/>
              </a:rPr>
              <a:t> yn pwysleisio moeseg sy’n canolbwyntio ar y plentyn; mae </a:t>
            </a:r>
            <a:r>
              <a:rPr lang="en-GB" sz="800" b="1">
                <a:ea typeface="+mn-lt"/>
                <a:cs typeface="+mn-lt"/>
              </a:rPr>
              <a:t>NSPCC</a:t>
            </a:r>
            <a:r>
              <a:rPr lang="en-GB" sz="800">
                <a:ea typeface="+mn-lt"/>
                <a:cs typeface="+mn-lt"/>
              </a:rPr>
              <a:t> yn canolbwyntio ar ddiogelwch, risg a chynhwysiant; mae </a:t>
            </a:r>
            <a:r>
              <a:rPr lang="en-GB" sz="800" b="1">
                <a:ea typeface="+mn-lt"/>
                <a:cs typeface="+mn-lt"/>
              </a:rPr>
              <a:t>Prifysgol Agored</a:t>
            </a:r>
            <a:r>
              <a:rPr lang="en-GB" sz="800">
                <a:ea typeface="+mn-lt"/>
                <a:cs typeface="+mn-lt"/>
              </a:rPr>
              <a:t> yn pwysleisio egwyddorion BERA a hawliau’r plentyn mewn lleoliadau addysgol.</a:t>
            </a:r>
            <a:endParaRPr lang="en-GB" sz="800"/>
          </a:p>
          <a:p>
            <a:r>
              <a:rPr lang="en-GB" sz="800" b="1">
                <a:ea typeface="+mn-lt"/>
                <a:cs typeface="+mn-lt"/>
              </a:rPr>
              <a:t>Cydsyniad a gwybodaeth</a:t>
            </a:r>
            <a:r>
              <a:rPr lang="en-GB" sz="800">
                <a:ea typeface="+mn-lt"/>
                <a:cs typeface="+mn-lt"/>
              </a:rPr>
              <a:t> — Mae’r tri ffynhonnell yn mynnu </a:t>
            </a:r>
            <a:r>
              <a:rPr lang="en-GB" sz="800" b="1">
                <a:ea typeface="+mn-lt"/>
                <a:cs typeface="+mn-lt"/>
              </a:rPr>
              <a:t>cydsyniad gwybodus</a:t>
            </a:r>
            <a:r>
              <a:rPr lang="en-GB" sz="800">
                <a:ea typeface="+mn-lt"/>
                <a:cs typeface="+mn-lt"/>
              </a:rPr>
              <a:t>. Mae </a:t>
            </a:r>
            <a:r>
              <a:rPr lang="en-GB" sz="800" b="1">
                <a:ea typeface="+mn-lt"/>
                <a:cs typeface="+mn-lt"/>
              </a:rPr>
              <a:t>Carnegie</a:t>
            </a:r>
            <a:r>
              <a:rPr lang="en-GB" sz="800">
                <a:ea typeface="+mn-lt"/>
                <a:cs typeface="+mn-lt"/>
              </a:rPr>
              <a:t> yn pwysleisio gwybodaeth briodol i oedran; mae </a:t>
            </a:r>
            <a:r>
              <a:rPr lang="en-GB" sz="800" b="1">
                <a:ea typeface="+mn-lt"/>
                <a:cs typeface="+mn-lt"/>
              </a:rPr>
              <a:t>NSPCC</a:t>
            </a:r>
            <a:r>
              <a:rPr lang="en-GB" sz="800">
                <a:ea typeface="+mn-lt"/>
                <a:cs typeface="+mn-lt"/>
              </a:rPr>
              <a:t> yn pwysleisio eglurder a chyfrinachedd; mae </a:t>
            </a:r>
            <a:r>
              <a:rPr lang="en-GB" sz="800" b="1">
                <a:ea typeface="+mn-lt"/>
                <a:cs typeface="+mn-lt"/>
              </a:rPr>
              <a:t>Prifysgol Agored</a:t>
            </a:r>
            <a:r>
              <a:rPr lang="en-GB" sz="800">
                <a:ea typeface="+mn-lt"/>
                <a:cs typeface="+mn-lt"/>
              </a:rPr>
              <a:t> yn cysylltu hyn yn uniongyrchol ag egwyddorion BERA.</a:t>
            </a:r>
            <a:endParaRPr lang="en-GB" sz="800"/>
          </a:p>
          <a:p>
            <a:r>
              <a:rPr lang="en-GB" sz="800" b="1">
                <a:ea typeface="+mn-lt"/>
                <a:cs typeface="+mn-lt"/>
              </a:rPr>
              <a:t>Hawl i dynnu’n ôl</a:t>
            </a:r>
            <a:r>
              <a:rPr lang="en-GB" sz="800">
                <a:ea typeface="+mn-lt"/>
                <a:cs typeface="+mn-lt"/>
              </a:rPr>
              <a:t> — Mae </a:t>
            </a:r>
            <a:r>
              <a:rPr lang="en-GB" sz="800" b="1">
                <a:ea typeface="+mn-lt"/>
                <a:cs typeface="+mn-lt"/>
              </a:rPr>
              <a:t>Carnegie</a:t>
            </a:r>
            <a:r>
              <a:rPr lang="en-GB" sz="800">
                <a:ea typeface="+mn-lt"/>
                <a:cs typeface="+mn-lt"/>
              </a:rPr>
              <a:t> a’r </a:t>
            </a:r>
            <a:r>
              <a:rPr lang="en-GB" sz="800" b="1">
                <a:ea typeface="+mn-lt"/>
                <a:cs typeface="+mn-lt"/>
              </a:rPr>
              <a:t>Brifysgol Agored</a:t>
            </a:r>
            <a:r>
              <a:rPr lang="en-GB" sz="800">
                <a:ea typeface="+mn-lt"/>
                <a:cs typeface="+mn-lt"/>
              </a:rPr>
              <a:t> yn ei wneud yn glir bod plant yn gallu stopio ar unrhyw adeg; mae </a:t>
            </a:r>
            <a:r>
              <a:rPr lang="en-GB" sz="800" b="1">
                <a:ea typeface="+mn-lt"/>
                <a:cs typeface="+mn-lt"/>
              </a:rPr>
              <a:t>NSPCC</a:t>
            </a:r>
            <a:r>
              <a:rPr lang="en-GB" sz="800">
                <a:ea typeface="+mn-lt"/>
                <a:cs typeface="+mn-lt"/>
              </a:rPr>
              <a:t> yn ei gynnwys fel rhan o ddiogelu ac atal niwed.</a:t>
            </a:r>
            <a:endParaRPr lang="en-GB" sz="800"/>
          </a:p>
          <a:p>
            <a:r>
              <a:rPr lang="en-GB" sz="800" b="1">
                <a:ea typeface="+mn-lt"/>
                <a:cs typeface="+mn-lt"/>
              </a:rPr>
              <a:t>Diogelu a risg</a:t>
            </a:r>
            <a:r>
              <a:rPr lang="en-GB" sz="800">
                <a:ea typeface="+mn-lt"/>
                <a:cs typeface="+mn-lt"/>
              </a:rPr>
              <a:t> — Mae </a:t>
            </a:r>
            <a:r>
              <a:rPr lang="en-GB" sz="800" b="1">
                <a:ea typeface="+mn-lt"/>
                <a:cs typeface="+mn-lt"/>
              </a:rPr>
              <a:t>NSPCC</a:t>
            </a:r>
            <a:r>
              <a:rPr lang="en-GB" sz="800">
                <a:ea typeface="+mn-lt"/>
                <a:cs typeface="+mn-lt"/>
              </a:rPr>
              <a:t> yn rhoi’r pwyslais cryfaf ar asesu risg, trawma, a gweithdrefnau diogelu; mae </a:t>
            </a:r>
            <a:r>
              <a:rPr lang="en-GB" sz="800" b="1">
                <a:ea typeface="+mn-lt"/>
                <a:cs typeface="+mn-lt"/>
              </a:rPr>
              <a:t>Carnegie</a:t>
            </a:r>
            <a:r>
              <a:rPr lang="en-GB" sz="800">
                <a:ea typeface="+mn-lt"/>
                <a:cs typeface="+mn-lt"/>
              </a:rPr>
              <a:t> hefyd yn mynnu protocolau cadarn; mae </a:t>
            </a:r>
            <a:r>
              <a:rPr lang="en-GB" sz="800" b="1">
                <a:ea typeface="+mn-lt"/>
                <a:cs typeface="+mn-lt"/>
              </a:rPr>
              <a:t>Prifysgol Agored</a:t>
            </a:r>
            <a:r>
              <a:rPr lang="en-GB" sz="800">
                <a:ea typeface="+mn-lt"/>
                <a:cs typeface="+mn-lt"/>
              </a:rPr>
              <a:t> yn pwysleisio stopio’r ymchwil os oes anghysur.</a:t>
            </a:r>
            <a:endParaRPr lang="en-GB" sz="800"/>
          </a:p>
          <a:p>
            <a:r>
              <a:rPr lang="en-GB" sz="800" b="1">
                <a:ea typeface="+mn-lt"/>
                <a:cs typeface="+mn-lt"/>
              </a:rPr>
              <a:t>Cyfrinachedd</a:t>
            </a:r>
            <a:r>
              <a:rPr lang="en-GB" sz="800">
                <a:ea typeface="+mn-lt"/>
                <a:cs typeface="+mn-lt"/>
              </a:rPr>
              <a:t> — Mae’r tri ffynhonnell yn pwysleisio cyfrinachedd, ond mae </a:t>
            </a:r>
            <a:r>
              <a:rPr lang="en-GB" sz="800" b="1">
                <a:ea typeface="+mn-lt"/>
                <a:cs typeface="+mn-lt"/>
              </a:rPr>
              <a:t>Carnegie</a:t>
            </a:r>
            <a:r>
              <a:rPr lang="en-GB" sz="800">
                <a:ea typeface="+mn-lt"/>
                <a:cs typeface="+mn-lt"/>
              </a:rPr>
              <a:t> a’r </a:t>
            </a:r>
            <a:r>
              <a:rPr lang="en-GB" sz="800" b="1">
                <a:ea typeface="+mn-lt"/>
                <a:cs typeface="+mn-lt"/>
              </a:rPr>
              <a:t>NSPCC</a:t>
            </a:r>
            <a:r>
              <a:rPr lang="en-GB" sz="800">
                <a:ea typeface="+mn-lt"/>
                <a:cs typeface="+mn-lt"/>
              </a:rPr>
              <a:t> yn egluro’n benodol na ellir cadw datgeliadau o niwed yn gyfrinachol.</a:t>
            </a:r>
            <a:endParaRPr lang="en-GB" sz="800"/>
          </a:p>
          <a:p>
            <a:r>
              <a:rPr lang="en-GB" sz="800" b="1">
                <a:ea typeface="+mn-lt"/>
                <a:cs typeface="+mn-lt"/>
              </a:rPr>
              <a:t>Llais y plentyn</a:t>
            </a:r>
            <a:r>
              <a:rPr lang="en-GB" sz="800">
                <a:ea typeface="+mn-lt"/>
                <a:cs typeface="+mn-lt"/>
              </a:rPr>
              <a:t> — Mae </a:t>
            </a:r>
            <a:r>
              <a:rPr lang="en-GB" sz="800" b="1">
                <a:ea typeface="+mn-lt"/>
                <a:cs typeface="+mn-lt"/>
              </a:rPr>
              <a:t>Carnegie</a:t>
            </a:r>
            <a:r>
              <a:rPr lang="en-GB" sz="800">
                <a:ea typeface="+mn-lt"/>
                <a:cs typeface="+mn-lt"/>
              </a:rPr>
              <a:t> yn pwysleisio urddas a hawliau; mae </a:t>
            </a:r>
            <a:r>
              <a:rPr lang="en-GB" sz="800" b="1">
                <a:ea typeface="+mn-lt"/>
                <a:cs typeface="+mn-lt"/>
              </a:rPr>
              <a:t>NSPCC</a:t>
            </a:r>
            <a:r>
              <a:rPr lang="en-GB" sz="800">
                <a:ea typeface="+mn-lt"/>
                <a:cs typeface="+mn-lt"/>
              </a:rPr>
              <a:t> yn pwysleisio cynhwysiant ac annog mynegi barn; mae </a:t>
            </a:r>
            <a:r>
              <a:rPr lang="en-GB" sz="800" b="1">
                <a:ea typeface="+mn-lt"/>
                <a:cs typeface="+mn-lt"/>
              </a:rPr>
              <a:t>Prifysgol Agored</a:t>
            </a:r>
            <a:r>
              <a:rPr lang="en-GB" sz="800">
                <a:ea typeface="+mn-lt"/>
                <a:cs typeface="+mn-lt"/>
              </a:rPr>
              <a:t> yn cysylltu hyn â CCUHP a BERA, gan bwysleisio buddiannau gorau’r plentyn.</a:t>
            </a:r>
            <a:endParaRPr lang="en-GB" sz="800"/>
          </a:p>
          <a:p>
            <a:r>
              <a:rPr lang="en-GB" sz="800" b="1">
                <a:ea typeface="+mn-lt"/>
                <a:cs typeface="+mn-lt"/>
              </a:rPr>
              <a:t>Cynhwysiant ac addasu dulliau</a:t>
            </a:r>
            <a:r>
              <a:rPr lang="en-GB" sz="800">
                <a:ea typeface="+mn-lt"/>
                <a:cs typeface="+mn-lt"/>
              </a:rPr>
              <a:t> — Mae </a:t>
            </a:r>
            <a:r>
              <a:rPr lang="en-GB" sz="800" b="1">
                <a:ea typeface="+mn-lt"/>
                <a:cs typeface="+mn-lt"/>
              </a:rPr>
              <a:t>NSPCC</a:t>
            </a:r>
            <a:r>
              <a:rPr lang="en-GB" sz="800">
                <a:ea typeface="+mn-lt"/>
                <a:cs typeface="+mn-lt"/>
              </a:rPr>
              <a:t> a </a:t>
            </a:r>
            <a:r>
              <a:rPr lang="en-GB" sz="800" b="1">
                <a:ea typeface="+mn-lt"/>
                <a:cs typeface="+mn-lt"/>
              </a:rPr>
              <a:t>Carnegie</a:t>
            </a:r>
            <a:r>
              <a:rPr lang="en-GB" sz="800">
                <a:ea typeface="+mn-lt"/>
                <a:cs typeface="+mn-lt"/>
              </a:rPr>
              <a:t> yn pwysleisio dulliau addas i oedran ac anghenion; mae’r </a:t>
            </a:r>
            <a:r>
              <a:rPr lang="en-GB" sz="800" b="1">
                <a:ea typeface="+mn-lt"/>
                <a:cs typeface="+mn-lt"/>
              </a:rPr>
              <a:t>Brifysgol Agored</a:t>
            </a:r>
            <a:r>
              <a:rPr lang="en-GB" sz="800">
                <a:ea typeface="+mn-lt"/>
                <a:cs typeface="+mn-lt"/>
              </a:rPr>
              <a:t> yn pwysleisio addasu dulliau i sicrhau cyfranogiad diogel mewn lleoliadau addysgol.</a:t>
            </a:r>
            <a:endParaRPr lang="en-GB" sz="800"/>
          </a:p>
          <a:p>
            <a:endParaRPr lang="en-GB" sz="800"/>
          </a:p>
        </p:txBody>
      </p:sp>
      <p:pic>
        <p:nvPicPr>
          <p:cNvPr id="4" name="Picture 3" descr="NSPCC rebrands to 'focus on solutions to child abuse rather than the  problem' | Third Sector">
            <a:extLst>
              <a:ext uri="{FF2B5EF4-FFF2-40B4-BE49-F238E27FC236}">
                <a16:creationId xmlns:a16="http://schemas.microsoft.com/office/drawing/2014/main" id="{0BEB9448-93AE-9576-1194-78A4A26306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470694"/>
            <a:ext cx="4788505" cy="3184355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88DFC5-DC31-D6D1-1352-5ECF881CE15F}"/>
              </a:ext>
            </a:extLst>
          </p:cNvPr>
          <p:cNvSpPr txBox="1"/>
          <p:nvPr/>
        </p:nvSpPr>
        <p:spPr>
          <a:xfrm>
            <a:off x="7061200" y="4826000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Times New Roman"/>
                <a:cs typeface="Times New Roman"/>
              </a:rPr>
              <a:t>(Birkwood, n.d.)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7589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A284B9-6C65-3DCC-1990-418E09472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 err="1">
                <a:ea typeface="+mj-lt"/>
                <a:cs typeface="+mj-lt"/>
              </a:rPr>
              <a:t>Cynnal</a:t>
            </a:r>
            <a:r>
              <a:rPr lang="en-GB">
                <a:ea typeface="+mj-lt"/>
                <a:cs typeface="+mj-lt"/>
              </a:rPr>
              <a:t> </a:t>
            </a:r>
            <a:r>
              <a:rPr lang="en-GB" err="1">
                <a:ea typeface="+mj-lt"/>
                <a:cs typeface="+mj-lt"/>
              </a:rPr>
              <a:t>uniondeb</a:t>
            </a:r>
            <a:r>
              <a:rPr lang="en-GB">
                <a:ea typeface="+mj-lt"/>
                <a:cs typeface="+mj-lt"/>
              </a:rPr>
              <a:t> a </a:t>
            </a:r>
            <a:r>
              <a:rPr lang="en-GB" err="1">
                <a:ea typeface="+mj-lt"/>
                <a:cs typeface="+mj-lt"/>
              </a:rPr>
              <a:t>lleihau</a:t>
            </a:r>
            <a:r>
              <a:rPr lang="en-GB">
                <a:ea typeface="+mj-lt"/>
                <a:cs typeface="+mj-lt"/>
              </a:rPr>
              <a:t> </a:t>
            </a:r>
            <a:r>
              <a:rPr lang="en-GB" err="1">
                <a:ea typeface="+mj-lt"/>
                <a:cs typeface="+mj-lt"/>
              </a:rPr>
              <a:t>rhagfarn</a:t>
            </a:r>
            <a:endParaRPr lang="en-US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74FA9-1C63-E55D-D3F0-709EBDB18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300">
                <a:ea typeface="+mn-lt"/>
                <a:cs typeface="+mn-lt"/>
              </a:rPr>
              <a:t>Nodi a </a:t>
            </a:r>
            <a:r>
              <a:rPr lang="en-GB" sz="1300" err="1">
                <a:ea typeface="+mn-lt"/>
                <a:cs typeface="+mn-lt"/>
              </a:rPr>
              <a:t>lleihau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rhagfarn</a:t>
            </a:r>
            <a:r>
              <a:rPr lang="en-GB" sz="1300">
                <a:ea typeface="+mn-lt"/>
                <a:cs typeface="+mn-lt"/>
              </a:rPr>
              <a:t> — </a:t>
            </a:r>
            <a:r>
              <a:rPr lang="en-GB" sz="1300" err="1">
                <a:ea typeface="+mn-lt"/>
                <a:cs typeface="+mn-lt"/>
              </a:rPr>
              <a:t>Rhaid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i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ymchwilwyr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adnabod</a:t>
            </a:r>
            <a:r>
              <a:rPr lang="en-GB" sz="1300">
                <a:ea typeface="+mn-lt"/>
                <a:cs typeface="+mn-lt"/>
              </a:rPr>
              <a:t> a </a:t>
            </a:r>
            <a:r>
              <a:rPr lang="en-GB" sz="1300" err="1">
                <a:ea typeface="+mn-lt"/>
                <a:cs typeface="+mn-lt"/>
              </a:rPr>
              <a:t>lleihau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ffynonellau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rhagfarn</a:t>
            </a:r>
            <a:r>
              <a:rPr lang="en-GB" sz="1300">
                <a:ea typeface="+mn-lt"/>
                <a:cs typeface="+mn-lt"/>
              </a:rPr>
              <a:t> a all </a:t>
            </a:r>
            <a:r>
              <a:rPr lang="en-GB" sz="1300" err="1">
                <a:ea typeface="+mn-lt"/>
                <a:cs typeface="+mn-lt"/>
              </a:rPr>
              <a:t>ystumio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canlyniadau</a:t>
            </a:r>
            <a:r>
              <a:rPr lang="en-GB" sz="1300">
                <a:ea typeface="+mn-lt"/>
                <a:cs typeface="+mn-lt"/>
              </a:rPr>
              <a:t>, </a:t>
            </a:r>
            <a:r>
              <a:rPr lang="en-GB" sz="1300" err="1">
                <a:ea typeface="+mn-lt"/>
                <a:cs typeface="+mn-lt"/>
              </a:rPr>
              <a:t>gan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gynnwys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rhagfarn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dethol</a:t>
            </a:r>
            <a:r>
              <a:rPr lang="en-GB" sz="1300">
                <a:ea typeface="+mn-lt"/>
                <a:cs typeface="+mn-lt"/>
              </a:rPr>
              <a:t>, </a:t>
            </a:r>
            <a:r>
              <a:rPr lang="en-GB" sz="1300" err="1">
                <a:ea typeface="+mn-lt"/>
                <a:cs typeface="+mn-lt"/>
              </a:rPr>
              <a:t>mesur</a:t>
            </a:r>
            <a:r>
              <a:rPr lang="en-GB" sz="1300">
                <a:ea typeface="+mn-lt"/>
                <a:cs typeface="+mn-lt"/>
              </a:rPr>
              <a:t> ac </a:t>
            </a:r>
            <a:r>
              <a:rPr lang="en-GB" sz="1300" err="1">
                <a:ea typeface="+mn-lt"/>
                <a:cs typeface="+mn-lt"/>
              </a:rPr>
              <a:t>adrodd</a:t>
            </a:r>
            <a:r>
              <a:rPr lang="en-GB" sz="1300">
                <a:ea typeface="+mn-lt"/>
                <a:cs typeface="+mn-lt"/>
              </a:rPr>
              <a:t> 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Tryloywder </a:t>
            </a:r>
            <a:r>
              <a:rPr lang="en-GB" sz="1300" err="1">
                <a:ea typeface="+mn-lt"/>
                <a:cs typeface="+mn-lt"/>
              </a:rPr>
              <a:t>methodolegol</a:t>
            </a:r>
            <a:r>
              <a:rPr lang="en-GB" sz="1300">
                <a:ea typeface="+mn-lt"/>
                <a:cs typeface="+mn-lt"/>
              </a:rPr>
              <a:t> — </a:t>
            </a:r>
            <a:r>
              <a:rPr lang="en-GB" sz="1300" err="1">
                <a:ea typeface="+mn-lt"/>
                <a:cs typeface="+mn-lt"/>
              </a:rPr>
              <a:t>Mae’r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erthygl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yn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pwysleisio</a:t>
            </a:r>
            <a:r>
              <a:rPr lang="en-GB" sz="1300">
                <a:ea typeface="+mn-lt"/>
                <a:cs typeface="+mn-lt"/>
              </a:rPr>
              <a:t> bod </a:t>
            </a:r>
            <a:r>
              <a:rPr lang="en-GB" sz="1300" err="1">
                <a:ea typeface="+mn-lt"/>
                <a:cs typeface="+mn-lt"/>
              </a:rPr>
              <a:t>methodolegau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tryloyw</a:t>
            </a:r>
            <a:r>
              <a:rPr lang="en-GB" sz="1300">
                <a:ea typeface="+mn-lt"/>
                <a:cs typeface="+mn-lt"/>
              </a:rPr>
              <a:t>, </a:t>
            </a:r>
            <a:r>
              <a:rPr lang="en-GB" sz="1300" err="1">
                <a:ea typeface="+mn-lt"/>
                <a:cs typeface="+mn-lt"/>
              </a:rPr>
              <a:t>protocolau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wedi’u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cofrestru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ymlaen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llaw</a:t>
            </a:r>
            <a:r>
              <a:rPr lang="en-GB" sz="1300">
                <a:ea typeface="+mn-lt"/>
                <a:cs typeface="+mn-lt"/>
              </a:rPr>
              <a:t> a </a:t>
            </a:r>
            <a:r>
              <a:rPr lang="en-GB" sz="1300" err="1">
                <a:ea typeface="+mn-lt"/>
                <a:cs typeface="+mn-lt"/>
              </a:rPr>
              <a:t>gweithdrefnau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cyson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yn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hanfodol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i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sicrhau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canlyniadau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dibynadwy</a:t>
            </a:r>
            <a:r>
              <a:rPr lang="en-GB" sz="1300">
                <a:ea typeface="+mn-lt"/>
                <a:cs typeface="+mn-lt"/>
              </a:rPr>
              <a:t> </a:t>
            </a:r>
            <a:endParaRPr lang="en-GB" sz="1300"/>
          </a:p>
          <a:p>
            <a:r>
              <a:rPr lang="en-GB" sz="1300" err="1">
                <a:ea typeface="+mn-lt"/>
                <a:cs typeface="+mn-lt"/>
              </a:rPr>
              <a:t>Ymarfer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myfyriol</a:t>
            </a:r>
            <a:r>
              <a:rPr lang="en-GB" sz="1300">
                <a:ea typeface="+mn-lt"/>
                <a:cs typeface="+mn-lt"/>
              </a:rPr>
              <a:t> — Mewn </a:t>
            </a:r>
            <a:r>
              <a:rPr lang="en-GB" sz="1300" err="1">
                <a:ea typeface="+mn-lt"/>
                <a:cs typeface="+mn-lt"/>
              </a:rPr>
              <a:t>ymchwil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addysg</a:t>
            </a:r>
            <a:r>
              <a:rPr lang="en-GB" sz="1300">
                <a:ea typeface="+mn-lt"/>
                <a:cs typeface="+mn-lt"/>
              </a:rPr>
              <a:t>, </a:t>
            </a:r>
            <a:r>
              <a:rPr lang="en-GB" sz="1300" err="1">
                <a:ea typeface="+mn-lt"/>
                <a:cs typeface="+mn-lt"/>
              </a:rPr>
              <a:t>rhaid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i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ymchwilwyr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fyfyrio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ar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sut</a:t>
            </a:r>
            <a:r>
              <a:rPr lang="en-GB" sz="1300">
                <a:ea typeface="+mn-lt"/>
                <a:cs typeface="+mn-lt"/>
              </a:rPr>
              <a:t> y gall </a:t>
            </a:r>
            <a:r>
              <a:rPr lang="en-GB" sz="1300" err="1">
                <a:ea typeface="+mn-lt"/>
                <a:cs typeface="+mn-lt"/>
              </a:rPr>
              <a:t>eu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credoau</a:t>
            </a:r>
            <a:r>
              <a:rPr lang="en-GB" sz="1300">
                <a:ea typeface="+mn-lt"/>
                <a:cs typeface="+mn-lt"/>
              </a:rPr>
              <a:t>, </a:t>
            </a:r>
            <a:r>
              <a:rPr lang="en-GB" sz="1300" err="1">
                <a:ea typeface="+mn-lt"/>
                <a:cs typeface="+mn-lt"/>
              </a:rPr>
              <a:t>disgwyliadau</a:t>
            </a:r>
            <a:r>
              <a:rPr lang="en-GB" sz="1300">
                <a:ea typeface="+mn-lt"/>
                <a:cs typeface="+mn-lt"/>
              </a:rPr>
              <a:t> neu </a:t>
            </a:r>
            <a:r>
              <a:rPr lang="en-GB" sz="1300" err="1">
                <a:ea typeface="+mn-lt"/>
                <a:cs typeface="+mn-lt"/>
              </a:rPr>
              <a:t>rolau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proffesiynol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ddylanwadu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ar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gasglu</a:t>
            </a:r>
            <a:r>
              <a:rPr lang="en-GB" sz="1300">
                <a:ea typeface="+mn-lt"/>
                <a:cs typeface="+mn-lt"/>
              </a:rPr>
              <a:t> neu </a:t>
            </a:r>
            <a:r>
              <a:rPr lang="en-GB" sz="1300" err="1">
                <a:ea typeface="+mn-lt"/>
                <a:cs typeface="+mn-lt"/>
              </a:rPr>
              <a:t>ddehongli</a:t>
            </a:r>
            <a:r>
              <a:rPr lang="en-GB" sz="1300">
                <a:ea typeface="+mn-lt"/>
                <a:cs typeface="+mn-lt"/>
              </a:rPr>
              <a:t> data</a:t>
            </a:r>
            <a:endParaRPr lang="en-GB" sz="1300"/>
          </a:p>
          <a:p>
            <a:r>
              <a:rPr lang="en-GB" sz="1300" err="1">
                <a:ea typeface="+mn-lt"/>
                <a:cs typeface="+mn-lt"/>
              </a:rPr>
              <a:t>Technegau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cynhwysol</a:t>
            </a:r>
            <a:r>
              <a:rPr lang="en-GB" sz="1300">
                <a:ea typeface="+mn-lt"/>
                <a:cs typeface="+mn-lt"/>
              </a:rPr>
              <a:t> — Mae </a:t>
            </a:r>
            <a:r>
              <a:rPr lang="en-GB" sz="1300" err="1">
                <a:ea typeface="+mn-lt"/>
                <a:cs typeface="+mn-lt"/>
              </a:rPr>
              <a:t>lleihau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rhagfarn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mewn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lleoliadau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addysgol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yn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gofyn</a:t>
            </a:r>
            <a:r>
              <a:rPr lang="en-GB" sz="1300">
                <a:ea typeface="+mn-lt"/>
                <a:cs typeface="+mn-lt"/>
              </a:rPr>
              <a:t> am </a:t>
            </a:r>
            <a:r>
              <a:rPr lang="en-GB" sz="1300" err="1">
                <a:ea typeface="+mn-lt"/>
                <a:cs typeface="+mn-lt"/>
              </a:rPr>
              <a:t>ddulliau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sy’n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sicrhau</a:t>
            </a:r>
            <a:r>
              <a:rPr lang="en-GB" sz="1300">
                <a:ea typeface="+mn-lt"/>
                <a:cs typeface="+mn-lt"/>
              </a:rPr>
              <a:t> bod </a:t>
            </a:r>
            <a:r>
              <a:rPr lang="en-GB" sz="1300" err="1">
                <a:ea typeface="+mn-lt"/>
                <a:cs typeface="+mn-lt"/>
              </a:rPr>
              <a:t>lleisiau</a:t>
            </a:r>
            <a:r>
              <a:rPr lang="en-GB" sz="1300">
                <a:ea typeface="+mn-lt"/>
                <a:cs typeface="+mn-lt"/>
              </a:rPr>
              <a:t> plant o </a:t>
            </a:r>
            <a:r>
              <a:rPr lang="en-GB" sz="1300" err="1">
                <a:ea typeface="+mn-lt"/>
                <a:cs typeface="+mn-lt"/>
              </a:rPr>
              <a:t>wahanol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oedrannau</a:t>
            </a:r>
            <a:r>
              <a:rPr lang="en-GB" sz="1300">
                <a:ea typeface="+mn-lt"/>
                <a:cs typeface="+mn-lt"/>
              </a:rPr>
              <a:t>, </a:t>
            </a:r>
            <a:r>
              <a:rPr lang="en-GB" sz="1300" err="1">
                <a:ea typeface="+mn-lt"/>
                <a:cs typeface="+mn-lt"/>
              </a:rPr>
              <a:t>sgiliau</a:t>
            </a:r>
            <a:r>
              <a:rPr lang="en-GB" sz="1300">
                <a:ea typeface="+mn-lt"/>
                <a:cs typeface="+mn-lt"/>
              </a:rPr>
              <a:t>, </a:t>
            </a:r>
            <a:r>
              <a:rPr lang="en-GB" sz="1300" err="1">
                <a:ea typeface="+mn-lt"/>
                <a:cs typeface="+mn-lt"/>
              </a:rPr>
              <a:t>ieithoedd</a:t>
            </a:r>
            <a:r>
              <a:rPr lang="en-GB" sz="1300">
                <a:ea typeface="+mn-lt"/>
                <a:cs typeface="+mn-lt"/>
              </a:rPr>
              <a:t> a </a:t>
            </a:r>
            <a:r>
              <a:rPr lang="en-GB" sz="1300" err="1">
                <a:ea typeface="+mn-lt"/>
                <a:cs typeface="+mn-lt"/>
              </a:rPr>
              <a:t>chefndiroedd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yn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cael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eu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cynrychioli’n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deg</a:t>
            </a:r>
            <a:r>
              <a:rPr lang="en-GB" sz="1300">
                <a:ea typeface="+mn-lt"/>
                <a:cs typeface="+mn-lt"/>
              </a:rPr>
              <a:t> </a:t>
            </a:r>
            <a:endParaRPr lang="en-GB" sz="1300"/>
          </a:p>
          <a:p>
            <a:r>
              <a:rPr lang="en-GB" sz="1300" err="1">
                <a:ea typeface="+mn-lt"/>
                <a:cs typeface="+mn-lt"/>
              </a:rPr>
              <a:t>Cadw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uniondeb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ymchwil</a:t>
            </a:r>
            <a:r>
              <a:rPr lang="en-GB" sz="1300">
                <a:ea typeface="+mn-lt"/>
                <a:cs typeface="+mn-lt"/>
              </a:rPr>
              <a:t> — </a:t>
            </a:r>
            <a:r>
              <a:rPr lang="en-GB" sz="1300" err="1">
                <a:ea typeface="+mn-lt"/>
                <a:cs typeface="+mn-lt"/>
              </a:rPr>
              <a:t>Trwy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gyfuno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trylwyredd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gwyddonol</a:t>
            </a:r>
            <a:r>
              <a:rPr lang="en-GB" sz="1300">
                <a:ea typeface="+mn-lt"/>
                <a:cs typeface="+mn-lt"/>
              </a:rPr>
              <a:t> â </a:t>
            </a:r>
            <a:r>
              <a:rPr lang="en-GB" sz="1300" err="1">
                <a:ea typeface="+mn-lt"/>
                <a:cs typeface="+mn-lt"/>
              </a:rPr>
              <a:t>sensitifrwydd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moesegol</a:t>
            </a:r>
            <a:r>
              <a:rPr lang="en-GB" sz="1300">
                <a:ea typeface="+mn-lt"/>
                <a:cs typeface="+mn-lt"/>
              </a:rPr>
              <a:t>, gall </a:t>
            </a:r>
            <a:r>
              <a:rPr lang="en-GB" sz="1300" err="1">
                <a:ea typeface="+mn-lt"/>
                <a:cs typeface="+mn-lt"/>
              </a:rPr>
              <a:t>ymchwilwyr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gynhyrchu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canlyniadau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sy’n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adlewyrchu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profiadau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myfyrwyr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yn</a:t>
            </a:r>
            <a:r>
              <a:rPr lang="en-GB" sz="1300">
                <a:ea typeface="+mn-lt"/>
                <a:cs typeface="+mn-lt"/>
              </a:rPr>
              <a:t> </a:t>
            </a:r>
            <a:r>
              <a:rPr lang="en-GB" sz="1300" err="1">
                <a:ea typeface="+mn-lt"/>
                <a:cs typeface="+mn-lt"/>
              </a:rPr>
              <a:t>gywir</a:t>
            </a:r>
            <a:r>
              <a:rPr lang="en-GB" sz="130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en-GB" sz="1300">
                <a:latin typeface="Times New Roman"/>
                <a:cs typeface="Times New Roman"/>
              </a:rPr>
              <a:t>(Smith and Noble, 2025)</a:t>
            </a:r>
            <a:endParaRPr lang="en-GB" sz="1300"/>
          </a:p>
          <a:p>
            <a:endParaRPr lang="en-GB" sz="1300"/>
          </a:p>
        </p:txBody>
      </p:sp>
      <p:sp>
        <p:nvSpPr>
          <p:cNvPr id="200" name="Oval 199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How HR Can Identify and Overcome Affinity Bias - AIHR">
            <a:extLst>
              <a:ext uri="{FF2B5EF4-FFF2-40B4-BE49-F238E27FC236}">
                <a16:creationId xmlns:a16="http://schemas.microsoft.com/office/drawing/2014/main" id="{CF04AB75-F88F-F473-A9D7-278A477D7B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768" r="22835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Individuality is Enhanced by Etiquette">
            <a:extLst>
              <a:ext uri="{FF2B5EF4-FFF2-40B4-BE49-F238E27FC236}">
                <a16:creationId xmlns:a16="http://schemas.microsoft.com/office/drawing/2014/main" id="{FD2104DD-A0A5-BCE8-4A53-79785729B99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495" r="5678" b="-1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2CC758E-A86B-1494-69BA-4A411B914C28}"/>
              </a:ext>
            </a:extLst>
          </p:cNvPr>
          <p:cNvSpPr txBox="1"/>
          <p:nvPr/>
        </p:nvSpPr>
        <p:spPr>
          <a:xfrm>
            <a:off x="9891889" y="2286000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Times New Roman"/>
                <a:cs typeface="Times New Roman"/>
              </a:rPr>
              <a:t>(Candace Smith Etiquette, 2025)</a:t>
            </a:r>
          </a:p>
          <a:p>
            <a:r>
              <a:rPr lang="en-GB" sz="1200">
                <a:latin typeface="Times New Roman"/>
                <a:cs typeface="Times New Roman"/>
              </a:rPr>
              <a:t>(Scott, 2023)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0119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2249E-3362-50D1-0D99-25A23B293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0531"/>
            <a:ext cx="10515600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>
                <a:ea typeface="+mn-lt"/>
                <a:cs typeface="+mn-lt"/>
              </a:rPr>
              <a:t>Cydnabod </a:t>
            </a:r>
            <a:r>
              <a:rPr lang="en-GB" err="1">
                <a:ea typeface="+mn-lt"/>
                <a:cs typeface="+mn-lt"/>
              </a:rPr>
              <a:t>ffynonellau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rhagfarn</a:t>
            </a:r>
            <a:r>
              <a:rPr lang="en-GB">
                <a:ea typeface="+mn-lt"/>
                <a:cs typeface="+mn-lt"/>
              </a:rPr>
              <a:t> — Cam </a:t>
            </a:r>
            <a:r>
              <a:rPr lang="en-GB" err="1">
                <a:ea typeface="+mn-lt"/>
                <a:cs typeface="+mn-lt"/>
              </a:rPr>
              <a:t>cyntaf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dileu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rhagfarn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deall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sut</a:t>
            </a:r>
            <a:r>
              <a:rPr lang="en-GB">
                <a:ea typeface="+mn-lt"/>
                <a:cs typeface="+mn-lt"/>
              </a:rPr>
              <a:t> gall </a:t>
            </a:r>
            <a:r>
              <a:rPr lang="en-GB" err="1">
                <a:ea typeface="+mn-lt"/>
                <a:cs typeface="+mn-lt"/>
              </a:rPr>
              <a:t>gweithdrefnau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casglu</a:t>
            </a:r>
            <a:r>
              <a:rPr lang="en-GB">
                <a:ea typeface="+mn-lt"/>
                <a:cs typeface="+mn-lt"/>
              </a:rPr>
              <a:t> data </a:t>
            </a:r>
            <a:r>
              <a:rPr lang="en-GB" err="1">
                <a:ea typeface="+mn-lt"/>
                <a:cs typeface="+mn-lt"/>
              </a:rPr>
              <a:t>ystumio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canlyniadau’n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anfwriadol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enwedig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cyd-destunau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adnoddau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isel</a:t>
            </a:r>
            <a:r>
              <a:rPr lang="en-GB">
                <a:ea typeface="+mn-lt"/>
                <a:cs typeface="+mn-lt"/>
              </a:rPr>
              <a:t> (Banc y </a:t>
            </a:r>
            <a:r>
              <a:rPr lang="en-GB" err="1">
                <a:ea typeface="+mn-lt"/>
                <a:cs typeface="+mn-lt"/>
              </a:rPr>
              <a:t>Byd</a:t>
            </a:r>
            <a:r>
              <a:rPr lang="en-GB">
                <a:ea typeface="+mn-lt"/>
                <a:cs typeface="+mn-lt"/>
              </a:rPr>
              <a:t>, 2023).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Rhagfarn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ymateb</a:t>
            </a:r>
            <a:r>
              <a:rPr lang="en-GB">
                <a:ea typeface="+mn-lt"/>
                <a:cs typeface="+mn-lt"/>
              </a:rPr>
              <a:t> — Gall </a:t>
            </a:r>
            <a:r>
              <a:rPr lang="en-GB" err="1">
                <a:ea typeface="+mn-lt"/>
                <a:cs typeface="+mn-lt"/>
              </a:rPr>
              <a:t>ddigwydd</a:t>
            </a:r>
            <a:r>
              <a:rPr lang="en-GB">
                <a:ea typeface="+mn-lt"/>
                <a:cs typeface="+mn-lt"/>
              </a:rPr>
              <a:t> pan </a:t>
            </a:r>
            <a:r>
              <a:rPr lang="en-GB" err="1">
                <a:ea typeface="+mn-lt"/>
                <a:cs typeface="+mn-lt"/>
              </a:rPr>
              <a:t>fydd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cyfranogwyr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rhoi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atebion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maent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meddwl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dymunol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ymchwilwyr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danseilio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cywirdeb</a:t>
            </a:r>
            <a:r>
              <a:rPr lang="en-GB">
                <a:ea typeface="+mn-lt"/>
                <a:cs typeface="+mn-lt"/>
              </a:rPr>
              <a:t> data (Banc y </a:t>
            </a:r>
            <a:r>
              <a:rPr lang="en-GB" err="1">
                <a:ea typeface="+mn-lt"/>
                <a:cs typeface="+mn-lt"/>
              </a:rPr>
              <a:t>Byd</a:t>
            </a:r>
            <a:r>
              <a:rPr lang="en-GB">
                <a:ea typeface="+mn-lt"/>
                <a:cs typeface="+mn-lt"/>
              </a:rPr>
              <a:t>, 2023).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Rhagfarn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dethol</a:t>
            </a:r>
            <a:r>
              <a:rPr lang="en-GB">
                <a:ea typeface="+mn-lt"/>
                <a:cs typeface="+mn-lt"/>
              </a:rPr>
              <a:t> — Yn </a:t>
            </a:r>
            <a:r>
              <a:rPr lang="en-GB" err="1">
                <a:ea typeface="+mn-lt"/>
                <a:cs typeface="+mn-lt"/>
              </a:rPr>
              <a:t>codi</a:t>
            </a:r>
            <a:r>
              <a:rPr lang="en-GB">
                <a:ea typeface="+mn-lt"/>
                <a:cs typeface="+mn-lt"/>
              </a:rPr>
              <a:t> pan </a:t>
            </a:r>
            <a:r>
              <a:rPr lang="en-GB" err="1">
                <a:ea typeface="+mn-lt"/>
                <a:cs typeface="+mn-lt"/>
              </a:rPr>
              <a:t>gaiff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ysgolion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athrawon</a:t>
            </a:r>
            <a:r>
              <a:rPr lang="en-GB">
                <a:ea typeface="+mn-lt"/>
                <a:cs typeface="+mn-lt"/>
              </a:rPr>
              <a:t> neu </a:t>
            </a:r>
            <a:r>
              <a:rPr lang="en-GB" err="1">
                <a:ea typeface="+mn-lt"/>
                <a:cs typeface="+mn-lt"/>
              </a:rPr>
              <a:t>fyfyrwyr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penodol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unig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cynnwys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greu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sampl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anghynrychioliadol</a:t>
            </a:r>
            <a:r>
              <a:rPr lang="en-GB">
                <a:ea typeface="+mn-lt"/>
                <a:cs typeface="+mn-lt"/>
              </a:rPr>
              <a:t> (Banc y </a:t>
            </a:r>
            <a:r>
              <a:rPr lang="en-GB" err="1">
                <a:ea typeface="+mn-lt"/>
                <a:cs typeface="+mn-lt"/>
              </a:rPr>
              <a:t>Byd</a:t>
            </a:r>
            <a:r>
              <a:rPr lang="en-GB">
                <a:ea typeface="+mn-lt"/>
                <a:cs typeface="+mn-lt"/>
              </a:rPr>
              <a:t>, 2023).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Dulliau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casglu</a:t>
            </a:r>
            <a:r>
              <a:rPr lang="en-GB">
                <a:ea typeface="+mn-lt"/>
                <a:cs typeface="+mn-lt"/>
              </a:rPr>
              <a:t> data </a:t>
            </a:r>
            <a:r>
              <a:rPr lang="en-GB" err="1">
                <a:ea typeface="+mn-lt"/>
                <a:cs typeface="+mn-lt"/>
              </a:rPr>
              <a:t>safonol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Mae’r</a:t>
            </a:r>
            <a:r>
              <a:rPr lang="en-GB">
                <a:ea typeface="+mn-lt"/>
                <a:cs typeface="+mn-lt"/>
              </a:rPr>
              <a:t> blog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pwysleisio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hyfforddiant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clir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gyfrifwyr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gweithdrefnau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cyson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sicrhau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tegwch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dibynadwyedd</a:t>
            </a:r>
            <a:r>
              <a:rPr lang="en-GB">
                <a:ea typeface="+mn-lt"/>
                <a:cs typeface="+mn-lt"/>
              </a:rPr>
              <a:t> (Banc y </a:t>
            </a:r>
            <a:r>
              <a:rPr lang="en-GB" err="1">
                <a:ea typeface="+mn-lt"/>
                <a:cs typeface="+mn-lt"/>
              </a:rPr>
              <a:t>Byd</a:t>
            </a:r>
            <a:r>
              <a:rPr lang="en-GB">
                <a:ea typeface="+mn-lt"/>
                <a:cs typeface="+mn-lt"/>
              </a:rPr>
              <a:t>, 2023).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Samplu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cynhwysol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Rhaid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cynnwys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dysgwyr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wedi’u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hymylu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megis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rhai</a:t>
            </a:r>
            <a:r>
              <a:rPr lang="en-GB">
                <a:ea typeface="+mn-lt"/>
                <a:cs typeface="+mn-lt"/>
              </a:rPr>
              <a:t> â </a:t>
            </a:r>
            <a:r>
              <a:rPr lang="en-GB" err="1">
                <a:ea typeface="+mn-lt"/>
                <a:cs typeface="+mn-lt"/>
              </a:rPr>
              <a:t>namau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rhwystrau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iaith</a:t>
            </a:r>
            <a:r>
              <a:rPr lang="en-GB">
                <a:ea typeface="+mn-lt"/>
                <a:cs typeface="+mn-lt"/>
              </a:rPr>
              <a:t> neu </a:t>
            </a:r>
            <a:r>
              <a:rPr lang="en-GB" err="1">
                <a:ea typeface="+mn-lt"/>
                <a:cs typeface="+mn-lt"/>
              </a:rPr>
              <a:t>bresenoldeb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ansafonol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leihau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rhagfarn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strwythurol</a:t>
            </a:r>
            <a:r>
              <a:rPr lang="en-GB">
                <a:ea typeface="+mn-lt"/>
                <a:cs typeface="+mn-lt"/>
              </a:rPr>
              <a:t> (Banc y </a:t>
            </a:r>
            <a:r>
              <a:rPr lang="en-GB" err="1">
                <a:ea typeface="+mn-lt"/>
                <a:cs typeface="+mn-lt"/>
              </a:rPr>
              <a:t>Byd</a:t>
            </a:r>
            <a:r>
              <a:rPr lang="en-GB">
                <a:ea typeface="+mn-lt"/>
                <a:cs typeface="+mn-lt"/>
              </a:rPr>
              <a:t>, 2023).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Uniondeb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cynnal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tryloywder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myfyrdod</a:t>
            </a:r>
            <a:r>
              <a:rPr lang="en-GB">
                <a:ea typeface="+mn-lt"/>
                <a:cs typeface="+mn-lt"/>
              </a:rPr>
              <a:t> ac offer </a:t>
            </a:r>
            <a:r>
              <a:rPr lang="en-GB" err="1">
                <a:ea typeface="+mn-lt"/>
                <a:cs typeface="+mn-lt"/>
              </a:rPr>
              <a:t>dylunio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gofalus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hanfodol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gynhyrchu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adlewyrchu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realiti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dysgwyr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gywir</a:t>
            </a:r>
            <a:r>
              <a:rPr lang="en-GB">
                <a:ea typeface="+mn-lt"/>
                <a:cs typeface="+mn-lt"/>
              </a:rPr>
              <a:t> (Banc y </a:t>
            </a:r>
            <a:r>
              <a:rPr lang="en-GB" err="1">
                <a:ea typeface="+mn-lt"/>
                <a:cs typeface="+mn-lt"/>
              </a:rPr>
              <a:t>Byd</a:t>
            </a:r>
            <a:r>
              <a:rPr lang="en-GB">
                <a:ea typeface="+mn-lt"/>
                <a:cs typeface="+mn-lt"/>
              </a:rPr>
              <a:t>, 2023).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2245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39449-6860-F50D-7FDF-B91C04770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1172"/>
            <a:ext cx="10515600" cy="435133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ea typeface="+mn-lt"/>
                <a:cs typeface="+mn-lt"/>
              </a:rPr>
              <a:t>Cydnabod rhagdybiaethau ymchwilwyr — Rhaid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ddeall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sut</a:t>
            </a:r>
            <a:r>
              <a:rPr lang="en-GB">
                <a:ea typeface="+mn-lt"/>
                <a:cs typeface="+mn-lt"/>
              </a:rPr>
              <a:t> y gall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rhagdybiaethau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disgwyliadau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a’u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safleoldeb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effeithio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bob cam </a:t>
            </a:r>
            <a:r>
              <a:rPr lang="en-GB" err="1">
                <a:ea typeface="+mn-lt"/>
                <a:cs typeface="+mn-lt"/>
              </a:rPr>
              <a:t>o’r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astudiaeth</a:t>
            </a:r>
            <a:r>
              <a:rPr lang="en-GB">
                <a:ea typeface="+mn-lt"/>
                <a:cs typeface="+mn-lt"/>
              </a:rPr>
              <a:t> (Suter, 2012).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Ffynonellau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rhagfarn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dulliau</a:t>
            </a:r>
            <a:r>
              <a:rPr lang="en-GB">
                <a:ea typeface="+mn-lt"/>
                <a:cs typeface="+mn-lt"/>
              </a:rPr>
              <a:t> — Gall </a:t>
            </a:r>
            <a:r>
              <a:rPr lang="en-GB" err="1">
                <a:ea typeface="+mn-lt"/>
                <a:cs typeface="+mn-lt"/>
              </a:rPr>
              <a:t>rhagfarn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godi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ddehongli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canlyniadau’n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oddrychol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dulliau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casglu</a:t>
            </a:r>
            <a:r>
              <a:rPr lang="en-GB">
                <a:ea typeface="+mn-lt"/>
                <a:cs typeface="+mn-lt"/>
              </a:rPr>
              <a:t> data </a:t>
            </a:r>
            <a:r>
              <a:rPr lang="en-GB" err="1">
                <a:ea typeface="+mn-lt"/>
                <a:cs typeface="+mn-lt"/>
              </a:rPr>
              <a:t>anghyson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offerynnau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gwael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dylunio</a:t>
            </a:r>
            <a:r>
              <a:rPr lang="en-GB">
                <a:ea typeface="+mn-lt"/>
                <a:cs typeface="+mn-lt"/>
              </a:rPr>
              <a:t> neu </a:t>
            </a:r>
            <a:r>
              <a:rPr lang="en-GB" err="1">
                <a:ea typeface="+mn-lt"/>
                <a:cs typeface="+mn-lt"/>
              </a:rPr>
              <a:t>ddewisiadau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samplu</a:t>
            </a:r>
            <a:r>
              <a:rPr lang="en-GB">
                <a:ea typeface="+mn-lt"/>
                <a:cs typeface="+mn-lt"/>
              </a:rPr>
              <a:t> (Suter, 2012).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Ymarfer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myfyriol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Mae’r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bennod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pwysleisio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myfyrdod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beirniadol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rôl</a:t>
            </a:r>
            <a:r>
              <a:rPr lang="en-GB">
                <a:ea typeface="+mn-lt"/>
                <a:cs typeface="+mn-lt"/>
              </a:rPr>
              <a:t> a barn yr </a:t>
            </a:r>
            <a:r>
              <a:rPr lang="en-GB" err="1">
                <a:ea typeface="+mn-lt"/>
                <a:cs typeface="+mn-lt"/>
              </a:rPr>
              <a:t>ymchwilydd</a:t>
            </a:r>
            <a:r>
              <a:rPr lang="en-GB">
                <a:ea typeface="+mn-lt"/>
                <a:cs typeface="+mn-lt"/>
              </a:rPr>
              <a:t> er </a:t>
            </a:r>
            <a:r>
              <a:rPr lang="en-GB" err="1">
                <a:ea typeface="+mn-lt"/>
                <a:cs typeface="+mn-lt"/>
              </a:rPr>
              <a:t>mwyn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cynnal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uniondeb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(Suter, 2012).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Technegau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lleihau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rhagfarn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Awgrymir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triongli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protocolau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safonol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dadfriffio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gymheiriaid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adrodd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tryloyw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leihau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rhagfarn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personol</a:t>
            </a:r>
            <a:r>
              <a:rPr lang="en-GB">
                <a:ea typeface="+mn-lt"/>
                <a:cs typeface="+mn-lt"/>
              </a:rPr>
              <a:t> neu </a:t>
            </a:r>
            <a:r>
              <a:rPr lang="en-GB" err="1">
                <a:ea typeface="+mn-lt"/>
                <a:cs typeface="+mn-lt"/>
              </a:rPr>
              <a:t>weithdrefnol</a:t>
            </a:r>
            <a:r>
              <a:rPr lang="en-GB">
                <a:ea typeface="+mn-lt"/>
                <a:cs typeface="+mn-lt"/>
              </a:rPr>
              <a:t> (Suter, 2012).</a:t>
            </a:r>
            <a:endParaRPr lang="en-GB"/>
          </a:p>
          <a:p>
            <a:r>
              <a:rPr lang="en-GB" err="1">
                <a:ea typeface="+mn-lt"/>
                <a:cs typeface="+mn-lt"/>
              </a:rPr>
              <a:t>Dulliau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cynhwysol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Mae’r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bennod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pwysleisio’r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angen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gynrychioli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dysgwyr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amrywiol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deg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osgoi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ffafrio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grwpiau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penodol</a:t>
            </a:r>
            <a:r>
              <a:rPr lang="en-GB">
                <a:ea typeface="+mn-lt"/>
                <a:cs typeface="+mn-lt"/>
              </a:rPr>
              <a:t> (Suter, 2012).</a:t>
            </a:r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4676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F8EEE-E76A-9E94-51C8-D8E78EE04E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558" y="1365550"/>
            <a:ext cx="10515600" cy="435133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b="1">
                <a:ea typeface="+mn-lt"/>
                <a:cs typeface="+mn-lt"/>
              </a:rPr>
              <a:t>Mathau o ragfarn</a:t>
            </a:r>
            <a:r>
              <a:rPr lang="en-GB">
                <a:ea typeface="+mn-lt"/>
                <a:cs typeface="+mn-lt"/>
              </a:rPr>
              <a:t> — Evidence‑Based Nursing (2025) yn nodi rhagfarn dethol/mesur/adrodd; Banc y Byd (2023) yn pwysleisio rhagfarn ymateb a samplu; Suter (2012) yn tynnu sylw at ragdybiaethau’r ymchwilydd.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Tryloywder a safoni</a:t>
            </a:r>
            <a:r>
              <a:rPr lang="en-GB">
                <a:ea typeface="+mn-lt"/>
                <a:cs typeface="+mn-lt"/>
              </a:rPr>
              <a:t> — Mae’r tri ffynhonnell yn cytuno ar bwysigrwydd protocolau cyson a dulliau safonol i leihau rhagfarn.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Myfyrdod ymchwilwyr</a:t>
            </a:r>
            <a:r>
              <a:rPr lang="en-GB">
                <a:ea typeface="+mn-lt"/>
                <a:cs typeface="+mn-lt"/>
              </a:rPr>
              <a:t> — Suter (2012) yn rhoi’r pwyslais cryfaf ar fyfyrdod, ond mae’r egwyddor yn cyd-fynd â’r angen i reoli dylanwad personol ar ddata.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Cynhwysiant</a:t>
            </a:r>
            <a:r>
              <a:rPr lang="en-GB">
                <a:ea typeface="+mn-lt"/>
                <a:cs typeface="+mn-lt"/>
              </a:rPr>
              <a:t> — Banc y Byd (2023) yn pwysleisio samplu cynhwysol; Suter (2012) yn annog cynrychiolaeth deg; Evidence‑Based Nursing (2025) yn ategu’r angen am ddata teg.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Technegau lleihau rhagfarn</a:t>
            </a:r>
            <a:r>
              <a:rPr lang="en-GB">
                <a:ea typeface="+mn-lt"/>
                <a:cs typeface="+mn-lt"/>
              </a:rPr>
              <a:t> — Triongli, protocolau safonol, hyfforddiant a thryloywder yn cael eu hargymell gan bob ffynhonnell.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Uniondeb ymchwil</a:t>
            </a:r>
            <a:r>
              <a:rPr lang="en-GB">
                <a:ea typeface="+mn-lt"/>
                <a:cs typeface="+mn-lt"/>
              </a:rPr>
              <a:t> — Mae’r tri ffynhonnell yn pwysleisio bod uniondeb yn dibynnu ar gyfuno trylwyredd methodolegol â sensitifrwydd moesegol.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5239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552B2F-29AE-5A6B-A060-2C60E8292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200">
                <a:latin typeface="Aptos"/>
              </a:rPr>
              <a:t>Heriau Cyffredin a </a:t>
            </a:r>
            <a:r>
              <a:rPr lang="en-GB" sz="4200">
                <a:ea typeface="+mj-lt"/>
                <a:cs typeface="+mj-lt"/>
              </a:rPr>
              <a:t>sut i'w goresgyn</a:t>
            </a:r>
            <a:r>
              <a:rPr lang="en-GB" sz="4200">
                <a:latin typeface="Aptos"/>
              </a:rPr>
              <a:t> wrth Gynnal Ymchwil mewn Ysgolion</a:t>
            </a:r>
            <a:endParaRPr lang="en-US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A67A5-02AF-0053-3DE7-8F2C3AB9D6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200" b="1"/>
          </a:p>
          <a:p>
            <a:r>
              <a:rPr lang="en-GB" sz="1200" b="1">
                <a:ea typeface="+mn-lt"/>
                <a:cs typeface="+mn-lt"/>
              </a:rPr>
              <a:t>Rhwystrau ymarferol ac amser</a:t>
            </a:r>
            <a:r>
              <a:rPr lang="en-GB" sz="1200">
                <a:ea typeface="+mn-lt"/>
                <a:cs typeface="+mn-lt"/>
              </a:rPr>
              <a:t> — Mae ysgolion yn blaenoriaethu addysgu, diogelwch a gweithrediadau dyddiol, sy’n golygu bod ymchwil yn aml yn cael ei gwthio i’r cyrion, gan wneud mynediad ac amserlenni’n anodd (SRA, 2024).</a:t>
            </a:r>
            <a:endParaRPr lang="en-GB" sz="1200"/>
          </a:p>
          <a:p>
            <a:r>
              <a:rPr lang="en-GB" sz="1200" b="1">
                <a:ea typeface="+mn-lt"/>
                <a:cs typeface="+mn-lt"/>
              </a:rPr>
              <a:t>Angen dangos budd clir</a:t>
            </a:r>
            <a:r>
              <a:rPr lang="en-GB" sz="1200">
                <a:ea typeface="+mn-lt"/>
                <a:cs typeface="+mn-lt"/>
              </a:rPr>
              <a:t> — Mae ysgolion yn fwy tebygol o gymryd rhan pan fo’r manteision yn amlwg, megis adborth neu fewnwelediadau ymarferol sy’n cefnogi datblygiad (SRA, 2024).</a:t>
            </a:r>
            <a:endParaRPr lang="en-GB" sz="1200"/>
          </a:p>
          <a:p>
            <a:r>
              <a:rPr lang="en-GB" sz="1200" b="1">
                <a:ea typeface="+mn-lt"/>
                <a:cs typeface="+mn-lt"/>
              </a:rPr>
              <a:t>Cyfathrebu aneffeithiol</a:t>
            </a:r>
            <a:r>
              <a:rPr lang="en-GB" sz="1200">
                <a:ea typeface="+mn-lt"/>
                <a:cs typeface="+mn-lt"/>
              </a:rPr>
              <a:t> — Mae’r SRA yn nodi bod negeseuon hir neu gymhleth yn cael eu hanwybyddu’n aml; argymhellir defnyddio fframwaith EAST i wneud cyfathrebu’n syml, apelgar, cymdeithasol ac amserol (SRA, 2024).</a:t>
            </a:r>
            <a:endParaRPr lang="en-GB" sz="1200"/>
          </a:p>
          <a:p>
            <a:r>
              <a:rPr lang="en-GB" sz="1200" b="1">
                <a:ea typeface="+mn-lt"/>
                <a:cs typeface="+mn-lt"/>
              </a:rPr>
              <a:t>Diffyg ymddiriedaeth a thryloywder</a:t>
            </a:r>
            <a:r>
              <a:rPr lang="en-GB" sz="1200">
                <a:ea typeface="+mn-lt"/>
                <a:cs typeface="+mn-lt"/>
              </a:rPr>
              <a:t> — Mae ysgolion eisiau gwybod pwy sy’n cynnal yr astudiaeth, pam ei bod yn digwydd, a sut y caiff data ei ddefnyddio; mae diffyg eglurder yn lleihau cyfranogiad (SRA, 2024).</a:t>
            </a:r>
            <a:endParaRPr lang="en-GB" sz="1200"/>
          </a:p>
          <a:p>
            <a:r>
              <a:rPr lang="en-GB" sz="1200" b="1">
                <a:ea typeface="+mn-lt"/>
                <a:cs typeface="+mn-lt"/>
              </a:rPr>
              <a:t>Paratoi annigonol</a:t>
            </a:r>
            <a:r>
              <a:rPr lang="en-GB" sz="1200">
                <a:ea typeface="+mn-lt"/>
                <a:cs typeface="+mn-lt"/>
              </a:rPr>
              <a:t> — Gall deunyddiau amwys neu offer casglu data gwan danseilio hyder ysgolion ac arwain at lai o gyfranogiad (SRA, 2024).</a:t>
            </a:r>
            <a:endParaRPr lang="en-GB" sz="1200"/>
          </a:p>
          <a:p>
            <a:r>
              <a:rPr lang="en-GB" sz="1200" b="1">
                <a:ea typeface="+mn-lt"/>
                <a:cs typeface="+mn-lt"/>
              </a:rPr>
              <a:t>Cysylltu â’r person anghywir</a:t>
            </a:r>
            <a:r>
              <a:rPr lang="en-GB" sz="1200">
                <a:ea typeface="+mn-lt"/>
                <a:cs typeface="+mn-lt"/>
              </a:rPr>
              <a:t> — Gall anfon ceisiadau at flwch derbyn cyffredinol yn hytrach nag at uwch arweinydd neu berson allweddol ohirio neu rwystro mynediad yn llwyr (SRA, 2024).</a:t>
            </a:r>
            <a:endParaRPr lang="en-GB" sz="1200"/>
          </a:p>
          <a:p>
            <a:r>
              <a:rPr lang="en-GB" sz="1200" b="1">
                <a:ea typeface="+mn-lt"/>
                <a:cs typeface="+mn-lt"/>
              </a:rPr>
              <a:t>Angen adeiladu perthnasoedd cadarn</a:t>
            </a:r>
            <a:r>
              <a:rPr lang="en-GB" sz="1200">
                <a:ea typeface="+mn-lt"/>
                <a:cs typeface="+mn-lt"/>
              </a:rPr>
              <a:t> — Mae’r SRA yn pwysleisio bod ymddiriedaeth, eglurder a chysylltiadau cryf yn hanfodol ar gyfer ymchwil llwyddiannus mewn ysgolion (SRA, 2024).</a:t>
            </a:r>
            <a:endParaRPr lang="en-GB" sz="1200"/>
          </a:p>
          <a:p>
            <a:endParaRPr lang="en-GB" sz="1200"/>
          </a:p>
        </p:txBody>
      </p:sp>
      <p:pic>
        <p:nvPicPr>
          <p:cNvPr id="4" name="Picture 3" descr="Recognizing and Overcoming Obstacles: What It Will Take to Realize the  Potential of OER | EDUCAUSE Review">
            <a:extLst>
              <a:ext uri="{FF2B5EF4-FFF2-40B4-BE49-F238E27FC236}">
                <a16:creationId xmlns:a16="http://schemas.microsoft.com/office/drawing/2014/main" id="{E6809174-8EF7-7BEB-F903-2B4A3F6014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658" r="32227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A9DB29-778A-E923-F5D4-E6EB8B4D07FD}"/>
              </a:ext>
            </a:extLst>
          </p:cNvPr>
          <p:cNvSpPr txBox="1"/>
          <p:nvPr/>
        </p:nvSpPr>
        <p:spPr>
          <a:xfrm>
            <a:off x="8212666" y="6451600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Times New Roman"/>
                <a:cs typeface="Times New Roman"/>
              </a:rPr>
              <a:t>(Irvine, Kimmons and Rogers,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2184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CCAB2-E8E9-F745-2D18-60B33AF26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20069"/>
            <a:ext cx="10515600" cy="435133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b="1" err="1">
                <a:ea typeface="+mn-lt"/>
                <a:cs typeface="+mn-lt"/>
              </a:rPr>
              <a:t>Heriau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sylfaenol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i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safon</a:t>
            </a:r>
            <a:r>
              <a:rPr lang="en-GB" b="1">
                <a:ea typeface="+mn-lt"/>
                <a:cs typeface="+mn-lt"/>
              </a:rPr>
              <a:t> ac </a:t>
            </a:r>
            <a:r>
              <a:rPr lang="en-GB" b="1" err="1">
                <a:ea typeface="+mn-lt"/>
                <a:cs typeface="+mn-lt"/>
              </a:rPr>
              <a:t>effaith</a:t>
            </a:r>
            <a:r>
              <a:rPr lang="en-GB">
                <a:ea typeface="+mn-lt"/>
                <a:cs typeface="+mn-lt"/>
              </a:rPr>
              <a:t> — Mae Rudduck a McIntyre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nodi bod </a:t>
            </a:r>
            <a:r>
              <a:rPr lang="en-GB" err="1">
                <a:ea typeface="+mn-lt"/>
                <a:cs typeface="+mn-lt"/>
              </a:rPr>
              <a:t>materion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dwfn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rhwystro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safon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effaith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addysgol</a:t>
            </a:r>
            <a:r>
              <a:rPr lang="en-GB">
                <a:ea typeface="+mn-lt"/>
                <a:cs typeface="+mn-lt"/>
              </a:rPr>
              <a:t> (SAGE Publications Ltd., 2020).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Angen </a:t>
            </a:r>
            <a:r>
              <a:rPr lang="en-GB" b="1" err="1">
                <a:ea typeface="+mn-lt"/>
                <a:cs typeface="+mn-lt"/>
              </a:rPr>
              <a:t>perthnasedd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i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ymarferwyr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aml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methu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gwasanaethu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anghenion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athrawon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myfyrwyr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llunwyr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polisi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aros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rhy</a:t>
            </a:r>
            <a:r>
              <a:rPr lang="en-GB">
                <a:ea typeface="+mn-lt"/>
                <a:cs typeface="+mn-lt"/>
              </a:rPr>
              <a:t> bell o </a:t>
            </a:r>
            <a:r>
              <a:rPr lang="en-GB" err="1">
                <a:ea typeface="+mn-lt"/>
                <a:cs typeface="+mn-lt"/>
              </a:rPr>
              <a:t>realiti’r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dosbarth</a:t>
            </a:r>
            <a:r>
              <a:rPr lang="en-GB">
                <a:ea typeface="+mn-lt"/>
                <a:cs typeface="+mn-lt"/>
              </a:rPr>
              <a:t> (SAGE Publications Ltd., 2020).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Trylwyredd </a:t>
            </a:r>
            <a:r>
              <a:rPr lang="en-GB" b="1" err="1">
                <a:ea typeface="+mn-lt"/>
                <a:cs typeface="+mn-lt"/>
              </a:rPr>
              <a:t>methodolegol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anghyson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safonau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amrywiol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diffyg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cytundeb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cyfrif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tystiolaeth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ddibynadwy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creu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anghydlyniad</a:t>
            </a:r>
            <a:r>
              <a:rPr lang="en-GB">
                <a:ea typeface="+mn-lt"/>
                <a:cs typeface="+mn-lt"/>
              </a:rPr>
              <a:t> (SAGE Publications Ltd., 2020).</a:t>
            </a:r>
            <a:endParaRPr lang="en-GB"/>
          </a:p>
          <a:p>
            <a:r>
              <a:rPr lang="en-GB" b="1" err="1">
                <a:ea typeface="+mn-lt"/>
                <a:cs typeface="+mn-lt"/>
              </a:rPr>
              <a:t>Cydbwyso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damcaniaeth</a:t>
            </a:r>
            <a:r>
              <a:rPr lang="en-GB" b="1">
                <a:ea typeface="+mn-lt"/>
                <a:cs typeface="+mn-lt"/>
              </a:rPr>
              <a:t> ac </a:t>
            </a:r>
            <a:r>
              <a:rPr lang="en-GB" b="1" err="1">
                <a:ea typeface="+mn-lt"/>
                <a:cs typeface="+mn-lt"/>
              </a:rPr>
              <a:t>ymarfer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Mae’n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anodd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cyfuno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dyfnder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academaidd</a:t>
            </a:r>
            <a:r>
              <a:rPr lang="en-GB">
                <a:ea typeface="+mn-lt"/>
                <a:cs typeface="+mn-lt"/>
              </a:rPr>
              <a:t> â </a:t>
            </a:r>
            <a:r>
              <a:rPr lang="en-GB" err="1">
                <a:ea typeface="+mn-lt"/>
                <a:cs typeface="+mn-lt"/>
              </a:rPr>
              <a:t>defnyddioldeb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ymarferol</a:t>
            </a:r>
            <a:r>
              <a:rPr lang="en-GB">
                <a:ea typeface="+mn-lt"/>
                <a:cs typeface="+mn-lt"/>
              </a:rPr>
              <a:t>, felly </a:t>
            </a:r>
            <a:r>
              <a:rPr lang="en-GB" err="1">
                <a:ea typeface="+mn-lt"/>
                <a:cs typeface="+mn-lt"/>
              </a:rPr>
              <a:t>nid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bob </a:t>
            </a:r>
            <a:r>
              <a:rPr lang="en-GB" err="1">
                <a:ea typeface="+mn-lt"/>
                <a:cs typeface="+mn-lt"/>
              </a:rPr>
              <a:t>amser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arwain</a:t>
            </a:r>
            <a:r>
              <a:rPr lang="en-GB">
                <a:ea typeface="+mn-lt"/>
                <a:cs typeface="+mn-lt"/>
              </a:rPr>
              <a:t> at </a:t>
            </a:r>
            <a:r>
              <a:rPr lang="en-GB" err="1">
                <a:ea typeface="+mn-lt"/>
                <a:cs typeface="+mn-lt"/>
              </a:rPr>
              <a:t>newid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ysgolion</a:t>
            </a:r>
            <a:r>
              <a:rPr lang="en-GB">
                <a:ea typeface="+mn-lt"/>
                <a:cs typeface="+mn-lt"/>
              </a:rPr>
              <a:t> (SAGE Publications Ltd., 2020).</a:t>
            </a:r>
            <a:endParaRPr lang="en-GB"/>
          </a:p>
          <a:p>
            <a:r>
              <a:rPr lang="en-GB" b="1" err="1">
                <a:ea typeface="+mn-lt"/>
                <a:cs typeface="+mn-lt"/>
              </a:rPr>
              <a:t>Perthynas</a:t>
            </a:r>
            <a:r>
              <a:rPr lang="en-GB" b="1">
                <a:ea typeface="+mn-lt"/>
                <a:cs typeface="+mn-lt"/>
              </a:rPr>
              <a:t> wan </a:t>
            </a:r>
            <a:r>
              <a:rPr lang="en-GB" b="1" err="1">
                <a:ea typeface="+mn-lt"/>
                <a:cs typeface="+mn-lt"/>
              </a:rPr>
              <a:t>rhwng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ymchwilwyr</a:t>
            </a:r>
            <a:r>
              <a:rPr lang="en-GB" b="1">
                <a:ea typeface="+mn-lt"/>
                <a:cs typeface="+mn-lt"/>
              </a:rPr>
              <a:t> ac </a:t>
            </a:r>
            <a:r>
              <a:rPr lang="en-GB" b="1" err="1">
                <a:ea typeface="+mn-lt"/>
                <a:cs typeface="+mn-lt"/>
              </a:rPr>
              <a:t>athrawon</a:t>
            </a:r>
            <a:r>
              <a:rPr lang="en-GB">
                <a:ea typeface="+mn-lt"/>
                <a:cs typeface="+mn-lt"/>
              </a:rPr>
              <a:t> — Gall </a:t>
            </a:r>
            <a:r>
              <a:rPr lang="en-GB" err="1">
                <a:ea typeface="+mn-lt"/>
                <a:cs typeface="+mn-lt"/>
              </a:rPr>
              <a:t>cydweithio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cyfyngedig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bylchau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cyfathrebu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leihau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dylanwad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addysgu</a:t>
            </a:r>
            <a:r>
              <a:rPr lang="en-GB">
                <a:ea typeface="+mn-lt"/>
                <a:cs typeface="+mn-lt"/>
              </a:rPr>
              <a:t> bob </a:t>
            </a:r>
            <a:r>
              <a:rPr lang="en-GB" err="1">
                <a:ea typeface="+mn-lt"/>
                <a:cs typeface="+mn-lt"/>
              </a:rPr>
              <a:t>dydd</a:t>
            </a:r>
            <a:r>
              <a:rPr lang="en-GB">
                <a:ea typeface="+mn-lt"/>
                <a:cs typeface="+mn-lt"/>
              </a:rPr>
              <a:t> (SAGE Publications Ltd., 2020).</a:t>
            </a:r>
            <a:endParaRPr lang="en-GB"/>
          </a:p>
          <a:p>
            <a:r>
              <a:rPr lang="en-GB" b="1" err="1">
                <a:ea typeface="+mn-lt"/>
                <a:cs typeface="+mn-lt"/>
              </a:rPr>
              <a:t>Materion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strwythurol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yn</a:t>
            </a:r>
            <a:r>
              <a:rPr lang="en-GB" b="1">
                <a:ea typeface="+mn-lt"/>
                <a:cs typeface="+mn-lt"/>
              </a:rPr>
              <a:t> y </a:t>
            </a:r>
            <a:r>
              <a:rPr lang="en-GB" b="1" err="1">
                <a:ea typeface="+mn-lt"/>
                <a:cs typeface="+mn-lt"/>
              </a:rPr>
              <a:t>maes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hyfforddiant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anwastad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disgwyliadau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aneglur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diffyg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cydlynu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strategol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rhwystro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cynnydd</a:t>
            </a:r>
            <a:r>
              <a:rPr lang="en-GB">
                <a:ea typeface="+mn-lt"/>
                <a:cs typeface="+mn-lt"/>
              </a:rPr>
              <a:t> (SAGE Publications Ltd., 2020).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Angen mwy o gydlyniad a </a:t>
            </a:r>
            <a:r>
              <a:rPr lang="en-GB" b="1" err="1">
                <a:ea typeface="+mn-lt"/>
                <a:cs typeface="+mn-lt"/>
              </a:rPr>
              <a:t>chydweithrediad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Mae’r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llyfr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pwysleisio’r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angen</a:t>
            </a:r>
            <a:r>
              <a:rPr lang="en-GB">
                <a:ea typeface="+mn-lt"/>
                <a:cs typeface="+mn-lt"/>
              </a:rPr>
              <a:t> am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fwy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cydlynol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cydweithredol</a:t>
            </a:r>
            <a:r>
              <a:rPr lang="en-GB">
                <a:ea typeface="+mn-lt"/>
                <a:cs typeface="+mn-lt"/>
              </a:rPr>
              <a:t> ac â </a:t>
            </a:r>
            <a:r>
              <a:rPr lang="en-GB" err="1">
                <a:ea typeface="+mn-lt"/>
                <a:cs typeface="+mn-lt"/>
              </a:rPr>
              <a:t>ffocws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strategol</a:t>
            </a:r>
            <a:r>
              <a:rPr lang="en-GB">
                <a:ea typeface="+mn-lt"/>
                <a:cs typeface="+mn-lt"/>
              </a:rPr>
              <a:t> (SAGE Publications Ltd., 2020).</a:t>
            </a: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55412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661DB-4E6C-17EB-7C2B-555BAFF91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558" y="1250531"/>
            <a:ext cx="10515600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b="1">
                <a:ea typeface="+mn-lt"/>
                <a:cs typeface="+mn-lt"/>
              </a:rPr>
              <a:t>Canolbwyntio’r cwestiwn ymchwil</a:t>
            </a:r>
            <a:r>
              <a:rPr lang="en-GB">
                <a:ea typeface="+mn-lt"/>
                <a:cs typeface="+mn-lt"/>
              </a:rPr>
              <a:t> — Gall ymchwilwyr atal prosiectau rhag mynd yn llethol drwy gyfyngu’r pwnc i gwestiwn clir a rhesymol </a:t>
            </a:r>
            <a:r>
              <a:rPr lang="en-GB" b="1">
                <a:ea typeface="+mn-lt"/>
                <a:cs typeface="+mn-lt"/>
              </a:rPr>
              <a:t>(Prifysgol Walden, 2010)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Defnyddio ffynonellau dibynadwy</a:t>
            </a:r>
            <a:r>
              <a:rPr lang="en-GB">
                <a:ea typeface="+mn-lt"/>
                <a:cs typeface="+mn-lt"/>
              </a:rPr>
              <a:t> — Mae’r erthygl yn pwysleisio pwysigrwydd defnyddio ffynonellau ysgolheigaidd a datblygu trefniadaeth effeithiol, megis amserlenni realistig a thasgau bach y gellir eu rheoli.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Cynnal cymhelliant drwy gefnogaeth</a:t>
            </a:r>
            <a:r>
              <a:rPr lang="en-GB">
                <a:ea typeface="+mn-lt"/>
                <a:cs typeface="+mn-lt"/>
              </a:rPr>
              <a:t> — Mae ceisio cymorth gan oruchwylwyr, cyfoedion neu grwpiau ysgrifennu yn helpu i gynnal cymhelliant yn ystod camau hir neu heriol o’r ymchwil.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Cynllunio ar gyfer moeseg</a:t>
            </a:r>
            <a:r>
              <a:rPr lang="en-GB">
                <a:ea typeface="+mn-lt"/>
                <a:cs typeface="+mn-lt"/>
              </a:rPr>
              <a:t> — Gall cynllunio ymlaen llaw ar gyfer caniatâd, cyfrinachedd a rheoli data fynd i’r afael â heriau moesegol a sicrhau trylwyredd ac uniondeb </a:t>
            </a:r>
            <a:r>
              <a:rPr lang="en-GB" b="1">
                <a:ea typeface="+mn-lt"/>
                <a:cs typeface="+mn-lt"/>
              </a:rPr>
              <a:t>(Prifysgol Walden, 2010)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Cynllunio gofalus ac addasrwydd</a:t>
            </a:r>
            <a:r>
              <a:rPr lang="en-GB">
                <a:ea typeface="+mn-lt"/>
                <a:cs typeface="+mn-lt"/>
              </a:rPr>
              <a:t> — Yn gyffredinol, mae’r erthygl yn awgrymu bod goresgyn heriau ymchwil yn dibynnu ar gynllunio gofalus, hyblygrwydd a pharodrwydd i geisio cymorth pan fo angen.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4568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CDA72-1162-1453-5B21-4911E80BC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>
                <a:ea typeface="+mj-lt"/>
                <a:cs typeface="+mj-lt"/>
              </a:rPr>
              <a:t>Heriau wrth drosglwyddo ymchwil i ymarfer</a:t>
            </a:r>
            <a:endParaRPr lang="en-US" sz="46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7AB31-14B1-09DC-2716-C8F114FE72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Mae bwlch parhaus rhwng ymchwil ac addysgu oherwydd nad yw canfyddiadau’n hawdd i’w deall na’u cymhwyso </a:t>
            </a:r>
            <a:r>
              <a:rPr lang="en-GB" sz="2000" b="1">
                <a:ea typeface="+mn-lt"/>
                <a:cs typeface="+mn-lt"/>
              </a:rPr>
              <a:t>(Howard‑Jones, Woollacott a Gilmore, 2024)</a:t>
            </a:r>
            <a:r>
              <a:rPr lang="en-GB" sz="2000">
                <a:ea typeface="+mn-lt"/>
                <a:cs typeface="+mn-lt"/>
              </a:rPr>
              <a:t>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Mae athrawon yn aml yn dibynnu ar reddf neu niwromythau yn hytrach na thystiolaeth.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Mae rhwystrau fel llwyth gwaith, diffyg amser a diwylliant ysgol yn atal defnyddio ymchwil.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Mae angen cydweithio gwell rhwng ymchwilwyr ac athrawon i wneud ymchwil yn fwy perthnasol.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Mae cyfathrebu cliriach a datblygiad proffesiynol ystyrlon yn hanfodol i helpu athrawon i ddefnyddio tystiolaeth </a:t>
            </a:r>
            <a:r>
              <a:rPr lang="en-GB" sz="2000" b="1">
                <a:ea typeface="+mn-lt"/>
                <a:cs typeface="+mn-lt"/>
              </a:rPr>
              <a:t>(Howard‑Jones, Woollacott a Gilmore, 2024)</a:t>
            </a:r>
            <a:r>
              <a:rPr lang="en-GB" sz="2000">
                <a:ea typeface="+mn-lt"/>
                <a:cs typeface="+mn-lt"/>
              </a:rPr>
              <a:t>.</a:t>
            </a:r>
            <a:endParaRPr lang="en-GB" sz="2000"/>
          </a:p>
          <a:p>
            <a:endParaRPr lang="en-GB" sz="2000"/>
          </a:p>
        </p:txBody>
      </p:sp>
      <p:pic>
        <p:nvPicPr>
          <p:cNvPr id="4" name="Picture 3" descr="11 Big SEO Challenges You'll Face in Your Career">
            <a:extLst>
              <a:ext uri="{FF2B5EF4-FFF2-40B4-BE49-F238E27FC236}">
                <a16:creationId xmlns:a16="http://schemas.microsoft.com/office/drawing/2014/main" id="{0716BDD7-5DC1-90A2-1823-9E23381DCE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003" r="14489" b="-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EB87DC-747B-657A-3042-8B00A76B8070}"/>
              </a:ext>
            </a:extLst>
          </p:cNvPr>
          <p:cNvSpPr txBox="1"/>
          <p:nvPr/>
        </p:nvSpPr>
        <p:spPr>
          <a:xfrm>
            <a:off x="8081673" y="6203990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Times New Roman"/>
                <a:cs typeface="Times New Roman"/>
              </a:rPr>
              <a:t>(Shares and Reads, 2018)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1237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9B9722-8BAE-3391-D4B4-FA0234F37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  <a:ea typeface="+mj-lt"/>
                <a:cs typeface="+mj-lt"/>
              </a:rPr>
              <a:t>Cymwysiadau Byd Go Iawn Ymchwil Meintiol ac Ansoddol mewn Addysg</a:t>
            </a:r>
            <a:endParaRPr lang="en-US" sz="41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B9B86-5075-AD6B-7163-E782CB19B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 err="1">
                <a:ea typeface="+mn-lt"/>
                <a:cs typeface="+mn-lt"/>
              </a:rPr>
              <a:t>Defnyddio</a:t>
            </a:r>
            <a:r>
              <a:rPr lang="en-GB" sz="2000" b="1">
                <a:ea typeface="+mn-lt"/>
                <a:cs typeface="+mn-lt"/>
              </a:rPr>
              <a:t> </a:t>
            </a:r>
            <a:r>
              <a:rPr lang="en-GB" sz="2000" b="1" err="1">
                <a:ea typeface="+mn-lt"/>
                <a:cs typeface="+mn-lt"/>
              </a:rPr>
              <a:t>dulliau</a:t>
            </a:r>
            <a:r>
              <a:rPr lang="en-GB" sz="2000" b="1">
                <a:ea typeface="+mn-lt"/>
                <a:cs typeface="+mn-lt"/>
              </a:rPr>
              <a:t> </a:t>
            </a:r>
            <a:r>
              <a:rPr lang="en-GB" sz="2000" b="1" err="1">
                <a:ea typeface="+mn-lt"/>
                <a:cs typeface="+mn-lt"/>
              </a:rPr>
              <a:t>meintiol</a:t>
            </a:r>
            <a:r>
              <a:rPr lang="en-GB" sz="2000">
                <a:ea typeface="+mn-lt"/>
                <a:cs typeface="+mn-lt"/>
              </a:rPr>
              <a:t> — Mae </a:t>
            </a:r>
            <a:r>
              <a:rPr lang="en-GB" sz="2000" err="1">
                <a:ea typeface="+mn-lt"/>
                <a:cs typeface="+mn-lt"/>
              </a:rPr>
              <a:t>asesiadau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ar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raddfa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fawr</a:t>
            </a:r>
            <a:r>
              <a:rPr lang="en-GB" sz="2000">
                <a:ea typeface="+mn-lt"/>
                <a:cs typeface="+mn-lt"/>
              </a:rPr>
              <a:t>, </a:t>
            </a:r>
            <a:r>
              <a:rPr lang="en-GB" sz="2000" err="1">
                <a:ea typeface="+mn-lt"/>
                <a:cs typeface="+mn-lt"/>
              </a:rPr>
              <a:t>arolygon</a:t>
            </a:r>
            <a:r>
              <a:rPr lang="en-GB" sz="2000">
                <a:ea typeface="+mn-lt"/>
                <a:cs typeface="+mn-lt"/>
              </a:rPr>
              <a:t> a </a:t>
            </a:r>
            <a:r>
              <a:rPr lang="en-GB" sz="2000" err="1">
                <a:ea typeface="+mn-lt"/>
                <a:cs typeface="+mn-lt"/>
              </a:rPr>
              <a:t>dadansoddiadau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ystadegol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yn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helpu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addysgwyr</a:t>
            </a:r>
            <a:r>
              <a:rPr lang="en-GB" sz="2000">
                <a:ea typeface="+mn-lt"/>
                <a:cs typeface="+mn-lt"/>
              </a:rPr>
              <a:t> a </a:t>
            </a:r>
            <a:r>
              <a:rPr lang="en-GB" sz="2000" err="1">
                <a:ea typeface="+mn-lt"/>
                <a:cs typeface="+mn-lt"/>
              </a:rPr>
              <a:t>gwneuthurwyr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penderfyniadau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i</a:t>
            </a:r>
            <a:r>
              <a:rPr lang="en-GB" sz="2000">
                <a:ea typeface="+mn-lt"/>
                <a:cs typeface="+mn-lt"/>
              </a:rPr>
              <a:t> nodi </a:t>
            </a:r>
            <a:r>
              <a:rPr lang="en-GB" sz="2000" err="1">
                <a:ea typeface="+mn-lt"/>
                <a:cs typeface="+mn-lt"/>
              </a:rPr>
              <a:t>tueddiadau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mewn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ymddygiad</a:t>
            </a:r>
            <a:r>
              <a:rPr lang="en-GB" sz="2000">
                <a:ea typeface="+mn-lt"/>
                <a:cs typeface="+mn-lt"/>
              </a:rPr>
              <a:t>, </a:t>
            </a:r>
            <a:r>
              <a:rPr lang="en-GB" sz="2000" err="1">
                <a:ea typeface="+mn-lt"/>
                <a:cs typeface="+mn-lt"/>
              </a:rPr>
              <a:t>presenoldeb</a:t>
            </a:r>
            <a:r>
              <a:rPr lang="en-GB" sz="2000">
                <a:ea typeface="+mn-lt"/>
                <a:cs typeface="+mn-lt"/>
              </a:rPr>
              <a:t> a </a:t>
            </a:r>
            <a:r>
              <a:rPr lang="en-GB" sz="2000" err="1">
                <a:ea typeface="+mn-lt"/>
                <a:cs typeface="+mn-lt"/>
              </a:rPr>
              <a:t>chyflawniad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trwy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ddarparu</a:t>
            </a:r>
            <a:r>
              <a:rPr lang="en-GB" sz="2000">
                <a:ea typeface="+mn-lt"/>
                <a:cs typeface="+mn-lt"/>
              </a:rPr>
              <a:t> data </a:t>
            </a:r>
            <a:r>
              <a:rPr lang="en-GB" sz="2000" err="1">
                <a:ea typeface="+mn-lt"/>
                <a:cs typeface="+mn-lt"/>
              </a:rPr>
              <a:t>rhifiadol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b="1">
                <a:ea typeface="+mn-lt"/>
                <a:cs typeface="+mn-lt"/>
              </a:rPr>
              <a:t>(BERA, 2024)</a:t>
            </a:r>
            <a:r>
              <a:rPr lang="en-GB" sz="2000">
                <a:ea typeface="+mn-lt"/>
                <a:cs typeface="+mn-lt"/>
              </a:rPr>
              <a:t>.</a:t>
            </a:r>
            <a:endParaRPr lang="en-GB" sz="2000"/>
          </a:p>
          <a:p>
            <a:r>
              <a:rPr lang="en-GB" sz="2000" b="1" err="1">
                <a:ea typeface="+mn-lt"/>
                <a:cs typeface="+mn-lt"/>
              </a:rPr>
              <a:t>Dulliau</a:t>
            </a:r>
            <a:r>
              <a:rPr lang="en-GB" sz="2000" b="1">
                <a:ea typeface="+mn-lt"/>
                <a:cs typeface="+mn-lt"/>
              </a:rPr>
              <a:t> </a:t>
            </a:r>
            <a:r>
              <a:rPr lang="en-GB" sz="2000" b="1" err="1">
                <a:ea typeface="+mn-lt"/>
                <a:cs typeface="+mn-lt"/>
              </a:rPr>
              <a:t>ansoddol</a:t>
            </a:r>
            <a:r>
              <a:rPr lang="en-GB" sz="2000" b="1">
                <a:ea typeface="+mn-lt"/>
                <a:cs typeface="+mn-lt"/>
              </a:rPr>
              <a:t> </a:t>
            </a:r>
            <a:r>
              <a:rPr lang="en-GB" sz="2000" b="1" err="1">
                <a:ea typeface="+mn-lt"/>
                <a:cs typeface="+mn-lt"/>
              </a:rPr>
              <a:t>mewn</a:t>
            </a:r>
            <a:r>
              <a:rPr lang="en-GB" sz="2000" b="1">
                <a:ea typeface="+mn-lt"/>
                <a:cs typeface="+mn-lt"/>
              </a:rPr>
              <a:t> </a:t>
            </a:r>
            <a:r>
              <a:rPr lang="en-GB" sz="2000" b="1" err="1">
                <a:ea typeface="+mn-lt"/>
                <a:cs typeface="+mn-lt"/>
              </a:rPr>
              <a:t>ymarfer</a:t>
            </a:r>
            <a:r>
              <a:rPr lang="en-GB" sz="2000">
                <a:ea typeface="+mn-lt"/>
                <a:cs typeface="+mn-lt"/>
              </a:rPr>
              <a:t> — Mae </a:t>
            </a:r>
            <a:r>
              <a:rPr lang="en-GB" sz="2000" err="1">
                <a:ea typeface="+mn-lt"/>
                <a:cs typeface="+mn-lt"/>
              </a:rPr>
              <a:t>astudiaethau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llais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myfyrwyr</a:t>
            </a:r>
            <a:r>
              <a:rPr lang="en-GB" sz="2000">
                <a:ea typeface="+mn-lt"/>
                <a:cs typeface="+mn-lt"/>
              </a:rPr>
              <a:t>, </a:t>
            </a:r>
            <a:r>
              <a:rPr lang="en-GB" sz="2000" err="1">
                <a:ea typeface="+mn-lt"/>
                <a:cs typeface="+mn-lt"/>
              </a:rPr>
              <a:t>arsylwadau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ystafell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ddosbarth</a:t>
            </a:r>
            <a:r>
              <a:rPr lang="en-GB" sz="2000">
                <a:ea typeface="+mn-lt"/>
                <a:cs typeface="+mn-lt"/>
              </a:rPr>
              <a:t> a </a:t>
            </a:r>
            <a:r>
              <a:rPr lang="en-GB" sz="2000" err="1">
                <a:ea typeface="+mn-lt"/>
                <a:cs typeface="+mn-lt"/>
              </a:rPr>
              <a:t>chyfweliadau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yn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cynnig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dealltwriaeth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ddyfnach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o’r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profiadau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a’r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safbwyntiau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sy’n</a:t>
            </a:r>
            <a:r>
              <a:rPr lang="en-GB" sz="2000">
                <a:ea typeface="+mn-lt"/>
                <a:cs typeface="+mn-lt"/>
              </a:rPr>
              <a:t> sail </a:t>
            </a:r>
            <a:r>
              <a:rPr lang="en-GB" sz="2000" err="1">
                <a:ea typeface="+mn-lt"/>
                <a:cs typeface="+mn-lt"/>
              </a:rPr>
              <a:t>i’r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patrymau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hynny</a:t>
            </a:r>
            <a:r>
              <a:rPr lang="en-GB" sz="2000">
                <a:ea typeface="+mn-lt"/>
                <a:cs typeface="+mn-lt"/>
              </a:rPr>
              <a:t>.</a:t>
            </a:r>
            <a:endParaRPr lang="en-GB" sz="2000"/>
          </a:p>
          <a:p>
            <a:r>
              <a:rPr lang="en-GB" sz="2000" b="1" err="1">
                <a:ea typeface="+mn-lt"/>
                <a:cs typeface="+mn-lt"/>
              </a:rPr>
              <a:t>Integreiddio</a:t>
            </a:r>
            <a:r>
              <a:rPr lang="en-GB" sz="2000" b="1">
                <a:ea typeface="+mn-lt"/>
                <a:cs typeface="+mn-lt"/>
              </a:rPr>
              <a:t> </a:t>
            </a:r>
            <a:r>
              <a:rPr lang="en-GB" sz="2000" b="1" err="1">
                <a:ea typeface="+mn-lt"/>
                <a:cs typeface="+mn-lt"/>
              </a:rPr>
              <a:t>tystiolaeth</a:t>
            </a:r>
            <a:r>
              <a:rPr lang="en-GB" sz="2000" b="1">
                <a:ea typeface="+mn-lt"/>
                <a:cs typeface="+mn-lt"/>
              </a:rPr>
              <a:t> </a:t>
            </a:r>
            <a:r>
              <a:rPr lang="en-GB" sz="2000" b="1" err="1">
                <a:ea typeface="+mn-lt"/>
                <a:cs typeface="+mn-lt"/>
              </a:rPr>
              <a:t>naratif</a:t>
            </a:r>
            <a:r>
              <a:rPr lang="en-GB" sz="2000" b="1">
                <a:ea typeface="+mn-lt"/>
                <a:cs typeface="+mn-lt"/>
              </a:rPr>
              <a:t> a </a:t>
            </a:r>
            <a:r>
              <a:rPr lang="en-GB" sz="2000" b="1" err="1">
                <a:ea typeface="+mn-lt"/>
                <a:cs typeface="+mn-lt"/>
              </a:rPr>
              <a:t>meintiol</a:t>
            </a:r>
            <a:r>
              <a:rPr lang="en-GB" sz="2000">
                <a:ea typeface="+mn-lt"/>
                <a:cs typeface="+mn-lt"/>
              </a:rPr>
              <a:t> — Mae </a:t>
            </a:r>
            <a:r>
              <a:rPr lang="en-GB" sz="2000" err="1">
                <a:ea typeface="+mn-lt"/>
                <a:cs typeface="+mn-lt"/>
              </a:rPr>
              <a:t>sefydliadau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fel</a:t>
            </a:r>
            <a:r>
              <a:rPr lang="en-GB" sz="2000">
                <a:ea typeface="+mn-lt"/>
                <a:cs typeface="+mn-lt"/>
              </a:rPr>
              <a:t> BERA </a:t>
            </a:r>
            <a:r>
              <a:rPr lang="en-GB" sz="2000" err="1">
                <a:ea typeface="+mn-lt"/>
                <a:cs typeface="+mn-lt"/>
              </a:rPr>
              <a:t>yn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dangos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pwysigrwydd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cyfuno</a:t>
            </a:r>
            <a:r>
              <a:rPr lang="en-GB" sz="2000">
                <a:ea typeface="+mn-lt"/>
                <a:cs typeface="+mn-lt"/>
              </a:rPr>
              <a:t> data </a:t>
            </a:r>
            <a:r>
              <a:rPr lang="en-GB" sz="2000" err="1">
                <a:ea typeface="+mn-lt"/>
                <a:cs typeface="+mn-lt"/>
              </a:rPr>
              <a:t>naratif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cyfoethog</a:t>
            </a:r>
            <a:r>
              <a:rPr lang="en-GB" sz="2000">
                <a:ea typeface="+mn-lt"/>
                <a:cs typeface="+mn-lt"/>
              </a:rPr>
              <a:t> ag </a:t>
            </a:r>
            <a:r>
              <a:rPr lang="en-GB" sz="2000" err="1">
                <a:ea typeface="+mn-lt"/>
                <a:cs typeface="+mn-lt"/>
              </a:rPr>
              <a:t>ystadegau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i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ddeall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sut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mae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addysgu</a:t>
            </a:r>
            <a:r>
              <a:rPr lang="en-GB" sz="2000">
                <a:ea typeface="+mn-lt"/>
                <a:cs typeface="+mn-lt"/>
              </a:rPr>
              <a:t> a </a:t>
            </a:r>
            <a:r>
              <a:rPr lang="en-GB" sz="2000" err="1">
                <a:ea typeface="+mn-lt"/>
                <a:cs typeface="+mn-lt"/>
              </a:rPr>
              <a:t>dysgu’n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digwydd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mewn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ystafelloedd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dosbarth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b="1">
                <a:ea typeface="+mn-lt"/>
                <a:cs typeface="+mn-lt"/>
              </a:rPr>
              <a:t>(BERA, 2024)</a:t>
            </a:r>
            <a:r>
              <a:rPr lang="en-GB" sz="2000">
                <a:ea typeface="+mn-lt"/>
                <a:cs typeface="+mn-lt"/>
              </a:rPr>
              <a:t>.</a:t>
            </a:r>
            <a:endParaRPr lang="en-GB" sz="2000"/>
          </a:p>
          <a:p>
            <a:r>
              <a:rPr lang="en-GB" sz="2000" b="1" err="1">
                <a:ea typeface="+mn-lt"/>
                <a:cs typeface="+mn-lt"/>
              </a:rPr>
              <a:t>Gwneud</a:t>
            </a:r>
            <a:r>
              <a:rPr lang="en-GB" sz="2000" b="1">
                <a:ea typeface="+mn-lt"/>
                <a:cs typeface="+mn-lt"/>
              </a:rPr>
              <a:t> </a:t>
            </a:r>
            <a:r>
              <a:rPr lang="en-GB" sz="2000" b="1" err="1">
                <a:ea typeface="+mn-lt"/>
                <a:cs typeface="+mn-lt"/>
              </a:rPr>
              <a:t>penderfyniadau</a:t>
            </a:r>
            <a:r>
              <a:rPr lang="en-GB" sz="2000" b="1">
                <a:ea typeface="+mn-lt"/>
                <a:cs typeface="+mn-lt"/>
              </a:rPr>
              <a:t> </a:t>
            </a:r>
            <a:r>
              <a:rPr lang="en-GB" sz="2000" b="1" err="1">
                <a:ea typeface="+mn-lt"/>
                <a:cs typeface="+mn-lt"/>
              </a:rPr>
              <a:t>addysgol</a:t>
            </a:r>
            <a:r>
              <a:rPr lang="en-GB" sz="2000" b="1">
                <a:ea typeface="+mn-lt"/>
                <a:cs typeface="+mn-lt"/>
              </a:rPr>
              <a:t> </a:t>
            </a:r>
            <a:r>
              <a:rPr lang="en-GB" sz="2000" b="1" err="1">
                <a:ea typeface="+mn-lt"/>
                <a:cs typeface="+mn-lt"/>
              </a:rPr>
              <a:t>gwell</a:t>
            </a:r>
            <a:r>
              <a:rPr lang="en-GB" sz="2000">
                <a:ea typeface="+mn-lt"/>
                <a:cs typeface="+mn-lt"/>
              </a:rPr>
              <a:t> — </a:t>
            </a:r>
            <a:r>
              <a:rPr lang="en-GB" sz="2000" err="1">
                <a:ea typeface="+mn-lt"/>
                <a:cs typeface="+mn-lt"/>
              </a:rPr>
              <a:t>Mae’r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cyfuniad</a:t>
            </a:r>
            <a:r>
              <a:rPr lang="en-GB" sz="2000">
                <a:ea typeface="+mn-lt"/>
                <a:cs typeface="+mn-lt"/>
              </a:rPr>
              <a:t> o </a:t>
            </a:r>
            <a:r>
              <a:rPr lang="en-GB" sz="2000" err="1">
                <a:ea typeface="+mn-lt"/>
                <a:cs typeface="+mn-lt"/>
              </a:rPr>
              <a:t>ymchwil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meintiol</a:t>
            </a:r>
            <a:r>
              <a:rPr lang="en-GB" sz="2000">
                <a:ea typeface="+mn-lt"/>
                <a:cs typeface="+mn-lt"/>
              </a:rPr>
              <a:t> ac </a:t>
            </a:r>
            <a:r>
              <a:rPr lang="en-GB" sz="2000" err="1">
                <a:ea typeface="+mn-lt"/>
                <a:cs typeface="+mn-lt"/>
              </a:rPr>
              <a:t>ansoddol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yn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sicrhau</a:t>
            </a:r>
            <a:r>
              <a:rPr lang="en-GB" sz="2000">
                <a:ea typeface="+mn-lt"/>
                <a:cs typeface="+mn-lt"/>
              </a:rPr>
              <a:t> bod </a:t>
            </a:r>
            <a:r>
              <a:rPr lang="en-GB" sz="2000" err="1">
                <a:ea typeface="+mn-lt"/>
                <a:cs typeface="+mn-lt"/>
              </a:rPr>
              <a:t>penderfyniadau’n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seiliedig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ar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brofiadau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bywyd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myfyrwyr</a:t>
            </a:r>
            <a:r>
              <a:rPr lang="en-GB" sz="2000">
                <a:ea typeface="+mn-lt"/>
                <a:cs typeface="+mn-lt"/>
              </a:rPr>
              <a:t> ac </a:t>
            </a:r>
            <a:r>
              <a:rPr lang="en-GB" sz="2000" err="1">
                <a:ea typeface="+mn-lt"/>
                <a:cs typeface="+mn-lt"/>
              </a:rPr>
              <a:t>athrawon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yn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ogystal</a:t>
            </a:r>
            <a:r>
              <a:rPr lang="en-GB" sz="2000">
                <a:ea typeface="+mn-lt"/>
                <a:cs typeface="+mn-lt"/>
              </a:rPr>
              <a:t> â </a:t>
            </a:r>
            <a:r>
              <a:rPr lang="en-GB" sz="2000" err="1">
                <a:ea typeface="+mn-lt"/>
                <a:cs typeface="+mn-lt"/>
              </a:rPr>
              <a:t>thueddiadau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err="1">
                <a:ea typeface="+mn-lt"/>
                <a:cs typeface="+mn-lt"/>
              </a:rPr>
              <a:t>ehangach</a:t>
            </a:r>
            <a:r>
              <a:rPr lang="en-GB" sz="2000">
                <a:ea typeface="+mn-lt"/>
                <a:cs typeface="+mn-lt"/>
              </a:rPr>
              <a:t>.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3773644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C76F3-7B06-BFAC-2B20-F94C551FD2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b="1">
                <a:ea typeface="+mn-lt"/>
                <a:cs typeface="+mn-lt"/>
              </a:rPr>
              <a:t>Cyfuno </a:t>
            </a:r>
            <a:r>
              <a:rPr lang="en-GB" b="1" err="1">
                <a:ea typeface="+mn-lt"/>
                <a:cs typeface="+mn-lt"/>
              </a:rPr>
              <a:t>dulliau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meintiol</a:t>
            </a:r>
            <a:r>
              <a:rPr lang="en-GB" b="1">
                <a:ea typeface="+mn-lt"/>
                <a:cs typeface="+mn-lt"/>
              </a:rPr>
              <a:t> ac </a:t>
            </a:r>
            <a:r>
              <a:rPr lang="en-GB" b="1" err="1">
                <a:ea typeface="+mn-lt"/>
                <a:cs typeface="+mn-lt"/>
              </a:rPr>
              <a:t>ansoddol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Mae’r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erthygl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dangos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sut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mae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manteision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ddau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ddull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huno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dulliau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cymysg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wella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ansawdd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ymholiad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b="1">
                <a:ea typeface="+mn-lt"/>
                <a:cs typeface="+mn-lt"/>
              </a:rPr>
              <a:t>(Gilad, 2019)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 err="1">
                <a:ea typeface="+mn-lt"/>
                <a:cs typeface="+mn-lt"/>
              </a:rPr>
              <a:t>Cyfyngiadau</a:t>
            </a:r>
            <a:r>
              <a:rPr lang="en-GB" b="1">
                <a:ea typeface="+mn-lt"/>
                <a:cs typeface="+mn-lt"/>
              </a:rPr>
              <a:t> un dull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dibynnu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un dull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cyfyngu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ddyfnder</a:t>
            </a:r>
            <a:r>
              <a:rPr lang="en-GB">
                <a:ea typeface="+mn-lt"/>
                <a:cs typeface="+mn-lt"/>
              </a:rPr>
              <a:t> neu led y </a:t>
            </a:r>
            <a:r>
              <a:rPr lang="en-GB" err="1">
                <a:ea typeface="+mn-lt"/>
                <a:cs typeface="+mn-lt"/>
              </a:rPr>
              <a:t>ddealltwriaeth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wneud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materion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cymhleth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anodd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deall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llawn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 err="1">
                <a:ea typeface="+mn-lt"/>
                <a:cs typeface="+mn-lt"/>
              </a:rPr>
              <a:t>Integreiddio</a:t>
            </a:r>
            <a:r>
              <a:rPr lang="en-GB" b="1">
                <a:ea typeface="+mn-lt"/>
                <a:cs typeface="+mn-lt"/>
              </a:rPr>
              <a:t> data </a:t>
            </a:r>
            <a:r>
              <a:rPr lang="en-GB" b="1" err="1">
                <a:ea typeface="+mn-lt"/>
                <a:cs typeface="+mn-lt"/>
              </a:rPr>
              <a:t>rhifiadol</a:t>
            </a:r>
            <a:r>
              <a:rPr lang="en-GB" b="1">
                <a:ea typeface="+mn-lt"/>
                <a:cs typeface="+mn-lt"/>
              </a:rPr>
              <a:t> a </a:t>
            </a:r>
            <a:r>
              <a:rPr lang="en-GB" b="1" err="1">
                <a:ea typeface="+mn-lt"/>
                <a:cs typeface="+mn-lt"/>
              </a:rPr>
              <a:t>naratif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cyfuno</a:t>
            </a:r>
            <a:r>
              <a:rPr lang="en-GB">
                <a:ea typeface="+mn-lt"/>
                <a:cs typeface="+mn-lt"/>
              </a:rPr>
              <a:t> data </a:t>
            </a:r>
            <a:r>
              <a:rPr lang="en-GB" err="1">
                <a:ea typeface="+mn-lt"/>
                <a:cs typeface="+mn-lt"/>
              </a:rPr>
              <a:t>meintiol</a:t>
            </a:r>
            <a:r>
              <a:rPr lang="en-GB">
                <a:ea typeface="+mn-lt"/>
                <a:cs typeface="+mn-lt"/>
              </a:rPr>
              <a:t> â </a:t>
            </a:r>
            <a:r>
              <a:rPr lang="en-GB" err="1">
                <a:ea typeface="+mn-lt"/>
                <a:cs typeface="+mn-lt"/>
              </a:rPr>
              <a:t>thystiolaeth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naratif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gyfoethog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darparu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darlun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mwy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cyflawn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o’r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sefyllfa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b="1">
                <a:ea typeface="+mn-lt"/>
                <a:cs typeface="+mn-lt"/>
              </a:rPr>
              <a:t>(Gilad, 2019)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 err="1">
                <a:ea typeface="+mn-lt"/>
                <a:cs typeface="+mn-lt"/>
              </a:rPr>
              <a:t>Gwerth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mewn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lleoliadau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ysgol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dulliau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cymysg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arbennig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ddefnyddiol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ysgolion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lle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mae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addysgu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arweinyddiaeth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dysgu’n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siapio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nifer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ffactorau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rhyngweithiol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 err="1">
                <a:ea typeface="+mn-lt"/>
                <a:cs typeface="+mn-lt"/>
              </a:rPr>
              <a:t>Mewnwelediadau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mwy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credadwy</a:t>
            </a:r>
            <a:r>
              <a:rPr lang="en-GB" b="1">
                <a:ea typeface="+mn-lt"/>
                <a:cs typeface="+mn-lt"/>
              </a:rPr>
              <a:t> a </a:t>
            </a:r>
            <a:r>
              <a:rPr lang="en-GB" b="1" err="1">
                <a:ea typeface="+mn-lt"/>
                <a:cs typeface="+mn-lt"/>
              </a:rPr>
              <a:t>defnyddiol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dulliau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cymysg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cynhyrchu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canfyddiadau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mwy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manwl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dilys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ymarferol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addysgwyr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llunwyr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polisi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trwy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gyfuno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tueddiadau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ystadegol</a:t>
            </a:r>
            <a:r>
              <a:rPr lang="en-GB">
                <a:ea typeface="+mn-lt"/>
                <a:cs typeface="+mn-lt"/>
              </a:rPr>
              <a:t> â </a:t>
            </a:r>
            <a:r>
              <a:rPr lang="en-GB" err="1">
                <a:ea typeface="+mn-lt"/>
                <a:cs typeface="+mn-lt"/>
              </a:rPr>
              <a:t>phrofiadau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b="1">
                <a:ea typeface="+mn-lt"/>
                <a:cs typeface="+mn-lt"/>
              </a:rPr>
              <a:t>(Gilad, 2019)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5790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1971C-70BF-833B-5310-1C196E893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91738"/>
            <a:ext cx="10515600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b="1">
                <a:ea typeface="+mn-lt"/>
                <a:cs typeface="+mn-lt"/>
              </a:rPr>
              <a:t>Cyfuno </a:t>
            </a:r>
            <a:r>
              <a:rPr lang="en-GB" b="1" err="1">
                <a:ea typeface="+mn-lt"/>
                <a:cs typeface="+mn-lt"/>
              </a:rPr>
              <a:t>dulliau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meintiol</a:t>
            </a:r>
            <a:r>
              <a:rPr lang="en-GB" b="1">
                <a:ea typeface="+mn-lt"/>
                <a:cs typeface="+mn-lt"/>
              </a:rPr>
              <a:t> ac </a:t>
            </a:r>
            <a:r>
              <a:rPr lang="en-GB" b="1" err="1">
                <a:ea typeface="+mn-lt"/>
                <a:cs typeface="+mn-lt"/>
              </a:rPr>
              <a:t>ansoddol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Mae’r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erthygl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dangos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sut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mae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manteision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ddau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ddull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cyfuno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dulliau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cymysg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wella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ymholiad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b="1">
                <a:ea typeface="+mn-lt"/>
                <a:cs typeface="+mn-lt"/>
              </a:rPr>
              <a:t>(Marley, Siani and Sims, 2022)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 err="1">
                <a:ea typeface="+mn-lt"/>
                <a:cs typeface="+mn-lt"/>
              </a:rPr>
              <a:t>Cyfyngiadau</a:t>
            </a:r>
            <a:r>
              <a:rPr lang="en-GB" b="1">
                <a:ea typeface="+mn-lt"/>
                <a:cs typeface="+mn-lt"/>
              </a:rPr>
              <a:t> un dull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dibynnu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un dull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cyfyngu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ddyfnder</a:t>
            </a:r>
            <a:r>
              <a:rPr lang="en-GB">
                <a:ea typeface="+mn-lt"/>
                <a:cs typeface="+mn-lt"/>
              </a:rPr>
              <a:t> neu led y </a:t>
            </a:r>
            <a:r>
              <a:rPr lang="en-GB" err="1">
                <a:ea typeface="+mn-lt"/>
                <a:cs typeface="+mn-lt"/>
              </a:rPr>
              <a:t>ddealltwriaeth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wneud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materion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cymhleth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anodd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deall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llawn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 err="1">
                <a:ea typeface="+mn-lt"/>
                <a:cs typeface="+mn-lt"/>
              </a:rPr>
              <a:t>Integreiddio</a:t>
            </a:r>
            <a:r>
              <a:rPr lang="en-GB" b="1">
                <a:ea typeface="+mn-lt"/>
                <a:cs typeface="+mn-lt"/>
              </a:rPr>
              <a:t> data </a:t>
            </a:r>
            <a:r>
              <a:rPr lang="en-GB" b="1" err="1">
                <a:ea typeface="+mn-lt"/>
                <a:cs typeface="+mn-lt"/>
              </a:rPr>
              <a:t>rhifiadol</a:t>
            </a:r>
            <a:r>
              <a:rPr lang="en-GB" b="1">
                <a:ea typeface="+mn-lt"/>
                <a:cs typeface="+mn-lt"/>
              </a:rPr>
              <a:t> a </a:t>
            </a:r>
            <a:r>
              <a:rPr lang="en-GB" b="1" err="1">
                <a:ea typeface="+mn-lt"/>
                <a:cs typeface="+mn-lt"/>
              </a:rPr>
              <a:t>naratif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cyfuno</a:t>
            </a:r>
            <a:r>
              <a:rPr lang="en-GB">
                <a:ea typeface="+mn-lt"/>
                <a:cs typeface="+mn-lt"/>
              </a:rPr>
              <a:t> data </a:t>
            </a:r>
            <a:r>
              <a:rPr lang="en-GB" err="1">
                <a:ea typeface="+mn-lt"/>
                <a:cs typeface="+mn-lt"/>
              </a:rPr>
              <a:t>meintiol</a:t>
            </a:r>
            <a:r>
              <a:rPr lang="en-GB">
                <a:ea typeface="+mn-lt"/>
                <a:cs typeface="+mn-lt"/>
              </a:rPr>
              <a:t> â </a:t>
            </a:r>
            <a:r>
              <a:rPr lang="en-GB" err="1">
                <a:ea typeface="+mn-lt"/>
                <a:cs typeface="+mn-lt"/>
              </a:rPr>
              <a:t>thystiolaeth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naratif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gyfoethog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darparu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darlun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mwy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cyflawn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faterion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cymhleth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b="1">
                <a:ea typeface="+mn-lt"/>
                <a:cs typeface="+mn-lt"/>
              </a:rPr>
              <a:t>(Marley, Siani and Sims, 2022)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 err="1">
                <a:ea typeface="+mn-lt"/>
                <a:cs typeface="+mn-lt"/>
              </a:rPr>
              <a:t>Gwerth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mewn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lleoliadau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ysgol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dulliau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cymysg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arbennig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werthfawr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ysgolion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lle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mae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addysgu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arweinyddiaeth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dysgu’n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siapio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nifer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ffactorau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rhyngweithiol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b="1" err="1">
                <a:ea typeface="+mn-lt"/>
                <a:cs typeface="+mn-lt"/>
              </a:rPr>
              <a:t>Mewnwelediadau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mwy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credadwy</a:t>
            </a:r>
            <a:r>
              <a:rPr lang="en-GB" b="1">
                <a:ea typeface="+mn-lt"/>
                <a:cs typeface="+mn-lt"/>
              </a:rPr>
              <a:t> a </a:t>
            </a:r>
            <a:r>
              <a:rPr lang="en-GB" b="1" err="1">
                <a:ea typeface="+mn-lt"/>
                <a:cs typeface="+mn-lt"/>
              </a:rPr>
              <a:t>defnyddiol</a:t>
            </a:r>
            <a:r>
              <a:rPr lang="en-GB">
                <a:ea typeface="+mn-lt"/>
                <a:cs typeface="+mn-lt"/>
              </a:rPr>
              <a:t> — Mae </a:t>
            </a:r>
            <a:r>
              <a:rPr lang="en-GB" err="1">
                <a:ea typeface="+mn-lt"/>
                <a:cs typeface="+mn-lt"/>
              </a:rPr>
              <a:t>dulliau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cymysg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darparu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mewnwelediadau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mwy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manwl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dilys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ymarferol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addysgwyr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llunwyr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polisi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trwy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gyfuno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tueddiadau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ystadegol</a:t>
            </a:r>
            <a:r>
              <a:rPr lang="en-GB">
                <a:ea typeface="+mn-lt"/>
                <a:cs typeface="+mn-lt"/>
              </a:rPr>
              <a:t> â </a:t>
            </a:r>
            <a:r>
              <a:rPr lang="en-GB" err="1">
                <a:ea typeface="+mn-lt"/>
                <a:cs typeface="+mn-lt"/>
              </a:rPr>
              <a:t>phrofiadau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byw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b="1">
                <a:ea typeface="+mn-lt"/>
                <a:cs typeface="+mn-lt"/>
              </a:rPr>
              <a:t>(Marley, Siani and Sims, 2022)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9952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AA056-E68C-C161-BC34-DCB1C0244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Casgliad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57D47-3826-F09C-7FE4-B44753F4D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b="1" err="1">
                <a:ea typeface="+mn-lt"/>
                <a:cs typeface="+mn-lt"/>
              </a:rPr>
              <a:t>Ymchwil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addysgol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yw’r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ffordd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fwyaf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dibynadwy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wella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addysgu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dysgu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roi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tystiolaeth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glir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lywio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penderfyniadau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hytrach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na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dibynnu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reddf</a:t>
            </a:r>
            <a:r>
              <a:rPr lang="en-GB">
                <a:ea typeface="+mn-lt"/>
                <a:cs typeface="+mn-lt"/>
              </a:rPr>
              <a:t> neu </a:t>
            </a:r>
            <a:r>
              <a:rPr lang="en-GB" err="1">
                <a:ea typeface="+mn-lt"/>
                <a:cs typeface="+mn-lt"/>
              </a:rPr>
              <a:t>ddamcaniaethau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Mae </a:t>
            </a:r>
            <a:r>
              <a:rPr lang="en-GB" b="1" err="1">
                <a:ea typeface="+mn-lt"/>
                <a:cs typeface="+mn-lt"/>
              </a:rPr>
              <a:t>dulliau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meintiol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helpu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weld </a:t>
            </a:r>
            <a:r>
              <a:rPr lang="en-GB" err="1">
                <a:ea typeface="+mn-lt"/>
                <a:cs typeface="+mn-lt"/>
              </a:rPr>
              <a:t>patrymau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mawr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ymddygiad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presenoldeb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chyrhaeddiad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roi</a:t>
            </a:r>
            <a:r>
              <a:rPr lang="en-GB">
                <a:ea typeface="+mn-lt"/>
                <a:cs typeface="+mn-lt"/>
              </a:rPr>
              <a:t> data </a:t>
            </a:r>
            <a:r>
              <a:rPr lang="en-GB" err="1">
                <a:ea typeface="+mn-lt"/>
                <a:cs typeface="+mn-lt"/>
              </a:rPr>
              <a:t>cadarn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ysgolion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llunwyr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polisi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Mae </a:t>
            </a:r>
            <a:r>
              <a:rPr lang="en-GB" b="1" err="1">
                <a:ea typeface="+mn-lt"/>
                <a:cs typeface="+mn-lt"/>
              </a:rPr>
              <a:t>dulliau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ansoddol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datgelu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profiadau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cymhelliant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phersbectifau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myfyrwyr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athrawon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egluro’r</a:t>
            </a:r>
            <a:r>
              <a:rPr lang="en-GB">
                <a:ea typeface="+mn-lt"/>
                <a:cs typeface="+mn-lt"/>
              </a:rPr>
              <a:t> “pam” y </a:t>
            </a:r>
            <a:r>
              <a:rPr lang="en-GB" err="1">
                <a:ea typeface="+mn-lt"/>
                <a:cs typeface="+mn-lt"/>
              </a:rPr>
              <a:t>tu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ôl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patrymau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hynny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Mae </a:t>
            </a:r>
            <a:r>
              <a:rPr lang="en-GB" b="1" err="1">
                <a:ea typeface="+mn-lt"/>
                <a:cs typeface="+mn-lt"/>
              </a:rPr>
              <a:t>dulliau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cymysg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cyfuno’r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ddull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greu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darlun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mwy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cyflawn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o’r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digwydd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mewn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ystafelloedd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dosbarth</a:t>
            </a:r>
            <a:r>
              <a:rPr lang="en-GB">
                <a:ea typeface="+mn-lt"/>
                <a:cs typeface="+mn-lt"/>
              </a:rPr>
              <a:t> go </a:t>
            </a:r>
            <a:r>
              <a:rPr lang="en-GB" err="1">
                <a:ea typeface="+mn-lt"/>
                <a:cs typeface="+mn-lt"/>
              </a:rPr>
              <a:t>iawn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Mae </a:t>
            </a:r>
            <a:r>
              <a:rPr lang="en-GB" b="1" err="1">
                <a:ea typeface="+mn-lt"/>
                <a:cs typeface="+mn-lt"/>
              </a:rPr>
              <a:t>moeseg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hanfodol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enwedig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wrth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weithio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gyda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phlant</a:t>
            </a:r>
            <a:r>
              <a:rPr lang="en-GB">
                <a:ea typeface="+mn-lt"/>
                <a:cs typeface="+mn-lt"/>
              </a:rPr>
              <a:t> — </a:t>
            </a:r>
            <a:r>
              <a:rPr lang="en-GB" err="1">
                <a:ea typeface="+mn-lt"/>
                <a:cs typeface="+mn-lt"/>
              </a:rPr>
              <a:t>mae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angen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cydsyniad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diogelu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cyfrinachedd</a:t>
            </a:r>
            <a:r>
              <a:rPr lang="en-GB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pharch</a:t>
            </a:r>
            <a:r>
              <a:rPr lang="en-GB">
                <a:ea typeface="+mn-lt"/>
                <a:cs typeface="+mn-lt"/>
              </a:rPr>
              <a:t> bob </a:t>
            </a:r>
            <a:r>
              <a:rPr lang="en-GB" err="1">
                <a:ea typeface="+mn-lt"/>
                <a:cs typeface="+mn-lt"/>
              </a:rPr>
              <a:t>amser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Mae </a:t>
            </a:r>
            <a:r>
              <a:rPr lang="en-GB" err="1">
                <a:ea typeface="+mn-lt"/>
                <a:cs typeface="+mn-lt"/>
              </a:rPr>
              <a:t>lleihau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ragfarn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sicrhau</a:t>
            </a:r>
            <a:r>
              <a:rPr lang="en-GB">
                <a:ea typeface="+mn-lt"/>
                <a:cs typeface="+mn-lt"/>
              </a:rPr>
              <a:t> bod </a:t>
            </a:r>
            <a:r>
              <a:rPr lang="en-GB" err="1">
                <a:ea typeface="+mn-lt"/>
                <a:cs typeface="+mn-lt"/>
              </a:rPr>
              <a:t>canlyniadau’n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deg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cynrychioli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pob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dysgwr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nid</a:t>
            </a:r>
            <a:r>
              <a:rPr lang="en-GB">
                <a:ea typeface="+mn-lt"/>
                <a:cs typeface="+mn-lt"/>
              </a:rPr>
              <a:t> dim </a:t>
            </a:r>
            <a:r>
              <a:rPr lang="en-GB" err="1">
                <a:ea typeface="+mn-lt"/>
                <a:cs typeface="+mn-lt"/>
              </a:rPr>
              <a:t>ond</a:t>
            </a:r>
            <a:r>
              <a:rPr lang="en-GB">
                <a:ea typeface="+mn-lt"/>
                <a:cs typeface="+mn-lt"/>
              </a:rPr>
              <a:t> y </a:t>
            </a:r>
            <a:r>
              <a:rPr lang="en-GB" err="1">
                <a:ea typeface="+mn-lt"/>
                <a:cs typeface="+mn-lt"/>
              </a:rPr>
              <a:t>rhai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hawdd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cyrraedd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Mae </a:t>
            </a:r>
            <a:r>
              <a:rPr lang="en-GB" b="1" err="1">
                <a:ea typeface="+mn-lt"/>
                <a:cs typeface="+mn-lt"/>
              </a:rPr>
              <a:t>cydweithio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rhwng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ymchwilwyr</a:t>
            </a:r>
            <a:r>
              <a:rPr lang="en-GB" b="1">
                <a:ea typeface="+mn-lt"/>
                <a:cs typeface="+mn-lt"/>
              </a:rPr>
              <a:t> ac </a:t>
            </a:r>
            <a:r>
              <a:rPr lang="en-GB" b="1" err="1">
                <a:ea typeface="+mn-lt"/>
                <a:cs typeface="+mn-lt"/>
              </a:rPr>
              <a:t>athrawon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allweddol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droi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tystiolaeth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arfer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ymarferol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gwneud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gwahaniaeth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fyfyrwyr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Yn y pen draw, </a:t>
            </a:r>
            <a:r>
              <a:rPr lang="en-GB" err="1">
                <a:ea typeface="+mn-lt"/>
                <a:cs typeface="+mn-lt"/>
              </a:rPr>
              <a:t>mae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ymchwil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effeithiol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cyfuno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drylwyredd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methodolegol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b="1" err="1">
                <a:ea typeface="+mn-lt"/>
                <a:cs typeface="+mn-lt"/>
              </a:rPr>
              <a:t>cynhwysiant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b="1" err="1">
                <a:ea typeface="+mn-lt"/>
                <a:cs typeface="+mn-lt"/>
              </a:rPr>
              <a:t>ymarfer</a:t>
            </a:r>
            <a:r>
              <a:rPr lang="en-GB" b="1">
                <a:ea typeface="+mn-lt"/>
                <a:cs typeface="+mn-lt"/>
              </a:rPr>
              <a:t> </a:t>
            </a:r>
            <a:r>
              <a:rPr lang="en-GB" b="1" err="1">
                <a:ea typeface="+mn-lt"/>
                <a:cs typeface="+mn-lt"/>
              </a:rPr>
              <a:t>moesegol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greu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addysg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sy’n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deg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seiliedig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dystiolaeth</a:t>
            </a:r>
            <a:r>
              <a:rPr lang="en-GB">
                <a:ea typeface="+mn-lt"/>
                <a:cs typeface="+mn-lt"/>
              </a:rPr>
              <a:t> ac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canolbwyntio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anghenion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pob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plentyn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56244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9579E-39D9-0ED2-6663-818E535CC9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162" y="129097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100">
                <a:latin typeface="Times New Roman"/>
                <a:cs typeface="Times New Roman"/>
              </a:rPr>
              <a:t>Reference list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Andrews, T. (2024). </a:t>
            </a:r>
            <a:r>
              <a:rPr lang="en-GB" sz="1100" i="1">
                <a:latin typeface="Times New Roman"/>
                <a:cs typeface="Times New Roman"/>
              </a:rPr>
              <a:t>Teacher and leader research: The ethics of researching your own practice : My College</a:t>
            </a:r>
            <a:r>
              <a:rPr lang="en-GB" sz="1100">
                <a:latin typeface="Times New Roman"/>
                <a:cs typeface="Times New Roman"/>
              </a:rPr>
              <a:t>. [online] My College. Available at: </a:t>
            </a:r>
            <a:r>
              <a:rPr lang="en-GB" sz="1100">
                <a:latin typeface="Times New Roman"/>
                <a:cs typeface="Times New Roman"/>
                <a:hlinkClick r:id="rId2"/>
              </a:rPr>
              <a:t>https://my.chartered.college/impact_article/teacher-and-leader-research-the-ethics-of-researching-your-own-practice/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Bera.ac.uk. (2026). </a:t>
            </a:r>
            <a:r>
              <a:rPr lang="en-GB" sz="1100" i="1">
                <a:latin typeface="Times New Roman"/>
                <a:cs typeface="Times New Roman"/>
              </a:rPr>
              <a:t>BERA</a:t>
            </a:r>
            <a:r>
              <a:rPr lang="en-GB" sz="1100">
                <a:latin typeface="Times New Roman"/>
                <a:cs typeface="Times New Roman"/>
              </a:rPr>
              <a:t>. [online] Available at: </a:t>
            </a:r>
            <a:r>
              <a:rPr lang="en-GB" sz="1100">
                <a:latin typeface="Times New Roman"/>
                <a:cs typeface="Times New Roman"/>
                <a:hlinkClick r:id="rId3"/>
              </a:rPr>
              <a:t>https://www.bera.ac.uk/?utm_source=copilot.com</a:t>
            </a:r>
            <a:r>
              <a:rPr lang="en-GB" sz="1100">
                <a:latin typeface="Times New Roman"/>
                <a:cs typeface="Times New Roman"/>
              </a:rPr>
              <a:t> [Accessed 1 Jun. 2026].</a:t>
            </a:r>
            <a:endParaRPr lang="en-GB" sz="1100"/>
          </a:p>
          <a:p>
            <a:r>
              <a:rPr lang="en-GB" sz="1100" err="1">
                <a:latin typeface="Times New Roman"/>
                <a:cs typeface="Times New Roman"/>
              </a:rPr>
              <a:t>Birkwood</a:t>
            </a:r>
            <a:r>
              <a:rPr lang="en-GB" sz="1100">
                <a:latin typeface="Times New Roman"/>
                <a:cs typeface="Times New Roman"/>
              </a:rPr>
              <a:t>, S. (n.d.). </a:t>
            </a:r>
            <a:r>
              <a:rPr lang="en-GB" sz="1100" i="1">
                <a:latin typeface="Times New Roman"/>
                <a:cs typeface="Times New Roman"/>
              </a:rPr>
              <a:t>NSPCC rebrands to ‘focus on solutions to child abuse rather than the problem’</a:t>
            </a:r>
            <a:r>
              <a:rPr lang="en-GB" sz="1100">
                <a:latin typeface="Times New Roman"/>
                <a:cs typeface="Times New Roman"/>
              </a:rPr>
              <a:t>. [online] </a:t>
            </a:r>
            <a:r>
              <a:rPr lang="en-GB" sz="1100">
                <a:latin typeface="Times New Roman"/>
                <a:cs typeface="Times New Roman"/>
                <a:hlinkClick r:id="rId4"/>
              </a:rPr>
              <a:t>www.thirdsector.co.uk</a:t>
            </a:r>
            <a:r>
              <a:rPr lang="en-GB" sz="1100">
                <a:latin typeface="Times New Roman"/>
                <a:cs typeface="Times New Roman"/>
              </a:rPr>
              <a:t>. Available at: </a:t>
            </a:r>
            <a:r>
              <a:rPr lang="en-GB" sz="1100">
                <a:latin typeface="Times New Roman"/>
                <a:cs typeface="Times New Roman"/>
                <a:hlinkClick r:id="rId5"/>
              </a:rPr>
              <a:t>https://www.thirdsector.co.uk/nspcc-rebrands-focus-solutions-child-abuse-rather-problem/communications/article/1314358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British Educational Research Association (2024). </a:t>
            </a:r>
            <a:r>
              <a:rPr lang="en-GB" sz="1100" i="1">
                <a:latin typeface="Times New Roman"/>
                <a:cs typeface="Times New Roman"/>
              </a:rPr>
              <a:t>Ethical Guidelines for Educational Research, Fifth Edition (2024)</a:t>
            </a:r>
            <a:r>
              <a:rPr lang="en-GB" sz="1100">
                <a:latin typeface="Times New Roman"/>
                <a:cs typeface="Times New Roman"/>
              </a:rPr>
              <a:t>. [online] </a:t>
            </a:r>
            <a:r>
              <a:rPr lang="en-GB" sz="1100">
                <a:latin typeface="Times New Roman"/>
                <a:cs typeface="Times New Roman"/>
                <a:hlinkClick r:id="rId6"/>
              </a:rPr>
              <a:t>www.bera.ac.uk</a:t>
            </a:r>
            <a:r>
              <a:rPr lang="en-GB" sz="1100">
                <a:latin typeface="Times New Roman"/>
                <a:cs typeface="Times New Roman"/>
              </a:rPr>
              <a:t>. Available at: </a:t>
            </a:r>
            <a:r>
              <a:rPr lang="en-GB" sz="1100">
                <a:latin typeface="Times New Roman"/>
                <a:cs typeface="Times New Roman"/>
                <a:hlinkClick r:id="rId7"/>
              </a:rPr>
              <a:t>https://www.bera.ac.uk/publication/ethical-guidelines-for-educational-research-fifth-edition-2024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British Educational Research Association (BERA) (2018). </a:t>
            </a:r>
            <a:r>
              <a:rPr lang="en-GB" sz="1100" i="1">
                <a:latin typeface="Times New Roman"/>
                <a:cs typeface="Times New Roman"/>
              </a:rPr>
              <a:t>Ethical guidelines for educational research</a:t>
            </a:r>
            <a:r>
              <a:rPr lang="en-GB" sz="1100">
                <a:latin typeface="Times New Roman"/>
                <a:cs typeface="Times New Roman"/>
              </a:rPr>
              <a:t>. [online] Available at: </a:t>
            </a:r>
            <a:r>
              <a:rPr lang="en-GB" sz="1100">
                <a:latin typeface="Times New Roman"/>
                <a:cs typeface="Times New Roman"/>
                <a:hlinkClick r:id="rId8"/>
              </a:rPr>
              <a:t>https://study.sagepub.com/sites/default/files/bera_ethical_guidelines_2018_4th_ed.pdf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Candace Smith Etiquette. (2025). </a:t>
            </a:r>
            <a:r>
              <a:rPr lang="en-GB" sz="1100" i="1">
                <a:latin typeface="Times New Roman"/>
                <a:cs typeface="Times New Roman"/>
              </a:rPr>
              <a:t>Individuality is Enhanced by Etiquette</a:t>
            </a:r>
            <a:r>
              <a:rPr lang="en-GB" sz="1100">
                <a:latin typeface="Times New Roman"/>
                <a:cs typeface="Times New Roman"/>
              </a:rPr>
              <a:t>. [online] Available at: </a:t>
            </a:r>
            <a:r>
              <a:rPr lang="en-GB" sz="1100">
                <a:latin typeface="Times New Roman"/>
                <a:cs typeface="Times New Roman"/>
                <a:hlinkClick r:id="rId9"/>
              </a:rPr>
              <a:t>https://www.candacesmithetiquette.com/individuality-is-enhanced-by-etiquette.html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Department for Education (2023). </a:t>
            </a:r>
            <a:r>
              <a:rPr lang="en-GB" sz="1100" i="1">
                <a:latin typeface="Times New Roman"/>
                <a:cs typeface="Times New Roman"/>
              </a:rPr>
              <a:t>Research With Children and Young People</a:t>
            </a:r>
            <a:r>
              <a:rPr lang="en-GB" sz="1100">
                <a:latin typeface="Times New Roman"/>
                <a:cs typeface="Times New Roman"/>
              </a:rPr>
              <a:t>. [online] Department For Education. Available at: </a:t>
            </a:r>
            <a:r>
              <a:rPr lang="en-GB" sz="1100">
                <a:latin typeface="Times New Roman"/>
                <a:cs typeface="Times New Roman"/>
                <a:hlinkClick r:id="rId10"/>
              </a:rPr>
              <a:t>https://user-research.education.gov.uk/guidance/ethics-and-safeguarding/research-with-children-and-young-people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Gibb, N. (2016). </a:t>
            </a:r>
            <a:r>
              <a:rPr lang="en-GB" sz="1100" i="1">
                <a:latin typeface="Times New Roman"/>
                <a:cs typeface="Times New Roman"/>
              </a:rPr>
              <a:t>Nick Gibb: the importance of education research</a:t>
            </a:r>
            <a:r>
              <a:rPr lang="en-GB" sz="1100">
                <a:latin typeface="Times New Roman"/>
                <a:cs typeface="Times New Roman"/>
              </a:rPr>
              <a:t>. [online] GOV.UK. Available at: </a:t>
            </a:r>
            <a:r>
              <a:rPr lang="en-GB" sz="1100">
                <a:latin typeface="Times New Roman"/>
                <a:cs typeface="Times New Roman"/>
                <a:hlinkClick r:id="rId11"/>
              </a:rPr>
              <a:t>https://www.gov.uk/government/speeches/nick-gibb-the-importance-of-education-research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Gilad, S. (2019). Mixing qualitative and quantitative methods in pursuit of richer answers to real-world questions. </a:t>
            </a:r>
            <a:r>
              <a:rPr lang="en-GB" sz="1100" i="1">
                <a:latin typeface="Times New Roman"/>
                <a:cs typeface="Times New Roman"/>
              </a:rPr>
              <a:t>Public Performance &amp; Management Review</a:t>
            </a:r>
            <a:r>
              <a:rPr lang="en-GB" sz="1100">
                <a:latin typeface="Times New Roman"/>
                <a:cs typeface="Times New Roman"/>
              </a:rPr>
              <a:t>, 44(5), pp.1–25. </a:t>
            </a:r>
            <a:r>
              <a:rPr lang="en-GB" sz="1100" err="1">
                <a:latin typeface="Times New Roman"/>
                <a:cs typeface="Times New Roman"/>
              </a:rPr>
              <a:t>doi:https</a:t>
            </a:r>
            <a:r>
              <a:rPr lang="en-GB" sz="1100">
                <a:latin typeface="Times New Roman"/>
                <a:cs typeface="Times New Roman"/>
              </a:rPr>
              <a:t>://doi.org/10.1080/15309576.2019.1694546.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Howard-Jones, P., Woollacott, B. and Gilmore, C. (2024). The journey from educational research to classroom practice. </a:t>
            </a:r>
            <a:r>
              <a:rPr lang="en-GB" sz="1100" i="1">
                <a:latin typeface="Times New Roman"/>
                <a:cs typeface="Times New Roman"/>
              </a:rPr>
              <a:t>Journal of Education for Teaching International Research and Pedagogy</a:t>
            </a:r>
            <a:r>
              <a:rPr lang="en-GB" sz="1100">
                <a:latin typeface="Times New Roman"/>
                <a:cs typeface="Times New Roman"/>
              </a:rPr>
              <a:t>, pp.1–15. </a:t>
            </a:r>
            <a:r>
              <a:rPr lang="en-GB" sz="1100" err="1">
                <a:latin typeface="Times New Roman"/>
                <a:cs typeface="Times New Roman"/>
              </a:rPr>
              <a:t>doi:https</a:t>
            </a:r>
            <a:r>
              <a:rPr lang="en-GB" sz="1100">
                <a:latin typeface="Times New Roman"/>
                <a:cs typeface="Times New Roman"/>
              </a:rPr>
              <a:t>://doi.org/10.1080/02607476.2024.2432942.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Irvine, J., Kimmons, R. and Rogers, J. (2021). </a:t>
            </a:r>
            <a:r>
              <a:rPr lang="en-GB" sz="1100" i="1">
                <a:latin typeface="Times New Roman"/>
                <a:cs typeface="Times New Roman"/>
              </a:rPr>
              <a:t>Recognizing and Overcoming Obstacles: What It Will Take to Realize the Potential of OER</a:t>
            </a:r>
            <a:r>
              <a:rPr lang="en-GB" sz="1100">
                <a:latin typeface="Times New Roman"/>
                <a:cs typeface="Times New Roman"/>
              </a:rPr>
              <a:t>. [online] er.educause.edu. Available at: </a:t>
            </a:r>
            <a:r>
              <a:rPr lang="en-GB" sz="1100">
                <a:latin typeface="Times New Roman"/>
                <a:cs typeface="Times New Roman"/>
                <a:hlinkClick r:id="rId12"/>
              </a:rPr>
              <a:t>https://er.educause.edu/articles/2021/7/recognizing-and-overcoming-obstacles-what-it-will-take-to-realize-the-potential-of-oer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Kabira NamitJonathan Seiden (2018). </a:t>
            </a:r>
            <a:r>
              <a:rPr lang="en-GB" sz="1100" i="1">
                <a:latin typeface="Times New Roman"/>
                <a:cs typeface="Times New Roman"/>
              </a:rPr>
              <a:t>Reducing data collection bias in education research</a:t>
            </a:r>
            <a:r>
              <a:rPr lang="en-GB" sz="1100">
                <a:latin typeface="Times New Roman"/>
                <a:cs typeface="Times New Roman"/>
              </a:rPr>
              <a:t>. [online] World Bank Blogs. Available at: </a:t>
            </a:r>
            <a:r>
              <a:rPr lang="en-GB" sz="1100">
                <a:latin typeface="Times New Roman"/>
                <a:cs typeface="Times New Roman"/>
                <a:hlinkClick r:id="rId13"/>
              </a:rPr>
              <a:t>https://blogs.worldbank.org/en/education/reducing-data-collection-bias-education-research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Lim, W.M. (2024). What Is Qualitative research? an Overview and Guidelines. </a:t>
            </a:r>
            <a:r>
              <a:rPr lang="en-GB" sz="1100" i="1">
                <a:latin typeface="Times New Roman"/>
                <a:cs typeface="Times New Roman"/>
              </a:rPr>
              <a:t>Australasian Marketing Journal (AMJ)</a:t>
            </a:r>
            <a:r>
              <a:rPr lang="en-GB" sz="1100">
                <a:latin typeface="Times New Roman"/>
                <a:cs typeface="Times New Roman"/>
              </a:rPr>
              <a:t>, 33(2), pp.199–229. </a:t>
            </a:r>
            <a:r>
              <a:rPr lang="en-GB" sz="1100" err="1">
                <a:latin typeface="Times New Roman"/>
                <a:cs typeface="Times New Roman"/>
              </a:rPr>
              <a:t>doi:https</a:t>
            </a:r>
            <a:r>
              <a:rPr lang="en-GB" sz="1100">
                <a:latin typeface="Times New Roman"/>
                <a:cs typeface="Times New Roman"/>
              </a:rPr>
              <a:t>://doi.org/10.1177/14413582241264619.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Marley, S.A., Siani, A. and Sims, S. (2022). Real‐life research projects improve student engagement and provide reliable data for academics. </a:t>
            </a:r>
            <a:r>
              <a:rPr lang="en-GB" sz="1100" i="1">
                <a:latin typeface="Times New Roman"/>
                <a:cs typeface="Times New Roman"/>
              </a:rPr>
              <a:t>Ecology and Evolution</a:t>
            </a:r>
            <a:r>
              <a:rPr lang="en-GB" sz="1100">
                <a:latin typeface="Times New Roman"/>
                <a:cs typeface="Times New Roman"/>
              </a:rPr>
              <a:t>, 12(12). </a:t>
            </a:r>
            <a:r>
              <a:rPr lang="en-GB" sz="1100" err="1">
                <a:latin typeface="Times New Roman"/>
                <a:cs typeface="Times New Roman"/>
              </a:rPr>
              <a:t>doi:https</a:t>
            </a:r>
            <a:r>
              <a:rPr lang="en-GB" sz="1100">
                <a:latin typeface="Times New Roman"/>
                <a:cs typeface="Times New Roman"/>
              </a:rPr>
              <a:t>://doi.org/10.1002/ece3.9593.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NSPCC (2023). </a:t>
            </a:r>
            <a:r>
              <a:rPr lang="en-GB" sz="1100" i="1">
                <a:latin typeface="Times New Roman"/>
                <a:cs typeface="Times New Roman"/>
              </a:rPr>
              <a:t>Research with children: Ethics, safety and promoting inclusion</a:t>
            </a:r>
            <a:r>
              <a:rPr lang="en-GB" sz="1100">
                <a:latin typeface="Times New Roman"/>
                <a:cs typeface="Times New Roman"/>
              </a:rPr>
              <a:t>. [online] NSPCC Learning. Available at: </a:t>
            </a:r>
            <a:r>
              <a:rPr lang="en-GB" sz="1100">
                <a:latin typeface="Times New Roman"/>
                <a:cs typeface="Times New Roman"/>
                <a:hlinkClick r:id="rId14"/>
              </a:rPr>
              <a:t>https://learning.nspcc.org.uk/research-resources/briefings/research-with-children-ethics-safety-promoting-inclusion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Research with Children and in schools: Some Ethical Considerations and Relevant Guidance. (2020). Available at: </a:t>
            </a:r>
            <a:r>
              <a:rPr lang="en-GB" sz="1100">
                <a:latin typeface="Times New Roman"/>
                <a:cs typeface="Times New Roman"/>
                <a:hlinkClick r:id="rId15"/>
              </a:rPr>
              <a:t>https://www.leedsbeckett.ac.uk/-/media/files/student-hub/research-ethics/carnegie-guidance--working-with-children-2020.pdf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ResearchGate. (n.d.). </a:t>
            </a:r>
            <a:r>
              <a:rPr lang="en-GB" sz="1100" i="1">
                <a:latin typeface="Times New Roman"/>
                <a:cs typeface="Times New Roman"/>
              </a:rPr>
              <a:t>(PDF) Quantitative Study on the Usefulness of Homework in Primary Education</a:t>
            </a:r>
            <a:r>
              <a:rPr lang="en-GB" sz="1100">
                <a:latin typeface="Times New Roman"/>
                <a:cs typeface="Times New Roman"/>
              </a:rPr>
              <a:t>. [online] Available at: </a:t>
            </a:r>
            <a:r>
              <a:rPr lang="en-GB" sz="1100">
                <a:latin typeface="Times New Roman"/>
                <a:cs typeface="Times New Roman"/>
                <a:hlinkClick r:id="rId16"/>
              </a:rPr>
              <a:t>https://www.researchgate.net/publication/320728640_Quantitative_Study_on_the_Usefulness_of_Homework_in_Primary_Education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SAGE Publications Ltd. (2020). </a:t>
            </a:r>
            <a:r>
              <a:rPr lang="en-GB" sz="1100" i="1">
                <a:latin typeface="Times New Roman"/>
                <a:cs typeface="Times New Roman"/>
              </a:rPr>
              <a:t>Challenges for Educational Research</a:t>
            </a:r>
            <a:r>
              <a:rPr lang="en-GB" sz="1100">
                <a:latin typeface="Times New Roman"/>
                <a:cs typeface="Times New Roman"/>
              </a:rPr>
              <a:t>. [online] Available at: </a:t>
            </a:r>
            <a:r>
              <a:rPr lang="en-GB" sz="1100">
                <a:latin typeface="Times New Roman"/>
                <a:cs typeface="Times New Roman"/>
                <a:hlinkClick r:id="rId17"/>
              </a:rPr>
              <a:t>https://uk.sagepub.com/en-gb/eur/challenges-for-educational-research/book8768</a:t>
            </a:r>
            <a:r>
              <a:rPr lang="en-GB" sz="1100">
                <a:latin typeface="Times New Roman"/>
                <a:cs typeface="Times New Roman"/>
              </a:rPr>
              <a:t> [Accessed 12 Jan. 2020].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Scott, C. (2023). </a:t>
            </a:r>
            <a:r>
              <a:rPr lang="en-GB" sz="1100" i="1">
                <a:latin typeface="Times New Roman"/>
                <a:cs typeface="Times New Roman"/>
              </a:rPr>
              <a:t>How HR Can Identify and Overcome Affinity Bias in Hiring and the Workplace</a:t>
            </a:r>
            <a:r>
              <a:rPr lang="en-GB" sz="1100">
                <a:latin typeface="Times New Roman"/>
                <a:cs typeface="Times New Roman"/>
              </a:rPr>
              <a:t>. [online] AIHR. Available at: </a:t>
            </a:r>
            <a:r>
              <a:rPr lang="en-GB" sz="1100">
                <a:latin typeface="Times New Roman"/>
                <a:cs typeface="Times New Roman"/>
                <a:hlinkClick r:id="rId18"/>
              </a:rPr>
              <a:t>https://www.aihr.com/blog/affinity-bias/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Shares, 747 and Reads, 12k (2018). </a:t>
            </a:r>
            <a:r>
              <a:rPr lang="en-GB" sz="1100" i="1">
                <a:latin typeface="Times New Roman"/>
                <a:cs typeface="Times New Roman"/>
              </a:rPr>
              <a:t>11 Big SEO Challenges You’ll Face in Your Career</a:t>
            </a:r>
            <a:r>
              <a:rPr lang="en-GB" sz="1100">
                <a:latin typeface="Times New Roman"/>
                <a:cs typeface="Times New Roman"/>
              </a:rPr>
              <a:t>. [online] Search Engine Journal. Available at: </a:t>
            </a:r>
            <a:r>
              <a:rPr lang="en-GB" sz="1100">
                <a:latin typeface="Times New Roman"/>
                <a:cs typeface="Times New Roman"/>
                <a:hlinkClick r:id="rId19"/>
              </a:rPr>
              <a:t>https://www.searchenginejournal.com/seo-challenges/212614/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Shedlock, A. (2024). </a:t>
            </a:r>
            <a:r>
              <a:rPr lang="en-GB" sz="1100" i="1">
                <a:latin typeface="Times New Roman"/>
                <a:cs typeface="Times New Roman"/>
              </a:rPr>
              <a:t>8 examples of qualitative research</a:t>
            </a:r>
            <a:r>
              <a:rPr lang="en-GB" sz="1100">
                <a:latin typeface="Times New Roman"/>
                <a:cs typeface="Times New Roman"/>
              </a:rPr>
              <a:t>. [online] </a:t>
            </a:r>
            <a:r>
              <a:rPr lang="en-GB" sz="1100">
                <a:latin typeface="Times New Roman"/>
                <a:cs typeface="Times New Roman"/>
                <a:hlinkClick r:id="rId20"/>
              </a:rPr>
              <a:t>www.greenbook.org</a:t>
            </a:r>
            <a:r>
              <a:rPr lang="en-GB" sz="1100">
                <a:latin typeface="Times New Roman"/>
                <a:cs typeface="Times New Roman"/>
              </a:rPr>
              <a:t>. Available at: </a:t>
            </a:r>
            <a:r>
              <a:rPr lang="en-GB" sz="1100">
                <a:latin typeface="Times New Roman"/>
                <a:cs typeface="Times New Roman"/>
                <a:hlinkClick r:id="rId21"/>
              </a:rPr>
              <a:t>https://www.greenbook.org/insights/qualitative-market-research/8-examples-of-qualitative-research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Slater, P. and Hasson, F. (2024). Quantitative Research Designs, Hierarchy of Evidence and Validity. </a:t>
            </a:r>
            <a:r>
              <a:rPr lang="en-GB" sz="1100" i="1">
                <a:latin typeface="Times New Roman"/>
                <a:cs typeface="Times New Roman"/>
              </a:rPr>
              <a:t>Journal of Psychiatric and Mental Health Nursing</a:t>
            </a:r>
            <a:r>
              <a:rPr lang="en-GB" sz="1100">
                <a:latin typeface="Times New Roman"/>
                <a:cs typeface="Times New Roman"/>
              </a:rPr>
              <a:t>, [online] 32(3), pp.656–660. </a:t>
            </a:r>
            <a:r>
              <a:rPr lang="en-GB" sz="1100" err="1">
                <a:latin typeface="Times New Roman"/>
                <a:cs typeface="Times New Roman"/>
              </a:rPr>
              <a:t>doi:https</a:t>
            </a:r>
            <a:r>
              <a:rPr lang="en-GB" sz="1100">
                <a:latin typeface="Times New Roman"/>
                <a:cs typeface="Times New Roman"/>
              </a:rPr>
              <a:t>://doi.org/10.1111/jpm.13135.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Smith, J. and Noble, H. (2025). Understanding sources of bias in research. </a:t>
            </a:r>
            <a:r>
              <a:rPr lang="en-GB" sz="1100" i="1">
                <a:latin typeface="Times New Roman"/>
                <a:cs typeface="Times New Roman"/>
              </a:rPr>
              <a:t>Evidence Based Nursing</a:t>
            </a:r>
            <a:r>
              <a:rPr lang="en-GB" sz="1100">
                <a:latin typeface="Times New Roman"/>
                <a:cs typeface="Times New Roman"/>
              </a:rPr>
              <a:t>, [online] 28(3), p.ebnurs-2024-104231. </a:t>
            </a:r>
            <a:r>
              <a:rPr lang="en-GB" sz="1100" err="1">
                <a:latin typeface="Times New Roman"/>
                <a:cs typeface="Times New Roman"/>
              </a:rPr>
              <a:t>doi:https</a:t>
            </a:r>
            <a:r>
              <a:rPr lang="en-GB" sz="1100">
                <a:latin typeface="Times New Roman"/>
                <a:cs typeface="Times New Roman"/>
              </a:rPr>
              <a:t>://doi.org/10.1136/ebnurs-2024-104231.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Suter, W. (2012). Introduction to Educational Research: A Critical Thinking Approach. </a:t>
            </a:r>
            <a:r>
              <a:rPr lang="en-GB" sz="1100" i="1">
                <a:latin typeface="Times New Roman"/>
                <a:cs typeface="Times New Roman"/>
              </a:rPr>
              <a:t>SAGE publications</a:t>
            </a:r>
            <a:r>
              <a:rPr lang="en-GB" sz="1100">
                <a:latin typeface="Times New Roman"/>
                <a:cs typeface="Times New Roman"/>
              </a:rPr>
              <a:t>. </a:t>
            </a:r>
            <a:r>
              <a:rPr lang="en-GB" sz="1100" err="1">
                <a:latin typeface="Times New Roman"/>
                <a:cs typeface="Times New Roman"/>
              </a:rPr>
              <a:t>doi:https</a:t>
            </a:r>
            <a:r>
              <a:rPr lang="en-GB" sz="1100">
                <a:latin typeface="Times New Roman"/>
                <a:cs typeface="Times New Roman"/>
              </a:rPr>
              <a:t>://doi.org/10.4135/9781483384443.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Taylor &amp; Francis. (n.d.). </a:t>
            </a:r>
            <a:r>
              <a:rPr lang="en-GB" sz="1100" i="1">
                <a:latin typeface="Times New Roman"/>
                <a:cs typeface="Times New Roman"/>
              </a:rPr>
              <a:t>Educational Research</a:t>
            </a:r>
            <a:r>
              <a:rPr lang="en-GB" sz="1100">
                <a:latin typeface="Times New Roman"/>
                <a:cs typeface="Times New Roman"/>
              </a:rPr>
              <a:t>. [online] Available at: </a:t>
            </a:r>
            <a:r>
              <a:rPr lang="en-GB" sz="1100">
                <a:latin typeface="Times New Roman"/>
                <a:cs typeface="Times New Roman"/>
                <a:hlinkClick r:id="rId22"/>
              </a:rPr>
              <a:t>https://www.tandfonline.com/journals/rere20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Tenny, S., Brannan, J. and Brannan, G. (2022). </a:t>
            </a:r>
            <a:r>
              <a:rPr lang="en-GB" sz="1100" i="1">
                <a:latin typeface="Times New Roman"/>
                <a:cs typeface="Times New Roman"/>
              </a:rPr>
              <a:t>Qualitative Study</a:t>
            </a:r>
            <a:r>
              <a:rPr lang="en-GB" sz="1100">
                <a:latin typeface="Times New Roman"/>
                <a:cs typeface="Times New Roman"/>
              </a:rPr>
              <a:t>. [online] National Library of Medicine. Available at: </a:t>
            </a:r>
            <a:r>
              <a:rPr lang="en-GB" sz="1100">
                <a:latin typeface="Times New Roman"/>
                <a:cs typeface="Times New Roman"/>
                <a:hlinkClick r:id="rId23"/>
              </a:rPr>
              <a:t>https://www.ncbi.nlm.nih.gov/books/NBK470395/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The-sra.org.uk. (2015). </a:t>
            </a:r>
            <a:r>
              <a:rPr lang="en-GB" sz="1100" i="1">
                <a:latin typeface="Times New Roman"/>
                <a:cs typeface="Times New Roman"/>
              </a:rPr>
              <a:t>Tackling the challenges of conducting research in schools</a:t>
            </a:r>
            <a:r>
              <a:rPr lang="en-GB" sz="1100">
                <a:latin typeface="Times New Roman"/>
                <a:cs typeface="Times New Roman"/>
              </a:rPr>
              <a:t>. [online] Available at: </a:t>
            </a:r>
            <a:r>
              <a:rPr lang="en-GB" sz="1100">
                <a:latin typeface="Times New Roman"/>
                <a:cs typeface="Times New Roman"/>
                <a:hlinkClick r:id="rId24"/>
              </a:rPr>
              <a:t>https://the-sra.org.uk/SRA/SRA/Blog/Tacklingthechallengesofconductingresearchinschools.aspx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UK Research and Innovation (2022). </a:t>
            </a:r>
            <a:r>
              <a:rPr lang="en-GB" sz="1100" i="1">
                <a:latin typeface="Times New Roman"/>
                <a:cs typeface="Times New Roman"/>
              </a:rPr>
              <a:t>Quantitative research</a:t>
            </a:r>
            <a:r>
              <a:rPr lang="en-GB" sz="1100">
                <a:latin typeface="Times New Roman"/>
                <a:cs typeface="Times New Roman"/>
              </a:rPr>
              <a:t>. [online] </a:t>
            </a:r>
            <a:r>
              <a:rPr lang="en-GB" sz="1100">
                <a:latin typeface="Times New Roman"/>
                <a:cs typeface="Times New Roman"/>
                <a:hlinkClick r:id="rId25"/>
              </a:rPr>
              <a:t>www.ukri.org</a:t>
            </a:r>
            <a:r>
              <a:rPr lang="en-GB" sz="1100">
                <a:latin typeface="Times New Roman"/>
                <a:cs typeface="Times New Roman"/>
              </a:rPr>
              <a:t>. Available at: </a:t>
            </a:r>
            <a:r>
              <a:rPr lang="en-GB" sz="1100">
                <a:latin typeface="Times New Roman"/>
                <a:cs typeface="Times New Roman"/>
                <a:hlinkClick r:id="rId26"/>
              </a:rPr>
              <a:t>https://www.ukri.org/who-we-are/esrc/what-is-social-science/quantitative-research/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Walden University (2010). </a:t>
            </a:r>
            <a:r>
              <a:rPr lang="en-GB" sz="1100" i="1">
                <a:latin typeface="Times New Roman"/>
                <a:cs typeface="Times New Roman"/>
              </a:rPr>
              <a:t>7 Research Challenges (And how to overcome them) | Articles | Walden University</a:t>
            </a:r>
            <a:r>
              <a:rPr lang="en-GB" sz="1100">
                <a:latin typeface="Times New Roman"/>
                <a:cs typeface="Times New Roman"/>
              </a:rPr>
              <a:t>. [online] </a:t>
            </a:r>
            <a:r>
              <a:rPr lang="en-GB" sz="1100">
                <a:latin typeface="Times New Roman"/>
                <a:cs typeface="Times New Roman"/>
                <a:hlinkClick r:id="rId27"/>
              </a:rPr>
              <a:t>www.waldenu.edu</a:t>
            </a:r>
            <a:r>
              <a:rPr lang="en-GB" sz="1100">
                <a:latin typeface="Times New Roman"/>
                <a:cs typeface="Times New Roman"/>
              </a:rPr>
              <a:t>. Available at: </a:t>
            </a:r>
            <a:r>
              <a:rPr lang="en-GB" sz="1100">
                <a:latin typeface="Times New Roman"/>
                <a:cs typeface="Times New Roman"/>
                <a:hlinkClick r:id="rId28"/>
              </a:rPr>
              <a:t>https://www.waldenu.edu/news-and-events/publications/articles/2010/01-research-challenges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r>
              <a:rPr lang="en-GB" sz="1100">
                <a:latin typeface="Times New Roman"/>
                <a:cs typeface="Times New Roman"/>
              </a:rPr>
              <a:t>Watson, R. (2015). </a:t>
            </a:r>
            <a:r>
              <a:rPr lang="en-GB" sz="1100" i="1">
                <a:latin typeface="Times New Roman"/>
                <a:cs typeface="Times New Roman"/>
              </a:rPr>
              <a:t>Quantitative research - ProQuest</a:t>
            </a:r>
            <a:r>
              <a:rPr lang="en-GB" sz="1100">
                <a:latin typeface="Times New Roman"/>
                <a:cs typeface="Times New Roman"/>
              </a:rPr>
              <a:t>. [online] </a:t>
            </a:r>
            <a:r>
              <a:rPr lang="en-GB" sz="1100">
                <a:latin typeface="Times New Roman"/>
                <a:cs typeface="Times New Roman"/>
                <a:hlinkClick r:id="rId29"/>
              </a:rPr>
              <a:t>www.proquest.com</a:t>
            </a:r>
            <a:r>
              <a:rPr lang="en-GB" sz="1100">
                <a:latin typeface="Times New Roman"/>
                <a:cs typeface="Times New Roman"/>
              </a:rPr>
              <a:t>. Available at: </a:t>
            </a:r>
            <a:r>
              <a:rPr lang="en-GB" sz="1100">
                <a:latin typeface="Times New Roman"/>
                <a:cs typeface="Times New Roman"/>
                <a:hlinkClick r:id="rId30"/>
              </a:rPr>
              <a:t>https://www.proquest.com/openview/058c84ecfd436cf965eacb1556000ab0/1?pq-origsite=gscholar&amp;cbl=2042228</a:t>
            </a:r>
            <a:r>
              <a:rPr lang="en-GB" sz="1100">
                <a:latin typeface="Times New Roman"/>
                <a:cs typeface="Times New Roman"/>
              </a:rPr>
              <a:t>.</a:t>
            </a:r>
            <a:endParaRPr lang="en-GB" sz="11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8835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6494</Words>
  <Application>Microsoft Office PowerPoint</Application>
  <PresentationFormat>Widescreen</PresentationFormat>
  <Paragraphs>313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Aptos</vt:lpstr>
      <vt:lpstr>Aptos Display</vt:lpstr>
      <vt:lpstr>Arial</vt:lpstr>
      <vt:lpstr>Calibri</vt:lpstr>
      <vt:lpstr>Times New Roman</vt:lpstr>
      <vt:lpstr>Office Theme</vt:lpstr>
      <vt:lpstr>Ymchwil addysgol</vt:lpstr>
      <vt:lpstr>Cyflwyniad </vt:lpstr>
      <vt:lpstr>Pam fod ymchwil addysgol yn bwysig</vt:lpstr>
      <vt:lpstr>Trosolwg o Fethodolegau Ymchwil</vt:lpstr>
      <vt:lpstr>PowerPoint Presentation</vt:lpstr>
      <vt:lpstr>Ymchwil ansoddol</vt:lpstr>
      <vt:lpstr>PowerPoint Presentation</vt:lpstr>
      <vt:lpstr>Ymchwil meintiol </vt:lpstr>
      <vt:lpstr>PowerPoint Presentation</vt:lpstr>
      <vt:lpstr>Esiamplau </vt:lpstr>
      <vt:lpstr>PowerPoint Presentation</vt:lpstr>
      <vt:lpstr>PowerPoint Presentation</vt:lpstr>
      <vt:lpstr>PowerPoint Presentation</vt:lpstr>
      <vt:lpstr>Egwyddorion moesegol mewn ymchwil addysgol </vt:lpstr>
      <vt:lpstr>PowerPoint Presentation</vt:lpstr>
      <vt:lpstr>PowerPoint Presentation</vt:lpstr>
      <vt:lpstr>PowerPoint Presentation</vt:lpstr>
      <vt:lpstr>Cael cymeradwyaeth foesegol ar gyfer ymchwil addysgol</vt:lpstr>
      <vt:lpstr>PowerPoint Presentation</vt:lpstr>
      <vt:lpstr>PowerPoint Presentation</vt:lpstr>
      <vt:lpstr>Cymhariaeth rhwng Carnegie, NSPCC a’r Brifysgol Agored</vt:lpstr>
      <vt:lpstr>Cynnal uniondeb a lleihau rhagfarn</vt:lpstr>
      <vt:lpstr>PowerPoint Presentation</vt:lpstr>
      <vt:lpstr>PowerPoint Presentation</vt:lpstr>
      <vt:lpstr>PowerPoint Presentation</vt:lpstr>
      <vt:lpstr>Heriau Cyffredin a sut i'w goresgyn wrth Gynnal Ymchwil mewn Ysgolion</vt:lpstr>
      <vt:lpstr>PowerPoint Presentation</vt:lpstr>
      <vt:lpstr>PowerPoint Presentation</vt:lpstr>
      <vt:lpstr>Heriau wrth drosglwyddo ymchwil i ymarfer</vt:lpstr>
      <vt:lpstr>Cymwysiadau Byd Go Iawn Ymchwil Meintiol ac Ansoddol mewn Addysg</vt:lpstr>
      <vt:lpstr>PowerPoint Presentation</vt:lpstr>
      <vt:lpstr>PowerPoint Presentation</vt:lpstr>
      <vt:lpstr>Casgliad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Ymchwil addysgol</dc:title>
  <dc:creator>Matilda Jones (2404562)</dc:creator>
  <cp:lastModifiedBy>Helen A Griffiths</cp:lastModifiedBy>
  <cp:revision>2</cp:revision>
  <dcterms:created xsi:type="dcterms:W3CDTF">2026-05-25T10:55:20Z</dcterms:created>
  <dcterms:modified xsi:type="dcterms:W3CDTF">2026-06-03T10:40:54Z</dcterms:modified>
</cp:coreProperties>
</file>