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8"/>
  </p:notesMasterIdLst>
  <p:sldIdLst>
    <p:sldId id="719" r:id="rId7"/>
    <p:sldId id="301" r:id="rId8"/>
    <p:sldId id="302" r:id="rId9"/>
    <p:sldId id="356" r:id="rId10"/>
    <p:sldId id="734" r:id="rId11"/>
    <p:sldId id="735" r:id="rId12"/>
    <p:sldId id="736" r:id="rId13"/>
    <p:sldId id="737" r:id="rId14"/>
    <p:sldId id="739" r:id="rId15"/>
    <p:sldId id="389" r:id="rId16"/>
    <p:sldId id="740" r:id="rId17"/>
    <p:sldId id="741" r:id="rId18"/>
    <p:sldId id="742" r:id="rId19"/>
    <p:sldId id="743" r:id="rId20"/>
    <p:sldId id="722" r:id="rId21"/>
    <p:sldId id="725" r:id="rId22"/>
    <p:sldId id="726" r:id="rId23"/>
    <p:sldId id="729" r:id="rId24"/>
    <p:sldId id="731" r:id="rId25"/>
    <p:sldId id="733" r:id="rId26"/>
    <p:sldId id="721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65" d="100"/>
          <a:sy n="65" d="100"/>
        </p:scale>
        <p:origin x="1022" y="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viewProps" Target="viewProps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custSel delSld modSld">
      <pc:chgData name="Stalin Jacob Wilson Packia Dhas" userId="050d7d71-3621-4503-95e8-1c9a9d962492" providerId="ADAL" clId="{00722E61-A757-4134-8CBB-8B7208677708}" dt="2026-02-06T10:02:16.716" v="47" actId="6549"/>
      <pc:docMkLst>
        <pc:docMk/>
      </pc:docMkLst>
      <pc:sldChg chg="modSp mod">
        <pc:chgData name="Stalin Jacob Wilson Packia Dhas" userId="050d7d71-3621-4503-95e8-1c9a9d962492" providerId="ADAL" clId="{00722E61-A757-4134-8CBB-8B7208677708}" dt="2026-01-30T12:08:42.471" v="45" actId="404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00722E61-A757-4134-8CBB-8B7208677708}" dt="2026-01-30T12:08:42.471" v="45" actId="404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30T11:59:47.124" v="31" actId="6549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00722E61-A757-4134-8CBB-8B7208677708}" dt="2026-01-30T11:59:47.124" v="31" actId="6549"/>
          <ac:spMkLst>
            <pc:docMk/>
            <pc:sldMk cId="3192266062" sldId="302"/>
            <ac:spMk id="4" creationId="{B7C3BA83-DFFF-457C-32C5-B0990E246EC3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30T11:59:35.760" v="13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0722E61-A757-4134-8CBB-8B7208677708}" dt="2026-01-30T11:59:35.760" v="13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30T12:02:18.451" v="36" actId="20577"/>
        <pc:sldMkLst>
          <pc:docMk/>
          <pc:sldMk cId="3855564541" sldId="734"/>
        </pc:sldMkLst>
        <pc:spChg chg="mod">
          <ac:chgData name="Stalin Jacob Wilson Packia Dhas" userId="050d7d71-3621-4503-95e8-1c9a9d962492" providerId="ADAL" clId="{00722E61-A757-4134-8CBB-8B7208677708}" dt="2026-01-30T12:02:18.451" v="36" actId="20577"/>
          <ac:spMkLst>
            <pc:docMk/>
            <pc:sldMk cId="3855564541" sldId="734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30T11:53:47.464" v="0" actId="20577"/>
        <pc:sldMkLst>
          <pc:docMk/>
          <pc:sldMk cId="4184733348" sldId="735"/>
        </pc:sldMkLst>
        <pc:spChg chg="mod">
          <ac:chgData name="Stalin Jacob Wilson Packia Dhas" userId="050d7d71-3621-4503-95e8-1c9a9d962492" providerId="ADAL" clId="{00722E61-A757-4134-8CBB-8B7208677708}" dt="2026-01-30T11:53:47.464" v="0" actId="20577"/>
          <ac:spMkLst>
            <pc:docMk/>
            <pc:sldMk cId="4184733348" sldId="735"/>
            <ac:spMk id="3" creationId="{00000000-0000-0000-0000-000000000000}"/>
          </ac:spMkLst>
        </pc:spChg>
      </pc:sldChg>
      <pc:sldChg chg="modNotesTx">
        <pc:chgData name="Stalin Jacob Wilson Packia Dhas" userId="050d7d71-3621-4503-95e8-1c9a9d962492" providerId="ADAL" clId="{00722E61-A757-4134-8CBB-8B7208677708}" dt="2026-02-06T10:02:06.312" v="46" actId="20577"/>
        <pc:sldMkLst>
          <pc:docMk/>
          <pc:sldMk cId="888501928" sldId="736"/>
        </pc:sldMkLst>
      </pc:sldChg>
      <pc:sldChg chg="modNotesTx">
        <pc:chgData name="Stalin Jacob Wilson Packia Dhas" userId="050d7d71-3621-4503-95e8-1c9a9d962492" providerId="ADAL" clId="{00722E61-A757-4134-8CBB-8B7208677708}" dt="2026-02-06T10:02:16.716" v="47" actId="6549"/>
        <pc:sldMkLst>
          <pc:docMk/>
          <pc:sldMk cId="2729818838" sldId="73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6030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980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1428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93F39-68B0-4344-B91C-03F724ACFA69}" type="datetime1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-6 / Electrical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20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500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Principles </a:t>
            </a:r>
          </a:p>
          <a:p>
            <a:r>
              <a:rPr lang="en-GB" sz="4800" dirty="0"/>
              <a:t>(ACMA4031)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- 6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4557071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Voltage Source</a:t>
            </a:r>
          </a:p>
          <a:p>
            <a:r>
              <a:rPr lang="en-US" sz="3200" b="1" dirty="0">
                <a:latin typeface="+mj-lt"/>
                <a:ea typeface="+mj-ea"/>
                <a:cs typeface="+mj-cs"/>
              </a:rPr>
              <a:t>Current Source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Voltage to current source conversion</a:t>
            </a:r>
          </a:p>
          <a:p>
            <a:r>
              <a:rPr lang="en-US" sz="3200" b="1" dirty="0">
                <a:latin typeface="+mj-lt"/>
                <a:ea typeface="+mj-ea"/>
                <a:cs typeface="+mj-cs"/>
              </a:rPr>
              <a:t>Current to voltage source conversion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Voltage and Current source in series and parallel.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-6 / Electrical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a Voltage source and Current source.</a:t>
            </a:r>
          </a:p>
          <a:p>
            <a:r>
              <a:rPr lang="en-IN" sz="3200" dirty="0"/>
              <a:t>Demonstrate the ability to convert a voltage to current source and </a:t>
            </a:r>
            <a:r>
              <a:rPr lang="en-IN" sz="3200"/>
              <a:t>vice versa.</a:t>
            </a:r>
            <a:endParaRPr lang="en-IN" sz="3200" dirty="0"/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324047" cy="365125"/>
          </a:xfrm>
        </p:spPr>
        <p:txBody>
          <a:bodyPr/>
          <a:lstStyle/>
          <a:p>
            <a:r>
              <a:rPr lang="en-GB" i="1" dirty="0"/>
              <a:t>Lecture -6 / Electrical Principles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6905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745" y="1600201"/>
            <a:ext cx="10076811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The two types of source are</a:t>
            </a:r>
          </a:p>
          <a:p>
            <a:r>
              <a:rPr lang="en-IN" b="1" dirty="0"/>
              <a:t>Voltage source</a:t>
            </a:r>
          </a:p>
          <a:p>
            <a:r>
              <a:rPr lang="en-IN" b="1" dirty="0"/>
              <a:t>Current source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049729" y="6461781"/>
            <a:ext cx="5986858" cy="365125"/>
          </a:xfrm>
        </p:spPr>
        <p:txBody>
          <a:bodyPr/>
          <a:lstStyle/>
          <a:p>
            <a:r>
              <a:rPr lang="en-GB"/>
              <a:t>Lecture -6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791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Open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 open circuit is an electrical circuit in which current cannot flow.</a:t>
            </a:r>
          </a:p>
          <a:p>
            <a:r>
              <a:rPr lang="en-US" dirty="0"/>
              <a:t>Current can only flow in a circuit that has a continuous path, known as a </a:t>
            </a:r>
            <a:r>
              <a:rPr lang="en-US" b="1" dirty="0"/>
              <a:t>closed circuit</a:t>
            </a:r>
            <a:r>
              <a:rPr lang="en-US" dirty="0"/>
              <a:t>.</a:t>
            </a:r>
          </a:p>
          <a:p>
            <a:r>
              <a:rPr lang="en-US" dirty="0"/>
              <a:t>If there is a break anywhere in the circuit, it is called an </a:t>
            </a:r>
            <a:r>
              <a:rPr lang="en-US" b="1" dirty="0"/>
              <a:t>open circuit</a:t>
            </a:r>
            <a:r>
              <a:rPr lang="en-US" dirty="0"/>
              <a:t>.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-6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2789EE9-D655-7201-EDCB-71F2EFD0E9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1644" y="3967975"/>
            <a:ext cx="2553533" cy="230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5645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Short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effectLst/>
              </a:rPr>
              <a:t>A short circuit </a:t>
            </a:r>
            <a:r>
              <a:rPr lang="en-GB" i="0" dirty="0">
                <a:effectLst/>
              </a:rPr>
              <a:t>allows current to travel along a</a:t>
            </a:r>
            <a:r>
              <a:rPr lang="en-GB" b="1" i="0" dirty="0">
                <a:effectLst/>
              </a:rPr>
              <a:t> path </a:t>
            </a:r>
            <a:r>
              <a:rPr lang="en-GB" i="0" dirty="0">
                <a:effectLst/>
              </a:rPr>
              <a:t>with </a:t>
            </a:r>
            <a:r>
              <a:rPr lang="en-GB" b="1" i="0" dirty="0">
                <a:effectLst/>
              </a:rPr>
              <a:t>no or very low electrical impedance</a:t>
            </a:r>
            <a:r>
              <a:rPr lang="en-GB" b="0" i="0" dirty="0">
                <a:effectLst/>
              </a:rPr>
              <a:t>.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-6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EF4C407-1E97-CF58-F481-A21F5B237B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6920" y="2891272"/>
            <a:ext cx="2767767" cy="1815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7333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603" y="3109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Voltage source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5059" y="1600201"/>
            <a:ext cx="7830585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Voltage sources:</a:t>
            </a:r>
          </a:p>
          <a:p>
            <a:r>
              <a:rPr lang="en-GB" dirty="0"/>
              <a:t>A </a:t>
            </a:r>
            <a:r>
              <a:rPr lang="en-GB" b="1" dirty="0"/>
              <a:t>voltage source</a:t>
            </a:r>
            <a:r>
              <a:rPr lang="en-GB" dirty="0"/>
              <a:t> is a device that provides a fixed or controlled </a:t>
            </a:r>
            <a:r>
              <a:rPr lang="en-GB" b="1" dirty="0"/>
              <a:t>voltage</a:t>
            </a:r>
            <a:r>
              <a:rPr lang="en-GB" dirty="0"/>
              <a:t> between its two terminals</a:t>
            </a:r>
          </a:p>
          <a:p>
            <a:r>
              <a:rPr lang="en-IN" dirty="0"/>
              <a:t>The internal resistance of the Voltage source is represented by a </a:t>
            </a:r>
            <a:r>
              <a:rPr lang="en-IN" b="1" dirty="0"/>
              <a:t>resister in series</a:t>
            </a:r>
            <a:r>
              <a:rPr lang="en-IN" dirty="0"/>
              <a:t>. </a:t>
            </a:r>
          </a:p>
          <a:p>
            <a:r>
              <a:rPr lang="en-GB" dirty="0"/>
              <a:t>Voltage sources are often used in circuits that require a fixed potential difference, such as DC power supplies.</a:t>
            </a:r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859485" y="6461781"/>
            <a:ext cx="6177102" cy="365125"/>
          </a:xfrm>
        </p:spPr>
        <p:txBody>
          <a:bodyPr/>
          <a:lstStyle/>
          <a:p>
            <a:r>
              <a:rPr lang="en-GB"/>
              <a:t>Lecture -6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07DD9B-BDE9-5E72-4A7A-C9F66EE70F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4277" y="2834012"/>
            <a:ext cx="2210867" cy="2150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5019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943" y="-75292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Current source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346" y="1600201"/>
            <a:ext cx="725197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Current sources:</a:t>
            </a:r>
          </a:p>
          <a:p>
            <a:r>
              <a:rPr lang="en-GB" dirty="0"/>
              <a:t>A </a:t>
            </a:r>
            <a:r>
              <a:rPr lang="en-GB" b="1" dirty="0"/>
              <a:t>current source</a:t>
            </a:r>
            <a:r>
              <a:rPr lang="en-GB" dirty="0"/>
              <a:t> is a device or component that provides a fixed or controlled </a:t>
            </a:r>
            <a:r>
              <a:rPr lang="en-GB" b="1" dirty="0"/>
              <a:t>current</a:t>
            </a:r>
            <a:r>
              <a:rPr lang="en-GB" dirty="0"/>
              <a:t> to a circuit</a:t>
            </a:r>
          </a:p>
          <a:p>
            <a:r>
              <a:rPr lang="en-IN" dirty="0"/>
              <a:t>The internal resistance of the Current source is represented by a resister in parallel.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148931" y="6242891"/>
            <a:ext cx="5485388" cy="365125"/>
          </a:xfrm>
        </p:spPr>
        <p:txBody>
          <a:bodyPr/>
          <a:lstStyle/>
          <a:p>
            <a:r>
              <a:rPr lang="en-GB"/>
              <a:t>Lecture -6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0726531-7FAC-680D-7E44-467BF0EE1A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6001" y="2122568"/>
            <a:ext cx="2124075" cy="3248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818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2" y="109112"/>
            <a:ext cx="11594969" cy="1038492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13691" y="1600201"/>
                <a:ext cx="9973695" cy="258888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Voltage source into current source.</a:t>
                </a:r>
              </a:p>
              <a:p>
                <a:pPr marL="0" indent="0">
                  <a:buNone/>
                </a:pPr>
                <a:r>
                  <a:rPr lang="en-IN" dirty="0"/>
                  <a:t>The voltage source can be transformed into current source by replacing the </a:t>
                </a:r>
                <a:r>
                  <a:rPr lang="en-IN" b="1" dirty="0"/>
                  <a:t>series resistor by a parallel resistor </a:t>
                </a:r>
                <a:r>
                  <a:rPr lang="en-IN" dirty="0"/>
                  <a:t>and the voltage source by a short-circuited current equivalent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IN" sz="2539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𝑠𝑒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3691" y="1600201"/>
                <a:ext cx="9973695" cy="2588880"/>
              </a:xfrm>
              <a:blipFill>
                <a:blip r:embed="rId2"/>
                <a:stretch>
                  <a:fillRect l="-1284" t="-40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-6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7D6B1B2-A05F-5B93-2AC2-574F607FC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9477" y="3975192"/>
            <a:ext cx="4731311" cy="21739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DF4935D-5412-F84F-3184-F6A120F3F2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91" y="3975192"/>
            <a:ext cx="4867275" cy="254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852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77792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</a:t>
            </a:r>
            <a:r>
              <a:rPr lang="en-IN" dirty="0"/>
              <a:t> </a:t>
            </a:r>
            <a:r>
              <a:rPr lang="en-IN" dirty="0">
                <a:solidFill>
                  <a:schemeClr val="bg1"/>
                </a:solidFill>
              </a:rPr>
              <a:t>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600201"/>
            <a:ext cx="8852996" cy="25888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Convert the following voltage source into current source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-6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13BDA2C-C0CB-9B33-51EF-E0F59C8666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1487" y="2628564"/>
            <a:ext cx="3629025" cy="351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4639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3109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600201"/>
            <a:ext cx="8852996" cy="25888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Answer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-6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4856" y="2574111"/>
            <a:ext cx="2822380" cy="2720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9867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20705" y="1600201"/>
                <a:ext cx="10682715" cy="2307106"/>
              </a:xfrm>
            </p:spPr>
            <p:txBody>
              <a:bodyPr>
                <a:normAutofit/>
              </a:bodyPr>
              <a:lstStyle/>
              <a:p>
                <a:pPr marL="0" indent="0" algn="just">
                  <a:buNone/>
                </a:pPr>
                <a:r>
                  <a:rPr lang="en-IN" b="1" dirty="0"/>
                  <a:t>Current source into voltage source: </a:t>
                </a:r>
              </a:p>
              <a:p>
                <a:pPr marL="0" indent="0" algn="just">
                  <a:buNone/>
                </a:pPr>
                <a:r>
                  <a:rPr lang="en-IN" dirty="0"/>
                  <a:t>A current source can be transformed into voltage source by replacing the parallel source resistance by a series resistance and the current source by  an open circuit voltage equivalence.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IN" sz="2539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𝑠h</m:t>
                          </m:r>
                        </m:sub>
                      </m:sSub>
                    </m:oMath>
                  </m:oMathPara>
                </a14:m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20705" y="1600201"/>
                <a:ext cx="10682715" cy="2307106"/>
              </a:xfrm>
              <a:blipFill>
                <a:blip r:embed="rId2"/>
                <a:stretch>
                  <a:fillRect l="-1142" t="-4497" r="-11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-6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1B69-14FD-93C6-ADC3-61E5EB361D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0801" y="4002634"/>
            <a:ext cx="4571697" cy="21516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C6460A5-2A80-05C3-1332-D744282F39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454" y="3869637"/>
            <a:ext cx="478155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5820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038" y="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600201"/>
            <a:ext cx="88529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Convert the following Current source into voltage source: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-6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B2E606-BBCE-0D59-2FE2-F5ECC5DAA1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8996" y="2911901"/>
            <a:ext cx="3857625" cy="283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6310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600201"/>
            <a:ext cx="88529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Answer: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-6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5040" y="2254330"/>
            <a:ext cx="2763929" cy="3587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7981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Voltage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GB"/>
              <a:t>Lecture -6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9B4CC3D-1D50-6580-BE17-5DD8FE1E66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Voltage sources are in series</a:t>
            </a:r>
          </a:p>
        </p:txBody>
      </p:sp>
      <p:pic>
        <p:nvPicPr>
          <p:cNvPr id="11" name="Content Placeholder 7">
            <a:extLst>
              <a:ext uri="{FF2B5EF4-FFF2-40B4-BE49-F238E27FC236}">
                <a16:creationId xmlns:a16="http://schemas.microsoft.com/office/drawing/2014/main" id="{EF8D3470-7FC7-B940-BE80-631ACEE7CE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104" y="2839596"/>
            <a:ext cx="5003543" cy="28540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DC64D4-7E33-EA2C-B0D4-D49DCAA8FD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4191" y="2996282"/>
            <a:ext cx="5244181" cy="254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9291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Voltage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GB"/>
              <a:t>Lecture -6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9B4CC3D-1D50-6580-BE17-5DD8FE1E66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Voltage sources are in series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72A66D6-AA0F-ED65-DF8B-743DE8DC11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712430"/>
            <a:ext cx="5075996" cy="254536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6531518-FC46-16D6-DA26-EC54622E5E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479" y="2995446"/>
            <a:ext cx="4567598" cy="2307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1877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Voltage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GB"/>
              <a:t>Lecture -6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Content Placeholder 9">
                <a:extLst>
                  <a:ext uri="{FF2B5EF4-FFF2-40B4-BE49-F238E27FC236}">
                    <a16:creationId xmlns:a16="http://schemas.microsoft.com/office/drawing/2014/main" id="{39B4CC3D-1D50-6580-BE17-5DD8FE1E664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5009254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sz="3200" dirty="0"/>
                  <a:t>Voltage sources are in series</a:t>
                </a:r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en-GB" sz="3200" dirty="0"/>
                  <a:t>    </a:t>
                </a:r>
                <a14:m>
                  <m:oMath xmlns:m="http://schemas.openxmlformats.org/officeDocument/2006/math"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endParaRPr lang="en-GB" sz="3200" dirty="0"/>
              </a:p>
            </p:txBody>
          </p:sp>
        </mc:Choice>
        <mc:Fallback xmlns="">
          <p:sp>
            <p:nvSpPr>
              <p:cNvPr id="10" name="Content Placeholder 9">
                <a:extLst>
                  <a:ext uri="{FF2B5EF4-FFF2-40B4-BE49-F238E27FC236}">
                    <a16:creationId xmlns:a16="http://schemas.microsoft.com/office/drawing/2014/main" id="{39B4CC3D-1D50-6580-BE17-5DD8FE1E664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5009254"/>
              </a:xfrm>
              <a:blipFill>
                <a:blip r:embed="rId2"/>
                <a:stretch>
                  <a:fillRect l="-1278" t="-31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E0B8CA2D-50DD-7ACD-362C-2B37C373C9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2467" y="2161693"/>
            <a:ext cx="6730404" cy="3468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1820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Current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GB"/>
              <a:t>Lecture -6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9B4CC3D-1D50-6580-BE17-5DD8FE1E6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50092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Current sources in Parallel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865AD3-4E34-1ECB-375B-799D01EF23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038" y="2988031"/>
            <a:ext cx="5080818" cy="20859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C1E922B-B341-8BAE-323F-A4380EDAED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3710" y="2882777"/>
            <a:ext cx="6084662" cy="2444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7668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Current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GB"/>
              <a:t>Lecture -6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9B4CC3D-1D50-6580-BE17-5DD8FE1E6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50092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Current sources in Parallel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7EDD3F-2508-70E2-DE94-F05F4C6B29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403" y="3082293"/>
            <a:ext cx="4990846" cy="205095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EB55EC2-8B61-2678-1C82-C3D1E80E30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0887" y="2608022"/>
            <a:ext cx="5866918" cy="2649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1156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Current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GB"/>
              <a:t>Lecture -6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Content Placeholder 9">
                <a:extLst>
                  <a:ext uri="{FF2B5EF4-FFF2-40B4-BE49-F238E27FC236}">
                    <a16:creationId xmlns:a16="http://schemas.microsoft.com/office/drawing/2014/main" id="{39B4CC3D-1D50-6580-BE17-5DD8FE1E664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5009254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sz="3200" dirty="0"/>
                  <a:t>Current sources in Parallel</a:t>
                </a:r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3200" dirty="0"/>
                  <a:t>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3200" dirty="0"/>
                  <a:t>         </a:t>
                </a:r>
                <a14:m>
                  <m:oMath xmlns:m="http://schemas.openxmlformats.org/officeDocument/2006/math"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3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sSub>
                          <m:sSubPr>
                            <m:ctrlPr>
                              <a:rPr lang="en-GB" sz="3200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i="1" dirty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3200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i="1" dirty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sz="3200" i="1" dirty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3200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i="1" dirty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sz="3200" i="1" dirty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</p:txBody>
          </p:sp>
        </mc:Choice>
        <mc:Fallback xmlns="">
          <p:sp>
            <p:nvSpPr>
              <p:cNvPr id="10" name="Content Placeholder 9">
                <a:extLst>
                  <a:ext uri="{FF2B5EF4-FFF2-40B4-BE49-F238E27FC236}">
                    <a16:creationId xmlns:a16="http://schemas.microsoft.com/office/drawing/2014/main" id="{39B4CC3D-1D50-6580-BE17-5DD8FE1E664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5009254"/>
              </a:xfrm>
              <a:blipFill>
                <a:blip r:embed="rId2"/>
                <a:stretch>
                  <a:fillRect l="-1389" t="-32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50EF42C6-6288-D3B3-1A70-CD562AD341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88" y="2228840"/>
            <a:ext cx="7155624" cy="3028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4642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Thank You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5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92062" y="6199632"/>
            <a:ext cx="440787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>
              <a:spcAft>
                <a:spcPts val="600"/>
              </a:spcAft>
            </a:pPr>
            <a:r>
              <a:rPr lang="en-GB" sz="1100" kern="1200">
                <a:solidFill>
                  <a:schemeClr val="bg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-6 / Electrical Principles</a:t>
            </a:r>
            <a:endParaRPr lang="en-US" sz="1100" kern="1200">
              <a:solidFill>
                <a:schemeClr val="bg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582</Words>
  <Application>Microsoft Office PowerPoint</Application>
  <PresentationFormat>Widescreen</PresentationFormat>
  <Paragraphs>142</Paragraphs>
  <Slides>21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Source</vt:lpstr>
      <vt:lpstr>Open Circuit</vt:lpstr>
      <vt:lpstr>Short Circuit</vt:lpstr>
      <vt:lpstr>Voltage source</vt:lpstr>
      <vt:lpstr>Current source</vt:lpstr>
      <vt:lpstr>Source transformation</vt:lpstr>
      <vt:lpstr>Source transformation</vt:lpstr>
      <vt:lpstr>Source transformation</vt:lpstr>
      <vt:lpstr>Source transformation</vt:lpstr>
      <vt:lpstr>Source transformation</vt:lpstr>
      <vt:lpstr>Source transformation</vt:lpstr>
      <vt:lpstr>Combination of Voltage Sources</vt:lpstr>
      <vt:lpstr>Combination of Voltage Sources</vt:lpstr>
      <vt:lpstr>Combination of Voltage Sources</vt:lpstr>
      <vt:lpstr>Combination of Current Sources</vt:lpstr>
      <vt:lpstr>Combination of Current Sources</vt:lpstr>
      <vt:lpstr>Combination of Current Sources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125</cp:revision>
  <dcterms:created xsi:type="dcterms:W3CDTF">2021-03-09T15:35:42Z</dcterms:created>
  <dcterms:modified xsi:type="dcterms:W3CDTF">2026-02-06T10:02:17Z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