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65" r:id="rId2"/>
    <p:sldId id="257" r:id="rId3"/>
    <p:sldId id="258" r:id="rId4"/>
    <p:sldId id="259" r:id="rId5"/>
    <p:sldId id="267" r:id="rId6"/>
    <p:sldId id="260" r:id="rId7"/>
    <p:sldId id="261"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47" d="100"/>
          <a:sy n="47" d="100"/>
        </p:scale>
        <p:origin x="-1388" y="-51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573BA-4BF8-4E2E-A803-2AA617FD0AC8}" type="datetimeFigureOut">
              <a:rPr lang="en-GB" smtClean="0"/>
              <a:t>09/06/2025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340FE2-81CF-451C-93DF-F2967AE9CB3E}" type="slidenum">
              <a:rPr lang="en-GB" smtClean="0"/>
              <a:t>‹#›</a:t>
            </a:fld>
            <a:endParaRPr lang="en-GB"/>
          </a:p>
        </p:txBody>
      </p:sp>
    </p:spTree>
    <p:extLst>
      <p:ext uri="{BB962C8B-B14F-4D97-AF65-F5344CB8AC3E}">
        <p14:creationId xmlns:p14="http://schemas.microsoft.com/office/powerpoint/2010/main" val="2683391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A37806B-287F-48EC-979F-275397C6F586}"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1035387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37806B-287F-48EC-979F-275397C6F586}"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3799392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EA37806B-287F-48EC-979F-275397C6F586}"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1381224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A37806B-287F-48EC-979F-275397C6F586}"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28117206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A37806B-287F-48EC-979F-275397C6F586}" type="datetimeFigureOut">
              <a:rPr lang="en-GB" smtClean="0"/>
              <a:t>09/06/2025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3541412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A37806B-287F-48EC-979F-275397C6F586}" type="datetimeFigureOut">
              <a:rPr lang="en-GB" smtClean="0"/>
              <a:t>09/06/2025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10081233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7806B-287F-48EC-979F-275397C6F586}" type="datetimeFigureOut">
              <a:rPr lang="en-GB" smtClean="0"/>
              <a:t>09/06/2025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2951431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37806B-287F-48EC-979F-275397C6F586}"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3104185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EA37806B-287F-48EC-979F-275397C6F586}" type="datetimeFigureOut">
              <a:rPr lang="en-GB" smtClean="0"/>
              <a:t>09/06/2025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2861012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37806B-287F-48EC-979F-275397C6F586}"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1847939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A37806B-287F-48EC-979F-275397C6F586}" type="datetimeFigureOut">
              <a:rPr lang="en-GB" smtClean="0"/>
              <a:t>09/06/2025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FDD5EE-BC0C-477E-ACE6-D022168A4497}" type="slidenum">
              <a:rPr lang="en-GB" smtClean="0"/>
              <a:t>‹#›</a:t>
            </a:fld>
            <a:endParaRPr lang="en-GB"/>
          </a:p>
        </p:txBody>
      </p:sp>
    </p:spTree>
    <p:extLst>
      <p:ext uri="{BB962C8B-B14F-4D97-AF65-F5344CB8AC3E}">
        <p14:creationId xmlns:p14="http://schemas.microsoft.com/office/powerpoint/2010/main" val="1902659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37806B-287F-48EC-979F-275397C6F586}" type="datetimeFigureOut">
              <a:rPr lang="en-GB" smtClean="0"/>
              <a:t>09/06/2025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FDD5EE-BC0C-477E-ACE6-D022168A4497}" type="slidenum">
              <a:rPr lang="en-GB" smtClean="0"/>
              <a:t>‹#›</a:t>
            </a:fld>
            <a:endParaRPr lang="en-GB"/>
          </a:p>
        </p:txBody>
      </p:sp>
    </p:spTree>
    <p:extLst>
      <p:ext uri="{BB962C8B-B14F-4D97-AF65-F5344CB8AC3E}">
        <p14:creationId xmlns:p14="http://schemas.microsoft.com/office/powerpoint/2010/main" val="30364104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gif"/><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geeksforgeeks.org/marketing/stp-segmentation-targeting-and-positioning/#what-is-segmentation" TargetMode="External"/><Relationship Id="rId13" Type="http://schemas.openxmlformats.org/officeDocument/2006/relationships/hyperlink" Target="https://traveltrade.visitwales.com/useful-information/toolkit/year-of-croeso" TargetMode="External"/><Relationship Id="rId3" Type="http://schemas.openxmlformats.org/officeDocument/2006/relationships/hyperlink" Target="https://www2.deloitte.com/" TargetMode="External"/><Relationship Id="rId7" Type="http://schemas.openxmlformats.org/officeDocument/2006/relationships/hyperlink" Target="https://firstup.io/blog/15-ways-to-improve-diversity-and-inclusion-in-the-workplace/" TargetMode="External"/><Relationship Id="rId12" Type="http://schemas.openxmlformats.org/officeDocument/2006/relationships/hyperlink" Target="https://www.visitwales.com/attraction/theatre-or-performing-arts-venue/venue-cymru-theatre-1073695" TargetMode="External"/><Relationship Id="rId2" Type="http://schemas.openxmlformats.org/officeDocument/2006/relationships/hyperlink" Target="https://blacktiesandblackjack.wordpress.com/critical-evaluation-of-the-event-design-and-experience-from-various-stakeholders-perspectives/" TargetMode="External"/><Relationship Id="rId1" Type="http://schemas.openxmlformats.org/officeDocument/2006/relationships/slideLayout" Target="../slideLayouts/slideLayout2.xml"/><Relationship Id="rId6" Type="http://schemas.openxmlformats.org/officeDocument/2006/relationships/hyperlink" Target="https://www.embok.org/index.php/embok-model/phases" TargetMode="External"/><Relationship Id="rId11" Type="http://schemas.openxmlformats.org/officeDocument/2006/relationships/hyperlink" Target="https://www.travelperk.com/blog/top-trade-shows-europe/" TargetMode="External"/><Relationship Id="rId5" Type="http://schemas.openxmlformats.org/officeDocument/2006/relationships/hyperlink" Target="https://imex-frankfurt.com/newfront" TargetMode="External"/><Relationship Id="rId15" Type="http://schemas.openxmlformats.org/officeDocument/2006/relationships/hyperlink" Target="https://www.gov.wales/sites/default/files/publications/2020-02/welcome-to-wales-priorities-for-the-visitor-economy-2020-2025.pdf" TargetMode="External"/><Relationship Id="rId10" Type="http://schemas.openxmlformats.org/officeDocument/2006/relationships/hyperlink" Target="https://www.pascuk.co.uk/representation-in-wales/" TargetMode="External"/><Relationship Id="rId4" Type="http://schemas.openxmlformats.org/officeDocument/2006/relationships/hyperlink" Target="https://www.uniquedmc.com/2025/03/10/spring-forward-top-destinations-for-mice-events/" TargetMode="External"/><Relationship Id="rId9" Type="http://schemas.openxmlformats.org/officeDocument/2006/relationships/hyperlink" Target="https://www.northwalesholidaycottages.co.uk/destination/wales/north-wales-coast/llandudno" TargetMode="External"/><Relationship Id="rId14" Type="http://schemas.openxmlformats.org/officeDocument/2006/relationships/hyperlink" Target="https://www.gov.wales/national-events-strategy-wales-2022-2030-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296356" y="2853101"/>
            <a:ext cx="9144000" cy="1655762"/>
          </a:xfrm>
        </p:spPr>
        <p:txBody>
          <a:bodyPr>
            <a:normAutofit/>
          </a:bodyPr>
          <a:lstStyle/>
          <a:p>
            <a:pPr algn="l"/>
            <a:r>
              <a:rPr lang="en-GB" sz="1600" dirty="0" smtClean="0">
                <a:latin typeface="Berlin Sans FB Demi" panose="020E0802020502020306" pitchFamily="34" charset="0"/>
              </a:rPr>
              <a:t>Presented to</a:t>
            </a:r>
            <a:r>
              <a:rPr lang="en-GB" sz="1600" dirty="0" smtClean="0">
                <a:latin typeface="Berlin Sans FB Demi" panose="020E0802020502020306" pitchFamily="34" charset="0"/>
              </a:rPr>
              <a:t>: Kathryn Flynn</a:t>
            </a:r>
            <a:endParaRPr lang="en-GB" sz="1600" dirty="0" smtClean="0">
              <a:latin typeface="Berlin Sans FB Demi" panose="020E0802020502020306" pitchFamily="34" charset="0"/>
            </a:endParaRPr>
          </a:p>
          <a:p>
            <a:pPr algn="l"/>
            <a:r>
              <a:rPr lang="en-GB" sz="1600" dirty="0" smtClean="0">
                <a:latin typeface="Berlin Sans FB Demi" panose="020E0802020502020306" pitchFamily="34" charset="0"/>
              </a:rPr>
              <a:t>Presented by: </a:t>
            </a:r>
            <a:r>
              <a:rPr lang="en-GB" sz="1600" dirty="0" smtClean="0">
                <a:latin typeface="Berlin Sans FB Demi" panose="020E0802020502020306" pitchFamily="34" charset="0"/>
              </a:rPr>
              <a:t>Kamrul Khan</a:t>
            </a:r>
            <a:endParaRPr lang="en-GB" sz="1600" dirty="0" smtClean="0">
              <a:latin typeface="Berlin Sans FB Demi" panose="020E0802020502020306" pitchFamily="34" charset="0"/>
            </a:endParaRPr>
          </a:p>
          <a:p>
            <a:pPr algn="l"/>
            <a:r>
              <a:rPr lang="en-GB" sz="1600" dirty="0" smtClean="0">
                <a:latin typeface="Berlin Sans FB Demi" panose="020E0802020502020306" pitchFamily="34" charset="0"/>
              </a:rPr>
              <a:t>Student </a:t>
            </a:r>
            <a:r>
              <a:rPr lang="en-GB" sz="1600" smtClean="0">
                <a:latin typeface="Berlin Sans FB Demi" panose="020E0802020502020306" pitchFamily="34" charset="0"/>
              </a:rPr>
              <a:t>ID</a:t>
            </a:r>
            <a:r>
              <a:rPr lang="en-GB" sz="1600" smtClean="0">
                <a:latin typeface="Berlin Sans FB Demi" panose="020E0802020502020306" pitchFamily="34" charset="0"/>
              </a:rPr>
              <a:t>: 2022307511</a:t>
            </a:r>
            <a:endParaRPr lang="en-GB" sz="1600" dirty="0" smtClean="0">
              <a:latin typeface="Berlin Sans FB Demi" panose="020E0802020502020306" pitchFamily="34" charset="0"/>
            </a:endParaRPr>
          </a:p>
          <a:p>
            <a:pPr algn="l"/>
            <a:r>
              <a:rPr lang="en-GB" sz="1600" dirty="0" smtClean="0">
                <a:latin typeface="Berlin Sans FB Demi" panose="020E0802020502020306" pitchFamily="34" charset="0"/>
              </a:rPr>
              <a:t>Module</a:t>
            </a:r>
            <a:r>
              <a:rPr lang="en-GB" sz="1600" dirty="0" smtClean="0">
                <a:latin typeface="Berlin Sans FB Demi" panose="020E0802020502020306" pitchFamily="34" charset="0"/>
              </a:rPr>
              <a:t>: International Meetings Management for the Hotel Industry BMIH6007</a:t>
            </a:r>
            <a:endParaRPr lang="en-GB" sz="1600" dirty="0" smtClean="0">
              <a:latin typeface="Berlin Sans FB Demi" panose="020E0802020502020306" pitchFamily="34" charset="0"/>
            </a:endParaRPr>
          </a:p>
          <a:p>
            <a:endParaRPr lang="en-GB" dirty="0"/>
          </a:p>
        </p:txBody>
      </p:sp>
      <p:sp>
        <p:nvSpPr>
          <p:cNvPr id="4" name="Rectangle 1"/>
          <p:cNvSpPr>
            <a:spLocks noGrp="1" noChangeArrowheads="1"/>
          </p:cNvSpPr>
          <p:nvPr>
            <p:ph type="ctrTitle"/>
          </p:nvPr>
        </p:nvSpPr>
        <p:spPr bwMode="auto">
          <a:xfrm>
            <a:off x="1461475" y="1613895"/>
            <a:ext cx="586923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lvl="0" eaLnBrk="0" fontAlgn="base" hangingPunct="0">
              <a:lnSpc>
                <a:spcPct val="100000"/>
              </a:lnSpc>
              <a:spcAft>
                <a:spcPct val="0"/>
              </a:spcAft>
            </a:pPr>
            <a:r>
              <a:rPr kumimoji="0" lang="en-US" altLang="en-US" sz="1800" b="1" i="0" u="none" strike="noStrike" cap="none" normalizeH="0" baseline="0" dirty="0" smtClean="0">
                <a:ln>
                  <a:noFill/>
                </a:ln>
                <a:effectLst/>
                <a:latin typeface="Berlin Sans FB Demi" panose="020E0802020502020306" pitchFamily="34" charset="0"/>
                <a:cs typeface="Times New Roman" panose="02020603050405020304" pitchFamily="18" charset="0"/>
              </a:rPr>
              <a:t/>
            </a:r>
            <a:br>
              <a:rPr kumimoji="0" lang="en-US" altLang="en-US" sz="1800" b="1" i="0" u="none" strike="noStrike" cap="none" normalizeH="0" baseline="0" dirty="0" smtClean="0">
                <a:ln>
                  <a:noFill/>
                </a:ln>
                <a:effectLst/>
                <a:latin typeface="Berlin Sans FB Demi" panose="020E0802020502020306" pitchFamily="34" charset="0"/>
                <a:cs typeface="Times New Roman" panose="02020603050405020304" pitchFamily="18" charset="0"/>
              </a:rPr>
            </a:br>
            <a:r>
              <a:rPr lang="en-US" altLang="en-US" sz="1800" b="1" dirty="0">
                <a:latin typeface="Berlin Sans FB Demi" panose="020E0802020502020306" pitchFamily="34" charset="0"/>
                <a:cs typeface="Times New Roman" panose="02020603050405020304" pitchFamily="18" charset="0"/>
              </a:rPr>
              <a:t/>
            </a:r>
            <a:br>
              <a:rPr lang="en-US" altLang="en-US" sz="1800" b="1" dirty="0">
                <a:latin typeface="Berlin Sans FB Demi" panose="020E0802020502020306" pitchFamily="34" charset="0"/>
                <a:cs typeface="Times New Roman" panose="02020603050405020304" pitchFamily="18" charset="0"/>
              </a:rPr>
            </a:br>
            <a:r>
              <a:rPr kumimoji="0" lang="en-US" altLang="en-US" sz="1800" b="1" i="0" u="none" strike="noStrike" cap="none" normalizeH="0" baseline="0" dirty="0" smtClean="0">
                <a:ln>
                  <a:noFill/>
                </a:ln>
                <a:effectLst/>
                <a:latin typeface="Berlin Sans FB Demi" panose="020E0802020502020306" pitchFamily="34" charset="0"/>
                <a:cs typeface="Times New Roman" panose="02020603050405020304" pitchFamily="18" charset="0"/>
              </a:rPr>
              <a:t>Title: </a:t>
            </a:r>
            <a:r>
              <a:rPr lang="en-GB" sz="1800" dirty="0" smtClean="0">
                <a:latin typeface="Berlin Sans FB Demi" panose="020E0802020502020306" pitchFamily="34" charset="0"/>
                <a:cs typeface="Times New Roman" panose="02020603050405020304" pitchFamily="18" charset="0"/>
              </a:rPr>
              <a:t>"</a:t>
            </a:r>
            <a:r>
              <a:rPr lang="en-GB" sz="1800" dirty="0"/>
              <a:t> </a:t>
            </a:r>
            <a:r>
              <a:rPr lang="en-GB" sz="1800" b="1" i="1" dirty="0" err="1"/>
              <a:t>Croeso</a:t>
            </a:r>
            <a:r>
              <a:rPr lang="en-GB" sz="1800" b="1" i="1" dirty="0"/>
              <a:t> Connect 2025 – A Global Welcome to Wales </a:t>
            </a:r>
            <a:r>
              <a:rPr lang="en-GB" sz="1800" dirty="0" smtClean="0">
                <a:latin typeface="Times New Roman" panose="02020603050405020304" pitchFamily="18" charset="0"/>
                <a:cs typeface="Times New Roman" panose="02020603050405020304" pitchFamily="18" charset="0"/>
              </a:rPr>
              <a:t>" </a:t>
            </a:r>
            <a:r>
              <a:rPr kumimoji="0" lang="en-US" altLang="en-US" sz="1800" b="1" i="0" u="none" strike="noStrike" cap="none" normalizeH="0" baseline="0" dirty="0" smtClean="0">
                <a:ln>
                  <a:noFill/>
                </a:ln>
                <a:solidFill>
                  <a:schemeClr val="tx1"/>
                </a:solidFill>
                <a:effectLst/>
              </a:rPr>
              <a:t/>
            </a:r>
            <a:br>
              <a:rPr kumimoji="0" lang="en-US" altLang="en-US" sz="1800" b="1" i="0" u="none" strike="noStrike" cap="none" normalizeH="0" baseline="0" dirty="0" smtClean="0">
                <a:ln>
                  <a:noFill/>
                </a:ln>
                <a:solidFill>
                  <a:schemeClr val="tx1"/>
                </a:solidFill>
                <a:effectLst/>
              </a:rPr>
            </a:br>
            <a:endParaRPr kumimoji="0" lang="en-US" altLang="en-US" sz="1800" b="1" i="0" u="none" strike="noStrike" cap="none" normalizeH="0" baseline="0" dirty="0" smtClean="0">
              <a:ln>
                <a:noFill/>
              </a:ln>
              <a:solidFill>
                <a:schemeClr val="tx1"/>
              </a:solidFill>
              <a:effectLst/>
            </a:endParaRPr>
          </a:p>
        </p:txBody>
      </p:sp>
      <p:sp>
        <p:nvSpPr>
          <p:cNvPr id="6" name="Oval 5"/>
          <p:cNvSpPr/>
          <p:nvPr/>
        </p:nvSpPr>
        <p:spPr>
          <a:xfrm>
            <a:off x="8891451" y="826079"/>
            <a:ext cx="2238103" cy="489442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Berlin Sans FB Demi" panose="020E0802020502020306" pitchFamily="34" charset="0"/>
                <a:cs typeface="Times New Roman" panose="02020603050405020304" pitchFamily="18" charset="0"/>
              </a:rPr>
              <a:t>E</a:t>
            </a:r>
            <a:r>
              <a:rPr lang="en-GB" dirty="0" smtClean="0">
                <a:latin typeface="Berlin Sans FB Demi" panose="020E0802020502020306" pitchFamily="34" charset="0"/>
                <a:cs typeface="Times New Roman" panose="02020603050405020304" pitchFamily="18" charset="0"/>
              </a:rPr>
              <a:t>quality</a:t>
            </a:r>
            <a:r>
              <a:rPr lang="en-GB" dirty="0">
                <a:latin typeface="Berlin Sans FB Demi" panose="020E0802020502020306" pitchFamily="34" charset="0"/>
                <a:cs typeface="Times New Roman" panose="02020603050405020304" pitchFamily="18" charset="0"/>
              </a:rPr>
              <a:t>, </a:t>
            </a:r>
            <a:r>
              <a:rPr lang="en-GB" dirty="0" smtClean="0">
                <a:latin typeface="Berlin Sans FB Demi" panose="020E0802020502020306" pitchFamily="34" charset="0"/>
                <a:cs typeface="Times New Roman" panose="02020603050405020304" pitchFamily="18" charset="0"/>
              </a:rPr>
              <a:t>Diversity</a:t>
            </a:r>
            <a:r>
              <a:rPr lang="en-GB" dirty="0">
                <a:latin typeface="Berlin Sans FB Demi" panose="020E0802020502020306" pitchFamily="34" charset="0"/>
                <a:cs typeface="Times New Roman" panose="02020603050405020304" pitchFamily="18" charset="0"/>
              </a:rPr>
              <a:t>, and </a:t>
            </a:r>
            <a:r>
              <a:rPr lang="en-GB" dirty="0" smtClean="0">
                <a:latin typeface="Berlin Sans FB Demi" panose="020E0802020502020306" pitchFamily="34" charset="0"/>
                <a:cs typeface="Times New Roman" panose="02020603050405020304" pitchFamily="18" charset="0"/>
              </a:rPr>
              <a:t>Inclusion </a:t>
            </a:r>
            <a:r>
              <a:rPr lang="en-GB" dirty="0">
                <a:latin typeface="Berlin Sans FB Demi" panose="020E0802020502020306" pitchFamily="34" charset="0"/>
                <a:cs typeface="Times New Roman" panose="02020603050405020304" pitchFamily="18" charset="0"/>
              </a:rPr>
              <a:t>(EDI) in the hospitality sector.</a:t>
            </a:r>
            <a:endParaRPr lang="en-GB" dirty="0">
              <a:solidFill>
                <a:schemeClr val="accent2">
                  <a:lumMod val="50000"/>
                </a:schemeClr>
              </a:solidFill>
              <a:latin typeface="Berlin Sans FB Demi" panose="020E0802020502020306" pitchFamily="34" charset="0"/>
            </a:endParaRPr>
          </a:p>
        </p:txBody>
      </p:sp>
    </p:spTree>
    <p:extLst>
      <p:ext uri="{BB962C8B-B14F-4D97-AF65-F5344CB8AC3E}">
        <p14:creationId xmlns:p14="http://schemas.microsoft.com/office/powerpoint/2010/main" val="36913825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3835"/>
            <a:ext cx="10515600" cy="531858"/>
          </a:xfrm>
        </p:spPr>
        <p:txBody>
          <a:bodyPr>
            <a:normAutofit fontScale="90000"/>
          </a:bodyPr>
          <a:lstStyle/>
          <a:p>
            <a:r>
              <a:rPr lang="en-GB" b="1" dirty="0" smtClean="0"/>
              <a:t>Event Concept and Purpose:</a:t>
            </a:r>
            <a:r>
              <a:rPr lang="en-GB" dirty="0" smtClean="0"/>
              <a:t/>
            </a:r>
            <a:br>
              <a:rPr lang="en-GB" dirty="0" smtClean="0"/>
            </a:br>
            <a:endParaRPr lang="en-GB" dirty="0"/>
          </a:p>
        </p:txBody>
      </p:sp>
      <p:sp>
        <p:nvSpPr>
          <p:cNvPr id="3" name="Content Placeholder 2"/>
          <p:cNvSpPr>
            <a:spLocks noGrp="1"/>
          </p:cNvSpPr>
          <p:nvPr>
            <p:ph idx="1"/>
          </p:nvPr>
        </p:nvSpPr>
        <p:spPr>
          <a:xfrm>
            <a:off x="158932" y="705078"/>
            <a:ext cx="6903719" cy="6152922"/>
          </a:xfrm>
        </p:spPr>
        <p:txBody>
          <a:bodyPr>
            <a:noAutofit/>
          </a:bodyPr>
          <a:lstStyle/>
          <a:p>
            <a:pPr algn="just"/>
            <a:r>
              <a:rPr lang="en-GB" sz="1600" dirty="0"/>
              <a:t>A unique 3-day MICE event took place in Llandudno, Wales (with 300 participants physically there and another 500 joining online).</a:t>
            </a:r>
          </a:p>
          <a:p>
            <a:pPr algn="just"/>
            <a:r>
              <a:rPr lang="en-GB" sz="1600" dirty="0" smtClean="0"/>
              <a:t>Encourages </a:t>
            </a:r>
            <a:r>
              <a:rPr lang="en-GB" sz="1600" dirty="0"/>
              <a:t>support for the ‘</a:t>
            </a:r>
            <a:r>
              <a:rPr lang="en-GB" sz="1600" dirty="0" err="1"/>
              <a:t>Croeso</a:t>
            </a:r>
            <a:r>
              <a:rPr lang="en-GB" sz="1600" dirty="0"/>
              <a:t>’ practice of offering a warm welcome through MICE worldwide.</a:t>
            </a:r>
          </a:p>
          <a:p>
            <a:pPr algn="just"/>
            <a:r>
              <a:rPr lang="en-GB" sz="1600" dirty="0" smtClean="0"/>
              <a:t>It </a:t>
            </a:r>
            <a:r>
              <a:rPr lang="en-GB" sz="1600" dirty="0"/>
              <a:t>shows Wales as a place that is green and welcoming for all types of meetings and conferences</a:t>
            </a:r>
            <a:r>
              <a:rPr lang="en-GB" sz="1600" dirty="0" smtClean="0"/>
              <a:t>.</a:t>
            </a:r>
          </a:p>
          <a:p>
            <a:pPr marL="0" indent="0" algn="just">
              <a:buNone/>
            </a:pPr>
            <a:r>
              <a:rPr lang="en-GB" sz="1600" dirty="0" smtClean="0"/>
              <a:t>The proposed event will offer a hybrid experience with conference sessions, local cultural traditions, meals and tours, group tours, and networking exhibitions solely for the international travel trade, operators, management companies, incentive groups, and those interested in cultural tourism.</a:t>
            </a:r>
          </a:p>
          <a:p>
            <a:pPr marL="0" indent="0" algn="just">
              <a:buNone/>
            </a:pPr>
            <a:r>
              <a:rPr lang="en-GB" sz="1600" b="1" dirty="0" smtClean="0"/>
              <a:t>Type</a:t>
            </a:r>
          </a:p>
          <a:p>
            <a:pPr algn="just"/>
            <a:r>
              <a:rPr lang="en-GB" sz="1600" dirty="0" smtClean="0"/>
              <a:t>Type</a:t>
            </a:r>
            <a:r>
              <a:rPr lang="en-GB" sz="1600" dirty="0"/>
              <a:t>: International MICE </a:t>
            </a:r>
            <a:r>
              <a:rPr lang="en-GB" sz="1600" dirty="0" smtClean="0"/>
              <a:t>Conference (Meetings</a:t>
            </a:r>
            <a:r>
              <a:rPr lang="en-GB" sz="1600" dirty="0"/>
              <a:t>, Incentives, Conferences, and Exhibitions</a:t>
            </a:r>
            <a:r>
              <a:rPr lang="en-GB" sz="1600" dirty="0" smtClean="0"/>
              <a:t>).</a:t>
            </a:r>
          </a:p>
          <a:p>
            <a:pPr algn="just"/>
            <a:r>
              <a:rPr lang="en-GB" sz="1600" dirty="0" smtClean="0"/>
              <a:t>Format</a:t>
            </a:r>
            <a:r>
              <a:rPr lang="en-GB" sz="1600" dirty="0"/>
              <a:t>: An event is held for three days with the </a:t>
            </a:r>
            <a:r>
              <a:rPr lang="en-GB" sz="1600" dirty="0" smtClean="0"/>
              <a:t>optional hybrid elements.</a:t>
            </a:r>
          </a:p>
          <a:p>
            <a:pPr algn="just"/>
            <a:r>
              <a:rPr lang="en-GB" sz="1600" dirty="0" smtClean="0"/>
              <a:t>Duration of the Event: 3 Days Duration.</a:t>
            </a:r>
          </a:p>
          <a:p>
            <a:pPr algn="just"/>
            <a:r>
              <a:rPr lang="en-GB" sz="1600" dirty="0" smtClean="0"/>
              <a:t>Location of the Event</a:t>
            </a:r>
            <a:r>
              <a:rPr lang="en-GB" sz="1600" dirty="0"/>
              <a:t>: Llandudno in Wales was chosen for this eco-friendly event</a:t>
            </a:r>
            <a:r>
              <a:rPr lang="en-GB" sz="1600" dirty="0" smtClean="0"/>
              <a:t>.</a:t>
            </a:r>
          </a:p>
          <a:p>
            <a:pPr algn="just"/>
            <a:r>
              <a:rPr lang="en-GB" sz="1600" dirty="0" smtClean="0"/>
              <a:t>Target Size of the Event: 300 in-person delegates + 500 virtual attendees.</a:t>
            </a:r>
          </a:p>
          <a:p>
            <a:pPr algn="just"/>
            <a:r>
              <a:rPr lang="en-GB" sz="1600" dirty="0" smtClean="0"/>
              <a:t>Languages of the Event: English and Welsh (with the translation offered).</a:t>
            </a:r>
            <a:endParaRPr lang="en-GB" sz="1600" dirty="0"/>
          </a:p>
        </p:txBody>
      </p:sp>
      <p:sp>
        <p:nvSpPr>
          <p:cNvPr id="5" name="AutoShape 2" descr="in Llandudno, North Wales | Have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p:cNvPicPr>
            <a:picLocks noChangeAspect="1"/>
          </p:cNvPicPr>
          <p:nvPr/>
        </p:nvPicPr>
        <p:blipFill>
          <a:blip r:embed="rId2"/>
          <a:stretch>
            <a:fillRect/>
          </a:stretch>
        </p:blipFill>
        <p:spPr>
          <a:xfrm>
            <a:off x="7062651" y="705078"/>
            <a:ext cx="5059680" cy="6044065"/>
          </a:xfrm>
          <a:prstGeom prst="rect">
            <a:avLst/>
          </a:prstGeom>
        </p:spPr>
      </p:pic>
    </p:spTree>
    <p:extLst>
      <p:ext uri="{BB962C8B-B14F-4D97-AF65-F5344CB8AC3E}">
        <p14:creationId xmlns:p14="http://schemas.microsoft.com/office/powerpoint/2010/main" val="3750533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7971" y="83910"/>
            <a:ext cx="12015652" cy="6647815"/>
          </a:xfrm>
        </p:spPr>
        <p:txBody>
          <a:bodyPr>
            <a:normAutofit fontScale="92500" lnSpcReduction="10000"/>
          </a:bodyPr>
          <a:lstStyle/>
          <a:p>
            <a:r>
              <a:rPr lang="en-GB" b="1" dirty="0" smtClean="0"/>
              <a:t>Nature:</a:t>
            </a:r>
          </a:p>
          <a:p>
            <a:pPr marL="0" indent="0">
              <a:buNone/>
            </a:pPr>
            <a:endParaRPr lang="en-GB" b="1" dirty="0" smtClean="0"/>
          </a:p>
          <a:p>
            <a:pPr marL="0" indent="0" algn="just">
              <a:buNone/>
            </a:pPr>
            <a:endParaRPr lang="en-GB" sz="1600" b="1" dirty="0" smtClean="0"/>
          </a:p>
          <a:p>
            <a:pPr marL="0" indent="0" algn="just">
              <a:buNone/>
            </a:pPr>
            <a:r>
              <a:rPr lang="en-GB" sz="1600" b="1" dirty="0" smtClean="0"/>
              <a:t>Deliberate </a:t>
            </a:r>
            <a:r>
              <a:rPr lang="en-GB" sz="1600" b="1" dirty="0"/>
              <a:t>and </a:t>
            </a:r>
            <a:r>
              <a:rPr lang="en-GB" sz="1600" b="1" dirty="0" smtClean="0"/>
              <a:t>Professional:</a:t>
            </a:r>
            <a:endParaRPr lang="en-GB" sz="1600" b="1" dirty="0"/>
          </a:p>
          <a:p>
            <a:pPr marL="0" indent="0" algn="just">
              <a:buNone/>
            </a:pPr>
            <a:r>
              <a:rPr lang="en-GB" sz="1600" dirty="0"/>
              <a:t>Its main purpose is to develop lasting connexions between countries and to improve Wales’s potential for attracting tourism and </a:t>
            </a:r>
            <a:r>
              <a:rPr lang="en-GB" sz="1600" dirty="0" smtClean="0"/>
              <a:t>events (</a:t>
            </a:r>
            <a:r>
              <a:rPr lang="en-GB" sz="1600" dirty="0" err="1" smtClean="0"/>
              <a:t>Walesh</a:t>
            </a:r>
            <a:r>
              <a:rPr lang="en-GB" sz="1600" dirty="0" smtClean="0"/>
              <a:t> Government, 2022).</a:t>
            </a:r>
            <a:endParaRPr lang="en-GB" sz="1600" dirty="0"/>
          </a:p>
          <a:p>
            <a:pPr marL="0" indent="0" algn="just">
              <a:buNone/>
            </a:pPr>
            <a:r>
              <a:rPr lang="en-GB" sz="1600" b="1" dirty="0" smtClean="0"/>
              <a:t>Celebratory </a:t>
            </a:r>
            <a:r>
              <a:rPr lang="en-GB" sz="1600" b="1" dirty="0"/>
              <a:t>and </a:t>
            </a:r>
            <a:r>
              <a:rPr lang="en-GB" sz="1600" b="1" dirty="0" smtClean="0"/>
              <a:t>Promotional:</a:t>
            </a:r>
            <a:endParaRPr lang="en-GB" sz="1600" b="1" dirty="0"/>
          </a:p>
          <a:p>
            <a:pPr marL="0" indent="0" algn="just">
              <a:buNone/>
            </a:pPr>
            <a:r>
              <a:rPr lang="en-GB" sz="1600" dirty="0"/>
              <a:t>Covers the Visit Wales ‘Year of </a:t>
            </a:r>
            <a:r>
              <a:rPr lang="en-GB" sz="1600" dirty="0" err="1"/>
              <a:t>Croeso</a:t>
            </a:r>
            <a:r>
              <a:rPr lang="en-GB" sz="1600" dirty="0"/>
              <a:t> 2025’ campaign by pointing out the kind Welsh hospitality and </a:t>
            </a:r>
            <a:r>
              <a:rPr lang="en-GB" sz="1600" dirty="0" smtClean="0"/>
              <a:t>sponsoring national identity (Visit Wales, 2025).</a:t>
            </a:r>
            <a:endParaRPr lang="en-GB" sz="1600" dirty="0"/>
          </a:p>
          <a:p>
            <a:pPr marL="0" indent="0" algn="just">
              <a:buNone/>
            </a:pPr>
            <a:r>
              <a:rPr lang="en-GB" sz="1600" b="1" dirty="0"/>
              <a:t>Sustainable and </a:t>
            </a:r>
            <a:r>
              <a:rPr lang="en-GB" sz="1600" b="1" dirty="0" smtClean="0"/>
              <a:t>Inclusive:</a:t>
            </a:r>
            <a:endParaRPr lang="en-GB" sz="1600" b="1" dirty="0"/>
          </a:p>
          <a:p>
            <a:pPr marL="0" indent="0" algn="just">
              <a:buNone/>
            </a:pPr>
            <a:r>
              <a:rPr lang="en-GB" sz="1600" dirty="0"/>
              <a:t>Eco-friendly planning is emphasised along with providing bilingual information and partnering with local suppliers, artists, and </a:t>
            </a:r>
            <a:r>
              <a:rPr lang="en-GB" sz="1600" dirty="0" smtClean="0"/>
              <a:t>communities (</a:t>
            </a:r>
            <a:r>
              <a:rPr lang="en-GB" sz="1600" dirty="0" err="1" smtClean="0"/>
              <a:t>Omole</a:t>
            </a:r>
            <a:r>
              <a:rPr lang="en-GB" sz="1600" dirty="0" smtClean="0"/>
              <a:t>, 2024).</a:t>
            </a:r>
          </a:p>
          <a:p>
            <a:pPr marL="0" indent="0" algn="just">
              <a:buNone/>
            </a:pPr>
            <a:r>
              <a:rPr lang="en-GB" sz="2400" b="1" dirty="0" smtClean="0"/>
              <a:t>Target Market:</a:t>
            </a:r>
          </a:p>
          <a:p>
            <a:pPr marL="0" indent="0" algn="just">
              <a:buNone/>
            </a:pPr>
            <a:r>
              <a:rPr lang="en-GB" sz="1600" dirty="0"/>
              <a:t>The event will target two types of audiences with both in-person and virtual attendance, aiming to appeal to a global professional audience within the MICE and cultural tourism </a:t>
            </a:r>
            <a:r>
              <a:rPr lang="en-GB" sz="1600" dirty="0" smtClean="0"/>
              <a:t>industries (</a:t>
            </a:r>
            <a:r>
              <a:rPr lang="en-GB" sz="1600" dirty="0" err="1" smtClean="0"/>
              <a:t>Setiawan</a:t>
            </a:r>
            <a:r>
              <a:rPr lang="en-GB" sz="1600" dirty="0" smtClean="0"/>
              <a:t>, 2022). </a:t>
            </a:r>
            <a:r>
              <a:rPr lang="en-GB" sz="1600" dirty="0"/>
              <a:t>This includes</a:t>
            </a:r>
            <a:r>
              <a:rPr lang="en-GB" sz="1600" dirty="0" smtClean="0"/>
              <a:t>:</a:t>
            </a:r>
          </a:p>
          <a:p>
            <a:pPr marL="0" indent="0" algn="just">
              <a:buNone/>
            </a:pPr>
            <a:endParaRPr lang="en-GB" sz="1600" dirty="0"/>
          </a:p>
          <a:p>
            <a:pPr marL="0" indent="0" algn="just">
              <a:buNone/>
            </a:pPr>
            <a:endParaRPr lang="en-GB" sz="1800" b="1" dirty="0" smtClean="0"/>
          </a:p>
          <a:p>
            <a:pPr marL="0" indent="0" algn="just">
              <a:buNone/>
            </a:pPr>
            <a:r>
              <a:rPr lang="en-GB" sz="1800" b="1" dirty="0" smtClean="0"/>
              <a:t>Primary </a:t>
            </a:r>
            <a:r>
              <a:rPr lang="en-GB" sz="1800" b="1" dirty="0"/>
              <a:t>Target Segments</a:t>
            </a:r>
            <a:r>
              <a:rPr lang="en-GB" sz="1800" b="1" dirty="0" smtClean="0"/>
              <a:t>:</a:t>
            </a:r>
          </a:p>
          <a:p>
            <a:pPr marL="0" indent="0" algn="just">
              <a:buNone/>
            </a:pPr>
            <a:r>
              <a:rPr lang="en-GB" sz="1600" dirty="0" smtClean="0"/>
              <a:t>International </a:t>
            </a:r>
            <a:r>
              <a:rPr lang="en-GB" sz="1600" dirty="0"/>
              <a:t>travel trade professionals (B2B)</a:t>
            </a:r>
          </a:p>
          <a:p>
            <a:pPr marL="0" indent="0" algn="just">
              <a:buNone/>
            </a:pPr>
            <a:r>
              <a:rPr lang="en-GB" sz="1600" dirty="0"/>
              <a:t>Travel agencies and Destination Management Companies (DMCs)</a:t>
            </a:r>
          </a:p>
          <a:p>
            <a:pPr marL="0" indent="0" algn="just">
              <a:buNone/>
            </a:pPr>
            <a:r>
              <a:rPr lang="en-GB" sz="1600" dirty="0"/>
              <a:t>Event organisers and meeting planners</a:t>
            </a:r>
          </a:p>
          <a:p>
            <a:pPr marL="0" indent="0" algn="just">
              <a:buNone/>
            </a:pPr>
            <a:r>
              <a:rPr lang="en-GB" sz="1600" dirty="0"/>
              <a:t>Conference and exhibition organisers</a:t>
            </a:r>
            <a:endParaRPr lang="en-GB" sz="1600" dirty="0" smtClean="0"/>
          </a:p>
          <a:p>
            <a:pPr marL="0" indent="0" algn="just">
              <a:buNone/>
            </a:pPr>
            <a:endParaRPr lang="en-GB" sz="1600" b="1" dirty="0"/>
          </a:p>
          <a:p>
            <a:pPr marL="0" indent="0" algn="just">
              <a:buNone/>
            </a:pPr>
            <a:endParaRPr lang="en-GB" sz="1600" dirty="0"/>
          </a:p>
        </p:txBody>
      </p:sp>
      <p:sp>
        <p:nvSpPr>
          <p:cNvPr id="2" name="Rectangle 1"/>
          <p:cNvSpPr/>
          <p:nvPr/>
        </p:nvSpPr>
        <p:spPr>
          <a:xfrm>
            <a:off x="1976843" y="483324"/>
            <a:ext cx="1872343" cy="4093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Deliberate and Professional</a:t>
            </a:r>
          </a:p>
        </p:txBody>
      </p:sp>
      <p:sp>
        <p:nvSpPr>
          <p:cNvPr id="4" name="Rectangle 3"/>
          <p:cNvSpPr/>
          <p:nvPr/>
        </p:nvSpPr>
        <p:spPr>
          <a:xfrm>
            <a:off x="4127862" y="474616"/>
            <a:ext cx="1872343" cy="4093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Cultural and Realistic</a:t>
            </a:r>
          </a:p>
        </p:txBody>
      </p:sp>
      <p:sp>
        <p:nvSpPr>
          <p:cNvPr id="5" name="Rectangle 4"/>
          <p:cNvSpPr/>
          <p:nvPr/>
        </p:nvSpPr>
        <p:spPr>
          <a:xfrm>
            <a:off x="6470468" y="474615"/>
            <a:ext cx="1872343" cy="4093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Celebratory and Promotional</a:t>
            </a:r>
          </a:p>
        </p:txBody>
      </p:sp>
      <p:sp>
        <p:nvSpPr>
          <p:cNvPr id="6" name="Rectangle 5"/>
          <p:cNvSpPr/>
          <p:nvPr/>
        </p:nvSpPr>
        <p:spPr>
          <a:xfrm>
            <a:off x="8887098" y="474614"/>
            <a:ext cx="1872343" cy="40930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dirty="0"/>
              <a:t>Sustainable and Inclusive</a:t>
            </a:r>
          </a:p>
        </p:txBody>
      </p:sp>
      <p:sp>
        <p:nvSpPr>
          <p:cNvPr id="7" name="Rounded Rectangle 6"/>
          <p:cNvSpPr/>
          <p:nvPr/>
        </p:nvSpPr>
        <p:spPr>
          <a:xfrm>
            <a:off x="3718560" y="4484914"/>
            <a:ext cx="2037806" cy="548640"/>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dirty="0">
                <a:ln w="0"/>
                <a:solidFill>
                  <a:schemeClr val="tx1"/>
                </a:solidFill>
                <a:effectLst>
                  <a:outerShdw blurRad="38100" dist="19050" dir="2700000" algn="tl" rotWithShape="0">
                    <a:schemeClr val="dk1">
                      <a:alpha val="40000"/>
                    </a:schemeClr>
                  </a:outerShdw>
                </a:effectLst>
              </a:rPr>
              <a:t>Primary Target Segments</a:t>
            </a:r>
          </a:p>
        </p:txBody>
      </p:sp>
      <p:sp>
        <p:nvSpPr>
          <p:cNvPr id="8" name="Rounded Rectangle 7"/>
          <p:cNvSpPr/>
          <p:nvPr/>
        </p:nvSpPr>
        <p:spPr>
          <a:xfrm>
            <a:off x="6105797" y="4484914"/>
            <a:ext cx="2037806" cy="548640"/>
          </a:xfrm>
          <a:prstGeom prst="roundRect">
            <a:avLst/>
          </a:prstGeom>
          <a:solidFill>
            <a:schemeClr val="tx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n w="0"/>
                <a:solidFill>
                  <a:schemeClr val="tx1"/>
                </a:solidFill>
                <a:effectLst>
                  <a:outerShdw blurRad="38100" dist="19050" dir="2700000" algn="tl" rotWithShape="0">
                    <a:schemeClr val="dk1">
                      <a:alpha val="40000"/>
                    </a:schemeClr>
                  </a:outerShdw>
                </a:effectLst>
              </a:rPr>
              <a:t>Secondary Target Segments</a:t>
            </a:r>
          </a:p>
        </p:txBody>
      </p:sp>
    </p:spTree>
    <p:extLst>
      <p:ext uri="{BB962C8B-B14F-4D97-AF65-F5344CB8AC3E}">
        <p14:creationId xmlns:p14="http://schemas.microsoft.com/office/powerpoint/2010/main" val="4186806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83909"/>
            <a:ext cx="11980817" cy="6595563"/>
          </a:xfrm>
        </p:spPr>
        <p:txBody>
          <a:bodyPr>
            <a:normAutofit/>
          </a:bodyPr>
          <a:lstStyle/>
          <a:p>
            <a:pPr marL="0" indent="0">
              <a:buNone/>
            </a:pPr>
            <a:r>
              <a:rPr lang="en-GB" sz="1800" b="1" dirty="0"/>
              <a:t>Secondary Target Segments</a:t>
            </a:r>
            <a:r>
              <a:rPr lang="en-GB" sz="1800" b="1" dirty="0" smtClean="0"/>
              <a:t>:</a:t>
            </a:r>
            <a:endParaRPr lang="en-GB" sz="1800" b="1" dirty="0"/>
          </a:p>
          <a:p>
            <a:r>
              <a:rPr lang="en-GB" sz="1500" dirty="0"/>
              <a:t>Influencers and media outlets in the travel, hotel, and cultural business</a:t>
            </a:r>
          </a:p>
          <a:p>
            <a:r>
              <a:rPr lang="en-GB" sz="1500" dirty="0"/>
              <a:t>Those working in hospitality and education who centre on sustainable MICE events</a:t>
            </a:r>
          </a:p>
          <a:p>
            <a:r>
              <a:rPr lang="en-GB" sz="1500" dirty="0"/>
              <a:t>An exhibition of products and artworks made by Welsh SMEs and cultural artisans</a:t>
            </a:r>
            <a:r>
              <a:rPr lang="en-GB" sz="1800" dirty="0" smtClean="0"/>
              <a:t>.</a:t>
            </a:r>
          </a:p>
          <a:p>
            <a:pPr marL="0" indent="0">
              <a:buNone/>
            </a:pPr>
            <a:r>
              <a:rPr lang="en-GB" sz="2000" b="1" dirty="0" smtClean="0"/>
              <a:t>Demand</a:t>
            </a:r>
          </a:p>
          <a:p>
            <a:pPr marL="0" indent="0">
              <a:lnSpc>
                <a:spcPct val="150000"/>
              </a:lnSpc>
              <a:buNone/>
            </a:pPr>
            <a:r>
              <a:rPr lang="en-GB" sz="1500" dirty="0"/>
              <a:t>There is a strong demand for this type of event from the MICE industry as well as the cultural tourism sector.</a:t>
            </a:r>
          </a:p>
          <a:p>
            <a:pPr marL="0" indent="0">
              <a:lnSpc>
                <a:spcPct val="150000"/>
              </a:lnSpc>
              <a:buNone/>
            </a:pPr>
            <a:r>
              <a:rPr lang="en-GB" sz="1500" b="1" dirty="0"/>
              <a:t>Increased worldwide interest in cultural tourism</a:t>
            </a:r>
          </a:p>
          <a:p>
            <a:pPr marL="0" indent="0">
              <a:lnSpc>
                <a:spcPct val="150000"/>
              </a:lnSpc>
              <a:buNone/>
            </a:pPr>
            <a:r>
              <a:rPr lang="en-GB" sz="1500" dirty="0" smtClean="0"/>
              <a:t>Visitors and workers on trips are searching for more local immersive experiences.</a:t>
            </a:r>
          </a:p>
          <a:p>
            <a:pPr marL="0" indent="0">
              <a:lnSpc>
                <a:spcPct val="150000"/>
              </a:lnSpc>
              <a:buNone/>
            </a:pPr>
            <a:r>
              <a:rPr lang="en-GB" sz="1500" dirty="0" smtClean="0"/>
              <a:t>The “Year of </a:t>
            </a:r>
            <a:r>
              <a:rPr lang="en-GB" sz="1500" dirty="0" err="1" smtClean="0"/>
              <a:t>Croeso</a:t>
            </a:r>
            <a:r>
              <a:rPr lang="en-GB" sz="1500" dirty="0" smtClean="0"/>
              <a:t> 2025” follows worldwide travel trends that value connecting cultures</a:t>
            </a:r>
          </a:p>
          <a:p>
            <a:pPr marL="0" indent="0">
              <a:lnSpc>
                <a:spcPct val="150000"/>
              </a:lnSpc>
              <a:buNone/>
            </a:pPr>
            <a:r>
              <a:rPr lang="en-GB" sz="1500" b="1" dirty="0" smtClean="0"/>
              <a:t>Demand </a:t>
            </a:r>
            <a:r>
              <a:rPr lang="en-GB" sz="1500" b="1" dirty="0"/>
              <a:t>for Unique MICE Destinations</a:t>
            </a:r>
          </a:p>
          <a:p>
            <a:pPr marL="0" indent="0">
              <a:lnSpc>
                <a:spcPct val="150000"/>
              </a:lnSpc>
              <a:buNone/>
            </a:pPr>
            <a:r>
              <a:rPr lang="en-GB" sz="1500" dirty="0" smtClean="0"/>
              <a:t>MICE </a:t>
            </a:r>
            <a:r>
              <a:rPr lang="en-GB" sz="1500" dirty="0"/>
              <a:t>buyers are starting to look for destinations that are beyond Paris and London, including places that are appealing and unique.</a:t>
            </a:r>
          </a:p>
          <a:p>
            <a:pPr marL="0" indent="0">
              <a:buNone/>
            </a:pPr>
            <a:r>
              <a:rPr lang="en-GB" sz="2000" b="1" dirty="0" smtClean="0"/>
              <a:t>Supply:</a:t>
            </a:r>
          </a:p>
          <a:p>
            <a:pPr marL="0" indent="0">
              <a:lnSpc>
                <a:spcPct val="160000"/>
              </a:lnSpc>
              <a:buNone/>
            </a:pPr>
            <a:r>
              <a:rPr lang="en-GB" sz="1400" dirty="0"/>
              <a:t>There is a well-organised supply base that can help ensure the success of </a:t>
            </a:r>
            <a:r>
              <a:rPr lang="en-GB" sz="1400" dirty="0" err="1"/>
              <a:t>Croeso</a:t>
            </a:r>
            <a:r>
              <a:rPr lang="en-GB" sz="1400" dirty="0"/>
              <a:t> Connect 2025 in Llandudno.</a:t>
            </a:r>
          </a:p>
          <a:p>
            <a:pPr>
              <a:lnSpc>
                <a:spcPct val="160000"/>
              </a:lnSpc>
            </a:pPr>
            <a:r>
              <a:rPr lang="en-GB" sz="1400" dirty="0" smtClean="0"/>
              <a:t>The </a:t>
            </a:r>
            <a:r>
              <a:rPr lang="en-GB" sz="1400" dirty="0"/>
              <a:t>capacity of the facilities is sufficient. Llandudno’s Venue </a:t>
            </a:r>
            <a:r>
              <a:rPr lang="en-GB" sz="1400" dirty="0" err="1"/>
              <a:t>Cymru</a:t>
            </a:r>
            <a:r>
              <a:rPr lang="en-GB" sz="1400" dirty="0"/>
              <a:t> is ideal for MICE conferences because it has up-to-date, sustainable spaces for live or hybrid </a:t>
            </a:r>
            <a:r>
              <a:rPr lang="en-GB" sz="1400" dirty="0" smtClean="0"/>
              <a:t>formats (Clark, 2020).</a:t>
            </a:r>
            <a:endParaRPr lang="en-GB" sz="1400" dirty="0"/>
          </a:p>
          <a:p>
            <a:pPr marL="0" indent="0">
              <a:lnSpc>
                <a:spcPct val="160000"/>
              </a:lnSpc>
              <a:buNone/>
            </a:pPr>
            <a:endParaRPr lang="en-GB" sz="1400" dirty="0"/>
          </a:p>
        </p:txBody>
      </p:sp>
    </p:spTree>
    <p:extLst>
      <p:ext uri="{BB962C8B-B14F-4D97-AF65-F5344CB8AC3E}">
        <p14:creationId xmlns:p14="http://schemas.microsoft.com/office/powerpoint/2010/main" val="803734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583474"/>
          </a:xfrm>
        </p:spPr>
        <p:txBody>
          <a:bodyPr>
            <a:normAutofit/>
          </a:bodyPr>
          <a:lstStyle/>
          <a:p>
            <a:r>
              <a:rPr lang="en-GB" sz="2400" b="1" dirty="0"/>
              <a:t>Theoretical Frameworks Supporting </a:t>
            </a:r>
            <a:r>
              <a:rPr lang="en-GB" sz="2400" b="1" dirty="0" err="1"/>
              <a:t>Croeso</a:t>
            </a:r>
            <a:r>
              <a:rPr lang="en-GB" sz="2400" b="1" dirty="0"/>
              <a:t> Connect 2025</a:t>
            </a:r>
            <a:endParaRPr lang="en-GB" b="1" dirty="0"/>
          </a:p>
        </p:txBody>
      </p:sp>
      <p:sp>
        <p:nvSpPr>
          <p:cNvPr id="3" name="Content Placeholder 2"/>
          <p:cNvSpPr>
            <a:spLocks noGrp="1"/>
          </p:cNvSpPr>
          <p:nvPr>
            <p:ph idx="1"/>
          </p:nvPr>
        </p:nvSpPr>
        <p:spPr>
          <a:xfrm>
            <a:off x="60959" y="487680"/>
            <a:ext cx="7289075" cy="6435634"/>
          </a:xfrm>
        </p:spPr>
        <p:txBody>
          <a:bodyPr>
            <a:normAutofit/>
          </a:bodyPr>
          <a:lstStyle/>
          <a:p>
            <a:pPr marL="0" indent="0" algn="just">
              <a:buNone/>
            </a:pPr>
            <a:r>
              <a:rPr lang="en-GB" sz="1400" b="1" dirty="0"/>
              <a:t>Event Cycle (</a:t>
            </a:r>
            <a:r>
              <a:rPr lang="en-GB" sz="1400" b="1" dirty="0" err="1"/>
              <a:t>Bowdin</a:t>
            </a:r>
            <a:r>
              <a:rPr lang="en-GB" sz="1400" b="1" dirty="0"/>
              <a:t> et </a:t>
            </a:r>
            <a:r>
              <a:rPr lang="en-GB" sz="1400" b="1" dirty="0" smtClean="0"/>
              <a:t>al, </a:t>
            </a:r>
            <a:r>
              <a:rPr lang="en-GB" sz="1400" b="1" dirty="0"/>
              <a:t>2022</a:t>
            </a:r>
            <a:r>
              <a:rPr lang="en-GB" sz="1400" b="1" dirty="0" smtClean="0"/>
              <a:t>):</a:t>
            </a:r>
          </a:p>
          <a:p>
            <a:pPr marL="0" indent="0" algn="just">
              <a:buNone/>
            </a:pPr>
            <a:r>
              <a:rPr lang="en-GB" sz="1400" dirty="0"/>
              <a:t>Initiation, Planning, Implementation, and </a:t>
            </a:r>
            <a:r>
              <a:rPr lang="en-GB" sz="1400" dirty="0" smtClean="0"/>
              <a:t>event closure are </a:t>
            </a:r>
            <a:r>
              <a:rPr lang="en-GB" sz="1400" dirty="0"/>
              <a:t>the phases in the event cycle</a:t>
            </a:r>
          </a:p>
          <a:p>
            <a:pPr marL="0" indent="0" algn="just">
              <a:buNone/>
            </a:pPr>
            <a:r>
              <a:rPr lang="en-GB" sz="1400" b="1" dirty="0" smtClean="0"/>
              <a:t>Application</a:t>
            </a:r>
            <a:r>
              <a:rPr lang="en-GB" sz="1400" b="1" dirty="0"/>
              <a:t>:</a:t>
            </a:r>
          </a:p>
          <a:p>
            <a:pPr marL="0" indent="0" algn="just">
              <a:buNone/>
            </a:pPr>
            <a:r>
              <a:rPr lang="en-GB" sz="1400" dirty="0"/>
              <a:t>Presently, in the Planning phase, attention is given to logistics, coordinating with both virtual and physical event groups, locating the best venue, and handling the many stakeholders involved</a:t>
            </a:r>
            <a:r>
              <a:rPr lang="en-GB" sz="1400" dirty="0" smtClean="0"/>
              <a:t>.</a:t>
            </a:r>
            <a:endParaRPr lang="en-GB" sz="1400" dirty="0"/>
          </a:p>
          <a:p>
            <a:pPr marL="0" indent="0" algn="just">
              <a:buNone/>
            </a:pPr>
            <a:endParaRPr lang="en-GB" sz="1400" b="1" dirty="0" smtClean="0"/>
          </a:p>
          <a:p>
            <a:pPr marL="0" indent="0" algn="just">
              <a:buNone/>
            </a:pPr>
            <a:r>
              <a:rPr lang="en-GB" sz="1400" b="1" dirty="0" smtClean="0"/>
              <a:t>EMBOK </a:t>
            </a:r>
            <a:r>
              <a:rPr lang="en-GB" sz="1400" b="1" dirty="0"/>
              <a:t>Model (Silvers, 2008)</a:t>
            </a:r>
          </a:p>
          <a:p>
            <a:pPr marL="0" indent="0" algn="just">
              <a:buNone/>
            </a:pPr>
            <a:r>
              <a:rPr lang="en-GB" sz="1400" dirty="0" smtClean="0"/>
              <a:t>Domains</a:t>
            </a:r>
            <a:r>
              <a:rPr lang="en-GB" sz="1400" dirty="0"/>
              <a:t>: Administration, Risk, Marketing, Operations, Design.</a:t>
            </a:r>
          </a:p>
          <a:p>
            <a:pPr marL="0" indent="0" algn="just">
              <a:buNone/>
            </a:pPr>
            <a:r>
              <a:rPr lang="en-GB" sz="1400" b="1" dirty="0" smtClean="0"/>
              <a:t>Applied </a:t>
            </a:r>
            <a:r>
              <a:rPr lang="en-GB" sz="1400" b="1" dirty="0"/>
              <a:t>to </a:t>
            </a:r>
            <a:r>
              <a:rPr lang="en-GB" sz="1400" b="1" dirty="0" err="1"/>
              <a:t>Croeso</a:t>
            </a:r>
            <a:r>
              <a:rPr lang="en-GB" sz="1400" b="1" dirty="0"/>
              <a:t> Connect:</a:t>
            </a:r>
          </a:p>
          <a:p>
            <a:pPr marL="0" indent="0" algn="just">
              <a:buNone/>
            </a:pPr>
            <a:r>
              <a:rPr lang="en-GB" sz="1400" b="1" dirty="0"/>
              <a:t>Designing: </a:t>
            </a:r>
            <a:r>
              <a:rPr lang="en-GB" sz="1400" dirty="0"/>
              <a:t>Involving cultural traditions, speaking the language, and trying out the local dishes.</a:t>
            </a:r>
          </a:p>
          <a:p>
            <a:pPr marL="0" indent="0" algn="just">
              <a:buNone/>
            </a:pPr>
            <a:r>
              <a:rPr lang="en-GB" sz="1400" b="1" dirty="0" smtClean="0"/>
              <a:t>Risks</a:t>
            </a:r>
            <a:r>
              <a:rPr lang="en-GB" sz="1400" b="1" dirty="0"/>
              <a:t>: </a:t>
            </a:r>
            <a:r>
              <a:rPr lang="en-GB" sz="1400" dirty="0"/>
              <a:t>arrange safe operations, use eco-friendly ways, and offer hybrid methods for shipping.</a:t>
            </a:r>
          </a:p>
          <a:p>
            <a:pPr marL="0" indent="0" algn="just">
              <a:buNone/>
            </a:pPr>
            <a:r>
              <a:rPr lang="en-GB" sz="1400" b="1" dirty="0" smtClean="0"/>
              <a:t>Marketing</a:t>
            </a:r>
            <a:r>
              <a:rPr lang="en-GB" sz="1400" b="1" dirty="0"/>
              <a:t>: </a:t>
            </a:r>
            <a:r>
              <a:rPr lang="en-GB" sz="1400" dirty="0"/>
              <a:t>Branding through “</a:t>
            </a:r>
            <a:r>
              <a:rPr lang="en-GB" sz="1400" dirty="0" err="1"/>
              <a:t>Croeso</a:t>
            </a:r>
            <a:r>
              <a:rPr lang="en-GB" sz="1400" dirty="0"/>
              <a:t>” and global MICE </a:t>
            </a:r>
            <a:r>
              <a:rPr lang="en-GB" sz="1400" dirty="0" smtClean="0"/>
              <a:t>positioning.</a:t>
            </a:r>
          </a:p>
          <a:p>
            <a:pPr marL="0" indent="0" algn="just">
              <a:buNone/>
            </a:pPr>
            <a:endParaRPr lang="en-GB" sz="1400" b="1" dirty="0" smtClean="0"/>
          </a:p>
          <a:p>
            <a:pPr marL="0" indent="0" algn="just">
              <a:buNone/>
            </a:pPr>
            <a:r>
              <a:rPr lang="en-GB" sz="1400" b="1" dirty="0" smtClean="0"/>
              <a:t>Marketing principles (Kotler </a:t>
            </a:r>
            <a:r>
              <a:rPr lang="en-GB" sz="1400" b="1" dirty="0"/>
              <a:t>et al, </a:t>
            </a:r>
            <a:r>
              <a:rPr lang="en-GB" sz="1400" b="1" dirty="0" smtClean="0"/>
              <a:t>2019</a:t>
            </a:r>
            <a:r>
              <a:rPr lang="en-GB" sz="1400" b="1" dirty="0"/>
              <a:t>)</a:t>
            </a:r>
            <a:endParaRPr lang="en-GB" sz="1400" b="1" dirty="0" smtClean="0"/>
          </a:p>
          <a:p>
            <a:pPr marL="0" indent="0" algn="just">
              <a:buNone/>
            </a:pPr>
            <a:r>
              <a:rPr lang="en-GB" sz="1400" dirty="0" smtClean="0"/>
              <a:t>Segmentation</a:t>
            </a:r>
            <a:r>
              <a:rPr lang="en-GB" sz="1400" dirty="0"/>
              <a:t>: International B2B target audiences – DMCs, and travel planners.</a:t>
            </a:r>
          </a:p>
          <a:p>
            <a:pPr marL="0" indent="0" algn="just">
              <a:buNone/>
            </a:pPr>
            <a:r>
              <a:rPr lang="en-GB" sz="1400" dirty="0" smtClean="0"/>
              <a:t>Targeting</a:t>
            </a:r>
            <a:r>
              <a:rPr lang="en-GB" sz="1400" dirty="0"/>
              <a:t>: Our targeting is to the in-person and virtual MICE stakeholders.</a:t>
            </a:r>
          </a:p>
          <a:p>
            <a:pPr marL="0" indent="0" algn="just">
              <a:buNone/>
            </a:pPr>
            <a:r>
              <a:rPr lang="en-GB" sz="1400" dirty="0" smtClean="0"/>
              <a:t>Positioning</a:t>
            </a:r>
            <a:r>
              <a:rPr lang="en-GB" sz="1400" dirty="0"/>
              <a:t>:  Wales as a sustainable, authentic, and inclusive MICE destination.</a:t>
            </a:r>
          </a:p>
        </p:txBody>
      </p:sp>
      <p:pic>
        <p:nvPicPr>
          <p:cNvPr id="2050" name="Picture 2" descr="EMBOK - Event Management Body of Knowledge - Phas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61217" y="400595"/>
            <a:ext cx="4419600" cy="185737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1217" y="2840788"/>
            <a:ext cx="4510130" cy="1295783"/>
          </a:xfrm>
          <a:prstGeom prst="rect">
            <a:avLst/>
          </a:prstGeom>
        </p:spPr>
      </p:pic>
      <p:sp>
        <p:nvSpPr>
          <p:cNvPr id="5" name="AutoShape 4" descr="Segmentation Targeting and Position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6783" y="4383745"/>
            <a:ext cx="4133009" cy="2040392"/>
          </a:xfrm>
          <a:prstGeom prst="rect">
            <a:avLst/>
          </a:prstGeom>
        </p:spPr>
      </p:pic>
      <p:sp>
        <p:nvSpPr>
          <p:cNvPr id="7" name="TextBox 6"/>
          <p:cNvSpPr txBox="1"/>
          <p:nvPr/>
        </p:nvSpPr>
        <p:spPr>
          <a:xfrm>
            <a:off x="7680960" y="2473234"/>
            <a:ext cx="4145280" cy="276999"/>
          </a:xfrm>
          <a:prstGeom prst="rect">
            <a:avLst/>
          </a:prstGeom>
          <a:noFill/>
        </p:spPr>
        <p:txBody>
          <a:bodyPr wrap="square" rtlCol="0">
            <a:spAutoFit/>
          </a:bodyPr>
          <a:lstStyle/>
          <a:p>
            <a:r>
              <a:rPr lang="en-GB" sz="1200" dirty="0" smtClean="0"/>
              <a:t>Source: (EMBOK, 2022)</a:t>
            </a:r>
            <a:endParaRPr lang="en-GB" sz="1200" dirty="0"/>
          </a:p>
        </p:txBody>
      </p:sp>
      <p:sp>
        <p:nvSpPr>
          <p:cNvPr id="9" name="TextBox 8"/>
          <p:cNvSpPr txBox="1"/>
          <p:nvPr/>
        </p:nvSpPr>
        <p:spPr>
          <a:xfrm>
            <a:off x="7692241" y="3951905"/>
            <a:ext cx="4145280" cy="276999"/>
          </a:xfrm>
          <a:prstGeom prst="rect">
            <a:avLst/>
          </a:prstGeom>
          <a:noFill/>
        </p:spPr>
        <p:txBody>
          <a:bodyPr wrap="square" rtlCol="0">
            <a:spAutoFit/>
          </a:bodyPr>
          <a:lstStyle/>
          <a:p>
            <a:r>
              <a:rPr lang="en-GB" sz="1200" dirty="0" smtClean="0"/>
              <a:t>Source</a:t>
            </a:r>
            <a:r>
              <a:rPr lang="en-GB" sz="1200" dirty="0"/>
              <a:t>: (</a:t>
            </a:r>
            <a:r>
              <a:rPr lang="en-GB" sz="1200" dirty="0" smtClean="0"/>
              <a:t>Black and Black, 2023)</a:t>
            </a:r>
            <a:endParaRPr lang="en-GB" sz="1200" dirty="0"/>
          </a:p>
        </p:txBody>
      </p:sp>
      <p:sp>
        <p:nvSpPr>
          <p:cNvPr id="10" name="TextBox 9"/>
          <p:cNvSpPr txBox="1"/>
          <p:nvPr/>
        </p:nvSpPr>
        <p:spPr>
          <a:xfrm>
            <a:off x="7704512" y="6529643"/>
            <a:ext cx="4145280" cy="276999"/>
          </a:xfrm>
          <a:prstGeom prst="rect">
            <a:avLst/>
          </a:prstGeom>
          <a:noFill/>
        </p:spPr>
        <p:txBody>
          <a:bodyPr wrap="square" rtlCol="0">
            <a:spAutoFit/>
          </a:bodyPr>
          <a:lstStyle/>
          <a:p>
            <a:r>
              <a:rPr lang="en-GB" sz="1200" dirty="0" smtClean="0"/>
              <a:t>Source: (Geeks for Geek, 2021)</a:t>
            </a:r>
            <a:endParaRPr lang="en-GB" sz="1200" dirty="0"/>
          </a:p>
        </p:txBody>
      </p:sp>
    </p:spTree>
    <p:extLst>
      <p:ext uri="{BB962C8B-B14F-4D97-AF65-F5344CB8AC3E}">
        <p14:creationId xmlns:p14="http://schemas.microsoft.com/office/powerpoint/2010/main" val="220398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137" y="101327"/>
            <a:ext cx="12059194" cy="7588341"/>
          </a:xfrm>
        </p:spPr>
        <p:txBody>
          <a:bodyPr>
            <a:normAutofit/>
          </a:bodyPr>
          <a:lstStyle/>
          <a:p>
            <a:endParaRPr lang="en-GB" sz="1800" dirty="0" smtClean="0"/>
          </a:p>
          <a:p>
            <a:pPr marL="0" indent="0">
              <a:lnSpc>
                <a:spcPct val="100000"/>
              </a:lnSpc>
              <a:buNone/>
            </a:pPr>
            <a:r>
              <a:rPr lang="en-GB" sz="2000" b="1" dirty="0" smtClean="0"/>
              <a:t>Competition:</a:t>
            </a:r>
          </a:p>
          <a:p>
            <a:pPr marL="0" indent="0">
              <a:lnSpc>
                <a:spcPct val="150000"/>
              </a:lnSpc>
              <a:buNone/>
            </a:pPr>
            <a:r>
              <a:rPr lang="en-GB" sz="1200" dirty="0" smtClean="0"/>
              <a:t>The following competition could impact the event:</a:t>
            </a:r>
          </a:p>
          <a:p>
            <a:pPr>
              <a:lnSpc>
                <a:spcPct val="150000"/>
              </a:lnSpc>
            </a:pPr>
            <a:r>
              <a:rPr lang="en-GB" sz="1200" dirty="0"/>
              <a:t>There may be competition for The Event from experienced destinations for MICE, such as London, Edinburgh, and </a:t>
            </a:r>
            <a:r>
              <a:rPr lang="en-GB" sz="1200" dirty="0" smtClean="0"/>
              <a:t>Dublin (DMC, 2025).</a:t>
            </a:r>
            <a:endParaRPr lang="en-GB" sz="1200" dirty="0"/>
          </a:p>
          <a:p>
            <a:pPr>
              <a:lnSpc>
                <a:spcPct val="150000"/>
              </a:lnSpc>
            </a:pPr>
            <a:r>
              <a:rPr lang="en-GB" sz="1200" dirty="0"/>
              <a:t>Some major summer trade shows or cultural festivals in Europe and the UK, held at this time, could divert people from our event and cause low </a:t>
            </a:r>
            <a:r>
              <a:rPr lang="en-GB" sz="1200" dirty="0" smtClean="0"/>
              <a:t>attendance (</a:t>
            </a:r>
            <a:r>
              <a:rPr lang="en-GB" sz="1200" dirty="0" err="1" smtClean="0"/>
              <a:t>TravelPark</a:t>
            </a:r>
            <a:r>
              <a:rPr lang="en-GB" sz="1200" dirty="0" smtClean="0"/>
              <a:t>, 2024). </a:t>
            </a:r>
          </a:p>
          <a:p>
            <a:pPr>
              <a:lnSpc>
                <a:spcPct val="150000"/>
              </a:lnSpc>
            </a:pPr>
            <a:r>
              <a:rPr lang="en-GB" sz="1200" dirty="0" smtClean="0"/>
              <a:t>Events </a:t>
            </a:r>
            <a:r>
              <a:rPr lang="en-GB" sz="1200" dirty="0"/>
              <a:t>such as IMEX Frankfurt and the World Travel Market also bring in important travel trade partners, which can make it hard for a new event in Wales to stand out</a:t>
            </a:r>
            <a:r>
              <a:rPr lang="en-GB" sz="1200" dirty="0" smtClean="0"/>
              <a:t>.</a:t>
            </a:r>
            <a:endParaRPr lang="en-GB" sz="1200" dirty="0"/>
          </a:p>
          <a:p>
            <a:pPr marL="0" indent="0">
              <a:lnSpc>
                <a:spcPct val="100000"/>
              </a:lnSpc>
              <a:buNone/>
            </a:pPr>
            <a:r>
              <a:rPr lang="en-GB" sz="2000" b="1" dirty="0" smtClean="0"/>
              <a:t>Operational Factor:</a:t>
            </a:r>
            <a:endParaRPr lang="en-GB" sz="1800" b="1" dirty="0" smtClean="0"/>
          </a:p>
          <a:p>
            <a:pPr marL="0" indent="0" algn="just">
              <a:lnSpc>
                <a:spcPct val="150000"/>
              </a:lnSpc>
              <a:buNone/>
            </a:pPr>
            <a:r>
              <a:rPr lang="en-GB" sz="1800" b="1" dirty="0" smtClean="0"/>
              <a:t>Proposed Venue: </a:t>
            </a:r>
            <a:r>
              <a:rPr lang="en-GB" sz="1200" dirty="0" smtClean="0"/>
              <a:t>The </a:t>
            </a:r>
            <a:r>
              <a:rPr lang="en-GB" sz="1200" dirty="0"/>
              <a:t>main place for the event is Venue </a:t>
            </a:r>
            <a:r>
              <a:rPr lang="en-GB" sz="1200" dirty="0" err="1"/>
              <a:t>Cymru</a:t>
            </a:r>
            <a:r>
              <a:rPr lang="en-GB" sz="1200" dirty="0"/>
              <a:t>, a new, modern centre that serves a variety of events and is found along Llandudno’s promenade</a:t>
            </a:r>
            <a:r>
              <a:rPr lang="en-GB" sz="1200" dirty="0" smtClean="0"/>
              <a:t>.</a:t>
            </a:r>
          </a:p>
          <a:p>
            <a:pPr marL="0" indent="0" algn="just">
              <a:lnSpc>
                <a:spcPct val="150000"/>
              </a:lnSpc>
              <a:buNone/>
            </a:pPr>
            <a:r>
              <a:rPr lang="en-GB" sz="1800" b="1" dirty="0"/>
              <a:t>Availability: </a:t>
            </a:r>
            <a:r>
              <a:rPr lang="en-GB" sz="1200" dirty="0"/>
              <a:t>Venue </a:t>
            </a:r>
            <a:r>
              <a:rPr lang="en-GB" sz="1200" dirty="0" err="1"/>
              <a:t>Cymru</a:t>
            </a:r>
            <a:r>
              <a:rPr lang="en-GB" sz="1200" dirty="0"/>
              <a:t> is open all year long and has hosted various national and international events. This June 2025 is good to start at, since it is just before the season for additional activity</a:t>
            </a:r>
            <a:r>
              <a:rPr lang="en-GB" sz="1200" dirty="0" smtClean="0"/>
              <a:t>.</a:t>
            </a:r>
          </a:p>
          <a:p>
            <a:pPr marL="0" indent="0">
              <a:lnSpc>
                <a:spcPct val="100000"/>
              </a:lnSpc>
              <a:buNone/>
            </a:pPr>
            <a:r>
              <a:rPr lang="en-GB" sz="2400" b="1" dirty="0" smtClean="0"/>
              <a:t>Venue </a:t>
            </a:r>
            <a:r>
              <a:rPr lang="en-GB" sz="2400" b="1" dirty="0"/>
              <a:t>Sustainability:</a:t>
            </a:r>
          </a:p>
          <a:p>
            <a:pPr>
              <a:lnSpc>
                <a:spcPct val="150000"/>
              </a:lnSpc>
            </a:pPr>
            <a:r>
              <a:rPr lang="en-GB" sz="1800" b="1" dirty="0"/>
              <a:t>Eco-Friendly Venue:</a:t>
            </a:r>
          </a:p>
          <a:p>
            <a:pPr marL="0" indent="0">
              <a:lnSpc>
                <a:spcPct val="150000"/>
              </a:lnSpc>
              <a:buNone/>
            </a:pPr>
            <a:r>
              <a:rPr lang="en-GB" sz="1200" dirty="0"/>
              <a:t>The venue, Venue </a:t>
            </a:r>
            <a:r>
              <a:rPr lang="en-GB" sz="1200" dirty="0" err="1"/>
              <a:t>Cymru</a:t>
            </a:r>
            <a:r>
              <a:rPr lang="en-GB" sz="1200" dirty="0"/>
              <a:t>, uses eco-friendly strategies like saving power and paper, which helps save the environment.</a:t>
            </a:r>
          </a:p>
          <a:p>
            <a:pPr>
              <a:lnSpc>
                <a:spcPct val="150000"/>
              </a:lnSpc>
            </a:pPr>
            <a:r>
              <a:rPr lang="en-GB" sz="1800" b="1" dirty="0"/>
              <a:t>Low-Impact Logistics:</a:t>
            </a:r>
          </a:p>
          <a:p>
            <a:pPr marL="0" indent="0">
              <a:lnSpc>
                <a:spcPct val="150000"/>
              </a:lnSpc>
              <a:buNone/>
            </a:pPr>
            <a:r>
              <a:rPr lang="en-GB" sz="1200" dirty="0"/>
              <a:t>Aims to make attendees use public transport, bikes, and walk when possible. Shuttle services will utilise vehicles that are environmentally friendly.</a:t>
            </a:r>
          </a:p>
          <a:p>
            <a:pPr marL="0" indent="0" algn="just">
              <a:lnSpc>
                <a:spcPct val="100000"/>
              </a:lnSpc>
              <a:buNone/>
            </a:pPr>
            <a:endParaRPr lang="en-GB" sz="1800" dirty="0"/>
          </a:p>
          <a:p>
            <a:pPr marL="0" indent="0">
              <a:lnSpc>
                <a:spcPct val="100000"/>
              </a:lnSpc>
              <a:buNone/>
            </a:pPr>
            <a:endParaRPr lang="en-GB" sz="1800" dirty="0"/>
          </a:p>
        </p:txBody>
      </p:sp>
    </p:spTree>
    <p:extLst>
      <p:ext uri="{BB962C8B-B14F-4D97-AF65-F5344CB8AC3E}">
        <p14:creationId xmlns:p14="http://schemas.microsoft.com/office/powerpoint/2010/main" val="1205291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0554" y="148045"/>
            <a:ext cx="12050485" cy="6522719"/>
          </a:xfrm>
        </p:spPr>
        <p:txBody>
          <a:bodyPr>
            <a:normAutofit fontScale="92500" lnSpcReduction="20000"/>
          </a:bodyPr>
          <a:lstStyle/>
          <a:p>
            <a:r>
              <a:rPr lang="en-GB" sz="1600" b="1" dirty="0" smtClean="0"/>
              <a:t>Hybrid </a:t>
            </a:r>
            <a:r>
              <a:rPr lang="en-GB" sz="1600" b="1" dirty="0"/>
              <a:t>Format:</a:t>
            </a:r>
          </a:p>
          <a:p>
            <a:pPr marL="0" indent="0">
              <a:lnSpc>
                <a:spcPct val="150000"/>
              </a:lnSpc>
              <a:buNone/>
            </a:pPr>
            <a:r>
              <a:rPr lang="en-GB" sz="1600" dirty="0" smtClean="0"/>
              <a:t>For </a:t>
            </a:r>
            <a:r>
              <a:rPr lang="en-GB" sz="1600" dirty="0"/>
              <a:t>gatherings of more than 500, a virtual event benefits the environment and gives a chance to people from different countries to participate</a:t>
            </a:r>
            <a:r>
              <a:rPr lang="en-GB" sz="1600" dirty="0" smtClean="0"/>
              <a:t>.</a:t>
            </a:r>
            <a:endParaRPr lang="en-GB" sz="1600" dirty="0"/>
          </a:p>
          <a:p>
            <a:pPr marL="0" indent="0">
              <a:lnSpc>
                <a:spcPct val="150000"/>
              </a:lnSpc>
              <a:buNone/>
            </a:pPr>
            <a:r>
              <a:rPr lang="en-GB" sz="2000" b="1" dirty="0" smtClean="0"/>
              <a:t>Staffing Requirements:</a:t>
            </a:r>
          </a:p>
          <a:p>
            <a:pPr marL="0" indent="0">
              <a:lnSpc>
                <a:spcPct val="150000"/>
              </a:lnSpc>
              <a:buNone/>
            </a:pPr>
            <a:r>
              <a:rPr lang="en-GB" sz="1600" dirty="0"/>
              <a:t>To make an event professional, diverse, and easy for everyone, the skilled staff will be </a:t>
            </a:r>
            <a:r>
              <a:rPr lang="en-GB" sz="1600" dirty="0" smtClean="0"/>
              <a:t>required:</a:t>
            </a:r>
          </a:p>
          <a:p>
            <a:pPr marL="0" indent="0">
              <a:lnSpc>
                <a:spcPct val="150000"/>
              </a:lnSpc>
              <a:buNone/>
            </a:pPr>
            <a:r>
              <a:rPr lang="en-GB" sz="1600" b="1" dirty="0"/>
              <a:t>Event Manager &amp; </a:t>
            </a:r>
            <a:r>
              <a:rPr lang="en-GB" sz="1600" b="1" dirty="0" smtClean="0"/>
              <a:t>Coordinators: </a:t>
            </a:r>
            <a:r>
              <a:rPr lang="en-GB" sz="1600" dirty="0" smtClean="0"/>
              <a:t>Oversee </a:t>
            </a:r>
            <a:r>
              <a:rPr lang="en-GB" sz="1600" dirty="0"/>
              <a:t>all the designing, planning, logistics, and the live running of the event.</a:t>
            </a:r>
          </a:p>
          <a:p>
            <a:pPr marL="0" indent="0">
              <a:lnSpc>
                <a:spcPct val="150000"/>
              </a:lnSpc>
              <a:buNone/>
            </a:pPr>
            <a:r>
              <a:rPr lang="en-GB" sz="1600" b="1" dirty="0" smtClean="0"/>
              <a:t>Technical Crew (AV &amp; IT): </a:t>
            </a:r>
            <a:r>
              <a:rPr lang="en-GB" sz="1600" dirty="0" smtClean="0"/>
              <a:t>Deal </a:t>
            </a:r>
            <a:r>
              <a:rPr lang="en-GB" sz="1600" dirty="0"/>
              <a:t>with combining live, online, live-stream, and virtual options for events.</a:t>
            </a:r>
          </a:p>
          <a:p>
            <a:pPr marL="0" indent="0">
              <a:lnSpc>
                <a:spcPct val="150000"/>
              </a:lnSpc>
              <a:buNone/>
            </a:pPr>
            <a:r>
              <a:rPr lang="en-GB" sz="1600" b="1" dirty="0" smtClean="0"/>
              <a:t>Cultural </a:t>
            </a:r>
            <a:r>
              <a:rPr lang="en-GB" sz="1600" b="1" dirty="0"/>
              <a:t>Liaison </a:t>
            </a:r>
            <a:r>
              <a:rPr lang="en-GB" sz="1600" b="1" dirty="0" smtClean="0"/>
              <a:t>Officers: </a:t>
            </a:r>
            <a:r>
              <a:rPr lang="en-GB" sz="1600" dirty="0" smtClean="0"/>
              <a:t>Welsh </a:t>
            </a:r>
            <a:r>
              <a:rPr lang="en-GB" sz="1600" dirty="0"/>
              <a:t>and English speaking staff who can translate and explain for patients</a:t>
            </a:r>
            <a:r>
              <a:rPr lang="en-GB" sz="1600" dirty="0" smtClean="0"/>
              <a:t>.</a:t>
            </a:r>
          </a:p>
          <a:p>
            <a:pPr marL="0" indent="0">
              <a:lnSpc>
                <a:spcPct val="150000"/>
              </a:lnSpc>
              <a:buNone/>
            </a:pPr>
            <a:r>
              <a:rPr lang="en-GB" sz="1600" b="1" dirty="0" smtClean="0"/>
              <a:t>Hospitality </a:t>
            </a:r>
            <a:r>
              <a:rPr lang="en-GB" sz="1600" b="1" dirty="0"/>
              <a:t>&amp; Catering </a:t>
            </a:r>
            <a:r>
              <a:rPr lang="en-GB" sz="1600" b="1" dirty="0" smtClean="0"/>
              <a:t>Staff: </a:t>
            </a:r>
            <a:r>
              <a:rPr lang="en-GB" sz="1600" dirty="0" smtClean="0"/>
              <a:t>Well </a:t>
            </a:r>
            <a:r>
              <a:rPr lang="en-GB" sz="1600" dirty="0"/>
              <a:t>prepared to offer environmentally friendly food and am knowledgeable about the food of Wales.</a:t>
            </a:r>
          </a:p>
          <a:p>
            <a:pPr marL="0" indent="0">
              <a:lnSpc>
                <a:spcPct val="150000"/>
              </a:lnSpc>
              <a:buNone/>
            </a:pPr>
            <a:r>
              <a:rPr lang="en-GB" sz="1600" b="1" dirty="0" smtClean="0"/>
              <a:t>Exhibition </a:t>
            </a:r>
            <a:r>
              <a:rPr lang="en-GB" sz="1600" b="1" dirty="0"/>
              <a:t>&amp; Vendor </a:t>
            </a:r>
            <a:r>
              <a:rPr lang="en-GB" sz="1600" b="1" dirty="0" smtClean="0"/>
              <a:t>Support: </a:t>
            </a:r>
            <a:r>
              <a:rPr lang="en-GB" sz="1600" dirty="0" smtClean="0"/>
              <a:t>Guide </a:t>
            </a:r>
            <a:r>
              <a:rPr lang="en-GB" sz="1600" dirty="0"/>
              <a:t>exhibitors before the show, during the event, and after the event.</a:t>
            </a:r>
          </a:p>
          <a:p>
            <a:pPr marL="0" indent="0">
              <a:lnSpc>
                <a:spcPct val="150000"/>
              </a:lnSpc>
              <a:buNone/>
            </a:pPr>
            <a:r>
              <a:rPr lang="en-GB" sz="2000" b="1" dirty="0" smtClean="0"/>
              <a:t>Resource Allocation:</a:t>
            </a:r>
          </a:p>
          <a:p>
            <a:pPr marL="0" indent="0">
              <a:lnSpc>
                <a:spcPct val="150000"/>
              </a:lnSpc>
              <a:buNone/>
            </a:pPr>
            <a:r>
              <a:rPr lang="en-GB" sz="1700" dirty="0" smtClean="0"/>
              <a:t>The following resources will required:</a:t>
            </a:r>
          </a:p>
          <a:p>
            <a:pPr marL="0" indent="0">
              <a:lnSpc>
                <a:spcPct val="150000"/>
              </a:lnSpc>
              <a:buNone/>
            </a:pPr>
            <a:r>
              <a:rPr lang="en-GB" sz="1700" b="1" dirty="0" smtClean="0"/>
              <a:t>Catering</a:t>
            </a:r>
            <a:r>
              <a:rPr lang="en-GB" sz="1700" b="1" dirty="0"/>
              <a:t>:  </a:t>
            </a:r>
            <a:r>
              <a:rPr lang="en-GB" sz="1700" dirty="0"/>
              <a:t>Local, supportable Welsh cuisine for three days (breakfast, lunch, Dinner).</a:t>
            </a:r>
          </a:p>
          <a:p>
            <a:pPr marL="0" indent="0">
              <a:lnSpc>
                <a:spcPct val="150000"/>
              </a:lnSpc>
              <a:buNone/>
            </a:pPr>
            <a:r>
              <a:rPr lang="en-GB" sz="1700" b="1" dirty="0" smtClean="0"/>
              <a:t>Equipment for the Visual-Audio: </a:t>
            </a:r>
            <a:r>
              <a:rPr lang="en-GB" sz="1700" dirty="0"/>
              <a:t>P</a:t>
            </a:r>
            <a:r>
              <a:rPr lang="en-GB" sz="1700" dirty="0" smtClean="0"/>
              <a:t>rojectors</a:t>
            </a:r>
            <a:r>
              <a:rPr lang="en-GB" sz="1700" dirty="0"/>
              <a:t>, microphones, interpretation headsets, hybrid streaming tools.</a:t>
            </a:r>
          </a:p>
          <a:p>
            <a:pPr marL="0" indent="0">
              <a:lnSpc>
                <a:spcPct val="150000"/>
              </a:lnSpc>
              <a:buNone/>
            </a:pPr>
            <a:r>
              <a:rPr lang="en-GB" sz="1700" b="1" dirty="0" smtClean="0"/>
              <a:t>Stage </a:t>
            </a:r>
            <a:r>
              <a:rPr lang="en-GB" sz="1700" b="1" dirty="0"/>
              <a:t>Setup: </a:t>
            </a:r>
            <a:r>
              <a:rPr lang="en-GB" sz="1700" dirty="0" smtClean="0"/>
              <a:t>Specialised </a:t>
            </a:r>
            <a:r>
              <a:rPr lang="en-GB" sz="1700" dirty="0"/>
              <a:t>lighting for complete sessions, performances, and evening events.</a:t>
            </a:r>
          </a:p>
          <a:p>
            <a:pPr marL="0" indent="0">
              <a:lnSpc>
                <a:spcPct val="150000"/>
              </a:lnSpc>
              <a:buNone/>
            </a:pPr>
            <a:r>
              <a:rPr lang="en-GB" sz="1700" b="1" dirty="0" smtClean="0"/>
              <a:t>Seating </a:t>
            </a:r>
            <a:r>
              <a:rPr lang="en-GB" sz="1700" b="1" dirty="0"/>
              <a:t>&amp; Room Layouts: </a:t>
            </a:r>
            <a:r>
              <a:rPr lang="en-GB" sz="1700" dirty="0" smtClean="0"/>
              <a:t>Theatre-style </a:t>
            </a:r>
            <a:r>
              <a:rPr lang="en-GB" sz="1700" dirty="0"/>
              <a:t>and breakout setups for 300 in-person representatives.</a:t>
            </a:r>
          </a:p>
        </p:txBody>
      </p:sp>
    </p:spTree>
    <p:extLst>
      <p:ext uri="{BB962C8B-B14F-4D97-AF65-F5344CB8AC3E}">
        <p14:creationId xmlns:p14="http://schemas.microsoft.com/office/powerpoint/2010/main" val="1561590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2447837028"/>
              </p:ext>
            </p:extLst>
          </p:nvPr>
        </p:nvGraphicFramePr>
        <p:xfrm>
          <a:off x="98425" y="928279"/>
          <a:ext cx="11928476" cy="5455104"/>
        </p:xfrm>
        <a:graphic>
          <a:graphicData uri="http://schemas.openxmlformats.org/drawingml/2006/table">
            <a:tbl>
              <a:tblPr firstRow="1" bandRow="1">
                <a:tableStyleId>{5C22544A-7EE6-4342-B048-85BDC9FD1C3A}</a:tableStyleId>
              </a:tblPr>
              <a:tblGrid>
                <a:gridCol w="5964238">
                  <a:extLst>
                    <a:ext uri="{9D8B030D-6E8A-4147-A177-3AD203B41FA5}">
                      <a16:colId xmlns:a16="http://schemas.microsoft.com/office/drawing/2014/main" xmlns="" val="2149965199"/>
                    </a:ext>
                  </a:extLst>
                </a:gridCol>
                <a:gridCol w="5964238">
                  <a:extLst>
                    <a:ext uri="{9D8B030D-6E8A-4147-A177-3AD203B41FA5}">
                      <a16:colId xmlns:a16="http://schemas.microsoft.com/office/drawing/2014/main" xmlns="" val="2252402908"/>
                    </a:ext>
                  </a:extLst>
                </a:gridCol>
              </a:tblGrid>
              <a:tr h="454592">
                <a:tc>
                  <a:txBody>
                    <a:bodyPr/>
                    <a:lstStyle/>
                    <a:p>
                      <a:r>
                        <a:rPr lang="en-GB" dirty="0" smtClean="0"/>
                        <a:t>Category </a:t>
                      </a:r>
                      <a:endParaRPr lang="en-GB" dirty="0"/>
                    </a:p>
                  </a:txBody>
                  <a:tcPr/>
                </a:tc>
                <a:tc>
                  <a:txBody>
                    <a:bodyPr/>
                    <a:lstStyle/>
                    <a:p>
                      <a:r>
                        <a:rPr lang="en-GB" dirty="0" smtClean="0"/>
                        <a:t>Estimated Cost</a:t>
                      </a:r>
                      <a:endParaRPr lang="en-GB" dirty="0"/>
                    </a:p>
                  </a:txBody>
                  <a:tcPr/>
                </a:tc>
                <a:extLst>
                  <a:ext uri="{0D108BD9-81ED-4DB2-BD59-A6C34878D82A}">
                    <a16:rowId xmlns:a16="http://schemas.microsoft.com/office/drawing/2014/main" xmlns="" val="2981938696"/>
                  </a:ext>
                </a:extLst>
              </a:tr>
              <a:tr h="454592">
                <a:tc>
                  <a:txBody>
                    <a:bodyPr/>
                    <a:lstStyle/>
                    <a:p>
                      <a:r>
                        <a:rPr lang="en-GB" dirty="0" smtClean="0"/>
                        <a:t>Rent for  Venue </a:t>
                      </a:r>
                      <a:endParaRPr lang="en-GB" dirty="0"/>
                    </a:p>
                  </a:txBody>
                  <a:tcPr/>
                </a:tc>
                <a:tc>
                  <a:txBody>
                    <a:bodyPr/>
                    <a:lstStyle/>
                    <a:p>
                      <a:r>
                        <a:rPr lang="en-GB" dirty="0" smtClean="0"/>
                        <a:t>18000</a:t>
                      </a:r>
                      <a:endParaRPr lang="en-GB" dirty="0"/>
                    </a:p>
                  </a:txBody>
                  <a:tcPr/>
                </a:tc>
                <a:extLst>
                  <a:ext uri="{0D108BD9-81ED-4DB2-BD59-A6C34878D82A}">
                    <a16:rowId xmlns:a16="http://schemas.microsoft.com/office/drawing/2014/main" xmlns="" val="2032221539"/>
                  </a:ext>
                </a:extLst>
              </a:tr>
              <a:tr h="454592">
                <a:tc>
                  <a:txBody>
                    <a:bodyPr/>
                    <a:lstStyle/>
                    <a:p>
                      <a:r>
                        <a:rPr lang="en-GB" dirty="0" smtClean="0"/>
                        <a:t>Catering (3 days, 300 delegates)</a:t>
                      </a:r>
                      <a:endParaRPr lang="en-GB" dirty="0"/>
                    </a:p>
                  </a:txBody>
                  <a:tcPr/>
                </a:tc>
                <a:tc>
                  <a:txBody>
                    <a:bodyPr/>
                    <a:lstStyle/>
                    <a:p>
                      <a:r>
                        <a:rPr lang="en-GB" dirty="0" smtClean="0"/>
                        <a:t>16000</a:t>
                      </a:r>
                      <a:endParaRPr lang="en-GB" dirty="0"/>
                    </a:p>
                  </a:txBody>
                  <a:tcPr/>
                </a:tc>
                <a:extLst>
                  <a:ext uri="{0D108BD9-81ED-4DB2-BD59-A6C34878D82A}">
                    <a16:rowId xmlns:a16="http://schemas.microsoft.com/office/drawing/2014/main" xmlns="" val="507399462"/>
                  </a:ext>
                </a:extLst>
              </a:tr>
              <a:tr h="454592">
                <a:tc>
                  <a:txBody>
                    <a:bodyPr/>
                    <a:lstStyle/>
                    <a:p>
                      <a:r>
                        <a:rPr lang="en-GB" dirty="0" smtClean="0"/>
                        <a:t>Setup for Audio-Visual, Hybrid Tech</a:t>
                      </a:r>
                      <a:endParaRPr lang="en-GB" dirty="0"/>
                    </a:p>
                  </a:txBody>
                  <a:tcPr/>
                </a:tc>
                <a:tc>
                  <a:txBody>
                    <a:bodyPr/>
                    <a:lstStyle/>
                    <a:p>
                      <a:r>
                        <a:rPr lang="en-GB" dirty="0" smtClean="0"/>
                        <a:t>13000</a:t>
                      </a:r>
                      <a:endParaRPr lang="en-GB" dirty="0"/>
                    </a:p>
                  </a:txBody>
                  <a:tcPr/>
                </a:tc>
                <a:extLst>
                  <a:ext uri="{0D108BD9-81ED-4DB2-BD59-A6C34878D82A}">
                    <a16:rowId xmlns:a16="http://schemas.microsoft.com/office/drawing/2014/main" xmlns="" val="2946455477"/>
                  </a:ext>
                </a:extLst>
              </a:tr>
              <a:tr h="454592">
                <a:tc>
                  <a:txBody>
                    <a:bodyPr/>
                    <a:lstStyle/>
                    <a:p>
                      <a:r>
                        <a:rPr lang="en-GB" dirty="0" smtClean="0"/>
                        <a:t>Staffing </a:t>
                      </a:r>
                      <a:endParaRPr lang="en-GB" dirty="0"/>
                    </a:p>
                  </a:txBody>
                  <a:tcPr/>
                </a:tc>
                <a:tc>
                  <a:txBody>
                    <a:bodyPr/>
                    <a:lstStyle/>
                    <a:p>
                      <a:r>
                        <a:rPr lang="en-GB" dirty="0" smtClean="0"/>
                        <a:t>11000</a:t>
                      </a:r>
                    </a:p>
                  </a:txBody>
                  <a:tcPr/>
                </a:tc>
                <a:extLst>
                  <a:ext uri="{0D108BD9-81ED-4DB2-BD59-A6C34878D82A}">
                    <a16:rowId xmlns:a16="http://schemas.microsoft.com/office/drawing/2014/main" xmlns="" val="4262708212"/>
                  </a:ext>
                </a:extLst>
              </a:tr>
              <a:tr h="454592">
                <a:tc>
                  <a:txBody>
                    <a:bodyPr/>
                    <a:lstStyle/>
                    <a:p>
                      <a:r>
                        <a:rPr lang="en-GB" dirty="0" smtClean="0"/>
                        <a:t>Marketing</a:t>
                      </a:r>
                      <a:r>
                        <a:rPr lang="en-GB" baseline="0" dirty="0" smtClean="0"/>
                        <a:t> </a:t>
                      </a:r>
                      <a:endParaRPr lang="en-GB" dirty="0"/>
                    </a:p>
                  </a:txBody>
                  <a:tcPr/>
                </a:tc>
                <a:tc>
                  <a:txBody>
                    <a:bodyPr/>
                    <a:lstStyle/>
                    <a:p>
                      <a:r>
                        <a:rPr lang="en-GB" dirty="0" smtClean="0"/>
                        <a:t>9000</a:t>
                      </a:r>
                    </a:p>
                  </a:txBody>
                  <a:tcPr/>
                </a:tc>
                <a:extLst>
                  <a:ext uri="{0D108BD9-81ED-4DB2-BD59-A6C34878D82A}">
                    <a16:rowId xmlns:a16="http://schemas.microsoft.com/office/drawing/2014/main" xmlns="" val="3922031696"/>
                  </a:ext>
                </a:extLst>
              </a:tr>
              <a:tr h="454592">
                <a:tc>
                  <a:txBody>
                    <a:bodyPr/>
                    <a:lstStyle/>
                    <a:p>
                      <a:r>
                        <a:rPr lang="en-GB" dirty="0" smtClean="0"/>
                        <a:t>Translation and Interpretation </a:t>
                      </a:r>
                      <a:endParaRPr lang="en-GB" dirty="0"/>
                    </a:p>
                  </a:txBody>
                  <a:tcPr/>
                </a:tc>
                <a:tc>
                  <a:txBody>
                    <a:bodyPr/>
                    <a:lstStyle/>
                    <a:p>
                      <a:r>
                        <a:rPr lang="en-GB" dirty="0" smtClean="0"/>
                        <a:t>5000</a:t>
                      </a:r>
                      <a:endParaRPr lang="en-GB" dirty="0"/>
                    </a:p>
                  </a:txBody>
                  <a:tcPr/>
                </a:tc>
                <a:extLst>
                  <a:ext uri="{0D108BD9-81ED-4DB2-BD59-A6C34878D82A}">
                    <a16:rowId xmlns:a16="http://schemas.microsoft.com/office/drawing/2014/main" xmlns="" val="3873061165"/>
                  </a:ext>
                </a:extLst>
              </a:tr>
              <a:tr h="454592">
                <a:tc>
                  <a:txBody>
                    <a:bodyPr/>
                    <a:lstStyle/>
                    <a:p>
                      <a:r>
                        <a:rPr lang="en-GB" dirty="0" smtClean="0"/>
                        <a:t>Cultural Performance </a:t>
                      </a:r>
                      <a:endParaRPr lang="en-GB" dirty="0"/>
                    </a:p>
                  </a:txBody>
                  <a:tcPr/>
                </a:tc>
                <a:tc>
                  <a:txBody>
                    <a:bodyPr/>
                    <a:lstStyle/>
                    <a:p>
                      <a:r>
                        <a:rPr lang="en-GB" dirty="0" smtClean="0"/>
                        <a:t>6000</a:t>
                      </a:r>
                      <a:endParaRPr lang="en-GB" dirty="0"/>
                    </a:p>
                  </a:txBody>
                  <a:tcPr/>
                </a:tc>
                <a:extLst>
                  <a:ext uri="{0D108BD9-81ED-4DB2-BD59-A6C34878D82A}">
                    <a16:rowId xmlns:a16="http://schemas.microsoft.com/office/drawing/2014/main" xmlns="" val="3462950653"/>
                  </a:ext>
                </a:extLst>
              </a:tr>
              <a:tr h="454592">
                <a:tc>
                  <a:txBody>
                    <a:bodyPr/>
                    <a:lstStyle/>
                    <a:p>
                      <a:r>
                        <a:rPr lang="en-GB" dirty="0" smtClean="0"/>
                        <a:t>Material (Packing and Badges)</a:t>
                      </a:r>
                      <a:endParaRPr lang="en-GB" dirty="0"/>
                    </a:p>
                  </a:txBody>
                  <a:tcPr/>
                </a:tc>
                <a:tc>
                  <a:txBody>
                    <a:bodyPr/>
                    <a:lstStyle/>
                    <a:p>
                      <a:r>
                        <a:rPr lang="en-GB" dirty="0" smtClean="0"/>
                        <a:t>3000</a:t>
                      </a:r>
                      <a:endParaRPr lang="en-GB" dirty="0"/>
                    </a:p>
                  </a:txBody>
                  <a:tcPr/>
                </a:tc>
                <a:extLst>
                  <a:ext uri="{0D108BD9-81ED-4DB2-BD59-A6C34878D82A}">
                    <a16:rowId xmlns:a16="http://schemas.microsoft.com/office/drawing/2014/main" xmlns="" val="4238278343"/>
                  </a:ext>
                </a:extLst>
              </a:tr>
              <a:tr h="454592">
                <a:tc>
                  <a:txBody>
                    <a:bodyPr/>
                    <a:lstStyle/>
                    <a:p>
                      <a:r>
                        <a:rPr lang="en-GB" dirty="0" smtClean="0"/>
                        <a:t>Sustainability</a:t>
                      </a:r>
                      <a:r>
                        <a:rPr lang="en-GB" baseline="0" dirty="0" smtClean="0"/>
                        <a:t> Measures </a:t>
                      </a:r>
                      <a:endParaRPr lang="en-GB" dirty="0"/>
                    </a:p>
                  </a:txBody>
                  <a:tcPr/>
                </a:tc>
                <a:tc>
                  <a:txBody>
                    <a:bodyPr/>
                    <a:lstStyle/>
                    <a:p>
                      <a:r>
                        <a:rPr lang="en-GB" dirty="0" smtClean="0"/>
                        <a:t>2000</a:t>
                      </a:r>
                      <a:endParaRPr lang="en-GB" dirty="0"/>
                    </a:p>
                  </a:txBody>
                  <a:tcPr/>
                </a:tc>
                <a:extLst>
                  <a:ext uri="{0D108BD9-81ED-4DB2-BD59-A6C34878D82A}">
                    <a16:rowId xmlns:a16="http://schemas.microsoft.com/office/drawing/2014/main" xmlns="" val="7551931"/>
                  </a:ext>
                </a:extLst>
              </a:tr>
              <a:tr h="454592">
                <a:tc>
                  <a:txBody>
                    <a:bodyPr/>
                    <a:lstStyle/>
                    <a:p>
                      <a:r>
                        <a:rPr lang="en-GB" dirty="0" smtClean="0"/>
                        <a:t>Contingency</a:t>
                      </a:r>
                      <a:r>
                        <a:rPr lang="en-GB" baseline="0" dirty="0" smtClean="0"/>
                        <a:t> (10%)</a:t>
                      </a:r>
                      <a:endParaRPr lang="en-GB" dirty="0"/>
                    </a:p>
                  </a:txBody>
                  <a:tcPr/>
                </a:tc>
                <a:tc>
                  <a:txBody>
                    <a:bodyPr/>
                    <a:lstStyle/>
                    <a:p>
                      <a:r>
                        <a:rPr lang="en-GB" dirty="0" smtClean="0"/>
                        <a:t>9200</a:t>
                      </a:r>
                      <a:endParaRPr lang="en-GB" dirty="0"/>
                    </a:p>
                  </a:txBody>
                  <a:tcPr/>
                </a:tc>
                <a:extLst>
                  <a:ext uri="{0D108BD9-81ED-4DB2-BD59-A6C34878D82A}">
                    <a16:rowId xmlns:a16="http://schemas.microsoft.com/office/drawing/2014/main" xmlns="" val="178035822"/>
                  </a:ext>
                </a:extLst>
              </a:tr>
              <a:tr h="454592">
                <a:tc>
                  <a:txBody>
                    <a:bodyPr/>
                    <a:lstStyle/>
                    <a:p>
                      <a:r>
                        <a:rPr lang="en-GB" dirty="0" smtClean="0"/>
                        <a:t>Total Cost</a:t>
                      </a:r>
                      <a:endParaRPr lang="en-GB" dirty="0"/>
                    </a:p>
                  </a:txBody>
                  <a:tcPr/>
                </a:tc>
                <a:tc>
                  <a:txBody>
                    <a:bodyPr/>
                    <a:lstStyle/>
                    <a:p>
                      <a:r>
                        <a:rPr lang="en-GB" dirty="0" smtClean="0"/>
                        <a:t>91200</a:t>
                      </a:r>
                      <a:endParaRPr lang="en-GB" dirty="0"/>
                    </a:p>
                  </a:txBody>
                  <a:tcPr/>
                </a:tc>
                <a:extLst>
                  <a:ext uri="{0D108BD9-81ED-4DB2-BD59-A6C34878D82A}">
                    <a16:rowId xmlns:a16="http://schemas.microsoft.com/office/drawing/2014/main" xmlns="" val="2823948179"/>
                  </a:ext>
                </a:extLst>
              </a:tr>
            </a:tbl>
          </a:graphicData>
        </a:graphic>
      </p:graphicFrame>
      <p:sp>
        <p:nvSpPr>
          <p:cNvPr id="6" name="TextBox 5"/>
          <p:cNvSpPr txBox="1"/>
          <p:nvPr/>
        </p:nvSpPr>
        <p:spPr>
          <a:xfrm>
            <a:off x="98425" y="209006"/>
            <a:ext cx="11814901" cy="461665"/>
          </a:xfrm>
          <a:prstGeom prst="rect">
            <a:avLst/>
          </a:prstGeom>
          <a:noFill/>
        </p:spPr>
        <p:txBody>
          <a:bodyPr wrap="square" rtlCol="0">
            <a:spAutoFit/>
          </a:bodyPr>
          <a:lstStyle/>
          <a:p>
            <a:r>
              <a:rPr lang="en-GB" sz="2400" b="1" dirty="0" smtClean="0"/>
              <a:t>Financial Factor:</a:t>
            </a:r>
            <a:endParaRPr lang="en-GB" sz="2400" b="1" dirty="0"/>
          </a:p>
        </p:txBody>
      </p:sp>
    </p:spTree>
    <p:extLst>
      <p:ext uri="{BB962C8B-B14F-4D97-AF65-F5344CB8AC3E}">
        <p14:creationId xmlns:p14="http://schemas.microsoft.com/office/powerpoint/2010/main" val="2316789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9262" y="179704"/>
            <a:ext cx="12006944" cy="6552021"/>
          </a:xfrm>
        </p:spPr>
        <p:txBody>
          <a:bodyPr/>
          <a:lstStyle/>
          <a:p>
            <a:pPr marL="0" indent="0">
              <a:buNone/>
            </a:pPr>
            <a:endParaRPr lang="en-GB" dirty="0" smtClean="0"/>
          </a:p>
          <a:p>
            <a:pPr marL="0" indent="0">
              <a:buNone/>
            </a:pP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428513238"/>
              </p:ext>
            </p:extLst>
          </p:nvPr>
        </p:nvGraphicFramePr>
        <p:xfrm>
          <a:off x="882468" y="2139163"/>
          <a:ext cx="10699932" cy="3494671"/>
        </p:xfrm>
        <a:graphic>
          <a:graphicData uri="http://schemas.openxmlformats.org/drawingml/2006/table">
            <a:tbl>
              <a:tblPr firstRow="1" bandRow="1">
                <a:tableStyleId>{5C22544A-7EE6-4342-B048-85BDC9FD1C3A}</a:tableStyleId>
              </a:tblPr>
              <a:tblGrid>
                <a:gridCol w="5349966">
                  <a:extLst>
                    <a:ext uri="{9D8B030D-6E8A-4147-A177-3AD203B41FA5}">
                      <a16:colId xmlns:a16="http://schemas.microsoft.com/office/drawing/2014/main" xmlns="" val="2929695333"/>
                    </a:ext>
                  </a:extLst>
                </a:gridCol>
                <a:gridCol w="5349966">
                  <a:extLst>
                    <a:ext uri="{9D8B030D-6E8A-4147-A177-3AD203B41FA5}">
                      <a16:colId xmlns:a16="http://schemas.microsoft.com/office/drawing/2014/main" xmlns="" val="1197556229"/>
                    </a:ext>
                  </a:extLst>
                </a:gridCol>
              </a:tblGrid>
              <a:tr h="482117">
                <a:tc>
                  <a:txBody>
                    <a:bodyPr/>
                    <a:lstStyle/>
                    <a:p>
                      <a:r>
                        <a:rPr lang="en-GB" dirty="0" smtClean="0"/>
                        <a:t>Income </a:t>
                      </a:r>
                      <a:endParaRPr lang="en-GB" dirty="0"/>
                    </a:p>
                  </a:txBody>
                  <a:tcPr/>
                </a:tc>
                <a:tc>
                  <a:txBody>
                    <a:bodyPr/>
                    <a:lstStyle/>
                    <a:p>
                      <a:r>
                        <a:rPr lang="en-GB" dirty="0" smtClean="0"/>
                        <a:t>Estimated Revenue</a:t>
                      </a:r>
                      <a:endParaRPr lang="en-GB" dirty="0"/>
                    </a:p>
                  </a:txBody>
                  <a:tcPr/>
                </a:tc>
                <a:extLst>
                  <a:ext uri="{0D108BD9-81ED-4DB2-BD59-A6C34878D82A}">
                    <a16:rowId xmlns:a16="http://schemas.microsoft.com/office/drawing/2014/main" xmlns="" val="892399298"/>
                  </a:ext>
                </a:extLst>
              </a:tr>
              <a:tr h="447895">
                <a:tc>
                  <a:txBody>
                    <a:bodyPr/>
                    <a:lstStyle/>
                    <a:p>
                      <a:r>
                        <a:rPr lang="en-GB" dirty="0" smtClean="0"/>
                        <a:t>Representative fees (300 x £250)</a:t>
                      </a:r>
                      <a:endParaRPr lang="en-GB" dirty="0"/>
                    </a:p>
                  </a:txBody>
                  <a:tcPr/>
                </a:tc>
                <a:tc>
                  <a:txBody>
                    <a:bodyPr/>
                    <a:lstStyle/>
                    <a:p>
                      <a:r>
                        <a:rPr lang="en-GB" dirty="0" smtClean="0"/>
                        <a:t>75000</a:t>
                      </a:r>
                      <a:endParaRPr lang="en-GB" dirty="0"/>
                    </a:p>
                  </a:txBody>
                  <a:tcPr/>
                </a:tc>
                <a:extLst>
                  <a:ext uri="{0D108BD9-81ED-4DB2-BD59-A6C34878D82A}">
                    <a16:rowId xmlns:a16="http://schemas.microsoft.com/office/drawing/2014/main" xmlns="" val="743384912"/>
                  </a:ext>
                </a:extLst>
              </a:tr>
              <a:tr h="447895">
                <a:tc>
                  <a:txBody>
                    <a:bodyPr/>
                    <a:lstStyle/>
                    <a:p>
                      <a:r>
                        <a:rPr lang="en-GB" dirty="0" smtClean="0"/>
                        <a:t>Virtual Attendees (550</a:t>
                      </a:r>
                      <a:r>
                        <a:rPr lang="en-GB" baseline="0" dirty="0" smtClean="0"/>
                        <a:t> x </a:t>
                      </a:r>
                      <a:r>
                        <a:rPr lang="en-GB" dirty="0" smtClean="0"/>
                        <a:t>£</a:t>
                      </a:r>
                      <a:r>
                        <a:rPr lang="en-GB" baseline="0" dirty="0" smtClean="0"/>
                        <a:t>30)</a:t>
                      </a:r>
                      <a:endParaRPr lang="en-GB" dirty="0"/>
                    </a:p>
                  </a:txBody>
                  <a:tcPr/>
                </a:tc>
                <a:tc>
                  <a:txBody>
                    <a:bodyPr/>
                    <a:lstStyle/>
                    <a:p>
                      <a:r>
                        <a:rPr lang="en-GB" dirty="0" smtClean="0"/>
                        <a:t>16500</a:t>
                      </a:r>
                      <a:endParaRPr lang="en-GB" dirty="0"/>
                    </a:p>
                  </a:txBody>
                  <a:tcPr/>
                </a:tc>
                <a:extLst>
                  <a:ext uri="{0D108BD9-81ED-4DB2-BD59-A6C34878D82A}">
                    <a16:rowId xmlns:a16="http://schemas.microsoft.com/office/drawing/2014/main" xmlns="" val="723152799"/>
                  </a:ext>
                </a:extLst>
              </a:tr>
              <a:tr h="773079">
                <a:tc>
                  <a:txBody>
                    <a:bodyPr/>
                    <a:lstStyle/>
                    <a:p>
                      <a:r>
                        <a:rPr lang="en-GB" dirty="0" smtClean="0"/>
                        <a:t>Booth Fees</a:t>
                      </a:r>
                      <a:r>
                        <a:rPr lang="en-GB" baseline="0" dirty="0" smtClean="0"/>
                        <a:t> of Exhibition (32 booths x </a:t>
                      </a:r>
                      <a:r>
                        <a:rPr lang="en-GB" dirty="0" smtClean="0"/>
                        <a:t>£300)</a:t>
                      </a:r>
                      <a:endParaRPr lang="en-GB" dirty="0"/>
                    </a:p>
                  </a:txBody>
                  <a:tcPr/>
                </a:tc>
                <a:tc>
                  <a:txBody>
                    <a:bodyPr/>
                    <a:lstStyle/>
                    <a:p>
                      <a:r>
                        <a:rPr lang="en-GB" dirty="0" smtClean="0"/>
                        <a:t>9600</a:t>
                      </a:r>
                      <a:endParaRPr lang="en-GB" dirty="0"/>
                    </a:p>
                  </a:txBody>
                  <a:tcPr/>
                </a:tc>
                <a:extLst>
                  <a:ext uri="{0D108BD9-81ED-4DB2-BD59-A6C34878D82A}">
                    <a16:rowId xmlns:a16="http://schemas.microsoft.com/office/drawing/2014/main" xmlns="" val="1094703658"/>
                  </a:ext>
                </a:extLst>
              </a:tr>
              <a:tr h="447895">
                <a:tc>
                  <a:txBody>
                    <a:bodyPr/>
                    <a:lstStyle/>
                    <a:p>
                      <a:r>
                        <a:rPr lang="en-GB" dirty="0" smtClean="0"/>
                        <a:t>Sponsorship </a:t>
                      </a:r>
                      <a:endParaRPr lang="en-GB" dirty="0"/>
                    </a:p>
                  </a:txBody>
                  <a:tcPr/>
                </a:tc>
                <a:tc>
                  <a:txBody>
                    <a:bodyPr/>
                    <a:lstStyle/>
                    <a:p>
                      <a:r>
                        <a:rPr lang="en-GB" dirty="0" smtClean="0"/>
                        <a:t>16000</a:t>
                      </a:r>
                      <a:endParaRPr lang="en-GB" dirty="0"/>
                    </a:p>
                  </a:txBody>
                  <a:tcPr/>
                </a:tc>
                <a:extLst>
                  <a:ext uri="{0D108BD9-81ED-4DB2-BD59-A6C34878D82A}">
                    <a16:rowId xmlns:a16="http://schemas.microsoft.com/office/drawing/2014/main" xmlns="" val="1201397940"/>
                  </a:ext>
                </a:extLst>
              </a:tr>
              <a:tr h="447895">
                <a:tc>
                  <a:txBody>
                    <a:bodyPr/>
                    <a:lstStyle/>
                    <a:p>
                      <a:r>
                        <a:rPr lang="en-GB" dirty="0" smtClean="0"/>
                        <a:t>Grant of the Public Sector </a:t>
                      </a:r>
                      <a:endParaRPr lang="en-GB" dirty="0"/>
                    </a:p>
                  </a:txBody>
                  <a:tcPr/>
                </a:tc>
                <a:tc>
                  <a:txBody>
                    <a:bodyPr/>
                    <a:lstStyle/>
                    <a:p>
                      <a:r>
                        <a:rPr lang="en-GB" dirty="0" smtClean="0"/>
                        <a:t>10000</a:t>
                      </a:r>
                      <a:endParaRPr lang="en-GB" dirty="0"/>
                    </a:p>
                  </a:txBody>
                  <a:tcPr/>
                </a:tc>
                <a:extLst>
                  <a:ext uri="{0D108BD9-81ED-4DB2-BD59-A6C34878D82A}">
                    <a16:rowId xmlns:a16="http://schemas.microsoft.com/office/drawing/2014/main" xmlns="" val="2280199433"/>
                  </a:ext>
                </a:extLst>
              </a:tr>
              <a:tr h="447895">
                <a:tc>
                  <a:txBody>
                    <a:bodyPr/>
                    <a:lstStyle/>
                    <a:p>
                      <a:r>
                        <a:rPr lang="en-GB" dirty="0" smtClean="0"/>
                        <a:t>Total</a:t>
                      </a:r>
                      <a:endParaRPr lang="en-GB" dirty="0"/>
                    </a:p>
                  </a:txBody>
                  <a:tcPr/>
                </a:tc>
                <a:tc>
                  <a:txBody>
                    <a:bodyPr/>
                    <a:lstStyle/>
                    <a:p>
                      <a:r>
                        <a:rPr lang="en-GB" dirty="0" smtClean="0"/>
                        <a:t>127100</a:t>
                      </a:r>
                      <a:endParaRPr lang="en-GB" dirty="0"/>
                    </a:p>
                  </a:txBody>
                  <a:tcPr/>
                </a:tc>
                <a:extLst>
                  <a:ext uri="{0D108BD9-81ED-4DB2-BD59-A6C34878D82A}">
                    <a16:rowId xmlns:a16="http://schemas.microsoft.com/office/drawing/2014/main" xmlns="" val="4120289391"/>
                  </a:ext>
                </a:extLst>
              </a:tr>
            </a:tbl>
          </a:graphicData>
        </a:graphic>
      </p:graphicFrame>
      <p:sp>
        <p:nvSpPr>
          <p:cNvPr id="5" name="TextBox 4"/>
          <p:cNvSpPr txBox="1"/>
          <p:nvPr/>
        </p:nvSpPr>
        <p:spPr>
          <a:xfrm>
            <a:off x="803728" y="452846"/>
            <a:ext cx="10699932" cy="1754326"/>
          </a:xfrm>
          <a:prstGeom prst="rect">
            <a:avLst/>
          </a:prstGeom>
          <a:noFill/>
        </p:spPr>
        <p:txBody>
          <a:bodyPr wrap="square" rtlCol="0">
            <a:spAutoFit/>
          </a:bodyPr>
          <a:lstStyle/>
          <a:p>
            <a:r>
              <a:rPr lang="en-GB" b="1" dirty="0"/>
              <a:t>Funding Sources:</a:t>
            </a:r>
          </a:p>
          <a:p>
            <a:r>
              <a:rPr lang="en-GB" dirty="0"/>
              <a:t>The revenue come from the registration fee</a:t>
            </a:r>
            <a:r>
              <a:rPr lang="en-GB" dirty="0" smtClean="0"/>
              <a:t>.</a:t>
            </a:r>
          </a:p>
          <a:p>
            <a:r>
              <a:rPr lang="en-GB" dirty="0" smtClean="0"/>
              <a:t>Booth fees of exhibition.</a:t>
            </a:r>
          </a:p>
          <a:p>
            <a:r>
              <a:rPr lang="en-GB" dirty="0" smtClean="0"/>
              <a:t>Sponsorship</a:t>
            </a:r>
          </a:p>
          <a:p>
            <a:r>
              <a:rPr lang="en-GB" dirty="0" smtClean="0"/>
              <a:t>And the grant of the public sector. </a:t>
            </a:r>
            <a:endParaRPr lang="en-GB" dirty="0"/>
          </a:p>
          <a:p>
            <a:endParaRPr lang="en-GB" dirty="0"/>
          </a:p>
        </p:txBody>
      </p:sp>
      <p:sp>
        <p:nvSpPr>
          <p:cNvPr id="6" name="TextBox 5"/>
          <p:cNvSpPr txBox="1"/>
          <p:nvPr/>
        </p:nvSpPr>
        <p:spPr>
          <a:xfrm>
            <a:off x="882468" y="5843451"/>
            <a:ext cx="10621192" cy="923330"/>
          </a:xfrm>
          <a:prstGeom prst="rect">
            <a:avLst/>
          </a:prstGeom>
          <a:noFill/>
        </p:spPr>
        <p:txBody>
          <a:bodyPr wrap="square" rtlCol="0">
            <a:spAutoFit/>
          </a:bodyPr>
          <a:lstStyle/>
          <a:p>
            <a:r>
              <a:rPr lang="en-GB" dirty="0" smtClean="0"/>
              <a:t>Net Surplus: 127100- 91200= </a:t>
            </a:r>
            <a:r>
              <a:rPr lang="en-GB" dirty="0"/>
              <a:t>£</a:t>
            </a:r>
            <a:r>
              <a:rPr lang="en-GB" dirty="0" smtClean="0"/>
              <a:t>35900 profit</a:t>
            </a:r>
            <a:endParaRPr lang="en-GB" dirty="0"/>
          </a:p>
          <a:p>
            <a:endParaRPr lang="en-GB" dirty="0"/>
          </a:p>
          <a:p>
            <a:r>
              <a:rPr lang="en-GB" dirty="0" smtClean="0"/>
              <a:t> </a:t>
            </a:r>
            <a:endParaRPr lang="en-GB" dirty="0"/>
          </a:p>
        </p:txBody>
      </p:sp>
    </p:spTree>
    <p:extLst>
      <p:ext uri="{BB962C8B-B14F-4D97-AF65-F5344CB8AC3E}">
        <p14:creationId xmlns:p14="http://schemas.microsoft.com/office/powerpoint/2010/main" val="2766690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192"/>
            <a:ext cx="10515600" cy="695461"/>
          </a:xfrm>
        </p:spPr>
        <p:txBody>
          <a:bodyPr>
            <a:normAutofit/>
          </a:bodyPr>
          <a:lstStyle/>
          <a:p>
            <a:r>
              <a:rPr lang="en-GB" sz="2800" b="1" dirty="0" smtClean="0"/>
              <a:t>References:</a:t>
            </a:r>
            <a:endParaRPr lang="en-GB" sz="2800" b="1" dirty="0"/>
          </a:p>
        </p:txBody>
      </p:sp>
      <p:sp>
        <p:nvSpPr>
          <p:cNvPr id="3" name="Content Placeholder 2"/>
          <p:cNvSpPr>
            <a:spLocks noGrp="1"/>
          </p:cNvSpPr>
          <p:nvPr>
            <p:ph idx="1"/>
          </p:nvPr>
        </p:nvSpPr>
        <p:spPr>
          <a:xfrm>
            <a:off x="0" y="600891"/>
            <a:ext cx="11980817" cy="5486401"/>
          </a:xfrm>
        </p:spPr>
        <p:txBody>
          <a:bodyPr>
            <a:noAutofit/>
          </a:bodyPr>
          <a:lstStyle/>
          <a:p>
            <a:pPr algn="just"/>
            <a:r>
              <a:rPr lang="en-GB" sz="800" dirty="0">
                <a:cs typeface="Times New Roman" panose="02020603050405020304" pitchFamily="18" charset="0"/>
              </a:rPr>
              <a:t>Allen, J., Harris, R., McDonnell, I.,  O'Toole, W. (2017). </a:t>
            </a:r>
            <a:r>
              <a:rPr lang="en-GB" sz="800" i="1" dirty="0">
                <a:cs typeface="Times New Roman" panose="02020603050405020304" pitchFamily="18" charset="0"/>
              </a:rPr>
              <a:t>Festival and Special Event Management</a:t>
            </a:r>
            <a:r>
              <a:rPr lang="en-GB" sz="800" dirty="0">
                <a:cs typeface="Times New Roman" panose="02020603050405020304" pitchFamily="18" charset="0"/>
              </a:rPr>
              <a:t>. Milton: Wiley</a:t>
            </a:r>
            <a:r>
              <a:rPr lang="en-GB" sz="800" dirty="0" smtClean="0">
                <a:cs typeface="Times New Roman" panose="02020603050405020304" pitchFamily="18" charset="0"/>
              </a:rPr>
              <a:t>.</a:t>
            </a:r>
          </a:p>
          <a:p>
            <a:pPr algn="just"/>
            <a:r>
              <a:rPr lang="en-GB" sz="800" dirty="0" smtClean="0">
                <a:cs typeface="Times New Roman" panose="02020603050405020304" pitchFamily="18" charset="0"/>
              </a:rPr>
              <a:t>Black., </a:t>
            </a:r>
            <a:r>
              <a:rPr lang="en-GB" sz="800" dirty="0">
                <a:cs typeface="Times New Roman" panose="02020603050405020304" pitchFamily="18" charset="0"/>
              </a:rPr>
              <a:t>T</a:t>
            </a:r>
            <a:r>
              <a:rPr lang="en-GB" sz="800" dirty="0" smtClean="0">
                <a:cs typeface="Times New Roman" panose="02020603050405020304" pitchFamily="18" charset="0"/>
              </a:rPr>
              <a:t>, </a:t>
            </a:r>
            <a:r>
              <a:rPr lang="en-GB" sz="800" dirty="0" err="1" smtClean="0">
                <a:cs typeface="Times New Roman" panose="02020603050405020304" pitchFamily="18" charset="0"/>
              </a:rPr>
              <a:t>Blac</a:t>
            </a:r>
            <a:r>
              <a:rPr lang="en-GB" sz="800" dirty="0" smtClean="0">
                <a:cs typeface="Times New Roman" panose="02020603050405020304" pitchFamily="18" charset="0"/>
              </a:rPr>
              <a:t>., J. (2022) </a:t>
            </a:r>
            <a:r>
              <a:rPr lang="en-GB" sz="800" i="1" dirty="0">
                <a:cs typeface="Times New Roman" panose="02020603050405020304" pitchFamily="18" charset="0"/>
              </a:rPr>
              <a:t>Critical Evaluation Of The Event Design And Experience</a:t>
            </a:r>
            <a:r>
              <a:rPr lang="en-GB" sz="800" dirty="0">
                <a:cs typeface="Times New Roman" panose="02020603050405020304" pitchFamily="18" charset="0"/>
              </a:rPr>
              <a:t>. Available at: </a:t>
            </a:r>
            <a:r>
              <a:rPr lang="en-GB" sz="800" dirty="0">
                <a:cs typeface="Times New Roman" panose="02020603050405020304" pitchFamily="18" charset="0"/>
                <a:hlinkClick r:id="rId2"/>
              </a:rPr>
              <a:t>https://blacktiesandblackjack.wordpress.com/critical-evaluation-of-the-event-design-and-experience-from-various-stakeholders-perspectives</a:t>
            </a:r>
            <a:r>
              <a:rPr lang="en-GB" sz="800" dirty="0" smtClean="0">
                <a:cs typeface="Times New Roman" panose="02020603050405020304" pitchFamily="18" charset="0"/>
                <a:hlinkClick r:id="rId2"/>
              </a:rPr>
              <a:t>/</a:t>
            </a:r>
            <a:r>
              <a:rPr lang="en-GB" sz="800" dirty="0" smtClean="0">
                <a:cs typeface="Times New Roman" panose="02020603050405020304" pitchFamily="18" charset="0"/>
              </a:rPr>
              <a:t>. </a:t>
            </a:r>
            <a:r>
              <a:rPr lang="en-GB" sz="800" dirty="0"/>
              <a:t>Accessed: (9 June 2025).</a:t>
            </a:r>
            <a:endParaRPr lang="en-GB" sz="800" dirty="0">
              <a:cs typeface="Times New Roman" panose="02020603050405020304" pitchFamily="18" charset="0"/>
            </a:endParaRPr>
          </a:p>
          <a:p>
            <a:pPr algn="just"/>
            <a:r>
              <a:rPr lang="en-GB" sz="800" dirty="0" smtClean="0">
                <a:cs typeface="Times New Roman" panose="02020603050405020304" pitchFamily="18" charset="0"/>
              </a:rPr>
              <a:t>Clark</a:t>
            </a:r>
            <a:r>
              <a:rPr lang="en-GB" sz="800" dirty="0">
                <a:cs typeface="Times New Roman" panose="02020603050405020304" pitchFamily="18" charset="0"/>
              </a:rPr>
              <a:t>, S. (2020) </a:t>
            </a:r>
            <a:r>
              <a:rPr lang="en-GB" sz="800" i="1" dirty="0">
                <a:cs typeface="Times New Roman" panose="02020603050405020304" pitchFamily="18" charset="0"/>
              </a:rPr>
              <a:t>'Technology requirements for hybrid conferences', </a:t>
            </a:r>
            <a:r>
              <a:rPr lang="en-GB" sz="800" dirty="0" err="1">
                <a:cs typeface="Times New Roman" panose="02020603050405020304" pitchFamily="18" charset="0"/>
              </a:rPr>
              <a:t>EventTech</a:t>
            </a:r>
            <a:r>
              <a:rPr lang="en-GB" sz="800" i="1" dirty="0">
                <a:cs typeface="Times New Roman" panose="02020603050405020304" pitchFamily="18" charset="0"/>
              </a:rPr>
              <a:t> Journal</a:t>
            </a:r>
            <a:r>
              <a:rPr lang="en-GB" sz="800" dirty="0">
                <a:cs typeface="Times New Roman" panose="02020603050405020304" pitchFamily="18" charset="0"/>
              </a:rPr>
              <a:t>, 15(4), pp. 23-30</a:t>
            </a:r>
            <a:r>
              <a:rPr lang="en-GB" sz="800" dirty="0" smtClean="0">
                <a:cs typeface="Times New Roman" panose="02020603050405020304" pitchFamily="18" charset="0"/>
              </a:rPr>
              <a:t>.</a:t>
            </a:r>
          </a:p>
          <a:p>
            <a:pPr algn="just"/>
            <a:r>
              <a:rPr lang="en-GB" sz="800" dirty="0">
                <a:cs typeface="Times New Roman" panose="02020603050405020304" pitchFamily="18" charset="0"/>
              </a:rPr>
              <a:t>Perry, L.D., Hogg, S.L., </a:t>
            </a:r>
            <a:r>
              <a:rPr lang="en-GB" sz="800" dirty="0" err="1">
                <a:cs typeface="Times New Roman" panose="02020603050405020304" pitchFamily="18" charset="0"/>
              </a:rPr>
              <a:t>Bowdin</a:t>
            </a:r>
            <a:r>
              <a:rPr lang="en-GB" sz="800" dirty="0">
                <a:cs typeface="Times New Roman" panose="02020603050405020304" pitchFamily="18" charset="0"/>
              </a:rPr>
              <a:t>, S., </a:t>
            </a:r>
            <a:r>
              <a:rPr lang="en-GB" sz="800" dirty="0" err="1">
                <a:cs typeface="Times New Roman" panose="02020603050405020304" pitchFamily="18" charset="0"/>
              </a:rPr>
              <a:t>Ambegaonkar</a:t>
            </a:r>
            <a:r>
              <a:rPr lang="en-GB" sz="800" dirty="0">
                <a:cs typeface="Times New Roman" panose="02020603050405020304" pitchFamily="18" charset="0"/>
              </a:rPr>
              <a:t>, G. </a:t>
            </a:r>
            <a:r>
              <a:rPr lang="en-GB" sz="800" dirty="0" smtClean="0">
                <a:cs typeface="Times New Roman" panose="02020603050405020304" pitchFamily="18" charset="0"/>
              </a:rPr>
              <a:t> </a:t>
            </a:r>
            <a:r>
              <a:rPr lang="en-GB" sz="800" dirty="0">
                <a:cs typeface="Times New Roman" panose="02020603050405020304" pitchFamily="18" charset="0"/>
              </a:rPr>
              <a:t>Parker, A.P.J. (2022</a:t>
            </a:r>
            <a:r>
              <a:rPr lang="en-GB" sz="800" dirty="0" smtClean="0">
                <a:cs typeface="Times New Roman" panose="02020603050405020304" pitchFamily="18" charset="0"/>
              </a:rPr>
              <a:t>). </a:t>
            </a:r>
            <a:r>
              <a:rPr lang="en-GB" sz="800" i="1" dirty="0">
                <a:cs typeface="Times New Roman" panose="02020603050405020304" pitchFamily="18" charset="0"/>
              </a:rPr>
              <a:t>‘Fifteen‑minute consultation: The efficient investigation of infantile and childhood epileptic encephalopathies in the era of modern genomics</a:t>
            </a:r>
            <a:r>
              <a:rPr lang="en-GB" sz="800" dirty="0">
                <a:cs typeface="Times New Roman" panose="02020603050405020304" pitchFamily="18" charset="0"/>
              </a:rPr>
              <a:t>’, *Archives of Disease in Childhood: Education and Practice Edition*, 107(2), pp. 80–87. </a:t>
            </a:r>
            <a:endParaRPr lang="en-GB" sz="800" dirty="0" smtClean="0">
              <a:cs typeface="Times New Roman" panose="02020603050405020304" pitchFamily="18" charset="0"/>
            </a:endParaRPr>
          </a:p>
          <a:p>
            <a:pPr algn="just"/>
            <a:r>
              <a:rPr lang="en-GB" sz="800" dirty="0" smtClean="0">
                <a:cs typeface="Times New Roman" panose="02020603050405020304" pitchFamily="18" charset="0"/>
              </a:rPr>
              <a:t>Dowson</a:t>
            </a:r>
            <a:r>
              <a:rPr lang="en-GB" sz="800" dirty="0">
                <a:cs typeface="Times New Roman" panose="02020603050405020304" pitchFamily="18" charset="0"/>
              </a:rPr>
              <a:t>, R., Bassett, D. (2018). </a:t>
            </a:r>
            <a:r>
              <a:rPr lang="en-GB" sz="800" i="1" dirty="0">
                <a:cs typeface="Times New Roman" panose="02020603050405020304" pitchFamily="18" charset="0"/>
              </a:rPr>
              <a:t>Event Planning and Management: Principles, Planning and Practice</a:t>
            </a:r>
            <a:r>
              <a:rPr lang="en-GB" sz="800" dirty="0">
                <a:cs typeface="Times New Roman" panose="02020603050405020304" pitchFamily="18" charset="0"/>
              </a:rPr>
              <a:t>. London: </a:t>
            </a:r>
            <a:r>
              <a:rPr lang="en-GB" sz="800" dirty="0" err="1">
                <a:cs typeface="Times New Roman" panose="02020603050405020304" pitchFamily="18" charset="0"/>
              </a:rPr>
              <a:t>Kogan</a:t>
            </a:r>
            <a:r>
              <a:rPr lang="en-GB" sz="800" dirty="0">
                <a:cs typeface="Times New Roman" panose="02020603050405020304" pitchFamily="18" charset="0"/>
              </a:rPr>
              <a:t> Page.</a:t>
            </a:r>
          </a:p>
          <a:p>
            <a:pPr algn="just"/>
            <a:r>
              <a:rPr lang="en-GB" sz="800" dirty="0">
                <a:cs typeface="Times New Roman" panose="02020603050405020304" pitchFamily="18" charset="0"/>
              </a:rPr>
              <a:t>Deloitte, (2023) </a:t>
            </a:r>
            <a:r>
              <a:rPr lang="en-GB" sz="800" i="1" dirty="0">
                <a:cs typeface="Times New Roman" panose="02020603050405020304" pitchFamily="18" charset="0"/>
              </a:rPr>
              <a:t>Diversity, Equity, and Inclusion in the Workplace: Key Trends and Challenges</a:t>
            </a:r>
            <a:r>
              <a:rPr lang="en-GB" sz="800" dirty="0">
                <a:cs typeface="Times New Roman" panose="02020603050405020304" pitchFamily="18" charset="0"/>
              </a:rPr>
              <a:t>. Available at: </a:t>
            </a:r>
            <a:r>
              <a:rPr lang="en-GB" sz="800" u="sng" dirty="0">
                <a:cs typeface="Times New Roman" panose="02020603050405020304" pitchFamily="18" charset="0"/>
                <a:hlinkClick r:id="rId3"/>
              </a:rPr>
              <a:t>https://www2.deloitte.com</a:t>
            </a:r>
            <a:r>
              <a:rPr lang="en-GB" sz="800" dirty="0">
                <a:cs typeface="Times New Roman" panose="02020603050405020304" pitchFamily="18" charset="0"/>
              </a:rPr>
              <a:t>. Accessed</a:t>
            </a:r>
            <a:r>
              <a:rPr lang="en-GB" sz="800" dirty="0" smtClean="0">
                <a:cs typeface="Times New Roman" panose="02020603050405020304" pitchFamily="18" charset="0"/>
              </a:rPr>
              <a:t>: (15 May 2025).</a:t>
            </a:r>
          </a:p>
          <a:p>
            <a:pPr algn="just"/>
            <a:r>
              <a:rPr lang="en-GB" sz="800" dirty="0" err="1"/>
              <a:t>Derrett</a:t>
            </a:r>
            <a:r>
              <a:rPr lang="en-GB" sz="800" dirty="0"/>
              <a:t>, R. (2003) ‘Festivals &amp; regional destinations: How festivals demonstrate a sense of community &amp; place’, </a:t>
            </a:r>
            <a:r>
              <a:rPr lang="en-GB" sz="800" i="1" dirty="0"/>
              <a:t>Rural Society</a:t>
            </a:r>
            <a:r>
              <a:rPr lang="en-GB" sz="800" dirty="0"/>
              <a:t>, 13(1), pp. 35–53.</a:t>
            </a:r>
            <a:endParaRPr lang="en-GB" sz="800" dirty="0" smtClean="0">
              <a:cs typeface="Times New Roman" panose="02020603050405020304" pitchFamily="18" charset="0"/>
            </a:endParaRPr>
          </a:p>
          <a:p>
            <a:pPr algn="just"/>
            <a:r>
              <a:rPr lang="en-GB" sz="800" dirty="0" smtClean="0"/>
              <a:t>DMC, </a:t>
            </a:r>
            <a:r>
              <a:rPr lang="en-GB" sz="800" dirty="0"/>
              <a:t>(2025) </a:t>
            </a:r>
            <a:r>
              <a:rPr lang="en-GB" sz="800" i="1" dirty="0"/>
              <a:t>Spring Forward: Top Destinations for MICE Events</a:t>
            </a:r>
            <a:r>
              <a:rPr lang="en-GB" sz="800" dirty="0"/>
              <a:t>. Available at: </a:t>
            </a:r>
            <a:r>
              <a:rPr lang="en-GB" sz="800" dirty="0">
                <a:hlinkClick r:id="rId4"/>
              </a:rPr>
              <a:t>https://www.uniquedmc.com/2025/03/10/spring-forward-top-destinations-for-mice-events/</a:t>
            </a:r>
            <a:r>
              <a:rPr lang="en-GB" sz="800" dirty="0"/>
              <a:t> </a:t>
            </a:r>
            <a:r>
              <a:rPr lang="en-GB" sz="800" dirty="0">
                <a:cs typeface="Times New Roman" panose="02020603050405020304" pitchFamily="18" charset="0"/>
              </a:rPr>
              <a:t>Accessed: (15 May 2025</a:t>
            </a:r>
            <a:r>
              <a:rPr lang="en-GB" sz="800" dirty="0" smtClean="0">
                <a:cs typeface="Times New Roman" panose="02020603050405020304" pitchFamily="18" charset="0"/>
              </a:rPr>
              <a:t>).</a:t>
            </a:r>
            <a:endParaRPr lang="en-GB" sz="800" dirty="0">
              <a:cs typeface="Times New Roman" panose="02020603050405020304" pitchFamily="18" charset="0"/>
            </a:endParaRPr>
          </a:p>
          <a:p>
            <a:pPr algn="just"/>
            <a:r>
              <a:rPr lang="en-GB" sz="800" dirty="0" smtClean="0"/>
              <a:t>IMEX </a:t>
            </a:r>
            <a:r>
              <a:rPr lang="en-GB" sz="800" dirty="0"/>
              <a:t>Frankfurt (</a:t>
            </a:r>
            <a:r>
              <a:rPr lang="en-GB" sz="800" dirty="0" err="1"/>
              <a:t>n.d.</a:t>
            </a:r>
            <a:r>
              <a:rPr lang="en-GB" sz="800" dirty="0"/>
              <a:t>) </a:t>
            </a:r>
            <a:r>
              <a:rPr lang="en-GB" sz="800" i="1" dirty="0"/>
              <a:t>IMEX Frankfurt 2025</a:t>
            </a:r>
            <a:r>
              <a:rPr lang="en-GB" sz="800" dirty="0"/>
              <a:t>. Available at: </a:t>
            </a:r>
            <a:r>
              <a:rPr lang="en-GB" sz="800" dirty="0">
                <a:hlinkClick r:id="rId5"/>
              </a:rPr>
              <a:t>https://imex-frankfurt.com/newfront</a:t>
            </a:r>
            <a:r>
              <a:rPr lang="en-GB" sz="800" dirty="0"/>
              <a:t> </a:t>
            </a:r>
            <a:r>
              <a:rPr lang="en-GB" sz="800" dirty="0">
                <a:cs typeface="Times New Roman" panose="02020603050405020304" pitchFamily="18" charset="0"/>
              </a:rPr>
              <a:t>Accessed: (15 May 2025</a:t>
            </a:r>
            <a:r>
              <a:rPr lang="en-GB" sz="800" dirty="0" smtClean="0">
                <a:cs typeface="Times New Roman" panose="02020603050405020304" pitchFamily="18" charset="0"/>
              </a:rPr>
              <a:t>).</a:t>
            </a:r>
          </a:p>
          <a:p>
            <a:pPr algn="just"/>
            <a:r>
              <a:rPr lang="en-GB" sz="800" dirty="0" smtClean="0"/>
              <a:t>EMBOK, (2023) </a:t>
            </a:r>
            <a:r>
              <a:rPr lang="en-GB" sz="800" i="1" dirty="0"/>
              <a:t>Phases</a:t>
            </a:r>
            <a:r>
              <a:rPr lang="en-GB" sz="800" dirty="0"/>
              <a:t>. Event Management Body of Knowledge. Available at: </a:t>
            </a:r>
            <a:r>
              <a:rPr lang="en-GB" sz="800" dirty="0">
                <a:hlinkClick r:id="rId6"/>
              </a:rPr>
              <a:t>https://www.embok.org/index.php/embok-model/phases</a:t>
            </a:r>
            <a:r>
              <a:rPr lang="en-GB" sz="800" dirty="0"/>
              <a:t> (Accessed: 9 June 2025).</a:t>
            </a:r>
            <a:endParaRPr lang="en-GB" sz="800" dirty="0">
              <a:cs typeface="Times New Roman" panose="02020603050405020304" pitchFamily="18" charset="0"/>
            </a:endParaRPr>
          </a:p>
          <a:p>
            <a:pPr algn="just"/>
            <a:r>
              <a:rPr lang="en-GB" sz="800" dirty="0" err="1" smtClean="0">
                <a:cs typeface="Times New Roman" panose="02020603050405020304" pitchFamily="18" charset="0"/>
              </a:rPr>
              <a:t>Firstup</a:t>
            </a:r>
            <a:r>
              <a:rPr lang="en-GB" sz="800" dirty="0">
                <a:cs typeface="Times New Roman" panose="02020603050405020304" pitchFamily="18" charset="0"/>
              </a:rPr>
              <a:t>, (2024). </a:t>
            </a:r>
            <a:r>
              <a:rPr lang="en-GB" sz="800" i="1" dirty="0">
                <a:cs typeface="Times New Roman" panose="02020603050405020304" pitchFamily="18" charset="0"/>
              </a:rPr>
              <a:t>15 ways to improve diversity and Inclusion in work place.</a:t>
            </a:r>
            <a:r>
              <a:rPr lang="en-GB" sz="800" dirty="0">
                <a:cs typeface="Times New Roman" panose="02020603050405020304" pitchFamily="18" charset="0"/>
              </a:rPr>
              <a:t> Available at: </a:t>
            </a:r>
            <a:r>
              <a:rPr lang="en-GB" sz="800" u="sng" dirty="0">
                <a:cs typeface="Times New Roman" panose="02020603050405020304" pitchFamily="18" charset="0"/>
                <a:hlinkClick r:id="rId7"/>
              </a:rPr>
              <a:t>https://firstup.io/blog/15-ways-to-improve-diversity-and-inclusion-in-the-workplace/</a:t>
            </a:r>
            <a:r>
              <a:rPr lang="en-GB" sz="800" dirty="0">
                <a:cs typeface="Times New Roman" panose="02020603050405020304" pitchFamily="18" charset="0"/>
              </a:rPr>
              <a:t>. Accessed: (15 May 2025</a:t>
            </a:r>
            <a:r>
              <a:rPr lang="en-GB" sz="800" dirty="0" smtClean="0">
                <a:cs typeface="Times New Roman" panose="02020603050405020304" pitchFamily="18" charset="0"/>
              </a:rPr>
              <a:t>).</a:t>
            </a:r>
            <a:endParaRPr lang="en-GB" sz="800" dirty="0">
              <a:cs typeface="Times New Roman" panose="02020603050405020304" pitchFamily="18" charset="0"/>
            </a:endParaRPr>
          </a:p>
          <a:p>
            <a:pPr algn="just"/>
            <a:r>
              <a:rPr lang="en-GB" sz="800" dirty="0" err="1">
                <a:cs typeface="Times New Roman" panose="02020603050405020304" pitchFamily="18" charset="0"/>
              </a:rPr>
              <a:t>Finkel</a:t>
            </a:r>
            <a:r>
              <a:rPr lang="en-GB" sz="800" dirty="0">
                <a:cs typeface="Times New Roman" panose="02020603050405020304" pitchFamily="18" charset="0"/>
              </a:rPr>
              <a:t>, R., Sharp, B., and Sweeney, M. (2019) </a:t>
            </a:r>
            <a:r>
              <a:rPr lang="en-GB" sz="800" i="1" dirty="0">
                <a:cs typeface="Times New Roman" panose="02020603050405020304" pitchFamily="18" charset="0"/>
              </a:rPr>
              <a:t>Accessibility, Inclusion, and Diversity in Critical Event Studies</a:t>
            </a:r>
            <a:r>
              <a:rPr lang="en-GB" sz="800" dirty="0">
                <a:cs typeface="Times New Roman" panose="02020603050405020304" pitchFamily="18" charset="0"/>
              </a:rPr>
              <a:t>. Abingdon: Routledge. Pp: </a:t>
            </a:r>
            <a:r>
              <a:rPr lang="en-GB" sz="800" dirty="0" smtClean="0">
                <a:cs typeface="Times New Roman" panose="02020603050405020304" pitchFamily="18" charset="0"/>
              </a:rPr>
              <a:t>1-16.</a:t>
            </a:r>
          </a:p>
          <a:p>
            <a:pPr algn="just"/>
            <a:r>
              <a:rPr lang="en-GB" sz="800" dirty="0" err="1" smtClean="0"/>
              <a:t>GeeksforGeeks</a:t>
            </a:r>
            <a:r>
              <a:rPr lang="en-GB" sz="800" dirty="0" smtClean="0"/>
              <a:t>, (2021) </a:t>
            </a:r>
            <a:r>
              <a:rPr lang="en-GB" sz="800" i="1" dirty="0"/>
              <a:t>STP Marketing – Segmentation, Targeting, and Positioning</a:t>
            </a:r>
            <a:r>
              <a:rPr lang="en-GB" sz="800" dirty="0"/>
              <a:t>. Available at: </a:t>
            </a:r>
            <a:r>
              <a:rPr lang="en-GB" sz="800" dirty="0">
                <a:hlinkClick r:id="rId8"/>
              </a:rPr>
              <a:t>https://www.geeksforgeeks.org/marketing/stp-segmentation-targeting-and-positioning/#what-is-segmentation</a:t>
            </a:r>
            <a:r>
              <a:rPr lang="en-GB" sz="800" dirty="0"/>
              <a:t> </a:t>
            </a:r>
            <a:r>
              <a:rPr lang="en-GB" sz="800" dirty="0" smtClean="0"/>
              <a:t>Accessed</a:t>
            </a:r>
            <a:r>
              <a:rPr lang="en-GB" sz="800" dirty="0"/>
              <a:t>: </a:t>
            </a:r>
            <a:r>
              <a:rPr lang="en-GB" sz="800" dirty="0" smtClean="0"/>
              <a:t>(9 </a:t>
            </a:r>
            <a:r>
              <a:rPr lang="en-GB" sz="800" dirty="0"/>
              <a:t>June 2025).</a:t>
            </a:r>
            <a:endParaRPr lang="en-GB" sz="800" dirty="0" smtClean="0">
              <a:cs typeface="Times New Roman" panose="02020603050405020304" pitchFamily="18" charset="0"/>
            </a:endParaRPr>
          </a:p>
          <a:p>
            <a:pPr algn="just"/>
            <a:r>
              <a:rPr lang="en-GB" sz="800" dirty="0"/>
              <a:t>North Wales Holiday </a:t>
            </a:r>
            <a:r>
              <a:rPr lang="en-GB" sz="800" dirty="0" smtClean="0"/>
              <a:t>Cottages, (2025) </a:t>
            </a:r>
            <a:r>
              <a:rPr lang="en-GB" sz="800" i="1" dirty="0"/>
              <a:t>Llandudno</a:t>
            </a:r>
            <a:r>
              <a:rPr lang="en-GB" sz="800" dirty="0"/>
              <a:t>. Available at: </a:t>
            </a:r>
            <a:r>
              <a:rPr lang="en-GB" sz="800" dirty="0">
                <a:hlinkClick r:id="rId9"/>
              </a:rPr>
              <a:t>https://</a:t>
            </a:r>
            <a:r>
              <a:rPr lang="en-GB" sz="800" dirty="0" smtClean="0">
                <a:hlinkClick r:id="rId9"/>
              </a:rPr>
              <a:t>www.northwalesholidaycottages.co.uk/destination/wales/north-wales-coast/Llandudno</a:t>
            </a:r>
            <a:r>
              <a:rPr lang="en-GB" sz="800" dirty="0" smtClean="0"/>
              <a:t>. Accessed</a:t>
            </a:r>
            <a:r>
              <a:rPr lang="en-GB" sz="800" dirty="0"/>
              <a:t>: </a:t>
            </a:r>
            <a:r>
              <a:rPr lang="en-GB" sz="800" dirty="0">
                <a:cs typeface="Times New Roman" panose="02020603050405020304" pitchFamily="18" charset="0"/>
              </a:rPr>
              <a:t>(15 May 2025</a:t>
            </a:r>
            <a:r>
              <a:rPr lang="en-GB" sz="800" dirty="0" smtClean="0">
                <a:cs typeface="Times New Roman" panose="02020603050405020304" pitchFamily="18" charset="0"/>
              </a:rPr>
              <a:t>).</a:t>
            </a:r>
          </a:p>
          <a:p>
            <a:pPr algn="just"/>
            <a:r>
              <a:rPr lang="en-GB" sz="800" dirty="0" err="1">
                <a:cs typeface="Times New Roman" panose="02020603050405020304" pitchFamily="18" charset="0"/>
              </a:rPr>
              <a:t>Nzololo</a:t>
            </a:r>
            <a:r>
              <a:rPr lang="en-GB" sz="800" dirty="0">
                <a:cs typeface="Times New Roman" panose="02020603050405020304" pitchFamily="18" charset="0"/>
              </a:rPr>
              <a:t>, M. (2020) ‘Towards Hospital Marketing at the Brazzaville University Hospital </a:t>
            </a:r>
            <a:r>
              <a:rPr lang="en-GB" sz="800" dirty="0" err="1">
                <a:cs typeface="Times New Roman" panose="02020603050405020304" pitchFamily="18" charset="0"/>
              </a:rPr>
              <a:t>Center</a:t>
            </a:r>
            <a:r>
              <a:rPr lang="en-GB" sz="800" dirty="0">
                <a:cs typeface="Times New Roman" panose="02020603050405020304" pitchFamily="18" charset="0"/>
              </a:rPr>
              <a:t>’, *Open Journal of Business and Management*, 8(6), pp. 2409–2422. </a:t>
            </a:r>
            <a:endParaRPr lang="en-GB" sz="800" dirty="0" smtClean="0">
              <a:cs typeface="Times New Roman" panose="02020603050405020304" pitchFamily="18" charset="0"/>
            </a:endParaRPr>
          </a:p>
          <a:p>
            <a:pPr algn="just"/>
            <a:r>
              <a:rPr lang="en-GB" sz="800" dirty="0" err="1" smtClean="0"/>
              <a:t>Omole</a:t>
            </a:r>
            <a:r>
              <a:rPr lang="en-GB" sz="800" dirty="0"/>
              <a:t>, F.O., </a:t>
            </a:r>
            <a:r>
              <a:rPr lang="en-GB" sz="800" dirty="0" err="1"/>
              <a:t>Olajiga</a:t>
            </a:r>
            <a:r>
              <a:rPr lang="en-GB" sz="800" dirty="0"/>
              <a:t>, O.K. and </a:t>
            </a:r>
            <a:r>
              <a:rPr lang="en-GB" sz="800" dirty="0" err="1"/>
              <a:t>Olatunde</a:t>
            </a:r>
            <a:r>
              <a:rPr lang="en-GB" sz="800" dirty="0"/>
              <a:t>, T. (2024) ‘Sustainable urban design: A review of eco-friendly building practices and community impact’, </a:t>
            </a:r>
            <a:r>
              <a:rPr lang="en-GB" sz="800" i="1" dirty="0"/>
              <a:t>Engineering Science &amp; Technology Journal</a:t>
            </a:r>
            <a:r>
              <a:rPr lang="en-GB" sz="800" dirty="0"/>
              <a:t>, 5(3), pp. 1020–1030.</a:t>
            </a:r>
            <a:endParaRPr lang="en-GB" sz="800" dirty="0" smtClean="0">
              <a:cs typeface="Times New Roman" panose="02020603050405020304" pitchFamily="18" charset="0"/>
            </a:endParaRPr>
          </a:p>
          <a:p>
            <a:pPr algn="just"/>
            <a:r>
              <a:rPr lang="en-GB" sz="800" dirty="0"/>
              <a:t>PASC UK (</a:t>
            </a:r>
            <a:r>
              <a:rPr lang="en-GB" sz="800" dirty="0" err="1"/>
              <a:t>n.d.</a:t>
            </a:r>
            <a:r>
              <a:rPr lang="en-GB" sz="800" dirty="0"/>
              <a:t>) </a:t>
            </a:r>
            <a:r>
              <a:rPr lang="en-GB" sz="800" i="1" dirty="0"/>
              <a:t>Representation in Wales</a:t>
            </a:r>
            <a:r>
              <a:rPr lang="en-GB" sz="800" dirty="0"/>
              <a:t>. Available at: </a:t>
            </a:r>
            <a:r>
              <a:rPr lang="en-GB" sz="800" dirty="0">
                <a:hlinkClick r:id="rId10"/>
              </a:rPr>
              <a:t>https://www.pascuk.co.uk/representation-in-wales/</a:t>
            </a:r>
            <a:r>
              <a:rPr lang="en-GB" sz="800" dirty="0"/>
              <a:t> Accessed: </a:t>
            </a:r>
            <a:r>
              <a:rPr lang="en-GB" sz="800" dirty="0">
                <a:cs typeface="Times New Roman" panose="02020603050405020304" pitchFamily="18" charset="0"/>
              </a:rPr>
              <a:t>(15 May 2025</a:t>
            </a:r>
            <a:r>
              <a:rPr lang="en-GB" sz="800" dirty="0" smtClean="0">
                <a:cs typeface="Times New Roman" panose="02020603050405020304" pitchFamily="18" charset="0"/>
              </a:rPr>
              <a:t>).</a:t>
            </a:r>
          </a:p>
          <a:p>
            <a:pPr algn="just"/>
            <a:r>
              <a:rPr lang="en-GB" sz="800" dirty="0" err="1"/>
              <a:t>Setiawan</a:t>
            </a:r>
            <a:r>
              <a:rPr lang="en-GB" sz="800" dirty="0"/>
              <a:t>, R., </a:t>
            </a:r>
            <a:r>
              <a:rPr lang="en-GB" sz="800" dirty="0" err="1"/>
              <a:t>Wibisono</a:t>
            </a:r>
            <a:r>
              <a:rPr lang="en-GB" sz="800" dirty="0"/>
              <a:t>, D. and </a:t>
            </a:r>
            <a:r>
              <a:rPr lang="en-GB" sz="800" dirty="0" err="1"/>
              <a:t>Purwanegara</a:t>
            </a:r>
            <a:r>
              <a:rPr lang="en-GB" sz="800" dirty="0"/>
              <a:t>, M.S. (2022) ‘Defining event marketing as engagement-driven marketing communication’, </a:t>
            </a:r>
            <a:r>
              <a:rPr lang="en-GB" sz="800" i="1" dirty="0" err="1"/>
              <a:t>Gadjah</a:t>
            </a:r>
            <a:r>
              <a:rPr lang="en-GB" sz="800" i="1" dirty="0"/>
              <a:t> </a:t>
            </a:r>
            <a:r>
              <a:rPr lang="en-GB" sz="800" i="1" dirty="0" err="1"/>
              <a:t>Mada</a:t>
            </a:r>
            <a:r>
              <a:rPr lang="en-GB" sz="800" i="1" dirty="0"/>
              <a:t> International Journal of Business</a:t>
            </a:r>
            <a:r>
              <a:rPr lang="en-GB" sz="800" dirty="0"/>
              <a:t>, 24(2), pp. 151–174</a:t>
            </a:r>
            <a:r>
              <a:rPr lang="en-GB" sz="800" dirty="0" smtClean="0"/>
              <a:t>.</a:t>
            </a:r>
          </a:p>
          <a:p>
            <a:pPr algn="just"/>
            <a:r>
              <a:rPr lang="en-GB" sz="800" dirty="0">
                <a:cs typeface="Times New Roman" panose="02020603050405020304" pitchFamily="18" charset="0"/>
              </a:rPr>
              <a:t>Smith, A. (2020) </a:t>
            </a:r>
            <a:r>
              <a:rPr lang="en-GB" sz="800" i="1" dirty="0">
                <a:cs typeface="Times New Roman" panose="02020603050405020304" pitchFamily="18" charset="0"/>
              </a:rPr>
              <a:t>Diversity in the Workplace: Challenges and Opportunities</a:t>
            </a:r>
            <a:r>
              <a:rPr lang="en-GB" sz="800" dirty="0">
                <a:cs typeface="Times New Roman" panose="02020603050405020304" pitchFamily="18" charset="0"/>
              </a:rPr>
              <a:t>. London: Palgrave Macmillan</a:t>
            </a:r>
            <a:r>
              <a:rPr lang="en-GB" sz="800" dirty="0" smtClean="0">
                <a:cs typeface="Times New Roman" panose="02020603050405020304" pitchFamily="18" charset="0"/>
              </a:rPr>
              <a:t>.</a:t>
            </a:r>
          </a:p>
          <a:p>
            <a:pPr algn="just"/>
            <a:r>
              <a:rPr lang="en-GB" sz="800" dirty="0">
                <a:cs typeface="Times New Roman" panose="02020603050405020304" pitchFamily="18" charset="0"/>
              </a:rPr>
              <a:t>Silvers, J.R. </a:t>
            </a:r>
            <a:r>
              <a:rPr lang="en-GB" sz="800" dirty="0" smtClean="0">
                <a:cs typeface="Times New Roman" panose="02020603050405020304" pitchFamily="18" charset="0"/>
              </a:rPr>
              <a:t>Nelson</a:t>
            </a:r>
            <a:r>
              <a:rPr lang="en-GB" sz="800" dirty="0">
                <a:cs typeface="Times New Roman" panose="02020603050405020304" pitchFamily="18" charset="0"/>
              </a:rPr>
              <a:t>, K.B. (2009</a:t>
            </a:r>
            <a:r>
              <a:rPr lang="en-GB" sz="800" dirty="0" smtClean="0">
                <a:cs typeface="Times New Roman" panose="02020603050405020304" pitchFamily="18" charset="0"/>
              </a:rPr>
              <a:t>). </a:t>
            </a:r>
            <a:r>
              <a:rPr lang="en-GB" sz="800" dirty="0">
                <a:cs typeface="Times New Roman" panose="02020603050405020304" pitchFamily="18" charset="0"/>
              </a:rPr>
              <a:t>‘</a:t>
            </a:r>
            <a:r>
              <a:rPr lang="en-GB" sz="800" i="1" dirty="0">
                <a:cs typeface="Times New Roman" panose="02020603050405020304" pitchFamily="18" charset="0"/>
              </a:rPr>
              <a:t>An application illustration of the Event Management Body of Knowledge (EMBOK) as a framework for analysis using the design of the 2006 Winter Olympics Opening Ceremonies’, </a:t>
            </a:r>
            <a:r>
              <a:rPr lang="en-GB" sz="800" dirty="0" smtClean="0">
                <a:cs typeface="Times New Roman" panose="02020603050405020304" pitchFamily="18" charset="0"/>
              </a:rPr>
              <a:t> Event Management, </a:t>
            </a:r>
            <a:r>
              <a:rPr lang="en-GB" sz="800" dirty="0">
                <a:cs typeface="Times New Roman" panose="02020603050405020304" pitchFamily="18" charset="0"/>
              </a:rPr>
              <a:t>13(2), pp. 117–131.</a:t>
            </a:r>
          </a:p>
          <a:p>
            <a:pPr algn="just"/>
            <a:r>
              <a:rPr lang="en-GB" sz="800" dirty="0" err="1" smtClean="0"/>
              <a:t>TravelPerk</a:t>
            </a:r>
            <a:r>
              <a:rPr lang="en-GB" sz="800" dirty="0" smtClean="0"/>
              <a:t>, </a:t>
            </a:r>
            <a:r>
              <a:rPr lang="en-GB" sz="800" dirty="0"/>
              <a:t>(2024) </a:t>
            </a:r>
            <a:r>
              <a:rPr lang="en-GB" sz="800" i="1" dirty="0"/>
              <a:t>Top 14 European trade shows in 2025</a:t>
            </a:r>
            <a:r>
              <a:rPr lang="en-GB" sz="800" dirty="0"/>
              <a:t>. Available at: </a:t>
            </a:r>
            <a:r>
              <a:rPr lang="en-GB" sz="800" dirty="0">
                <a:hlinkClick r:id="rId11"/>
              </a:rPr>
              <a:t>https://www.travelperk.com/blog/top-trade-shows-europe/</a:t>
            </a:r>
            <a:r>
              <a:rPr lang="en-GB" sz="800" dirty="0"/>
              <a:t> Accessed: </a:t>
            </a:r>
            <a:r>
              <a:rPr lang="en-GB" sz="800" dirty="0">
                <a:cs typeface="Times New Roman" panose="02020603050405020304" pitchFamily="18" charset="0"/>
              </a:rPr>
              <a:t>(15 May 2025).</a:t>
            </a:r>
          </a:p>
          <a:p>
            <a:pPr algn="just"/>
            <a:r>
              <a:rPr lang="en-GB" sz="800" dirty="0" smtClean="0"/>
              <a:t>Visit </a:t>
            </a:r>
            <a:r>
              <a:rPr lang="en-GB" sz="800" dirty="0"/>
              <a:t>Wales (</a:t>
            </a:r>
            <a:r>
              <a:rPr lang="en-GB" sz="800" dirty="0" err="1"/>
              <a:t>n.d.</a:t>
            </a:r>
            <a:r>
              <a:rPr lang="en-GB" sz="800" dirty="0"/>
              <a:t>) </a:t>
            </a:r>
            <a:r>
              <a:rPr lang="en-GB" sz="800" i="1" dirty="0"/>
              <a:t>Venue </a:t>
            </a:r>
            <a:r>
              <a:rPr lang="en-GB" sz="800" i="1" dirty="0" err="1"/>
              <a:t>Cymru</a:t>
            </a:r>
            <a:r>
              <a:rPr lang="en-GB" sz="800" i="1" dirty="0"/>
              <a:t> | Theatre</a:t>
            </a:r>
            <a:r>
              <a:rPr lang="en-GB" sz="800" dirty="0"/>
              <a:t>. Available at: </a:t>
            </a:r>
            <a:r>
              <a:rPr lang="en-GB" sz="800" dirty="0">
                <a:hlinkClick r:id="rId12"/>
              </a:rPr>
              <a:t>https://www.visitwales.com/attraction/theatre-or-performing-arts-venue/venue-cymru-theatre-1073695</a:t>
            </a:r>
            <a:r>
              <a:rPr lang="en-GB" sz="800" dirty="0"/>
              <a:t> Accessed: </a:t>
            </a:r>
            <a:r>
              <a:rPr lang="en-GB" sz="800" dirty="0">
                <a:cs typeface="Times New Roman" panose="02020603050405020304" pitchFamily="18" charset="0"/>
              </a:rPr>
              <a:t>(15 May 2025</a:t>
            </a:r>
            <a:r>
              <a:rPr lang="en-GB" sz="800" dirty="0" smtClean="0">
                <a:cs typeface="Times New Roman" panose="02020603050405020304" pitchFamily="18" charset="0"/>
              </a:rPr>
              <a:t>).</a:t>
            </a:r>
          </a:p>
          <a:p>
            <a:pPr algn="just"/>
            <a:r>
              <a:rPr lang="en-GB" sz="800" dirty="0"/>
              <a:t>Visit Wales (2025) </a:t>
            </a:r>
            <a:r>
              <a:rPr lang="en-GB" sz="800" i="1" dirty="0"/>
              <a:t>Year of </a:t>
            </a:r>
            <a:r>
              <a:rPr lang="en-GB" sz="800" i="1" dirty="0" err="1"/>
              <a:t>Croeso</a:t>
            </a:r>
            <a:r>
              <a:rPr lang="en-GB" sz="800" i="1" dirty="0"/>
              <a:t> 2025: A warm Welsh welcome</a:t>
            </a:r>
            <a:r>
              <a:rPr lang="en-GB" sz="800" dirty="0"/>
              <a:t>. Available at: </a:t>
            </a:r>
            <a:r>
              <a:rPr lang="en-GB" sz="800" dirty="0">
                <a:hlinkClick r:id="rId13"/>
              </a:rPr>
              <a:t>https://traveltrade.visitwales.com/useful-information/toolkit/year-of-croeso</a:t>
            </a:r>
            <a:r>
              <a:rPr lang="en-GB" sz="800" dirty="0"/>
              <a:t> Accessed: </a:t>
            </a:r>
            <a:r>
              <a:rPr lang="en-GB" sz="800" dirty="0">
                <a:cs typeface="Times New Roman" panose="02020603050405020304" pitchFamily="18" charset="0"/>
              </a:rPr>
              <a:t>(15 May 2025).</a:t>
            </a:r>
          </a:p>
          <a:p>
            <a:pPr algn="just"/>
            <a:r>
              <a:rPr lang="en-GB" sz="800" dirty="0" smtClean="0"/>
              <a:t>Welsh Government, </a:t>
            </a:r>
            <a:r>
              <a:rPr lang="en-GB" sz="800" dirty="0"/>
              <a:t>(2022) </a:t>
            </a:r>
            <a:r>
              <a:rPr lang="en-GB" sz="800" i="1" dirty="0"/>
              <a:t>The National Events Strategy for Wales 2022–2030</a:t>
            </a:r>
            <a:r>
              <a:rPr lang="en-GB" sz="800" dirty="0"/>
              <a:t>. Available at: </a:t>
            </a:r>
            <a:r>
              <a:rPr lang="en-GB" sz="800" dirty="0">
                <a:hlinkClick r:id="rId14"/>
              </a:rPr>
              <a:t>https://www.gov.wales/national-events-strategy-wales-2022-2030-html</a:t>
            </a:r>
            <a:r>
              <a:rPr lang="en-GB" sz="800" dirty="0"/>
              <a:t> Accessed: </a:t>
            </a:r>
            <a:r>
              <a:rPr lang="en-GB" sz="800" dirty="0">
                <a:cs typeface="Times New Roman" panose="02020603050405020304" pitchFamily="18" charset="0"/>
              </a:rPr>
              <a:t>(15 May 2025</a:t>
            </a:r>
            <a:r>
              <a:rPr lang="en-GB" sz="800" dirty="0" smtClean="0">
                <a:cs typeface="Times New Roman" panose="02020603050405020304" pitchFamily="18" charset="0"/>
              </a:rPr>
              <a:t>).</a:t>
            </a:r>
          </a:p>
          <a:p>
            <a:pPr algn="just"/>
            <a:r>
              <a:rPr lang="en-GB" sz="800" dirty="0"/>
              <a:t>Welsh Government (2020) </a:t>
            </a:r>
            <a:r>
              <a:rPr lang="en-GB" sz="800" i="1" dirty="0"/>
              <a:t>Welcome to Wales: Priorities for the visitor economy 2020–2025</a:t>
            </a:r>
            <a:r>
              <a:rPr lang="en-GB" sz="800" dirty="0"/>
              <a:t>. Available at: </a:t>
            </a:r>
            <a:r>
              <a:rPr lang="en-GB" sz="800" dirty="0">
                <a:hlinkClick r:id="rId15"/>
              </a:rPr>
              <a:t>https://www.gov.wales/sites/default/files/publications/2020-02/welcome-to-wales-priorities-for-the-visitor-economy-2020-2025.pdf</a:t>
            </a:r>
            <a:r>
              <a:rPr lang="en-GB" sz="800" dirty="0"/>
              <a:t> Accessed: </a:t>
            </a:r>
            <a:r>
              <a:rPr lang="en-GB" sz="800" dirty="0">
                <a:cs typeface="Times New Roman" panose="02020603050405020304" pitchFamily="18" charset="0"/>
              </a:rPr>
              <a:t>(15 May 2025</a:t>
            </a:r>
            <a:r>
              <a:rPr lang="en-GB" sz="800" dirty="0" smtClean="0">
                <a:cs typeface="Times New Roman" panose="02020603050405020304" pitchFamily="18" charset="0"/>
              </a:rPr>
              <a:t>).</a:t>
            </a:r>
          </a:p>
          <a:p>
            <a:pPr algn="just"/>
            <a:r>
              <a:rPr lang="en-GB" sz="800" dirty="0">
                <a:cs typeface="Times New Roman" panose="02020603050405020304" pitchFamily="18" charset="0"/>
              </a:rPr>
              <a:t>Yeoman, I., Robertson, M., Ali-Knight, J., Drummond, S., McMahon-Beattie, U. (2021). </a:t>
            </a:r>
            <a:r>
              <a:rPr lang="en-GB" sz="800" i="1" dirty="0">
                <a:cs typeface="Times New Roman" panose="02020603050405020304" pitchFamily="18" charset="0"/>
              </a:rPr>
              <a:t>Festival and Event Management.</a:t>
            </a:r>
            <a:r>
              <a:rPr lang="en-GB" sz="800" dirty="0">
                <a:cs typeface="Times New Roman" panose="02020603050405020304" pitchFamily="18" charset="0"/>
              </a:rPr>
              <a:t> London: Cengage</a:t>
            </a:r>
          </a:p>
          <a:p>
            <a:pPr algn="just"/>
            <a:endParaRPr lang="en-GB" sz="800" dirty="0">
              <a:cs typeface="Times New Roman" panose="02020603050405020304" pitchFamily="18" charset="0"/>
            </a:endParaRPr>
          </a:p>
        </p:txBody>
      </p:sp>
    </p:spTree>
    <p:extLst>
      <p:ext uri="{BB962C8B-B14F-4D97-AF65-F5344CB8AC3E}">
        <p14:creationId xmlns:p14="http://schemas.microsoft.com/office/powerpoint/2010/main" val="388899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772</TotalTime>
  <Words>1859</Words>
  <Application>Microsoft Office PowerPoint</Application>
  <PresentationFormat>Custom</PresentationFormat>
  <Paragraphs>179</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Title: " Croeso Connect 2025 – A Global Welcome to Wales "  </vt:lpstr>
      <vt:lpstr>Event Concept and Purpose: </vt:lpstr>
      <vt:lpstr>PowerPoint Presentation</vt:lpstr>
      <vt:lpstr>PowerPoint Presentation</vt:lpstr>
      <vt:lpstr>Theoretical Frameworks Supporting Croeso Connect 2025</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Kamrul Khan</dc:creator>
  <cp:lastModifiedBy>kamrul khan</cp:lastModifiedBy>
  <cp:revision>89</cp:revision>
  <dcterms:created xsi:type="dcterms:W3CDTF">2025-05-14T18:28:16Z</dcterms:created>
  <dcterms:modified xsi:type="dcterms:W3CDTF">2025-06-09T21:07:59Z</dcterms:modified>
</cp:coreProperties>
</file>