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95" r:id="rId25"/>
    <p:sldId id="300" r:id="rId26"/>
    <p:sldId id="296" r:id="rId27"/>
    <p:sldId id="297" r:id="rId28"/>
    <p:sldId id="298" r:id="rId29"/>
    <p:sldId id="299"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51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B48AF69-3FE1-462A-8159-7A9EA893FEAA}" type="datetimeFigureOut">
              <a:rPr lang="en-GB" smtClean="0"/>
              <a:t>12/07/2014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B9F411D-E606-4D8E-AF50-A0F48D3386CF}" type="slidenum">
              <a:rPr lang="en-GB" smtClean="0"/>
              <a:t>‹#›</a:t>
            </a:fld>
            <a:endParaRPr lang="en-GB"/>
          </a:p>
        </p:txBody>
      </p:sp>
    </p:spTree>
    <p:extLst>
      <p:ext uri="{BB962C8B-B14F-4D97-AF65-F5344CB8AC3E}">
        <p14:creationId xmlns:p14="http://schemas.microsoft.com/office/powerpoint/2010/main" val="3969402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B9F411D-E606-4D8E-AF50-A0F48D3386CF}"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p>
            <a:fld id="{27185438-1247-4578-A41A-F0CF03EBD7CB}" type="slidenum">
              <a:rPr lang="en-US" smtClean="0">
                <a:latin typeface="Times" pitchFamily="18" charset="0"/>
              </a:rPr>
              <a:pPr/>
              <a:t>2</a:t>
            </a:fld>
            <a:endParaRPr lang="en-US" smtClean="0">
              <a:latin typeface="Times" pitchFamily="18" charset="0"/>
            </a:endParaRPr>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p>
            <a:fld id="{1ADC16EF-C83A-4BB1-8AB4-96D59C91E1D5}" type="slidenum">
              <a:rPr lang="en-US" smtClean="0">
                <a:latin typeface="Times" pitchFamily="18" charset="0"/>
              </a:rPr>
              <a:pPr/>
              <a:t>3</a:t>
            </a:fld>
            <a:endParaRPr lang="en-US" smtClean="0">
              <a:latin typeface="Times" pitchFamily="18" charset="0"/>
            </a:endParaRPr>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p>
            <a:fld id="{339A5931-6A74-4A57-904B-54DEDA330CC3}" type="slidenum">
              <a:rPr lang="en-US" smtClean="0">
                <a:latin typeface="Times" pitchFamily="18" charset="0"/>
              </a:rPr>
              <a:pPr/>
              <a:t>4</a:t>
            </a:fld>
            <a:endParaRPr lang="en-US" smtClean="0">
              <a:latin typeface="Times" pitchFamily="18" charset="0"/>
            </a:endParaRPr>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p>
            <a:fld id="{AB0CEF01-3227-4E4C-A4D4-532AA4E163EC}" type="slidenum">
              <a:rPr lang="en-US" smtClean="0">
                <a:latin typeface="Times" pitchFamily="18" charset="0"/>
              </a:rPr>
              <a:pPr/>
              <a:t>5</a:t>
            </a:fld>
            <a:endParaRPr lang="en-US" smtClean="0">
              <a:latin typeface="Times" pitchFamily="18" charset="0"/>
            </a:endParaRPr>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p>
            <a:fld id="{54DE0194-0A89-427F-B379-5E259BC598E4}" type="slidenum">
              <a:rPr lang="en-US" smtClean="0">
                <a:latin typeface="Times" pitchFamily="18" charset="0"/>
              </a:rPr>
              <a:pPr/>
              <a:t>6</a:t>
            </a:fld>
            <a:endParaRPr lang="en-US" smtClean="0">
              <a:latin typeface="Times" pitchFamily="18" charset="0"/>
            </a:endParaRPr>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p>
            <a:fld id="{4B3E048C-CCA7-4C4C-B855-FB0E74502037}" type="slidenum">
              <a:rPr lang="en-US" smtClean="0">
                <a:latin typeface="Times" pitchFamily="18" charset="0"/>
              </a:rPr>
              <a:pPr/>
              <a:t>7</a:t>
            </a:fld>
            <a:endParaRPr lang="en-US" smtClean="0">
              <a:latin typeface="Times" pitchFamily="18" charset="0"/>
            </a:endParaRPr>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p>
            <a:fld id="{6A20685D-C90E-4B05-8D7D-942023B05567}" type="slidenum">
              <a:rPr lang="en-US" smtClean="0">
                <a:latin typeface="Times" pitchFamily="18" charset="0"/>
              </a:rPr>
              <a:pPr/>
              <a:t>8</a:t>
            </a:fld>
            <a:endParaRPr lang="en-US" smtClean="0">
              <a:latin typeface="Times" pitchFamily="18" charset="0"/>
            </a:endParaRPr>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p>
            <a:fld id="{878A2389-F389-43DF-9212-1B1EAE02B87C}" type="slidenum">
              <a:rPr lang="en-US" smtClean="0">
                <a:latin typeface="Times" pitchFamily="18" charset="0"/>
              </a:rPr>
              <a:pPr/>
              <a:t>9</a:t>
            </a:fld>
            <a:endParaRPr lang="en-US" smtClean="0">
              <a:latin typeface="Times" pitchFamily="18" charset="0"/>
            </a:endParaRPr>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5054BA5D-0A82-4751-80FD-54D2F799B983}" type="slidenum">
              <a:rPr lang="en-US" smtClean="0">
                <a:latin typeface="Times" pitchFamily="18" charset="0"/>
              </a:rPr>
              <a:pPr/>
              <a:t>10</a:t>
            </a:fld>
            <a:endParaRPr lang="en-US" smtClean="0">
              <a:latin typeface="Times" pitchFamily="18" charset="0"/>
            </a:endParaRPr>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13</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14</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15</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p>
            <a:fld id="{6465AC68-AC37-4F9F-B93C-269011533E84}" type="slidenum">
              <a:rPr lang="en-US" smtClean="0">
                <a:latin typeface="Times" pitchFamily="18" charset="0"/>
              </a:rPr>
              <a:pPr/>
              <a:t>16</a:t>
            </a:fld>
            <a:endParaRPr lang="en-US" smtClean="0">
              <a:latin typeface="Times" pitchFamily="18" charset="0"/>
            </a:endParaRPr>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p>
            <a:fld id="{1327FF1A-D3F5-4224-9F1A-096C89CB9017}" type="slidenum">
              <a:rPr lang="en-US" smtClean="0">
                <a:latin typeface="Times" pitchFamily="18" charset="0"/>
              </a:rPr>
              <a:pPr/>
              <a:t>17</a:t>
            </a:fld>
            <a:endParaRPr lang="en-US" smtClean="0">
              <a:latin typeface="Times" pitchFamily="18" charset="0"/>
            </a:endParaRPr>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fld id="{743FF7E4-F7A1-4C5A-B254-47FF9C06127C}" type="slidenum">
              <a:rPr lang="en-US" smtClean="0">
                <a:latin typeface="Times" pitchFamily="18" charset="0"/>
              </a:rPr>
              <a:pPr/>
              <a:t>18</a:t>
            </a:fld>
            <a:endParaRPr lang="en-US" smtClean="0">
              <a:latin typeface="Times" pitchFamily="18" charset="0"/>
            </a:endParaRPr>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p:spPr>
        <p:txBody>
          <a:bodyPr/>
          <a:lstStyle/>
          <a:p>
            <a:pPr marL="228600" indent="-228600" eaLnBrk="1" hangingPunct="1"/>
            <a:endParaRPr lang="en-GB" b="1" smtClean="0">
              <a:latin typeface="Times"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p>
            <a:fld id="{EF775175-285B-4C02-866A-4787413B1AA9}" type="slidenum">
              <a:rPr lang="en-US" smtClean="0">
                <a:latin typeface="Times" pitchFamily="18" charset="0"/>
                <a:cs typeface="Arial" charset="0"/>
              </a:rPr>
              <a:pPr/>
              <a:t>19</a:t>
            </a:fld>
            <a:endParaRPr lang="en-US" smtClean="0">
              <a:latin typeface="Times" pitchFamily="18" charset="0"/>
              <a:cs typeface="Arial" charset="0"/>
            </a:endParaRPr>
          </a:p>
        </p:txBody>
      </p:sp>
      <p:sp>
        <p:nvSpPr>
          <p:cNvPr id="89091" name="Rectangle 2"/>
          <p:cNvSpPr>
            <a:spLocks noGrp="1" noRot="1" noChangeAspect="1" noChangeArrowheads="1" noTextEdit="1"/>
          </p:cNvSpPr>
          <p:nvPr>
            <p:ph type="sldImg"/>
          </p:nvPr>
        </p:nvSpPr>
        <p:spPr>
          <a:xfrm>
            <a:off x="1139825" y="731838"/>
            <a:ext cx="4567238" cy="3424237"/>
          </a:xfr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p>
            <a:fld id="{FA819789-421A-483B-AD69-6D71D4E6126B}" type="slidenum">
              <a:rPr lang="en-US" smtClean="0">
                <a:latin typeface="Times" pitchFamily="18" charset="0"/>
              </a:rPr>
              <a:pPr/>
              <a:t>20</a:t>
            </a:fld>
            <a:endParaRPr lang="en-US" smtClean="0">
              <a:latin typeface="Times" pitchFamily="18" charset="0"/>
            </a:endParaRPr>
          </a:p>
        </p:txBody>
      </p:sp>
      <p:sp>
        <p:nvSpPr>
          <p:cNvPr id="9011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p>
            <a:fld id="{C84E6641-2381-40EC-A426-BDCDFB56BEBD}" type="slidenum">
              <a:rPr lang="en-US" smtClean="0">
                <a:latin typeface="Times" pitchFamily="18" charset="0"/>
              </a:rPr>
              <a:pPr/>
              <a:t>21</a:t>
            </a:fld>
            <a:endParaRPr lang="en-US" smtClean="0">
              <a:latin typeface="Times" pitchFamily="18" charset="0"/>
            </a:endParaRPr>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p>
            <a:fld id="{B9C791A8-552B-4686-BCDD-5B0C4D5B3A21}" type="slidenum">
              <a:rPr lang="en-US" smtClean="0">
                <a:latin typeface="Times" pitchFamily="18" charset="0"/>
              </a:rPr>
              <a:pPr/>
              <a:t>22</a:t>
            </a:fld>
            <a:endParaRPr lang="en-US" smtClean="0">
              <a:latin typeface="Times" pitchFamily="18" charset="0"/>
            </a:endParaRPr>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p:spPr>
        <p:txBody>
          <a:bodyPr/>
          <a:lstStyle/>
          <a:p>
            <a:pPr eaLnBrk="1" hangingPunct="1"/>
            <a:endParaRPr lang="en-GB" b="1" smtClean="0">
              <a:latin typeface="Times" pitchFamily="18"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23</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906" name="Slide Image Placeholder 1"/>
          <p:cNvSpPr>
            <a:spLocks noGrp="1" noRot="1" noChangeAspect="1" noTextEdit="1"/>
          </p:cNvSpPr>
          <p:nvPr>
            <p:ph type="sldImg"/>
          </p:nvPr>
        </p:nvSpPr>
        <p:spPr>
          <a:ln/>
        </p:spPr>
      </p:sp>
      <p:sp>
        <p:nvSpPr>
          <p:cNvPr id="379907" name="Notes Placeholder 2"/>
          <p:cNvSpPr>
            <a:spLocks noGrp="1"/>
          </p:cNvSpPr>
          <p:nvPr>
            <p:ph type="body" idx="1"/>
          </p:nvPr>
        </p:nvSpPr>
        <p:spPr>
          <a:noFill/>
          <a:ln/>
        </p:spPr>
        <p:txBody>
          <a:bodyPr/>
          <a:lstStyle/>
          <a:p>
            <a:endParaRPr lang="en-GB" smtClean="0"/>
          </a:p>
        </p:txBody>
      </p:sp>
      <p:sp>
        <p:nvSpPr>
          <p:cNvPr id="379908" name="Slide Number Placeholder 3"/>
          <p:cNvSpPr>
            <a:spLocks noGrp="1"/>
          </p:cNvSpPr>
          <p:nvPr>
            <p:ph type="sldNum" sz="quarter" idx="5"/>
          </p:nvPr>
        </p:nvSpPr>
        <p:spPr>
          <a:noFill/>
        </p:spPr>
        <p:txBody>
          <a:bodyPr/>
          <a:lstStyle/>
          <a:p>
            <a:fld id="{A6987534-E322-4CAB-B779-2689B6219747}" type="slidenum">
              <a:rPr lang="en-US" smtClean="0"/>
              <a:pPr/>
              <a:t>24</a:t>
            </a:fld>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B9F411D-E606-4D8E-AF50-A0F48D3386CF}" type="slidenum">
              <a:rPr lang="en-GB" smtClean="0"/>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26</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0930" name="Slide Image Placeholder 1"/>
          <p:cNvSpPr>
            <a:spLocks noGrp="1" noRot="1" noChangeAspect="1" noTextEdit="1"/>
          </p:cNvSpPr>
          <p:nvPr>
            <p:ph type="sldImg"/>
          </p:nvPr>
        </p:nvSpPr>
        <p:spPr>
          <a:ln/>
        </p:spPr>
      </p:sp>
      <p:sp>
        <p:nvSpPr>
          <p:cNvPr id="380931" name="Notes Placeholder 2"/>
          <p:cNvSpPr>
            <a:spLocks noGrp="1"/>
          </p:cNvSpPr>
          <p:nvPr>
            <p:ph type="body" idx="1"/>
          </p:nvPr>
        </p:nvSpPr>
        <p:spPr>
          <a:noFill/>
          <a:ln/>
        </p:spPr>
        <p:txBody>
          <a:bodyPr/>
          <a:lstStyle/>
          <a:p>
            <a:r>
              <a:rPr lang="en-GB" smtClean="0"/>
              <a:t>Float is the standard UK term, Slack is the standard US term.</a:t>
            </a:r>
          </a:p>
          <a:p>
            <a:r>
              <a:rPr lang="en-GB" smtClean="0"/>
              <a:t>Also, Independent Float - not covered here may refer learners to it</a:t>
            </a:r>
          </a:p>
        </p:txBody>
      </p:sp>
      <p:sp>
        <p:nvSpPr>
          <p:cNvPr id="380932" name="Slide Number Placeholder 3"/>
          <p:cNvSpPr>
            <a:spLocks noGrp="1"/>
          </p:cNvSpPr>
          <p:nvPr>
            <p:ph type="sldNum" sz="quarter" idx="5"/>
          </p:nvPr>
        </p:nvSpPr>
        <p:spPr>
          <a:noFill/>
        </p:spPr>
        <p:txBody>
          <a:bodyPr/>
          <a:lstStyle/>
          <a:p>
            <a:fld id="{44231400-64B3-4A2D-9590-FB0D45A57027}" type="slidenum">
              <a:rPr lang="en-US" smtClean="0"/>
              <a:pPr/>
              <a:t>29</a:t>
            </a:fld>
            <a:endParaRPr 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30</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31</a:t>
            </a:fld>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32</a:t>
            </a:fld>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33</a:t>
            </a:fld>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34</a:t>
            </a:fld>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35</a:t>
            </a:fld>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36</a:t>
            </a:fld>
            <a:endParaRPr lang="en-US"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37</a:t>
            </a:fld>
            <a:endParaRPr lang="en-US"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p>
            <a:fld id="{491561FD-3DC5-4454-95FE-EF9B85CF7BDC}" type="slidenum">
              <a:rPr lang="en-US" smtClean="0">
                <a:latin typeface="Times" pitchFamily="18" charset="0"/>
              </a:rPr>
              <a:pPr/>
              <a:t>38</a:t>
            </a:fld>
            <a:endParaRPr lang="en-US" smtClean="0">
              <a:latin typeface="Times" pitchFamily="18" charset="0"/>
            </a:endParaRPr>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p>
            <a:fld id="{591DF879-90F3-4D40-9526-324F304BF149}" type="slidenum">
              <a:rPr lang="en-US" smtClean="0">
                <a:latin typeface="Times" pitchFamily="18" charset="0"/>
              </a:rPr>
              <a:pPr/>
              <a:t>39</a:t>
            </a:fld>
            <a:endParaRPr lang="en-US" smtClean="0">
              <a:latin typeface="Times" pitchFamily="18" charset="0"/>
            </a:endParaRPr>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p>
            <a:fld id="{AEE45E77-F346-4ABB-8A99-FDF4C106F431}" type="slidenum">
              <a:rPr lang="en-US" smtClean="0">
                <a:latin typeface="Times" pitchFamily="18" charset="0"/>
              </a:rPr>
              <a:pPr/>
              <a:t>40</a:t>
            </a:fld>
            <a:endParaRPr lang="en-US" smtClean="0">
              <a:latin typeface="Times" pitchFamily="18" charset="0"/>
            </a:endParaRPr>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p>
            <a:fld id="{B641EBF3-81A7-4CB2-8C4F-ABF95F2B1CCB}" type="slidenum">
              <a:rPr lang="en-US" smtClean="0">
                <a:latin typeface="Times" pitchFamily="18" charset="0"/>
              </a:rPr>
              <a:pPr/>
              <a:t>41</a:t>
            </a:fld>
            <a:endParaRPr lang="en-US" smtClean="0">
              <a:latin typeface="Times" pitchFamily="18" charset="0"/>
            </a:endParaRPr>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42</a:t>
            </a:fld>
            <a:endParaRPr lang="en-US"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p:spPr>
        <p:txBody>
          <a:bodyPr/>
          <a:lstStyle/>
          <a:p>
            <a:fld id="{C617CE28-D1B7-46C4-A92F-5AF9B08E35BB}" type="slidenum">
              <a:rPr lang="en-US" smtClean="0">
                <a:latin typeface="Times" pitchFamily="18" charset="0"/>
              </a:rPr>
              <a:pPr/>
              <a:t>43</a:t>
            </a:fld>
            <a:endParaRPr lang="en-US" smtClean="0">
              <a:latin typeface="Times" pitchFamily="18" charset="0"/>
            </a:endParaRPr>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p:spPr>
        <p:txBody>
          <a:bodyPr/>
          <a:lstStyle/>
          <a:p>
            <a:pPr eaLnBrk="1" hangingPunct="1"/>
            <a:endParaRPr lang="en-GB" sz="1000" dirty="0" smtClean="0">
              <a:latin typeface="Times" pitchFamily="18"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44</a:t>
            </a:fld>
            <a:endParaRPr lang="en-US" dirty="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p:spPr>
        <p:txBody>
          <a:bodyPr/>
          <a:lstStyle/>
          <a:p>
            <a:fld id="{347E2196-8EDD-43E4-9FE2-2D7EC371BA48}" type="slidenum">
              <a:rPr lang="en-US" smtClean="0">
                <a:latin typeface="Times" pitchFamily="18" charset="0"/>
              </a:rPr>
              <a:pPr/>
              <a:t>45</a:t>
            </a:fld>
            <a:endParaRPr lang="en-US" smtClean="0">
              <a:latin typeface="Times" pitchFamily="18" charset="0"/>
            </a:endParaRPr>
          </a:p>
        </p:txBody>
      </p:sp>
      <p:sp>
        <p:nvSpPr>
          <p:cNvPr id="9830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a:xfrm>
            <a:off x="818866" y="4710015"/>
            <a:ext cx="5076327" cy="3407275"/>
          </a:xfrm>
          <a:noFill/>
          <a:ln/>
        </p:spPr>
        <p:txBody>
          <a:bodyPr/>
          <a:lstStyle/>
          <a:p>
            <a:pPr eaLnBrk="1" hangingPunct="1"/>
            <a:endParaRPr lang="en-GB" sz="1600" smtClean="0">
              <a:latin typeface="Times"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12/07/2014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12/07/2014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D07FEDF-53DA-49C9-AE3A-72734288E021}" type="datetimeFigureOut">
              <a:rPr lang="en-GB" smtClean="0"/>
              <a:t>12/07/2014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D07FEDF-53DA-49C9-AE3A-72734288E021}" type="datetimeFigureOut">
              <a:rPr lang="en-GB" smtClean="0"/>
              <a:t>12/07/2014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D07FEDF-53DA-49C9-AE3A-72734288E021}" type="datetimeFigureOut">
              <a:rPr lang="en-GB" smtClean="0"/>
              <a:t>12/07/2014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D07FEDF-53DA-49C9-AE3A-72734288E021}" type="datetimeFigureOut">
              <a:rPr lang="en-GB" smtClean="0"/>
              <a:t>12/07/2014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07FEDF-53DA-49C9-AE3A-72734288E021}" type="datetimeFigureOut">
              <a:rPr lang="en-GB" smtClean="0"/>
              <a:t>12/07/2014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FEDF-53DA-49C9-AE3A-72734288E021}" type="datetimeFigureOut">
              <a:rPr lang="en-GB" smtClean="0"/>
              <a:t>12/07/2014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FEDF-53DA-49C9-AE3A-72734288E021}" type="datetimeFigureOut">
              <a:rPr lang="en-GB" smtClean="0"/>
              <a:t>12/07/2014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12/07/2014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12/07/2014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685800" y="1981200"/>
            <a:ext cx="7772400" cy="4114800"/>
          </a:xfrm>
        </p:spPr>
        <p:txBody>
          <a:bodyPr/>
          <a:lstStyle/>
          <a:p>
            <a:pPr lvl="0"/>
            <a:r>
              <a:rPr lang="en-US" noProof="0" smtClean="0"/>
              <a:t>Click icon to add SmartArt graphic</a:t>
            </a:r>
            <a:endParaRPr lang="en-GB" noProof="0" dirty="0" smtClean="0"/>
          </a:p>
        </p:txBody>
      </p:sp>
      <p:sp>
        <p:nvSpPr>
          <p:cNvPr id="4" name="Rectangle 4"/>
          <p:cNvSpPr>
            <a:spLocks noGrp="1" noChangeArrowheads="1"/>
          </p:cNvSpPr>
          <p:nvPr>
            <p:ph type="dt" sz="half" idx="10"/>
          </p:nvPr>
        </p:nvSpPr>
        <p:spPr/>
        <p:txBody>
          <a:bodyPr/>
          <a:lstStyle>
            <a:lvl1pPr>
              <a:defRPr/>
            </a:lvl1pPr>
          </a:lstStyle>
          <a:p>
            <a:pPr>
              <a:defRPr/>
            </a:pPr>
            <a:r>
              <a:rPr lang="en-US"/>
              <a:t>March 2010</a:t>
            </a:r>
          </a:p>
        </p:txBody>
      </p:sp>
      <p:sp>
        <p:nvSpPr>
          <p:cNvPr id="5" name="Rectangle 5"/>
          <p:cNvSpPr>
            <a:spLocks noGrp="1" noChangeArrowheads="1"/>
          </p:cNvSpPr>
          <p:nvPr>
            <p:ph type="ftr" sz="quarter" idx="11"/>
          </p:nvPr>
        </p:nvSpPr>
        <p:spPr/>
        <p:txBody>
          <a:bodyPr/>
          <a:lstStyle>
            <a:lvl1pPr>
              <a:defRPr/>
            </a:lvl1pPr>
          </a:lstStyle>
          <a:p>
            <a:pPr>
              <a:defRPr/>
            </a:pPr>
            <a:r>
              <a:rPr lang="en-GB"/>
              <a:t>Eliesha working in Partnership with the </a:t>
            </a:r>
            <a:r>
              <a:rPr lang="en-GB" smtClean="0"/>
              <a:t>Welsh Government  </a:t>
            </a:r>
            <a:r>
              <a:rPr lang="en-GB"/>
              <a:t>Eliesha </a:t>
            </a:r>
            <a:r>
              <a:rPr lang="en-GB" err="1"/>
              <a:t>yn</a:t>
            </a:r>
            <a:r>
              <a:rPr lang="en-GB"/>
              <a:t> </a:t>
            </a:r>
            <a:r>
              <a:rPr lang="en-GB" err="1"/>
              <a:t>gweithio</a:t>
            </a:r>
            <a:r>
              <a:rPr lang="en-GB"/>
              <a:t> </a:t>
            </a:r>
            <a:r>
              <a:rPr lang="en-GB" err="1"/>
              <a:t>mewn</a:t>
            </a:r>
            <a:r>
              <a:rPr lang="en-GB"/>
              <a:t> </a:t>
            </a:r>
            <a:r>
              <a:rPr lang="en-GB" err="1"/>
              <a:t>partneriaeth</a:t>
            </a:r>
            <a:r>
              <a:rPr lang="en-GB"/>
              <a:t> </a:t>
            </a:r>
            <a:r>
              <a:rPr lang="en-GB" err="1"/>
              <a:t>gyda</a:t>
            </a:r>
            <a:r>
              <a:rPr lang="en-GB"/>
              <a:t> </a:t>
            </a:r>
            <a:r>
              <a:rPr lang="en-GB" err="1"/>
              <a:t>Llywodraeth</a:t>
            </a:r>
            <a:r>
              <a:rPr lang="en-GB"/>
              <a:t> </a:t>
            </a:r>
            <a:r>
              <a:rPr lang="en-GB" err="1"/>
              <a:t>Cynulliad</a:t>
            </a:r>
            <a:r>
              <a:rPr lang="en-GB"/>
              <a:t> </a:t>
            </a:r>
            <a:r>
              <a:rPr lang="en-GB" err="1"/>
              <a:t>Cymru</a:t>
            </a:r>
            <a:endParaRPr lang="en-US"/>
          </a:p>
        </p:txBody>
      </p:sp>
      <p:sp>
        <p:nvSpPr>
          <p:cNvPr id="6" name="Rectangle 6"/>
          <p:cNvSpPr>
            <a:spLocks noGrp="1" noChangeArrowheads="1"/>
          </p:cNvSpPr>
          <p:nvPr>
            <p:ph type="sldNum" sz="quarter" idx="12"/>
          </p:nvPr>
        </p:nvSpPr>
        <p:spPr/>
        <p:txBody>
          <a:bodyPr/>
          <a:lstStyle>
            <a:lvl1pPr>
              <a:defRPr/>
            </a:lvl1pPr>
          </a:lstStyle>
          <a:p>
            <a:pPr>
              <a:defRPr/>
            </a:pPr>
            <a:fld id="{929986CD-37F2-4412-B2D0-474CE8DF7569}" type="slidenum">
              <a:rPr lang="en-US"/>
              <a:pPr>
                <a:defRPr/>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457200" y="1600200"/>
            <a:ext cx="4038600" cy="4525963"/>
          </a:xfrm>
        </p:spPr>
        <p:txBody>
          <a:bodyPr/>
          <a:lstStyle/>
          <a:p>
            <a:pPr lvl="0"/>
            <a:endParaRPr lang="en-GB" noProof="0" smtClean="0"/>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r>
              <a:rPr lang="en-GB"/>
              <a:t>V? Date?</a:t>
            </a:r>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pPr>
              <a:defRPr/>
            </a:pPr>
            <a:fld id="{C05149A9-39A1-44A7-9BBD-204DD8BD0977}"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r>
              <a:rPr lang="en-GB"/>
              <a:t>V? Date?</a:t>
            </a:r>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pPr>
              <a:defRPr/>
            </a:pPr>
            <a:fld id="{6BB6E8F2-9567-45EE-8565-8D99594A9EAA}"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07FEDF-53DA-49C9-AE3A-72734288E021}" type="datetimeFigureOut">
              <a:rPr lang="en-GB" smtClean="0"/>
              <a:t>12/07/2014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59D0C4-75DB-4BBA-A6E8-DD3E975BEE3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wmf"/></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9.wmf"/></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Project </a:t>
            </a:r>
            <a:r>
              <a:rPr lang="en-GB" dirty="0" smtClean="0"/>
              <a:t>Planning </a:t>
            </a:r>
            <a:r>
              <a:rPr lang="en-GB" dirty="0" smtClean="0"/>
              <a:t>Principles</a:t>
            </a:r>
            <a:endParaRPr lang="en-GB" dirty="0"/>
          </a:p>
        </p:txBody>
      </p:sp>
      <p:sp>
        <p:nvSpPr>
          <p:cNvPr id="3" name="Subtitle 2"/>
          <p:cNvSpPr>
            <a:spLocks noGrp="1"/>
          </p:cNvSpPr>
          <p:nvPr>
            <p:ph type="subTitle" idx="1"/>
          </p:nvPr>
        </p:nvSpPr>
        <p:spPr/>
        <p:txBody>
          <a:bodyPr/>
          <a:lstStyle/>
          <a:p>
            <a:r>
              <a:rPr lang="en-GB" dirty="0" smtClean="0"/>
              <a:t>g.behenna@tsd.ac.uk</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7"/>
          <p:cNvPicPr>
            <a:picLocks noChangeAspect="1" noChangeArrowheads="1"/>
          </p:cNvPicPr>
          <p:nvPr/>
        </p:nvPicPr>
        <p:blipFill>
          <a:blip r:embed="rId3" cstate="print">
            <a:lum bright="60000"/>
          </a:blip>
          <a:srcRect/>
          <a:stretch>
            <a:fillRect/>
          </a:stretch>
        </p:blipFill>
        <p:spPr bwMode="auto">
          <a:xfrm>
            <a:off x="304800" y="1236663"/>
            <a:ext cx="8435975" cy="5621337"/>
          </a:xfrm>
          <a:prstGeom prst="rect">
            <a:avLst/>
          </a:prstGeom>
          <a:noFill/>
          <a:ln w="9525">
            <a:noFill/>
            <a:miter lim="800000"/>
            <a:headEnd/>
            <a:tailEnd/>
          </a:ln>
        </p:spPr>
      </p:pic>
      <p:sp>
        <p:nvSpPr>
          <p:cNvPr id="27651" name="Rectangle 3"/>
          <p:cNvSpPr>
            <a:spLocks noGrp="1" noChangeArrowheads="1"/>
          </p:cNvSpPr>
          <p:nvPr>
            <p:ph type="body" idx="1"/>
          </p:nvPr>
        </p:nvSpPr>
        <p:spPr>
          <a:xfrm>
            <a:off x="755650" y="2565400"/>
            <a:ext cx="7639050" cy="2808288"/>
          </a:xfrm>
        </p:spPr>
        <p:txBody>
          <a:bodyPr/>
          <a:lstStyle/>
          <a:p>
            <a:pPr marL="0" indent="0" eaLnBrk="1" hangingPunct="1">
              <a:lnSpc>
                <a:spcPct val="110000"/>
              </a:lnSpc>
              <a:buFontTx/>
              <a:buNone/>
            </a:pPr>
            <a:r>
              <a:rPr lang="en-GB" sz="1600" smtClean="0">
                <a:latin typeface="Arial" charset="0"/>
                <a:cs typeface="Arial" charset="0"/>
              </a:rPr>
              <a:t>	 </a:t>
            </a:r>
            <a:r>
              <a:rPr lang="en-GB" sz="3600" smtClean="0">
                <a:latin typeface="Arial" charset="0"/>
                <a:cs typeface="Arial" charset="0"/>
              </a:rPr>
              <a:t>A project is a series of interrelated activities undertaken to achieve a specific end result within a set time frame and budget.</a:t>
            </a:r>
          </a:p>
        </p:txBody>
      </p:sp>
      <p:sp>
        <p:nvSpPr>
          <p:cNvPr id="27652" name="Rectangle 4"/>
          <p:cNvSpPr>
            <a:spLocks noGrp="1" noChangeArrowheads="1"/>
          </p:cNvSpPr>
          <p:nvPr>
            <p:ph type="title"/>
          </p:nvPr>
        </p:nvSpPr>
        <p:spPr>
          <a:xfrm>
            <a:off x="468313" y="85725"/>
            <a:ext cx="8229600" cy="1143000"/>
          </a:xfrm>
        </p:spPr>
        <p:txBody>
          <a:bodyPr anchor="t"/>
          <a:lstStyle/>
          <a:p>
            <a:pPr eaLnBrk="1" hangingPunct="1"/>
            <a:r>
              <a:rPr lang="en-GB" smtClean="0">
                <a:latin typeface="Arial" charset="0"/>
                <a:cs typeface="Arial" charset="0"/>
              </a:rPr>
              <a:t>What is a Project?</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chor="t"/>
          <a:lstStyle/>
          <a:p>
            <a:pPr eaLnBrk="1" hangingPunct="1"/>
            <a:r>
              <a:rPr lang="en-GB" smtClean="0">
                <a:latin typeface="Arial" charset="0"/>
                <a:cs typeface="Arial" charset="0"/>
              </a:rPr>
              <a:t>Project Strategy</a:t>
            </a:r>
          </a:p>
        </p:txBody>
      </p:sp>
      <p:sp>
        <p:nvSpPr>
          <p:cNvPr id="28675" name="Rectangle 3"/>
          <p:cNvSpPr>
            <a:spLocks noGrp="1" noChangeArrowheads="1"/>
          </p:cNvSpPr>
          <p:nvPr>
            <p:ph type="body" idx="1"/>
          </p:nvPr>
        </p:nvSpPr>
        <p:spPr/>
        <p:txBody>
          <a:bodyPr/>
          <a:lstStyle/>
          <a:p>
            <a:pPr eaLnBrk="1" hangingPunct="1"/>
            <a:endParaRPr lang="en-GB" smtClean="0">
              <a:latin typeface="Arial" charset="0"/>
              <a:cs typeface="Arial" charset="0"/>
            </a:endParaRPr>
          </a:p>
          <a:p>
            <a:pPr eaLnBrk="1" hangingPunct="1"/>
            <a:endParaRPr lang="en-GB" smtClean="0">
              <a:latin typeface="Arial" charset="0"/>
              <a:cs typeface="Arial" charset="0"/>
            </a:endParaRPr>
          </a:p>
        </p:txBody>
      </p:sp>
      <p:pic>
        <p:nvPicPr>
          <p:cNvPr id="28676" name="Picture 4"/>
          <p:cNvPicPr>
            <a:picLocks noChangeAspect="1" noChangeArrowheads="1"/>
          </p:cNvPicPr>
          <p:nvPr/>
        </p:nvPicPr>
        <p:blipFill>
          <a:blip r:embed="rId3" cstate="print"/>
          <a:srcRect/>
          <a:stretch>
            <a:fillRect/>
          </a:stretch>
        </p:blipFill>
        <p:spPr bwMode="auto">
          <a:xfrm>
            <a:off x="1295400" y="1524000"/>
            <a:ext cx="6629400" cy="47291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68313" y="260350"/>
            <a:ext cx="8229600" cy="1584325"/>
          </a:xfrm>
        </p:spPr>
        <p:txBody>
          <a:bodyPr anchor="t">
            <a:normAutofit fontScale="90000"/>
          </a:bodyPr>
          <a:lstStyle/>
          <a:p>
            <a:pPr eaLnBrk="1" hangingPunct="1"/>
            <a:r>
              <a:rPr lang="en-GB" smtClean="0">
                <a:latin typeface="Arial" charset="0"/>
                <a:cs typeface="Arial" charset="0"/>
              </a:rPr>
              <a:t>Requirements for successful project management </a:t>
            </a:r>
            <a:br>
              <a:rPr lang="en-GB" smtClean="0">
                <a:latin typeface="Arial" charset="0"/>
                <a:cs typeface="Arial" charset="0"/>
              </a:rPr>
            </a:br>
            <a:endParaRPr lang="en-GB" sz="4000" smtClean="0">
              <a:latin typeface="Arial" charset="0"/>
              <a:cs typeface="Arial" charset="0"/>
            </a:endParaRPr>
          </a:p>
        </p:txBody>
      </p:sp>
      <p:sp>
        <p:nvSpPr>
          <p:cNvPr id="29699" name="Rectangle 3"/>
          <p:cNvSpPr>
            <a:spLocks noGrp="1" noChangeArrowheads="1"/>
          </p:cNvSpPr>
          <p:nvPr>
            <p:ph type="body" sz="half" idx="1"/>
          </p:nvPr>
        </p:nvSpPr>
        <p:spPr>
          <a:xfrm>
            <a:off x="381000" y="1905000"/>
            <a:ext cx="4114800" cy="4221163"/>
          </a:xfrm>
        </p:spPr>
        <p:txBody>
          <a:bodyPr>
            <a:normAutofit lnSpcReduction="10000"/>
          </a:bodyPr>
          <a:lstStyle/>
          <a:p>
            <a:pPr marL="533400" indent="-533400" eaLnBrk="1" hangingPunct="1">
              <a:lnSpc>
                <a:spcPct val="90000"/>
              </a:lnSpc>
              <a:buFontTx/>
              <a:buAutoNum type="arabicPeriod"/>
            </a:pPr>
            <a:r>
              <a:rPr lang="en-GB" smtClean="0">
                <a:latin typeface="Arial" charset="0"/>
                <a:cs typeface="Arial" charset="0"/>
              </a:rPr>
              <a:t>Clearly defined objectives</a:t>
            </a:r>
          </a:p>
          <a:p>
            <a:pPr marL="533400" indent="-533400" eaLnBrk="1" hangingPunct="1">
              <a:lnSpc>
                <a:spcPct val="90000"/>
              </a:lnSpc>
              <a:buFontTx/>
              <a:buAutoNum type="arabicPeriod"/>
            </a:pPr>
            <a:r>
              <a:rPr lang="en-GB" smtClean="0">
                <a:latin typeface="Arial" charset="0"/>
                <a:cs typeface="Arial" charset="0"/>
              </a:rPr>
              <a:t>Good planning and control method</a:t>
            </a:r>
          </a:p>
          <a:p>
            <a:pPr marL="533400" indent="-533400" eaLnBrk="1" hangingPunct="1">
              <a:lnSpc>
                <a:spcPct val="90000"/>
              </a:lnSpc>
              <a:buFontTx/>
              <a:buAutoNum type="arabicPeriod"/>
            </a:pPr>
            <a:r>
              <a:rPr lang="en-GB" smtClean="0">
                <a:latin typeface="Arial" charset="0"/>
                <a:cs typeface="Arial" charset="0"/>
              </a:rPr>
              <a:t>Good quality of project manager</a:t>
            </a:r>
          </a:p>
          <a:p>
            <a:pPr marL="533400" indent="-533400" eaLnBrk="1" hangingPunct="1">
              <a:lnSpc>
                <a:spcPct val="90000"/>
              </a:lnSpc>
              <a:buFontTx/>
              <a:buAutoNum type="arabicPeriod"/>
            </a:pPr>
            <a:r>
              <a:rPr lang="en-GB" smtClean="0">
                <a:latin typeface="Arial" charset="0"/>
                <a:cs typeface="Arial" charset="0"/>
              </a:rPr>
              <a:t>Good management support</a:t>
            </a:r>
          </a:p>
          <a:p>
            <a:pPr marL="533400" indent="-533400" eaLnBrk="1" hangingPunct="1">
              <a:lnSpc>
                <a:spcPct val="90000"/>
              </a:lnSpc>
              <a:buFontTx/>
              <a:buAutoNum type="arabicPeriod"/>
            </a:pPr>
            <a:r>
              <a:rPr lang="en-GB" smtClean="0">
                <a:latin typeface="Arial" charset="0"/>
                <a:cs typeface="Arial" charset="0"/>
              </a:rPr>
              <a:t>Enough time and resources</a:t>
            </a:r>
          </a:p>
        </p:txBody>
      </p:sp>
      <p:sp>
        <p:nvSpPr>
          <p:cNvPr id="29700" name="Rectangle 4"/>
          <p:cNvSpPr>
            <a:spLocks noGrp="1" noChangeArrowheads="1"/>
          </p:cNvSpPr>
          <p:nvPr>
            <p:ph type="body" sz="half" idx="2"/>
          </p:nvPr>
        </p:nvSpPr>
        <p:spPr>
          <a:xfrm>
            <a:off x="4648200" y="1828800"/>
            <a:ext cx="4495800" cy="5029200"/>
          </a:xfrm>
        </p:spPr>
        <p:txBody>
          <a:bodyPr/>
          <a:lstStyle/>
          <a:p>
            <a:pPr marL="533400" indent="-533400" eaLnBrk="1" hangingPunct="1">
              <a:buFontTx/>
              <a:buAutoNum type="arabicPeriod" startAt="6"/>
            </a:pPr>
            <a:r>
              <a:rPr lang="en-GB" smtClean="0">
                <a:latin typeface="Arial" charset="0"/>
                <a:cs typeface="Arial" charset="0"/>
              </a:rPr>
              <a:t> Commitment by all</a:t>
            </a:r>
          </a:p>
          <a:p>
            <a:pPr marL="533400" indent="-533400" eaLnBrk="1" hangingPunct="1">
              <a:buFontTx/>
              <a:buAutoNum type="arabicPeriod" startAt="6"/>
            </a:pPr>
            <a:r>
              <a:rPr lang="en-GB" smtClean="0">
                <a:latin typeface="Arial" charset="0"/>
                <a:cs typeface="Arial" charset="0"/>
              </a:rPr>
              <a:t>High user involvement</a:t>
            </a:r>
          </a:p>
          <a:p>
            <a:pPr marL="533400" indent="-533400" eaLnBrk="1" hangingPunct="1">
              <a:buFontTx/>
              <a:buAutoNum type="arabicPeriod" startAt="6"/>
            </a:pPr>
            <a:r>
              <a:rPr lang="en-GB" smtClean="0">
                <a:latin typeface="Arial" charset="0"/>
                <a:cs typeface="Arial" charset="0"/>
              </a:rPr>
              <a:t>Good communications</a:t>
            </a:r>
          </a:p>
          <a:p>
            <a:pPr marL="533400" indent="-533400" eaLnBrk="1" hangingPunct="1">
              <a:buFontTx/>
              <a:buAutoNum type="arabicPeriod" startAt="6"/>
            </a:pPr>
            <a:r>
              <a:rPr lang="en-GB" smtClean="0">
                <a:latin typeface="Arial" charset="0"/>
                <a:cs typeface="Arial" charset="0"/>
              </a:rPr>
              <a:t>Good project organisation and structure</a:t>
            </a:r>
          </a:p>
          <a:p>
            <a:pPr marL="533400" indent="-533400" eaLnBrk="1" hangingPunct="1">
              <a:buFontTx/>
              <a:buAutoNum type="arabicPeriod" startAt="6"/>
            </a:pPr>
            <a:r>
              <a:rPr lang="en-GB" smtClean="0">
                <a:latin typeface="Arial" charset="0"/>
                <a:cs typeface="Arial" charset="0"/>
              </a:rPr>
              <a:t>Being able to stop a project</a:t>
            </a:r>
          </a:p>
          <a:p>
            <a:pPr marL="533400" indent="-533400" algn="r" eaLnBrk="1" hangingPunct="1"/>
            <a:endParaRPr lang="en-GB" sz="1200" smtClean="0">
              <a:latin typeface="Arial" charset="0"/>
              <a:cs typeface="Arial" charset="0"/>
            </a:endParaRPr>
          </a:p>
          <a:p>
            <a:pPr marL="533400" indent="-533400" algn="r" eaLnBrk="1" hangingPunct="1"/>
            <a:endParaRPr lang="en-GB" sz="1200" smtClean="0">
              <a:latin typeface="Arial" charset="0"/>
              <a:cs typeface="Arial" charset="0"/>
            </a:endParaRPr>
          </a:p>
          <a:p>
            <a:pPr marL="533400" indent="-533400" algn="r" eaLnBrk="1" hangingPunct="1"/>
            <a:endParaRPr lang="en-GB" sz="1200" smtClean="0">
              <a:latin typeface="Arial" charset="0"/>
              <a:cs typeface="Arial" charset="0"/>
            </a:endParaRPr>
          </a:p>
          <a:p>
            <a:pPr marL="533400" indent="-533400" algn="r" eaLnBrk="1" hangingPunct="1"/>
            <a:r>
              <a:rPr lang="en-GB" sz="1200" smtClean="0">
                <a:latin typeface="Arial" charset="0"/>
                <a:cs typeface="Arial" charset="0"/>
              </a:rPr>
              <a:t>Elbeik, S and Thomas, M (1998)</a:t>
            </a:r>
          </a:p>
          <a:p>
            <a:pPr marL="533400" indent="-533400" algn="r" eaLnBrk="1" hangingPunct="1"/>
            <a:r>
              <a:rPr lang="en-GB" sz="1200" smtClean="0">
                <a:latin typeface="Arial" charset="0"/>
                <a:cs typeface="Arial" charset="0"/>
              </a:rPr>
              <a:t>Butterworth Heinemann</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Freeform 2"/>
          <p:cNvSpPr>
            <a:spLocks/>
          </p:cNvSpPr>
          <p:nvPr/>
        </p:nvSpPr>
        <p:spPr bwMode="auto">
          <a:xfrm>
            <a:off x="1979613" y="3573463"/>
            <a:ext cx="4718050" cy="1412875"/>
          </a:xfrm>
          <a:custGeom>
            <a:avLst/>
            <a:gdLst>
              <a:gd name="T0" fmla="*/ 0 w 7203"/>
              <a:gd name="T1" fmla="*/ 2147483647 h 1961"/>
              <a:gd name="T2" fmla="*/ 2147483647 w 7203"/>
              <a:gd name="T3" fmla="*/ 2147483647 h 1961"/>
              <a:gd name="T4" fmla="*/ 2147483647 w 7203"/>
              <a:gd name="T5" fmla="*/ 2147483647 h 1961"/>
              <a:gd name="T6" fmla="*/ 2147483647 w 7203"/>
              <a:gd name="T7" fmla="*/ 2147483647 h 1961"/>
              <a:gd name="T8" fmla="*/ 2147483647 w 7203"/>
              <a:gd name="T9" fmla="*/ 2147483647 h 1961"/>
              <a:gd name="T10" fmla="*/ 2147483647 w 7203"/>
              <a:gd name="T11" fmla="*/ 2147483647 h 1961"/>
              <a:gd name="T12" fmla="*/ 2147483647 w 7203"/>
              <a:gd name="T13" fmla="*/ 2147483647 h 1961"/>
              <a:gd name="T14" fmla="*/ 2147483647 w 7203"/>
              <a:gd name="T15" fmla="*/ 2147483647 h 1961"/>
              <a:gd name="T16" fmla="*/ 2147483647 w 7203"/>
              <a:gd name="T17" fmla="*/ 2147483647 h 1961"/>
              <a:gd name="T18" fmla="*/ 2147483647 w 7203"/>
              <a:gd name="T19" fmla="*/ 2147483647 h 1961"/>
              <a:gd name="T20" fmla="*/ 2147483647 w 7203"/>
              <a:gd name="T21" fmla="*/ 2147483647 h 1961"/>
              <a:gd name="T22" fmla="*/ 2147483647 w 7203"/>
              <a:gd name="T23" fmla="*/ 2147483647 h 1961"/>
              <a:gd name="T24" fmla="*/ 2147483647 w 7203"/>
              <a:gd name="T25" fmla="*/ 2147483647 h 1961"/>
              <a:gd name="T26" fmla="*/ 2147483647 w 7203"/>
              <a:gd name="T27" fmla="*/ 2147483647 h 1961"/>
              <a:gd name="T28" fmla="*/ 2147483647 w 7203"/>
              <a:gd name="T29" fmla="*/ 2147483647 h 1961"/>
              <a:gd name="T30" fmla="*/ 2147483647 w 7203"/>
              <a:gd name="T31" fmla="*/ 2147483647 h 1961"/>
              <a:gd name="T32" fmla="*/ 2147483647 w 7203"/>
              <a:gd name="T33" fmla="*/ 2147483647 h 1961"/>
              <a:gd name="T34" fmla="*/ 2147483647 w 7203"/>
              <a:gd name="T35" fmla="*/ 2147483647 h 1961"/>
              <a:gd name="T36" fmla="*/ 2147483647 w 7203"/>
              <a:gd name="T37" fmla="*/ 2147483647 h 1961"/>
              <a:gd name="T38" fmla="*/ 2147483647 w 7203"/>
              <a:gd name="T39" fmla="*/ 2147483647 h 1961"/>
              <a:gd name="T40" fmla="*/ 2147483647 w 7203"/>
              <a:gd name="T41" fmla="*/ 2147483647 h 1961"/>
              <a:gd name="T42" fmla="*/ 2147483647 w 7203"/>
              <a:gd name="T43" fmla="*/ 2147483647 h 1961"/>
              <a:gd name="T44" fmla="*/ 2147483647 w 7203"/>
              <a:gd name="T45" fmla="*/ 0 h 1961"/>
              <a:gd name="T46" fmla="*/ 2147483647 w 7203"/>
              <a:gd name="T47" fmla="*/ 2147483647 h 1961"/>
              <a:gd name="T48" fmla="*/ 2147483647 w 7203"/>
              <a:gd name="T49" fmla="*/ 2147483647 h 1961"/>
              <a:gd name="T50" fmla="*/ 2147483647 w 7203"/>
              <a:gd name="T51" fmla="*/ 2147483647 h 1961"/>
              <a:gd name="T52" fmla="*/ 2147483647 w 7203"/>
              <a:gd name="T53" fmla="*/ 2147483647 h 1961"/>
              <a:gd name="T54" fmla="*/ 2147483647 w 7203"/>
              <a:gd name="T55" fmla="*/ 2147483647 h 1961"/>
              <a:gd name="T56" fmla="*/ 2147483647 w 7203"/>
              <a:gd name="T57" fmla="*/ 2147483647 h 1961"/>
              <a:gd name="T58" fmla="*/ 2147483647 w 7203"/>
              <a:gd name="T59" fmla="*/ 2147483647 h 1961"/>
              <a:gd name="T60" fmla="*/ 2147483647 w 7203"/>
              <a:gd name="T61" fmla="*/ 2147483647 h 1961"/>
              <a:gd name="T62" fmla="*/ 2147483647 w 7203"/>
              <a:gd name="T63" fmla="*/ 2147483647 h 1961"/>
              <a:gd name="T64" fmla="*/ 2147483647 w 7203"/>
              <a:gd name="T65" fmla="*/ 2147483647 h 1961"/>
              <a:gd name="T66" fmla="*/ 2147483647 w 7203"/>
              <a:gd name="T67" fmla="*/ 2147483647 h 1961"/>
              <a:gd name="T68" fmla="*/ 2147483647 w 7203"/>
              <a:gd name="T69" fmla="*/ 2147483647 h 1961"/>
              <a:gd name="T70" fmla="*/ 2147483647 w 7203"/>
              <a:gd name="T71" fmla="*/ 2147483647 h 1961"/>
              <a:gd name="T72" fmla="*/ 2147483647 w 7203"/>
              <a:gd name="T73" fmla="*/ 2147483647 h 1961"/>
              <a:gd name="T74" fmla="*/ 2147483647 w 7203"/>
              <a:gd name="T75" fmla="*/ 2147483647 h 1961"/>
              <a:gd name="T76" fmla="*/ 2147483647 w 7203"/>
              <a:gd name="T77" fmla="*/ 2147483647 h 1961"/>
              <a:gd name="T78" fmla="*/ 2147483647 w 7203"/>
              <a:gd name="T79" fmla="*/ 2147483647 h 1961"/>
              <a:gd name="T80" fmla="*/ 2147483647 w 7203"/>
              <a:gd name="T81" fmla="*/ 2147483647 h 1961"/>
              <a:gd name="T82" fmla="*/ 2147483647 w 7203"/>
              <a:gd name="T83" fmla="*/ 2147483647 h 1961"/>
              <a:gd name="T84" fmla="*/ 2147483647 w 7203"/>
              <a:gd name="T85" fmla="*/ 2147483647 h 1961"/>
              <a:gd name="T86" fmla="*/ 2147483647 w 7203"/>
              <a:gd name="T87" fmla="*/ 2147483647 h 1961"/>
              <a:gd name="T88" fmla="*/ 2147483647 w 7203"/>
              <a:gd name="T89" fmla="*/ 2147483647 h 1961"/>
              <a:gd name="T90" fmla="*/ 2147483647 w 7203"/>
              <a:gd name="T91" fmla="*/ 2147483647 h 1961"/>
              <a:gd name="T92" fmla="*/ 2147483647 w 7203"/>
              <a:gd name="T93" fmla="*/ 2147483647 h 1961"/>
              <a:gd name="T94" fmla="*/ 2147483647 w 7203"/>
              <a:gd name="T95" fmla="*/ 2147483647 h 1961"/>
              <a:gd name="T96" fmla="*/ 2147483647 w 7203"/>
              <a:gd name="T97" fmla="*/ 2147483647 h 1961"/>
              <a:gd name="T98" fmla="*/ 2147483647 w 7203"/>
              <a:gd name="T99" fmla="*/ 2147483647 h 1961"/>
              <a:gd name="T100" fmla="*/ 2147483647 w 7203"/>
              <a:gd name="T101" fmla="*/ 2147483647 h 1961"/>
              <a:gd name="T102" fmla="*/ 2147483647 w 7203"/>
              <a:gd name="T103" fmla="*/ 2147483647 h 196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7203"/>
              <a:gd name="T157" fmla="*/ 0 h 1961"/>
              <a:gd name="T158" fmla="*/ 7203 w 7203"/>
              <a:gd name="T159" fmla="*/ 1961 h 196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7203" h="1961">
                <a:moveTo>
                  <a:pt x="0" y="1860"/>
                </a:moveTo>
                <a:cubicBezTo>
                  <a:pt x="151" y="1803"/>
                  <a:pt x="320" y="1756"/>
                  <a:pt x="480" y="1740"/>
                </a:cubicBezTo>
                <a:cubicBezTo>
                  <a:pt x="652" y="1675"/>
                  <a:pt x="542" y="1711"/>
                  <a:pt x="816" y="1656"/>
                </a:cubicBezTo>
                <a:cubicBezTo>
                  <a:pt x="913" y="1637"/>
                  <a:pt x="1008" y="1587"/>
                  <a:pt x="1104" y="1560"/>
                </a:cubicBezTo>
                <a:cubicBezTo>
                  <a:pt x="1187" y="1508"/>
                  <a:pt x="1273" y="1477"/>
                  <a:pt x="1356" y="1428"/>
                </a:cubicBezTo>
                <a:cubicBezTo>
                  <a:pt x="1461" y="1367"/>
                  <a:pt x="1563" y="1296"/>
                  <a:pt x="1668" y="1236"/>
                </a:cubicBezTo>
                <a:cubicBezTo>
                  <a:pt x="1694" y="1221"/>
                  <a:pt x="1725" y="1215"/>
                  <a:pt x="1752" y="1200"/>
                </a:cubicBezTo>
                <a:cubicBezTo>
                  <a:pt x="1805" y="1171"/>
                  <a:pt x="1856" y="1136"/>
                  <a:pt x="1908" y="1104"/>
                </a:cubicBezTo>
                <a:cubicBezTo>
                  <a:pt x="1995" y="1050"/>
                  <a:pt x="2064" y="970"/>
                  <a:pt x="2148" y="912"/>
                </a:cubicBezTo>
                <a:cubicBezTo>
                  <a:pt x="2184" y="887"/>
                  <a:pt x="2220" y="864"/>
                  <a:pt x="2256" y="840"/>
                </a:cubicBezTo>
                <a:cubicBezTo>
                  <a:pt x="2292" y="816"/>
                  <a:pt x="2341" y="817"/>
                  <a:pt x="2376" y="792"/>
                </a:cubicBezTo>
                <a:cubicBezTo>
                  <a:pt x="2452" y="738"/>
                  <a:pt x="2518" y="674"/>
                  <a:pt x="2604" y="636"/>
                </a:cubicBezTo>
                <a:cubicBezTo>
                  <a:pt x="2619" y="629"/>
                  <a:pt x="2636" y="629"/>
                  <a:pt x="2652" y="624"/>
                </a:cubicBezTo>
                <a:cubicBezTo>
                  <a:pt x="2672" y="617"/>
                  <a:pt x="2693" y="610"/>
                  <a:pt x="2712" y="600"/>
                </a:cubicBezTo>
                <a:cubicBezTo>
                  <a:pt x="2816" y="548"/>
                  <a:pt x="2728" y="575"/>
                  <a:pt x="2820" y="552"/>
                </a:cubicBezTo>
                <a:cubicBezTo>
                  <a:pt x="2884" y="513"/>
                  <a:pt x="2940" y="486"/>
                  <a:pt x="3012" y="468"/>
                </a:cubicBezTo>
                <a:cubicBezTo>
                  <a:pt x="3118" y="397"/>
                  <a:pt x="2949" y="506"/>
                  <a:pt x="3120" y="420"/>
                </a:cubicBezTo>
                <a:cubicBezTo>
                  <a:pt x="3207" y="376"/>
                  <a:pt x="3132" y="396"/>
                  <a:pt x="3204" y="348"/>
                </a:cubicBezTo>
                <a:cubicBezTo>
                  <a:pt x="3215" y="341"/>
                  <a:pt x="3229" y="342"/>
                  <a:pt x="3240" y="336"/>
                </a:cubicBezTo>
                <a:cubicBezTo>
                  <a:pt x="3299" y="307"/>
                  <a:pt x="3365" y="277"/>
                  <a:pt x="3420" y="240"/>
                </a:cubicBezTo>
                <a:cubicBezTo>
                  <a:pt x="3510" y="180"/>
                  <a:pt x="3606" y="142"/>
                  <a:pt x="3708" y="108"/>
                </a:cubicBezTo>
                <a:cubicBezTo>
                  <a:pt x="3751" y="94"/>
                  <a:pt x="3808" y="43"/>
                  <a:pt x="3852" y="24"/>
                </a:cubicBezTo>
                <a:cubicBezTo>
                  <a:pt x="3888" y="8"/>
                  <a:pt x="3986" y="2"/>
                  <a:pt x="4008" y="0"/>
                </a:cubicBezTo>
                <a:cubicBezTo>
                  <a:pt x="4093" y="6"/>
                  <a:pt x="4187" y="10"/>
                  <a:pt x="4272" y="24"/>
                </a:cubicBezTo>
                <a:cubicBezTo>
                  <a:pt x="4365" y="39"/>
                  <a:pt x="4456" y="76"/>
                  <a:pt x="4548" y="96"/>
                </a:cubicBezTo>
                <a:cubicBezTo>
                  <a:pt x="4631" y="115"/>
                  <a:pt x="4600" y="100"/>
                  <a:pt x="4668" y="120"/>
                </a:cubicBezTo>
                <a:cubicBezTo>
                  <a:pt x="4761" y="148"/>
                  <a:pt x="4850" y="180"/>
                  <a:pt x="4944" y="204"/>
                </a:cubicBezTo>
                <a:cubicBezTo>
                  <a:pt x="4960" y="208"/>
                  <a:pt x="4976" y="212"/>
                  <a:pt x="4992" y="216"/>
                </a:cubicBezTo>
                <a:cubicBezTo>
                  <a:pt x="5008" y="220"/>
                  <a:pt x="5040" y="228"/>
                  <a:pt x="5040" y="228"/>
                </a:cubicBezTo>
                <a:cubicBezTo>
                  <a:pt x="5087" y="260"/>
                  <a:pt x="5141" y="286"/>
                  <a:pt x="5196" y="300"/>
                </a:cubicBezTo>
                <a:cubicBezTo>
                  <a:pt x="5212" y="312"/>
                  <a:pt x="5227" y="325"/>
                  <a:pt x="5244" y="336"/>
                </a:cubicBezTo>
                <a:cubicBezTo>
                  <a:pt x="5259" y="345"/>
                  <a:pt x="5277" y="350"/>
                  <a:pt x="5292" y="360"/>
                </a:cubicBezTo>
                <a:cubicBezTo>
                  <a:pt x="5306" y="370"/>
                  <a:pt x="5315" y="386"/>
                  <a:pt x="5328" y="396"/>
                </a:cubicBezTo>
                <a:cubicBezTo>
                  <a:pt x="5366" y="426"/>
                  <a:pt x="5453" y="480"/>
                  <a:pt x="5496" y="504"/>
                </a:cubicBezTo>
                <a:cubicBezTo>
                  <a:pt x="5598" y="561"/>
                  <a:pt x="5515" y="497"/>
                  <a:pt x="5604" y="552"/>
                </a:cubicBezTo>
                <a:cubicBezTo>
                  <a:pt x="5659" y="586"/>
                  <a:pt x="5709" y="615"/>
                  <a:pt x="5772" y="636"/>
                </a:cubicBezTo>
                <a:cubicBezTo>
                  <a:pt x="5800" y="657"/>
                  <a:pt x="5830" y="674"/>
                  <a:pt x="5856" y="696"/>
                </a:cubicBezTo>
                <a:cubicBezTo>
                  <a:pt x="5869" y="707"/>
                  <a:pt x="5878" y="723"/>
                  <a:pt x="5892" y="732"/>
                </a:cubicBezTo>
                <a:cubicBezTo>
                  <a:pt x="5902" y="739"/>
                  <a:pt x="5970" y="754"/>
                  <a:pt x="5976" y="756"/>
                </a:cubicBezTo>
                <a:cubicBezTo>
                  <a:pt x="6019" y="785"/>
                  <a:pt x="6070" y="811"/>
                  <a:pt x="6120" y="828"/>
                </a:cubicBezTo>
                <a:cubicBezTo>
                  <a:pt x="6189" y="931"/>
                  <a:pt x="6097" y="810"/>
                  <a:pt x="6180" y="876"/>
                </a:cubicBezTo>
                <a:cubicBezTo>
                  <a:pt x="6191" y="885"/>
                  <a:pt x="6194" y="902"/>
                  <a:pt x="6204" y="912"/>
                </a:cubicBezTo>
                <a:cubicBezTo>
                  <a:pt x="6214" y="922"/>
                  <a:pt x="6228" y="928"/>
                  <a:pt x="6240" y="936"/>
                </a:cubicBezTo>
                <a:cubicBezTo>
                  <a:pt x="6280" y="995"/>
                  <a:pt x="6351" y="1048"/>
                  <a:pt x="6408" y="1092"/>
                </a:cubicBezTo>
                <a:cubicBezTo>
                  <a:pt x="6442" y="1119"/>
                  <a:pt x="6485" y="1133"/>
                  <a:pt x="6516" y="1164"/>
                </a:cubicBezTo>
                <a:cubicBezTo>
                  <a:pt x="6552" y="1200"/>
                  <a:pt x="6588" y="1236"/>
                  <a:pt x="6624" y="1272"/>
                </a:cubicBezTo>
                <a:cubicBezTo>
                  <a:pt x="6691" y="1339"/>
                  <a:pt x="6658" y="1347"/>
                  <a:pt x="6744" y="1404"/>
                </a:cubicBezTo>
                <a:cubicBezTo>
                  <a:pt x="6793" y="1478"/>
                  <a:pt x="6739" y="1406"/>
                  <a:pt x="6804" y="1464"/>
                </a:cubicBezTo>
                <a:cubicBezTo>
                  <a:pt x="6927" y="1574"/>
                  <a:pt x="6830" y="1506"/>
                  <a:pt x="6912" y="1560"/>
                </a:cubicBezTo>
                <a:cubicBezTo>
                  <a:pt x="6998" y="1689"/>
                  <a:pt x="6864" y="1493"/>
                  <a:pt x="6972" y="1632"/>
                </a:cubicBezTo>
                <a:cubicBezTo>
                  <a:pt x="7026" y="1702"/>
                  <a:pt x="7079" y="1774"/>
                  <a:pt x="7128" y="1848"/>
                </a:cubicBezTo>
                <a:cubicBezTo>
                  <a:pt x="7203" y="1961"/>
                  <a:pt x="7200" y="1858"/>
                  <a:pt x="7200" y="1908"/>
                </a:cubicBezTo>
              </a:path>
            </a:pathLst>
          </a:custGeom>
          <a:noFill/>
          <a:ln w="38100">
            <a:solidFill>
              <a:srgbClr val="008000"/>
            </a:solidFill>
            <a:round/>
            <a:headEnd/>
            <a:tailEnd/>
          </a:ln>
        </p:spPr>
        <p:txBody>
          <a:bodyPr/>
          <a:lstStyle/>
          <a:p>
            <a:endParaRPr lang="en-GB"/>
          </a:p>
        </p:txBody>
      </p:sp>
      <p:sp>
        <p:nvSpPr>
          <p:cNvPr id="30723" name="Line 3"/>
          <p:cNvSpPr>
            <a:spLocks noChangeShapeType="1"/>
          </p:cNvSpPr>
          <p:nvPr/>
        </p:nvSpPr>
        <p:spPr bwMode="auto">
          <a:xfrm>
            <a:off x="2339975" y="5805488"/>
            <a:ext cx="3703638" cy="0"/>
          </a:xfrm>
          <a:prstGeom prst="line">
            <a:avLst/>
          </a:prstGeom>
          <a:noFill/>
          <a:ln w="76200">
            <a:solidFill>
              <a:srgbClr val="000000"/>
            </a:solidFill>
            <a:round/>
            <a:headEnd/>
            <a:tailEnd type="triangle" w="med" len="med"/>
          </a:ln>
        </p:spPr>
        <p:txBody>
          <a:bodyPr/>
          <a:lstStyle/>
          <a:p>
            <a:endParaRPr lang="en-GB"/>
          </a:p>
        </p:txBody>
      </p:sp>
      <p:sp>
        <p:nvSpPr>
          <p:cNvPr id="30724" name="Text Box 4"/>
          <p:cNvSpPr txBox="1">
            <a:spLocks noChangeArrowheads="1"/>
          </p:cNvSpPr>
          <p:nvPr/>
        </p:nvSpPr>
        <p:spPr bwMode="auto">
          <a:xfrm>
            <a:off x="3708400" y="5661025"/>
            <a:ext cx="838200" cy="304800"/>
          </a:xfrm>
          <a:prstGeom prst="rect">
            <a:avLst/>
          </a:prstGeom>
          <a:solidFill>
            <a:srgbClr val="FFFFFF"/>
          </a:solidFill>
          <a:ln w="9525">
            <a:noFill/>
            <a:miter lim="800000"/>
            <a:headEnd/>
            <a:tailEnd/>
          </a:ln>
        </p:spPr>
        <p:txBody>
          <a:bodyPr/>
          <a:lstStyle/>
          <a:p>
            <a:pPr eaLnBrk="0" hangingPunct="0"/>
            <a:r>
              <a:rPr lang="en-GB" sz="1800" b="1">
                <a:latin typeface="Arial" charset="0"/>
                <a:ea typeface="Times New Roman" pitchFamily="18" charset="0"/>
                <a:cs typeface="Arial" charset="0"/>
              </a:rPr>
              <a:t>Time</a:t>
            </a:r>
            <a:endParaRPr lang="en-GB" sz="1400">
              <a:latin typeface="Arial" charset="0"/>
              <a:ea typeface="Times New Roman" pitchFamily="18" charset="0"/>
              <a:cs typeface="Arial" charset="0"/>
            </a:endParaRPr>
          </a:p>
        </p:txBody>
      </p:sp>
      <p:sp>
        <p:nvSpPr>
          <p:cNvPr id="30725" name="Line 10"/>
          <p:cNvSpPr>
            <a:spLocks noChangeShapeType="1"/>
          </p:cNvSpPr>
          <p:nvPr/>
        </p:nvSpPr>
        <p:spPr bwMode="auto">
          <a:xfrm>
            <a:off x="2555875" y="2349500"/>
            <a:ext cx="0" cy="2592388"/>
          </a:xfrm>
          <a:prstGeom prst="line">
            <a:avLst/>
          </a:prstGeom>
          <a:noFill/>
          <a:ln w="9525">
            <a:solidFill>
              <a:srgbClr val="000000"/>
            </a:solidFill>
            <a:prstDash val="dash"/>
            <a:round/>
            <a:headEnd/>
            <a:tailEnd/>
          </a:ln>
        </p:spPr>
        <p:txBody>
          <a:bodyPr/>
          <a:lstStyle/>
          <a:p>
            <a:endParaRPr lang="en-GB"/>
          </a:p>
        </p:txBody>
      </p:sp>
      <p:sp>
        <p:nvSpPr>
          <p:cNvPr id="30726" name="Line 11"/>
          <p:cNvSpPr>
            <a:spLocks noChangeShapeType="1"/>
          </p:cNvSpPr>
          <p:nvPr/>
        </p:nvSpPr>
        <p:spPr bwMode="auto">
          <a:xfrm>
            <a:off x="4067175" y="2349500"/>
            <a:ext cx="0" cy="2590800"/>
          </a:xfrm>
          <a:prstGeom prst="line">
            <a:avLst/>
          </a:prstGeom>
          <a:noFill/>
          <a:ln w="9525">
            <a:solidFill>
              <a:srgbClr val="000000"/>
            </a:solidFill>
            <a:prstDash val="dash"/>
            <a:round/>
            <a:headEnd/>
            <a:tailEnd/>
          </a:ln>
        </p:spPr>
        <p:txBody>
          <a:bodyPr/>
          <a:lstStyle/>
          <a:p>
            <a:endParaRPr lang="en-GB"/>
          </a:p>
        </p:txBody>
      </p:sp>
      <p:sp>
        <p:nvSpPr>
          <p:cNvPr id="30727" name="Line 12"/>
          <p:cNvSpPr>
            <a:spLocks noChangeShapeType="1"/>
          </p:cNvSpPr>
          <p:nvPr/>
        </p:nvSpPr>
        <p:spPr bwMode="auto">
          <a:xfrm flipH="1">
            <a:off x="5795963" y="2349500"/>
            <a:ext cx="0" cy="2592388"/>
          </a:xfrm>
          <a:prstGeom prst="line">
            <a:avLst/>
          </a:prstGeom>
          <a:noFill/>
          <a:ln w="9525">
            <a:solidFill>
              <a:srgbClr val="000000"/>
            </a:solidFill>
            <a:prstDash val="dash"/>
            <a:round/>
            <a:headEnd/>
            <a:tailEnd/>
          </a:ln>
        </p:spPr>
        <p:txBody>
          <a:bodyPr/>
          <a:lstStyle/>
          <a:p>
            <a:endParaRPr lang="en-GB"/>
          </a:p>
        </p:txBody>
      </p:sp>
      <p:sp>
        <p:nvSpPr>
          <p:cNvPr id="30728" name="Rectangle 13"/>
          <p:cNvSpPr>
            <a:spLocks noChangeArrowheads="1"/>
          </p:cNvSpPr>
          <p:nvPr/>
        </p:nvSpPr>
        <p:spPr bwMode="auto">
          <a:xfrm>
            <a:off x="460375" y="1924050"/>
            <a:ext cx="184150" cy="368300"/>
          </a:xfrm>
          <a:prstGeom prst="rect">
            <a:avLst/>
          </a:prstGeom>
          <a:noFill/>
          <a:ln w="9525">
            <a:noFill/>
            <a:miter lim="800000"/>
            <a:headEnd/>
            <a:tailEnd/>
          </a:ln>
        </p:spPr>
        <p:txBody>
          <a:bodyPr wrap="none" anchor="ctr">
            <a:spAutoFit/>
          </a:bodyPr>
          <a:lstStyle/>
          <a:p>
            <a:pPr eaLnBrk="0" hangingPunct="0"/>
            <a:endParaRPr lang="en-GB" sz="1800">
              <a:latin typeface="Arial" charset="0"/>
              <a:cs typeface="Arial" charset="0"/>
            </a:endParaRPr>
          </a:p>
        </p:txBody>
      </p:sp>
      <p:sp>
        <p:nvSpPr>
          <p:cNvPr id="30729" name="Rectangle 14"/>
          <p:cNvSpPr>
            <a:spLocks noChangeArrowheads="1"/>
          </p:cNvSpPr>
          <p:nvPr/>
        </p:nvSpPr>
        <p:spPr bwMode="auto">
          <a:xfrm>
            <a:off x="460375" y="2108200"/>
            <a:ext cx="184150" cy="369888"/>
          </a:xfrm>
          <a:prstGeom prst="rect">
            <a:avLst/>
          </a:prstGeom>
          <a:noFill/>
          <a:ln w="9525">
            <a:noFill/>
            <a:miter lim="800000"/>
            <a:headEnd/>
            <a:tailEnd/>
          </a:ln>
        </p:spPr>
        <p:txBody>
          <a:bodyPr wrap="none">
            <a:spAutoFit/>
          </a:bodyPr>
          <a:lstStyle/>
          <a:p>
            <a:pPr eaLnBrk="0" hangingPunct="0"/>
            <a:endParaRPr lang="en-GB" sz="1800">
              <a:latin typeface="Arial" charset="0"/>
              <a:cs typeface="Arial" charset="0"/>
            </a:endParaRPr>
          </a:p>
        </p:txBody>
      </p:sp>
      <p:sp>
        <p:nvSpPr>
          <p:cNvPr id="30730" name="Rectangle 16"/>
          <p:cNvSpPr>
            <a:spLocks noChangeArrowheads="1"/>
          </p:cNvSpPr>
          <p:nvPr/>
        </p:nvSpPr>
        <p:spPr bwMode="auto">
          <a:xfrm>
            <a:off x="1692275" y="4924425"/>
            <a:ext cx="6840538" cy="493713"/>
          </a:xfrm>
          <a:prstGeom prst="rect">
            <a:avLst/>
          </a:prstGeom>
          <a:noFill/>
          <a:ln w="9525">
            <a:noFill/>
            <a:miter lim="800000"/>
            <a:headEnd/>
            <a:tailEnd/>
          </a:ln>
        </p:spPr>
        <p:txBody>
          <a:bodyPr anchor="ctr">
            <a:spAutoFit/>
          </a:bodyPr>
          <a:lstStyle/>
          <a:p>
            <a:pPr eaLnBrk="0" hangingPunct="0"/>
            <a:endParaRPr lang="en-GB" sz="1200">
              <a:latin typeface="Arial" charset="0"/>
              <a:cs typeface="Arial" charset="0"/>
            </a:endParaRPr>
          </a:p>
          <a:p>
            <a:pPr eaLnBrk="0" hangingPunct="0"/>
            <a:r>
              <a:rPr lang="en-GB" sz="1400" b="1">
                <a:latin typeface="Arial" charset="0"/>
                <a:cs typeface="Arial" charset="0"/>
              </a:rPr>
              <a:t>Start</a:t>
            </a:r>
            <a:r>
              <a:rPr lang="en-GB" sz="1400">
                <a:latin typeface="Arial" charset="0"/>
                <a:cs typeface="Arial" charset="0"/>
              </a:rPr>
              <a:t>				</a:t>
            </a:r>
            <a:r>
              <a:rPr lang="en-GB" sz="1400" b="1">
                <a:latin typeface="Arial" charset="0"/>
                <a:cs typeface="Arial" charset="0"/>
              </a:rPr>
              <a:t>	 Finish</a:t>
            </a:r>
            <a:r>
              <a:rPr lang="en-GB" sz="1100">
                <a:latin typeface="Arial" charset="0"/>
                <a:cs typeface="Arial" charset="0"/>
              </a:rPr>
              <a:t> </a:t>
            </a:r>
            <a:endParaRPr lang="en-GB" sz="1800">
              <a:latin typeface="Arial" charset="0"/>
              <a:cs typeface="Arial" charset="0"/>
            </a:endParaRPr>
          </a:p>
        </p:txBody>
      </p:sp>
      <p:sp>
        <p:nvSpPr>
          <p:cNvPr id="30731" name="Line 17"/>
          <p:cNvSpPr>
            <a:spLocks noChangeShapeType="1"/>
          </p:cNvSpPr>
          <p:nvPr/>
        </p:nvSpPr>
        <p:spPr bwMode="auto">
          <a:xfrm>
            <a:off x="1547813" y="4941888"/>
            <a:ext cx="5688012" cy="0"/>
          </a:xfrm>
          <a:prstGeom prst="line">
            <a:avLst/>
          </a:prstGeom>
          <a:noFill/>
          <a:ln w="9525">
            <a:solidFill>
              <a:schemeClr val="tx1"/>
            </a:solidFill>
            <a:round/>
            <a:headEnd/>
            <a:tailEnd/>
          </a:ln>
        </p:spPr>
        <p:txBody>
          <a:bodyPr/>
          <a:lstStyle/>
          <a:p>
            <a:endParaRPr lang="en-GB"/>
          </a:p>
        </p:txBody>
      </p:sp>
      <p:sp>
        <p:nvSpPr>
          <p:cNvPr id="30732" name="Line 18"/>
          <p:cNvSpPr>
            <a:spLocks noChangeShapeType="1"/>
          </p:cNvSpPr>
          <p:nvPr/>
        </p:nvSpPr>
        <p:spPr bwMode="auto">
          <a:xfrm>
            <a:off x="1547813" y="2349500"/>
            <a:ext cx="0" cy="2592388"/>
          </a:xfrm>
          <a:prstGeom prst="line">
            <a:avLst/>
          </a:prstGeom>
          <a:noFill/>
          <a:ln w="9525">
            <a:solidFill>
              <a:schemeClr val="tx1"/>
            </a:solidFill>
            <a:round/>
            <a:headEnd/>
            <a:tailEnd/>
          </a:ln>
        </p:spPr>
        <p:txBody>
          <a:bodyPr/>
          <a:lstStyle/>
          <a:p>
            <a:endParaRPr lang="en-GB"/>
          </a:p>
        </p:txBody>
      </p:sp>
      <p:sp>
        <p:nvSpPr>
          <p:cNvPr id="30733" name="Line 19"/>
          <p:cNvSpPr>
            <a:spLocks noChangeShapeType="1"/>
          </p:cNvSpPr>
          <p:nvPr/>
        </p:nvSpPr>
        <p:spPr bwMode="auto">
          <a:xfrm>
            <a:off x="7235825" y="2349500"/>
            <a:ext cx="0" cy="2592388"/>
          </a:xfrm>
          <a:prstGeom prst="line">
            <a:avLst/>
          </a:prstGeom>
          <a:noFill/>
          <a:ln w="9525">
            <a:solidFill>
              <a:schemeClr val="tx1"/>
            </a:solidFill>
            <a:round/>
            <a:headEnd/>
            <a:tailEnd/>
          </a:ln>
        </p:spPr>
        <p:txBody>
          <a:bodyPr/>
          <a:lstStyle/>
          <a:p>
            <a:endParaRPr lang="en-GB"/>
          </a:p>
        </p:txBody>
      </p:sp>
      <p:sp>
        <p:nvSpPr>
          <p:cNvPr id="30734" name="Line 20"/>
          <p:cNvSpPr>
            <a:spLocks noChangeShapeType="1"/>
          </p:cNvSpPr>
          <p:nvPr/>
        </p:nvSpPr>
        <p:spPr bwMode="auto">
          <a:xfrm>
            <a:off x="1547813" y="2349500"/>
            <a:ext cx="5688012" cy="0"/>
          </a:xfrm>
          <a:prstGeom prst="line">
            <a:avLst/>
          </a:prstGeom>
          <a:noFill/>
          <a:ln w="9525">
            <a:solidFill>
              <a:schemeClr val="tx1"/>
            </a:solidFill>
            <a:round/>
            <a:headEnd/>
            <a:tailEnd/>
          </a:ln>
        </p:spPr>
        <p:txBody>
          <a:bodyPr/>
          <a:lstStyle/>
          <a:p>
            <a:endParaRPr lang="en-GB"/>
          </a:p>
        </p:txBody>
      </p:sp>
      <p:sp>
        <p:nvSpPr>
          <p:cNvPr id="30735" name="Rectangle 21"/>
          <p:cNvSpPr>
            <a:spLocks noChangeArrowheads="1"/>
          </p:cNvSpPr>
          <p:nvPr/>
        </p:nvSpPr>
        <p:spPr bwMode="auto">
          <a:xfrm>
            <a:off x="0" y="623888"/>
            <a:ext cx="9144000" cy="762000"/>
          </a:xfrm>
          <a:prstGeom prst="rect">
            <a:avLst/>
          </a:prstGeom>
          <a:noFill/>
          <a:ln w="9525">
            <a:noFill/>
            <a:miter lim="800000"/>
            <a:headEnd/>
            <a:tailEnd/>
          </a:ln>
        </p:spPr>
        <p:txBody>
          <a:bodyPr anchor="ctr">
            <a:spAutoFit/>
          </a:bodyPr>
          <a:lstStyle/>
          <a:p>
            <a:pPr algn="ctr" eaLnBrk="0" hangingPunct="0"/>
            <a:r>
              <a:rPr lang="en-GB" sz="4400" b="1">
                <a:latin typeface="Arial" charset="0"/>
                <a:cs typeface="Arial" charset="0"/>
              </a:rPr>
              <a:t>A typical project life cycle</a:t>
            </a:r>
            <a:r>
              <a:rPr lang="en-GB">
                <a:latin typeface="Arial" charset="0"/>
                <a:cs typeface="Arial" charset="0"/>
              </a:rPr>
              <a:t> </a:t>
            </a:r>
          </a:p>
        </p:txBody>
      </p:sp>
      <p:sp>
        <p:nvSpPr>
          <p:cNvPr id="30736" name="Text Box 22"/>
          <p:cNvSpPr txBox="1">
            <a:spLocks noChangeArrowheads="1"/>
          </p:cNvSpPr>
          <p:nvPr/>
        </p:nvSpPr>
        <p:spPr bwMode="auto">
          <a:xfrm>
            <a:off x="395288" y="2636838"/>
            <a:ext cx="1079500" cy="1190625"/>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Cost and staffing level</a:t>
            </a:r>
          </a:p>
        </p:txBody>
      </p:sp>
      <p:sp>
        <p:nvSpPr>
          <p:cNvPr id="30737" name="Text Box 23"/>
          <p:cNvSpPr txBox="1">
            <a:spLocks noChangeArrowheads="1"/>
          </p:cNvSpPr>
          <p:nvPr/>
        </p:nvSpPr>
        <p:spPr bwMode="auto">
          <a:xfrm>
            <a:off x="1619250" y="2565400"/>
            <a:ext cx="1008063" cy="581025"/>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Project start up</a:t>
            </a:r>
            <a:endParaRPr lang="en-GB" sz="1600">
              <a:latin typeface="Arial" charset="0"/>
              <a:cs typeface="Arial" charset="0"/>
            </a:endParaRPr>
          </a:p>
        </p:txBody>
      </p:sp>
      <p:sp>
        <p:nvSpPr>
          <p:cNvPr id="30738" name="Text Box 24"/>
          <p:cNvSpPr txBox="1">
            <a:spLocks noChangeArrowheads="1"/>
          </p:cNvSpPr>
          <p:nvPr/>
        </p:nvSpPr>
        <p:spPr bwMode="auto">
          <a:xfrm>
            <a:off x="2627313" y="2565400"/>
            <a:ext cx="1439862" cy="825500"/>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Planning and organisation</a:t>
            </a:r>
          </a:p>
        </p:txBody>
      </p:sp>
      <p:sp>
        <p:nvSpPr>
          <p:cNvPr id="30739" name="Text Box 25"/>
          <p:cNvSpPr txBox="1">
            <a:spLocks noChangeArrowheads="1"/>
          </p:cNvSpPr>
          <p:nvPr/>
        </p:nvSpPr>
        <p:spPr bwMode="auto">
          <a:xfrm>
            <a:off x="4067175" y="2565400"/>
            <a:ext cx="1800225" cy="581025"/>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Implementation with monitoring</a:t>
            </a:r>
          </a:p>
        </p:txBody>
      </p:sp>
      <p:sp>
        <p:nvSpPr>
          <p:cNvPr id="30740" name="Text Box 26"/>
          <p:cNvSpPr txBox="1">
            <a:spLocks noChangeArrowheads="1"/>
          </p:cNvSpPr>
          <p:nvPr/>
        </p:nvSpPr>
        <p:spPr bwMode="auto">
          <a:xfrm>
            <a:off x="5795963" y="2565400"/>
            <a:ext cx="1439862" cy="825500"/>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Completion and evaluation</a:t>
            </a:r>
            <a:endParaRPr lang="en-GB" sz="1800">
              <a:latin typeface="Arial" charset="0"/>
              <a:cs typeface="Arial"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chor="t"/>
          <a:lstStyle/>
          <a:p>
            <a:pPr eaLnBrk="1" hangingPunct="1"/>
            <a:r>
              <a:rPr lang="en-GB" smtClean="0">
                <a:latin typeface="Arial" charset="0"/>
                <a:cs typeface="Arial" charset="0"/>
              </a:rPr>
              <a:t>The Role of a Project Manager</a:t>
            </a:r>
          </a:p>
        </p:txBody>
      </p:sp>
      <p:pic>
        <p:nvPicPr>
          <p:cNvPr id="31747" name="Picture 5"/>
          <p:cNvPicPr>
            <a:picLocks noChangeAspect="1" noChangeArrowheads="1"/>
          </p:cNvPicPr>
          <p:nvPr/>
        </p:nvPicPr>
        <p:blipFill>
          <a:blip r:embed="rId3" cstate="print"/>
          <a:srcRect/>
          <a:stretch>
            <a:fillRect/>
          </a:stretch>
        </p:blipFill>
        <p:spPr bwMode="auto">
          <a:xfrm>
            <a:off x="3276600" y="4508500"/>
            <a:ext cx="2476500" cy="1651000"/>
          </a:xfrm>
          <a:prstGeom prst="rect">
            <a:avLst/>
          </a:prstGeom>
          <a:noFill/>
          <a:ln w="9525">
            <a:noFill/>
            <a:miter lim="800000"/>
            <a:headEnd/>
            <a:tailEnd/>
          </a:ln>
        </p:spPr>
      </p:pic>
      <p:sp>
        <p:nvSpPr>
          <p:cNvPr id="30724" name="PubOvalCallout"/>
          <p:cNvSpPr>
            <a:spLocks noEditPoints="1" noChangeArrowheads="1"/>
          </p:cNvSpPr>
          <p:nvPr/>
        </p:nvSpPr>
        <p:spPr bwMode="auto">
          <a:xfrm>
            <a:off x="611188" y="1341438"/>
            <a:ext cx="3960812" cy="3673475"/>
          </a:xfrm>
          <a:custGeom>
            <a:avLst/>
            <a:gdLst>
              <a:gd name="T0" fmla="*/ 363148882 w 21600"/>
              <a:gd name="T1" fmla="*/ 0 h 21600"/>
              <a:gd name="T2" fmla="*/ 0 w 21600"/>
              <a:gd name="T3" fmla="*/ 234422637 h 21600"/>
              <a:gd name="T4" fmla="*/ 362005564 w 21600"/>
              <a:gd name="T5" fmla="*/ 624741601 h 21600"/>
              <a:gd name="T6" fmla="*/ 363148882 w 21600"/>
              <a:gd name="T7" fmla="*/ 468845444 h 21600"/>
              <a:gd name="T8" fmla="*/ 726297764 w 21600"/>
              <a:gd name="T9" fmla="*/ 234422637 h 21600"/>
              <a:gd name="T10" fmla="*/ 17694720 60000 65536"/>
              <a:gd name="T11" fmla="*/ 11796480 60000 65536"/>
              <a:gd name="T12" fmla="*/ 5898240 60000 65536"/>
              <a:gd name="T13" fmla="*/ 5898240 60000 65536"/>
              <a:gd name="T14" fmla="*/ 0 60000 65536"/>
              <a:gd name="T15" fmla="*/ 3163 w 21600"/>
              <a:gd name="T16" fmla="*/ 2374 h 21600"/>
              <a:gd name="T17" fmla="*/ 18437 w 21600"/>
              <a:gd name="T18" fmla="*/ 13836 h 21600"/>
            </a:gdLst>
            <a:ahLst/>
            <a:cxnLst>
              <a:cxn ang="T10">
                <a:pos x="T0" y="T1"/>
              </a:cxn>
              <a:cxn ang="T11">
                <a:pos x="T2" y="T3"/>
              </a:cxn>
              <a:cxn ang="T12">
                <a:pos x="T4" y="T5"/>
              </a:cxn>
              <a:cxn ang="T13">
                <a:pos x="T6" y="T7"/>
              </a:cxn>
              <a:cxn ang="T14">
                <a:pos x="T8" y="T9"/>
              </a:cxn>
            </a:cxnLst>
            <a:rect l="T15" t="T16" r="T17" b="T18"/>
            <a:pathLst>
              <a:path w="21600" h="21600">
                <a:moveTo>
                  <a:pt x="10766" y="21600"/>
                </a:moveTo>
                <a:lnTo>
                  <a:pt x="9590" y="16158"/>
                </a:lnTo>
                <a:cubicBezTo>
                  <a:pt x="9991" y="16192"/>
                  <a:pt x="10395" y="16210"/>
                  <a:pt x="10800" y="16210"/>
                </a:cubicBezTo>
                <a:cubicBezTo>
                  <a:pt x="16764" y="16210"/>
                  <a:pt x="21600" y="12581"/>
                  <a:pt x="21600" y="8105"/>
                </a:cubicBezTo>
                <a:cubicBezTo>
                  <a:pt x="21600" y="3628"/>
                  <a:pt x="16764" y="0"/>
                  <a:pt x="10800" y="0"/>
                </a:cubicBezTo>
                <a:cubicBezTo>
                  <a:pt x="4835" y="0"/>
                  <a:pt x="0" y="3628"/>
                  <a:pt x="0" y="8105"/>
                </a:cubicBezTo>
                <a:cubicBezTo>
                  <a:pt x="-1" y="10568"/>
                  <a:pt x="1493" y="12898"/>
                  <a:pt x="4057" y="14436"/>
                </a:cubicBezTo>
                <a:lnTo>
                  <a:pt x="10766" y="21600"/>
                </a:lnTo>
                <a:close/>
              </a:path>
            </a:pathLst>
          </a:custGeom>
          <a:solidFill>
            <a:srgbClr val="CCCCFF"/>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p>
        </p:txBody>
      </p:sp>
      <p:pic>
        <p:nvPicPr>
          <p:cNvPr id="31749" name="Picture 8" descr="MCDD00752_0000[1]"/>
          <p:cNvPicPr>
            <a:picLocks noChangeAspect="1" noChangeArrowheads="1"/>
          </p:cNvPicPr>
          <p:nvPr/>
        </p:nvPicPr>
        <p:blipFill>
          <a:blip r:embed="rId4" cstate="print"/>
          <a:srcRect/>
          <a:stretch>
            <a:fillRect/>
          </a:stretch>
        </p:blipFill>
        <p:spPr bwMode="auto">
          <a:xfrm>
            <a:off x="4643438" y="1412875"/>
            <a:ext cx="4500562" cy="3960813"/>
          </a:xfrm>
          <a:prstGeom prst="rect">
            <a:avLst/>
          </a:prstGeom>
          <a:noFill/>
          <a:ln w="9525">
            <a:noFill/>
            <a:miter lim="800000"/>
            <a:headEnd/>
            <a:tailEnd/>
          </a:ln>
        </p:spPr>
      </p:pic>
      <p:sp>
        <p:nvSpPr>
          <p:cNvPr id="31750" name="Text Box 9"/>
          <p:cNvSpPr txBox="1">
            <a:spLocks noChangeArrowheads="1"/>
          </p:cNvSpPr>
          <p:nvPr/>
        </p:nvSpPr>
        <p:spPr bwMode="auto">
          <a:xfrm>
            <a:off x="1116013" y="1700213"/>
            <a:ext cx="3168650" cy="2427287"/>
          </a:xfrm>
          <a:prstGeom prst="rect">
            <a:avLst/>
          </a:prstGeom>
          <a:noFill/>
          <a:ln w="9525">
            <a:noFill/>
            <a:miter lim="800000"/>
            <a:headEnd/>
            <a:tailEnd/>
          </a:ln>
        </p:spPr>
        <p:txBody>
          <a:bodyPr>
            <a:spAutoFit/>
          </a:bodyPr>
          <a:lstStyle/>
          <a:p>
            <a:pPr eaLnBrk="0" hangingPunct="0">
              <a:spcBef>
                <a:spcPct val="50000"/>
              </a:spcBef>
            </a:pPr>
            <a:r>
              <a:rPr lang="en-GB" sz="1800" b="1"/>
              <a:t>You are the driving force behind the project.  It becomes the most important thing in your life and you have to transmit your energy and commitment to your team.</a:t>
            </a:r>
          </a:p>
          <a:p>
            <a:pPr eaLnBrk="0" hangingPunct="0">
              <a:spcBef>
                <a:spcPct val="50000"/>
              </a:spcBef>
            </a:pPr>
            <a:r>
              <a:rPr lang="en-GB" sz="1800"/>
              <a:t>      </a:t>
            </a:r>
            <a:r>
              <a:rPr lang="en-GB" sz="1000"/>
              <a:t>Project Manager, NHS</a:t>
            </a:r>
          </a:p>
        </p:txBody>
      </p:sp>
      <p:sp>
        <p:nvSpPr>
          <p:cNvPr id="31751" name="Text Box 10"/>
          <p:cNvSpPr txBox="1">
            <a:spLocks noChangeArrowheads="1"/>
          </p:cNvSpPr>
          <p:nvPr/>
        </p:nvSpPr>
        <p:spPr bwMode="auto">
          <a:xfrm>
            <a:off x="5508625" y="1844675"/>
            <a:ext cx="3167063" cy="2517775"/>
          </a:xfrm>
          <a:prstGeom prst="rect">
            <a:avLst/>
          </a:prstGeom>
          <a:noFill/>
          <a:ln w="9525">
            <a:noFill/>
            <a:miter lim="800000"/>
            <a:headEnd/>
            <a:tailEnd/>
          </a:ln>
        </p:spPr>
        <p:txBody>
          <a:bodyPr>
            <a:spAutoFit/>
          </a:bodyPr>
          <a:lstStyle/>
          <a:p>
            <a:pPr eaLnBrk="0" hangingPunct="0">
              <a:spcBef>
                <a:spcPct val="50000"/>
              </a:spcBef>
            </a:pPr>
            <a:r>
              <a:rPr lang="en-GB" sz="1800" b="1"/>
              <a:t>A project manager needs sufficient technical knowledge to understand the implications of every part of the project and the managerial ability to co-ordinate the different elements.</a:t>
            </a:r>
            <a:r>
              <a:rPr lang="en-GB" sz="1800"/>
              <a:t>  </a:t>
            </a:r>
          </a:p>
          <a:p>
            <a:pPr eaLnBrk="0" hangingPunct="0">
              <a:spcBef>
                <a:spcPct val="50000"/>
              </a:spcBef>
            </a:pPr>
            <a:r>
              <a:rPr lang="en-GB" sz="1000"/>
              <a:t>            Financial controller, public sector</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chor="t"/>
          <a:lstStyle/>
          <a:p>
            <a:pPr eaLnBrk="1" hangingPunct="1"/>
            <a:r>
              <a:rPr lang="en-GB" smtClean="0">
                <a:latin typeface="Arial" charset="0"/>
                <a:cs typeface="Arial" charset="0"/>
              </a:rPr>
              <a:t>Project Manager’s Role</a:t>
            </a:r>
          </a:p>
        </p:txBody>
      </p:sp>
      <p:sp>
        <p:nvSpPr>
          <p:cNvPr id="32771" name="Text Box 4"/>
          <p:cNvSpPr txBox="1">
            <a:spLocks noChangeArrowheads="1"/>
          </p:cNvSpPr>
          <p:nvPr/>
        </p:nvSpPr>
        <p:spPr bwMode="auto">
          <a:xfrm>
            <a:off x="250825" y="1828800"/>
            <a:ext cx="2952750" cy="1373188"/>
          </a:xfrm>
          <a:prstGeom prst="rect">
            <a:avLst/>
          </a:prstGeom>
          <a:noFill/>
          <a:ln w="9525">
            <a:noFill/>
            <a:miter lim="800000"/>
            <a:headEnd/>
            <a:tailEnd/>
          </a:ln>
        </p:spPr>
        <p:txBody>
          <a:bodyPr>
            <a:spAutoFit/>
          </a:bodyPr>
          <a:lstStyle/>
          <a:p>
            <a:pPr eaLnBrk="0" hangingPunct="0">
              <a:spcBef>
                <a:spcPct val="50000"/>
              </a:spcBef>
            </a:pPr>
            <a:r>
              <a:rPr lang="en-GB" sz="2800" b="1"/>
              <a:t>Planning, organising and co-ordinating</a:t>
            </a:r>
          </a:p>
        </p:txBody>
      </p:sp>
      <p:sp>
        <p:nvSpPr>
          <p:cNvPr id="32772" name="Text Box 5"/>
          <p:cNvSpPr txBox="1">
            <a:spLocks noChangeArrowheads="1"/>
          </p:cNvSpPr>
          <p:nvPr/>
        </p:nvSpPr>
        <p:spPr bwMode="auto">
          <a:xfrm>
            <a:off x="250825" y="4149725"/>
            <a:ext cx="2808288" cy="946150"/>
          </a:xfrm>
          <a:prstGeom prst="rect">
            <a:avLst/>
          </a:prstGeom>
          <a:noFill/>
          <a:ln w="9525">
            <a:noFill/>
            <a:miter lim="800000"/>
            <a:headEnd/>
            <a:tailEnd/>
          </a:ln>
        </p:spPr>
        <p:txBody>
          <a:bodyPr>
            <a:spAutoFit/>
          </a:bodyPr>
          <a:lstStyle/>
          <a:p>
            <a:pPr eaLnBrk="0" hangingPunct="0">
              <a:spcBef>
                <a:spcPct val="50000"/>
              </a:spcBef>
            </a:pPr>
            <a:r>
              <a:rPr lang="en-GB" sz="2800" b="1"/>
              <a:t>Monitoring and controlling</a:t>
            </a:r>
          </a:p>
        </p:txBody>
      </p:sp>
      <p:sp>
        <p:nvSpPr>
          <p:cNvPr id="32773" name="Text Box 6"/>
          <p:cNvSpPr txBox="1">
            <a:spLocks noChangeArrowheads="1"/>
          </p:cNvSpPr>
          <p:nvPr/>
        </p:nvSpPr>
        <p:spPr bwMode="auto">
          <a:xfrm>
            <a:off x="6300788" y="2565400"/>
            <a:ext cx="2663825" cy="519113"/>
          </a:xfrm>
          <a:prstGeom prst="rect">
            <a:avLst/>
          </a:prstGeom>
          <a:noFill/>
          <a:ln w="9525">
            <a:noFill/>
            <a:miter lim="800000"/>
            <a:headEnd/>
            <a:tailEnd/>
          </a:ln>
        </p:spPr>
        <p:txBody>
          <a:bodyPr>
            <a:spAutoFit/>
          </a:bodyPr>
          <a:lstStyle/>
          <a:p>
            <a:pPr eaLnBrk="0" hangingPunct="0">
              <a:spcBef>
                <a:spcPct val="50000"/>
              </a:spcBef>
            </a:pPr>
            <a:r>
              <a:rPr lang="en-GB" sz="2800" b="1"/>
              <a:t>Leading</a:t>
            </a:r>
          </a:p>
        </p:txBody>
      </p:sp>
      <p:sp>
        <p:nvSpPr>
          <p:cNvPr id="32774" name="Text Box 7"/>
          <p:cNvSpPr txBox="1">
            <a:spLocks noChangeArrowheads="1"/>
          </p:cNvSpPr>
          <p:nvPr/>
        </p:nvSpPr>
        <p:spPr bwMode="auto">
          <a:xfrm>
            <a:off x="5943600" y="4221163"/>
            <a:ext cx="2895600" cy="519112"/>
          </a:xfrm>
          <a:prstGeom prst="rect">
            <a:avLst/>
          </a:prstGeom>
          <a:noFill/>
          <a:ln w="9525">
            <a:noFill/>
            <a:miter lim="800000"/>
            <a:headEnd/>
            <a:tailEnd/>
          </a:ln>
        </p:spPr>
        <p:txBody>
          <a:bodyPr>
            <a:spAutoFit/>
          </a:bodyPr>
          <a:lstStyle/>
          <a:p>
            <a:pPr eaLnBrk="0" hangingPunct="0">
              <a:spcBef>
                <a:spcPct val="50000"/>
              </a:spcBef>
            </a:pPr>
            <a:r>
              <a:rPr lang="en-GB" sz="2800" b="1"/>
              <a:t>Communicating</a:t>
            </a:r>
            <a:endParaRPr lang="en-GB" sz="1800" b="1"/>
          </a:p>
        </p:txBody>
      </p:sp>
      <p:pic>
        <p:nvPicPr>
          <p:cNvPr id="32775" name="Picture 8"/>
          <p:cNvPicPr>
            <a:picLocks noGrp="1" noChangeAspect="1" noChangeArrowheads="1"/>
          </p:cNvPicPr>
          <p:nvPr>
            <p:ph type="body" idx="1"/>
          </p:nvPr>
        </p:nvPicPr>
        <p:blipFill>
          <a:blip r:embed="rId3" cstate="print"/>
          <a:srcRect/>
          <a:stretch>
            <a:fillRect/>
          </a:stretch>
        </p:blipFill>
        <p:spPr>
          <a:xfrm>
            <a:off x="3048000" y="1524000"/>
            <a:ext cx="2878138" cy="4800600"/>
          </a:xfr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5" descr="j0316870"/>
          <p:cNvPicPr>
            <a:picLocks noChangeAspect="1" noChangeArrowheads="1"/>
          </p:cNvPicPr>
          <p:nvPr/>
        </p:nvPicPr>
        <p:blipFill>
          <a:blip r:embed="rId3" cstate="print">
            <a:lum bright="40000"/>
          </a:blip>
          <a:srcRect/>
          <a:stretch>
            <a:fillRect/>
          </a:stretch>
        </p:blipFill>
        <p:spPr bwMode="auto">
          <a:xfrm>
            <a:off x="5435600" y="4076700"/>
            <a:ext cx="3225800" cy="2124075"/>
          </a:xfrm>
          <a:prstGeom prst="rect">
            <a:avLst/>
          </a:prstGeom>
          <a:noFill/>
          <a:ln w="9525">
            <a:noFill/>
            <a:miter lim="800000"/>
            <a:headEnd/>
            <a:tailEnd/>
          </a:ln>
        </p:spPr>
      </p:pic>
      <p:sp>
        <p:nvSpPr>
          <p:cNvPr id="33795" name="Rectangle 2"/>
          <p:cNvSpPr>
            <a:spLocks noGrp="1" noChangeArrowheads="1"/>
          </p:cNvSpPr>
          <p:nvPr>
            <p:ph type="title"/>
          </p:nvPr>
        </p:nvSpPr>
        <p:spPr>
          <a:xfrm>
            <a:off x="457200" y="346075"/>
            <a:ext cx="8229600" cy="1498600"/>
          </a:xfrm>
        </p:spPr>
        <p:txBody>
          <a:bodyPr anchor="t"/>
          <a:lstStyle/>
          <a:p>
            <a:pPr eaLnBrk="1" hangingPunct="1"/>
            <a:r>
              <a:rPr lang="en-GB" smtClean="0">
                <a:latin typeface="Arial" charset="0"/>
                <a:cs typeface="Arial" charset="0"/>
              </a:rPr>
              <a:t>The Project Management Environment</a:t>
            </a:r>
            <a:endParaRPr lang="en-GB" sz="4000" smtClean="0">
              <a:latin typeface="Arial" charset="0"/>
              <a:cs typeface="Arial" charset="0"/>
            </a:endParaRPr>
          </a:p>
        </p:txBody>
      </p:sp>
      <p:sp>
        <p:nvSpPr>
          <p:cNvPr id="33796" name="Rectangle 3"/>
          <p:cNvSpPr>
            <a:spLocks noGrp="1" noChangeArrowheads="1"/>
          </p:cNvSpPr>
          <p:nvPr>
            <p:ph type="body" idx="1"/>
          </p:nvPr>
        </p:nvSpPr>
        <p:spPr>
          <a:xfrm>
            <a:off x="755650" y="1989138"/>
            <a:ext cx="5040313" cy="4318000"/>
          </a:xfrm>
        </p:spPr>
        <p:txBody>
          <a:bodyPr/>
          <a:lstStyle/>
          <a:p>
            <a:pPr eaLnBrk="1" hangingPunct="1">
              <a:lnSpc>
                <a:spcPct val="130000"/>
              </a:lnSpc>
            </a:pPr>
            <a:r>
              <a:rPr lang="en-GB" sz="2800" b="1" smtClean="0">
                <a:latin typeface="Arial" charset="0"/>
                <a:cs typeface="Arial" charset="0"/>
              </a:rPr>
              <a:t>Stakeholders</a:t>
            </a:r>
          </a:p>
          <a:p>
            <a:pPr eaLnBrk="1" hangingPunct="1">
              <a:lnSpc>
                <a:spcPct val="130000"/>
              </a:lnSpc>
            </a:pPr>
            <a:r>
              <a:rPr lang="en-GB" sz="2800" b="1" smtClean="0">
                <a:latin typeface="Arial" charset="0"/>
                <a:cs typeface="Arial" charset="0"/>
              </a:rPr>
              <a:t>The outside environment</a:t>
            </a:r>
          </a:p>
          <a:p>
            <a:pPr eaLnBrk="1" hangingPunct="1">
              <a:lnSpc>
                <a:spcPct val="130000"/>
              </a:lnSpc>
            </a:pPr>
            <a:r>
              <a:rPr lang="en-GB" sz="2800" b="1" smtClean="0">
                <a:latin typeface="Arial" charset="0"/>
                <a:cs typeface="Arial" charset="0"/>
              </a:rPr>
              <a:t>The organisational framework</a:t>
            </a:r>
          </a:p>
          <a:p>
            <a:pPr eaLnBrk="1" hangingPunct="1">
              <a:lnSpc>
                <a:spcPct val="130000"/>
              </a:lnSpc>
            </a:pPr>
            <a:r>
              <a:rPr lang="en-GB" sz="2800" b="1" smtClean="0">
                <a:latin typeface="Arial" charset="0"/>
                <a:cs typeface="Arial" charset="0"/>
              </a:rPr>
              <a:t>Alignment with organisation strategy</a:t>
            </a:r>
          </a:p>
          <a:p>
            <a:pPr eaLnBrk="1" hangingPunct="1">
              <a:lnSpc>
                <a:spcPct val="130000"/>
              </a:lnSpc>
            </a:pPr>
            <a:r>
              <a:rPr lang="en-GB" sz="2800" b="1" smtClean="0">
                <a:latin typeface="Arial" charset="0"/>
                <a:cs typeface="Arial" charset="0"/>
              </a:rPr>
              <a:t>The impact of change</a:t>
            </a:r>
            <a:endParaRPr lang="en-GB" b="1" smtClean="0">
              <a:latin typeface="Arial" charset="0"/>
              <a:cs typeface="Arial"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chor="t"/>
          <a:lstStyle/>
          <a:p>
            <a:pPr eaLnBrk="1" hangingPunct="1"/>
            <a:r>
              <a:rPr lang="en-GB" smtClean="0">
                <a:latin typeface="Arial" charset="0"/>
                <a:cs typeface="Arial" charset="0"/>
              </a:rPr>
              <a:t>Internal Stakeholders</a:t>
            </a:r>
          </a:p>
        </p:txBody>
      </p:sp>
      <p:sp>
        <p:nvSpPr>
          <p:cNvPr id="34819" name="Rectangle 3"/>
          <p:cNvSpPr>
            <a:spLocks noGrp="1" noChangeArrowheads="1"/>
          </p:cNvSpPr>
          <p:nvPr>
            <p:ph type="body" sz="half" idx="1"/>
          </p:nvPr>
        </p:nvSpPr>
        <p:spPr>
          <a:xfrm>
            <a:off x="228600" y="1676400"/>
            <a:ext cx="8591550" cy="4705350"/>
          </a:xfrm>
        </p:spPr>
        <p:txBody>
          <a:bodyPr/>
          <a:lstStyle/>
          <a:p>
            <a:pPr marL="0" indent="0" eaLnBrk="1" hangingPunct="1"/>
            <a:endParaRPr lang="en-GB" dirty="0" smtClean="0">
              <a:latin typeface="Arial" charset="0"/>
              <a:cs typeface="Arial" charset="0"/>
            </a:endParaRPr>
          </a:p>
          <a:p>
            <a:pPr marL="0" indent="0" eaLnBrk="1" hangingPunct="1">
              <a:buNone/>
            </a:pPr>
            <a:endParaRPr lang="en-GB" dirty="0" smtClean="0">
              <a:latin typeface="Arial" charset="0"/>
              <a:cs typeface="Arial" charset="0"/>
            </a:endParaRPr>
          </a:p>
          <a:p>
            <a:pPr marL="0" indent="0" eaLnBrk="1" hangingPunct="1"/>
            <a:r>
              <a:rPr lang="en-GB" dirty="0" smtClean="0">
                <a:latin typeface="Arial" charset="0"/>
                <a:cs typeface="Arial" charset="0"/>
              </a:rPr>
              <a:t>Project sponsor</a:t>
            </a:r>
          </a:p>
          <a:p>
            <a:pPr marL="0" indent="0" eaLnBrk="1" hangingPunct="1"/>
            <a:r>
              <a:rPr lang="en-GB" dirty="0" smtClean="0">
                <a:latin typeface="Arial" charset="0"/>
                <a:cs typeface="Arial" charset="0"/>
              </a:rPr>
              <a:t>Project team</a:t>
            </a:r>
          </a:p>
          <a:p>
            <a:pPr marL="0" indent="0" eaLnBrk="1" hangingPunct="1"/>
            <a:r>
              <a:rPr lang="en-GB" dirty="0" smtClean="0">
                <a:latin typeface="Arial" charset="0"/>
                <a:cs typeface="Arial" charset="0"/>
              </a:rPr>
              <a:t>Other managers</a:t>
            </a:r>
          </a:p>
          <a:p>
            <a:pPr marL="0" indent="0" eaLnBrk="1" hangingPunct="1"/>
            <a:r>
              <a:rPr lang="en-GB" dirty="0" smtClean="0">
                <a:latin typeface="Arial" charset="0"/>
                <a:cs typeface="Arial" charset="0"/>
              </a:rPr>
              <a:t>Trade unions</a:t>
            </a:r>
          </a:p>
          <a:p>
            <a:pPr marL="0" indent="0" eaLnBrk="1" hangingPunct="1"/>
            <a:r>
              <a:rPr lang="en-GB" dirty="0" smtClean="0">
                <a:latin typeface="Arial" charset="0"/>
                <a:cs typeface="Arial" charset="0"/>
              </a:rPr>
              <a:t>Change champion/agent</a:t>
            </a:r>
          </a:p>
          <a:p>
            <a:pPr marL="0" indent="0" eaLnBrk="1" hangingPunct="1"/>
            <a:r>
              <a:rPr lang="en-GB" dirty="0" smtClean="0">
                <a:latin typeface="Arial" charset="0"/>
                <a:cs typeface="Arial" charset="0"/>
              </a:rPr>
              <a:t>Staff affected by (or who can influence) the outcome of the project</a:t>
            </a:r>
          </a:p>
        </p:txBody>
      </p:sp>
      <p:pic>
        <p:nvPicPr>
          <p:cNvPr id="34820" name="Picture 8"/>
          <p:cNvPicPr>
            <a:picLocks noChangeAspect="1" noChangeArrowheads="1"/>
          </p:cNvPicPr>
          <p:nvPr/>
        </p:nvPicPr>
        <p:blipFill>
          <a:blip r:embed="rId3" cstate="print"/>
          <a:srcRect/>
          <a:stretch>
            <a:fillRect/>
          </a:stretch>
        </p:blipFill>
        <p:spPr bwMode="auto">
          <a:xfrm>
            <a:off x="4140200" y="1700213"/>
            <a:ext cx="4549775" cy="3032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3"/>
          <p:cNvSpPr>
            <a:spLocks noGrp="1" noChangeArrowheads="1"/>
          </p:cNvSpPr>
          <p:nvPr>
            <p:ph type="body" idx="1"/>
          </p:nvPr>
        </p:nvSpPr>
        <p:spPr>
          <a:xfrm>
            <a:off x="5003800" y="1752600"/>
            <a:ext cx="3538538" cy="4257675"/>
          </a:xfrm>
        </p:spPr>
        <p:txBody>
          <a:bodyPr/>
          <a:lstStyle/>
          <a:p>
            <a:pPr eaLnBrk="1" hangingPunct="1"/>
            <a:r>
              <a:rPr lang="en-GB" sz="2800" dirty="0" smtClean="0">
                <a:latin typeface="Arial" charset="0"/>
                <a:cs typeface="Arial" charset="0"/>
              </a:rPr>
              <a:t>Suppliers</a:t>
            </a:r>
          </a:p>
          <a:p>
            <a:pPr eaLnBrk="1" hangingPunct="1"/>
            <a:r>
              <a:rPr lang="en-GB" sz="2800" dirty="0" smtClean="0">
                <a:latin typeface="Arial" charset="0"/>
                <a:cs typeface="Arial" charset="0"/>
              </a:rPr>
              <a:t>The general public</a:t>
            </a:r>
          </a:p>
          <a:p>
            <a:pPr eaLnBrk="1" hangingPunct="1"/>
            <a:r>
              <a:rPr lang="en-GB" sz="2800" dirty="0" smtClean="0">
                <a:latin typeface="Arial" charset="0"/>
                <a:cs typeface="Arial" charset="0"/>
              </a:rPr>
              <a:t>The media</a:t>
            </a:r>
          </a:p>
          <a:p>
            <a:pPr eaLnBrk="1" hangingPunct="1"/>
            <a:r>
              <a:rPr lang="en-GB" sz="2800" dirty="0" smtClean="0">
                <a:latin typeface="Arial" charset="0"/>
                <a:cs typeface="Arial" charset="0"/>
              </a:rPr>
              <a:t>Shareholders or trustees</a:t>
            </a:r>
          </a:p>
          <a:p>
            <a:pPr eaLnBrk="1" hangingPunct="1"/>
            <a:r>
              <a:rPr lang="en-GB" sz="2800" dirty="0" smtClean="0">
                <a:latin typeface="Arial" charset="0"/>
                <a:cs typeface="Arial" charset="0"/>
              </a:rPr>
              <a:t>End users of the product or service</a:t>
            </a:r>
          </a:p>
        </p:txBody>
      </p:sp>
      <p:pic>
        <p:nvPicPr>
          <p:cNvPr id="35843" name="Picture 5"/>
          <p:cNvPicPr>
            <a:picLocks noChangeAspect="1" noChangeArrowheads="1"/>
          </p:cNvPicPr>
          <p:nvPr/>
        </p:nvPicPr>
        <p:blipFill>
          <a:blip r:embed="rId3" cstate="print"/>
          <a:srcRect/>
          <a:stretch>
            <a:fillRect/>
          </a:stretch>
        </p:blipFill>
        <p:spPr bwMode="auto">
          <a:xfrm>
            <a:off x="900113" y="1557338"/>
            <a:ext cx="3624262" cy="4525962"/>
          </a:xfrm>
          <a:prstGeom prst="rect">
            <a:avLst/>
          </a:prstGeom>
          <a:noFill/>
          <a:ln w="9525">
            <a:noFill/>
            <a:miter lim="800000"/>
            <a:headEnd/>
            <a:tailEnd/>
          </a:ln>
        </p:spPr>
      </p:pic>
      <p:sp>
        <p:nvSpPr>
          <p:cNvPr id="35844" name="Rectangle 7"/>
          <p:cNvSpPr>
            <a:spLocks noChangeArrowheads="1"/>
          </p:cNvSpPr>
          <p:nvPr/>
        </p:nvSpPr>
        <p:spPr bwMode="auto">
          <a:xfrm>
            <a:off x="990600" y="549275"/>
            <a:ext cx="7467600" cy="762000"/>
          </a:xfrm>
          <a:prstGeom prst="rect">
            <a:avLst/>
          </a:prstGeom>
          <a:noFill/>
          <a:ln w="9525">
            <a:noFill/>
            <a:miter lim="800000"/>
            <a:headEnd/>
            <a:tailEnd/>
          </a:ln>
        </p:spPr>
        <p:txBody>
          <a:bodyPr>
            <a:spAutoFit/>
          </a:bodyPr>
          <a:lstStyle/>
          <a:p>
            <a:pPr eaLnBrk="0" hangingPunct="0"/>
            <a:r>
              <a:rPr lang="en-GB" sz="4400" b="1">
                <a:latin typeface="Arial" charset="0"/>
                <a:cs typeface="Arial" charset="0"/>
              </a:rPr>
              <a:t>External Stakeholders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nchor="t">
            <a:normAutofit fontScale="90000"/>
          </a:bodyPr>
          <a:lstStyle/>
          <a:p>
            <a:pPr eaLnBrk="1" hangingPunct="1"/>
            <a:r>
              <a:rPr lang="en-GB" sz="4000" smtClean="0">
                <a:solidFill>
                  <a:schemeClr val="tx1"/>
                </a:solidFill>
                <a:latin typeface="Arial" charset="0"/>
                <a:cs typeface="Arial" charset="0"/>
              </a:rPr>
              <a:t>Stakeholder Management and Analysis</a:t>
            </a:r>
          </a:p>
        </p:txBody>
      </p:sp>
      <p:sp>
        <p:nvSpPr>
          <p:cNvPr id="37891" name="Rectangle 3"/>
          <p:cNvSpPr>
            <a:spLocks noGrp="1" noChangeArrowheads="1"/>
          </p:cNvSpPr>
          <p:nvPr>
            <p:ph type="body" idx="1"/>
          </p:nvPr>
        </p:nvSpPr>
        <p:spPr>
          <a:xfrm>
            <a:off x="827088" y="1773238"/>
            <a:ext cx="7772400" cy="4214812"/>
          </a:xfrm>
        </p:spPr>
        <p:txBody>
          <a:bodyPr>
            <a:normAutofit fontScale="92500" lnSpcReduction="10000"/>
          </a:bodyPr>
          <a:lstStyle/>
          <a:p>
            <a:pPr eaLnBrk="1" hangingPunct="1">
              <a:defRPr/>
            </a:pPr>
            <a:endParaRPr lang="en-GB" b="1" dirty="0" smtClean="0">
              <a:solidFill>
                <a:srgbClr val="9900FF"/>
              </a:solidFill>
              <a:latin typeface="Arial" charset="0"/>
              <a:cs typeface="Arial" charset="0"/>
            </a:endParaRPr>
          </a:p>
          <a:p>
            <a:pPr marL="0" indent="0" eaLnBrk="1" hangingPunct="1">
              <a:buFontTx/>
              <a:buNone/>
              <a:defRPr/>
            </a:pPr>
            <a:r>
              <a:rPr lang="en-GB" b="1" dirty="0" smtClean="0">
                <a:latin typeface="Arial" charset="0"/>
                <a:cs typeface="Arial" charset="0"/>
              </a:rPr>
              <a:t>Stakeholder Management</a:t>
            </a:r>
            <a:r>
              <a:rPr lang="en-GB" dirty="0" smtClean="0">
                <a:latin typeface="Arial" charset="0"/>
                <a:cs typeface="Arial" charset="0"/>
              </a:rPr>
              <a:t> is an important discipline which can be used to win support from others. It can make the difference between project success and failure.</a:t>
            </a:r>
          </a:p>
          <a:p>
            <a:pPr marL="0" indent="0" eaLnBrk="1" hangingPunct="1">
              <a:buFontTx/>
              <a:buNone/>
              <a:defRPr/>
            </a:pPr>
            <a:endParaRPr lang="en-GB" dirty="0" smtClean="0">
              <a:latin typeface="Arial" charset="0"/>
              <a:cs typeface="Arial" charset="0"/>
            </a:endParaRPr>
          </a:p>
          <a:p>
            <a:pPr marL="0" indent="0" eaLnBrk="1" hangingPunct="1">
              <a:buFontTx/>
              <a:buNone/>
              <a:defRPr/>
            </a:pPr>
            <a:r>
              <a:rPr lang="en-GB" b="1" dirty="0" smtClean="0">
                <a:latin typeface="Arial" charset="0"/>
                <a:cs typeface="Arial" charset="0"/>
              </a:rPr>
              <a:t>Stakeholder Analysis</a:t>
            </a:r>
            <a:r>
              <a:rPr lang="en-GB" dirty="0" smtClean="0">
                <a:latin typeface="Arial" charset="0"/>
                <a:cs typeface="Arial" charset="0"/>
              </a:rPr>
              <a:t> is the technique used to identify key people who have to be won over.</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chor="t">
            <a:normAutofit fontScale="90000"/>
          </a:bodyPr>
          <a:lstStyle/>
          <a:p>
            <a:pPr eaLnBrk="1" hangingPunct="1"/>
            <a:r>
              <a:rPr lang="en-GB" sz="4000" smtClean="0">
                <a:solidFill>
                  <a:schemeClr val="tx1"/>
                </a:solidFill>
                <a:latin typeface="Arial" charset="0"/>
                <a:cs typeface="Arial" charset="0"/>
              </a:rPr>
              <a:t>Benefits of a stakeholder-based approach</a:t>
            </a:r>
          </a:p>
        </p:txBody>
      </p:sp>
      <p:sp>
        <p:nvSpPr>
          <p:cNvPr id="38915" name="Rectangle 3"/>
          <p:cNvSpPr>
            <a:spLocks noGrp="1" noChangeArrowheads="1"/>
          </p:cNvSpPr>
          <p:nvPr>
            <p:ph type="body" idx="1"/>
          </p:nvPr>
        </p:nvSpPr>
        <p:spPr>
          <a:xfrm>
            <a:off x="0" y="2205038"/>
            <a:ext cx="9144000" cy="4652962"/>
          </a:xfrm>
        </p:spPr>
        <p:txBody>
          <a:bodyPr/>
          <a:lstStyle/>
          <a:p>
            <a:pPr marL="0" indent="0" eaLnBrk="1" hangingPunct="1">
              <a:lnSpc>
                <a:spcPct val="80000"/>
              </a:lnSpc>
              <a:buFontTx/>
              <a:buNone/>
              <a:defRPr/>
            </a:pPr>
            <a:r>
              <a:rPr lang="en-US" sz="2000" dirty="0" smtClean="0">
                <a:latin typeface="Arial" charset="0"/>
                <a:cs typeface="Arial" charset="0"/>
              </a:rPr>
              <a:t>You can use the opinions of the most powerful stakeholders to shape your projects at an early stage. Not only does this make it more likely that they will support you, their input can also improve the quality of your project. </a:t>
            </a:r>
          </a:p>
          <a:p>
            <a:pPr eaLnBrk="1" hangingPunct="1">
              <a:lnSpc>
                <a:spcPct val="80000"/>
              </a:lnSpc>
              <a:defRPr/>
            </a:pPr>
            <a:endParaRPr lang="en-GB" sz="2000" dirty="0" smtClean="0">
              <a:latin typeface="Arial" charset="0"/>
              <a:cs typeface="Arial" charset="0"/>
            </a:endParaRPr>
          </a:p>
          <a:p>
            <a:pPr marL="0" indent="0" eaLnBrk="1" hangingPunct="1">
              <a:lnSpc>
                <a:spcPct val="80000"/>
              </a:lnSpc>
              <a:buFontTx/>
              <a:buNone/>
              <a:defRPr/>
            </a:pPr>
            <a:r>
              <a:rPr lang="en-US" sz="2000" dirty="0" smtClean="0">
                <a:latin typeface="Arial" charset="0"/>
                <a:cs typeface="Arial" charset="0"/>
              </a:rPr>
              <a:t>Gaining support from powerful stakeholders can help you to win more resources - this makes it more likely that your projects will be successful. </a:t>
            </a:r>
          </a:p>
          <a:p>
            <a:pPr eaLnBrk="1" hangingPunct="1">
              <a:lnSpc>
                <a:spcPct val="80000"/>
              </a:lnSpc>
              <a:defRPr/>
            </a:pPr>
            <a:endParaRPr lang="en-GB" sz="2000" dirty="0" smtClean="0">
              <a:latin typeface="Arial" charset="0"/>
              <a:cs typeface="Arial" charset="0"/>
            </a:endParaRPr>
          </a:p>
          <a:p>
            <a:pPr marL="0" indent="0" eaLnBrk="1" hangingPunct="1">
              <a:lnSpc>
                <a:spcPct val="80000"/>
              </a:lnSpc>
              <a:buFontTx/>
              <a:buNone/>
              <a:defRPr/>
            </a:pPr>
            <a:r>
              <a:rPr lang="en-US" sz="2000" dirty="0" smtClean="0">
                <a:latin typeface="Arial" charset="0"/>
                <a:cs typeface="Arial" charset="0"/>
              </a:rPr>
              <a:t>By communicating with stakeholders early and frequently, you can ensure that they fully understand what you are doing and understand the benefits of your project - this means they can support you actively when necessary. </a:t>
            </a:r>
          </a:p>
          <a:p>
            <a:pPr eaLnBrk="1" hangingPunct="1">
              <a:lnSpc>
                <a:spcPct val="80000"/>
              </a:lnSpc>
              <a:defRPr/>
            </a:pPr>
            <a:endParaRPr lang="en-GB" sz="2000" dirty="0" smtClean="0">
              <a:latin typeface="Arial" charset="0"/>
              <a:cs typeface="Arial" charset="0"/>
            </a:endParaRPr>
          </a:p>
          <a:p>
            <a:pPr marL="0" indent="0" eaLnBrk="1" hangingPunct="1">
              <a:lnSpc>
                <a:spcPct val="80000"/>
              </a:lnSpc>
              <a:buFontTx/>
              <a:buNone/>
              <a:defRPr/>
            </a:pPr>
            <a:r>
              <a:rPr lang="en-US" sz="2000" dirty="0" smtClean="0">
                <a:latin typeface="Arial" charset="0"/>
                <a:cs typeface="Arial" charset="0"/>
              </a:rPr>
              <a:t>You can anticipate what people's reaction to your project may be, and build into your plan the actions that will win people's support.</a:t>
            </a:r>
            <a:endParaRPr lang="en-GB" sz="2000" dirty="0" smtClean="0">
              <a:latin typeface="Arial" charset="0"/>
              <a:cs typeface="Arial" charset="0"/>
            </a:endParaRPr>
          </a:p>
          <a:p>
            <a:pPr eaLnBrk="1" hangingPunct="1">
              <a:lnSpc>
                <a:spcPct val="80000"/>
              </a:lnSpc>
              <a:defRPr/>
            </a:pPr>
            <a:endParaRPr lang="en-GB" sz="2000" dirty="0" smtClean="0">
              <a:latin typeface="Arial" charset="0"/>
              <a:cs typeface="Arial"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chor="t"/>
          <a:lstStyle/>
          <a:p>
            <a:pPr eaLnBrk="1" hangingPunct="1"/>
            <a:r>
              <a:rPr lang="en-GB" sz="4000" b="1" smtClean="0">
                <a:solidFill>
                  <a:schemeClr val="tx1"/>
                </a:solidFill>
                <a:latin typeface="Arial" charset="0"/>
                <a:cs typeface="Arial" charset="0"/>
              </a:rPr>
              <a:t>Stages in Stakeholder Analysis</a:t>
            </a:r>
          </a:p>
        </p:txBody>
      </p:sp>
      <p:sp>
        <p:nvSpPr>
          <p:cNvPr id="38915" name="Text Box 3"/>
          <p:cNvSpPr txBox="1">
            <a:spLocks noChangeArrowheads="1"/>
          </p:cNvSpPr>
          <p:nvPr/>
        </p:nvSpPr>
        <p:spPr bwMode="auto">
          <a:xfrm>
            <a:off x="900113" y="2060575"/>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38916" name="Text Box 4"/>
          <p:cNvSpPr txBox="1">
            <a:spLocks noChangeArrowheads="1"/>
          </p:cNvSpPr>
          <p:nvPr/>
        </p:nvSpPr>
        <p:spPr bwMode="auto">
          <a:xfrm>
            <a:off x="1116013" y="2276475"/>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291845" name="Text Box 5"/>
          <p:cNvSpPr txBox="1">
            <a:spLocks noChangeArrowheads="1"/>
          </p:cNvSpPr>
          <p:nvPr/>
        </p:nvSpPr>
        <p:spPr bwMode="auto">
          <a:xfrm>
            <a:off x="1331913" y="2492375"/>
            <a:ext cx="2303462"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Identify your Stakeholders</a:t>
            </a:r>
          </a:p>
        </p:txBody>
      </p:sp>
      <p:sp>
        <p:nvSpPr>
          <p:cNvPr id="291846" name="Text Box 6"/>
          <p:cNvSpPr txBox="1">
            <a:spLocks noChangeArrowheads="1"/>
          </p:cNvSpPr>
          <p:nvPr/>
        </p:nvSpPr>
        <p:spPr bwMode="auto">
          <a:xfrm>
            <a:off x="3492500" y="3716338"/>
            <a:ext cx="2303463"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Prioritise your Stakeholders</a:t>
            </a:r>
          </a:p>
        </p:txBody>
      </p:sp>
      <p:sp>
        <p:nvSpPr>
          <p:cNvPr id="291847" name="Text Box 7"/>
          <p:cNvSpPr txBox="1">
            <a:spLocks noChangeArrowheads="1"/>
          </p:cNvSpPr>
          <p:nvPr/>
        </p:nvSpPr>
        <p:spPr bwMode="auto">
          <a:xfrm>
            <a:off x="5508625" y="5013325"/>
            <a:ext cx="280670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Understand your Key Stakeholders</a:t>
            </a:r>
          </a:p>
        </p:txBody>
      </p:sp>
      <p:sp>
        <p:nvSpPr>
          <p:cNvPr id="291848" name="AutoShape 8"/>
          <p:cNvSpPr>
            <a:spLocks noChangeArrowheads="1"/>
          </p:cNvSpPr>
          <p:nvPr/>
        </p:nvSpPr>
        <p:spPr bwMode="auto">
          <a:xfrm rot="5400000">
            <a:off x="4021932" y="2682081"/>
            <a:ext cx="814388"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
        <p:nvSpPr>
          <p:cNvPr id="291849" name="AutoShape 9"/>
          <p:cNvSpPr>
            <a:spLocks noChangeArrowheads="1"/>
          </p:cNvSpPr>
          <p:nvPr/>
        </p:nvSpPr>
        <p:spPr bwMode="auto">
          <a:xfrm rot="5400000">
            <a:off x="6326982" y="3979069"/>
            <a:ext cx="814387"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18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184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184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184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18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5" grpId="0" animBg="1"/>
      <p:bldP spid="291846" grpId="0" animBg="1"/>
      <p:bldP spid="291847" grpId="0" animBg="1"/>
      <p:bldP spid="291848" grpId="0" animBg="1"/>
      <p:bldP spid="291849"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333375"/>
            <a:ext cx="8229600" cy="1143000"/>
          </a:xfrm>
        </p:spPr>
        <p:txBody>
          <a:bodyPr anchor="t"/>
          <a:lstStyle/>
          <a:p>
            <a:pPr eaLnBrk="1" hangingPunct="1"/>
            <a:r>
              <a:rPr lang="en-GB" smtClean="0">
                <a:latin typeface="Arial" charset="0"/>
                <a:cs typeface="Arial" charset="0"/>
              </a:rPr>
              <a:t>Prioritising Stakeholders</a:t>
            </a:r>
          </a:p>
        </p:txBody>
      </p:sp>
      <p:grpSp>
        <p:nvGrpSpPr>
          <p:cNvPr id="2" name="Group 3"/>
          <p:cNvGrpSpPr>
            <a:grpSpLocks/>
          </p:cNvGrpSpPr>
          <p:nvPr/>
        </p:nvGrpSpPr>
        <p:grpSpPr bwMode="auto">
          <a:xfrm>
            <a:off x="684213" y="1341438"/>
            <a:ext cx="7632700" cy="5237162"/>
            <a:chOff x="431" y="845"/>
            <a:chExt cx="4808" cy="3299"/>
          </a:xfrm>
        </p:grpSpPr>
        <p:grpSp>
          <p:nvGrpSpPr>
            <p:cNvPr id="3" name="Group 4"/>
            <p:cNvGrpSpPr>
              <a:grpSpLocks/>
            </p:cNvGrpSpPr>
            <p:nvPr/>
          </p:nvGrpSpPr>
          <p:grpSpPr bwMode="auto">
            <a:xfrm>
              <a:off x="1166" y="1000"/>
              <a:ext cx="3435" cy="2472"/>
              <a:chOff x="1292" y="1253"/>
              <a:chExt cx="3176" cy="2176"/>
            </a:xfrm>
          </p:grpSpPr>
          <p:sp>
            <p:nvSpPr>
              <p:cNvPr id="39954" name="Rectangle 5"/>
              <p:cNvSpPr>
                <a:spLocks noChangeArrowheads="1"/>
              </p:cNvSpPr>
              <p:nvPr/>
            </p:nvSpPr>
            <p:spPr bwMode="auto">
              <a:xfrm>
                <a:off x="1292"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9955" name="Rectangle 6"/>
              <p:cNvSpPr>
                <a:spLocks noChangeArrowheads="1"/>
              </p:cNvSpPr>
              <p:nvPr/>
            </p:nvSpPr>
            <p:spPr bwMode="auto">
              <a:xfrm>
                <a:off x="1292"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9956" name="Rectangle 7"/>
              <p:cNvSpPr>
                <a:spLocks noChangeArrowheads="1"/>
              </p:cNvSpPr>
              <p:nvPr/>
            </p:nvSpPr>
            <p:spPr bwMode="auto">
              <a:xfrm>
                <a:off x="2880"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9957" name="Rectangle 8"/>
              <p:cNvSpPr>
                <a:spLocks noChangeArrowheads="1"/>
              </p:cNvSpPr>
              <p:nvPr/>
            </p:nvSpPr>
            <p:spPr bwMode="auto">
              <a:xfrm>
                <a:off x="2880"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grpSp>
        <p:grpSp>
          <p:nvGrpSpPr>
            <p:cNvPr id="4" name="Group 9"/>
            <p:cNvGrpSpPr>
              <a:grpSpLocks/>
            </p:cNvGrpSpPr>
            <p:nvPr/>
          </p:nvGrpSpPr>
          <p:grpSpPr bwMode="auto">
            <a:xfrm>
              <a:off x="2050" y="3577"/>
              <a:ext cx="1815" cy="567"/>
              <a:chOff x="2064" y="3657"/>
              <a:chExt cx="1678" cy="499"/>
            </a:xfrm>
          </p:grpSpPr>
          <p:sp>
            <p:nvSpPr>
              <p:cNvPr id="39952" name="AutoShape 10"/>
              <p:cNvSpPr>
                <a:spLocks noChangeArrowheads="1"/>
              </p:cNvSpPr>
              <p:nvPr/>
            </p:nvSpPr>
            <p:spPr bwMode="auto">
              <a:xfrm>
                <a:off x="2064" y="3657"/>
                <a:ext cx="1678" cy="499"/>
              </a:xfrm>
              <a:prstGeom prst="rightArrow">
                <a:avLst>
                  <a:gd name="adj1" fmla="val 50000"/>
                  <a:gd name="adj2" fmla="val 8406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9953" name="Text Box 11"/>
              <p:cNvSpPr txBox="1">
                <a:spLocks noChangeArrowheads="1"/>
              </p:cNvSpPr>
              <p:nvPr/>
            </p:nvSpPr>
            <p:spPr bwMode="auto">
              <a:xfrm>
                <a:off x="2154" y="3793"/>
                <a:ext cx="1134" cy="220"/>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Interest</a:t>
                </a:r>
              </a:p>
            </p:txBody>
          </p:sp>
        </p:grpSp>
        <p:grpSp>
          <p:nvGrpSpPr>
            <p:cNvPr id="5" name="Group 12"/>
            <p:cNvGrpSpPr>
              <a:grpSpLocks/>
            </p:cNvGrpSpPr>
            <p:nvPr/>
          </p:nvGrpSpPr>
          <p:grpSpPr bwMode="auto">
            <a:xfrm>
              <a:off x="431" y="1567"/>
              <a:ext cx="625" cy="1575"/>
              <a:chOff x="340" y="1706"/>
              <a:chExt cx="578" cy="1386"/>
            </a:xfrm>
          </p:grpSpPr>
          <p:sp>
            <p:nvSpPr>
              <p:cNvPr id="39950" name="AutoShape 13"/>
              <p:cNvSpPr>
                <a:spLocks noChangeArrowheads="1"/>
              </p:cNvSpPr>
              <p:nvPr/>
            </p:nvSpPr>
            <p:spPr bwMode="auto">
              <a:xfrm>
                <a:off x="340" y="1706"/>
                <a:ext cx="578" cy="1386"/>
              </a:xfrm>
              <a:prstGeom prst="upArrow">
                <a:avLst>
                  <a:gd name="adj1" fmla="val 50000"/>
                  <a:gd name="adj2" fmla="val 59948"/>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39951" name="Text Box 14"/>
              <p:cNvSpPr txBox="1">
                <a:spLocks noChangeArrowheads="1"/>
              </p:cNvSpPr>
              <p:nvPr/>
            </p:nvSpPr>
            <p:spPr bwMode="auto">
              <a:xfrm rot="-5400000">
                <a:off x="183" y="2408"/>
                <a:ext cx="817" cy="231"/>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Power</a:t>
                </a:r>
              </a:p>
            </p:txBody>
          </p:sp>
        </p:grpSp>
        <p:sp>
          <p:nvSpPr>
            <p:cNvPr id="39947" name="Text Box 15"/>
            <p:cNvSpPr txBox="1">
              <a:spLocks noChangeArrowheads="1"/>
            </p:cNvSpPr>
            <p:nvPr/>
          </p:nvSpPr>
          <p:spPr bwMode="auto">
            <a:xfrm>
              <a:off x="676" y="3474"/>
              <a:ext cx="737"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LOW</a:t>
              </a:r>
            </a:p>
          </p:txBody>
        </p:sp>
        <p:sp>
          <p:nvSpPr>
            <p:cNvPr id="39948" name="Text Box 16"/>
            <p:cNvSpPr txBox="1">
              <a:spLocks noChangeArrowheads="1"/>
            </p:cNvSpPr>
            <p:nvPr/>
          </p:nvSpPr>
          <p:spPr bwMode="auto">
            <a:xfrm>
              <a:off x="521" y="845"/>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sp>
          <p:nvSpPr>
            <p:cNvPr id="39949" name="Text Box 17"/>
            <p:cNvSpPr txBox="1">
              <a:spLocks noChangeArrowheads="1"/>
            </p:cNvSpPr>
            <p:nvPr/>
          </p:nvSpPr>
          <p:spPr bwMode="auto">
            <a:xfrm>
              <a:off x="4454" y="3474"/>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grpSp>
      <p:sp>
        <p:nvSpPr>
          <p:cNvPr id="292882" name="Text Box 18"/>
          <p:cNvSpPr txBox="1">
            <a:spLocks noChangeArrowheads="1"/>
          </p:cNvSpPr>
          <p:nvPr/>
        </p:nvSpPr>
        <p:spPr bwMode="auto">
          <a:xfrm>
            <a:off x="2484438" y="2133600"/>
            <a:ext cx="1511300" cy="701675"/>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Keep Satisfied</a:t>
            </a:r>
          </a:p>
        </p:txBody>
      </p:sp>
      <p:sp>
        <p:nvSpPr>
          <p:cNvPr id="292883" name="Text Box 19"/>
          <p:cNvSpPr txBox="1">
            <a:spLocks noChangeArrowheads="1"/>
          </p:cNvSpPr>
          <p:nvPr/>
        </p:nvSpPr>
        <p:spPr bwMode="auto">
          <a:xfrm>
            <a:off x="5003800" y="2205038"/>
            <a:ext cx="1871663" cy="701675"/>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Manage closely</a:t>
            </a:r>
          </a:p>
        </p:txBody>
      </p:sp>
      <p:sp>
        <p:nvSpPr>
          <p:cNvPr id="292884" name="Text Box 20"/>
          <p:cNvSpPr txBox="1">
            <a:spLocks noChangeArrowheads="1"/>
          </p:cNvSpPr>
          <p:nvPr/>
        </p:nvSpPr>
        <p:spPr bwMode="auto">
          <a:xfrm>
            <a:off x="2124075" y="4221163"/>
            <a:ext cx="2089150" cy="701675"/>
          </a:xfrm>
          <a:prstGeom prst="rect">
            <a:avLst/>
          </a:prstGeom>
          <a:noFill/>
          <a:ln w="9525">
            <a:noFill/>
            <a:miter lim="800000"/>
            <a:headEnd/>
            <a:tailEnd/>
          </a:ln>
        </p:spPr>
        <p:txBody>
          <a:bodyPr>
            <a:spAutoFit/>
          </a:bodyPr>
          <a:lstStyle/>
          <a:p>
            <a:pPr eaLnBrk="0" hangingPunct="0"/>
            <a:r>
              <a:rPr lang="en-GB" sz="2000">
                <a:latin typeface="Arial" charset="0"/>
                <a:cs typeface="Arial" charset="0"/>
              </a:rPr>
              <a:t>Monitor (minimum effort)</a:t>
            </a:r>
          </a:p>
        </p:txBody>
      </p:sp>
      <p:sp>
        <p:nvSpPr>
          <p:cNvPr id="292885" name="Text Box 21"/>
          <p:cNvSpPr txBox="1">
            <a:spLocks noChangeArrowheads="1"/>
          </p:cNvSpPr>
          <p:nvPr/>
        </p:nvSpPr>
        <p:spPr bwMode="auto">
          <a:xfrm>
            <a:off x="5148263" y="4221163"/>
            <a:ext cx="1728787" cy="701675"/>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Keep informed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288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288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288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28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2882" grpId="0"/>
      <p:bldP spid="292883" grpId="0"/>
      <p:bldP spid="292884" grpId="0"/>
      <p:bldP spid="29288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84213" y="620713"/>
            <a:ext cx="7772400" cy="890587"/>
          </a:xfrm>
        </p:spPr>
        <p:txBody>
          <a:bodyPr anchor="t"/>
          <a:lstStyle/>
          <a:p>
            <a:pPr eaLnBrk="1" hangingPunct="1"/>
            <a:r>
              <a:rPr lang="en-GB" sz="4000" smtClean="0">
                <a:solidFill>
                  <a:schemeClr val="tx1"/>
                </a:solidFill>
                <a:latin typeface="Arial" charset="0"/>
                <a:cs typeface="Arial" charset="0"/>
              </a:rPr>
              <a:t>Understanding Key Stakeholders</a:t>
            </a:r>
          </a:p>
        </p:txBody>
      </p:sp>
      <p:grpSp>
        <p:nvGrpSpPr>
          <p:cNvPr id="2" name="Group 3"/>
          <p:cNvGrpSpPr>
            <a:grpSpLocks/>
          </p:cNvGrpSpPr>
          <p:nvPr/>
        </p:nvGrpSpPr>
        <p:grpSpPr bwMode="auto">
          <a:xfrm>
            <a:off x="684213" y="1341438"/>
            <a:ext cx="7632700" cy="5237162"/>
            <a:chOff x="431" y="845"/>
            <a:chExt cx="4808" cy="3299"/>
          </a:xfrm>
        </p:grpSpPr>
        <p:grpSp>
          <p:nvGrpSpPr>
            <p:cNvPr id="3" name="Group 4"/>
            <p:cNvGrpSpPr>
              <a:grpSpLocks/>
            </p:cNvGrpSpPr>
            <p:nvPr/>
          </p:nvGrpSpPr>
          <p:grpSpPr bwMode="auto">
            <a:xfrm>
              <a:off x="431" y="845"/>
              <a:ext cx="4808" cy="3299"/>
              <a:chOff x="431" y="845"/>
              <a:chExt cx="4808" cy="3299"/>
            </a:xfrm>
          </p:grpSpPr>
          <p:grpSp>
            <p:nvGrpSpPr>
              <p:cNvPr id="4" name="Group 5"/>
              <p:cNvGrpSpPr>
                <a:grpSpLocks/>
              </p:cNvGrpSpPr>
              <p:nvPr/>
            </p:nvGrpSpPr>
            <p:grpSpPr bwMode="auto">
              <a:xfrm>
                <a:off x="1166" y="1000"/>
                <a:ext cx="3435" cy="2472"/>
                <a:chOff x="1292" y="1253"/>
                <a:chExt cx="3176" cy="2176"/>
              </a:xfrm>
            </p:grpSpPr>
            <p:sp>
              <p:nvSpPr>
                <p:cNvPr id="40986" name="Rectangle 6"/>
                <p:cNvSpPr>
                  <a:spLocks noChangeArrowheads="1"/>
                </p:cNvSpPr>
                <p:nvPr/>
              </p:nvSpPr>
              <p:spPr bwMode="auto">
                <a:xfrm>
                  <a:off x="1292" y="1253"/>
                  <a:ext cx="1588" cy="1088"/>
                </a:xfrm>
                <a:prstGeom prst="rect">
                  <a:avLst/>
                </a:prstGeom>
                <a:solidFill>
                  <a:srgbClr val="CCECFF">
                    <a:alpha val="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40987" name="Rectangle 7"/>
                <p:cNvSpPr>
                  <a:spLocks noChangeArrowheads="1"/>
                </p:cNvSpPr>
                <p:nvPr/>
              </p:nvSpPr>
              <p:spPr bwMode="auto">
                <a:xfrm>
                  <a:off x="1292" y="2341"/>
                  <a:ext cx="1588" cy="1088"/>
                </a:xfrm>
                <a:prstGeom prst="rect">
                  <a:avLst/>
                </a:prstGeom>
                <a:solidFill>
                  <a:srgbClr val="CCECFF">
                    <a:alpha val="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40988" name="Rectangle 8"/>
                <p:cNvSpPr>
                  <a:spLocks noChangeArrowheads="1"/>
                </p:cNvSpPr>
                <p:nvPr/>
              </p:nvSpPr>
              <p:spPr bwMode="auto">
                <a:xfrm>
                  <a:off x="2880" y="2341"/>
                  <a:ext cx="1588" cy="1088"/>
                </a:xfrm>
                <a:prstGeom prst="rect">
                  <a:avLst/>
                </a:prstGeom>
                <a:solidFill>
                  <a:srgbClr val="CCECFF">
                    <a:alpha val="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40989" name="Rectangle 9"/>
                <p:cNvSpPr>
                  <a:spLocks noChangeArrowheads="1"/>
                </p:cNvSpPr>
                <p:nvPr/>
              </p:nvSpPr>
              <p:spPr bwMode="auto">
                <a:xfrm>
                  <a:off x="2880" y="1253"/>
                  <a:ext cx="1588" cy="1088"/>
                </a:xfrm>
                <a:prstGeom prst="rect">
                  <a:avLst/>
                </a:prstGeom>
                <a:solidFill>
                  <a:srgbClr val="CCECFF">
                    <a:alpha val="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grpSp>
          <p:grpSp>
            <p:nvGrpSpPr>
              <p:cNvPr id="5" name="Group 10"/>
              <p:cNvGrpSpPr>
                <a:grpSpLocks/>
              </p:cNvGrpSpPr>
              <p:nvPr/>
            </p:nvGrpSpPr>
            <p:grpSpPr bwMode="auto">
              <a:xfrm>
                <a:off x="2050" y="3577"/>
                <a:ext cx="1815" cy="567"/>
                <a:chOff x="2064" y="3657"/>
                <a:chExt cx="1678" cy="499"/>
              </a:xfrm>
            </p:grpSpPr>
            <p:sp>
              <p:nvSpPr>
                <p:cNvPr id="40984" name="AutoShape 11"/>
                <p:cNvSpPr>
                  <a:spLocks noChangeArrowheads="1"/>
                </p:cNvSpPr>
                <p:nvPr/>
              </p:nvSpPr>
              <p:spPr bwMode="auto">
                <a:xfrm>
                  <a:off x="2064" y="3657"/>
                  <a:ext cx="1678" cy="499"/>
                </a:xfrm>
                <a:prstGeom prst="rightArrow">
                  <a:avLst>
                    <a:gd name="adj1" fmla="val 50000"/>
                    <a:gd name="adj2" fmla="val 84068"/>
                  </a:avLst>
                </a:prstGeom>
                <a:solidFill>
                  <a:schemeClr val="accent1">
                    <a:alpha val="0"/>
                  </a:schemeClr>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40985" name="Text Box 12"/>
                <p:cNvSpPr txBox="1">
                  <a:spLocks noChangeArrowheads="1"/>
                </p:cNvSpPr>
                <p:nvPr/>
              </p:nvSpPr>
              <p:spPr bwMode="auto">
                <a:xfrm>
                  <a:off x="2119" y="3807"/>
                  <a:ext cx="1134" cy="220"/>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Interest</a:t>
                  </a:r>
                </a:p>
              </p:txBody>
            </p:sp>
          </p:grpSp>
          <p:grpSp>
            <p:nvGrpSpPr>
              <p:cNvPr id="6" name="Group 13"/>
              <p:cNvGrpSpPr>
                <a:grpSpLocks/>
              </p:cNvGrpSpPr>
              <p:nvPr/>
            </p:nvGrpSpPr>
            <p:grpSpPr bwMode="auto">
              <a:xfrm>
                <a:off x="431" y="1567"/>
                <a:ext cx="625" cy="1575"/>
                <a:chOff x="340" y="1706"/>
                <a:chExt cx="578" cy="1386"/>
              </a:xfrm>
            </p:grpSpPr>
            <p:sp>
              <p:nvSpPr>
                <p:cNvPr id="40982" name="AutoShape 14"/>
                <p:cNvSpPr>
                  <a:spLocks noChangeArrowheads="1"/>
                </p:cNvSpPr>
                <p:nvPr/>
              </p:nvSpPr>
              <p:spPr bwMode="auto">
                <a:xfrm>
                  <a:off x="340" y="1706"/>
                  <a:ext cx="578" cy="1386"/>
                </a:xfrm>
                <a:prstGeom prst="upArrow">
                  <a:avLst>
                    <a:gd name="adj1" fmla="val 50000"/>
                    <a:gd name="adj2" fmla="val 59948"/>
                  </a:avLst>
                </a:prstGeom>
                <a:solidFill>
                  <a:schemeClr val="accent1">
                    <a:alpha val="0"/>
                  </a:schemeClr>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40983" name="Text Box 15"/>
                <p:cNvSpPr txBox="1">
                  <a:spLocks noChangeArrowheads="1"/>
                </p:cNvSpPr>
                <p:nvPr/>
              </p:nvSpPr>
              <p:spPr bwMode="auto">
                <a:xfrm rot="-5400000">
                  <a:off x="183" y="2408"/>
                  <a:ext cx="817" cy="231"/>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Power</a:t>
                  </a:r>
                </a:p>
              </p:txBody>
            </p:sp>
          </p:grpSp>
          <p:sp>
            <p:nvSpPr>
              <p:cNvPr id="40979" name="Text Box 16"/>
              <p:cNvSpPr txBox="1">
                <a:spLocks noChangeArrowheads="1"/>
              </p:cNvSpPr>
              <p:nvPr/>
            </p:nvSpPr>
            <p:spPr bwMode="auto">
              <a:xfrm>
                <a:off x="676" y="3474"/>
                <a:ext cx="737"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LOW</a:t>
                </a:r>
              </a:p>
            </p:txBody>
          </p:sp>
          <p:sp>
            <p:nvSpPr>
              <p:cNvPr id="40980" name="Text Box 17"/>
              <p:cNvSpPr txBox="1">
                <a:spLocks noChangeArrowheads="1"/>
              </p:cNvSpPr>
              <p:nvPr/>
            </p:nvSpPr>
            <p:spPr bwMode="auto">
              <a:xfrm>
                <a:off x="521" y="845"/>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sp>
            <p:nvSpPr>
              <p:cNvPr id="40981" name="Text Box 18"/>
              <p:cNvSpPr txBox="1">
                <a:spLocks noChangeArrowheads="1"/>
              </p:cNvSpPr>
              <p:nvPr/>
            </p:nvSpPr>
            <p:spPr bwMode="auto">
              <a:xfrm>
                <a:off x="4454" y="3474"/>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grpSp>
        <p:sp>
          <p:nvSpPr>
            <p:cNvPr id="40972" name="Text Box 19"/>
            <p:cNvSpPr txBox="1">
              <a:spLocks noChangeArrowheads="1"/>
            </p:cNvSpPr>
            <p:nvPr/>
          </p:nvSpPr>
          <p:spPr bwMode="auto">
            <a:xfrm>
              <a:off x="1565" y="1344"/>
              <a:ext cx="952" cy="442"/>
            </a:xfrm>
            <a:prstGeom prst="rect">
              <a:avLst/>
            </a:prstGeom>
            <a:noFill/>
            <a:ln w="9525">
              <a:noFill/>
              <a:miter lim="800000"/>
              <a:headEnd/>
              <a:tailEnd/>
            </a:ln>
          </p:spPr>
          <p:txBody>
            <a:bodyPr>
              <a:spAutoFit/>
            </a:bodyPr>
            <a:lstStyle/>
            <a:p>
              <a:pPr eaLnBrk="0" hangingPunct="0">
                <a:spcBef>
                  <a:spcPct val="50000"/>
                </a:spcBef>
              </a:pPr>
              <a:r>
                <a:rPr lang="en-GB" sz="2000">
                  <a:solidFill>
                    <a:srgbClr val="C0C0C0"/>
                  </a:solidFill>
                  <a:latin typeface="Arial" charset="0"/>
                  <a:cs typeface="Arial" charset="0"/>
                </a:rPr>
                <a:t>Keep Satisfied</a:t>
              </a:r>
            </a:p>
          </p:txBody>
        </p:sp>
        <p:sp>
          <p:nvSpPr>
            <p:cNvPr id="40973" name="Text Box 20"/>
            <p:cNvSpPr txBox="1">
              <a:spLocks noChangeArrowheads="1"/>
            </p:cNvSpPr>
            <p:nvPr/>
          </p:nvSpPr>
          <p:spPr bwMode="auto">
            <a:xfrm>
              <a:off x="3152" y="1389"/>
              <a:ext cx="1179" cy="442"/>
            </a:xfrm>
            <a:prstGeom prst="rect">
              <a:avLst/>
            </a:prstGeom>
            <a:noFill/>
            <a:ln w="9525">
              <a:noFill/>
              <a:miter lim="800000"/>
              <a:headEnd/>
              <a:tailEnd/>
            </a:ln>
          </p:spPr>
          <p:txBody>
            <a:bodyPr>
              <a:spAutoFit/>
            </a:bodyPr>
            <a:lstStyle/>
            <a:p>
              <a:pPr eaLnBrk="0" hangingPunct="0">
                <a:spcBef>
                  <a:spcPct val="50000"/>
                </a:spcBef>
              </a:pPr>
              <a:r>
                <a:rPr lang="en-GB" sz="2000">
                  <a:solidFill>
                    <a:srgbClr val="C0C0C0"/>
                  </a:solidFill>
                  <a:latin typeface="Arial" charset="0"/>
                  <a:cs typeface="Arial" charset="0"/>
                </a:rPr>
                <a:t>Manage closely</a:t>
              </a:r>
            </a:p>
          </p:txBody>
        </p:sp>
        <p:sp>
          <p:nvSpPr>
            <p:cNvPr id="40974" name="Text Box 21"/>
            <p:cNvSpPr txBox="1">
              <a:spLocks noChangeArrowheads="1"/>
            </p:cNvSpPr>
            <p:nvPr/>
          </p:nvSpPr>
          <p:spPr bwMode="auto">
            <a:xfrm>
              <a:off x="1338" y="2659"/>
              <a:ext cx="1316" cy="442"/>
            </a:xfrm>
            <a:prstGeom prst="rect">
              <a:avLst/>
            </a:prstGeom>
            <a:noFill/>
            <a:ln w="9525">
              <a:noFill/>
              <a:miter lim="800000"/>
              <a:headEnd/>
              <a:tailEnd/>
            </a:ln>
          </p:spPr>
          <p:txBody>
            <a:bodyPr>
              <a:spAutoFit/>
            </a:bodyPr>
            <a:lstStyle/>
            <a:p>
              <a:pPr eaLnBrk="0" hangingPunct="0"/>
              <a:r>
                <a:rPr lang="en-GB" sz="2000">
                  <a:solidFill>
                    <a:srgbClr val="C0C0C0"/>
                  </a:solidFill>
                  <a:latin typeface="Arial" charset="0"/>
                  <a:cs typeface="Arial" charset="0"/>
                </a:rPr>
                <a:t>Monitor (minimum effort)</a:t>
              </a:r>
            </a:p>
          </p:txBody>
        </p:sp>
        <p:sp>
          <p:nvSpPr>
            <p:cNvPr id="40975" name="Text Box 22"/>
            <p:cNvSpPr txBox="1">
              <a:spLocks noChangeArrowheads="1"/>
            </p:cNvSpPr>
            <p:nvPr/>
          </p:nvSpPr>
          <p:spPr bwMode="auto">
            <a:xfrm>
              <a:off x="3243" y="2659"/>
              <a:ext cx="1089" cy="442"/>
            </a:xfrm>
            <a:prstGeom prst="rect">
              <a:avLst/>
            </a:prstGeom>
            <a:noFill/>
            <a:ln w="9525">
              <a:noFill/>
              <a:miter lim="800000"/>
              <a:headEnd/>
              <a:tailEnd/>
            </a:ln>
          </p:spPr>
          <p:txBody>
            <a:bodyPr>
              <a:spAutoFit/>
            </a:bodyPr>
            <a:lstStyle/>
            <a:p>
              <a:pPr eaLnBrk="0" hangingPunct="0">
                <a:spcBef>
                  <a:spcPct val="50000"/>
                </a:spcBef>
              </a:pPr>
              <a:r>
                <a:rPr lang="en-GB" sz="2000">
                  <a:solidFill>
                    <a:srgbClr val="C0C0C0"/>
                  </a:solidFill>
                  <a:latin typeface="Arial" charset="0"/>
                  <a:cs typeface="Arial" charset="0"/>
                </a:rPr>
                <a:t>Keep informed</a:t>
              </a:r>
            </a:p>
          </p:txBody>
        </p:sp>
      </p:grpSp>
      <p:sp>
        <p:nvSpPr>
          <p:cNvPr id="293911" name="Text Box 23"/>
          <p:cNvSpPr txBox="1">
            <a:spLocks noChangeArrowheads="1"/>
          </p:cNvSpPr>
          <p:nvPr/>
        </p:nvSpPr>
        <p:spPr bwMode="auto">
          <a:xfrm>
            <a:off x="5003800" y="1916113"/>
            <a:ext cx="2305050" cy="30480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400" dirty="0">
                <a:solidFill>
                  <a:srgbClr val="00CC00"/>
                </a:solidFill>
                <a:latin typeface="Arial" charset="0"/>
                <a:cs typeface="Arial" charset="0"/>
              </a:rPr>
              <a:t> </a:t>
            </a:r>
            <a:r>
              <a:rPr lang="en-GB" sz="1400" dirty="0" smtClean="0">
                <a:solidFill>
                  <a:srgbClr val="00CC00"/>
                </a:solidFill>
                <a:latin typeface="Arial" charset="0"/>
                <a:cs typeface="Arial" charset="0"/>
              </a:rPr>
              <a:t>Senior Manager</a:t>
            </a:r>
            <a:endParaRPr lang="en-GB" sz="1400" b="1" dirty="0">
              <a:solidFill>
                <a:srgbClr val="00CC00"/>
              </a:solidFill>
              <a:latin typeface="Arial" charset="0"/>
              <a:cs typeface="Arial" charset="0"/>
            </a:endParaRPr>
          </a:p>
        </p:txBody>
      </p:sp>
      <p:sp>
        <p:nvSpPr>
          <p:cNvPr id="293912" name="Text Box 24"/>
          <p:cNvSpPr txBox="1">
            <a:spLocks noChangeArrowheads="1"/>
          </p:cNvSpPr>
          <p:nvPr/>
        </p:nvSpPr>
        <p:spPr bwMode="auto">
          <a:xfrm>
            <a:off x="3492500" y="2997200"/>
            <a:ext cx="2016125" cy="33655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600" b="1">
                <a:solidFill>
                  <a:srgbClr val="FF9933"/>
                </a:solidFill>
                <a:latin typeface="Arial" charset="0"/>
                <a:cs typeface="Arial" charset="0"/>
              </a:rPr>
              <a:t>Karen J</a:t>
            </a:r>
          </a:p>
        </p:txBody>
      </p:sp>
      <p:sp>
        <p:nvSpPr>
          <p:cNvPr id="293913" name="Text Box 25"/>
          <p:cNvSpPr txBox="1">
            <a:spLocks noChangeArrowheads="1"/>
          </p:cNvSpPr>
          <p:nvPr/>
        </p:nvSpPr>
        <p:spPr bwMode="auto">
          <a:xfrm>
            <a:off x="2339975" y="1916113"/>
            <a:ext cx="2016125" cy="33655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600" b="1">
                <a:solidFill>
                  <a:srgbClr val="00CC00"/>
                </a:solidFill>
                <a:latin typeface="Arial" charset="0"/>
                <a:cs typeface="Arial" charset="0"/>
              </a:rPr>
              <a:t> Julie F</a:t>
            </a:r>
          </a:p>
        </p:txBody>
      </p:sp>
      <p:sp>
        <p:nvSpPr>
          <p:cNvPr id="293914" name="Text Box 26"/>
          <p:cNvSpPr txBox="1">
            <a:spLocks noChangeArrowheads="1"/>
          </p:cNvSpPr>
          <p:nvPr/>
        </p:nvSpPr>
        <p:spPr bwMode="auto">
          <a:xfrm>
            <a:off x="6372225" y="3141663"/>
            <a:ext cx="2016125" cy="33655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600">
                <a:solidFill>
                  <a:srgbClr val="FF0000"/>
                </a:solidFill>
                <a:latin typeface="Arial" charset="0"/>
                <a:cs typeface="Arial" charset="0"/>
              </a:rPr>
              <a:t> </a:t>
            </a:r>
            <a:r>
              <a:rPr lang="en-GB" sz="1600" b="1">
                <a:solidFill>
                  <a:srgbClr val="FF0000"/>
                </a:solidFill>
                <a:latin typeface="Arial" charset="0"/>
                <a:cs typeface="Arial" charset="0"/>
              </a:rPr>
              <a:t>James B</a:t>
            </a:r>
          </a:p>
        </p:txBody>
      </p:sp>
      <p:sp>
        <p:nvSpPr>
          <p:cNvPr id="293915" name="Text Box 27"/>
          <p:cNvSpPr txBox="1">
            <a:spLocks noChangeArrowheads="1"/>
          </p:cNvSpPr>
          <p:nvPr/>
        </p:nvSpPr>
        <p:spPr bwMode="auto">
          <a:xfrm>
            <a:off x="5867400" y="4221163"/>
            <a:ext cx="2016125" cy="33655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600" b="1">
                <a:solidFill>
                  <a:srgbClr val="FF9933"/>
                </a:solidFill>
                <a:latin typeface="Arial" charset="0"/>
                <a:cs typeface="Arial" charset="0"/>
              </a:rPr>
              <a:t> Rachel K</a:t>
            </a:r>
          </a:p>
        </p:txBody>
      </p:sp>
      <p:sp>
        <p:nvSpPr>
          <p:cNvPr id="293916" name="Text Box 28"/>
          <p:cNvSpPr txBox="1">
            <a:spLocks noChangeArrowheads="1"/>
          </p:cNvSpPr>
          <p:nvPr/>
        </p:nvSpPr>
        <p:spPr bwMode="auto">
          <a:xfrm>
            <a:off x="5076825" y="3716338"/>
            <a:ext cx="2016125" cy="33655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600" b="1">
                <a:solidFill>
                  <a:srgbClr val="FF0000"/>
                </a:solidFill>
                <a:latin typeface="Arial" charset="0"/>
                <a:cs typeface="Arial" charset="0"/>
              </a:rPr>
              <a:t> Bob G</a:t>
            </a:r>
          </a:p>
        </p:txBody>
      </p:sp>
      <p:sp>
        <p:nvSpPr>
          <p:cNvPr id="293917" name="Text Box 29"/>
          <p:cNvSpPr txBox="1">
            <a:spLocks noChangeArrowheads="1"/>
          </p:cNvSpPr>
          <p:nvPr/>
        </p:nvSpPr>
        <p:spPr bwMode="auto">
          <a:xfrm>
            <a:off x="2051050" y="5084763"/>
            <a:ext cx="2016125" cy="33655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600" b="1">
                <a:solidFill>
                  <a:srgbClr val="00CC00"/>
                </a:solidFill>
                <a:latin typeface="Arial" charset="0"/>
                <a:cs typeface="Arial" charset="0"/>
              </a:rPr>
              <a:t> Tony B</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39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39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9391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391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93912"/>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9391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939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3911" grpId="0"/>
      <p:bldP spid="293912" grpId="0"/>
      <p:bldP spid="293913" grpId="0"/>
      <p:bldP spid="293914" grpId="0"/>
      <p:bldP spid="293915" grpId="0"/>
      <p:bldP spid="293916" grpId="0"/>
      <p:bldP spid="29391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341313"/>
            <a:ext cx="8229600" cy="1143000"/>
          </a:xfrm>
        </p:spPr>
        <p:txBody>
          <a:bodyPr anchor="t"/>
          <a:lstStyle/>
          <a:p>
            <a:pPr eaLnBrk="1" hangingPunct="1"/>
            <a:r>
              <a:rPr lang="en-GB" smtClean="0">
                <a:latin typeface="Arial" charset="0"/>
                <a:cs typeface="Arial" charset="0"/>
              </a:rPr>
              <a:t>PESTLE Forces</a:t>
            </a:r>
          </a:p>
        </p:txBody>
      </p:sp>
      <p:pic>
        <p:nvPicPr>
          <p:cNvPr id="41987" name="Picture 7" descr="default-18"/>
          <p:cNvPicPr>
            <a:picLocks noChangeAspect="1" noChangeArrowheads="1"/>
          </p:cNvPicPr>
          <p:nvPr/>
        </p:nvPicPr>
        <p:blipFill>
          <a:blip r:embed="rId3" cstate="print"/>
          <a:srcRect/>
          <a:stretch>
            <a:fillRect/>
          </a:stretch>
        </p:blipFill>
        <p:spPr bwMode="auto">
          <a:xfrm>
            <a:off x="5724525" y="1196975"/>
            <a:ext cx="2460625" cy="3455988"/>
          </a:xfrm>
          <a:prstGeom prst="rect">
            <a:avLst/>
          </a:prstGeom>
          <a:noFill/>
          <a:ln w="9525">
            <a:noFill/>
            <a:miter lim="800000"/>
            <a:headEnd/>
            <a:tailEnd/>
          </a:ln>
        </p:spPr>
      </p:pic>
      <p:pic>
        <p:nvPicPr>
          <p:cNvPr id="41988" name="Picture 11"/>
          <p:cNvPicPr>
            <a:picLocks noChangeAspect="1" noChangeArrowheads="1"/>
          </p:cNvPicPr>
          <p:nvPr/>
        </p:nvPicPr>
        <p:blipFill>
          <a:blip r:embed="rId4" cstate="print"/>
          <a:srcRect/>
          <a:stretch>
            <a:fillRect/>
          </a:stretch>
        </p:blipFill>
        <p:spPr bwMode="auto">
          <a:xfrm>
            <a:off x="4284663" y="3976688"/>
            <a:ext cx="1916112" cy="2881312"/>
          </a:xfrm>
          <a:prstGeom prst="rect">
            <a:avLst/>
          </a:prstGeom>
          <a:noFill/>
          <a:ln w="9525">
            <a:noFill/>
            <a:miter lim="800000"/>
            <a:headEnd/>
            <a:tailEnd/>
          </a:ln>
        </p:spPr>
      </p:pic>
      <p:pic>
        <p:nvPicPr>
          <p:cNvPr id="41989" name="Picture 16"/>
          <p:cNvPicPr>
            <a:picLocks noChangeAspect="1" noChangeArrowheads="1"/>
          </p:cNvPicPr>
          <p:nvPr/>
        </p:nvPicPr>
        <p:blipFill>
          <a:blip r:embed="rId5" cstate="print"/>
          <a:srcRect/>
          <a:stretch>
            <a:fillRect/>
          </a:stretch>
        </p:blipFill>
        <p:spPr bwMode="auto">
          <a:xfrm>
            <a:off x="755650" y="2276475"/>
            <a:ext cx="2066925" cy="3097213"/>
          </a:xfrm>
          <a:prstGeom prst="rect">
            <a:avLst/>
          </a:prstGeom>
          <a:noFill/>
          <a:ln w="9525">
            <a:noFill/>
            <a:miter lim="800000"/>
            <a:headEnd/>
            <a:tailEnd/>
          </a:ln>
        </p:spPr>
      </p:pic>
      <p:pic>
        <p:nvPicPr>
          <p:cNvPr id="41990" name="Picture 17"/>
          <p:cNvPicPr>
            <a:picLocks noChangeAspect="1" noChangeArrowheads="1"/>
          </p:cNvPicPr>
          <p:nvPr/>
        </p:nvPicPr>
        <p:blipFill>
          <a:blip r:embed="rId6" cstate="print"/>
          <a:srcRect/>
          <a:stretch>
            <a:fillRect/>
          </a:stretch>
        </p:blipFill>
        <p:spPr bwMode="auto">
          <a:xfrm>
            <a:off x="2124075" y="1628775"/>
            <a:ext cx="3657600" cy="2414588"/>
          </a:xfrm>
          <a:prstGeom prst="rect">
            <a:avLst/>
          </a:prstGeom>
          <a:noFill/>
          <a:ln w="9525">
            <a:noFill/>
            <a:miter lim="800000"/>
            <a:headEnd/>
            <a:tailEnd/>
          </a:ln>
        </p:spPr>
      </p:pic>
      <p:pic>
        <p:nvPicPr>
          <p:cNvPr id="41991" name="Picture 18"/>
          <p:cNvPicPr>
            <a:picLocks noChangeAspect="1" noChangeArrowheads="1"/>
          </p:cNvPicPr>
          <p:nvPr/>
        </p:nvPicPr>
        <p:blipFill>
          <a:blip r:embed="rId7" cstate="print"/>
          <a:srcRect/>
          <a:stretch>
            <a:fillRect/>
          </a:stretch>
        </p:blipFill>
        <p:spPr bwMode="auto">
          <a:xfrm>
            <a:off x="2700338" y="3644900"/>
            <a:ext cx="1751012" cy="26050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chor="t"/>
          <a:lstStyle/>
          <a:p>
            <a:pPr eaLnBrk="1" hangingPunct="1"/>
            <a:r>
              <a:rPr lang="en-GB" smtClean="0">
                <a:latin typeface="Arial" charset="0"/>
                <a:cs typeface="Arial" charset="0"/>
              </a:rPr>
              <a:t>Project Organisation</a:t>
            </a:r>
          </a:p>
        </p:txBody>
      </p:sp>
      <p:sp>
        <p:nvSpPr>
          <p:cNvPr id="43011" name="Rectangle 3"/>
          <p:cNvSpPr>
            <a:spLocks noGrp="1" noChangeArrowheads="1"/>
          </p:cNvSpPr>
          <p:nvPr>
            <p:ph type="body" idx="1"/>
          </p:nvPr>
        </p:nvSpPr>
        <p:spPr>
          <a:xfrm>
            <a:off x="914400" y="1860550"/>
            <a:ext cx="5241925" cy="4997450"/>
          </a:xfrm>
        </p:spPr>
        <p:txBody>
          <a:bodyPr>
            <a:normAutofit lnSpcReduction="10000"/>
          </a:bodyPr>
          <a:lstStyle/>
          <a:p>
            <a:pPr eaLnBrk="1" hangingPunct="1"/>
            <a:r>
              <a:rPr lang="en-GB" smtClean="0">
                <a:latin typeface="Arial" charset="0"/>
                <a:cs typeface="Arial" charset="0"/>
              </a:rPr>
              <a:t>Client-centred – integrated into client organisation</a:t>
            </a:r>
          </a:p>
          <a:p>
            <a:pPr eaLnBrk="1" hangingPunct="1"/>
            <a:endParaRPr lang="en-GB" smtClean="0">
              <a:latin typeface="Arial" charset="0"/>
              <a:cs typeface="Arial" charset="0"/>
            </a:endParaRPr>
          </a:p>
          <a:p>
            <a:pPr eaLnBrk="1" hangingPunct="1"/>
            <a:r>
              <a:rPr lang="en-GB" smtClean="0">
                <a:latin typeface="Arial" charset="0"/>
                <a:cs typeface="Arial" charset="0"/>
              </a:rPr>
              <a:t>Project-focused – project team completely separate</a:t>
            </a:r>
          </a:p>
          <a:p>
            <a:pPr eaLnBrk="1" hangingPunct="1"/>
            <a:endParaRPr lang="en-GB" smtClean="0">
              <a:latin typeface="Arial" charset="0"/>
              <a:cs typeface="Arial" charset="0"/>
            </a:endParaRPr>
          </a:p>
          <a:p>
            <a:pPr eaLnBrk="1" hangingPunct="1"/>
            <a:r>
              <a:rPr lang="en-GB" smtClean="0">
                <a:latin typeface="Arial" charset="0"/>
                <a:cs typeface="Arial" charset="0"/>
              </a:rPr>
              <a:t>Matrix project – a compromise between the two</a:t>
            </a:r>
          </a:p>
        </p:txBody>
      </p:sp>
      <p:pic>
        <p:nvPicPr>
          <p:cNvPr id="43012" name="Picture 5"/>
          <p:cNvPicPr>
            <a:picLocks noChangeAspect="1" noChangeArrowheads="1"/>
          </p:cNvPicPr>
          <p:nvPr/>
        </p:nvPicPr>
        <p:blipFill>
          <a:blip r:embed="rId3" cstate="print"/>
          <a:srcRect/>
          <a:stretch>
            <a:fillRect/>
          </a:stretch>
        </p:blipFill>
        <p:spPr bwMode="auto">
          <a:xfrm>
            <a:off x="6024563" y="2057400"/>
            <a:ext cx="2676525" cy="4013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1054" descr="j0409268"/>
          <p:cNvPicPr>
            <a:picLocks noChangeAspect="1" noChangeArrowheads="1"/>
          </p:cNvPicPr>
          <p:nvPr/>
        </p:nvPicPr>
        <p:blipFill>
          <a:blip r:embed="rId3" cstate="print"/>
          <a:srcRect/>
          <a:stretch>
            <a:fillRect/>
          </a:stretch>
        </p:blipFill>
        <p:spPr bwMode="auto">
          <a:xfrm>
            <a:off x="3635375" y="1773238"/>
            <a:ext cx="1441450" cy="4248150"/>
          </a:xfrm>
          <a:prstGeom prst="rect">
            <a:avLst/>
          </a:prstGeom>
          <a:noFill/>
          <a:ln w="9525">
            <a:noFill/>
            <a:miter lim="800000"/>
            <a:headEnd/>
            <a:tailEnd/>
          </a:ln>
        </p:spPr>
      </p:pic>
      <p:sp>
        <p:nvSpPr>
          <p:cNvPr id="44035" name="Rectangle 1026"/>
          <p:cNvSpPr>
            <a:spLocks noGrp="1" noChangeArrowheads="1"/>
          </p:cNvSpPr>
          <p:nvPr>
            <p:ph type="title"/>
          </p:nvPr>
        </p:nvSpPr>
        <p:spPr>
          <a:xfrm>
            <a:off x="457200" y="333375"/>
            <a:ext cx="8229600" cy="1143000"/>
          </a:xfrm>
        </p:spPr>
        <p:txBody>
          <a:bodyPr anchor="t"/>
          <a:lstStyle/>
          <a:p>
            <a:pPr eaLnBrk="1" hangingPunct="1"/>
            <a:r>
              <a:rPr lang="en-GB" smtClean="0">
                <a:latin typeface="Arial" charset="0"/>
                <a:cs typeface="Arial" charset="0"/>
              </a:rPr>
              <a:t>Forcefield Analysis</a:t>
            </a:r>
          </a:p>
        </p:txBody>
      </p:sp>
      <p:sp>
        <p:nvSpPr>
          <p:cNvPr id="44036" name="Text Box 1031"/>
          <p:cNvSpPr txBox="1">
            <a:spLocks noChangeArrowheads="1"/>
          </p:cNvSpPr>
          <p:nvPr/>
        </p:nvSpPr>
        <p:spPr bwMode="auto">
          <a:xfrm>
            <a:off x="3419475" y="3429000"/>
            <a:ext cx="1871663" cy="701675"/>
          </a:xfrm>
          <a:prstGeom prst="rect">
            <a:avLst/>
          </a:prstGeom>
          <a:noFill/>
          <a:ln w="9525">
            <a:noFill/>
            <a:miter lim="800000"/>
            <a:headEnd/>
            <a:tailEnd/>
          </a:ln>
        </p:spPr>
        <p:txBody>
          <a:bodyPr>
            <a:spAutoFit/>
          </a:bodyPr>
          <a:lstStyle/>
          <a:p>
            <a:pPr eaLnBrk="0" hangingPunct="0">
              <a:spcBef>
                <a:spcPct val="50000"/>
              </a:spcBef>
            </a:pPr>
            <a:r>
              <a:rPr lang="en-GB" sz="2000" b="1"/>
              <a:t>Equilibrium situation</a:t>
            </a:r>
          </a:p>
        </p:txBody>
      </p:sp>
      <p:sp>
        <p:nvSpPr>
          <p:cNvPr id="44037" name="Line 1035"/>
          <p:cNvSpPr>
            <a:spLocks noChangeShapeType="1"/>
          </p:cNvSpPr>
          <p:nvPr/>
        </p:nvSpPr>
        <p:spPr bwMode="auto">
          <a:xfrm>
            <a:off x="3635375" y="1773238"/>
            <a:ext cx="0" cy="4248150"/>
          </a:xfrm>
          <a:prstGeom prst="line">
            <a:avLst/>
          </a:prstGeom>
          <a:noFill/>
          <a:ln w="9525">
            <a:solidFill>
              <a:schemeClr val="tx1"/>
            </a:solidFill>
            <a:round/>
            <a:headEnd/>
            <a:tailEnd/>
          </a:ln>
        </p:spPr>
        <p:txBody>
          <a:bodyPr/>
          <a:lstStyle/>
          <a:p>
            <a:endParaRPr lang="en-GB"/>
          </a:p>
        </p:txBody>
      </p:sp>
      <p:sp>
        <p:nvSpPr>
          <p:cNvPr id="44038" name="Line 1036"/>
          <p:cNvSpPr>
            <a:spLocks noChangeShapeType="1"/>
          </p:cNvSpPr>
          <p:nvPr/>
        </p:nvSpPr>
        <p:spPr bwMode="auto">
          <a:xfrm>
            <a:off x="3635375" y="1773238"/>
            <a:ext cx="1441450" cy="0"/>
          </a:xfrm>
          <a:prstGeom prst="line">
            <a:avLst/>
          </a:prstGeom>
          <a:noFill/>
          <a:ln w="9525">
            <a:solidFill>
              <a:schemeClr val="tx1"/>
            </a:solidFill>
            <a:round/>
            <a:headEnd/>
            <a:tailEnd/>
          </a:ln>
        </p:spPr>
        <p:txBody>
          <a:bodyPr/>
          <a:lstStyle/>
          <a:p>
            <a:endParaRPr lang="en-GB"/>
          </a:p>
        </p:txBody>
      </p:sp>
      <p:sp>
        <p:nvSpPr>
          <p:cNvPr id="44039" name="Line 1037"/>
          <p:cNvSpPr>
            <a:spLocks noChangeShapeType="1"/>
          </p:cNvSpPr>
          <p:nvPr/>
        </p:nvSpPr>
        <p:spPr bwMode="auto">
          <a:xfrm>
            <a:off x="3635375" y="6021388"/>
            <a:ext cx="1441450" cy="0"/>
          </a:xfrm>
          <a:prstGeom prst="line">
            <a:avLst/>
          </a:prstGeom>
          <a:noFill/>
          <a:ln w="9525">
            <a:solidFill>
              <a:schemeClr val="tx1"/>
            </a:solidFill>
            <a:round/>
            <a:headEnd/>
            <a:tailEnd/>
          </a:ln>
        </p:spPr>
        <p:txBody>
          <a:bodyPr/>
          <a:lstStyle/>
          <a:p>
            <a:endParaRPr lang="en-GB"/>
          </a:p>
        </p:txBody>
      </p:sp>
      <p:sp>
        <p:nvSpPr>
          <p:cNvPr id="44040" name="Line 1038"/>
          <p:cNvSpPr>
            <a:spLocks noChangeShapeType="1"/>
          </p:cNvSpPr>
          <p:nvPr/>
        </p:nvSpPr>
        <p:spPr bwMode="auto">
          <a:xfrm>
            <a:off x="5076825" y="1773238"/>
            <a:ext cx="0" cy="4248150"/>
          </a:xfrm>
          <a:prstGeom prst="line">
            <a:avLst/>
          </a:prstGeom>
          <a:noFill/>
          <a:ln w="9525">
            <a:solidFill>
              <a:schemeClr val="tx1"/>
            </a:solidFill>
            <a:round/>
            <a:headEnd/>
            <a:tailEnd/>
          </a:ln>
        </p:spPr>
        <p:txBody>
          <a:bodyPr/>
          <a:lstStyle/>
          <a:p>
            <a:endParaRPr lang="en-GB"/>
          </a:p>
        </p:txBody>
      </p:sp>
      <p:sp>
        <p:nvSpPr>
          <p:cNvPr id="44041" name="Text Box 1039"/>
          <p:cNvSpPr txBox="1">
            <a:spLocks noChangeArrowheads="1"/>
          </p:cNvSpPr>
          <p:nvPr/>
        </p:nvSpPr>
        <p:spPr bwMode="auto">
          <a:xfrm>
            <a:off x="1258888" y="1773238"/>
            <a:ext cx="1944687" cy="822325"/>
          </a:xfrm>
          <a:prstGeom prst="rect">
            <a:avLst/>
          </a:prstGeom>
          <a:noFill/>
          <a:ln w="9525">
            <a:noFill/>
            <a:miter lim="800000"/>
            <a:headEnd/>
            <a:tailEnd/>
          </a:ln>
        </p:spPr>
        <p:txBody>
          <a:bodyPr>
            <a:spAutoFit/>
          </a:bodyPr>
          <a:lstStyle/>
          <a:p>
            <a:pPr eaLnBrk="0" hangingPunct="0">
              <a:spcBef>
                <a:spcPct val="50000"/>
              </a:spcBef>
            </a:pPr>
            <a:r>
              <a:rPr lang="en-GB" b="1"/>
              <a:t>Driving Forces</a:t>
            </a:r>
          </a:p>
        </p:txBody>
      </p:sp>
      <p:sp>
        <p:nvSpPr>
          <p:cNvPr id="44042" name="Line 1040"/>
          <p:cNvSpPr>
            <a:spLocks noChangeShapeType="1"/>
          </p:cNvSpPr>
          <p:nvPr/>
        </p:nvSpPr>
        <p:spPr bwMode="auto">
          <a:xfrm>
            <a:off x="1403350" y="3213100"/>
            <a:ext cx="2016125" cy="0"/>
          </a:xfrm>
          <a:prstGeom prst="line">
            <a:avLst/>
          </a:prstGeom>
          <a:noFill/>
          <a:ln w="28575">
            <a:solidFill>
              <a:schemeClr val="tx1"/>
            </a:solidFill>
            <a:round/>
            <a:headEnd/>
            <a:tailEnd type="triangle" w="med" len="med"/>
          </a:ln>
        </p:spPr>
        <p:txBody>
          <a:bodyPr/>
          <a:lstStyle/>
          <a:p>
            <a:endParaRPr lang="en-GB"/>
          </a:p>
        </p:txBody>
      </p:sp>
      <p:sp>
        <p:nvSpPr>
          <p:cNvPr id="44043" name="Line 1041"/>
          <p:cNvSpPr>
            <a:spLocks noChangeShapeType="1"/>
          </p:cNvSpPr>
          <p:nvPr/>
        </p:nvSpPr>
        <p:spPr bwMode="auto">
          <a:xfrm>
            <a:off x="1403350" y="3789363"/>
            <a:ext cx="2016125" cy="0"/>
          </a:xfrm>
          <a:prstGeom prst="line">
            <a:avLst/>
          </a:prstGeom>
          <a:noFill/>
          <a:ln w="28575">
            <a:solidFill>
              <a:schemeClr val="tx1"/>
            </a:solidFill>
            <a:round/>
            <a:headEnd/>
            <a:tailEnd type="triangle" w="med" len="med"/>
          </a:ln>
        </p:spPr>
        <p:txBody>
          <a:bodyPr/>
          <a:lstStyle/>
          <a:p>
            <a:endParaRPr lang="en-GB"/>
          </a:p>
        </p:txBody>
      </p:sp>
      <p:sp>
        <p:nvSpPr>
          <p:cNvPr id="44044" name="Line 1042"/>
          <p:cNvSpPr>
            <a:spLocks noChangeShapeType="1"/>
          </p:cNvSpPr>
          <p:nvPr/>
        </p:nvSpPr>
        <p:spPr bwMode="auto">
          <a:xfrm>
            <a:off x="1403350" y="4365625"/>
            <a:ext cx="2016125" cy="0"/>
          </a:xfrm>
          <a:prstGeom prst="line">
            <a:avLst/>
          </a:prstGeom>
          <a:noFill/>
          <a:ln w="28575">
            <a:solidFill>
              <a:schemeClr val="tx1"/>
            </a:solidFill>
            <a:round/>
            <a:headEnd/>
            <a:tailEnd type="triangle" w="med" len="med"/>
          </a:ln>
        </p:spPr>
        <p:txBody>
          <a:bodyPr/>
          <a:lstStyle/>
          <a:p>
            <a:endParaRPr lang="en-GB"/>
          </a:p>
        </p:txBody>
      </p:sp>
      <p:sp>
        <p:nvSpPr>
          <p:cNvPr id="44045" name="Line 1043"/>
          <p:cNvSpPr>
            <a:spLocks noChangeShapeType="1"/>
          </p:cNvSpPr>
          <p:nvPr/>
        </p:nvSpPr>
        <p:spPr bwMode="auto">
          <a:xfrm>
            <a:off x="1403350" y="4941888"/>
            <a:ext cx="2016125" cy="0"/>
          </a:xfrm>
          <a:prstGeom prst="line">
            <a:avLst/>
          </a:prstGeom>
          <a:noFill/>
          <a:ln w="28575">
            <a:solidFill>
              <a:schemeClr val="tx1"/>
            </a:solidFill>
            <a:round/>
            <a:headEnd/>
            <a:tailEnd type="triangle" w="med" len="med"/>
          </a:ln>
        </p:spPr>
        <p:txBody>
          <a:bodyPr/>
          <a:lstStyle/>
          <a:p>
            <a:endParaRPr lang="en-GB"/>
          </a:p>
        </p:txBody>
      </p:sp>
      <p:sp>
        <p:nvSpPr>
          <p:cNvPr id="44046" name="Line 1044"/>
          <p:cNvSpPr>
            <a:spLocks noChangeShapeType="1"/>
          </p:cNvSpPr>
          <p:nvPr/>
        </p:nvSpPr>
        <p:spPr bwMode="auto">
          <a:xfrm>
            <a:off x="1403350" y="5589588"/>
            <a:ext cx="2016125" cy="0"/>
          </a:xfrm>
          <a:prstGeom prst="line">
            <a:avLst/>
          </a:prstGeom>
          <a:noFill/>
          <a:ln w="28575">
            <a:solidFill>
              <a:schemeClr val="tx1"/>
            </a:solidFill>
            <a:round/>
            <a:headEnd/>
            <a:tailEnd type="triangle" w="med" len="med"/>
          </a:ln>
        </p:spPr>
        <p:txBody>
          <a:bodyPr/>
          <a:lstStyle/>
          <a:p>
            <a:endParaRPr lang="en-GB"/>
          </a:p>
        </p:txBody>
      </p:sp>
      <p:sp>
        <p:nvSpPr>
          <p:cNvPr id="44047" name="Text Box 1045"/>
          <p:cNvSpPr txBox="1">
            <a:spLocks noChangeArrowheads="1"/>
          </p:cNvSpPr>
          <p:nvPr/>
        </p:nvSpPr>
        <p:spPr bwMode="auto">
          <a:xfrm>
            <a:off x="5724525" y="1773238"/>
            <a:ext cx="2376488" cy="822325"/>
          </a:xfrm>
          <a:prstGeom prst="rect">
            <a:avLst/>
          </a:prstGeom>
          <a:noFill/>
          <a:ln w="9525">
            <a:noFill/>
            <a:miter lim="800000"/>
            <a:headEnd/>
            <a:tailEnd/>
          </a:ln>
        </p:spPr>
        <p:txBody>
          <a:bodyPr>
            <a:spAutoFit/>
          </a:bodyPr>
          <a:lstStyle/>
          <a:p>
            <a:pPr eaLnBrk="0" hangingPunct="0">
              <a:spcBef>
                <a:spcPct val="50000"/>
              </a:spcBef>
            </a:pPr>
            <a:r>
              <a:rPr lang="en-GB" b="1"/>
              <a:t>Restraining Forces</a:t>
            </a:r>
          </a:p>
        </p:txBody>
      </p:sp>
      <p:sp>
        <p:nvSpPr>
          <p:cNvPr id="44048" name="Line 1046"/>
          <p:cNvSpPr>
            <a:spLocks noChangeShapeType="1"/>
          </p:cNvSpPr>
          <p:nvPr/>
        </p:nvSpPr>
        <p:spPr bwMode="auto">
          <a:xfrm flipH="1">
            <a:off x="5651500" y="3141663"/>
            <a:ext cx="2233613" cy="0"/>
          </a:xfrm>
          <a:prstGeom prst="line">
            <a:avLst/>
          </a:prstGeom>
          <a:noFill/>
          <a:ln w="28575">
            <a:solidFill>
              <a:schemeClr val="tx1"/>
            </a:solidFill>
            <a:round/>
            <a:headEnd/>
            <a:tailEnd type="triangle" w="med" len="med"/>
          </a:ln>
        </p:spPr>
        <p:txBody>
          <a:bodyPr/>
          <a:lstStyle/>
          <a:p>
            <a:endParaRPr lang="en-GB"/>
          </a:p>
        </p:txBody>
      </p:sp>
      <p:sp>
        <p:nvSpPr>
          <p:cNvPr id="44049" name="Line 1047"/>
          <p:cNvSpPr>
            <a:spLocks noChangeShapeType="1"/>
          </p:cNvSpPr>
          <p:nvPr/>
        </p:nvSpPr>
        <p:spPr bwMode="auto">
          <a:xfrm flipH="1">
            <a:off x="5651500" y="3716338"/>
            <a:ext cx="2233613" cy="0"/>
          </a:xfrm>
          <a:prstGeom prst="line">
            <a:avLst/>
          </a:prstGeom>
          <a:noFill/>
          <a:ln w="28575">
            <a:solidFill>
              <a:schemeClr val="tx1"/>
            </a:solidFill>
            <a:round/>
            <a:headEnd/>
            <a:tailEnd type="triangle" w="med" len="med"/>
          </a:ln>
        </p:spPr>
        <p:txBody>
          <a:bodyPr/>
          <a:lstStyle/>
          <a:p>
            <a:endParaRPr lang="en-GB"/>
          </a:p>
        </p:txBody>
      </p:sp>
      <p:sp>
        <p:nvSpPr>
          <p:cNvPr id="44050" name="Line 1048"/>
          <p:cNvSpPr>
            <a:spLocks noChangeShapeType="1"/>
          </p:cNvSpPr>
          <p:nvPr/>
        </p:nvSpPr>
        <p:spPr bwMode="auto">
          <a:xfrm flipH="1">
            <a:off x="5651500" y="4292600"/>
            <a:ext cx="2233613" cy="0"/>
          </a:xfrm>
          <a:prstGeom prst="line">
            <a:avLst/>
          </a:prstGeom>
          <a:noFill/>
          <a:ln w="28575">
            <a:solidFill>
              <a:schemeClr val="tx1"/>
            </a:solidFill>
            <a:round/>
            <a:headEnd/>
            <a:tailEnd type="triangle" w="med" len="med"/>
          </a:ln>
        </p:spPr>
        <p:txBody>
          <a:bodyPr/>
          <a:lstStyle/>
          <a:p>
            <a:endParaRPr lang="en-GB"/>
          </a:p>
        </p:txBody>
      </p:sp>
      <p:sp>
        <p:nvSpPr>
          <p:cNvPr id="44051" name="Line 1049"/>
          <p:cNvSpPr>
            <a:spLocks noChangeShapeType="1"/>
          </p:cNvSpPr>
          <p:nvPr/>
        </p:nvSpPr>
        <p:spPr bwMode="auto">
          <a:xfrm flipH="1">
            <a:off x="5651500" y="4941888"/>
            <a:ext cx="2233613" cy="0"/>
          </a:xfrm>
          <a:prstGeom prst="line">
            <a:avLst/>
          </a:prstGeom>
          <a:noFill/>
          <a:ln w="28575">
            <a:solidFill>
              <a:schemeClr val="tx1"/>
            </a:solidFill>
            <a:round/>
            <a:headEnd/>
            <a:tailEnd type="triangle" w="med" len="med"/>
          </a:ln>
        </p:spPr>
        <p:txBody>
          <a:bodyPr/>
          <a:lstStyle/>
          <a:p>
            <a:endParaRPr lang="en-GB"/>
          </a:p>
        </p:txBody>
      </p:sp>
      <p:sp>
        <p:nvSpPr>
          <p:cNvPr id="44052" name="Line 1050"/>
          <p:cNvSpPr>
            <a:spLocks noChangeShapeType="1"/>
          </p:cNvSpPr>
          <p:nvPr/>
        </p:nvSpPr>
        <p:spPr bwMode="auto">
          <a:xfrm flipH="1">
            <a:off x="5651500" y="5589588"/>
            <a:ext cx="2233613" cy="0"/>
          </a:xfrm>
          <a:prstGeom prst="line">
            <a:avLst/>
          </a:prstGeom>
          <a:noFill/>
          <a:ln w="28575">
            <a:solidFill>
              <a:schemeClr val="tx1"/>
            </a:solidFill>
            <a:round/>
            <a:headEnd/>
            <a:tailEnd type="triangle" w="med" len="med"/>
          </a:ln>
        </p:spPr>
        <p:txBody>
          <a:bodyPr/>
          <a:lstStyle/>
          <a:p>
            <a:endParaRPr lang="en-GB"/>
          </a:p>
        </p:txBody>
      </p:sp>
      <p:sp>
        <p:nvSpPr>
          <p:cNvPr id="44053" name="Text Box 1051"/>
          <p:cNvSpPr txBox="1">
            <a:spLocks noChangeArrowheads="1"/>
          </p:cNvSpPr>
          <p:nvPr/>
        </p:nvSpPr>
        <p:spPr bwMode="auto">
          <a:xfrm>
            <a:off x="1619250" y="6021388"/>
            <a:ext cx="1368425" cy="457200"/>
          </a:xfrm>
          <a:prstGeom prst="rect">
            <a:avLst/>
          </a:prstGeom>
          <a:noFill/>
          <a:ln w="9525">
            <a:noFill/>
            <a:miter lim="800000"/>
            <a:headEnd/>
            <a:tailEnd/>
          </a:ln>
        </p:spPr>
        <p:txBody>
          <a:bodyPr>
            <a:spAutoFit/>
          </a:bodyPr>
          <a:lstStyle/>
          <a:p>
            <a:pPr eaLnBrk="0" hangingPunct="0">
              <a:spcBef>
                <a:spcPct val="50000"/>
              </a:spcBef>
            </a:pPr>
            <a:r>
              <a:rPr lang="en-GB" b="1"/>
              <a:t>Score</a:t>
            </a:r>
          </a:p>
        </p:txBody>
      </p:sp>
      <p:sp>
        <p:nvSpPr>
          <p:cNvPr id="44054" name="Text Box 1053"/>
          <p:cNvSpPr txBox="1">
            <a:spLocks noChangeArrowheads="1"/>
          </p:cNvSpPr>
          <p:nvPr/>
        </p:nvSpPr>
        <p:spPr bwMode="auto">
          <a:xfrm>
            <a:off x="6084888" y="5949950"/>
            <a:ext cx="1368425" cy="457200"/>
          </a:xfrm>
          <a:prstGeom prst="rect">
            <a:avLst/>
          </a:prstGeom>
          <a:noFill/>
          <a:ln w="9525">
            <a:noFill/>
            <a:miter lim="800000"/>
            <a:headEnd/>
            <a:tailEnd/>
          </a:ln>
        </p:spPr>
        <p:txBody>
          <a:bodyPr>
            <a:spAutoFit/>
          </a:bodyPr>
          <a:lstStyle/>
          <a:p>
            <a:pPr eaLnBrk="0" hangingPunct="0">
              <a:spcBef>
                <a:spcPct val="50000"/>
              </a:spcBef>
            </a:pPr>
            <a:r>
              <a:rPr lang="en-GB" b="1"/>
              <a:t>Score</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Number Placeholder 5"/>
          <p:cNvSpPr>
            <a:spLocks noGrp="1"/>
          </p:cNvSpPr>
          <p:nvPr>
            <p:ph type="sldNum" sz="quarter" idx="12"/>
          </p:nvPr>
        </p:nvSpPr>
        <p:spPr>
          <a:xfrm>
            <a:off x="8297863" y="6524625"/>
            <a:ext cx="160337" cy="180975"/>
          </a:xfrm>
          <a:noFill/>
        </p:spPr>
        <p:txBody>
          <a:bodyPr/>
          <a:lstStyle/>
          <a:p>
            <a:endParaRPr lang="en-GB" smtClean="0">
              <a:latin typeface="Times" pitchFamily="18" charset="0"/>
              <a:cs typeface="Arial" charset="0"/>
            </a:endParaRPr>
          </a:p>
        </p:txBody>
      </p:sp>
      <p:sp>
        <p:nvSpPr>
          <p:cNvPr id="36867" name="Rectangle 2"/>
          <p:cNvSpPr>
            <a:spLocks noGrp="1" noChangeArrowheads="1"/>
          </p:cNvSpPr>
          <p:nvPr>
            <p:ph type="title"/>
          </p:nvPr>
        </p:nvSpPr>
        <p:spPr>
          <a:xfrm>
            <a:off x="323850" y="715963"/>
            <a:ext cx="8002588" cy="1077912"/>
          </a:xfrm>
          <a:extLst/>
        </p:spPr>
        <p:txBody>
          <a:bodyPr anchor="t"/>
          <a:lstStyle/>
          <a:p>
            <a:pPr>
              <a:defRPr/>
            </a:pPr>
            <a:r>
              <a:rPr lang="en-GB" i="1" dirty="0" smtClean="0">
                <a:solidFill>
                  <a:schemeClr val="tx1"/>
                </a:solidFill>
                <a:effectLst>
                  <a:outerShdw blurRad="38100" dist="38100" dir="2700000" algn="tl">
                    <a:srgbClr val="000000">
                      <a:alpha val="43137"/>
                    </a:srgbClr>
                  </a:outerShdw>
                </a:effectLst>
              </a:rPr>
              <a:t>PRINCE2® Structure</a:t>
            </a:r>
            <a:endParaRPr lang="en-US" dirty="0" smtClean="0">
              <a:solidFill>
                <a:schemeClr val="tx1"/>
              </a:solidFill>
            </a:endParaRPr>
          </a:p>
        </p:txBody>
      </p:sp>
      <p:sp>
        <p:nvSpPr>
          <p:cNvPr id="348163" name="Rectangle 3"/>
          <p:cNvSpPr>
            <a:spLocks noChangeArrowheads="1"/>
          </p:cNvSpPr>
          <p:nvPr/>
        </p:nvSpPr>
        <p:spPr bwMode="auto">
          <a:xfrm>
            <a:off x="3717925" y="1631950"/>
            <a:ext cx="1662113" cy="323850"/>
          </a:xfrm>
          <a:prstGeom prst="rect">
            <a:avLst/>
          </a:prstGeom>
          <a:solidFill>
            <a:srgbClr val="0000FF"/>
          </a:solidFill>
          <a:ln w="12700">
            <a:solidFill>
              <a:schemeClr val="tx1"/>
            </a:solidFill>
            <a:miter lim="800000"/>
            <a:headEnd/>
            <a:tailEnd/>
          </a:ln>
        </p:spPr>
        <p:txBody>
          <a:bodyPr wrap="none" lIns="90000" tIns="90000" rIns="90000" bIns="90000" anchor="ctr"/>
          <a:lstStyle/>
          <a:p>
            <a:pPr algn="ctr"/>
            <a:r>
              <a:rPr lang="en-GB" sz="1800" b="1">
                <a:solidFill>
                  <a:schemeClr val="bg1"/>
                </a:solidFill>
              </a:rPr>
              <a:t>PRINCE2</a:t>
            </a:r>
          </a:p>
        </p:txBody>
      </p:sp>
      <p:grpSp>
        <p:nvGrpSpPr>
          <p:cNvPr id="2" name="Group 49"/>
          <p:cNvGrpSpPr>
            <a:grpSpLocks/>
          </p:cNvGrpSpPr>
          <p:nvPr/>
        </p:nvGrpSpPr>
        <p:grpSpPr bwMode="auto">
          <a:xfrm>
            <a:off x="752475" y="1955800"/>
            <a:ext cx="4175125" cy="3856038"/>
            <a:chOff x="474" y="1232"/>
            <a:chExt cx="2630" cy="2429"/>
          </a:xfrm>
        </p:grpSpPr>
        <p:sp>
          <p:nvSpPr>
            <p:cNvPr id="45097" name="Rectangle 4"/>
            <p:cNvSpPr>
              <a:spLocks noChangeArrowheads="1"/>
            </p:cNvSpPr>
            <p:nvPr/>
          </p:nvSpPr>
          <p:spPr bwMode="auto">
            <a:xfrm>
              <a:off x="558" y="1825"/>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Business justification</a:t>
              </a:r>
            </a:p>
          </p:txBody>
        </p:sp>
        <p:sp>
          <p:nvSpPr>
            <p:cNvPr id="45098" name="Rectangle 5"/>
            <p:cNvSpPr>
              <a:spLocks noChangeArrowheads="1"/>
            </p:cNvSpPr>
            <p:nvPr/>
          </p:nvSpPr>
          <p:spPr bwMode="auto">
            <a:xfrm>
              <a:off x="558" y="2097"/>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Learning Lessons</a:t>
              </a:r>
            </a:p>
          </p:txBody>
        </p:sp>
        <p:sp>
          <p:nvSpPr>
            <p:cNvPr id="45099" name="Rectangle 6"/>
            <p:cNvSpPr>
              <a:spLocks noChangeArrowheads="1"/>
            </p:cNvSpPr>
            <p:nvPr/>
          </p:nvSpPr>
          <p:spPr bwMode="auto">
            <a:xfrm>
              <a:off x="558" y="2369"/>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Roles and responsibilities</a:t>
              </a:r>
            </a:p>
          </p:txBody>
        </p:sp>
        <p:sp>
          <p:nvSpPr>
            <p:cNvPr id="45100" name="Rectangle 7"/>
            <p:cNvSpPr>
              <a:spLocks noChangeArrowheads="1"/>
            </p:cNvSpPr>
            <p:nvPr/>
          </p:nvSpPr>
          <p:spPr bwMode="auto">
            <a:xfrm>
              <a:off x="558" y="2641"/>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Managing by stages</a:t>
              </a:r>
            </a:p>
          </p:txBody>
        </p:sp>
        <p:sp>
          <p:nvSpPr>
            <p:cNvPr id="45101" name="Rectangle 8"/>
            <p:cNvSpPr>
              <a:spLocks noChangeArrowheads="1"/>
            </p:cNvSpPr>
            <p:nvPr/>
          </p:nvSpPr>
          <p:spPr bwMode="auto">
            <a:xfrm>
              <a:off x="558" y="2913"/>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Managing by exception</a:t>
              </a:r>
            </a:p>
          </p:txBody>
        </p:sp>
        <p:sp>
          <p:nvSpPr>
            <p:cNvPr id="45102" name="Rectangle 9"/>
            <p:cNvSpPr>
              <a:spLocks noChangeArrowheads="1"/>
            </p:cNvSpPr>
            <p:nvPr/>
          </p:nvSpPr>
          <p:spPr bwMode="auto">
            <a:xfrm>
              <a:off x="558" y="3185"/>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Product focused</a:t>
              </a:r>
            </a:p>
          </p:txBody>
        </p:sp>
        <p:sp>
          <p:nvSpPr>
            <p:cNvPr id="45103" name="Rectangle 10"/>
            <p:cNvSpPr>
              <a:spLocks noChangeArrowheads="1"/>
            </p:cNvSpPr>
            <p:nvPr/>
          </p:nvSpPr>
          <p:spPr bwMode="auto">
            <a:xfrm>
              <a:off x="558" y="3457"/>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Tailored</a:t>
              </a:r>
            </a:p>
          </p:txBody>
        </p:sp>
        <p:sp>
          <p:nvSpPr>
            <p:cNvPr id="45104" name="Rectangle 12"/>
            <p:cNvSpPr>
              <a:spLocks noChangeArrowheads="1"/>
            </p:cNvSpPr>
            <p:nvPr/>
          </p:nvSpPr>
          <p:spPr bwMode="auto">
            <a:xfrm>
              <a:off x="474" y="1440"/>
              <a:ext cx="1152"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400" b="1"/>
                <a:t>7 Principles</a:t>
              </a:r>
            </a:p>
          </p:txBody>
        </p:sp>
        <p:cxnSp>
          <p:nvCxnSpPr>
            <p:cNvPr id="45105" name="AutoShape 13"/>
            <p:cNvCxnSpPr>
              <a:cxnSpLocks noChangeShapeType="1"/>
            </p:cNvCxnSpPr>
            <p:nvPr/>
          </p:nvCxnSpPr>
          <p:spPr bwMode="auto">
            <a:xfrm rot="5400000">
              <a:off x="687" y="1519"/>
              <a:ext cx="283" cy="534"/>
            </a:xfrm>
            <a:prstGeom prst="bentConnector4">
              <a:avLst>
                <a:gd name="adj1" fmla="val 34273"/>
                <a:gd name="adj2" fmla="val 126968"/>
              </a:avLst>
            </a:prstGeom>
            <a:noFill/>
            <a:ln w="19050">
              <a:solidFill>
                <a:schemeClr val="tx1"/>
              </a:solidFill>
              <a:miter lim="800000"/>
              <a:headEnd/>
              <a:tailEnd/>
            </a:ln>
          </p:spPr>
        </p:cxnSp>
        <p:cxnSp>
          <p:nvCxnSpPr>
            <p:cNvPr id="45106" name="AutoShape 14"/>
            <p:cNvCxnSpPr>
              <a:cxnSpLocks noChangeShapeType="1"/>
            </p:cNvCxnSpPr>
            <p:nvPr/>
          </p:nvCxnSpPr>
          <p:spPr bwMode="auto">
            <a:xfrm rot="10800000" flipH="1" flipV="1">
              <a:off x="562" y="1927"/>
              <a:ext cx="1" cy="272"/>
            </a:xfrm>
            <a:prstGeom prst="bentConnector3">
              <a:avLst>
                <a:gd name="adj1" fmla="val -14400005"/>
              </a:avLst>
            </a:prstGeom>
            <a:noFill/>
            <a:ln w="19050">
              <a:solidFill>
                <a:schemeClr val="tx1"/>
              </a:solidFill>
              <a:miter lim="800000"/>
              <a:headEnd/>
              <a:tailEnd/>
            </a:ln>
          </p:spPr>
        </p:cxnSp>
        <p:cxnSp>
          <p:nvCxnSpPr>
            <p:cNvPr id="45107" name="AutoShape 15"/>
            <p:cNvCxnSpPr>
              <a:cxnSpLocks noChangeShapeType="1"/>
            </p:cNvCxnSpPr>
            <p:nvPr/>
          </p:nvCxnSpPr>
          <p:spPr bwMode="auto">
            <a:xfrm rot="10800000" flipH="1" flipV="1">
              <a:off x="562" y="2199"/>
              <a:ext cx="1" cy="272"/>
            </a:xfrm>
            <a:prstGeom prst="bentConnector3">
              <a:avLst>
                <a:gd name="adj1" fmla="val -14400005"/>
              </a:avLst>
            </a:prstGeom>
            <a:noFill/>
            <a:ln w="19050">
              <a:solidFill>
                <a:schemeClr val="tx1"/>
              </a:solidFill>
              <a:miter lim="800000"/>
              <a:headEnd/>
              <a:tailEnd/>
            </a:ln>
          </p:spPr>
        </p:cxnSp>
        <p:cxnSp>
          <p:nvCxnSpPr>
            <p:cNvPr id="45108" name="AutoShape 16"/>
            <p:cNvCxnSpPr>
              <a:cxnSpLocks noChangeShapeType="1"/>
            </p:cNvCxnSpPr>
            <p:nvPr/>
          </p:nvCxnSpPr>
          <p:spPr bwMode="auto">
            <a:xfrm rot="10800000" flipH="1" flipV="1">
              <a:off x="562" y="2471"/>
              <a:ext cx="1" cy="272"/>
            </a:xfrm>
            <a:prstGeom prst="bentConnector3">
              <a:avLst>
                <a:gd name="adj1" fmla="val -14400005"/>
              </a:avLst>
            </a:prstGeom>
            <a:noFill/>
            <a:ln w="19050">
              <a:solidFill>
                <a:schemeClr val="tx1"/>
              </a:solidFill>
              <a:miter lim="800000"/>
              <a:headEnd/>
              <a:tailEnd/>
            </a:ln>
          </p:spPr>
        </p:cxnSp>
        <p:cxnSp>
          <p:nvCxnSpPr>
            <p:cNvPr id="45109" name="AutoShape 17"/>
            <p:cNvCxnSpPr>
              <a:cxnSpLocks noChangeShapeType="1"/>
            </p:cNvCxnSpPr>
            <p:nvPr/>
          </p:nvCxnSpPr>
          <p:spPr bwMode="auto">
            <a:xfrm rot="10800000" flipH="1" flipV="1">
              <a:off x="562" y="2743"/>
              <a:ext cx="1" cy="272"/>
            </a:xfrm>
            <a:prstGeom prst="bentConnector3">
              <a:avLst>
                <a:gd name="adj1" fmla="val -14400005"/>
              </a:avLst>
            </a:prstGeom>
            <a:noFill/>
            <a:ln w="19050">
              <a:solidFill>
                <a:schemeClr val="tx1"/>
              </a:solidFill>
              <a:miter lim="800000"/>
              <a:headEnd/>
              <a:tailEnd/>
            </a:ln>
          </p:spPr>
        </p:cxnSp>
        <p:cxnSp>
          <p:nvCxnSpPr>
            <p:cNvPr id="45110" name="AutoShape 18"/>
            <p:cNvCxnSpPr>
              <a:cxnSpLocks noChangeShapeType="1"/>
            </p:cNvCxnSpPr>
            <p:nvPr/>
          </p:nvCxnSpPr>
          <p:spPr bwMode="auto">
            <a:xfrm rot="10800000" flipH="1" flipV="1">
              <a:off x="562" y="3015"/>
              <a:ext cx="1" cy="272"/>
            </a:xfrm>
            <a:prstGeom prst="bentConnector3">
              <a:avLst>
                <a:gd name="adj1" fmla="val -14400005"/>
              </a:avLst>
            </a:prstGeom>
            <a:noFill/>
            <a:ln w="19050">
              <a:solidFill>
                <a:schemeClr val="tx1"/>
              </a:solidFill>
              <a:miter lim="800000"/>
              <a:headEnd/>
              <a:tailEnd/>
            </a:ln>
          </p:spPr>
        </p:cxnSp>
        <p:cxnSp>
          <p:nvCxnSpPr>
            <p:cNvPr id="45111" name="AutoShape 19"/>
            <p:cNvCxnSpPr>
              <a:cxnSpLocks noChangeShapeType="1"/>
            </p:cNvCxnSpPr>
            <p:nvPr/>
          </p:nvCxnSpPr>
          <p:spPr bwMode="auto">
            <a:xfrm rot="10800000" flipH="1" flipV="1">
              <a:off x="562" y="3287"/>
              <a:ext cx="1" cy="272"/>
            </a:xfrm>
            <a:prstGeom prst="bentConnector3">
              <a:avLst>
                <a:gd name="adj1" fmla="val -14400005"/>
              </a:avLst>
            </a:prstGeom>
            <a:noFill/>
            <a:ln w="19050">
              <a:solidFill>
                <a:schemeClr val="tx1"/>
              </a:solidFill>
              <a:miter lim="800000"/>
              <a:headEnd/>
              <a:tailEnd/>
            </a:ln>
          </p:spPr>
        </p:cxnSp>
        <p:cxnSp>
          <p:nvCxnSpPr>
            <p:cNvPr id="45112" name="AutoShape 21"/>
            <p:cNvCxnSpPr>
              <a:cxnSpLocks noChangeShapeType="1"/>
              <a:stCxn id="348163" idx="2"/>
              <a:endCxn id="45104" idx="0"/>
            </p:cNvCxnSpPr>
            <p:nvPr/>
          </p:nvCxnSpPr>
          <p:spPr bwMode="auto">
            <a:xfrm rot="5400000">
              <a:off x="2017" y="353"/>
              <a:ext cx="208" cy="1966"/>
            </a:xfrm>
            <a:prstGeom prst="bentConnector3">
              <a:avLst>
                <a:gd name="adj1" fmla="val 50000"/>
              </a:avLst>
            </a:prstGeom>
            <a:noFill/>
            <a:ln w="19050">
              <a:solidFill>
                <a:schemeClr val="tx1"/>
              </a:solidFill>
              <a:miter lim="800000"/>
              <a:headEnd/>
              <a:tailEnd/>
            </a:ln>
          </p:spPr>
        </p:cxnSp>
      </p:grpSp>
      <p:grpSp>
        <p:nvGrpSpPr>
          <p:cNvPr id="3" name="Group 50"/>
          <p:cNvGrpSpPr>
            <a:grpSpLocks/>
          </p:cNvGrpSpPr>
          <p:nvPr/>
        </p:nvGrpSpPr>
        <p:grpSpPr bwMode="auto">
          <a:xfrm>
            <a:off x="3367088" y="1955800"/>
            <a:ext cx="2233612" cy="3856038"/>
            <a:chOff x="2287" y="1232"/>
            <a:chExt cx="1241" cy="2429"/>
          </a:xfrm>
        </p:grpSpPr>
        <p:sp>
          <p:nvSpPr>
            <p:cNvPr id="45083" name="Rectangle 22"/>
            <p:cNvSpPr>
              <a:spLocks noChangeArrowheads="1"/>
            </p:cNvSpPr>
            <p:nvPr/>
          </p:nvSpPr>
          <p:spPr bwMode="auto">
            <a:xfrm>
              <a:off x="2377" y="1825"/>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Business Case</a:t>
              </a:r>
            </a:p>
          </p:txBody>
        </p:sp>
        <p:sp>
          <p:nvSpPr>
            <p:cNvPr id="45084" name="Rectangle 23"/>
            <p:cNvSpPr>
              <a:spLocks noChangeArrowheads="1"/>
            </p:cNvSpPr>
            <p:nvPr/>
          </p:nvSpPr>
          <p:spPr bwMode="auto">
            <a:xfrm>
              <a:off x="2377" y="2097"/>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Organisation</a:t>
              </a:r>
            </a:p>
          </p:txBody>
        </p:sp>
        <p:sp>
          <p:nvSpPr>
            <p:cNvPr id="45085" name="Rectangle 24"/>
            <p:cNvSpPr>
              <a:spLocks noChangeArrowheads="1"/>
            </p:cNvSpPr>
            <p:nvPr/>
          </p:nvSpPr>
          <p:spPr bwMode="auto">
            <a:xfrm>
              <a:off x="2377" y="2369"/>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dirty="0" smtClean="0"/>
                <a:t>Quality</a:t>
              </a:r>
              <a:endParaRPr lang="en-GB" sz="1000" b="1" dirty="0"/>
            </a:p>
          </p:txBody>
        </p:sp>
        <p:sp>
          <p:nvSpPr>
            <p:cNvPr id="45086" name="Rectangle 25"/>
            <p:cNvSpPr>
              <a:spLocks noChangeArrowheads="1"/>
            </p:cNvSpPr>
            <p:nvPr/>
          </p:nvSpPr>
          <p:spPr bwMode="auto">
            <a:xfrm>
              <a:off x="2377" y="2641"/>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Plans</a:t>
              </a:r>
            </a:p>
          </p:txBody>
        </p:sp>
        <p:sp>
          <p:nvSpPr>
            <p:cNvPr id="45087" name="Rectangle 26"/>
            <p:cNvSpPr>
              <a:spLocks noChangeArrowheads="1"/>
            </p:cNvSpPr>
            <p:nvPr/>
          </p:nvSpPr>
          <p:spPr bwMode="auto">
            <a:xfrm>
              <a:off x="2377" y="2913"/>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Risks</a:t>
              </a:r>
            </a:p>
          </p:txBody>
        </p:sp>
        <p:sp>
          <p:nvSpPr>
            <p:cNvPr id="45088" name="Rectangle 27"/>
            <p:cNvSpPr>
              <a:spLocks noChangeArrowheads="1"/>
            </p:cNvSpPr>
            <p:nvPr/>
          </p:nvSpPr>
          <p:spPr bwMode="auto">
            <a:xfrm>
              <a:off x="2377" y="3185"/>
              <a:ext cx="1151" cy="200"/>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Changes</a:t>
              </a:r>
            </a:p>
          </p:txBody>
        </p:sp>
        <p:sp>
          <p:nvSpPr>
            <p:cNvPr id="45089" name="Rectangle 28"/>
            <p:cNvSpPr>
              <a:spLocks noChangeArrowheads="1"/>
            </p:cNvSpPr>
            <p:nvPr/>
          </p:nvSpPr>
          <p:spPr bwMode="auto">
            <a:xfrm>
              <a:off x="2377" y="3457"/>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Progress</a:t>
              </a:r>
            </a:p>
          </p:txBody>
        </p:sp>
        <p:sp>
          <p:nvSpPr>
            <p:cNvPr id="45090" name="Rectangle 30"/>
            <p:cNvSpPr>
              <a:spLocks noChangeArrowheads="1"/>
            </p:cNvSpPr>
            <p:nvPr/>
          </p:nvSpPr>
          <p:spPr bwMode="auto">
            <a:xfrm>
              <a:off x="2287" y="1440"/>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400" b="1"/>
                <a:t>7 Themes</a:t>
              </a:r>
            </a:p>
          </p:txBody>
        </p:sp>
        <p:cxnSp>
          <p:nvCxnSpPr>
            <p:cNvPr id="45091" name="AutoShape 31"/>
            <p:cNvCxnSpPr>
              <a:cxnSpLocks noChangeShapeType="1"/>
              <a:stCxn id="348163" idx="2"/>
              <a:endCxn id="45090" idx="0"/>
            </p:cNvCxnSpPr>
            <p:nvPr/>
          </p:nvCxnSpPr>
          <p:spPr bwMode="auto">
            <a:xfrm rot="5400000">
              <a:off x="2999" y="1335"/>
              <a:ext cx="208" cy="2"/>
            </a:xfrm>
            <a:prstGeom prst="bentConnector3">
              <a:avLst>
                <a:gd name="adj1" fmla="val 50000"/>
              </a:avLst>
            </a:prstGeom>
            <a:noFill/>
            <a:ln w="19050">
              <a:solidFill>
                <a:schemeClr val="tx1"/>
              </a:solidFill>
              <a:miter lim="800000"/>
              <a:headEnd/>
              <a:tailEnd/>
            </a:ln>
          </p:spPr>
        </p:cxnSp>
        <p:cxnSp>
          <p:nvCxnSpPr>
            <p:cNvPr id="45092" name="AutoShape 32"/>
            <p:cNvCxnSpPr>
              <a:cxnSpLocks noChangeShapeType="1"/>
            </p:cNvCxnSpPr>
            <p:nvPr/>
          </p:nvCxnSpPr>
          <p:spPr bwMode="auto">
            <a:xfrm rot="5400000">
              <a:off x="2503" y="1539"/>
              <a:ext cx="283" cy="527"/>
            </a:xfrm>
            <a:prstGeom prst="bentConnector4">
              <a:avLst>
                <a:gd name="adj1" fmla="val 31801"/>
                <a:gd name="adj2" fmla="val 127324"/>
              </a:avLst>
            </a:prstGeom>
            <a:noFill/>
            <a:ln w="19050">
              <a:solidFill>
                <a:schemeClr val="tx1"/>
              </a:solidFill>
              <a:miter lim="800000"/>
              <a:headEnd/>
              <a:tailEnd/>
            </a:ln>
          </p:spPr>
        </p:cxnSp>
        <p:cxnSp>
          <p:nvCxnSpPr>
            <p:cNvPr id="45093" name="AutoShape 33"/>
            <p:cNvCxnSpPr>
              <a:cxnSpLocks noChangeShapeType="1"/>
            </p:cNvCxnSpPr>
            <p:nvPr/>
          </p:nvCxnSpPr>
          <p:spPr bwMode="auto">
            <a:xfrm rot="10800000" flipH="1" flipV="1">
              <a:off x="2381" y="1938"/>
              <a:ext cx="1" cy="272"/>
            </a:xfrm>
            <a:prstGeom prst="bentConnector3">
              <a:avLst>
                <a:gd name="adj1" fmla="val -14400005"/>
              </a:avLst>
            </a:prstGeom>
            <a:noFill/>
            <a:ln w="19050">
              <a:solidFill>
                <a:schemeClr val="tx1"/>
              </a:solidFill>
              <a:miter lim="800000"/>
              <a:headEnd/>
              <a:tailEnd/>
            </a:ln>
          </p:spPr>
        </p:cxnSp>
        <p:cxnSp>
          <p:nvCxnSpPr>
            <p:cNvPr id="45094" name="AutoShape 34"/>
            <p:cNvCxnSpPr>
              <a:cxnSpLocks noChangeShapeType="1"/>
            </p:cNvCxnSpPr>
            <p:nvPr/>
          </p:nvCxnSpPr>
          <p:spPr bwMode="auto">
            <a:xfrm rot="10800000" flipH="1" flipV="1">
              <a:off x="2381" y="2205"/>
              <a:ext cx="1" cy="272"/>
            </a:xfrm>
            <a:prstGeom prst="bentConnector3">
              <a:avLst>
                <a:gd name="adj1" fmla="val -14400005"/>
              </a:avLst>
            </a:prstGeom>
            <a:noFill/>
            <a:ln w="19050">
              <a:solidFill>
                <a:schemeClr val="tx1"/>
              </a:solidFill>
              <a:miter lim="800000"/>
              <a:headEnd/>
              <a:tailEnd/>
            </a:ln>
          </p:spPr>
        </p:cxnSp>
        <p:cxnSp>
          <p:nvCxnSpPr>
            <p:cNvPr id="45095" name="AutoShape 35"/>
            <p:cNvCxnSpPr>
              <a:cxnSpLocks noChangeShapeType="1"/>
            </p:cNvCxnSpPr>
            <p:nvPr/>
          </p:nvCxnSpPr>
          <p:spPr bwMode="auto">
            <a:xfrm rot="10800000" flipH="1" flipV="1">
              <a:off x="2381" y="2478"/>
              <a:ext cx="1" cy="272"/>
            </a:xfrm>
            <a:prstGeom prst="bentConnector3">
              <a:avLst>
                <a:gd name="adj1" fmla="val -14400005"/>
              </a:avLst>
            </a:prstGeom>
            <a:noFill/>
            <a:ln w="19050">
              <a:solidFill>
                <a:schemeClr val="tx1"/>
              </a:solidFill>
              <a:miter lim="800000"/>
              <a:headEnd/>
              <a:tailEnd/>
            </a:ln>
          </p:spPr>
        </p:cxnSp>
        <p:cxnSp>
          <p:nvCxnSpPr>
            <p:cNvPr id="45096" name="AutoShape 36"/>
            <p:cNvCxnSpPr>
              <a:cxnSpLocks noChangeShapeType="1"/>
            </p:cNvCxnSpPr>
            <p:nvPr/>
          </p:nvCxnSpPr>
          <p:spPr bwMode="auto">
            <a:xfrm rot="10800000" flipH="1" flipV="1">
              <a:off x="2381" y="2750"/>
              <a:ext cx="1" cy="272"/>
            </a:xfrm>
            <a:prstGeom prst="bentConnector3">
              <a:avLst>
                <a:gd name="adj1" fmla="val -14400005"/>
              </a:avLst>
            </a:prstGeom>
            <a:noFill/>
            <a:ln w="19050">
              <a:solidFill>
                <a:schemeClr val="tx1"/>
              </a:solidFill>
              <a:miter lim="800000"/>
              <a:headEnd/>
              <a:tailEnd/>
            </a:ln>
          </p:spPr>
        </p:cxnSp>
      </p:grpSp>
      <p:grpSp>
        <p:nvGrpSpPr>
          <p:cNvPr id="4" name="Group 51"/>
          <p:cNvGrpSpPr>
            <a:grpSpLocks/>
          </p:cNvGrpSpPr>
          <p:nvPr/>
        </p:nvGrpSpPr>
        <p:grpSpPr bwMode="auto">
          <a:xfrm>
            <a:off x="4932363" y="1966913"/>
            <a:ext cx="3365500" cy="2117725"/>
            <a:chOff x="3107" y="1239"/>
            <a:chExt cx="2120" cy="1334"/>
          </a:xfrm>
        </p:grpSpPr>
        <p:cxnSp>
          <p:nvCxnSpPr>
            <p:cNvPr id="45075" name="AutoShape 40"/>
            <p:cNvCxnSpPr>
              <a:cxnSpLocks noChangeShapeType="1"/>
            </p:cNvCxnSpPr>
            <p:nvPr/>
          </p:nvCxnSpPr>
          <p:spPr bwMode="auto">
            <a:xfrm rot="10800000" flipH="1" flipV="1">
              <a:off x="4422" y="1933"/>
              <a:ext cx="1" cy="272"/>
            </a:xfrm>
            <a:prstGeom prst="bentConnector3">
              <a:avLst>
                <a:gd name="adj1" fmla="val -49000014"/>
              </a:avLst>
            </a:prstGeom>
            <a:noFill/>
            <a:ln w="19050">
              <a:solidFill>
                <a:schemeClr val="tx1"/>
              </a:solidFill>
              <a:miter lim="800000"/>
              <a:headEnd/>
              <a:tailEnd/>
            </a:ln>
          </p:spPr>
        </p:cxnSp>
        <p:cxnSp>
          <p:nvCxnSpPr>
            <p:cNvPr id="45076" name="AutoShape 41"/>
            <p:cNvCxnSpPr>
              <a:cxnSpLocks noChangeShapeType="1"/>
            </p:cNvCxnSpPr>
            <p:nvPr/>
          </p:nvCxnSpPr>
          <p:spPr bwMode="auto">
            <a:xfrm rot="10800000" flipH="1" flipV="1">
              <a:off x="4421" y="2199"/>
              <a:ext cx="1" cy="272"/>
            </a:xfrm>
            <a:prstGeom prst="bentConnector3">
              <a:avLst>
                <a:gd name="adj1" fmla="val -48800014"/>
              </a:avLst>
            </a:prstGeom>
            <a:noFill/>
            <a:ln w="19050">
              <a:solidFill>
                <a:schemeClr val="tx1"/>
              </a:solidFill>
              <a:miter lim="800000"/>
              <a:headEnd/>
              <a:tailEnd/>
            </a:ln>
          </p:spPr>
        </p:cxnSp>
        <p:sp>
          <p:nvSpPr>
            <p:cNvPr id="45077" name="Rectangle 42"/>
            <p:cNvSpPr>
              <a:spLocks noChangeArrowheads="1"/>
            </p:cNvSpPr>
            <p:nvPr/>
          </p:nvSpPr>
          <p:spPr bwMode="auto">
            <a:xfrm>
              <a:off x="3989" y="1440"/>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400" b="1"/>
                <a:t>6 Processes</a:t>
              </a:r>
            </a:p>
          </p:txBody>
        </p:sp>
        <p:sp>
          <p:nvSpPr>
            <p:cNvPr id="45078" name="Rectangle 43"/>
            <p:cNvSpPr>
              <a:spLocks noChangeArrowheads="1"/>
            </p:cNvSpPr>
            <p:nvPr/>
          </p:nvSpPr>
          <p:spPr bwMode="auto">
            <a:xfrm>
              <a:off x="4076" y="1825"/>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Starting up a Project</a:t>
              </a:r>
            </a:p>
          </p:txBody>
        </p:sp>
        <p:sp>
          <p:nvSpPr>
            <p:cNvPr id="45079" name="Rectangle 44"/>
            <p:cNvSpPr>
              <a:spLocks noChangeArrowheads="1"/>
            </p:cNvSpPr>
            <p:nvPr/>
          </p:nvSpPr>
          <p:spPr bwMode="auto">
            <a:xfrm>
              <a:off x="4076" y="2097"/>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Directing a Project</a:t>
              </a:r>
            </a:p>
          </p:txBody>
        </p:sp>
        <p:sp>
          <p:nvSpPr>
            <p:cNvPr id="45080" name="Rectangle 45"/>
            <p:cNvSpPr>
              <a:spLocks noChangeArrowheads="1"/>
            </p:cNvSpPr>
            <p:nvPr/>
          </p:nvSpPr>
          <p:spPr bwMode="auto">
            <a:xfrm>
              <a:off x="4076" y="2369"/>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Initiating a Project</a:t>
              </a:r>
            </a:p>
          </p:txBody>
        </p:sp>
        <p:cxnSp>
          <p:nvCxnSpPr>
            <p:cNvPr id="45081" name="AutoShape 46"/>
            <p:cNvCxnSpPr>
              <a:cxnSpLocks noChangeShapeType="1"/>
            </p:cNvCxnSpPr>
            <p:nvPr/>
          </p:nvCxnSpPr>
          <p:spPr bwMode="auto">
            <a:xfrm rot="16200000" flipH="1">
              <a:off x="3924" y="422"/>
              <a:ext cx="208" cy="1841"/>
            </a:xfrm>
            <a:prstGeom prst="bentConnector3">
              <a:avLst>
                <a:gd name="adj1" fmla="val 50000"/>
              </a:avLst>
            </a:prstGeom>
            <a:noFill/>
            <a:ln w="19050">
              <a:solidFill>
                <a:schemeClr val="tx1"/>
              </a:solidFill>
              <a:miter lim="800000"/>
              <a:headEnd/>
              <a:tailEnd/>
            </a:ln>
          </p:spPr>
        </p:cxnSp>
        <p:cxnSp>
          <p:nvCxnSpPr>
            <p:cNvPr id="45082" name="AutoShape 47"/>
            <p:cNvCxnSpPr>
              <a:cxnSpLocks noChangeShapeType="1"/>
              <a:stCxn id="45077" idx="2"/>
              <a:endCxn id="45078" idx="1"/>
            </p:cNvCxnSpPr>
            <p:nvPr/>
          </p:nvCxnSpPr>
          <p:spPr bwMode="auto">
            <a:xfrm rot="5400000">
              <a:off x="4179" y="1541"/>
              <a:ext cx="283" cy="489"/>
            </a:xfrm>
            <a:prstGeom prst="bentConnector4">
              <a:avLst>
                <a:gd name="adj1" fmla="val 31801"/>
                <a:gd name="adj2" fmla="val 129449"/>
              </a:avLst>
            </a:prstGeom>
            <a:noFill/>
            <a:ln w="19050">
              <a:solidFill>
                <a:schemeClr val="tx1"/>
              </a:solidFill>
              <a:miter lim="800000"/>
              <a:headEnd/>
              <a:tailEnd/>
            </a:ln>
          </p:spPr>
        </p:cxnSp>
      </p:grpSp>
      <p:sp>
        <p:nvSpPr>
          <p:cNvPr id="45064" name="Footer Placeholder 6"/>
          <p:cNvSpPr>
            <a:spLocks noGrp="1"/>
          </p:cNvSpPr>
          <p:nvPr>
            <p:ph type="ftr" sz="quarter" idx="11"/>
          </p:nvPr>
        </p:nvSpPr>
        <p:spPr>
          <a:xfrm>
            <a:off x="725488" y="6021388"/>
            <a:ext cx="8072437" cy="363537"/>
          </a:xfrm>
          <a:noFill/>
        </p:spPr>
        <p:txBody>
          <a:bodyPr/>
          <a:lstStyle/>
          <a:p>
            <a:r>
              <a:rPr lang="en-GB" sz="1000" smtClean="0">
                <a:latin typeface="Times" pitchFamily="18" charset="0"/>
                <a:cs typeface="Arial" charset="0"/>
              </a:rPr>
              <a:t>PRINCE2 is a Registered Trademark of the Office of Government Commerce in the United Kingdom and other countries.</a:t>
            </a:r>
          </a:p>
        </p:txBody>
      </p:sp>
      <p:sp>
        <p:nvSpPr>
          <p:cNvPr id="45065" name="Rectangle 45"/>
          <p:cNvSpPr>
            <a:spLocks noChangeArrowheads="1"/>
          </p:cNvSpPr>
          <p:nvPr/>
        </p:nvSpPr>
        <p:spPr bwMode="auto">
          <a:xfrm>
            <a:off x="6470650" y="4192588"/>
            <a:ext cx="1827213" cy="323850"/>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Controlling a Stage</a:t>
            </a:r>
          </a:p>
        </p:txBody>
      </p:sp>
      <p:sp>
        <p:nvSpPr>
          <p:cNvPr id="45066" name="Rectangle 45"/>
          <p:cNvSpPr>
            <a:spLocks noChangeArrowheads="1"/>
          </p:cNvSpPr>
          <p:nvPr/>
        </p:nvSpPr>
        <p:spPr bwMode="auto">
          <a:xfrm>
            <a:off x="6469063" y="4635500"/>
            <a:ext cx="1827212" cy="323850"/>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Managing Stage Boundaries</a:t>
            </a:r>
          </a:p>
        </p:txBody>
      </p:sp>
      <p:sp>
        <p:nvSpPr>
          <p:cNvPr id="45067" name="Rectangle 45"/>
          <p:cNvSpPr>
            <a:spLocks noChangeArrowheads="1"/>
          </p:cNvSpPr>
          <p:nvPr/>
        </p:nvSpPr>
        <p:spPr bwMode="auto">
          <a:xfrm>
            <a:off x="6469063" y="5049838"/>
            <a:ext cx="1827212" cy="323850"/>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Closing a Project</a:t>
            </a:r>
          </a:p>
        </p:txBody>
      </p:sp>
      <p:cxnSp>
        <p:nvCxnSpPr>
          <p:cNvPr id="45068" name="Straight Connector 9"/>
          <p:cNvCxnSpPr>
            <a:cxnSpLocks noChangeShapeType="1"/>
          </p:cNvCxnSpPr>
          <p:nvPr/>
        </p:nvCxnSpPr>
        <p:spPr bwMode="auto">
          <a:xfrm>
            <a:off x="6243638" y="3895725"/>
            <a:ext cx="0" cy="1349375"/>
          </a:xfrm>
          <a:prstGeom prst="line">
            <a:avLst/>
          </a:prstGeom>
          <a:noFill/>
          <a:ln w="9525" algn="ctr">
            <a:solidFill>
              <a:schemeClr val="tx1"/>
            </a:solidFill>
            <a:round/>
            <a:headEnd/>
            <a:tailEnd/>
          </a:ln>
        </p:spPr>
      </p:cxnSp>
      <p:cxnSp>
        <p:nvCxnSpPr>
          <p:cNvPr id="45069" name="Straight Connector 16"/>
          <p:cNvCxnSpPr>
            <a:cxnSpLocks noChangeShapeType="1"/>
          </p:cNvCxnSpPr>
          <p:nvPr/>
        </p:nvCxnSpPr>
        <p:spPr bwMode="auto">
          <a:xfrm>
            <a:off x="6243638" y="4365625"/>
            <a:ext cx="209550" cy="0"/>
          </a:xfrm>
          <a:prstGeom prst="line">
            <a:avLst/>
          </a:prstGeom>
          <a:noFill/>
          <a:ln w="9525" algn="ctr">
            <a:solidFill>
              <a:schemeClr val="tx1"/>
            </a:solidFill>
            <a:round/>
            <a:headEnd/>
            <a:tailEnd/>
          </a:ln>
        </p:spPr>
      </p:cxnSp>
      <p:cxnSp>
        <p:nvCxnSpPr>
          <p:cNvPr id="45070" name="Straight Connector 20"/>
          <p:cNvCxnSpPr>
            <a:cxnSpLocks noChangeShapeType="1"/>
            <a:endCxn id="45066" idx="1"/>
          </p:cNvCxnSpPr>
          <p:nvPr/>
        </p:nvCxnSpPr>
        <p:spPr bwMode="auto">
          <a:xfrm>
            <a:off x="6243638" y="4797425"/>
            <a:ext cx="225425" cy="0"/>
          </a:xfrm>
          <a:prstGeom prst="line">
            <a:avLst/>
          </a:prstGeom>
          <a:noFill/>
          <a:ln w="9525" algn="ctr">
            <a:solidFill>
              <a:schemeClr val="tx1"/>
            </a:solidFill>
            <a:round/>
            <a:headEnd/>
            <a:tailEnd/>
          </a:ln>
        </p:spPr>
      </p:cxnSp>
      <p:cxnSp>
        <p:nvCxnSpPr>
          <p:cNvPr id="45071" name="Straight Connector 22"/>
          <p:cNvCxnSpPr>
            <a:cxnSpLocks noChangeShapeType="1"/>
            <a:endCxn id="45067" idx="1"/>
          </p:cNvCxnSpPr>
          <p:nvPr/>
        </p:nvCxnSpPr>
        <p:spPr bwMode="auto">
          <a:xfrm flipV="1">
            <a:off x="6243638" y="5211763"/>
            <a:ext cx="225425" cy="6350"/>
          </a:xfrm>
          <a:prstGeom prst="line">
            <a:avLst/>
          </a:prstGeom>
          <a:noFill/>
          <a:ln w="9525" algn="ctr">
            <a:solidFill>
              <a:schemeClr val="tx1"/>
            </a:solidFill>
            <a:round/>
            <a:headEnd/>
            <a:tailEnd/>
          </a:ln>
        </p:spPr>
      </p:cxnSp>
      <p:cxnSp>
        <p:nvCxnSpPr>
          <p:cNvPr id="45072" name="Straight Connector 9"/>
          <p:cNvCxnSpPr>
            <a:cxnSpLocks noChangeShapeType="1"/>
          </p:cNvCxnSpPr>
          <p:nvPr/>
        </p:nvCxnSpPr>
        <p:spPr bwMode="auto">
          <a:xfrm>
            <a:off x="3276600" y="4786313"/>
            <a:ext cx="0" cy="879475"/>
          </a:xfrm>
          <a:prstGeom prst="line">
            <a:avLst/>
          </a:prstGeom>
          <a:noFill/>
          <a:ln w="9525" algn="ctr">
            <a:solidFill>
              <a:schemeClr val="tx1"/>
            </a:solidFill>
            <a:round/>
            <a:headEnd/>
            <a:tailEnd/>
          </a:ln>
        </p:spPr>
      </p:cxnSp>
      <p:cxnSp>
        <p:nvCxnSpPr>
          <p:cNvPr id="45073" name="Straight Connector 22"/>
          <p:cNvCxnSpPr>
            <a:cxnSpLocks noChangeShapeType="1"/>
          </p:cNvCxnSpPr>
          <p:nvPr/>
        </p:nvCxnSpPr>
        <p:spPr bwMode="auto">
          <a:xfrm>
            <a:off x="3290888" y="5238750"/>
            <a:ext cx="225425" cy="0"/>
          </a:xfrm>
          <a:prstGeom prst="line">
            <a:avLst/>
          </a:prstGeom>
          <a:noFill/>
          <a:ln w="9525" algn="ctr">
            <a:solidFill>
              <a:schemeClr val="tx1"/>
            </a:solidFill>
            <a:round/>
            <a:headEnd/>
            <a:tailEnd/>
          </a:ln>
        </p:spPr>
      </p:cxnSp>
      <p:cxnSp>
        <p:nvCxnSpPr>
          <p:cNvPr id="45074" name="Straight Connector 22"/>
          <p:cNvCxnSpPr>
            <a:cxnSpLocks noChangeShapeType="1"/>
          </p:cNvCxnSpPr>
          <p:nvPr/>
        </p:nvCxnSpPr>
        <p:spPr bwMode="auto">
          <a:xfrm>
            <a:off x="3303588" y="5665788"/>
            <a:ext cx="225425" cy="0"/>
          </a:xfrm>
          <a:prstGeom prst="line">
            <a:avLst/>
          </a:prstGeom>
          <a:noFill/>
          <a:ln w="9525" algn="ctr">
            <a:solidFill>
              <a:schemeClr val="tx1"/>
            </a:solidFill>
            <a:round/>
            <a:headEnd/>
            <a:tailEnd/>
          </a:ln>
        </p:spPr>
      </p:cxn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500"/>
                                  </p:stCondLst>
                                  <p:childTnLst>
                                    <p:set>
                                      <p:cBhvr>
                                        <p:cTn id="6" dur="1" fill="hold">
                                          <p:stCondLst>
                                            <p:cond delay="0"/>
                                          </p:stCondLst>
                                        </p:cTn>
                                        <p:tgtEl>
                                          <p:spTgt spid="348163"/>
                                        </p:tgtEl>
                                        <p:attrNameLst>
                                          <p:attrName>style.visibility</p:attrName>
                                        </p:attrNameLst>
                                      </p:cBhvr>
                                      <p:to>
                                        <p:strVal val="visible"/>
                                      </p:to>
                                    </p:set>
                                    <p:animEffect transition="in" filter="wipe(up)">
                                      <p:cBhvr>
                                        <p:cTn id="7" dur="500"/>
                                        <p:tgtEl>
                                          <p:spTgt spid="34816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63" grpId="0" animBg="1"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chor="t"/>
          <a:lstStyle/>
          <a:p>
            <a:pPr eaLnBrk="1" hangingPunct="1"/>
            <a:r>
              <a:rPr lang="en-GB" smtClean="0">
                <a:latin typeface="Arial" charset="0"/>
                <a:cs typeface="Arial" charset="0"/>
              </a:rPr>
              <a:t>PRINCE2®</a:t>
            </a:r>
          </a:p>
        </p:txBody>
      </p:sp>
      <p:sp>
        <p:nvSpPr>
          <p:cNvPr id="46083" name="Rectangle 3"/>
          <p:cNvSpPr>
            <a:spLocks noGrp="1" noChangeArrowheads="1"/>
          </p:cNvSpPr>
          <p:nvPr>
            <p:ph type="body" idx="1"/>
          </p:nvPr>
        </p:nvSpPr>
        <p:spPr>
          <a:xfrm>
            <a:off x="457200" y="1484784"/>
            <a:ext cx="8229600" cy="4852988"/>
          </a:xfrm>
        </p:spPr>
        <p:txBody>
          <a:bodyPr>
            <a:normAutofit/>
          </a:bodyPr>
          <a:lstStyle/>
          <a:p>
            <a:pPr marL="0" indent="0">
              <a:lnSpc>
                <a:spcPct val="90000"/>
              </a:lnSpc>
              <a:defRPr/>
            </a:pPr>
            <a:r>
              <a:rPr lang="en-GB" dirty="0" smtClean="0">
                <a:latin typeface="Arial" charset="0"/>
                <a:cs typeface="Arial" charset="0"/>
              </a:rPr>
              <a:t> PRINCE2 brings us a structured approach to project management that when effectively applied will avoid, or deal with, problems that can occur during projects.</a:t>
            </a:r>
          </a:p>
          <a:p>
            <a:pPr eaLnBrk="1" hangingPunct="1">
              <a:lnSpc>
                <a:spcPct val="90000"/>
              </a:lnSpc>
              <a:defRPr/>
            </a:pPr>
            <a:endParaRPr lang="en-GB" sz="1200" dirty="0" smtClean="0">
              <a:latin typeface="Arial" charset="0"/>
              <a:cs typeface="Arial" charset="0"/>
            </a:endParaRPr>
          </a:p>
          <a:p>
            <a:pPr marL="0" indent="0">
              <a:lnSpc>
                <a:spcPct val="90000"/>
              </a:lnSpc>
              <a:defRPr/>
            </a:pPr>
            <a:r>
              <a:rPr lang="en-GB" dirty="0" smtClean="0">
                <a:latin typeface="Arial" charset="0"/>
                <a:cs typeface="Arial" charset="0"/>
              </a:rPr>
              <a:t> A key document in this methodology is the Project Initiation Document (PID).  </a:t>
            </a:r>
          </a:p>
          <a:p>
            <a:pPr marL="0" indent="0">
              <a:lnSpc>
                <a:spcPct val="90000"/>
              </a:lnSpc>
              <a:defRPr/>
            </a:pPr>
            <a:endParaRPr lang="en-GB" sz="1200" dirty="0" smtClean="0">
              <a:latin typeface="Arial" charset="0"/>
              <a:cs typeface="Arial" charset="0"/>
            </a:endParaRPr>
          </a:p>
          <a:p>
            <a:pPr marL="0" indent="0">
              <a:lnSpc>
                <a:spcPct val="90000"/>
              </a:lnSpc>
              <a:defRPr/>
            </a:pPr>
            <a:r>
              <a:rPr lang="en-GB" dirty="0" smtClean="0">
                <a:latin typeface="Arial" charset="0"/>
                <a:cs typeface="Arial" charset="0"/>
              </a:rPr>
              <a:t> The PID covers all the fundamental aspects of a project that people involved in the project need to know.</a:t>
            </a:r>
          </a:p>
        </p:txBody>
      </p:sp>
      <p:sp>
        <p:nvSpPr>
          <p:cNvPr id="46084" name="Footer Placeholder 3"/>
          <p:cNvSpPr>
            <a:spLocks noGrp="1"/>
          </p:cNvSpPr>
          <p:nvPr>
            <p:ph type="ftr" sz="quarter" idx="11"/>
          </p:nvPr>
        </p:nvSpPr>
        <p:spPr>
          <a:xfrm>
            <a:off x="611188" y="5732463"/>
            <a:ext cx="8215312" cy="292100"/>
          </a:xfrm>
          <a:noFill/>
        </p:spPr>
        <p:txBody>
          <a:bodyPr/>
          <a:lstStyle/>
          <a:p>
            <a:endParaRPr lang="en-GB" sz="1000" dirty="0" smtClean="0">
              <a:latin typeface="Times" pitchFamily="18"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4" descr="j0409403"/>
          <p:cNvPicPr>
            <a:picLocks noGrp="1" noChangeAspect="1" noChangeArrowheads="1"/>
          </p:cNvPicPr>
          <p:nvPr>
            <p:ph idx="1"/>
          </p:nvPr>
        </p:nvPicPr>
        <p:blipFill>
          <a:blip r:embed="rId3" cstate="print"/>
          <a:srcRect/>
          <a:stretch>
            <a:fillRect/>
          </a:stretch>
        </p:blipFill>
        <p:spPr>
          <a:xfrm>
            <a:off x="0" y="0"/>
            <a:ext cx="9144000" cy="6858000"/>
          </a:xfrm>
        </p:spPr>
      </p:pic>
      <p:sp>
        <p:nvSpPr>
          <p:cNvPr id="47107" name="Rectangle 2"/>
          <p:cNvSpPr>
            <a:spLocks noGrp="1" noChangeArrowheads="1"/>
          </p:cNvSpPr>
          <p:nvPr>
            <p:ph type="title"/>
          </p:nvPr>
        </p:nvSpPr>
        <p:spPr/>
        <p:txBody>
          <a:bodyPr anchor="t"/>
          <a:lstStyle/>
          <a:p>
            <a:pPr eaLnBrk="1" hangingPunct="1"/>
            <a:r>
              <a:rPr lang="en-GB" smtClean="0">
                <a:latin typeface="Arial" charset="0"/>
                <a:cs typeface="Arial" charset="0"/>
              </a:rPr>
              <a:t>Planning</a:t>
            </a:r>
          </a:p>
        </p:txBody>
      </p:sp>
      <p:sp>
        <p:nvSpPr>
          <p:cNvPr id="47108" name="Rectangle 3"/>
          <p:cNvSpPr>
            <a:spLocks noGrp="1" noChangeArrowheads="1"/>
          </p:cNvSpPr>
          <p:nvPr>
            <p:ph type="body" idx="4294967295"/>
          </p:nvPr>
        </p:nvSpPr>
        <p:spPr>
          <a:xfrm>
            <a:off x="611188" y="2565400"/>
            <a:ext cx="7772400" cy="4114800"/>
          </a:xfrm>
        </p:spPr>
        <p:txBody>
          <a:bodyPr>
            <a:normAutofit lnSpcReduction="10000"/>
          </a:bodyPr>
          <a:lstStyle/>
          <a:p>
            <a:pPr marL="0" indent="0" eaLnBrk="1" hangingPunct="1">
              <a:buFontTx/>
              <a:buNone/>
            </a:pPr>
            <a:r>
              <a:rPr lang="en-GB" dirty="0" smtClean="0">
                <a:latin typeface="Arial" charset="0"/>
                <a:cs typeface="Arial" charset="0"/>
              </a:rPr>
              <a:t>  </a:t>
            </a:r>
            <a:r>
              <a:rPr lang="en-GB" sz="2800" dirty="0" smtClean="0">
                <a:latin typeface="Arial" charset="0"/>
                <a:cs typeface="Arial" charset="0"/>
              </a:rPr>
              <a:t>“</a:t>
            </a:r>
            <a:r>
              <a:rPr lang="en-GB" sz="2800" b="1" dirty="0" smtClean="0">
                <a:latin typeface="Arial" charset="0"/>
                <a:cs typeface="Arial" charset="0"/>
              </a:rPr>
              <a:t>Planning is an unnatural process; it is much more fun to do something . The nicest thing about not planning is that failure is a complete surprise rather than being preceded by a period of worry and depression</a:t>
            </a:r>
            <a:r>
              <a:rPr lang="en-GB" sz="2800" dirty="0" smtClean="0">
                <a:latin typeface="Arial" charset="0"/>
                <a:cs typeface="Arial" charset="0"/>
              </a:rPr>
              <a:t>” </a:t>
            </a:r>
          </a:p>
          <a:p>
            <a:pPr marL="0" indent="0" eaLnBrk="1" hangingPunct="1">
              <a:buFontTx/>
              <a:buNone/>
            </a:pPr>
            <a:r>
              <a:rPr lang="en-GB" dirty="0" smtClean="0">
                <a:latin typeface="Arial" charset="0"/>
                <a:cs typeface="Arial" charset="0"/>
              </a:rPr>
              <a:t>					</a:t>
            </a:r>
            <a:r>
              <a:rPr lang="en-GB" sz="2600" dirty="0" smtClean="0">
                <a:latin typeface="Arial" charset="0"/>
                <a:cs typeface="Arial" charset="0"/>
              </a:rPr>
              <a:t>John Harvey Jones </a:t>
            </a:r>
          </a:p>
          <a:p>
            <a:pPr marL="0" indent="0" eaLnBrk="1" hangingPunct="1">
              <a:buFontTx/>
              <a:buNone/>
            </a:pPr>
            <a:endParaRPr lang="en-GB" dirty="0" smtClean="0">
              <a:latin typeface="Arial" charset="0"/>
              <a:cs typeface="Arial" charset="0"/>
            </a:endParaRPr>
          </a:p>
          <a:p>
            <a:pPr marL="0" indent="0" eaLnBrk="1" hangingPunct="1">
              <a:buFontTx/>
              <a:buNone/>
            </a:pPr>
            <a:r>
              <a:rPr lang="en-GB" sz="2600" dirty="0" smtClean="0">
                <a:latin typeface="Arial" charset="0"/>
                <a:cs typeface="Arial" charset="0"/>
              </a:rPr>
              <a:t>Remember:  </a:t>
            </a:r>
            <a:r>
              <a:rPr lang="en-GB" sz="2600" b="1" dirty="0" smtClean="0">
                <a:latin typeface="Arial" charset="0"/>
                <a:cs typeface="Arial" charset="0"/>
              </a:rPr>
              <a:t>“ Failing to plan is planning to fail”</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4"/>
          <p:cNvPicPr>
            <a:picLocks noGrp="1" noChangeAspect="1" noChangeArrowheads="1"/>
          </p:cNvPicPr>
          <p:nvPr>
            <p:ph type="body" sz="half" idx="1"/>
          </p:nvPr>
        </p:nvPicPr>
        <p:blipFill>
          <a:blip r:embed="rId3" cstate="print">
            <a:lum bright="40000"/>
          </a:blip>
          <a:srcRect/>
          <a:stretch>
            <a:fillRect/>
          </a:stretch>
        </p:blipFill>
        <p:spPr>
          <a:xfrm>
            <a:off x="0" y="0"/>
            <a:ext cx="3925888" cy="4895850"/>
          </a:xfrm>
        </p:spPr>
      </p:pic>
      <p:sp>
        <p:nvSpPr>
          <p:cNvPr id="48131" name="Rectangle 5"/>
          <p:cNvSpPr>
            <a:spLocks noGrp="1" noChangeArrowheads="1"/>
          </p:cNvSpPr>
          <p:nvPr>
            <p:ph type="body" sz="half" idx="2"/>
          </p:nvPr>
        </p:nvSpPr>
        <p:spPr>
          <a:xfrm>
            <a:off x="3851275" y="1628775"/>
            <a:ext cx="5076825" cy="4525963"/>
          </a:xfrm>
        </p:spPr>
        <p:txBody>
          <a:bodyPr/>
          <a:lstStyle/>
          <a:p>
            <a:pPr marL="0" indent="0" eaLnBrk="1" hangingPunct="1"/>
            <a:endParaRPr lang="en-GB" smtClean="0">
              <a:latin typeface="Arial" charset="0"/>
              <a:cs typeface="Arial" charset="0"/>
            </a:endParaRPr>
          </a:p>
          <a:p>
            <a:pPr marL="0" indent="0" eaLnBrk="1" hangingPunct="1"/>
            <a:r>
              <a:rPr lang="en-GB" b="1" smtClean="0">
                <a:latin typeface="Arial" charset="0"/>
                <a:cs typeface="Arial" charset="0"/>
              </a:rPr>
              <a:t>Work Breakdown Structure</a:t>
            </a:r>
          </a:p>
          <a:p>
            <a:pPr marL="0" indent="0" eaLnBrk="1" hangingPunct="1"/>
            <a:r>
              <a:rPr lang="en-GB" b="1" smtClean="0">
                <a:latin typeface="Arial" charset="0"/>
                <a:cs typeface="Arial" charset="0"/>
              </a:rPr>
              <a:t>Flowcharts</a:t>
            </a:r>
          </a:p>
          <a:p>
            <a:pPr marL="0" indent="0" eaLnBrk="1" hangingPunct="1"/>
            <a:r>
              <a:rPr lang="en-GB" b="1" smtClean="0">
                <a:latin typeface="Arial" charset="0"/>
                <a:cs typeface="Arial" charset="0"/>
              </a:rPr>
              <a:t>Critical Path Analysis</a:t>
            </a:r>
          </a:p>
          <a:p>
            <a:pPr marL="0" indent="0" eaLnBrk="1" hangingPunct="1"/>
            <a:r>
              <a:rPr lang="en-GB" b="1" smtClean="0">
                <a:latin typeface="Arial" charset="0"/>
                <a:cs typeface="Arial" charset="0"/>
              </a:rPr>
              <a:t>PERT</a:t>
            </a:r>
          </a:p>
          <a:p>
            <a:pPr marL="0" indent="0" eaLnBrk="1" hangingPunct="1"/>
            <a:r>
              <a:rPr lang="en-GB" b="1" smtClean="0">
                <a:latin typeface="Arial" charset="0"/>
                <a:cs typeface="Arial" charset="0"/>
              </a:rPr>
              <a:t>Product Based Planning </a:t>
            </a:r>
          </a:p>
          <a:p>
            <a:pPr marL="0" indent="0" eaLnBrk="1" hangingPunct="1"/>
            <a:r>
              <a:rPr lang="en-GB" b="1" smtClean="0">
                <a:latin typeface="Arial" charset="0"/>
                <a:cs typeface="Arial" charset="0"/>
              </a:rPr>
              <a:t>Gantt Charts</a:t>
            </a:r>
          </a:p>
        </p:txBody>
      </p:sp>
      <p:sp>
        <p:nvSpPr>
          <p:cNvPr id="48132" name="Rectangle 2"/>
          <p:cNvSpPr>
            <a:spLocks noGrp="1" noChangeArrowheads="1"/>
          </p:cNvSpPr>
          <p:nvPr>
            <p:ph type="title"/>
          </p:nvPr>
        </p:nvSpPr>
        <p:spPr>
          <a:xfrm>
            <a:off x="539750" y="260350"/>
            <a:ext cx="8229600" cy="1143000"/>
          </a:xfrm>
        </p:spPr>
        <p:txBody>
          <a:bodyPr anchor="t"/>
          <a:lstStyle/>
          <a:p>
            <a:pPr algn="r" eaLnBrk="1" hangingPunct="1"/>
            <a:r>
              <a:rPr lang="en-GB" smtClean="0">
                <a:latin typeface="Arial" charset="0"/>
                <a:cs typeface="Arial" charset="0"/>
              </a:rPr>
              <a:t>Planning Tools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6"/>
          <p:cNvSpPr>
            <a:spLocks noGrp="1" noChangeArrowheads="1"/>
          </p:cNvSpPr>
          <p:nvPr>
            <p:ph type="title"/>
          </p:nvPr>
        </p:nvSpPr>
        <p:spPr/>
        <p:txBody>
          <a:bodyPr anchor="t"/>
          <a:lstStyle/>
          <a:p>
            <a:pPr eaLnBrk="1" hangingPunct="1"/>
            <a:r>
              <a:rPr lang="en-GB" smtClean="0">
                <a:latin typeface="Arial" charset="0"/>
                <a:cs typeface="Arial" charset="0"/>
              </a:rPr>
              <a:t>Critical Path Analysis</a:t>
            </a:r>
          </a:p>
        </p:txBody>
      </p:sp>
      <p:grpSp>
        <p:nvGrpSpPr>
          <p:cNvPr id="2" name="Group 103"/>
          <p:cNvGrpSpPr>
            <a:grpSpLocks/>
          </p:cNvGrpSpPr>
          <p:nvPr/>
        </p:nvGrpSpPr>
        <p:grpSpPr bwMode="auto">
          <a:xfrm>
            <a:off x="1187450" y="2420938"/>
            <a:ext cx="6553200" cy="863600"/>
            <a:chOff x="748" y="1525"/>
            <a:chExt cx="4128" cy="544"/>
          </a:xfrm>
        </p:grpSpPr>
        <p:sp>
          <p:nvSpPr>
            <p:cNvPr id="49243" name="Line 95"/>
            <p:cNvSpPr>
              <a:spLocks noChangeShapeType="1"/>
            </p:cNvSpPr>
            <p:nvPr/>
          </p:nvSpPr>
          <p:spPr bwMode="auto">
            <a:xfrm>
              <a:off x="748" y="2069"/>
              <a:ext cx="454" cy="0"/>
            </a:xfrm>
            <a:prstGeom prst="line">
              <a:avLst/>
            </a:prstGeom>
            <a:noFill/>
            <a:ln w="50800">
              <a:solidFill>
                <a:srgbClr val="FF0000"/>
              </a:solidFill>
              <a:round/>
              <a:headEnd/>
              <a:tailEnd/>
            </a:ln>
          </p:spPr>
          <p:txBody>
            <a:bodyPr/>
            <a:lstStyle/>
            <a:p>
              <a:endParaRPr lang="en-GB"/>
            </a:p>
          </p:txBody>
        </p:sp>
        <p:sp>
          <p:nvSpPr>
            <p:cNvPr id="49244" name="Line 96"/>
            <p:cNvSpPr>
              <a:spLocks noChangeShapeType="1"/>
            </p:cNvSpPr>
            <p:nvPr/>
          </p:nvSpPr>
          <p:spPr bwMode="auto">
            <a:xfrm flipV="1">
              <a:off x="1461" y="1570"/>
              <a:ext cx="0" cy="272"/>
            </a:xfrm>
            <a:prstGeom prst="line">
              <a:avLst/>
            </a:prstGeom>
            <a:noFill/>
            <a:ln w="50800">
              <a:solidFill>
                <a:srgbClr val="FF0000"/>
              </a:solidFill>
              <a:round/>
              <a:headEnd/>
              <a:tailEnd/>
            </a:ln>
          </p:spPr>
          <p:txBody>
            <a:bodyPr/>
            <a:lstStyle/>
            <a:p>
              <a:endParaRPr lang="en-GB"/>
            </a:p>
          </p:txBody>
        </p:sp>
        <p:sp>
          <p:nvSpPr>
            <p:cNvPr id="49245" name="Line 97"/>
            <p:cNvSpPr>
              <a:spLocks noChangeShapeType="1"/>
            </p:cNvSpPr>
            <p:nvPr/>
          </p:nvSpPr>
          <p:spPr bwMode="auto">
            <a:xfrm>
              <a:off x="1474" y="1570"/>
              <a:ext cx="453" cy="0"/>
            </a:xfrm>
            <a:prstGeom prst="line">
              <a:avLst/>
            </a:prstGeom>
            <a:noFill/>
            <a:ln w="50800">
              <a:solidFill>
                <a:srgbClr val="FF0000"/>
              </a:solidFill>
              <a:round/>
              <a:headEnd/>
              <a:tailEnd/>
            </a:ln>
          </p:spPr>
          <p:txBody>
            <a:bodyPr/>
            <a:lstStyle/>
            <a:p>
              <a:endParaRPr lang="en-GB"/>
            </a:p>
          </p:txBody>
        </p:sp>
        <p:sp>
          <p:nvSpPr>
            <p:cNvPr id="49246" name="Line 98"/>
            <p:cNvSpPr>
              <a:spLocks noChangeShapeType="1"/>
            </p:cNvSpPr>
            <p:nvPr/>
          </p:nvSpPr>
          <p:spPr bwMode="auto">
            <a:xfrm>
              <a:off x="2517" y="1525"/>
              <a:ext cx="590" cy="0"/>
            </a:xfrm>
            <a:prstGeom prst="line">
              <a:avLst/>
            </a:prstGeom>
            <a:noFill/>
            <a:ln w="50800">
              <a:solidFill>
                <a:srgbClr val="FF0000"/>
              </a:solidFill>
              <a:round/>
              <a:headEnd/>
              <a:tailEnd/>
            </a:ln>
          </p:spPr>
          <p:txBody>
            <a:bodyPr/>
            <a:lstStyle/>
            <a:p>
              <a:endParaRPr lang="en-GB"/>
            </a:p>
          </p:txBody>
        </p:sp>
        <p:sp>
          <p:nvSpPr>
            <p:cNvPr id="49247" name="Line 100"/>
            <p:cNvSpPr>
              <a:spLocks noChangeShapeType="1"/>
            </p:cNvSpPr>
            <p:nvPr/>
          </p:nvSpPr>
          <p:spPr bwMode="auto">
            <a:xfrm>
              <a:off x="3107" y="1525"/>
              <a:ext cx="0" cy="272"/>
            </a:xfrm>
            <a:prstGeom prst="line">
              <a:avLst/>
            </a:prstGeom>
            <a:noFill/>
            <a:ln w="50800">
              <a:solidFill>
                <a:srgbClr val="FF0000"/>
              </a:solidFill>
              <a:round/>
              <a:headEnd/>
              <a:tailEnd/>
            </a:ln>
          </p:spPr>
          <p:txBody>
            <a:bodyPr/>
            <a:lstStyle/>
            <a:p>
              <a:endParaRPr lang="en-GB"/>
            </a:p>
          </p:txBody>
        </p:sp>
        <p:sp>
          <p:nvSpPr>
            <p:cNvPr id="49248" name="Line 101"/>
            <p:cNvSpPr>
              <a:spLocks noChangeShapeType="1"/>
            </p:cNvSpPr>
            <p:nvPr/>
          </p:nvSpPr>
          <p:spPr bwMode="auto">
            <a:xfrm>
              <a:off x="3379" y="2040"/>
              <a:ext cx="408" cy="0"/>
            </a:xfrm>
            <a:prstGeom prst="line">
              <a:avLst/>
            </a:prstGeom>
            <a:noFill/>
            <a:ln w="50800">
              <a:solidFill>
                <a:srgbClr val="FF0000"/>
              </a:solidFill>
              <a:round/>
              <a:headEnd/>
              <a:tailEnd/>
            </a:ln>
          </p:spPr>
          <p:txBody>
            <a:bodyPr/>
            <a:lstStyle/>
            <a:p>
              <a:endParaRPr lang="en-GB"/>
            </a:p>
          </p:txBody>
        </p:sp>
        <p:sp>
          <p:nvSpPr>
            <p:cNvPr id="49249" name="Line 102"/>
            <p:cNvSpPr>
              <a:spLocks noChangeShapeType="1"/>
            </p:cNvSpPr>
            <p:nvPr/>
          </p:nvSpPr>
          <p:spPr bwMode="auto">
            <a:xfrm>
              <a:off x="4332" y="2040"/>
              <a:ext cx="544" cy="0"/>
            </a:xfrm>
            <a:prstGeom prst="line">
              <a:avLst/>
            </a:prstGeom>
            <a:noFill/>
            <a:ln w="50800">
              <a:solidFill>
                <a:srgbClr val="FF0000"/>
              </a:solidFill>
              <a:round/>
              <a:headEnd/>
              <a:tailEnd/>
            </a:ln>
          </p:spPr>
          <p:txBody>
            <a:bodyPr/>
            <a:lstStyle/>
            <a:p>
              <a:endParaRPr lang="en-GB"/>
            </a:p>
          </p:txBody>
        </p:sp>
      </p:grpSp>
      <p:grpSp>
        <p:nvGrpSpPr>
          <p:cNvPr id="3" name="Group 107"/>
          <p:cNvGrpSpPr>
            <a:grpSpLocks/>
          </p:cNvGrpSpPr>
          <p:nvPr/>
        </p:nvGrpSpPr>
        <p:grpSpPr bwMode="auto">
          <a:xfrm>
            <a:off x="179388" y="2060575"/>
            <a:ext cx="8569325" cy="2592388"/>
            <a:chOff x="113" y="1298"/>
            <a:chExt cx="5398" cy="1633"/>
          </a:xfrm>
        </p:grpSpPr>
        <p:grpSp>
          <p:nvGrpSpPr>
            <p:cNvPr id="4" name="Group 104"/>
            <p:cNvGrpSpPr>
              <a:grpSpLocks/>
            </p:cNvGrpSpPr>
            <p:nvPr/>
          </p:nvGrpSpPr>
          <p:grpSpPr bwMode="auto">
            <a:xfrm>
              <a:off x="204" y="1298"/>
              <a:ext cx="5216" cy="1633"/>
              <a:chOff x="204" y="1298"/>
              <a:chExt cx="5216" cy="1633"/>
            </a:xfrm>
          </p:grpSpPr>
          <p:sp>
            <p:nvSpPr>
              <p:cNvPr id="49163" name="Line 48"/>
              <p:cNvSpPr>
                <a:spLocks noChangeShapeType="1"/>
              </p:cNvSpPr>
              <p:nvPr/>
            </p:nvSpPr>
            <p:spPr bwMode="auto">
              <a:xfrm flipV="1">
                <a:off x="3107" y="2296"/>
                <a:ext cx="0" cy="408"/>
              </a:xfrm>
              <a:prstGeom prst="line">
                <a:avLst/>
              </a:prstGeom>
              <a:noFill/>
              <a:ln w="15875">
                <a:solidFill>
                  <a:srgbClr val="000000"/>
                </a:solidFill>
                <a:round/>
                <a:headEnd/>
                <a:tailEnd type="triangle" w="lg" len="med"/>
              </a:ln>
            </p:spPr>
            <p:txBody>
              <a:bodyPr/>
              <a:lstStyle/>
              <a:p>
                <a:endParaRPr lang="en-GB"/>
              </a:p>
            </p:txBody>
          </p:sp>
          <p:grpSp>
            <p:nvGrpSpPr>
              <p:cNvPr id="5" name="Group 94"/>
              <p:cNvGrpSpPr>
                <a:grpSpLocks/>
              </p:cNvGrpSpPr>
              <p:nvPr/>
            </p:nvGrpSpPr>
            <p:grpSpPr bwMode="auto">
              <a:xfrm>
                <a:off x="204" y="1298"/>
                <a:ext cx="5216" cy="1633"/>
                <a:chOff x="204" y="1298"/>
                <a:chExt cx="5216" cy="1633"/>
              </a:xfrm>
            </p:grpSpPr>
            <p:grpSp>
              <p:nvGrpSpPr>
                <p:cNvPr id="6" name="Group 93"/>
                <p:cNvGrpSpPr>
                  <a:grpSpLocks/>
                </p:cNvGrpSpPr>
                <p:nvPr/>
              </p:nvGrpSpPr>
              <p:grpSpPr bwMode="auto">
                <a:xfrm>
                  <a:off x="204" y="1298"/>
                  <a:ext cx="5216" cy="1633"/>
                  <a:chOff x="204" y="1298"/>
                  <a:chExt cx="5216" cy="1633"/>
                </a:xfrm>
              </p:grpSpPr>
              <p:grpSp>
                <p:nvGrpSpPr>
                  <p:cNvPr id="7" name="Group 62"/>
                  <p:cNvGrpSpPr>
                    <a:grpSpLocks/>
                  </p:cNvGrpSpPr>
                  <p:nvPr/>
                </p:nvGrpSpPr>
                <p:grpSpPr bwMode="auto">
                  <a:xfrm>
                    <a:off x="204" y="1298"/>
                    <a:ext cx="5216" cy="1633"/>
                    <a:chOff x="204" y="1298"/>
                    <a:chExt cx="5216" cy="1633"/>
                  </a:xfrm>
                </p:grpSpPr>
                <p:grpSp>
                  <p:nvGrpSpPr>
                    <p:cNvPr id="8" name="Group 54"/>
                    <p:cNvGrpSpPr>
                      <a:grpSpLocks/>
                    </p:cNvGrpSpPr>
                    <p:nvPr/>
                  </p:nvGrpSpPr>
                  <p:grpSpPr bwMode="auto">
                    <a:xfrm>
                      <a:off x="204" y="1298"/>
                      <a:ext cx="5216" cy="1633"/>
                      <a:chOff x="204" y="1298"/>
                      <a:chExt cx="5216" cy="1633"/>
                    </a:xfrm>
                  </p:grpSpPr>
                  <p:grpSp>
                    <p:nvGrpSpPr>
                      <p:cNvPr id="9" name="Group 35"/>
                      <p:cNvGrpSpPr>
                        <a:grpSpLocks/>
                      </p:cNvGrpSpPr>
                      <p:nvPr/>
                    </p:nvGrpSpPr>
                    <p:grpSpPr bwMode="auto">
                      <a:xfrm>
                        <a:off x="204" y="1298"/>
                        <a:ext cx="5216" cy="1633"/>
                        <a:chOff x="204" y="1298"/>
                        <a:chExt cx="5216" cy="1633"/>
                      </a:xfrm>
                    </p:grpSpPr>
                    <p:grpSp>
                      <p:nvGrpSpPr>
                        <p:cNvPr id="10" name="Group 10"/>
                        <p:cNvGrpSpPr>
                          <a:grpSpLocks/>
                        </p:cNvGrpSpPr>
                        <p:nvPr/>
                      </p:nvGrpSpPr>
                      <p:grpSpPr bwMode="auto">
                        <a:xfrm>
                          <a:off x="204" y="1842"/>
                          <a:ext cx="544" cy="499"/>
                          <a:chOff x="703" y="1525"/>
                          <a:chExt cx="544" cy="499"/>
                        </a:xfrm>
                      </p:grpSpPr>
                      <p:sp>
                        <p:nvSpPr>
                          <p:cNvPr id="49240" name="Oval 7"/>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41" name="Line 8"/>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42" name="Line 9"/>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nvGrpSpPr>
                        <p:cNvPr id="11" name="Group 11"/>
                        <p:cNvGrpSpPr>
                          <a:grpSpLocks/>
                        </p:cNvGrpSpPr>
                        <p:nvPr/>
                      </p:nvGrpSpPr>
                      <p:grpSpPr bwMode="auto">
                        <a:xfrm>
                          <a:off x="1202" y="1842"/>
                          <a:ext cx="544" cy="499"/>
                          <a:chOff x="703" y="1525"/>
                          <a:chExt cx="544" cy="499"/>
                        </a:xfrm>
                      </p:grpSpPr>
                      <p:sp>
                        <p:nvSpPr>
                          <p:cNvPr id="49237" name="Oval 12"/>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38" name="Line 13"/>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39" name="Line 14"/>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nvGrpSpPr>
                        <p:cNvPr id="12" name="Group 15"/>
                        <p:cNvGrpSpPr>
                          <a:grpSpLocks/>
                        </p:cNvGrpSpPr>
                        <p:nvPr/>
                      </p:nvGrpSpPr>
                      <p:grpSpPr bwMode="auto">
                        <a:xfrm>
                          <a:off x="1973" y="1298"/>
                          <a:ext cx="544" cy="499"/>
                          <a:chOff x="703" y="1525"/>
                          <a:chExt cx="544" cy="499"/>
                        </a:xfrm>
                      </p:grpSpPr>
                      <p:sp>
                        <p:nvSpPr>
                          <p:cNvPr id="49234" name="Oval 16"/>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35" name="Line 17"/>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36" name="Line 18"/>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nvGrpSpPr>
                        <p:cNvPr id="13" name="Group 19"/>
                        <p:cNvGrpSpPr>
                          <a:grpSpLocks/>
                        </p:cNvGrpSpPr>
                        <p:nvPr/>
                      </p:nvGrpSpPr>
                      <p:grpSpPr bwMode="auto">
                        <a:xfrm>
                          <a:off x="2018" y="2432"/>
                          <a:ext cx="544" cy="499"/>
                          <a:chOff x="703" y="1525"/>
                          <a:chExt cx="544" cy="499"/>
                        </a:xfrm>
                      </p:grpSpPr>
                      <p:sp>
                        <p:nvSpPr>
                          <p:cNvPr id="49231" name="Oval 20"/>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32" name="Line 21"/>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33" name="Line 22"/>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nvGrpSpPr>
                        <p:cNvPr id="14" name="Group 23"/>
                        <p:cNvGrpSpPr>
                          <a:grpSpLocks/>
                        </p:cNvGrpSpPr>
                        <p:nvPr/>
                      </p:nvGrpSpPr>
                      <p:grpSpPr bwMode="auto">
                        <a:xfrm>
                          <a:off x="2835" y="1797"/>
                          <a:ext cx="544" cy="499"/>
                          <a:chOff x="703" y="1525"/>
                          <a:chExt cx="544" cy="499"/>
                        </a:xfrm>
                      </p:grpSpPr>
                      <p:sp>
                        <p:nvSpPr>
                          <p:cNvPr id="49228" name="Oval 24"/>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29" name="Line 25"/>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30" name="Line 26"/>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nvGrpSpPr>
                        <p:cNvPr id="15" name="Group 27"/>
                        <p:cNvGrpSpPr>
                          <a:grpSpLocks/>
                        </p:cNvGrpSpPr>
                        <p:nvPr/>
                      </p:nvGrpSpPr>
                      <p:grpSpPr bwMode="auto">
                        <a:xfrm>
                          <a:off x="3787" y="1797"/>
                          <a:ext cx="544" cy="499"/>
                          <a:chOff x="703" y="1525"/>
                          <a:chExt cx="544" cy="499"/>
                        </a:xfrm>
                      </p:grpSpPr>
                      <p:sp>
                        <p:nvSpPr>
                          <p:cNvPr id="49225" name="Oval 28"/>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26" name="Line 29"/>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27" name="Line 30"/>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nvGrpSpPr>
                        <p:cNvPr id="16" name="Group 31"/>
                        <p:cNvGrpSpPr>
                          <a:grpSpLocks/>
                        </p:cNvGrpSpPr>
                        <p:nvPr/>
                      </p:nvGrpSpPr>
                      <p:grpSpPr bwMode="auto">
                        <a:xfrm>
                          <a:off x="4876" y="1797"/>
                          <a:ext cx="544" cy="499"/>
                          <a:chOff x="703" y="1525"/>
                          <a:chExt cx="544" cy="499"/>
                        </a:xfrm>
                      </p:grpSpPr>
                      <p:sp>
                        <p:nvSpPr>
                          <p:cNvPr id="49222" name="Oval 32"/>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23" name="Line 33"/>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24" name="Line 34"/>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sp>
                    <p:nvSpPr>
                      <p:cNvPr id="49205" name="Line 36"/>
                      <p:cNvSpPr>
                        <a:spLocks noChangeShapeType="1"/>
                      </p:cNvSpPr>
                      <p:nvPr/>
                    </p:nvSpPr>
                    <p:spPr bwMode="auto">
                      <a:xfrm>
                        <a:off x="748" y="2091"/>
                        <a:ext cx="454" cy="0"/>
                      </a:xfrm>
                      <a:prstGeom prst="line">
                        <a:avLst/>
                      </a:prstGeom>
                      <a:noFill/>
                      <a:ln w="15875">
                        <a:solidFill>
                          <a:srgbClr val="000000"/>
                        </a:solidFill>
                        <a:round/>
                        <a:headEnd/>
                        <a:tailEnd type="triangle" w="lg" len="med"/>
                      </a:ln>
                    </p:spPr>
                    <p:txBody>
                      <a:bodyPr/>
                      <a:lstStyle/>
                      <a:p>
                        <a:endParaRPr lang="en-GB"/>
                      </a:p>
                    </p:txBody>
                  </p:sp>
                  <p:sp>
                    <p:nvSpPr>
                      <p:cNvPr id="49206" name="Line 41"/>
                      <p:cNvSpPr>
                        <a:spLocks noChangeShapeType="1"/>
                      </p:cNvSpPr>
                      <p:nvPr/>
                    </p:nvSpPr>
                    <p:spPr bwMode="auto">
                      <a:xfrm>
                        <a:off x="4332" y="2053"/>
                        <a:ext cx="544" cy="0"/>
                      </a:xfrm>
                      <a:prstGeom prst="line">
                        <a:avLst/>
                      </a:prstGeom>
                      <a:noFill/>
                      <a:ln w="15875">
                        <a:solidFill>
                          <a:srgbClr val="000000"/>
                        </a:solidFill>
                        <a:round/>
                        <a:headEnd/>
                        <a:tailEnd type="triangle" w="lg" len="med"/>
                      </a:ln>
                    </p:spPr>
                    <p:txBody>
                      <a:bodyPr/>
                      <a:lstStyle/>
                      <a:p>
                        <a:endParaRPr lang="en-GB"/>
                      </a:p>
                    </p:txBody>
                  </p:sp>
                  <p:sp>
                    <p:nvSpPr>
                      <p:cNvPr id="49207" name="Line 44"/>
                      <p:cNvSpPr>
                        <a:spLocks noChangeShapeType="1"/>
                      </p:cNvSpPr>
                      <p:nvPr/>
                    </p:nvSpPr>
                    <p:spPr bwMode="auto">
                      <a:xfrm>
                        <a:off x="3379" y="2053"/>
                        <a:ext cx="408" cy="0"/>
                      </a:xfrm>
                      <a:prstGeom prst="line">
                        <a:avLst/>
                      </a:prstGeom>
                      <a:noFill/>
                      <a:ln w="15875">
                        <a:solidFill>
                          <a:srgbClr val="000000"/>
                        </a:solidFill>
                        <a:round/>
                        <a:headEnd/>
                        <a:tailEnd type="triangle" w="lg" len="med"/>
                      </a:ln>
                    </p:spPr>
                    <p:txBody>
                      <a:bodyPr/>
                      <a:lstStyle/>
                      <a:p>
                        <a:endParaRPr lang="en-GB"/>
                      </a:p>
                    </p:txBody>
                  </p:sp>
                  <p:sp>
                    <p:nvSpPr>
                      <p:cNvPr id="49208" name="Line 45"/>
                      <p:cNvSpPr>
                        <a:spLocks noChangeShapeType="1"/>
                      </p:cNvSpPr>
                      <p:nvPr/>
                    </p:nvSpPr>
                    <p:spPr bwMode="auto">
                      <a:xfrm>
                        <a:off x="1474" y="2341"/>
                        <a:ext cx="0" cy="318"/>
                      </a:xfrm>
                      <a:prstGeom prst="line">
                        <a:avLst/>
                      </a:prstGeom>
                      <a:noFill/>
                      <a:ln w="9525">
                        <a:solidFill>
                          <a:srgbClr val="000000"/>
                        </a:solidFill>
                        <a:round/>
                        <a:headEnd/>
                        <a:tailEnd/>
                      </a:ln>
                    </p:spPr>
                    <p:txBody>
                      <a:bodyPr/>
                      <a:lstStyle/>
                      <a:p>
                        <a:endParaRPr lang="en-GB"/>
                      </a:p>
                    </p:txBody>
                  </p:sp>
                  <p:sp>
                    <p:nvSpPr>
                      <p:cNvPr id="49209" name="Line 46"/>
                      <p:cNvSpPr>
                        <a:spLocks noChangeShapeType="1"/>
                      </p:cNvSpPr>
                      <p:nvPr/>
                    </p:nvSpPr>
                    <p:spPr bwMode="auto">
                      <a:xfrm>
                        <a:off x="1474" y="2659"/>
                        <a:ext cx="544" cy="0"/>
                      </a:xfrm>
                      <a:prstGeom prst="line">
                        <a:avLst/>
                      </a:prstGeom>
                      <a:noFill/>
                      <a:ln w="15875">
                        <a:solidFill>
                          <a:srgbClr val="000000"/>
                        </a:solidFill>
                        <a:round/>
                        <a:headEnd/>
                        <a:tailEnd type="triangle" w="lg" len="med"/>
                      </a:ln>
                    </p:spPr>
                    <p:txBody>
                      <a:bodyPr/>
                      <a:lstStyle/>
                      <a:p>
                        <a:endParaRPr lang="en-GB"/>
                      </a:p>
                    </p:txBody>
                  </p:sp>
                  <p:sp>
                    <p:nvSpPr>
                      <p:cNvPr id="49210" name="Line 47"/>
                      <p:cNvSpPr>
                        <a:spLocks noChangeShapeType="1"/>
                      </p:cNvSpPr>
                      <p:nvPr/>
                    </p:nvSpPr>
                    <p:spPr bwMode="auto">
                      <a:xfrm>
                        <a:off x="2562" y="2683"/>
                        <a:ext cx="545" cy="0"/>
                      </a:xfrm>
                      <a:prstGeom prst="line">
                        <a:avLst/>
                      </a:prstGeom>
                      <a:noFill/>
                      <a:ln w="9525">
                        <a:solidFill>
                          <a:srgbClr val="000000"/>
                        </a:solidFill>
                        <a:round/>
                        <a:headEnd/>
                        <a:tailEnd/>
                      </a:ln>
                    </p:spPr>
                    <p:txBody>
                      <a:bodyPr/>
                      <a:lstStyle/>
                      <a:p>
                        <a:endParaRPr lang="en-GB"/>
                      </a:p>
                    </p:txBody>
                  </p:sp>
                  <p:sp>
                    <p:nvSpPr>
                      <p:cNvPr id="49211" name="Line 49"/>
                      <p:cNvSpPr>
                        <a:spLocks noChangeShapeType="1"/>
                      </p:cNvSpPr>
                      <p:nvPr/>
                    </p:nvSpPr>
                    <p:spPr bwMode="auto">
                      <a:xfrm flipV="1">
                        <a:off x="1474" y="1570"/>
                        <a:ext cx="0" cy="272"/>
                      </a:xfrm>
                      <a:prstGeom prst="line">
                        <a:avLst/>
                      </a:prstGeom>
                      <a:noFill/>
                      <a:ln w="9525">
                        <a:solidFill>
                          <a:srgbClr val="000000"/>
                        </a:solidFill>
                        <a:round/>
                        <a:headEnd/>
                        <a:tailEnd/>
                      </a:ln>
                    </p:spPr>
                    <p:txBody>
                      <a:bodyPr/>
                      <a:lstStyle/>
                      <a:p>
                        <a:endParaRPr lang="en-GB"/>
                      </a:p>
                    </p:txBody>
                  </p:sp>
                  <p:sp>
                    <p:nvSpPr>
                      <p:cNvPr id="49212" name="Line 50"/>
                      <p:cNvSpPr>
                        <a:spLocks noChangeShapeType="1"/>
                      </p:cNvSpPr>
                      <p:nvPr/>
                    </p:nvSpPr>
                    <p:spPr bwMode="auto">
                      <a:xfrm>
                        <a:off x="1474" y="1570"/>
                        <a:ext cx="499" cy="0"/>
                      </a:xfrm>
                      <a:prstGeom prst="line">
                        <a:avLst/>
                      </a:prstGeom>
                      <a:noFill/>
                      <a:ln w="15875">
                        <a:solidFill>
                          <a:srgbClr val="000000"/>
                        </a:solidFill>
                        <a:round/>
                        <a:headEnd/>
                        <a:tailEnd type="triangle" w="lg" len="med"/>
                      </a:ln>
                    </p:spPr>
                    <p:txBody>
                      <a:bodyPr/>
                      <a:lstStyle/>
                      <a:p>
                        <a:endParaRPr lang="en-GB"/>
                      </a:p>
                    </p:txBody>
                  </p:sp>
                  <p:sp>
                    <p:nvSpPr>
                      <p:cNvPr id="49213" name="Line 51"/>
                      <p:cNvSpPr>
                        <a:spLocks noChangeShapeType="1"/>
                      </p:cNvSpPr>
                      <p:nvPr/>
                    </p:nvSpPr>
                    <p:spPr bwMode="auto">
                      <a:xfrm>
                        <a:off x="2517" y="1549"/>
                        <a:ext cx="590" cy="0"/>
                      </a:xfrm>
                      <a:prstGeom prst="line">
                        <a:avLst/>
                      </a:prstGeom>
                      <a:noFill/>
                      <a:ln w="15875">
                        <a:solidFill>
                          <a:srgbClr val="000000"/>
                        </a:solidFill>
                        <a:round/>
                        <a:headEnd/>
                        <a:tailEnd/>
                      </a:ln>
                    </p:spPr>
                    <p:txBody>
                      <a:bodyPr/>
                      <a:lstStyle/>
                      <a:p>
                        <a:endParaRPr lang="en-GB"/>
                      </a:p>
                    </p:txBody>
                  </p:sp>
                  <p:sp>
                    <p:nvSpPr>
                      <p:cNvPr id="49214" name="Line 53"/>
                      <p:cNvSpPr>
                        <a:spLocks noChangeShapeType="1"/>
                      </p:cNvSpPr>
                      <p:nvPr/>
                    </p:nvSpPr>
                    <p:spPr bwMode="auto">
                      <a:xfrm>
                        <a:off x="3107" y="1525"/>
                        <a:ext cx="0" cy="272"/>
                      </a:xfrm>
                      <a:prstGeom prst="line">
                        <a:avLst/>
                      </a:prstGeom>
                      <a:noFill/>
                      <a:ln w="15875">
                        <a:solidFill>
                          <a:srgbClr val="000000"/>
                        </a:solidFill>
                        <a:round/>
                        <a:headEnd/>
                        <a:tailEnd type="triangle" w="lg" len="med"/>
                      </a:ln>
                    </p:spPr>
                    <p:txBody>
                      <a:bodyPr/>
                      <a:lstStyle/>
                      <a:p>
                        <a:endParaRPr lang="en-GB"/>
                      </a:p>
                    </p:txBody>
                  </p:sp>
                </p:grpSp>
                <p:sp>
                  <p:nvSpPr>
                    <p:cNvPr id="315447" name="Text Box 55"/>
                    <p:cNvSpPr txBox="1">
                      <a:spLocks noChangeArrowheads="1"/>
                    </p:cNvSpPr>
                    <p:nvPr/>
                  </p:nvSpPr>
                  <p:spPr bwMode="auto">
                    <a:xfrm>
                      <a:off x="249" y="1952"/>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1</a:t>
                      </a:r>
                    </a:p>
                  </p:txBody>
                </p:sp>
                <p:sp>
                  <p:nvSpPr>
                    <p:cNvPr id="315448" name="Text Box 56"/>
                    <p:cNvSpPr txBox="1">
                      <a:spLocks noChangeArrowheads="1"/>
                    </p:cNvSpPr>
                    <p:nvPr/>
                  </p:nvSpPr>
                  <p:spPr bwMode="auto">
                    <a:xfrm>
                      <a:off x="1247" y="1933"/>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2</a:t>
                      </a:r>
                    </a:p>
                  </p:txBody>
                </p:sp>
                <p:sp>
                  <p:nvSpPr>
                    <p:cNvPr id="315449" name="Text Box 57"/>
                    <p:cNvSpPr txBox="1">
                      <a:spLocks noChangeArrowheads="1"/>
                    </p:cNvSpPr>
                    <p:nvPr/>
                  </p:nvSpPr>
                  <p:spPr bwMode="auto">
                    <a:xfrm>
                      <a:off x="2064" y="2528"/>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4</a:t>
                      </a:r>
                    </a:p>
                  </p:txBody>
                </p:sp>
                <p:sp>
                  <p:nvSpPr>
                    <p:cNvPr id="315450" name="Text Box 58"/>
                    <p:cNvSpPr txBox="1">
                      <a:spLocks noChangeArrowheads="1"/>
                    </p:cNvSpPr>
                    <p:nvPr/>
                  </p:nvSpPr>
                  <p:spPr bwMode="auto">
                    <a:xfrm>
                      <a:off x="2018" y="1389"/>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3</a:t>
                      </a:r>
                    </a:p>
                  </p:txBody>
                </p:sp>
                <p:sp>
                  <p:nvSpPr>
                    <p:cNvPr id="315451" name="Text Box 59"/>
                    <p:cNvSpPr txBox="1">
                      <a:spLocks noChangeArrowheads="1"/>
                    </p:cNvSpPr>
                    <p:nvPr/>
                  </p:nvSpPr>
                  <p:spPr bwMode="auto">
                    <a:xfrm>
                      <a:off x="2851" y="1909"/>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5</a:t>
                      </a:r>
                    </a:p>
                  </p:txBody>
                </p:sp>
                <p:sp>
                  <p:nvSpPr>
                    <p:cNvPr id="315452" name="Text Box 60"/>
                    <p:cNvSpPr txBox="1">
                      <a:spLocks noChangeArrowheads="1"/>
                    </p:cNvSpPr>
                    <p:nvPr/>
                  </p:nvSpPr>
                  <p:spPr bwMode="auto">
                    <a:xfrm>
                      <a:off x="4921" y="1888"/>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7</a:t>
                      </a:r>
                    </a:p>
                  </p:txBody>
                </p:sp>
                <p:sp>
                  <p:nvSpPr>
                    <p:cNvPr id="315453" name="Text Box 61"/>
                    <p:cNvSpPr txBox="1">
                      <a:spLocks noChangeArrowheads="1"/>
                    </p:cNvSpPr>
                    <p:nvPr/>
                  </p:nvSpPr>
                  <p:spPr bwMode="auto">
                    <a:xfrm>
                      <a:off x="3809" y="1909"/>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6</a:t>
                      </a:r>
                    </a:p>
                  </p:txBody>
                </p:sp>
              </p:grpSp>
              <p:sp>
                <p:nvSpPr>
                  <p:cNvPr id="315455" name="Text Box 63"/>
                  <p:cNvSpPr txBox="1">
                    <a:spLocks noChangeArrowheads="1"/>
                  </p:cNvSpPr>
                  <p:nvPr/>
                </p:nvSpPr>
                <p:spPr bwMode="auto">
                  <a:xfrm>
                    <a:off x="489" y="2083"/>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0</a:t>
                    </a:r>
                  </a:p>
                </p:txBody>
              </p:sp>
              <p:sp>
                <p:nvSpPr>
                  <p:cNvPr id="315456" name="Text Box 64"/>
                  <p:cNvSpPr txBox="1">
                    <a:spLocks noChangeArrowheads="1"/>
                  </p:cNvSpPr>
                  <p:nvPr/>
                </p:nvSpPr>
                <p:spPr bwMode="auto">
                  <a:xfrm>
                    <a:off x="476" y="1842"/>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0</a:t>
                    </a:r>
                  </a:p>
                </p:txBody>
              </p:sp>
              <p:sp>
                <p:nvSpPr>
                  <p:cNvPr id="315457" name="Text Box 65"/>
                  <p:cNvSpPr txBox="1">
                    <a:spLocks noChangeArrowheads="1"/>
                  </p:cNvSpPr>
                  <p:nvPr/>
                </p:nvSpPr>
                <p:spPr bwMode="auto">
                  <a:xfrm>
                    <a:off x="1495" y="1872"/>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1</a:t>
                    </a:r>
                  </a:p>
                </p:txBody>
              </p:sp>
              <p:sp>
                <p:nvSpPr>
                  <p:cNvPr id="315458" name="Text Box 66"/>
                  <p:cNvSpPr txBox="1">
                    <a:spLocks noChangeArrowheads="1"/>
                  </p:cNvSpPr>
                  <p:nvPr/>
                </p:nvSpPr>
                <p:spPr bwMode="auto">
                  <a:xfrm>
                    <a:off x="2290" y="2456"/>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3</a:t>
                    </a:r>
                  </a:p>
                </p:txBody>
              </p:sp>
              <p:sp>
                <p:nvSpPr>
                  <p:cNvPr id="315459" name="Text Box 67"/>
                  <p:cNvSpPr txBox="1">
                    <a:spLocks noChangeArrowheads="1"/>
                  </p:cNvSpPr>
                  <p:nvPr/>
                </p:nvSpPr>
                <p:spPr bwMode="auto">
                  <a:xfrm>
                    <a:off x="5124" y="2019"/>
                    <a:ext cx="27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11</a:t>
                    </a:r>
                  </a:p>
                </p:txBody>
              </p:sp>
              <p:sp>
                <p:nvSpPr>
                  <p:cNvPr id="315460" name="Text Box 68"/>
                  <p:cNvSpPr txBox="1">
                    <a:spLocks noChangeArrowheads="1"/>
                  </p:cNvSpPr>
                  <p:nvPr/>
                </p:nvSpPr>
                <p:spPr bwMode="auto">
                  <a:xfrm>
                    <a:off x="4067" y="2029"/>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9</a:t>
                    </a:r>
                  </a:p>
                </p:txBody>
              </p:sp>
              <p:sp>
                <p:nvSpPr>
                  <p:cNvPr id="315461" name="Text Box 69"/>
                  <p:cNvSpPr txBox="1">
                    <a:spLocks noChangeArrowheads="1"/>
                  </p:cNvSpPr>
                  <p:nvPr/>
                </p:nvSpPr>
                <p:spPr bwMode="auto">
                  <a:xfrm>
                    <a:off x="3107" y="1797"/>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7</a:t>
                    </a:r>
                  </a:p>
                </p:txBody>
              </p:sp>
              <p:sp>
                <p:nvSpPr>
                  <p:cNvPr id="315462" name="Text Box 70"/>
                  <p:cNvSpPr txBox="1">
                    <a:spLocks noChangeArrowheads="1"/>
                  </p:cNvSpPr>
                  <p:nvPr/>
                </p:nvSpPr>
                <p:spPr bwMode="auto">
                  <a:xfrm>
                    <a:off x="1495" y="2067"/>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1</a:t>
                    </a:r>
                  </a:p>
                </p:txBody>
              </p:sp>
              <p:sp>
                <p:nvSpPr>
                  <p:cNvPr id="315463" name="Text Box 71"/>
                  <p:cNvSpPr txBox="1">
                    <a:spLocks noChangeArrowheads="1"/>
                  </p:cNvSpPr>
                  <p:nvPr/>
                </p:nvSpPr>
                <p:spPr bwMode="auto">
                  <a:xfrm>
                    <a:off x="2245" y="1298"/>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4</a:t>
                    </a:r>
                  </a:p>
                </p:txBody>
              </p:sp>
              <p:sp>
                <p:nvSpPr>
                  <p:cNvPr id="315464" name="Text Box 72"/>
                  <p:cNvSpPr txBox="1">
                    <a:spLocks noChangeArrowheads="1"/>
                  </p:cNvSpPr>
                  <p:nvPr/>
                </p:nvSpPr>
                <p:spPr bwMode="auto">
                  <a:xfrm>
                    <a:off x="2245" y="1525"/>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4</a:t>
                    </a:r>
                  </a:p>
                </p:txBody>
              </p:sp>
              <p:sp>
                <p:nvSpPr>
                  <p:cNvPr id="315465" name="Text Box 73"/>
                  <p:cNvSpPr txBox="1">
                    <a:spLocks noChangeArrowheads="1"/>
                  </p:cNvSpPr>
                  <p:nvPr/>
                </p:nvSpPr>
                <p:spPr bwMode="auto">
                  <a:xfrm>
                    <a:off x="3107" y="2024"/>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7</a:t>
                    </a:r>
                  </a:p>
                </p:txBody>
              </p:sp>
              <p:sp>
                <p:nvSpPr>
                  <p:cNvPr id="315466" name="Text Box 74"/>
                  <p:cNvSpPr txBox="1">
                    <a:spLocks noChangeArrowheads="1"/>
                  </p:cNvSpPr>
                  <p:nvPr/>
                </p:nvSpPr>
                <p:spPr bwMode="auto">
                  <a:xfrm>
                    <a:off x="4073" y="1813"/>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9</a:t>
                    </a:r>
                  </a:p>
                </p:txBody>
              </p:sp>
              <p:sp>
                <p:nvSpPr>
                  <p:cNvPr id="315467" name="Text Box 75"/>
                  <p:cNvSpPr txBox="1">
                    <a:spLocks noChangeArrowheads="1"/>
                  </p:cNvSpPr>
                  <p:nvPr/>
                </p:nvSpPr>
                <p:spPr bwMode="auto">
                  <a:xfrm>
                    <a:off x="5116" y="1829"/>
                    <a:ext cx="27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11</a:t>
                    </a:r>
                  </a:p>
                </p:txBody>
              </p:sp>
              <p:sp>
                <p:nvSpPr>
                  <p:cNvPr id="315468" name="Text Box 76"/>
                  <p:cNvSpPr txBox="1">
                    <a:spLocks noChangeArrowheads="1"/>
                  </p:cNvSpPr>
                  <p:nvPr/>
                </p:nvSpPr>
                <p:spPr bwMode="auto">
                  <a:xfrm>
                    <a:off x="2290" y="2659"/>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4</a:t>
                    </a:r>
                  </a:p>
                </p:txBody>
              </p:sp>
            </p:grpSp>
            <p:grpSp>
              <p:nvGrpSpPr>
                <p:cNvPr id="17" name="Group 92"/>
                <p:cNvGrpSpPr>
                  <a:grpSpLocks/>
                </p:cNvGrpSpPr>
                <p:nvPr/>
              </p:nvGrpSpPr>
              <p:grpSpPr bwMode="auto">
                <a:xfrm>
                  <a:off x="703" y="1298"/>
                  <a:ext cx="4083" cy="1584"/>
                  <a:chOff x="703" y="1298"/>
                  <a:chExt cx="4083" cy="1584"/>
                </a:xfrm>
              </p:grpSpPr>
              <p:sp>
                <p:nvSpPr>
                  <p:cNvPr id="315470" name="Text Box 78"/>
                  <p:cNvSpPr txBox="1">
                    <a:spLocks noChangeArrowheads="1"/>
                  </p:cNvSpPr>
                  <p:nvPr/>
                </p:nvSpPr>
                <p:spPr bwMode="auto">
                  <a:xfrm>
                    <a:off x="703" y="1687"/>
                    <a:ext cx="635" cy="407"/>
                  </a:xfrm>
                  <a:prstGeom prst="rect">
                    <a:avLst/>
                  </a:prstGeom>
                  <a:noFill/>
                  <a:ln w="9525" algn="ctr">
                    <a:noFill/>
                    <a:miter lim="800000"/>
                    <a:headEnd/>
                    <a:tailEnd/>
                  </a:ln>
                  <a:effectLst/>
                </p:spPr>
                <p:txBody>
                  <a:bodyPr>
                    <a:spAutoFit/>
                  </a:bodyPr>
                  <a:lstStyle/>
                  <a:p>
                    <a:pPr eaLnBrk="0" hangingPunct="0">
                      <a:spcBef>
                        <a:spcPct val="50000"/>
                      </a:spcBef>
                      <a:defRPr/>
                    </a:pPr>
                    <a:r>
                      <a:rPr lang="en-GB" sz="1200" b="1" dirty="0">
                        <a:effectLst>
                          <a:outerShdw blurRad="38100" dist="38100" dir="2700000" algn="tl">
                            <a:srgbClr val="FFFFFF"/>
                          </a:outerShdw>
                        </a:effectLst>
                        <a:latin typeface="Arial" pitchFamily="34" charset="0"/>
                        <a:cs typeface="Arial" pitchFamily="34" charset="0"/>
                      </a:rPr>
                      <a:t>Plan Primary Research</a:t>
                    </a:r>
                  </a:p>
                </p:txBody>
              </p:sp>
              <p:sp>
                <p:nvSpPr>
                  <p:cNvPr id="315471" name="Text Box 79"/>
                  <p:cNvSpPr txBox="1">
                    <a:spLocks noChangeArrowheads="1"/>
                  </p:cNvSpPr>
                  <p:nvPr/>
                </p:nvSpPr>
                <p:spPr bwMode="auto">
                  <a:xfrm>
                    <a:off x="1474" y="2416"/>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C</a:t>
                    </a:r>
                  </a:p>
                </p:txBody>
              </p:sp>
              <p:sp>
                <p:nvSpPr>
                  <p:cNvPr id="315472" name="Text Box 80"/>
                  <p:cNvSpPr txBox="1">
                    <a:spLocks noChangeArrowheads="1"/>
                  </p:cNvSpPr>
                  <p:nvPr/>
                </p:nvSpPr>
                <p:spPr bwMode="auto">
                  <a:xfrm>
                    <a:off x="2608" y="2432"/>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E</a:t>
                    </a:r>
                  </a:p>
                </p:txBody>
              </p:sp>
              <p:sp>
                <p:nvSpPr>
                  <p:cNvPr id="315473" name="Text Box 81"/>
                  <p:cNvSpPr txBox="1">
                    <a:spLocks noChangeArrowheads="1"/>
                  </p:cNvSpPr>
                  <p:nvPr/>
                </p:nvSpPr>
                <p:spPr bwMode="auto">
                  <a:xfrm>
                    <a:off x="1429" y="1328"/>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B</a:t>
                    </a:r>
                  </a:p>
                </p:txBody>
              </p:sp>
              <p:sp>
                <p:nvSpPr>
                  <p:cNvPr id="315474" name="Text Box 82"/>
                  <p:cNvSpPr txBox="1">
                    <a:spLocks noChangeArrowheads="1"/>
                  </p:cNvSpPr>
                  <p:nvPr/>
                </p:nvSpPr>
                <p:spPr bwMode="auto">
                  <a:xfrm>
                    <a:off x="2562" y="1298"/>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D</a:t>
                    </a:r>
                  </a:p>
                </p:txBody>
              </p:sp>
              <p:sp>
                <p:nvSpPr>
                  <p:cNvPr id="315475" name="Text Box 83"/>
                  <p:cNvSpPr txBox="1">
                    <a:spLocks noChangeArrowheads="1"/>
                  </p:cNvSpPr>
                  <p:nvPr/>
                </p:nvSpPr>
                <p:spPr bwMode="auto">
                  <a:xfrm>
                    <a:off x="3334" y="1797"/>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F</a:t>
                    </a:r>
                  </a:p>
                </p:txBody>
              </p:sp>
              <p:sp>
                <p:nvSpPr>
                  <p:cNvPr id="315476" name="Text Box 84"/>
                  <p:cNvSpPr txBox="1">
                    <a:spLocks noChangeArrowheads="1"/>
                  </p:cNvSpPr>
                  <p:nvPr/>
                </p:nvSpPr>
                <p:spPr bwMode="auto">
                  <a:xfrm>
                    <a:off x="4332" y="1797"/>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G</a:t>
                    </a:r>
                  </a:p>
                </p:txBody>
              </p:sp>
              <p:sp>
                <p:nvSpPr>
                  <p:cNvPr id="315477" name="Text Box 85"/>
                  <p:cNvSpPr txBox="1">
                    <a:spLocks noChangeArrowheads="1"/>
                  </p:cNvSpPr>
                  <p:nvPr/>
                </p:nvSpPr>
                <p:spPr bwMode="auto">
                  <a:xfrm>
                    <a:off x="703" y="2069"/>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1</a:t>
                    </a:r>
                  </a:p>
                </p:txBody>
              </p:sp>
              <p:sp>
                <p:nvSpPr>
                  <p:cNvPr id="315478" name="Text Box 86"/>
                  <p:cNvSpPr txBox="1">
                    <a:spLocks noChangeArrowheads="1"/>
                  </p:cNvSpPr>
                  <p:nvPr/>
                </p:nvSpPr>
                <p:spPr bwMode="auto">
                  <a:xfrm>
                    <a:off x="1503" y="2630"/>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2</a:t>
                    </a:r>
                  </a:p>
                </p:txBody>
              </p:sp>
              <p:sp>
                <p:nvSpPr>
                  <p:cNvPr id="315479" name="Text Box 87"/>
                  <p:cNvSpPr txBox="1">
                    <a:spLocks noChangeArrowheads="1"/>
                  </p:cNvSpPr>
                  <p:nvPr/>
                </p:nvSpPr>
                <p:spPr bwMode="auto">
                  <a:xfrm>
                    <a:off x="2584" y="1525"/>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3</a:t>
                    </a:r>
                  </a:p>
                </p:txBody>
              </p:sp>
              <p:sp>
                <p:nvSpPr>
                  <p:cNvPr id="315480" name="Text Box 88"/>
                  <p:cNvSpPr txBox="1">
                    <a:spLocks noChangeArrowheads="1"/>
                  </p:cNvSpPr>
                  <p:nvPr/>
                </p:nvSpPr>
                <p:spPr bwMode="auto">
                  <a:xfrm>
                    <a:off x="2624" y="2651"/>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3</a:t>
                    </a:r>
                  </a:p>
                </p:txBody>
              </p:sp>
              <p:sp>
                <p:nvSpPr>
                  <p:cNvPr id="315481" name="Text Box 89"/>
                  <p:cNvSpPr txBox="1">
                    <a:spLocks noChangeArrowheads="1"/>
                  </p:cNvSpPr>
                  <p:nvPr/>
                </p:nvSpPr>
                <p:spPr bwMode="auto">
                  <a:xfrm>
                    <a:off x="1450" y="1554"/>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3</a:t>
                    </a:r>
                  </a:p>
                </p:txBody>
              </p:sp>
              <p:sp>
                <p:nvSpPr>
                  <p:cNvPr id="315482" name="Text Box 90"/>
                  <p:cNvSpPr txBox="1">
                    <a:spLocks noChangeArrowheads="1"/>
                  </p:cNvSpPr>
                  <p:nvPr/>
                </p:nvSpPr>
                <p:spPr bwMode="auto">
                  <a:xfrm>
                    <a:off x="3347" y="2045"/>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2</a:t>
                    </a:r>
                  </a:p>
                </p:txBody>
              </p:sp>
              <p:sp>
                <p:nvSpPr>
                  <p:cNvPr id="315483" name="Text Box 91"/>
                  <p:cNvSpPr txBox="1">
                    <a:spLocks noChangeArrowheads="1"/>
                  </p:cNvSpPr>
                  <p:nvPr/>
                </p:nvSpPr>
                <p:spPr bwMode="auto">
                  <a:xfrm>
                    <a:off x="4361" y="2053"/>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2</a:t>
                    </a:r>
                  </a:p>
                </p:txBody>
              </p:sp>
            </p:grpSp>
          </p:grpSp>
        </p:grpSp>
        <p:sp>
          <p:nvSpPr>
            <p:cNvPr id="315497" name="Text Box 105"/>
            <p:cNvSpPr txBox="1">
              <a:spLocks noChangeArrowheads="1"/>
            </p:cNvSpPr>
            <p:nvPr/>
          </p:nvSpPr>
          <p:spPr bwMode="auto">
            <a:xfrm>
              <a:off x="113" y="1434"/>
              <a:ext cx="726" cy="250"/>
            </a:xfrm>
            <a:prstGeom prst="rect">
              <a:avLst/>
            </a:prstGeom>
            <a:noFill/>
            <a:ln w="9525" algn="ctr">
              <a:noFill/>
              <a:miter lim="800000"/>
              <a:headEnd/>
              <a:tailEnd/>
            </a:ln>
            <a:effectLst/>
          </p:spPr>
          <p:txBody>
            <a:bodyPr>
              <a:spAutoFit/>
            </a:bodyPr>
            <a:lstStyle/>
            <a:p>
              <a:pPr eaLnBrk="0" hangingPunct="0">
                <a:spcBef>
                  <a:spcPct val="50000"/>
                </a:spcBef>
                <a:defRPr/>
              </a:pPr>
              <a:r>
                <a:rPr lang="en-GB" sz="2000">
                  <a:effectLst>
                    <a:outerShdw blurRad="38100" dist="38100" dir="2700000" algn="tl">
                      <a:srgbClr val="FFFFFF"/>
                    </a:outerShdw>
                  </a:effectLst>
                  <a:latin typeface="Times" charset="0"/>
                </a:rPr>
                <a:t>START</a:t>
              </a:r>
            </a:p>
          </p:txBody>
        </p:sp>
        <p:sp>
          <p:nvSpPr>
            <p:cNvPr id="315498" name="Text Box 106"/>
            <p:cNvSpPr txBox="1">
              <a:spLocks noChangeArrowheads="1"/>
            </p:cNvSpPr>
            <p:nvPr/>
          </p:nvSpPr>
          <p:spPr bwMode="auto">
            <a:xfrm>
              <a:off x="4785" y="1344"/>
              <a:ext cx="726" cy="250"/>
            </a:xfrm>
            <a:prstGeom prst="rect">
              <a:avLst/>
            </a:prstGeom>
            <a:noFill/>
            <a:ln w="9525" algn="ctr">
              <a:noFill/>
              <a:miter lim="800000"/>
              <a:headEnd/>
              <a:tailEnd/>
            </a:ln>
            <a:effectLst/>
          </p:spPr>
          <p:txBody>
            <a:bodyPr>
              <a:spAutoFit/>
            </a:bodyPr>
            <a:lstStyle/>
            <a:p>
              <a:pPr eaLnBrk="0" hangingPunct="0">
                <a:spcBef>
                  <a:spcPct val="50000"/>
                </a:spcBef>
                <a:defRPr/>
              </a:pPr>
              <a:r>
                <a:rPr lang="en-GB" sz="2000">
                  <a:effectLst>
                    <a:outerShdw blurRad="38100" dist="38100" dir="2700000" algn="tl">
                      <a:srgbClr val="FFFFFF"/>
                    </a:outerShdw>
                  </a:effectLst>
                  <a:latin typeface="Times" charset="0"/>
                </a:rPr>
                <a:t>END</a:t>
              </a:r>
            </a:p>
          </p:txBody>
        </p:sp>
      </p:grpSp>
      <p:grpSp>
        <p:nvGrpSpPr>
          <p:cNvPr id="18" name="Group 111"/>
          <p:cNvGrpSpPr>
            <a:grpSpLocks/>
          </p:cNvGrpSpPr>
          <p:nvPr/>
        </p:nvGrpSpPr>
        <p:grpSpPr bwMode="auto">
          <a:xfrm>
            <a:off x="1042988" y="5300663"/>
            <a:ext cx="7372350" cy="457200"/>
            <a:chOff x="657" y="3339"/>
            <a:chExt cx="4644" cy="288"/>
          </a:xfrm>
        </p:grpSpPr>
        <p:sp>
          <p:nvSpPr>
            <p:cNvPr id="49158" name="Line 108"/>
            <p:cNvSpPr>
              <a:spLocks noChangeShapeType="1"/>
            </p:cNvSpPr>
            <p:nvPr/>
          </p:nvSpPr>
          <p:spPr bwMode="auto">
            <a:xfrm>
              <a:off x="657" y="3521"/>
              <a:ext cx="726" cy="0"/>
            </a:xfrm>
            <a:prstGeom prst="line">
              <a:avLst/>
            </a:prstGeom>
            <a:noFill/>
            <a:ln w="50800">
              <a:solidFill>
                <a:srgbClr val="FF0000"/>
              </a:solidFill>
              <a:round/>
              <a:headEnd/>
              <a:tailEnd/>
            </a:ln>
          </p:spPr>
          <p:txBody>
            <a:bodyPr/>
            <a:lstStyle/>
            <a:p>
              <a:endParaRPr lang="en-GB"/>
            </a:p>
          </p:txBody>
        </p:sp>
        <p:sp>
          <p:nvSpPr>
            <p:cNvPr id="315501" name="Text Box 109"/>
            <p:cNvSpPr txBox="1">
              <a:spLocks noChangeArrowheads="1"/>
            </p:cNvSpPr>
            <p:nvPr/>
          </p:nvSpPr>
          <p:spPr bwMode="auto">
            <a:xfrm>
              <a:off x="1537" y="3339"/>
              <a:ext cx="376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i="1">
                  <a:solidFill>
                    <a:srgbClr val="FF0000"/>
                  </a:solidFill>
                  <a:effectLst>
                    <a:outerShdw blurRad="38100" dist="38100" dir="2700000" algn="tl">
                      <a:srgbClr val="000000"/>
                    </a:outerShdw>
                  </a:effectLst>
                  <a:latin typeface="Times" charset="0"/>
                </a:rPr>
                <a:t>This is the path of the critical activities.</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The Critical Path</a:t>
            </a:r>
            <a:endParaRPr lang="en-GB" dirty="0">
              <a:solidFill>
                <a:schemeClr val="accent1">
                  <a:satMod val="150000"/>
                </a:schemeClr>
              </a:solidFill>
            </a:endParaRPr>
          </a:p>
        </p:txBody>
      </p:sp>
      <p:sp>
        <p:nvSpPr>
          <p:cNvPr id="3" name="Content Placeholder 2"/>
          <p:cNvSpPr>
            <a:spLocks noGrp="1"/>
          </p:cNvSpPr>
          <p:nvPr>
            <p:ph idx="1"/>
          </p:nvPr>
        </p:nvSpPr>
        <p:spPr/>
        <p:txBody>
          <a:bodyPr rtlCol="0">
            <a:normAutofit lnSpcReduction="10000"/>
          </a:bodyPr>
          <a:lstStyle/>
          <a:p>
            <a:pPr marL="438912" indent="-320040" eaLnBrk="1" fontAlgn="auto" hangingPunct="1">
              <a:spcBef>
                <a:spcPts val="0"/>
              </a:spcBef>
              <a:spcAft>
                <a:spcPts val="0"/>
              </a:spcAft>
              <a:buFont typeface="Wingdings 2"/>
              <a:buChar char=""/>
              <a:defRPr/>
            </a:pPr>
            <a:endParaRPr lang="en-GB" dirty="0" smtClean="0"/>
          </a:p>
          <a:p>
            <a:pPr marL="438912" indent="-320040" eaLnBrk="1" fontAlgn="auto" hangingPunct="1">
              <a:spcBef>
                <a:spcPts val="0"/>
              </a:spcBef>
              <a:spcAft>
                <a:spcPts val="0"/>
              </a:spcAft>
              <a:buFont typeface="Wingdings 2"/>
              <a:buChar char=""/>
              <a:defRPr/>
            </a:pPr>
            <a:endParaRPr lang="en-GB" dirty="0" smtClean="0"/>
          </a:p>
          <a:p>
            <a:pPr marL="438912" indent="-320040" eaLnBrk="1" fontAlgn="auto" hangingPunct="1">
              <a:spcBef>
                <a:spcPts val="0"/>
              </a:spcBef>
              <a:spcAft>
                <a:spcPts val="0"/>
              </a:spcAft>
              <a:buFont typeface="Wingdings 2"/>
              <a:buChar char=""/>
              <a:defRPr/>
            </a:pPr>
            <a:endParaRPr lang="en-GB" dirty="0" smtClean="0"/>
          </a:p>
          <a:p>
            <a:pPr marL="438912" indent="-320040" eaLnBrk="1" fontAlgn="auto" hangingPunct="1">
              <a:spcBef>
                <a:spcPts val="0"/>
              </a:spcBef>
              <a:spcAft>
                <a:spcPts val="0"/>
              </a:spcAft>
              <a:buFont typeface="Wingdings 2"/>
              <a:buChar char=""/>
              <a:defRPr/>
            </a:pPr>
            <a:endParaRPr lang="en-GB" dirty="0" smtClean="0"/>
          </a:p>
          <a:p>
            <a:pPr marL="438912" indent="-320040" eaLnBrk="1" fontAlgn="auto" hangingPunct="1">
              <a:spcBef>
                <a:spcPts val="0"/>
              </a:spcBef>
              <a:spcAft>
                <a:spcPts val="0"/>
              </a:spcAft>
              <a:buFont typeface="Wingdings 2"/>
              <a:buChar char=""/>
              <a:defRPr/>
            </a:pPr>
            <a:endParaRPr lang="en-GB" dirty="0" smtClean="0"/>
          </a:p>
          <a:p>
            <a:pPr marL="438912" indent="-320040" eaLnBrk="1" fontAlgn="auto" hangingPunct="1">
              <a:spcBef>
                <a:spcPts val="0"/>
              </a:spcBef>
              <a:spcAft>
                <a:spcPts val="0"/>
              </a:spcAft>
              <a:buFont typeface="Wingdings 2"/>
              <a:buChar char=""/>
              <a:defRPr/>
            </a:pPr>
            <a:r>
              <a:rPr lang="en-GB" sz="2800" dirty="0" smtClean="0"/>
              <a:t>The critical path is the longest path through the project</a:t>
            </a:r>
          </a:p>
          <a:p>
            <a:pPr marL="731520" lvl="1" indent="-274320" eaLnBrk="1" fontAlgn="auto" hangingPunct="1">
              <a:spcAft>
                <a:spcPts val="0"/>
              </a:spcAft>
              <a:buFont typeface="Wingdings"/>
              <a:buChar char=""/>
              <a:defRPr/>
            </a:pPr>
            <a:r>
              <a:rPr lang="en-GB" sz="2400" dirty="0" smtClean="0"/>
              <a:t>It represents the duration of the project</a:t>
            </a:r>
          </a:p>
          <a:p>
            <a:pPr marL="731520" lvl="1" indent="-274320" eaLnBrk="1" fontAlgn="auto" hangingPunct="1">
              <a:spcAft>
                <a:spcPts val="0"/>
              </a:spcAft>
              <a:buFont typeface="Wingdings"/>
              <a:buChar char=""/>
              <a:defRPr/>
            </a:pPr>
            <a:r>
              <a:rPr lang="en-GB" sz="2400" dirty="0" smtClean="0"/>
              <a:t>All activities will be critical</a:t>
            </a:r>
          </a:p>
          <a:p>
            <a:pPr marL="731520" lvl="1" indent="-274320" eaLnBrk="1" fontAlgn="auto" hangingPunct="1">
              <a:spcAft>
                <a:spcPts val="0"/>
              </a:spcAft>
              <a:buFont typeface="Wingdings"/>
              <a:buChar char=""/>
              <a:defRPr/>
            </a:pPr>
            <a:r>
              <a:rPr lang="en-GB" sz="2400" dirty="0" smtClean="0"/>
              <a:t>The critical path will have a </a:t>
            </a:r>
            <a:r>
              <a:rPr lang="en-GB" sz="2400" i="1" dirty="0" smtClean="0"/>
              <a:t>float</a:t>
            </a:r>
            <a:r>
              <a:rPr lang="en-GB" sz="2400" dirty="0" smtClean="0"/>
              <a:t> value of zero</a:t>
            </a:r>
            <a:endParaRPr lang="en-GB" sz="2400" dirty="0"/>
          </a:p>
        </p:txBody>
      </p:sp>
      <p:sp>
        <p:nvSpPr>
          <p:cNvPr id="136196" name="Rectangle 3"/>
          <p:cNvSpPr>
            <a:spLocks noChangeArrowheads="1"/>
          </p:cNvSpPr>
          <p:nvPr/>
        </p:nvSpPr>
        <p:spPr bwMode="auto">
          <a:xfrm>
            <a:off x="428625" y="1785938"/>
            <a:ext cx="7715250" cy="2246312"/>
          </a:xfrm>
          <a:prstGeom prst="rect">
            <a:avLst/>
          </a:prstGeom>
          <a:noFill/>
          <a:ln w="9525">
            <a:noFill/>
            <a:miter lim="800000"/>
            <a:headEnd/>
            <a:tailEnd/>
          </a:ln>
        </p:spPr>
        <p:txBody>
          <a:bodyPr>
            <a:spAutoFit/>
          </a:bodyPr>
          <a:lstStyle/>
          <a:p>
            <a:pPr lvl="2"/>
            <a:r>
              <a:rPr lang="en-GB" sz="2000"/>
              <a:t>“</a:t>
            </a:r>
            <a:r>
              <a:rPr lang="en-GB" sz="2000" b="1"/>
              <a:t>Critical</a:t>
            </a:r>
            <a:r>
              <a:rPr lang="en-GB" sz="2000"/>
              <a:t>:  Activities, events, or paths which if delayed, will delay the completion of the project.  A projects </a:t>
            </a:r>
            <a:r>
              <a:rPr lang="en-GB" sz="2000" b="1" i="1"/>
              <a:t>critical path</a:t>
            </a:r>
            <a:r>
              <a:rPr lang="en-GB" sz="2000"/>
              <a:t> is understood to mean that sequence of critical activities (and critical events) that connects the project’s start event to its finish event and which cannot be delayed without delaying the project”</a:t>
            </a:r>
          </a:p>
          <a:p>
            <a:pPr lvl="2"/>
            <a:r>
              <a:rPr lang="en-GB" sz="2000"/>
              <a:t>				Meridith and Mantel, 2009</a:t>
            </a:r>
          </a:p>
        </p:txBody>
      </p:sp>
      <p:sp>
        <p:nvSpPr>
          <p:cNvPr id="5" name="Rounded Rectangular Callout 4"/>
          <p:cNvSpPr/>
          <p:nvPr/>
        </p:nvSpPr>
        <p:spPr>
          <a:xfrm>
            <a:off x="7572396" y="214313"/>
            <a:ext cx="1285854" cy="78579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50" b="1" i="1" dirty="0">
                <a:solidFill>
                  <a:schemeClr val="tx1"/>
                </a:solidFill>
              </a:rPr>
              <a:t>Definition</a:t>
            </a:r>
            <a:endParaRPr lang="en-US" sz="1850" b="1" i="1" dirty="0">
              <a:solidFill>
                <a:schemeClr val="tx1"/>
              </a:solidFill>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Path</a:t>
            </a:r>
            <a:endParaRPr lang="en-GB" dirty="0"/>
          </a:p>
        </p:txBody>
      </p:sp>
      <p:sp>
        <p:nvSpPr>
          <p:cNvPr id="3" name="Content Placeholder 2"/>
          <p:cNvSpPr>
            <a:spLocks noGrp="1"/>
          </p:cNvSpPr>
          <p:nvPr>
            <p:ph idx="1"/>
          </p:nvPr>
        </p:nvSpPr>
        <p:spPr>
          <a:xfrm>
            <a:off x="457200" y="1855365"/>
            <a:ext cx="8229600" cy="4525963"/>
          </a:xfrm>
        </p:spPr>
        <p:txBody>
          <a:bodyPr>
            <a:normAutofit fontScale="92500" lnSpcReduction="10000"/>
          </a:bodyPr>
          <a:lstStyle/>
          <a:p>
            <a:r>
              <a:rPr lang="en-GB" dirty="0"/>
              <a:t>What does the critical path really mean?</a:t>
            </a:r>
          </a:p>
          <a:p>
            <a:r>
              <a:rPr lang="en-GB" dirty="0"/>
              <a:t>The critical path shows the shortest time in which a project can be completed.</a:t>
            </a:r>
          </a:p>
          <a:p>
            <a:r>
              <a:rPr lang="en-GB" dirty="0"/>
              <a:t>Even though the critical path is the longest path, it represents the shortest time it takes to complete a project.  </a:t>
            </a:r>
            <a:endParaRPr lang="en-GB" dirty="0" smtClean="0"/>
          </a:p>
          <a:p>
            <a:r>
              <a:rPr lang="en-GB" dirty="0" smtClean="0"/>
              <a:t>If </a:t>
            </a:r>
            <a:r>
              <a:rPr lang="en-GB" dirty="0"/>
              <a:t>one or more of the activities on the critical path takes longer than planned, the whole project schedule will slip unless the project manager takes corrective action</a:t>
            </a:r>
            <a:r>
              <a:rPr lang="en-GB" dirty="0" smtClean="0"/>
              <a:t>.</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Path Durations</a:t>
            </a:r>
            <a:endParaRPr lang="en-GB" dirty="0">
              <a:solidFill>
                <a:schemeClr val="accent1">
                  <a:satMod val="150000"/>
                </a:schemeClr>
              </a:solidFill>
            </a:endParaRPr>
          </a:p>
        </p:txBody>
      </p:sp>
      <p:sp>
        <p:nvSpPr>
          <p:cNvPr id="137219" name="Content Placeholder 2"/>
          <p:cNvSpPr>
            <a:spLocks noGrp="1"/>
          </p:cNvSpPr>
          <p:nvPr>
            <p:ph idx="1"/>
          </p:nvPr>
        </p:nvSpPr>
        <p:spPr/>
        <p:txBody>
          <a:bodyPr>
            <a:normAutofit lnSpcReduction="10000"/>
          </a:bodyPr>
          <a:lstStyle/>
          <a:p>
            <a:pPr eaLnBrk="1" hangingPunct="1"/>
            <a:r>
              <a:rPr lang="en-GB" sz="2800" smtClean="0"/>
              <a:t>Consider the network below</a:t>
            </a:r>
          </a:p>
          <a:p>
            <a:pPr eaLnBrk="1" hangingPunct="1"/>
            <a:endParaRPr lang="en-GB" sz="2800" smtClean="0"/>
          </a:p>
          <a:p>
            <a:pPr eaLnBrk="1" hangingPunct="1"/>
            <a:endParaRPr lang="en-GB" sz="2800" smtClean="0"/>
          </a:p>
          <a:p>
            <a:pPr eaLnBrk="1" hangingPunct="1"/>
            <a:endParaRPr lang="en-GB" sz="2800" smtClean="0"/>
          </a:p>
          <a:p>
            <a:pPr eaLnBrk="1" hangingPunct="1"/>
            <a:endParaRPr lang="en-GB" sz="2800" smtClean="0"/>
          </a:p>
          <a:p>
            <a:pPr eaLnBrk="1" hangingPunct="1"/>
            <a:endParaRPr lang="en-GB" sz="2800" smtClean="0"/>
          </a:p>
          <a:p>
            <a:pPr eaLnBrk="1" hangingPunct="1"/>
            <a:r>
              <a:rPr lang="en-GB" sz="2800" smtClean="0"/>
              <a:t>It consists of the following paths</a:t>
            </a:r>
          </a:p>
          <a:p>
            <a:pPr lvl="1" eaLnBrk="1" hangingPunct="1"/>
            <a:r>
              <a:rPr lang="en-GB" sz="2400" smtClean="0"/>
              <a:t>ABDF = 28 days</a:t>
            </a:r>
          </a:p>
          <a:p>
            <a:pPr lvl="1" eaLnBrk="1" hangingPunct="1"/>
            <a:r>
              <a:rPr lang="en-GB" sz="2400" smtClean="0"/>
              <a:t>ABEF = 26 days</a:t>
            </a:r>
          </a:p>
          <a:p>
            <a:pPr lvl="1" eaLnBrk="1" hangingPunct="1"/>
            <a:r>
              <a:rPr lang="en-GB" sz="2400" smtClean="0"/>
              <a:t>ACEF = 24 days</a:t>
            </a:r>
          </a:p>
        </p:txBody>
      </p:sp>
      <p:grpSp>
        <p:nvGrpSpPr>
          <p:cNvPr id="3" name="Group 60"/>
          <p:cNvGrpSpPr>
            <a:grpSpLocks/>
          </p:cNvGrpSpPr>
          <p:nvPr/>
        </p:nvGrpSpPr>
        <p:grpSpPr bwMode="auto">
          <a:xfrm>
            <a:off x="1571625" y="2428875"/>
            <a:ext cx="6210300" cy="1133475"/>
            <a:chOff x="855" y="1604"/>
            <a:chExt cx="3912" cy="817"/>
          </a:xfrm>
        </p:grpSpPr>
        <p:sp>
          <p:nvSpPr>
            <p:cNvPr id="137221" name="Rectangle 12"/>
            <p:cNvSpPr>
              <a:spLocks noChangeArrowheads="1"/>
            </p:cNvSpPr>
            <p:nvPr/>
          </p:nvSpPr>
          <p:spPr bwMode="blackWhite">
            <a:xfrm>
              <a:off x="4250" y="1905"/>
              <a:ext cx="517"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F, 4d</a:t>
              </a:r>
              <a:endParaRPr lang="en-US" sz="1400"/>
            </a:p>
          </p:txBody>
        </p:sp>
        <p:sp>
          <p:nvSpPr>
            <p:cNvPr id="137222" name="Rectangle 13"/>
            <p:cNvSpPr>
              <a:spLocks noChangeArrowheads="1"/>
            </p:cNvSpPr>
            <p:nvPr/>
          </p:nvSpPr>
          <p:spPr bwMode="blackWhite">
            <a:xfrm>
              <a:off x="3246" y="2215"/>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E, 3d</a:t>
              </a:r>
              <a:endParaRPr lang="en-US" sz="1400"/>
            </a:p>
          </p:txBody>
        </p:sp>
        <p:sp>
          <p:nvSpPr>
            <p:cNvPr id="137223" name="Rectangle 14"/>
            <p:cNvSpPr>
              <a:spLocks noChangeArrowheads="1"/>
            </p:cNvSpPr>
            <p:nvPr/>
          </p:nvSpPr>
          <p:spPr bwMode="blackWhite">
            <a:xfrm>
              <a:off x="3227" y="1611"/>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D, 5d</a:t>
              </a:r>
              <a:endParaRPr lang="en-US" sz="1400"/>
            </a:p>
          </p:txBody>
        </p:sp>
        <p:sp>
          <p:nvSpPr>
            <p:cNvPr id="137224" name="Rectangle 15"/>
            <p:cNvSpPr>
              <a:spLocks noChangeArrowheads="1"/>
            </p:cNvSpPr>
            <p:nvPr/>
          </p:nvSpPr>
          <p:spPr bwMode="blackWhite">
            <a:xfrm>
              <a:off x="855" y="1919"/>
              <a:ext cx="517"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A,7d</a:t>
              </a:r>
              <a:endParaRPr lang="en-US" sz="1400"/>
            </a:p>
          </p:txBody>
        </p:sp>
        <p:sp>
          <p:nvSpPr>
            <p:cNvPr id="137225" name="Rectangle 16"/>
            <p:cNvSpPr>
              <a:spLocks noChangeArrowheads="1"/>
            </p:cNvSpPr>
            <p:nvPr/>
          </p:nvSpPr>
          <p:spPr bwMode="blackWhite">
            <a:xfrm>
              <a:off x="1902" y="2221"/>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C, 10d</a:t>
              </a:r>
              <a:endParaRPr lang="en-US" sz="1400"/>
            </a:p>
          </p:txBody>
        </p:sp>
        <p:sp>
          <p:nvSpPr>
            <p:cNvPr id="137226" name="Rectangle 17"/>
            <p:cNvSpPr>
              <a:spLocks noChangeArrowheads="1"/>
            </p:cNvSpPr>
            <p:nvPr/>
          </p:nvSpPr>
          <p:spPr bwMode="blackWhite">
            <a:xfrm>
              <a:off x="1877" y="1604"/>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B, 12d</a:t>
              </a:r>
              <a:endParaRPr lang="en-US" sz="1400"/>
            </a:p>
          </p:txBody>
        </p:sp>
        <p:sp>
          <p:nvSpPr>
            <p:cNvPr id="137227" name="Line 10"/>
            <p:cNvSpPr>
              <a:spLocks noChangeShapeType="1"/>
            </p:cNvSpPr>
            <p:nvPr/>
          </p:nvSpPr>
          <p:spPr bwMode="blackWhite">
            <a:xfrm>
              <a:off x="1530" y="2009"/>
              <a:ext cx="0" cy="322"/>
            </a:xfrm>
            <a:prstGeom prst="line">
              <a:avLst/>
            </a:prstGeom>
            <a:noFill/>
            <a:ln w="12700">
              <a:solidFill>
                <a:schemeClr val="tx1"/>
              </a:solidFill>
              <a:round/>
              <a:headEnd/>
              <a:tailEnd/>
            </a:ln>
          </p:spPr>
          <p:txBody>
            <a:bodyPr>
              <a:spAutoFit/>
            </a:bodyPr>
            <a:lstStyle/>
            <a:p>
              <a:endParaRPr lang="en-GB"/>
            </a:p>
          </p:txBody>
        </p:sp>
        <p:sp>
          <p:nvSpPr>
            <p:cNvPr id="137228" name="Line 11"/>
            <p:cNvSpPr>
              <a:spLocks noChangeShapeType="1"/>
            </p:cNvSpPr>
            <p:nvPr/>
          </p:nvSpPr>
          <p:spPr bwMode="blackWhite">
            <a:xfrm>
              <a:off x="1376" y="1956"/>
              <a:ext cx="152" cy="0"/>
            </a:xfrm>
            <a:prstGeom prst="line">
              <a:avLst/>
            </a:prstGeom>
            <a:noFill/>
            <a:ln w="12700">
              <a:solidFill>
                <a:schemeClr val="tx1"/>
              </a:solidFill>
              <a:round/>
              <a:headEnd/>
              <a:tailEnd/>
            </a:ln>
          </p:spPr>
          <p:txBody>
            <a:bodyPr>
              <a:spAutoFit/>
            </a:bodyPr>
            <a:lstStyle/>
            <a:p>
              <a:endParaRPr lang="en-GB"/>
            </a:p>
          </p:txBody>
        </p:sp>
        <p:sp>
          <p:nvSpPr>
            <p:cNvPr id="137229" name="Line 12"/>
            <p:cNvSpPr>
              <a:spLocks noChangeShapeType="1"/>
            </p:cNvSpPr>
            <p:nvPr/>
          </p:nvSpPr>
          <p:spPr bwMode="blackWhite">
            <a:xfrm>
              <a:off x="1526" y="1678"/>
              <a:ext cx="347" cy="0"/>
            </a:xfrm>
            <a:prstGeom prst="line">
              <a:avLst/>
            </a:prstGeom>
            <a:noFill/>
            <a:ln w="12700">
              <a:solidFill>
                <a:schemeClr val="tx1"/>
              </a:solidFill>
              <a:round/>
              <a:headEnd/>
              <a:tailEnd type="triangle" w="med" len="med"/>
            </a:ln>
          </p:spPr>
          <p:txBody>
            <a:bodyPr>
              <a:spAutoFit/>
            </a:bodyPr>
            <a:lstStyle/>
            <a:p>
              <a:endParaRPr lang="en-GB"/>
            </a:p>
          </p:txBody>
        </p:sp>
        <p:sp>
          <p:nvSpPr>
            <p:cNvPr id="137230" name="Line 13"/>
            <p:cNvSpPr>
              <a:spLocks noChangeShapeType="1"/>
            </p:cNvSpPr>
            <p:nvPr/>
          </p:nvSpPr>
          <p:spPr bwMode="blackWhite">
            <a:xfrm flipV="1">
              <a:off x="1526" y="2324"/>
              <a:ext cx="372" cy="1"/>
            </a:xfrm>
            <a:prstGeom prst="line">
              <a:avLst/>
            </a:prstGeom>
            <a:noFill/>
            <a:ln w="12700">
              <a:solidFill>
                <a:schemeClr val="tx1"/>
              </a:solidFill>
              <a:round/>
              <a:headEnd/>
              <a:tailEnd type="triangle" w="med" len="med"/>
            </a:ln>
          </p:spPr>
          <p:txBody>
            <a:bodyPr>
              <a:spAutoFit/>
            </a:bodyPr>
            <a:lstStyle/>
            <a:p>
              <a:endParaRPr lang="en-GB"/>
            </a:p>
          </p:txBody>
        </p:sp>
        <p:sp>
          <p:nvSpPr>
            <p:cNvPr id="137231" name="Line 14"/>
            <p:cNvSpPr>
              <a:spLocks noChangeShapeType="1"/>
            </p:cNvSpPr>
            <p:nvPr/>
          </p:nvSpPr>
          <p:spPr bwMode="blackWhite">
            <a:xfrm>
              <a:off x="2401" y="1690"/>
              <a:ext cx="821" cy="0"/>
            </a:xfrm>
            <a:prstGeom prst="line">
              <a:avLst/>
            </a:prstGeom>
            <a:noFill/>
            <a:ln w="12700">
              <a:solidFill>
                <a:schemeClr val="tx1"/>
              </a:solidFill>
              <a:round/>
              <a:headEnd/>
              <a:tailEnd type="triangle" w="med" len="med"/>
            </a:ln>
          </p:spPr>
          <p:txBody>
            <a:bodyPr>
              <a:spAutoFit/>
            </a:bodyPr>
            <a:lstStyle/>
            <a:p>
              <a:endParaRPr lang="en-GB"/>
            </a:p>
          </p:txBody>
        </p:sp>
        <p:sp>
          <p:nvSpPr>
            <p:cNvPr id="137232" name="Line 15"/>
            <p:cNvSpPr>
              <a:spLocks noChangeShapeType="1"/>
            </p:cNvSpPr>
            <p:nvPr/>
          </p:nvSpPr>
          <p:spPr bwMode="blackWhite">
            <a:xfrm flipV="1">
              <a:off x="2430" y="2324"/>
              <a:ext cx="815" cy="0"/>
            </a:xfrm>
            <a:prstGeom prst="line">
              <a:avLst/>
            </a:prstGeom>
            <a:noFill/>
            <a:ln w="12700">
              <a:solidFill>
                <a:schemeClr val="tx1"/>
              </a:solidFill>
              <a:round/>
              <a:headEnd/>
              <a:tailEnd type="triangle" w="med" len="med"/>
            </a:ln>
          </p:spPr>
          <p:txBody>
            <a:bodyPr>
              <a:spAutoFit/>
            </a:bodyPr>
            <a:lstStyle/>
            <a:p>
              <a:endParaRPr lang="en-GB"/>
            </a:p>
          </p:txBody>
        </p:sp>
        <p:sp>
          <p:nvSpPr>
            <p:cNvPr id="137233" name="Line 19"/>
            <p:cNvSpPr>
              <a:spLocks noChangeShapeType="1"/>
            </p:cNvSpPr>
            <p:nvPr/>
          </p:nvSpPr>
          <p:spPr bwMode="blackWhite">
            <a:xfrm>
              <a:off x="3743" y="1693"/>
              <a:ext cx="183" cy="0"/>
            </a:xfrm>
            <a:prstGeom prst="line">
              <a:avLst/>
            </a:prstGeom>
            <a:noFill/>
            <a:ln w="12700">
              <a:solidFill>
                <a:schemeClr val="tx1"/>
              </a:solidFill>
              <a:round/>
              <a:headEnd/>
              <a:tailEnd/>
            </a:ln>
          </p:spPr>
          <p:txBody>
            <a:bodyPr>
              <a:spAutoFit/>
            </a:bodyPr>
            <a:lstStyle/>
            <a:p>
              <a:endParaRPr lang="en-GB"/>
            </a:p>
          </p:txBody>
        </p:sp>
        <p:sp>
          <p:nvSpPr>
            <p:cNvPr id="137234" name="Line 20"/>
            <p:cNvSpPr>
              <a:spLocks noChangeShapeType="1"/>
            </p:cNvSpPr>
            <p:nvPr/>
          </p:nvSpPr>
          <p:spPr bwMode="blackWhite">
            <a:xfrm>
              <a:off x="3764" y="2323"/>
              <a:ext cx="158" cy="0"/>
            </a:xfrm>
            <a:prstGeom prst="line">
              <a:avLst/>
            </a:prstGeom>
            <a:noFill/>
            <a:ln w="12700">
              <a:solidFill>
                <a:schemeClr val="tx1"/>
              </a:solidFill>
              <a:round/>
              <a:headEnd/>
              <a:tailEnd/>
            </a:ln>
          </p:spPr>
          <p:txBody>
            <a:bodyPr>
              <a:spAutoFit/>
            </a:bodyPr>
            <a:lstStyle/>
            <a:p>
              <a:endParaRPr lang="en-GB"/>
            </a:p>
          </p:txBody>
        </p:sp>
        <p:sp>
          <p:nvSpPr>
            <p:cNvPr id="137235" name="Line 21"/>
            <p:cNvSpPr>
              <a:spLocks noChangeShapeType="1"/>
            </p:cNvSpPr>
            <p:nvPr/>
          </p:nvSpPr>
          <p:spPr bwMode="blackWhite">
            <a:xfrm>
              <a:off x="3922" y="1690"/>
              <a:ext cx="0" cy="260"/>
            </a:xfrm>
            <a:prstGeom prst="line">
              <a:avLst/>
            </a:prstGeom>
            <a:noFill/>
            <a:ln w="12700">
              <a:solidFill>
                <a:schemeClr val="tx1"/>
              </a:solidFill>
              <a:round/>
              <a:headEnd/>
              <a:tailEnd/>
            </a:ln>
          </p:spPr>
          <p:txBody>
            <a:bodyPr>
              <a:spAutoFit/>
            </a:bodyPr>
            <a:lstStyle/>
            <a:p>
              <a:endParaRPr lang="en-GB"/>
            </a:p>
          </p:txBody>
        </p:sp>
        <p:sp>
          <p:nvSpPr>
            <p:cNvPr id="137236" name="Line 22"/>
            <p:cNvSpPr>
              <a:spLocks noChangeShapeType="1"/>
            </p:cNvSpPr>
            <p:nvPr/>
          </p:nvSpPr>
          <p:spPr bwMode="blackWhite">
            <a:xfrm flipV="1">
              <a:off x="3922" y="2079"/>
              <a:ext cx="0" cy="248"/>
            </a:xfrm>
            <a:prstGeom prst="line">
              <a:avLst/>
            </a:prstGeom>
            <a:noFill/>
            <a:ln w="12700">
              <a:solidFill>
                <a:schemeClr val="tx1"/>
              </a:solidFill>
              <a:round/>
              <a:headEnd/>
              <a:tailEnd/>
            </a:ln>
          </p:spPr>
          <p:txBody>
            <a:bodyPr>
              <a:spAutoFit/>
            </a:bodyPr>
            <a:lstStyle/>
            <a:p>
              <a:endParaRPr lang="en-GB"/>
            </a:p>
          </p:txBody>
        </p:sp>
        <p:sp>
          <p:nvSpPr>
            <p:cNvPr id="137237" name="Line 23"/>
            <p:cNvSpPr>
              <a:spLocks noChangeShapeType="1"/>
            </p:cNvSpPr>
            <p:nvPr/>
          </p:nvSpPr>
          <p:spPr bwMode="blackWhite">
            <a:xfrm flipV="1">
              <a:off x="3922" y="1944"/>
              <a:ext cx="326" cy="1"/>
            </a:xfrm>
            <a:prstGeom prst="line">
              <a:avLst/>
            </a:prstGeom>
            <a:noFill/>
            <a:ln w="12700">
              <a:solidFill>
                <a:schemeClr val="tx1"/>
              </a:solidFill>
              <a:round/>
              <a:headEnd/>
              <a:tailEnd type="triangle" w="med" len="med"/>
            </a:ln>
          </p:spPr>
          <p:txBody>
            <a:bodyPr>
              <a:spAutoFit/>
            </a:bodyPr>
            <a:lstStyle/>
            <a:p>
              <a:endParaRPr lang="en-GB"/>
            </a:p>
          </p:txBody>
        </p:sp>
        <p:sp>
          <p:nvSpPr>
            <p:cNvPr id="137238" name="Line 24"/>
            <p:cNvSpPr>
              <a:spLocks noChangeShapeType="1"/>
            </p:cNvSpPr>
            <p:nvPr/>
          </p:nvSpPr>
          <p:spPr bwMode="blackWhite">
            <a:xfrm>
              <a:off x="3922" y="2082"/>
              <a:ext cx="325" cy="0"/>
            </a:xfrm>
            <a:prstGeom prst="line">
              <a:avLst/>
            </a:prstGeom>
            <a:noFill/>
            <a:ln w="12700">
              <a:solidFill>
                <a:schemeClr val="tx1"/>
              </a:solidFill>
              <a:round/>
              <a:headEnd/>
              <a:tailEnd type="triangle" w="med" len="med"/>
            </a:ln>
          </p:spPr>
          <p:txBody>
            <a:bodyPr>
              <a:spAutoFit/>
            </a:bodyPr>
            <a:lstStyle/>
            <a:p>
              <a:endParaRPr lang="en-GB"/>
            </a:p>
          </p:txBody>
        </p:sp>
        <p:sp>
          <p:nvSpPr>
            <p:cNvPr id="137239" name="Line 25"/>
            <p:cNvSpPr>
              <a:spLocks noChangeShapeType="1"/>
            </p:cNvSpPr>
            <p:nvPr/>
          </p:nvSpPr>
          <p:spPr bwMode="blackWhite">
            <a:xfrm>
              <a:off x="1372" y="2006"/>
              <a:ext cx="158" cy="0"/>
            </a:xfrm>
            <a:prstGeom prst="line">
              <a:avLst/>
            </a:prstGeom>
            <a:noFill/>
            <a:ln w="12700">
              <a:solidFill>
                <a:schemeClr val="tx1"/>
              </a:solidFill>
              <a:round/>
              <a:headEnd/>
              <a:tailEnd/>
            </a:ln>
          </p:spPr>
          <p:txBody>
            <a:bodyPr>
              <a:spAutoFit/>
            </a:bodyPr>
            <a:lstStyle/>
            <a:p>
              <a:endParaRPr lang="en-GB"/>
            </a:p>
          </p:txBody>
        </p:sp>
        <p:sp>
          <p:nvSpPr>
            <p:cNvPr id="137240" name="Line 26"/>
            <p:cNvSpPr>
              <a:spLocks noChangeShapeType="1"/>
            </p:cNvSpPr>
            <p:nvPr/>
          </p:nvSpPr>
          <p:spPr bwMode="blackWhite">
            <a:xfrm flipH="1">
              <a:off x="1529" y="1678"/>
              <a:ext cx="1" cy="281"/>
            </a:xfrm>
            <a:prstGeom prst="line">
              <a:avLst/>
            </a:prstGeom>
            <a:noFill/>
            <a:ln w="12700">
              <a:solidFill>
                <a:schemeClr val="tx1"/>
              </a:solidFill>
              <a:round/>
              <a:headEnd/>
              <a:tailEnd/>
            </a:ln>
          </p:spPr>
          <p:txBody>
            <a:bodyPr>
              <a:spAutoFit/>
            </a:bodyPr>
            <a:lstStyle/>
            <a:p>
              <a:endParaRPr lang="en-GB"/>
            </a:p>
          </p:txBody>
        </p:sp>
        <p:sp>
          <p:nvSpPr>
            <p:cNvPr id="137241" name="Freeform 57"/>
            <p:cNvSpPr>
              <a:spLocks/>
            </p:cNvSpPr>
            <p:nvPr/>
          </p:nvSpPr>
          <p:spPr bwMode="auto">
            <a:xfrm>
              <a:off x="2394" y="1758"/>
              <a:ext cx="843" cy="486"/>
            </a:xfrm>
            <a:custGeom>
              <a:avLst/>
              <a:gdLst>
                <a:gd name="T0" fmla="*/ 0 w 843"/>
                <a:gd name="T1" fmla="*/ 0 h 486"/>
                <a:gd name="T2" fmla="*/ 408 w 843"/>
                <a:gd name="T3" fmla="*/ 0 h 486"/>
                <a:gd name="T4" fmla="*/ 408 w 843"/>
                <a:gd name="T5" fmla="*/ 486 h 486"/>
                <a:gd name="T6" fmla="*/ 843 w 843"/>
                <a:gd name="T7" fmla="*/ 486 h 486"/>
                <a:gd name="T8" fmla="*/ 0 60000 65536"/>
                <a:gd name="T9" fmla="*/ 0 60000 65536"/>
                <a:gd name="T10" fmla="*/ 0 60000 65536"/>
                <a:gd name="T11" fmla="*/ 0 60000 65536"/>
                <a:gd name="T12" fmla="*/ 0 w 843"/>
                <a:gd name="T13" fmla="*/ 0 h 486"/>
                <a:gd name="T14" fmla="*/ 843 w 843"/>
                <a:gd name="T15" fmla="*/ 486 h 486"/>
              </a:gdLst>
              <a:ahLst/>
              <a:cxnLst>
                <a:cxn ang="T8">
                  <a:pos x="T0" y="T1"/>
                </a:cxn>
                <a:cxn ang="T9">
                  <a:pos x="T2" y="T3"/>
                </a:cxn>
                <a:cxn ang="T10">
                  <a:pos x="T4" y="T5"/>
                </a:cxn>
                <a:cxn ang="T11">
                  <a:pos x="T6" y="T7"/>
                </a:cxn>
              </a:cxnLst>
              <a:rect l="T12" t="T13" r="T14" b="T15"/>
              <a:pathLst>
                <a:path w="843" h="486">
                  <a:moveTo>
                    <a:pt x="0" y="0"/>
                  </a:moveTo>
                  <a:lnTo>
                    <a:pt x="408" y="0"/>
                  </a:lnTo>
                  <a:lnTo>
                    <a:pt x="408" y="486"/>
                  </a:lnTo>
                  <a:lnTo>
                    <a:pt x="843" y="486"/>
                  </a:lnTo>
                </a:path>
              </a:pathLst>
            </a:custGeom>
            <a:noFill/>
            <a:ln w="12700">
              <a:solidFill>
                <a:schemeClr val="tx1"/>
              </a:solidFill>
              <a:round/>
              <a:headEnd/>
              <a:tailEnd type="triangle" w="med" len="med"/>
            </a:ln>
          </p:spPr>
          <p:txBody>
            <a:bodyPr>
              <a:spAutoFit/>
            </a:bodyPr>
            <a:lstStyle/>
            <a:p>
              <a:endParaRPr lang="en-US"/>
            </a:p>
          </p:txBody>
        </p:sp>
      </p:gr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Path Durations</a:t>
            </a:r>
            <a:endParaRPr lang="en-GB" dirty="0">
              <a:solidFill>
                <a:schemeClr val="accent1">
                  <a:satMod val="150000"/>
                </a:schemeClr>
              </a:solidFill>
            </a:endParaRPr>
          </a:p>
        </p:txBody>
      </p:sp>
      <p:sp>
        <p:nvSpPr>
          <p:cNvPr id="138243" name="Content Placeholder 2"/>
          <p:cNvSpPr>
            <a:spLocks noGrp="1"/>
          </p:cNvSpPr>
          <p:nvPr>
            <p:ph idx="1"/>
          </p:nvPr>
        </p:nvSpPr>
        <p:spPr/>
        <p:txBody>
          <a:bodyPr>
            <a:normAutofit lnSpcReduction="10000"/>
          </a:bodyPr>
          <a:lstStyle/>
          <a:p>
            <a:pPr eaLnBrk="1" hangingPunct="1"/>
            <a:r>
              <a:rPr lang="en-GB" sz="2800" smtClean="0"/>
              <a:t>The critical path is ABDF which has a duration of 28 days</a:t>
            </a:r>
          </a:p>
          <a:p>
            <a:pPr eaLnBrk="1" hangingPunct="1"/>
            <a:r>
              <a:rPr lang="en-GB" sz="2800" smtClean="0"/>
              <a:t>The other path durations are shorter and have some ‘free time’</a:t>
            </a:r>
          </a:p>
          <a:p>
            <a:pPr lvl="1" eaLnBrk="1" hangingPunct="1"/>
            <a:r>
              <a:rPr lang="en-GB" sz="2600" smtClean="0"/>
              <a:t>ABEF 28-26 = 2 days</a:t>
            </a:r>
          </a:p>
          <a:p>
            <a:pPr lvl="1" eaLnBrk="1" hangingPunct="1"/>
            <a:r>
              <a:rPr lang="en-GB" sz="2600" smtClean="0"/>
              <a:t>ACEF 28-24 = 4 days</a:t>
            </a:r>
          </a:p>
          <a:p>
            <a:pPr eaLnBrk="1" hangingPunct="1"/>
            <a:r>
              <a:rPr lang="en-GB" sz="2800" smtClean="0"/>
              <a:t>But what does this mean? Could we delay the  whole path ABEF by up to 2days?</a:t>
            </a:r>
          </a:p>
          <a:p>
            <a:pPr eaLnBrk="1" hangingPunct="1"/>
            <a:r>
              <a:rPr lang="en-GB" sz="2800" smtClean="0"/>
              <a:t>No, only some of the activities on the path can be delayed (the non-critical activities).</a:t>
            </a:r>
          </a:p>
        </p:txBody>
      </p:sp>
      <p:pic>
        <p:nvPicPr>
          <p:cNvPr id="138244" name="Picture 3" descr="C:\Documents and Settings\Dave\Local Settings\Temporary Internet Files\Content.IE5\UTTAJMDC\MCj03631680000[1].wmf"/>
          <p:cNvPicPr>
            <a:picLocks noChangeAspect="1" noChangeArrowheads="1"/>
          </p:cNvPicPr>
          <p:nvPr/>
        </p:nvPicPr>
        <p:blipFill>
          <a:blip r:embed="rId3" cstate="print"/>
          <a:srcRect/>
          <a:stretch>
            <a:fillRect/>
          </a:stretch>
        </p:blipFill>
        <p:spPr bwMode="auto">
          <a:xfrm>
            <a:off x="428625" y="4429125"/>
            <a:ext cx="485775" cy="639763"/>
          </a:xfrm>
          <a:prstGeom prst="rect">
            <a:avLst/>
          </a:prstGeom>
          <a:noFill/>
          <a:ln w="9525">
            <a:noFill/>
            <a:miter lim="800000"/>
            <a:headEnd/>
            <a:tailEnd/>
          </a:ln>
        </p:spPr>
      </p:pic>
      <p:pic>
        <p:nvPicPr>
          <p:cNvPr id="138245" name="Picture 6" descr="C:\Documents and Settings\Dave\Local Settings\Temporary Internet Files\Content.IE5\NQ03J5W9\MCj01560530000[1].wmf"/>
          <p:cNvPicPr>
            <a:picLocks noChangeAspect="1" noChangeArrowheads="1"/>
          </p:cNvPicPr>
          <p:nvPr/>
        </p:nvPicPr>
        <p:blipFill>
          <a:blip r:embed="rId4" cstate="print"/>
          <a:srcRect/>
          <a:stretch>
            <a:fillRect/>
          </a:stretch>
        </p:blipFill>
        <p:spPr bwMode="auto">
          <a:xfrm>
            <a:off x="428625" y="5286375"/>
            <a:ext cx="500063" cy="5715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solidFill>
                  <a:schemeClr val="accent1">
                    <a:satMod val="150000"/>
                  </a:schemeClr>
                </a:solidFill>
              </a:rPr>
              <a:t>Calculating the Critical Path</a:t>
            </a:r>
            <a:br>
              <a:rPr lang="en-GB" dirty="0" smtClean="0">
                <a:solidFill>
                  <a:schemeClr val="accent1">
                    <a:satMod val="150000"/>
                  </a:schemeClr>
                </a:solidFill>
              </a:rPr>
            </a:br>
            <a:r>
              <a:rPr lang="en-GB" dirty="0" smtClean="0">
                <a:solidFill>
                  <a:schemeClr val="accent1">
                    <a:satMod val="150000"/>
                  </a:schemeClr>
                </a:solidFill>
              </a:rPr>
              <a:t>Terms Explained</a:t>
            </a:r>
            <a:endParaRPr lang="en-GB" dirty="0">
              <a:solidFill>
                <a:schemeClr val="accent1">
                  <a:satMod val="150000"/>
                </a:schemeClr>
              </a:solidFill>
            </a:endParaRPr>
          </a:p>
        </p:txBody>
      </p:sp>
      <p:sp>
        <p:nvSpPr>
          <p:cNvPr id="3" name="Content Placeholder 2"/>
          <p:cNvSpPr>
            <a:spLocks noGrp="1"/>
          </p:cNvSpPr>
          <p:nvPr>
            <p:ph idx="1"/>
          </p:nvPr>
        </p:nvSpPr>
        <p:spPr>
          <a:xfrm>
            <a:off x="285750" y="1785938"/>
            <a:ext cx="3643313" cy="4625975"/>
          </a:xfrm>
        </p:spPr>
        <p:txBody>
          <a:bodyPr rtlCol="0">
            <a:normAutofit fontScale="85000" lnSpcReduction="20000"/>
          </a:bodyPr>
          <a:lstStyle/>
          <a:p>
            <a:pPr marL="438912" indent="-320040" eaLnBrk="1" fontAlgn="auto" hangingPunct="1">
              <a:spcBef>
                <a:spcPts val="0"/>
              </a:spcBef>
              <a:spcAft>
                <a:spcPts val="0"/>
              </a:spcAft>
              <a:buFont typeface="Wingdings 2"/>
              <a:buChar char=""/>
              <a:defRPr/>
            </a:pPr>
            <a:r>
              <a:rPr lang="en-US" sz="2600" u="sng" dirty="0" smtClean="0">
                <a:effectLst>
                  <a:outerShdw blurRad="38100" dist="38100" dir="2700000" algn="tl">
                    <a:srgbClr val="000000">
                      <a:alpha val="43137"/>
                    </a:srgbClr>
                  </a:outerShdw>
                </a:effectLst>
              </a:rPr>
              <a:t>E</a:t>
            </a:r>
            <a:r>
              <a:rPr lang="en-US" sz="2600" dirty="0" smtClean="0">
                <a:effectLst>
                  <a:outerShdw blurRad="38100" dist="38100" dir="2700000" algn="tl">
                    <a:srgbClr val="000000">
                      <a:alpha val="43137"/>
                    </a:srgbClr>
                  </a:outerShdw>
                </a:effectLst>
              </a:rPr>
              <a:t>arly </a:t>
            </a:r>
            <a:r>
              <a:rPr lang="en-US" sz="2600" u="sng" dirty="0" smtClean="0">
                <a:effectLst>
                  <a:outerShdw blurRad="38100" dist="38100" dir="2700000" algn="tl">
                    <a:srgbClr val="000000">
                      <a:alpha val="43137"/>
                    </a:srgbClr>
                  </a:outerShdw>
                </a:effectLst>
              </a:rPr>
              <a:t>S</a:t>
            </a:r>
            <a:r>
              <a:rPr lang="en-US" sz="2600" dirty="0" smtClean="0">
                <a:effectLst>
                  <a:outerShdw blurRad="38100" dist="38100" dir="2700000" algn="tl">
                    <a:srgbClr val="000000">
                      <a:alpha val="43137"/>
                    </a:srgbClr>
                  </a:outerShdw>
                </a:effectLst>
              </a:rPr>
              <a:t>tart (ES)</a:t>
            </a:r>
            <a:r>
              <a:rPr lang="en-US" sz="2600" dirty="0" smtClean="0"/>
              <a:t>: earliest time an activity can begin</a:t>
            </a:r>
          </a:p>
          <a:p>
            <a:pPr marL="731520" lvl="1" indent="-274320" eaLnBrk="1" fontAlgn="auto" hangingPunct="1">
              <a:spcAft>
                <a:spcPts val="0"/>
              </a:spcAft>
              <a:buFont typeface="Wingdings"/>
              <a:buChar char=""/>
              <a:defRPr/>
            </a:pPr>
            <a:r>
              <a:rPr lang="en-US" sz="2200" dirty="0" smtClean="0"/>
              <a:t>Without interfering with the completion of preceding activities</a:t>
            </a:r>
          </a:p>
          <a:p>
            <a:pPr marL="438912" indent="-320040" eaLnBrk="1" fontAlgn="auto" hangingPunct="1">
              <a:spcBef>
                <a:spcPts val="0"/>
              </a:spcBef>
              <a:spcAft>
                <a:spcPts val="0"/>
              </a:spcAft>
              <a:buFont typeface="Wingdings 2"/>
              <a:buChar char=""/>
              <a:defRPr/>
            </a:pPr>
            <a:r>
              <a:rPr lang="en-US" sz="2600" u="sng" dirty="0" smtClean="0">
                <a:effectLst>
                  <a:outerShdw blurRad="38100" dist="38100" dir="2700000" algn="tl">
                    <a:srgbClr val="000000">
                      <a:alpha val="43137"/>
                    </a:srgbClr>
                  </a:outerShdw>
                </a:effectLst>
              </a:rPr>
              <a:t>E</a:t>
            </a:r>
            <a:r>
              <a:rPr lang="en-US" sz="2600" dirty="0" smtClean="0">
                <a:effectLst>
                  <a:outerShdw blurRad="38100" dist="38100" dir="2700000" algn="tl">
                    <a:srgbClr val="000000">
                      <a:alpha val="43137"/>
                    </a:srgbClr>
                  </a:outerShdw>
                </a:effectLst>
              </a:rPr>
              <a:t>arly </a:t>
            </a:r>
            <a:r>
              <a:rPr lang="en-US" sz="2600" u="sng" dirty="0" smtClean="0">
                <a:effectLst>
                  <a:outerShdw blurRad="38100" dist="38100" dir="2700000" algn="tl">
                    <a:srgbClr val="000000">
                      <a:alpha val="43137"/>
                    </a:srgbClr>
                  </a:outerShdw>
                </a:effectLst>
              </a:rPr>
              <a:t>F</a:t>
            </a:r>
            <a:r>
              <a:rPr lang="en-US" sz="2600" dirty="0" smtClean="0">
                <a:effectLst>
                  <a:outerShdw blurRad="38100" dist="38100" dir="2700000" algn="tl">
                    <a:srgbClr val="000000">
                      <a:alpha val="43137"/>
                    </a:srgbClr>
                  </a:outerShdw>
                </a:effectLst>
              </a:rPr>
              <a:t>inish (EF)</a:t>
            </a:r>
            <a:r>
              <a:rPr lang="en-US" sz="2600" dirty="0" smtClean="0"/>
              <a:t>: earliest time an activity can finish</a:t>
            </a:r>
          </a:p>
          <a:p>
            <a:pPr marL="731520" lvl="1" indent="-274320" eaLnBrk="1" fontAlgn="auto" hangingPunct="1">
              <a:spcAft>
                <a:spcPts val="0"/>
              </a:spcAft>
              <a:buFont typeface="Wingdings"/>
              <a:buChar char=""/>
              <a:defRPr/>
            </a:pPr>
            <a:r>
              <a:rPr lang="en-US" sz="2200" dirty="0" smtClean="0"/>
              <a:t>Early start + activity duration</a:t>
            </a:r>
          </a:p>
          <a:p>
            <a:pPr marL="438912" indent="-320040" eaLnBrk="1" fontAlgn="auto" hangingPunct="1">
              <a:spcBef>
                <a:spcPts val="0"/>
              </a:spcBef>
              <a:spcAft>
                <a:spcPts val="0"/>
              </a:spcAft>
              <a:buFont typeface="Wingdings 2"/>
              <a:buChar char=""/>
              <a:defRPr/>
            </a:pPr>
            <a:r>
              <a:rPr lang="en-US" sz="2600" u="sng" dirty="0" smtClean="0">
                <a:effectLst>
                  <a:outerShdw blurRad="38100" dist="38100" dir="2700000" algn="tl">
                    <a:srgbClr val="000000">
                      <a:alpha val="43137"/>
                    </a:srgbClr>
                  </a:outerShdw>
                </a:effectLst>
              </a:rPr>
              <a:t>L</a:t>
            </a:r>
            <a:r>
              <a:rPr lang="en-US" sz="2600" dirty="0" smtClean="0">
                <a:effectLst>
                  <a:outerShdw blurRad="38100" dist="38100" dir="2700000" algn="tl">
                    <a:srgbClr val="000000">
                      <a:alpha val="43137"/>
                    </a:srgbClr>
                  </a:outerShdw>
                </a:effectLst>
              </a:rPr>
              <a:t>ate </a:t>
            </a:r>
            <a:r>
              <a:rPr lang="en-US" sz="2600" u="sng" dirty="0" smtClean="0">
                <a:effectLst>
                  <a:outerShdw blurRad="38100" dist="38100" dir="2700000" algn="tl">
                    <a:srgbClr val="000000">
                      <a:alpha val="43137"/>
                    </a:srgbClr>
                  </a:outerShdw>
                </a:effectLst>
              </a:rPr>
              <a:t>F</a:t>
            </a:r>
            <a:r>
              <a:rPr lang="en-US" sz="2600" dirty="0" smtClean="0">
                <a:effectLst>
                  <a:outerShdw blurRad="38100" dist="38100" dir="2700000" algn="tl">
                    <a:srgbClr val="000000">
                      <a:alpha val="43137"/>
                    </a:srgbClr>
                  </a:outerShdw>
                </a:effectLst>
              </a:rPr>
              <a:t>inish (LF)</a:t>
            </a:r>
            <a:r>
              <a:rPr lang="en-US" sz="2600" dirty="0" smtClean="0"/>
              <a:t>: latest time an activity can finish</a:t>
            </a:r>
          </a:p>
          <a:p>
            <a:pPr marL="731520" lvl="1" indent="-274320" eaLnBrk="1" fontAlgn="auto" hangingPunct="1">
              <a:spcAft>
                <a:spcPts val="0"/>
              </a:spcAft>
              <a:buFont typeface="Wingdings"/>
              <a:buChar char=""/>
              <a:defRPr/>
            </a:pPr>
            <a:r>
              <a:rPr lang="en-US" sz="2200" dirty="0" smtClean="0"/>
              <a:t>Without delaying the completion of the project</a:t>
            </a:r>
          </a:p>
          <a:p>
            <a:pPr marL="438912" indent="-320040" eaLnBrk="1" fontAlgn="auto" hangingPunct="1">
              <a:spcBef>
                <a:spcPts val="0"/>
              </a:spcBef>
              <a:spcAft>
                <a:spcPts val="0"/>
              </a:spcAft>
              <a:buFont typeface="Wingdings 2"/>
              <a:buChar char=""/>
              <a:defRPr/>
            </a:pPr>
            <a:r>
              <a:rPr lang="en-US" sz="2600" u="sng" dirty="0" smtClean="0">
                <a:effectLst>
                  <a:outerShdw blurRad="38100" dist="38100" dir="2700000" algn="tl">
                    <a:srgbClr val="000000">
                      <a:alpha val="43137"/>
                    </a:srgbClr>
                  </a:outerShdw>
                </a:effectLst>
              </a:rPr>
              <a:t>L</a:t>
            </a:r>
            <a:r>
              <a:rPr lang="en-US" sz="2600" dirty="0" smtClean="0">
                <a:effectLst>
                  <a:outerShdw blurRad="38100" dist="38100" dir="2700000" algn="tl">
                    <a:srgbClr val="000000">
                      <a:alpha val="43137"/>
                    </a:srgbClr>
                  </a:outerShdw>
                </a:effectLst>
              </a:rPr>
              <a:t>ate </a:t>
            </a:r>
            <a:r>
              <a:rPr lang="en-US" sz="2600" u="sng" dirty="0" smtClean="0">
                <a:effectLst>
                  <a:outerShdw blurRad="38100" dist="38100" dir="2700000" algn="tl">
                    <a:srgbClr val="000000">
                      <a:alpha val="43137"/>
                    </a:srgbClr>
                  </a:outerShdw>
                </a:effectLst>
              </a:rPr>
              <a:t>S</a:t>
            </a:r>
            <a:r>
              <a:rPr lang="en-US" sz="2600" dirty="0" smtClean="0">
                <a:effectLst>
                  <a:outerShdw blurRad="38100" dist="38100" dir="2700000" algn="tl">
                    <a:srgbClr val="000000">
                      <a:alpha val="43137"/>
                    </a:srgbClr>
                  </a:outerShdw>
                </a:effectLst>
              </a:rPr>
              <a:t>tart (LS)</a:t>
            </a:r>
            <a:r>
              <a:rPr lang="en-US" sz="2600" dirty="0" smtClean="0"/>
              <a:t>: latest time an activity can start</a:t>
            </a:r>
          </a:p>
          <a:p>
            <a:pPr marL="731520" lvl="1" indent="-274320" eaLnBrk="1" fontAlgn="auto" hangingPunct="1">
              <a:spcAft>
                <a:spcPts val="0"/>
              </a:spcAft>
              <a:buFont typeface="Wingdings"/>
              <a:buChar char=""/>
              <a:defRPr/>
            </a:pPr>
            <a:r>
              <a:rPr lang="en-US" sz="2200" dirty="0" smtClean="0"/>
              <a:t>Late finish – activity duration</a:t>
            </a:r>
          </a:p>
          <a:p>
            <a:pPr marL="438912" indent="-320040" eaLnBrk="1" fontAlgn="auto" hangingPunct="1">
              <a:spcBef>
                <a:spcPts val="0"/>
              </a:spcBef>
              <a:spcAft>
                <a:spcPts val="0"/>
              </a:spcAft>
              <a:buFont typeface="Wingdings 2"/>
              <a:buChar char=""/>
              <a:defRPr/>
            </a:pPr>
            <a:endParaRPr lang="en-GB" dirty="0"/>
          </a:p>
        </p:txBody>
      </p:sp>
      <p:pic>
        <p:nvPicPr>
          <p:cNvPr id="139268" name="Picture 2"/>
          <p:cNvPicPr>
            <a:picLocks noChangeAspect="1" noChangeArrowheads="1"/>
          </p:cNvPicPr>
          <p:nvPr/>
        </p:nvPicPr>
        <p:blipFill>
          <a:blip r:embed="rId3" cstate="print"/>
          <a:srcRect/>
          <a:stretch>
            <a:fillRect/>
          </a:stretch>
        </p:blipFill>
        <p:spPr bwMode="auto">
          <a:xfrm>
            <a:off x="4143375" y="2786063"/>
            <a:ext cx="4762500" cy="2381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solidFill>
                  <a:schemeClr val="accent1">
                    <a:satMod val="150000"/>
                  </a:schemeClr>
                </a:solidFill>
              </a:rPr>
              <a:t>Calculating the Critical Path</a:t>
            </a:r>
            <a:br>
              <a:rPr lang="en-GB" dirty="0" smtClean="0">
                <a:solidFill>
                  <a:schemeClr val="accent1">
                    <a:satMod val="150000"/>
                  </a:schemeClr>
                </a:solidFill>
              </a:rPr>
            </a:br>
            <a:r>
              <a:rPr lang="en-GB" dirty="0" smtClean="0">
                <a:solidFill>
                  <a:schemeClr val="accent1">
                    <a:satMod val="150000"/>
                  </a:schemeClr>
                </a:solidFill>
              </a:rPr>
              <a:t>Terms Explained:  Float</a:t>
            </a:r>
            <a:endParaRPr lang="en-GB" dirty="0">
              <a:solidFill>
                <a:schemeClr val="accent1">
                  <a:satMod val="150000"/>
                </a:schemeClr>
              </a:solidFill>
            </a:endParaRPr>
          </a:p>
        </p:txBody>
      </p:sp>
      <p:sp>
        <p:nvSpPr>
          <p:cNvPr id="3" name="Content Placeholder 2"/>
          <p:cNvSpPr>
            <a:spLocks noGrp="1"/>
          </p:cNvSpPr>
          <p:nvPr>
            <p:ph idx="1"/>
          </p:nvPr>
        </p:nvSpPr>
        <p:spPr>
          <a:xfrm>
            <a:off x="285750" y="1785938"/>
            <a:ext cx="3714750" cy="4625975"/>
          </a:xfrm>
        </p:spPr>
        <p:txBody>
          <a:bodyPr rtlCol="0">
            <a:normAutofit fontScale="92500" lnSpcReduction="10000"/>
          </a:bodyPr>
          <a:lstStyle/>
          <a:p>
            <a:pPr marL="438912" indent="-320040" eaLnBrk="1" fontAlgn="auto" hangingPunct="1">
              <a:spcBef>
                <a:spcPts val="0"/>
              </a:spcBef>
              <a:spcAft>
                <a:spcPts val="0"/>
              </a:spcAft>
              <a:buFont typeface="Wingdings 2"/>
              <a:buChar char=""/>
              <a:defRPr/>
            </a:pPr>
            <a:r>
              <a:rPr lang="en-GB" sz="2800" dirty="0" smtClean="0"/>
              <a:t>Float (</a:t>
            </a:r>
            <a:r>
              <a:rPr lang="en-GB" sz="2800" dirty="0" err="1" smtClean="0"/>
              <a:t>aka</a:t>
            </a:r>
            <a:r>
              <a:rPr lang="en-GB" sz="2800" dirty="0" smtClean="0"/>
              <a:t> Slack)</a:t>
            </a:r>
          </a:p>
          <a:p>
            <a:pPr marL="731520" lvl="1" indent="-274320" eaLnBrk="1" fontAlgn="auto" hangingPunct="1">
              <a:spcAft>
                <a:spcPts val="0"/>
              </a:spcAft>
              <a:buFont typeface="Wingdings"/>
              <a:buChar char=""/>
              <a:defRPr/>
            </a:pPr>
            <a:r>
              <a:rPr lang="en-GB" sz="2400" dirty="0" smtClean="0">
                <a:effectLst>
                  <a:outerShdw blurRad="38100" dist="38100" dir="2700000" algn="tl">
                    <a:srgbClr val="000000">
                      <a:alpha val="43137"/>
                    </a:srgbClr>
                  </a:outerShdw>
                </a:effectLst>
              </a:rPr>
              <a:t>Total Float</a:t>
            </a:r>
            <a:r>
              <a:rPr lang="en-GB" sz="2400" dirty="0" smtClean="0"/>
              <a:t>:  The time by which an </a:t>
            </a:r>
            <a:r>
              <a:rPr lang="en-GB" sz="2400" b="1" i="1" dirty="0" smtClean="0"/>
              <a:t>activity</a:t>
            </a:r>
            <a:r>
              <a:rPr lang="en-GB" sz="2400" dirty="0" smtClean="0"/>
              <a:t> can be delayed without impacting the </a:t>
            </a:r>
            <a:r>
              <a:rPr lang="en-GB" sz="2400" b="1" dirty="0" smtClean="0"/>
              <a:t>project end date</a:t>
            </a:r>
          </a:p>
          <a:p>
            <a:pPr marL="996696" lvl="2" eaLnBrk="1" fontAlgn="auto" hangingPunct="1">
              <a:spcAft>
                <a:spcPts val="0"/>
              </a:spcAft>
              <a:buClr>
                <a:schemeClr val="accent3"/>
              </a:buClr>
              <a:buFont typeface="Arial"/>
              <a:buChar char="▪"/>
              <a:defRPr/>
            </a:pPr>
            <a:r>
              <a:rPr lang="en-GB" sz="2200" dirty="0" smtClean="0"/>
              <a:t>LF-EF or LS-LS can be used to derive total float</a:t>
            </a:r>
          </a:p>
          <a:p>
            <a:pPr marL="731520" lvl="1" indent="-274320" eaLnBrk="1" fontAlgn="auto" hangingPunct="1">
              <a:spcAft>
                <a:spcPts val="0"/>
              </a:spcAft>
              <a:buFont typeface="Wingdings"/>
              <a:buChar char=""/>
              <a:defRPr/>
            </a:pPr>
            <a:r>
              <a:rPr lang="en-GB" sz="2400" dirty="0" smtClean="0">
                <a:effectLst>
                  <a:outerShdw blurRad="38100" dist="38100" dir="2700000" algn="tl">
                    <a:srgbClr val="000000">
                      <a:alpha val="43137"/>
                    </a:srgbClr>
                  </a:outerShdw>
                </a:effectLst>
              </a:rPr>
              <a:t>Free Float</a:t>
            </a:r>
            <a:r>
              <a:rPr lang="en-GB" sz="2400" dirty="0" smtClean="0"/>
              <a:t>:  The time by which an </a:t>
            </a:r>
            <a:r>
              <a:rPr lang="en-GB" sz="2400" b="1" i="1" dirty="0" smtClean="0"/>
              <a:t>activity</a:t>
            </a:r>
            <a:r>
              <a:rPr lang="en-GB" sz="2400" dirty="0" smtClean="0"/>
              <a:t> can be delayed without impacting the start time of </a:t>
            </a:r>
            <a:r>
              <a:rPr lang="en-GB" sz="2400" b="1" dirty="0" smtClean="0"/>
              <a:t>any successor activity</a:t>
            </a:r>
            <a:endParaRPr lang="en-GB" sz="2400" b="1" dirty="0"/>
          </a:p>
        </p:txBody>
      </p:sp>
      <p:sp>
        <p:nvSpPr>
          <p:cNvPr id="4" name="Rounded Rectangular Callout 3"/>
          <p:cNvSpPr/>
          <p:nvPr/>
        </p:nvSpPr>
        <p:spPr>
          <a:xfrm>
            <a:off x="7572396" y="214313"/>
            <a:ext cx="1285854" cy="78579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50" b="1" i="1" dirty="0">
                <a:solidFill>
                  <a:schemeClr val="tx1"/>
                </a:solidFill>
              </a:rPr>
              <a:t>Definition</a:t>
            </a:r>
            <a:endParaRPr lang="en-US" sz="1850" b="1" i="1" dirty="0">
              <a:solidFill>
                <a:schemeClr val="tx1"/>
              </a:solidFill>
            </a:endParaRPr>
          </a:p>
        </p:txBody>
      </p:sp>
      <p:pic>
        <p:nvPicPr>
          <p:cNvPr id="140295" name="Picture 2"/>
          <p:cNvPicPr>
            <a:picLocks noChangeAspect="1" noChangeArrowheads="1"/>
          </p:cNvPicPr>
          <p:nvPr/>
        </p:nvPicPr>
        <p:blipFill>
          <a:blip r:embed="rId3" cstate="print"/>
          <a:srcRect/>
          <a:stretch>
            <a:fillRect/>
          </a:stretch>
        </p:blipFill>
        <p:spPr bwMode="auto">
          <a:xfrm>
            <a:off x="4143375" y="2786063"/>
            <a:ext cx="4762500" cy="2381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60"/>
          <p:cNvSpPr>
            <a:spLocks noGrp="1" noChangeArrowheads="1"/>
          </p:cNvSpPr>
          <p:nvPr>
            <p:ph type="title"/>
          </p:nvPr>
        </p:nvSpPr>
        <p:spPr/>
        <p:txBody>
          <a:bodyPr anchor="t"/>
          <a:lstStyle/>
          <a:p>
            <a:pPr eaLnBrk="1" hangingPunct="1"/>
            <a:r>
              <a:rPr lang="en-GB" smtClean="0">
                <a:latin typeface="Arial" charset="0"/>
                <a:cs typeface="Arial" charset="0"/>
              </a:rPr>
              <a:t>PERT diagram key</a:t>
            </a:r>
          </a:p>
        </p:txBody>
      </p:sp>
      <p:graphicFrame>
        <p:nvGraphicFramePr>
          <p:cNvPr id="318552" name="Group 88"/>
          <p:cNvGraphicFramePr>
            <a:graphicFrameLocks noGrp="1"/>
          </p:cNvGraphicFramePr>
          <p:nvPr>
            <p:ph type="clipArt" sz="half" idx="1"/>
          </p:nvPr>
        </p:nvGraphicFramePr>
        <p:xfrm>
          <a:off x="395288" y="2276475"/>
          <a:ext cx="4038600" cy="3413126"/>
        </p:xfrm>
        <a:graphic>
          <a:graphicData uri="http://schemas.openxmlformats.org/drawingml/2006/table">
            <a:tbl>
              <a:tblPr/>
              <a:tblGrid>
                <a:gridCol w="1103312"/>
                <a:gridCol w="1854200"/>
                <a:gridCol w="1081088"/>
              </a:tblGrid>
              <a:tr h="10906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EST</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Duration</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EFT</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1231900">
                <a:tc gridSpan="3">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Task Name</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smtClean="0">
                        <a:ln>
                          <a:noFill/>
                        </a:ln>
                        <a:solidFill>
                          <a:schemeClr val="tx1"/>
                        </a:solidFill>
                        <a:effectLst/>
                        <a:latin typeface="Arial"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smtClean="0">
                        <a:ln>
                          <a:noFill/>
                        </a:ln>
                        <a:solidFill>
                          <a:schemeClr val="tx1"/>
                        </a:solidFill>
                        <a:effectLst/>
                        <a:latin typeface="Arial" charset="0"/>
                        <a:ea typeface="Times New Roman" pitchFamily="18" charset="0"/>
                        <a:cs typeface="Arial" charset="0"/>
                      </a:endParaRP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r>
              <a:tr h="10906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LST</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Slack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LFT</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318525" name="Rectangle 61"/>
          <p:cNvSpPr>
            <a:spLocks noGrp="1" noChangeArrowheads="1"/>
          </p:cNvSpPr>
          <p:nvPr>
            <p:ph type="body" sz="half" idx="2"/>
          </p:nvPr>
        </p:nvSpPr>
        <p:spPr/>
        <p:txBody>
          <a:bodyPr/>
          <a:lstStyle/>
          <a:p>
            <a:pPr marL="0" indent="0" eaLnBrk="1" hangingPunct="1">
              <a:buFontTx/>
              <a:buNone/>
            </a:pPr>
            <a:r>
              <a:rPr lang="en-GB" sz="2800" smtClean="0">
                <a:latin typeface="Arial" charset="0"/>
                <a:cs typeface="Arial" charset="0"/>
              </a:rPr>
              <a:t>EST : Earliest Start Time</a:t>
            </a:r>
          </a:p>
          <a:p>
            <a:pPr marL="0" indent="0" eaLnBrk="1" hangingPunct="1">
              <a:buFontTx/>
              <a:buNone/>
            </a:pPr>
            <a:r>
              <a:rPr lang="en-GB" sz="2800" smtClean="0">
                <a:latin typeface="Arial" charset="0"/>
                <a:cs typeface="Arial" charset="0"/>
              </a:rPr>
              <a:t>LST : Latest Start Time</a:t>
            </a:r>
          </a:p>
          <a:p>
            <a:pPr marL="0" indent="0" eaLnBrk="1" hangingPunct="1">
              <a:buFontTx/>
              <a:buNone/>
            </a:pPr>
            <a:r>
              <a:rPr lang="en-GB" sz="2800" smtClean="0">
                <a:latin typeface="Arial" charset="0"/>
                <a:cs typeface="Arial" charset="0"/>
              </a:rPr>
              <a:t>EFT : Earliest Finish Time</a:t>
            </a:r>
          </a:p>
          <a:p>
            <a:pPr marL="0" indent="0" eaLnBrk="1" hangingPunct="1">
              <a:buFontTx/>
              <a:buNone/>
            </a:pPr>
            <a:r>
              <a:rPr lang="en-GB" sz="2800" smtClean="0">
                <a:latin typeface="Arial" charset="0"/>
                <a:cs typeface="Arial" charset="0"/>
              </a:rPr>
              <a:t>LFT : Latest Finish Time</a:t>
            </a:r>
          </a:p>
          <a:p>
            <a:pPr marL="0" indent="0" eaLnBrk="1" hangingPunct="1">
              <a:buFontTx/>
              <a:buNone/>
            </a:pPr>
            <a:r>
              <a:rPr lang="en-GB" b="1" i="1" smtClean="0">
                <a:solidFill>
                  <a:srgbClr val="FF0000"/>
                </a:solidFill>
                <a:latin typeface="Arial" charset="0"/>
                <a:cs typeface="Arial" charset="0"/>
              </a:rPr>
              <a:t>If Slack is Zero then this activity/task is on the critical path!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852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852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1852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18525">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1852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chor="t"/>
          <a:lstStyle/>
          <a:p>
            <a:pPr eaLnBrk="1" hangingPunct="1"/>
            <a:r>
              <a:rPr lang="en-GB" smtClean="0">
                <a:latin typeface="Arial" charset="0"/>
                <a:cs typeface="Arial" charset="0"/>
              </a:rPr>
              <a:t>Product Based Planning</a:t>
            </a:r>
          </a:p>
        </p:txBody>
      </p:sp>
      <p:sp>
        <p:nvSpPr>
          <p:cNvPr id="51203" name="Rectangle 3"/>
          <p:cNvSpPr>
            <a:spLocks noGrp="1" noChangeArrowheads="1"/>
          </p:cNvSpPr>
          <p:nvPr>
            <p:ph type="body" idx="1"/>
          </p:nvPr>
        </p:nvSpPr>
        <p:spPr>
          <a:xfrm>
            <a:off x="457200" y="1600200"/>
            <a:ext cx="5770563" cy="4525963"/>
          </a:xfrm>
        </p:spPr>
        <p:txBody>
          <a:bodyPr/>
          <a:lstStyle/>
          <a:p>
            <a:pPr marL="0" indent="0" eaLnBrk="1" hangingPunct="1">
              <a:lnSpc>
                <a:spcPct val="80000"/>
              </a:lnSpc>
              <a:buFontTx/>
              <a:buNone/>
              <a:defRPr/>
            </a:pPr>
            <a:r>
              <a:rPr lang="en-GB" sz="2800" dirty="0" smtClean="0">
                <a:latin typeface="Arial" charset="0"/>
                <a:cs typeface="Arial" charset="0"/>
              </a:rPr>
              <a:t>Three steps:</a:t>
            </a:r>
          </a:p>
          <a:p>
            <a:pPr marL="609600" indent="-609600" eaLnBrk="1" hangingPunct="1">
              <a:lnSpc>
                <a:spcPct val="80000"/>
              </a:lnSpc>
              <a:defRPr/>
            </a:pPr>
            <a:endParaRPr lang="en-GB" sz="2800" dirty="0" smtClean="0">
              <a:latin typeface="Arial" charset="0"/>
              <a:cs typeface="Arial" charset="0"/>
            </a:endParaRPr>
          </a:p>
          <a:p>
            <a:pPr marL="609600" indent="-609600" eaLnBrk="1" hangingPunct="1">
              <a:lnSpc>
                <a:spcPct val="80000"/>
              </a:lnSpc>
              <a:buFontTx/>
              <a:buAutoNum type="arabicPeriod"/>
              <a:defRPr/>
            </a:pPr>
            <a:r>
              <a:rPr lang="en-GB" sz="2800" dirty="0" smtClean="0">
                <a:latin typeface="Arial" charset="0"/>
                <a:cs typeface="Arial" charset="0"/>
              </a:rPr>
              <a:t>Identify the specialist and management products that need to be produced.</a:t>
            </a:r>
          </a:p>
          <a:p>
            <a:pPr marL="609600" indent="-609600" eaLnBrk="1" hangingPunct="1">
              <a:lnSpc>
                <a:spcPct val="80000"/>
              </a:lnSpc>
              <a:buFontTx/>
              <a:buAutoNum type="arabicPeriod"/>
              <a:defRPr/>
            </a:pPr>
            <a:r>
              <a:rPr lang="en-GB" sz="2800" dirty="0" smtClean="0">
                <a:latin typeface="Arial" charset="0"/>
                <a:cs typeface="Arial" charset="0"/>
              </a:rPr>
              <a:t>Describe the final product of the project as well as simple and integration products as necessary</a:t>
            </a:r>
          </a:p>
          <a:p>
            <a:pPr marL="609600" indent="-609600" eaLnBrk="1" hangingPunct="1">
              <a:lnSpc>
                <a:spcPct val="80000"/>
              </a:lnSpc>
              <a:buFontTx/>
              <a:buAutoNum type="arabicPeriod"/>
              <a:defRPr/>
            </a:pPr>
            <a:r>
              <a:rPr lang="en-GB" sz="2800" dirty="0" smtClean="0">
                <a:latin typeface="Arial" charset="0"/>
                <a:cs typeface="Arial" charset="0"/>
              </a:rPr>
              <a:t>Sequence them in their logical order of creation.</a:t>
            </a:r>
          </a:p>
        </p:txBody>
      </p:sp>
      <p:grpSp>
        <p:nvGrpSpPr>
          <p:cNvPr id="2" name="Group 10"/>
          <p:cNvGrpSpPr>
            <a:grpSpLocks/>
          </p:cNvGrpSpPr>
          <p:nvPr/>
        </p:nvGrpSpPr>
        <p:grpSpPr bwMode="auto">
          <a:xfrm>
            <a:off x="6227763" y="1557338"/>
            <a:ext cx="2520950" cy="1150937"/>
            <a:chOff x="3923" y="981"/>
            <a:chExt cx="1588" cy="725"/>
          </a:xfrm>
        </p:grpSpPr>
        <p:sp>
          <p:nvSpPr>
            <p:cNvPr id="299012" name="AutoShape 4"/>
            <p:cNvSpPr>
              <a:spLocks noChangeArrowheads="1"/>
            </p:cNvSpPr>
            <p:nvPr/>
          </p:nvSpPr>
          <p:spPr bwMode="auto">
            <a:xfrm>
              <a:off x="3923" y="981"/>
              <a:ext cx="1588" cy="725"/>
            </a:xfrm>
            <a:prstGeom prst="wedgeRoundRectCallout">
              <a:avLst>
                <a:gd name="adj1" fmla="val -77708"/>
                <a:gd name="adj2" fmla="val 76481"/>
                <a:gd name="adj3" fmla="val 16667"/>
              </a:avLst>
            </a:prstGeom>
            <a:solidFill>
              <a:srgbClr val="CC99FF">
                <a:alpha val="42999"/>
              </a:srgbClr>
            </a:solidFill>
            <a:ln w="19050" algn="ctr">
              <a:solidFill>
                <a:srgbClr val="6600CC"/>
              </a:solidFill>
              <a:miter lim="800000"/>
              <a:headEnd/>
              <a:tailEnd/>
            </a:ln>
            <a:effectLst/>
          </p:spPr>
          <p:txBody>
            <a:bodyPr/>
            <a:lstStyle/>
            <a:p>
              <a:pPr eaLnBrk="0" hangingPunct="0">
                <a:defRPr/>
              </a:pPr>
              <a:endParaRPr lang="en-GB">
                <a:effectLst>
                  <a:outerShdw blurRad="38100" dist="38100" dir="2700000" algn="tl">
                    <a:srgbClr val="000000"/>
                  </a:outerShdw>
                </a:effectLst>
                <a:latin typeface="Times" charset="0"/>
              </a:endParaRPr>
            </a:p>
          </p:txBody>
        </p:sp>
        <p:sp>
          <p:nvSpPr>
            <p:cNvPr id="51212" name="Text Box 7"/>
            <p:cNvSpPr txBox="1">
              <a:spLocks noChangeArrowheads="1"/>
            </p:cNvSpPr>
            <p:nvPr/>
          </p:nvSpPr>
          <p:spPr bwMode="auto">
            <a:xfrm>
              <a:off x="3969" y="1071"/>
              <a:ext cx="1497" cy="491"/>
            </a:xfrm>
            <a:prstGeom prst="rect">
              <a:avLst/>
            </a:prstGeom>
            <a:noFill/>
            <a:ln w="9525" algn="ctr">
              <a:noFill/>
              <a:miter lim="800000"/>
              <a:headEnd/>
              <a:tailEnd/>
            </a:ln>
          </p:spPr>
          <p:txBody>
            <a:bodyPr>
              <a:spAutoFit/>
            </a:bodyPr>
            <a:lstStyle/>
            <a:p>
              <a:pPr eaLnBrk="0" hangingPunct="0">
                <a:spcBef>
                  <a:spcPct val="50000"/>
                </a:spcBef>
              </a:pPr>
              <a:r>
                <a:rPr lang="en-GB" sz="1800" b="1"/>
                <a:t>Product Breakdown</a:t>
              </a:r>
            </a:p>
            <a:p>
              <a:pPr eaLnBrk="0" hangingPunct="0">
                <a:spcBef>
                  <a:spcPct val="50000"/>
                </a:spcBef>
              </a:pPr>
              <a:r>
                <a:rPr lang="en-GB" sz="1800" b="1"/>
                <a:t>Structure (PBS)</a:t>
              </a:r>
            </a:p>
          </p:txBody>
        </p:sp>
      </p:grpSp>
      <p:grpSp>
        <p:nvGrpSpPr>
          <p:cNvPr id="3" name="Group 11"/>
          <p:cNvGrpSpPr>
            <a:grpSpLocks/>
          </p:cNvGrpSpPr>
          <p:nvPr/>
        </p:nvGrpSpPr>
        <p:grpSpPr bwMode="auto">
          <a:xfrm>
            <a:off x="6300788" y="3357563"/>
            <a:ext cx="2519362" cy="863600"/>
            <a:chOff x="3969" y="2115"/>
            <a:chExt cx="1587" cy="544"/>
          </a:xfrm>
        </p:grpSpPr>
        <p:sp>
          <p:nvSpPr>
            <p:cNvPr id="299013" name="AutoShape 5"/>
            <p:cNvSpPr>
              <a:spLocks noChangeArrowheads="1"/>
            </p:cNvSpPr>
            <p:nvPr/>
          </p:nvSpPr>
          <p:spPr bwMode="auto">
            <a:xfrm>
              <a:off x="3969" y="2115"/>
              <a:ext cx="1587" cy="544"/>
            </a:xfrm>
            <a:prstGeom prst="wedgeRoundRectCallout">
              <a:avLst>
                <a:gd name="adj1" fmla="val -80120"/>
                <a:gd name="adj2" fmla="val 65074"/>
                <a:gd name="adj3" fmla="val 16667"/>
              </a:avLst>
            </a:prstGeom>
            <a:solidFill>
              <a:srgbClr val="CC99FF">
                <a:alpha val="42999"/>
              </a:srgbClr>
            </a:solidFill>
            <a:ln w="19050" algn="ctr">
              <a:solidFill>
                <a:srgbClr val="6600CC"/>
              </a:solidFill>
              <a:miter lim="800000"/>
              <a:headEnd/>
              <a:tailEnd/>
            </a:ln>
            <a:effectLst/>
          </p:spPr>
          <p:txBody>
            <a:bodyPr/>
            <a:lstStyle/>
            <a:p>
              <a:pPr eaLnBrk="0" hangingPunct="0">
                <a:defRPr/>
              </a:pPr>
              <a:endParaRPr lang="en-GB">
                <a:effectLst>
                  <a:outerShdw blurRad="38100" dist="38100" dir="2700000" algn="tl">
                    <a:srgbClr val="000000"/>
                  </a:outerShdw>
                </a:effectLst>
                <a:latin typeface="Times" charset="0"/>
              </a:endParaRPr>
            </a:p>
          </p:txBody>
        </p:sp>
        <p:sp>
          <p:nvSpPr>
            <p:cNvPr id="51210" name="Text Box 8"/>
            <p:cNvSpPr txBox="1">
              <a:spLocks noChangeArrowheads="1"/>
            </p:cNvSpPr>
            <p:nvPr/>
          </p:nvSpPr>
          <p:spPr bwMode="auto">
            <a:xfrm>
              <a:off x="4105" y="2160"/>
              <a:ext cx="1451" cy="404"/>
            </a:xfrm>
            <a:prstGeom prst="rect">
              <a:avLst/>
            </a:prstGeom>
            <a:noFill/>
            <a:ln w="9525" algn="ctr">
              <a:noFill/>
              <a:miter lim="800000"/>
              <a:headEnd/>
              <a:tailEnd/>
            </a:ln>
          </p:spPr>
          <p:txBody>
            <a:bodyPr>
              <a:spAutoFit/>
            </a:bodyPr>
            <a:lstStyle/>
            <a:p>
              <a:pPr eaLnBrk="0" hangingPunct="0">
                <a:spcBef>
                  <a:spcPct val="50000"/>
                </a:spcBef>
              </a:pPr>
              <a:r>
                <a:rPr lang="en-GB" sz="1800" b="1"/>
                <a:t>Product Descriptions (PDs)</a:t>
              </a:r>
            </a:p>
          </p:txBody>
        </p:sp>
      </p:grpSp>
      <p:grpSp>
        <p:nvGrpSpPr>
          <p:cNvPr id="4" name="Group 12"/>
          <p:cNvGrpSpPr>
            <a:grpSpLocks/>
          </p:cNvGrpSpPr>
          <p:nvPr/>
        </p:nvGrpSpPr>
        <p:grpSpPr bwMode="auto">
          <a:xfrm>
            <a:off x="6516688" y="5373688"/>
            <a:ext cx="2303462" cy="863600"/>
            <a:chOff x="4105" y="3385"/>
            <a:chExt cx="1451" cy="544"/>
          </a:xfrm>
        </p:grpSpPr>
        <p:sp>
          <p:nvSpPr>
            <p:cNvPr id="299014" name="AutoShape 6"/>
            <p:cNvSpPr>
              <a:spLocks noChangeArrowheads="1"/>
            </p:cNvSpPr>
            <p:nvPr/>
          </p:nvSpPr>
          <p:spPr bwMode="auto">
            <a:xfrm>
              <a:off x="4105" y="3385"/>
              <a:ext cx="1361" cy="544"/>
            </a:xfrm>
            <a:prstGeom prst="wedgeRoundRectCallout">
              <a:avLst>
                <a:gd name="adj1" fmla="val -118477"/>
                <a:gd name="adj2" fmla="val -34926"/>
                <a:gd name="adj3" fmla="val 16667"/>
              </a:avLst>
            </a:prstGeom>
            <a:solidFill>
              <a:srgbClr val="CC99FF">
                <a:alpha val="42999"/>
              </a:srgbClr>
            </a:solidFill>
            <a:ln w="19050" algn="ctr">
              <a:solidFill>
                <a:srgbClr val="6600CC"/>
              </a:solidFill>
              <a:miter lim="800000"/>
              <a:headEnd/>
              <a:tailEnd/>
            </a:ln>
            <a:effectLst/>
          </p:spPr>
          <p:txBody>
            <a:bodyPr/>
            <a:lstStyle/>
            <a:p>
              <a:pPr eaLnBrk="0" hangingPunct="0">
                <a:defRPr/>
              </a:pPr>
              <a:endParaRPr lang="en-GB">
                <a:effectLst>
                  <a:outerShdw blurRad="38100" dist="38100" dir="2700000" algn="tl">
                    <a:srgbClr val="000000"/>
                  </a:outerShdw>
                </a:effectLst>
                <a:latin typeface="Times" charset="0"/>
              </a:endParaRPr>
            </a:p>
          </p:txBody>
        </p:sp>
        <p:sp>
          <p:nvSpPr>
            <p:cNvPr id="51208" name="Text Box 9"/>
            <p:cNvSpPr txBox="1">
              <a:spLocks noChangeArrowheads="1"/>
            </p:cNvSpPr>
            <p:nvPr/>
          </p:nvSpPr>
          <p:spPr bwMode="auto">
            <a:xfrm>
              <a:off x="4195" y="3430"/>
              <a:ext cx="1361" cy="404"/>
            </a:xfrm>
            <a:prstGeom prst="rect">
              <a:avLst/>
            </a:prstGeom>
            <a:noFill/>
            <a:ln w="9525" algn="ctr">
              <a:noFill/>
              <a:miter lim="800000"/>
              <a:headEnd/>
              <a:tailEnd/>
            </a:ln>
          </p:spPr>
          <p:txBody>
            <a:bodyPr>
              <a:spAutoFit/>
            </a:bodyPr>
            <a:lstStyle/>
            <a:p>
              <a:pPr eaLnBrk="0" hangingPunct="0">
                <a:spcBef>
                  <a:spcPct val="50000"/>
                </a:spcBef>
              </a:pPr>
              <a:r>
                <a:rPr lang="en-GB" sz="1800" b="1"/>
                <a:t>Product Flow Diagram (PFD)</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4"/>
          <p:cNvSpPr>
            <a:spLocks noGrp="1" noChangeArrowheads="1"/>
          </p:cNvSpPr>
          <p:nvPr>
            <p:ph type="title"/>
          </p:nvPr>
        </p:nvSpPr>
        <p:spPr/>
        <p:txBody>
          <a:bodyPr anchor="t"/>
          <a:lstStyle/>
          <a:p>
            <a:pPr eaLnBrk="1" hangingPunct="1"/>
            <a:r>
              <a:rPr lang="en-GB" smtClean="0">
                <a:latin typeface="Arial" charset="0"/>
                <a:cs typeface="Arial" charset="0"/>
              </a:rPr>
              <a:t>Product Breakdown Structure</a:t>
            </a:r>
          </a:p>
        </p:txBody>
      </p:sp>
      <p:grpSp>
        <p:nvGrpSpPr>
          <p:cNvPr id="2" name="Group 62"/>
          <p:cNvGrpSpPr>
            <a:grpSpLocks/>
          </p:cNvGrpSpPr>
          <p:nvPr/>
        </p:nvGrpSpPr>
        <p:grpSpPr bwMode="auto">
          <a:xfrm>
            <a:off x="554038" y="1358900"/>
            <a:ext cx="8018462" cy="4972050"/>
            <a:chOff x="349" y="856"/>
            <a:chExt cx="5051" cy="3132"/>
          </a:xfrm>
        </p:grpSpPr>
        <p:grpSp>
          <p:nvGrpSpPr>
            <p:cNvPr id="3" name="Group 5"/>
            <p:cNvGrpSpPr>
              <a:grpSpLocks/>
            </p:cNvGrpSpPr>
            <p:nvPr/>
          </p:nvGrpSpPr>
          <p:grpSpPr bwMode="auto">
            <a:xfrm>
              <a:off x="349" y="856"/>
              <a:ext cx="5051" cy="2522"/>
              <a:chOff x="378" y="856"/>
              <a:chExt cx="5472" cy="2522"/>
            </a:xfrm>
          </p:grpSpPr>
          <p:sp>
            <p:nvSpPr>
              <p:cNvPr id="52246" name="Line 6"/>
              <p:cNvSpPr>
                <a:spLocks noChangeShapeType="1"/>
              </p:cNvSpPr>
              <p:nvPr/>
            </p:nvSpPr>
            <p:spPr bwMode="auto">
              <a:xfrm>
                <a:off x="1600" y="1916"/>
                <a:ext cx="0" cy="732"/>
              </a:xfrm>
              <a:prstGeom prst="line">
                <a:avLst/>
              </a:prstGeom>
              <a:noFill/>
              <a:ln w="19050">
                <a:solidFill>
                  <a:schemeClr val="tx1"/>
                </a:solidFill>
                <a:round/>
                <a:headEnd/>
                <a:tailEnd/>
              </a:ln>
            </p:spPr>
            <p:txBody>
              <a:bodyPr wrap="none" anchor="ctr"/>
              <a:lstStyle/>
              <a:p>
                <a:endParaRPr lang="en-GB"/>
              </a:p>
            </p:txBody>
          </p:sp>
          <p:sp>
            <p:nvSpPr>
              <p:cNvPr id="52247" name="Rectangle 7"/>
              <p:cNvSpPr>
                <a:spLocks noChangeArrowheads="1"/>
              </p:cNvSpPr>
              <p:nvPr/>
            </p:nvSpPr>
            <p:spPr bwMode="auto">
              <a:xfrm>
                <a:off x="1576" y="2512"/>
                <a:ext cx="47" cy="72"/>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48" name="Rectangle 8"/>
              <p:cNvSpPr>
                <a:spLocks noChangeArrowheads="1"/>
              </p:cNvSpPr>
              <p:nvPr/>
            </p:nvSpPr>
            <p:spPr bwMode="auto">
              <a:xfrm>
                <a:off x="1576" y="2420"/>
                <a:ext cx="47" cy="48"/>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49" name="Rectangle 9"/>
              <p:cNvSpPr>
                <a:spLocks noChangeArrowheads="1"/>
              </p:cNvSpPr>
              <p:nvPr/>
            </p:nvSpPr>
            <p:spPr bwMode="auto">
              <a:xfrm>
                <a:off x="1282" y="856"/>
                <a:ext cx="3787" cy="154"/>
              </a:xfrm>
              <a:prstGeom prst="rect">
                <a:avLst/>
              </a:prstGeom>
              <a:noFill/>
              <a:ln w="9525">
                <a:noFill/>
                <a:miter lim="800000"/>
                <a:headEnd/>
                <a:tailEnd/>
              </a:ln>
            </p:spPr>
            <p:txBody>
              <a:bodyPr lIns="0" tIns="0" rIns="0" bIns="0">
                <a:spAutoFit/>
              </a:bodyPr>
              <a:lstStyle/>
              <a:p>
                <a:pPr eaLnBrk="0" hangingPunct="0"/>
                <a:r>
                  <a:rPr lang="en-GB" sz="1600" b="1">
                    <a:solidFill>
                      <a:srgbClr val="000080"/>
                    </a:solidFill>
                    <a:latin typeface="Arial" charset="0"/>
                    <a:cs typeface="Arial" charset="0"/>
                  </a:rPr>
                  <a:t>(PBS) - Specialist Products</a:t>
                </a:r>
                <a:endParaRPr lang="en-GB" sz="2000">
                  <a:latin typeface="Arial" charset="0"/>
                  <a:cs typeface="Arial" charset="0"/>
                </a:endParaRPr>
              </a:p>
            </p:txBody>
          </p:sp>
          <p:sp>
            <p:nvSpPr>
              <p:cNvPr id="52250" name="Rectangle 10"/>
              <p:cNvSpPr>
                <a:spLocks noChangeArrowheads="1"/>
              </p:cNvSpPr>
              <p:nvPr/>
            </p:nvSpPr>
            <p:spPr bwMode="auto">
              <a:xfrm>
                <a:off x="2733" y="1242"/>
                <a:ext cx="858" cy="186"/>
              </a:xfrm>
              <a:prstGeom prst="rect">
                <a:avLst/>
              </a:prstGeom>
              <a:noFill/>
              <a:ln w="28575">
                <a:solidFill>
                  <a:srgbClr val="0000CC"/>
                </a:solidFill>
                <a:miter lim="800000"/>
                <a:headEnd/>
                <a:tailEnd/>
              </a:ln>
            </p:spPr>
            <p:txBody>
              <a:bodyPr/>
              <a:lstStyle/>
              <a:p>
                <a:pPr eaLnBrk="0" hangingPunct="0"/>
                <a:r>
                  <a:rPr lang="en-US" sz="1400" b="1">
                    <a:latin typeface="Arial" charset="0"/>
                    <a:cs typeface="Arial" charset="0"/>
                  </a:rPr>
                  <a:t>Conference</a:t>
                </a:r>
                <a:endParaRPr lang="en-US" sz="1200" b="1">
                  <a:latin typeface="Arial" charset="0"/>
                  <a:cs typeface="Arial" charset="0"/>
                </a:endParaRPr>
              </a:p>
            </p:txBody>
          </p:sp>
          <p:grpSp>
            <p:nvGrpSpPr>
              <p:cNvPr id="4" name="Group 11"/>
              <p:cNvGrpSpPr>
                <a:grpSpLocks/>
              </p:cNvGrpSpPr>
              <p:nvPr/>
            </p:nvGrpSpPr>
            <p:grpSpPr bwMode="auto">
              <a:xfrm>
                <a:off x="3157" y="1833"/>
                <a:ext cx="846" cy="390"/>
                <a:chOff x="1122" y="3126"/>
                <a:chExt cx="846" cy="390"/>
              </a:xfrm>
            </p:grpSpPr>
            <p:sp>
              <p:nvSpPr>
                <p:cNvPr id="52283" name="Freeform 12"/>
                <p:cNvSpPr>
                  <a:spLocks/>
                </p:cNvSpPr>
                <p:nvPr/>
              </p:nvSpPr>
              <p:spPr bwMode="auto">
                <a:xfrm>
                  <a:off x="1122" y="3126"/>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84" name="Rectangle 13"/>
                <p:cNvSpPr>
                  <a:spLocks noChangeArrowheads="1"/>
                </p:cNvSpPr>
                <p:nvPr/>
              </p:nvSpPr>
              <p:spPr bwMode="auto">
                <a:xfrm>
                  <a:off x="1209" y="3126"/>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Publicity</a:t>
                  </a:r>
                </a:p>
                <a:p>
                  <a:pPr eaLnBrk="0" hangingPunct="0"/>
                  <a:r>
                    <a:rPr lang="en-US" sz="1200" b="1">
                      <a:latin typeface="Arial" charset="0"/>
                      <a:cs typeface="Arial" charset="0"/>
                    </a:rPr>
                    <a:t>grouping</a:t>
                  </a:r>
                </a:p>
              </p:txBody>
            </p:sp>
          </p:grpSp>
          <p:grpSp>
            <p:nvGrpSpPr>
              <p:cNvPr id="5" name="Group 14"/>
              <p:cNvGrpSpPr>
                <a:grpSpLocks/>
              </p:cNvGrpSpPr>
              <p:nvPr/>
            </p:nvGrpSpPr>
            <p:grpSpPr bwMode="auto">
              <a:xfrm>
                <a:off x="2170" y="1833"/>
                <a:ext cx="846" cy="390"/>
                <a:chOff x="2694" y="2550"/>
                <a:chExt cx="846" cy="390"/>
              </a:xfrm>
            </p:grpSpPr>
            <p:sp>
              <p:nvSpPr>
                <p:cNvPr id="52281" name="Freeform 15"/>
                <p:cNvSpPr>
                  <a:spLocks/>
                </p:cNvSpPr>
                <p:nvPr/>
              </p:nvSpPr>
              <p:spPr bwMode="auto">
                <a:xfrm>
                  <a:off x="2694" y="2550"/>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82" name="Rectangle 16"/>
                <p:cNvSpPr>
                  <a:spLocks noChangeArrowheads="1"/>
                </p:cNvSpPr>
                <p:nvPr/>
              </p:nvSpPr>
              <p:spPr bwMode="auto">
                <a:xfrm>
                  <a:off x="2781" y="2550"/>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Delegates</a:t>
                  </a:r>
                </a:p>
                <a:p>
                  <a:pPr eaLnBrk="0" hangingPunct="0"/>
                  <a:r>
                    <a:rPr lang="en-US" sz="1200" b="1">
                      <a:latin typeface="Arial" charset="0"/>
                      <a:cs typeface="Arial" charset="0"/>
                    </a:rPr>
                    <a:t>grouping</a:t>
                  </a:r>
                </a:p>
              </p:txBody>
            </p:sp>
          </p:grpSp>
          <p:grpSp>
            <p:nvGrpSpPr>
              <p:cNvPr id="6" name="Group 17"/>
              <p:cNvGrpSpPr>
                <a:grpSpLocks/>
              </p:cNvGrpSpPr>
              <p:nvPr/>
            </p:nvGrpSpPr>
            <p:grpSpPr bwMode="auto">
              <a:xfrm>
                <a:off x="1184" y="1833"/>
                <a:ext cx="846" cy="390"/>
                <a:chOff x="3924" y="2142"/>
                <a:chExt cx="846" cy="390"/>
              </a:xfrm>
            </p:grpSpPr>
            <p:sp>
              <p:nvSpPr>
                <p:cNvPr id="52279" name="Freeform 18"/>
                <p:cNvSpPr>
                  <a:spLocks/>
                </p:cNvSpPr>
                <p:nvPr/>
              </p:nvSpPr>
              <p:spPr bwMode="auto">
                <a:xfrm>
                  <a:off x="3924" y="2142"/>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80" name="Rectangle 19"/>
                <p:cNvSpPr>
                  <a:spLocks noChangeArrowheads="1"/>
                </p:cNvSpPr>
                <p:nvPr/>
              </p:nvSpPr>
              <p:spPr bwMode="auto">
                <a:xfrm>
                  <a:off x="4011" y="2142"/>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Venue</a:t>
                  </a:r>
                </a:p>
                <a:p>
                  <a:pPr eaLnBrk="0" hangingPunct="0"/>
                  <a:r>
                    <a:rPr lang="en-US" sz="1200" b="1">
                      <a:latin typeface="Arial" charset="0"/>
                      <a:cs typeface="Arial" charset="0"/>
                    </a:rPr>
                    <a:t>grouping</a:t>
                  </a:r>
                </a:p>
              </p:txBody>
            </p:sp>
          </p:grpSp>
          <p:grpSp>
            <p:nvGrpSpPr>
              <p:cNvPr id="7" name="Group 20"/>
              <p:cNvGrpSpPr>
                <a:grpSpLocks/>
              </p:cNvGrpSpPr>
              <p:nvPr/>
            </p:nvGrpSpPr>
            <p:grpSpPr bwMode="auto">
              <a:xfrm>
                <a:off x="5004" y="1833"/>
                <a:ext cx="846" cy="390"/>
                <a:chOff x="4236" y="3132"/>
                <a:chExt cx="846" cy="390"/>
              </a:xfrm>
            </p:grpSpPr>
            <p:sp>
              <p:nvSpPr>
                <p:cNvPr id="52277" name="Freeform 21"/>
                <p:cNvSpPr>
                  <a:spLocks/>
                </p:cNvSpPr>
                <p:nvPr/>
              </p:nvSpPr>
              <p:spPr bwMode="auto">
                <a:xfrm>
                  <a:off x="4236" y="3132"/>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78" name="Rectangle 22"/>
                <p:cNvSpPr>
                  <a:spLocks noChangeArrowheads="1"/>
                </p:cNvSpPr>
                <p:nvPr/>
              </p:nvSpPr>
              <p:spPr bwMode="auto">
                <a:xfrm>
                  <a:off x="4311" y="3132"/>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Structure and format</a:t>
                  </a:r>
                </a:p>
                <a:p>
                  <a:pPr eaLnBrk="0" hangingPunct="0"/>
                  <a:r>
                    <a:rPr lang="en-US" sz="1200" b="1">
                      <a:latin typeface="Arial" charset="0"/>
                      <a:cs typeface="Arial" charset="0"/>
                    </a:rPr>
                    <a:t>grouping</a:t>
                  </a:r>
                </a:p>
              </p:txBody>
            </p:sp>
          </p:grpSp>
          <p:sp>
            <p:nvSpPr>
              <p:cNvPr id="52255" name="Rectangle 23"/>
              <p:cNvSpPr>
                <a:spLocks noChangeArrowheads="1"/>
              </p:cNvSpPr>
              <p:nvPr/>
            </p:nvSpPr>
            <p:spPr bwMode="auto">
              <a:xfrm>
                <a:off x="4143" y="1833"/>
                <a:ext cx="720" cy="390"/>
              </a:xfrm>
              <a:prstGeom prst="rect">
                <a:avLst/>
              </a:prstGeom>
              <a:solidFill>
                <a:srgbClr val="CCFFCC"/>
              </a:solidFill>
              <a:ln w="9525">
                <a:solidFill>
                  <a:srgbClr val="009900"/>
                </a:solidFill>
                <a:miter lim="800000"/>
                <a:headEnd/>
                <a:tailEnd/>
              </a:ln>
            </p:spPr>
            <p:txBody>
              <a:bodyPr/>
              <a:lstStyle/>
              <a:p>
                <a:pPr eaLnBrk="0" hangingPunct="0"/>
                <a:r>
                  <a:rPr lang="en-US" sz="1200" b="1">
                    <a:latin typeface="Arial" charset="0"/>
                    <a:cs typeface="Arial" charset="0"/>
                  </a:rPr>
                  <a:t>Delegate</a:t>
                </a:r>
              </a:p>
              <a:p>
                <a:pPr eaLnBrk="0" hangingPunct="0"/>
                <a:r>
                  <a:rPr lang="en-US" sz="1200" b="1">
                    <a:latin typeface="Arial" charset="0"/>
                    <a:cs typeface="Arial" charset="0"/>
                  </a:rPr>
                  <a:t>handout </a:t>
                </a:r>
              </a:p>
              <a:p>
                <a:pPr eaLnBrk="0" hangingPunct="0"/>
                <a:r>
                  <a:rPr lang="en-US" sz="1200" b="1">
                    <a:latin typeface="Arial" charset="0"/>
                    <a:cs typeface="Arial" charset="0"/>
                  </a:rPr>
                  <a:t>pack</a:t>
                </a:r>
              </a:p>
            </p:txBody>
          </p:sp>
          <p:sp>
            <p:nvSpPr>
              <p:cNvPr id="52256" name="Oval 24"/>
              <p:cNvSpPr>
                <a:spLocks noChangeArrowheads="1"/>
              </p:cNvSpPr>
              <p:nvPr/>
            </p:nvSpPr>
            <p:spPr bwMode="auto">
              <a:xfrm>
                <a:off x="378" y="1815"/>
                <a:ext cx="666" cy="426"/>
              </a:xfrm>
              <a:prstGeom prst="ellipse">
                <a:avLst/>
              </a:prstGeom>
              <a:solidFill>
                <a:srgbClr val="FFCCCC"/>
              </a:solidFill>
              <a:ln w="12700">
                <a:solidFill>
                  <a:schemeClr val="tx1"/>
                </a:solidFill>
                <a:round/>
                <a:headEnd/>
                <a:tailEnd/>
              </a:ln>
            </p:spPr>
            <p:txBody>
              <a:bodyPr wrap="none" anchor="ctr"/>
              <a:lstStyle/>
              <a:p>
                <a:pPr eaLnBrk="0" hangingPunct="0"/>
                <a:r>
                  <a:rPr lang="en-US" sz="1200" b="1">
                    <a:latin typeface="Arial" charset="0"/>
                    <a:cs typeface="Arial" charset="0"/>
                  </a:rPr>
                  <a:t>Required </a:t>
                </a:r>
              </a:p>
              <a:p>
                <a:pPr eaLnBrk="0" hangingPunct="0"/>
                <a:r>
                  <a:rPr lang="en-US" sz="1200" b="1">
                    <a:latin typeface="Arial" charset="0"/>
                    <a:cs typeface="Arial" charset="0"/>
                  </a:rPr>
                  <a:t>date</a:t>
                </a:r>
                <a:endParaRPr lang="en-US" sz="2000">
                  <a:latin typeface="Arial" charset="0"/>
                  <a:cs typeface="Arial" charset="0"/>
                </a:endParaRPr>
              </a:p>
            </p:txBody>
          </p:sp>
          <p:sp>
            <p:nvSpPr>
              <p:cNvPr id="52257" name="Rectangle 25"/>
              <p:cNvSpPr>
                <a:spLocks noChangeArrowheads="1"/>
              </p:cNvSpPr>
              <p:nvPr/>
            </p:nvSpPr>
            <p:spPr bwMode="auto">
              <a:xfrm>
                <a:off x="2715" y="2580"/>
                <a:ext cx="720" cy="390"/>
              </a:xfrm>
              <a:prstGeom prst="rect">
                <a:avLst/>
              </a:prstGeom>
              <a:solidFill>
                <a:srgbClr val="FFFFCC"/>
              </a:solidFill>
              <a:ln w="19050">
                <a:solidFill>
                  <a:schemeClr val="bg2"/>
                </a:solidFill>
                <a:miter lim="800000"/>
                <a:headEnd/>
                <a:tailEnd/>
              </a:ln>
            </p:spPr>
            <p:txBody>
              <a:bodyPr anchor="ctr"/>
              <a:lstStyle/>
              <a:p>
                <a:pPr eaLnBrk="0" hangingPunct="0"/>
                <a:r>
                  <a:rPr lang="en-US" sz="1200" b="1">
                    <a:latin typeface="Arial" charset="0"/>
                    <a:cs typeface="Arial" charset="0"/>
                  </a:rPr>
                  <a:t>Mail shots</a:t>
                </a:r>
              </a:p>
            </p:txBody>
          </p:sp>
          <p:sp>
            <p:nvSpPr>
              <p:cNvPr id="52258" name="Rectangle 26"/>
              <p:cNvSpPr>
                <a:spLocks noChangeArrowheads="1"/>
              </p:cNvSpPr>
              <p:nvPr/>
            </p:nvSpPr>
            <p:spPr bwMode="auto">
              <a:xfrm>
                <a:off x="3681" y="2580"/>
                <a:ext cx="720" cy="390"/>
              </a:xfrm>
              <a:prstGeom prst="rect">
                <a:avLst/>
              </a:prstGeom>
              <a:solidFill>
                <a:srgbClr val="FFFFCC"/>
              </a:solidFill>
              <a:ln w="19050">
                <a:solidFill>
                  <a:schemeClr val="bg2"/>
                </a:solidFill>
                <a:miter lim="800000"/>
                <a:headEnd/>
                <a:tailEnd/>
              </a:ln>
            </p:spPr>
            <p:txBody>
              <a:bodyPr anchor="ctr"/>
              <a:lstStyle/>
              <a:p>
                <a:pPr eaLnBrk="0" hangingPunct="0"/>
                <a:r>
                  <a:rPr lang="en-US" sz="1200" b="1">
                    <a:latin typeface="Arial" charset="0"/>
                    <a:cs typeface="Arial" charset="0"/>
                  </a:rPr>
                  <a:t>Press release</a:t>
                </a:r>
              </a:p>
            </p:txBody>
          </p:sp>
          <p:cxnSp>
            <p:nvCxnSpPr>
              <p:cNvPr id="52259" name="AutoShape 27"/>
              <p:cNvCxnSpPr>
                <a:cxnSpLocks noChangeShapeType="1"/>
              </p:cNvCxnSpPr>
              <p:nvPr/>
            </p:nvCxnSpPr>
            <p:spPr bwMode="auto">
              <a:xfrm rot="-5400000">
                <a:off x="1748" y="408"/>
                <a:ext cx="378" cy="2451"/>
              </a:xfrm>
              <a:prstGeom prst="bentConnector3">
                <a:avLst>
                  <a:gd name="adj1" fmla="val 51060"/>
                </a:avLst>
              </a:prstGeom>
              <a:noFill/>
              <a:ln w="19050">
                <a:solidFill>
                  <a:schemeClr val="tx1"/>
                </a:solidFill>
                <a:miter lim="800000"/>
                <a:headEnd/>
                <a:tailEnd/>
              </a:ln>
            </p:spPr>
          </p:cxnSp>
          <p:cxnSp>
            <p:nvCxnSpPr>
              <p:cNvPr id="52260" name="AutoShape 28"/>
              <p:cNvCxnSpPr>
                <a:cxnSpLocks noChangeShapeType="1"/>
              </p:cNvCxnSpPr>
              <p:nvPr/>
            </p:nvCxnSpPr>
            <p:spPr bwMode="auto">
              <a:xfrm rot="16200000" flipH="1">
                <a:off x="4099" y="496"/>
                <a:ext cx="396" cy="2277"/>
              </a:xfrm>
              <a:prstGeom prst="bentConnector3">
                <a:avLst>
                  <a:gd name="adj1" fmla="val 48736"/>
                </a:avLst>
              </a:prstGeom>
              <a:noFill/>
              <a:ln w="19050">
                <a:solidFill>
                  <a:schemeClr val="tx1"/>
                </a:solidFill>
                <a:miter lim="800000"/>
                <a:headEnd/>
                <a:tailEnd/>
              </a:ln>
            </p:spPr>
          </p:cxnSp>
          <p:sp>
            <p:nvSpPr>
              <p:cNvPr id="52261" name="Line 29"/>
              <p:cNvSpPr>
                <a:spLocks noChangeShapeType="1"/>
              </p:cNvSpPr>
              <p:nvPr/>
            </p:nvSpPr>
            <p:spPr bwMode="auto">
              <a:xfrm>
                <a:off x="1600" y="1626"/>
                <a:ext cx="0" cy="204"/>
              </a:xfrm>
              <a:prstGeom prst="line">
                <a:avLst/>
              </a:prstGeom>
              <a:noFill/>
              <a:ln w="19050">
                <a:solidFill>
                  <a:schemeClr val="tx1"/>
                </a:solidFill>
                <a:round/>
                <a:headEnd/>
                <a:tailEnd/>
              </a:ln>
            </p:spPr>
            <p:txBody>
              <a:bodyPr wrap="none" anchor="ctr"/>
              <a:lstStyle/>
              <a:p>
                <a:endParaRPr lang="en-GB"/>
              </a:p>
            </p:txBody>
          </p:sp>
          <p:sp>
            <p:nvSpPr>
              <p:cNvPr id="52262" name="Line 30"/>
              <p:cNvSpPr>
                <a:spLocks noChangeShapeType="1"/>
              </p:cNvSpPr>
              <p:nvPr/>
            </p:nvSpPr>
            <p:spPr bwMode="auto">
              <a:xfrm>
                <a:off x="2652" y="1622"/>
                <a:ext cx="0" cy="216"/>
              </a:xfrm>
              <a:prstGeom prst="line">
                <a:avLst/>
              </a:prstGeom>
              <a:noFill/>
              <a:ln w="19050">
                <a:solidFill>
                  <a:schemeClr val="tx1"/>
                </a:solidFill>
                <a:round/>
                <a:headEnd/>
                <a:tailEnd/>
              </a:ln>
            </p:spPr>
            <p:txBody>
              <a:bodyPr wrap="none" anchor="ctr"/>
              <a:lstStyle/>
              <a:p>
                <a:endParaRPr lang="en-GB"/>
              </a:p>
            </p:txBody>
          </p:sp>
          <p:sp>
            <p:nvSpPr>
              <p:cNvPr id="52263" name="Line 31"/>
              <p:cNvSpPr>
                <a:spLocks noChangeShapeType="1"/>
              </p:cNvSpPr>
              <p:nvPr/>
            </p:nvSpPr>
            <p:spPr bwMode="auto">
              <a:xfrm>
                <a:off x="3612" y="1622"/>
                <a:ext cx="0" cy="216"/>
              </a:xfrm>
              <a:prstGeom prst="line">
                <a:avLst/>
              </a:prstGeom>
              <a:noFill/>
              <a:ln w="19050">
                <a:solidFill>
                  <a:schemeClr val="tx1"/>
                </a:solidFill>
                <a:round/>
                <a:headEnd/>
                <a:tailEnd/>
              </a:ln>
            </p:spPr>
            <p:txBody>
              <a:bodyPr wrap="none" anchor="ctr"/>
              <a:lstStyle/>
              <a:p>
                <a:endParaRPr lang="en-GB"/>
              </a:p>
            </p:txBody>
          </p:sp>
          <p:sp>
            <p:nvSpPr>
              <p:cNvPr id="52264" name="Line 32"/>
              <p:cNvSpPr>
                <a:spLocks noChangeShapeType="1"/>
              </p:cNvSpPr>
              <p:nvPr/>
            </p:nvSpPr>
            <p:spPr bwMode="auto">
              <a:xfrm>
                <a:off x="4504" y="1622"/>
                <a:ext cx="0" cy="212"/>
              </a:xfrm>
              <a:prstGeom prst="line">
                <a:avLst/>
              </a:prstGeom>
              <a:noFill/>
              <a:ln w="19050">
                <a:solidFill>
                  <a:schemeClr val="tx1"/>
                </a:solidFill>
                <a:round/>
                <a:headEnd/>
                <a:tailEnd/>
              </a:ln>
            </p:spPr>
            <p:txBody>
              <a:bodyPr wrap="none" anchor="ctr"/>
              <a:lstStyle/>
              <a:p>
                <a:endParaRPr lang="en-GB"/>
              </a:p>
            </p:txBody>
          </p:sp>
          <p:cxnSp>
            <p:nvCxnSpPr>
              <p:cNvPr id="52265" name="AutoShape 33"/>
              <p:cNvCxnSpPr>
                <a:cxnSpLocks noChangeShapeType="1"/>
                <a:stCxn id="52284" idx="2"/>
                <a:endCxn id="52257" idx="0"/>
              </p:cNvCxnSpPr>
              <p:nvPr/>
            </p:nvCxnSpPr>
            <p:spPr bwMode="auto">
              <a:xfrm rot="5400000">
                <a:off x="3164" y="2134"/>
                <a:ext cx="351" cy="529"/>
              </a:xfrm>
              <a:prstGeom prst="bentConnector3">
                <a:avLst>
                  <a:gd name="adj1" fmla="val 50713"/>
                </a:avLst>
              </a:prstGeom>
              <a:noFill/>
              <a:ln w="19050">
                <a:solidFill>
                  <a:schemeClr val="tx1"/>
                </a:solidFill>
                <a:miter lim="800000"/>
                <a:headEnd/>
                <a:tailEnd/>
              </a:ln>
            </p:spPr>
          </p:cxnSp>
          <p:cxnSp>
            <p:nvCxnSpPr>
              <p:cNvPr id="52266" name="AutoShape 34"/>
              <p:cNvCxnSpPr>
                <a:cxnSpLocks noChangeShapeType="1"/>
                <a:stCxn id="52284" idx="2"/>
                <a:endCxn id="52258" idx="0"/>
              </p:cNvCxnSpPr>
              <p:nvPr/>
            </p:nvCxnSpPr>
            <p:spPr bwMode="auto">
              <a:xfrm rot="16200000" flipH="1">
                <a:off x="3647" y="2180"/>
                <a:ext cx="351" cy="437"/>
              </a:xfrm>
              <a:prstGeom prst="bentConnector3">
                <a:avLst>
                  <a:gd name="adj1" fmla="val 50713"/>
                </a:avLst>
              </a:prstGeom>
              <a:noFill/>
              <a:ln w="19050">
                <a:solidFill>
                  <a:schemeClr val="tx1"/>
                </a:solidFill>
                <a:miter lim="800000"/>
                <a:headEnd/>
                <a:tailEnd/>
              </a:ln>
            </p:spPr>
          </p:cxnSp>
          <p:grpSp>
            <p:nvGrpSpPr>
              <p:cNvPr id="8" name="Group 35"/>
              <p:cNvGrpSpPr>
                <a:grpSpLocks/>
              </p:cNvGrpSpPr>
              <p:nvPr/>
            </p:nvGrpSpPr>
            <p:grpSpPr bwMode="auto">
              <a:xfrm>
                <a:off x="2521" y="2212"/>
                <a:ext cx="74" cy="898"/>
                <a:chOff x="2521" y="2464"/>
                <a:chExt cx="74" cy="898"/>
              </a:xfrm>
            </p:grpSpPr>
            <p:sp>
              <p:nvSpPr>
                <p:cNvPr id="52274" name="Line 36"/>
                <p:cNvSpPr>
                  <a:spLocks noChangeShapeType="1"/>
                </p:cNvSpPr>
                <p:nvPr/>
              </p:nvSpPr>
              <p:spPr bwMode="auto">
                <a:xfrm>
                  <a:off x="2559" y="2464"/>
                  <a:ext cx="0" cy="898"/>
                </a:xfrm>
                <a:prstGeom prst="line">
                  <a:avLst/>
                </a:prstGeom>
                <a:noFill/>
                <a:ln w="19050">
                  <a:solidFill>
                    <a:schemeClr val="tx1"/>
                  </a:solidFill>
                  <a:round/>
                  <a:headEnd/>
                  <a:tailEnd/>
                </a:ln>
              </p:spPr>
              <p:txBody>
                <a:bodyPr wrap="none" anchor="ctr"/>
                <a:lstStyle/>
                <a:p>
                  <a:endParaRPr lang="en-GB"/>
                </a:p>
              </p:txBody>
            </p:sp>
            <p:sp>
              <p:nvSpPr>
                <p:cNvPr id="52275" name="Rectangle 37"/>
                <p:cNvSpPr>
                  <a:spLocks noChangeArrowheads="1"/>
                </p:cNvSpPr>
                <p:nvPr/>
              </p:nvSpPr>
              <p:spPr bwMode="auto">
                <a:xfrm>
                  <a:off x="2521" y="3159"/>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76" name="Rectangle 38"/>
                <p:cNvSpPr>
                  <a:spLocks noChangeArrowheads="1"/>
                </p:cNvSpPr>
                <p:nvPr/>
              </p:nvSpPr>
              <p:spPr bwMode="auto">
                <a:xfrm>
                  <a:off x="2521" y="3014"/>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grpSp>
          <p:sp>
            <p:nvSpPr>
              <p:cNvPr id="52268" name="Line 39"/>
              <p:cNvSpPr>
                <a:spLocks noChangeShapeType="1"/>
              </p:cNvSpPr>
              <p:nvPr/>
            </p:nvSpPr>
            <p:spPr bwMode="auto">
              <a:xfrm>
                <a:off x="4515" y="2222"/>
                <a:ext cx="0" cy="1156"/>
              </a:xfrm>
              <a:prstGeom prst="line">
                <a:avLst/>
              </a:prstGeom>
              <a:noFill/>
              <a:ln w="19050">
                <a:solidFill>
                  <a:schemeClr val="tx1"/>
                </a:solidFill>
                <a:round/>
                <a:headEnd/>
                <a:tailEnd/>
              </a:ln>
            </p:spPr>
            <p:txBody>
              <a:bodyPr wrap="none" anchor="ctr"/>
              <a:lstStyle/>
              <a:p>
                <a:endParaRPr lang="en-GB"/>
              </a:p>
            </p:txBody>
          </p:sp>
          <p:sp>
            <p:nvSpPr>
              <p:cNvPr id="52269" name="Rectangle 40"/>
              <p:cNvSpPr>
                <a:spLocks noChangeArrowheads="1"/>
              </p:cNvSpPr>
              <p:nvPr/>
            </p:nvSpPr>
            <p:spPr bwMode="auto">
              <a:xfrm>
                <a:off x="4477" y="3163"/>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70" name="Rectangle 41"/>
              <p:cNvSpPr>
                <a:spLocks noChangeArrowheads="1"/>
              </p:cNvSpPr>
              <p:nvPr/>
            </p:nvSpPr>
            <p:spPr bwMode="auto">
              <a:xfrm>
                <a:off x="4477" y="3018"/>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71" name="Line 42"/>
              <p:cNvSpPr>
                <a:spLocks noChangeShapeType="1"/>
              </p:cNvSpPr>
              <p:nvPr/>
            </p:nvSpPr>
            <p:spPr bwMode="auto">
              <a:xfrm>
                <a:off x="5439" y="2218"/>
                <a:ext cx="0" cy="1156"/>
              </a:xfrm>
              <a:prstGeom prst="line">
                <a:avLst/>
              </a:prstGeom>
              <a:noFill/>
              <a:ln w="19050">
                <a:solidFill>
                  <a:schemeClr val="tx1"/>
                </a:solidFill>
                <a:round/>
                <a:headEnd/>
                <a:tailEnd/>
              </a:ln>
            </p:spPr>
            <p:txBody>
              <a:bodyPr wrap="none" anchor="ctr"/>
              <a:lstStyle/>
              <a:p>
                <a:endParaRPr lang="en-GB"/>
              </a:p>
            </p:txBody>
          </p:sp>
          <p:sp>
            <p:nvSpPr>
              <p:cNvPr id="52272" name="Rectangle 43"/>
              <p:cNvSpPr>
                <a:spLocks noChangeArrowheads="1"/>
              </p:cNvSpPr>
              <p:nvPr/>
            </p:nvSpPr>
            <p:spPr bwMode="auto">
              <a:xfrm>
                <a:off x="5401" y="3159"/>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73" name="Rectangle 44"/>
              <p:cNvSpPr>
                <a:spLocks noChangeArrowheads="1"/>
              </p:cNvSpPr>
              <p:nvPr/>
            </p:nvSpPr>
            <p:spPr bwMode="auto">
              <a:xfrm>
                <a:off x="5401" y="3014"/>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grpSp>
        <p:grpSp>
          <p:nvGrpSpPr>
            <p:cNvPr id="9" name="Group 45"/>
            <p:cNvGrpSpPr>
              <a:grpSpLocks/>
            </p:cNvGrpSpPr>
            <p:nvPr/>
          </p:nvGrpSpPr>
          <p:grpSpPr bwMode="auto">
            <a:xfrm>
              <a:off x="438" y="2580"/>
              <a:ext cx="4901" cy="1408"/>
              <a:chOff x="438" y="2580"/>
              <a:chExt cx="4901" cy="1408"/>
            </a:xfrm>
          </p:grpSpPr>
          <p:grpSp>
            <p:nvGrpSpPr>
              <p:cNvPr id="10" name="Group 46"/>
              <p:cNvGrpSpPr>
                <a:grpSpLocks/>
              </p:cNvGrpSpPr>
              <p:nvPr/>
            </p:nvGrpSpPr>
            <p:grpSpPr bwMode="auto">
              <a:xfrm>
                <a:off x="438" y="2949"/>
                <a:ext cx="4735" cy="1039"/>
                <a:chOff x="438" y="2949"/>
                <a:chExt cx="4735" cy="1039"/>
              </a:xfrm>
            </p:grpSpPr>
            <p:grpSp>
              <p:nvGrpSpPr>
                <p:cNvPr id="11" name="Group 47"/>
                <p:cNvGrpSpPr>
                  <a:grpSpLocks/>
                </p:cNvGrpSpPr>
                <p:nvPr/>
              </p:nvGrpSpPr>
              <p:grpSpPr bwMode="auto">
                <a:xfrm>
                  <a:off x="438" y="2949"/>
                  <a:ext cx="1397" cy="309"/>
                  <a:chOff x="474" y="2949"/>
                  <a:chExt cx="1514" cy="309"/>
                </a:xfrm>
              </p:grpSpPr>
              <p:sp>
                <p:nvSpPr>
                  <p:cNvPr id="52244" name="Oval 48"/>
                  <p:cNvSpPr>
                    <a:spLocks noChangeAspect="1" noChangeArrowheads="1"/>
                  </p:cNvSpPr>
                  <p:nvPr/>
                </p:nvSpPr>
                <p:spPr bwMode="auto">
                  <a:xfrm>
                    <a:off x="474" y="2949"/>
                    <a:ext cx="483" cy="309"/>
                  </a:xfrm>
                  <a:prstGeom prst="ellipse">
                    <a:avLst/>
                  </a:prstGeom>
                  <a:solidFill>
                    <a:srgbClr val="FFCCCC"/>
                  </a:solidFill>
                  <a:ln w="12700">
                    <a:solidFill>
                      <a:schemeClr val="tx1"/>
                    </a:solidFill>
                    <a:round/>
                    <a:headEnd/>
                    <a:tailEnd/>
                  </a:ln>
                </p:spPr>
                <p:txBody>
                  <a:bodyPr wrap="none" anchor="ctr"/>
                  <a:lstStyle/>
                  <a:p>
                    <a:pPr eaLnBrk="0" hangingPunct="0"/>
                    <a:endParaRPr lang="en-GB" sz="2000">
                      <a:latin typeface="Arial" charset="0"/>
                      <a:cs typeface="Arial" charset="0"/>
                    </a:endParaRPr>
                  </a:p>
                </p:txBody>
              </p:sp>
              <p:sp>
                <p:nvSpPr>
                  <p:cNvPr id="52245" name="Text Box 49"/>
                  <p:cNvSpPr txBox="1">
                    <a:spLocks noChangeArrowheads="1"/>
                  </p:cNvSpPr>
                  <p:nvPr/>
                </p:nvSpPr>
                <p:spPr bwMode="auto">
                  <a:xfrm>
                    <a:off x="973" y="3007"/>
                    <a:ext cx="1015"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External product</a:t>
                    </a:r>
                    <a:endParaRPr lang="en-US" sz="2000">
                      <a:latin typeface="Arial" charset="0"/>
                      <a:cs typeface="Arial" charset="0"/>
                    </a:endParaRPr>
                  </a:p>
                </p:txBody>
              </p:sp>
            </p:grpSp>
            <p:grpSp>
              <p:nvGrpSpPr>
                <p:cNvPr id="12" name="Group 50"/>
                <p:cNvGrpSpPr>
                  <a:grpSpLocks/>
                </p:cNvGrpSpPr>
                <p:nvPr/>
              </p:nvGrpSpPr>
              <p:grpSpPr bwMode="auto">
                <a:xfrm>
                  <a:off x="462" y="3426"/>
                  <a:ext cx="1305" cy="233"/>
                  <a:chOff x="500" y="3426"/>
                  <a:chExt cx="1414" cy="233"/>
                </a:xfrm>
              </p:grpSpPr>
              <p:sp>
                <p:nvSpPr>
                  <p:cNvPr id="52242" name="Text Box 51"/>
                  <p:cNvSpPr txBox="1">
                    <a:spLocks noChangeArrowheads="1"/>
                  </p:cNvSpPr>
                  <p:nvPr/>
                </p:nvSpPr>
                <p:spPr bwMode="auto">
                  <a:xfrm>
                    <a:off x="973" y="3445"/>
                    <a:ext cx="941"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Simple product</a:t>
                    </a:r>
                    <a:endParaRPr lang="en-US" sz="2000">
                      <a:latin typeface="Arial" charset="0"/>
                      <a:cs typeface="Arial" charset="0"/>
                    </a:endParaRPr>
                  </a:p>
                </p:txBody>
              </p:sp>
              <p:sp>
                <p:nvSpPr>
                  <p:cNvPr id="52243" name="Rectangle 52"/>
                  <p:cNvSpPr>
                    <a:spLocks noChangeAspect="1" noChangeArrowheads="1"/>
                  </p:cNvSpPr>
                  <p:nvPr/>
                </p:nvSpPr>
                <p:spPr bwMode="auto">
                  <a:xfrm>
                    <a:off x="500" y="3426"/>
                    <a:ext cx="431" cy="233"/>
                  </a:xfrm>
                  <a:prstGeom prst="rect">
                    <a:avLst/>
                  </a:prstGeom>
                  <a:solidFill>
                    <a:srgbClr val="FFFFCC"/>
                  </a:solidFill>
                  <a:ln w="19050">
                    <a:solidFill>
                      <a:schemeClr val="bg2"/>
                    </a:solidFill>
                    <a:miter lim="800000"/>
                    <a:headEnd/>
                    <a:tailEnd/>
                  </a:ln>
                </p:spPr>
                <p:txBody>
                  <a:bodyPr anchor="ctr"/>
                  <a:lstStyle/>
                  <a:p>
                    <a:pPr eaLnBrk="0" hangingPunct="0"/>
                    <a:endParaRPr lang="en-GB" sz="1200" b="1">
                      <a:latin typeface="Arial" charset="0"/>
                      <a:cs typeface="Arial" charset="0"/>
                    </a:endParaRPr>
                  </a:p>
                </p:txBody>
              </p:sp>
            </p:grpSp>
            <p:grpSp>
              <p:nvGrpSpPr>
                <p:cNvPr id="13" name="Group 53"/>
                <p:cNvGrpSpPr>
                  <a:grpSpLocks/>
                </p:cNvGrpSpPr>
                <p:nvPr/>
              </p:nvGrpSpPr>
              <p:grpSpPr bwMode="auto">
                <a:xfrm>
                  <a:off x="668" y="3739"/>
                  <a:ext cx="4505" cy="249"/>
                  <a:chOff x="724" y="3739"/>
                  <a:chExt cx="4880" cy="249"/>
                </a:xfrm>
              </p:grpSpPr>
              <p:grpSp>
                <p:nvGrpSpPr>
                  <p:cNvPr id="14" name="Group 54"/>
                  <p:cNvGrpSpPr>
                    <a:grpSpLocks noChangeAspect="1"/>
                  </p:cNvGrpSpPr>
                  <p:nvPr/>
                </p:nvGrpSpPr>
                <p:grpSpPr bwMode="auto">
                  <a:xfrm>
                    <a:off x="2156" y="3739"/>
                    <a:ext cx="540" cy="249"/>
                    <a:chOff x="3924" y="2142"/>
                    <a:chExt cx="846" cy="390"/>
                  </a:xfrm>
                </p:grpSpPr>
                <p:sp>
                  <p:nvSpPr>
                    <p:cNvPr id="52240" name="Freeform 55"/>
                    <p:cNvSpPr>
                      <a:spLocks noChangeAspect="1"/>
                    </p:cNvSpPr>
                    <p:nvPr/>
                  </p:nvSpPr>
                  <p:spPr bwMode="auto">
                    <a:xfrm>
                      <a:off x="3924" y="2142"/>
                      <a:ext cx="844" cy="390"/>
                    </a:xfrm>
                    <a:custGeom>
                      <a:avLst/>
                      <a:gdLst>
                        <a:gd name="T0" fmla="*/ 0 w 846"/>
                        <a:gd name="T1" fmla="*/ 315 h 402"/>
                        <a:gd name="T2" fmla="*/ 704 w 846"/>
                        <a:gd name="T3" fmla="*/ 315 h 402"/>
                        <a:gd name="T4" fmla="*/ 830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41" name="Rectangle 56"/>
                    <p:cNvSpPr>
                      <a:spLocks noChangeAspect="1" noChangeArrowheads="1"/>
                    </p:cNvSpPr>
                    <p:nvPr/>
                  </p:nvSpPr>
                  <p:spPr bwMode="auto">
                    <a:xfrm>
                      <a:off x="4011" y="2142"/>
                      <a:ext cx="720" cy="390"/>
                    </a:xfrm>
                    <a:prstGeom prst="rect">
                      <a:avLst/>
                    </a:prstGeom>
                    <a:noFill/>
                    <a:ln w="9525">
                      <a:noFill/>
                      <a:miter lim="800000"/>
                      <a:headEnd/>
                      <a:tailEnd/>
                    </a:ln>
                  </p:spPr>
                  <p:txBody>
                    <a:bodyPr anchor="ctr"/>
                    <a:lstStyle/>
                    <a:p>
                      <a:pPr eaLnBrk="0" hangingPunct="0"/>
                      <a:endParaRPr lang="en-GB" sz="1200" b="1">
                        <a:latin typeface="Arial" charset="0"/>
                        <a:cs typeface="Arial" charset="0"/>
                      </a:endParaRPr>
                    </a:p>
                  </p:txBody>
                </p:sp>
              </p:grpSp>
              <p:sp>
                <p:nvSpPr>
                  <p:cNvPr id="52236" name="Text Box 57"/>
                  <p:cNvSpPr txBox="1">
                    <a:spLocks noChangeArrowheads="1"/>
                  </p:cNvSpPr>
                  <p:nvPr/>
                </p:nvSpPr>
                <p:spPr bwMode="auto">
                  <a:xfrm>
                    <a:off x="2675" y="3767"/>
                    <a:ext cx="1165"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Collective grouping</a:t>
                    </a:r>
                    <a:endParaRPr lang="en-US" sz="2000">
                      <a:latin typeface="Arial" charset="0"/>
                      <a:cs typeface="Arial" charset="0"/>
                    </a:endParaRPr>
                  </a:p>
                </p:txBody>
              </p:sp>
              <p:sp>
                <p:nvSpPr>
                  <p:cNvPr id="52237" name="Rectangle 58"/>
                  <p:cNvSpPr>
                    <a:spLocks noChangeAspect="1" noChangeArrowheads="1"/>
                  </p:cNvSpPr>
                  <p:nvPr/>
                </p:nvSpPr>
                <p:spPr bwMode="auto">
                  <a:xfrm>
                    <a:off x="4035" y="3747"/>
                    <a:ext cx="431" cy="233"/>
                  </a:xfrm>
                  <a:prstGeom prst="rect">
                    <a:avLst/>
                  </a:prstGeom>
                  <a:solidFill>
                    <a:srgbClr val="CCFFCC"/>
                  </a:solidFill>
                  <a:ln w="9525">
                    <a:solidFill>
                      <a:srgbClr val="009900"/>
                    </a:solidFill>
                    <a:miter lim="800000"/>
                    <a:headEnd/>
                    <a:tailEnd/>
                  </a:ln>
                </p:spPr>
                <p:txBody>
                  <a:bodyPr/>
                  <a:lstStyle/>
                  <a:p>
                    <a:pPr eaLnBrk="0" hangingPunct="0"/>
                    <a:endParaRPr lang="en-GB" sz="1200" b="1">
                      <a:latin typeface="Arial" charset="0"/>
                      <a:cs typeface="Arial" charset="0"/>
                    </a:endParaRPr>
                  </a:p>
                </p:txBody>
              </p:sp>
              <p:sp>
                <p:nvSpPr>
                  <p:cNvPr id="52238" name="Text Box 59"/>
                  <p:cNvSpPr txBox="1">
                    <a:spLocks noChangeArrowheads="1"/>
                  </p:cNvSpPr>
                  <p:nvPr/>
                </p:nvSpPr>
                <p:spPr bwMode="auto">
                  <a:xfrm>
                    <a:off x="4461" y="3766"/>
                    <a:ext cx="1143"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Integration product</a:t>
                    </a:r>
                    <a:endParaRPr lang="en-US" sz="2000">
                      <a:latin typeface="Arial" charset="0"/>
                      <a:cs typeface="Arial" charset="0"/>
                    </a:endParaRPr>
                  </a:p>
                </p:txBody>
              </p:sp>
              <p:sp>
                <p:nvSpPr>
                  <p:cNvPr id="52239" name="Text Box 60"/>
                  <p:cNvSpPr txBox="1">
                    <a:spLocks noChangeArrowheads="1"/>
                  </p:cNvSpPr>
                  <p:nvPr/>
                </p:nvSpPr>
                <p:spPr bwMode="auto">
                  <a:xfrm>
                    <a:off x="724" y="3766"/>
                    <a:ext cx="1340"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Intermediate products:</a:t>
                    </a:r>
                    <a:endParaRPr lang="en-US" sz="2000">
                      <a:latin typeface="Arial" charset="0"/>
                      <a:cs typeface="Arial" charset="0"/>
                    </a:endParaRPr>
                  </a:p>
                </p:txBody>
              </p:sp>
            </p:grpSp>
          </p:grpSp>
          <p:sp>
            <p:nvSpPr>
              <p:cNvPr id="52231" name="Freeform 61"/>
              <p:cNvSpPr>
                <a:spLocks/>
              </p:cNvSpPr>
              <p:nvPr/>
            </p:nvSpPr>
            <p:spPr bwMode="auto">
              <a:xfrm>
                <a:off x="493" y="2580"/>
                <a:ext cx="4846" cy="970"/>
              </a:xfrm>
              <a:custGeom>
                <a:avLst/>
                <a:gdLst>
                  <a:gd name="T0" fmla="*/ 0 w 5250"/>
                  <a:gd name="T1" fmla="*/ 0 h 970"/>
                  <a:gd name="T2" fmla="*/ 815 w 5250"/>
                  <a:gd name="T3" fmla="*/ 348 h 970"/>
                  <a:gd name="T4" fmla="*/ 1146 w 5250"/>
                  <a:gd name="T5" fmla="*/ 870 h 970"/>
                  <a:gd name="T6" fmla="*/ 2766 w 5250"/>
                  <a:gd name="T7" fmla="*/ 948 h 970"/>
                  <a:gd name="T8" fmla="*/ 0 60000 65536"/>
                  <a:gd name="T9" fmla="*/ 0 60000 65536"/>
                  <a:gd name="T10" fmla="*/ 0 60000 65536"/>
                  <a:gd name="T11" fmla="*/ 0 60000 65536"/>
                  <a:gd name="T12" fmla="*/ 0 w 5250"/>
                  <a:gd name="T13" fmla="*/ 0 h 970"/>
                  <a:gd name="T14" fmla="*/ 5250 w 5250"/>
                  <a:gd name="T15" fmla="*/ 970 h 970"/>
                </a:gdLst>
                <a:ahLst/>
                <a:cxnLst>
                  <a:cxn ang="T8">
                    <a:pos x="T0" y="T1"/>
                  </a:cxn>
                  <a:cxn ang="T9">
                    <a:pos x="T2" y="T3"/>
                  </a:cxn>
                  <a:cxn ang="T10">
                    <a:pos x="T4" y="T5"/>
                  </a:cxn>
                  <a:cxn ang="T11">
                    <a:pos x="T6" y="T7"/>
                  </a:cxn>
                </a:cxnLst>
                <a:rect l="T12" t="T13" r="T14" b="T15"/>
                <a:pathLst>
                  <a:path w="5250" h="970">
                    <a:moveTo>
                      <a:pt x="0" y="0"/>
                    </a:moveTo>
                    <a:cubicBezTo>
                      <a:pt x="258" y="58"/>
                      <a:pt x="1185" y="203"/>
                      <a:pt x="1548" y="348"/>
                    </a:cubicBezTo>
                    <a:cubicBezTo>
                      <a:pt x="1911" y="493"/>
                      <a:pt x="1561" y="770"/>
                      <a:pt x="2178" y="870"/>
                    </a:cubicBezTo>
                    <a:cubicBezTo>
                      <a:pt x="2795" y="970"/>
                      <a:pt x="4026" y="953"/>
                      <a:pt x="5250" y="948"/>
                    </a:cubicBezTo>
                  </a:path>
                </a:pathLst>
              </a:custGeom>
              <a:noFill/>
              <a:ln w="28575" cap="flat" cmpd="sng">
                <a:solidFill>
                  <a:schemeClr val="bg2"/>
                </a:solidFill>
                <a:prstDash val="dashDot"/>
                <a:round/>
                <a:headEnd/>
                <a:tailEnd/>
              </a:ln>
            </p:spPr>
            <p:txBody>
              <a:bodyPr wrap="none" anchor="ctr"/>
              <a:lstStyle/>
              <a:p>
                <a:endParaRPr lang="en-GB"/>
              </a:p>
            </p:txBody>
          </p:sp>
        </p:grpSp>
      </p:gr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title"/>
          </p:nvPr>
        </p:nvSpPr>
        <p:spPr/>
        <p:txBody>
          <a:bodyPr anchor="t"/>
          <a:lstStyle/>
          <a:p>
            <a:pPr eaLnBrk="1" hangingPunct="1"/>
            <a:r>
              <a:rPr lang="en-GB" smtClean="0">
                <a:latin typeface="Arial" charset="0"/>
                <a:cs typeface="Arial" charset="0"/>
              </a:rPr>
              <a:t>Product Description</a:t>
            </a:r>
          </a:p>
        </p:txBody>
      </p:sp>
      <p:sp>
        <p:nvSpPr>
          <p:cNvPr id="53251" name="Rectangle 8"/>
          <p:cNvSpPr>
            <a:spLocks noGrp="1" noChangeArrowheads="1"/>
          </p:cNvSpPr>
          <p:nvPr>
            <p:ph type="body" idx="1"/>
          </p:nvPr>
        </p:nvSpPr>
        <p:spPr>
          <a:xfrm>
            <a:off x="3995738" y="1628775"/>
            <a:ext cx="4752975" cy="4525963"/>
          </a:xfrm>
        </p:spPr>
        <p:txBody>
          <a:bodyPr>
            <a:normAutofit fontScale="70000" lnSpcReduction="20000"/>
          </a:bodyPr>
          <a:lstStyle/>
          <a:p>
            <a:pPr marL="0" indent="0" eaLnBrk="1" hangingPunct="1">
              <a:lnSpc>
                <a:spcPct val="90000"/>
              </a:lnSpc>
              <a:buFontTx/>
              <a:buNone/>
              <a:defRPr/>
            </a:pPr>
            <a:r>
              <a:rPr lang="en-US" i="1" dirty="0" smtClean="0">
                <a:solidFill>
                  <a:srgbClr val="0000CC"/>
                </a:solidFill>
                <a:latin typeface="Arial" charset="0"/>
                <a:cs typeface="Arial" charset="0"/>
              </a:rPr>
              <a:t>“The purpose of the Product Description is to:</a:t>
            </a:r>
          </a:p>
          <a:p>
            <a:pPr lvl="1" eaLnBrk="1" hangingPunct="1">
              <a:lnSpc>
                <a:spcPct val="90000"/>
              </a:lnSpc>
              <a:defRPr/>
            </a:pPr>
            <a:r>
              <a:rPr lang="en-US" i="1" dirty="0" smtClean="0">
                <a:solidFill>
                  <a:srgbClr val="0000CC"/>
                </a:solidFill>
                <a:latin typeface="Arial" charset="0"/>
                <a:cs typeface="Arial" charset="0"/>
              </a:rPr>
              <a:t>Understand the product’s detailed nature, purpose and function </a:t>
            </a:r>
          </a:p>
          <a:p>
            <a:pPr lvl="1" eaLnBrk="1" hangingPunct="1">
              <a:lnSpc>
                <a:spcPct val="90000"/>
              </a:lnSpc>
              <a:defRPr/>
            </a:pPr>
            <a:r>
              <a:rPr lang="en-US" i="1" dirty="0" smtClean="0">
                <a:solidFill>
                  <a:srgbClr val="0000CC"/>
                </a:solidFill>
                <a:latin typeface="Arial" charset="0"/>
                <a:cs typeface="Arial" charset="0"/>
              </a:rPr>
              <a:t>Identify the sources of information or supply (for the product)</a:t>
            </a:r>
          </a:p>
          <a:p>
            <a:pPr lvl="1" eaLnBrk="1" hangingPunct="1">
              <a:lnSpc>
                <a:spcPct val="90000"/>
              </a:lnSpc>
              <a:defRPr/>
            </a:pPr>
            <a:r>
              <a:rPr lang="en-US" i="1" dirty="0" smtClean="0">
                <a:solidFill>
                  <a:srgbClr val="0000CC"/>
                </a:solidFill>
                <a:latin typeface="Arial" charset="0"/>
                <a:cs typeface="Arial" charset="0"/>
              </a:rPr>
              <a:t>Describe its required appearance</a:t>
            </a:r>
          </a:p>
          <a:p>
            <a:pPr lvl="1" eaLnBrk="1" hangingPunct="1">
              <a:lnSpc>
                <a:spcPct val="90000"/>
              </a:lnSpc>
              <a:defRPr/>
            </a:pPr>
            <a:r>
              <a:rPr lang="en-US" i="1" dirty="0" smtClean="0">
                <a:solidFill>
                  <a:srgbClr val="0000CC"/>
                </a:solidFill>
                <a:latin typeface="Arial" charset="0"/>
                <a:cs typeface="Arial" charset="0"/>
              </a:rPr>
              <a:t>Identify the level of quality required </a:t>
            </a:r>
            <a:r>
              <a:rPr lang="en-US" dirty="0" smtClean="0">
                <a:solidFill>
                  <a:srgbClr val="0000CC"/>
                </a:solidFill>
                <a:latin typeface="Arial" charset="0"/>
                <a:cs typeface="Arial" charset="0"/>
              </a:rPr>
              <a:t>of the product</a:t>
            </a:r>
          </a:p>
          <a:p>
            <a:pPr lvl="1" eaLnBrk="1" hangingPunct="1">
              <a:lnSpc>
                <a:spcPct val="90000"/>
              </a:lnSpc>
              <a:defRPr/>
            </a:pPr>
            <a:r>
              <a:rPr lang="en-US" i="1" dirty="0" smtClean="0">
                <a:solidFill>
                  <a:srgbClr val="0000CC"/>
                </a:solidFill>
                <a:latin typeface="Arial" charset="0"/>
                <a:cs typeface="Arial" charset="0"/>
              </a:rPr>
              <a:t>Identify product development and quality control activities</a:t>
            </a:r>
          </a:p>
          <a:p>
            <a:pPr lvl="1" eaLnBrk="1" hangingPunct="1">
              <a:lnSpc>
                <a:spcPct val="90000"/>
              </a:lnSpc>
              <a:defRPr/>
            </a:pPr>
            <a:r>
              <a:rPr lang="en-US" i="1" dirty="0" smtClean="0">
                <a:solidFill>
                  <a:srgbClr val="0000CC"/>
                </a:solidFill>
                <a:latin typeface="Arial" charset="0"/>
                <a:cs typeface="Arial" charset="0"/>
              </a:rPr>
              <a:t>Define the people or skills required to develop and check the product”</a:t>
            </a:r>
          </a:p>
          <a:p>
            <a:pPr eaLnBrk="1" hangingPunct="1">
              <a:lnSpc>
                <a:spcPct val="90000"/>
              </a:lnSpc>
              <a:defRPr/>
            </a:pPr>
            <a:endParaRPr lang="en-GB" dirty="0" smtClean="0">
              <a:latin typeface="Arial" charset="0"/>
              <a:cs typeface="Arial" charset="0"/>
            </a:endParaRPr>
          </a:p>
        </p:txBody>
      </p:sp>
      <p:grpSp>
        <p:nvGrpSpPr>
          <p:cNvPr id="2" name="Group 9"/>
          <p:cNvGrpSpPr>
            <a:grpSpLocks/>
          </p:cNvGrpSpPr>
          <p:nvPr/>
        </p:nvGrpSpPr>
        <p:grpSpPr bwMode="auto">
          <a:xfrm>
            <a:off x="603250" y="1635125"/>
            <a:ext cx="2551113" cy="4138613"/>
            <a:chOff x="380" y="1030"/>
            <a:chExt cx="1607" cy="2607"/>
          </a:xfrm>
        </p:grpSpPr>
        <p:grpSp>
          <p:nvGrpSpPr>
            <p:cNvPr id="3" name="Group 10"/>
            <p:cNvGrpSpPr>
              <a:grpSpLocks/>
            </p:cNvGrpSpPr>
            <p:nvPr/>
          </p:nvGrpSpPr>
          <p:grpSpPr bwMode="auto">
            <a:xfrm>
              <a:off x="380" y="1325"/>
              <a:ext cx="1607" cy="2312"/>
              <a:chOff x="412" y="1097"/>
              <a:chExt cx="1741" cy="2312"/>
            </a:xfrm>
          </p:grpSpPr>
          <p:grpSp>
            <p:nvGrpSpPr>
              <p:cNvPr id="4" name="Group 11"/>
              <p:cNvGrpSpPr>
                <a:grpSpLocks noChangeAspect="1"/>
              </p:cNvGrpSpPr>
              <p:nvPr/>
            </p:nvGrpSpPr>
            <p:grpSpPr bwMode="auto">
              <a:xfrm>
                <a:off x="412" y="1097"/>
                <a:ext cx="1741" cy="2312"/>
                <a:chOff x="1594" y="1091"/>
                <a:chExt cx="2405" cy="2891"/>
              </a:xfrm>
            </p:grpSpPr>
            <p:sp>
              <p:nvSpPr>
                <p:cNvPr id="53261" name="Freeform 12"/>
                <p:cNvSpPr>
                  <a:spLocks noChangeAspect="1"/>
                </p:cNvSpPr>
                <p:nvPr/>
              </p:nvSpPr>
              <p:spPr bwMode="auto">
                <a:xfrm>
                  <a:off x="1604" y="1100"/>
                  <a:ext cx="2384" cy="2873"/>
                </a:xfrm>
                <a:custGeom>
                  <a:avLst/>
                  <a:gdLst>
                    <a:gd name="T0" fmla="*/ 0 w 4769"/>
                    <a:gd name="T1" fmla="*/ 22 h 5746"/>
                    <a:gd name="T2" fmla="*/ 0 w 4769"/>
                    <a:gd name="T3" fmla="*/ 3 h 5746"/>
                    <a:gd name="T4" fmla="*/ 2 w 4769"/>
                    <a:gd name="T5" fmla="*/ 0 h 5746"/>
                    <a:gd name="T6" fmla="*/ 18 w 4769"/>
                    <a:gd name="T7" fmla="*/ 0 h 5746"/>
                    <a:gd name="T8" fmla="*/ 18 w 4769"/>
                    <a:gd name="T9" fmla="*/ 22 h 5746"/>
                    <a:gd name="T10" fmla="*/ 0 w 4769"/>
                    <a:gd name="T11" fmla="*/ 22 h 5746"/>
                    <a:gd name="T12" fmla="*/ 0 60000 65536"/>
                    <a:gd name="T13" fmla="*/ 0 60000 65536"/>
                    <a:gd name="T14" fmla="*/ 0 60000 65536"/>
                    <a:gd name="T15" fmla="*/ 0 60000 65536"/>
                    <a:gd name="T16" fmla="*/ 0 60000 65536"/>
                    <a:gd name="T17" fmla="*/ 0 60000 65536"/>
                    <a:gd name="T18" fmla="*/ 0 w 4769"/>
                    <a:gd name="T19" fmla="*/ 0 h 5746"/>
                    <a:gd name="T20" fmla="*/ 4769 w 4769"/>
                    <a:gd name="T21" fmla="*/ 5746 h 5746"/>
                  </a:gdLst>
                  <a:ahLst/>
                  <a:cxnLst>
                    <a:cxn ang="T12">
                      <a:pos x="T0" y="T1"/>
                    </a:cxn>
                    <a:cxn ang="T13">
                      <a:pos x="T2" y="T3"/>
                    </a:cxn>
                    <a:cxn ang="T14">
                      <a:pos x="T4" y="T5"/>
                    </a:cxn>
                    <a:cxn ang="T15">
                      <a:pos x="T6" y="T7"/>
                    </a:cxn>
                    <a:cxn ang="T16">
                      <a:pos x="T8" y="T9"/>
                    </a:cxn>
                    <a:cxn ang="T17">
                      <a:pos x="T10" y="T11"/>
                    </a:cxn>
                  </a:cxnLst>
                  <a:rect l="T18" t="T19" r="T20" b="T21"/>
                  <a:pathLst>
                    <a:path w="4769" h="5746">
                      <a:moveTo>
                        <a:pt x="0" y="5746"/>
                      </a:moveTo>
                      <a:lnTo>
                        <a:pt x="0" y="575"/>
                      </a:lnTo>
                      <a:lnTo>
                        <a:pt x="682" y="0"/>
                      </a:lnTo>
                      <a:lnTo>
                        <a:pt x="4769" y="0"/>
                      </a:lnTo>
                      <a:lnTo>
                        <a:pt x="4769" y="5746"/>
                      </a:lnTo>
                      <a:lnTo>
                        <a:pt x="0" y="5746"/>
                      </a:lnTo>
                      <a:close/>
                    </a:path>
                  </a:pathLst>
                </a:custGeom>
                <a:solidFill>
                  <a:srgbClr val="FFFFFF"/>
                </a:solidFill>
                <a:ln w="9525">
                  <a:noFill/>
                  <a:round/>
                  <a:headEnd/>
                  <a:tailEnd/>
                </a:ln>
              </p:spPr>
              <p:txBody>
                <a:bodyPr/>
                <a:lstStyle/>
                <a:p>
                  <a:endParaRPr lang="en-GB"/>
                </a:p>
              </p:txBody>
            </p:sp>
            <p:sp>
              <p:nvSpPr>
                <p:cNvPr id="53262" name="Freeform 13"/>
                <p:cNvSpPr>
                  <a:spLocks noChangeAspect="1"/>
                </p:cNvSpPr>
                <p:nvPr/>
              </p:nvSpPr>
              <p:spPr bwMode="auto">
                <a:xfrm>
                  <a:off x="1594" y="1382"/>
                  <a:ext cx="19" cy="2591"/>
                </a:xfrm>
                <a:custGeom>
                  <a:avLst/>
                  <a:gdLst>
                    <a:gd name="T0" fmla="*/ 0 w 40"/>
                    <a:gd name="T1" fmla="*/ 0 h 5183"/>
                    <a:gd name="T2" fmla="*/ 0 w 40"/>
                    <a:gd name="T3" fmla="*/ 0 h 5183"/>
                    <a:gd name="T4" fmla="*/ 0 w 40"/>
                    <a:gd name="T5" fmla="*/ 20 h 5183"/>
                    <a:gd name="T6" fmla="*/ 0 w 40"/>
                    <a:gd name="T7" fmla="*/ 20 h 5183"/>
                    <a:gd name="T8" fmla="*/ 0 w 40"/>
                    <a:gd name="T9" fmla="*/ 0 h 5183"/>
                    <a:gd name="T10" fmla="*/ 0 w 40"/>
                    <a:gd name="T11" fmla="*/ 0 h 5183"/>
                    <a:gd name="T12" fmla="*/ 0 w 40"/>
                    <a:gd name="T13" fmla="*/ 0 h 5183"/>
                    <a:gd name="T14" fmla="*/ 0 60000 65536"/>
                    <a:gd name="T15" fmla="*/ 0 60000 65536"/>
                    <a:gd name="T16" fmla="*/ 0 60000 65536"/>
                    <a:gd name="T17" fmla="*/ 0 60000 65536"/>
                    <a:gd name="T18" fmla="*/ 0 60000 65536"/>
                    <a:gd name="T19" fmla="*/ 0 60000 65536"/>
                    <a:gd name="T20" fmla="*/ 0 60000 65536"/>
                    <a:gd name="T21" fmla="*/ 0 w 40"/>
                    <a:gd name="T22" fmla="*/ 0 h 5183"/>
                    <a:gd name="T23" fmla="*/ 40 w 40"/>
                    <a:gd name="T24" fmla="*/ 5183 h 518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0" h="5183">
                      <a:moveTo>
                        <a:pt x="6" y="0"/>
                      </a:moveTo>
                      <a:lnTo>
                        <a:pt x="0" y="12"/>
                      </a:lnTo>
                      <a:lnTo>
                        <a:pt x="0" y="5183"/>
                      </a:lnTo>
                      <a:lnTo>
                        <a:pt x="40" y="5183"/>
                      </a:lnTo>
                      <a:lnTo>
                        <a:pt x="40" y="12"/>
                      </a:lnTo>
                      <a:lnTo>
                        <a:pt x="34" y="23"/>
                      </a:lnTo>
                      <a:lnTo>
                        <a:pt x="6" y="0"/>
                      </a:lnTo>
                      <a:close/>
                    </a:path>
                  </a:pathLst>
                </a:custGeom>
                <a:solidFill>
                  <a:srgbClr val="000000"/>
                </a:solidFill>
                <a:ln w="9525">
                  <a:noFill/>
                  <a:round/>
                  <a:headEnd/>
                  <a:tailEnd/>
                </a:ln>
              </p:spPr>
              <p:txBody>
                <a:bodyPr/>
                <a:lstStyle/>
                <a:p>
                  <a:endParaRPr lang="en-GB"/>
                </a:p>
              </p:txBody>
            </p:sp>
            <p:sp>
              <p:nvSpPr>
                <p:cNvPr id="53263" name="Freeform 14"/>
                <p:cNvSpPr>
                  <a:spLocks noChangeAspect="1"/>
                </p:cNvSpPr>
                <p:nvPr/>
              </p:nvSpPr>
              <p:spPr bwMode="auto">
                <a:xfrm>
                  <a:off x="1597" y="1091"/>
                  <a:ext cx="355" cy="303"/>
                </a:xfrm>
                <a:custGeom>
                  <a:avLst/>
                  <a:gdLst>
                    <a:gd name="T0" fmla="*/ 3 w 709"/>
                    <a:gd name="T1" fmla="*/ 0 h 603"/>
                    <a:gd name="T2" fmla="*/ 3 w 709"/>
                    <a:gd name="T3" fmla="*/ 1 h 603"/>
                    <a:gd name="T4" fmla="*/ 0 w 709"/>
                    <a:gd name="T5" fmla="*/ 3 h 603"/>
                    <a:gd name="T6" fmla="*/ 1 w 709"/>
                    <a:gd name="T7" fmla="*/ 3 h 603"/>
                    <a:gd name="T8" fmla="*/ 3 w 709"/>
                    <a:gd name="T9" fmla="*/ 1 h 603"/>
                    <a:gd name="T10" fmla="*/ 3 w 709"/>
                    <a:gd name="T11" fmla="*/ 1 h 603"/>
                    <a:gd name="T12" fmla="*/ 3 w 709"/>
                    <a:gd name="T13" fmla="*/ 0 h 603"/>
                    <a:gd name="T14" fmla="*/ 0 60000 65536"/>
                    <a:gd name="T15" fmla="*/ 0 60000 65536"/>
                    <a:gd name="T16" fmla="*/ 0 60000 65536"/>
                    <a:gd name="T17" fmla="*/ 0 60000 65536"/>
                    <a:gd name="T18" fmla="*/ 0 60000 65536"/>
                    <a:gd name="T19" fmla="*/ 0 60000 65536"/>
                    <a:gd name="T20" fmla="*/ 0 60000 65536"/>
                    <a:gd name="T21" fmla="*/ 0 w 709"/>
                    <a:gd name="T22" fmla="*/ 0 h 603"/>
                    <a:gd name="T23" fmla="*/ 709 w 709"/>
                    <a:gd name="T24" fmla="*/ 603 h 60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09" h="603">
                      <a:moveTo>
                        <a:pt x="696" y="0"/>
                      </a:moveTo>
                      <a:lnTo>
                        <a:pt x="682" y="6"/>
                      </a:lnTo>
                      <a:lnTo>
                        <a:pt x="0" y="580"/>
                      </a:lnTo>
                      <a:lnTo>
                        <a:pt x="28" y="603"/>
                      </a:lnTo>
                      <a:lnTo>
                        <a:pt x="709" y="28"/>
                      </a:lnTo>
                      <a:lnTo>
                        <a:pt x="696" y="34"/>
                      </a:lnTo>
                      <a:lnTo>
                        <a:pt x="696" y="0"/>
                      </a:lnTo>
                      <a:close/>
                    </a:path>
                  </a:pathLst>
                </a:custGeom>
                <a:solidFill>
                  <a:srgbClr val="000000"/>
                </a:solidFill>
                <a:ln w="9525">
                  <a:noFill/>
                  <a:round/>
                  <a:headEnd/>
                  <a:tailEnd/>
                </a:ln>
              </p:spPr>
              <p:txBody>
                <a:bodyPr/>
                <a:lstStyle/>
                <a:p>
                  <a:endParaRPr lang="en-GB"/>
                </a:p>
              </p:txBody>
            </p:sp>
            <p:sp>
              <p:nvSpPr>
                <p:cNvPr id="53264" name="Freeform 15"/>
                <p:cNvSpPr>
                  <a:spLocks noChangeAspect="1"/>
                </p:cNvSpPr>
                <p:nvPr/>
              </p:nvSpPr>
              <p:spPr bwMode="auto">
                <a:xfrm>
                  <a:off x="1946" y="1091"/>
                  <a:ext cx="2053" cy="18"/>
                </a:xfrm>
                <a:custGeom>
                  <a:avLst/>
                  <a:gdLst>
                    <a:gd name="T0" fmla="*/ 16 w 4108"/>
                    <a:gd name="T1" fmla="*/ 1 h 34"/>
                    <a:gd name="T2" fmla="*/ 15 w 4108"/>
                    <a:gd name="T3" fmla="*/ 0 h 34"/>
                    <a:gd name="T4" fmla="*/ 0 w 4108"/>
                    <a:gd name="T5" fmla="*/ 0 h 34"/>
                    <a:gd name="T6" fmla="*/ 0 w 4108"/>
                    <a:gd name="T7" fmla="*/ 1 h 34"/>
                    <a:gd name="T8" fmla="*/ 15 w 4108"/>
                    <a:gd name="T9" fmla="*/ 1 h 34"/>
                    <a:gd name="T10" fmla="*/ 15 w 4108"/>
                    <a:gd name="T11" fmla="*/ 1 h 34"/>
                    <a:gd name="T12" fmla="*/ 16 w 4108"/>
                    <a:gd name="T13" fmla="*/ 1 h 34"/>
                    <a:gd name="T14" fmla="*/ 0 60000 65536"/>
                    <a:gd name="T15" fmla="*/ 0 60000 65536"/>
                    <a:gd name="T16" fmla="*/ 0 60000 65536"/>
                    <a:gd name="T17" fmla="*/ 0 60000 65536"/>
                    <a:gd name="T18" fmla="*/ 0 60000 65536"/>
                    <a:gd name="T19" fmla="*/ 0 60000 65536"/>
                    <a:gd name="T20" fmla="*/ 0 60000 65536"/>
                    <a:gd name="T21" fmla="*/ 0 w 4108"/>
                    <a:gd name="T22" fmla="*/ 0 h 34"/>
                    <a:gd name="T23" fmla="*/ 4108 w 4108"/>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08" h="34">
                      <a:moveTo>
                        <a:pt x="4108" y="17"/>
                      </a:moveTo>
                      <a:lnTo>
                        <a:pt x="4087" y="0"/>
                      </a:lnTo>
                      <a:lnTo>
                        <a:pt x="0" y="0"/>
                      </a:lnTo>
                      <a:lnTo>
                        <a:pt x="0" y="34"/>
                      </a:lnTo>
                      <a:lnTo>
                        <a:pt x="4087" y="34"/>
                      </a:lnTo>
                      <a:lnTo>
                        <a:pt x="4067" y="17"/>
                      </a:lnTo>
                      <a:lnTo>
                        <a:pt x="4108" y="17"/>
                      </a:lnTo>
                      <a:close/>
                    </a:path>
                  </a:pathLst>
                </a:custGeom>
                <a:solidFill>
                  <a:srgbClr val="000000"/>
                </a:solidFill>
                <a:ln w="9525">
                  <a:noFill/>
                  <a:round/>
                  <a:headEnd/>
                  <a:tailEnd/>
                </a:ln>
              </p:spPr>
              <p:txBody>
                <a:bodyPr/>
                <a:lstStyle/>
                <a:p>
                  <a:endParaRPr lang="en-GB"/>
                </a:p>
              </p:txBody>
            </p:sp>
            <p:sp>
              <p:nvSpPr>
                <p:cNvPr id="53265" name="Freeform 16"/>
                <p:cNvSpPr>
                  <a:spLocks noChangeAspect="1"/>
                </p:cNvSpPr>
                <p:nvPr/>
              </p:nvSpPr>
              <p:spPr bwMode="auto">
                <a:xfrm>
                  <a:off x="3978" y="1100"/>
                  <a:ext cx="21" cy="2882"/>
                </a:xfrm>
                <a:custGeom>
                  <a:avLst/>
                  <a:gdLst>
                    <a:gd name="T0" fmla="*/ 1 w 41"/>
                    <a:gd name="T1" fmla="*/ 23 h 5763"/>
                    <a:gd name="T2" fmla="*/ 1 w 41"/>
                    <a:gd name="T3" fmla="*/ 23 h 5763"/>
                    <a:gd name="T4" fmla="*/ 1 w 41"/>
                    <a:gd name="T5" fmla="*/ 0 h 5763"/>
                    <a:gd name="T6" fmla="*/ 0 w 41"/>
                    <a:gd name="T7" fmla="*/ 0 h 5763"/>
                    <a:gd name="T8" fmla="*/ 0 w 41"/>
                    <a:gd name="T9" fmla="*/ 23 h 5763"/>
                    <a:gd name="T10" fmla="*/ 1 w 41"/>
                    <a:gd name="T11" fmla="*/ 23 h 5763"/>
                    <a:gd name="T12" fmla="*/ 1 w 41"/>
                    <a:gd name="T13" fmla="*/ 23 h 5763"/>
                    <a:gd name="T14" fmla="*/ 0 60000 65536"/>
                    <a:gd name="T15" fmla="*/ 0 60000 65536"/>
                    <a:gd name="T16" fmla="*/ 0 60000 65536"/>
                    <a:gd name="T17" fmla="*/ 0 60000 65536"/>
                    <a:gd name="T18" fmla="*/ 0 60000 65536"/>
                    <a:gd name="T19" fmla="*/ 0 60000 65536"/>
                    <a:gd name="T20" fmla="*/ 0 60000 65536"/>
                    <a:gd name="T21" fmla="*/ 0 w 41"/>
                    <a:gd name="T22" fmla="*/ 0 h 5763"/>
                    <a:gd name="T23" fmla="*/ 41 w 41"/>
                    <a:gd name="T24" fmla="*/ 5763 h 576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5763">
                      <a:moveTo>
                        <a:pt x="20" y="5763"/>
                      </a:moveTo>
                      <a:lnTo>
                        <a:pt x="41" y="5746"/>
                      </a:lnTo>
                      <a:lnTo>
                        <a:pt x="41" y="0"/>
                      </a:lnTo>
                      <a:lnTo>
                        <a:pt x="0" y="0"/>
                      </a:lnTo>
                      <a:lnTo>
                        <a:pt x="0" y="5746"/>
                      </a:lnTo>
                      <a:lnTo>
                        <a:pt x="20" y="5729"/>
                      </a:lnTo>
                      <a:lnTo>
                        <a:pt x="20" y="5763"/>
                      </a:lnTo>
                      <a:close/>
                    </a:path>
                  </a:pathLst>
                </a:custGeom>
                <a:solidFill>
                  <a:srgbClr val="000000"/>
                </a:solidFill>
                <a:ln w="9525">
                  <a:noFill/>
                  <a:round/>
                  <a:headEnd/>
                  <a:tailEnd/>
                </a:ln>
              </p:spPr>
              <p:txBody>
                <a:bodyPr/>
                <a:lstStyle/>
                <a:p>
                  <a:endParaRPr lang="en-GB"/>
                </a:p>
              </p:txBody>
            </p:sp>
            <p:sp>
              <p:nvSpPr>
                <p:cNvPr id="53266" name="Freeform 17"/>
                <p:cNvSpPr>
                  <a:spLocks noChangeAspect="1"/>
                </p:cNvSpPr>
                <p:nvPr/>
              </p:nvSpPr>
              <p:spPr bwMode="auto">
                <a:xfrm>
                  <a:off x="1594" y="3964"/>
                  <a:ext cx="2395" cy="18"/>
                </a:xfrm>
                <a:custGeom>
                  <a:avLst/>
                  <a:gdLst>
                    <a:gd name="T0" fmla="*/ 0 w 4789"/>
                    <a:gd name="T1" fmla="*/ 1 h 34"/>
                    <a:gd name="T2" fmla="*/ 1 w 4789"/>
                    <a:gd name="T3" fmla="*/ 1 h 34"/>
                    <a:gd name="T4" fmla="*/ 19 w 4789"/>
                    <a:gd name="T5" fmla="*/ 1 h 34"/>
                    <a:gd name="T6" fmla="*/ 19 w 4789"/>
                    <a:gd name="T7" fmla="*/ 0 h 34"/>
                    <a:gd name="T8" fmla="*/ 1 w 4789"/>
                    <a:gd name="T9" fmla="*/ 0 h 34"/>
                    <a:gd name="T10" fmla="*/ 1 w 4789"/>
                    <a:gd name="T11" fmla="*/ 1 h 34"/>
                    <a:gd name="T12" fmla="*/ 0 w 4789"/>
                    <a:gd name="T13" fmla="*/ 1 h 34"/>
                    <a:gd name="T14" fmla="*/ 0 60000 65536"/>
                    <a:gd name="T15" fmla="*/ 0 60000 65536"/>
                    <a:gd name="T16" fmla="*/ 0 60000 65536"/>
                    <a:gd name="T17" fmla="*/ 0 60000 65536"/>
                    <a:gd name="T18" fmla="*/ 0 60000 65536"/>
                    <a:gd name="T19" fmla="*/ 0 60000 65536"/>
                    <a:gd name="T20" fmla="*/ 0 60000 65536"/>
                    <a:gd name="T21" fmla="*/ 0 w 4789"/>
                    <a:gd name="T22" fmla="*/ 0 h 34"/>
                    <a:gd name="T23" fmla="*/ 4789 w 4789"/>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789" h="34">
                      <a:moveTo>
                        <a:pt x="0" y="17"/>
                      </a:moveTo>
                      <a:lnTo>
                        <a:pt x="20" y="34"/>
                      </a:lnTo>
                      <a:lnTo>
                        <a:pt x="4789" y="34"/>
                      </a:lnTo>
                      <a:lnTo>
                        <a:pt x="4789" y="0"/>
                      </a:lnTo>
                      <a:lnTo>
                        <a:pt x="20" y="0"/>
                      </a:lnTo>
                      <a:lnTo>
                        <a:pt x="40" y="17"/>
                      </a:lnTo>
                      <a:lnTo>
                        <a:pt x="0" y="17"/>
                      </a:lnTo>
                      <a:close/>
                    </a:path>
                  </a:pathLst>
                </a:custGeom>
                <a:solidFill>
                  <a:srgbClr val="000000"/>
                </a:solidFill>
                <a:ln w="9525">
                  <a:noFill/>
                  <a:round/>
                  <a:headEnd/>
                  <a:tailEnd/>
                </a:ln>
              </p:spPr>
              <p:txBody>
                <a:bodyPr/>
                <a:lstStyle/>
                <a:p>
                  <a:endParaRPr lang="en-GB"/>
                </a:p>
              </p:txBody>
            </p:sp>
            <p:sp>
              <p:nvSpPr>
                <p:cNvPr id="53267" name="Freeform 18"/>
                <p:cNvSpPr>
                  <a:spLocks noChangeAspect="1"/>
                </p:cNvSpPr>
                <p:nvPr/>
              </p:nvSpPr>
              <p:spPr bwMode="auto">
                <a:xfrm>
                  <a:off x="1604" y="1107"/>
                  <a:ext cx="341" cy="288"/>
                </a:xfrm>
                <a:custGeom>
                  <a:avLst/>
                  <a:gdLst>
                    <a:gd name="T0" fmla="*/ 0 w 682"/>
                    <a:gd name="T1" fmla="*/ 3 h 575"/>
                    <a:gd name="T2" fmla="*/ 3 w 682"/>
                    <a:gd name="T3" fmla="*/ 0 h 575"/>
                    <a:gd name="T4" fmla="*/ 3 w 682"/>
                    <a:gd name="T5" fmla="*/ 3 h 575"/>
                    <a:gd name="T6" fmla="*/ 0 w 682"/>
                    <a:gd name="T7" fmla="*/ 3 h 575"/>
                    <a:gd name="T8" fmla="*/ 0 60000 65536"/>
                    <a:gd name="T9" fmla="*/ 0 60000 65536"/>
                    <a:gd name="T10" fmla="*/ 0 60000 65536"/>
                    <a:gd name="T11" fmla="*/ 0 60000 65536"/>
                    <a:gd name="T12" fmla="*/ 0 w 682"/>
                    <a:gd name="T13" fmla="*/ 0 h 575"/>
                    <a:gd name="T14" fmla="*/ 682 w 682"/>
                    <a:gd name="T15" fmla="*/ 575 h 575"/>
                  </a:gdLst>
                  <a:ahLst/>
                  <a:cxnLst>
                    <a:cxn ang="T8">
                      <a:pos x="T0" y="T1"/>
                    </a:cxn>
                    <a:cxn ang="T9">
                      <a:pos x="T2" y="T3"/>
                    </a:cxn>
                    <a:cxn ang="T10">
                      <a:pos x="T4" y="T5"/>
                    </a:cxn>
                    <a:cxn ang="T11">
                      <a:pos x="T6" y="T7"/>
                    </a:cxn>
                  </a:cxnLst>
                  <a:rect l="T12" t="T13" r="T14" b="T15"/>
                  <a:pathLst>
                    <a:path w="682" h="575">
                      <a:moveTo>
                        <a:pt x="0" y="575"/>
                      </a:moveTo>
                      <a:lnTo>
                        <a:pt x="682" y="0"/>
                      </a:lnTo>
                      <a:lnTo>
                        <a:pt x="682" y="575"/>
                      </a:lnTo>
                      <a:lnTo>
                        <a:pt x="0" y="575"/>
                      </a:lnTo>
                      <a:close/>
                    </a:path>
                  </a:pathLst>
                </a:custGeom>
                <a:solidFill>
                  <a:srgbClr val="EAF2F2"/>
                </a:solidFill>
                <a:ln w="9525">
                  <a:noFill/>
                  <a:round/>
                  <a:headEnd/>
                  <a:tailEnd/>
                </a:ln>
              </p:spPr>
              <p:txBody>
                <a:bodyPr/>
                <a:lstStyle/>
                <a:p>
                  <a:endParaRPr lang="en-GB"/>
                </a:p>
              </p:txBody>
            </p:sp>
            <p:sp>
              <p:nvSpPr>
                <p:cNvPr id="53268" name="Freeform 19"/>
                <p:cNvSpPr>
                  <a:spLocks noChangeAspect="1"/>
                </p:cNvSpPr>
                <p:nvPr/>
              </p:nvSpPr>
              <p:spPr bwMode="auto">
                <a:xfrm>
                  <a:off x="1598" y="1102"/>
                  <a:ext cx="358" cy="299"/>
                </a:xfrm>
                <a:custGeom>
                  <a:avLst/>
                  <a:gdLst>
                    <a:gd name="T0" fmla="*/ 3 w 715"/>
                    <a:gd name="T1" fmla="*/ 1 h 598"/>
                    <a:gd name="T2" fmla="*/ 3 w 715"/>
                    <a:gd name="T3" fmla="*/ 0 h 598"/>
                    <a:gd name="T4" fmla="*/ 0 w 715"/>
                    <a:gd name="T5" fmla="*/ 2 h 598"/>
                    <a:gd name="T6" fmla="*/ 1 w 715"/>
                    <a:gd name="T7" fmla="*/ 2 h 598"/>
                    <a:gd name="T8" fmla="*/ 3 w 715"/>
                    <a:gd name="T9" fmla="*/ 1 h 598"/>
                    <a:gd name="T10" fmla="*/ 3 w 715"/>
                    <a:gd name="T11" fmla="*/ 1 h 598"/>
                    <a:gd name="T12" fmla="*/ 3 w 715"/>
                    <a:gd name="T13" fmla="*/ 1 h 598"/>
                    <a:gd name="T14" fmla="*/ 0 60000 65536"/>
                    <a:gd name="T15" fmla="*/ 0 60000 65536"/>
                    <a:gd name="T16" fmla="*/ 0 60000 65536"/>
                    <a:gd name="T17" fmla="*/ 0 60000 65536"/>
                    <a:gd name="T18" fmla="*/ 0 60000 65536"/>
                    <a:gd name="T19" fmla="*/ 0 60000 65536"/>
                    <a:gd name="T20" fmla="*/ 0 60000 65536"/>
                    <a:gd name="T21" fmla="*/ 0 w 715"/>
                    <a:gd name="T22" fmla="*/ 0 h 598"/>
                    <a:gd name="T23" fmla="*/ 715 w 715"/>
                    <a:gd name="T24" fmla="*/ 598 h 5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15" h="598">
                      <a:moveTo>
                        <a:pt x="715" y="12"/>
                      </a:moveTo>
                      <a:lnTo>
                        <a:pt x="681" y="0"/>
                      </a:lnTo>
                      <a:lnTo>
                        <a:pt x="0" y="575"/>
                      </a:lnTo>
                      <a:lnTo>
                        <a:pt x="27" y="598"/>
                      </a:lnTo>
                      <a:lnTo>
                        <a:pt x="709" y="23"/>
                      </a:lnTo>
                      <a:lnTo>
                        <a:pt x="674" y="12"/>
                      </a:lnTo>
                      <a:lnTo>
                        <a:pt x="715" y="12"/>
                      </a:lnTo>
                      <a:close/>
                    </a:path>
                  </a:pathLst>
                </a:custGeom>
                <a:solidFill>
                  <a:srgbClr val="000000"/>
                </a:solidFill>
                <a:ln w="9525">
                  <a:noFill/>
                  <a:round/>
                  <a:headEnd/>
                  <a:tailEnd/>
                </a:ln>
              </p:spPr>
              <p:txBody>
                <a:bodyPr/>
                <a:lstStyle/>
                <a:p>
                  <a:endParaRPr lang="en-GB"/>
                </a:p>
              </p:txBody>
            </p:sp>
            <p:sp>
              <p:nvSpPr>
                <p:cNvPr id="53269" name="Freeform 20"/>
                <p:cNvSpPr>
                  <a:spLocks noChangeAspect="1"/>
                </p:cNvSpPr>
                <p:nvPr/>
              </p:nvSpPr>
              <p:spPr bwMode="auto">
                <a:xfrm>
                  <a:off x="1935" y="1107"/>
                  <a:ext cx="21" cy="296"/>
                </a:xfrm>
                <a:custGeom>
                  <a:avLst/>
                  <a:gdLst>
                    <a:gd name="T0" fmla="*/ 1 w 41"/>
                    <a:gd name="T1" fmla="*/ 2 h 592"/>
                    <a:gd name="T2" fmla="*/ 1 w 41"/>
                    <a:gd name="T3" fmla="*/ 2 h 592"/>
                    <a:gd name="T4" fmla="*/ 1 w 41"/>
                    <a:gd name="T5" fmla="*/ 0 h 592"/>
                    <a:gd name="T6" fmla="*/ 0 w 41"/>
                    <a:gd name="T7" fmla="*/ 0 h 592"/>
                    <a:gd name="T8" fmla="*/ 0 w 41"/>
                    <a:gd name="T9" fmla="*/ 2 h 592"/>
                    <a:gd name="T10" fmla="*/ 1 w 41"/>
                    <a:gd name="T11" fmla="*/ 2 h 592"/>
                    <a:gd name="T12" fmla="*/ 1 w 41"/>
                    <a:gd name="T13" fmla="*/ 2 h 592"/>
                    <a:gd name="T14" fmla="*/ 0 60000 65536"/>
                    <a:gd name="T15" fmla="*/ 0 60000 65536"/>
                    <a:gd name="T16" fmla="*/ 0 60000 65536"/>
                    <a:gd name="T17" fmla="*/ 0 60000 65536"/>
                    <a:gd name="T18" fmla="*/ 0 60000 65536"/>
                    <a:gd name="T19" fmla="*/ 0 60000 65536"/>
                    <a:gd name="T20" fmla="*/ 0 60000 65536"/>
                    <a:gd name="T21" fmla="*/ 0 w 41"/>
                    <a:gd name="T22" fmla="*/ 0 h 592"/>
                    <a:gd name="T23" fmla="*/ 41 w 41"/>
                    <a:gd name="T24" fmla="*/ 592 h 59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592">
                      <a:moveTo>
                        <a:pt x="21" y="592"/>
                      </a:moveTo>
                      <a:lnTo>
                        <a:pt x="41" y="575"/>
                      </a:lnTo>
                      <a:lnTo>
                        <a:pt x="41" y="0"/>
                      </a:lnTo>
                      <a:lnTo>
                        <a:pt x="0" y="0"/>
                      </a:lnTo>
                      <a:lnTo>
                        <a:pt x="0" y="575"/>
                      </a:lnTo>
                      <a:lnTo>
                        <a:pt x="21" y="558"/>
                      </a:lnTo>
                      <a:lnTo>
                        <a:pt x="21" y="592"/>
                      </a:lnTo>
                      <a:close/>
                    </a:path>
                  </a:pathLst>
                </a:custGeom>
                <a:solidFill>
                  <a:srgbClr val="000000"/>
                </a:solidFill>
                <a:ln w="9525">
                  <a:noFill/>
                  <a:round/>
                  <a:headEnd/>
                  <a:tailEnd/>
                </a:ln>
              </p:spPr>
              <p:txBody>
                <a:bodyPr/>
                <a:lstStyle/>
                <a:p>
                  <a:endParaRPr lang="en-GB"/>
                </a:p>
              </p:txBody>
            </p:sp>
            <p:sp>
              <p:nvSpPr>
                <p:cNvPr id="53270" name="Freeform 21"/>
                <p:cNvSpPr>
                  <a:spLocks noChangeAspect="1"/>
                </p:cNvSpPr>
                <p:nvPr/>
              </p:nvSpPr>
              <p:spPr bwMode="auto">
                <a:xfrm>
                  <a:off x="1598" y="1386"/>
                  <a:ext cx="347" cy="18"/>
                </a:xfrm>
                <a:custGeom>
                  <a:avLst/>
                  <a:gdLst>
                    <a:gd name="T0" fmla="*/ 0 w 695"/>
                    <a:gd name="T1" fmla="*/ 1 h 34"/>
                    <a:gd name="T2" fmla="*/ 0 w 695"/>
                    <a:gd name="T3" fmla="*/ 1 h 34"/>
                    <a:gd name="T4" fmla="*/ 2 w 695"/>
                    <a:gd name="T5" fmla="*/ 1 h 34"/>
                    <a:gd name="T6" fmla="*/ 2 w 695"/>
                    <a:gd name="T7" fmla="*/ 0 h 34"/>
                    <a:gd name="T8" fmla="*/ 0 w 695"/>
                    <a:gd name="T9" fmla="*/ 0 h 34"/>
                    <a:gd name="T10" fmla="*/ 0 w 695"/>
                    <a:gd name="T11" fmla="*/ 1 h 34"/>
                    <a:gd name="T12" fmla="*/ 0 w 695"/>
                    <a:gd name="T13" fmla="*/ 1 h 34"/>
                    <a:gd name="T14" fmla="*/ 0 60000 65536"/>
                    <a:gd name="T15" fmla="*/ 0 60000 65536"/>
                    <a:gd name="T16" fmla="*/ 0 60000 65536"/>
                    <a:gd name="T17" fmla="*/ 0 60000 65536"/>
                    <a:gd name="T18" fmla="*/ 0 60000 65536"/>
                    <a:gd name="T19" fmla="*/ 0 60000 65536"/>
                    <a:gd name="T20" fmla="*/ 0 60000 65536"/>
                    <a:gd name="T21" fmla="*/ 0 w 695"/>
                    <a:gd name="T22" fmla="*/ 0 h 34"/>
                    <a:gd name="T23" fmla="*/ 695 w 695"/>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95" h="34">
                      <a:moveTo>
                        <a:pt x="0" y="5"/>
                      </a:moveTo>
                      <a:lnTo>
                        <a:pt x="13" y="34"/>
                      </a:lnTo>
                      <a:lnTo>
                        <a:pt x="695" y="34"/>
                      </a:lnTo>
                      <a:lnTo>
                        <a:pt x="695" y="0"/>
                      </a:lnTo>
                      <a:lnTo>
                        <a:pt x="13" y="0"/>
                      </a:lnTo>
                      <a:lnTo>
                        <a:pt x="27" y="28"/>
                      </a:lnTo>
                      <a:lnTo>
                        <a:pt x="0" y="5"/>
                      </a:lnTo>
                      <a:close/>
                    </a:path>
                  </a:pathLst>
                </a:custGeom>
                <a:solidFill>
                  <a:srgbClr val="000000"/>
                </a:solidFill>
                <a:ln w="9525">
                  <a:noFill/>
                  <a:round/>
                  <a:headEnd/>
                  <a:tailEnd/>
                </a:ln>
              </p:spPr>
              <p:txBody>
                <a:bodyPr/>
                <a:lstStyle/>
                <a:p>
                  <a:endParaRPr lang="en-GB"/>
                </a:p>
              </p:txBody>
            </p:sp>
            <p:sp>
              <p:nvSpPr>
                <p:cNvPr id="53271" name="Rectangle 22"/>
                <p:cNvSpPr>
                  <a:spLocks noChangeAspect="1" noChangeArrowheads="1"/>
                </p:cNvSpPr>
                <p:nvPr/>
              </p:nvSpPr>
              <p:spPr bwMode="auto">
                <a:xfrm>
                  <a:off x="1789" y="1517"/>
                  <a:ext cx="1959" cy="105"/>
                </a:xfrm>
                <a:prstGeom prst="rect">
                  <a:avLst/>
                </a:prstGeom>
                <a:solidFill>
                  <a:srgbClr val="C4CCCC"/>
                </a:solidFill>
                <a:ln w="9525">
                  <a:noFill/>
                  <a:miter lim="800000"/>
                  <a:headEnd/>
                  <a:tailEnd/>
                </a:ln>
              </p:spPr>
              <p:txBody>
                <a:bodyPr/>
                <a:lstStyle/>
                <a:p>
                  <a:pPr eaLnBrk="0" hangingPunct="0"/>
                  <a:endParaRPr lang="en-GB"/>
                </a:p>
              </p:txBody>
            </p:sp>
            <p:sp>
              <p:nvSpPr>
                <p:cNvPr id="53272" name="Rectangle 23"/>
                <p:cNvSpPr>
                  <a:spLocks noChangeAspect="1" noChangeArrowheads="1"/>
                </p:cNvSpPr>
                <p:nvPr/>
              </p:nvSpPr>
              <p:spPr bwMode="auto">
                <a:xfrm>
                  <a:off x="1789" y="1804"/>
                  <a:ext cx="1959" cy="109"/>
                </a:xfrm>
                <a:prstGeom prst="rect">
                  <a:avLst/>
                </a:prstGeom>
                <a:solidFill>
                  <a:srgbClr val="C4CCCC"/>
                </a:solidFill>
                <a:ln w="9525">
                  <a:noFill/>
                  <a:miter lim="800000"/>
                  <a:headEnd/>
                  <a:tailEnd/>
                </a:ln>
              </p:spPr>
              <p:txBody>
                <a:bodyPr/>
                <a:lstStyle/>
                <a:p>
                  <a:pPr eaLnBrk="0" hangingPunct="0"/>
                  <a:endParaRPr lang="en-GB"/>
                </a:p>
              </p:txBody>
            </p:sp>
            <p:sp>
              <p:nvSpPr>
                <p:cNvPr id="53273" name="Rectangle 24"/>
                <p:cNvSpPr>
                  <a:spLocks noChangeAspect="1" noChangeArrowheads="1"/>
                </p:cNvSpPr>
                <p:nvPr/>
              </p:nvSpPr>
              <p:spPr bwMode="auto">
                <a:xfrm>
                  <a:off x="1789" y="2093"/>
                  <a:ext cx="1959" cy="105"/>
                </a:xfrm>
                <a:prstGeom prst="rect">
                  <a:avLst/>
                </a:prstGeom>
                <a:solidFill>
                  <a:srgbClr val="C4CCCC"/>
                </a:solidFill>
                <a:ln w="9525">
                  <a:noFill/>
                  <a:miter lim="800000"/>
                  <a:headEnd/>
                  <a:tailEnd/>
                </a:ln>
              </p:spPr>
              <p:txBody>
                <a:bodyPr/>
                <a:lstStyle/>
                <a:p>
                  <a:pPr eaLnBrk="0" hangingPunct="0"/>
                  <a:endParaRPr lang="en-GB"/>
                </a:p>
              </p:txBody>
            </p:sp>
            <p:sp>
              <p:nvSpPr>
                <p:cNvPr id="53274" name="Rectangle 25"/>
                <p:cNvSpPr>
                  <a:spLocks noChangeAspect="1" noChangeArrowheads="1"/>
                </p:cNvSpPr>
                <p:nvPr/>
              </p:nvSpPr>
              <p:spPr bwMode="auto">
                <a:xfrm>
                  <a:off x="1789" y="2379"/>
                  <a:ext cx="1959" cy="108"/>
                </a:xfrm>
                <a:prstGeom prst="rect">
                  <a:avLst/>
                </a:prstGeom>
                <a:solidFill>
                  <a:srgbClr val="C4CCCC"/>
                </a:solidFill>
                <a:ln w="9525">
                  <a:noFill/>
                  <a:miter lim="800000"/>
                  <a:headEnd/>
                  <a:tailEnd/>
                </a:ln>
              </p:spPr>
              <p:txBody>
                <a:bodyPr/>
                <a:lstStyle/>
                <a:p>
                  <a:pPr eaLnBrk="0" hangingPunct="0"/>
                  <a:endParaRPr lang="en-GB"/>
                </a:p>
              </p:txBody>
            </p:sp>
            <p:sp>
              <p:nvSpPr>
                <p:cNvPr id="53275" name="Rectangle 26"/>
                <p:cNvSpPr>
                  <a:spLocks noChangeAspect="1" noChangeArrowheads="1"/>
                </p:cNvSpPr>
                <p:nvPr/>
              </p:nvSpPr>
              <p:spPr bwMode="auto">
                <a:xfrm>
                  <a:off x="1789" y="2667"/>
                  <a:ext cx="1959" cy="106"/>
                </a:xfrm>
                <a:prstGeom prst="rect">
                  <a:avLst/>
                </a:prstGeom>
                <a:solidFill>
                  <a:srgbClr val="C4CCCC"/>
                </a:solidFill>
                <a:ln w="9525">
                  <a:noFill/>
                  <a:miter lim="800000"/>
                  <a:headEnd/>
                  <a:tailEnd/>
                </a:ln>
              </p:spPr>
              <p:txBody>
                <a:bodyPr/>
                <a:lstStyle/>
                <a:p>
                  <a:pPr eaLnBrk="0" hangingPunct="0"/>
                  <a:endParaRPr lang="en-GB"/>
                </a:p>
              </p:txBody>
            </p:sp>
            <p:sp>
              <p:nvSpPr>
                <p:cNvPr id="53276" name="Rectangle 27"/>
                <p:cNvSpPr>
                  <a:spLocks noChangeAspect="1" noChangeArrowheads="1"/>
                </p:cNvSpPr>
                <p:nvPr/>
              </p:nvSpPr>
              <p:spPr bwMode="auto">
                <a:xfrm>
                  <a:off x="1789" y="2954"/>
                  <a:ext cx="1959" cy="106"/>
                </a:xfrm>
                <a:prstGeom prst="rect">
                  <a:avLst/>
                </a:prstGeom>
                <a:solidFill>
                  <a:srgbClr val="C4CCCC"/>
                </a:solidFill>
                <a:ln w="9525">
                  <a:noFill/>
                  <a:miter lim="800000"/>
                  <a:headEnd/>
                  <a:tailEnd/>
                </a:ln>
              </p:spPr>
              <p:txBody>
                <a:bodyPr/>
                <a:lstStyle/>
                <a:p>
                  <a:pPr eaLnBrk="0" hangingPunct="0"/>
                  <a:endParaRPr lang="en-GB"/>
                </a:p>
              </p:txBody>
            </p:sp>
            <p:sp>
              <p:nvSpPr>
                <p:cNvPr id="53277" name="Rectangle 28"/>
                <p:cNvSpPr>
                  <a:spLocks noChangeAspect="1" noChangeArrowheads="1"/>
                </p:cNvSpPr>
                <p:nvPr/>
              </p:nvSpPr>
              <p:spPr bwMode="auto">
                <a:xfrm>
                  <a:off x="1789" y="3242"/>
                  <a:ext cx="1959" cy="106"/>
                </a:xfrm>
                <a:prstGeom prst="rect">
                  <a:avLst/>
                </a:prstGeom>
                <a:solidFill>
                  <a:srgbClr val="C4CCCC"/>
                </a:solidFill>
                <a:ln w="9525">
                  <a:noFill/>
                  <a:miter lim="800000"/>
                  <a:headEnd/>
                  <a:tailEnd/>
                </a:ln>
              </p:spPr>
              <p:txBody>
                <a:bodyPr/>
                <a:lstStyle/>
                <a:p>
                  <a:pPr eaLnBrk="0" hangingPunct="0"/>
                  <a:endParaRPr lang="en-GB"/>
                </a:p>
              </p:txBody>
            </p:sp>
            <p:sp>
              <p:nvSpPr>
                <p:cNvPr id="53278" name="Rectangle 29"/>
                <p:cNvSpPr>
                  <a:spLocks noChangeAspect="1" noChangeArrowheads="1"/>
                </p:cNvSpPr>
                <p:nvPr/>
              </p:nvSpPr>
              <p:spPr bwMode="auto">
                <a:xfrm>
                  <a:off x="1789" y="3529"/>
                  <a:ext cx="1959" cy="105"/>
                </a:xfrm>
                <a:prstGeom prst="rect">
                  <a:avLst/>
                </a:prstGeom>
                <a:solidFill>
                  <a:srgbClr val="C4CCCC"/>
                </a:solidFill>
                <a:ln w="9525">
                  <a:noFill/>
                  <a:miter lim="800000"/>
                  <a:headEnd/>
                  <a:tailEnd/>
                </a:ln>
              </p:spPr>
              <p:txBody>
                <a:bodyPr/>
                <a:lstStyle/>
                <a:p>
                  <a:pPr eaLnBrk="0" hangingPunct="0"/>
                  <a:endParaRPr lang="en-GB"/>
                </a:p>
              </p:txBody>
            </p:sp>
            <p:sp>
              <p:nvSpPr>
                <p:cNvPr id="53279" name="Rectangle 30"/>
                <p:cNvSpPr>
                  <a:spLocks noChangeAspect="1" noChangeArrowheads="1"/>
                </p:cNvSpPr>
                <p:nvPr/>
              </p:nvSpPr>
              <p:spPr bwMode="auto">
                <a:xfrm>
                  <a:off x="1896" y="2134"/>
                  <a:ext cx="2035" cy="288"/>
                </a:xfrm>
                <a:prstGeom prst="rect">
                  <a:avLst/>
                </a:prstGeom>
                <a:noFill/>
                <a:ln w="12700">
                  <a:noFill/>
                  <a:miter lim="800000"/>
                  <a:headEnd/>
                  <a:tailEnd/>
                </a:ln>
              </p:spPr>
              <p:txBody>
                <a:bodyPr wrap="none" anchor="ctr"/>
                <a:lstStyle/>
                <a:p>
                  <a:pPr eaLnBrk="0" hangingPunct="0"/>
                  <a:endParaRPr lang="en-GB"/>
                </a:p>
              </p:txBody>
            </p:sp>
          </p:grpSp>
          <p:sp>
            <p:nvSpPr>
              <p:cNvPr id="53256" name="Rectangle 31"/>
              <p:cNvSpPr>
                <a:spLocks noChangeArrowheads="1"/>
              </p:cNvSpPr>
              <p:nvPr/>
            </p:nvSpPr>
            <p:spPr bwMode="auto">
              <a:xfrm>
                <a:off x="507" y="1943"/>
                <a:ext cx="875"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Composition</a:t>
                </a:r>
              </a:p>
            </p:txBody>
          </p:sp>
          <p:sp>
            <p:nvSpPr>
              <p:cNvPr id="53257" name="Rectangle 32"/>
              <p:cNvSpPr>
                <a:spLocks noChangeArrowheads="1"/>
              </p:cNvSpPr>
              <p:nvPr/>
            </p:nvSpPr>
            <p:spPr bwMode="auto">
              <a:xfrm>
                <a:off x="489" y="2399"/>
                <a:ext cx="748"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Derivation</a:t>
                </a:r>
              </a:p>
            </p:txBody>
          </p:sp>
          <p:sp>
            <p:nvSpPr>
              <p:cNvPr id="53258" name="Rectangle 33"/>
              <p:cNvSpPr>
                <a:spLocks noChangeArrowheads="1"/>
              </p:cNvSpPr>
              <p:nvPr/>
            </p:nvSpPr>
            <p:spPr bwMode="auto">
              <a:xfrm>
                <a:off x="489" y="2857"/>
                <a:ext cx="1044"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Quality Criteria</a:t>
                </a:r>
              </a:p>
            </p:txBody>
          </p:sp>
          <p:sp>
            <p:nvSpPr>
              <p:cNvPr id="53259" name="Rectangle 34"/>
              <p:cNvSpPr>
                <a:spLocks noChangeArrowheads="1"/>
              </p:cNvSpPr>
              <p:nvPr/>
            </p:nvSpPr>
            <p:spPr bwMode="auto">
              <a:xfrm>
                <a:off x="799" y="1151"/>
                <a:ext cx="950"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Product Name</a:t>
                </a:r>
              </a:p>
            </p:txBody>
          </p:sp>
          <p:sp>
            <p:nvSpPr>
              <p:cNvPr id="53260" name="Rectangle 35"/>
              <p:cNvSpPr>
                <a:spLocks noChangeArrowheads="1"/>
              </p:cNvSpPr>
              <p:nvPr/>
            </p:nvSpPr>
            <p:spPr bwMode="auto">
              <a:xfrm>
                <a:off x="489" y="1481"/>
                <a:ext cx="590"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Purpose</a:t>
                </a:r>
              </a:p>
            </p:txBody>
          </p:sp>
        </p:grpSp>
        <p:sp>
          <p:nvSpPr>
            <p:cNvPr id="53254" name="Rectangle 36"/>
            <p:cNvSpPr>
              <a:spLocks noChangeArrowheads="1"/>
            </p:cNvSpPr>
            <p:nvPr/>
          </p:nvSpPr>
          <p:spPr bwMode="auto">
            <a:xfrm>
              <a:off x="635" y="1030"/>
              <a:ext cx="1269" cy="154"/>
            </a:xfrm>
            <a:prstGeom prst="rect">
              <a:avLst/>
            </a:prstGeom>
            <a:noFill/>
            <a:ln w="9525">
              <a:noFill/>
              <a:miter lim="800000"/>
              <a:headEnd/>
              <a:tailEnd/>
            </a:ln>
          </p:spPr>
          <p:txBody>
            <a:bodyPr lIns="0" tIns="0" rIns="0" bIns="0">
              <a:spAutoFit/>
            </a:bodyPr>
            <a:lstStyle/>
            <a:p>
              <a:pPr eaLnBrk="0" hangingPunct="0"/>
              <a:r>
                <a:rPr lang="en-GB" sz="1600" b="1">
                  <a:solidFill>
                    <a:srgbClr val="000080"/>
                  </a:solidFill>
                  <a:latin typeface="Arial Rounded MT Bold" pitchFamily="34" charset="0"/>
                </a:rPr>
                <a:t>Product Description</a:t>
              </a:r>
              <a:endParaRPr lang="en-GB" sz="2000">
                <a:latin typeface="Book Antiqua" pitchFamily="18" charset="0"/>
              </a:endParaRPr>
            </a:p>
          </p:txBody>
        </p:sp>
      </p:gr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chor="t"/>
          <a:lstStyle/>
          <a:p>
            <a:pPr eaLnBrk="1" hangingPunct="1"/>
            <a:r>
              <a:rPr lang="en-GB" smtClean="0">
                <a:latin typeface="Arial" charset="0"/>
                <a:cs typeface="Arial" charset="0"/>
              </a:rPr>
              <a:t>Product Flow Diagram</a:t>
            </a:r>
          </a:p>
        </p:txBody>
      </p:sp>
      <p:sp>
        <p:nvSpPr>
          <p:cNvPr id="305155" name="Rectangle 3"/>
          <p:cNvSpPr>
            <a:spLocks noGrp="1" noChangeArrowheads="1"/>
          </p:cNvSpPr>
          <p:nvPr>
            <p:ph type="body" idx="1"/>
          </p:nvPr>
        </p:nvSpPr>
        <p:spPr>
          <a:xfrm>
            <a:off x="4500563" y="1268413"/>
            <a:ext cx="4319587" cy="5040312"/>
          </a:xfrm>
        </p:spPr>
        <p:txBody>
          <a:bodyPr/>
          <a:lstStyle/>
          <a:p>
            <a:pPr eaLnBrk="1" hangingPunct="1">
              <a:lnSpc>
                <a:spcPct val="80000"/>
              </a:lnSpc>
              <a:defRPr/>
            </a:pPr>
            <a:r>
              <a:rPr lang="en-US" sz="1800" smtClean="0"/>
              <a:t>This simple PFD shows one possible logical sequence of choosing a venue.</a:t>
            </a:r>
          </a:p>
          <a:p>
            <a:pPr eaLnBrk="1" hangingPunct="1">
              <a:lnSpc>
                <a:spcPct val="80000"/>
              </a:lnSpc>
              <a:spcBef>
                <a:spcPct val="50000"/>
              </a:spcBef>
              <a:defRPr/>
            </a:pPr>
            <a:r>
              <a:rPr lang="en-US" sz="1800" smtClean="0"/>
              <a:t>First is produced a list of all the possible venues (‘</a:t>
            </a:r>
            <a:r>
              <a:rPr lang="en-US" sz="1800" i="1" smtClean="0">
                <a:solidFill>
                  <a:srgbClr val="CC0000"/>
                </a:solidFill>
              </a:rPr>
              <a:t>long list</a:t>
            </a:r>
            <a:r>
              <a:rPr lang="en-US" sz="1800" smtClean="0"/>
              <a:t>’).  Each of those is then asked to say how much they will charge.  ‘</a:t>
            </a:r>
            <a:r>
              <a:rPr lang="en-US" sz="1800" i="1" smtClean="0">
                <a:solidFill>
                  <a:srgbClr val="CC0000"/>
                </a:solidFill>
              </a:rPr>
              <a:t>Fees &amp; charges</a:t>
            </a:r>
            <a:r>
              <a:rPr lang="en-US" sz="1800" smtClean="0"/>
              <a:t>’ is an external product because the project requests it, but doesn’t produce it.</a:t>
            </a:r>
          </a:p>
          <a:p>
            <a:pPr eaLnBrk="1" hangingPunct="1">
              <a:lnSpc>
                <a:spcPct val="80000"/>
              </a:lnSpc>
              <a:spcBef>
                <a:spcPct val="50000"/>
              </a:spcBef>
              <a:defRPr/>
            </a:pPr>
            <a:r>
              <a:rPr lang="en-US" sz="1800" smtClean="0"/>
              <a:t>The long list, the charge details and the available </a:t>
            </a:r>
            <a:r>
              <a:rPr lang="en-US" sz="1800" i="1" smtClean="0">
                <a:solidFill>
                  <a:srgbClr val="CC0000"/>
                </a:solidFill>
                <a:effectLst>
                  <a:outerShdw blurRad="38100" dist="38100" dir="2700000" algn="tl">
                    <a:srgbClr val="000000"/>
                  </a:outerShdw>
                </a:effectLst>
              </a:rPr>
              <a:t>budget</a:t>
            </a:r>
            <a:r>
              <a:rPr lang="en-US" sz="1800" i="1" smtClean="0">
                <a:solidFill>
                  <a:srgbClr val="CC0000"/>
                </a:solidFill>
              </a:rPr>
              <a:t> </a:t>
            </a:r>
            <a:r>
              <a:rPr lang="en-US" sz="1800" smtClean="0"/>
              <a:t>(which is set by someone outside the project) are then used to create a </a:t>
            </a:r>
            <a:r>
              <a:rPr lang="en-US" sz="1800" i="1" smtClean="0">
                <a:solidFill>
                  <a:srgbClr val="CC0000"/>
                </a:solidFill>
              </a:rPr>
              <a:t>shortlist of venues</a:t>
            </a:r>
            <a:r>
              <a:rPr lang="en-US" sz="1800" smtClean="0"/>
              <a:t> - those that can be afforded.</a:t>
            </a:r>
          </a:p>
          <a:p>
            <a:pPr eaLnBrk="1" hangingPunct="1">
              <a:spcBef>
                <a:spcPct val="50000"/>
              </a:spcBef>
              <a:defRPr/>
            </a:pPr>
            <a:r>
              <a:rPr lang="en-US" sz="1800" smtClean="0"/>
              <a:t>The shortlisted venues are then asked their </a:t>
            </a:r>
            <a:r>
              <a:rPr lang="en-US" sz="1800" i="1" smtClean="0">
                <a:solidFill>
                  <a:srgbClr val="CC0000"/>
                </a:solidFill>
              </a:rPr>
              <a:t>availability</a:t>
            </a:r>
            <a:r>
              <a:rPr lang="en-US" sz="1800" smtClean="0"/>
              <a:t> and that information compared to the required date to make the final selection (‘</a:t>
            </a:r>
            <a:r>
              <a:rPr lang="en-US" sz="1800" i="1" smtClean="0">
                <a:solidFill>
                  <a:srgbClr val="CC0000"/>
                </a:solidFill>
              </a:rPr>
              <a:t>chosen venue</a:t>
            </a:r>
            <a:r>
              <a:rPr lang="en-US" sz="1800" smtClean="0"/>
              <a:t>’).</a:t>
            </a:r>
          </a:p>
          <a:p>
            <a:pPr eaLnBrk="1" hangingPunct="1">
              <a:lnSpc>
                <a:spcPct val="80000"/>
              </a:lnSpc>
              <a:defRPr/>
            </a:pPr>
            <a:endParaRPr lang="en-GB" sz="1800" smtClean="0"/>
          </a:p>
        </p:txBody>
      </p:sp>
      <p:grpSp>
        <p:nvGrpSpPr>
          <p:cNvPr id="2" name="Group 4"/>
          <p:cNvGrpSpPr>
            <a:grpSpLocks/>
          </p:cNvGrpSpPr>
          <p:nvPr/>
        </p:nvGrpSpPr>
        <p:grpSpPr bwMode="auto">
          <a:xfrm>
            <a:off x="447675" y="2138363"/>
            <a:ext cx="3965575" cy="3533775"/>
            <a:chOff x="282" y="1347"/>
            <a:chExt cx="2498" cy="2226"/>
          </a:xfrm>
        </p:grpSpPr>
        <p:grpSp>
          <p:nvGrpSpPr>
            <p:cNvPr id="3" name="Group 5"/>
            <p:cNvGrpSpPr>
              <a:grpSpLocks/>
            </p:cNvGrpSpPr>
            <p:nvPr/>
          </p:nvGrpSpPr>
          <p:grpSpPr bwMode="auto">
            <a:xfrm>
              <a:off x="1224" y="1347"/>
              <a:ext cx="1556" cy="900"/>
              <a:chOff x="1326" y="1347"/>
              <a:chExt cx="1686" cy="900"/>
            </a:xfrm>
          </p:grpSpPr>
          <p:sp>
            <p:nvSpPr>
              <p:cNvPr id="305158" name="Rectangle 6"/>
              <p:cNvSpPr>
                <a:spLocks noChangeArrowheads="1"/>
              </p:cNvSpPr>
              <p:nvPr/>
            </p:nvSpPr>
            <p:spPr bwMode="auto">
              <a:xfrm>
                <a:off x="1326" y="1347"/>
                <a:ext cx="719"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Long list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305159" name="Oval 7"/>
              <p:cNvSpPr>
                <a:spLocks noChangeArrowheads="1"/>
              </p:cNvSpPr>
              <p:nvPr/>
            </p:nvSpPr>
            <p:spPr bwMode="auto">
              <a:xfrm>
                <a:off x="2346" y="182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Fees &amp;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charges</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54294" name="Line 8"/>
              <p:cNvSpPr>
                <a:spLocks noChangeShapeType="1"/>
              </p:cNvSpPr>
              <p:nvPr/>
            </p:nvSpPr>
            <p:spPr bwMode="auto">
              <a:xfrm>
                <a:off x="2045" y="1596"/>
                <a:ext cx="404" cy="276"/>
              </a:xfrm>
              <a:prstGeom prst="line">
                <a:avLst/>
              </a:prstGeom>
              <a:noFill/>
              <a:ln w="28575">
                <a:solidFill>
                  <a:schemeClr val="tx1"/>
                </a:solidFill>
                <a:round/>
                <a:headEnd/>
                <a:tailEnd type="triangle" w="med" len="med"/>
              </a:ln>
            </p:spPr>
            <p:txBody>
              <a:bodyPr wrap="none" anchor="ctr"/>
              <a:lstStyle/>
              <a:p>
                <a:endParaRPr lang="en-GB"/>
              </a:p>
            </p:txBody>
          </p:sp>
        </p:grpSp>
        <p:grpSp>
          <p:nvGrpSpPr>
            <p:cNvPr id="4" name="Group 9"/>
            <p:cNvGrpSpPr>
              <a:grpSpLocks/>
            </p:cNvGrpSpPr>
            <p:nvPr/>
          </p:nvGrpSpPr>
          <p:grpSpPr bwMode="auto">
            <a:xfrm>
              <a:off x="321" y="1746"/>
              <a:ext cx="1950" cy="912"/>
              <a:chOff x="348" y="1746"/>
              <a:chExt cx="2112" cy="912"/>
            </a:xfrm>
          </p:grpSpPr>
          <p:sp>
            <p:nvSpPr>
              <p:cNvPr id="305162" name="Oval 10"/>
              <p:cNvSpPr>
                <a:spLocks noChangeArrowheads="1"/>
              </p:cNvSpPr>
              <p:nvPr/>
            </p:nvSpPr>
            <p:spPr bwMode="auto">
              <a:xfrm>
                <a:off x="348" y="182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Budget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available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305163" name="Rectangle 11"/>
              <p:cNvSpPr>
                <a:spLocks noChangeArrowheads="1"/>
              </p:cNvSpPr>
              <p:nvPr/>
            </p:nvSpPr>
            <p:spPr bwMode="auto">
              <a:xfrm>
                <a:off x="1326" y="2268"/>
                <a:ext cx="720"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Short list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54289" name="Line 12"/>
              <p:cNvSpPr>
                <a:spLocks noChangeShapeType="1"/>
              </p:cNvSpPr>
              <p:nvPr/>
            </p:nvSpPr>
            <p:spPr bwMode="auto">
              <a:xfrm flipH="1">
                <a:off x="2052" y="2208"/>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54290" name="Line 13"/>
              <p:cNvSpPr>
                <a:spLocks noChangeShapeType="1"/>
              </p:cNvSpPr>
              <p:nvPr/>
            </p:nvSpPr>
            <p:spPr bwMode="auto">
              <a:xfrm>
                <a:off x="924" y="2178"/>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54291" name="Line 14"/>
              <p:cNvSpPr>
                <a:spLocks noChangeShapeType="1"/>
              </p:cNvSpPr>
              <p:nvPr/>
            </p:nvSpPr>
            <p:spPr bwMode="auto">
              <a:xfrm>
                <a:off x="1686" y="1746"/>
                <a:ext cx="0" cy="516"/>
              </a:xfrm>
              <a:prstGeom prst="line">
                <a:avLst/>
              </a:prstGeom>
              <a:noFill/>
              <a:ln w="28575">
                <a:solidFill>
                  <a:schemeClr val="tx1"/>
                </a:solidFill>
                <a:round/>
                <a:headEnd/>
                <a:tailEnd type="triangle" w="med" len="med"/>
              </a:ln>
            </p:spPr>
            <p:txBody>
              <a:bodyPr wrap="none" anchor="ctr"/>
              <a:lstStyle/>
              <a:p>
                <a:endParaRPr lang="en-GB"/>
              </a:p>
            </p:txBody>
          </p:sp>
        </p:grpSp>
        <p:grpSp>
          <p:nvGrpSpPr>
            <p:cNvPr id="5" name="Group 15"/>
            <p:cNvGrpSpPr>
              <a:grpSpLocks/>
            </p:cNvGrpSpPr>
            <p:nvPr/>
          </p:nvGrpSpPr>
          <p:grpSpPr bwMode="auto">
            <a:xfrm>
              <a:off x="282" y="2526"/>
              <a:ext cx="2487" cy="1047"/>
              <a:chOff x="306" y="2526"/>
              <a:chExt cx="2694" cy="1047"/>
            </a:xfrm>
          </p:grpSpPr>
          <p:sp>
            <p:nvSpPr>
              <p:cNvPr id="305168" name="Oval 16"/>
              <p:cNvSpPr>
                <a:spLocks noChangeArrowheads="1"/>
              </p:cNvSpPr>
              <p:nvPr/>
            </p:nvSpPr>
            <p:spPr bwMode="auto">
              <a:xfrm>
                <a:off x="306" y="2703"/>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Required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date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305169" name="Rectangle 17"/>
              <p:cNvSpPr>
                <a:spLocks noChangeArrowheads="1"/>
              </p:cNvSpPr>
              <p:nvPr/>
            </p:nvSpPr>
            <p:spPr bwMode="auto">
              <a:xfrm>
                <a:off x="1326" y="3183"/>
                <a:ext cx="717"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Chosen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venue</a:t>
                </a:r>
              </a:p>
            </p:txBody>
          </p:sp>
          <p:sp>
            <p:nvSpPr>
              <p:cNvPr id="54282" name="Line 18"/>
              <p:cNvSpPr>
                <a:spLocks noChangeShapeType="1"/>
              </p:cNvSpPr>
              <p:nvPr/>
            </p:nvSpPr>
            <p:spPr bwMode="auto">
              <a:xfrm>
                <a:off x="912" y="3060"/>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54283" name="Line 19"/>
              <p:cNvSpPr>
                <a:spLocks noChangeShapeType="1"/>
              </p:cNvSpPr>
              <p:nvPr/>
            </p:nvSpPr>
            <p:spPr bwMode="auto">
              <a:xfrm>
                <a:off x="1686" y="2664"/>
                <a:ext cx="0" cy="516"/>
              </a:xfrm>
              <a:prstGeom prst="line">
                <a:avLst/>
              </a:prstGeom>
              <a:noFill/>
              <a:ln w="28575">
                <a:solidFill>
                  <a:schemeClr val="tx1"/>
                </a:solidFill>
                <a:round/>
                <a:headEnd/>
                <a:tailEnd type="triangle" w="med" len="med"/>
              </a:ln>
            </p:spPr>
            <p:txBody>
              <a:bodyPr wrap="none" anchor="ctr"/>
              <a:lstStyle/>
              <a:p>
                <a:endParaRPr lang="en-GB"/>
              </a:p>
            </p:txBody>
          </p:sp>
          <p:sp>
            <p:nvSpPr>
              <p:cNvPr id="305172" name="Oval 20"/>
              <p:cNvSpPr>
                <a:spLocks noChangeArrowheads="1"/>
              </p:cNvSpPr>
              <p:nvPr/>
            </p:nvSpPr>
            <p:spPr bwMode="auto">
              <a:xfrm>
                <a:off x="2334" y="275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Availability</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54285" name="Line 21"/>
              <p:cNvSpPr>
                <a:spLocks noChangeShapeType="1"/>
              </p:cNvSpPr>
              <p:nvPr/>
            </p:nvSpPr>
            <p:spPr bwMode="auto">
              <a:xfrm>
                <a:off x="2034" y="2526"/>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54286" name="Line 22"/>
              <p:cNvSpPr>
                <a:spLocks noChangeShapeType="1"/>
              </p:cNvSpPr>
              <p:nvPr/>
            </p:nvSpPr>
            <p:spPr bwMode="auto">
              <a:xfrm flipH="1">
                <a:off x="2040" y="3138"/>
                <a:ext cx="406" cy="276"/>
              </a:xfrm>
              <a:prstGeom prst="line">
                <a:avLst/>
              </a:prstGeom>
              <a:noFill/>
              <a:ln w="28575">
                <a:solidFill>
                  <a:schemeClr val="tx1"/>
                </a:solidFill>
                <a:round/>
                <a:headEnd/>
                <a:tailEnd type="triangle" w="med" len="med"/>
              </a:ln>
            </p:spPr>
            <p:txBody>
              <a:bodyPr wrap="none" anchor="ctr"/>
              <a:lstStyle/>
              <a:p>
                <a:endParaRPr lang="en-GB"/>
              </a:p>
            </p:txBody>
          </p:sp>
        </p:grpSp>
      </p:gr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chor="t"/>
          <a:lstStyle/>
          <a:p>
            <a:pPr eaLnBrk="1" hangingPunct="1"/>
            <a:r>
              <a:rPr lang="en-GB" smtClean="0">
                <a:solidFill>
                  <a:schemeClr val="tx1"/>
                </a:solidFill>
                <a:latin typeface="Arial" charset="0"/>
                <a:cs typeface="Arial" charset="0"/>
              </a:rPr>
              <a:t>Risk management process</a:t>
            </a:r>
          </a:p>
        </p:txBody>
      </p:sp>
      <p:sp>
        <p:nvSpPr>
          <p:cNvPr id="280579" name="Text Box 3"/>
          <p:cNvSpPr txBox="1">
            <a:spLocks noChangeArrowheads="1"/>
          </p:cNvSpPr>
          <p:nvPr/>
        </p:nvSpPr>
        <p:spPr bwMode="auto">
          <a:xfrm>
            <a:off x="611188" y="2205038"/>
            <a:ext cx="230505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Identify the Risks</a:t>
            </a:r>
          </a:p>
        </p:txBody>
      </p:sp>
      <p:grpSp>
        <p:nvGrpSpPr>
          <p:cNvPr id="2" name="Group 4"/>
          <p:cNvGrpSpPr>
            <a:grpSpLocks/>
          </p:cNvGrpSpPr>
          <p:nvPr/>
        </p:nvGrpSpPr>
        <p:grpSpPr bwMode="auto">
          <a:xfrm>
            <a:off x="2484438" y="2565400"/>
            <a:ext cx="2305050" cy="1495425"/>
            <a:chOff x="1565" y="1616"/>
            <a:chExt cx="1452" cy="942"/>
          </a:xfrm>
        </p:grpSpPr>
        <p:sp>
          <p:nvSpPr>
            <p:cNvPr id="55319" name="Text Box 5"/>
            <p:cNvSpPr txBox="1">
              <a:spLocks noChangeArrowheads="1"/>
            </p:cNvSpPr>
            <p:nvPr/>
          </p:nvSpPr>
          <p:spPr bwMode="auto">
            <a:xfrm>
              <a:off x="1565" y="2024"/>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Evaluate the Risks</a:t>
              </a:r>
            </a:p>
          </p:txBody>
        </p:sp>
        <p:sp>
          <p:nvSpPr>
            <p:cNvPr id="55320" name="AutoShape 6"/>
            <p:cNvSpPr>
              <a:spLocks noChangeArrowheads="1"/>
            </p:cNvSpPr>
            <p:nvPr/>
          </p:nvSpPr>
          <p:spPr bwMode="auto">
            <a:xfrm rot="5400000">
              <a:off x="2080" y="164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3" name="Group 7"/>
          <p:cNvGrpSpPr>
            <a:grpSpLocks/>
          </p:cNvGrpSpPr>
          <p:nvPr/>
        </p:nvGrpSpPr>
        <p:grpSpPr bwMode="auto">
          <a:xfrm>
            <a:off x="4427538" y="3644900"/>
            <a:ext cx="2305050" cy="1789113"/>
            <a:chOff x="2789" y="2296"/>
            <a:chExt cx="1452" cy="1127"/>
          </a:xfrm>
        </p:grpSpPr>
        <p:sp>
          <p:nvSpPr>
            <p:cNvPr id="55317" name="Text Box 8"/>
            <p:cNvSpPr txBox="1">
              <a:spLocks noChangeArrowheads="1"/>
            </p:cNvSpPr>
            <p:nvPr/>
          </p:nvSpPr>
          <p:spPr bwMode="auto">
            <a:xfrm>
              <a:off x="2789" y="2659"/>
              <a:ext cx="1452" cy="76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Decide how to address the Risks</a:t>
              </a:r>
            </a:p>
          </p:txBody>
        </p:sp>
        <p:sp>
          <p:nvSpPr>
            <p:cNvPr id="55318" name="AutoShape 9"/>
            <p:cNvSpPr>
              <a:spLocks noChangeArrowheads="1"/>
            </p:cNvSpPr>
            <p:nvPr/>
          </p:nvSpPr>
          <p:spPr bwMode="auto">
            <a:xfrm rot="5400000">
              <a:off x="3305" y="232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4" name="Group 10"/>
          <p:cNvGrpSpPr>
            <a:grpSpLocks/>
          </p:cNvGrpSpPr>
          <p:nvPr/>
        </p:nvGrpSpPr>
        <p:grpSpPr bwMode="auto">
          <a:xfrm>
            <a:off x="6084888" y="4941888"/>
            <a:ext cx="2305050" cy="1422400"/>
            <a:chOff x="3833" y="3113"/>
            <a:chExt cx="1452" cy="896"/>
          </a:xfrm>
        </p:grpSpPr>
        <p:sp>
          <p:nvSpPr>
            <p:cNvPr id="55315" name="Text Box 11"/>
            <p:cNvSpPr txBox="1">
              <a:spLocks noChangeArrowheads="1"/>
            </p:cNvSpPr>
            <p:nvPr/>
          </p:nvSpPr>
          <p:spPr bwMode="auto">
            <a:xfrm>
              <a:off x="3833" y="3475"/>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Monitor the Risks</a:t>
              </a:r>
            </a:p>
          </p:txBody>
        </p:sp>
        <p:sp>
          <p:nvSpPr>
            <p:cNvPr id="55316" name="AutoShape 12"/>
            <p:cNvSpPr>
              <a:spLocks noChangeArrowheads="1"/>
            </p:cNvSpPr>
            <p:nvPr/>
          </p:nvSpPr>
          <p:spPr bwMode="auto">
            <a:xfrm rot="5400000">
              <a:off x="4393" y="3142"/>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5" name="Group 13"/>
          <p:cNvGrpSpPr>
            <a:grpSpLocks/>
          </p:cNvGrpSpPr>
          <p:nvPr/>
        </p:nvGrpSpPr>
        <p:grpSpPr bwMode="auto">
          <a:xfrm>
            <a:off x="4140200" y="1484313"/>
            <a:ext cx="2376488" cy="609600"/>
            <a:chOff x="2608" y="935"/>
            <a:chExt cx="1497" cy="384"/>
          </a:xfrm>
        </p:grpSpPr>
        <p:sp>
          <p:nvSpPr>
            <p:cNvPr id="55313" name="AutoShape 14"/>
            <p:cNvSpPr>
              <a:spLocks noChangeArrowheads="1"/>
            </p:cNvSpPr>
            <p:nvPr/>
          </p:nvSpPr>
          <p:spPr bwMode="auto">
            <a:xfrm>
              <a:off x="2608" y="935"/>
              <a:ext cx="1497" cy="384"/>
            </a:xfrm>
            <a:prstGeom prst="wedgeRoundRectCallout">
              <a:avLst>
                <a:gd name="adj1" fmla="val -117602"/>
                <a:gd name="adj2" fmla="val 105208"/>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55314" name="Text Box 15"/>
            <p:cNvSpPr txBox="1">
              <a:spLocks noChangeArrowheads="1"/>
            </p:cNvSpPr>
            <p:nvPr/>
          </p:nvSpPr>
          <p:spPr bwMode="auto">
            <a:xfrm>
              <a:off x="2699" y="1026"/>
              <a:ext cx="1360" cy="231"/>
            </a:xfrm>
            <a:prstGeom prst="rect">
              <a:avLst/>
            </a:prstGeom>
            <a:noFill/>
            <a:ln w="9525">
              <a:noFill/>
              <a:miter lim="800000"/>
              <a:headEnd/>
              <a:tailEnd/>
            </a:ln>
          </p:spPr>
          <p:txBody>
            <a:bodyPr>
              <a:spAutoFit/>
            </a:bodyPr>
            <a:lstStyle/>
            <a:p>
              <a:pPr eaLnBrk="0" hangingPunct="0">
                <a:spcBef>
                  <a:spcPct val="50000"/>
                </a:spcBef>
              </a:pPr>
              <a:r>
                <a:rPr lang="en-GB" sz="1800" b="1"/>
                <a:t>Create Risk Log</a:t>
              </a:r>
            </a:p>
          </p:txBody>
        </p:sp>
      </p:grpSp>
      <p:grpSp>
        <p:nvGrpSpPr>
          <p:cNvPr id="6" name="Group 16"/>
          <p:cNvGrpSpPr>
            <a:grpSpLocks/>
          </p:cNvGrpSpPr>
          <p:nvPr/>
        </p:nvGrpSpPr>
        <p:grpSpPr bwMode="auto">
          <a:xfrm>
            <a:off x="6156325" y="2420938"/>
            <a:ext cx="2663825" cy="1152525"/>
            <a:chOff x="3878" y="1525"/>
            <a:chExt cx="1678" cy="726"/>
          </a:xfrm>
        </p:grpSpPr>
        <p:sp>
          <p:nvSpPr>
            <p:cNvPr id="55311" name="AutoShape 17"/>
            <p:cNvSpPr>
              <a:spLocks noChangeArrowheads="1"/>
            </p:cNvSpPr>
            <p:nvPr/>
          </p:nvSpPr>
          <p:spPr bwMode="auto">
            <a:xfrm>
              <a:off x="3878" y="1525"/>
              <a:ext cx="1678" cy="726"/>
            </a:xfrm>
            <a:prstGeom prst="wedgeRoundRectCallout">
              <a:avLst>
                <a:gd name="adj1" fmla="val -110310"/>
                <a:gd name="adj2" fmla="val 32093"/>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55312" name="Text Box 18"/>
            <p:cNvSpPr txBox="1">
              <a:spLocks noChangeArrowheads="1"/>
            </p:cNvSpPr>
            <p:nvPr/>
          </p:nvSpPr>
          <p:spPr bwMode="auto">
            <a:xfrm>
              <a:off x="3923" y="1570"/>
              <a:ext cx="1588" cy="404"/>
            </a:xfrm>
            <a:prstGeom prst="rect">
              <a:avLst/>
            </a:prstGeom>
            <a:noFill/>
            <a:ln w="9525">
              <a:noFill/>
              <a:miter lim="800000"/>
              <a:headEnd/>
              <a:tailEnd/>
            </a:ln>
          </p:spPr>
          <p:txBody>
            <a:bodyPr>
              <a:spAutoFit/>
            </a:bodyPr>
            <a:lstStyle/>
            <a:p>
              <a:pPr eaLnBrk="0" hangingPunct="0">
                <a:spcBef>
                  <a:spcPct val="50000"/>
                </a:spcBef>
              </a:pPr>
              <a:r>
                <a:rPr lang="en-GB" sz="1800" b="1"/>
                <a:t>Do some analysis and prioritising </a:t>
              </a:r>
            </a:p>
          </p:txBody>
        </p:sp>
      </p:grpSp>
      <p:grpSp>
        <p:nvGrpSpPr>
          <p:cNvPr id="7" name="Group 19"/>
          <p:cNvGrpSpPr>
            <a:grpSpLocks/>
          </p:cNvGrpSpPr>
          <p:nvPr/>
        </p:nvGrpSpPr>
        <p:grpSpPr bwMode="auto">
          <a:xfrm>
            <a:off x="971550" y="4652963"/>
            <a:ext cx="1871663" cy="1008062"/>
            <a:chOff x="612" y="2931"/>
            <a:chExt cx="1179" cy="635"/>
          </a:xfrm>
        </p:grpSpPr>
        <p:sp>
          <p:nvSpPr>
            <p:cNvPr id="55309" name="AutoShape 20"/>
            <p:cNvSpPr>
              <a:spLocks noChangeArrowheads="1"/>
            </p:cNvSpPr>
            <p:nvPr/>
          </p:nvSpPr>
          <p:spPr bwMode="auto">
            <a:xfrm rot="10800000">
              <a:off x="612" y="2931"/>
              <a:ext cx="1179" cy="635"/>
            </a:xfrm>
            <a:prstGeom prst="wedgeRoundRectCallout">
              <a:avLst>
                <a:gd name="adj1" fmla="val -139144"/>
                <a:gd name="adj2" fmla="val 51102"/>
                <a:gd name="adj3" fmla="val 16667"/>
              </a:avLst>
            </a:prstGeom>
            <a:solidFill>
              <a:schemeClr val="accent1"/>
            </a:solidFill>
            <a:ln w="9525">
              <a:solidFill>
                <a:schemeClr val="tx1"/>
              </a:solidFill>
              <a:miter lim="800000"/>
              <a:headEnd/>
              <a:tailEnd/>
            </a:ln>
          </p:spPr>
          <p:txBody>
            <a:bodyPr rot="10800000"/>
            <a:lstStyle/>
            <a:p>
              <a:pPr eaLnBrk="0" hangingPunct="0"/>
              <a:endParaRPr lang="en-GB" sz="4400"/>
            </a:p>
          </p:txBody>
        </p:sp>
        <p:sp>
          <p:nvSpPr>
            <p:cNvPr id="55310" name="Text Box 21"/>
            <p:cNvSpPr txBox="1">
              <a:spLocks noChangeArrowheads="1"/>
            </p:cNvSpPr>
            <p:nvPr/>
          </p:nvSpPr>
          <p:spPr bwMode="auto">
            <a:xfrm>
              <a:off x="657" y="2931"/>
              <a:ext cx="1134" cy="577"/>
            </a:xfrm>
            <a:prstGeom prst="rect">
              <a:avLst/>
            </a:prstGeom>
            <a:noFill/>
            <a:ln w="9525">
              <a:noFill/>
              <a:miter lim="800000"/>
              <a:headEnd/>
              <a:tailEnd/>
            </a:ln>
          </p:spPr>
          <p:txBody>
            <a:bodyPr>
              <a:spAutoFit/>
            </a:bodyPr>
            <a:lstStyle/>
            <a:p>
              <a:pPr eaLnBrk="0" hangingPunct="0">
                <a:spcBef>
                  <a:spcPct val="50000"/>
                </a:spcBef>
              </a:pPr>
              <a:r>
                <a:rPr lang="en-GB" sz="1800" b="1"/>
                <a:t>Decide on a strategy for each risk</a:t>
              </a:r>
            </a:p>
          </p:txBody>
        </p:sp>
      </p:grpSp>
      <p:grpSp>
        <p:nvGrpSpPr>
          <p:cNvPr id="8" name="Group 22"/>
          <p:cNvGrpSpPr>
            <a:grpSpLocks/>
          </p:cNvGrpSpPr>
          <p:nvPr/>
        </p:nvGrpSpPr>
        <p:grpSpPr bwMode="auto">
          <a:xfrm>
            <a:off x="2987675" y="5661025"/>
            <a:ext cx="2376488" cy="825500"/>
            <a:chOff x="1882" y="3566"/>
            <a:chExt cx="1497" cy="520"/>
          </a:xfrm>
        </p:grpSpPr>
        <p:sp>
          <p:nvSpPr>
            <p:cNvPr id="55307" name="AutoShape 23"/>
            <p:cNvSpPr>
              <a:spLocks noChangeArrowheads="1"/>
            </p:cNvSpPr>
            <p:nvPr/>
          </p:nvSpPr>
          <p:spPr bwMode="auto">
            <a:xfrm>
              <a:off x="1882" y="3566"/>
              <a:ext cx="1406" cy="520"/>
            </a:xfrm>
            <a:prstGeom prst="wedgeRoundRectCallout">
              <a:avLst>
                <a:gd name="adj1" fmla="val 100282"/>
                <a:gd name="adj2" fmla="val -14421"/>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55308" name="Text Box 24"/>
            <p:cNvSpPr txBox="1">
              <a:spLocks noChangeArrowheads="1"/>
            </p:cNvSpPr>
            <p:nvPr/>
          </p:nvSpPr>
          <p:spPr bwMode="auto">
            <a:xfrm>
              <a:off x="1927" y="3612"/>
              <a:ext cx="1452" cy="404"/>
            </a:xfrm>
            <a:prstGeom prst="rect">
              <a:avLst/>
            </a:prstGeom>
            <a:noFill/>
            <a:ln w="9525">
              <a:noFill/>
              <a:miter lim="800000"/>
              <a:headEnd/>
              <a:tailEnd/>
            </a:ln>
          </p:spPr>
          <p:txBody>
            <a:bodyPr>
              <a:spAutoFit/>
            </a:bodyPr>
            <a:lstStyle/>
            <a:p>
              <a:pPr eaLnBrk="0" hangingPunct="0">
                <a:spcBef>
                  <a:spcPct val="50000"/>
                </a:spcBef>
              </a:pPr>
              <a:r>
                <a:rPr lang="en-GB" sz="1800" b="1"/>
                <a:t>Assign an owner for each risk</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057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579"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chor="t"/>
          <a:lstStyle/>
          <a:p>
            <a:pPr eaLnBrk="1" hangingPunct="1"/>
            <a:r>
              <a:rPr lang="en-GB" smtClean="0">
                <a:solidFill>
                  <a:schemeClr val="tx1"/>
                </a:solidFill>
                <a:latin typeface="Arial" charset="0"/>
                <a:cs typeface="Arial" charset="0"/>
              </a:rPr>
              <a:t>Risk Analysis</a:t>
            </a:r>
          </a:p>
        </p:txBody>
      </p:sp>
      <p:sp>
        <p:nvSpPr>
          <p:cNvPr id="56323" name="Rectangle 3"/>
          <p:cNvSpPr>
            <a:spLocks noGrp="1" noChangeArrowheads="1"/>
          </p:cNvSpPr>
          <p:nvPr>
            <p:ph type="body" idx="4294967295"/>
          </p:nvPr>
        </p:nvSpPr>
        <p:spPr>
          <a:xfrm>
            <a:off x="539750" y="1557338"/>
            <a:ext cx="8229600" cy="4525962"/>
          </a:xfrm>
        </p:spPr>
        <p:txBody>
          <a:bodyPr>
            <a:normAutofit fontScale="85000" lnSpcReduction="20000"/>
          </a:bodyPr>
          <a:lstStyle/>
          <a:p>
            <a:pPr marL="0" indent="0" eaLnBrk="1" hangingPunct="1">
              <a:lnSpc>
                <a:spcPct val="90000"/>
              </a:lnSpc>
              <a:buFontTx/>
              <a:buNone/>
            </a:pPr>
            <a:r>
              <a:rPr lang="en-GB" sz="2800" dirty="0" smtClean="0">
                <a:latin typeface="Arial" charset="0"/>
                <a:cs typeface="Arial" charset="0"/>
              </a:rPr>
              <a:t>The severity of each risk can be shown as</a:t>
            </a:r>
          </a:p>
          <a:p>
            <a:pPr marL="0" indent="0" eaLnBrk="1" hangingPunct="1">
              <a:lnSpc>
                <a:spcPct val="90000"/>
              </a:lnSpc>
              <a:buFontTx/>
              <a:buNone/>
            </a:pPr>
            <a:endParaRPr lang="en-GB" sz="2800" dirty="0" smtClean="0">
              <a:latin typeface="Arial" charset="0"/>
              <a:cs typeface="Arial" charset="0"/>
            </a:endParaRPr>
          </a:p>
          <a:p>
            <a:pPr marL="0" indent="0" eaLnBrk="1" hangingPunct="1">
              <a:lnSpc>
                <a:spcPct val="90000"/>
              </a:lnSpc>
              <a:buFontTx/>
              <a:buNone/>
            </a:pPr>
            <a:r>
              <a:rPr lang="en-GB" sz="2800" dirty="0" smtClean="0">
                <a:latin typeface="Arial" charset="0"/>
                <a:cs typeface="Arial" charset="0"/>
              </a:rPr>
              <a:t> Severity = Probability X Impact</a:t>
            </a:r>
          </a:p>
          <a:p>
            <a:pPr marL="0" indent="0" eaLnBrk="1" hangingPunct="1">
              <a:lnSpc>
                <a:spcPct val="90000"/>
              </a:lnSpc>
              <a:buFontTx/>
              <a:buNone/>
            </a:pPr>
            <a:endParaRPr lang="en-GB" sz="2800" dirty="0" smtClean="0">
              <a:latin typeface="Arial" charset="0"/>
              <a:cs typeface="Arial" charset="0"/>
            </a:endParaRPr>
          </a:p>
          <a:p>
            <a:pPr marL="0" indent="0" eaLnBrk="1" hangingPunct="1">
              <a:lnSpc>
                <a:spcPct val="90000"/>
              </a:lnSpc>
              <a:buFontTx/>
              <a:buNone/>
            </a:pPr>
            <a:r>
              <a:rPr lang="en-GB" b="1" dirty="0" smtClean="0">
                <a:latin typeface="Arial" charset="0"/>
                <a:cs typeface="Arial" charset="0"/>
              </a:rPr>
              <a:t>Probability</a:t>
            </a:r>
            <a:r>
              <a:rPr lang="en-GB" dirty="0" smtClean="0">
                <a:latin typeface="Arial" charset="0"/>
                <a:cs typeface="Arial" charset="0"/>
              </a:rPr>
              <a:t> is the likelihood of the risk occurring.</a:t>
            </a:r>
          </a:p>
          <a:p>
            <a:pPr marL="0" indent="0" eaLnBrk="1" hangingPunct="1">
              <a:lnSpc>
                <a:spcPct val="90000"/>
              </a:lnSpc>
              <a:buFontTx/>
              <a:buNone/>
            </a:pPr>
            <a:endParaRPr lang="en-GB" dirty="0" smtClean="0">
              <a:latin typeface="Arial" charset="0"/>
              <a:cs typeface="Arial" charset="0"/>
            </a:endParaRPr>
          </a:p>
          <a:p>
            <a:pPr marL="0" indent="0" eaLnBrk="1" hangingPunct="1">
              <a:lnSpc>
                <a:spcPct val="90000"/>
              </a:lnSpc>
              <a:buFontTx/>
              <a:buNone/>
            </a:pPr>
            <a:r>
              <a:rPr lang="en-GB" b="1" dirty="0" smtClean="0">
                <a:latin typeface="Arial" charset="0"/>
                <a:cs typeface="Arial" charset="0"/>
              </a:rPr>
              <a:t>Impact</a:t>
            </a:r>
            <a:r>
              <a:rPr lang="en-GB" dirty="0" smtClean="0">
                <a:latin typeface="Arial" charset="0"/>
                <a:cs typeface="Arial" charset="0"/>
              </a:rPr>
              <a:t> is the effect of the risk occurring, and may be expressed in financial terms.</a:t>
            </a:r>
          </a:p>
          <a:p>
            <a:pPr marL="0" indent="0" eaLnBrk="1" hangingPunct="1">
              <a:lnSpc>
                <a:spcPct val="90000"/>
              </a:lnSpc>
              <a:buFontTx/>
              <a:buNone/>
            </a:pPr>
            <a:endParaRPr lang="en-GB" dirty="0" smtClean="0">
              <a:latin typeface="Arial" charset="0"/>
              <a:cs typeface="Arial" charset="0"/>
            </a:endParaRPr>
          </a:p>
          <a:p>
            <a:pPr marL="0" indent="0" eaLnBrk="1" hangingPunct="1">
              <a:lnSpc>
                <a:spcPct val="90000"/>
              </a:lnSpc>
              <a:buFontTx/>
              <a:buNone/>
            </a:pPr>
            <a:r>
              <a:rPr lang="en-GB" dirty="0" smtClean="0">
                <a:latin typeface="Arial" charset="0"/>
                <a:cs typeface="Arial" charset="0"/>
              </a:rPr>
              <a:t>Ranking both probability and impact from low to high on a scale of 1 – 10 provides a useful measure of severity.</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chor="t"/>
          <a:lstStyle/>
          <a:p>
            <a:pPr eaLnBrk="1" hangingPunct="1"/>
            <a:r>
              <a:rPr lang="en-GB" smtClean="0">
                <a:solidFill>
                  <a:schemeClr val="tx1"/>
                </a:solidFill>
                <a:latin typeface="Arial" charset="0"/>
                <a:cs typeface="Arial" charset="0"/>
              </a:rPr>
              <a:t>Prioritising Risks</a:t>
            </a:r>
          </a:p>
        </p:txBody>
      </p:sp>
      <p:grpSp>
        <p:nvGrpSpPr>
          <p:cNvPr id="2" name="Group 3"/>
          <p:cNvGrpSpPr>
            <a:grpSpLocks/>
          </p:cNvGrpSpPr>
          <p:nvPr/>
        </p:nvGrpSpPr>
        <p:grpSpPr bwMode="auto">
          <a:xfrm>
            <a:off x="1476375" y="1196975"/>
            <a:ext cx="6985000" cy="4584700"/>
            <a:chOff x="930" y="754"/>
            <a:chExt cx="4400" cy="2888"/>
          </a:xfrm>
        </p:grpSpPr>
        <p:sp>
          <p:nvSpPr>
            <p:cNvPr id="57354" name="Text Box 4"/>
            <p:cNvSpPr txBox="1">
              <a:spLocks noChangeArrowheads="1"/>
            </p:cNvSpPr>
            <p:nvPr/>
          </p:nvSpPr>
          <p:spPr bwMode="auto">
            <a:xfrm>
              <a:off x="3878" y="3430"/>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7</a:t>
              </a:r>
            </a:p>
          </p:txBody>
        </p:sp>
        <p:grpSp>
          <p:nvGrpSpPr>
            <p:cNvPr id="3" name="Group 5"/>
            <p:cNvGrpSpPr>
              <a:grpSpLocks/>
            </p:cNvGrpSpPr>
            <p:nvPr/>
          </p:nvGrpSpPr>
          <p:grpSpPr bwMode="auto">
            <a:xfrm>
              <a:off x="930" y="754"/>
              <a:ext cx="4400" cy="2888"/>
              <a:chOff x="793" y="981"/>
              <a:chExt cx="4400" cy="2888"/>
            </a:xfrm>
          </p:grpSpPr>
          <p:grpSp>
            <p:nvGrpSpPr>
              <p:cNvPr id="4" name="Group 6"/>
              <p:cNvGrpSpPr>
                <a:grpSpLocks/>
              </p:cNvGrpSpPr>
              <p:nvPr/>
            </p:nvGrpSpPr>
            <p:grpSpPr bwMode="auto">
              <a:xfrm>
                <a:off x="1565" y="1071"/>
                <a:ext cx="3447" cy="2541"/>
                <a:chOff x="1202" y="1071"/>
                <a:chExt cx="3810" cy="2723"/>
              </a:xfrm>
            </p:grpSpPr>
            <p:sp>
              <p:nvSpPr>
                <p:cNvPr id="57369" name="Rectangle 7"/>
                <p:cNvSpPr>
                  <a:spLocks noChangeArrowheads="1"/>
                </p:cNvSpPr>
                <p:nvPr/>
              </p:nvSpPr>
              <p:spPr bwMode="auto">
                <a:xfrm>
                  <a:off x="1202" y="1071"/>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0" name="Rectangle 8"/>
                <p:cNvSpPr>
                  <a:spLocks noChangeArrowheads="1"/>
                </p:cNvSpPr>
                <p:nvPr/>
              </p:nvSpPr>
              <p:spPr bwMode="auto">
                <a:xfrm>
                  <a:off x="1202" y="1979"/>
                  <a:ext cx="1270" cy="910"/>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1" name="Rectangle 9"/>
                <p:cNvSpPr>
                  <a:spLocks noChangeArrowheads="1"/>
                </p:cNvSpPr>
                <p:nvPr/>
              </p:nvSpPr>
              <p:spPr bwMode="auto">
                <a:xfrm>
                  <a:off x="1202" y="2886"/>
                  <a:ext cx="1270" cy="908"/>
                </a:xfrm>
                <a:prstGeom prst="rect">
                  <a:avLst/>
                </a:prstGeom>
                <a:solidFill>
                  <a:srgbClr val="008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2" name="Rectangle 10"/>
                <p:cNvSpPr>
                  <a:spLocks noChangeArrowheads="1"/>
                </p:cNvSpPr>
                <p:nvPr/>
              </p:nvSpPr>
              <p:spPr bwMode="auto">
                <a:xfrm>
                  <a:off x="2472" y="1979"/>
                  <a:ext cx="1270" cy="910"/>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3" name="Rectangle 11"/>
                <p:cNvSpPr>
                  <a:spLocks noChangeArrowheads="1"/>
                </p:cNvSpPr>
                <p:nvPr/>
              </p:nvSpPr>
              <p:spPr bwMode="auto">
                <a:xfrm>
                  <a:off x="2472" y="1071"/>
                  <a:ext cx="1270" cy="908"/>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4" name="Rectangle 12"/>
                <p:cNvSpPr>
                  <a:spLocks noChangeArrowheads="1"/>
                </p:cNvSpPr>
                <p:nvPr/>
              </p:nvSpPr>
              <p:spPr bwMode="auto">
                <a:xfrm>
                  <a:off x="3742" y="2886"/>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5" name="Rectangle 13"/>
                <p:cNvSpPr>
                  <a:spLocks noChangeArrowheads="1"/>
                </p:cNvSpPr>
                <p:nvPr/>
              </p:nvSpPr>
              <p:spPr bwMode="auto">
                <a:xfrm>
                  <a:off x="3742" y="1071"/>
                  <a:ext cx="1270" cy="908"/>
                </a:xfrm>
                <a:prstGeom prst="rect">
                  <a:avLst/>
                </a:prstGeom>
                <a:solidFill>
                  <a:srgbClr val="FF0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6" name="Rectangle 14"/>
                <p:cNvSpPr>
                  <a:spLocks noChangeArrowheads="1"/>
                </p:cNvSpPr>
                <p:nvPr/>
              </p:nvSpPr>
              <p:spPr bwMode="auto">
                <a:xfrm>
                  <a:off x="3742" y="1979"/>
                  <a:ext cx="1270" cy="910"/>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7" name="Rectangle 15"/>
                <p:cNvSpPr>
                  <a:spLocks noChangeArrowheads="1"/>
                </p:cNvSpPr>
                <p:nvPr/>
              </p:nvSpPr>
              <p:spPr bwMode="auto">
                <a:xfrm>
                  <a:off x="2472" y="2886"/>
                  <a:ext cx="1270" cy="908"/>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8" name="Text Box 16"/>
                <p:cNvSpPr txBox="1">
                  <a:spLocks noChangeArrowheads="1"/>
                </p:cNvSpPr>
                <p:nvPr/>
              </p:nvSpPr>
              <p:spPr bwMode="auto">
                <a:xfrm>
                  <a:off x="1383" y="1253"/>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57379" name="Text Box 17"/>
                <p:cNvSpPr txBox="1">
                  <a:spLocks noChangeArrowheads="1"/>
                </p:cNvSpPr>
                <p:nvPr/>
              </p:nvSpPr>
              <p:spPr bwMode="auto">
                <a:xfrm>
                  <a:off x="2653" y="2160"/>
                  <a:ext cx="907" cy="582"/>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57380" name="Text Box 18"/>
                <p:cNvSpPr txBox="1">
                  <a:spLocks noChangeArrowheads="1"/>
                </p:cNvSpPr>
                <p:nvPr/>
              </p:nvSpPr>
              <p:spPr bwMode="auto">
                <a:xfrm>
                  <a:off x="3923" y="3067"/>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57381" name="Text Box 19"/>
                <p:cNvSpPr txBox="1">
                  <a:spLocks noChangeArrowheads="1"/>
                </p:cNvSpPr>
                <p:nvPr/>
              </p:nvSpPr>
              <p:spPr bwMode="auto">
                <a:xfrm>
                  <a:off x="1383" y="2251"/>
                  <a:ext cx="862" cy="26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57382" name="Text Box 20"/>
                <p:cNvSpPr txBox="1">
                  <a:spLocks noChangeArrowheads="1"/>
                </p:cNvSpPr>
                <p:nvPr/>
              </p:nvSpPr>
              <p:spPr bwMode="auto">
                <a:xfrm>
                  <a:off x="2699" y="3159"/>
                  <a:ext cx="862" cy="27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57383" name="Text Box 21"/>
                <p:cNvSpPr txBox="1">
                  <a:spLocks noChangeArrowheads="1"/>
                </p:cNvSpPr>
                <p:nvPr/>
              </p:nvSpPr>
              <p:spPr bwMode="auto">
                <a:xfrm>
                  <a:off x="1429" y="3114"/>
                  <a:ext cx="862" cy="47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Lowest Risk</a:t>
                  </a:r>
                </a:p>
              </p:txBody>
            </p:sp>
            <p:sp>
              <p:nvSpPr>
                <p:cNvPr id="57384" name="Text Box 22"/>
                <p:cNvSpPr txBox="1">
                  <a:spLocks noChangeArrowheads="1"/>
                </p:cNvSpPr>
                <p:nvPr/>
              </p:nvSpPr>
              <p:spPr bwMode="auto">
                <a:xfrm>
                  <a:off x="3923" y="1298"/>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Highest Risk</a:t>
                  </a:r>
                </a:p>
              </p:txBody>
            </p:sp>
            <p:sp>
              <p:nvSpPr>
                <p:cNvPr id="57385" name="Text Box 23"/>
                <p:cNvSpPr txBox="1">
                  <a:spLocks noChangeArrowheads="1"/>
                </p:cNvSpPr>
                <p:nvPr/>
              </p:nvSpPr>
              <p:spPr bwMode="auto">
                <a:xfrm>
                  <a:off x="2699" y="1344"/>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sp>
              <p:nvSpPr>
                <p:cNvPr id="57386" name="Text Box 24"/>
                <p:cNvSpPr txBox="1">
                  <a:spLocks noChangeArrowheads="1"/>
                </p:cNvSpPr>
                <p:nvPr/>
              </p:nvSpPr>
              <p:spPr bwMode="auto">
                <a:xfrm>
                  <a:off x="3923" y="2296"/>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grpSp>
          <p:sp>
            <p:nvSpPr>
              <p:cNvPr id="57357" name="Text Box 25"/>
              <p:cNvSpPr txBox="1">
                <a:spLocks noChangeArrowheads="1"/>
              </p:cNvSpPr>
              <p:nvPr/>
            </p:nvSpPr>
            <p:spPr bwMode="auto">
              <a:xfrm>
                <a:off x="165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57358" name="Text Box 26"/>
              <p:cNvSpPr txBox="1">
                <a:spLocks noChangeArrowheads="1"/>
              </p:cNvSpPr>
              <p:nvPr/>
            </p:nvSpPr>
            <p:spPr bwMode="auto">
              <a:xfrm>
                <a:off x="283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57359" name="Text Box 27"/>
              <p:cNvSpPr txBox="1">
                <a:spLocks noChangeArrowheads="1"/>
              </p:cNvSpPr>
              <p:nvPr/>
            </p:nvSpPr>
            <p:spPr bwMode="auto">
              <a:xfrm>
                <a:off x="3923"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High</a:t>
                </a:r>
              </a:p>
            </p:txBody>
          </p:sp>
          <p:sp>
            <p:nvSpPr>
              <p:cNvPr id="57360" name="Text Box 28"/>
              <p:cNvSpPr txBox="1">
                <a:spLocks noChangeArrowheads="1"/>
              </p:cNvSpPr>
              <p:nvPr/>
            </p:nvSpPr>
            <p:spPr bwMode="auto">
              <a:xfrm>
                <a:off x="1338" y="3657"/>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1</a:t>
                </a:r>
              </a:p>
            </p:txBody>
          </p:sp>
          <p:sp>
            <p:nvSpPr>
              <p:cNvPr id="57361" name="Text Box 29"/>
              <p:cNvSpPr txBox="1">
                <a:spLocks noChangeArrowheads="1"/>
              </p:cNvSpPr>
              <p:nvPr/>
            </p:nvSpPr>
            <p:spPr bwMode="auto">
              <a:xfrm>
                <a:off x="2608" y="3657"/>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4</a:t>
                </a:r>
              </a:p>
            </p:txBody>
          </p:sp>
          <p:sp>
            <p:nvSpPr>
              <p:cNvPr id="57362" name="Text Box 30"/>
              <p:cNvSpPr txBox="1">
                <a:spLocks noChangeArrowheads="1"/>
              </p:cNvSpPr>
              <p:nvPr/>
            </p:nvSpPr>
            <p:spPr bwMode="auto">
              <a:xfrm>
                <a:off x="4876" y="3657"/>
                <a:ext cx="31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10</a:t>
                </a:r>
              </a:p>
            </p:txBody>
          </p:sp>
          <p:sp>
            <p:nvSpPr>
              <p:cNvPr id="57363" name="Text Box 31"/>
              <p:cNvSpPr txBox="1">
                <a:spLocks noChangeArrowheads="1"/>
              </p:cNvSpPr>
              <p:nvPr/>
            </p:nvSpPr>
            <p:spPr bwMode="auto">
              <a:xfrm>
                <a:off x="1292" y="2659"/>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4</a:t>
                </a:r>
              </a:p>
            </p:txBody>
          </p:sp>
          <p:sp>
            <p:nvSpPr>
              <p:cNvPr id="57364" name="Text Box 32"/>
              <p:cNvSpPr txBox="1">
                <a:spLocks noChangeArrowheads="1"/>
              </p:cNvSpPr>
              <p:nvPr/>
            </p:nvSpPr>
            <p:spPr bwMode="auto">
              <a:xfrm>
                <a:off x="1292" y="1797"/>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7</a:t>
                </a:r>
              </a:p>
            </p:txBody>
          </p:sp>
          <p:sp>
            <p:nvSpPr>
              <p:cNvPr id="57365" name="Text Box 33"/>
              <p:cNvSpPr txBox="1">
                <a:spLocks noChangeArrowheads="1"/>
              </p:cNvSpPr>
              <p:nvPr/>
            </p:nvSpPr>
            <p:spPr bwMode="auto">
              <a:xfrm>
                <a:off x="1202" y="981"/>
                <a:ext cx="31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10</a:t>
                </a:r>
              </a:p>
            </p:txBody>
          </p:sp>
          <p:sp>
            <p:nvSpPr>
              <p:cNvPr id="57366" name="Text Box 34"/>
              <p:cNvSpPr txBox="1">
                <a:spLocks noChangeArrowheads="1"/>
              </p:cNvSpPr>
              <p:nvPr/>
            </p:nvSpPr>
            <p:spPr bwMode="auto">
              <a:xfrm>
                <a:off x="884" y="302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57367" name="Text Box 35"/>
              <p:cNvSpPr txBox="1">
                <a:spLocks noChangeArrowheads="1"/>
              </p:cNvSpPr>
              <p:nvPr/>
            </p:nvSpPr>
            <p:spPr bwMode="auto">
              <a:xfrm>
                <a:off x="793" y="2205"/>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57368" name="Text Box 36"/>
              <p:cNvSpPr txBox="1">
                <a:spLocks noChangeArrowheads="1"/>
              </p:cNvSpPr>
              <p:nvPr/>
            </p:nvSpPr>
            <p:spPr bwMode="auto">
              <a:xfrm>
                <a:off x="839" y="1344"/>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High</a:t>
                </a:r>
              </a:p>
            </p:txBody>
          </p:sp>
        </p:grpSp>
      </p:grpSp>
      <p:grpSp>
        <p:nvGrpSpPr>
          <p:cNvPr id="5" name="Group 37"/>
          <p:cNvGrpSpPr>
            <a:grpSpLocks/>
          </p:cNvGrpSpPr>
          <p:nvPr/>
        </p:nvGrpSpPr>
        <p:grpSpPr bwMode="auto">
          <a:xfrm>
            <a:off x="2916238" y="5805488"/>
            <a:ext cx="5183187" cy="719137"/>
            <a:chOff x="1837" y="3657"/>
            <a:chExt cx="3265" cy="453"/>
          </a:xfrm>
        </p:grpSpPr>
        <p:sp>
          <p:nvSpPr>
            <p:cNvPr id="57352" name="AutoShape 38"/>
            <p:cNvSpPr>
              <a:spLocks noChangeArrowheads="1"/>
            </p:cNvSpPr>
            <p:nvPr/>
          </p:nvSpPr>
          <p:spPr bwMode="auto">
            <a:xfrm>
              <a:off x="1837" y="3657"/>
              <a:ext cx="3265" cy="453"/>
            </a:xfrm>
            <a:prstGeom prst="rightArrow">
              <a:avLst>
                <a:gd name="adj1" fmla="val 50000"/>
                <a:gd name="adj2" fmla="val 18018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53" name="Text Box 39"/>
            <p:cNvSpPr txBox="1">
              <a:spLocks noChangeArrowheads="1"/>
            </p:cNvSpPr>
            <p:nvPr/>
          </p:nvSpPr>
          <p:spPr bwMode="auto">
            <a:xfrm>
              <a:off x="2789" y="3748"/>
              <a:ext cx="907" cy="25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Probability</a:t>
              </a:r>
            </a:p>
          </p:txBody>
        </p:sp>
      </p:grpSp>
      <p:grpSp>
        <p:nvGrpSpPr>
          <p:cNvPr id="6" name="Group 40"/>
          <p:cNvGrpSpPr>
            <a:grpSpLocks/>
          </p:cNvGrpSpPr>
          <p:nvPr/>
        </p:nvGrpSpPr>
        <p:grpSpPr bwMode="auto">
          <a:xfrm>
            <a:off x="755650" y="1341438"/>
            <a:ext cx="792163" cy="4032250"/>
            <a:chOff x="476" y="845"/>
            <a:chExt cx="499" cy="2540"/>
          </a:xfrm>
        </p:grpSpPr>
        <p:sp>
          <p:nvSpPr>
            <p:cNvPr id="57350" name="AutoShape 41"/>
            <p:cNvSpPr>
              <a:spLocks noChangeArrowheads="1"/>
            </p:cNvSpPr>
            <p:nvPr/>
          </p:nvSpPr>
          <p:spPr bwMode="auto">
            <a:xfrm>
              <a:off x="476" y="845"/>
              <a:ext cx="499" cy="2540"/>
            </a:xfrm>
            <a:prstGeom prst="upArrow">
              <a:avLst>
                <a:gd name="adj1" fmla="val 50000"/>
                <a:gd name="adj2" fmla="val 127255"/>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57351" name="Text Box 42"/>
            <p:cNvSpPr txBox="1">
              <a:spLocks noChangeArrowheads="1"/>
            </p:cNvSpPr>
            <p:nvPr/>
          </p:nvSpPr>
          <p:spPr bwMode="auto">
            <a:xfrm rot="-5400000">
              <a:off x="336" y="2228"/>
              <a:ext cx="748" cy="25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Impact</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chor="t"/>
          <a:lstStyle/>
          <a:p>
            <a:pPr eaLnBrk="1" hangingPunct="1"/>
            <a:r>
              <a:rPr lang="en-GB" smtClean="0">
                <a:latin typeface="Arial" charset="0"/>
                <a:cs typeface="Arial" charset="0"/>
              </a:rPr>
              <a:t>Business Case</a:t>
            </a:r>
          </a:p>
        </p:txBody>
      </p:sp>
      <p:sp>
        <p:nvSpPr>
          <p:cNvPr id="58371" name="Rectangle 3"/>
          <p:cNvSpPr>
            <a:spLocks noGrp="1" noChangeArrowheads="1"/>
          </p:cNvSpPr>
          <p:nvPr>
            <p:ph type="body" idx="1"/>
          </p:nvPr>
        </p:nvSpPr>
        <p:spPr/>
        <p:txBody>
          <a:bodyPr>
            <a:normAutofit fontScale="92500" lnSpcReduction="10000"/>
          </a:bodyPr>
          <a:lstStyle/>
          <a:p>
            <a:pPr eaLnBrk="1" hangingPunct="1"/>
            <a:r>
              <a:rPr lang="en-GB" dirty="0" smtClean="0">
                <a:latin typeface="Arial" charset="0"/>
                <a:cs typeface="Arial" charset="0"/>
              </a:rPr>
              <a:t>There should always be a business case for a project.</a:t>
            </a:r>
          </a:p>
          <a:p>
            <a:pPr eaLnBrk="1" hangingPunct="1"/>
            <a:endParaRPr lang="en-GB" dirty="0" smtClean="0">
              <a:latin typeface="Arial" charset="0"/>
              <a:cs typeface="Arial" charset="0"/>
            </a:endParaRPr>
          </a:p>
          <a:p>
            <a:pPr eaLnBrk="1" hangingPunct="1"/>
            <a:r>
              <a:rPr lang="en-GB" dirty="0" smtClean="0">
                <a:latin typeface="Arial" charset="0"/>
                <a:cs typeface="Arial" charset="0"/>
              </a:rPr>
              <a:t>There should be a specific format and various criteria against which the business case will be judged.</a:t>
            </a:r>
          </a:p>
          <a:p>
            <a:pPr eaLnBrk="1" hangingPunct="1"/>
            <a:endParaRPr lang="en-GB" dirty="0" smtClean="0">
              <a:latin typeface="Arial" charset="0"/>
              <a:cs typeface="Arial" charset="0"/>
            </a:endParaRPr>
          </a:p>
          <a:p>
            <a:pPr eaLnBrk="1" hangingPunct="1"/>
            <a:r>
              <a:rPr lang="en-GB" dirty="0" smtClean="0">
                <a:latin typeface="Arial" charset="0"/>
                <a:cs typeface="Arial" charset="0"/>
              </a:rPr>
              <a:t>Seek input from people who have different expertise to yourself</a:t>
            </a:r>
          </a:p>
          <a:p>
            <a:pPr eaLnBrk="1" hangingPunct="1"/>
            <a:endParaRPr lang="en-GB" dirty="0" smtClean="0">
              <a:latin typeface="Arial" charset="0"/>
              <a:cs typeface="Arial" charset="0"/>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274638"/>
            <a:ext cx="8229600" cy="1425575"/>
          </a:xfrm>
        </p:spPr>
        <p:txBody>
          <a:bodyPr anchor="t"/>
          <a:lstStyle/>
          <a:p>
            <a:pPr eaLnBrk="1" hangingPunct="1"/>
            <a:r>
              <a:rPr lang="en-GB" sz="4000" smtClean="0">
                <a:latin typeface="Arial" charset="0"/>
                <a:cs typeface="Arial" charset="0"/>
              </a:rPr>
              <a:t>Cost Benefit Analysis – renting a new photocopier</a:t>
            </a:r>
          </a:p>
        </p:txBody>
      </p:sp>
      <p:sp>
        <p:nvSpPr>
          <p:cNvPr id="59395" name="Rectangle 3"/>
          <p:cNvSpPr>
            <a:spLocks noGrp="1" noChangeArrowheads="1"/>
          </p:cNvSpPr>
          <p:nvPr>
            <p:ph type="body" idx="1"/>
          </p:nvPr>
        </p:nvSpPr>
        <p:spPr>
          <a:xfrm>
            <a:off x="990600" y="1752600"/>
            <a:ext cx="7696200" cy="4373563"/>
          </a:xfrm>
        </p:spPr>
        <p:txBody>
          <a:bodyPr/>
          <a:lstStyle/>
          <a:p>
            <a:pPr lvl="4" eaLnBrk="1" hangingPunct="1">
              <a:lnSpc>
                <a:spcPct val="80000"/>
              </a:lnSpc>
              <a:buFontTx/>
              <a:buNone/>
            </a:pPr>
            <a:r>
              <a:rPr lang="en-GB" sz="1800" smtClean="0">
                <a:latin typeface="Arial" charset="0"/>
                <a:cs typeface="Arial" charset="0"/>
              </a:rPr>
              <a:t>				     </a:t>
            </a:r>
            <a:r>
              <a:rPr lang="en-GB" sz="1800" b="1" smtClean="0">
                <a:latin typeface="Arial" charset="0"/>
                <a:cs typeface="Arial" charset="0"/>
              </a:rPr>
              <a:t>Monthly savings (costs)</a:t>
            </a:r>
            <a:endParaRPr lang="en-GB" sz="1800" smtClean="0">
              <a:latin typeface="Arial" charset="0"/>
              <a:cs typeface="Arial" charset="0"/>
            </a:endParaRPr>
          </a:p>
          <a:p>
            <a:pPr marL="0" indent="0" eaLnBrk="1" hangingPunct="1">
              <a:lnSpc>
                <a:spcPct val="80000"/>
              </a:lnSpc>
              <a:buFontTx/>
              <a:buNone/>
            </a:pPr>
            <a:r>
              <a:rPr lang="en-GB" sz="2800" smtClean="0">
                <a:latin typeface="Arial" charset="0"/>
                <a:cs typeface="Arial" charset="0"/>
              </a:rPr>
              <a:t>Rental of new photocopier 		(£200)</a:t>
            </a:r>
          </a:p>
          <a:p>
            <a:pPr marL="0" indent="0" eaLnBrk="1" hangingPunct="1">
              <a:lnSpc>
                <a:spcPct val="80000"/>
              </a:lnSpc>
              <a:buFontTx/>
              <a:buNone/>
            </a:pPr>
            <a:r>
              <a:rPr lang="en-GB" sz="2800" smtClean="0">
                <a:latin typeface="Arial" charset="0"/>
                <a:cs typeface="Arial" charset="0"/>
              </a:rPr>
              <a:t>Rental of old photocopier		 £  50</a:t>
            </a:r>
          </a:p>
          <a:p>
            <a:pPr marL="0" indent="0" eaLnBrk="1" hangingPunct="1">
              <a:lnSpc>
                <a:spcPct val="80000"/>
              </a:lnSpc>
              <a:buFontTx/>
              <a:buNone/>
            </a:pPr>
            <a:r>
              <a:rPr lang="en-GB" sz="2800" smtClean="0">
                <a:latin typeface="Arial" charset="0"/>
                <a:cs typeface="Arial" charset="0"/>
              </a:rPr>
              <a:t>Electricity saving				 £  50</a:t>
            </a:r>
          </a:p>
          <a:p>
            <a:pPr marL="0" indent="0" eaLnBrk="1" hangingPunct="1">
              <a:lnSpc>
                <a:spcPct val="80000"/>
              </a:lnSpc>
              <a:buFontTx/>
              <a:buNone/>
            </a:pPr>
            <a:r>
              <a:rPr lang="en-GB" sz="2800" smtClean="0">
                <a:latin typeface="Arial" charset="0"/>
                <a:cs typeface="Arial" charset="0"/>
              </a:rPr>
              <a:t>Increased photocopying capacity	 £100</a:t>
            </a:r>
          </a:p>
          <a:p>
            <a:pPr marL="0" indent="0" eaLnBrk="1" hangingPunct="1">
              <a:lnSpc>
                <a:spcPct val="80000"/>
              </a:lnSpc>
              <a:buFontTx/>
              <a:buNone/>
            </a:pPr>
            <a:r>
              <a:rPr lang="en-GB" sz="2800" smtClean="0">
                <a:latin typeface="Arial" charset="0"/>
                <a:cs typeface="Arial" charset="0"/>
              </a:rPr>
              <a:t>Savings in staff time			 £  50</a:t>
            </a:r>
          </a:p>
          <a:p>
            <a:pPr marL="0" indent="0" eaLnBrk="1" hangingPunct="1">
              <a:lnSpc>
                <a:spcPct val="80000"/>
              </a:lnSpc>
              <a:buFontTx/>
              <a:buNone/>
            </a:pPr>
            <a:r>
              <a:rPr lang="en-GB" sz="2800" smtClean="0">
                <a:latin typeface="Arial" charset="0"/>
                <a:cs typeface="Arial" charset="0"/>
              </a:rPr>
              <a:t>Same floor space			 £    0</a:t>
            </a:r>
          </a:p>
          <a:p>
            <a:pPr marL="0" indent="0" eaLnBrk="1" hangingPunct="1">
              <a:lnSpc>
                <a:spcPct val="80000"/>
              </a:lnSpc>
              <a:buFontTx/>
              <a:buNone/>
            </a:pPr>
            <a:r>
              <a:rPr lang="en-GB" sz="2800" u="sng" smtClean="0">
                <a:latin typeface="Arial" charset="0"/>
                <a:cs typeface="Arial" charset="0"/>
              </a:rPr>
              <a:t>Reduced reject rate                         £  50</a:t>
            </a:r>
            <a:endParaRPr lang="en-GB" sz="2800" smtClean="0">
              <a:latin typeface="Arial" charset="0"/>
              <a:cs typeface="Arial" charset="0"/>
            </a:endParaRPr>
          </a:p>
          <a:p>
            <a:pPr marL="0" indent="0" eaLnBrk="1" hangingPunct="1">
              <a:lnSpc>
                <a:spcPct val="80000"/>
              </a:lnSpc>
              <a:buFontTx/>
              <a:buNone/>
            </a:pPr>
            <a:endParaRPr lang="en-GB" sz="2800" smtClean="0">
              <a:latin typeface="Arial" charset="0"/>
              <a:cs typeface="Arial" charset="0"/>
            </a:endParaRPr>
          </a:p>
          <a:p>
            <a:pPr marL="0" indent="0" eaLnBrk="1" hangingPunct="1">
              <a:lnSpc>
                <a:spcPct val="80000"/>
              </a:lnSpc>
              <a:buFontTx/>
              <a:buNone/>
            </a:pPr>
            <a:r>
              <a:rPr lang="en-GB" sz="2800" smtClean="0">
                <a:latin typeface="Arial" charset="0"/>
                <a:cs typeface="Arial" charset="0"/>
              </a:rPr>
              <a:t>Net savings per month			   £100</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3"/>
          <p:cNvPicPr>
            <a:picLocks noChangeAspect="1" noChangeArrowheads="1"/>
          </p:cNvPicPr>
          <p:nvPr/>
        </p:nvPicPr>
        <p:blipFill>
          <a:blip r:embed="rId3" cstate="print"/>
          <a:srcRect/>
          <a:stretch>
            <a:fillRect/>
          </a:stretch>
        </p:blipFill>
        <p:spPr bwMode="auto">
          <a:xfrm>
            <a:off x="-657225" y="-26988"/>
            <a:ext cx="9801225" cy="6858001"/>
          </a:xfrm>
          <a:prstGeom prst="rect">
            <a:avLst/>
          </a:prstGeom>
          <a:noFill/>
          <a:ln w="9525">
            <a:noFill/>
            <a:miter lim="800000"/>
            <a:headEnd/>
            <a:tailEnd/>
          </a:ln>
        </p:spPr>
      </p:pic>
      <p:sp>
        <p:nvSpPr>
          <p:cNvPr id="60419" name="Rectangle 2"/>
          <p:cNvSpPr>
            <a:spLocks noGrp="1" noChangeArrowheads="1"/>
          </p:cNvSpPr>
          <p:nvPr>
            <p:ph type="title"/>
          </p:nvPr>
        </p:nvSpPr>
        <p:spPr>
          <a:xfrm>
            <a:off x="323850" y="260350"/>
            <a:ext cx="8229600" cy="1425575"/>
          </a:xfrm>
        </p:spPr>
        <p:txBody>
          <a:bodyPr anchor="t"/>
          <a:lstStyle/>
          <a:p>
            <a:pPr eaLnBrk="1" hangingPunct="1"/>
            <a:r>
              <a:rPr lang="en-GB" smtClean="0">
                <a:solidFill>
                  <a:schemeClr val="bg1"/>
                </a:solidFill>
                <a:latin typeface="Arial" charset="0"/>
                <a:cs typeface="Arial" charset="0"/>
              </a:rPr>
              <a:t>Project  Support and Resources</a:t>
            </a:r>
            <a:endParaRPr lang="en-GB" sz="3200" smtClean="0">
              <a:solidFill>
                <a:schemeClr val="bg1"/>
              </a:solidFill>
              <a:latin typeface="Arial" charset="0"/>
              <a:cs typeface="Arial" charset="0"/>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nchor="t"/>
          <a:lstStyle/>
          <a:p>
            <a:pPr eaLnBrk="1" hangingPunct="1"/>
            <a:r>
              <a:rPr lang="en-GB" smtClean="0">
                <a:latin typeface="Arial" charset="0"/>
                <a:cs typeface="Arial" charset="0"/>
              </a:rPr>
              <a:t>Pressures on resources</a:t>
            </a:r>
          </a:p>
        </p:txBody>
      </p:sp>
      <p:sp>
        <p:nvSpPr>
          <p:cNvPr id="61443" name="Text Box 6"/>
          <p:cNvSpPr txBox="1">
            <a:spLocks noChangeArrowheads="1"/>
          </p:cNvSpPr>
          <p:nvPr/>
        </p:nvSpPr>
        <p:spPr bwMode="auto">
          <a:xfrm>
            <a:off x="3886200" y="1447800"/>
            <a:ext cx="1482725" cy="396875"/>
          </a:xfrm>
          <a:prstGeom prst="rect">
            <a:avLst/>
          </a:prstGeom>
          <a:noFill/>
          <a:ln w="9525">
            <a:noFill/>
            <a:miter lim="800000"/>
            <a:headEnd/>
            <a:tailEnd/>
          </a:ln>
        </p:spPr>
        <p:txBody>
          <a:bodyPr>
            <a:spAutoFit/>
          </a:bodyPr>
          <a:lstStyle/>
          <a:p>
            <a:pPr eaLnBrk="0" hangingPunct="0"/>
            <a:r>
              <a:rPr lang="en-GB" sz="1800" b="1"/>
              <a:t>       </a:t>
            </a:r>
            <a:r>
              <a:rPr lang="en-GB" sz="2000" b="1">
                <a:solidFill>
                  <a:srgbClr val="FF0000"/>
                </a:solidFill>
              </a:rPr>
              <a:t>Time</a:t>
            </a:r>
            <a:endParaRPr lang="en-GB" sz="1800" b="1"/>
          </a:p>
        </p:txBody>
      </p:sp>
      <p:sp>
        <p:nvSpPr>
          <p:cNvPr id="61444" name="Text Box 7"/>
          <p:cNvSpPr txBox="1">
            <a:spLocks noChangeArrowheads="1"/>
          </p:cNvSpPr>
          <p:nvPr/>
        </p:nvSpPr>
        <p:spPr bwMode="auto">
          <a:xfrm>
            <a:off x="1524000" y="4652963"/>
            <a:ext cx="931863" cy="396875"/>
          </a:xfrm>
          <a:prstGeom prst="rect">
            <a:avLst/>
          </a:prstGeom>
          <a:noFill/>
          <a:ln w="9525">
            <a:noFill/>
            <a:miter lim="800000"/>
            <a:headEnd/>
            <a:tailEnd/>
          </a:ln>
        </p:spPr>
        <p:txBody>
          <a:bodyPr>
            <a:spAutoFit/>
          </a:bodyPr>
          <a:lstStyle/>
          <a:p>
            <a:pPr eaLnBrk="0" hangingPunct="0"/>
            <a:r>
              <a:rPr lang="en-GB" sz="2000" b="1">
                <a:solidFill>
                  <a:srgbClr val="FF0000"/>
                </a:solidFill>
              </a:rPr>
              <a:t>Cost</a:t>
            </a:r>
            <a:endParaRPr lang="en-GB" sz="1800" b="1"/>
          </a:p>
        </p:txBody>
      </p:sp>
      <p:sp>
        <p:nvSpPr>
          <p:cNvPr id="61445" name="Text Box 8"/>
          <p:cNvSpPr txBox="1">
            <a:spLocks noChangeArrowheads="1"/>
          </p:cNvSpPr>
          <p:nvPr/>
        </p:nvSpPr>
        <p:spPr bwMode="auto">
          <a:xfrm>
            <a:off x="7010400" y="4652963"/>
            <a:ext cx="1219200" cy="396875"/>
          </a:xfrm>
          <a:prstGeom prst="rect">
            <a:avLst/>
          </a:prstGeom>
          <a:noFill/>
          <a:ln w="9525">
            <a:noFill/>
            <a:miter lim="800000"/>
            <a:headEnd/>
            <a:tailEnd/>
          </a:ln>
        </p:spPr>
        <p:txBody>
          <a:bodyPr>
            <a:spAutoFit/>
          </a:bodyPr>
          <a:lstStyle/>
          <a:p>
            <a:pPr eaLnBrk="0" hangingPunct="0">
              <a:spcBef>
                <a:spcPct val="50000"/>
              </a:spcBef>
            </a:pPr>
            <a:r>
              <a:rPr lang="en-GB" sz="2000" b="1">
                <a:solidFill>
                  <a:srgbClr val="FF0000"/>
                </a:solidFill>
              </a:rPr>
              <a:t>Quality</a:t>
            </a:r>
            <a:endParaRPr lang="en-GB" sz="1800" b="1"/>
          </a:p>
        </p:txBody>
      </p:sp>
      <p:sp>
        <p:nvSpPr>
          <p:cNvPr id="61446" name="Text Box 9"/>
          <p:cNvSpPr txBox="1">
            <a:spLocks noChangeArrowheads="1"/>
          </p:cNvSpPr>
          <p:nvPr/>
        </p:nvSpPr>
        <p:spPr bwMode="auto">
          <a:xfrm>
            <a:off x="1116013" y="5589588"/>
            <a:ext cx="6551612" cy="822325"/>
          </a:xfrm>
          <a:prstGeom prst="rect">
            <a:avLst/>
          </a:prstGeom>
          <a:noFill/>
          <a:ln w="9525">
            <a:noFill/>
            <a:miter lim="800000"/>
            <a:headEnd/>
            <a:tailEnd/>
          </a:ln>
        </p:spPr>
        <p:txBody>
          <a:bodyPr>
            <a:spAutoFit/>
          </a:bodyPr>
          <a:lstStyle/>
          <a:p>
            <a:pPr eaLnBrk="0" hangingPunct="0">
              <a:spcBef>
                <a:spcPct val="50000"/>
              </a:spcBef>
            </a:pPr>
            <a:r>
              <a:rPr lang="en-GB"/>
              <a:t>In order to maximise one aspect, you have to compromise one, or both, of the others</a:t>
            </a:r>
          </a:p>
        </p:txBody>
      </p:sp>
      <p:sp>
        <p:nvSpPr>
          <p:cNvPr id="61447" name="AutoShape 10"/>
          <p:cNvSpPr>
            <a:spLocks noChangeArrowheads="1"/>
          </p:cNvSpPr>
          <p:nvPr/>
        </p:nvSpPr>
        <p:spPr bwMode="auto">
          <a:xfrm>
            <a:off x="2438400" y="1828800"/>
            <a:ext cx="4537075" cy="3095625"/>
          </a:xfrm>
          <a:prstGeom prst="triangle">
            <a:avLst>
              <a:gd name="adj" fmla="val 50000"/>
            </a:avLst>
          </a:prstGeom>
          <a:solidFill>
            <a:schemeClr val="accent1"/>
          </a:solidFill>
          <a:ln w="9525">
            <a:solidFill>
              <a:schemeClr val="tx1"/>
            </a:solidFill>
            <a:miter lim="800000"/>
            <a:headEnd/>
            <a:tailEnd/>
          </a:ln>
        </p:spPr>
        <p:txBody>
          <a:bodyPr wrap="none" anchor="ctr"/>
          <a:lstStyle/>
          <a:p>
            <a:pPr eaLnBrk="0" hangingPunct="0"/>
            <a:endParaRPr lang="en-GB"/>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chor="t"/>
          <a:lstStyle/>
          <a:p>
            <a:pPr algn="l" eaLnBrk="1" hangingPunct="1"/>
            <a:r>
              <a:rPr lang="en-GB" smtClean="0">
                <a:latin typeface="Arial" charset="0"/>
                <a:cs typeface="Arial" charset="0"/>
              </a:rPr>
              <a:t>The Balancing Act</a:t>
            </a:r>
          </a:p>
        </p:txBody>
      </p:sp>
      <p:sp>
        <p:nvSpPr>
          <p:cNvPr id="62467" name="Rectangle 3"/>
          <p:cNvSpPr>
            <a:spLocks noGrp="1" noChangeArrowheads="1"/>
          </p:cNvSpPr>
          <p:nvPr>
            <p:ph type="body" idx="1"/>
          </p:nvPr>
        </p:nvSpPr>
        <p:spPr/>
        <p:txBody>
          <a:bodyPr/>
          <a:lstStyle/>
          <a:p>
            <a:pPr marL="0" indent="0" eaLnBrk="1" hangingPunct="1">
              <a:lnSpc>
                <a:spcPct val="90000"/>
              </a:lnSpc>
              <a:buFontTx/>
              <a:buNone/>
            </a:pPr>
            <a:r>
              <a:rPr lang="en-GB" sz="2800" smtClean="0">
                <a:latin typeface="Arial" charset="0"/>
                <a:cs typeface="Arial" charset="0"/>
              </a:rPr>
              <a:t>A project comprises:</a:t>
            </a:r>
          </a:p>
          <a:p>
            <a:pPr marL="0" indent="0" eaLnBrk="1" hangingPunct="1">
              <a:lnSpc>
                <a:spcPct val="90000"/>
              </a:lnSpc>
              <a:buFontTx/>
              <a:buNone/>
            </a:pPr>
            <a:r>
              <a:rPr lang="en-GB" sz="2800" smtClean="0">
                <a:solidFill>
                  <a:srgbClr val="9900CC"/>
                </a:solidFill>
                <a:latin typeface="Arial" charset="0"/>
                <a:cs typeface="Arial" charset="0"/>
              </a:rPr>
              <a:t>Scope</a:t>
            </a:r>
          </a:p>
          <a:p>
            <a:pPr marL="0" indent="0" eaLnBrk="1" hangingPunct="1">
              <a:lnSpc>
                <a:spcPct val="90000"/>
              </a:lnSpc>
              <a:buFontTx/>
              <a:buNone/>
            </a:pPr>
            <a:r>
              <a:rPr lang="en-GB" sz="2800" smtClean="0">
                <a:solidFill>
                  <a:srgbClr val="9900CC"/>
                </a:solidFill>
                <a:latin typeface="Arial" charset="0"/>
                <a:cs typeface="Arial" charset="0"/>
              </a:rPr>
              <a:t>Time</a:t>
            </a:r>
            <a:r>
              <a:rPr lang="en-GB" sz="2800" smtClean="0">
                <a:latin typeface="Arial" charset="0"/>
                <a:cs typeface="Arial" charset="0"/>
              </a:rPr>
              <a:t> (Is time critical? What are the deadlines?)</a:t>
            </a:r>
          </a:p>
          <a:p>
            <a:pPr marL="0" indent="0" eaLnBrk="1" hangingPunct="1">
              <a:lnSpc>
                <a:spcPct val="90000"/>
              </a:lnSpc>
              <a:buFontTx/>
              <a:buNone/>
            </a:pPr>
            <a:r>
              <a:rPr lang="en-GB" sz="2800" smtClean="0">
                <a:solidFill>
                  <a:srgbClr val="9900CC"/>
                </a:solidFill>
                <a:latin typeface="Arial" charset="0"/>
                <a:cs typeface="Arial" charset="0"/>
              </a:rPr>
              <a:t>Cost</a:t>
            </a:r>
            <a:r>
              <a:rPr lang="en-GB" sz="2800" smtClean="0">
                <a:latin typeface="Arial" charset="0"/>
                <a:cs typeface="Arial" charset="0"/>
              </a:rPr>
              <a:t> (What is the budget? Is there any tolerance)</a:t>
            </a:r>
          </a:p>
          <a:p>
            <a:pPr marL="0" indent="0" eaLnBrk="1" hangingPunct="1">
              <a:lnSpc>
                <a:spcPct val="90000"/>
              </a:lnSpc>
              <a:buFontTx/>
              <a:buNone/>
            </a:pPr>
            <a:r>
              <a:rPr lang="en-GB" sz="2800" smtClean="0">
                <a:solidFill>
                  <a:srgbClr val="9900CC"/>
                </a:solidFill>
                <a:latin typeface="Arial" charset="0"/>
                <a:cs typeface="Arial" charset="0"/>
              </a:rPr>
              <a:t>Quality</a:t>
            </a:r>
            <a:r>
              <a:rPr lang="en-GB" sz="2800" smtClean="0">
                <a:latin typeface="Arial" charset="0"/>
                <a:cs typeface="Arial" charset="0"/>
              </a:rPr>
              <a:t> (how well does the solution fit the acceptance criteria?)</a:t>
            </a:r>
          </a:p>
          <a:p>
            <a:pPr marL="0" indent="0" eaLnBrk="1" hangingPunct="1">
              <a:lnSpc>
                <a:spcPct val="90000"/>
              </a:lnSpc>
              <a:buFontTx/>
              <a:buNone/>
            </a:pPr>
            <a:endParaRPr lang="en-GB" sz="2800" smtClean="0">
              <a:latin typeface="Arial" charset="0"/>
              <a:cs typeface="Arial" charset="0"/>
            </a:endParaRPr>
          </a:p>
          <a:p>
            <a:pPr marL="0" indent="0" eaLnBrk="1" hangingPunct="1">
              <a:lnSpc>
                <a:spcPct val="90000"/>
              </a:lnSpc>
              <a:buFontTx/>
              <a:buNone/>
            </a:pPr>
            <a:r>
              <a:rPr lang="en-GB" sz="2800" i="1" smtClean="0">
                <a:latin typeface="Arial" charset="0"/>
                <a:cs typeface="Arial" charset="0"/>
              </a:rPr>
              <a:t>When decisions have to be made what is their order of priority?</a:t>
            </a:r>
            <a:r>
              <a:rPr lang="en-GB" sz="2800" smtClean="0">
                <a:latin typeface="Arial" charset="0"/>
                <a:cs typeface="Arial" charset="0"/>
              </a:rPr>
              <a:t> </a:t>
            </a:r>
          </a:p>
        </p:txBody>
      </p:sp>
      <p:grpSp>
        <p:nvGrpSpPr>
          <p:cNvPr id="2" name="Group 4"/>
          <p:cNvGrpSpPr>
            <a:grpSpLocks/>
          </p:cNvGrpSpPr>
          <p:nvPr/>
        </p:nvGrpSpPr>
        <p:grpSpPr bwMode="auto">
          <a:xfrm>
            <a:off x="6084888" y="260350"/>
            <a:ext cx="2890837" cy="2192338"/>
            <a:chOff x="3310" y="336"/>
            <a:chExt cx="2058" cy="1562"/>
          </a:xfrm>
        </p:grpSpPr>
        <p:sp>
          <p:nvSpPr>
            <p:cNvPr id="62469" name="Freeform 5"/>
            <p:cNvSpPr>
              <a:spLocks/>
            </p:cNvSpPr>
            <p:nvPr/>
          </p:nvSpPr>
          <p:spPr bwMode="auto">
            <a:xfrm>
              <a:off x="4477" y="971"/>
              <a:ext cx="712" cy="776"/>
            </a:xfrm>
            <a:custGeom>
              <a:avLst/>
              <a:gdLst>
                <a:gd name="T0" fmla="*/ 772 w 592"/>
                <a:gd name="T1" fmla="*/ 0 h 580"/>
                <a:gd name="T2" fmla="*/ 2592 w 592"/>
                <a:gd name="T3" fmla="*/ 4683 h 580"/>
                <a:gd name="T4" fmla="*/ 0 w 592"/>
                <a:gd name="T5" fmla="*/ 5954 h 580"/>
                <a:gd name="T6" fmla="*/ 772 w 592"/>
                <a:gd name="T7" fmla="*/ 0 h 580"/>
                <a:gd name="T8" fmla="*/ 0 60000 65536"/>
                <a:gd name="T9" fmla="*/ 0 60000 65536"/>
                <a:gd name="T10" fmla="*/ 0 60000 65536"/>
                <a:gd name="T11" fmla="*/ 0 60000 65536"/>
                <a:gd name="T12" fmla="*/ 0 w 592"/>
                <a:gd name="T13" fmla="*/ 0 h 580"/>
                <a:gd name="T14" fmla="*/ 592 w 592"/>
                <a:gd name="T15" fmla="*/ 580 h 580"/>
              </a:gdLst>
              <a:ahLst/>
              <a:cxnLst>
                <a:cxn ang="T8">
                  <a:pos x="T0" y="T1"/>
                </a:cxn>
                <a:cxn ang="T9">
                  <a:pos x="T2" y="T3"/>
                </a:cxn>
                <a:cxn ang="T10">
                  <a:pos x="T4" y="T5"/>
                </a:cxn>
                <a:cxn ang="T11">
                  <a:pos x="T6" y="T7"/>
                </a:cxn>
              </a:cxnLst>
              <a:rect l="T12" t="T13" r="T14" b="T15"/>
              <a:pathLst>
                <a:path w="592" h="580">
                  <a:moveTo>
                    <a:pt x="176" y="0"/>
                  </a:moveTo>
                  <a:lnTo>
                    <a:pt x="592" y="456"/>
                  </a:lnTo>
                  <a:lnTo>
                    <a:pt x="0" y="580"/>
                  </a:lnTo>
                  <a:lnTo>
                    <a:pt x="176" y="0"/>
                  </a:lnTo>
                  <a:close/>
                </a:path>
              </a:pathLst>
            </a:custGeom>
            <a:solidFill>
              <a:srgbClr val="CC99FF"/>
            </a:solidFill>
            <a:ln w="8001" cap="flat" cmpd="sng">
              <a:solidFill>
                <a:srgbClr val="0000FF"/>
              </a:solidFill>
              <a:prstDash val="solid"/>
              <a:round/>
              <a:headEnd type="none" w="med" len="med"/>
              <a:tailEnd type="none" w="sm" len="sm"/>
            </a:ln>
          </p:spPr>
          <p:txBody>
            <a:bodyPr wrap="none" anchor="ctr"/>
            <a:lstStyle/>
            <a:p>
              <a:endParaRPr lang="en-GB"/>
            </a:p>
          </p:txBody>
        </p:sp>
        <p:sp>
          <p:nvSpPr>
            <p:cNvPr id="62470" name="Freeform 6" descr="Small confetti"/>
            <p:cNvSpPr>
              <a:spLocks/>
            </p:cNvSpPr>
            <p:nvPr/>
          </p:nvSpPr>
          <p:spPr bwMode="auto">
            <a:xfrm>
              <a:off x="3310" y="336"/>
              <a:ext cx="1380" cy="1408"/>
            </a:xfrm>
            <a:custGeom>
              <a:avLst/>
              <a:gdLst>
                <a:gd name="T0" fmla="*/ 1380 w 1380"/>
                <a:gd name="T1" fmla="*/ 631 h 1408"/>
                <a:gd name="T2" fmla="*/ 186 w 1380"/>
                <a:gd name="T3" fmla="*/ 0 h 1408"/>
                <a:gd name="T4" fmla="*/ 0 w 1380"/>
                <a:gd name="T5" fmla="*/ 587 h 1408"/>
                <a:gd name="T6" fmla="*/ 1165 w 1380"/>
                <a:gd name="T7" fmla="*/ 1408 h 1408"/>
                <a:gd name="T8" fmla="*/ 1380 w 1380"/>
                <a:gd name="T9" fmla="*/ 631 h 1408"/>
                <a:gd name="T10" fmla="*/ 0 60000 65536"/>
                <a:gd name="T11" fmla="*/ 0 60000 65536"/>
                <a:gd name="T12" fmla="*/ 0 60000 65536"/>
                <a:gd name="T13" fmla="*/ 0 60000 65536"/>
                <a:gd name="T14" fmla="*/ 0 60000 65536"/>
                <a:gd name="T15" fmla="*/ 0 w 1380"/>
                <a:gd name="T16" fmla="*/ 0 h 1408"/>
                <a:gd name="T17" fmla="*/ 1380 w 1380"/>
                <a:gd name="T18" fmla="*/ 1408 h 1408"/>
              </a:gdLst>
              <a:ahLst/>
              <a:cxnLst>
                <a:cxn ang="T10">
                  <a:pos x="T0" y="T1"/>
                </a:cxn>
                <a:cxn ang="T11">
                  <a:pos x="T2" y="T3"/>
                </a:cxn>
                <a:cxn ang="T12">
                  <a:pos x="T4" y="T5"/>
                </a:cxn>
                <a:cxn ang="T13">
                  <a:pos x="T6" y="T7"/>
                </a:cxn>
                <a:cxn ang="T14">
                  <a:pos x="T8" y="T9"/>
                </a:cxn>
              </a:cxnLst>
              <a:rect l="T15" t="T16" r="T17" b="T18"/>
              <a:pathLst>
                <a:path w="1380" h="1408">
                  <a:moveTo>
                    <a:pt x="1380" y="631"/>
                  </a:moveTo>
                  <a:lnTo>
                    <a:pt x="186" y="0"/>
                  </a:lnTo>
                  <a:lnTo>
                    <a:pt x="0" y="587"/>
                  </a:lnTo>
                  <a:lnTo>
                    <a:pt x="1165" y="1408"/>
                  </a:lnTo>
                  <a:lnTo>
                    <a:pt x="1380" y="631"/>
                  </a:lnTo>
                  <a:close/>
                </a:path>
              </a:pathLst>
            </a:custGeom>
            <a:pattFill prst="smConfetti">
              <a:fgClr>
                <a:srgbClr val="FF00FF"/>
              </a:fgClr>
              <a:bgClr>
                <a:srgbClr val="FFFFFF"/>
              </a:bgClr>
            </a:pattFill>
            <a:ln w="8001" cap="flat" cmpd="sng">
              <a:solidFill>
                <a:srgbClr val="0000FF"/>
              </a:solidFill>
              <a:prstDash val="solid"/>
              <a:round/>
              <a:headEnd type="none" w="med" len="med"/>
              <a:tailEnd type="none" w="sm" len="sm"/>
            </a:ln>
          </p:spPr>
          <p:txBody>
            <a:bodyPr wrap="none" anchor="ctr"/>
            <a:lstStyle/>
            <a:p>
              <a:endParaRPr lang="en-GB"/>
            </a:p>
          </p:txBody>
        </p:sp>
        <p:sp>
          <p:nvSpPr>
            <p:cNvPr id="62471" name="Text Box 7"/>
            <p:cNvSpPr txBox="1">
              <a:spLocks noChangeArrowheads="1"/>
            </p:cNvSpPr>
            <p:nvPr/>
          </p:nvSpPr>
          <p:spPr bwMode="auto">
            <a:xfrm rot="1653832">
              <a:off x="3380" y="690"/>
              <a:ext cx="990" cy="413"/>
            </a:xfrm>
            <a:prstGeom prst="rect">
              <a:avLst/>
            </a:prstGeom>
            <a:noFill/>
            <a:ln w="8001">
              <a:noFill/>
              <a:miter lim="800000"/>
              <a:headEnd/>
              <a:tailEnd type="none" w="sm" len="sm"/>
            </a:ln>
          </p:spPr>
          <p:txBody>
            <a:bodyPr>
              <a:spAutoFit/>
            </a:bodyPr>
            <a:lstStyle/>
            <a:p>
              <a:pPr eaLnBrk="0" hangingPunct="0">
                <a:spcBef>
                  <a:spcPct val="50000"/>
                </a:spcBef>
              </a:pPr>
              <a:r>
                <a:rPr lang="en-GB" sz="3200" b="1">
                  <a:solidFill>
                    <a:srgbClr val="0000FF"/>
                  </a:solidFill>
                </a:rPr>
                <a:t>scope</a:t>
              </a:r>
            </a:p>
          </p:txBody>
        </p:sp>
        <p:grpSp>
          <p:nvGrpSpPr>
            <p:cNvPr id="3" name="Group 8"/>
            <p:cNvGrpSpPr>
              <a:grpSpLocks/>
            </p:cNvGrpSpPr>
            <p:nvPr/>
          </p:nvGrpSpPr>
          <p:grpSpPr bwMode="auto">
            <a:xfrm>
              <a:off x="4388" y="917"/>
              <a:ext cx="980" cy="981"/>
              <a:chOff x="4388" y="917"/>
              <a:chExt cx="980" cy="981"/>
            </a:xfrm>
          </p:grpSpPr>
          <p:sp>
            <p:nvSpPr>
              <p:cNvPr id="62473" name="Text Box 9"/>
              <p:cNvSpPr txBox="1">
                <a:spLocks noChangeArrowheads="1"/>
              </p:cNvSpPr>
              <p:nvPr/>
            </p:nvSpPr>
            <p:spPr bwMode="auto">
              <a:xfrm rot="2822805">
                <a:off x="4716" y="1081"/>
                <a:ext cx="563" cy="283"/>
              </a:xfrm>
              <a:prstGeom prst="rect">
                <a:avLst/>
              </a:prstGeom>
              <a:noFill/>
              <a:ln w="8001">
                <a:noFill/>
                <a:miter lim="800000"/>
                <a:headEnd/>
                <a:tailEnd type="none" w="sm" len="sm"/>
              </a:ln>
            </p:spPr>
            <p:txBody>
              <a:bodyPr wrap="none">
                <a:spAutoFit/>
              </a:bodyPr>
              <a:lstStyle/>
              <a:p>
                <a:pPr eaLnBrk="0" hangingPunct="0"/>
                <a:r>
                  <a:rPr lang="en-GB" sz="2000" b="1">
                    <a:solidFill>
                      <a:srgbClr val="FF0000"/>
                    </a:solidFill>
                  </a:rPr>
                  <a:t>TIME</a:t>
                </a:r>
                <a:endParaRPr lang="en-GB" sz="2000" b="1">
                  <a:solidFill>
                    <a:schemeClr val="accent1"/>
                  </a:solidFill>
                </a:endParaRPr>
              </a:p>
            </p:txBody>
          </p:sp>
          <p:sp>
            <p:nvSpPr>
              <p:cNvPr id="62474" name="Text Box 10"/>
              <p:cNvSpPr txBox="1">
                <a:spLocks noChangeArrowheads="1"/>
              </p:cNvSpPr>
              <p:nvPr/>
            </p:nvSpPr>
            <p:spPr bwMode="auto">
              <a:xfrm rot="-4468250">
                <a:off x="4213" y="1092"/>
                <a:ext cx="634" cy="283"/>
              </a:xfrm>
              <a:prstGeom prst="rect">
                <a:avLst/>
              </a:prstGeom>
              <a:noFill/>
              <a:ln w="8001">
                <a:noFill/>
                <a:miter lim="800000"/>
                <a:headEnd/>
                <a:tailEnd type="none" w="sm" len="sm"/>
              </a:ln>
            </p:spPr>
            <p:txBody>
              <a:bodyPr wrap="none">
                <a:spAutoFit/>
              </a:bodyPr>
              <a:lstStyle/>
              <a:p>
                <a:pPr eaLnBrk="0" hangingPunct="0"/>
                <a:r>
                  <a:rPr lang="en-GB" sz="2000" b="1">
                    <a:solidFill>
                      <a:srgbClr val="FF0000"/>
                    </a:solidFill>
                  </a:rPr>
                  <a:t>COST</a:t>
                </a:r>
                <a:endParaRPr lang="en-GB" sz="2000" b="1">
                  <a:solidFill>
                    <a:schemeClr val="accent1"/>
                  </a:solidFill>
                </a:endParaRPr>
              </a:p>
            </p:txBody>
          </p:sp>
          <p:sp>
            <p:nvSpPr>
              <p:cNvPr id="62475" name="Text Box 11"/>
              <p:cNvSpPr txBox="1">
                <a:spLocks noChangeArrowheads="1"/>
              </p:cNvSpPr>
              <p:nvPr/>
            </p:nvSpPr>
            <p:spPr bwMode="auto">
              <a:xfrm rot="-753732">
                <a:off x="4442" y="1615"/>
                <a:ext cx="926" cy="283"/>
              </a:xfrm>
              <a:prstGeom prst="rect">
                <a:avLst/>
              </a:prstGeom>
              <a:noFill/>
              <a:ln w="8001">
                <a:noFill/>
                <a:miter lim="800000"/>
                <a:headEnd/>
                <a:tailEnd type="none" w="sm" len="sm"/>
              </a:ln>
            </p:spPr>
            <p:txBody>
              <a:bodyPr wrap="none">
                <a:spAutoFit/>
              </a:bodyPr>
              <a:lstStyle/>
              <a:p>
                <a:pPr eaLnBrk="0" hangingPunct="0"/>
                <a:r>
                  <a:rPr lang="en-GB" sz="2000" b="1">
                    <a:solidFill>
                      <a:srgbClr val="FF0000"/>
                    </a:solidFill>
                  </a:rPr>
                  <a:t>QUALITY</a:t>
                </a:r>
                <a:endParaRPr lang="en-GB" sz="2000" b="1">
                  <a:solidFill>
                    <a:schemeClr val="accent1"/>
                  </a:solidFill>
                </a:endParaRPr>
              </a:p>
            </p:txBody>
          </p:sp>
        </p:grpSp>
      </p:gr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457200" y="346075"/>
            <a:ext cx="8229600" cy="1570038"/>
          </a:xfrm>
        </p:spPr>
        <p:txBody>
          <a:bodyPr anchor="t"/>
          <a:lstStyle/>
          <a:p>
            <a:pPr eaLnBrk="1" hangingPunct="1"/>
            <a:r>
              <a:rPr lang="en-GB" smtClean="0">
                <a:latin typeface="Arial" charset="0"/>
                <a:cs typeface="Arial" charset="0"/>
              </a:rPr>
              <a:t>Project Office role is to provide…. </a:t>
            </a:r>
          </a:p>
        </p:txBody>
      </p:sp>
      <p:sp>
        <p:nvSpPr>
          <p:cNvPr id="63491" name="Rectangle 3"/>
          <p:cNvSpPr>
            <a:spLocks noGrp="1" noChangeArrowheads="1"/>
          </p:cNvSpPr>
          <p:nvPr>
            <p:ph type="body" sz="half" idx="1"/>
          </p:nvPr>
        </p:nvSpPr>
        <p:spPr>
          <a:xfrm>
            <a:off x="457200" y="2492375"/>
            <a:ext cx="4037013" cy="4114800"/>
          </a:xfrm>
        </p:spPr>
        <p:txBody>
          <a:bodyPr/>
          <a:lstStyle/>
          <a:p>
            <a:pPr marL="0" indent="0" eaLnBrk="1" hangingPunct="1"/>
            <a:r>
              <a:rPr lang="en-GB" smtClean="0">
                <a:latin typeface="Arial" charset="0"/>
                <a:cs typeface="Arial" charset="0"/>
              </a:rPr>
              <a:t>Project support</a:t>
            </a:r>
          </a:p>
          <a:p>
            <a:pPr marL="0" indent="0" eaLnBrk="1" hangingPunct="1"/>
            <a:r>
              <a:rPr lang="en-GB" smtClean="0">
                <a:latin typeface="Arial" charset="0"/>
                <a:cs typeface="Arial" charset="0"/>
              </a:rPr>
              <a:t>Project Methodology</a:t>
            </a:r>
          </a:p>
          <a:p>
            <a:pPr marL="0" indent="0" eaLnBrk="1" hangingPunct="1"/>
            <a:r>
              <a:rPr lang="en-GB" smtClean="0">
                <a:latin typeface="Arial" charset="0"/>
                <a:cs typeface="Arial" charset="0"/>
              </a:rPr>
              <a:t>Knowledge and skills </a:t>
            </a:r>
          </a:p>
          <a:p>
            <a:pPr marL="0" indent="0" eaLnBrk="1" hangingPunct="1"/>
            <a:r>
              <a:rPr lang="en-GB" smtClean="0">
                <a:latin typeface="Arial" charset="0"/>
                <a:cs typeface="Arial" charset="0"/>
              </a:rPr>
              <a:t>Monitoring </a:t>
            </a:r>
          </a:p>
          <a:p>
            <a:pPr marL="0" indent="0" eaLnBrk="1" hangingPunct="1"/>
            <a:r>
              <a:rPr lang="en-GB" smtClean="0">
                <a:latin typeface="Arial" charset="0"/>
                <a:cs typeface="Arial" charset="0"/>
              </a:rPr>
              <a:t>Coaching and mentoring</a:t>
            </a:r>
          </a:p>
          <a:p>
            <a:pPr marL="0" indent="0" eaLnBrk="1" hangingPunct="1"/>
            <a:endParaRPr lang="en-GB" smtClean="0">
              <a:latin typeface="Arial" charset="0"/>
              <a:cs typeface="Arial" charset="0"/>
            </a:endParaRPr>
          </a:p>
        </p:txBody>
      </p:sp>
      <p:sp>
        <p:nvSpPr>
          <p:cNvPr id="63492" name="Rectangle 4"/>
          <p:cNvSpPr>
            <a:spLocks noGrp="1" noChangeArrowheads="1"/>
          </p:cNvSpPr>
          <p:nvPr>
            <p:ph type="body" sz="half" idx="2"/>
          </p:nvPr>
        </p:nvSpPr>
        <p:spPr>
          <a:xfrm>
            <a:off x="4427538" y="2438400"/>
            <a:ext cx="4321175" cy="4241800"/>
          </a:xfrm>
        </p:spPr>
        <p:txBody>
          <a:bodyPr/>
          <a:lstStyle/>
          <a:p>
            <a:pPr marL="0" indent="0" eaLnBrk="1" hangingPunct="1"/>
            <a:r>
              <a:rPr lang="en-GB" smtClean="0">
                <a:latin typeface="Arial" charset="0"/>
                <a:cs typeface="Arial" charset="0"/>
              </a:rPr>
              <a:t>Software tools</a:t>
            </a:r>
          </a:p>
          <a:p>
            <a:pPr marL="0" indent="0" eaLnBrk="1" hangingPunct="1"/>
            <a:r>
              <a:rPr lang="en-GB" smtClean="0">
                <a:latin typeface="Arial" charset="0"/>
                <a:cs typeface="Arial" charset="0"/>
              </a:rPr>
              <a:t>Portfolio management</a:t>
            </a:r>
          </a:p>
          <a:p>
            <a:pPr marL="0" indent="0" eaLnBrk="1" hangingPunct="1"/>
            <a:r>
              <a:rPr lang="en-GB" smtClean="0">
                <a:latin typeface="Arial" charset="0"/>
                <a:cs typeface="Arial" charset="0"/>
              </a:rPr>
              <a:t>Evaluation</a:t>
            </a:r>
          </a:p>
          <a:p>
            <a:pPr marL="0" indent="0" eaLnBrk="1" hangingPunct="1"/>
            <a:r>
              <a:rPr lang="en-GB" smtClean="0">
                <a:latin typeface="Arial" charset="0"/>
                <a:cs typeface="Arial" charset="0"/>
              </a:rPr>
              <a:t>Training and transfer of learning</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nchor="t"/>
          <a:lstStyle/>
          <a:p>
            <a:pPr eaLnBrk="1" hangingPunct="1"/>
            <a:r>
              <a:rPr lang="en-GB" smtClean="0">
                <a:latin typeface="Arial" charset="0"/>
                <a:cs typeface="Arial" charset="0"/>
              </a:rPr>
              <a:t>Project Records</a:t>
            </a:r>
          </a:p>
        </p:txBody>
      </p:sp>
      <p:sp>
        <p:nvSpPr>
          <p:cNvPr id="64515" name="Rectangle 3"/>
          <p:cNvSpPr>
            <a:spLocks noGrp="1" noChangeArrowheads="1"/>
          </p:cNvSpPr>
          <p:nvPr>
            <p:ph type="body" idx="1"/>
          </p:nvPr>
        </p:nvSpPr>
        <p:spPr/>
        <p:txBody>
          <a:bodyPr/>
          <a:lstStyle/>
          <a:p>
            <a:pPr marL="0" indent="0" eaLnBrk="1" hangingPunct="1">
              <a:buFontTx/>
              <a:buNone/>
            </a:pPr>
            <a:r>
              <a:rPr lang="en-GB" smtClean="0">
                <a:latin typeface="Arial" charset="0"/>
                <a:cs typeface="Arial" charset="0"/>
              </a:rPr>
              <a:t>	Every project will need to keep records that show the objectives of the project, the plans for achieving those objectives, any issues that arise and how they have been managed, information about budgets, the status of the project at closure and the lessons learned.</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lIns="92075" tIns="46038" rIns="92075" bIns="46038">
            <a:normAutofit fontScale="90000"/>
          </a:bodyPr>
          <a:lstStyle/>
          <a:p>
            <a:pPr eaLnBrk="1" hangingPunct="1"/>
            <a:r>
              <a:rPr lang="en-GB" smtClean="0">
                <a:latin typeface="Arial" charset="0"/>
                <a:cs typeface="Arial" charset="0"/>
              </a:rPr>
              <a:t>Essential Project Documentation </a:t>
            </a:r>
          </a:p>
        </p:txBody>
      </p:sp>
      <p:sp>
        <p:nvSpPr>
          <p:cNvPr id="65539" name="Rectangle 3"/>
          <p:cNvSpPr>
            <a:spLocks noGrp="1" noChangeArrowheads="1"/>
          </p:cNvSpPr>
          <p:nvPr>
            <p:ph type="body" sz="half" idx="1"/>
          </p:nvPr>
        </p:nvSpPr>
        <p:spPr>
          <a:xfrm>
            <a:off x="468313" y="1844675"/>
            <a:ext cx="7343775" cy="4210050"/>
          </a:xfrm>
        </p:spPr>
        <p:txBody>
          <a:bodyPr lIns="92075" tIns="46038" rIns="92075" bIns="46038"/>
          <a:lstStyle/>
          <a:p>
            <a:pPr marL="0" indent="0" eaLnBrk="1" hangingPunct="1">
              <a:buClr>
                <a:schemeClr val="tx1"/>
              </a:buClr>
              <a:buFontTx/>
              <a:buNone/>
            </a:pPr>
            <a:r>
              <a:rPr lang="en-GB" sz="2800" smtClean="0">
                <a:latin typeface="Arial" charset="0"/>
                <a:cs typeface="Arial" charset="0"/>
              </a:rPr>
              <a:t>     Start-up or Project initiation document</a:t>
            </a:r>
          </a:p>
          <a:p>
            <a:pPr marL="0" indent="0" eaLnBrk="1" hangingPunct="1">
              <a:buClr>
                <a:schemeClr val="tx1"/>
              </a:buClr>
              <a:buFontTx/>
              <a:buNone/>
            </a:pPr>
            <a:r>
              <a:rPr lang="en-GB" sz="2800" smtClean="0">
                <a:latin typeface="Arial" charset="0"/>
                <a:cs typeface="Arial" charset="0"/>
              </a:rPr>
              <a:t>     Risk Assessment (including Risk Log)</a:t>
            </a:r>
            <a:endParaRPr lang="en-GB" sz="2800" u="sng" smtClean="0">
              <a:latin typeface="Arial" charset="0"/>
              <a:cs typeface="Arial" charset="0"/>
            </a:endParaRPr>
          </a:p>
          <a:p>
            <a:pPr marL="0" indent="0" eaLnBrk="1" hangingPunct="1">
              <a:buFontTx/>
              <a:buNone/>
            </a:pPr>
            <a:r>
              <a:rPr lang="en-GB" sz="2800" smtClean="0">
                <a:latin typeface="Arial" charset="0"/>
                <a:cs typeface="Arial" charset="0"/>
              </a:rPr>
              <a:t>     Project Plan</a:t>
            </a:r>
          </a:p>
          <a:p>
            <a:pPr marL="0" indent="0" eaLnBrk="1" hangingPunct="1">
              <a:buFontTx/>
              <a:buNone/>
            </a:pPr>
            <a:r>
              <a:rPr lang="en-GB" sz="2800" smtClean="0">
                <a:latin typeface="Arial" charset="0"/>
                <a:cs typeface="Arial" charset="0"/>
              </a:rPr>
              <a:t>     Budget Control</a:t>
            </a:r>
          </a:p>
          <a:p>
            <a:pPr marL="0" indent="0" eaLnBrk="1" hangingPunct="1">
              <a:buFontTx/>
              <a:buNone/>
            </a:pPr>
            <a:r>
              <a:rPr lang="en-GB" sz="2800" smtClean="0">
                <a:latin typeface="Arial" charset="0"/>
                <a:cs typeface="Arial" charset="0"/>
              </a:rPr>
              <a:t>     Project Reviews</a:t>
            </a:r>
          </a:p>
          <a:p>
            <a:pPr marL="0" indent="0" eaLnBrk="1" hangingPunct="1">
              <a:buFontTx/>
              <a:buNone/>
            </a:pPr>
            <a:r>
              <a:rPr lang="en-GB" sz="2800" smtClean="0">
                <a:latin typeface="Arial" charset="0"/>
                <a:cs typeface="Arial" charset="0"/>
              </a:rPr>
              <a:t>     Change Control</a:t>
            </a:r>
          </a:p>
          <a:p>
            <a:pPr marL="0" indent="0" eaLnBrk="1" hangingPunct="1">
              <a:buFontTx/>
              <a:buNone/>
            </a:pPr>
            <a:r>
              <a:rPr lang="en-GB" sz="2800" smtClean="0">
                <a:latin typeface="Arial" charset="0"/>
                <a:cs typeface="Arial" charset="0"/>
              </a:rPr>
              <a:t>     Project Closure</a:t>
            </a:r>
          </a:p>
          <a:p>
            <a:pPr marL="1238250" lvl="1" eaLnBrk="1" hangingPunct="1"/>
            <a:r>
              <a:rPr lang="en-GB" sz="2400" smtClean="0">
                <a:latin typeface="Arial" charset="0"/>
                <a:cs typeface="Arial" charset="0"/>
              </a:rPr>
              <a:t>Including lessons learned</a:t>
            </a:r>
          </a:p>
        </p:txBody>
      </p:sp>
      <p:pic>
        <p:nvPicPr>
          <p:cNvPr id="65540" name="Picture 4" descr="j0175372"/>
          <p:cNvPicPr>
            <a:picLocks noGrp="1" noChangeAspect="1" noChangeArrowheads="1"/>
          </p:cNvPicPr>
          <p:nvPr>
            <p:ph sz="half" idx="2"/>
          </p:nvPr>
        </p:nvPicPr>
        <p:blipFill>
          <a:blip r:embed="rId3" cstate="print"/>
          <a:srcRect/>
          <a:stretch>
            <a:fillRect/>
          </a:stretch>
        </p:blipFill>
        <p:spPr>
          <a:xfrm>
            <a:off x="5219700" y="3429000"/>
            <a:ext cx="3657600" cy="2425700"/>
          </a:xfr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TotalTime>
  <Words>1974</Words>
  <Application>Microsoft Office PowerPoint</Application>
  <PresentationFormat>On-screen Show (4:3)</PresentationFormat>
  <Paragraphs>487</Paragraphs>
  <Slides>45</Slides>
  <Notes>45</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Project Planning Principles</vt:lpstr>
      <vt:lpstr>What is a Project?</vt:lpstr>
      <vt:lpstr>Project Strategy</vt:lpstr>
      <vt:lpstr>Requirements for successful project management  </vt:lpstr>
      <vt:lpstr>PowerPoint Presentation</vt:lpstr>
      <vt:lpstr>The Role of a Project Manager</vt:lpstr>
      <vt:lpstr>Project Manager’s Role</vt:lpstr>
      <vt:lpstr>The Project Management Environment</vt:lpstr>
      <vt:lpstr>Internal Stakeholders</vt:lpstr>
      <vt:lpstr>PowerPoint Presentation</vt:lpstr>
      <vt:lpstr>Stakeholder Management and Analysis</vt:lpstr>
      <vt:lpstr>Benefits of a stakeholder-based approach</vt:lpstr>
      <vt:lpstr>Stages in Stakeholder Analysis</vt:lpstr>
      <vt:lpstr>Prioritising Stakeholders</vt:lpstr>
      <vt:lpstr>Understanding Key Stakeholders</vt:lpstr>
      <vt:lpstr>PESTLE Forces</vt:lpstr>
      <vt:lpstr>Project Organisation</vt:lpstr>
      <vt:lpstr>Forcefield Analysis</vt:lpstr>
      <vt:lpstr>PRINCE2® Structure</vt:lpstr>
      <vt:lpstr>PRINCE2®</vt:lpstr>
      <vt:lpstr>Planning</vt:lpstr>
      <vt:lpstr>Planning Tools</vt:lpstr>
      <vt:lpstr>Critical Path Analysis</vt:lpstr>
      <vt:lpstr>The Critical Path</vt:lpstr>
      <vt:lpstr>Critical Path</vt:lpstr>
      <vt:lpstr>Path Durations</vt:lpstr>
      <vt:lpstr>Path Durations</vt:lpstr>
      <vt:lpstr>Calculating the Critical Path Terms Explained</vt:lpstr>
      <vt:lpstr>Calculating the Critical Path Terms Explained:  Float</vt:lpstr>
      <vt:lpstr>PERT diagram key</vt:lpstr>
      <vt:lpstr>Product Based Planning</vt:lpstr>
      <vt:lpstr>Product Breakdown Structure</vt:lpstr>
      <vt:lpstr>Product Description</vt:lpstr>
      <vt:lpstr>Product Flow Diagram</vt:lpstr>
      <vt:lpstr>Risk management process</vt:lpstr>
      <vt:lpstr>Risk Analysis</vt:lpstr>
      <vt:lpstr>Prioritising Risks</vt:lpstr>
      <vt:lpstr>Business Case</vt:lpstr>
      <vt:lpstr>Cost Benefit Analysis – renting a new photocopier</vt:lpstr>
      <vt:lpstr>Project  Support and Resources</vt:lpstr>
      <vt:lpstr>Pressures on resources</vt:lpstr>
      <vt:lpstr>The Balancing Act</vt:lpstr>
      <vt:lpstr>Project Office role is to provide…. </vt:lpstr>
      <vt:lpstr>Project Records</vt:lpstr>
      <vt:lpstr>Essential Project Documentation </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Principles</dc:title>
  <dc:creator>Glenn Studio Laptop</dc:creator>
  <cp:lastModifiedBy>Glenn Behenna</cp:lastModifiedBy>
  <cp:revision>7</cp:revision>
  <dcterms:created xsi:type="dcterms:W3CDTF">2012-03-18T08:33:30Z</dcterms:created>
  <dcterms:modified xsi:type="dcterms:W3CDTF">2014-07-12T08:06:13Z</dcterms:modified>
</cp:coreProperties>
</file>