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391" r:id="rId3"/>
    <p:sldId id="392" r:id="rId4"/>
    <p:sldId id="393" r:id="rId5"/>
    <p:sldId id="394" r:id="rId6"/>
    <p:sldId id="395" r:id="rId7"/>
    <p:sldId id="396" r:id="rId8"/>
    <p:sldId id="397" r:id="rId9"/>
    <p:sldId id="398" r:id="rId10"/>
    <p:sldId id="399" r:id="rId11"/>
    <p:sldId id="400" r:id="rId12"/>
    <p:sldId id="401" r:id="rId13"/>
    <p:sldId id="402" r:id="rId14"/>
    <p:sldId id="403" r:id="rId15"/>
    <p:sldId id="40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581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90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nuga Jayakumar" userId="S::r.jayakumar@uwtsd.ac.uk::1646daa7-fe1a-42b7-b8a5-8b35b8f148e5" providerId="AD" clId="Web-{7EE9AF98-9916-4F6C-A1EA-68FB63354F84}"/>
    <pc:docChg chg="modSld">
      <pc:chgData name="Renuga Jayakumar" userId="S::r.jayakumar@uwtsd.ac.uk::1646daa7-fe1a-42b7-b8a5-8b35b8f148e5" providerId="AD" clId="Web-{7EE9AF98-9916-4F6C-A1EA-68FB63354F84}" dt="2019-06-14T09:59:45.532" v="0" actId="1076"/>
      <pc:docMkLst>
        <pc:docMk/>
      </pc:docMkLst>
      <pc:sldChg chg="modSp">
        <pc:chgData name="Renuga Jayakumar" userId="S::r.jayakumar@uwtsd.ac.uk::1646daa7-fe1a-42b7-b8a5-8b35b8f148e5" providerId="AD" clId="Web-{7EE9AF98-9916-4F6C-A1EA-68FB63354F84}" dt="2019-06-14T09:59:45.532" v="0" actId="1076"/>
        <pc:sldMkLst>
          <pc:docMk/>
          <pc:sldMk cId="75865221" sldId="257"/>
        </pc:sldMkLst>
        <pc:picChg chg="mod">
          <ac:chgData name="Renuga Jayakumar" userId="S::r.jayakumar@uwtsd.ac.uk::1646daa7-fe1a-42b7-b8a5-8b35b8f148e5" providerId="AD" clId="Web-{7EE9AF98-9916-4F6C-A1EA-68FB63354F84}" dt="2019-06-14T09:59:45.532" v="0" actId="1076"/>
          <ac:picMkLst>
            <pc:docMk/>
            <pc:sldMk cId="75865221" sldId="257"/>
            <ac:picMk id="24581" creationId="{00000000-0000-0000-0000-0000000000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029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88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672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436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825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961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285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838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763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65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840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07/07/2020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9714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5600" y="1526928"/>
            <a:ext cx="7772400" cy="1470025"/>
          </a:xfrm>
        </p:spPr>
        <p:txBody>
          <a:bodyPr/>
          <a:lstStyle/>
          <a:p>
            <a:r>
              <a:rPr lang="en-GB" b="1" dirty="0" smtClean="0">
                <a:solidFill>
                  <a:srgbClr val="FFC000"/>
                </a:solidFill>
              </a:rPr>
              <a:t>Database Triggers</a:t>
            </a:r>
            <a:endParaRPr lang="en-GB" b="1" dirty="0">
              <a:solidFill>
                <a:srgbClr val="FFC00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6744072" y="4005065"/>
            <a:ext cx="3744416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2400" b="1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379976" y="3218688"/>
            <a:ext cx="4297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DML Triggers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63009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triggers?</a:t>
            </a:r>
          </a:p>
          <a:p>
            <a:r>
              <a:rPr lang="en-GB" dirty="0" smtClean="0"/>
              <a:t>DML Events</a:t>
            </a:r>
          </a:p>
          <a:p>
            <a:r>
              <a:rPr lang="en-GB" dirty="0" smtClean="0"/>
              <a:t>Creating AFTER and INSTEAD of Triggers</a:t>
            </a:r>
          </a:p>
          <a:p>
            <a:r>
              <a:rPr lang="en-GB" dirty="0" smtClean="0"/>
              <a:t>Using INSERT and DELETED tables</a:t>
            </a:r>
          </a:p>
          <a:p>
            <a:r>
              <a:rPr lang="en-GB" dirty="0" smtClean="0"/>
              <a:t>Validating Data using Triggers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580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Triggers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7930896" cy="391703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DDL</a:t>
            </a:r>
          </a:p>
          <a:p>
            <a:pPr lvl="1"/>
            <a:r>
              <a:rPr lang="en-GB" dirty="0" smtClean="0"/>
              <a:t>Data Definition Language</a:t>
            </a:r>
          </a:p>
          <a:p>
            <a:r>
              <a:rPr lang="en-GB" dirty="0" smtClean="0"/>
              <a:t>DML</a:t>
            </a:r>
          </a:p>
          <a:p>
            <a:pPr lvl="1"/>
            <a:r>
              <a:rPr lang="en-GB" dirty="0" smtClean="0"/>
              <a:t>Data Manipulation Language</a:t>
            </a:r>
          </a:p>
          <a:p>
            <a:pPr lvl="2"/>
            <a:r>
              <a:rPr lang="en-GB" dirty="0" smtClean="0"/>
              <a:t>INSERT, UPDATE and DELETE Commands</a:t>
            </a:r>
          </a:p>
          <a:p>
            <a:pPr lvl="2"/>
            <a:r>
              <a:rPr lang="en-GB" dirty="0" smtClean="0"/>
              <a:t>Attached either tables or views</a:t>
            </a:r>
          </a:p>
          <a:p>
            <a:pPr lvl="2"/>
            <a:r>
              <a:rPr lang="en-GB" dirty="0" smtClean="0"/>
              <a:t>Can be AFTER or INSTEAD</a:t>
            </a:r>
          </a:p>
          <a:p>
            <a:r>
              <a:rPr lang="en-GB" dirty="0" smtClean="0"/>
              <a:t>Logon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540496" y="850392"/>
            <a:ext cx="2907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Come in three flavours…..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6248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285" y="526565"/>
            <a:ext cx="10972800" cy="1143000"/>
          </a:xfrm>
        </p:spPr>
        <p:txBody>
          <a:bodyPr/>
          <a:lstStyle/>
          <a:p>
            <a:r>
              <a:rPr lang="en-GB" dirty="0" smtClean="0"/>
              <a:t>Simple Triggers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Firstly need to decide the table the trigger will operate on:</a:t>
            </a:r>
          </a:p>
          <a:p>
            <a:pPr lvl="1"/>
            <a:r>
              <a:rPr lang="en-GB" dirty="0" smtClean="0"/>
              <a:t>Lets look at the </a:t>
            </a:r>
            <a:r>
              <a:rPr lang="en-GB" dirty="0" err="1" smtClean="0"/>
              <a:t>Northwind</a:t>
            </a:r>
            <a:r>
              <a:rPr lang="en-GB" dirty="0" smtClean="0"/>
              <a:t> Database:</a:t>
            </a:r>
          </a:p>
          <a:p>
            <a:pPr lvl="1"/>
            <a:r>
              <a:rPr lang="en-GB" dirty="0" smtClean="0"/>
              <a:t>Say we wish to attach a trigger to the Supplier Table, there are two ways of doing this:</a:t>
            </a:r>
          </a:p>
          <a:p>
            <a:pPr lvl="2"/>
            <a:r>
              <a:rPr lang="en-GB" dirty="0" smtClean="0"/>
              <a:t>Expanding the tables and “right-clicking” on the Supplier table.</a:t>
            </a:r>
          </a:p>
          <a:p>
            <a:pPr lvl="2"/>
            <a:r>
              <a:rPr lang="en-GB" dirty="0" smtClean="0"/>
              <a:t>Secondly: Enter it in a New Query Window:</a:t>
            </a:r>
          </a:p>
          <a:p>
            <a:pPr lvl="2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1990" r="76720"/>
          <a:stretch/>
        </p:blipFill>
        <p:spPr>
          <a:xfrm>
            <a:off x="9347201" y="274638"/>
            <a:ext cx="2573866" cy="54733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2314" t="12222" r="31204" b="46132"/>
          <a:stretch/>
        </p:blipFill>
        <p:spPr>
          <a:xfrm>
            <a:off x="609600" y="974359"/>
            <a:ext cx="8500534" cy="428413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957" t="13068" r="32991" b="35606"/>
          <a:stretch/>
        </p:blipFill>
        <p:spPr>
          <a:xfrm>
            <a:off x="110067" y="229703"/>
            <a:ext cx="11811000" cy="516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07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Testing a Trigger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test the trigger we have to perform one of the triggered tasks.</a:t>
            </a:r>
          </a:p>
          <a:p>
            <a:r>
              <a:rPr lang="en-GB" dirty="0" smtClean="0"/>
              <a:t>Lets add a new supplier to the </a:t>
            </a:r>
            <a:r>
              <a:rPr lang="en-GB" dirty="0" err="1" smtClean="0"/>
              <a:t>NorthWind</a:t>
            </a:r>
            <a:r>
              <a:rPr lang="en-GB" dirty="0" smtClean="0"/>
              <a:t> database: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1979" t="12222" r="27604" b="59444"/>
          <a:stretch/>
        </p:blipFill>
        <p:spPr>
          <a:xfrm>
            <a:off x="1143000" y="2602583"/>
            <a:ext cx="9220200" cy="29146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2235" t="53030" r="49016" b="24949"/>
          <a:stretch/>
        </p:blipFill>
        <p:spPr>
          <a:xfrm>
            <a:off x="2639290" y="2237885"/>
            <a:ext cx="6858001" cy="2954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501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Changing / Altering a Trigger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have the code for the trigger changing is easy, as you can use the ALTER command: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2462" t="14647" r="38788" b="35252"/>
          <a:stretch/>
        </p:blipFill>
        <p:spPr>
          <a:xfrm>
            <a:off x="2552700" y="1417638"/>
            <a:ext cx="7086600" cy="5153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31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Altering a trigger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Now we can update the Supplier and see what happens….</a:t>
            </a:r>
          </a:p>
          <a:p>
            <a:r>
              <a:rPr lang="en-GB" dirty="0" smtClean="0"/>
              <a:t>Lets change the newly inserted record to change the contact name to ‘David Lewis’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2349" t="13030" r="54015" b="55253"/>
          <a:stretch/>
        </p:blipFill>
        <p:spPr>
          <a:xfrm>
            <a:off x="311726" y="295970"/>
            <a:ext cx="6105577" cy="460853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2462" t="51616" r="53788" b="24343"/>
          <a:stretch/>
        </p:blipFill>
        <p:spPr>
          <a:xfrm>
            <a:off x="6417303" y="295969"/>
            <a:ext cx="5685046" cy="3236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706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Deleting a Trigger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right-click on the trigger in the object window:</a:t>
            </a:r>
          </a:p>
          <a:p>
            <a:r>
              <a:rPr lang="en-GB" dirty="0" smtClean="0"/>
              <a:t>Or you can delete it using code.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144" t="42323" r="75151" b="2323"/>
          <a:stretch/>
        </p:blipFill>
        <p:spPr>
          <a:xfrm>
            <a:off x="235527" y="0"/>
            <a:ext cx="3969327" cy="569421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5076" t="9798" r="25152" b="13636"/>
          <a:stretch/>
        </p:blipFill>
        <p:spPr>
          <a:xfrm>
            <a:off x="4297280" y="0"/>
            <a:ext cx="7192694" cy="622381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22575" t="12173" r="55834" b="36514"/>
          <a:stretch/>
        </p:blipFill>
        <p:spPr>
          <a:xfrm>
            <a:off x="233156" y="134191"/>
            <a:ext cx="4650571" cy="6217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189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INSTEAD OF Triggers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Similar to AFTER trigger.</a:t>
            </a:r>
          </a:p>
          <a:p>
            <a:r>
              <a:rPr lang="en-GB" dirty="0" smtClean="0"/>
              <a:t>Lets have another look at the insert trigger on the Supplier table, but this time use an INSTEAD</a:t>
            </a:r>
          </a:p>
          <a:p>
            <a:r>
              <a:rPr lang="en-GB" dirty="0" smtClean="0"/>
              <a:t>The INSTEAD clause, means do this instead of the INSERT.</a:t>
            </a:r>
          </a:p>
          <a:p>
            <a:r>
              <a:rPr lang="en-GB" dirty="0" smtClean="0"/>
              <a:t>So, this time the INSERT will raise a system error instead of inserting the record.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803" t="13232" r="35038" b="21313"/>
          <a:stretch/>
        </p:blipFill>
        <p:spPr>
          <a:xfrm>
            <a:off x="609600" y="0"/>
            <a:ext cx="10896600" cy="645429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2689" t="13838" r="42311" b="32021"/>
          <a:stretch/>
        </p:blipFill>
        <p:spPr>
          <a:xfrm>
            <a:off x="214745" y="426076"/>
            <a:ext cx="6400800" cy="556952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22576" t="50404" r="26629" b="8585"/>
          <a:stretch/>
        </p:blipFill>
        <p:spPr>
          <a:xfrm>
            <a:off x="831273" y="594761"/>
            <a:ext cx="10865427" cy="493441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l="22235" t="11616" r="42764" b="29798"/>
          <a:stretch/>
        </p:blipFill>
        <p:spPr>
          <a:xfrm>
            <a:off x="4696691" y="48602"/>
            <a:ext cx="6400800" cy="6026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596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Inserted and Deleted 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INSERT and UPDATE events have access to the inserted table </a:t>
            </a:r>
          </a:p>
          <a:p>
            <a:r>
              <a:rPr lang="en-GB" dirty="0" smtClean="0"/>
              <a:t>The DELETE and UPDATE events have access to the system deleted table</a:t>
            </a:r>
          </a:p>
          <a:p>
            <a:r>
              <a:rPr lang="en-GB" dirty="0" smtClean="0"/>
              <a:t>Lets see how this works…..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3485" t="14445" r="51288" b="47778"/>
          <a:stretch/>
        </p:blipFill>
        <p:spPr>
          <a:xfrm>
            <a:off x="221672" y="274638"/>
            <a:ext cx="6409269" cy="53987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2121" t="14243" r="42424" b="38485"/>
          <a:stretch/>
        </p:blipFill>
        <p:spPr>
          <a:xfrm>
            <a:off x="5486400" y="0"/>
            <a:ext cx="6483928" cy="4862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920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Validation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Lets consider the </a:t>
            </a:r>
            <a:r>
              <a:rPr lang="en-GB" dirty="0" err="1" smtClean="0"/>
              <a:t>NorthWind</a:t>
            </a:r>
            <a:r>
              <a:rPr lang="en-GB" dirty="0" smtClean="0"/>
              <a:t> database, and suppose we don’t wish to trade with a country which has a continuing COVID-19 outbreak, for example BRAZIL</a:t>
            </a:r>
          </a:p>
          <a:p>
            <a:r>
              <a:rPr lang="en-GB" dirty="0" smtClean="0"/>
              <a:t>First we should add a field to the customer table called Suspended, initially set to NULL, but set to Y if they have been suspended.</a:t>
            </a:r>
          </a:p>
          <a:p>
            <a:r>
              <a:rPr lang="en-GB" dirty="0" smtClean="0"/>
              <a:t>Thus, we alter the Customer table to add a field called customer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2122" t="13636" r="54356" b="34647"/>
          <a:stretch/>
        </p:blipFill>
        <p:spPr>
          <a:xfrm>
            <a:off x="7280563" y="274638"/>
            <a:ext cx="4301837" cy="5320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593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Validation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now need to update the customer table to set the Suspended field to “Y”, where the country is Brazil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2235" t="12424" r="51174" b="67980"/>
          <a:stretch/>
        </p:blipFill>
        <p:spPr>
          <a:xfrm>
            <a:off x="3034145" y="2971800"/>
            <a:ext cx="4862946" cy="2015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222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Validation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440" t="49880" r="45622" b="12445"/>
          <a:stretch/>
        </p:blipFill>
        <p:spPr>
          <a:xfrm>
            <a:off x="609600" y="1417637"/>
            <a:ext cx="6373091" cy="4228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499764" y="2743200"/>
            <a:ext cx="21613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Here the suspended  field has a “Y” for BRAZIL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83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Validation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So, we will prevent an Sales for companies from Brazil, using triggers: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3371" t="14445" r="31174" b="23131"/>
          <a:stretch/>
        </p:blipFill>
        <p:spPr>
          <a:xfrm>
            <a:off x="1620982" y="0"/>
            <a:ext cx="8312728" cy="6421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58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Validation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final step…….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2007" t="12020" r="42197" b="33232"/>
          <a:stretch/>
        </p:blipFill>
        <p:spPr>
          <a:xfrm>
            <a:off x="4220525" y="0"/>
            <a:ext cx="79714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727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 Lnd Scp" id="{2A48BE9F-40B4-4247-9145-E30C6D2B7E7E}" vid="{CF2F818F-B70D-4A1A-A0EA-B237ACCD37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Lnd Scp</Template>
  <TotalTime>332</TotalTime>
  <Words>442</Words>
  <Application>Microsoft Office PowerPoint</Application>
  <PresentationFormat>Widescreen</PresentationFormat>
  <Paragraphs>56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Myriad Pro</vt:lpstr>
      <vt:lpstr>20140311PresentationUWTSDTemplate</vt:lpstr>
      <vt:lpstr>Database Triggers</vt:lpstr>
      <vt:lpstr>Agenda</vt:lpstr>
      <vt:lpstr>Triggers</vt:lpstr>
      <vt:lpstr>Simple Triggers</vt:lpstr>
      <vt:lpstr>Testing a Trigger</vt:lpstr>
      <vt:lpstr>Changing / Altering a Trigger</vt:lpstr>
      <vt:lpstr>Altering a trigger</vt:lpstr>
      <vt:lpstr>Deleting a Trigger</vt:lpstr>
      <vt:lpstr>INSTEAD OF Triggers</vt:lpstr>
      <vt:lpstr>Inserted and Deleted Tables</vt:lpstr>
      <vt:lpstr>Data Validation</vt:lpstr>
      <vt:lpstr>Data Validation</vt:lpstr>
      <vt:lpstr>Data Validation</vt:lpstr>
      <vt:lpstr>Data Validation</vt:lpstr>
      <vt:lpstr>Data Validation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Database Triggers</dc:title>
  <dc:creator>Paul Jenkins</dc:creator>
  <cp:lastModifiedBy>Paul Jenkins</cp:lastModifiedBy>
  <cp:revision>21</cp:revision>
  <dcterms:created xsi:type="dcterms:W3CDTF">2020-07-05T17:06:13Z</dcterms:created>
  <dcterms:modified xsi:type="dcterms:W3CDTF">2020-07-07T11:22:32Z</dcterms:modified>
</cp:coreProperties>
</file>