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59" r:id="rId5"/>
    <p:sldId id="280" r:id="rId6"/>
    <p:sldId id="260" r:id="rId7"/>
    <p:sldId id="281" r:id="rId8"/>
    <p:sldId id="261" r:id="rId9"/>
    <p:sldId id="262" r:id="rId10"/>
    <p:sldId id="263" r:id="rId11"/>
    <p:sldId id="282"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64"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6E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2AF23C-34B4-4CAD-AA1A-C759D1B23EFC}" type="datetimeFigureOut">
              <a:rPr lang="en-GB" smtClean="0"/>
              <a:t>10/12/2018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4A5487-C4C5-4859-AC0E-5E2EB0AD4EE8}" type="slidenum">
              <a:rPr lang="en-GB" smtClean="0"/>
              <a:t>‹#›</a:t>
            </a:fld>
            <a:endParaRPr lang="en-GB"/>
          </a:p>
        </p:txBody>
      </p:sp>
    </p:spTree>
    <p:extLst>
      <p:ext uri="{BB962C8B-B14F-4D97-AF65-F5344CB8AC3E}">
        <p14:creationId xmlns:p14="http://schemas.microsoft.com/office/powerpoint/2010/main" val="3412384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group</a:t>
            </a:r>
            <a:r>
              <a:rPr lang="en-GB" baseline="0" dirty="0" smtClean="0"/>
              <a:t> assessment extends the secondary research you conducted for Assignment 1.</a:t>
            </a:r>
          </a:p>
          <a:p>
            <a:endParaRPr lang="en-GB" dirty="0"/>
          </a:p>
        </p:txBody>
      </p:sp>
      <p:sp>
        <p:nvSpPr>
          <p:cNvPr id="4" name="Slide Number Placeholder 3"/>
          <p:cNvSpPr>
            <a:spLocks noGrp="1"/>
          </p:cNvSpPr>
          <p:nvPr>
            <p:ph type="sldNum" sz="quarter" idx="10"/>
          </p:nvPr>
        </p:nvSpPr>
        <p:spPr/>
        <p:txBody>
          <a:bodyPr/>
          <a:lstStyle/>
          <a:p>
            <a:fld id="{E84A5487-C4C5-4859-AC0E-5E2EB0AD4EE8}" type="slidenum">
              <a:rPr lang="en-GB" smtClean="0"/>
              <a:t>2</a:t>
            </a:fld>
            <a:endParaRPr lang="en-GB"/>
          </a:p>
        </p:txBody>
      </p:sp>
    </p:spTree>
    <p:extLst>
      <p:ext uri="{BB962C8B-B14F-4D97-AF65-F5344CB8AC3E}">
        <p14:creationId xmlns:p14="http://schemas.microsoft.com/office/powerpoint/2010/main" val="650823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interview data should be collated using a suitable method such as a data matrix or similar alternative</a:t>
            </a:r>
            <a:endParaRPr lang="en-GB" dirty="0"/>
          </a:p>
        </p:txBody>
      </p:sp>
      <p:sp>
        <p:nvSpPr>
          <p:cNvPr id="4" name="Slide Number Placeholder 3"/>
          <p:cNvSpPr>
            <a:spLocks noGrp="1"/>
          </p:cNvSpPr>
          <p:nvPr>
            <p:ph type="sldNum" sz="quarter" idx="10"/>
          </p:nvPr>
        </p:nvSpPr>
        <p:spPr/>
        <p:txBody>
          <a:bodyPr/>
          <a:lstStyle/>
          <a:p>
            <a:fld id="{E84A5487-C4C5-4859-AC0E-5E2EB0AD4EE8}" type="slidenum">
              <a:rPr lang="en-GB" smtClean="0"/>
              <a:t>3</a:t>
            </a:fld>
            <a:endParaRPr lang="en-GB"/>
          </a:p>
        </p:txBody>
      </p:sp>
    </p:spTree>
    <p:extLst>
      <p:ext uri="{BB962C8B-B14F-4D97-AF65-F5344CB8AC3E}">
        <p14:creationId xmlns:p14="http://schemas.microsoft.com/office/powerpoint/2010/main" val="4220776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introduce the research topic, the background literature, the objectives of the primary research, the data collection process, the findings and conclusions/recommendations. </a:t>
            </a:r>
          </a:p>
          <a:p>
            <a:endParaRPr lang="en-GB" dirty="0"/>
          </a:p>
        </p:txBody>
      </p:sp>
      <p:sp>
        <p:nvSpPr>
          <p:cNvPr id="4" name="Slide Number Placeholder 3"/>
          <p:cNvSpPr>
            <a:spLocks noGrp="1"/>
          </p:cNvSpPr>
          <p:nvPr>
            <p:ph type="sldNum" sz="quarter" idx="10"/>
          </p:nvPr>
        </p:nvSpPr>
        <p:spPr/>
        <p:txBody>
          <a:bodyPr/>
          <a:lstStyle/>
          <a:p>
            <a:fld id="{E84A5487-C4C5-4859-AC0E-5E2EB0AD4EE8}" type="slidenum">
              <a:rPr lang="en-GB" smtClean="0"/>
              <a:t>5</a:t>
            </a:fld>
            <a:endParaRPr lang="en-GB"/>
          </a:p>
        </p:txBody>
      </p:sp>
    </p:spTree>
    <p:extLst>
      <p:ext uri="{BB962C8B-B14F-4D97-AF65-F5344CB8AC3E}">
        <p14:creationId xmlns:p14="http://schemas.microsoft.com/office/powerpoint/2010/main" val="3155976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3">
              <a:buFont typeface="Arial" pitchFamily="34" charset="0"/>
              <a:buChar char="•"/>
            </a:pPr>
            <a:r>
              <a:rPr lang="en-GB" dirty="0" smtClean="0"/>
              <a:t>You must ensure you are familiar with the assessment criteria and guidance below BEFORE the group presentations. </a:t>
            </a:r>
          </a:p>
          <a:p>
            <a:pPr lvl="3">
              <a:buFont typeface="Arial" pitchFamily="34" charset="0"/>
              <a:buChar char="•"/>
            </a:pPr>
            <a:r>
              <a:rPr lang="en-GB" dirty="0" smtClean="0"/>
              <a:t>You will hand-in your team’s feedback sheets immediately after their completion during the presentation slots. </a:t>
            </a:r>
          </a:p>
          <a:p>
            <a:pPr lvl="3">
              <a:buFont typeface="Arial" pitchFamily="34" charset="0"/>
              <a:buChar char="•"/>
            </a:pPr>
            <a:r>
              <a:rPr lang="en-GB" dirty="0" smtClean="0"/>
              <a:t>Your tutor will assess your group’s engagement with the assessment criteria and peer review process.</a:t>
            </a:r>
            <a:endParaRPr lang="en-GB" dirty="0" smtClean="0">
              <a:solidFill>
                <a:srgbClr val="FE6E02"/>
              </a:solidFill>
            </a:endParaRPr>
          </a:p>
          <a:p>
            <a:endParaRPr lang="en-GB" dirty="0"/>
          </a:p>
        </p:txBody>
      </p:sp>
      <p:sp>
        <p:nvSpPr>
          <p:cNvPr id="4" name="Slide Number Placeholder 3"/>
          <p:cNvSpPr>
            <a:spLocks noGrp="1"/>
          </p:cNvSpPr>
          <p:nvPr>
            <p:ph type="sldNum" sz="quarter" idx="10"/>
          </p:nvPr>
        </p:nvSpPr>
        <p:spPr/>
        <p:txBody>
          <a:bodyPr/>
          <a:lstStyle/>
          <a:p>
            <a:fld id="{E84A5487-C4C5-4859-AC0E-5E2EB0AD4EE8}" type="slidenum">
              <a:rPr lang="en-GB" smtClean="0"/>
              <a:t>8</a:t>
            </a:fld>
            <a:endParaRPr lang="en-GB"/>
          </a:p>
        </p:txBody>
      </p:sp>
    </p:spTree>
    <p:extLst>
      <p:ext uri="{BB962C8B-B14F-4D97-AF65-F5344CB8AC3E}">
        <p14:creationId xmlns:p14="http://schemas.microsoft.com/office/powerpoint/2010/main" val="997428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4A5487-C4C5-4859-AC0E-5E2EB0AD4EE8}" type="slidenum">
              <a:rPr lang="en-GB" smtClean="0"/>
              <a:t>10</a:t>
            </a:fld>
            <a:endParaRPr lang="en-GB"/>
          </a:p>
        </p:txBody>
      </p:sp>
    </p:spTree>
    <p:extLst>
      <p:ext uri="{BB962C8B-B14F-4D97-AF65-F5344CB8AC3E}">
        <p14:creationId xmlns:p14="http://schemas.microsoft.com/office/powerpoint/2010/main" val="30708386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A5FCAB2C-A8A3-4D31-8AEC-21765DAB8DA0}" type="datetimeFigureOut">
              <a:rPr lang="en-GB" smtClean="0"/>
              <a:t>10/12/2018</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2070BAFE-5AD1-435E-8968-1272D7820A15}"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5FCAB2C-A8A3-4D31-8AEC-21765DAB8DA0}" type="datetimeFigureOut">
              <a:rPr lang="en-GB" smtClean="0"/>
              <a:t>10/12/2018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2070BAFE-5AD1-435E-8968-1272D7820A15}" type="slidenum">
              <a:rPr lang="en-GB" smtClean="0"/>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5FCAB2C-A8A3-4D31-8AEC-21765DAB8DA0}" type="datetimeFigureOut">
              <a:rPr lang="en-GB" smtClean="0"/>
              <a:t>10/12/2018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2070BAFE-5AD1-435E-8968-1272D7820A15}"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5FCAB2C-A8A3-4D31-8AEC-21765DAB8DA0}" type="datetimeFigureOut">
              <a:rPr lang="en-GB" smtClean="0"/>
              <a:t>10/12/2018</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2070BAFE-5AD1-435E-8968-1272D7820A15}" type="slidenum">
              <a:rPr lang="en-GB" smtClean="0"/>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5FCAB2C-A8A3-4D31-8AEC-21765DAB8DA0}" type="datetimeFigureOut">
              <a:rPr lang="en-GB" smtClean="0"/>
              <a:t>10/12/2018</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2070BAFE-5AD1-435E-8968-1272D7820A15}"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A5FCAB2C-A8A3-4D31-8AEC-21765DAB8DA0}" type="datetimeFigureOut">
              <a:rPr lang="en-GB" smtClean="0"/>
              <a:t>10/12/2018</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2070BAFE-5AD1-435E-8968-1272D7820A15}" type="slidenum">
              <a:rPr lang="en-GB" smtClean="0"/>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A5FCAB2C-A8A3-4D31-8AEC-21765DAB8DA0}" type="datetimeFigureOut">
              <a:rPr lang="en-GB" smtClean="0"/>
              <a:t>10/12/2018</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2070BAFE-5AD1-435E-8968-1272D7820A1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A5FCAB2C-A8A3-4D31-8AEC-21765DAB8DA0}" type="datetimeFigureOut">
              <a:rPr lang="en-GB" smtClean="0"/>
              <a:t>10/12/2018</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2070BAFE-5AD1-435E-8968-1272D7820A15}"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A5FCAB2C-A8A3-4D31-8AEC-21765DAB8DA0}" type="datetimeFigureOut">
              <a:rPr lang="en-GB" smtClean="0"/>
              <a:t>10/12/2018</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2070BAFE-5AD1-435E-8968-1272D7820A15}"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5FCAB2C-A8A3-4D31-8AEC-21765DAB8DA0}" type="datetimeFigureOut">
              <a:rPr lang="en-GB" smtClean="0"/>
              <a:t>10/12/2018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2070BAFE-5AD1-435E-8968-1272D7820A1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5FCAB2C-A8A3-4D31-8AEC-21765DAB8DA0}" type="datetimeFigureOut">
              <a:rPr lang="en-GB" smtClean="0"/>
              <a:t>10/12/2018</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2070BAFE-5AD1-435E-8968-1272D7820A1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5FCAB2C-A8A3-4D31-8AEC-21765DAB8DA0}" type="datetimeFigureOut">
              <a:rPr lang="en-GB" smtClean="0"/>
              <a:t>10/12/2018</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070BAFE-5AD1-435E-8968-1272D7820A15}"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9140000">
            <a:off x="456259" y="1453198"/>
            <a:ext cx="5648623" cy="928486"/>
          </a:xfrm>
        </p:spPr>
        <p:txBody>
          <a:bodyPr/>
          <a:lstStyle/>
          <a:p>
            <a:endParaRPr lang="en-GB" dirty="0"/>
          </a:p>
        </p:txBody>
      </p:sp>
      <p:sp>
        <p:nvSpPr>
          <p:cNvPr id="4" name="Subtitle 3"/>
          <p:cNvSpPr>
            <a:spLocks noGrp="1"/>
          </p:cNvSpPr>
          <p:nvPr>
            <p:ph type="subTitle" idx="1"/>
          </p:nvPr>
        </p:nvSpPr>
        <p:spPr/>
        <p:txBody>
          <a:bodyPr>
            <a:normAutofit/>
          </a:bodyPr>
          <a:lstStyle/>
          <a:p>
            <a:r>
              <a:rPr lang="en-GB" sz="4400" dirty="0" smtClean="0"/>
              <a:t>Peer Review</a:t>
            </a:r>
            <a:endParaRPr lang="en-GB" sz="4400" dirty="0"/>
          </a:p>
        </p:txBody>
      </p:sp>
    </p:spTree>
    <p:extLst>
      <p:ext uri="{BB962C8B-B14F-4D97-AF65-F5344CB8AC3E}">
        <p14:creationId xmlns:p14="http://schemas.microsoft.com/office/powerpoint/2010/main" val="30821894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buFont typeface="Arial" pitchFamily="34" charset="0"/>
              <a:buChar char="•"/>
            </a:pPr>
            <a:r>
              <a:rPr lang="en-GB" dirty="0" smtClean="0"/>
              <a:t>Extends </a:t>
            </a:r>
            <a:r>
              <a:rPr lang="en-GB" dirty="0"/>
              <a:t>the secondary research you conducted for assignment one. </a:t>
            </a:r>
            <a:endParaRPr lang="en-GB" dirty="0" smtClean="0"/>
          </a:p>
          <a:p>
            <a:pPr>
              <a:buFont typeface="Arial" pitchFamily="34" charset="0"/>
              <a:buChar char="•"/>
            </a:pPr>
            <a:r>
              <a:rPr lang="en-GB" dirty="0" smtClean="0"/>
              <a:t>As </a:t>
            </a:r>
            <a:r>
              <a:rPr lang="en-GB" dirty="0"/>
              <a:t>a team you must investigate </a:t>
            </a:r>
            <a:r>
              <a:rPr lang="en-GB" dirty="0" smtClean="0"/>
              <a:t>your </a:t>
            </a:r>
            <a:r>
              <a:rPr lang="en-GB" dirty="0"/>
              <a:t>topic using primary research methods.  </a:t>
            </a:r>
            <a:endParaRPr lang="en-GB" dirty="0" smtClean="0"/>
          </a:p>
          <a:p>
            <a:pPr>
              <a:buFont typeface="Arial" pitchFamily="34" charset="0"/>
              <a:buChar char="•"/>
            </a:pPr>
            <a:r>
              <a:rPr lang="en-GB" dirty="0" smtClean="0"/>
              <a:t>Design </a:t>
            </a:r>
            <a:r>
              <a:rPr lang="en-GB" dirty="0"/>
              <a:t>a questionnaire and an interview schedule, each comprising no more than 15 questions, which you will administer in the field. </a:t>
            </a:r>
            <a:endParaRPr lang="en-GB" dirty="0" smtClean="0"/>
          </a:p>
          <a:p>
            <a:pPr>
              <a:buFont typeface="Arial" pitchFamily="34" charset="0"/>
              <a:buChar char="•"/>
            </a:pPr>
            <a:r>
              <a:rPr lang="en-GB" dirty="0" smtClean="0"/>
              <a:t>The </a:t>
            </a:r>
            <a:r>
              <a:rPr lang="en-GB" dirty="0"/>
              <a:t>designs </a:t>
            </a:r>
            <a:r>
              <a:rPr lang="en-GB" u="sng" dirty="0"/>
              <a:t>MUST</a:t>
            </a:r>
            <a:r>
              <a:rPr lang="en-GB" dirty="0"/>
              <a:t> be approved by your tutor BEFORE commencing your primary research or contacting </a:t>
            </a:r>
            <a:r>
              <a:rPr lang="en-GB" dirty="0" smtClean="0"/>
              <a:t>participants</a:t>
            </a:r>
          </a:p>
          <a:p>
            <a:pPr marL="109728" indent="0">
              <a:buNone/>
            </a:pPr>
            <a:r>
              <a:rPr lang="en-GB" dirty="0" smtClean="0"/>
              <a:t> </a:t>
            </a:r>
            <a:endParaRPr lang="en-GB" dirty="0" smtClean="0"/>
          </a:p>
          <a:p>
            <a:pPr marL="0" indent="0" algn="ctr"/>
            <a:r>
              <a:rPr lang="en-GB" dirty="0" smtClean="0"/>
              <a:t>THIS SECTION SHOULD HAVE BEEN COMPLETE BY NOW!</a:t>
            </a:r>
            <a:endParaRPr lang="en-GB" dirty="0"/>
          </a:p>
        </p:txBody>
      </p:sp>
      <p:sp>
        <p:nvSpPr>
          <p:cNvPr id="2" name="Title 1"/>
          <p:cNvSpPr>
            <a:spLocks noGrp="1"/>
          </p:cNvSpPr>
          <p:nvPr>
            <p:ph type="title"/>
          </p:nvPr>
        </p:nvSpPr>
        <p:spPr/>
        <p:txBody>
          <a:bodyPr/>
          <a:lstStyle/>
          <a:p>
            <a:r>
              <a:rPr lang="en-GB" dirty="0" smtClean="0">
                <a:solidFill>
                  <a:schemeClr val="tx1"/>
                </a:solidFill>
              </a:rPr>
              <a:t>The Assignment</a:t>
            </a:r>
            <a:endParaRPr lang="en-GB" dirty="0">
              <a:solidFill>
                <a:schemeClr val="tx1"/>
              </a:solidFill>
            </a:endParaRPr>
          </a:p>
        </p:txBody>
      </p:sp>
    </p:spTree>
    <p:extLst>
      <p:ext uri="{BB962C8B-B14F-4D97-AF65-F5344CB8AC3E}">
        <p14:creationId xmlns:p14="http://schemas.microsoft.com/office/powerpoint/2010/main" val="14753518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412776"/>
            <a:ext cx="8229600" cy="4525963"/>
          </a:xfrm>
        </p:spPr>
        <p:txBody>
          <a:bodyPr/>
          <a:lstStyle/>
          <a:p>
            <a:pPr>
              <a:buFont typeface="Arial" pitchFamily="34" charset="0"/>
              <a:buChar char="•"/>
            </a:pPr>
            <a:r>
              <a:rPr lang="en-GB" dirty="0" smtClean="0"/>
              <a:t>The </a:t>
            </a:r>
            <a:r>
              <a:rPr lang="en-GB" dirty="0"/>
              <a:t>team must collate the data gathered and analyse it using a range of formats.  </a:t>
            </a:r>
          </a:p>
          <a:p>
            <a:pPr lvl="2">
              <a:buFont typeface="Arial" pitchFamily="34" charset="0"/>
              <a:buChar char="•"/>
            </a:pPr>
            <a:r>
              <a:rPr lang="en-GB" dirty="0" smtClean="0"/>
              <a:t>The </a:t>
            </a:r>
            <a:r>
              <a:rPr lang="en-GB" dirty="0"/>
              <a:t>questionnaire data should be input into Excel and a range of functions used to analyse the data (e.g. MIN, MAX. AVG, COUNTS).  </a:t>
            </a:r>
            <a:endParaRPr lang="en-GB" dirty="0" smtClean="0"/>
          </a:p>
          <a:p>
            <a:pPr lvl="2">
              <a:buFont typeface="Arial" pitchFamily="34" charset="0"/>
              <a:buChar char="•"/>
            </a:pPr>
            <a:r>
              <a:rPr lang="en-GB" dirty="0" smtClean="0"/>
              <a:t>The </a:t>
            </a:r>
            <a:r>
              <a:rPr lang="en-GB" dirty="0"/>
              <a:t>interview data should be collated using a suitable </a:t>
            </a:r>
            <a:r>
              <a:rPr lang="en-GB" dirty="0" smtClean="0"/>
              <a:t>methods. </a:t>
            </a:r>
            <a:endParaRPr lang="en-GB" dirty="0" smtClean="0"/>
          </a:p>
          <a:p>
            <a:pPr lvl="2">
              <a:buFont typeface="Arial" pitchFamily="34" charset="0"/>
              <a:buChar char="•"/>
            </a:pPr>
            <a:r>
              <a:rPr lang="en-GB" dirty="0" smtClean="0"/>
              <a:t>Graphs </a:t>
            </a:r>
            <a:r>
              <a:rPr lang="en-GB" dirty="0"/>
              <a:t>should be generated as part of the analysis</a:t>
            </a:r>
            <a:r>
              <a:rPr lang="en-GB" dirty="0" smtClean="0"/>
              <a:t>.</a:t>
            </a:r>
          </a:p>
          <a:p>
            <a:pPr marL="0" indent="0" algn="ctr"/>
            <a:r>
              <a:rPr lang="en-GB" dirty="0" smtClean="0"/>
              <a:t>THIS SECTION SHOULD HAVE BEEN COMPLETE BY NOW!</a:t>
            </a:r>
            <a:endParaRPr lang="en-GB" dirty="0"/>
          </a:p>
        </p:txBody>
      </p:sp>
      <p:sp>
        <p:nvSpPr>
          <p:cNvPr id="2" name="Title 1"/>
          <p:cNvSpPr>
            <a:spLocks noGrp="1"/>
          </p:cNvSpPr>
          <p:nvPr>
            <p:ph type="title"/>
          </p:nvPr>
        </p:nvSpPr>
        <p:spPr/>
        <p:txBody>
          <a:bodyPr/>
          <a:lstStyle/>
          <a:p>
            <a:r>
              <a:rPr lang="en-GB" dirty="0" smtClean="0"/>
              <a:t>The Assignment</a:t>
            </a:r>
            <a:endParaRPr lang="en-GB" dirty="0"/>
          </a:p>
        </p:txBody>
      </p:sp>
    </p:spTree>
    <p:extLst>
      <p:ext uri="{BB962C8B-B14F-4D97-AF65-F5344CB8AC3E}">
        <p14:creationId xmlns:p14="http://schemas.microsoft.com/office/powerpoint/2010/main" val="7496638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3984556"/>
          </a:xfrm>
        </p:spPr>
        <p:txBody>
          <a:bodyPr>
            <a:noAutofit/>
          </a:bodyPr>
          <a:lstStyle/>
          <a:p>
            <a:pPr marL="0" indent="0">
              <a:spcBef>
                <a:spcPts val="300"/>
              </a:spcBef>
            </a:pPr>
            <a:r>
              <a:rPr lang="en-GB" b="0" dirty="0" smtClean="0"/>
              <a:t>As </a:t>
            </a:r>
            <a:r>
              <a:rPr lang="en-GB" b="0" dirty="0"/>
              <a:t>a team, you will have a maximum of 15 minutes to present the findings of your research to a tutorial group of your peers. All members must participate.</a:t>
            </a:r>
          </a:p>
          <a:p>
            <a:pPr>
              <a:spcBef>
                <a:spcPts val="300"/>
              </a:spcBef>
              <a:buFont typeface="Arial" pitchFamily="34" charset="0"/>
              <a:buChar char="•"/>
            </a:pPr>
            <a:r>
              <a:rPr lang="en-GB" b="0" dirty="0" smtClean="0"/>
              <a:t>You </a:t>
            </a:r>
            <a:r>
              <a:rPr lang="en-GB" b="0" dirty="0"/>
              <a:t>will use PowerPoint to support your presentation and display the results of your research.  </a:t>
            </a:r>
            <a:endParaRPr lang="en-GB" b="0" dirty="0" smtClean="0"/>
          </a:p>
          <a:p>
            <a:pPr lvl="3">
              <a:buFont typeface="Arial" pitchFamily="34" charset="0"/>
              <a:buChar char="•"/>
            </a:pPr>
            <a:r>
              <a:rPr lang="en-GB" b="0" dirty="0" smtClean="0"/>
              <a:t>You </a:t>
            </a:r>
            <a:r>
              <a:rPr lang="en-GB" b="0" dirty="0"/>
              <a:t>should use a range of features such as the slide layout, WordArt, tables/graphs, slide design, animation effects, e-Referencing, use of templates, graphs, etc.) </a:t>
            </a:r>
          </a:p>
        </p:txBody>
      </p:sp>
      <p:sp>
        <p:nvSpPr>
          <p:cNvPr id="2" name="Title 1"/>
          <p:cNvSpPr>
            <a:spLocks noGrp="1"/>
          </p:cNvSpPr>
          <p:nvPr>
            <p:ph type="title"/>
          </p:nvPr>
        </p:nvSpPr>
        <p:spPr/>
        <p:txBody>
          <a:bodyPr/>
          <a:lstStyle/>
          <a:p>
            <a:r>
              <a:rPr lang="en-GB" dirty="0" smtClean="0"/>
              <a:t>The Assignment</a:t>
            </a:r>
            <a:endParaRPr lang="en-GB" dirty="0"/>
          </a:p>
        </p:txBody>
      </p:sp>
    </p:spTree>
    <p:extLst>
      <p:ext uri="{BB962C8B-B14F-4D97-AF65-F5344CB8AC3E}">
        <p14:creationId xmlns:p14="http://schemas.microsoft.com/office/powerpoint/2010/main" val="9143762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spcBef>
                <a:spcPts val="300"/>
              </a:spcBef>
              <a:buFont typeface="Arial" pitchFamily="34" charset="0"/>
              <a:buChar char="•"/>
            </a:pPr>
            <a:r>
              <a:rPr lang="en-GB" dirty="0" smtClean="0"/>
              <a:t>Your </a:t>
            </a:r>
            <a:r>
              <a:rPr lang="en-GB" dirty="0"/>
              <a:t>presentation should be appropriately structured to </a:t>
            </a:r>
            <a:r>
              <a:rPr lang="en-GB" dirty="0" smtClean="0"/>
              <a:t>introduction, background </a:t>
            </a:r>
            <a:r>
              <a:rPr lang="en-GB" dirty="0"/>
              <a:t>literature, </a:t>
            </a:r>
            <a:r>
              <a:rPr lang="en-GB" dirty="0" smtClean="0"/>
              <a:t>objectives, data </a:t>
            </a:r>
            <a:r>
              <a:rPr lang="en-GB" dirty="0"/>
              <a:t>collection </a:t>
            </a:r>
            <a:r>
              <a:rPr lang="en-GB" dirty="0" smtClean="0"/>
              <a:t>process, findings </a:t>
            </a:r>
            <a:r>
              <a:rPr lang="en-GB" dirty="0"/>
              <a:t>and conclusions/recommendations. </a:t>
            </a:r>
          </a:p>
          <a:p>
            <a:pPr>
              <a:spcBef>
                <a:spcPts val="300"/>
              </a:spcBef>
              <a:buFont typeface="Arial" pitchFamily="34" charset="0"/>
              <a:buChar char="•"/>
            </a:pPr>
            <a:r>
              <a:rPr lang="en-GB" dirty="0"/>
              <a:t>The team should end the presentation with a reflection on the group project.  </a:t>
            </a:r>
          </a:p>
          <a:p>
            <a:pPr lvl="3">
              <a:buFont typeface="Arial" pitchFamily="34" charset="0"/>
              <a:buChar char="•"/>
            </a:pPr>
            <a:r>
              <a:rPr lang="en-GB" dirty="0"/>
              <a:t>Consider, with hindsight, what you might have done differently, the successful or less successful elements of the tasks. You may make recommendations for future work, as appropriate. </a:t>
            </a:r>
          </a:p>
          <a:p>
            <a:endParaRPr lang="en-GB" dirty="0"/>
          </a:p>
        </p:txBody>
      </p:sp>
      <p:sp>
        <p:nvSpPr>
          <p:cNvPr id="3" name="Title 2"/>
          <p:cNvSpPr>
            <a:spLocks noGrp="1"/>
          </p:cNvSpPr>
          <p:nvPr>
            <p:ph type="title"/>
          </p:nvPr>
        </p:nvSpPr>
        <p:spPr/>
        <p:txBody>
          <a:bodyPr/>
          <a:lstStyle/>
          <a:p>
            <a:r>
              <a:rPr lang="en-GB" dirty="0"/>
              <a:t>The Assignment</a:t>
            </a:r>
          </a:p>
        </p:txBody>
      </p:sp>
    </p:spTree>
    <p:extLst>
      <p:ext uri="{BB962C8B-B14F-4D97-AF65-F5344CB8AC3E}">
        <p14:creationId xmlns:p14="http://schemas.microsoft.com/office/powerpoint/2010/main" val="3454046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3984556"/>
          </a:xfrm>
        </p:spPr>
        <p:txBody>
          <a:bodyPr>
            <a:noAutofit/>
          </a:bodyPr>
          <a:lstStyle/>
          <a:p>
            <a:pPr>
              <a:buFont typeface="Arial" pitchFamily="34" charset="0"/>
              <a:buChar char="•"/>
            </a:pPr>
            <a:r>
              <a:rPr lang="en-GB" b="0" dirty="0" smtClean="0"/>
              <a:t>After </a:t>
            </a:r>
            <a:r>
              <a:rPr lang="en-GB" b="0" dirty="0"/>
              <a:t>your presentation, there will be a 5 minute question and answer session, during which, each team member will need to demonstrate knowledge and understanding of the research process/project</a:t>
            </a:r>
            <a:r>
              <a:rPr lang="en-GB" b="0" dirty="0" smtClean="0"/>
              <a:t>.</a:t>
            </a:r>
          </a:p>
          <a:p>
            <a:pPr marL="0" indent="0" algn="ctr"/>
            <a:r>
              <a:rPr lang="en-GB" b="0" dirty="0" smtClean="0">
                <a:solidFill>
                  <a:srgbClr val="FE6E02"/>
                </a:solidFill>
              </a:rPr>
              <a:t>THE QUESTIONS WILL COME FROM THE AUDIENCE (YOU WILL BE REQUIRED TO PARTICIPATE AND ASK APPROPRIATE QUESTIONS)</a:t>
            </a:r>
            <a:endParaRPr lang="en-GB" b="0" dirty="0">
              <a:solidFill>
                <a:srgbClr val="FE6E02"/>
              </a:solidFill>
            </a:endParaRPr>
          </a:p>
        </p:txBody>
      </p:sp>
      <p:sp>
        <p:nvSpPr>
          <p:cNvPr id="2" name="Title 1"/>
          <p:cNvSpPr>
            <a:spLocks noGrp="1"/>
          </p:cNvSpPr>
          <p:nvPr>
            <p:ph type="title"/>
          </p:nvPr>
        </p:nvSpPr>
        <p:spPr/>
        <p:txBody>
          <a:bodyPr/>
          <a:lstStyle/>
          <a:p>
            <a:r>
              <a:rPr lang="en-GB" dirty="0" smtClean="0"/>
              <a:t>The Assignment</a:t>
            </a:r>
            <a:endParaRPr lang="en-GB" dirty="0"/>
          </a:p>
        </p:txBody>
      </p:sp>
    </p:spTree>
    <p:extLst>
      <p:ext uri="{BB962C8B-B14F-4D97-AF65-F5344CB8AC3E}">
        <p14:creationId xmlns:p14="http://schemas.microsoft.com/office/powerpoint/2010/main" val="861844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Font typeface="Arial" pitchFamily="34" charset="0"/>
              <a:buChar char="•"/>
            </a:pPr>
            <a:r>
              <a:rPr lang="en-GB" dirty="0"/>
              <a:t>Team presentations will take place between </a:t>
            </a:r>
            <a:endParaRPr lang="en-GB" dirty="0" smtClean="0"/>
          </a:p>
          <a:p>
            <a:pPr>
              <a:buFont typeface="Arial" pitchFamily="34" charset="0"/>
              <a:buChar char="•"/>
            </a:pPr>
            <a:endParaRPr lang="en-GB" dirty="0">
              <a:solidFill>
                <a:srgbClr val="FE6E02"/>
              </a:solidFill>
            </a:endParaRPr>
          </a:p>
          <a:p>
            <a:pPr>
              <a:buFont typeface="Arial" pitchFamily="34" charset="0"/>
              <a:buChar char="•"/>
            </a:pPr>
            <a:r>
              <a:rPr lang="en-GB" dirty="0" smtClean="0">
                <a:solidFill>
                  <a:srgbClr val="FE6E02"/>
                </a:solidFill>
              </a:rPr>
              <a:t>A </a:t>
            </a:r>
            <a:r>
              <a:rPr lang="en-GB" dirty="0">
                <a:solidFill>
                  <a:srgbClr val="FE6E02"/>
                </a:solidFill>
              </a:rPr>
              <a:t>TIMETABLE OF THE SESSIONS WILL BE AVAILABLE IN THE TUTORIALS YOU TO SELECT YOUR PRESENTATION TIME. OTHERWISE ONE WILL BE ALLOCATED TO YOU GROUP.</a:t>
            </a:r>
            <a:endParaRPr lang="en-GB" dirty="0"/>
          </a:p>
          <a:p>
            <a:pPr>
              <a:buFont typeface="Arial" pitchFamily="34" charset="0"/>
              <a:buChar char="•"/>
            </a:pPr>
            <a:r>
              <a:rPr lang="en-GB" dirty="0" smtClean="0"/>
              <a:t>1 person from the group will submit </a:t>
            </a:r>
            <a:r>
              <a:rPr lang="en-GB" dirty="0"/>
              <a:t>a copy of your data collection instruments and PowerPoint slides </a:t>
            </a:r>
            <a:r>
              <a:rPr lang="en-GB" dirty="0" smtClean="0"/>
              <a:t>on</a:t>
            </a:r>
            <a:endParaRPr lang="en-GB" dirty="0"/>
          </a:p>
          <a:p>
            <a:endParaRPr lang="en-GB" dirty="0"/>
          </a:p>
        </p:txBody>
      </p:sp>
      <p:sp>
        <p:nvSpPr>
          <p:cNvPr id="3" name="Title 2"/>
          <p:cNvSpPr>
            <a:spLocks noGrp="1"/>
          </p:cNvSpPr>
          <p:nvPr>
            <p:ph type="title"/>
          </p:nvPr>
        </p:nvSpPr>
        <p:spPr/>
        <p:txBody>
          <a:bodyPr/>
          <a:lstStyle/>
          <a:p>
            <a:r>
              <a:rPr lang="en-GB" dirty="0"/>
              <a:t>The Assignment</a:t>
            </a:r>
          </a:p>
        </p:txBody>
      </p:sp>
    </p:spTree>
    <p:extLst>
      <p:ext uri="{BB962C8B-B14F-4D97-AF65-F5344CB8AC3E}">
        <p14:creationId xmlns:p14="http://schemas.microsoft.com/office/powerpoint/2010/main" val="3213916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GB" dirty="0" smtClean="0"/>
              <a:t>PEER REVIEW</a:t>
            </a:r>
            <a:endParaRPr lang="en-GB" dirty="0" smtClean="0"/>
          </a:p>
          <a:p>
            <a:pPr>
              <a:buFont typeface="Arial" pitchFamily="34" charset="0"/>
              <a:buChar char="•"/>
            </a:pPr>
            <a:r>
              <a:rPr lang="en-GB" dirty="0" smtClean="0"/>
              <a:t>Audience will </a:t>
            </a:r>
            <a:r>
              <a:rPr lang="en-GB" dirty="0"/>
              <a:t>participate </a:t>
            </a:r>
            <a:r>
              <a:rPr lang="en-GB" dirty="0" smtClean="0"/>
              <a:t>in a review </a:t>
            </a:r>
            <a:r>
              <a:rPr lang="en-GB" dirty="0"/>
              <a:t>process in which your team will assess the presentations of the other teams in your tutorial group.  </a:t>
            </a:r>
            <a:endParaRPr lang="en-GB" dirty="0" smtClean="0"/>
          </a:p>
          <a:p>
            <a:pPr>
              <a:buFont typeface="Arial" pitchFamily="34" charset="0"/>
              <a:buChar char="•"/>
            </a:pPr>
            <a:r>
              <a:rPr lang="en-GB" dirty="0" smtClean="0"/>
              <a:t>You </a:t>
            </a:r>
            <a:r>
              <a:rPr lang="en-GB" dirty="0"/>
              <a:t>will observe (15 minutes) and ask questions (5 minutes) of the other groups’ presentations.  </a:t>
            </a:r>
            <a:endParaRPr lang="en-GB" dirty="0" smtClean="0"/>
          </a:p>
          <a:p>
            <a:pPr>
              <a:buFont typeface="Arial" pitchFamily="34" charset="0"/>
              <a:buChar char="•"/>
            </a:pPr>
            <a:r>
              <a:rPr lang="en-GB" dirty="0" smtClean="0"/>
              <a:t>During </a:t>
            </a:r>
            <a:r>
              <a:rPr lang="en-GB" dirty="0"/>
              <a:t>the final 5 minutes, you will allocate marks using the assessment criteria and guidance </a:t>
            </a:r>
            <a:r>
              <a:rPr lang="en-GB" dirty="0" smtClean="0"/>
              <a:t>and </a:t>
            </a:r>
            <a:r>
              <a:rPr lang="en-GB" dirty="0"/>
              <a:t>write a brief commentary as feedback to your peers. </a:t>
            </a:r>
            <a:endParaRPr lang="en-GB" dirty="0" smtClean="0"/>
          </a:p>
        </p:txBody>
      </p:sp>
      <p:sp>
        <p:nvSpPr>
          <p:cNvPr id="2" name="Title 1"/>
          <p:cNvSpPr>
            <a:spLocks noGrp="1"/>
          </p:cNvSpPr>
          <p:nvPr>
            <p:ph type="title"/>
          </p:nvPr>
        </p:nvSpPr>
        <p:spPr/>
        <p:txBody>
          <a:bodyPr/>
          <a:lstStyle/>
          <a:p>
            <a:r>
              <a:rPr lang="en-GB" dirty="0" smtClean="0"/>
              <a:t>The Assignment</a:t>
            </a:r>
            <a:endParaRPr lang="en-GB" dirty="0"/>
          </a:p>
        </p:txBody>
      </p:sp>
    </p:spTree>
    <p:extLst>
      <p:ext uri="{BB962C8B-B14F-4D97-AF65-F5344CB8AC3E}">
        <p14:creationId xmlns:p14="http://schemas.microsoft.com/office/powerpoint/2010/main" val="26926978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a:t>The percentage marks for this assessment are divided as follows:</a:t>
            </a:r>
          </a:p>
          <a:p>
            <a:pPr lvl="1"/>
            <a:r>
              <a:rPr lang="en-GB" dirty="0" smtClean="0"/>
              <a:t>50</a:t>
            </a:r>
            <a:r>
              <a:rPr lang="en-GB" dirty="0"/>
              <a:t>% will be awarded by your tutor for the presentation and all the skills associated with the project.</a:t>
            </a:r>
          </a:p>
          <a:p>
            <a:pPr lvl="1"/>
            <a:r>
              <a:rPr lang="en-GB" dirty="0"/>
              <a:t>25% will be awarded through peer assessment, by the other groups in the audience.</a:t>
            </a:r>
          </a:p>
          <a:p>
            <a:pPr lvl="1"/>
            <a:r>
              <a:rPr lang="en-GB" dirty="0"/>
              <a:t>25% will be awarded by your tutor as an evaluation of your participation as a peer marker.</a:t>
            </a:r>
          </a:p>
        </p:txBody>
      </p:sp>
      <p:sp>
        <p:nvSpPr>
          <p:cNvPr id="2" name="Title 1"/>
          <p:cNvSpPr>
            <a:spLocks noGrp="1"/>
          </p:cNvSpPr>
          <p:nvPr>
            <p:ph type="title"/>
          </p:nvPr>
        </p:nvSpPr>
        <p:spPr/>
        <p:txBody>
          <a:bodyPr/>
          <a:lstStyle/>
          <a:p>
            <a:r>
              <a:rPr lang="en-GB" dirty="0" smtClean="0"/>
              <a:t>The Assignment</a:t>
            </a:r>
            <a:endParaRPr lang="en-GB" dirty="0"/>
          </a:p>
        </p:txBody>
      </p:sp>
    </p:spTree>
    <p:extLst>
      <p:ext uri="{BB962C8B-B14F-4D97-AF65-F5344CB8AC3E}">
        <p14:creationId xmlns:p14="http://schemas.microsoft.com/office/powerpoint/2010/main" val="34237531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268760"/>
            <a:ext cx="7520940" cy="4248472"/>
          </a:xfrm>
        </p:spPr>
        <p:txBody>
          <a:bodyPr>
            <a:normAutofit fontScale="77500" lnSpcReduction="20000"/>
          </a:bodyPr>
          <a:lstStyle/>
          <a:p>
            <a:pPr marL="109728" indent="0">
              <a:buNone/>
            </a:pPr>
            <a:r>
              <a:rPr lang="en-GB" sz="2300" dirty="0" smtClean="0"/>
              <a:t>Benefits </a:t>
            </a:r>
            <a:r>
              <a:rPr lang="en-GB" sz="2300" dirty="0" smtClean="0"/>
              <a:t>of peer assessment include</a:t>
            </a:r>
            <a:r>
              <a:rPr lang="en-GB" sz="2300" dirty="0"/>
              <a:t>:</a:t>
            </a:r>
          </a:p>
          <a:p>
            <a:pPr lvl="1">
              <a:buFont typeface="Arial" pitchFamily="34" charset="0"/>
              <a:buChar char="•"/>
            </a:pPr>
            <a:r>
              <a:rPr lang="en-GB" dirty="0" smtClean="0"/>
              <a:t>increasing </a:t>
            </a:r>
            <a:r>
              <a:rPr lang="en-GB" dirty="0"/>
              <a:t>feedback to students; </a:t>
            </a:r>
            <a:endParaRPr lang="en-GB" dirty="0" smtClean="0"/>
          </a:p>
          <a:p>
            <a:pPr lvl="1">
              <a:buFont typeface="Arial" pitchFamily="34" charset="0"/>
              <a:buChar char="•"/>
            </a:pPr>
            <a:r>
              <a:rPr lang="en-GB" dirty="0" smtClean="0"/>
              <a:t>giving </a:t>
            </a:r>
            <a:r>
              <a:rPr lang="en-GB" dirty="0"/>
              <a:t>students a sense of ownership of the assessment process; </a:t>
            </a:r>
            <a:endParaRPr lang="en-GB" dirty="0" smtClean="0"/>
          </a:p>
          <a:p>
            <a:pPr lvl="1">
              <a:buFont typeface="Arial" pitchFamily="34" charset="0"/>
              <a:buChar char="•"/>
            </a:pPr>
            <a:r>
              <a:rPr lang="en-GB" dirty="0" smtClean="0"/>
              <a:t>encouraging </a:t>
            </a:r>
            <a:r>
              <a:rPr lang="en-GB" dirty="0"/>
              <a:t>students to be more involved and take more responsibility for their learning</a:t>
            </a:r>
            <a:r>
              <a:rPr lang="en-GB" dirty="0" smtClean="0"/>
              <a:t>;</a:t>
            </a:r>
          </a:p>
          <a:p>
            <a:pPr lvl="1">
              <a:buFont typeface="Arial" pitchFamily="34" charset="0"/>
              <a:buChar char="•"/>
            </a:pPr>
            <a:r>
              <a:rPr lang="en-GB" dirty="0" smtClean="0"/>
              <a:t>encouraging </a:t>
            </a:r>
            <a:r>
              <a:rPr lang="en-GB" dirty="0"/>
              <a:t>critical analysis of student work, </a:t>
            </a:r>
            <a:r>
              <a:rPr lang="en-GB" dirty="0" smtClean="0"/>
              <a:t>to see </a:t>
            </a:r>
            <a:r>
              <a:rPr lang="en-GB" dirty="0"/>
              <a:t>beyond a mark/grade.</a:t>
            </a:r>
          </a:p>
          <a:p>
            <a:pPr>
              <a:spcBef>
                <a:spcPts val="0"/>
              </a:spcBef>
            </a:pPr>
            <a:r>
              <a:rPr lang="en-GB" sz="2300" dirty="0"/>
              <a:t> </a:t>
            </a:r>
          </a:p>
          <a:p>
            <a:r>
              <a:rPr lang="en-GB" sz="2300" dirty="0"/>
              <a:t>However, disadvantages may be encountered </a:t>
            </a:r>
            <a:r>
              <a:rPr lang="en-GB" sz="2300" dirty="0" smtClean="0"/>
              <a:t>when;</a:t>
            </a:r>
          </a:p>
          <a:p>
            <a:pPr lvl="1">
              <a:buFont typeface="Arial" pitchFamily="34" charset="0"/>
              <a:buChar char="•"/>
            </a:pPr>
            <a:r>
              <a:rPr lang="en-GB" dirty="0" smtClean="0"/>
              <a:t>students </a:t>
            </a:r>
            <a:r>
              <a:rPr lang="en-GB" dirty="0"/>
              <a:t>lack the ability to evaluate each other, </a:t>
            </a:r>
            <a:endParaRPr lang="en-GB" dirty="0" smtClean="0"/>
          </a:p>
          <a:p>
            <a:pPr lvl="1">
              <a:buFont typeface="Arial" pitchFamily="34" charset="0"/>
              <a:buChar char="•"/>
            </a:pPr>
            <a:r>
              <a:rPr lang="en-GB" dirty="0" smtClean="0"/>
              <a:t>do </a:t>
            </a:r>
            <a:r>
              <a:rPr lang="en-GB" dirty="0"/>
              <a:t>not take it seriously, </a:t>
            </a:r>
            <a:endParaRPr lang="en-GB" dirty="0" smtClean="0"/>
          </a:p>
          <a:p>
            <a:pPr lvl="1">
              <a:buFont typeface="Arial" pitchFamily="34" charset="0"/>
              <a:buChar char="•"/>
            </a:pPr>
            <a:r>
              <a:rPr lang="en-GB" dirty="0" smtClean="0"/>
              <a:t>or </a:t>
            </a:r>
            <a:r>
              <a:rPr lang="en-GB" dirty="0"/>
              <a:t>fear discrimination</a:t>
            </a:r>
            <a:r>
              <a:rPr lang="en-GB" dirty="0" smtClean="0"/>
              <a:t>.</a:t>
            </a:r>
          </a:p>
          <a:p>
            <a:pPr marL="0" lvl="1" indent="0" algn="ctr">
              <a:buNone/>
            </a:pPr>
            <a:r>
              <a:rPr lang="en-GB" b="1" dirty="0"/>
              <a:t>THIS WILL BE A MONITORED ACTIVITY, SO THERE SHOULD BE NO FEAR OF DISCRIMINATION, </a:t>
            </a:r>
            <a:endParaRPr lang="en-GB" b="1" dirty="0" smtClean="0"/>
          </a:p>
          <a:p>
            <a:pPr marL="0" lvl="1" indent="0" algn="ctr">
              <a:buNone/>
            </a:pPr>
            <a:r>
              <a:rPr lang="en-GB" b="1" dirty="0" smtClean="0"/>
              <a:t>HOWEVER </a:t>
            </a:r>
            <a:r>
              <a:rPr lang="en-GB" b="1" dirty="0"/>
              <a:t>WHILE WE WILL ENSURE YOU ARE PREPARED, YOU MUST TAKE THE PROCESS SERIOUSLY…YOUR GRADES DEPEND ON IT!</a:t>
            </a:r>
          </a:p>
        </p:txBody>
      </p:sp>
      <p:sp>
        <p:nvSpPr>
          <p:cNvPr id="2" name="Title 1"/>
          <p:cNvSpPr>
            <a:spLocks noGrp="1"/>
          </p:cNvSpPr>
          <p:nvPr>
            <p:ph type="title"/>
          </p:nvPr>
        </p:nvSpPr>
        <p:spPr/>
        <p:txBody>
          <a:bodyPr/>
          <a:lstStyle/>
          <a:p>
            <a:r>
              <a:rPr lang="en-GB" dirty="0" smtClean="0"/>
              <a:t>What is Peer Assessment?</a:t>
            </a:r>
            <a:endParaRPr lang="en-GB" dirty="0"/>
          </a:p>
        </p:txBody>
      </p:sp>
    </p:spTree>
    <p:extLst>
      <p:ext uri="{BB962C8B-B14F-4D97-AF65-F5344CB8AC3E}">
        <p14:creationId xmlns:p14="http://schemas.microsoft.com/office/powerpoint/2010/main" val="18384636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ctr"/>
            <a:r>
              <a:rPr lang="en-GB" dirty="0"/>
              <a:t>The Higher Education Academy (2009) states </a:t>
            </a:r>
            <a:r>
              <a:rPr lang="en-GB" dirty="0" smtClean="0"/>
              <a:t>that:</a:t>
            </a:r>
          </a:p>
          <a:p>
            <a:pPr marL="109728" indent="0" algn="ctr">
              <a:buNone/>
            </a:pPr>
            <a:endParaRPr lang="en-GB" dirty="0" smtClean="0"/>
          </a:p>
          <a:p>
            <a:pPr marL="109728" indent="0" algn="ctr">
              <a:buNone/>
            </a:pPr>
            <a:r>
              <a:rPr lang="en-GB" i="1" dirty="0" smtClean="0"/>
              <a:t>‘</a:t>
            </a:r>
            <a:r>
              <a:rPr lang="en-GB" i="1" dirty="0"/>
              <a:t>peer assessment is the assessment of student work by other students’ and identifies that engaging students in peer assessment can help them in learning to evaluate their own learning and in interpreting assessment </a:t>
            </a:r>
            <a:r>
              <a:rPr lang="en-GB" i="1" dirty="0" smtClean="0"/>
              <a:t>criteria’.</a:t>
            </a:r>
            <a:endParaRPr lang="en-GB" i="1" dirty="0"/>
          </a:p>
          <a:p>
            <a:endParaRPr lang="en-GB" dirty="0"/>
          </a:p>
        </p:txBody>
      </p:sp>
      <p:sp>
        <p:nvSpPr>
          <p:cNvPr id="3" name="Title 2"/>
          <p:cNvSpPr>
            <a:spLocks noGrp="1"/>
          </p:cNvSpPr>
          <p:nvPr>
            <p:ph type="title"/>
          </p:nvPr>
        </p:nvSpPr>
        <p:spPr/>
        <p:txBody>
          <a:bodyPr/>
          <a:lstStyle/>
          <a:p>
            <a:r>
              <a:rPr lang="en-GB" dirty="0" smtClean="0"/>
              <a:t>Peer Assessment</a:t>
            </a:r>
            <a:endParaRPr lang="en-GB" dirty="0"/>
          </a:p>
        </p:txBody>
      </p:sp>
    </p:spTree>
    <p:extLst>
      <p:ext uri="{BB962C8B-B14F-4D97-AF65-F5344CB8AC3E}">
        <p14:creationId xmlns:p14="http://schemas.microsoft.com/office/powerpoint/2010/main" val="35787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8362" y="1556792"/>
            <a:ext cx="3355538" cy="3744416"/>
          </a:xfrm>
        </p:spPr>
        <p:txBody>
          <a:bodyPr>
            <a:normAutofit fontScale="62500" lnSpcReduction="20000"/>
          </a:bodyPr>
          <a:lstStyle/>
          <a:p>
            <a:pPr marL="0" indent="0"/>
            <a:r>
              <a:rPr lang="en-GB" dirty="0" smtClean="0"/>
              <a:t>You will complete exactly the same marking criteria as your tutor and assign marks out of 100.</a:t>
            </a:r>
          </a:p>
          <a:p>
            <a:pPr marL="0" indent="0"/>
            <a:r>
              <a:rPr lang="en-GB" dirty="0" smtClean="0"/>
              <a:t>The marking criteria is divided into 5 sections;</a:t>
            </a:r>
          </a:p>
          <a:p>
            <a:pPr>
              <a:buFont typeface="+mj-lt"/>
              <a:buAutoNum type="arabicPeriod"/>
            </a:pPr>
            <a:r>
              <a:rPr lang="en-GB" dirty="0" smtClean="0"/>
              <a:t>Research informed literature</a:t>
            </a:r>
          </a:p>
          <a:p>
            <a:pPr>
              <a:buFont typeface="+mj-lt"/>
              <a:buAutoNum type="arabicPeriod"/>
            </a:pPr>
            <a:r>
              <a:rPr lang="en-GB" dirty="0" smtClean="0"/>
              <a:t>Knowledge and understanding of subject</a:t>
            </a:r>
          </a:p>
          <a:p>
            <a:pPr>
              <a:buFont typeface="+mj-lt"/>
              <a:buAutoNum type="arabicPeriod"/>
            </a:pPr>
            <a:r>
              <a:rPr lang="en-GB" dirty="0" smtClean="0"/>
              <a:t>Analysis</a:t>
            </a:r>
          </a:p>
          <a:p>
            <a:pPr>
              <a:buFont typeface="+mj-lt"/>
              <a:buAutoNum type="arabicPeriod"/>
            </a:pPr>
            <a:r>
              <a:rPr lang="en-GB" dirty="0" smtClean="0"/>
              <a:t>Practical application and deployment</a:t>
            </a:r>
          </a:p>
          <a:p>
            <a:pPr>
              <a:buFont typeface="+mj-lt"/>
              <a:buAutoNum type="arabicPeriod"/>
            </a:pPr>
            <a:r>
              <a:rPr lang="en-GB" dirty="0" smtClean="0"/>
              <a:t>Skills for professional practice</a:t>
            </a:r>
            <a:endParaRPr lang="en-GB" dirty="0"/>
          </a:p>
        </p:txBody>
      </p:sp>
      <p:sp>
        <p:nvSpPr>
          <p:cNvPr id="2" name="Title 1"/>
          <p:cNvSpPr>
            <a:spLocks noGrp="1"/>
          </p:cNvSpPr>
          <p:nvPr>
            <p:ph type="title"/>
          </p:nvPr>
        </p:nvSpPr>
        <p:spPr>
          <a:xfrm>
            <a:off x="4988362" y="260648"/>
            <a:ext cx="3355538" cy="1368152"/>
          </a:xfrm>
        </p:spPr>
        <p:txBody>
          <a:bodyPr>
            <a:normAutofit/>
          </a:bodyPr>
          <a:lstStyle/>
          <a:p>
            <a:r>
              <a:rPr lang="en-GB" sz="2800" dirty="0" smtClean="0"/>
              <a:t>Assessment Paper</a:t>
            </a:r>
            <a:endParaRPr lang="en-GB" sz="2800"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4736842" cy="5400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19919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628800"/>
            <a:ext cx="7520940" cy="4032448"/>
          </a:xfrm>
        </p:spPr>
        <p:txBody>
          <a:bodyPr>
            <a:normAutofit fontScale="55000" lnSpcReduction="20000"/>
          </a:bodyPr>
          <a:lstStyle/>
          <a:p>
            <a:pPr>
              <a:buFont typeface="Arial" pitchFamily="34" charset="0"/>
              <a:buChar char="•"/>
            </a:pPr>
            <a:r>
              <a:rPr lang="en-GB" b="0" dirty="0"/>
              <a:t>As this assessment extends the secondary research you conducted for assignment one,  it focuses more on the knowledge and understanding; and analysis of the data obtained during the primary research. </a:t>
            </a:r>
            <a:endParaRPr lang="en-GB" b="0" dirty="0" smtClean="0"/>
          </a:p>
          <a:p>
            <a:pPr>
              <a:buFont typeface="Arial" pitchFamily="34" charset="0"/>
              <a:buChar char="•"/>
            </a:pPr>
            <a:r>
              <a:rPr lang="en-GB" b="0" dirty="0" smtClean="0"/>
              <a:t>However</a:t>
            </a:r>
            <a:r>
              <a:rPr lang="en-GB" b="0" dirty="0"/>
              <a:t>, where you refer to literature, including research methods literature, you must reference correctly, using the Harvard system.  </a:t>
            </a:r>
            <a:endParaRPr lang="en-GB" b="0" dirty="0" smtClean="0"/>
          </a:p>
          <a:p>
            <a:pPr>
              <a:buFont typeface="Arial" pitchFamily="34" charset="0"/>
              <a:buChar char="•"/>
            </a:pPr>
            <a:r>
              <a:rPr lang="en-GB" b="0" dirty="0" smtClean="0"/>
              <a:t>Your </a:t>
            </a:r>
            <a:r>
              <a:rPr lang="en-GB" b="0" dirty="0"/>
              <a:t>sources can include textbooks, academic journals and academic based websites.  </a:t>
            </a:r>
            <a:endParaRPr lang="en-GB" b="0" dirty="0" smtClean="0"/>
          </a:p>
          <a:p>
            <a:pPr>
              <a:buFont typeface="Arial" pitchFamily="34" charset="0"/>
              <a:buChar char="•"/>
            </a:pPr>
            <a:r>
              <a:rPr lang="en-GB" b="0" dirty="0" smtClean="0"/>
              <a:t>It </a:t>
            </a:r>
            <a:r>
              <a:rPr lang="en-GB" b="0" dirty="0"/>
              <a:t>is perfectly permissible to include industry-focused and governmental sources.  </a:t>
            </a:r>
            <a:endParaRPr lang="en-GB" b="0" dirty="0" smtClean="0"/>
          </a:p>
          <a:p>
            <a:pPr>
              <a:buFont typeface="Arial" pitchFamily="34" charset="0"/>
              <a:buChar char="•"/>
            </a:pPr>
            <a:r>
              <a:rPr lang="en-GB" b="0" dirty="0" smtClean="0"/>
              <a:t>However</a:t>
            </a:r>
            <a:r>
              <a:rPr lang="en-GB" b="0" dirty="0"/>
              <a:t>, do not use less credible sources, for example internet sites such as Tutor2U and Wikipedia.  </a:t>
            </a:r>
            <a:endParaRPr lang="en-GB" b="0" dirty="0" smtClean="0"/>
          </a:p>
          <a:p>
            <a:pPr>
              <a:buFont typeface="Arial" pitchFamily="34" charset="0"/>
              <a:buChar char="•"/>
            </a:pPr>
            <a:r>
              <a:rPr lang="en-GB" b="0" dirty="0" smtClean="0"/>
              <a:t>Your </a:t>
            </a:r>
            <a:r>
              <a:rPr lang="en-GB" b="0" dirty="0"/>
              <a:t>use of in-text citations and the reference list at the end of the presentation will be closely examined to ensure that you are conforming to referencing convention</a:t>
            </a:r>
            <a:r>
              <a:rPr lang="en-GB" b="0" dirty="0" smtClean="0"/>
              <a:t>.</a:t>
            </a:r>
          </a:p>
          <a:p>
            <a:pPr marL="0" indent="0" algn="ctr"/>
            <a:r>
              <a:rPr lang="en-GB" dirty="0" smtClean="0"/>
              <a:t>THIS SECTION ONLY HAS 10 MARKS AVAILABLE.</a:t>
            </a:r>
          </a:p>
          <a:p>
            <a:pPr marL="0" indent="0" algn="ctr"/>
            <a:r>
              <a:rPr lang="en-GB" dirty="0" smtClean="0"/>
              <a:t>WHAT SHOULD YOU BE LOOKING FOR HERE?</a:t>
            </a:r>
            <a:endParaRPr lang="en-GB" dirty="0"/>
          </a:p>
        </p:txBody>
      </p:sp>
      <p:sp>
        <p:nvSpPr>
          <p:cNvPr id="2" name="Title 1"/>
          <p:cNvSpPr>
            <a:spLocks noGrp="1"/>
          </p:cNvSpPr>
          <p:nvPr>
            <p:ph type="title"/>
          </p:nvPr>
        </p:nvSpPr>
        <p:spPr/>
        <p:txBody>
          <a:bodyPr>
            <a:normAutofit fontScale="90000"/>
          </a:bodyPr>
          <a:lstStyle/>
          <a:p>
            <a:r>
              <a:rPr lang="en-GB" b="1" dirty="0"/>
              <a:t>1. Research-informed Literature </a:t>
            </a:r>
            <a:r>
              <a:rPr lang="en-GB" dirty="0"/>
              <a:t/>
            </a:r>
            <a:br>
              <a:rPr lang="en-GB" dirty="0"/>
            </a:br>
            <a:r>
              <a:rPr lang="en-GB" sz="1600" dirty="0"/>
              <a:t>Extent of research and/or own reading, selection of credible sources, application of appropriate referencing conventions.</a:t>
            </a:r>
          </a:p>
        </p:txBody>
      </p:sp>
    </p:spTree>
    <p:extLst>
      <p:ext uri="{BB962C8B-B14F-4D97-AF65-F5344CB8AC3E}">
        <p14:creationId xmlns:p14="http://schemas.microsoft.com/office/powerpoint/2010/main" val="22186440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484784"/>
            <a:ext cx="7520940" cy="4248472"/>
          </a:xfrm>
        </p:spPr>
        <p:txBody>
          <a:bodyPr>
            <a:normAutofit fontScale="77500" lnSpcReduction="20000"/>
          </a:bodyPr>
          <a:lstStyle/>
          <a:p>
            <a:pPr>
              <a:buFont typeface="Arial" pitchFamily="34" charset="0"/>
              <a:buChar char="•"/>
            </a:pPr>
            <a:r>
              <a:rPr lang="en-GB" dirty="0" smtClean="0"/>
              <a:t>Linkage to the first submission, using the sources that were found in the literature review.</a:t>
            </a:r>
          </a:p>
          <a:p>
            <a:pPr>
              <a:buFont typeface="Arial" pitchFamily="34" charset="0"/>
              <a:buChar char="•"/>
            </a:pPr>
            <a:r>
              <a:rPr lang="en-GB" dirty="0" smtClean="0"/>
              <a:t>Not a huge list of direct quotes.</a:t>
            </a:r>
          </a:p>
          <a:p>
            <a:pPr>
              <a:buFont typeface="Arial" pitchFamily="34" charset="0"/>
              <a:buChar char="•"/>
            </a:pPr>
            <a:r>
              <a:rPr lang="en-GB" dirty="0" smtClean="0"/>
              <a:t>Good quality academic sources, not Wikipedia!</a:t>
            </a:r>
          </a:p>
          <a:p>
            <a:pPr>
              <a:buFont typeface="Arial" pitchFamily="34" charset="0"/>
              <a:buChar char="•"/>
            </a:pPr>
            <a:r>
              <a:rPr lang="en-GB" dirty="0" smtClean="0"/>
              <a:t>Any </a:t>
            </a:r>
            <a:r>
              <a:rPr lang="en-GB" dirty="0"/>
              <a:t>sources </a:t>
            </a:r>
            <a:r>
              <a:rPr lang="en-GB" dirty="0" smtClean="0"/>
              <a:t>used were current </a:t>
            </a:r>
            <a:r>
              <a:rPr lang="en-GB" dirty="0"/>
              <a:t>and up-to-date, typically published within the last five years or so, though seminal works in the field may be older.  </a:t>
            </a:r>
            <a:endParaRPr lang="en-GB" dirty="0" smtClean="0"/>
          </a:p>
          <a:p>
            <a:pPr>
              <a:buFont typeface="Arial" pitchFamily="34" charset="0"/>
              <a:buChar char="•"/>
            </a:pPr>
            <a:r>
              <a:rPr lang="en-GB" dirty="0" smtClean="0"/>
              <a:t>Evidence </a:t>
            </a:r>
            <a:r>
              <a:rPr lang="en-GB" dirty="0"/>
              <a:t>of </a:t>
            </a:r>
            <a:r>
              <a:rPr lang="en-GB" dirty="0" smtClean="0"/>
              <a:t>research/own </a:t>
            </a:r>
            <a:r>
              <a:rPr lang="en-GB" dirty="0"/>
              <a:t>reading throughout </a:t>
            </a:r>
            <a:r>
              <a:rPr lang="en-GB" dirty="0" smtClean="0"/>
              <a:t>the work where relevant, </a:t>
            </a:r>
            <a:r>
              <a:rPr lang="en-GB" dirty="0"/>
              <a:t>using in-text citations in the main body of </a:t>
            </a:r>
            <a:r>
              <a:rPr lang="en-GB" dirty="0" smtClean="0"/>
              <a:t>the presentation.</a:t>
            </a:r>
          </a:p>
          <a:p>
            <a:pPr>
              <a:buFont typeface="Arial" pitchFamily="34" charset="0"/>
              <a:buChar char="•"/>
            </a:pPr>
            <a:r>
              <a:rPr lang="en-GB" dirty="0" smtClean="0"/>
              <a:t>A reference </a:t>
            </a:r>
            <a:r>
              <a:rPr lang="en-GB" dirty="0"/>
              <a:t>list that is alphabetical at the end of </a:t>
            </a:r>
            <a:r>
              <a:rPr lang="en-GB" dirty="0" smtClean="0"/>
              <a:t>the presentation. </a:t>
            </a:r>
          </a:p>
          <a:p>
            <a:pPr>
              <a:buFont typeface="Arial" pitchFamily="34" charset="0"/>
              <a:buChar char="•"/>
            </a:pPr>
            <a:r>
              <a:rPr lang="en-GB" dirty="0" smtClean="0"/>
              <a:t>Correct use of the </a:t>
            </a:r>
            <a:r>
              <a:rPr lang="en-GB" dirty="0"/>
              <a:t>Harvard referencing system. </a:t>
            </a:r>
          </a:p>
        </p:txBody>
      </p:sp>
      <p:sp>
        <p:nvSpPr>
          <p:cNvPr id="2" name="Title 1"/>
          <p:cNvSpPr>
            <a:spLocks noGrp="1"/>
          </p:cNvSpPr>
          <p:nvPr>
            <p:ph type="title"/>
          </p:nvPr>
        </p:nvSpPr>
        <p:spPr/>
        <p:txBody>
          <a:bodyPr/>
          <a:lstStyle/>
          <a:p>
            <a:r>
              <a:rPr lang="en-GB" sz="2600" b="1" dirty="0"/>
              <a:t>1. Research-informed Literature </a:t>
            </a:r>
            <a:r>
              <a:rPr lang="en-GB" dirty="0"/>
              <a:t/>
            </a:r>
            <a:br>
              <a:rPr lang="en-GB" dirty="0"/>
            </a:br>
            <a:r>
              <a:rPr lang="en-GB" sz="1400" dirty="0"/>
              <a:t>Extent of research and/or own reading, selection of credible sources, application of appropriate referencing conventions.</a:t>
            </a:r>
          </a:p>
        </p:txBody>
      </p:sp>
    </p:spTree>
    <p:extLst>
      <p:ext uri="{BB962C8B-B14F-4D97-AF65-F5344CB8AC3E}">
        <p14:creationId xmlns:p14="http://schemas.microsoft.com/office/powerpoint/2010/main" val="30125774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920660"/>
          </a:xfrm>
        </p:spPr>
        <p:txBody>
          <a:bodyPr>
            <a:normAutofit fontScale="70000" lnSpcReduction="20000"/>
          </a:bodyPr>
          <a:lstStyle/>
          <a:p>
            <a:pPr>
              <a:buFont typeface="Arial" pitchFamily="34" charset="0"/>
              <a:buChar char="•"/>
            </a:pPr>
            <a:r>
              <a:rPr lang="en-GB" b="0" dirty="0"/>
              <a:t>Your work must demonstrate the growing extent of your knowledge and understanding of concepts and underlying principles associated with the subject area.  </a:t>
            </a:r>
            <a:endParaRPr lang="en-GB" b="0" dirty="0" smtClean="0"/>
          </a:p>
          <a:p>
            <a:pPr>
              <a:buFont typeface="Arial" pitchFamily="34" charset="0"/>
              <a:buChar char="•"/>
            </a:pPr>
            <a:r>
              <a:rPr lang="en-GB" b="0" i="1" dirty="0" smtClean="0"/>
              <a:t>Knowledge</a:t>
            </a:r>
            <a:r>
              <a:rPr lang="en-GB" b="0" dirty="0" smtClean="0"/>
              <a:t> </a:t>
            </a:r>
            <a:r>
              <a:rPr lang="en-GB" b="0" dirty="0"/>
              <a:t>relates to the facts, information and skills you have acquired through your learning.  </a:t>
            </a:r>
            <a:endParaRPr lang="en-GB" b="0" dirty="0" smtClean="0"/>
          </a:p>
          <a:p>
            <a:pPr>
              <a:buFont typeface="Arial" pitchFamily="34" charset="0"/>
              <a:buChar char="•"/>
            </a:pPr>
            <a:r>
              <a:rPr lang="en-GB" b="0" dirty="0" smtClean="0"/>
              <a:t>You </a:t>
            </a:r>
            <a:r>
              <a:rPr lang="en-GB" b="0" dirty="0"/>
              <a:t>demonstrate your </a:t>
            </a:r>
            <a:r>
              <a:rPr lang="en-GB" b="0" i="1" dirty="0"/>
              <a:t>understanding</a:t>
            </a:r>
            <a:r>
              <a:rPr lang="en-GB" b="0" dirty="0"/>
              <a:t> by interpreting the meaning of the facts and information (knowledge). </a:t>
            </a:r>
            <a:endParaRPr lang="en-GB" b="0" dirty="0" smtClean="0"/>
          </a:p>
          <a:p>
            <a:pPr>
              <a:buFont typeface="Arial" pitchFamily="34" charset="0"/>
              <a:buChar char="•"/>
            </a:pPr>
            <a:r>
              <a:rPr lang="en-GB" b="0" dirty="0" smtClean="0"/>
              <a:t>This </a:t>
            </a:r>
            <a:r>
              <a:rPr lang="en-GB" b="0" dirty="0"/>
              <a:t>means that you need to select and include in your work the concepts, techniques, models, theories, etc. appropriate to the task(s) set.  </a:t>
            </a:r>
            <a:endParaRPr lang="en-GB" b="0" dirty="0" smtClean="0"/>
          </a:p>
          <a:p>
            <a:pPr>
              <a:buFont typeface="Arial" pitchFamily="34" charset="0"/>
              <a:buChar char="•"/>
            </a:pPr>
            <a:r>
              <a:rPr lang="en-GB" b="0" dirty="0" smtClean="0"/>
              <a:t>You </a:t>
            </a:r>
            <a:r>
              <a:rPr lang="en-GB" b="0" dirty="0"/>
              <a:t>should be able to explain the theories, concepts, etc. meaningfully to show your understanding.  </a:t>
            </a:r>
            <a:endParaRPr lang="en-GB" b="0" dirty="0" smtClean="0"/>
          </a:p>
          <a:p>
            <a:pPr>
              <a:buFont typeface="Arial" pitchFamily="34" charset="0"/>
              <a:buChar char="•"/>
            </a:pPr>
            <a:r>
              <a:rPr lang="en-GB" b="0" dirty="0" smtClean="0"/>
              <a:t>Your </a:t>
            </a:r>
            <a:r>
              <a:rPr lang="en-GB" b="0" dirty="0"/>
              <a:t>mark/grade will also depend upon the </a:t>
            </a:r>
            <a:r>
              <a:rPr lang="en-GB" b="0" i="1" dirty="0"/>
              <a:t>extent</a:t>
            </a:r>
            <a:r>
              <a:rPr lang="en-GB" b="0" dirty="0"/>
              <a:t> to which you demonstrate your knowledge and understanding; ideally each should be complete and detailed, with comprehensive coverage</a:t>
            </a:r>
            <a:r>
              <a:rPr lang="en-GB" b="0" dirty="0" smtClean="0"/>
              <a:t>.</a:t>
            </a:r>
          </a:p>
          <a:p>
            <a:pPr marL="0" indent="0" algn="ctr"/>
            <a:r>
              <a:rPr lang="en-GB" dirty="0"/>
              <a:t>THIS </a:t>
            </a:r>
            <a:r>
              <a:rPr lang="en-GB" dirty="0" smtClean="0"/>
              <a:t>SECTION ALSO </a:t>
            </a:r>
            <a:r>
              <a:rPr lang="en-GB" dirty="0"/>
              <a:t>ONLY </a:t>
            </a:r>
            <a:r>
              <a:rPr lang="en-GB" dirty="0" smtClean="0"/>
              <a:t>CARRIES </a:t>
            </a:r>
            <a:r>
              <a:rPr lang="en-GB" dirty="0"/>
              <a:t>10 </a:t>
            </a:r>
            <a:r>
              <a:rPr lang="en-GB" dirty="0" smtClean="0"/>
              <a:t>MARKS.</a:t>
            </a:r>
            <a:endParaRPr lang="en-GB" dirty="0"/>
          </a:p>
          <a:p>
            <a:pPr marL="0" indent="0" algn="ctr"/>
            <a:r>
              <a:rPr lang="en-GB" dirty="0"/>
              <a:t>WHAT SHOULD YOU BE LOOKING FOR HERE</a:t>
            </a:r>
            <a:r>
              <a:rPr lang="en-GB" dirty="0" smtClean="0"/>
              <a:t>?</a:t>
            </a:r>
            <a:endParaRPr lang="en-GB" b="0" dirty="0"/>
          </a:p>
          <a:p>
            <a:endParaRPr lang="en-GB" dirty="0"/>
          </a:p>
        </p:txBody>
      </p:sp>
      <p:sp>
        <p:nvSpPr>
          <p:cNvPr id="2" name="Title 1"/>
          <p:cNvSpPr>
            <a:spLocks noGrp="1"/>
          </p:cNvSpPr>
          <p:nvPr>
            <p:ph type="title"/>
          </p:nvPr>
        </p:nvSpPr>
        <p:spPr>
          <a:xfrm>
            <a:off x="457200" y="274638"/>
            <a:ext cx="8229600" cy="634082"/>
          </a:xfrm>
        </p:spPr>
        <p:txBody>
          <a:bodyPr>
            <a:normAutofit fontScale="90000"/>
          </a:bodyPr>
          <a:lstStyle/>
          <a:p>
            <a:r>
              <a:rPr lang="en-GB" sz="2600" b="1" dirty="0"/>
              <a:t>2. Knowledge and Understanding of Subject</a:t>
            </a:r>
            <a:r>
              <a:rPr lang="en-GB" dirty="0"/>
              <a:t/>
            </a:r>
            <a:br>
              <a:rPr lang="en-GB" dirty="0"/>
            </a:br>
            <a:r>
              <a:rPr lang="en-GB" sz="1400" dirty="0"/>
              <a:t>Extent of knowledge and understanding of concepts and underlying principles associated with the discipline.</a:t>
            </a:r>
          </a:p>
        </p:txBody>
      </p:sp>
    </p:spTree>
    <p:extLst>
      <p:ext uri="{BB962C8B-B14F-4D97-AF65-F5344CB8AC3E}">
        <p14:creationId xmlns:p14="http://schemas.microsoft.com/office/powerpoint/2010/main" val="13402809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556792"/>
            <a:ext cx="7520940" cy="3888432"/>
          </a:xfrm>
        </p:spPr>
        <p:txBody>
          <a:bodyPr>
            <a:normAutofit fontScale="85000" lnSpcReduction="20000"/>
          </a:bodyPr>
          <a:lstStyle/>
          <a:p>
            <a:pPr marL="0" indent="0"/>
            <a:r>
              <a:rPr lang="en-GB" dirty="0"/>
              <a:t>Research Design: </a:t>
            </a:r>
            <a:endParaRPr lang="en-GB" dirty="0" smtClean="0"/>
          </a:p>
          <a:p>
            <a:pPr lvl="3">
              <a:buFont typeface="Arial" pitchFamily="34" charset="0"/>
              <a:buChar char="•"/>
            </a:pPr>
            <a:r>
              <a:rPr lang="en-GB" dirty="0" smtClean="0"/>
              <a:t>A </a:t>
            </a:r>
            <a:r>
              <a:rPr lang="en-GB" dirty="0"/>
              <a:t>questionnaire and an interview schedule, demonstrating </a:t>
            </a:r>
            <a:r>
              <a:rPr lang="en-GB" dirty="0" smtClean="0"/>
              <a:t>knowledge </a:t>
            </a:r>
            <a:r>
              <a:rPr lang="en-GB" dirty="0"/>
              <a:t>of design concepts. </a:t>
            </a:r>
            <a:endParaRPr lang="en-GB" dirty="0" smtClean="0"/>
          </a:p>
          <a:p>
            <a:pPr lvl="3">
              <a:buFont typeface="Arial" pitchFamily="34" charset="0"/>
              <a:buChar char="•"/>
            </a:pPr>
            <a:r>
              <a:rPr lang="en-GB" dirty="0" smtClean="0"/>
              <a:t>Selection of </a:t>
            </a:r>
            <a:r>
              <a:rPr lang="en-GB" dirty="0"/>
              <a:t>an appropriate sample of participants, based on </a:t>
            </a:r>
            <a:r>
              <a:rPr lang="en-GB" dirty="0" smtClean="0"/>
              <a:t>an understanding </a:t>
            </a:r>
            <a:r>
              <a:rPr lang="en-GB" dirty="0"/>
              <a:t>of sampling </a:t>
            </a:r>
            <a:r>
              <a:rPr lang="en-GB" dirty="0" smtClean="0"/>
              <a:t>techniques (systematic, stratified, random, cluster, etc.).  </a:t>
            </a:r>
          </a:p>
          <a:p>
            <a:pPr marL="0" indent="0"/>
            <a:r>
              <a:rPr lang="en-GB" dirty="0" smtClean="0"/>
              <a:t>Presentation</a:t>
            </a:r>
            <a:r>
              <a:rPr lang="en-GB" dirty="0"/>
              <a:t>: </a:t>
            </a:r>
            <a:endParaRPr lang="en-GB" dirty="0" smtClean="0"/>
          </a:p>
          <a:p>
            <a:pPr lvl="3">
              <a:buFont typeface="Arial" pitchFamily="34" charset="0"/>
              <a:buChar char="•"/>
            </a:pPr>
            <a:r>
              <a:rPr lang="en-GB" dirty="0" smtClean="0"/>
              <a:t>Explanation of </a:t>
            </a:r>
            <a:r>
              <a:rPr lang="en-GB" dirty="0"/>
              <a:t>the data collection techniques and </a:t>
            </a:r>
            <a:r>
              <a:rPr lang="en-GB" dirty="0" smtClean="0"/>
              <a:t>why </a:t>
            </a:r>
            <a:r>
              <a:rPr lang="en-GB" dirty="0"/>
              <a:t>they are appropriate to </a:t>
            </a:r>
            <a:r>
              <a:rPr lang="en-GB" dirty="0" smtClean="0"/>
              <a:t>the assignment </a:t>
            </a:r>
            <a:r>
              <a:rPr lang="en-GB" dirty="0"/>
              <a:t>based on their potential benefits and limitations</a:t>
            </a:r>
            <a:r>
              <a:rPr lang="en-GB" dirty="0" smtClean="0"/>
              <a:t>. </a:t>
            </a:r>
            <a:r>
              <a:rPr lang="en-GB" b="1" dirty="0" smtClean="0"/>
              <a:t>When asked why those data collection techniques were chosen, the answer should not be because your tutor told you to!</a:t>
            </a:r>
            <a:endParaRPr lang="en-GB" dirty="0"/>
          </a:p>
          <a:p>
            <a:pPr marL="0" indent="0"/>
            <a:r>
              <a:rPr lang="en-GB" dirty="0" smtClean="0"/>
              <a:t>Question </a:t>
            </a:r>
            <a:r>
              <a:rPr lang="en-GB" dirty="0"/>
              <a:t>&amp; Answer Session: </a:t>
            </a:r>
            <a:endParaRPr lang="en-GB" dirty="0" smtClean="0"/>
          </a:p>
          <a:p>
            <a:pPr lvl="3">
              <a:buFont typeface="Arial" pitchFamily="34" charset="0"/>
              <a:buChar char="•"/>
            </a:pPr>
            <a:r>
              <a:rPr lang="en-GB" dirty="0" smtClean="0"/>
              <a:t>During </a:t>
            </a:r>
            <a:r>
              <a:rPr lang="en-GB" dirty="0"/>
              <a:t>the 5 minute question and answer session each team member </a:t>
            </a:r>
            <a:r>
              <a:rPr lang="en-GB" dirty="0" smtClean="0"/>
              <a:t>must demonstrate their knowledge </a:t>
            </a:r>
            <a:r>
              <a:rPr lang="en-GB" dirty="0"/>
              <a:t>and understanding of the research process/project.</a:t>
            </a:r>
          </a:p>
          <a:p>
            <a:pPr>
              <a:buFont typeface="Arial" pitchFamily="34" charset="0"/>
              <a:buChar char="•"/>
            </a:pPr>
            <a:endParaRPr lang="en-GB" dirty="0"/>
          </a:p>
        </p:txBody>
      </p:sp>
      <p:sp>
        <p:nvSpPr>
          <p:cNvPr id="2" name="Title 1"/>
          <p:cNvSpPr>
            <a:spLocks noGrp="1"/>
          </p:cNvSpPr>
          <p:nvPr>
            <p:ph type="title"/>
          </p:nvPr>
        </p:nvSpPr>
        <p:spPr/>
        <p:txBody>
          <a:bodyPr/>
          <a:lstStyle/>
          <a:p>
            <a:r>
              <a:rPr lang="en-GB" sz="2600" b="1" dirty="0"/>
              <a:t>2. Knowledge and Understanding of Subject</a:t>
            </a:r>
            <a:r>
              <a:rPr lang="en-GB" dirty="0"/>
              <a:t/>
            </a:r>
            <a:br>
              <a:rPr lang="en-GB" dirty="0"/>
            </a:br>
            <a:r>
              <a:rPr lang="en-GB" sz="1400" dirty="0"/>
              <a:t>Extent of knowledge and understanding of concepts and underlying principles associated with the discipline.</a:t>
            </a:r>
          </a:p>
        </p:txBody>
      </p:sp>
    </p:spTree>
    <p:extLst>
      <p:ext uri="{BB962C8B-B14F-4D97-AF65-F5344CB8AC3E}">
        <p14:creationId xmlns:p14="http://schemas.microsoft.com/office/powerpoint/2010/main" val="39123770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700808"/>
            <a:ext cx="7520940" cy="3384376"/>
          </a:xfrm>
        </p:spPr>
        <p:txBody>
          <a:bodyPr>
            <a:normAutofit fontScale="47500" lnSpcReduction="20000"/>
          </a:bodyPr>
          <a:lstStyle/>
          <a:p>
            <a:pPr>
              <a:buFont typeface="Arial" pitchFamily="34" charset="0"/>
              <a:buChar char="•"/>
            </a:pPr>
            <a:r>
              <a:rPr lang="en-GB" dirty="0"/>
              <a:t>Your work must contain evidence of logical, analytical thinking, evaluation and synthesis. </a:t>
            </a:r>
            <a:endParaRPr lang="en-GB" dirty="0" smtClean="0"/>
          </a:p>
          <a:p>
            <a:pPr lvl="3">
              <a:buFont typeface="Arial" pitchFamily="34" charset="0"/>
              <a:buChar char="•"/>
            </a:pPr>
            <a:r>
              <a:rPr lang="en-GB" dirty="0" smtClean="0"/>
              <a:t>For </a:t>
            </a:r>
            <a:r>
              <a:rPr lang="en-GB" dirty="0"/>
              <a:t>example, to examine and break information down into parts, make inferences, compile, compare and contrast information.  </a:t>
            </a:r>
            <a:endParaRPr lang="en-GB" dirty="0" smtClean="0"/>
          </a:p>
          <a:p>
            <a:pPr>
              <a:buFont typeface="Arial" pitchFamily="34" charset="0"/>
              <a:buChar char="•"/>
            </a:pPr>
            <a:r>
              <a:rPr lang="en-GB" dirty="0" smtClean="0"/>
              <a:t>This </a:t>
            </a:r>
            <a:r>
              <a:rPr lang="en-GB" dirty="0"/>
              <a:t>means not just describing What! but also justifying: Why? How? When? Who? Where? At all times, you must provide justification for your arguments and judgements.  </a:t>
            </a:r>
            <a:endParaRPr lang="en-GB" dirty="0" smtClean="0"/>
          </a:p>
          <a:p>
            <a:pPr>
              <a:buFont typeface="Arial" pitchFamily="34" charset="0"/>
              <a:buChar char="•"/>
            </a:pPr>
            <a:r>
              <a:rPr lang="en-GB" dirty="0" smtClean="0"/>
              <a:t>Evidence </a:t>
            </a:r>
            <a:r>
              <a:rPr lang="en-GB" dirty="0"/>
              <a:t>that you have reflected upon the ideas of others within the subject area is crucial to you providing a reasoned and informed debate within your work.  </a:t>
            </a:r>
            <a:endParaRPr lang="en-GB" dirty="0" smtClean="0"/>
          </a:p>
          <a:p>
            <a:pPr>
              <a:buFont typeface="Arial" pitchFamily="34" charset="0"/>
              <a:buChar char="•"/>
            </a:pPr>
            <a:r>
              <a:rPr lang="en-GB" dirty="0" smtClean="0"/>
              <a:t>You </a:t>
            </a:r>
            <a:r>
              <a:rPr lang="en-GB" dirty="0"/>
              <a:t>should provide evidence that you are able to make sound judgements and convincing arguments using data and concepts.  </a:t>
            </a:r>
            <a:endParaRPr lang="en-GB" dirty="0" smtClean="0"/>
          </a:p>
          <a:p>
            <a:pPr>
              <a:buFont typeface="Arial" pitchFamily="34" charset="0"/>
              <a:buChar char="•"/>
            </a:pPr>
            <a:r>
              <a:rPr lang="en-GB" dirty="0" smtClean="0"/>
              <a:t>Sound</a:t>
            </a:r>
            <a:r>
              <a:rPr lang="en-GB" dirty="0"/>
              <a:t>, valid conclusions are necessary and must be derived from the content of your work.  </a:t>
            </a:r>
            <a:endParaRPr lang="en-GB" dirty="0" smtClean="0"/>
          </a:p>
          <a:p>
            <a:pPr>
              <a:buFont typeface="Arial" pitchFamily="34" charset="0"/>
              <a:buChar char="•"/>
            </a:pPr>
            <a:r>
              <a:rPr lang="en-GB" dirty="0" smtClean="0"/>
              <a:t>There </a:t>
            </a:r>
            <a:r>
              <a:rPr lang="en-GB" dirty="0"/>
              <a:t>should be no new information presented within your conclusion.  </a:t>
            </a:r>
            <a:endParaRPr lang="en-GB" dirty="0" smtClean="0"/>
          </a:p>
          <a:p>
            <a:pPr lvl="3">
              <a:buFont typeface="Arial" pitchFamily="34" charset="0"/>
              <a:buChar char="•"/>
            </a:pPr>
            <a:r>
              <a:rPr lang="en-GB" dirty="0" smtClean="0"/>
              <a:t>Where </a:t>
            </a:r>
            <a:r>
              <a:rPr lang="en-GB" dirty="0"/>
              <a:t>relevant, alternative solutions and recommendations may be proposed.</a:t>
            </a:r>
          </a:p>
          <a:p>
            <a:pPr marL="0" indent="0" algn="ctr"/>
            <a:r>
              <a:rPr lang="en-GB" dirty="0"/>
              <a:t>THIS SECTION </a:t>
            </a:r>
            <a:r>
              <a:rPr lang="en-GB" dirty="0" smtClean="0"/>
              <a:t>HAS 20 </a:t>
            </a:r>
            <a:r>
              <a:rPr lang="en-GB" dirty="0"/>
              <a:t>MARKS AVAILABLE.</a:t>
            </a:r>
          </a:p>
          <a:p>
            <a:pPr marL="0" indent="0" algn="ctr"/>
            <a:r>
              <a:rPr lang="en-GB" dirty="0"/>
              <a:t>WHAT SHOULD YOU BE LOOKING FOR HERE?</a:t>
            </a:r>
          </a:p>
        </p:txBody>
      </p:sp>
      <p:sp>
        <p:nvSpPr>
          <p:cNvPr id="2" name="Title 1"/>
          <p:cNvSpPr>
            <a:spLocks noGrp="1"/>
          </p:cNvSpPr>
          <p:nvPr>
            <p:ph type="title"/>
          </p:nvPr>
        </p:nvSpPr>
        <p:spPr/>
        <p:txBody>
          <a:bodyPr/>
          <a:lstStyle/>
          <a:p>
            <a:r>
              <a:rPr lang="en-GB" b="1" dirty="0"/>
              <a:t>3. Analysis</a:t>
            </a:r>
            <a:r>
              <a:rPr lang="en-GB" dirty="0"/>
              <a:t/>
            </a:r>
            <a:br>
              <a:rPr lang="en-GB" dirty="0"/>
            </a:br>
            <a:r>
              <a:rPr lang="en-GB" sz="1400" dirty="0" err="1"/>
              <a:t>Analysis</a:t>
            </a:r>
            <a:r>
              <a:rPr lang="en-GB" sz="1400" dirty="0"/>
              <a:t>, evaluation and synthesis; logic, argument and judgement; analytical reflection; organisation  of ideas and evidence</a:t>
            </a:r>
          </a:p>
        </p:txBody>
      </p:sp>
    </p:spTree>
    <p:extLst>
      <p:ext uri="{BB962C8B-B14F-4D97-AF65-F5344CB8AC3E}">
        <p14:creationId xmlns:p14="http://schemas.microsoft.com/office/powerpoint/2010/main" val="4388836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628800"/>
            <a:ext cx="7520940" cy="3456384"/>
          </a:xfrm>
        </p:spPr>
        <p:txBody>
          <a:bodyPr>
            <a:normAutofit fontScale="55000" lnSpcReduction="20000"/>
          </a:bodyPr>
          <a:lstStyle/>
          <a:p>
            <a:r>
              <a:rPr lang="en-GB" dirty="0"/>
              <a:t>Specific to this assignment:  </a:t>
            </a:r>
            <a:endParaRPr lang="en-GB" dirty="0" smtClean="0"/>
          </a:p>
          <a:p>
            <a:pPr lvl="1">
              <a:buFont typeface="Arial" pitchFamily="34" charset="0"/>
              <a:buChar char="•"/>
            </a:pPr>
            <a:r>
              <a:rPr lang="en-GB" dirty="0" smtClean="0"/>
              <a:t>Appropriate </a:t>
            </a:r>
            <a:r>
              <a:rPr lang="en-GB" dirty="0"/>
              <a:t>research questions based on </a:t>
            </a:r>
            <a:r>
              <a:rPr lang="en-GB" dirty="0" smtClean="0"/>
              <a:t>the team’s analysis </a:t>
            </a:r>
            <a:r>
              <a:rPr lang="en-GB" dirty="0"/>
              <a:t>of the literature, appropriate to its research </a:t>
            </a:r>
            <a:r>
              <a:rPr lang="en-GB" dirty="0" smtClean="0"/>
              <a:t>topic</a:t>
            </a:r>
            <a:r>
              <a:rPr lang="en-GB" b="1" dirty="0" smtClean="0"/>
              <a:t>. WE MUST SEE WHAT QUESTIONS WERE ASKED AND WHY THEY WERE RELEVANT.</a:t>
            </a:r>
            <a:endParaRPr lang="en-GB" b="1" dirty="0"/>
          </a:p>
          <a:p>
            <a:pPr lvl="1">
              <a:buFont typeface="Arial" pitchFamily="34" charset="0"/>
              <a:buChar char="•"/>
            </a:pPr>
            <a:r>
              <a:rPr lang="en-GB" dirty="0"/>
              <a:t>The presentation should include analysis of the data obtained during your primary research. </a:t>
            </a:r>
            <a:endParaRPr lang="en-GB" dirty="0" smtClean="0"/>
          </a:p>
          <a:p>
            <a:pPr lvl="3">
              <a:buFont typeface="Arial" pitchFamily="34" charset="0"/>
              <a:buChar char="•"/>
            </a:pPr>
            <a:r>
              <a:rPr lang="en-GB" dirty="0" smtClean="0"/>
              <a:t>The </a:t>
            </a:r>
            <a:r>
              <a:rPr lang="en-GB" dirty="0"/>
              <a:t>data gathered must </a:t>
            </a:r>
            <a:r>
              <a:rPr lang="en-GB" dirty="0" smtClean="0"/>
              <a:t>collated (</a:t>
            </a:r>
            <a:r>
              <a:rPr lang="en-GB" dirty="0"/>
              <a:t>e.g. input into Excel or a data matrix) and analyse the results</a:t>
            </a:r>
            <a:r>
              <a:rPr lang="en-GB" dirty="0" smtClean="0"/>
              <a:t>.</a:t>
            </a:r>
          </a:p>
          <a:p>
            <a:pPr lvl="3">
              <a:buFont typeface="Arial" pitchFamily="34" charset="0"/>
              <a:buChar char="•"/>
            </a:pPr>
            <a:r>
              <a:rPr lang="en-GB" dirty="0" smtClean="0"/>
              <a:t>This </a:t>
            </a:r>
            <a:r>
              <a:rPr lang="en-GB" dirty="0"/>
              <a:t>will involve using a range of software functions (e.g. MIN, MAX. AVG, COUNTS</a:t>
            </a:r>
            <a:r>
              <a:rPr lang="en-GB" dirty="0" smtClean="0"/>
              <a:t>),</a:t>
            </a:r>
          </a:p>
          <a:p>
            <a:pPr lvl="3">
              <a:buFont typeface="Arial" pitchFamily="34" charset="0"/>
              <a:buChar char="•"/>
            </a:pPr>
            <a:r>
              <a:rPr lang="en-GB" dirty="0" smtClean="0"/>
              <a:t>The </a:t>
            </a:r>
            <a:r>
              <a:rPr lang="en-GB" dirty="0"/>
              <a:t>generation of graphs and seeking patterns in the data.  </a:t>
            </a:r>
            <a:endParaRPr lang="en-GB" dirty="0" smtClean="0"/>
          </a:p>
          <a:p>
            <a:pPr lvl="3">
              <a:buFont typeface="Arial" pitchFamily="34" charset="0"/>
              <a:buChar char="•"/>
            </a:pPr>
            <a:r>
              <a:rPr lang="en-GB" dirty="0" smtClean="0"/>
              <a:t>The </a:t>
            </a:r>
            <a:r>
              <a:rPr lang="en-GB" dirty="0"/>
              <a:t>results need </a:t>
            </a:r>
            <a:r>
              <a:rPr lang="en-GB" dirty="0" smtClean="0"/>
              <a:t>to be interpreted and reasons sought for </a:t>
            </a:r>
            <a:r>
              <a:rPr lang="en-GB" dirty="0"/>
              <a:t>trends and findings. </a:t>
            </a:r>
            <a:endParaRPr lang="en-GB" dirty="0" smtClean="0"/>
          </a:p>
          <a:p>
            <a:pPr lvl="3">
              <a:buFont typeface="Arial" pitchFamily="34" charset="0"/>
              <a:buChar char="•"/>
            </a:pPr>
            <a:r>
              <a:rPr lang="en-GB" dirty="0" smtClean="0"/>
              <a:t>Meaningful </a:t>
            </a:r>
            <a:r>
              <a:rPr lang="en-GB" dirty="0"/>
              <a:t>inferences and </a:t>
            </a:r>
            <a:r>
              <a:rPr lang="en-GB" dirty="0" smtClean="0"/>
              <a:t>conclusions need to be made, </a:t>
            </a:r>
            <a:r>
              <a:rPr lang="en-GB" dirty="0"/>
              <a:t>based on </a:t>
            </a:r>
            <a:r>
              <a:rPr lang="en-GB" dirty="0" smtClean="0"/>
              <a:t>the results</a:t>
            </a:r>
            <a:r>
              <a:rPr lang="en-GB" dirty="0"/>
              <a:t>.</a:t>
            </a:r>
          </a:p>
          <a:p>
            <a:pPr lvl="1">
              <a:buFont typeface="Arial" pitchFamily="34" charset="0"/>
              <a:buChar char="•"/>
            </a:pPr>
            <a:r>
              <a:rPr lang="en-GB" dirty="0" smtClean="0"/>
              <a:t>What might </a:t>
            </a:r>
            <a:r>
              <a:rPr lang="en-GB" dirty="0"/>
              <a:t>have </a:t>
            </a:r>
            <a:r>
              <a:rPr lang="en-GB" dirty="0" smtClean="0"/>
              <a:t>been done </a:t>
            </a:r>
            <a:r>
              <a:rPr lang="en-GB" dirty="0"/>
              <a:t>differently, the successful or less successful elements of the tasks. </a:t>
            </a:r>
            <a:endParaRPr lang="en-GB" dirty="0" smtClean="0"/>
          </a:p>
          <a:p>
            <a:pPr lvl="3">
              <a:buFont typeface="Arial" pitchFamily="34" charset="0"/>
              <a:buChar char="•"/>
            </a:pPr>
            <a:r>
              <a:rPr lang="en-GB" dirty="0" smtClean="0"/>
              <a:t>Make </a:t>
            </a:r>
            <a:r>
              <a:rPr lang="en-GB" dirty="0"/>
              <a:t>recommendations for future </a:t>
            </a:r>
            <a:r>
              <a:rPr lang="en-GB" dirty="0" smtClean="0"/>
              <a:t>work </a:t>
            </a:r>
            <a:r>
              <a:rPr lang="en-GB" dirty="0"/>
              <a:t>as </a:t>
            </a:r>
            <a:r>
              <a:rPr lang="en-GB" dirty="0" smtClean="0"/>
              <a:t>appropriate</a:t>
            </a:r>
            <a:r>
              <a:rPr lang="en-GB" dirty="0"/>
              <a:t> </a:t>
            </a:r>
            <a:r>
              <a:rPr lang="en-GB" dirty="0" smtClean="0"/>
              <a:t>(e.g. how successful has group-work been and what would you do differently in the future?)</a:t>
            </a:r>
            <a:endParaRPr lang="en-GB" dirty="0"/>
          </a:p>
          <a:p>
            <a:r>
              <a:rPr lang="en-GB" dirty="0"/>
              <a:t>Peer Review: </a:t>
            </a:r>
          </a:p>
          <a:p>
            <a:pPr lvl="1">
              <a:buFont typeface="Arial" pitchFamily="34" charset="0"/>
              <a:buChar char="•"/>
            </a:pPr>
            <a:r>
              <a:rPr lang="en-GB" dirty="0" smtClean="0"/>
              <a:t>Evaluate </a:t>
            </a:r>
            <a:r>
              <a:rPr lang="en-GB" dirty="0"/>
              <a:t>the presentations of others, showing an ability to critique, form judgements and make recommendations.</a:t>
            </a:r>
          </a:p>
          <a:p>
            <a:pPr>
              <a:buFont typeface="Arial" pitchFamily="34" charset="0"/>
              <a:buChar char="•"/>
            </a:pPr>
            <a:endParaRPr lang="en-GB" dirty="0"/>
          </a:p>
        </p:txBody>
      </p:sp>
      <p:sp>
        <p:nvSpPr>
          <p:cNvPr id="2" name="Title 1"/>
          <p:cNvSpPr>
            <a:spLocks noGrp="1"/>
          </p:cNvSpPr>
          <p:nvPr>
            <p:ph type="title"/>
          </p:nvPr>
        </p:nvSpPr>
        <p:spPr/>
        <p:txBody>
          <a:bodyPr/>
          <a:lstStyle/>
          <a:p>
            <a:r>
              <a:rPr lang="en-GB" b="1" dirty="0"/>
              <a:t>3. Analysis</a:t>
            </a:r>
            <a:r>
              <a:rPr lang="en-GB" dirty="0"/>
              <a:t/>
            </a:r>
            <a:br>
              <a:rPr lang="en-GB" dirty="0"/>
            </a:br>
            <a:r>
              <a:rPr lang="en-GB" sz="1400" dirty="0" err="1"/>
              <a:t>Analysis</a:t>
            </a:r>
            <a:r>
              <a:rPr lang="en-GB" sz="1400" dirty="0"/>
              <a:t>, evaluation and synthesis; logic, argument and judgement; analytical reflection; organisation  of ideas and evidence</a:t>
            </a:r>
          </a:p>
        </p:txBody>
      </p:sp>
    </p:spTree>
    <p:extLst>
      <p:ext uri="{BB962C8B-B14F-4D97-AF65-F5344CB8AC3E}">
        <p14:creationId xmlns:p14="http://schemas.microsoft.com/office/powerpoint/2010/main" val="8631401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a:buFont typeface="Arial" pitchFamily="34" charset="0"/>
              <a:buChar char="•"/>
            </a:pPr>
            <a:r>
              <a:rPr lang="en-GB" dirty="0"/>
              <a:t>You should be able to demonstrate how the subject-related concepts and ideas relate to real world situations or a particular context.  </a:t>
            </a:r>
            <a:endParaRPr lang="en-GB" dirty="0" smtClean="0"/>
          </a:p>
          <a:p>
            <a:pPr lvl="3">
              <a:buFont typeface="Arial" pitchFamily="34" charset="0"/>
              <a:buChar char="•"/>
            </a:pPr>
            <a:r>
              <a:rPr lang="en-GB" dirty="0" smtClean="0"/>
              <a:t>How </a:t>
            </a:r>
            <a:r>
              <a:rPr lang="en-GB" dirty="0"/>
              <a:t>do they work in practice? </a:t>
            </a:r>
            <a:endParaRPr lang="en-GB" dirty="0" smtClean="0"/>
          </a:p>
          <a:p>
            <a:pPr>
              <a:buFont typeface="Arial" pitchFamily="34" charset="0"/>
              <a:buChar char="•"/>
            </a:pPr>
            <a:r>
              <a:rPr lang="en-GB" dirty="0" smtClean="0"/>
              <a:t>You </a:t>
            </a:r>
            <a:r>
              <a:rPr lang="en-GB" dirty="0"/>
              <a:t>will deploy models, methods, techniques, and/or theories, in that context, to assess current situations, perhaps to formulate plans or solutions to solve problems, some of which may be innovative and creative.  </a:t>
            </a:r>
            <a:endParaRPr lang="en-GB" dirty="0" smtClean="0"/>
          </a:p>
          <a:p>
            <a:pPr lvl="3">
              <a:buFont typeface="Arial" pitchFamily="34" charset="0"/>
              <a:buChar char="•"/>
            </a:pPr>
            <a:r>
              <a:rPr lang="en-GB" dirty="0" smtClean="0"/>
              <a:t>This </a:t>
            </a:r>
            <a:r>
              <a:rPr lang="en-GB" dirty="0"/>
              <a:t>is likely to involve, for instance, the use of real world examples and cases, the application of a model within an organisation and/or benchmarking one organisation against others based on stated criteria.  </a:t>
            </a:r>
            <a:endParaRPr lang="en-GB" dirty="0" smtClean="0"/>
          </a:p>
          <a:p>
            <a:pPr>
              <a:buFont typeface="Arial" pitchFamily="34" charset="0"/>
              <a:buChar char="•"/>
            </a:pPr>
            <a:r>
              <a:rPr lang="en-GB" dirty="0" smtClean="0"/>
              <a:t>You </a:t>
            </a:r>
            <a:r>
              <a:rPr lang="en-GB" dirty="0"/>
              <a:t>should show awareness of the limitations of concepts and theories when applied in particular contexts</a:t>
            </a:r>
            <a:r>
              <a:rPr lang="en-GB" dirty="0" smtClean="0"/>
              <a:t>.</a:t>
            </a:r>
          </a:p>
          <a:p>
            <a:pPr marL="0" indent="0" algn="ctr"/>
            <a:r>
              <a:rPr lang="en-GB" dirty="0">
                <a:solidFill>
                  <a:srgbClr val="FE6E02"/>
                </a:solidFill>
              </a:rPr>
              <a:t>THIS SECTION HAS </a:t>
            </a:r>
            <a:r>
              <a:rPr lang="en-GB" dirty="0" smtClean="0">
                <a:solidFill>
                  <a:srgbClr val="FE6E02"/>
                </a:solidFill>
              </a:rPr>
              <a:t>30 </a:t>
            </a:r>
            <a:r>
              <a:rPr lang="en-GB" dirty="0">
                <a:solidFill>
                  <a:srgbClr val="FE6E02"/>
                </a:solidFill>
              </a:rPr>
              <a:t>MARKS AVAILABLE.</a:t>
            </a:r>
          </a:p>
          <a:p>
            <a:pPr marL="0" indent="0" algn="ctr"/>
            <a:r>
              <a:rPr lang="en-GB" dirty="0">
                <a:solidFill>
                  <a:srgbClr val="FE6E02"/>
                </a:solidFill>
              </a:rPr>
              <a:t>WHAT SHOULD YOU BE LOOKING FOR HERE</a:t>
            </a:r>
            <a:r>
              <a:rPr lang="en-GB" dirty="0" smtClean="0">
                <a:solidFill>
                  <a:srgbClr val="FE6E02"/>
                </a:solidFill>
              </a:rPr>
              <a:t>?</a:t>
            </a:r>
            <a:endParaRPr lang="en-GB" dirty="0">
              <a:solidFill>
                <a:srgbClr val="FE6E02"/>
              </a:solidFill>
            </a:endParaRPr>
          </a:p>
        </p:txBody>
      </p:sp>
      <p:sp>
        <p:nvSpPr>
          <p:cNvPr id="2" name="Title 1"/>
          <p:cNvSpPr>
            <a:spLocks noGrp="1"/>
          </p:cNvSpPr>
          <p:nvPr>
            <p:ph type="title"/>
          </p:nvPr>
        </p:nvSpPr>
        <p:spPr/>
        <p:txBody>
          <a:bodyPr/>
          <a:lstStyle/>
          <a:p>
            <a:r>
              <a:rPr lang="en-GB" sz="2600" b="1" dirty="0"/>
              <a:t>4. Practical Application and Deployment</a:t>
            </a:r>
            <a:r>
              <a:rPr lang="en-GB" dirty="0"/>
              <a:t/>
            </a:r>
            <a:br>
              <a:rPr lang="en-GB" dirty="0"/>
            </a:br>
            <a:r>
              <a:rPr lang="en-GB" sz="1400" dirty="0" err="1"/>
              <a:t>Deployment</a:t>
            </a:r>
            <a:r>
              <a:rPr lang="en-GB" sz="1400" dirty="0"/>
              <a:t> of methods, materials, tools and techniques; application of concepts; formulation of innovative and creative solutions to solve problems.</a:t>
            </a:r>
          </a:p>
        </p:txBody>
      </p:sp>
    </p:spTree>
    <p:extLst>
      <p:ext uri="{BB962C8B-B14F-4D97-AF65-F5344CB8AC3E}">
        <p14:creationId xmlns:p14="http://schemas.microsoft.com/office/powerpoint/2010/main" val="12716803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Font typeface="Arial" pitchFamily="34" charset="0"/>
              <a:buChar char="•"/>
            </a:pPr>
            <a:r>
              <a:rPr lang="en-GB" dirty="0" smtClean="0"/>
              <a:t>The questionnaire </a:t>
            </a:r>
            <a:r>
              <a:rPr lang="en-GB" dirty="0"/>
              <a:t>and interviews must deploy </a:t>
            </a:r>
            <a:r>
              <a:rPr lang="en-GB" dirty="0" smtClean="0"/>
              <a:t>in </a:t>
            </a:r>
            <a:r>
              <a:rPr lang="en-GB" dirty="0"/>
              <a:t>the </a:t>
            </a:r>
            <a:r>
              <a:rPr lang="en-GB" dirty="0" smtClean="0"/>
              <a:t>field</a:t>
            </a:r>
          </a:p>
          <a:p>
            <a:pPr lvl="3">
              <a:buFont typeface="Arial" pitchFamily="34" charset="0"/>
              <a:buChar char="•"/>
            </a:pPr>
            <a:r>
              <a:rPr lang="en-GB" dirty="0" smtClean="0"/>
              <a:t>the </a:t>
            </a:r>
            <a:r>
              <a:rPr lang="en-GB" dirty="0"/>
              <a:t>benefits and limitations in the context of your chosen </a:t>
            </a:r>
            <a:r>
              <a:rPr lang="en-GB" dirty="0" smtClean="0"/>
              <a:t>topic must be considered.  </a:t>
            </a:r>
          </a:p>
          <a:p>
            <a:pPr>
              <a:buFont typeface="Arial" pitchFamily="34" charset="0"/>
              <a:buChar char="•"/>
            </a:pPr>
            <a:r>
              <a:rPr lang="en-GB" dirty="0" smtClean="0"/>
              <a:t>The </a:t>
            </a:r>
            <a:r>
              <a:rPr lang="en-GB" dirty="0"/>
              <a:t>questions and results should be connected to the literature.  </a:t>
            </a:r>
            <a:endParaRPr lang="en-GB" dirty="0" smtClean="0"/>
          </a:p>
          <a:p>
            <a:pPr lvl="3">
              <a:buFont typeface="Arial" pitchFamily="34" charset="0"/>
              <a:buChar char="•"/>
            </a:pPr>
            <a:r>
              <a:rPr lang="en-GB" dirty="0" smtClean="0"/>
              <a:t>Did </a:t>
            </a:r>
            <a:r>
              <a:rPr lang="en-GB" dirty="0"/>
              <a:t>your primary research findings conform to the secondary research literature? </a:t>
            </a:r>
            <a:r>
              <a:rPr lang="en-GB" dirty="0" smtClean="0"/>
              <a:t>If </a:t>
            </a:r>
            <a:r>
              <a:rPr lang="en-GB" dirty="0"/>
              <a:t>not, why not? </a:t>
            </a:r>
            <a:endParaRPr lang="en-GB" dirty="0" smtClean="0"/>
          </a:p>
          <a:p>
            <a:pPr lvl="3">
              <a:buFont typeface="Arial" pitchFamily="34" charset="0"/>
              <a:buChar char="•"/>
            </a:pPr>
            <a:r>
              <a:rPr lang="en-GB" dirty="0" smtClean="0"/>
              <a:t>In </a:t>
            </a:r>
            <a:r>
              <a:rPr lang="en-GB" dirty="0"/>
              <a:t>terms of your data collection methods, did you experience the benefits and limitations claimed in the literature?  If not, why not?</a:t>
            </a:r>
          </a:p>
        </p:txBody>
      </p:sp>
      <p:sp>
        <p:nvSpPr>
          <p:cNvPr id="2" name="Title 1"/>
          <p:cNvSpPr>
            <a:spLocks noGrp="1"/>
          </p:cNvSpPr>
          <p:nvPr>
            <p:ph type="title"/>
          </p:nvPr>
        </p:nvSpPr>
        <p:spPr/>
        <p:txBody>
          <a:bodyPr/>
          <a:lstStyle/>
          <a:p>
            <a:r>
              <a:rPr lang="en-GB" sz="2600" b="1" dirty="0"/>
              <a:t>4. Practical Application and Deployment</a:t>
            </a:r>
            <a:r>
              <a:rPr lang="en-GB" dirty="0"/>
              <a:t/>
            </a:r>
            <a:br>
              <a:rPr lang="en-GB" dirty="0"/>
            </a:br>
            <a:r>
              <a:rPr lang="en-GB" sz="1400" dirty="0" err="1"/>
              <a:t>Deployment</a:t>
            </a:r>
            <a:r>
              <a:rPr lang="en-GB" sz="1400" dirty="0"/>
              <a:t> of methods, materials, tools and techniques; application of concepts; formulation of innovative and creative solutions to solve problems.</a:t>
            </a:r>
          </a:p>
        </p:txBody>
      </p:sp>
    </p:spTree>
    <p:extLst>
      <p:ext uri="{BB962C8B-B14F-4D97-AF65-F5344CB8AC3E}">
        <p14:creationId xmlns:p14="http://schemas.microsoft.com/office/powerpoint/2010/main" val="17848316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buFont typeface="Arial" pitchFamily="34" charset="0"/>
              <a:buChar char="•"/>
            </a:pPr>
            <a:r>
              <a:rPr lang="en-GB" dirty="0"/>
              <a:t>Your work must provide evidence of the attributes expected in professional practice.  </a:t>
            </a:r>
            <a:endParaRPr lang="en-GB" dirty="0" smtClean="0"/>
          </a:p>
          <a:p>
            <a:pPr>
              <a:buFont typeface="Arial" pitchFamily="34" charset="0"/>
              <a:buChar char="•"/>
            </a:pPr>
            <a:r>
              <a:rPr lang="en-GB" dirty="0" smtClean="0"/>
              <a:t>This </a:t>
            </a:r>
            <a:r>
              <a:rPr lang="en-GB" dirty="0"/>
              <a:t>includes demonstrating your individual initiative and/or collaborative working. </a:t>
            </a:r>
            <a:endParaRPr lang="en-GB" dirty="0" smtClean="0"/>
          </a:p>
          <a:p>
            <a:pPr>
              <a:buFont typeface="Arial" pitchFamily="34" charset="0"/>
              <a:buChar char="•"/>
            </a:pPr>
            <a:r>
              <a:rPr lang="en-GB" dirty="0" smtClean="0"/>
              <a:t>You </a:t>
            </a:r>
            <a:r>
              <a:rPr lang="en-GB" dirty="0"/>
              <a:t>must communicate effectively in a suitable format, which may be written and/or oral, for example, essay, management report, presentation. </a:t>
            </a:r>
            <a:endParaRPr lang="en-GB" dirty="0" smtClean="0"/>
          </a:p>
          <a:p>
            <a:pPr>
              <a:buFont typeface="Arial" pitchFamily="34" charset="0"/>
              <a:buChar char="•"/>
            </a:pPr>
            <a:r>
              <a:rPr lang="en-GB" dirty="0" smtClean="0"/>
              <a:t>Work </a:t>
            </a:r>
            <a:r>
              <a:rPr lang="en-GB" dirty="0"/>
              <a:t>should be coherent and well-structured in presentation and organisation.</a:t>
            </a:r>
          </a:p>
          <a:p>
            <a:pPr marL="0" indent="0" algn="ctr"/>
            <a:r>
              <a:rPr lang="en-GB" dirty="0"/>
              <a:t>THIS SECTION HAS 30 MARKS AVAILABLE.</a:t>
            </a:r>
          </a:p>
          <a:p>
            <a:pPr marL="0" indent="0" algn="ctr"/>
            <a:r>
              <a:rPr lang="en-GB" dirty="0"/>
              <a:t>WHAT SHOULD YOU BE LOOKING FOR HERE</a:t>
            </a:r>
            <a:r>
              <a:rPr lang="en-GB" dirty="0" smtClean="0"/>
              <a:t>?</a:t>
            </a:r>
            <a:endParaRPr lang="en-GB" dirty="0"/>
          </a:p>
        </p:txBody>
      </p:sp>
      <p:sp>
        <p:nvSpPr>
          <p:cNvPr id="2" name="Title 1"/>
          <p:cNvSpPr>
            <a:spLocks noGrp="1"/>
          </p:cNvSpPr>
          <p:nvPr>
            <p:ph type="title"/>
          </p:nvPr>
        </p:nvSpPr>
        <p:spPr/>
        <p:txBody>
          <a:bodyPr/>
          <a:lstStyle/>
          <a:p>
            <a:r>
              <a:rPr lang="en-GB" sz="2600" b="1" dirty="0"/>
              <a:t>5. Skills for Professional Practice </a:t>
            </a:r>
            <a:r>
              <a:rPr lang="en-GB" dirty="0"/>
              <a:t/>
            </a:r>
            <a:br>
              <a:rPr lang="en-GB" dirty="0"/>
            </a:br>
            <a:r>
              <a:rPr lang="en-GB" sz="1400" dirty="0"/>
              <a:t>Attributes in professional practice: individual and collaborative working; deployment of appropriate media; presentation and organisation.</a:t>
            </a:r>
          </a:p>
        </p:txBody>
      </p:sp>
    </p:spTree>
    <p:extLst>
      <p:ext uri="{BB962C8B-B14F-4D97-AF65-F5344CB8AC3E}">
        <p14:creationId xmlns:p14="http://schemas.microsoft.com/office/powerpoint/2010/main" val="33841459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marL="0" indent="0" algn="ctr"/>
            <a:r>
              <a:rPr lang="en-GB" dirty="0"/>
              <a:t>Given that the aim of this module is to develop your personal and professional transferable skills, this section is very important</a:t>
            </a:r>
            <a:r>
              <a:rPr lang="en-GB" dirty="0" smtClean="0"/>
              <a:t>.</a:t>
            </a:r>
          </a:p>
          <a:p>
            <a:pPr marL="0" indent="0"/>
            <a:r>
              <a:rPr lang="en-GB" u="sng" dirty="0"/>
              <a:t>Presentation and IT skills</a:t>
            </a:r>
            <a:r>
              <a:rPr lang="en-GB" dirty="0"/>
              <a:t>: </a:t>
            </a:r>
            <a:endParaRPr lang="en-GB" dirty="0" smtClean="0"/>
          </a:p>
          <a:p>
            <a:pPr marL="285750" indent="-285750">
              <a:buFont typeface="Arial" pitchFamily="34" charset="0"/>
              <a:buChar char="•"/>
            </a:pPr>
            <a:r>
              <a:rPr lang="en-GB" dirty="0" smtClean="0"/>
              <a:t>Evidence </a:t>
            </a:r>
            <a:r>
              <a:rPr lang="en-GB" dirty="0"/>
              <a:t>of </a:t>
            </a:r>
            <a:r>
              <a:rPr lang="en-GB" dirty="0" smtClean="0"/>
              <a:t>IT </a:t>
            </a:r>
            <a:r>
              <a:rPr lang="en-GB" dirty="0"/>
              <a:t>skills should incorporate </a:t>
            </a:r>
            <a:r>
              <a:rPr lang="en-GB" dirty="0" smtClean="0"/>
              <a:t>into </a:t>
            </a:r>
            <a:r>
              <a:rPr lang="en-GB" dirty="0"/>
              <a:t>the production of the presentation. </a:t>
            </a:r>
            <a:endParaRPr lang="en-GB" dirty="0" smtClean="0"/>
          </a:p>
          <a:p>
            <a:pPr marL="285750" indent="-285750">
              <a:buFont typeface="Arial" pitchFamily="34" charset="0"/>
              <a:buChar char="•"/>
            </a:pPr>
            <a:r>
              <a:rPr lang="en-GB" dirty="0" smtClean="0"/>
              <a:t>Use  of PowerPoint </a:t>
            </a:r>
            <a:r>
              <a:rPr lang="en-GB" dirty="0"/>
              <a:t>to support </a:t>
            </a:r>
            <a:r>
              <a:rPr lang="en-GB" dirty="0" smtClean="0"/>
              <a:t>the presentation </a:t>
            </a:r>
            <a:r>
              <a:rPr lang="en-GB" dirty="0"/>
              <a:t>and display the results of </a:t>
            </a:r>
            <a:r>
              <a:rPr lang="en-GB" dirty="0" smtClean="0"/>
              <a:t>the research</a:t>
            </a:r>
            <a:r>
              <a:rPr lang="en-GB" dirty="0"/>
              <a:t>.  </a:t>
            </a:r>
            <a:endParaRPr lang="en-GB" dirty="0" smtClean="0"/>
          </a:p>
          <a:p>
            <a:pPr marL="285750" indent="-285750">
              <a:buFont typeface="Arial" pitchFamily="34" charset="0"/>
              <a:buChar char="•"/>
            </a:pPr>
            <a:r>
              <a:rPr lang="en-GB" dirty="0" smtClean="0"/>
              <a:t>Use of a </a:t>
            </a:r>
            <a:r>
              <a:rPr lang="en-GB" dirty="0"/>
              <a:t>range of features such as the slide layout, WordArt, tables/graphs, slide design, animation effects, e-Referencing, use of templates, graphs, etc</a:t>
            </a:r>
            <a:r>
              <a:rPr lang="en-GB" dirty="0" smtClean="0"/>
              <a:t>.</a:t>
            </a:r>
          </a:p>
          <a:p>
            <a:pPr marL="285750" indent="-285750">
              <a:buFont typeface="Arial" pitchFamily="34" charset="0"/>
              <a:buChar char="•"/>
            </a:pPr>
            <a:r>
              <a:rPr lang="en-GB" dirty="0" smtClean="0"/>
              <a:t>All </a:t>
            </a:r>
            <a:r>
              <a:rPr lang="en-GB" dirty="0"/>
              <a:t>graphs, charts and figures in the presentation must be clearly labelled and referenced beside or beneath.  </a:t>
            </a:r>
            <a:endParaRPr lang="en-GB" dirty="0" smtClean="0"/>
          </a:p>
          <a:p>
            <a:pPr marL="285750" indent="-285750">
              <a:buFont typeface="Arial" pitchFamily="34" charset="0"/>
              <a:buChar char="•"/>
            </a:pPr>
            <a:r>
              <a:rPr lang="en-GB" dirty="0" smtClean="0"/>
              <a:t>No </a:t>
            </a:r>
            <a:r>
              <a:rPr lang="en-GB" dirty="0"/>
              <a:t>spelling </a:t>
            </a:r>
            <a:r>
              <a:rPr lang="en-GB" dirty="0" smtClean="0"/>
              <a:t>errors</a:t>
            </a:r>
            <a:endParaRPr lang="en-GB" dirty="0"/>
          </a:p>
          <a:p>
            <a:pPr marL="0" indent="0"/>
            <a:endParaRPr lang="en-GB" dirty="0"/>
          </a:p>
        </p:txBody>
      </p:sp>
      <p:sp>
        <p:nvSpPr>
          <p:cNvPr id="2" name="Title 1"/>
          <p:cNvSpPr>
            <a:spLocks noGrp="1"/>
          </p:cNvSpPr>
          <p:nvPr>
            <p:ph type="title"/>
          </p:nvPr>
        </p:nvSpPr>
        <p:spPr/>
        <p:txBody>
          <a:bodyPr/>
          <a:lstStyle/>
          <a:p>
            <a:r>
              <a:rPr lang="en-GB" sz="2600" b="1" dirty="0"/>
              <a:t>5. Skills for Professional Practice </a:t>
            </a:r>
            <a:r>
              <a:rPr lang="en-GB" dirty="0"/>
              <a:t/>
            </a:r>
            <a:br>
              <a:rPr lang="en-GB" dirty="0"/>
            </a:br>
            <a:r>
              <a:rPr lang="en-GB" sz="1400" dirty="0"/>
              <a:t>Attributes in professional practice: individual and collaborative working; deployment of appropriate media; presentation and organisation.</a:t>
            </a:r>
          </a:p>
        </p:txBody>
      </p:sp>
    </p:spTree>
    <p:extLst>
      <p:ext uri="{BB962C8B-B14F-4D97-AF65-F5344CB8AC3E}">
        <p14:creationId xmlns:p14="http://schemas.microsoft.com/office/powerpoint/2010/main" val="21431667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ctr"/>
            <a:r>
              <a:rPr lang="en-GB" dirty="0"/>
              <a:t>Given that the aim of this module is to develop your personal and professional transferable skills, this section is very important</a:t>
            </a:r>
            <a:r>
              <a:rPr lang="en-GB" dirty="0" smtClean="0"/>
              <a:t>.</a:t>
            </a:r>
          </a:p>
          <a:p>
            <a:r>
              <a:rPr lang="en-GB" u="sng" dirty="0"/>
              <a:t>Teamwork: </a:t>
            </a:r>
            <a:endParaRPr lang="en-GB" u="sng" dirty="0" smtClean="0"/>
          </a:p>
          <a:p>
            <a:pPr>
              <a:buFont typeface="Arial" pitchFamily="34" charset="0"/>
              <a:buChar char="•"/>
            </a:pPr>
            <a:r>
              <a:rPr lang="en-GB" dirty="0" smtClean="0"/>
              <a:t>The presentation should be;</a:t>
            </a:r>
          </a:p>
          <a:p>
            <a:pPr lvl="3">
              <a:buFont typeface="Arial" pitchFamily="34" charset="0"/>
              <a:buChar char="•"/>
            </a:pPr>
            <a:r>
              <a:rPr lang="en-GB" dirty="0" smtClean="0"/>
              <a:t>coherent</a:t>
            </a:r>
            <a:r>
              <a:rPr lang="en-GB" dirty="0"/>
              <a:t>, fluent, and well organised (not disjointed</a:t>
            </a:r>
            <a:r>
              <a:rPr lang="en-GB" dirty="0" smtClean="0"/>
              <a:t>), demonstrating </a:t>
            </a:r>
            <a:r>
              <a:rPr lang="en-GB" dirty="0"/>
              <a:t>extensive team work skills, not only in terms of the research, but also in the collation/structure of the presentation (for example, the writing of the introduction, conclusion and bibliographic sections).  </a:t>
            </a:r>
            <a:endParaRPr lang="en-GB" dirty="0" smtClean="0"/>
          </a:p>
          <a:p>
            <a:pPr>
              <a:buFont typeface="Arial" pitchFamily="34" charset="0"/>
              <a:buChar char="•"/>
            </a:pPr>
            <a:r>
              <a:rPr lang="en-GB" dirty="0" smtClean="0"/>
              <a:t>The </a:t>
            </a:r>
            <a:r>
              <a:rPr lang="en-GB" dirty="0"/>
              <a:t>team should perform/behave </a:t>
            </a:r>
            <a:r>
              <a:rPr lang="en-GB" dirty="0" smtClean="0"/>
              <a:t>professionally.</a:t>
            </a:r>
            <a:endParaRPr lang="en-GB" dirty="0"/>
          </a:p>
          <a:p>
            <a:pPr marL="0" indent="0"/>
            <a:endParaRPr lang="en-GB" dirty="0"/>
          </a:p>
        </p:txBody>
      </p:sp>
      <p:sp>
        <p:nvSpPr>
          <p:cNvPr id="2" name="Title 1"/>
          <p:cNvSpPr>
            <a:spLocks noGrp="1"/>
          </p:cNvSpPr>
          <p:nvPr>
            <p:ph type="title"/>
          </p:nvPr>
        </p:nvSpPr>
        <p:spPr/>
        <p:txBody>
          <a:bodyPr/>
          <a:lstStyle/>
          <a:p>
            <a:r>
              <a:rPr lang="en-GB" sz="2600" b="1" dirty="0"/>
              <a:t>5. Skills for Professional Practice </a:t>
            </a:r>
            <a:r>
              <a:rPr lang="en-GB" dirty="0"/>
              <a:t/>
            </a:r>
            <a:br>
              <a:rPr lang="en-GB" dirty="0"/>
            </a:br>
            <a:r>
              <a:rPr lang="en-GB" sz="1400" dirty="0"/>
              <a:t>Attributes in professional practice: individual and collaborative working; deployment of appropriate media; presentation and organisation.</a:t>
            </a:r>
          </a:p>
        </p:txBody>
      </p:sp>
    </p:spTree>
    <p:extLst>
      <p:ext uri="{BB962C8B-B14F-4D97-AF65-F5344CB8AC3E}">
        <p14:creationId xmlns:p14="http://schemas.microsoft.com/office/powerpoint/2010/main" val="31279634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ctr"/>
            <a:r>
              <a:rPr lang="en-GB" dirty="0"/>
              <a:t>Given that the aim of this module is to develop your personal and professional transferable skills, this section is very important</a:t>
            </a:r>
            <a:r>
              <a:rPr lang="en-GB" dirty="0" smtClean="0"/>
              <a:t>.</a:t>
            </a:r>
          </a:p>
          <a:p>
            <a:r>
              <a:rPr lang="en-GB" u="sng" dirty="0"/>
              <a:t>Format and structure: </a:t>
            </a:r>
            <a:endParaRPr lang="en-GB" u="sng" dirty="0" smtClean="0"/>
          </a:p>
          <a:p>
            <a:pPr>
              <a:buFont typeface="Arial" pitchFamily="34" charset="0"/>
              <a:buChar char="•"/>
            </a:pPr>
            <a:r>
              <a:rPr lang="en-GB" dirty="0" smtClean="0"/>
              <a:t>The presentation </a:t>
            </a:r>
            <a:r>
              <a:rPr lang="en-GB" dirty="0"/>
              <a:t>should be appropriately structured </a:t>
            </a:r>
            <a:endParaRPr lang="en-GB" dirty="0" smtClean="0"/>
          </a:p>
          <a:p>
            <a:pPr lvl="3">
              <a:buFont typeface="Arial" pitchFamily="34" charset="0"/>
              <a:buChar char="•"/>
            </a:pPr>
            <a:r>
              <a:rPr lang="en-GB" dirty="0" smtClean="0"/>
              <a:t>to </a:t>
            </a:r>
            <a:r>
              <a:rPr lang="en-GB" dirty="0"/>
              <a:t>introduce the research topic, </a:t>
            </a:r>
            <a:endParaRPr lang="en-GB" dirty="0" smtClean="0"/>
          </a:p>
          <a:p>
            <a:pPr lvl="3">
              <a:buFont typeface="Arial" pitchFamily="34" charset="0"/>
              <a:buChar char="•"/>
            </a:pPr>
            <a:r>
              <a:rPr lang="en-GB" dirty="0" smtClean="0"/>
              <a:t>the </a:t>
            </a:r>
            <a:r>
              <a:rPr lang="en-GB" dirty="0"/>
              <a:t>background literature, </a:t>
            </a:r>
            <a:endParaRPr lang="en-GB" dirty="0" smtClean="0"/>
          </a:p>
          <a:p>
            <a:pPr lvl="3">
              <a:buFont typeface="Arial" pitchFamily="34" charset="0"/>
              <a:buChar char="•"/>
            </a:pPr>
            <a:r>
              <a:rPr lang="en-GB" dirty="0" smtClean="0"/>
              <a:t>the </a:t>
            </a:r>
            <a:r>
              <a:rPr lang="en-GB" dirty="0"/>
              <a:t>objectives of the primary research, </a:t>
            </a:r>
            <a:endParaRPr lang="en-GB" dirty="0" smtClean="0"/>
          </a:p>
          <a:p>
            <a:pPr lvl="3">
              <a:buFont typeface="Arial" pitchFamily="34" charset="0"/>
              <a:buChar char="•"/>
            </a:pPr>
            <a:r>
              <a:rPr lang="en-GB" dirty="0" smtClean="0"/>
              <a:t>the </a:t>
            </a:r>
            <a:r>
              <a:rPr lang="en-GB" dirty="0"/>
              <a:t>data collection process, </a:t>
            </a:r>
            <a:endParaRPr lang="en-GB" dirty="0" smtClean="0"/>
          </a:p>
          <a:p>
            <a:pPr lvl="3">
              <a:buFont typeface="Arial" pitchFamily="34" charset="0"/>
              <a:buChar char="•"/>
            </a:pPr>
            <a:r>
              <a:rPr lang="en-GB" dirty="0" smtClean="0"/>
              <a:t>the </a:t>
            </a:r>
            <a:r>
              <a:rPr lang="en-GB" dirty="0"/>
              <a:t>findings and conclusions/recommendations. </a:t>
            </a:r>
            <a:endParaRPr lang="en-GB" dirty="0" smtClean="0"/>
          </a:p>
          <a:p>
            <a:pPr lvl="3">
              <a:buFont typeface="Arial" pitchFamily="34" charset="0"/>
              <a:buChar char="•"/>
            </a:pPr>
            <a:r>
              <a:rPr lang="en-GB" dirty="0" smtClean="0"/>
              <a:t>the </a:t>
            </a:r>
            <a:r>
              <a:rPr lang="en-GB" dirty="0"/>
              <a:t>presentation should end </a:t>
            </a:r>
            <a:r>
              <a:rPr lang="en-GB" dirty="0" smtClean="0"/>
              <a:t>with </a:t>
            </a:r>
            <a:r>
              <a:rPr lang="en-GB" dirty="0"/>
              <a:t>a reflection on the group project. </a:t>
            </a:r>
          </a:p>
        </p:txBody>
      </p:sp>
      <p:sp>
        <p:nvSpPr>
          <p:cNvPr id="2" name="Title 1"/>
          <p:cNvSpPr>
            <a:spLocks noGrp="1"/>
          </p:cNvSpPr>
          <p:nvPr>
            <p:ph type="title"/>
          </p:nvPr>
        </p:nvSpPr>
        <p:spPr/>
        <p:txBody>
          <a:bodyPr/>
          <a:lstStyle/>
          <a:p>
            <a:r>
              <a:rPr lang="en-GB" sz="2600" b="1" dirty="0"/>
              <a:t>5. Skills for Professional Practice </a:t>
            </a:r>
            <a:r>
              <a:rPr lang="en-GB" dirty="0"/>
              <a:t/>
            </a:r>
            <a:br>
              <a:rPr lang="en-GB" dirty="0"/>
            </a:br>
            <a:r>
              <a:rPr lang="en-GB" sz="1400" dirty="0"/>
              <a:t>Attributes in professional practice: individual and collaborative working; deployment of appropriate media; presentation and organisation.</a:t>
            </a:r>
          </a:p>
        </p:txBody>
      </p:sp>
    </p:spTree>
    <p:extLst>
      <p:ext uri="{BB962C8B-B14F-4D97-AF65-F5344CB8AC3E}">
        <p14:creationId xmlns:p14="http://schemas.microsoft.com/office/powerpoint/2010/main" val="17964391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417638"/>
            <a:ext cx="7520940" cy="3955578"/>
          </a:xfrm>
        </p:spPr>
        <p:txBody>
          <a:bodyPr>
            <a:normAutofit/>
          </a:bodyPr>
          <a:lstStyle/>
          <a:p>
            <a:pPr marL="0" indent="0" algn="ctr"/>
            <a:r>
              <a:rPr lang="en-GB" dirty="0"/>
              <a:t>Given that the aim of this module is to develop your personal and professional transferable skills, this section is very important</a:t>
            </a:r>
            <a:r>
              <a:rPr lang="en-GB" dirty="0" smtClean="0"/>
              <a:t>.</a:t>
            </a:r>
          </a:p>
          <a:p>
            <a:r>
              <a:rPr lang="en-GB" u="sng" dirty="0"/>
              <a:t>Presentation:</a:t>
            </a:r>
            <a:r>
              <a:rPr lang="en-GB" i="1" u="sng" dirty="0"/>
              <a:t> </a:t>
            </a:r>
            <a:r>
              <a:rPr lang="en-GB" u="sng" dirty="0"/>
              <a:t> </a:t>
            </a:r>
            <a:endParaRPr lang="en-GB" u="sng" dirty="0" smtClean="0"/>
          </a:p>
          <a:p>
            <a:pPr>
              <a:lnSpc>
                <a:spcPct val="120000"/>
              </a:lnSpc>
              <a:spcBef>
                <a:spcPts val="0"/>
              </a:spcBef>
              <a:buFont typeface="Arial" pitchFamily="34" charset="0"/>
              <a:buChar char="•"/>
            </a:pPr>
            <a:r>
              <a:rPr lang="en-GB" sz="1800" b="0" dirty="0" smtClean="0"/>
              <a:t>The presentation was well prepared</a:t>
            </a:r>
          </a:p>
          <a:p>
            <a:pPr>
              <a:lnSpc>
                <a:spcPct val="120000"/>
              </a:lnSpc>
              <a:spcBef>
                <a:spcPts val="0"/>
              </a:spcBef>
              <a:buFont typeface="Arial" pitchFamily="34" charset="0"/>
              <a:buChar char="•"/>
            </a:pPr>
            <a:r>
              <a:rPr lang="en-GB" sz="1800" b="0" dirty="0" smtClean="0"/>
              <a:t>The </a:t>
            </a:r>
            <a:r>
              <a:rPr lang="en-GB" sz="1800" b="0" dirty="0"/>
              <a:t>topic </a:t>
            </a:r>
            <a:r>
              <a:rPr lang="en-GB" sz="1800" b="0" dirty="0" smtClean="0"/>
              <a:t>discussed was thoroughly research </a:t>
            </a:r>
          </a:p>
          <a:p>
            <a:pPr>
              <a:lnSpc>
                <a:spcPct val="120000"/>
              </a:lnSpc>
              <a:spcBef>
                <a:spcPts val="0"/>
              </a:spcBef>
              <a:buFont typeface="Arial" pitchFamily="34" charset="0"/>
              <a:buChar char="•"/>
            </a:pPr>
            <a:r>
              <a:rPr lang="en-GB" sz="1800" b="0" dirty="0" smtClean="0"/>
              <a:t>Detailed knowledge </a:t>
            </a:r>
            <a:r>
              <a:rPr lang="en-GB" sz="1800" b="0" dirty="0"/>
              <a:t>and understanding of the chosen topic </a:t>
            </a:r>
            <a:endParaRPr lang="en-GB" sz="1800" b="0" dirty="0" smtClean="0"/>
          </a:p>
          <a:p>
            <a:pPr>
              <a:lnSpc>
                <a:spcPct val="120000"/>
              </a:lnSpc>
              <a:spcBef>
                <a:spcPts val="0"/>
              </a:spcBef>
              <a:buFont typeface="Arial" pitchFamily="34" charset="0"/>
              <a:buChar char="•"/>
            </a:pPr>
            <a:r>
              <a:rPr lang="en-GB" sz="1800" b="0" dirty="0" smtClean="0"/>
              <a:t>The </a:t>
            </a:r>
            <a:r>
              <a:rPr lang="en-GB" sz="1800" b="0" dirty="0"/>
              <a:t>information </a:t>
            </a:r>
            <a:r>
              <a:rPr lang="en-GB" sz="1800" b="0" dirty="0" smtClean="0"/>
              <a:t>provided was accurate </a:t>
            </a:r>
            <a:r>
              <a:rPr lang="en-GB" sz="1800" b="0" dirty="0"/>
              <a:t>and informative </a:t>
            </a:r>
            <a:endParaRPr lang="en-GB" sz="1800" b="0" dirty="0" smtClean="0"/>
          </a:p>
          <a:p>
            <a:pPr>
              <a:lnSpc>
                <a:spcPct val="120000"/>
              </a:lnSpc>
              <a:spcBef>
                <a:spcPts val="0"/>
              </a:spcBef>
              <a:buFont typeface="Arial" pitchFamily="34" charset="0"/>
              <a:buChar char="•"/>
            </a:pPr>
            <a:r>
              <a:rPr lang="en-GB" sz="1800" b="0" dirty="0" smtClean="0"/>
              <a:t>The speaker delivered with confidence</a:t>
            </a:r>
            <a:r>
              <a:rPr lang="en-GB" sz="1800" b="0" dirty="0"/>
              <a:t>. </a:t>
            </a:r>
            <a:endParaRPr lang="en-GB" sz="1800" b="0" dirty="0" smtClean="0"/>
          </a:p>
        </p:txBody>
      </p:sp>
      <p:sp>
        <p:nvSpPr>
          <p:cNvPr id="2" name="Title 1"/>
          <p:cNvSpPr>
            <a:spLocks noGrp="1"/>
          </p:cNvSpPr>
          <p:nvPr>
            <p:ph type="title"/>
          </p:nvPr>
        </p:nvSpPr>
        <p:spPr/>
        <p:txBody>
          <a:bodyPr/>
          <a:lstStyle/>
          <a:p>
            <a:r>
              <a:rPr lang="en-GB" sz="2600" b="1" dirty="0"/>
              <a:t>5. Skills for Professional Practice </a:t>
            </a:r>
            <a:r>
              <a:rPr lang="en-GB" dirty="0"/>
              <a:t/>
            </a:r>
            <a:br>
              <a:rPr lang="en-GB" dirty="0"/>
            </a:br>
            <a:r>
              <a:rPr lang="en-GB" sz="1400" dirty="0"/>
              <a:t>Attributes in professional practice: individual and collaborative working; deployment of appropriate media; presentation and organisation.</a:t>
            </a:r>
          </a:p>
        </p:txBody>
      </p:sp>
    </p:spTree>
    <p:extLst>
      <p:ext uri="{BB962C8B-B14F-4D97-AF65-F5344CB8AC3E}">
        <p14:creationId xmlns:p14="http://schemas.microsoft.com/office/powerpoint/2010/main" val="36519339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1530" y="1417638"/>
            <a:ext cx="7520940" cy="4272588"/>
          </a:xfrm>
        </p:spPr>
        <p:txBody>
          <a:bodyPr>
            <a:normAutofit fontScale="62500" lnSpcReduction="20000"/>
          </a:bodyPr>
          <a:lstStyle/>
          <a:p>
            <a:pPr marL="0" indent="0" algn="ctr"/>
            <a:r>
              <a:rPr lang="en-GB" dirty="0"/>
              <a:t>Given that the aim of this module is to develop your personal and professional transferable skills, this section is very important</a:t>
            </a:r>
            <a:r>
              <a:rPr lang="en-GB" dirty="0" smtClean="0"/>
              <a:t>.</a:t>
            </a:r>
          </a:p>
          <a:p>
            <a:r>
              <a:rPr lang="en-GB" u="sng" dirty="0"/>
              <a:t>Presentation:</a:t>
            </a:r>
            <a:r>
              <a:rPr lang="en-GB" i="1" u="sng" dirty="0"/>
              <a:t> </a:t>
            </a:r>
            <a:r>
              <a:rPr lang="en-GB" u="sng" dirty="0"/>
              <a:t> </a:t>
            </a:r>
            <a:endParaRPr lang="en-GB" u="sng" dirty="0" smtClean="0"/>
          </a:p>
          <a:p>
            <a:pPr>
              <a:lnSpc>
                <a:spcPct val="120000"/>
              </a:lnSpc>
              <a:spcBef>
                <a:spcPts val="0"/>
              </a:spcBef>
              <a:buFont typeface="Arial" pitchFamily="34" charset="0"/>
              <a:buChar char="•"/>
            </a:pPr>
            <a:r>
              <a:rPr lang="en-GB" sz="1800" b="0" dirty="0" smtClean="0"/>
              <a:t>A </a:t>
            </a:r>
            <a:r>
              <a:rPr lang="en-GB" sz="1800" b="0" dirty="0"/>
              <a:t>logical structure </a:t>
            </a:r>
            <a:r>
              <a:rPr lang="en-GB" sz="1800" b="0" dirty="0" smtClean="0"/>
              <a:t> was adopted.</a:t>
            </a:r>
          </a:p>
          <a:p>
            <a:pPr lvl="3">
              <a:lnSpc>
                <a:spcPct val="120000"/>
              </a:lnSpc>
              <a:spcBef>
                <a:spcPts val="0"/>
              </a:spcBef>
            </a:pPr>
            <a:r>
              <a:rPr lang="en-GB" sz="1800" b="0" u="sng" dirty="0" smtClean="0"/>
              <a:t>Introduction</a:t>
            </a:r>
            <a:r>
              <a:rPr lang="en-GB" sz="1800" b="0" dirty="0"/>
              <a:t>: </a:t>
            </a:r>
            <a:endParaRPr lang="en-GB" sz="1800" b="0" dirty="0" smtClean="0"/>
          </a:p>
          <a:p>
            <a:pPr lvl="4">
              <a:lnSpc>
                <a:spcPct val="120000"/>
              </a:lnSpc>
              <a:spcBef>
                <a:spcPts val="0"/>
              </a:spcBef>
            </a:pPr>
            <a:r>
              <a:rPr lang="en-GB" sz="1800" b="0" dirty="0" smtClean="0"/>
              <a:t>The </a:t>
            </a:r>
            <a:r>
              <a:rPr lang="en-GB" sz="1800" b="0" dirty="0"/>
              <a:t>introduction section </a:t>
            </a:r>
            <a:r>
              <a:rPr lang="en-GB" sz="1800" b="0" dirty="0" smtClean="0"/>
              <a:t>gave </a:t>
            </a:r>
            <a:r>
              <a:rPr lang="en-GB" sz="1800" b="0" dirty="0"/>
              <a:t>a clear idea about the central issue of concern, and why </a:t>
            </a:r>
            <a:r>
              <a:rPr lang="en-GB" sz="1800" b="0" dirty="0" smtClean="0"/>
              <a:t>was worth </a:t>
            </a:r>
            <a:r>
              <a:rPr lang="en-GB" sz="1800" b="0" dirty="0"/>
              <a:t>examining/ investigating</a:t>
            </a:r>
            <a:r>
              <a:rPr lang="en-GB" sz="1800" b="0" dirty="0" smtClean="0"/>
              <a:t>.</a:t>
            </a:r>
          </a:p>
          <a:p>
            <a:pPr lvl="4">
              <a:lnSpc>
                <a:spcPct val="120000"/>
              </a:lnSpc>
              <a:spcBef>
                <a:spcPts val="0"/>
              </a:spcBef>
            </a:pPr>
            <a:r>
              <a:rPr lang="en-GB" sz="1800" b="0" dirty="0" smtClean="0"/>
              <a:t>It </a:t>
            </a:r>
            <a:r>
              <a:rPr lang="en-GB" sz="1800" b="0" dirty="0"/>
              <a:t>should </a:t>
            </a:r>
            <a:r>
              <a:rPr lang="en-GB" sz="1800" b="0" dirty="0" smtClean="0"/>
              <a:t>gave </a:t>
            </a:r>
            <a:r>
              <a:rPr lang="en-GB" sz="1800" b="0" dirty="0"/>
              <a:t>the general background to the issue rather than the specific detail (which </a:t>
            </a:r>
            <a:r>
              <a:rPr lang="en-GB" sz="1800" b="0" dirty="0" smtClean="0"/>
              <a:t>was  </a:t>
            </a:r>
            <a:r>
              <a:rPr lang="en-GB" sz="1800" dirty="0" smtClean="0"/>
              <a:t>d</a:t>
            </a:r>
            <a:r>
              <a:rPr lang="en-GB" sz="1800" b="0" dirty="0" smtClean="0"/>
              <a:t>iscussed </a:t>
            </a:r>
            <a:r>
              <a:rPr lang="en-GB" sz="1800" b="0" dirty="0"/>
              <a:t>in the main body</a:t>
            </a:r>
            <a:r>
              <a:rPr lang="en-GB" sz="1800" b="0" dirty="0" smtClean="0"/>
              <a:t>).</a:t>
            </a:r>
          </a:p>
          <a:p>
            <a:pPr lvl="4">
              <a:lnSpc>
                <a:spcPct val="120000"/>
              </a:lnSpc>
              <a:spcBef>
                <a:spcPts val="0"/>
              </a:spcBef>
            </a:pPr>
            <a:r>
              <a:rPr lang="en-GB" sz="1800" dirty="0"/>
              <a:t>some company </a:t>
            </a:r>
            <a:r>
              <a:rPr lang="en-GB" sz="1800" dirty="0" smtClean="0"/>
              <a:t>details were provided i</a:t>
            </a:r>
            <a:r>
              <a:rPr lang="en-GB" sz="1800" b="0" dirty="0" smtClean="0"/>
              <a:t>f </a:t>
            </a:r>
            <a:r>
              <a:rPr lang="en-GB" sz="1800" b="0" dirty="0"/>
              <a:t>the research topic relates to an </a:t>
            </a:r>
            <a:r>
              <a:rPr lang="en-GB" sz="1800" b="0" dirty="0" smtClean="0"/>
              <a:t>organisation</a:t>
            </a:r>
          </a:p>
          <a:p>
            <a:pPr lvl="4">
              <a:lnSpc>
                <a:spcPct val="120000"/>
              </a:lnSpc>
              <a:spcBef>
                <a:spcPts val="0"/>
              </a:spcBef>
            </a:pPr>
            <a:r>
              <a:rPr lang="en-GB" sz="1800" b="0" dirty="0" smtClean="0"/>
              <a:t>The </a:t>
            </a:r>
            <a:r>
              <a:rPr lang="en-GB" sz="1800" b="0" dirty="0"/>
              <a:t>objectives of the </a:t>
            </a:r>
            <a:r>
              <a:rPr lang="en-GB" sz="1800" b="0" dirty="0" smtClean="0"/>
              <a:t>presentation were outlined detailing </a:t>
            </a:r>
            <a:r>
              <a:rPr lang="en-GB" sz="1800" b="0" dirty="0"/>
              <a:t>what </a:t>
            </a:r>
            <a:r>
              <a:rPr lang="en-GB" sz="1800" b="0" dirty="0" smtClean="0"/>
              <a:t>will be achieved.</a:t>
            </a:r>
            <a:endParaRPr lang="en-GB" sz="1800" b="0" dirty="0"/>
          </a:p>
          <a:p>
            <a:pPr lvl="3">
              <a:lnSpc>
                <a:spcPct val="120000"/>
              </a:lnSpc>
              <a:spcBef>
                <a:spcPts val="0"/>
              </a:spcBef>
            </a:pPr>
            <a:r>
              <a:rPr lang="en-GB" sz="1800" b="0" u="sng" dirty="0"/>
              <a:t>Main body:</a:t>
            </a:r>
            <a:r>
              <a:rPr lang="en-GB" sz="1800" b="0" dirty="0"/>
              <a:t> </a:t>
            </a:r>
            <a:endParaRPr lang="en-GB" sz="1800" b="0" dirty="0" smtClean="0"/>
          </a:p>
          <a:p>
            <a:pPr lvl="4">
              <a:lnSpc>
                <a:spcPct val="120000"/>
              </a:lnSpc>
              <a:spcBef>
                <a:spcPts val="0"/>
              </a:spcBef>
            </a:pPr>
            <a:r>
              <a:rPr lang="en-GB" sz="1800" b="0" dirty="0" smtClean="0"/>
              <a:t>This </a:t>
            </a:r>
            <a:r>
              <a:rPr lang="en-GB" sz="1800" b="0" dirty="0"/>
              <a:t>is where </a:t>
            </a:r>
            <a:r>
              <a:rPr lang="en-GB" sz="1800" b="0" dirty="0" smtClean="0"/>
              <a:t>the </a:t>
            </a:r>
            <a:r>
              <a:rPr lang="en-GB" sz="1800" b="0" dirty="0"/>
              <a:t>main findings of </a:t>
            </a:r>
            <a:r>
              <a:rPr lang="en-GB" sz="1800" b="0" dirty="0" smtClean="0"/>
              <a:t>the research should have been discussed (subject </a:t>
            </a:r>
            <a:r>
              <a:rPr lang="en-GB" sz="1800" b="0" dirty="0"/>
              <a:t>knowledge, analysis and where </a:t>
            </a:r>
            <a:r>
              <a:rPr lang="en-GB" sz="1800" b="0" dirty="0" smtClean="0"/>
              <a:t>relevant). </a:t>
            </a:r>
            <a:endParaRPr lang="en-GB" sz="1800" b="0" dirty="0"/>
          </a:p>
          <a:p>
            <a:pPr lvl="3">
              <a:lnSpc>
                <a:spcPct val="120000"/>
              </a:lnSpc>
              <a:spcBef>
                <a:spcPts val="0"/>
              </a:spcBef>
            </a:pPr>
            <a:r>
              <a:rPr lang="en-GB" sz="1800" b="0" u="sng" dirty="0"/>
              <a:t>Conclusion:</a:t>
            </a:r>
            <a:r>
              <a:rPr lang="en-GB" sz="1800" b="0" dirty="0"/>
              <a:t> </a:t>
            </a:r>
            <a:endParaRPr lang="en-GB" sz="1800" b="0" dirty="0" smtClean="0"/>
          </a:p>
          <a:p>
            <a:pPr lvl="4">
              <a:lnSpc>
                <a:spcPct val="120000"/>
              </a:lnSpc>
              <a:spcBef>
                <a:spcPts val="0"/>
              </a:spcBef>
            </a:pPr>
            <a:r>
              <a:rPr lang="en-GB" sz="1800" b="0" dirty="0" smtClean="0"/>
              <a:t>The </a:t>
            </a:r>
            <a:r>
              <a:rPr lang="en-GB" sz="1800" b="0" dirty="0"/>
              <a:t>themes </a:t>
            </a:r>
            <a:r>
              <a:rPr lang="en-GB" sz="1800" b="0" dirty="0" smtClean="0"/>
              <a:t>of the research should be drawn together (</a:t>
            </a:r>
            <a:r>
              <a:rPr lang="en-GB" sz="1800" b="0" dirty="0"/>
              <a:t>synthesis).  </a:t>
            </a:r>
            <a:endParaRPr lang="en-GB" sz="1800" b="0" dirty="0" smtClean="0"/>
          </a:p>
          <a:p>
            <a:pPr lvl="4">
              <a:lnSpc>
                <a:spcPct val="120000"/>
              </a:lnSpc>
              <a:spcBef>
                <a:spcPts val="0"/>
              </a:spcBef>
            </a:pPr>
            <a:r>
              <a:rPr lang="en-GB" sz="1800" b="0" dirty="0" smtClean="0"/>
              <a:t>Not just a re-hash </a:t>
            </a:r>
            <a:r>
              <a:rPr lang="en-GB" sz="1800" b="0" dirty="0"/>
              <a:t>the discussion from the main body; </a:t>
            </a:r>
            <a:r>
              <a:rPr lang="en-GB" sz="1800" b="0" dirty="0" smtClean="0"/>
              <a:t>questions </a:t>
            </a:r>
            <a:r>
              <a:rPr lang="en-GB" sz="1800" b="0" dirty="0"/>
              <a:t>such as 'so what?', 'what does this mean?', 'what are the implications for the organisation, its stakeholders,…industry…the future…etc</a:t>
            </a:r>
            <a:r>
              <a:rPr lang="en-GB" sz="1800" b="0" dirty="0" smtClean="0"/>
              <a:t>. were considered'  </a:t>
            </a:r>
          </a:p>
          <a:p>
            <a:pPr lvl="4">
              <a:lnSpc>
                <a:spcPct val="120000"/>
              </a:lnSpc>
              <a:spcBef>
                <a:spcPts val="0"/>
              </a:spcBef>
            </a:pPr>
            <a:r>
              <a:rPr lang="en-GB" sz="1800" b="0" dirty="0" smtClean="0"/>
              <a:t>The </a:t>
            </a:r>
            <a:r>
              <a:rPr lang="en-GB" sz="1800" b="0" dirty="0"/>
              <a:t>objectives </a:t>
            </a:r>
            <a:r>
              <a:rPr lang="en-GB" sz="1800" b="0" dirty="0" smtClean="0"/>
              <a:t>laid </a:t>
            </a:r>
            <a:r>
              <a:rPr lang="en-GB" sz="1800" b="0" dirty="0"/>
              <a:t>out in the introduction </a:t>
            </a:r>
            <a:r>
              <a:rPr lang="en-GB" sz="1800" b="0" dirty="0" smtClean="0"/>
              <a:t>section were addressed in the conclusion.</a:t>
            </a:r>
            <a:endParaRPr lang="en-GB" sz="1800" b="0" dirty="0"/>
          </a:p>
          <a:p>
            <a:pPr lvl="3">
              <a:lnSpc>
                <a:spcPct val="120000"/>
              </a:lnSpc>
              <a:spcBef>
                <a:spcPts val="0"/>
              </a:spcBef>
            </a:pPr>
            <a:r>
              <a:rPr lang="en-GB" sz="1800" b="0" u="sng" dirty="0"/>
              <a:t>References:</a:t>
            </a:r>
            <a:r>
              <a:rPr lang="en-GB" sz="1800" b="0" dirty="0"/>
              <a:t>  </a:t>
            </a:r>
            <a:endParaRPr lang="en-GB" sz="1800" b="0" dirty="0" smtClean="0"/>
          </a:p>
          <a:p>
            <a:pPr lvl="4">
              <a:lnSpc>
                <a:spcPct val="120000"/>
              </a:lnSpc>
              <a:spcBef>
                <a:spcPts val="0"/>
              </a:spcBef>
            </a:pPr>
            <a:r>
              <a:rPr lang="en-GB" sz="1800" b="0" dirty="0" smtClean="0"/>
              <a:t>Alphabetical </a:t>
            </a:r>
            <a:r>
              <a:rPr lang="en-GB" sz="1800" b="0" dirty="0"/>
              <a:t>list of authors and their work cited in the report. </a:t>
            </a:r>
            <a:endParaRPr lang="en-GB" sz="1800" b="0" dirty="0" smtClean="0"/>
          </a:p>
          <a:p>
            <a:pPr lvl="4">
              <a:lnSpc>
                <a:spcPct val="120000"/>
              </a:lnSpc>
              <a:spcBef>
                <a:spcPts val="0"/>
              </a:spcBef>
            </a:pPr>
            <a:r>
              <a:rPr lang="en-GB" sz="1800" b="0" dirty="0" smtClean="0"/>
              <a:t>Use </a:t>
            </a:r>
            <a:r>
              <a:rPr lang="en-GB" sz="1800" b="0" dirty="0"/>
              <a:t>the Harvard system of referencing.</a:t>
            </a:r>
          </a:p>
        </p:txBody>
      </p:sp>
      <p:sp>
        <p:nvSpPr>
          <p:cNvPr id="2" name="Title 1"/>
          <p:cNvSpPr>
            <a:spLocks noGrp="1"/>
          </p:cNvSpPr>
          <p:nvPr>
            <p:ph type="title"/>
          </p:nvPr>
        </p:nvSpPr>
        <p:spPr/>
        <p:txBody>
          <a:bodyPr/>
          <a:lstStyle/>
          <a:p>
            <a:r>
              <a:rPr lang="en-GB" sz="2600" b="1" dirty="0"/>
              <a:t>5. Skills for Professional Practice </a:t>
            </a:r>
            <a:r>
              <a:rPr lang="en-GB" dirty="0"/>
              <a:t/>
            </a:r>
            <a:br>
              <a:rPr lang="en-GB" dirty="0"/>
            </a:br>
            <a:r>
              <a:rPr lang="en-GB" sz="1400" dirty="0"/>
              <a:t>Attributes in professional practice: individual and collaborative working; deployment of appropriate media; presentation and organisation.</a:t>
            </a:r>
          </a:p>
        </p:txBody>
      </p:sp>
    </p:spTree>
    <p:extLst>
      <p:ext uri="{BB962C8B-B14F-4D97-AF65-F5344CB8AC3E}">
        <p14:creationId xmlns:p14="http://schemas.microsoft.com/office/powerpoint/2010/main" val="10169695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r>
              <a:rPr lang="en-US" dirty="0"/>
              <a:t>The Higher Education Academy. (2009). </a:t>
            </a:r>
            <a:r>
              <a:rPr lang="en-US" i="1" dirty="0" smtClean="0"/>
              <a:t>Peer Assessment</a:t>
            </a:r>
            <a:r>
              <a:rPr lang="en-US" dirty="0" smtClean="0"/>
              <a:t>. </a:t>
            </a:r>
            <a:r>
              <a:rPr lang="en-US" dirty="0"/>
              <a:t>Retrieved April 12, 2013, from The Higher Education Academy: http://www.heacademy.ac.uk/hlst/resources/a-zdirectory/peer_assessment</a:t>
            </a:r>
            <a:endParaRPr lang="en-GB" dirty="0"/>
          </a:p>
          <a:p>
            <a:pPr marL="0" indent="0"/>
            <a:r>
              <a:rPr lang="en-GB" dirty="0"/>
              <a:t> </a:t>
            </a:r>
          </a:p>
          <a:p>
            <a:pPr marL="0" indent="0"/>
            <a:endParaRPr lang="en-GB" dirty="0"/>
          </a:p>
        </p:txBody>
      </p:sp>
      <p:sp>
        <p:nvSpPr>
          <p:cNvPr id="2" name="Title 1"/>
          <p:cNvSpPr>
            <a:spLocks noGrp="1"/>
          </p:cNvSpPr>
          <p:nvPr>
            <p:ph type="title"/>
          </p:nvPr>
        </p:nvSpPr>
        <p:spPr/>
        <p:txBody>
          <a:bodyPr/>
          <a:lstStyle/>
          <a:p>
            <a:r>
              <a:rPr lang="en-GB" dirty="0" smtClean="0"/>
              <a:t>References</a:t>
            </a:r>
            <a:endParaRPr lang="en-GB" dirty="0"/>
          </a:p>
        </p:txBody>
      </p:sp>
    </p:spTree>
    <p:extLst>
      <p:ext uri="{BB962C8B-B14F-4D97-AF65-F5344CB8AC3E}">
        <p14:creationId xmlns:p14="http://schemas.microsoft.com/office/powerpoint/2010/main" val="90770151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Concourse</Template>
  <TotalTime>284</TotalTime>
  <Words>2698</Words>
  <Application>Microsoft Office PowerPoint</Application>
  <PresentationFormat>On-screen Show (4:3)</PresentationFormat>
  <Paragraphs>208</Paragraphs>
  <Slides>27</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Lucida Sans Unicode</vt:lpstr>
      <vt:lpstr>Verdana</vt:lpstr>
      <vt:lpstr>Wingdings 2</vt:lpstr>
      <vt:lpstr>Wingdings 3</vt:lpstr>
      <vt:lpstr>Concourse</vt:lpstr>
      <vt:lpstr>PowerPoint Presentation</vt:lpstr>
      <vt:lpstr>The Assignment</vt:lpstr>
      <vt:lpstr>The Assignment</vt:lpstr>
      <vt:lpstr>The Assignment</vt:lpstr>
      <vt:lpstr>The Assignment</vt:lpstr>
      <vt:lpstr>The Assignment</vt:lpstr>
      <vt:lpstr>The Assignment</vt:lpstr>
      <vt:lpstr>The Assignment</vt:lpstr>
      <vt:lpstr>The Assignment</vt:lpstr>
      <vt:lpstr>What is Peer Assessment?</vt:lpstr>
      <vt:lpstr>Peer Assessment</vt:lpstr>
      <vt:lpstr>Assessment Paper</vt:lpstr>
      <vt:lpstr>1. Research-informed Literature  Extent of research and/or own reading, selection of credible sources, application of appropriate referencing conventions.</vt:lpstr>
      <vt:lpstr>1. Research-informed Literature  Extent of research and/or own reading, selection of credible sources, application of appropriate referencing conventions.</vt:lpstr>
      <vt:lpstr>2. Knowledge and Understanding of Subject Extent of knowledge and understanding of concepts and underlying principles associated with the discipline.</vt:lpstr>
      <vt:lpstr>2. Knowledge and Understanding of Subject Extent of knowledge and understanding of concepts and underlying principles associated with the discipline.</vt:lpstr>
      <vt:lpstr>3. Analysis Analysis, evaluation and synthesis; logic, argument and judgement; analytical reflection; organisation  of ideas and evidence</vt:lpstr>
      <vt:lpstr>3. Analysis Analysis, evaluation and synthesis; logic, argument and judgement; analytical reflection; organisation  of ideas and evidence</vt:lpstr>
      <vt:lpstr>4. Practical Application and Deployment Deployment of methods, materials, tools and techniques; application of concepts; formulation of innovative and creative solutions to solve problems.</vt:lpstr>
      <vt:lpstr>4. Practical Application and Deployment Deployment of methods, materials, tools and techniques; application of concepts; formulation of innovative and creative solutions to solve problems.</vt:lpstr>
      <vt:lpstr>5. Skills for Professional Practice  Attributes in professional practice: individual and collaborative working; deployment of appropriate media; presentation and organisation.</vt:lpstr>
      <vt:lpstr>5. Skills for Professional Practice  Attributes in professional practice: individual and collaborative working; deployment of appropriate media; presentation and organisation.</vt:lpstr>
      <vt:lpstr>5. Skills for Professional Practice  Attributes in professional practice: individual and collaborative working; deployment of appropriate media; presentation and organisation.</vt:lpstr>
      <vt:lpstr>5. Skills for Professional Practice  Attributes in professional practice: individual and collaborative working; deployment of appropriate media; presentation and organisation.</vt:lpstr>
      <vt:lpstr>5. Skills for Professional Practice  Attributes in professional practice: individual and collaborative working; deployment of appropriate media; presentation and organisation.</vt:lpstr>
      <vt:lpstr>5. Skills for Professional Practice  Attributes in professional practice: individual and collaborative working; deployment of appropriate media; presentation and organisation.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Peer Review</dc:title>
  <dc:creator>fad-rp1</dc:creator>
  <cp:lastModifiedBy>Jane Thomas</cp:lastModifiedBy>
  <cp:revision>35</cp:revision>
  <dcterms:created xsi:type="dcterms:W3CDTF">2013-04-12T10:12:47Z</dcterms:created>
  <dcterms:modified xsi:type="dcterms:W3CDTF">2018-12-10T15:31:32Z</dcterms:modified>
</cp:coreProperties>
</file>