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6"/>
  </p:notesMasterIdLst>
  <p:handoutMasterIdLst>
    <p:handoutMasterId r:id="rId37"/>
  </p:handoutMasterIdLst>
  <p:sldIdLst>
    <p:sldId id="256" r:id="rId5"/>
    <p:sldId id="283" r:id="rId6"/>
    <p:sldId id="341" r:id="rId7"/>
    <p:sldId id="336" r:id="rId8"/>
    <p:sldId id="322" r:id="rId9"/>
    <p:sldId id="292" r:id="rId10"/>
    <p:sldId id="319" r:id="rId11"/>
    <p:sldId id="348" r:id="rId12"/>
    <p:sldId id="297" r:id="rId13"/>
    <p:sldId id="298" r:id="rId14"/>
    <p:sldId id="326" r:id="rId15"/>
    <p:sldId id="327" r:id="rId16"/>
    <p:sldId id="328" r:id="rId17"/>
    <p:sldId id="349" r:id="rId18"/>
    <p:sldId id="361" r:id="rId19"/>
    <p:sldId id="323" r:id="rId20"/>
    <p:sldId id="304" r:id="rId21"/>
    <p:sldId id="329" r:id="rId22"/>
    <p:sldId id="324" r:id="rId23"/>
    <p:sldId id="360" r:id="rId24"/>
    <p:sldId id="356" r:id="rId25"/>
    <p:sldId id="357" r:id="rId26"/>
    <p:sldId id="362" r:id="rId27"/>
    <p:sldId id="358" r:id="rId28"/>
    <p:sldId id="342" r:id="rId29"/>
    <p:sldId id="359" r:id="rId30"/>
    <p:sldId id="275" r:id="rId31"/>
    <p:sldId id="354" r:id="rId32"/>
    <p:sldId id="261" r:id="rId33"/>
    <p:sldId id="309" r:id="rId34"/>
    <p:sldId id="291" r:id="rId3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00CB972-36BF-1CB1-1059-2016925FAF46}" v="4" dt="2024-05-23T09:37:10.31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015" autoAdjust="0"/>
    <p:restoredTop sz="88066" autoAdjust="0"/>
  </p:normalViewPr>
  <p:slideViewPr>
    <p:cSldViewPr>
      <p:cViewPr varScale="1">
        <p:scale>
          <a:sx n="84" d="100"/>
          <a:sy n="84" d="100"/>
        </p:scale>
        <p:origin x="1278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viewProps" Target="viewProps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microsoft.com/office/2015/10/relationships/revisionInfo" Target="revisionInfo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handoutMaster" Target="handoutMasters/handoutMaster1.xml"/><Relationship Id="rId40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9/13/2026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spcBef>
                <a:spcPts val="1800"/>
              </a:spcBef>
            </a:pPr>
            <a:r>
              <a:rPr lang="en-GB" sz="1200" dirty="0"/>
              <a:t>For permanent work teams, performing is the last stage in development.</a:t>
            </a:r>
          </a:p>
          <a:p>
            <a:pPr algn="just">
              <a:spcBef>
                <a:spcPts val="1800"/>
              </a:spcBef>
            </a:pPr>
            <a:r>
              <a:rPr lang="en-GB" sz="1200" dirty="0"/>
              <a:t>However, for temporary committees, teams, task forces, and similar teams that have a limited task to perform, the adjourning stage is for wrapping up activities and preparing to disband.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75186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229547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Lecturers should try to draw answers from students and use students answers to link to each stage of the Tuckman's model.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460602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4959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4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18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37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56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75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594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13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3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50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8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32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4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7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900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189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377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566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754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5943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131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32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509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89" indent="0">
              <a:buNone/>
              <a:defRPr sz="2000" b="1"/>
            </a:lvl2pPr>
            <a:lvl3pPr marL="914377" indent="0">
              <a:buNone/>
              <a:defRPr sz="1800" b="1"/>
            </a:lvl3pPr>
            <a:lvl4pPr marL="1371566" indent="0">
              <a:buNone/>
              <a:defRPr sz="1600" b="1"/>
            </a:lvl4pPr>
            <a:lvl5pPr marL="1828754" indent="0">
              <a:buNone/>
              <a:defRPr sz="1600" b="1"/>
            </a:lvl5pPr>
            <a:lvl6pPr marL="2285943" indent="0">
              <a:buNone/>
              <a:defRPr sz="1600" b="1"/>
            </a:lvl6pPr>
            <a:lvl7pPr marL="2743131" indent="0">
              <a:buNone/>
              <a:defRPr sz="1600" b="1"/>
            </a:lvl7pPr>
            <a:lvl8pPr marL="3200320" indent="0">
              <a:buNone/>
              <a:defRPr sz="1600" b="1"/>
            </a:lvl8pPr>
            <a:lvl9pPr marL="3657509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7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89" indent="0">
              <a:buNone/>
              <a:defRPr sz="2000" b="1"/>
            </a:lvl2pPr>
            <a:lvl3pPr marL="914377" indent="0">
              <a:buNone/>
              <a:defRPr sz="1800" b="1"/>
            </a:lvl3pPr>
            <a:lvl4pPr marL="1371566" indent="0">
              <a:buNone/>
              <a:defRPr sz="1600" b="1"/>
            </a:lvl4pPr>
            <a:lvl5pPr marL="1828754" indent="0">
              <a:buNone/>
              <a:defRPr sz="1600" b="1"/>
            </a:lvl5pPr>
            <a:lvl6pPr marL="2285943" indent="0">
              <a:buNone/>
              <a:defRPr sz="1600" b="1"/>
            </a:lvl6pPr>
            <a:lvl7pPr marL="2743131" indent="0">
              <a:buNone/>
              <a:defRPr sz="1600" b="1"/>
            </a:lvl7pPr>
            <a:lvl8pPr marL="3200320" indent="0">
              <a:buNone/>
              <a:defRPr sz="1600" b="1"/>
            </a:lvl8pPr>
            <a:lvl9pPr marL="3657509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7" y="2174877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2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4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2" y="1435104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189" indent="0">
              <a:buNone/>
              <a:defRPr sz="1200"/>
            </a:lvl2pPr>
            <a:lvl3pPr marL="914377" indent="0">
              <a:buNone/>
              <a:defRPr sz="1000"/>
            </a:lvl3pPr>
            <a:lvl4pPr marL="1371566" indent="0">
              <a:buNone/>
              <a:defRPr sz="900"/>
            </a:lvl4pPr>
            <a:lvl5pPr marL="1828754" indent="0">
              <a:buNone/>
              <a:defRPr sz="900"/>
            </a:lvl5pPr>
            <a:lvl6pPr marL="2285943" indent="0">
              <a:buNone/>
              <a:defRPr sz="900"/>
            </a:lvl6pPr>
            <a:lvl7pPr marL="2743131" indent="0">
              <a:buNone/>
              <a:defRPr sz="900"/>
            </a:lvl7pPr>
            <a:lvl8pPr marL="3200320" indent="0">
              <a:buNone/>
              <a:defRPr sz="900"/>
            </a:lvl8pPr>
            <a:lvl9pPr marL="3657509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9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189" indent="0">
              <a:buNone/>
              <a:defRPr sz="2800"/>
            </a:lvl2pPr>
            <a:lvl3pPr marL="914377" indent="0">
              <a:buNone/>
              <a:defRPr sz="2400"/>
            </a:lvl3pPr>
            <a:lvl4pPr marL="1371566" indent="0">
              <a:buNone/>
              <a:defRPr sz="2000"/>
            </a:lvl4pPr>
            <a:lvl5pPr marL="1828754" indent="0">
              <a:buNone/>
              <a:defRPr sz="2000"/>
            </a:lvl5pPr>
            <a:lvl6pPr marL="2285943" indent="0">
              <a:buNone/>
              <a:defRPr sz="2000"/>
            </a:lvl6pPr>
            <a:lvl7pPr marL="2743131" indent="0">
              <a:buNone/>
              <a:defRPr sz="2000"/>
            </a:lvl7pPr>
            <a:lvl8pPr marL="3200320" indent="0">
              <a:buNone/>
              <a:defRPr sz="2000"/>
            </a:lvl8pPr>
            <a:lvl9pPr marL="3657509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189" indent="0">
              <a:buNone/>
              <a:defRPr sz="1200"/>
            </a:lvl2pPr>
            <a:lvl3pPr marL="914377" indent="0">
              <a:buNone/>
              <a:defRPr sz="1000"/>
            </a:lvl3pPr>
            <a:lvl4pPr marL="1371566" indent="0">
              <a:buNone/>
              <a:defRPr sz="900"/>
            </a:lvl4pPr>
            <a:lvl5pPr marL="1828754" indent="0">
              <a:buNone/>
              <a:defRPr sz="900"/>
            </a:lvl5pPr>
            <a:lvl6pPr marL="2285943" indent="0">
              <a:buNone/>
              <a:defRPr sz="900"/>
            </a:lvl6pPr>
            <a:lvl7pPr marL="2743131" indent="0">
              <a:buNone/>
              <a:defRPr sz="900"/>
            </a:lvl7pPr>
            <a:lvl8pPr marL="3200320" indent="0">
              <a:buNone/>
              <a:defRPr sz="900"/>
            </a:lvl8pPr>
            <a:lvl9pPr marL="3657509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1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13/09/2026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6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377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891" indent="-342891" algn="l" defTabSz="914377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32" indent="-285744" algn="l" defTabSz="914377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2971" indent="-228594" algn="l" defTabSz="914377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160" indent="-228594" algn="l" defTabSz="914377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349" indent="-228594" algn="l" defTabSz="914377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537" indent="-228594" algn="l" defTabSz="914377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726" indent="-228594" algn="l" defTabSz="914377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914" indent="-228594" algn="l" defTabSz="914377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103" indent="-228594" algn="l" defTabSz="914377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89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77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66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754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943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131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320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509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AJkHLGc21FM?feature=oembed" TargetMode="External"/><Relationship Id="rId4" Type="http://schemas.openxmlformats.org/officeDocument/2006/relationships/hyperlink" Target="https://www.youtube.com/watch?v=AJkHLGc21FM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hyperlink" Target="https://moodle.uwtsd.ac.uk/mod/scorm/player.php?a=6864&amp;currentorg=articulate_rise&amp;scoid=14763&amp;sesskey=fiSHR9WZNM&amp;display=popup&amp;mode=normal" TargetMode="Externa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elbin.com/media/2302/belbin-team-role-circle.pdf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2QbXc6E08H4" TargetMode="Externa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908720"/>
            <a:ext cx="9144000" cy="4824536"/>
          </a:xfrm>
        </p:spPr>
        <p:txBody>
          <a:bodyPr>
            <a:normAutofit fontScale="90000"/>
          </a:bodyPr>
          <a:lstStyle/>
          <a:p>
            <a:r>
              <a:rPr lang="en-GB" altLang="en-US" sz="2400" dirty="0"/>
              <a:t>Certificate of Higher Education in Skills for the Workplace</a:t>
            </a:r>
            <a:br>
              <a:rPr lang="en-GB" altLang="en-US" sz="2400" dirty="0"/>
            </a:br>
            <a:br>
              <a:rPr lang="en-GB" altLang="en-US" dirty="0"/>
            </a:br>
            <a:r>
              <a:rPr lang="en-GB" dirty="0"/>
              <a:t> </a:t>
            </a: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Effective Team Working &amp; Communications</a:t>
            </a:r>
            <a:b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(LCLM4003)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6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Stages of Team Development and Managing Conflicts</a:t>
            </a:r>
            <a:endParaRPr lang="en-GB" altLang="en-US" sz="3600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228ED1-D6E1-4732-B000-4F89824775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</a:rPr>
              <a:t>Session outline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E94382-DACE-4E00-9EDA-0779A57F51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600203"/>
            <a:ext cx="8784976" cy="406104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000" dirty="0"/>
              <a:t>We will;</a:t>
            </a:r>
          </a:p>
          <a:p>
            <a:pPr marL="0" indent="0">
              <a:buNone/>
            </a:pPr>
            <a:endParaRPr lang="en-GB" sz="3000" dirty="0"/>
          </a:p>
          <a:p>
            <a:r>
              <a:rPr lang="en-GB" dirty="0"/>
              <a:t>Review assignment 1 </a:t>
            </a:r>
          </a:p>
          <a:p>
            <a:r>
              <a:rPr lang="en-GB" sz="3000" dirty="0"/>
              <a:t>Discuss </a:t>
            </a:r>
            <a:r>
              <a:rPr lang="en-GB" dirty="0"/>
              <a:t>Tuckman’s </a:t>
            </a:r>
            <a:r>
              <a:rPr lang="en-GB" sz="3000" dirty="0"/>
              <a:t>model on the stages of team development</a:t>
            </a:r>
          </a:p>
          <a:p>
            <a:r>
              <a:rPr lang="en-GB" sz="3000" dirty="0"/>
              <a:t>Thomas Kilmann Conflict Management Model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3045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5B6E4A-13DD-4087-8574-936EE4B4EF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3"/>
          </a:xfrm>
        </p:spPr>
        <p:txBody>
          <a:bodyPr>
            <a:normAutofit/>
          </a:bodyPr>
          <a:lstStyle/>
          <a:p>
            <a:r>
              <a:rPr lang="en-GB" b="1" dirty="0"/>
              <a:t>Assessment 1 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506D7796-9BD2-4C90-B89B-1327BB2110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9366"/>
            <a:ext cx="8507288" cy="4347537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pPr marL="431800" marR="418465" lvl="1" indent="0">
              <a:lnSpc>
                <a:spcPct val="98000"/>
              </a:lnSpc>
              <a:buNone/>
            </a:pPr>
            <a:endParaRPr lang="en-GB" sz="2400" b="1" dirty="0">
              <a:latin typeface="Arial"/>
              <a:ea typeface="Calibri"/>
              <a:cs typeface="Arial"/>
            </a:endParaRPr>
          </a:p>
          <a:p>
            <a:r>
              <a:rPr lang="en-GB" sz="2800" dirty="0">
                <a:latin typeface="Arial"/>
                <a:ea typeface="Calibri"/>
                <a:cs typeface="Arial"/>
              </a:rPr>
              <a:t>Component 1 Assessment is </a:t>
            </a:r>
            <a:r>
              <a:rPr lang="en-GB" dirty="0"/>
              <a:t>Video Based In-class Assessment</a:t>
            </a:r>
            <a:endParaRPr lang="en-GB" sz="2800" dirty="0">
              <a:solidFill>
                <a:srgbClr val="FF0000"/>
              </a:solidFill>
              <a:latin typeface="Arial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716915" marR="418465" lvl="1" indent="-285115">
              <a:lnSpc>
                <a:spcPct val="98000"/>
              </a:lnSpc>
              <a:buFont typeface="Courier New" pitchFamily="34" charset="0"/>
              <a:buChar char="o"/>
            </a:pPr>
            <a:r>
              <a:rPr lang="en-GB" sz="2400" dirty="0">
                <a:latin typeface="Arial"/>
                <a:ea typeface="Calibri"/>
                <a:cs typeface="Arial"/>
              </a:rPr>
              <a:t>1500 words </a:t>
            </a:r>
            <a:r>
              <a:rPr lang="en-GB" sz="2000" dirty="0">
                <a:latin typeface="Arial"/>
                <a:ea typeface="Calibri"/>
                <a:cs typeface="Arial"/>
              </a:rPr>
              <a:t> </a:t>
            </a:r>
          </a:p>
          <a:p>
            <a:pPr marL="1116954" marR="418465" lvl="2" indent="-285115">
              <a:lnSpc>
                <a:spcPct val="98000"/>
              </a:lnSpc>
              <a:buFont typeface="Courier New" pitchFamily="34" charset="0"/>
              <a:buChar char="o"/>
            </a:pPr>
            <a:r>
              <a:rPr lang="en-GB" sz="2000" b="1" dirty="0">
                <a:latin typeface="Arial"/>
                <a:ea typeface="Calibri"/>
                <a:cs typeface="Arial"/>
              </a:rPr>
              <a:t>10 questions </a:t>
            </a:r>
            <a:r>
              <a:rPr lang="en-GB" sz="2000" dirty="0">
                <a:latin typeface="Arial"/>
                <a:ea typeface="Calibri"/>
                <a:cs typeface="Arial"/>
              </a:rPr>
              <a:t>(100 to 150 words each approx.) </a:t>
            </a:r>
            <a:endParaRPr lang="en-GB" sz="2400" dirty="0">
              <a:latin typeface="Arial"/>
              <a:ea typeface="Calibri"/>
              <a:cs typeface="Arial"/>
            </a:endParaRPr>
          </a:p>
          <a:p>
            <a:pPr marL="716915" marR="418465" lvl="1" indent="-285115">
              <a:lnSpc>
                <a:spcPct val="98000"/>
              </a:lnSpc>
              <a:buFont typeface="Courier New" pitchFamily="34" charset="0"/>
              <a:buChar char="o"/>
            </a:pPr>
            <a:r>
              <a:rPr lang="en-GB" sz="2400" dirty="0">
                <a:latin typeface="Arial"/>
                <a:ea typeface="Calibri"/>
                <a:cs typeface="Arial"/>
              </a:rPr>
              <a:t>Notes allowed. </a:t>
            </a:r>
          </a:p>
          <a:p>
            <a:r>
              <a:rPr lang="en-GB" sz="2600" dirty="0"/>
              <a:t>Watching Video &amp; Attempting to Answer Questions: </a:t>
            </a:r>
            <a:r>
              <a:rPr lang="en-GB" sz="2600" b="1" dirty="0"/>
              <a:t>Week 5</a:t>
            </a:r>
            <a:r>
              <a:rPr lang="en-GB" sz="2600" dirty="0"/>
              <a:t> </a:t>
            </a:r>
            <a:r>
              <a:rPr lang="en-GB" sz="2600" b="1" dirty="0"/>
              <a:t>(beginning 5</a:t>
            </a:r>
            <a:r>
              <a:rPr lang="en-GB" sz="2600" b="1" baseline="30000" dirty="0"/>
              <a:t>th</a:t>
            </a:r>
            <a:r>
              <a:rPr lang="en-GB" sz="2600" b="1" dirty="0"/>
              <a:t> October 2026)</a:t>
            </a:r>
            <a:endParaRPr lang="en-GB" sz="2000" dirty="0"/>
          </a:p>
          <a:p>
            <a:r>
              <a:rPr lang="en-GB" sz="2600" dirty="0"/>
              <a:t>Completion &amp; Submission of Questions: </a:t>
            </a:r>
            <a:r>
              <a:rPr lang="en-GB" sz="2600" b="1" dirty="0"/>
              <a:t>Week 6, Wednesday, 14</a:t>
            </a:r>
            <a:r>
              <a:rPr lang="en-GB" sz="2600" b="1" baseline="30000" dirty="0"/>
              <a:t>th</a:t>
            </a:r>
            <a:r>
              <a:rPr lang="en-GB" sz="2600" b="1" dirty="0"/>
              <a:t> October 2026 10:00AM – You will complete the questions at home &amp; submit on Turnitin link</a:t>
            </a:r>
            <a:r>
              <a:rPr lang="en-GB" sz="5100" dirty="0">
                <a:latin typeface="Arial"/>
                <a:ea typeface="Calibri"/>
                <a:cs typeface="Arial"/>
              </a:rPr>
              <a:t>. </a:t>
            </a:r>
          </a:p>
          <a:p>
            <a:pPr marL="716915" marR="418465" lvl="1" indent="-285115">
              <a:lnSpc>
                <a:spcPct val="98000"/>
              </a:lnSpc>
              <a:buFont typeface="Courier New" pitchFamily="34" charset="0"/>
              <a:buChar char="o"/>
            </a:pPr>
            <a:r>
              <a:rPr lang="en-GB" sz="2400" dirty="0">
                <a:latin typeface="Arial"/>
                <a:cs typeface="Arial"/>
              </a:rPr>
              <a:t>Based on the topics covered in the first 4 weeks of term. This will test your knowledge and understanding of the theories such as Tuckman, Belbin, and Thomas and Kilmann, and their interaction in promoting the success of Teams.</a:t>
            </a:r>
          </a:p>
        </p:txBody>
      </p:sp>
    </p:spTree>
    <p:extLst>
      <p:ext uri="{BB962C8B-B14F-4D97-AF65-F5344CB8AC3E}">
        <p14:creationId xmlns:p14="http://schemas.microsoft.com/office/powerpoint/2010/main" val="31327569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BBE1276D-1187-E177-B482-46205A3D8ED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3568" y="1988843"/>
            <a:ext cx="7772400" cy="1944213"/>
          </a:xfrm>
        </p:spPr>
        <p:txBody>
          <a:bodyPr>
            <a:noAutofit/>
          </a:bodyPr>
          <a:lstStyle/>
          <a:p>
            <a:r>
              <a:rPr lang="en-US" sz="5400" b="1" dirty="0">
                <a:solidFill>
                  <a:schemeClr val="bg1"/>
                </a:solidFill>
              </a:rPr>
              <a:t>Stages of Team Development</a:t>
            </a:r>
          </a:p>
        </p:txBody>
      </p:sp>
    </p:spTree>
    <p:extLst>
      <p:ext uri="{BB962C8B-B14F-4D97-AF65-F5344CB8AC3E}">
        <p14:creationId xmlns:p14="http://schemas.microsoft.com/office/powerpoint/2010/main" val="30510325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9897C6-FDFC-B841-8EA0-C0C4FA4B84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5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Stages of Group/Team Dynamics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556F52-5E89-544D-9F1F-36EFA24D26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980728"/>
            <a:ext cx="8928992" cy="4752528"/>
          </a:xfrm>
        </p:spPr>
        <p:txBody>
          <a:bodyPr>
            <a:normAutofit/>
          </a:bodyPr>
          <a:lstStyle/>
          <a:p>
            <a:pPr algn="just"/>
            <a:endParaRPr lang="en-US" sz="2400" dirty="0"/>
          </a:p>
          <a:p>
            <a:pPr algn="just"/>
            <a:endParaRPr lang="en-US" sz="2400" dirty="0"/>
          </a:p>
          <a:p>
            <a:pPr algn="just"/>
            <a:r>
              <a:rPr lang="en-US" sz="2400" dirty="0"/>
              <a:t>Groups are dynamic social systems that change over time (Arrow et al., 2004). – </a:t>
            </a:r>
            <a:r>
              <a:rPr lang="en-US" sz="2400" dirty="0">
                <a:solidFill>
                  <a:srgbClr val="FF0000"/>
                </a:solidFill>
              </a:rPr>
              <a:t>meaning that groups go through a sequence of stages to become effective teams. </a:t>
            </a:r>
          </a:p>
          <a:p>
            <a:pPr algn="just"/>
            <a:endParaRPr lang="en-US" sz="2400" dirty="0">
              <a:solidFill>
                <a:srgbClr val="FF0000"/>
              </a:solidFill>
            </a:endParaRPr>
          </a:p>
          <a:p>
            <a:pPr marL="0" indent="0" algn="just">
              <a:buNone/>
            </a:pPr>
            <a:endParaRPr lang="en-US" sz="2400" dirty="0"/>
          </a:p>
          <a:p>
            <a:pPr algn="just"/>
            <a:r>
              <a:rPr lang="en-US" sz="2400" dirty="0"/>
              <a:t>Knowledge of these models/development stages help team leaders and team members to understand the changes and manage expectations in the evolution of groups to teams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92701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03A2D1-E23B-430D-BCD8-99A3137C38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9082"/>
            <a:ext cx="8229600" cy="418059"/>
          </a:xfrm>
        </p:spPr>
        <p:txBody>
          <a:bodyPr>
            <a:noAutofit/>
          </a:bodyPr>
          <a:lstStyle/>
          <a:p>
            <a:r>
              <a:rPr lang="en-GB" sz="4800" b="1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</a:rPr>
              <a:t>Team 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207DC5-98C3-495D-9E35-53F3C48BBE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620688"/>
            <a:ext cx="8640960" cy="4824536"/>
          </a:xfrm>
        </p:spPr>
        <p:txBody>
          <a:bodyPr>
            <a:noAutofit/>
          </a:bodyPr>
          <a:lstStyle/>
          <a:p>
            <a:pPr marL="0" indent="0" algn="just">
              <a:spcAft>
                <a:spcPts val="1800"/>
              </a:spcAft>
              <a:buNone/>
            </a:pPr>
            <a:endParaRPr lang="en-GB" sz="2400" dirty="0"/>
          </a:p>
          <a:p>
            <a:pPr algn="just">
              <a:spcAft>
                <a:spcPts val="1800"/>
              </a:spcAft>
            </a:pPr>
            <a:r>
              <a:rPr lang="en-GB" sz="2400" dirty="0"/>
              <a:t>Teams generally pass through a predictable sequence in their evolution.</a:t>
            </a:r>
          </a:p>
          <a:p>
            <a:pPr algn="just">
              <a:spcAft>
                <a:spcPts val="1800"/>
              </a:spcAft>
            </a:pPr>
            <a:r>
              <a:rPr lang="en-GB" sz="2400" dirty="0"/>
              <a:t>We will examine two different models that map this development. </a:t>
            </a:r>
          </a:p>
          <a:p>
            <a:pPr lvl="1" algn="just">
              <a:spcAft>
                <a:spcPts val="1800"/>
              </a:spcAft>
            </a:pPr>
            <a:r>
              <a:rPr lang="en-GB" sz="2000" b="1" dirty="0">
                <a:solidFill>
                  <a:srgbClr val="FF0000"/>
                </a:solidFill>
              </a:rPr>
              <a:t>Tuckman stages of team development (1965)</a:t>
            </a:r>
          </a:p>
          <a:p>
            <a:pPr lvl="1" algn="just">
              <a:spcAft>
                <a:spcPts val="1800"/>
              </a:spcAft>
            </a:pPr>
            <a:r>
              <a:rPr lang="en-GB" sz="2000" b="1" dirty="0">
                <a:solidFill>
                  <a:srgbClr val="FF0000"/>
                </a:solidFill>
              </a:rPr>
              <a:t>Wheelan model of team development (2016)</a:t>
            </a:r>
          </a:p>
          <a:p>
            <a:pPr algn="just">
              <a:spcAft>
                <a:spcPts val="1800"/>
              </a:spcAft>
            </a:pPr>
            <a:r>
              <a:rPr lang="en-GB" sz="2400" b="1" dirty="0">
                <a:solidFill>
                  <a:srgbClr val="FF0000"/>
                </a:solidFill>
              </a:rPr>
              <a:t>Although not all teams follow these models, it is a useful framework for understanding team development.</a:t>
            </a:r>
          </a:p>
        </p:txBody>
      </p:sp>
    </p:spTree>
    <p:extLst>
      <p:ext uri="{BB962C8B-B14F-4D97-AF65-F5344CB8AC3E}">
        <p14:creationId xmlns:p14="http://schemas.microsoft.com/office/powerpoint/2010/main" val="3211961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9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b="1" dirty="0"/>
              <a:t>Tuckman’s Model 1965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>
            <a:normAutofit/>
          </a:bodyPr>
          <a:lstStyle/>
          <a:p>
            <a:pPr fontAlgn="base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</a:pPr>
            <a:r>
              <a:rPr lang="en-GB" sz="1500" dirty="0"/>
              <a:t>Developed by </a:t>
            </a:r>
            <a:r>
              <a:rPr lang="en-GB" altLang="en-US" sz="1500" b="1" dirty="0"/>
              <a:t>Bruce Tuckman in 1965</a:t>
            </a:r>
          </a:p>
          <a:p>
            <a:pPr fontAlgn="base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</a:pPr>
            <a:r>
              <a:rPr lang="en-GB" altLang="en-US" sz="1500" dirty="0"/>
              <a:t>A Professor in Philosophical, Psychological, and Comparative Studies Ohio State University </a:t>
            </a:r>
          </a:p>
          <a:p>
            <a:pPr fontAlgn="base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</a:pPr>
            <a:r>
              <a:rPr lang="en-GB" altLang="en-US" sz="1500" dirty="0"/>
              <a:t>Tuckman, B. W. (1965) 'Developmental sequence in small groups',  </a:t>
            </a:r>
            <a:r>
              <a:rPr lang="en-GB" altLang="en-US" sz="1500" i="1" dirty="0"/>
              <a:t>Psychological Bulletin</a:t>
            </a:r>
            <a:r>
              <a:rPr lang="en-GB" altLang="en-US" sz="1500" dirty="0"/>
              <a:t>, 63, 384-399.</a:t>
            </a:r>
          </a:p>
          <a:p>
            <a:pPr fontAlgn="base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</a:pPr>
            <a:endParaRPr lang="en-GB" altLang="en-US" sz="15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1500" dirty="0"/>
              <a:t>The stages include; </a:t>
            </a:r>
          </a:p>
          <a:p>
            <a:pPr marL="0" indent="0">
              <a:lnSpc>
                <a:spcPct val="90000"/>
              </a:lnSpc>
              <a:buNone/>
            </a:pPr>
            <a:endParaRPr lang="en-GB" sz="1500" dirty="0"/>
          </a:p>
          <a:p>
            <a:pPr>
              <a:lnSpc>
                <a:spcPct val="90000"/>
              </a:lnSpc>
            </a:pPr>
            <a:r>
              <a:rPr lang="en-GB" sz="1500" b="1" dirty="0">
                <a:solidFill>
                  <a:srgbClr val="FF0000"/>
                </a:solidFill>
              </a:rPr>
              <a:t>Forming</a:t>
            </a:r>
          </a:p>
          <a:p>
            <a:pPr>
              <a:lnSpc>
                <a:spcPct val="90000"/>
              </a:lnSpc>
            </a:pPr>
            <a:r>
              <a:rPr lang="en-GB" sz="1500" b="1" dirty="0">
                <a:solidFill>
                  <a:srgbClr val="FF0000"/>
                </a:solidFill>
              </a:rPr>
              <a:t>Storming</a:t>
            </a:r>
          </a:p>
          <a:p>
            <a:pPr>
              <a:lnSpc>
                <a:spcPct val="90000"/>
              </a:lnSpc>
            </a:pPr>
            <a:r>
              <a:rPr lang="en-GB" sz="1500" b="1" dirty="0">
                <a:solidFill>
                  <a:srgbClr val="FF0000"/>
                </a:solidFill>
              </a:rPr>
              <a:t>Norming</a:t>
            </a:r>
          </a:p>
          <a:p>
            <a:pPr>
              <a:lnSpc>
                <a:spcPct val="90000"/>
              </a:lnSpc>
            </a:pPr>
            <a:r>
              <a:rPr lang="en-GB" sz="1500" b="1" dirty="0">
                <a:solidFill>
                  <a:srgbClr val="FF0000"/>
                </a:solidFill>
              </a:rPr>
              <a:t>Performing</a:t>
            </a:r>
          </a:p>
          <a:p>
            <a:pPr>
              <a:lnSpc>
                <a:spcPct val="90000"/>
              </a:lnSpc>
            </a:pPr>
            <a:r>
              <a:rPr lang="en-GB" sz="1500" b="1" dirty="0">
                <a:solidFill>
                  <a:srgbClr val="FF0000"/>
                </a:solidFill>
              </a:rPr>
              <a:t>Adjourning</a:t>
            </a:r>
          </a:p>
        </p:txBody>
      </p:sp>
      <p:pic>
        <p:nvPicPr>
          <p:cNvPr id="5" name="Picture 4" descr="Chart, sunburst chart&#10;&#10;Description automatically generated">
            <a:extLst>
              <a:ext uri="{FF2B5EF4-FFF2-40B4-BE49-F238E27FC236}">
                <a16:creationId xmlns:a16="http://schemas.microsoft.com/office/drawing/2014/main" id="{301ACF67-5091-9B44-9011-A1FABD84B39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3" b="1088"/>
          <a:stretch/>
        </p:blipFill>
        <p:spPr>
          <a:xfrm>
            <a:off x="4495800" y="1417641"/>
            <a:ext cx="4468688" cy="417160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7214689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5C3285-3792-09CC-2596-CAE8FB77A8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9"/>
            <a:ext cx="8229600" cy="490065"/>
          </a:xfrm>
        </p:spPr>
        <p:txBody>
          <a:bodyPr anchor="ctr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sz="3700" b="1" dirty="0"/>
              <a:t>Introduction to Tuckman’s Model</a:t>
            </a:r>
          </a:p>
        </p:txBody>
      </p:sp>
      <p:pic>
        <p:nvPicPr>
          <p:cNvPr id="5" name="Online Media 4" descr="Tuckmans Theory - Understanding the Stages of Team Formation">
            <a:hlinkClick r:id="" action="ppaction://media"/>
            <a:extLst>
              <a:ext uri="{FF2B5EF4-FFF2-40B4-BE49-F238E27FC236}">
                <a16:creationId xmlns:a16="http://schemas.microsoft.com/office/drawing/2014/main" id="{DB49EAE2-249A-F822-E5EC-30B7C884E1C8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105600" y="1110136"/>
            <a:ext cx="6932800" cy="3917032"/>
          </a:xfrm>
          <a:prstGeom prst="rect">
            <a:avLst/>
          </a:prstGeom>
          <a:noFill/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34CFA7D-2DD2-7D65-B7A3-2214DE3B35C2}"/>
              </a:ext>
            </a:extLst>
          </p:cNvPr>
          <p:cNvSpPr txBox="1"/>
          <p:nvPr/>
        </p:nvSpPr>
        <p:spPr>
          <a:xfrm>
            <a:off x="251520" y="5203323"/>
            <a:ext cx="813690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You can use the link to access the video - </a:t>
            </a:r>
            <a:r>
              <a:rPr lang="en-US" sz="1600" dirty="0">
                <a:hlinkClick r:id="rId4"/>
              </a:rPr>
              <a:t>Tuckman's Team Development Stages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35872253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399853-AACE-4437-A171-C8FDDBA30D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9154"/>
            <a:ext cx="8229600" cy="634083"/>
          </a:xfrm>
        </p:spPr>
        <p:txBody>
          <a:bodyPr anchor="ctr">
            <a:noAutofit/>
          </a:bodyPr>
          <a:lstStyle/>
          <a:p>
            <a:pPr algn="l"/>
            <a:r>
              <a:rPr lang="en-GB" b="1" dirty="0"/>
              <a:t>Forming Stage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AFE2F5-4433-4573-8D2B-F9204403CA8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2326" y="1412776"/>
            <a:ext cx="4313649" cy="4032448"/>
          </a:xfrm>
        </p:spPr>
        <p:txBody>
          <a:bodyPr>
            <a:noAutofit/>
          </a:bodyPr>
          <a:lstStyle/>
          <a:p>
            <a:pPr marL="0" indent="0">
              <a:lnSpc>
                <a:spcPct val="90000"/>
              </a:lnSpc>
              <a:spcAft>
                <a:spcPts val="1800"/>
              </a:spcAft>
              <a:buNone/>
            </a:pPr>
            <a:r>
              <a:rPr lang="en-GB" sz="2400" b="1" dirty="0">
                <a:solidFill>
                  <a:srgbClr val="FF0000"/>
                </a:solidFill>
              </a:rPr>
              <a:t>This is the first stage; </a:t>
            </a:r>
          </a:p>
          <a:p>
            <a:pPr>
              <a:spcBef>
                <a:spcPts val="0"/>
              </a:spcBef>
            </a:pPr>
            <a:r>
              <a:rPr lang="en-GB" sz="1800" dirty="0"/>
              <a:t>It is characterised by a great deal of uncertainty about the team’s purpose, structure, and leadership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sz="1800" dirty="0"/>
              <a:t> </a:t>
            </a:r>
          </a:p>
          <a:p>
            <a:pPr>
              <a:spcBef>
                <a:spcPts val="0"/>
              </a:spcBef>
            </a:pPr>
            <a:r>
              <a:rPr lang="en-GB" sz="1800" dirty="0"/>
              <a:t>Team members meet for the first time</a:t>
            </a:r>
          </a:p>
          <a:p>
            <a:pPr marL="0" indent="0">
              <a:spcBef>
                <a:spcPts val="0"/>
              </a:spcBef>
              <a:buNone/>
            </a:pPr>
            <a:endParaRPr lang="en-GB" sz="1800" dirty="0"/>
          </a:p>
          <a:p>
            <a:pPr>
              <a:spcBef>
                <a:spcPts val="0"/>
              </a:spcBef>
            </a:pPr>
            <a:r>
              <a:rPr lang="en-GB" sz="1800" dirty="0"/>
              <a:t>Team members wonder what is expected of them and how to behave</a:t>
            </a:r>
          </a:p>
          <a:p>
            <a:pPr marL="0" indent="0">
              <a:spcBef>
                <a:spcPts val="0"/>
              </a:spcBef>
              <a:buNone/>
            </a:pPr>
            <a:endParaRPr lang="en-GB" sz="1800" dirty="0"/>
          </a:p>
          <a:p>
            <a:pPr>
              <a:spcBef>
                <a:spcPts val="0"/>
              </a:spcBef>
            </a:pPr>
            <a:r>
              <a:rPr lang="en-GB" sz="1800" dirty="0"/>
              <a:t>Members “test the waters” to determine what types of behaviours are acceptable. </a:t>
            </a:r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765F723C-9917-56F4-CA08-DB651EB668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355975" y="1412776"/>
            <a:ext cx="4497252" cy="44644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b="1" dirty="0">
                <a:solidFill>
                  <a:srgbClr val="FF0000"/>
                </a:solidFill>
              </a:rPr>
              <a:t>Team Leaders should; </a:t>
            </a:r>
          </a:p>
          <a:p>
            <a:pPr marL="0" indent="0">
              <a:buNone/>
            </a:pPr>
            <a:endParaRPr lang="en-US" b="1" dirty="0">
              <a:solidFill>
                <a:srgbClr val="FF0000"/>
              </a:solidFill>
            </a:endParaRPr>
          </a:p>
          <a:p>
            <a:r>
              <a:rPr lang="en-US" sz="1800" dirty="0"/>
              <a:t>Break the ice – introduce team members to each other</a:t>
            </a:r>
          </a:p>
          <a:p>
            <a:pPr marL="0" indent="0">
              <a:buNone/>
            </a:pPr>
            <a:endParaRPr lang="en-US" sz="1800" dirty="0"/>
          </a:p>
          <a:p>
            <a:r>
              <a:rPr lang="en-US" sz="1800" dirty="0"/>
              <a:t>Build relationship</a:t>
            </a:r>
          </a:p>
          <a:p>
            <a:pPr marL="0" indent="0">
              <a:buNone/>
            </a:pPr>
            <a:endParaRPr lang="en-US" sz="1800" dirty="0"/>
          </a:p>
          <a:p>
            <a:r>
              <a:rPr lang="en-US" sz="1800" dirty="0"/>
              <a:t>Use appropriate communication</a:t>
            </a:r>
          </a:p>
          <a:p>
            <a:pPr marL="0" indent="0">
              <a:buNone/>
            </a:pPr>
            <a:endParaRPr lang="en-US" sz="1800" dirty="0"/>
          </a:p>
          <a:p>
            <a:r>
              <a:rPr lang="en-US" sz="1800" dirty="0"/>
              <a:t>Create psychological safety – create an environment where individuals feel comfortable to express themselves</a:t>
            </a:r>
          </a:p>
        </p:txBody>
      </p:sp>
      <p:pic>
        <p:nvPicPr>
          <p:cNvPr id="5" name="Picture 4" descr="A group of people holding hands&#10;&#10;Description automatically generated">
            <a:extLst>
              <a:ext uri="{FF2B5EF4-FFF2-40B4-BE49-F238E27FC236}">
                <a16:creationId xmlns:a16="http://schemas.microsoft.com/office/drawing/2014/main" id="{5ADF5820-1208-176B-F0C0-08993EF8CEF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48466" y="0"/>
            <a:ext cx="1651124" cy="1529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35131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473A90-BD7F-4EAC-B9A9-1C2D41EEF2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78803"/>
            <a:ext cx="8229600" cy="794527"/>
          </a:xfrm>
        </p:spPr>
        <p:txBody>
          <a:bodyPr anchor="ctr">
            <a:normAutofit/>
          </a:bodyPr>
          <a:lstStyle/>
          <a:p>
            <a:pPr algn="l"/>
            <a:r>
              <a:rPr lang="en-GB" b="1" dirty="0"/>
              <a:t>Storming Stage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A47120-869A-4045-B7CA-DBCC1F5FA5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-744" y="2190901"/>
            <a:ext cx="4160210" cy="3745259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  <a:spcAft>
                <a:spcPts val="1800"/>
              </a:spcAft>
            </a:pPr>
            <a:r>
              <a:rPr lang="en-GB" sz="1800" dirty="0"/>
              <a:t>The storming stage is one of intra-conflict. </a:t>
            </a:r>
          </a:p>
          <a:p>
            <a:pPr>
              <a:lnSpc>
                <a:spcPct val="90000"/>
              </a:lnSpc>
              <a:spcAft>
                <a:spcPts val="1800"/>
              </a:spcAft>
            </a:pPr>
            <a:r>
              <a:rPr lang="en-GB" sz="1800" dirty="0"/>
              <a:t>Members accept the existence of the team but resist the constraints it imposes on individuality.</a:t>
            </a:r>
          </a:p>
          <a:p>
            <a:pPr>
              <a:lnSpc>
                <a:spcPct val="90000"/>
              </a:lnSpc>
              <a:spcAft>
                <a:spcPts val="1800"/>
              </a:spcAft>
            </a:pPr>
            <a:r>
              <a:rPr lang="en-GB" sz="1800" dirty="0"/>
              <a:t>There is conflict over who will control the team. </a:t>
            </a:r>
          </a:p>
          <a:p>
            <a:pPr>
              <a:lnSpc>
                <a:spcPct val="90000"/>
              </a:lnSpc>
              <a:spcAft>
                <a:spcPts val="1800"/>
              </a:spcAft>
            </a:pPr>
            <a:r>
              <a:rPr lang="en-GB" sz="1800" dirty="0"/>
              <a:t>When this stage is complete, there will be a relatively clear hierarchy of leadership within the team.</a:t>
            </a:r>
          </a:p>
        </p:txBody>
      </p:sp>
      <p:sp>
        <p:nvSpPr>
          <p:cNvPr id="10" name="Text Placeholder 4">
            <a:extLst>
              <a:ext uri="{FF2B5EF4-FFF2-40B4-BE49-F238E27FC236}">
                <a16:creationId xmlns:a16="http://schemas.microsoft.com/office/drawing/2014/main" id="{F386D07F-0F99-5041-BE3F-F6BF45BF4ED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499992" y="1388772"/>
            <a:ext cx="4041775" cy="639763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0000"/>
                </a:solidFill>
              </a:rPr>
              <a:t>Team Leaders should; </a:t>
            </a:r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1D7BD538-63AF-67E2-9F7A-2B3AC32DFC6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45028" y="2190901"/>
            <a:ext cx="3896739" cy="3414365"/>
          </a:xfrm>
        </p:spPr>
        <p:txBody>
          <a:bodyPr>
            <a:normAutofit lnSpcReduction="10000"/>
          </a:bodyPr>
          <a:lstStyle/>
          <a:p>
            <a:r>
              <a:rPr lang="en-US" sz="1800" dirty="0"/>
              <a:t>Encourage cohesion &amp; collaboration</a:t>
            </a:r>
          </a:p>
          <a:p>
            <a:endParaRPr lang="en-US" sz="1800" dirty="0"/>
          </a:p>
          <a:p>
            <a:r>
              <a:rPr lang="en-US" sz="1800" dirty="0"/>
              <a:t>Know the strengths and personality of each team member</a:t>
            </a:r>
          </a:p>
          <a:p>
            <a:endParaRPr lang="en-US" sz="1800" dirty="0"/>
          </a:p>
          <a:p>
            <a:r>
              <a:rPr lang="en-US" sz="1800" dirty="0"/>
              <a:t>Assign roles &amp; responsibilities</a:t>
            </a:r>
          </a:p>
          <a:p>
            <a:endParaRPr lang="en-US" sz="1800" dirty="0"/>
          </a:p>
          <a:p>
            <a:r>
              <a:rPr lang="en-US" sz="1800" dirty="0"/>
              <a:t>Resolve conflicts effectively</a:t>
            </a:r>
          </a:p>
          <a:p>
            <a:r>
              <a:rPr lang="en-US" sz="1800" dirty="0"/>
              <a:t>Cultivate growth mindset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9E92010-CCAA-8BC2-1A2E-CA55691E9F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501" y="1711577"/>
            <a:ext cx="4040188" cy="639763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0000"/>
                </a:solidFill>
              </a:rPr>
              <a:t>This is the second stage;</a:t>
            </a:r>
          </a:p>
          <a:p>
            <a:endParaRPr lang="en-GB" sz="2000" dirty="0"/>
          </a:p>
        </p:txBody>
      </p:sp>
      <p:pic>
        <p:nvPicPr>
          <p:cNvPr id="6" name="Picture 5" descr="A cartoon of two people&#10;&#10;Description automatically generated">
            <a:extLst>
              <a:ext uri="{FF2B5EF4-FFF2-40B4-BE49-F238E27FC236}">
                <a16:creationId xmlns:a16="http://schemas.microsoft.com/office/drawing/2014/main" id="{4B124B91-2913-9341-2880-7FFCA19D974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18414" y="41187"/>
            <a:ext cx="1875780" cy="16078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20263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473A90-BD7F-4EAC-B9A9-1C2D41EEF2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78803"/>
            <a:ext cx="8229600" cy="794527"/>
          </a:xfrm>
        </p:spPr>
        <p:txBody>
          <a:bodyPr anchor="ctr">
            <a:normAutofit/>
          </a:bodyPr>
          <a:lstStyle/>
          <a:p>
            <a:pPr algn="l"/>
            <a:r>
              <a:rPr lang="en-GB" b="1" dirty="0"/>
              <a:t>Norming Stage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A47120-869A-4045-B7CA-DBCC1F5FA5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8209" y="2276872"/>
            <a:ext cx="4517647" cy="3745259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  <a:spcAft>
                <a:spcPts val="1800"/>
              </a:spcAft>
            </a:pPr>
            <a:r>
              <a:rPr lang="en-GB" sz="1800" dirty="0"/>
              <a:t>Close relationship &amp; trust develop</a:t>
            </a:r>
          </a:p>
          <a:p>
            <a:pPr>
              <a:lnSpc>
                <a:spcPct val="90000"/>
              </a:lnSpc>
              <a:spcAft>
                <a:spcPts val="1800"/>
              </a:spcAft>
            </a:pPr>
            <a:r>
              <a:rPr lang="en-GB" sz="1800" dirty="0"/>
              <a:t>Conflicts are settled</a:t>
            </a:r>
          </a:p>
          <a:p>
            <a:pPr>
              <a:lnSpc>
                <a:spcPct val="90000"/>
              </a:lnSpc>
              <a:spcAft>
                <a:spcPts val="1800"/>
              </a:spcAft>
            </a:pPr>
            <a:r>
              <a:rPr lang="en-GB" sz="1800" dirty="0"/>
              <a:t>There is a strong sense of identity</a:t>
            </a:r>
          </a:p>
          <a:p>
            <a:pPr>
              <a:lnSpc>
                <a:spcPct val="90000"/>
              </a:lnSpc>
              <a:spcAft>
                <a:spcPts val="1800"/>
              </a:spcAft>
            </a:pPr>
            <a:r>
              <a:rPr lang="en-GB" sz="1800" dirty="0"/>
              <a:t>Team ”norms/rules” are developed</a:t>
            </a:r>
          </a:p>
          <a:p>
            <a:pPr>
              <a:lnSpc>
                <a:spcPct val="90000"/>
              </a:lnSpc>
              <a:spcAft>
                <a:spcPts val="1800"/>
              </a:spcAft>
            </a:pPr>
            <a:r>
              <a:rPr lang="en-GB" sz="1800" dirty="0"/>
              <a:t>Ideas are exchanged</a:t>
            </a:r>
          </a:p>
          <a:p>
            <a:pPr>
              <a:lnSpc>
                <a:spcPct val="90000"/>
              </a:lnSpc>
              <a:spcAft>
                <a:spcPts val="1800"/>
              </a:spcAft>
            </a:pPr>
            <a:r>
              <a:rPr lang="en-GB" sz="1800" dirty="0"/>
              <a:t>The team makes progress on their task.</a:t>
            </a:r>
          </a:p>
        </p:txBody>
      </p:sp>
      <p:sp>
        <p:nvSpPr>
          <p:cNvPr id="10" name="Text Placeholder 4">
            <a:extLst>
              <a:ext uri="{FF2B5EF4-FFF2-40B4-BE49-F238E27FC236}">
                <a16:creationId xmlns:a16="http://schemas.microsoft.com/office/drawing/2014/main" id="{F386D07F-0F99-5041-BE3F-F6BF45BF4ED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885346" y="1373492"/>
            <a:ext cx="4041775" cy="639763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0000"/>
                </a:solidFill>
              </a:rPr>
              <a:t>Team Leader should; </a:t>
            </a:r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1D7BD538-63AF-67E2-9F7A-2B3AC32DFC6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710499" y="2276872"/>
            <a:ext cx="4391471" cy="3414365"/>
          </a:xfrm>
        </p:spPr>
        <p:txBody>
          <a:bodyPr>
            <a:normAutofit/>
          </a:bodyPr>
          <a:lstStyle/>
          <a:p>
            <a:r>
              <a:rPr lang="en-US" sz="1800" dirty="0"/>
              <a:t>Encourage peer mentorship – team members should support each other</a:t>
            </a:r>
          </a:p>
          <a:p>
            <a:endParaRPr lang="en-US" sz="1800" dirty="0"/>
          </a:p>
          <a:p>
            <a:r>
              <a:rPr lang="en-US" sz="1800" dirty="0"/>
              <a:t>Share the leadership role</a:t>
            </a:r>
          </a:p>
          <a:p>
            <a:endParaRPr lang="en-US" sz="1800" dirty="0"/>
          </a:p>
          <a:p>
            <a:r>
              <a:rPr lang="en-US" sz="1800" dirty="0"/>
              <a:t>Monitor the team’s progress</a:t>
            </a:r>
          </a:p>
          <a:p>
            <a:endParaRPr lang="en-US" sz="1800" dirty="0"/>
          </a:p>
          <a:p>
            <a:r>
              <a:rPr lang="en-US" sz="1800" dirty="0"/>
              <a:t>Encourage efforts</a:t>
            </a:r>
          </a:p>
          <a:p>
            <a:endParaRPr lang="en-US" sz="2000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9E92010-CCAA-8BC2-1A2E-CA55691E9F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7377" y="1678537"/>
            <a:ext cx="4040188" cy="639763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0000"/>
                </a:solidFill>
              </a:rPr>
              <a:t>This is the third stage;</a:t>
            </a:r>
          </a:p>
          <a:p>
            <a:endParaRPr lang="en-GB" sz="2000" dirty="0"/>
          </a:p>
        </p:txBody>
      </p:sp>
      <p:pic>
        <p:nvPicPr>
          <p:cNvPr id="6" name="Picture 5" descr="A cartoon of people giving a present to another person&#10;&#10;Description automatically generated">
            <a:extLst>
              <a:ext uri="{FF2B5EF4-FFF2-40B4-BE49-F238E27FC236}">
                <a16:creationId xmlns:a16="http://schemas.microsoft.com/office/drawing/2014/main" id="{0FE77C75-95D5-F3F3-A061-D1A66E61B80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933" b="4028"/>
          <a:stretch/>
        </p:blipFill>
        <p:spPr>
          <a:xfrm>
            <a:off x="7236295" y="132409"/>
            <a:ext cx="1864473" cy="14243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42140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473A90-BD7F-4EAC-B9A9-1C2D41EEF2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78803"/>
            <a:ext cx="8229600" cy="794527"/>
          </a:xfrm>
        </p:spPr>
        <p:txBody>
          <a:bodyPr anchor="ctr">
            <a:normAutofit/>
          </a:bodyPr>
          <a:lstStyle/>
          <a:p>
            <a:pPr algn="l"/>
            <a:r>
              <a:rPr lang="en-GB" b="1" dirty="0"/>
              <a:t>Performing Stage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A47120-869A-4045-B7CA-DBCC1F5FA5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-20260" y="2459836"/>
            <a:ext cx="4517647" cy="3745259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  <a:spcAft>
                <a:spcPts val="1800"/>
              </a:spcAft>
            </a:pPr>
            <a:r>
              <a:rPr lang="en-GB" sz="1800" dirty="0"/>
              <a:t>Team energy has moved from getting to know and understand each other to performing the task at hand </a:t>
            </a:r>
          </a:p>
          <a:p>
            <a:pPr>
              <a:lnSpc>
                <a:spcPct val="90000"/>
              </a:lnSpc>
              <a:spcAft>
                <a:spcPts val="1800"/>
              </a:spcAft>
            </a:pPr>
            <a:r>
              <a:rPr lang="en-GB" sz="1800" dirty="0"/>
              <a:t>The structure of the team is fully functional &amp; accepted</a:t>
            </a:r>
          </a:p>
          <a:p>
            <a:pPr>
              <a:lnSpc>
                <a:spcPct val="90000"/>
              </a:lnSpc>
              <a:spcAft>
                <a:spcPts val="1800"/>
              </a:spcAft>
            </a:pPr>
            <a:r>
              <a:rPr lang="en-GB" sz="1800" dirty="0"/>
              <a:t>The team is progressing towards its common goals</a:t>
            </a:r>
          </a:p>
          <a:p>
            <a:pPr>
              <a:lnSpc>
                <a:spcPct val="90000"/>
              </a:lnSpc>
              <a:spcAft>
                <a:spcPts val="1800"/>
              </a:spcAft>
            </a:pPr>
            <a:r>
              <a:rPr lang="en-GB" sz="1800" dirty="0"/>
              <a:t>Solutions to tasks are found and implemented</a:t>
            </a:r>
          </a:p>
        </p:txBody>
      </p:sp>
      <p:sp>
        <p:nvSpPr>
          <p:cNvPr id="10" name="Text Placeholder 4">
            <a:extLst>
              <a:ext uri="{FF2B5EF4-FFF2-40B4-BE49-F238E27FC236}">
                <a16:creationId xmlns:a16="http://schemas.microsoft.com/office/drawing/2014/main" id="{F386D07F-0F99-5041-BE3F-F6BF45BF4ED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861312" y="1520784"/>
            <a:ext cx="4041775" cy="639763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0000"/>
                </a:solidFill>
              </a:rPr>
              <a:t>Team Leaders should; </a:t>
            </a:r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1D7BD538-63AF-67E2-9F7A-2B3AC32DFC6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528012" y="2399016"/>
            <a:ext cx="4391471" cy="3414365"/>
          </a:xfrm>
        </p:spPr>
        <p:txBody>
          <a:bodyPr>
            <a:normAutofit/>
          </a:bodyPr>
          <a:lstStyle/>
          <a:p>
            <a:r>
              <a:rPr lang="en-US" sz="1800" dirty="0"/>
              <a:t>Create a structure that increases productivity</a:t>
            </a:r>
          </a:p>
          <a:p>
            <a:r>
              <a:rPr lang="en-US" sz="1800" dirty="0"/>
              <a:t>Hold regular team meetings</a:t>
            </a:r>
          </a:p>
          <a:p>
            <a:endParaRPr lang="en-US" sz="1800" dirty="0"/>
          </a:p>
          <a:p>
            <a:r>
              <a:rPr lang="en-US" sz="1800" dirty="0"/>
              <a:t>Encourage clear communication</a:t>
            </a:r>
          </a:p>
          <a:p>
            <a:endParaRPr lang="en-US" sz="1800" dirty="0"/>
          </a:p>
          <a:p>
            <a:r>
              <a:rPr lang="en-US" sz="1800" dirty="0"/>
              <a:t>Lead by example</a:t>
            </a:r>
          </a:p>
          <a:p>
            <a:endParaRPr lang="en-US" sz="1800" dirty="0"/>
          </a:p>
          <a:p>
            <a:r>
              <a:rPr lang="en-US" sz="1800" dirty="0"/>
              <a:t>Prompt group and individual reflection</a:t>
            </a:r>
          </a:p>
          <a:p>
            <a:endParaRPr lang="en-US" sz="2000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9E92010-CCAA-8BC2-1A2E-CA55691E9F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504" y="1678649"/>
            <a:ext cx="4040188" cy="963795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0000"/>
                </a:solidFill>
              </a:rPr>
              <a:t>This is the fourth stage;</a:t>
            </a:r>
          </a:p>
          <a:p>
            <a:endParaRPr lang="en-GB" dirty="0"/>
          </a:p>
        </p:txBody>
      </p:sp>
      <p:pic>
        <p:nvPicPr>
          <p:cNvPr id="6" name="Picture 5" descr="A cartoon of a person using a computer&#10;&#10;Description automatically generated">
            <a:extLst>
              <a:ext uri="{FF2B5EF4-FFF2-40B4-BE49-F238E27FC236}">
                <a16:creationId xmlns:a16="http://schemas.microsoft.com/office/drawing/2014/main" id="{02130477-3F42-17AC-44F8-DB6BDDA7992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88" r="4719" b="5909"/>
          <a:stretch/>
        </p:blipFill>
        <p:spPr>
          <a:xfrm>
            <a:off x="5802436" y="101319"/>
            <a:ext cx="3240360" cy="1577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285451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473A90-BD7F-4EAC-B9A9-1C2D41EEF2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78803"/>
            <a:ext cx="8229600" cy="794527"/>
          </a:xfrm>
        </p:spPr>
        <p:txBody>
          <a:bodyPr anchor="ctr">
            <a:normAutofit/>
          </a:bodyPr>
          <a:lstStyle/>
          <a:p>
            <a:pPr algn="l"/>
            <a:r>
              <a:rPr lang="en-GB" b="1" dirty="0"/>
              <a:t>Adjourning Stage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A47120-869A-4045-B7CA-DBCC1F5FA5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-17884" y="2276872"/>
            <a:ext cx="4517647" cy="3745259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  <a:spcAft>
                <a:spcPts val="1800"/>
              </a:spcAft>
            </a:pPr>
            <a:r>
              <a:rPr lang="en-GB" sz="1800" dirty="0"/>
              <a:t>This is the final stage</a:t>
            </a:r>
          </a:p>
          <a:p>
            <a:pPr>
              <a:lnSpc>
                <a:spcPct val="90000"/>
              </a:lnSpc>
              <a:spcAft>
                <a:spcPts val="1800"/>
              </a:spcAft>
            </a:pPr>
            <a:r>
              <a:rPr lang="en-GB" sz="1800" dirty="0"/>
              <a:t>The team’s work is done, and goal achieved</a:t>
            </a:r>
          </a:p>
          <a:p>
            <a:pPr>
              <a:lnSpc>
                <a:spcPct val="90000"/>
              </a:lnSpc>
              <a:spcAft>
                <a:spcPts val="1800"/>
              </a:spcAft>
            </a:pPr>
            <a:r>
              <a:rPr lang="en-GB" sz="1800" dirty="0"/>
              <a:t>Team members are happy about their accomplishments</a:t>
            </a:r>
          </a:p>
          <a:p>
            <a:pPr>
              <a:lnSpc>
                <a:spcPct val="90000"/>
              </a:lnSpc>
              <a:spcAft>
                <a:spcPts val="1800"/>
              </a:spcAft>
            </a:pPr>
            <a:r>
              <a:rPr lang="en-GB" sz="1800" dirty="0"/>
              <a:t>There is a reflection on how the team completed their assigned task</a:t>
            </a:r>
          </a:p>
          <a:p>
            <a:pPr>
              <a:lnSpc>
                <a:spcPct val="90000"/>
              </a:lnSpc>
              <a:spcAft>
                <a:spcPts val="1800"/>
              </a:spcAft>
            </a:pPr>
            <a:r>
              <a:rPr lang="en-GB" sz="1800" dirty="0"/>
              <a:t>Team members either separate or continue to a new task</a:t>
            </a:r>
          </a:p>
          <a:p>
            <a:pPr>
              <a:lnSpc>
                <a:spcPct val="90000"/>
              </a:lnSpc>
              <a:spcAft>
                <a:spcPts val="1800"/>
              </a:spcAft>
            </a:pPr>
            <a:endParaRPr lang="en-GB" sz="2000" dirty="0"/>
          </a:p>
        </p:txBody>
      </p:sp>
      <p:sp>
        <p:nvSpPr>
          <p:cNvPr id="10" name="Text Placeholder 4">
            <a:extLst>
              <a:ext uri="{FF2B5EF4-FFF2-40B4-BE49-F238E27FC236}">
                <a16:creationId xmlns:a16="http://schemas.microsoft.com/office/drawing/2014/main" id="{F386D07F-0F99-5041-BE3F-F6BF45BF4ED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849459" y="1396510"/>
            <a:ext cx="4041775" cy="639763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0000"/>
                </a:solidFill>
              </a:rPr>
              <a:t>Team Leaders should; </a:t>
            </a:r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1D7BD538-63AF-67E2-9F7A-2B3AC32DFC6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499763" y="2276872"/>
            <a:ext cx="4391471" cy="3414365"/>
          </a:xfrm>
        </p:spPr>
        <p:txBody>
          <a:bodyPr>
            <a:normAutofit/>
          </a:bodyPr>
          <a:lstStyle/>
          <a:p>
            <a:r>
              <a:rPr lang="en-US" sz="1800" dirty="0"/>
              <a:t>Acknowledge each team member’s contribution</a:t>
            </a:r>
          </a:p>
          <a:p>
            <a:r>
              <a:rPr lang="en-US" sz="1800" dirty="0"/>
              <a:t>Reward and appreciate the team</a:t>
            </a:r>
          </a:p>
          <a:p>
            <a:endParaRPr lang="en-US" sz="1800" dirty="0"/>
          </a:p>
          <a:p>
            <a:r>
              <a:rPr lang="en-GB" sz="1800" dirty="0"/>
              <a:t>Capitalise</a:t>
            </a:r>
            <a:r>
              <a:rPr lang="en-US" sz="1800" dirty="0"/>
              <a:t> on the relationships built and carry this to a new project/task</a:t>
            </a:r>
          </a:p>
          <a:p>
            <a:endParaRPr lang="en-US" sz="1800" dirty="0"/>
          </a:p>
          <a:p>
            <a:r>
              <a:rPr lang="en-US" sz="1800" dirty="0"/>
              <a:t>It is not goodbye, but till we meet again </a:t>
            </a:r>
          </a:p>
          <a:p>
            <a:endParaRPr lang="en-US" sz="1800" dirty="0"/>
          </a:p>
          <a:p>
            <a:endParaRPr lang="en-US" sz="2000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9E92010-CCAA-8BC2-1A2E-CA55691E9F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501" y="1716392"/>
            <a:ext cx="4040188" cy="639763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0000"/>
                </a:solidFill>
              </a:rPr>
              <a:t>This is the fifth stage;</a:t>
            </a:r>
          </a:p>
          <a:p>
            <a:endParaRPr lang="en-GB" sz="2000" dirty="0"/>
          </a:p>
        </p:txBody>
      </p:sp>
      <p:pic>
        <p:nvPicPr>
          <p:cNvPr id="6" name="Picture 5" descr="A group of people holding up a trophy&#10;&#10;Description automatically generated">
            <a:extLst>
              <a:ext uri="{FF2B5EF4-FFF2-40B4-BE49-F238E27FC236}">
                <a16:creationId xmlns:a16="http://schemas.microsoft.com/office/drawing/2014/main" id="{FB65E2E8-C44B-8037-64C3-D57E48DEF7C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96" b="23127"/>
          <a:stretch/>
        </p:blipFill>
        <p:spPr>
          <a:xfrm>
            <a:off x="5871589" y="22802"/>
            <a:ext cx="3240363" cy="15522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35402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7659E081-8DF2-2DB2-66C3-ABC688B843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US" b="1" dirty="0"/>
              <a:t>Putting it all together</a:t>
            </a:r>
          </a:p>
        </p:txBody>
      </p:sp>
      <p:pic>
        <p:nvPicPr>
          <p:cNvPr id="5" name="Picture 4" descr="A diagram of a team&#10;&#10;Description automatically generated with medium confidence">
            <a:extLst>
              <a:ext uri="{FF2B5EF4-FFF2-40B4-BE49-F238E27FC236}">
                <a16:creationId xmlns:a16="http://schemas.microsoft.com/office/drawing/2014/main" id="{B9C351CF-824A-8BEB-2824-2090AA56639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74120" y="1600201"/>
            <a:ext cx="5595760" cy="391703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32594395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4E85B1-919D-96DC-E5A8-315404DDFC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4629DE-6CF5-6B9E-4BB4-9115D9D459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Watch the video on Moodle explaining the stages of team development.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Note down the key points related how a team leader/manager can facilitate the transition from one stage to the other.</a:t>
            </a:r>
          </a:p>
        </p:txBody>
      </p:sp>
    </p:spTree>
    <p:extLst>
      <p:ext uri="{BB962C8B-B14F-4D97-AF65-F5344CB8AC3E}">
        <p14:creationId xmlns:p14="http://schemas.microsoft.com/office/powerpoint/2010/main" val="57201049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Diagram&#10;&#10;Description automatically generated">
            <a:extLst>
              <a:ext uri="{FF2B5EF4-FFF2-40B4-BE49-F238E27FC236}">
                <a16:creationId xmlns:a16="http://schemas.microsoft.com/office/drawing/2014/main" id="{28ED4CEF-5442-CA4C-8E75-B1FA5656B3D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55" t="6865" r="1"/>
          <a:stretch/>
        </p:blipFill>
        <p:spPr>
          <a:xfrm>
            <a:off x="90491" y="1312390"/>
            <a:ext cx="8963025" cy="5477351"/>
          </a:xfrm>
          <a:noFill/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CCCF0AFC-5FF1-1D48-925F-6B8BB23539D3}"/>
              </a:ext>
            </a:extLst>
          </p:cNvPr>
          <p:cNvGrpSpPr/>
          <p:nvPr/>
        </p:nvGrpSpPr>
        <p:grpSpPr>
          <a:xfrm>
            <a:off x="5724128" y="798203"/>
            <a:ext cx="3329384" cy="5576143"/>
            <a:chOff x="5849664" y="-21541"/>
            <a:chExt cx="3203848" cy="6379024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1EA03182-8BA8-E642-9FC5-6C66A2EC4F39}"/>
                </a:ext>
              </a:extLst>
            </p:cNvPr>
            <p:cNvSpPr txBox="1"/>
            <p:nvPr/>
          </p:nvSpPr>
          <p:spPr>
            <a:xfrm>
              <a:off x="5849664" y="5301207"/>
              <a:ext cx="3203848" cy="105627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b="1" dirty="0">
                  <a:solidFill>
                    <a:srgbClr val="FF0000"/>
                  </a:solidFill>
                </a:rPr>
                <a:t>Take note of the high level of performance  as teams progress through the stages</a:t>
              </a:r>
            </a:p>
          </p:txBody>
        </p:sp>
        <p:cxnSp>
          <p:nvCxnSpPr>
            <p:cNvPr id="8" name="Straight Arrow Connector 7">
              <a:extLst>
                <a:ext uri="{FF2B5EF4-FFF2-40B4-BE49-F238E27FC236}">
                  <a16:creationId xmlns:a16="http://schemas.microsoft.com/office/drawing/2014/main" id="{84BD93B7-C1E8-3945-A841-D5A3992CE4FC}"/>
                </a:ext>
              </a:extLst>
            </p:cNvPr>
            <p:cNvCxnSpPr>
              <a:cxnSpLocks/>
            </p:cNvCxnSpPr>
            <p:nvPr/>
          </p:nvCxnSpPr>
          <p:spPr>
            <a:xfrm>
              <a:off x="6542593" y="-21541"/>
              <a:ext cx="0" cy="620689"/>
            </a:xfrm>
            <a:prstGeom prst="straightConnector1">
              <a:avLst/>
            </a:prstGeom>
            <a:ln w="38100">
              <a:solidFill>
                <a:srgbClr val="FF0000"/>
              </a:solidFill>
              <a:tailEnd type="triangle"/>
            </a:ln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F7CAD1EB-73AF-0344-BC52-D109D07D3C26}"/>
                </a:ext>
              </a:extLst>
            </p:cNvPr>
            <p:cNvSpPr txBox="1"/>
            <p:nvPr/>
          </p:nvSpPr>
          <p:spPr>
            <a:xfrm>
              <a:off x="6876255" y="188640"/>
              <a:ext cx="2177256" cy="59855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400" b="1" dirty="0">
                  <a:solidFill>
                    <a:srgbClr val="FF0000"/>
                  </a:solidFill>
                </a:rPr>
                <a:t>Where effective teams should be</a:t>
              </a: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9E3AC7A2-BC91-7F27-CADA-38FF8B1AA214}"/>
              </a:ext>
            </a:extLst>
          </p:cNvPr>
          <p:cNvSpPr txBox="1"/>
          <p:nvPr/>
        </p:nvSpPr>
        <p:spPr>
          <a:xfrm>
            <a:off x="503548" y="67273"/>
            <a:ext cx="8136904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400" b="1" dirty="0"/>
              <a:t>Summary of Tuckman’s model</a:t>
            </a:r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330177943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93368B-79D3-4974-982E-EDF697A6FE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9"/>
            <a:ext cx="8229600" cy="78296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 b="1" dirty="0"/>
              <a:t>Activity  – Mini case study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907004-4FC3-4E2C-8EDB-B6518A9754E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25760" y="1340769"/>
            <a:ext cx="8892480" cy="4459635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Complete the mini case study (The launch pad project– part II) on Moodle.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959064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C1C583-B083-83CD-D13B-9C71075208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3"/>
          </a:xfrm>
        </p:spPr>
        <p:txBody>
          <a:bodyPr anchor="ctr">
            <a:noAutofit/>
          </a:bodyPr>
          <a:lstStyle/>
          <a:p>
            <a:r>
              <a:rPr lang="en-GB" sz="3200" b="1" dirty="0"/>
              <a:t>Some limitations of Tuckman’s Model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87F558BF-AA03-D4FE-B98B-44C23836BC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052736"/>
            <a:ext cx="9144000" cy="4608512"/>
          </a:xfrm>
        </p:spPr>
        <p:txBody>
          <a:bodyPr>
            <a:normAutofit fontScale="70000" lnSpcReduction="20000"/>
          </a:bodyPr>
          <a:lstStyle/>
          <a:p>
            <a:r>
              <a:rPr lang="en-US" dirty="0"/>
              <a:t>Tuckman’s model does not provide a time frame for each stage</a:t>
            </a:r>
          </a:p>
          <a:p>
            <a:endParaRPr lang="en-US" dirty="0"/>
          </a:p>
          <a:p>
            <a:r>
              <a:rPr lang="en-US" dirty="0"/>
              <a:t>Not all teams get through the 5 stages, some stay stuck in stages 1 and 2</a:t>
            </a:r>
          </a:p>
          <a:p>
            <a:endParaRPr lang="en-US" dirty="0"/>
          </a:p>
          <a:p>
            <a:r>
              <a:rPr lang="en-US" dirty="0"/>
              <a:t>The model does not explain how teams can successfully progress through the stages</a:t>
            </a:r>
          </a:p>
          <a:p>
            <a:endParaRPr lang="en-US" dirty="0"/>
          </a:p>
          <a:p>
            <a:r>
              <a:rPr lang="en-US" dirty="0"/>
              <a:t>The model applies mainly to smaller groups (3-12 people). So, it is unclear how the model would suit larger teams. </a:t>
            </a:r>
          </a:p>
          <a:p>
            <a:endParaRPr lang="en-US" dirty="0"/>
          </a:p>
          <a:p>
            <a:r>
              <a:rPr lang="en-US" dirty="0"/>
              <a:t>Tuckman does not discuss what team leaders must do to successfully get the team to the performing stage </a:t>
            </a:r>
          </a:p>
        </p:txBody>
      </p:sp>
    </p:spTree>
    <p:extLst>
      <p:ext uri="{BB962C8B-B14F-4D97-AF65-F5344CB8AC3E}">
        <p14:creationId xmlns:p14="http://schemas.microsoft.com/office/powerpoint/2010/main" val="219701459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D48504-91EE-B04B-8177-0256CC429B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648072"/>
          </a:xfrm>
        </p:spPr>
        <p:txBody>
          <a:bodyPr>
            <a:normAutofit/>
          </a:bodyPr>
          <a:lstStyle/>
          <a:p>
            <a:r>
              <a:rPr lang="en-US" sz="3600" dirty="0"/>
              <a:t>Other models of team development</a:t>
            </a:r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0589F564-1F76-6A4E-8590-DEA27742E989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385365727"/>
              </p:ext>
            </p:extLst>
          </p:nvPr>
        </p:nvGraphicFramePr>
        <p:xfrm>
          <a:off x="457200" y="1268760"/>
          <a:ext cx="8435282" cy="3677592"/>
        </p:xfrm>
        <a:graphic>
          <a:graphicData uri="http://schemas.openxmlformats.org/drawingml/2006/table">
            <a:tbl>
              <a:tblPr firstRow="1" bandRow="1">
                <a:tableStyleId>{69012ECD-51FC-41F1-AA8D-1B2483CD663E}</a:tableStyleId>
              </a:tblPr>
              <a:tblGrid>
                <a:gridCol w="2563011">
                  <a:extLst>
                    <a:ext uri="{9D8B030D-6E8A-4147-A177-3AD203B41FA5}">
                      <a16:colId xmlns:a16="http://schemas.microsoft.com/office/drawing/2014/main" val="437853155"/>
                    </a:ext>
                  </a:extLst>
                </a:gridCol>
                <a:gridCol w="3893492">
                  <a:extLst>
                    <a:ext uri="{9D8B030D-6E8A-4147-A177-3AD203B41FA5}">
                      <a16:colId xmlns:a16="http://schemas.microsoft.com/office/drawing/2014/main" val="864555992"/>
                    </a:ext>
                  </a:extLst>
                </a:gridCol>
                <a:gridCol w="1978779">
                  <a:extLst>
                    <a:ext uri="{9D8B030D-6E8A-4147-A177-3AD203B41FA5}">
                      <a16:colId xmlns:a16="http://schemas.microsoft.com/office/drawing/2014/main" val="2028590646"/>
                    </a:ext>
                  </a:extLst>
                </a:gridCol>
              </a:tblGrid>
              <a:tr h="449689">
                <a:tc>
                  <a:txBody>
                    <a:bodyPr/>
                    <a:lstStyle/>
                    <a:p>
                      <a:pPr algn="ctr"/>
                      <a:r>
                        <a:rPr lang="en-US" sz="1900" dirty="0"/>
                        <a:t>Tuckman (1965)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900" dirty="0"/>
                        <a:t>Wheelan (1999)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900" dirty="0"/>
                        <a:t>Gersick (1988)</a:t>
                      </a: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82885591"/>
                  </a:ext>
                </a:extLst>
              </a:tr>
              <a:tr h="776175">
                <a:tc>
                  <a:txBody>
                    <a:bodyPr/>
                    <a:lstStyle/>
                    <a:p>
                      <a:r>
                        <a:rPr lang="en-US" sz="1900" dirty="0"/>
                        <a:t>Forming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900" dirty="0"/>
                        <a:t>Dependency and Inclusion</a:t>
                      </a:r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900" dirty="0"/>
                        <a:t>Phase 1 (Stability)</a:t>
                      </a:r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17310763"/>
                  </a:ext>
                </a:extLst>
              </a:tr>
              <a:tr h="776175">
                <a:tc>
                  <a:txBody>
                    <a:bodyPr/>
                    <a:lstStyle/>
                    <a:p>
                      <a:r>
                        <a:rPr lang="en-US" sz="1900" dirty="0"/>
                        <a:t>Storming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900" dirty="0"/>
                        <a:t>Counter dependency and Fight </a:t>
                      </a:r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900" dirty="0"/>
                        <a:t>Transition (Instability)</a:t>
                      </a:r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376705057"/>
                  </a:ext>
                </a:extLst>
              </a:tr>
              <a:tr h="449689">
                <a:tc>
                  <a:txBody>
                    <a:bodyPr/>
                    <a:lstStyle/>
                    <a:p>
                      <a:r>
                        <a:rPr lang="en-US" sz="1900" dirty="0"/>
                        <a:t>Norming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900" dirty="0"/>
                        <a:t>Trust and Structure</a:t>
                      </a:r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900" dirty="0"/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48094235"/>
                  </a:ext>
                </a:extLst>
              </a:tr>
              <a:tr h="776175">
                <a:tc>
                  <a:txBody>
                    <a:bodyPr/>
                    <a:lstStyle/>
                    <a:p>
                      <a:r>
                        <a:rPr lang="en-US" sz="1900" dirty="0"/>
                        <a:t>Performing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900" dirty="0"/>
                        <a:t>Work and Productivity</a:t>
                      </a:r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1900" dirty="0"/>
                        <a:t>Phase 2 (Stability)</a:t>
                      </a:r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04994205"/>
                  </a:ext>
                </a:extLst>
              </a:tr>
              <a:tr h="449689">
                <a:tc>
                  <a:txBody>
                    <a:bodyPr/>
                    <a:lstStyle/>
                    <a:p>
                      <a:r>
                        <a:rPr lang="en-US" sz="1900" dirty="0"/>
                        <a:t>Adjourning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900" dirty="0"/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sz="1900" dirty="0"/>
                    </a:p>
                  </a:txBody>
                  <a:tcPr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11826752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AEB60B50-DE55-1F4F-B4E9-5DEFC93E501F}"/>
              </a:ext>
            </a:extLst>
          </p:cNvPr>
          <p:cNvSpPr txBox="1"/>
          <p:nvPr/>
        </p:nvSpPr>
        <p:spPr>
          <a:xfrm>
            <a:off x="457203" y="5081076"/>
            <a:ext cx="33299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Source: </a:t>
            </a:r>
            <a:r>
              <a:rPr lang="en-US" dirty="0" err="1"/>
              <a:t>Maund</a:t>
            </a:r>
            <a:r>
              <a:rPr lang="en-US" dirty="0"/>
              <a:t>, A. et al. (2017) </a:t>
            </a:r>
          </a:p>
        </p:txBody>
      </p:sp>
    </p:spTree>
    <p:extLst>
      <p:ext uri="{BB962C8B-B14F-4D97-AF65-F5344CB8AC3E}">
        <p14:creationId xmlns:p14="http://schemas.microsoft.com/office/powerpoint/2010/main" val="115490777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6BF077A-BA5B-16A3-A4DD-48ED7F9DD0D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DA09FDB2-EF90-1E69-EA8D-292A46B0975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3568" y="1988843"/>
            <a:ext cx="7772400" cy="1944213"/>
          </a:xfrm>
        </p:spPr>
        <p:txBody>
          <a:bodyPr>
            <a:noAutofit/>
          </a:bodyPr>
          <a:lstStyle/>
          <a:p>
            <a:r>
              <a:rPr lang="en-US" sz="5400" b="1" dirty="0">
                <a:solidFill>
                  <a:schemeClr val="bg1"/>
                </a:solidFill>
              </a:rPr>
              <a:t>Managing conflicts</a:t>
            </a:r>
          </a:p>
        </p:txBody>
      </p:sp>
    </p:spTree>
    <p:extLst>
      <p:ext uri="{BB962C8B-B14F-4D97-AF65-F5344CB8AC3E}">
        <p14:creationId xmlns:p14="http://schemas.microsoft.com/office/powerpoint/2010/main" val="159907844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2CD005-30BD-EBF9-2241-9CFE1288E8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200" b="1" dirty="0"/>
              <a:t>Thomas Kilmann Conflict Management Model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829A702-67C4-6526-1DF6-6D5CA44AAAF6}"/>
              </a:ext>
            </a:extLst>
          </p:cNvPr>
          <p:cNvSpPr txBox="1"/>
          <p:nvPr/>
        </p:nvSpPr>
        <p:spPr>
          <a:xfrm>
            <a:off x="719572" y="1700808"/>
            <a:ext cx="7704856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Thomas Kilmann Conflict Management Model was developed by Kenneth W. Thomas and Ralph H. Kilmann in 1974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They studied workers and their routine conflicts in the workplace.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They discovered the pattern of ways and methods in which people resolved conflict; leading to five core methods.</a:t>
            </a:r>
          </a:p>
        </p:txBody>
      </p:sp>
    </p:spTree>
    <p:extLst>
      <p:ext uri="{BB962C8B-B14F-4D97-AF65-F5344CB8AC3E}">
        <p14:creationId xmlns:p14="http://schemas.microsoft.com/office/powerpoint/2010/main" val="225018272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D9BEEB-E46E-AC56-0D6C-9757D22706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437" y="116632"/>
            <a:ext cx="8229600" cy="1143000"/>
          </a:xfrm>
        </p:spPr>
        <p:txBody>
          <a:bodyPr>
            <a:noAutofit/>
          </a:bodyPr>
          <a:lstStyle/>
          <a:p>
            <a:r>
              <a:rPr lang="en-GB" sz="3200" b="1" dirty="0"/>
              <a:t>Thomas Kilmann Conflict Management Model</a:t>
            </a:r>
            <a:endParaRPr lang="en-GB" sz="32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6AD1AD5-BD43-AE63-4DE9-FA05EEC19E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1640" y="1417638"/>
            <a:ext cx="6195194" cy="43041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730178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06D1CF-F964-3D8B-89FF-B69A27326B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154720-3C52-1514-C832-D7E66AF29BE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8229600" cy="3989040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Watch the video on Thomas Kilmann’s model.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Note down and discuss the key points once you have finished watching.</a:t>
            </a:r>
          </a:p>
        </p:txBody>
      </p:sp>
    </p:spTree>
    <p:extLst>
      <p:ext uri="{BB962C8B-B14F-4D97-AF65-F5344CB8AC3E}">
        <p14:creationId xmlns:p14="http://schemas.microsoft.com/office/powerpoint/2010/main" val="1470240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86DD4416-2AB3-EF64-7C4A-C31F8BD7A8A2}"/>
              </a:ext>
            </a:extLst>
          </p:cNvPr>
          <p:cNvGraphicFramePr>
            <a:graphicFrameLocks noGrp="1"/>
          </p:cNvGraphicFramePr>
          <p:nvPr/>
        </p:nvGraphicFramePr>
        <p:xfrm>
          <a:off x="395536" y="1124744"/>
          <a:ext cx="8352927" cy="3655666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1944216">
                  <a:extLst>
                    <a:ext uri="{9D8B030D-6E8A-4147-A177-3AD203B41FA5}">
                      <a16:colId xmlns:a16="http://schemas.microsoft.com/office/drawing/2014/main" val="1111577258"/>
                    </a:ext>
                  </a:extLst>
                </a:gridCol>
                <a:gridCol w="3624402">
                  <a:extLst>
                    <a:ext uri="{9D8B030D-6E8A-4147-A177-3AD203B41FA5}">
                      <a16:colId xmlns:a16="http://schemas.microsoft.com/office/drawing/2014/main" val="785155391"/>
                    </a:ext>
                  </a:extLst>
                </a:gridCol>
                <a:gridCol w="2784309">
                  <a:extLst>
                    <a:ext uri="{9D8B030D-6E8A-4147-A177-3AD203B41FA5}">
                      <a16:colId xmlns:a16="http://schemas.microsoft.com/office/drawing/2014/main" val="3846187035"/>
                    </a:ext>
                  </a:extLst>
                </a:gridCol>
              </a:tblGrid>
              <a:tr h="480053">
                <a:tc>
                  <a:txBody>
                    <a:bodyPr/>
                    <a:lstStyle/>
                    <a:p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Advantages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Disadvantages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18949985"/>
                  </a:ext>
                </a:extLst>
              </a:tr>
              <a:tr h="1560173">
                <a:tc>
                  <a:txBody>
                    <a:bodyPr/>
                    <a:lstStyle/>
                    <a:p>
                      <a:r>
                        <a:rPr lang="en-GB" sz="20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Assertiveness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000" b="0" i="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Results are needed fast.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000" b="0" i="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Reinforces power within the dominance hierarchy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000" b="0" i="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Can cause friction and backlash. </a:t>
                      </a: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It can also lower morale and autonomy.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30822005"/>
                  </a:ext>
                </a:extLst>
              </a:tr>
              <a:tr h="1560173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1" i="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Cooperation</a:t>
                      </a:r>
                      <a:endParaRPr lang="en-GB" sz="2000" b="0" i="0" kern="1200" dirty="0">
                        <a:solidFill>
                          <a:schemeClr val="dk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It minimises fallout and may enhance the worker or manager’s reputation of being a diplomat and a people person.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000" b="0" i="0" kern="120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It takes time to weigh all sides and come to agreements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6903764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6886862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1EABB29-F652-0197-E984-C5B8A1DFB7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3A8215-C6CC-7293-964B-B24B4EF7DE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200" dirty="0"/>
              <a:t>Thomas Kilmann Conflict Management Model provides a 2x2 Grid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2BB86DE-7546-30D9-3FDB-4DF5A44C4EC0}"/>
              </a:ext>
            </a:extLst>
          </p:cNvPr>
          <p:cNvSpPr txBox="1"/>
          <p:nvPr/>
        </p:nvSpPr>
        <p:spPr>
          <a:xfrm>
            <a:off x="467544" y="1751617"/>
            <a:ext cx="8496944" cy="16722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l">
              <a:spcAft>
                <a:spcPts val="750"/>
              </a:spcAft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Low assertiveness and high cooperation: </a:t>
            </a:r>
            <a:r>
              <a:rPr lang="en-GB" sz="2400" b="0" i="0" dirty="0">
                <a:solidFill>
                  <a:srgbClr val="FF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Accommodation</a:t>
            </a:r>
          </a:p>
          <a:p>
            <a:pPr lvl="1">
              <a:spcAft>
                <a:spcPts val="750"/>
              </a:spcAft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E.g. If a co-worker has to skip work due to unavoidable circumstance, the person would agree to cover their shift even if they are not friends with their co-worker.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CEF7A57-6856-39FA-5DED-84EC5E011E7E}"/>
              </a:ext>
            </a:extLst>
          </p:cNvPr>
          <p:cNvSpPr txBox="1"/>
          <p:nvPr/>
        </p:nvSpPr>
        <p:spPr>
          <a:xfrm>
            <a:off x="457200" y="3757849"/>
            <a:ext cx="8496944" cy="16722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l">
              <a:spcAft>
                <a:spcPts val="750"/>
              </a:spcAft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Low assertiveness and low cooperation: </a:t>
            </a:r>
            <a:r>
              <a:rPr lang="en-GB" sz="2400" b="0" i="0" dirty="0">
                <a:solidFill>
                  <a:srgbClr val="FF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Avoidance</a:t>
            </a:r>
          </a:p>
          <a:p>
            <a:pPr lvl="1">
              <a:spcAft>
                <a:spcPts val="750"/>
              </a:spcAft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E.g., If someone was talking about an issue at work with someone and they started to argue together, the first person would switch topics or leave.</a:t>
            </a:r>
            <a:endParaRPr lang="en-GB" sz="2400" b="0" i="0" dirty="0">
              <a:solidFill>
                <a:schemeClr val="accent1">
                  <a:lumMod val="75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364163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3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F80C95-EBBB-B6FB-E324-0A86B0C973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200" dirty="0"/>
              <a:t>Thomas Kilmann Conflict Management Model provides a 2x2 Grid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9443039-7C01-D7F2-DBEE-504BD3CA35FC}"/>
              </a:ext>
            </a:extLst>
          </p:cNvPr>
          <p:cNvSpPr txBox="1"/>
          <p:nvPr/>
        </p:nvSpPr>
        <p:spPr>
          <a:xfrm>
            <a:off x="323528" y="1695119"/>
            <a:ext cx="8685336" cy="17748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l">
              <a:spcAft>
                <a:spcPts val="750"/>
              </a:spcAft>
              <a:buFont typeface="Arial" panose="020B0604020202020204" pitchFamily="34" charset="0"/>
              <a:buChar char="•"/>
            </a:pPr>
            <a:r>
              <a:rPr lang="en-GB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High assertiveness and high cooperativeness: </a:t>
            </a:r>
            <a:r>
              <a:rPr lang="en-GB" sz="2000" i="0" dirty="0">
                <a:solidFill>
                  <a:srgbClr val="FF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Collaboration</a:t>
            </a:r>
          </a:p>
          <a:p>
            <a:pPr marL="342900" indent="-342900" algn="l">
              <a:spcAft>
                <a:spcPts val="750"/>
              </a:spcAft>
              <a:buFontTx/>
              <a:buChar char="-"/>
            </a:pPr>
            <a:r>
              <a:rPr lang="en-GB" sz="20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Collaboration allows you to acknowledge your rival’s points and take the time to agree.</a:t>
            </a:r>
          </a:p>
          <a:p>
            <a:pPr marL="342900" indent="-342900" algn="l">
              <a:spcAft>
                <a:spcPts val="750"/>
              </a:spcAft>
              <a:buFontTx/>
              <a:buChar char="-"/>
            </a:pPr>
            <a:r>
              <a:rPr lang="en-GB" i="1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E.g. If someone is saddled with too much work, they will discuss the issue with their employers and try to find a middle ground instead of resigning.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08E0202-A358-E3CB-BC7F-36EC49FEE9A9}"/>
              </a:ext>
            </a:extLst>
          </p:cNvPr>
          <p:cNvSpPr txBox="1"/>
          <p:nvPr/>
        </p:nvSpPr>
        <p:spPr>
          <a:xfrm>
            <a:off x="323528" y="3713909"/>
            <a:ext cx="8685336" cy="18364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l">
              <a:spcAft>
                <a:spcPts val="750"/>
              </a:spcAft>
              <a:buFont typeface="Arial" panose="020B0604020202020204" pitchFamily="34" charset="0"/>
              <a:buChar char="•"/>
            </a:pPr>
            <a:r>
              <a:rPr lang="en-GB" sz="20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High assertiveness and low cooperativeness: </a:t>
            </a:r>
            <a:r>
              <a:rPr lang="en-GB" sz="2000" b="0" i="0" dirty="0">
                <a:solidFill>
                  <a:srgbClr val="FF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Competition</a:t>
            </a:r>
          </a:p>
          <a:p>
            <a:pPr marL="342900" indent="-342900" algn="l">
              <a:spcAft>
                <a:spcPts val="750"/>
              </a:spcAft>
              <a:buFontTx/>
              <a:buChar char="-"/>
            </a:pPr>
            <a:r>
              <a:rPr lang="en-GB" sz="20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competing means people openly dissent against the other party and directly try to prove that their way is right.</a:t>
            </a:r>
          </a:p>
          <a:p>
            <a:pPr marL="342900" indent="-342900" algn="l">
              <a:spcAft>
                <a:spcPts val="750"/>
              </a:spcAft>
              <a:buFontTx/>
              <a:buChar char="-"/>
            </a:pPr>
            <a:r>
              <a:rPr lang="en-GB" sz="2000" i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E.g. A person gets too defensive about their ideas or opinions and becomes combative when facing objections or disagreements</a:t>
            </a:r>
            <a:endParaRPr lang="en-GB" sz="2000" b="0" i="1" dirty="0">
              <a:solidFill>
                <a:schemeClr val="accent1">
                  <a:lumMod val="75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417959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814B7-F6C6-4252-976F-D8EBC8EF2D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025432-1175-4309-B3A0-1AF07FEF42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4800" dirty="0"/>
              <a:t>Questions &amp; Answers</a:t>
            </a:r>
          </a:p>
        </p:txBody>
      </p:sp>
    </p:spTree>
    <p:extLst>
      <p:ext uri="{BB962C8B-B14F-4D97-AF65-F5344CB8AC3E}">
        <p14:creationId xmlns:p14="http://schemas.microsoft.com/office/powerpoint/2010/main" val="20117876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A1B926-6534-058D-B9C7-47CDC0734B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US" dirty="0"/>
              <a:t>Quiz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FDFFC0-727D-5BE0-AAA3-17F4474112D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>
            <a:normAutofit/>
          </a:bodyPr>
          <a:lstStyle/>
          <a:p>
            <a:r>
              <a:rPr lang="en-US" dirty="0"/>
              <a:t>Scan the QR code for the quiz</a:t>
            </a:r>
          </a:p>
          <a:p>
            <a:endParaRPr lang="en-US" dirty="0"/>
          </a:p>
          <a:p>
            <a:endParaRPr lang="en-US" dirty="0"/>
          </a:p>
        </p:txBody>
      </p:sp>
      <p:pic>
        <p:nvPicPr>
          <p:cNvPr id="4" name="Picture 3" descr="A qr code with a dinosaur&#10;&#10;Description automatically generated">
            <a:extLst>
              <a:ext uri="{FF2B5EF4-FFF2-40B4-BE49-F238E27FC236}">
                <a16:creationId xmlns:a16="http://schemas.microsoft.com/office/drawing/2014/main" id="{2432BF33-D209-7BAF-F72B-BC67D9994C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57688" y="1371600"/>
            <a:ext cx="4114800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760085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54351F3-1CD7-C090-D2B4-B1A9500013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ea typeface="+mj-lt"/>
                <a:cs typeface="+mj-lt"/>
              </a:rPr>
              <a:t>Online Assignment Skills Programme</a:t>
            </a:r>
            <a:endParaRPr lang="en-US" dirty="0">
              <a:ea typeface="+mj-lt"/>
              <a:cs typeface="+mj-lt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0BC1064-FBCB-D53C-B9B4-7F700EE415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1185" y="1988840"/>
            <a:ext cx="8229600" cy="3917032"/>
          </a:xfrm>
        </p:spPr>
        <p:txBody>
          <a:bodyPr/>
          <a:lstStyle/>
          <a:p>
            <a:pPr>
              <a:lnSpc>
                <a:spcPct val="115000"/>
              </a:lnSpc>
              <a:spcAft>
                <a:spcPts val="600"/>
              </a:spcAft>
            </a:pPr>
            <a:r>
              <a:rPr lang="en-GB" sz="1350" kern="100" dirty="0"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Finding and Using Information Unit 1 Section 2: Stages of Information (includes Evaluating Sources)</a:t>
            </a:r>
          </a:p>
          <a:p>
            <a:pPr>
              <a:lnSpc>
                <a:spcPct val="115000"/>
              </a:lnSpc>
              <a:spcAft>
                <a:spcPts val="600"/>
              </a:spcAft>
            </a:pPr>
            <a:endParaRPr lang="en-GB" sz="1350" kern="100" dirty="0"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600"/>
              </a:spcAft>
            </a:pPr>
            <a:r>
              <a:rPr lang="en-GB" sz="1350" dirty="0">
                <a:hlinkClick r:id="rId2"/>
              </a:rPr>
              <a:t>moodle.uwtsd.ac.uk/mod/</a:t>
            </a:r>
            <a:r>
              <a:rPr lang="en-GB" sz="1350" dirty="0" err="1">
                <a:hlinkClick r:id="rId2"/>
              </a:rPr>
              <a:t>scorm</a:t>
            </a:r>
            <a:r>
              <a:rPr lang="en-GB" sz="1350" dirty="0">
                <a:hlinkClick r:id="rId2"/>
              </a:rPr>
              <a:t>/</a:t>
            </a:r>
            <a:r>
              <a:rPr lang="en-GB" sz="1350" dirty="0" err="1">
                <a:hlinkClick r:id="rId2"/>
              </a:rPr>
              <a:t>player.php?a</a:t>
            </a:r>
            <a:r>
              <a:rPr lang="en-GB" sz="1350" dirty="0">
                <a:hlinkClick r:id="rId2"/>
              </a:rPr>
              <a:t>=6864&amp;currentorg=</a:t>
            </a:r>
            <a:r>
              <a:rPr lang="en-GB" sz="1350" dirty="0" err="1">
                <a:hlinkClick r:id="rId2"/>
              </a:rPr>
              <a:t>articulate_rise&amp;scoid</a:t>
            </a:r>
            <a:r>
              <a:rPr lang="en-GB" sz="1350" dirty="0">
                <a:hlinkClick r:id="rId2"/>
              </a:rPr>
              <a:t>=14763&amp;sesskey=fiSHR9WZNM&amp;display=</a:t>
            </a:r>
            <a:r>
              <a:rPr lang="en-GB" sz="1350" dirty="0" err="1">
                <a:hlinkClick r:id="rId2"/>
              </a:rPr>
              <a:t>popup&amp;mode</a:t>
            </a:r>
            <a:r>
              <a:rPr lang="en-GB" sz="1350" dirty="0">
                <a:hlinkClick r:id="rId2"/>
              </a:rPr>
              <a:t>=normal</a:t>
            </a:r>
            <a:endParaRPr lang="en-GB" sz="1350" kern="100" dirty="0"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1768918-2469-F471-40B5-7758B798302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4691" t="22778" r="20000" b="53519"/>
          <a:stretch/>
        </p:blipFill>
        <p:spPr>
          <a:xfrm>
            <a:off x="6657975" y="3673885"/>
            <a:ext cx="1857375" cy="19172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463658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C1B235-8CBD-4FDC-A5F8-51006E0301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9"/>
          </a:xfrm>
        </p:spPr>
        <p:txBody>
          <a:bodyPr>
            <a:normAutofit fontScale="90000"/>
          </a:bodyPr>
          <a:lstStyle/>
          <a:p>
            <a:pPr algn="l"/>
            <a:r>
              <a:rPr lang="en-GB" sz="3600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35B0B1-3C1D-4716-B36D-6321879936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516" y="548680"/>
            <a:ext cx="8712968" cy="410445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600" dirty="0"/>
              <a:t>Belbin, M., (2010), </a:t>
            </a:r>
            <a:r>
              <a:rPr lang="en-GB" sz="1600" i="1" dirty="0"/>
              <a:t>Team Roles at Work</a:t>
            </a:r>
            <a:r>
              <a:rPr lang="en-GB" sz="1600" dirty="0"/>
              <a:t>, eBook Collection (EBSCOhost), Routledge</a:t>
            </a:r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r>
              <a:rPr lang="en-GB" sz="1600" dirty="0"/>
              <a:t>Belbin, M. (2016) </a:t>
            </a:r>
            <a:r>
              <a:rPr lang="en-GB" sz="1600" i="1" dirty="0"/>
              <a:t>Team role circle, </a:t>
            </a:r>
            <a:r>
              <a:rPr lang="en-GB" sz="1600" dirty="0"/>
              <a:t>Available: </a:t>
            </a:r>
            <a:r>
              <a:rPr lang="en-GB" sz="1600" dirty="0">
                <a:hlinkClick r:id="rId3"/>
              </a:rPr>
              <a:t>https://www.belbin.com/media/2302/belbin-team-role-circle.pdf</a:t>
            </a:r>
            <a:r>
              <a:rPr lang="en-GB" sz="1600" dirty="0"/>
              <a:t> (Accessed: 19 June 2020).</a:t>
            </a:r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r>
              <a:rPr lang="en-GB" sz="1600" dirty="0"/>
              <a:t>Griffith, B., and Dunham, E., (2015),</a:t>
            </a:r>
            <a:r>
              <a:rPr lang="en-GB" sz="1600" i="1" dirty="0"/>
              <a:t> Working in Teams: moving from high potential to high performance </a:t>
            </a:r>
            <a:r>
              <a:rPr lang="en-GB" sz="1600" dirty="0"/>
              <a:t> </a:t>
            </a:r>
            <a:r>
              <a:rPr lang="es-ES" sz="1600" dirty="0"/>
              <a:t>Los </a:t>
            </a:r>
            <a:r>
              <a:rPr lang="es-ES" sz="1600" dirty="0" err="1"/>
              <a:t>Angeles</a:t>
            </a:r>
            <a:r>
              <a:rPr lang="es-ES" sz="1600" dirty="0"/>
              <a:t>: SAGE Publicación. </a:t>
            </a:r>
          </a:p>
          <a:p>
            <a:pPr marL="0" indent="0">
              <a:buNone/>
            </a:pPr>
            <a:endParaRPr lang="es-ES" sz="1600" dirty="0"/>
          </a:p>
          <a:p>
            <a:pPr marL="0" indent="0">
              <a:buNone/>
            </a:pPr>
            <a:r>
              <a:rPr lang="es-ES" sz="1600" dirty="0" err="1"/>
              <a:t>Maund</a:t>
            </a:r>
            <a:r>
              <a:rPr lang="es-ES" sz="1600" dirty="0"/>
              <a:t>, A. et al. (2017) </a:t>
            </a:r>
            <a:r>
              <a:rPr lang="es-ES" sz="1600" i="1" dirty="0" err="1"/>
              <a:t>Certificate</a:t>
            </a:r>
            <a:r>
              <a:rPr lang="es-ES" sz="1600" i="1" dirty="0"/>
              <a:t> in </a:t>
            </a:r>
            <a:r>
              <a:rPr lang="es-ES" sz="1600" i="1" dirty="0" err="1"/>
              <a:t>higher</a:t>
            </a:r>
            <a:r>
              <a:rPr lang="es-ES" sz="1600" i="1" dirty="0"/>
              <a:t> </a:t>
            </a:r>
            <a:r>
              <a:rPr lang="es-ES" sz="1600" i="1" dirty="0" err="1"/>
              <a:t>education</a:t>
            </a:r>
            <a:r>
              <a:rPr lang="es-ES" sz="1600" i="1" dirty="0"/>
              <a:t> : </a:t>
            </a:r>
            <a:r>
              <a:rPr lang="es-ES" sz="1600" i="1" dirty="0" err="1"/>
              <a:t>skills</a:t>
            </a:r>
            <a:r>
              <a:rPr lang="es-ES" sz="1600" i="1" dirty="0"/>
              <a:t> for the </a:t>
            </a:r>
            <a:r>
              <a:rPr lang="es-ES" sz="1600" i="1" dirty="0" err="1"/>
              <a:t>workplace</a:t>
            </a:r>
            <a:r>
              <a:rPr lang="es-ES" sz="1600" i="1" dirty="0"/>
              <a:t> student </a:t>
            </a:r>
            <a:r>
              <a:rPr lang="es-ES" sz="1600" i="1" dirty="0" err="1"/>
              <a:t>yearbook</a:t>
            </a:r>
            <a:r>
              <a:rPr lang="es-ES" sz="1600" dirty="0"/>
              <a:t>. London:: Sage.</a:t>
            </a:r>
          </a:p>
          <a:p>
            <a:pPr marL="0" indent="0">
              <a:buNone/>
            </a:pPr>
            <a:endParaRPr lang="es-ES" sz="1600" dirty="0"/>
          </a:p>
          <a:p>
            <a:pPr marL="0" indent="0">
              <a:buNone/>
            </a:pPr>
            <a:r>
              <a:rPr lang="en-GB" sz="1600" dirty="0"/>
              <a:t>Morgan, P. (2017), </a:t>
            </a:r>
            <a:r>
              <a:rPr lang="en-GB" sz="1600" i="1" dirty="0"/>
              <a:t>The Business Student’s guide to study and employability</a:t>
            </a:r>
            <a:r>
              <a:rPr lang="en-GB" sz="1600" dirty="0"/>
              <a:t>, London,: SAGE. </a:t>
            </a:r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r>
              <a:rPr lang="en-GB" sz="1600" dirty="0" err="1"/>
              <a:t>Pasleau</a:t>
            </a:r>
            <a:r>
              <a:rPr lang="en-GB" sz="1600" dirty="0"/>
              <a:t>, P., (2017), </a:t>
            </a:r>
            <a:r>
              <a:rPr lang="en-GB" sz="1600" i="1" dirty="0"/>
              <a:t>Tuckman Model: Understanding the stages of team formation, </a:t>
            </a:r>
            <a:r>
              <a:rPr lang="en-GB" sz="1600" dirty="0"/>
              <a:t>[video], Available at:  </a:t>
            </a:r>
            <a:r>
              <a:rPr lang="en-GB" sz="1600" dirty="0">
                <a:hlinkClick r:id="rId4"/>
              </a:rPr>
              <a:t>https://www.youtube.com/watch?v=2QbXc6E08H4</a:t>
            </a:r>
            <a:r>
              <a:rPr lang="en-GB" sz="1600" dirty="0"/>
              <a:t>  (Accessed: 19 June 2020).</a:t>
            </a:r>
          </a:p>
          <a:p>
            <a:pPr marL="0" indent="0">
              <a:buNone/>
            </a:pPr>
            <a:endParaRPr lang="en-GB" sz="1600" dirty="0"/>
          </a:p>
          <a:p>
            <a:pPr marL="0" indent="0">
              <a:buNone/>
            </a:pPr>
            <a:r>
              <a:rPr lang="en-GB" sz="1600" dirty="0"/>
              <a:t>Wheelan, S.A., (2016),  </a:t>
            </a:r>
            <a:r>
              <a:rPr lang="en-GB" sz="1600" i="1" dirty="0"/>
              <a:t>Creating Effective Teams</a:t>
            </a:r>
            <a:r>
              <a:rPr lang="en-GB" sz="1600" dirty="0"/>
              <a:t>, 5</a:t>
            </a:r>
            <a:r>
              <a:rPr lang="en-GB" sz="1600" baseline="30000" dirty="0"/>
              <a:t>th</a:t>
            </a:r>
            <a:r>
              <a:rPr lang="en-GB" sz="1600" dirty="0"/>
              <a:t> </a:t>
            </a:r>
            <a:r>
              <a:rPr lang="en-GB" sz="1600" dirty="0" err="1"/>
              <a:t>edn</a:t>
            </a:r>
            <a:r>
              <a:rPr lang="en-GB" sz="1600" dirty="0"/>
              <a:t>, London: SAGE. </a:t>
            </a:r>
          </a:p>
        </p:txBody>
      </p:sp>
    </p:spTree>
    <p:extLst>
      <p:ext uri="{BB962C8B-B14F-4D97-AF65-F5344CB8AC3E}">
        <p14:creationId xmlns:p14="http://schemas.microsoft.com/office/powerpoint/2010/main" val="309901527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4E0CAD-031F-41F6-9066-4BE7738046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Next Session</a:t>
            </a:r>
            <a:r>
              <a:rPr lang="en-GB" dirty="0"/>
              <a:t>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B85099-8DAC-4D3D-B6B9-5D49079273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We will look at;</a:t>
            </a:r>
          </a:p>
          <a:p>
            <a:pPr marL="0" indent="0">
              <a:buNone/>
            </a:pPr>
            <a:r>
              <a:rPr lang="en-GB" dirty="0"/>
              <a:t>	</a:t>
            </a: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Belbin’s team roles and Creating effective teams. </a:t>
            </a:r>
          </a:p>
        </p:txBody>
      </p:sp>
    </p:spTree>
    <p:extLst>
      <p:ext uri="{BB962C8B-B14F-4D97-AF65-F5344CB8AC3E}">
        <p14:creationId xmlns:p14="http://schemas.microsoft.com/office/powerpoint/2010/main" val="31558828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61C22621E0FA84ABA9F7D80395C5CDF" ma:contentTypeVersion="16" ma:contentTypeDescription="Create a new document." ma:contentTypeScope="" ma:versionID="38c8168c1dde761302a97bad37d70e84">
  <xsd:schema xmlns:xsd="http://www.w3.org/2001/XMLSchema" xmlns:xs="http://www.w3.org/2001/XMLSchema" xmlns:p="http://schemas.microsoft.com/office/2006/metadata/properties" xmlns:ns3="f9cd839b-d2f7-4d79-867e-33235b171cd7" xmlns:ns4="ebe861c4-9752-476b-95bf-faec8d80e167" targetNamespace="http://schemas.microsoft.com/office/2006/metadata/properties" ma:root="true" ma:fieldsID="5ce552d708e2b5d067117dee43ad7615" ns3:_="" ns4:_="">
    <xsd:import namespace="f9cd839b-d2f7-4d79-867e-33235b171cd7"/>
    <xsd:import namespace="ebe861c4-9752-476b-95bf-faec8d80e167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ServiceLocation" minOccurs="0"/>
                <xsd:element ref="ns3:MediaLengthInSeconds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9cd839b-d2f7-4d79-867e-33235b171cd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9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20" nillable="true" ma:displayName="Location" ma:internalName="MediaServiceLocation" ma:readOnly="true">
      <xsd:simpleType>
        <xsd:restriction base="dms:Text"/>
      </xsd:simpleType>
    </xsd:element>
    <xsd:element name="MediaLengthInSeconds" ma:index="21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2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23" nillable="true" ma:displayName="_activity" ma:hidden="true" ma:internalName="_activity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be861c4-9752-476b-95bf-faec8d80e167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f9cd839b-d2f7-4d79-867e-33235b171cd7" xsi:nil="true"/>
  </documentManagement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BFE6965-23D1-4A97-B90C-D89AC95E830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9cd839b-d2f7-4d79-867e-33235b171cd7"/>
    <ds:schemaRef ds:uri="ebe861c4-9752-476b-95bf-faec8d80e16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A9DB2F2C-0B4B-4DB9-9E41-8BF305C2D165}">
  <ds:schemaRefs>
    <ds:schemaRef ds:uri="http://schemas.microsoft.com/office/2006/documentManagement/types"/>
    <ds:schemaRef ds:uri="http://schemas.microsoft.com/office/infopath/2007/PartnerControls"/>
    <ds:schemaRef ds:uri="f9cd839b-d2f7-4d79-867e-33235b171cd7"/>
    <ds:schemaRef ds:uri="http://schemas.microsoft.com/office/2006/metadata/properties"/>
    <ds:schemaRef ds:uri="ebe861c4-9752-476b-95bf-faec8d80e167"/>
    <ds:schemaRef ds:uri="http://purl.org/dc/dcmitype/"/>
    <ds:schemaRef ds:uri="http://purl.org/dc/elements/1.1/"/>
    <ds:schemaRef ds:uri="http://schemas.openxmlformats.org/package/2006/metadata/core-properties"/>
    <ds:schemaRef ds:uri="http://www.w3.org/XML/1998/namespace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1712</Words>
  <Application>Microsoft Office PowerPoint</Application>
  <PresentationFormat>On-screen Show (4:3)</PresentationFormat>
  <Paragraphs>234</Paragraphs>
  <Slides>31</Slides>
  <Notes>4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8" baseType="lpstr">
      <vt:lpstr>Myriad Pro</vt:lpstr>
      <vt:lpstr>Aptos</vt:lpstr>
      <vt:lpstr>Arial</vt:lpstr>
      <vt:lpstr>Calibri</vt:lpstr>
      <vt:lpstr>Courier New</vt:lpstr>
      <vt:lpstr>Rockwell Condensed</vt:lpstr>
      <vt:lpstr>20140311PresentationUWTSDTemplate</vt:lpstr>
      <vt:lpstr>Certificate of Higher Education in Skills for the Workplace   Effective Team Working &amp; Communications (LCLM4003) Stages of Team Development and Managing Conflicts</vt:lpstr>
      <vt:lpstr>Session outline</vt:lpstr>
      <vt:lpstr>Assessment 1 </vt:lpstr>
      <vt:lpstr>Stages of Team Development</vt:lpstr>
      <vt:lpstr>Stages of Group/Team Dynamics</vt:lpstr>
      <vt:lpstr>Team Formation</vt:lpstr>
      <vt:lpstr>Tuckman’s Model 1965</vt:lpstr>
      <vt:lpstr>Introduction to Tuckman’s Model</vt:lpstr>
      <vt:lpstr>Forming Stage</vt:lpstr>
      <vt:lpstr>Storming Stage</vt:lpstr>
      <vt:lpstr>Norming Stage</vt:lpstr>
      <vt:lpstr>Performing Stage</vt:lpstr>
      <vt:lpstr>Adjourning Stage</vt:lpstr>
      <vt:lpstr>Putting it all together</vt:lpstr>
      <vt:lpstr>Activity </vt:lpstr>
      <vt:lpstr>PowerPoint Presentation</vt:lpstr>
      <vt:lpstr>Activity  – Mini case study</vt:lpstr>
      <vt:lpstr>Some limitations of Tuckman’s Model</vt:lpstr>
      <vt:lpstr>Other models of team development</vt:lpstr>
      <vt:lpstr>Managing conflicts</vt:lpstr>
      <vt:lpstr>Thomas Kilmann Conflict Management Model</vt:lpstr>
      <vt:lpstr>Thomas Kilmann Conflict Management Model</vt:lpstr>
      <vt:lpstr>Activity</vt:lpstr>
      <vt:lpstr>PowerPoint Presentation</vt:lpstr>
      <vt:lpstr>Thomas Kilmann Conflict Management Model provides a 2x2 Grid</vt:lpstr>
      <vt:lpstr>Thomas Kilmann Conflict Management Model provides a 2x2 Grid</vt:lpstr>
      <vt:lpstr>Summary</vt:lpstr>
      <vt:lpstr>Quiz</vt:lpstr>
      <vt:lpstr>Online Assignment Skills Programme</vt:lpstr>
      <vt:lpstr>References</vt:lpstr>
      <vt:lpstr>Next Session…..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Certificate of Higher Education in Skills for the Workplace   Effective Team Working &amp; Communications (BMSW 4002) Stages of Team Development &amp; Team Properties</dc:title>
  <dc:creator>Rebecca Stewart</dc:creator>
  <cp:lastModifiedBy>Fatima Hashmi</cp:lastModifiedBy>
  <cp:revision>132</cp:revision>
  <dcterms:created xsi:type="dcterms:W3CDTF">2020-06-20T19:30:26Z</dcterms:created>
  <dcterms:modified xsi:type="dcterms:W3CDTF">2026-09-13T21:56:54Z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0x010100461C22621E0FA84ABA9F7D80395C5CDF</vt:lpwstr>
  </property>
</Properties>
</file>