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handoutMasterIdLst>
    <p:handoutMasterId r:id="rId21"/>
  </p:handoutMasterIdLst>
  <p:sldIdLst>
    <p:sldId id="256" r:id="rId2"/>
    <p:sldId id="257" r:id="rId3"/>
    <p:sldId id="258" r:id="rId4"/>
    <p:sldId id="259" r:id="rId5"/>
    <p:sldId id="269" r:id="rId6"/>
    <p:sldId id="273" r:id="rId7"/>
    <p:sldId id="275" r:id="rId8"/>
    <p:sldId id="267" r:id="rId9"/>
    <p:sldId id="261" r:id="rId10"/>
    <p:sldId id="262" r:id="rId11"/>
    <p:sldId id="276" r:id="rId12"/>
    <p:sldId id="263" r:id="rId13"/>
    <p:sldId id="277" r:id="rId14"/>
    <p:sldId id="278" r:id="rId15"/>
    <p:sldId id="279" r:id="rId16"/>
    <p:sldId id="280" r:id="rId17"/>
    <p:sldId id="265" r:id="rId18"/>
    <p:sldId id="283" r:id="rId19"/>
    <p:sldId id="304" r:id="rId20"/>
  </p:sldIdLst>
  <p:sldSz cx="9144000" cy="6858000" type="screen4x3"/>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69" autoAdjust="0"/>
    <p:restoredTop sz="94660"/>
  </p:normalViewPr>
  <p:slideViewPr>
    <p:cSldViewPr snapToObjects="1">
      <p:cViewPr varScale="1">
        <p:scale>
          <a:sx n="86" d="100"/>
          <a:sy n="86" d="100"/>
        </p:scale>
        <p:origin x="110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A9F8D7CD-3FAD-4810-A1C3-9BB969066F2B}" type="datetimeFigureOut">
              <a:rPr lang="en-GB" smtClean="0"/>
              <a:t>29/10/2018</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620C29F1-0B81-4B79-91DB-FE0D9EB678F8}" type="slidenum">
              <a:rPr lang="en-GB" smtClean="0"/>
              <a:t>‹#›</a:t>
            </a:fld>
            <a:endParaRPr lang="en-GB"/>
          </a:p>
        </p:txBody>
      </p:sp>
    </p:spTree>
    <p:extLst>
      <p:ext uri="{BB962C8B-B14F-4D97-AF65-F5344CB8AC3E}">
        <p14:creationId xmlns:p14="http://schemas.microsoft.com/office/powerpoint/2010/main" val="2314290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ctrTitle"/>
          </p:nvPr>
        </p:nvSpPr>
        <p:spPr>
          <a:xfrm>
            <a:off x="914400" y="1803405"/>
            <a:ext cx="73152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914400" y="3632201"/>
            <a:ext cx="73152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5932170" y="4323845"/>
            <a:ext cx="2297429" cy="365125"/>
          </a:xfrm>
        </p:spPr>
        <p:txBody>
          <a:bodyPr/>
          <a:lstStyle/>
          <a:p>
            <a:fld id="{D4D5C9E4-07A9-1B43-8C83-CD8448F3233F}" type="datetimeFigureOut">
              <a:rPr lang="en-US" smtClean="0"/>
              <a:t>10/29/2018</a:t>
            </a:fld>
            <a:endParaRPr lang="en-US"/>
          </a:p>
        </p:txBody>
      </p:sp>
      <p:sp>
        <p:nvSpPr>
          <p:cNvPr id="5" name="Footer Placeholder 4"/>
          <p:cNvSpPr>
            <a:spLocks noGrp="1"/>
          </p:cNvSpPr>
          <p:nvPr>
            <p:ph type="ftr" sz="quarter" idx="11"/>
          </p:nvPr>
        </p:nvSpPr>
        <p:spPr>
          <a:xfrm>
            <a:off x="914400" y="4323846"/>
            <a:ext cx="4880610" cy="365125"/>
          </a:xfrm>
        </p:spPr>
        <p:txBody>
          <a:bodyPr/>
          <a:lstStyle/>
          <a:p>
            <a:endParaRPr lang="en-US"/>
          </a:p>
        </p:txBody>
      </p:sp>
      <p:sp>
        <p:nvSpPr>
          <p:cNvPr id="6" name="Slide Number Placeholder 5"/>
          <p:cNvSpPr>
            <a:spLocks noGrp="1"/>
          </p:cNvSpPr>
          <p:nvPr>
            <p:ph type="sldNum" sz="quarter" idx="12"/>
          </p:nvPr>
        </p:nvSpPr>
        <p:spPr>
          <a:xfrm>
            <a:off x="6057900" y="1430867"/>
            <a:ext cx="2171700" cy="365125"/>
          </a:xfrm>
        </p:spPr>
        <p:txBody>
          <a:bodyPr/>
          <a:lstStyle/>
          <a:p>
            <a:fld id="{5DEA52A3-9ADB-5F4C-A142-9E8F65D76532}" type="slidenum">
              <a:rPr lang="en-US" smtClean="0"/>
              <a:t>‹#›</a:t>
            </a:fld>
            <a:endParaRPr lang="en-US"/>
          </a:p>
        </p:txBody>
      </p:sp>
    </p:spTree>
    <p:extLst>
      <p:ext uri="{BB962C8B-B14F-4D97-AF65-F5344CB8AC3E}">
        <p14:creationId xmlns:p14="http://schemas.microsoft.com/office/powerpoint/2010/main" val="31356471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4D5C9E4-07A9-1B43-8C83-CD8448F3233F}" type="datetimeFigureOut">
              <a:rPr lang="en-US" smtClean="0"/>
              <a:t>10/29/2018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EA52A3-9ADB-5F4C-A142-9E8F65D76532}" type="slidenum">
              <a:rPr lang="en-US" smtClean="0"/>
              <a:t>‹#›</a:t>
            </a:fld>
            <a:endParaRPr lang="en-US"/>
          </a:p>
        </p:txBody>
      </p:sp>
    </p:spTree>
    <p:extLst>
      <p:ext uri="{BB962C8B-B14F-4D97-AF65-F5344CB8AC3E}">
        <p14:creationId xmlns:p14="http://schemas.microsoft.com/office/powerpoint/2010/main" val="34451527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4"/>
            <a:ext cx="7955280"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594360" y="3641726"/>
            <a:ext cx="7955281" cy="1354134"/>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fld id="{D4D5C9E4-07A9-1B43-8C83-CD8448F3233F}" type="datetimeFigureOut">
              <a:rPr lang="en-US" smtClean="0"/>
              <a:t>10/29/2018</a:t>
            </a:fld>
            <a:endParaRPr lang="en-US"/>
          </a:p>
        </p:txBody>
      </p:sp>
      <p:sp>
        <p:nvSpPr>
          <p:cNvPr id="5" name="Footer Placeholder 4"/>
          <p:cNvSpPr>
            <a:spLocks noGrp="1"/>
          </p:cNvSpPr>
          <p:nvPr>
            <p:ph type="ftr" sz="quarter" idx="11"/>
          </p:nvPr>
        </p:nvSpPr>
        <p:spPr>
          <a:xfrm>
            <a:off x="594360" y="381001"/>
            <a:ext cx="4830656" cy="365125"/>
          </a:xfrm>
        </p:spPr>
        <p:txBody>
          <a:bodyPr/>
          <a:lstStyle/>
          <a:p>
            <a:endParaRPr lang="en-US"/>
          </a:p>
        </p:txBody>
      </p:sp>
      <p:sp>
        <p:nvSpPr>
          <p:cNvPr id="6" name="Slide Number Placeholder 5"/>
          <p:cNvSpPr>
            <a:spLocks noGrp="1"/>
          </p:cNvSpPr>
          <p:nvPr>
            <p:ph type="sldNum" sz="quarter" idx="12"/>
          </p:nvPr>
        </p:nvSpPr>
        <p:spPr>
          <a:xfrm>
            <a:off x="7882466" y="381001"/>
            <a:ext cx="667173" cy="365125"/>
          </a:xfrm>
        </p:spPr>
        <p:txBody>
          <a:bodyPr/>
          <a:lstStyle/>
          <a:p>
            <a:fld id="{5DEA52A3-9ADB-5F4C-A142-9E8F65D76532}" type="slidenum">
              <a:rPr lang="en-US" smtClean="0"/>
              <a:t>‹#›</a:t>
            </a:fld>
            <a:endParaRPr lang="en-US"/>
          </a:p>
        </p:txBody>
      </p:sp>
    </p:spTree>
    <p:extLst>
      <p:ext uri="{BB962C8B-B14F-4D97-AF65-F5344CB8AC3E}">
        <p14:creationId xmlns:p14="http://schemas.microsoft.com/office/powerpoint/2010/main" val="4491174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94360" y="2194560"/>
            <a:ext cx="3910579" cy="406908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2099" y="2194560"/>
            <a:ext cx="3907540" cy="406908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4D5C9E4-07A9-1B43-8C83-CD8448F3233F}" type="datetimeFigureOut">
              <a:rPr lang="en-US" smtClean="0"/>
              <a:t>10/29/2018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EA52A3-9ADB-5F4C-A142-9E8F65D76532}" type="slidenum">
              <a:rPr lang="en-US" smtClean="0"/>
              <a:t>‹#›</a:t>
            </a:fld>
            <a:endParaRPr lang="en-US"/>
          </a:p>
        </p:txBody>
      </p:sp>
    </p:spTree>
    <p:extLst>
      <p:ext uri="{BB962C8B-B14F-4D97-AF65-F5344CB8AC3E}">
        <p14:creationId xmlns:p14="http://schemas.microsoft.com/office/powerpoint/2010/main" val="6096430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71700" y="762000"/>
            <a:ext cx="637794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1279" y="2183802"/>
            <a:ext cx="3683659"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594359" y="3132667"/>
            <a:ext cx="3910579" cy="31309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69018" y="2183802"/>
            <a:ext cx="368062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2098" y="3132667"/>
            <a:ext cx="3907541" cy="31309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4D5C9E4-07A9-1B43-8C83-CD8448F3233F}" type="datetimeFigureOut">
              <a:rPr lang="en-US" smtClean="0"/>
              <a:t>10/29/2018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DEA52A3-9ADB-5F4C-A142-9E8F65D76532}" type="slidenum">
              <a:rPr lang="en-US" smtClean="0"/>
              <a:t>‹#›</a:t>
            </a:fld>
            <a:endParaRPr lang="en-US"/>
          </a:p>
        </p:txBody>
      </p:sp>
    </p:spTree>
    <p:extLst>
      <p:ext uri="{BB962C8B-B14F-4D97-AF65-F5344CB8AC3E}">
        <p14:creationId xmlns:p14="http://schemas.microsoft.com/office/powerpoint/2010/main" val="29186066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4D5C9E4-07A9-1B43-8C83-CD8448F3233F}" type="datetimeFigureOut">
              <a:rPr lang="en-US" smtClean="0"/>
              <a:t>10/29/2018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DEA52A3-9ADB-5F4C-A142-9E8F65D76532}" type="slidenum">
              <a:rPr lang="en-US" smtClean="0"/>
              <a:t>‹#›</a:t>
            </a:fld>
            <a:endParaRPr lang="en-US"/>
          </a:p>
        </p:txBody>
      </p:sp>
    </p:spTree>
    <p:extLst>
      <p:ext uri="{BB962C8B-B14F-4D97-AF65-F5344CB8AC3E}">
        <p14:creationId xmlns:p14="http://schemas.microsoft.com/office/powerpoint/2010/main" val="3014123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D5C9E4-07A9-1B43-8C83-CD8448F3233F}" type="datetimeFigureOut">
              <a:rPr lang="en-US" smtClean="0"/>
              <a:t>10/29/2018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DEA52A3-9ADB-5F4C-A142-9E8F65D76532}" type="slidenum">
              <a:rPr lang="en-US" smtClean="0"/>
              <a:t>‹#›</a:t>
            </a:fld>
            <a:endParaRPr lang="en-US"/>
          </a:p>
        </p:txBody>
      </p:sp>
    </p:spTree>
    <p:extLst>
      <p:ext uri="{BB962C8B-B14F-4D97-AF65-F5344CB8AC3E}">
        <p14:creationId xmlns:p14="http://schemas.microsoft.com/office/powerpoint/2010/main" val="6737630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30861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6200" y="746760"/>
            <a:ext cx="4663440" cy="551688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4360" y="3124200"/>
            <a:ext cx="308610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4D5C9E4-07A9-1B43-8C83-CD8448F3233F}" type="datetimeFigureOut">
              <a:rPr lang="en-US" smtClean="0"/>
              <a:t>10/29/2018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EA52A3-9ADB-5F4C-A142-9E8F65D76532}" type="slidenum">
              <a:rPr lang="en-US" smtClean="0"/>
              <a:t>‹#›</a:t>
            </a:fld>
            <a:endParaRPr lang="en-US"/>
          </a:p>
        </p:txBody>
      </p:sp>
    </p:spTree>
    <p:extLst>
      <p:ext uri="{BB962C8B-B14F-4D97-AF65-F5344CB8AC3E}">
        <p14:creationId xmlns:p14="http://schemas.microsoft.com/office/powerpoint/2010/main" val="2740481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407573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877524" y="751242"/>
            <a:ext cx="3674234" cy="5512398"/>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594360" y="3124200"/>
            <a:ext cx="407573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4D5C9E4-07A9-1B43-8C83-CD8448F3233F}" type="datetimeFigureOut">
              <a:rPr lang="en-US" smtClean="0"/>
              <a:t>10/29/2018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EA52A3-9ADB-5F4C-A142-9E8F65D76532}" type="slidenum">
              <a:rPr lang="en-US" smtClean="0"/>
              <a:t>‹#›</a:t>
            </a:fld>
            <a:endParaRPr lang="en-US"/>
          </a:p>
        </p:txBody>
      </p:sp>
    </p:spTree>
    <p:extLst>
      <p:ext uri="{BB962C8B-B14F-4D97-AF65-F5344CB8AC3E}">
        <p14:creationId xmlns:p14="http://schemas.microsoft.com/office/powerpoint/2010/main" val="5503856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55" y="4697361"/>
            <a:ext cx="7956482"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94355" y="977035"/>
            <a:ext cx="7950260" cy="3406972"/>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594360" y="5516716"/>
            <a:ext cx="7955280" cy="746924"/>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4D5C9E4-07A9-1B43-8C83-CD8448F3233F}" type="datetimeFigureOut">
              <a:rPr lang="en-US" smtClean="0"/>
              <a:t>10/29/2018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EA52A3-9ADB-5F4C-A142-9E8F65D76532}" type="slidenum">
              <a:rPr lang="en-US" smtClean="0"/>
              <a:t>‹#›</a:t>
            </a:fld>
            <a:endParaRPr lang="en-US"/>
          </a:p>
        </p:txBody>
      </p:sp>
    </p:spTree>
    <p:extLst>
      <p:ext uri="{BB962C8B-B14F-4D97-AF65-F5344CB8AC3E}">
        <p14:creationId xmlns:p14="http://schemas.microsoft.com/office/powerpoint/2010/main" val="413405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3"/>
            <a:ext cx="795528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800" y="3649134"/>
            <a:ext cx="7772400" cy="1330852"/>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fld id="{D4D5C9E4-07A9-1B43-8C83-CD8448F3233F}" type="datetimeFigureOut">
              <a:rPr lang="en-US" smtClean="0"/>
              <a:t>10/29/2018</a:t>
            </a:fld>
            <a:endParaRPr lang="en-US"/>
          </a:p>
        </p:txBody>
      </p:sp>
      <p:sp>
        <p:nvSpPr>
          <p:cNvPr id="6" name="Footer Placeholder 5"/>
          <p:cNvSpPr>
            <a:spLocks noGrp="1"/>
          </p:cNvSpPr>
          <p:nvPr>
            <p:ph type="ftr" sz="quarter" idx="11"/>
          </p:nvPr>
        </p:nvSpPr>
        <p:spPr>
          <a:xfrm>
            <a:off x="594360" y="381001"/>
            <a:ext cx="4830656" cy="365125"/>
          </a:xfrm>
        </p:spPr>
        <p:txBody>
          <a:bodyPr/>
          <a:lstStyle/>
          <a:p>
            <a:endParaRPr lang="en-US"/>
          </a:p>
        </p:txBody>
      </p:sp>
      <p:sp>
        <p:nvSpPr>
          <p:cNvPr id="7" name="Slide Number Placeholder 6"/>
          <p:cNvSpPr>
            <a:spLocks noGrp="1"/>
          </p:cNvSpPr>
          <p:nvPr>
            <p:ph type="sldNum" sz="quarter" idx="12"/>
          </p:nvPr>
        </p:nvSpPr>
        <p:spPr>
          <a:xfrm>
            <a:off x="7882466" y="381001"/>
            <a:ext cx="667174" cy="365125"/>
          </a:xfrm>
        </p:spPr>
        <p:txBody>
          <a:bodyPr/>
          <a:lstStyle/>
          <a:p>
            <a:fld id="{5DEA52A3-9ADB-5F4C-A142-9E8F65D76532}" type="slidenum">
              <a:rPr lang="en-US" smtClean="0"/>
              <a:t>‹#›</a:t>
            </a:fld>
            <a:endParaRPr lang="en-US"/>
          </a:p>
        </p:txBody>
      </p:sp>
    </p:spTree>
    <p:extLst>
      <p:ext uri="{BB962C8B-B14F-4D97-AF65-F5344CB8AC3E}">
        <p14:creationId xmlns:p14="http://schemas.microsoft.com/office/powerpoint/2010/main" val="1966919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768351" y="753534"/>
            <a:ext cx="7613650" cy="2756234"/>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977899" y="3509768"/>
            <a:ext cx="7194552"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685800" y="4174597"/>
            <a:ext cx="7778752" cy="821265"/>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fld id="{D4D5C9E4-07A9-1B43-8C83-CD8448F3233F}" type="datetimeFigureOut">
              <a:rPr lang="en-US" smtClean="0"/>
              <a:t>10/29/2018</a:t>
            </a:fld>
            <a:endParaRPr lang="en-US"/>
          </a:p>
        </p:txBody>
      </p:sp>
      <p:sp>
        <p:nvSpPr>
          <p:cNvPr id="6" name="Footer Placeholder 5"/>
          <p:cNvSpPr>
            <a:spLocks noGrp="1"/>
          </p:cNvSpPr>
          <p:nvPr>
            <p:ph type="ftr" sz="quarter" idx="11"/>
          </p:nvPr>
        </p:nvSpPr>
        <p:spPr>
          <a:xfrm>
            <a:off x="594360" y="379438"/>
            <a:ext cx="4830656" cy="365125"/>
          </a:xfrm>
        </p:spPr>
        <p:txBody>
          <a:bodyPr/>
          <a:lstStyle/>
          <a:p>
            <a:endParaRPr lang="en-US"/>
          </a:p>
        </p:txBody>
      </p:sp>
      <p:sp>
        <p:nvSpPr>
          <p:cNvPr id="7" name="Slide Number Placeholder 6"/>
          <p:cNvSpPr>
            <a:spLocks noGrp="1"/>
          </p:cNvSpPr>
          <p:nvPr>
            <p:ph type="sldNum" sz="quarter" idx="12"/>
          </p:nvPr>
        </p:nvSpPr>
        <p:spPr>
          <a:xfrm>
            <a:off x="7882466" y="381001"/>
            <a:ext cx="667174" cy="365125"/>
          </a:xfrm>
        </p:spPr>
        <p:txBody>
          <a:bodyPr/>
          <a:lstStyle/>
          <a:p>
            <a:fld id="{5DEA52A3-9ADB-5F4C-A142-9E8F65D76532}" type="slidenum">
              <a:rPr lang="en-US" smtClean="0"/>
              <a:t>‹#›</a:t>
            </a:fld>
            <a:endParaRPr lang="en-US"/>
          </a:p>
        </p:txBody>
      </p:sp>
      <p:sp>
        <p:nvSpPr>
          <p:cNvPr id="13" name="TextBox 12"/>
          <p:cNvSpPr txBox="1"/>
          <p:nvPr/>
        </p:nvSpPr>
        <p:spPr>
          <a:xfrm>
            <a:off x="231458" y="80772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8146733" y="302133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3727265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685800" y="1124702"/>
            <a:ext cx="7774782"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792" y="3648316"/>
            <a:ext cx="7773608"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5562176" y="378884"/>
            <a:ext cx="2183130" cy="365125"/>
          </a:xfrm>
        </p:spPr>
        <p:txBody>
          <a:bodyPr/>
          <a:lstStyle>
            <a:lvl1pPr algn="r">
              <a:defRPr/>
            </a:lvl1pPr>
          </a:lstStyle>
          <a:p>
            <a:fld id="{D4D5C9E4-07A9-1B43-8C83-CD8448F3233F}" type="datetimeFigureOut">
              <a:rPr lang="en-US" smtClean="0"/>
              <a:t>10/29/2018</a:t>
            </a:fld>
            <a:endParaRPr lang="en-US"/>
          </a:p>
        </p:txBody>
      </p:sp>
      <p:sp>
        <p:nvSpPr>
          <p:cNvPr id="6" name="Footer Placeholder 5"/>
          <p:cNvSpPr>
            <a:spLocks noGrp="1"/>
          </p:cNvSpPr>
          <p:nvPr>
            <p:ph type="ftr" sz="quarter" idx="11"/>
          </p:nvPr>
        </p:nvSpPr>
        <p:spPr>
          <a:xfrm>
            <a:off x="594360" y="378884"/>
            <a:ext cx="4830656" cy="365125"/>
          </a:xfrm>
        </p:spPr>
        <p:txBody>
          <a:bodyPr/>
          <a:lstStyle/>
          <a:p>
            <a:endParaRPr lang="en-US"/>
          </a:p>
        </p:txBody>
      </p:sp>
      <p:sp>
        <p:nvSpPr>
          <p:cNvPr id="7" name="Slide Number Placeholder 6"/>
          <p:cNvSpPr>
            <a:spLocks noGrp="1"/>
          </p:cNvSpPr>
          <p:nvPr>
            <p:ph type="sldNum" sz="quarter" idx="12"/>
          </p:nvPr>
        </p:nvSpPr>
        <p:spPr>
          <a:xfrm>
            <a:off x="7882466" y="381001"/>
            <a:ext cx="667174" cy="365125"/>
          </a:xfrm>
        </p:spPr>
        <p:txBody>
          <a:bodyPr/>
          <a:lstStyle/>
          <a:p>
            <a:fld id="{5DEA52A3-9ADB-5F4C-A142-9E8F65D76532}" type="slidenum">
              <a:rPr lang="en-US" smtClean="0"/>
              <a:t>‹#›</a:t>
            </a:fld>
            <a:endParaRPr lang="en-US"/>
          </a:p>
        </p:txBody>
      </p:sp>
    </p:spTree>
    <p:extLst>
      <p:ext uri="{BB962C8B-B14F-4D97-AF65-F5344CB8AC3E}">
        <p14:creationId xmlns:p14="http://schemas.microsoft.com/office/powerpoint/2010/main" val="17882526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171701" y="762000"/>
            <a:ext cx="637793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594361" y="2202080"/>
            <a:ext cx="2560320"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59436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3302237" y="2201333"/>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3300781" y="2904068"/>
            <a:ext cx="2560320" cy="335957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5989319" y="2192866"/>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598932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D4D5C9E4-07A9-1B43-8C83-CD8448F3233F}" type="datetimeFigureOut">
              <a:rPr lang="en-US" smtClean="0"/>
              <a:t>10/29/2018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DEA52A3-9ADB-5F4C-A142-9E8F65D76532}" type="slidenum">
              <a:rPr lang="en-US" smtClean="0"/>
              <a:t>‹#›</a:t>
            </a:fld>
            <a:endParaRPr lang="en-US"/>
          </a:p>
        </p:txBody>
      </p:sp>
    </p:spTree>
    <p:extLst>
      <p:ext uri="{BB962C8B-B14F-4D97-AF65-F5344CB8AC3E}">
        <p14:creationId xmlns:p14="http://schemas.microsoft.com/office/powerpoint/2010/main" val="31406630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171702" y="762000"/>
            <a:ext cx="6381984"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594360"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594360" y="2331720"/>
            <a:ext cx="2560320" cy="15073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594360" y="4796103"/>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3291873"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3291872" y="2331720"/>
            <a:ext cx="2560320" cy="1509862"/>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290858" y="4796102"/>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5993365"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5993364" y="2331721"/>
            <a:ext cx="2560320" cy="1508919"/>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5993272" y="4796100"/>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D4D5C9E4-07A9-1B43-8C83-CD8448F3233F}" type="datetimeFigureOut">
              <a:rPr lang="en-US" smtClean="0"/>
              <a:t>10/29/2018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DEA52A3-9ADB-5F4C-A142-9E8F65D76532}" type="slidenum">
              <a:rPr lang="en-US" smtClean="0"/>
              <a:t>‹#›</a:t>
            </a:fld>
            <a:endParaRPr lang="en-US"/>
          </a:p>
        </p:txBody>
      </p:sp>
    </p:spTree>
    <p:extLst>
      <p:ext uri="{BB962C8B-B14F-4D97-AF65-F5344CB8AC3E}">
        <p14:creationId xmlns:p14="http://schemas.microsoft.com/office/powerpoint/2010/main" val="22435213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94360" y="2194560"/>
            <a:ext cx="7955280" cy="406908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4D5C9E4-07A9-1B43-8C83-CD8448F3233F}" type="datetimeFigureOut">
              <a:rPr lang="en-US" smtClean="0"/>
              <a:t>10/29/2018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EA52A3-9ADB-5F4C-A142-9E8F65D76532}" type="slidenum">
              <a:rPr lang="en-US" smtClean="0"/>
              <a:t>‹#›</a:t>
            </a:fld>
            <a:endParaRPr lang="en-US"/>
          </a:p>
        </p:txBody>
      </p:sp>
    </p:spTree>
    <p:extLst>
      <p:ext uri="{BB962C8B-B14F-4D97-AF65-F5344CB8AC3E}">
        <p14:creationId xmlns:p14="http://schemas.microsoft.com/office/powerpoint/2010/main" val="17267645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Vertical Title 1"/>
          <p:cNvSpPr>
            <a:spLocks noGrp="1"/>
          </p:cNvSpPr>
          <p:nvPr>
            <p:ph type="title" orient="vert"/>
          </p:nvPr>
        </p:nvSpPr>
        <p:spPr>
          <a:xfrm>
            <a:off x="7006590" y="747183"/>
            <a:ext cx="1543050" cy="4248675"/>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94360" y="746126"/>
            <a:ext cx="6278035" cy="424973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fld id="{D4D5C9E4-07A9-1B43-8C83-CD8448F3233F}" type="datetimeFigureOut">
              <a:rPr lang="en-US" smtClean="0"/>
              <a:t>10/29/2018</a:t>
            </a:fld>
            <a:endParaRPr lang="en-US"/>
          </a:p>
        </p:txBody>
      </p:sp>
      <p:sp>
        <p:nvSpPr>
          <p:cNvPr id="5" name="Footer Placeholder 4"/>
          <p:cNvSpPr>
            <a:spLocks noGrp="1"/>
          </p:cNvSpPr>
          <p:nvPr>
            <p:ph type="ftr" sz="quarter" idx="11"/>
          </p:nvPr>
        </p:nvSpPr>
        <p:spPr>
          <a:xfrm>
            <a:off x="594360" y="381001"/>
            <a:ext cx="4830656" cy="365125"/>
          </a:xfrm>
        </p:spPr>
        <p:txBody>
          <a:bodyPr/>
          <a:lstStyle/>
          <a:p>
            <a:endParaRPr lang="en-US"/>
          </a:p>
        </p:txBody>
      </p:sp>
      <p:sp>
        <p:nvSpPr>
          <p:cNvPr id="6" name="Slide Number Placeholder 5"/>
          <p:cNvSpPr>
            <a:spLocks noGrp="1"/>
          </p:cNvSpPr>
          <p:nvPr>
            <p:ph type="sldNum" sz="quarter" idx="12"/>
          </p:nvPr>
        </p:nvSpPr>
        <p:spPr>
          <a:xfrm>
            <a:off x="7882466" y="381001"/>
            <a:ext cx="667174" cy="365125"/>
          </a:xfrm>
        </p:spPr>
        <p:txBody>
          <a:bodyPr/>
          <a:lstStyle/>
          <a:p>
            <a:fld id="{5DEA52A3-9ADB-5F4C-A142-9E8F65D76532}" type="slidenum">
              <a:rPr lang="en-US" smtClean="0"/>
              <a:t>‹#›</a:t>
            </a:fld>
            <a:endParaRPr lang="en-US"/>
          </a:p>
        </p:txBody>
      </p:sp>
    </p:spTree>
    <p:extLst>
      <p:ext uri="{BB962C8B-B14F-4D97-AF65-F5344CB8AC3E}">
        <p14:creationId xmlns:p14="http://schemas.microsoft.com/office/powerpoint/2010/main" val="3680214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1081088"/>
          </a:xfrm>
          <a:prstGeom prst="rect">
            <a:avLst/>
          </a:prstGeom>
        </p:spPr>
      </p:pic>
      <p:sp>
        <p:nvSpPr>
          <p:cNvPr id="2" name="Title Placeholder 1"/>
          <p:cNvSpPr>
            <a:spLocks noGrp="1"/>
          </p:cNvSpPr>
          <p:nvPr>
            <p:ph type="title"/>
          </p:nvPr>
        </p:nvSpPr>
        <p:spPr>
          <a:xfrm>
            <a:off x="2171700" y="764373"/>
            <a:ext cx="637794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94360" y="2194560"/>
            <a:ext cx="7955280" cy="406908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412230" y="6356351"/>
            <a:ext cx="213741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4D5C9E4-07A9-1B43-8C83-CD8448F3233F}" type="datetimeFigureOut">
              <a:rPr lang="en-US" smtClean="0"/>
              <a:t>10/29/2018</a:t>
            </a:fld>
            <a:endParaRPr lang="en-US"/>
          </a:p>
        </p:txBody>
      </p:sp>
      <p:sp>
        <p:nvSpPr>
          <p:cNvPr id="5" name="Footer Placeholder 4"/>
          <p:cNvSpPr>
            <a:spLocks noGrp="1"/>
          </p:cNvSpPr>
          <p:nvPr>
            <p:ph type="ftr" sz="quarter" idx="3"/>
          </p:nvPr>
        </p:nvSpPr>
        <p:spPr>
          <a:xfrm>
            <a:off x="594360" y="6355846"/>
            <a:ext cx="568071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72250" y="381001"/>
            <a:ext cx="197739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5DEA52A3-9ADB-5F4C-A142-9E8F65D76532}" type="slidenum">
              <a:rPr lang="en-US" smtClean="0"/>
              <a:t>‹#›</a:t>
            </a:fld>
            <a:endParaRPr lang="en-US"/>
          </a:p>
        </p:txBody>
      </p:sp>
    </p:spTree>
    <p:extLst>
      <p:ext uri="{BB962C8B-B14F-4D97-AF65-F5344CB8AC3E}">
        <p14:creationId xmlns:p14="http://schemas.microsoft.com/office/powerpoint/2010/main" val="370003600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biblegateway.com/passage/?search=John+8&amp;version=NRSV" TargetMode="Externa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hyperlink" Target="mailto:j.keady@uwtsd.ac.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The Jews in the Modern World</a:t>
            </a:r>
            <a:endParaRPr lang="en-US" dirty="0"/>
          </a:p>
        </p:txBody>
      </p:sp>
      <p:sp>
        <p:nvSpPr>
          <p:cNvPr id="3" name="Subtitle 2"/>
          <p:cNvSpPr>
            <a:spLocks noGrp="1"/>
          </p:cNvSpPr>
          <p:nvPr>
            <p:ph type="subTitle" idx="1"/>
          </p:nvPr>
        </p:nvSpPr>
        <p:spPr/>
        <p:txBody>
          <a:bodyPr/>
          <a:lstStyle/>
          <a:p>
            <a:r>
              <a:rPr lang="en-US" dirty="0" smtClean="0"/>
              <a:t>The Origins of Anti-Semitism</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 of Terms</a:t>
            </a:r>
            <a:endParaRPr lang="en-US" dirty="0"/>
          </a:p>
        </p:txBody>
      </p:sp>
      <p:sp>
        <p:nvSpPr>
          <p:cNvPr id="3" name="Content Placeholder 2"/>
          <p:cNvSpPr>
            <a:spLocks noGrp="1"/>
          </p:cNvSpPr>
          <p:nvPr>
            <p:ph idx="1"/>
          </p:nvPr>
        </p:nvSpPr>
        <p:spPr/>
        <p:txBody>
          <a:bodyPr/>
          <a:lstStyle/>
          <a:p>
            <a:r>
              <a:rPr lang="en-US" dirty="0" smtClean="0">
                <a:solidFill>
                  <a:srgbClr val="FFFF00"/>
                </a:solidFill>
              </a:rPr>
              <a:t>Anti-Judaism: </a:t>
            </a:r>
            <a:r>
              <a:rPr lang="en-US" dirty="0" smtClean="0">
                <a:solidFill>
                  <a:schemeClr val="tx2"/>
                </a:solidFill>
              </a:rPr>
              <a:t>opposition to the Jewish religion</a:t>
            </a:r>
            <a:endParaRPr lang="en-US" dirty="0" smtClean="0">
              <a:solidFill>
                <a:srgbClr val="FFFF00"/>
              </a:solidFill>
            </a:endParaRPr>
          </a:p>
          <a:p>
            <a:pPr>
              <a:buClr>
                <a:schemeClr val="tx1"/>
              </a:buClr>
            </a:pPr>
            <a:r>
              <a:rPr lang="en-US" dirty="0" smtClean="0">
                <a:solidFill>
                  <a:srgbClr val="FFFF00"/>
                </a:solidFill>
              </a:rPr>
              <a:t>Anti-Semitism: </a:t>
            </a:r>
            <a:r>
              <a:rPr lang="en-US" dirty="0" smtClean="0"/>
              <a:t>hatred of the Jews in a racial sense.</a:t>
            </a:r>
            <a:endParaRPr lang="en-US" dirty="0" smtClean="0">
              <a:solidFill>
                <a:srgbClr val="FFFF00"/>
              </a:solidFill>
            </a:endParaRPr>
          </a:p>
          <a:p>
            <a:r>
              <a:rPr lang="en-US" dirty="0" smtClean="0">
                <a:solidFill>
                  <a:srgbClr val="FFFF00"/>
                </a:solidFill>
              </a:rPr>
              <a:t>Holocaust</a:t>
            </a:r>
            <a:r>
              <a:rPr lang="en-US" dirty="0" smtClean="0"/>
              <a:t>: it stems from the Greek translation of the Hebrew word </a:t>
            </a:r>
            <a:r>
              <a:rPr lang="en-US" i="1" dirty="0" err="1" smtClean="0"/>
              <a:t>olah</a:t>
            </a:r>
            <a:r>
              <a:rPr lang="en-US" i="1" dirty="0" smtClean="0"/>
              <a:t> </a:t>
            </a:r>
            <a:r>
              <a:rPr lang="en-US" dirty="0" smtClean="0"/>
              <a:t>(burnt offering) – to appease a wrathful God?</a:t>
            </a:r>
          </a:p>
          <a:p>
            <a:r>
              <a:rPr lang="en-US" dirty="0" err="1" smtClean="0">
                <a:solidFill>
                  <a:srgbClr val="FFFF00"/>
                </a:solidFill>
              </a:rPr>
              <a:t>Shoah</a:t>
            </a:r>
            <a:r>
              <a:rPr lang="en-US" dirty="0" smtClean="0"/>
              <a:t>: the Hebrew word for destruction (desolation and doubt).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Key Issues and Topics </a:t>
            </a:r>
            <a:br>
              <a:rPr lang="en-US" dirty="0" smtClean="0"/>
            </a:br>
            <a:r>
              <a:rPr lang="en-US" dirty="0" smtClean="0"/>
              <a:t>in the 21</a:t>
            </a:r>
            <a:r>
              <a:rPr lang="en-US" baseline="30000" dirty="0" smtClean="0"/>
              <a:t>st</a:t>
            </a:r>
            <a:r>
              <a:rPr lang="en-US" dirty="0" smtClean="0"/>
              <a:t> century</a:t>
            </a:r>
            <a:endParaRPr lang="en-US" dirty="0"/>
          </a:p>
        </p:txBody>
      </p:sp>
      <p:sp>
        <p:nvSpPr>
          <p:cNvPr id="3" name="Content Placeholder 2"/>
          <p:cNvSpPr>
            <a:spLocks noGrp="1"/>
          </p:cNvSpPr>
          <p:nvPr>
            <p:ph idx="1"/>
          </p:nvPr>
        </p:nvSpPr>
        <p:spPr>
          <a:xfrm>
            <a:off x="683568" y="2708920"/>
            <a:ext cx="8229600" cy="4068763"/>
          </a:xfrm>
        </p:spPr>
        <p:txBody>
          <a:bodyPr>
            <a:normAutofit/>
          </a:bodyPr>
          <a:lstStyle/>
          <a:p>
            <a:r>
              <a:rPr lang="en-US" sz="3200" dirty="0" smtClean="0"/>
              <a:t>Attitude to the state of Israel.</a:t>
            </a:r>
          </a:p>
          <a:p>
            <a:r>
              <a:rPr lang="en-US" sz="3200" dirty="0" smtClean="0"/>
              <a:t>Relationship with the Palestinians and their Jewish </a:t>
            </a:r>
            <a:r>
              <a:rPr lang="en-US" sz="3200" dirty="0" err="1" smtClean="0"/>
              <a:t>neighbours</a:t>
            </a:r>
            <a:r>
              <a:rPr lang="en-US" sz="3200" dirty="0" smtClean="0"/>
              <a:t>.</a:t>
            </a:r>
          </a:p>
          <a:p>
            <a:r>
              <a:rPr lang="en-US" sz="3200" dirty="0" smtClean="0"/>
              <a:t>Rise of </a:t>
            </a:r>
            <a:r>
              <a:rPr lang="en-US" sz="3200" dirty="0" smtClean="0"/>
              <a:t>anti-Semitism across Europe and America. </a:t>
            </a:r>
            <a:endParaRPr lang="en-US" sz="3200"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Historical Origins</a:t>
            </a:r>
            <a:endParaRPr lang="en-US" dirty="0"/>
          </a:p>
        </p:txBody>
      </p:sp>
      <p:sp>
        <p:nvSpPr>
          <p:cNvPr id="3" name="Content Placeholder 2"/>
          <p:cNvSpPr>
            <a:spLocks noGrp="1"/>
          </p:cNvSpPr>
          <p:nvPr>
            <p:ph idx="1"/>
          </p:nvPr>
        </p:nvSpPr>
        <p:spPr/>
        <p:txBody>
          <a:bodyPr>
            <a:normAutofit/>
          </a:bodyPr>
          <a:lstStyle/>
          <a:p>
            <a:r>
              <a:rPr lang="en-US" dirty="0" smtClean="0"/>
              <a:t>Jesus and his Jewish movements: his Jewish followers believed that he was the Messiah (30-33 CE).</a:t>
            </a:r>
          </a:p>
          <a:p>
            <a:r>
              <a:rPr lang="en-US" dirty="0" smtClean="0"/>
              <a:t>One Jewish group among others: Sadducees, Pharisees, Zealots, </a:t>
            </a:r>
            <a:r>
              <a:rPr lang="en-US" dirty="0" err="1" smtClean="0"/>
              <a:t>Essenes</a:t>
            </a:r>
            <a:r>
              <a:rPr lang="en-US" dirty="0" smtClean="0"/>
              <a:t>.</a:t>
            </a:r>
          </a:p>
          <a:p>
            <a:r>
              <a:rPr lang="en-US" dirty="0" smtClean="0"/>
              <a:t>Consequences of the destruction of the Temple in Jerusalem in 70 CE.</a:t>
            </a:r>
          </a:p>
          <a:p>
            <a:r>
              <a:rPr lang="en-US" dirty="0" smtClean="0"/>
              <a:t>The work of the apostle Paul – spread of Christianity through the Roman Empire</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Developments around 70 CE</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solidFill>
                  <a:srgbClr val="FFFF00"/>
                </a:solidFill>
              </a:rPr>
              <a:t>Pharisees</a:t>
            </a:r>
            <a:r>
              <a:rPr lang="en-US" dirty="0" smtClean="0"/>
              <a:t> – reconstruction in the form of rabbinic Judaism; the descendants of Moses and Ezra. They are the main opponents of Jesus according to the Gospels, but they have much in common:</a:t>
            </a:r>
          </a:p>
          <a:p>
            <a:pPr>
              <a:buNone/>
            </a:pPr>
            <a:endParaRPr lang="en-US" dirty="0" smtClean="0"/>
          </a:p>
          <a:p>
            <a:pPr>
              <a:buNone/>
            </a:pPr>
            <a:r>
              <a:rPr lang="en-US" dirty="0" smtClean="0">
                <a:solidFill>
                  <a:srgbClr val="18FF3F"/>
                </a:solidFill>
              </a:rPr>
              <a:t>	The coming of the Messiah</a:t>
            </a:r>
          </a:p>
          <a:p>
            <a:pPr>
              <a:buNone/>
            </a:pPr>
            <a:r>
              <a:rPr lang="en-US" dirty="0" smtClean="0">
                <a:solidFill>
                  <a:srgbClr val="18FF3F"/>
                </a:solidFill>
              </a:rPr>
              <a:t>	Angels </a:t>
            </a:r>
          </a:p>
          <a:p>
            <a:pPr>
              <a:buNone/>
            </a:pPr>
            <a:r>
              <a:rPr lang="en-US" dirty="0" smtClean="0">
                <a:solidFill>
                  <a:srgbClr val="18FF3F"/>
                </a:solidFill>
              </a:rPr>
              <a:t>	Life after death</a:t>
            </a:r>
          </a:p>
          <a:p>
            <a:pPr>
              <a:buNone/>
            </a:pPr>
            <a:r>
              <a:rPr lang="en-US" dirty="0" smtClean="0">
                <a:solidFill>
                  <a:srgbClr val="18FF3F"/>
                </a:solidFill>
              </a:rPr>
              <a:t>	Resurrection of the dead</a:t>
            </a:r>
          </a:p>
          <a:p>
            <a:pPr>
              <a:buNone/>
            </a:pPr>
            <a:r>
              <a:rPr lang="en-US" dirty="0" smtClean="0">
                <a:solidFill>
                  <a:srgbClr val="18FF3F"/>
                </a:solidFill>
              </a:rPr>
              <a:t>	Day of </a:t>
            </a:r>
            <a:r>
              <a:rPr lang="en-US" dirty="0" err="1" smtClean="0">
                <a:solidFill>
                  <a:srgbClr val="18FF3F"/>
                </a:solidFill>
              </a:rPr>
              <a:t>Judgement</a:t>
            </a:r>
            <a:r>
              <a:rPr lang="en-US" dirty="0" smtClean="0">
                <a:solidFill>
                  <a:srgbClr val="18FF3F"/>
                </a:solidFill>
              </a:rPr>
              <a:t> (Eschatology)</a:t>
            </a:r>
          </a:p>
          <a:p>
            <a:pPr>
              <a:buNone/>
            </a:pPr>
            <a:r>
              <a:rPr lang="en-US" dirty="0" smtClean="0"/>
              <a:t> </a:t>
            </a:r>
          </a:p>
          <a:p>
            <a:pPr>
              <a:buNone/>
            </a:pPr>
            <a:r>
              <a:rPr lang="en-US" dirty="0" smtClean="0"/>
              <a:t>	How reliable is the presentation of the Pharisees in the four Gospels? Tendency to generalize and to offer stereotypes, depicting them in complete opposition to Jesus (negative impact on later relations between Jews and Christians).</a:t>
            </a:r>
            <a:endParaRPr lang="en-US" dirty="0"/>
          </a:p>
        </p:txBody>
      </p:sp>
      <p:pic>
        <p:nvPicPr>
          <p:cNvPr id="6" name="Picture 5" descr="images-1.jpeg"/>
          <p:cNvPicPr>
            <a:picLocks noChangeAspect="1"/>
          </p:cNvPicPr>
          <p:nvPr/>
        </p:nvPicPr>
        <p:blipFill>
          <a:blip r:embed="rId2"/>
          <a:stretch>
            <a:fillRect/>
          </a:stretch>
        </p:blipFill>
        <p:spPr>
          <a:xfrm>
            <a:off x="5143500" y="2971800"/>
            <a:ext cx="2514600" cy="19304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John’s Gospel and </a:t>
            </a:r>
            <a:r>
              <a:rPr lang="en-US" dirty="0" smtClean="0"/>
              <a:t>“the Jews”</a:t>
            </a:r>
            <a:endParaRPr lang="en-US" dirty="0"/>
          </a:p>
        </p:txBody>
      </p:sp>
      <p:sp>
        <p:nvSpPr>
          <p:cNvPr id="3" name="Content Placeholder 2"/>
          <p:cNvSpPr>
            <a:spLocks noGrp="1"/>
          </p:cNvSpPr>
          <p:nvPr>
            <p:ph idx="1"/>
          </p:nvPr>
        </p:nvSpPr>
        <p:spPr>
          <a:xfrm>
            <a:off x="622300" y="1988840"/>
            <a:ext cx="8229600" cy="4708525"/>
          </a:xfrm>
        </p:spPr>
        <p:txBody>
          <a:bodyPr/>
          <a:lstStyle/>
          <a:p>
            <a:pPr>
              <a:buNone/>
            </a:pPr>
            <a:r>
              <a:rPr lang="en-US" dirty="0" smtClean="0">
                <a:solidFill>
                  <a:srgbClr val="18FF3F"/>
                </a:solidFill>
              </a:rPr>
              <a:t>	</a:t>
            </a:r>
            <a:r>
              <a:rPr lang="en-US" sz="2400" dirty="0" smtClean="0">
                <a:solidFill>
                  <a:srgbClr val="18FF3F"/>
                </a:solidFill>
              </a:rPr>
              <a:t>‘You are the children of your father, the devil, and you seek to fulfil the wishes of your father. He was a murderer from the beginning; he does not stand in the truth for there is no truth in him’ (</a:t>
            </a:r>
            <a:r>
              <a:rPr lang="en-US" sz="2400" dirty="0" smtClean="0">
                <a:solidFill>
                  <a:srgbClr val="18FF3F"/>
                </a:solidFill>
                <a:hlinkClick r:id="rId2"/>
              </a:rPr>
              <a:t>John 8:44</a:t>
            </a:r>
            <a:r>
              <a:rPr lang="en-US" sz="2400" dirty="0" smtClean="0">
                <a:solidFill>
                  <a:srgbClr val="18FF3F"/>
                </a:solidFill>
              </a:rPr>
              <a:t>)</a:t>
            </a:r>
            <a:r>
              <a:rPr lang="en-US" sz="2400" dirty="0">
                <a:solidFill>
                  <a:srgbClr val="18FF3F"/>
                </a:solidFill>
              </a:rPr>
              <a:t>.</a:t>
            </a:r>
          </a:p>
        </p:txBody>
      </p:sp>
      <p:pic>
        <p:nvPicPr>
          <p:cNvPr id="4" name="Picture 3" descr="images-1.jpeg"/>
          <p:cNvPicPr>
            <a:picLocks noChangeAspect="1"/>
          </p:cNvPicPr>
          <p:nvPr/>
        </p:nvPicPr>
        <p:blipFill>
          <a:blip r:embed="rId3"/>
          <a:stretch>
            <a:fillRect/>
          </a:stretch>
        </p:blipFill>
        <p:spPr>
          <a:xfrm>
            <a:off x="6649804" y="3429000"/>
            <a:ext cx="2184400" cy="3492500"/>
          </a:xfrm>
          <a:prstGeom prst="rect">
            <a:avLst/>
          </a:prstGeom>
        </p:spPr>
      </p:pic>
      <p:pic>
        <p:nvPicPr>
          <p:cNvPr id="5" name="Picture 4" descr="images.jpeg"/>
          <p:cNvPicPr>
            <a:picLocks noChangeAspect="1"/>
          </p:cNvPicPr>
          <p:nvPr/>
        </p:nvPicPr>
        <p:blipFill>
          <a:blip r:embed="rId4"/>
          <a:stretch>
            <a:fillRect/>
          </a:stretch>
        </p:blipFill>
        <p:spPr>
          <a:xfrm>
            <a:off x="899592" y="3645024"/>
            <a:ext cx="3924672" cy="276609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Accusations against the Jews</a:t>
            </a:r>
            <a:endParaRPr lang="en-US" dirty="0"/>
          </a:p>
        </p:txBody>
      </p:sp>
      <p:sp>
        <p:nvSpPr>
          <p:cNvPr id="3" name="Content Placeholder 2"/>
          <p:cNvSpPr>
            <a:spLocks noGrp="1"/>
          </p:cNvSpPr>
          <p:nvPr>
            <p:ph idx="1"/>
          </p:nvPr>
        </p:nvSpPr>
        <p:spPr/>
        <p:txBody>
          <a:bodyPr/>
          <a:lstStyle/>
          <a:p>
            <a:pPr>
              <a:buNone/>
            </a:pPr>
            <a:r>
              <a:rPr lang="en-US" dirty="0" smtClean="0"/>
              <a:t>	</a:t>
            </a:r>
            <a:r>
              <a:rPr lang="en-US" sz="2400" dirty="0" smtClean="0">
                <a:solidFill>
                  <a:srgbClr val="18FF3F"/>
                </a:solidFill>
              </a:rPr>
              <a:t>So when Pilate saw that he could do nothing, but rather that a riot was beginning, he took some water and washed his hands before the crowd, saying “I am innocent of this man’s blood…”. Then the people as a whole answered, “His blood be on us  and on our children!”’ (Matthew 27:24-25).</a:t>
            </a:r>
            <a:endParaRPr lang="en-US" sz="2400" dirty="0">
              <a:solidFill>
                <a:srgbClr val="18FF3F"/>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jpg"/>
          <p:cNvPicPr>
            <a:picLocks noChangeAspect="1"/>
          </p:cNvPicPr>
          <p:nvPr/>
        </p:nvPicPr>
        <p:blipFill>
          <a:blip r:embed="rId2"/>
          <a:stretch>
            <a:fillRect/>
          </a:stretch>
        </p:blipFill>
        <p:spPr>
          <a:xfrm>
            <a:off x="6444208" y="3573016"/>
            <a:ext cx="2590800" cy="3154363"/>
          </a:xfrm>
          <a:prstGeom prst="rect">
            <a:avLst/>
          </a:prstGeom>
        </p:spPr>
      </p:pic>
      <p:sp>
        <p:nvSpPr>
          <p:cNvPr id="2" name="Title 1"/>
          <p:cNvSpPr>
            <a:spLocks noGrp="1"/>
          </p:cNvSpPr>
          <p:nvPr>
            <p:ph type="title"/>
          </p:nvPr>
        </p:nvSpPr>
        <p:spPr/>
        <p:txBody>
          <a:bodyPr/>
          <a:lstStyle/>
          <a:p>
            <a:r>
              <a:rPr lang="en-US" dirty="0" smtClean="0"/>
              <a:t>Breaking the Link?</a:t>
            </a:r>
            <a:endParaRPr lang="en-US" dirty="0"/>
          </a:p>
        </p:txBody>
      </p:sp>
      <p:sp>
        <p:nvSpPr>
          <p:cNvPr id="3" name="Content Placeholder 2"/>
          <p:cNvSpPr>
            <a:spLocks noGrp="1"/>
          </p:cNvSpPr>
          <p:nvPr>
            <p:ph idx="1"/>
          </p:nvPr>
        </p:nvSpPr>
        <p:spPr/>
        <p:txBody>
          <a:bodyPr>
            <a:normAutofit/>
          </a:bodyPr>
          <a:lstStyle/>
          <a:p>
            <a:r>
              <a:rPr lang="en-US" dirty="0" smtClean="0"/>
              <a:t>The heretic </a:t>
            </a:r>
            <a:r>
              <a:rPr lang="en-US" dirty="0" err="1" smtClean="0"/>
              <a:t>Marcion</a:t>
            </a:r>
            <a:r>
              <a:rPr lang="en-US" dirty="0" smtClean="0"/>
              <a:t> (90-155 CE) sought to remove every passage from the Christian Bible that had ‘Jewish elements’.</a:t>
            </a:r>
          </a:p>
          <a:p>
            <a:r>
              <a:rPr lang="en-US" dirty="0" smtClean="0"/>
              <a:t>Rejection of the </a:t>
            </a:r>
            <a:r>
              <a:rPr lang="en-US" dirty="0" smtClean="0"/>
              <a:t>Hebrew Bible</a:t>
            </a:r>
            <a:endParaRPr lang="en-US" dirty="0" smtClean="0"/>
          </a:p>
          <a:p>
            <a:endParaRPr lang="en-US" sz="2000" dirty="0" smtClean="0">
              <a:solidFill>
                <a:srgbClr val="FFFF00"/>
              </a:solidFill>
            </a:endParaRPr>
          </a:p>
          <a:p>
            <a:r>
              <a:rPr lang="en-US" sz="2000" dirty="0" smtClean="0">
                <a:solidFill>
                  <a:srgbClr val="FFFF00"/>
                </a:solidFill>
              </a:rPr>
              <a:t>Wrathful </a:t>
            </a:r>
            <a:r>
              <a:rPr lang="en-US" sz="2000" dirty="0" smtClean="0">
                <a:solidFill>
                  <a:srgbClr val="FFFF00"/>
                </a:solidFill>
              </a:rPr>
              <a:t>God of the old covenant</a:t>
            </a:r>
          </a:p>
          <a:p>
            <a:r>
              <a:rPr lang="en-US" sz="2000" dirty="0" smtClean="0">
                <a:solidFill>
                  <a:srgbClr val="FFFF00"/>
                </a:solidFill>
              </a:rPr>
              <a:t>Loving God of the new covenant</a:t>
            </a:r>
            <a:endParaRPr lang="en-US" sz="2000" dirty="0">
              <a:solidFill>
                <a:srgbClr val="FFFF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4093" y="741671"/>
            <a:ext cx="6377940" cy="1293028"/>
          </a:xfrm>
        </p:spPr>
        <p:txBody>
          <a:bodyPr/>
          <a:lstStyle/>
          <a:p>
            <a:r>
              <a:rPr lang="en-US" dirty="0" smtClean="0"/>
              <a:t>The Church </a:t>
            </a:r>
            <a:r>
              <a:rPr lang="en-US" dirty="0" smtClean="0"/>
              <a:t>Fathers (3</a:t>
            </a:r>
            <a:r>
              <a:rPr lang="en-US" baseline="30000" dirty="0" smtClean="0"/>
              <a:t>rd</a:t>
            </a:r>
            <a:r>
              <a:rPr lang="en-US" dirty="0" smtClean="0"/>
              <a:t> – 5</a:t>
            </a:r>
            <a:r>
              <a:rPr lang="en-US" baseline="30000" dirty="0" smtClean="0"/>
              <a:t>th</a:t>
            </a:r>
            <a:r>
              <a:rPr lang="en-US" dirty="0" smtClean="0"/>
              <a:t> centuries </a:t>
            </a:r>
            <a:r>
              <a:rPr lang="en-US" dirty="0" err="1" smtClean="0"/>
              <a:t>ce</a:t>
            </a:r>
            <a:r>
              <a:rPr lang="en-US" dirty="0" smtClean="0"/>
              <a:t>)</a:t>
            </a:r>
            <a:endParaRPr lang="en-US" dirty="0"/>
          </a:p>
        </p:txBody>
      </p:sp>
      <p:sp>
        <p:nvSpPr>
          <p:cNvPr id="3" name="Content Placeholder 2"/>
          <p:cNvSpPr>
            <a:spLocks noGrp="1"/>
          </p:cNvSpPr>
          <p:nvPr>
            <p:ph sz="half" idx="1"/>
          </p:nvPr>
        </p:nvSpPr>
        <p:spPr>
          <a:xfrm>
            <a:off x="434793" y="1920082"/>
            <a:ext cx="4038600" cy="4800600"/>
          </a:xfrm>
        </p:spPr>
        <p:txBody>
          <a:bodyPr>
            <a:normAutofit fontScale="92500" lnSpcReduction="20000"/>
          </a:bodyPr>
          <a:lstStyle/>
          <a:p>
            <a:pPr>
              <a:buNone/>
            </a:pPr>
            <a:r>
              <a:rPr lang="en-US" dirty="0" smtClean="0"/>
              <a:t>Sermons against the Jews:</a:t>
            </a:r>
          </a:p>
          <a:p>
            <a:pPr>
              <a:buFontTx/>
              <a:buChar char="-"/>
            </a:pPr>
            <a:r>
              <a:rPr lang="en-US" dirty="0" smtClean="0">
                <a:solidFill>
                  <a:srgbClr val="FFFF00"/>
                </a:solidFill>
              </a:rPr>
              <a:t>Jews did not understand that the purpose of the OT was to prepare the way for the coming of Christ (Jerome)</a:t>
            </a:r>
          </a:p>
          <a:p>
            <a:pPr>
              <a:buFontTx/>
              <a:buChar char="-"/>
            </a:pPr>
            <a:r>
              <a:rPr lang="en-US" dirty="0" smtClean="0">
                <a:solidFill>
                  <a:srgbClr val="FFFF00"/>
                </a:solidFill>
              </a:rPr>
              <a:t>The Jews were responsible for ‘deicide’ when they crucified Jesus (</a:t>
            </a:r>
            <a:r>
              <a:rPr lang="en-US" dirty="0" err="1" smtClean="0">
                <a:solidFill>
                  <a:srgbClr val="FFFF00"/>
                </a:solidFill>
              </a:rPr>
              <a:t>Melito</a:t>
            </a:r>
            <a:r>
              <a:rPr lang="en-US" dirty="0" smtClean="0">
                <a:solidFill>
                  <a:srgbClr val="FFFF00"/>
                </a:solidFill>
              </a:rPr>
              <a:t> of Sardis)</a:t>
            </a:r>
          </a:p>
          <a:p>
            <a:pPr>
              <a:buFontTx/>
              <a:buChar char="-"/>
            </a:pPr>
            <a:r>
              <a:rPr lang="en-US" dirty="0" smtClean="0">
                <a:solidFill>
                  <a:srgbClr val="FFFF00"/>
                </a:solidFill>
              </a:rPr>
              <a:t>The Jews are the children of Cain and they are dispersed as divine punishment for their sins – ‘the wandering Jew’ (Augustine)</a:t>
            </a:r>
          </a:p>
          <a:p>
            <a:pPr>
              <a:buFontTx/>
              <a:buChar char="-"/>
            </a:pPr>
            <a:r>
              <a:rPr lang="en-US" dirty="0" smtClean="0">
                <a:solidFill>
                  <a:srgbClr val="FFFF00"/>
                </a:solidFill>
              </a:rPr>
              <a:t>Jewish homes are the dwelling-places of thieves and murderers (John Chrysostom).</a:t>
            </a:r>
          </a:p>
        </p:txBody>
      </p:sp>
      <p:sp>
        <p:nvSpPr>
          <p:cNvPr id="5" name="Content Placeholder 4"/>
          <p:cNvSpPr>
            <a:spLocks noGrp="1"/>
          </p:cNvSpPr>
          <p:nvPr>
            <p:ph sz="half" idx="2"/>
          </p:nvPr>
        </p:nvSpPr>
        <p:spPr/>
        <p:txBody>
          <a:bodyPr>
            <a:normAutofit fontScale="92500" lnSpcReduction="20000"/>
          </a:bodyPr>
          <a:lstStyle/>
          <a:p>
            <a:endParaRPr lang="en-US"/>
          </a:p>
        </p:txBody>
      </p:sp>
      <p:pic>
        <p:nvPicPr>
          <p:cNvPr id="4" name="Picture 3" descr="melito-of-sardis.jpg"/>
          <p:cNvPicPr>
            <a:picLocks noChangeAspect="1"/>
          </p:cNvPicPr>
          <p:nvPr/>
        </p:nvPicPr>
        <p:blipFill>
          <a:blip r:embed="rId2"/>
          <a:stretch>
            <a:fillRect/>
          </a:stretch>
        </p:blipFill>
        <p:spPr>
          <a:xfrm>
            <a:off x="4932040" y="1874838"/>
            <a:ext cx="4038600" cy="470852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smtClean="0"/>
              <a:t>The Spread of Christianity</a:t>
            </a:r>
            <a:endParaRPr lang="en-US" dirty="0"/>
          </a:p>
        </p:txBody>
      </p:sp>
      <p:sp>
        <p:nvSpPr>
          <p:cNvPr id="6" name="Content Placeholder 5"/>
          <p:cNvSpPr>
            <a:spLocks noGrp="1"/>
          </p:cNvSpPr>
          <p:nvPr>
            <p:ph idx="1"/>
          </p:nvPr>
        </p:nvSpPr>
        <p:spPr/>
        <p:txBody>
          <a:bodyPr>
            <a:normAutofit/>
          </a:bodyPr>
          <a:lstStyle/>
          <a:p>
            <a:r>
              <a:rPr lang="en-US" dirty="0" smtClean="0"/>
              <a:t>By 380 CE Christianity had been established as the official religion of the Roman Empire (4</a:t>
            </a:r>
            <a:r>
              <a:rPr lang="en-US" baseline="30000" dirty="0" smtClean="0"/>
              <a:t>th</a:t>
            </a:r>
            <a:r>
              <a:rPr lang="en-US" dirty="0" smtClean="0"/>
              <a:t> century) under the leadership of the Emperor Constantine (285-337 CE).</a:t>
            </a:r>
          </a:p>
          <a:p>
            <a:r>
              <a:rPr lang="en-US" dirty="0" smtClean="0"/>
              <a:t>Building of ca. 500 churches in places of importance during Jesus’ life (increase in pilgrimages).</a:t>
            </a:r>
          </a:p>
          <a:p>
            <a:r>
              <a:rPr lang="en-US" dirty="0" smtClean="0"/>
              <a:t>No immediate Jewish response to Christianity (but see </a:t>
            </a:r>
            <a:r>
              <a:rPr lang="en-US" i="1" dirty="0" err="1" smtClean="0"/>
              <a:t>Toledot</a:t>
            </a:r>
            <a:r>
              <a:rPr lang="en-US" i="1" dirty="0" smtClean="0"/>
              <a:t> </a:t>
            </a:r>
            <a:r>
              <a:rPr lang="en-US" i="1" dirty="0" err="1" smtClean="0"/>
              <a:t>Yeshu</a:t>
            </a:r>
            <a:r>
              <a:rPr lang="en-US" dirty="0" smtClean="0"/>
              <a:t>).</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Persecution of the </a:t>
            </a:r>
            <a:r>
              <a:rPr lang="en-US" dirty="0" smtClean="0"/>
              <a:t>Jews in 5</a:t>
            </a:r>
            <a:r>
              <a:rPr lang="en-US" baseline="30000" dirty="0" smtClean="0"/>
              <a:t>th</a:t>
            </a:r>
            <a:r>
              <a:rPr lang="en-US" dirty="0" smtClean="0"/>
              <a:t> century </a:t>
            </a:r>
            <a:r>
              <a:rPr lang="en-US" dirty="0" err="1" smtClean="0"/>
              <a:t>ce</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Restriction on the rights of Jews: </a:t>
            </a:r>
            <a:r>
              <a:rPr lang="en-US" dirty="0" err="1" smtClean="0"/>
              <a:t>Theodosian</a:t>
            </a:r>
            <a:r>
              <a:rPr lang="en-US" dirty="0" smtClean="0"/>
              <a:t> Code (438 CE).</a:t>
            </a:r>
            <a:r>
              <a:rPr lang="en-US" dirty="0"/>
              <a:t> </a:t>
            </a:r>
            <a:r>
              <a:rPr lang="en-US" dirty="0" smtClean="0"/>
              <a:t>They were not allowed:</a:t>
            </a:r>
          </a:p>
          <a:p>
            <a:r>
              <a:rPr lang="en-US" sz="2400" dirty="0" smtClean="0">
                <a:solidFill>
                  <a:srgbClr val="FFFF00"/>
                </a:solidFill>
              </a:rPr>
              <a:t>To have Christian slaves</a:t>
            </a:r>
          </a:p>
          <a:p>
            <a:r>
              <a:rPr lang="en-US" sz="2400" dirty="0" smtClean="0">
                <a:solidFill>
                  <a:srgbClr val="FFFF00"/>
                </a:solidFill>
              </a:rPr>
              <a:t>To engage in missionary activities</a:t>
            </a:r>
          </a:p>
          <a:p>
            <a:r>
              <a:rPr lang="en-US" sz="2400" dirty="0" smtClean="0">
                <a:solidFill>
                  <a:srgbClr val="FFFF00"/>
                </a:solidFill>
              </a:rPr>
              <a:t>To hold public office in the government</a:t>
            </a:r>
          </a:p>
          <a:p>
            <a:r>
              <a:rPr lang="en-US" sz="2400" dirty="0" smtClean="0">
                <a:solidFill>
                  <a:srgbClr val="FFFF00"/>
                </a:solidFill>
              </a:rPr>
              <a:t>To be in the military</a:t>
            </a:r>
          </a:p>
          <a:p>
            <a:r>
              <a:rPr lang="en-US" sz="2400" dirty="0" smtClean="0">
                <a:solidFill>
                  <a:srgbClr val="FFFF00"/>
                </a:solidFill>
              </a:rPr>
              <a:t>To build new synagogues</a:t>
            </a:r>
          </a:p>
          <a:p>
            <a:r>
              <a:rPr lang="en-US" dirty="0" smtClean="0"/>
              <a:t>Judaism remains a </a:t>
            </a:r>
            <a:r>
              <a:rPr lang="en-US" i="1" dirty="0" err="1" smtClean="0"/>
              <a:t>religio</a:t>
            </a:r>
            <a:r>
              <a:rPr lang="en-US" i="1" dirty="0" smtClean="0"/>
              <a:t> </a:t>
            </a:r>
            <a:r>
              <a:rPr lang="en-US" i="1" dirty="0" err="1" smtClean="0"/>
              <a:t>licita</a:t>
            </a:r>
            <a:r>
              <a:rPr lang="en-US" i="1" dirty="0" smtClean="0"/>
              <a:t>: </a:t>
            </a:r>
            <a:r>
              <a:rPr lang="en-US" dirty="0" smtClean="0"/>
              <a:t>freedom to worship according to Jewish laws and customs.</a:t>
            </a:r>
          </a:p>
          <a:p>
            <a:r>
              <a:rPr lang="en-US" dirty="0" smtClean="0"/>
              <a:t>Protection of the Jews until the second coming of Jesus as witnesses to the truth of the Gospel that they rejected.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Middle Ages</a:t>
            </a:r>
            <a:endParaRPr lang="en-US" dirty="0"/>
          </a:p>
        </p:txBody>
      </p:sp>
      <p:sp>
        <p:nvSpPr>
          <p:cNvPr id="3" name="Content Placeholder 2"/>
          <p:cNvSpPr>
            <a:spLocks noGrp="1"/>
          </p:cNvSpPr>
          <p:nvPr>
            <p:ph sz="half" idx="1"/>
          </p:nvPr>
        </p:nvSpPr>
        <p:spPr/>
        <p:txBody>
          <a:bodyPr>
            <a:normAutofit fontScale="77500" lnSpcReduction="20000"/>
          </a:bodyPr>
          <a:lstStyle/>
          <a:p>
            <a:r>
              <a:rPr lang="en-US" dirty="0" smtClean="0"/>
              <a:t>Christians now present a more united front (10</a:t>
            </a:r>
            <a:r>
              <a:rPr lang="en-US" baseline="30000" dirty="0" smtClean="0"/>
              <a:t>th</a:t>
            </a:r>
            <a:r>
              <a:rPr lang="en-US" dirty="0" smtClean="0"/>
              <a:t>-16</a:t>
            </a:r>
            <a:r>
              <a:rPr lang="en-US" baseline="30000" dirty="0" smtClean="0"/>
              <a:t>th</a:t>
            </a:r>
            <a:r>
              <a:rPr lang="en-US" dirty="0" smtClean="0"/>
              <a:t> centuries).</a:t>
            </a:r>
          </a:p>
          <a:p>
            <a:r>
              <a:rPr lang="en-US" dirty="0" smtClean="0"/>
              <a:t>Jews were ‘the other group’; they were expelled from many parts of Europe (including England in 1290 CE).</a:t>
            </a:r>
          </a:p>
          <a:p>
            <a:r>
              <a:rPr lang="en-US" dirty="0" smtClean="0"/>
              <a:t>Deterioration in attitudes towards the Jews: prohibition by local authorities; closing of synagogues; enforced baptism; burning of the Talmud.</a:t>
            </a:r>
          </a:p>
          <a:p>
            <a:pPr>
              <a:buNone/>
            </a:pPr>
            <a:endParaRPr lang="en-US" dirty="0" smtClean="0"/>
          </a:p>
          <a:p>
            <a:pPr>
              <a:buNone/>
            </a:pPr>
            <a:r>
              <a:rPr lang="en-US" sz="2323" dirty="0" smtClean="0">
                <a:solidFill>
                  <a:srgbClr val="FFFF00"/>
                </a:solidFill>
              </a:rPr>
              <a:t>	Image of Jewish money-changers (France): pointed hat and circle of red/yellow material on garments.</a:t>
            </a:r>
          </a:p>
        </p:txBody>
      </p:sp>
      <p:sp>
        <p:nvSpPr>
          <p:cNvPr id="4" name="Content Placeholder 3"/>
          <p:cNvSpPr>
            <a:spLocks noGrp="1"/>
          </p:cNvSpPr>
          <p:nvPr>
            <p:ph sz="half" idx="2"/>
          </p:nvPr>
        </p:nvSpPr>
        <p:spPr/>
        <p:txBody>
          <a:bodyPr>
            <a:normAutofit fontScale="77500" lnSpcReduction="20000"/>
          </a:bodyPr>
          <a:lstStyle/>
          <a:p>
            <a:endParaRPr lang="en-US"/>
          </a:p>
        </p:txBody>
      </p:sp>
      <p:pic>
        <p:nvPicPr>
          <p:cNvPr id="5" name="Picture 4"/>
          <p:cNvPicPr>
            <a:picLocks noChangeAspect="1"/>
          </p:cNvPicPr>
          <p:nvPr/>
        </p:nvPicPr>
        <p:blipFill>
          <a:blip r:embed="rId2"/>
          <a:stretch>
            <a:fillRect/>
          </a:stretch>
        </p:blipFill>
        <p:spPr>
          <a:xfrm>
            <a:off x="4648200" y="1600200"/>
            <a:ext cx="4038600" cy="452596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Accusations against the Jews: </a:t>
            </a:r>
            <a:br>
              <a:rPr lang="en-US" dirty="0" smtClean="0"/>
            </a:br>
            <a:r>
              <a:rPr lang="en-US" dirty="0" smtClean="0"/>
              <a:t>Demonic Origins</a:t>
            </a:r>
            <a:endParaRPr lang="en-US" dirty="0"/>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r>
              <a:rPr lang="en-US" dirty="0" smtClean="0"/>
              <a:t>Links with the Antichrist</a:t>
            </a:r>
          </a:p>
          <a:p>
            <a:r>
              <a:rPr lang="en-US" dirty="0" smtClean="0"/>
              <a:t>Demonic and Satanic associations: </a:t>
            </a:r>
          </a:p>
          <a:p>
            <a:r>
              <a:rPr lang="en-US" dirty="0" smtClean="0"/>
              <a:t>Burning in hell</a:t>
            </a:r>
          </a:p>
          <a:p>
            <a:r>
              <a:rPr lang="en-US" dirty="0" smtClean="0"/>
              <a:t>Emphasis on Jews as ‘the children of Satan’ (cf. John 8:44</a:t>
            </a:r>
            <a:r>
              <a:rPr lang="en-US" dirty="0" smtClean="0"/>
              <a:t>).</a:t>
            </a:r>
            <a:endParaRPr lang="en-US" dirty="0" smtClean="0"/>
          </a:p>
        </p:txBody>
      </p:sp>
      <p:pic>
        <p:nvPicPr>
          <p:cNvPr id="5" name="Picture 4" descr="1. Jews_are_seen_burning_in_hell_in_a_medieval_German_manuscript__The_devil_is_on_the_right__The_inscription_on_the_cauldron_reads_-Juda-_Jews.png"/>
          <p:cNvPicPr>
            <a:picLocks noChangeAspect="1"/>
          </p:cNvPicPr>
          <p:nvPr/>
        </p:nvPicPr>
        <p:blipFill>
          <a:blip r:embed="rId2"/>
          <a:stretch>
            <a:fillRect/>
          </a:stretch>
        </p:blipFill>
        <p:spPr>
          <a:xfrm>
            <a:off x="152400" y="1707899"/>
            <a:ext cx="4038600" cy="452596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Accusations against the Jews: </a:t>
            </a:r>
            <a:br>
              <a:rPr lang="en-US" dirty="0" smtClean="0"/>
            </a:br>
            <a:r>
              <a:rPr lang="en-US" dirty="0" smtClean="0"/>
              <a:t>Ritual Murder</a:t>
            </a:r>
            <a:endParaRPr lang="en-US" dirty="0"/>
          </a:p>
        </p:txBody>
      </p:sp>
      <p:sp>
        <p:nvSpPr>
          <p:cNvPr id="3" name="Content Placeholder 2"/>
          <p:cNvSpPr>
            <a:spLocks noGrp="1"/>
          </p:cNvSpPr>
          <p:nvPr>
            <p:ph sz="half" idx="1"/>
          </p:nvPr>
        </p:nvSpPr>
        <p:spPr/>
        <p:txBody>
          <a:bodyPr>
            <a:normAutofit fontScale="92500"/>
          </a:bodyPr>
          <a:lstStyle/>
          <a:p>
            <a:r>
              <a:rPr lang="en-US" dirty="0" err="1" smtClean="0"/>
              <a:t>Rumours</a:t>
            </a:r>
            <a:r>
              <a:rPr lang="en-US" dirty="0" smtClean="0"/>
              <a:t> that Jews were murdering young Christian boys and using their blood to prepare </a:t>
            </a:r>
            <a:r>
              <a:rPr lang="en-US" i="1" dirty="0" err="1" smtClean="0"/>
              <a:t>matzah</a:t>
            </a:r>
            <a:r>
              <a:rPr lang="en-US" i="1" dirty="0" smtClean="0"/>
              <a:t> </a:t>
            </a:r>
            <a:r>
              <a:rPr lang="en-US" dirty="0" smtClean="0"/>
              <a:t>(unleavened bread).</a:t>
            </a:r>
          </a:p>
          <a:p>
            <a:r>
              <a:rPr lang="en-US" dirty="0" smtClean="0"/>
              <a:t>William of Norwich (1144 CE) – accusations against the Jews of the city.</a:t>
            </a:r>
          </a:p>
          <a:p>
            <a:r>
              <a:rPr lang="en-US" dirty="0" smtClean="0"/>
              <a:t>Saint Hugh of Lincoln (1255 CE): murdered as a parody of the crucifixion.</a:t>
            </a:r>
          </a:p>
          <a:p>
            <a:r>
              <a:rPr lang="en-US" dirty="0" smtClean="0"/>
              <a:t>Jews expelled from England in 1270 CE.</a:t>
            </a:r>
            <a:endParaRPr lang="en-US" dirty="0"/>
          </a:p>
        </p:txBody>
      </p:sp>
      <p:sp>
        <p:nvSpPr>
          <p:cNvPr id="4" name="Content Placeholder 3"/>
          <p:cNvSpPr>
            <a:spLocks noGrp="1"/>
          </p:cNvSpPr>
          <p:nvPr>
            <p:ph sz="half" idx="2"/>
          </p:nvPr>
        </p:nvSpPr>
        <p:spPr/>
        <p:txBody>
          <a:bodyPr>
            <a:normAutofit fontScale="92500"/>
          </a:bodyPr>
          <a:lstStyle/>
          <a:p>
            <a:endParaRPr lang="en-US"/>
          </a:p>
        </p:txBody>
      </p:sp>
      <p:pic>
        <p:nvPicPr>
          <p:cNvPr id="5" name="Content Placeholder 3" descr="2. Murder of William of Norwich.jpg"/>
          <p:cNvPicPr>
            <a:picLocks noGrp="1" noChangeAspect="1"/>
          </p:cNvPicPr>
          <p:nvPr/>
        </p:nvPicPr>
        <p:blipFill>
          <a:blip r:embed="rId2"/>
          <a:stretch>
            <a:fillRect/>
          </a:stretch>
        </p:blipFill>
        <p:spPr>
          <a:xfrm>
            <a:off x="4648200" y="1676401"/>
            <a:ext cx="4038600" cy="4449762"/>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Crusades and the Black Death</a:t>
            </a:r>
            <a:endParaRPr lang="en-US" dirty="0"/>
          </a:p>
        </p:txBody>
      </p:sp>
      <p:sp>
        <p:nvSpPr>
          <p:cNvPr id="3" name="Content Placeholder 2"/>
          <p:cNvSpPr>
            <a:spLocks noGrp="1"/>
          </p:cNvSpPr>
          <p:nvPr>
            <p:ph idx="1"/>
          </p:nvPr>
        </p:nvSpPr>
        <p:spPr/>
        <p:txBody>
          <a:bodyPr>
            <a:normAutofit/>
          </a:bodyPr>
          <a:lstStyle/>
          <a:p>
            <a:r>
              <a:rPr lang="en-US" dirty="0" smtClean="0"/>
              <a:t>10,000 </a:t>
            </a:r>
            <a:r>
              <a:rPr lang="en-US" dirty="0" smtClean="0"/>
              <a:t>Jews killed in Germany in 1096 CE.</a:t>
            </a:r>
          </a:p>
          <a:p>
            <a:r>
              <a:rPr lang="en-US" dirty="0" err="1" smtClean="0"/>
              <a:t>Anti-semitic</a:t>
            </a:r>
            <a:r>
              <a:rPr lang="en-US" dirty="0" smtClean="0"/>
              <a:t> attack against Jews </a:t>
            </a:r>
            <a:r>
              <a:rPr lang="en-US" dirty="0" smtClean="0"/>
              <a:t>in York during the third Crusade (1190 CE).</a:t>
            </a:r>
          </a:p>
          <a:p>
            <a:r>
              <a:rPr lang="en-US" dirty="0" smtClean="0"/>
              <a:t>The </a:t>
            </a:r>
            <a:r>
              <a:rPr lang="en-US" dirty="0" smtClean="0"/>
              <a:t>Black Death (1346-1361 CE): Jews accused of poisoning wells and causing the death of a third of Europe’s population (25 million).</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Expulsions of the Jews in Europe</a:t>
            </a:r>
            <a:endParaRPr lang="en-US" dirty="0"/>
          </a:p>
        </p:txBody>
      </p:sp>
      <p:sp>
        <p:nvSpPr>
          <p:cNvPr id="3" name="Content Placeholder 2"/>
          <p:cNvSpPr>
            <a:spLocks noGrp="1"/>
          </p:cNvSpPr>
          <p:nvPr>
            <p:ph idx="1"/>
          </p:nvPr>
        </p:nvSpPr>
        <p:spPr/>
        <p:txBody>
          <a:bodyPr/>
          <a:lstStyle/>
          <a:p>
            <a:endParaRPr lang="en-US" dirty="0"/>
          </a:p>
          <a:p>
            <a:r>
              <a:rPr lang="en-US" dirty="0" smtClean="0"/>
              <a:t>England (1290)</a:t>
            </a:r>
          </a:p>
          <a:p>
            <a:r>
              <a:rPr lang="en-US" dirty="0" smtClean="0"/>
              <a:t>France (1394)</a:t>
            </a:r>
          </a:p>
          <a:p>
            <a:r>
              <a:rPr lang="en-US" dirty="0" smtClean="0"/>
              <a:t>Spain (1492)</a:t>
            </a:r>
          </a:p>
          <a:p>
            <a:r>
              <a:rPr lang="en-US" dirty="0" smtClean="0"/>
              <a:t>Portugal (1498)</a:t>
            </a:r>
          </a:p>
          <a:p>
            <a:r>
              <a:rPr lang="en-US" dirty="0" smtClean="0"/>
              <a:t>Cities of Germany (1388-1519)</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Protestant </a:t>
            </a:r>
            <a:r>
              <a:rPr lang="en-US" dirty="0" smtClean="0"/>
              <a:t>Reformation (1517 – 1648) </a:t>
            </a:r>
            <a:endParaRPr lang="en-US" dirty="0"/>
          </a:p>
        </p:txBody>
      </p:sp>
      <p:sp>
        <p:nvSpPr>
          <p:cNvPr id="3" name="Content Placeholder 2"/>
          <p:cNvSpPr>
            <a:spLocks noGrp="1"/>
          </p:cNvSpPr>
          <p:nvPr>
            <p:ph idx="1"/>
          </p:nvPr>
        </p:nvSpPr>
        <p:spPr>
          <a:xfrm>
            <a:off x="75703" y="1916832"/>
            <a:ext cx="7955280" cy="4069080"/>
          </a:xfrm>
        </p:spPr>
        <p:txBody>
          <a:bodyPr>
            <a:normAutofit/>
          </a:bodyPr>
          <a:lstStyle/>
          <a:p>
            <a:endParaRPr lang="en-US" dirty="0" smtClean="0"/>
          </a:p>
          <a:p>
            <a:r>
              <a:rPr lang="en-US" dirty="0" smtClean="0"/>
              <a:t>Martin </a:t>
            </a:r>
            <a:r>
              <a:rPr lang="en-US" dirty="0" smtClean="0"/>
              <a:t>Luther (1483-1546): significant shift in attitude towards the Jews (becomes more anti-Jewish; cf. </a:t>
            </a:r>
            <a:r>
              <a:rPr lang="en-US" i="1" dirty="0" smtClean="0"/>
              <a:t>About the Jews and their Lies </a:t>
            </a:r>
            <a:r>
              <a:rPr lang="en-US" dirty="0" smtClean="0"/>
              <a:t>[1543</a:t>
            </a:r>
            <a:r>
              <a:rPr lang="en-US" dirty="0" smtClean="0"/>
              <a:t>])</a:t>
            </a:r>
            <a:endParaRPr lang="en-US" dirty="0" smtClean="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5656" y="3276312"/>
            <a:ext cx="6172595" cy="3465471"/>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The Diversity within Judaism</a:t>
            </a:r>
            <a:endParaRPr lang="en-US" dirty="0"/>
          </a:p>
        </p:txBody>
      </p:sp>
      <p:sp>
        <p:nvSpPr>
          <p:cNvPr id="3" name="Subtitle 2"/>
          <p:cNvSpPr>
            <a:spLocks noGrp="1"/>
          </p:cNvSpPr>
          <p:nvPr>
            <p:ph type="subTitle" idx="1"/>
          </p:nvPr>
        </p:nvSpPr>
        <p:spPr/>
        <p:txBody>
          <a:bodyPr/>
          <a:lstStyle/>
          <a:p>
            <a:r>
              <a:rPr lang="en-US" dirty="0" smtClean="0"/>
              <a:t>Orthodox, Conservative and Reform Denominations</a:t>
            </a:r>
            <a:endParaRPr lang="en-US" dirty="0"/>
          </a:p>
        </p:txBody>
      </p:sp>
    </p:spTree>
    <p:extLst>
      <p:ext uri="{BB962C8B-B14F-4D97-AF65-F5344CB8AC3E}">
        <p14:creationId xmlns:p14="http://schemas.microsoft.com/office/powerpoint/2010/main" val="7514627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Activity</a:t>
            </a:r>
            <a:endParaRPr lang="en-GB" dirty="0"/>
          </a:p>
        </p:txBody>
      </p:sp>
      <p:sp>
        <p:nvSpPr>
          <p:cNvPr id="3" name="Content Placeholder 2"/>
          <p:cNvSpPr>
            <a:spLocks noGrp="1"/>
          </p:cNvSpPr>
          <p:nvPr>
            <p:ph idx="1"/>
          </p:nvPr>
        </p:nvSpPr>
        <p:spPr>
          <a:xfrm>
            <a:off x="539552" y="2304159"/>
            <a:ext cx="8229600" cy="4525963"/>
          </a:xfrm>
        </p:spPr>
        <p:txBody>
          <a:bodyPr/>
          <a:lstStyle/>
          <a:p>
            <a:pPr marL="0" indent="0">
              <a:buNone/>
            </a:pPr>
            <a:r>
              <a:rPr lang="en-GB" dirty="0" smtClean="0"/>
              <a:t>Using the notes that have been given to you, the Diversity within Judaism PowerPoint on Moodle and other academic sources that you can find can you design a short PowerPoint Presentation on Orthodox, Conservative and Reform Judaism. </a:t>
            </a:r>
            <a:endParaRPr lang="en-GB" dirty="0" smtClean="0"/>
          </a:p>
          <a:p>
            <a:pPr marL="0" indent="0">
              <a:buNone/>
            </a:pPr>
            <a:endParaRPr lang="en-GB" dirty="0"/>
          </a:p>
          <a:p>
            <a:pPr marL="0" indent="0">
              <a:buNone/>
            </a:pPr>
            <a:r>
              <a:rPr lang="en-GB" dirty="0" smtClean="0"/>
              <a:t>You can work individually or in groups. </a:t>
            </a:r>
          </a:p>
          <a:p>
            <a:pPr marL="0" indent="0">
              <a:buNone/>
            </a:pPr>
            <a:endParaRPr lang="en-GB" dirty="0"/>
          </a:p>
          <a:p>
            <a:pPr marL="0" indent="0">
              <a:buNone/>
            </a:pPr>
            <a:r>
              <a:rPr lang="en-GB" dirty="0" smtClean="0"/>
              <a:t>When you have finished the PowerPoint can you please email it to me at: </a:t>
            </a:r>
            <a:r>
              <a:rPr lang="en-GB" dirty="0" smtClean="0">
                <a:hlinkClick r:id="rId2"/>
              </a:rPr>
              <a:t>j.keady@uwtsd.ac.uk</a:t>
            </a:r>
            <a:endParaRPr lang="en-GB" dirty="0" smtClean="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3538942124"/>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Vapor Trail</Template>
  <TotalTime>406</TotalTime>
  <Words>850</Words>
  <Application>Microsoft Office PowerPoint</Application>
  <PresentationFormat>On-screen Show (4:3)</PresentationFormat>
  <Paragraphs>93</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Century Gothic</vt:lpstr>
      <vt:lpstr>Vapor Trail</vt:lpstr>
      <vt:lpstr>The Jews in the Modern World</vt:lpstr>
      <vt:lpstr>Definition of Terms</vt:lpstr>
      <vt:lpstr>Key Issues and Topics  in the 21st century</vt:lpstr>
      <vt:lpstr>Historical Origins</vt:lpstr>
      <vt:lpstr>Developments around 70 CE</vt:lpstr>
      <vt:lpstr>John’s Gospel and “the Jews”</vt:lpstr>
      <vt:lpstr>Accusations against the Jews</vt:lpstr>
      <vt:lpstr>Breaking the Link?</vt:lpstr>
      <vt:lpstr>The Church Fathers (3rd – 5th centuries ce)</vt:lpstr>
      <vt:lpstr>The Spread of Christianity</vt:lpstr>
      <vt:lpstr>Persecution of the Jews in 5th century ce</vt:lpstr>
      <vt:lpstr>The Middle Ages</vt:lpstr>
      <vt:lpstr>Accusations against the Jews:  Demonic Origins</vt:lpstr>
      <vt:lpstr>Accusations against the Jews:  Ritual Murder</vt:lpstr>
      <vt:lpstr>The Crusades and the Black Death</vt:lpstr>
      <vt:lpstr>Expulsions of the Jews in Europe</vt:lpstr>
      <vt:lpstr>The Protestant Reformation (1517 – 1648) </vt:lpstr>
      <vt:lpstr>The Diversity within Judaism</vt:lpstr>
      <vt:lpstr>Activity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Jews in the Modern World</dc:title>
  <dc:creator>Catrin Williams</dc:creator>
  <cp:lastModifiedBy>Jessica Keady</cp:lastModifiedBy>
  <cp:revision>32</cp:revision>
  <cp:lastPrinted>2018-10-29T10:09:07Z</cp:lastPrinted>
  <dcterms:created xsi:type="dcterms:W3CDTF">2013-12-09T10:40:02Z</dcterms:created>
  <dcterms:modified xsi:type="dcterms:W3CDTF">2018-10-29T11:53:43Z</dcterms:modified>
</cp:coreProperties>
</file>