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55AEB-A58F-F620-87BA-2BD20ADD64F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7B180A9-CA3A-10FE-3748-740E04CEBF73}"/>
              </a:ext>
            </a:extLst>
          </p:cNvPr>
          <p:cNvSpPr>
            <a:spLocks noGrp="1"/>
          </p:cNvSpPr>
          <p:nvPr>
            <p:ph type="dt" sz="half" idx="10"/>
          </p:nvPr>
        </p:nvSpPr>
        <p:spPr/>
        <p:txBody>
          <a:bodyPr/>
          <a:lstStyle/>
          <a:p>
            <a:fld id="{9797E55C-D3A5-476D-8548-ED8C8B946555}" type="datetimeFigureOut">
              <a:rPr lang="en-GB" smtClean="0"/>
              <a:t>05/12/2022</a:t>
            </a:fld>
            <a:endParaRPr lang="en-GB"/>
          </a:p>
        </p:txBody>
      </p:sp>
      <p:sp>
        <p:nvSpPr>
          <p:cNvPr id="4" name="Footer Placeholder 3">
            <a:extLst>
              <a:ext uri="{FF2B5EF4-FFF2-40B4-BE49-F238E27FC236}">
                <a16:creationId xmlns:a16="http://schemas.microsoft.com/office/drawing/2014/main" id="{3E3EFD3E-FB49-751A-8F60-8BC9908B76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B52DA9D-A381-1392-8925-41B662ABBC1B}"/>
              </a:ext>
            </a:extLst>
          </p:cNvPr>
          <p:cNvSpPr>
            <a:spLocks noGrp="1"/>
          </p:cNvSpPr>
          <p:nvPr>
            <p:ph type="sldNum" sz="quarter" idx="12"/>
          </p:nvPr>
        </p:nvSpPr>
        <p:spPr/>
        <p:txBody>
          <a:bodyPr/>
          <a:lstStyle/>
          <a:p>
            <a:fld id="{FEE634D0-482D-47A0-9526-8B4B4D7459B0}" type="slidenum">
              <a:rPr lang="en-GB" smtClean="0"/>
              <a:t>‹#›</a:t>
            </a:fld>
            <a:endParaRPr lang="en-GB"/>
          </a:p>
        </p:txBody>
      </p:sp>
    </p:spTree>
    <p:extLst>
      <p:ext uri="{BB962C8B-B14F-4D97-AF65-F5344CB8AC3E}">
        <p14:creationId xmlns:p14="http://schemas.microsoft.com/office/powerpoint/2010/main" val="2919873398"/>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106A15-1409-D94B-3669-96337CA0534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14A427-C919-81DC-90D3-1D79B7E814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A592C1-208F-79AC-7B92-67604A0EC2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97E55C-D3A5-476D-8548-ED8C8B946555}" type="datetimeFigureOut">
              <a:rPr lang="en-GB" smtClean="0"/>
              <a:t>05/12/2022</a:t>
            </a:fld>
            <a:endParaRPr lang="en-GB"/>
          </a:p>
        </p:txBody>
      </p:sp>
      <p:sp>
        <p:nvSpPr>
          <p:cNvPr id="5" name="Footer Placeholder 4">
            <a:extLst>
              <a:ext uri="{FF2B5EF4-FFF2-40B4-BE49-F238E27FC236}">
                <a16:creationId xmlns:a16="http://schemas.microsoft.com/office/drawing/2014/main" id="{5F370FC5-75D9-C161-2F02-998D30C469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22E035B-BC5D-9FEB-3B24-BE8821771E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E634D0-482D-47A0-9526-8B4B4D7459B0}" type="slidenum">
              <a:rPr lang="en-GB" smtClean="0"/>
              <a:t>‹#›</a:t>
            </a:fld>
            <a:endParaRPr lang="en-GB"/>
          </a:p>
        </p:txBody>
      </p:sp>
    </p:spTree>
    <p:extLst>
      <p:ext uri="{BB962C8B-B14F-4D97-AF65-F5344CB8AC3E}">
        <p14:creationId xmlns:p14="http://schemas.microsoft.com/office/powerpoint/2010/main" val="1572345832"/>
      </p:ext>
    </p:extLst>
  </p:cSld>
  <p:clrMap bg1="lt1" tx1="dk1" bg2="lt2" tx2="dk2" accent1="accent1" accent2="accent2" accent3="accent3" accent4="accent4" accent5="accent5" accent6="accent6" hlink="hlink" folHlink="folHlink"/>
  <p:sldLayoutIdLst>
    <p:sldLayoutId id="21474836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13BE305B-96C0-0D48-0236-51B475F309FE}"/>
              </a:ext>
            </a:extLst>
          </p:cNvPr>
          <p:cNvSpPr>
            <a:spLocks noGrp="1"/>
          </p:cNvSpPr>
          <p:nvPr>
            <p:ph type="title"/>
          </p:nvPr>
        </p:nvSpPr>
        <p:spPr/>
        <p:txBody>
          <a:bodyPr/>
          <a:lstStyle/>
          <a:p>
            <a:r>
              <a:rPr lang="en-US"/>
              <a:t>Employees Engagement</a:t>
            </a:r>
            <a:endParaRPr lang="en-US" dirty="0"/>
          </a:p>
        </p:txBody>
      </p:sp>
      <p:pic>
        <p:nvPicPr>
          <p:cNvPr id="3" name="Picture 2">
            <a:extLst>
              <a:ext uri="{FF2B5EF4-FFF2-40B4-BE49-F238E27FC236}">
                <a16:creationId xmlns:a16="http://schemas.microsoft.com/office/drawing/2014/main" id="{64A4C6F2-DF04-CA13-030A-B30106CF7056}"/>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333599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3E0226C3-9552-530B-FA94-419AE3867232}"/>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166D6B9F-E1C7-C082-F122-774C0BE94C83}"/>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645314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543EFB00-E7F9-A97E-64F8-0903FAA5B55C}"/>
              </a:ext>
            </a:extLst>
          </p:cNvPr>
          <p:cNvSpPr>
            <a:spLocks noGrp="1"/>
          </p:cNvSpPr>
          <p:nvPr>
            <p:ph type="title"/>
          </p:nvPr>
        </p:nvSpPr>
        <p:spPr/>
        <p:txBody>
          <a:bodyPr/>
          <a:lstStyle/>
          <a:p>
            <a:pPr algn="ctr"/>
            <a:r>
              <a:rPr lang="en-GB" sz="1800">
                <a:latin typeface="Times New Roman" panose="02020603050405020304" pitchFamily="18" charset="0"/>
                <a:cs typeface="Times New Roman" panose="02020603050405020304" pitchFamily="18" charset="0"/>
              </a:rPr>
              <a:t>       Motivated employee puts their best effort into their work in order to support the success of their company. They are committed to ensuring the organisation’s success because they have faith in it.</a:t>
            </a:r>
            <a:br>
              <a:rPr lang="en-GB" sz="1800">
                <a:latin typeface="Times New Roman" panose="02020603050405020304" pitchFamily="18" charset="0"/>
                <a:cs typeface="Times New Roman" panose="02020603050405020304" pitchFamily="18" charset="0"/>
              </a:rPr>
            </a:br>
            <a:r>
              <a:rPr lang="en-GB" sz="1800">
                <a:latin typeface="Times New Roman" panose="02020603050405020304" pitchFamily="18" charset="0"/>
                <a:cs typeface="Times New Roman" panose="02020603050405020304" pitchFamily="18" charset="0"/>
              </a:rPr>
              <a:t>Employees who are highly engaged generate 147% more revenue than those who are less motivated.             </a:t>
            </a:r>
            <a:br>
              <a:rPr lang="en-GB" sz="1800">
                <a:latin typeface="Times New Roman" panose="02020603050405020304" pitchFamily="18" charset="0"/>
                <a:cs typeface="Times New Roman" panose="02020603050405020304" pitchFamily="18" charset="0"/>
              </a:rPr>
            </a:br>
            <a:r>
              <a:rPr lang="en-GB" sz="1800">
                <a:latin typeface="Times New Roman" panose="02020603050405020304" pitchFamily="18" charset="0"/>
                <a:cs typeface="Times New Roman" panose="02020603050405020304" pitchFamily="18" charset="0"/>
              </a:rPr>
              <a:t>Your workers may upsell and service more honestly when they are motivated by their jobs, which makes clients more responsive to their proposals. Employee engagement increases productivity and pleases customers.</a:t>
            </a:r>
            <a:br>
              <a:rPr lang="en-GB" sz="1800">
                <a:latin typeface="Times New Roman" panose="02020603050405020304" pitchFamily="18" charset="0"/>
                <a:cs typeface="Times New Roman" panose="02020603050405020304" pitchFamily="18" charset="0"/>
              </a:rPr>
            </a:br>
            <a:r>
              <a:rPr lang="en-GB" sz="1800">
                <a:latin typeface="Times New Roman" panose="02020603050405020304" pitchFamily="18" charset="0"/>
                <a:cs typeface="Times New Roman" panose="02020603050405020304" pitchFamily="18" charset="0"/>
              </a:rPr>
              <a:t>The employer should, first of all, cherish his employees and then the customers! Having happy employees at work and engaged in everything they do, the </a:t>
            </a:r>
            <a:br>
              <a:rPr lang="en-GB" sz="1800">
                <a:latin typeface="Times New Roman" panose="02020603050405020304" pitchFamily="18" charset="0"/>
                <a:cs typeface="Times New Roman" panose="02020603050405020304" pitchFamily="18" charset="0"/>
              </a:rPr>
            </a:br>
            <a:r>
              <a:rPr lang="en-GB" sz="1800">
                <a:latin typeface="Times New Roman" panose="02020603050405020304" pitchFamily="18" charset="0"/>
                <a:cs typeface="Times New Roman" panose="02020603050405020304" pitchFamily="18" charset="0"/>
              </a:rPr>
              <a:t>employer will have more and more satisfied customers.</a:t>
            </a:r>
            <a:br>
              <a:rPr lang="en-GB" sz="1800">
                <a:latin typeface="Times New Roman" panose="02020603050405020304" pitchFamily="18" charset="0"/>
                <a:cs typeface="Times New Roman" panose="02020603050405020304" pitchFamily="18" charset="0"/>
              </a:rPr>
            </a:br>
            <a:r>
              <a:rPr lang="en-GB" sz="1800">
                <a:latin typeface="Times New Roman" panose="02020603050405020304" pitchFamily="18" charset="0"/>
                <a:cs typeface="Times New Roman" panose="02020603050405020304" pitchFamily="18" charset="0"/>
              </a:rPr>
              <a:t>Employers have to lose the most, if employees do not love what they do and come to work just because they have to.</a:t>
            </a:r>
            <a:r>
              <a:rPr lang="en-GB" sz="1800">
                <a:effectLst/>
                <a:latin typeface="Calibri" panose="020F0502020204030204" pitchFamily="34" charset="0"/>
                <a:ea typeface="Calibri" panose="020F0502020204030204" pitchFamily="34" charset="0"/>
                <a:cs typeface="Times New Roman" panose="02020603050405020304" pitchFamily="18" charset="0"/>
              </a:rPr>
              <a:t> The employee don't work as hard and are more prone to take sick days if they aren't as motivated by their jobs. On the other side, engaged workers miss 10 times less work due to illness than disengaged workers.</a:t>
            </a:r>
            <a:br>
              <a:rPr lang="en-GB" sz="1800">
                <a:effectLst/>
                <a:latin typeface="Calibri" panose="020F0502020204030204" pitchFamily="34" charset="0"/>
                <a:ea typeface="Calibri" panose="020F0502020204030204" pitchFamily="34" charset="0"/>
                <a:cs typeface="Times New Roman" panose="02020603050405020304" pitchFamily="18" charset="0"/>
              </a:rPr>
            </a:br>
            <a:endParaRPr lang="en-GB" sz="1800"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F56792B6-0F35-60B4-ACAE-7F390A9F1976}"/>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30005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F39296E1-914E-5EB5-F529-5832F6870E19}"/>
              </a:ext>
            </a:extLst>
          </p:cNvPr>
          <p:cNvSpPr>
            <a:spLocks noGrp="1"/>
          </p:cNvSpPr>
          <p:nvPr>
            <p:ph type="title"/>
          </p:nvPr>
        </p:nvSpPr>
        <p:spPr/>
        <p:txBody>
          <a:bodyPr/>
          <a:lstStyle/>
          <a:p>
            <a:pPr algn="ctr"/>
            <a:r>
              <a:rPr lang="en-GB" sz="2000">
                <a:latin typeface="Times New Roman" panose="02020603050405020304" pitchFamily="18" charset="0"/>
                <a:cs typeface="Times New Roman" panose="02020603050405020304" pitchFamily="18" charset="0"/>
              </a:rPr>
              <a:t>In order to have devoted employees, a devoted manager is needed!</a:t>
            </a:r>
            <a:br>
              <a:rPr lang="en-GB" sz="2000">
                <a:latin typeface="Times New Roman" panose="02020603050405020304" pitchFamily="18" charset="0"/>
                <a:cs typeface="Times New Roman" panose="02020603050405020304" pitchFamily="18" charset="0"/>
              </a:rPr>
            </a:br>
            <a:r>
              <a:rPr lang="en-GB" sz="2000">
                <a:latin typeface="Times New Roman" panose="02020603050405020304" pitchFamily="18" charset="0"/>
                <a:cs typeface="Times New Roman" panose="02020603050405020304" pitchFamily="18" charset="0"/>
              </a:rPr>
              <a:t>It is important that all those who participate in the good organization and development of the activity of a business to be engaged! From the highest degree of staff, to the last workers.</a:t>
            </a:r>
            <a:br>
              <a:rPr lang="en-GB" sz="2000">
                <a:latin typeface="Times New Roman" panose="02020603050405020304" pitchFamily="18" charset="0"/>
                <a:cs typeface="Times New Roman" panose="02020603050405020304" pitchFamily="18" charset="0"/>
              </a:rPr>
            </a:br>
            <a:r>
              <a:rPr lang="en-GB" sz="2000">
                <a:latin typeface="Times New Roman" panose="02020603050405020304" pitchFamily="18" charset="0"/>
                <a:cs typeface="Times New Roman" panose="02020603050405020304" pitchFamily="18" charset="0"/>
              </a:rPr>
              <a:t>Any executive or manager's work involves listening extensively. Listening generates some of the best ideas, aids in the early detection of workplace issues, and fosters a more connected and collaborative work environment.</a:t>
            </a:r>
            <a:br>
              <a:rPr lang="en-GB" sz="2000">
                <a:latin typeface="Times New Roman" panose="02020603050405020304" pitchFamily="18" charset="0"/>
                <a:cs typeface="Times New Roman" panose="02020603050405020304" pitchFamily="18" charset="0"/>
              </a:rPr>
            </a:br>
            <a:r>
              <a:rPr lang="en-GB" sz="2000">
                <a:latin typeface="Times New Roman" panose="02020603050405020304" pitchFamily="18" charset="0"/>
                <a:cs typeface="Times New Roman" panose="02020603050405020304" pitchFamily="18" charset="0"/>
              </a:rPr>
              <a:t>Employees need to feel that they are valued for what they do, and then they will be more encouraged to want the good of the business! If the business is going well then the employees are also appreciated!</a:t>
            </a:r>
            <a:endParaRPr lang="en-GB" sz="2000"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79CCBAFA-E6EA-D27D-8639-FA624B77D688}"/>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910191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4CD8FE71-76B0-5CC7-1995-36CA5FEE0390}"/>
              </a:ext>
            </a:extLst>
          </p:cNvPr>
          <p:cNvSpPr>
            <a:spLocks noGrp="1"/>
          </p:cNvSpPr>
          <p:nvPr>
            <p:ph type="title"/>
          </p:nvPr>
        </p:nvSpPr>
        <p:spPr/>
        <p:txBody>
          <a:bodyPr/>
          <a:lstStyle/>
          <a:p>
            <a:r>
              <a:rPr lang="en-GB" sz="2000">
                <a:latin typeface="Times New Roman" panose="02020603050405020304" pitchFamily="18" charset="0"/>
                <a:cs typeface="Times New Roman" panose="02020603050405020304" pitchFamily="18" charset="0"/>
              </a:rPr>
              <a:t>Employers should recognize that any company stands up from the employees at the base of the management platform! They are the ones who have direct contact with the clients and they are the ones who form the opinions of the clients.</a:t>
            </a:r>
            <a:endParaRPr lang="en-US" dirty="0"/>
          </a:p>
        </p:txBody>
      </p:sp>
      <p:pic>
        <p:nvPicPr>
          <p:cNvPr id="3" name="Picture 2">
            <a:extLst>
              <a:ext uri="{FF2B5EF4-FFF2-40B4-BE49-F238E27FC236}">
                <a16:creationId xmlns:a16="http://schemas.microsoft.com/office/drawing/2014/main" id="{43CBA010-7258-76EE-33B7-0F57C88FFD25}"/>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48261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46E671DC-2006-6BF8-E7DF-244659223535}"/>
              </a:ext>
            </a:extLst>
          </p:cNvPr>
          <p:cNvSpPr>
            <a:spLocks noGrp="1"/>
          </p:cNvSpPr>
          <p:nvPr>
            <p:ph type="title"/>
          </p:nvPr>
        </p:nvSpPr>
        <p:spPr/>
        <p:txBody>
          <a:bodyPr/>
          <a:lstStyle/>
          <a:p>
            <a:r>
              <a:rPr lang="en-GB" sz="2000">
                <a:latin typeface="Times New Roman" panose="02020603050405020304" pitchFamily="18" charset="0"/>
                <a:cs typeface="Times New Roman" panose="02020603050405020304" pitchFamily="18" charset="0"/>
              </a:rPr>
              <a:t>When, as an employee, you notice that you are appreciated for your hard work, you work with more passion, and you are ambitious to give your best!</a:t>
            </a:r>
            <a:endParaRPr lang="en-US" sz="2000"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87586A94-A959-236B-1543-0E16489CD391}"/>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885525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65F61AE5-DC94-E1AD-2800-708DB4A86327}"/>
              </a:ext>
            </a:extLst>
          </p:cNvPr>
          <p:cNvSpPr>
            <a:spLocks noGrp="1"/>
          </p:cNvSpPr>
          <p:nvPr>
            <p:ph type="title"/>
          </p:nvPr>
        </p:nvSpPr>
        <p:spPr/>
        <p:txBody>
          <a:bodyPr/>
          <a:lstStyle/>
          <a:p>
            <a:pPr algn="ctr"/>
            <a:r>
              <a:rPr lang="en-GB" sz="2000">
                <a:latin typeface="Times New Roman" panose="02020603050405020304" pitchFamily="18" charset="0"/>
                <a:cs typeface="Times New Roman" panose="02020603050405020304" pitchFamily="18" charset="0"/>
              </a:rPr>
              <a:t>The reports indicate that women tend to be more involved than men. The same study also finds that teams led by women typically had more engaged workers than teams managed by males.</a:t>
            </a:r>
            <a:br>
              <a:rPr lang="en-GB" sz="2000">
                <a:latin typeface="Times New Roman" panose="02020603050405020304" pitchFamily="18" charset="0"/>
                <a:cs typeface="Times New Roman" panose="02020603050405020304" pitchFamily="18" charset="0"/>
              </a:rPr>
            </a:br>
            <a:r>
              <a:rPr lang="en-GB" sz="2000">
                <a:latin typeface="Times New Roman" panose="02020603050405020304" pitchFamily="18" charset="0"/>
                <a:cs typeface="Times New Roman" panose="02020603050405020304" pitchFamily="18" charset="0"/>
              </a:rPr>
              <a:t>The same reports conclude that elderly people are more involved. The average degree of work involvement among people in the 30-39 age group is lower than it is for people in the 40-49 and 50+ age groups, according to this survey.</a:t>
            </a:r>
            <a:br>
              <a:rPr lang="en-GB" sz="2000">
                <a:latin typeface="Times New Roman" panose="02020603050405020304" pitchFamily="18" charset="0"/>
                <a:cs typeface="Times New Roman" panose="02020603050405020304" pitchFamily="18" charset="0"/>
              </a:rPr>
            </a:br>
            <a:r>
              <a:rPr lang="en-GB" sz="2000">
                <a:latin typeface="Times New Roman" panose="02020603050405020304" pitchFamily="18" charset="0"/>
                <a:cs typeface="Times New Roman" panose="02020603050405020304" pitchFamily="18" charset="0"/>
              </a:rPr>
              <a:t>Companies that have engaged personnel do better than those that don't. If we make a  comparison between business units with high engagement levels with those that don’t and come up with the following conclusions: engaged workers increase performance by 17%, 10% rise in customer ratings, 20% increase in sales, 21% increase in profitability and 41% decrease absenteeism.</a:t>
            </a:r>
            <a:endParaRPr lang="en-US" sz="2000"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AFAEF388-F364-1401-49DC-7A7F1C93CF8C}"/>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2749743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2209A7CC-2EF3-CC09-5AFD-C6659835EE3D}"/>
              </a:ext>
            </a:extLst>
          </p:cNvPr>
          <p:cNvSpPr>
            <a:spLocks noGrp="1"/>
          </p:cNvSpPr>
          <p:nvPr>
            <p:ph type="title"/>
          </p:nvPr>
        </p:nvSpPr>
        <p:spPr/>
        <p:txBody>
          <a:bodyPr/>
          <a:lstStyle/>
          <a:p>
            <a:pPr algn="ctr"/>
            <a:r>
              <a:rPr lang="en-GB" sz="2000">
                <a:latin typeface="Times New Roman" panose="02020603050405020304" pitchFamily="18" charset="0"/>
                <a:cs typeface="Times New Roman" panose="02020603050405020304" pitchFamily="18" charset="0"/>
              </a:rPr>
              <a:t>So, what could an employer do to find employee engagement?</a:t>
            </a:r>
            <a:br>
              <a:rPr lang="en-GB" sz="2000">
                <a:latin typeface="Times New Roman" panose="02020603050405020304" pitchFamily="18" charset="0"/>
                <a:cs typeface="Times New Roman" panose="02020603050405020304" pitchFamily="18" charset="0"/>
              </a:rPr>
            </a:br>
            <a:r>
              <a:rPr lang="en-GB" sz="2000">
                <a:latin typeface="Times New Roman" panose="02020603050405020304" pitchFamily="18" charset="0"/>
                <a:cs typeface="Times New Roman" panose="02020603050405020304" pitchFamily="18" charset="0"/>
              </a:rPr>
              <a:t>Determine areas outside of their employment that interest their staff, in addition to the duties that they are currently assigned, and assign side projects. Giving employees the ability to explore new tasks within the company demonstrates that employers care about their untapped skills, passions, and development. This increases long-term loyalty since they are aware that their particular requirements are being taken into account and inspires and motivates them to discuss career development aspirations with leaders. Additionally, they may even develop new career routes for workers who are confused about how to advance inside the company using their current knowledge and experience.</a:t>
            </a:r>
            <a:endParaRPr lang="en-GB" sz="2000"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19E1C431-01D4-BDCB-13AE-445B42F9F77C}"/>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538584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CBEEFFF2-66CE-1D99-FA57-D8778E1C30D1}"/>
              </a:ext>
            </a:extLst>
          </p:cNvPr>
          <p:cNvSpPr>
            <a:spLocks noGrp="1"/>
          </p:cNvSpPr>
          <p:nvPr>
            <p:ph type="title"/>
          </p:nvPr>
        </p:nvSpPr>
        <p:spPr/>
        <p:txBody>
          <a:bodyPr/>
          <a:lstStyle/>
          <a:p>
            <a:pPr marL="228600" marR="0" lvl="0" indent="-228600" algn="l" defTabSz="914400" rtl="0" eaLnBrk="1" fontAlgn="auto" latinLnBrk="0" hangingPunct="1">
              <a:lnSpc>
                <a:spcPct val="110000"/>
              </a:lnSpc>
              <a:spcBef>
                <a:spcPts val="1000"/>
              </a:spcBef>
              <a:spcAft>
                <a:spcPts val="800"/>
              </a:spcAft>
              <a:buClrTx/>
              <a:buSzTx/>
              <a:buFont typeface="Arial" panose="020B0604020202020204" pitchFamily="34" charset="0"/>
              <a:buNone/>
              <a:tabLst/>
              <a:defRPr/>
            </a:pPr>
            <a:r>
              <a:rPr lang="en-US"/>
              <a:t>The way to get started is to quit talking and begin doing.</a:t>
            </a:r>
            <a:br>
              <a:rPr lang="en-US"/>
            </a:br>
            <a:r>
              <a:rPr kumimoji="0" lang="en-US" sz="2400" b="0" i="0" u="none" strike="noStrike" kern="1200" cap="none" spc="0" normalizeH="0" baseline="0" noProof="0">
                <a:ln>
                  <a:noFill/>
                </a:ln>
                <a:solidFill>
                  <a:prstClr val="white">
                    <a:alpha val="60000"/>
                  </a:prstClr>
                </a:solidFill>
                <a:effectLst/>
                <a:uLnTx/>
                <a:uFillTx/>
                <a:latin typeface="Gill Sans MT"/>
                <a:ea typeface="+mn-ea"/>
                <a:cs typeface="+mn-cs"/>
              </a:rPr>
              <a:t>Walt Disney</a:t>
            </a:r>
            <a:br>
              <a:rPr kumimoji="0" lang="en-US" sz="2400" b="0" i="0" u="none" strike="noStrike" kern="1200" cap="none" spc="0" normalizeH="0" baseline="0" noProof="0">
                <a:ln>
                  <a:noFill/>
                </a:ln>
                <a:solidFill>
                  <a:prstClr val="white">
                    <a:alpha val="60000"/>
                  </a:prstClr>
                </a:solidFill>
                <a:effectLst/>
                <a:uLnTx/>
                <a:uFillTx/>
                <a:latin typeface="Gill Sans MT"/>
                <a:ea typeface="+mn-ea"/>
                <a:cs typeface="+mn-cs"/>
              </a:rPr>
            </a:br>
            <a:endParaRPr lang="en-US" dirty="0"/>
          </a:p>
        </p:txBody>
      </p:sp>
      <p:pic>
        <p:nvPicPr>
          <p:cNvPr id="3" name="Picture 2">
            <a:extLst>
              <a:ext uri="{FF2B5EF4-FFF2-40B4-BE49-F238E27FC236}">
                <a16:creationId xmlns:a16="http://schemas.microsoft.com/office/drawing/2014/main" id="{73C2BD40-6086-2B42-0FFB-CDB854619FE8}"/>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18885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997B6670-A448-9937-8076-9D49B53C3402}"/>
              </a:ext>
            </a:extLst>
          </p:cNvPr>
          <p:cNvSpPr>
            <a:spLocks noGrp="1"/>
          </p:cNvSpPr>
          <p:nvPr>
            <p:ph type="title"/>
          </p:nvPr>
        </p:nvSpPr>
        <p:spPr/>
        <p:txBody>
          <a:bodyPr/>
          <a:lstStyle/>
          <a:p>
            <a:r>
              <a:rPr lang="en-US"/>
              <a:t>References </a:t>
            </a:r>
            <a:endParaRPr lang="en-US" dirty="0"/>
          </a:p>
        </p:txBody>
      </p:sp>
      <p:pic>
        <p:nvPicPr>
          <p:cNvPr id="3" name="Picture 2">
            <a:extLst>
              <a:ext uri="{FF2B5EF4-FFF2-40B4-BE49-F238E27FC236}">
                <a16:creationId xmlns:a16="http://schemas.microsoft.com/office/drawing/2014/main" id="{2E9DCC83-15AD-40BB-A2D1-12044E7048C8}"/>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723499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4EF929A5-A8CD-F7FB-7F39-889DDCE68BBD}"/>
              </a:ext>
            </a:extLst>
          </p:cNvPr>
          <p:cNvSpPr>
            <a:spLocks noGrp="1"/>
          </p:cNvSpPr>
          <p:nvPr>
            <p:ph type="title"/>
          </p:nvPr>
        </p:nvSpPr>
        <p:spPr/>
        <p:txBody>
          <a:bodyPr/>
          <a:lstStyle/>
          <a:p>
            <a:r>
              <a:rPr lang="en-US"/>
              <a:t>   Thank You</a:t>
            </a:r>
            <a:endParaRPr lang="en-US" dirty="0"/>
          </a:p>
        </p:txBody>
      </p:sp>
      <p:pic>
        <p:nvPicPr>
          <p:cNvPr id="3" name="Picture 2">
            <a:extLst>
              <a:ext uri="{FF2B5EF4-FFF2-40B4-BE49-F238E27FC236}">
                <a16:creationId xmlns:a16="http://schemas.microsoft.com/office/drawing/2014/main" id="{4D654FFC-7BBC-4477-8324-12795BF54150}"/>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476181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694</Words>
  <Application>Microsoft Office PowerPoint</Application>
  <PresentationFormat>Widescreen</PresentationFormat>
  <Paragraphs>10</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Gill Sans MT</vt:lpstr>
      <vt:lpstr>Times New Roman</vt:lpstr>
      <vt:lpstr>Office Theme</vt:lpstr>
      <vt:lpstr>Employees Engagement</vt:lpstr>
      <vt:lpstr>PowerPoint Presentation</vt:lpstr>
      <vt:lpstr>       Motivated employee puts their best effort into their work in order to support the success of their company. They are committed to ensuring the organisation’s success because they have faith in it. Employees who are highly engaged generate 147% more revenue than those who are less motivated.              Your workers may upsell and service more honestly when they are motivated by their jobs, which makes clients more responsive to their proposals. Employee engagement increases productivity and pleases customers. The employer should, first of all, cherish his employees and then the customers! Having happy employees at work and engaged in everything they do, the  employer will have more and more satisfied customers. Employers have to lose the most, if employees do not love what they do and come to work just because they have to. The employee don't work as hard and are more prone to take sick days if they aren't as motivated by their jobs. On the other side, engaged workers miss 10 times less work due to illness than disengaged workers. </vt:lpstr>
      <vt:lpstr>In order to have devoted employees, a devoted manager is needed! It is important that all those who participate in the good organization and development of the activity of a business to be engaged! From the highest degree of staff, to the last workers. Any executive or manager's work involves listening extensively. Listening generates some of the best ideas, aids in the early detection of workplace issues, and fosters a more connected and collaborative work environment. Employees need to feel that they are valued for what they do, and then they will be more encouraged to want the good of the business! If the business is going well then the employees are also appreciated!</vt:lpstr>
      <vt:lpstr>Employers should recognize that any company stands up from the employees at the base of the management platform! They are the ones who have direct contact with the clients and they are the ones who form the opinions of the clients.</vt:lpstr>
      <vt:lpstr>When, as an employee, you notice that you are appreciated for your hard work, you work with more passion, and you are ambitious to give your best!</vt:lpstr>
      <vt:lpstr>The reports indicate that women tend to be more involved than men. The same study also finds that teams led by women typically had more engaged workers than teams managed by males. The same reports conclude that elderly people are more involved. The average degree of work involvement among people in the 30-39 age group is lower than it is for people in the 40-49 and 50+ age groups, according to this survey. Companies that have engaged personnel do better than those that don't. If we make a  comparison between business units with high engagement levels with those that don’t and come up with the following conclusions: engaged workers increase performance by 17%, 10% rise in customer ratings, 20% increase in sales, 21% increase in profitability and 41% decrease absenteeism.</vt:lpstr>
      <vt:lpstr>So, what could an employer do to find employee engagement? Determine areas outside of their employment that interest their staff, in addition to the duties that they are currently assigned, and assign side projects. Giving employees the ability to explore new tasks within the company demonstrates that employers care about their untapped skills, passions, and development. This increases long-term loyalty since they are aware that their particular requirements are being taken into account and inspires and motivates them to discuss career development aspirations with leaders. Additionally, they may even develop new career routes for workers who are confused about how to advance inside the company using their current knowledge and experience.</vt:lpstr>
      <vt:lpstr>The way to get started is to quit talking and begin doing. Walt Disney </vt:lpstr>
      <vt:lpstr>References </vt:lpstr>
      <vt:lpstr>   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Employees Engagement</dc:title>
  <dc:creator>elena iftimoae</dc:creator>
  <cp:lastModifiedBy>elena iftimoae</cp:lastModifiedBy>
  <cp:revision>1</cp:revision>
  <dcterms:created xsi:type="dcterms:W3CDTF">2022-12-05T16:38:54Z</dcterms:created>
  <dcterms:modified xsi:type="dcterms:W3CDTF">2022-12-05T16:38:54Z</dcterms:modified>
</cp:coreProperties>
</file>