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52" r:id="rId1"/>
  </p:sldMasterIdLst>
  <p:notesMasterIdLst>
    <p:notesMasterId r:id="rId25"/>
  </p:notesMasterIdLst>
  <p:sldIdLst>
    <p:sldId id="256" r:id="rId2"/>
    <p:sldId id="257" r:id="rId3"/>
    <p:sldId id="258" r:id="rId4"/>
    <p:sldId id="259" r:id="rId5"/>
    <p:sldId id="261" r:id="rId6"/>
    <p:sldId id="262" r:id="rId7"/>
    <p:sldId id="263" r:id="rId8"/>
    <p:sldId id="264" r:id="rId9"/>
    <p:sldId id="265" r:id="rId10"/>
    <p:sldId id="266" r:id="rId11"/>
    <p:sldId id="267" r:id="rId12"/>
    <p:sldId id="269" r:id="rId13"/>
    <p:sldId id="270" r:id="rId14"/>
    <p:sldId id="271" r:id="rId15"/>
    <p:sldId id="273" r:id="rId16"/>
    <p:sldId id="274" r:id="rId17"/>
    <p:sldId id="275" r:id="rId18"/>
    <p:sldId id="276" r:id="rId19"/>
    <p:sldId id="277" r:id="rId20"/>
    <p:sldId id="278" r:id="rId21"/>
    <p:sldId id="260" r:id="rId22"/>
    <p:sldId id="268" r:id="rId23"/>
    <p:sldId id="27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135"/>
    <p:restoredTop sz="88031"/>
  </p:normalViewPr>
  <p:slideViewPr>
    <p:cSldViewPr snapToGrid="0">
      <p:cViewPr varScale="1">
        <p:scale>
          <a:sx n="94" d="100"/>
          <a:sy n="94" d="100"/>
        </p:scale>
        <p:origin x="208" y="224"/>
      </p:cViewPr>
      <p:guideLst/>
    </p:cSldViewPr>
  </p:slideViewPr>
  <p:outlineViewPr>
    <p:cViewPr>
      <p:scale>
        <a:sx n="33" d="100"/>
        <a:sy n="33" d="100"/>
      </p:scale>
      <p:origin x="0" y="-3499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790E5E-8D82-425C-9B06-0507384ADC07}" type="doc">
      <dgm:prSet loTypeId="urn:microsoft.com/office/officeart/2005/8/layout/default" loCatId="list" qsTypeId="urn:microsoft.com/office/officeart/2005/8/quickstyle/simple2" qsCatId="simple" csTypeId="urn:microsoft.com/office/officeart/2005/8/colors/accent4_2" csCatId="accent4"/>
      <dgm:spPr/>
      <dgm:t>
        <a:bodyPr/>
        <a:lstStyle/>
        <a:p>
          <a:endParaRPr lang="en-US"/>
        </a:p>
      </dgm:t>
    </dgm:pt>
    <dgm:pt modelId="{457B575E-5DC2-4BFE-800D-CEA422D7D9BE}">
      <dgm:prSet/>
      <dgm:spPr/>
      <dgm:t>
        <a:bodyPr/>
        <a:lstStyle/>
        <a:p>
          <a:r>
            <a:rPr lang="en-GB"/>
            <a:t>Community nurses are ideally positioned to:</a:t>
          </a:r>
          <a:endParaRPr lang="en-US"/>
        </a:p>
      </dgm:t>
    </dgm:pt>
    <dgm:pt modelId="{3A86A6C6-B7C6-4E7A-9C7C-386151C3539E}" type="parTrans" cxnId="{4BCFE7B3-C40C-4F57-A366-728C61B8C9A0}">
      <dgm:prSet/>
      <dgm:spPr/>
      <dgm:t>
        <a:bodyPr/>
        <a:lstStyle/>
        <a:p>
          <a:endParaRPr lang="en-US"/>
        </a:p>
      </dgm:t>
    </dgm:pt>
    <dgm:pt modelId="{F4950074-4DF8-49DC-822E-D22686FAE36A}" type="sibTrans" cxnId="{4BCFE7B3-C40C-4F57-A366-728C61B8C9A0}">
      <dgm:prSet/>
      <dgm:spPr/>
      <dgm:t>
        <a:bodyPr/>
        <a:lstStyle/>
        <a:p>
          <a:endParaRPr lang="en-US"/>
        </a:p>
      </dgm:t>
    </dgm:pt>
    <dgm:pt modelId="{6B1155BB-F83C-4123-8D85-8ED795E6E8D2}">
      <dgm:prSet/>
      <dgm:spPr/>
      <dgm:t>
        <a:bodyPr/>
        <a:lstStyle/>
        <a:p>
          <a:r>
            <a:rPr lang="en-GB"/>
            <a:t>Identify people at high risk of osteoporosis.</a:t>
          </a:r>
          <a:endParaRPr lang="en-US"/>
        </a:p>
      </dgm:t>
    </dgm:pt>
    <dgm:pt modelId="{F78B5815-BF79-4FD4-8E47-E1EF77104F11}" type="parTrans" cxnId="{4DD1F18F-071C-49C7-92F0-E33559A9B259}">
      <dgm:prSet/>
      <dgm:spPr/>
      <dgm:t>
        <a:bodyPr/>
        <a:lstStyle/>
        <a:p>
          <a:endParaRPr lang="en-US"/>
        </a:p>
      </dgm:t>
    </dgm:pt>
    <dgm:pt modelId="{E30A6153-515A-4C80-B83C-CDA5819E1EA1}" type="sibTrans" cxnId="{4DD1F18F-071C-49C7-92F0-E33559A9B259}">
      <dgm:prSet/>
      <dgm:spPr/>
      <dgm:t>
        <a:bodyPr/>
        <a:lstStyle/>
        <a:p>
          <a:endParaRPr lang="en-US"/>
        </a:p>
      </dgm:t>
    </dgm:pt>
    <dgm:pt modelId="{39718D8C-0E86-4294-9823-224D91F31EEE}">
      <dgm:prSet/>
      <dgm:spPr/>
      <dgm:t>
        <a:bodyPr/>
        <a:lstStyle/>
        <a:p>
          <a:r>
            <a:rPr lang="en-GB"/>
            <a:t>Promote healthy ageing and bone health.</a:t>
          </a:r>
          <a:endParaRPr lang="en-US"/>
        </a:p>
      </dgm:t>
    </dgm:pt>
    <dgm:pt modelId="{4089D34D-4AC7-464B-9B6E-B7E4BF71B458}" type="parTrans" cxnId="{267BB36C-9CA1-4313-83F0-B10D299BD698}">
      <dgm:prSet/>
      <dgm:spPr/>
      <dgm:t>
        <a:bodyPr/>
        <a:lstStyle/>
        <a:p>
          <a:endParaRPr lang="en-US"/>
        </a:p>
      </dgm:t>
    </dgm:pt>
    <dgm:pt modelId="{CC71D18C-2D84-43D9-ADDC-CD88D130CCE2}" type="sibTrans" cxnId="{267BB36C-9CA1-4313-83F0-B10D299BD698}">
      <dgm:prSet/>
      <dgm:spPr/>
      <dgm:t>
        <a:bodyPr/>
        <a:lstStyle/>
        <a:p>
          <a:endParaRPr lang="en-US"/>
        </a:p>
      </dgm:t>
    </dgm:pt>
    <dgm:pt modelId="{376DF55E-00CB-40A6-8E04-BFE01E7C8D42}">
      <dgm:prSet/>
      <dgm:spPr/>
      <dgm:t>
        <a:bodyPr/>
        <a:lstStyle/>
        <a:p>
          <a:r>
            <a:rPr lang="en-GB"/>
            <a:t>Undertake falls risk assessments.</a:t>
          </a:r>
          <a:endParaRPr lang="en-US"/>
        </a:p>
      </dgm:t>
    </dgm:pt>
    <dgm:pt modelId="{611D8E4B-4E15-4BC4-8070-519677A2CE7B}" type="parTrans" cxnId="{270757CD-943A-410C-8DEA-31A5BE43CAB5}">
      <dgm:prSet/>
      <dgm:spPr/>
      <dgm:t>
        <a:bodyPr/>
        <a:lstStyle/>
        <a:p>
          <a:endParaRPr lang="en-US"/>
        </a:p>
      </dgm:t>
    </dgm:pt>
    <dgm:pt modelId="{2C90962F-CF41-41A0-BCC1-76D8ED8B7922}" type="sibTrans" cxnId="{270757CD-943A-410C-8DEA-31A5BE43CAB5}">
      <dgm:prSet/>
      <dgm:spPr/>
      <dgm:t>
        <a:bodyPr/>
        <a:lstStyle/>
        <a:p>
          <a:endParaRPr lang="en-US"/>
        </a:p>
      </dgm:t>
    </dgm:pt>
    <dgm:pt modelId="{8C5480EA-305D-4EF8-8FB8-16D8472812D1}">
      <dgm:prSet/>
      <dgm:spPr/>
      <dgm:t>
        <a:bodyPr/>
        <a:lstStyle/>
        <a:p>
          <a:r>
            <a:rPr lang="en-GB"/>
            <a:t>Support medication adherence.</a:t>
          </a:r>
          <a:endParaRPr lang="en-US"/>
        </a:p>
      </dgm:t>
    </dgm:pt>
    <dgm:pt modelId="{8D38E001-AF0D-4727-8F1E-2E59923F8DCE}" type="parTrans" cxnId="{E36F512F-075B-445C-9D22-FFA02B942201}">
      <dgm:prSet/>
      <dgm:spPr/>
      <dgm:t>
        <a:bodyPr/>
        <a:lstStyle/>
        <a:p>
          <a:endParaRPr lang="en-US"/>
        </a:p>
      </dgm:t>
    </dgm:pt>
    <dgm:pt modelId="{609BBCB4-CA3D-4793-B30E-831CA42B4DF4}" type="sibTrans" cxnId="{E36F512F-075B-445C-9D22-FFA02B942201}">
      <dgm:prSet/>
      <dgm:spPr/>
      <dgm:t>
        <a:bodyPr/>
        <a:lstStyle/>
        <a:p>
          <a:endParaRPr lang="en-US"/>
        </a:p>
      </dgm:t>
    </dgm:pt>
    <dgm:pt modelId="{0E3A21B4-C04B-4FBD-B502-5803617A317E}">
      <dgm:prSet/>
      <dgm:spPr/>
      <dgm:t>
        <a:bodyPr/>
        <a:lstStyle/>
        <a:p>
          <a:r>
            <a:rPr lang="en-GB"/>
            <a:t>Deliver health education.</a:t>
          </a:r>
          <a:endParaRPr lang="en-US"/>
        </a:p>
      </dgm:t>
    </dgm:pt>
    <dgm:pt modelId="{FD12B83E-CF8E-48C7-95E5-1BA4A33719F1}" type="parTrans" cxnId="{5A8A0F28-1681-4580-81FD-F455C4BA6C03}">
      <dgm:prSet/>
      <dgm:spPr/>
      <dgm:t>
        <a:bodyPr/>
        <a:lstStyle/>
        <a:p>
          <a:endParaRPr lang="en-US"/>
        </a:p>
      </dgm:t>
    </dgm:pt>
    <dgm:pt modelId="{5839211A-4F03-4EF5-B67E-37A18091C2E3}" type="sibTrans" cxnId="{5A8A0F28-1681-4580-81FD-F455C4BA6C03}">
      <dgm:prSet/>
      <dgm:spPr/>
      <dgm:t>
        <a:bodyPr/>
        <a:lstStyle/>
        <a:p>
          <a:endParaRPr lang="en-US"/>
        </a:p>
      </dgm:t>
    </dgm:pt>
    <dgm:pt modelId="{7AD935F1-4533-42DB-997B-FD4E2BAB21D7}">
      <dgm:prSet/>
      <dgm:spPr/>
      <dgm:t>
        <a:bodyPr/>
        <a:lstStyle/>
        <a:p>
          <a:r>
            <a:rPr lang="en-GB"/>
            <a:t>Coordinate multidisciplinary care.</a:t>
          </a:r>
          <a:endParaRPr lang="en-US"/>
        </a:p>
      </dgm:t>
    </dgm:pt>
    <dgm:pt modelId="{9D6500B3-6D8F-4E7E-9B58-D8CF0E0976F3}" type="parTrans" cxnId="{389E3D04-EC24-4710-B986-D711B986ACAC}">
      <dgm:prSet/>
      <dgm:spPr/>
      <dgm:t>
        <a:bodyPr/>
        <a:lstStyle/>
        <a:p>
          <a:endParaRPr lang="en-US"/>
        </a:p>
      </dgm:t>
    </dgm:pt>
    <dgm:pt modelId="{6C7E652C-49BF-488D-B7A0-87247591A220}" type="sibTrans" cxnId="{389E3D04-EC24-4710-B986-D711B986ACAC}">
      <dgm:prSet/>
      <dgm:spPr/>
      <dgm:t>
        <a:bodyPr/>
        <a:lstStyle/>
        <a:p>
          <a:endParaRPr lang="en-US"/>
        </a:p>
      </dgm:t>
    </dgm:pt>
    <dgm:pt modelId="{292F117F-4F30-405A-BADA-B7F6B1574235}">
      <dgm:prSet/>
      <dgm:spPr/>
      <dgm:t>
        <a:bodyPr/>
        <a:lstStyle/>
        <a:p>
          <a:r>
            <a:rPr lang="en-GB"/>
            <a:t>Promote self-management.</a:t>
          </a:r>
          <a:endParaRPr lang="en-US"/>
        </a:p>
      </dgm:t>
    </dgm:pt>
    <dgm:pt modelId="{0EFCA93A-3899-4FCD-A0E1-C79B8F8263C1}" type="parTrans" cxnId="{081C07AF-DDDF-448C-8C72-F45632F9846A}">
      <dgm:prSet/>
      <dgm:spPr/>
      <dgm:t>
        <a:bodyPr/>
        <a:lstStyle/>
        <a:p>
          <a:endParaRPr lang="en-US"/>
        </a:p>
      </dgm:t>
    </dgm:pt>
    <dgm:pt modelId="{2849195C-98C5-425A-8C1C-296FC64350D3}" type="sibTrans" cxnId="{081C07AF-DDDF-448C-8C72-F45632F9846A}">
      <dgm:prSet/>
      <dgm:spPr/>
      <dgm:t>
        <a:bodyPr/>
        <a:lstStyle/>
        <a:p>
          <a:endParaRPr lang="en-US"/>
        </a:p>
      </dgm:t>
    </dgm:pt>
    <dgm:pt modelId="{83024915-108C-479A-A98B-65808F4AA0C0}">
      <dgm:prSet/>
      <dgm:spPr/>
      <dgm:t>
        <a:bodyPr/>
        <a:lstStyle/>
        <a:p>
          <a:r>
            <a:rPr lang="en-GB"/>
            <a:t>Reduce avoidable hospital admissions.</a:t>
          </a:r>
          <a:endParaRPr lang="en-US"/>
        </a:p>
      </dgm:t>
    </dgm:pt>
    <dgm:pt modelId="{977E5889-BCB4-4515-AAB3-018D106547D5}" type="parTrans" cxnId="{77A06839-1B78-40BC-959E-D4CDF6A55AA8}">
      <dgm:prSet/>
      <dgm:spPr/>
      <dgm:t>
        <a:bodyPr/>
        <a:lstStyle/>
        <a:p>
          <a:endParaRPr lang="en-US"/>
        </a:p>
      </dgm:t>
    </dgm:pt>
    <dgm:pt modelId="{CF0BC134-2A4A-443D-91D7-4796BA86BD00}" type="sibTrans" cxnId="{77A06839-1B78-40BC-959E-D4CDF6A55AA8}">
      <dgm:prSet/>
      <dgm:spPr/>
      <dgm:t>
        <a:bodyPr/>
        <a:lstStyle/>
        <a:p>
          <a:endParaRPr lang="en-US"/>
        </a:p>
      </dgm:t>
    </dgm:pt>
    <dgm:pt modelId="{BD532D07-0DFA-B84D-9560-9ADAF6AF5CD9}" type="pres">
      <dgm:prSet presAssocID="{6E790E5E-8D82-425C-9B06-0507384ADC07}" presName="diagram" presStyleCnt="0">
        <dgm:presLayoutVars>
          <dgm:dir/>
          <dgm:resizeHandles val="exact"/>
        </dgm:presLayoutVars>
      </dgm:prSet>
      <dgm:spPr/>
    </dgm:pt>
    <dgm:pt modelId="{4B4F0455-6D3F-3847-A4ED-E66A37346BB3}" type="pres">
      <dgm:prSet presAssocID="{457B575E-5DC2-4BFE-800D-CEA422D7D9BE}" presName="node" presStyleLbl="node1" presStyleIdx="0" presStyleCnt="9">
        <dgm:presLayoutVars>
          <dgm:bulletEnabled val="1"/>
        </dgm:presLayoutVars>
      </dgm:prSet>
      <dgm:spPr/>
    </dgm:pt>
    <dgm:pt modelId="{EC3878B8-CBA5-3E47-83CB-7951529A2A4C}" type="pres">
      <dgm:prSet presAssocID="{F4950074-4DF8-49DC-822E-D22686FAE36A}" presName="sibTrans" presStyleCnt="0"/>
      <dgm:spPr/>
    </dgm:pt>
    <dgm:pt modelId="{323DA1B7-959D-BA41-9FC6-D852BFB3B167}" type="pres">
      <dgm:prSet presAssocID="{6B1155BB-F83C-4123-8D85-8ED795E6E8D2}" presName="node" presStyleLbl="node1" presStyleIdx="1" presStyleCnt="9">
        <dgm:presLayoutVars>
          <dgm:bulletEnabled val="1"/>
        </dgm:presLayoutVars>
      </dgm:prSet>
      <dgm:spPr/>
    </dgm:pt>
    <dgm:pt modelId="{85F42E18-9DC8-314A-9864-0014D273C057}" type="pres">
      <dgm:prSet presAssocID="{E30A6153-515A-4C80-B83C-CDA5819E1EA1}" presName="sibTrans" presStyleCnt="0"/>
      <dgm:spPr/>
    </dgm:pt>
    <dgm:pt modelId="{0E93664E-54B5-8743-B604-475F64B498E1}" type="pres">
      <dgm:prSet presAssocID="{39718D8C-0E86-4294-9823-224D91F31EEE}" presName="node" presStyleLbl="node1" presStyleIdx="2" presStyleCnt="9">
        <dgm:presLayoutVars>
          <dgm:bulletEnabled val="1"/>
        </dgm:presLayoutVars>
      </dgm:prSet>
      <dgm:spPr/>
    </dgm:pt>
    <dgm:pt modelId="{9F71A1D6-76DC-2B42-9ACE-7CFC8ECA48B5}" type="pres">
      <dgm:prSet presAssocID="{CC71D18C-2D84-43D9-ADDC-CD88D130CCE2}" presName="sibTrans" presStyleCnt="0"/>
      <dgm:spPr/>
    </dgm:pt>
    <dgm:pt modelId="{2C94C195-20E3-274F-8879-82FFD9893EBF}" type="pres">
      <dgm:prSet presAssocID="{376DF55E-00CB-40A6-8E04-BFE01E7C8D42}" presName="node" presStyleLbl="node1" presStyleIdx="3" presStyleCnt="9">
        <dgm:presLayoutVars>
          <dgm:bulletEnabled val="1"/>
        </dgm:presLayoutVars>
      </dgm:prSet>
      <dgm:spPr/>
    </dgm:pt>
    <dgm:pt modelId="{CA6E84FB-F14E-FD4E-88DC-FDE9849CC30E}" type="pres">
      <dgm:prSet presAssocID="{2C90962F-CF41-41A0-BCC1-76D8ED8B7922}" presName="sibTrans" presStyleCnt="0"/>
      <dgm:spPr/>
    </dgm:pt>
    <dgm:pt modelId="{178D57F7-2B99-1F4D-9B6A-7EB584670F4D}" type="pres">
      <dgm:prSet presAssocID="{8C5480EA-305D-4EF8-8FB8-16D8472812D1}" presName="node" presStyleLbl="node1" presStyleIdx="4" presStyleCnt="9">
        <dgm:presLayoutVars>
          <dgm:bulletEnabled val="1"/>
        </dgm:presLayoutVars>
      </dgm:prSet>
      <dgm:spPr/>
    </dgm:pt>
    <dgm:pt modelId="{3FAB496F-B3C9-564B-BC25-A5D1A369195F}" type="pres">
      <dgm:prSet presAssocID="{609BBCB4-CA3D-4793-B30E-831CA42B4DF4}" presName="sibTrans" presStyleCnt="0"/>
      <dgm:spPr/>
    </dgm:pt>
    <dgm:pt modelId="{B750E281-FBBE-A44C-8988-34BBBB57F1BE}" type="pres">
      <dgm:prSet presAssocID="{0E3A21B4-C04B-4FBD-B502-5803617A317E}" presName="node" presStyleLbl="node1" presStyleIdx="5" presStyleCnt="9">
        <dgm:presLayoutVars>
          <dgm:bulletEnabled val="1"/>
        </dgm:presLayoutVars>
      </dgm:prSet>
      <dgm:spPr/>
    </dgm:pt>
    <dgm:pt modelId="{E693EB2B-3FF2-774D-BC75-F0711EE8397D}" type="pres">
      <dgm:prSet presAssocID="{5839211A-4F03-4EF5-B67E-37A18091C2E3}" presName="sibTrans" presStyleCnt="0"/>
      <dgm:spPr/>
    </dgm:pt>
    <dgm:pt modelId="{25AC6EB7-781C-1F4A-AFC2-C74D38931E86}" type="pres">
      <dgm:prSet presAssocID="{7AD935F1-4533-42DB-997B-FD4E2BAB21D7}" presName="node" presStyleLbl="node1" presStyleIdx="6" presStyleCnt="9">
        <dgm:presLayoutVars>
          <dgm:bulletEnabled val="1"/>
        </dgm:presLayoutVars>
      </dgm:prSet>
      <dgm:spPr/>
    </dgm:pt>
    <dgm:pt modelId="{799B7EB8-2329-8F47-B989-A3FA7396038C}" type="pres">
      <dgm:prSet presAssocID="{6C7E652C-49BF-488D-B7A0-87247591A220}" presName="sibTrans" presStyleCnt="0"/>
      <dgm:spPr/>
    </dgm:pt>
    <dgm:pt modelId="{0E4AF98D-8AFF-8D4F-AA72-ABC7538D03D7}" type="pres">
      <dgm:prSet presAssocID="{292F117F-4F30-405A-BADA-B7F6B1574235}" presName="node" presStyleLbl="node1" presStyleIdx="7" presStyleCnt="9">
        <dgm:presLayoutVars>
          <dgm:bulletEnabled val="1"/>
        </dgm:presLayoutVars>
      </dgm:prSet>
      <dgm:spPr/>
    </dgm:pt>
    <dgm:pt modelId="{0EBAEB09-3E34-754D-A4AE-A762E250F0A9}" type="pres">
      <dgm:prSet presAssocID="{2849195C-98C5-425A-8C1C-296FC64350D3}" presName="sibTrans" presStyleCnt="0"/>
      <dgm:spPr/>
    </dgm:pt>
    <dgm:pt modelId="{71AEBEA1-04A0-C24F-AC4C-7A33802F3C63}" type="pres">
      <dgm:prSet presAssocID="{83024915-108C-479A-A98B-65808F4AA0C0}" presName="node" presStyleLbl="node1" presStyleIdx="8" presStyleCnt="9">
        <dgm:presLayoutVars>
          <dgm:bulletEnabled val="1"/>
        </dgm:presLayoutVars>
      </dgm:prSet>
      <dgm:spPr/>
    </dgm:pt>
  </dgm:ptLst>
  <dgm:cxnLst>
    <dgm:cxn modelId="{389E3D04-EC24-4710-B986-D711B986ACAC}" srcId="{6E790E5E-8D82-425C-9B06-0507384ADC07}" destId="{7AD935F1-4533-42DB-997B-FD4E2BAB21D7}" srcOrd="6" destOrd="0" parTransId="{9D6500B3-6D8F-4E7E-9B58-D8CF0E0976F3}" sibTransId="{6C7E652C-49BF-488D-B7A0-87247591A220}"/>
    <dgm:cxn modelId="{1539BA24-E691-1B45-AC71-2ACADCEC426E}" type="presOf" srcId="{0E3A21B4-C04B-4FBD-B502-5803617A317E}" destId="{B750E281-FBBE-A44C-8988-34BBBB57F1BE}" srcOrd="0" destOrd="0" presId="urn:microsoft.com/office/officeart/2005/8/layout/default"/>
    <dgm:cxn modelId="{5A8A0F28-1681-4580-81FD-F455C4BA6C03}" srcId="{6E790E5E-8D82-425C-9B06-0507384ADC07}" destId="{0E3A21B4-C04B-4FBD-B502-5803617A317E}" srcOrd="5" destOrd="0" parTransId="{FD12B83E-CF8E-48C7-95E5-1BA4A33719F1}" sibTransId="{5839211A-4F03-4EF5-B67E-37A18091C2E3}"/>
    <dgm:cxn modelId="{15A3512A-0574-CF4E-8A9E-F01BCE412BBF}" type="presOf" srcId="{457B575E-5DC2-4BFE-800D-CEA422D7D9BE}" destId="{4B4F0455-6D3F-3847-A4ED-E66A37346BB3}" srcOrd="0" destOrd="0" presId="urn:microsoft.com/office/officeart/2005/8/layout/default"/>
    <dgm:cxn modelId="{E36F512F-075B-445C-9D22-FFA02B942201}" srcId="{6E790E5E-8D82-425C-9B06-0507384ADC07}" destId="{8C5480EA-305D-4EF8-8FB8-16D8472812D1}" srcOrd="4" destOrd="0" parTransId="{8D38E001-AF0D-4727-8F1E-2E59923F8DCE}" sibTransId="{609BBCB4-CA3D-4793-B30E-831CA42B4DF4}"/>
    <dgm:cxn modelId="{77A06839-1B78-40BC-959E-D4CDF6A55AA8}" srcId="{6E790E5E-8D82-425C-9B06-0507384ADC07}" destId="{83024915-108C-479A-A98B-65808F4AA0C0}" srcOrd="8" destOrd="0" parTransId="{977E5889-BCB4-4515-AAB3-018D106547D5}" sibTransId="{CF0BC134-2A4A-443D-91D7-4796BA86BD00}"/>
    <dgm:cxn modelId="{4EEC765B-4058-C243-8236-0C54DD19112B}" type="presOf" srcId="{8C5480EA-305D-4EF8-8FB8-16D8472812D1}" destId="{178D57F7-2B99-1F4D-9B6A-7EB584670F4D}" srcOrd="0" destOrd="0" presId="urn:microsoft.com/office/officeart/2005/8/layout/default"/>
    <dgm:cxn modelId="{267BB36C-9CA1-4313-83F0-B10D299BD698}" srcId="{6E790E5E-8D82-425C-9B06-0507384ADC07}" destId="{39718D8C-0E86-4294-9823-224D91F31EEE}" srcOrd="2" destOrd="0" parTransId="{4089D34D-4AC7-464B-9B6E-B7E4BF71B458}" sibTransId="{CC71D18C-2D84-43D9-ADDC-CD88D130CCE2}"/>
    <dgm:cxn modelId="{ABD3A571-5353-7847-860E-AA17C30D0B1B}" type="presOf" srcId="{6E790E5E-8D82-425C-9B06-0507384ADC07}" destId="{BD532D07-0DFA-B84D-9560-9ADAF6AF5CD9}" srcOrd="0" destOrd="0" presId="urn:microsoft.com/office/officeart/2005/8/layout/default"/>
    <dgm:cxn modelId="{B834B775-D0E2-1C48-A5B9-B9379BE838F0}" type="presOf" srcId="{83024915-108C-479A-A98B-65808F4AA0C0}" destId="{71AEBEA1-04A0-C24F-AC4C-7A33802F3C63}" srcOrd="0" destOrd="0" presId="urn:microsoft.com/office/officeart/2005/8/layout/default"/>
    <dgm:cxn modelId="{4DD1F18F-071C-49C7-92F0-E33559A9B259}" srcId="{6E790E5E-8D82-425C-9B06-0507384ADC07}" destId="{6B1155BB-F83C-4123-8D85-8ED795E6E8D2}" srcOrd="1" destOrd="0" parTransId="{F78B5815-BF79-4FD4-8E47-E1EF77104F11}" sibTransId="{E30A6153-515A-4C80-B83C-CDA5819E1EA1}"/>
    <dgm:cxn modelId="{E19EE4A5-C043-7F40-8269-047C6822EE70}" type="presOf" srcId="{6B1155BB-F83C-4123-8D85-8ED795E6E8D2}" destId="{323DA1B7-959D-BA41-9FC6-D852BFB3B167}" srcOrd="0" destOrd="0" presId="urn:microsoft.com/office/officeart/2005/8/layout/default"/>
    <dgm:cxn modelId="{081C07AF-DDDF-448C-8C72-F45632F9846A}" srcId="{6E790E5E-8D82-425C-9B06-0507384ADC07}" destId="{292F117F-4F30-405A-BADA-B7F6B1574235}" srcOrd="7" destOrd="0" parTransId="{0EFCA93A-3899-4FCD-A0E1-C79B8F8263C1}" sibTransId="{2849195C-98C5-425A-8C1C-296FC64350D3}"/>
    <dgm:cxn modelId="{4BCFE7B3-C40C-4F57-A366-728C61B8C9A0}" srcId="{6E790E5E-8D82-425C-9B06-0507384ADC07}" destId="{457B575E-5DC2-4BFE-800D-CEA422D7D9BE}" srcOrd="0" destOrd="0" parTransId="{3A86A6C6-B7C6-4E7A-9C7C-386151C3539E}" sibTransId="{F4950074-4DF8-49DC-822E-D22686FAE36A}"/>
    <dgm:cxn modelId="{C2007FBC-1E20-6D46-A67C-81682C9253DC}" type="presOf" srcId="{39718D8C-0E86-4294-9823-224D91F31EEE}" destId="{0E93664E-54B5-8743-B604-475F64B498E1}" srcOrd="0" destOrd="0" presId="urn:microsoft.com/office/officeart/2005/8/layout/default"/>
    <dgm:cxn modelId="{46B50AC4-D7D0-D549-A427-5DE33FE0F4FD}" type="presOf" srcId="{7AD935F1-4533-42DB-997B-FD4E2BAB21D7}" destId="{25AC6EB7-781C-1F4A-AFC2-C74D38931E86}" srcOrd="0" destOrd="0" presId="urn:microsoft.com/office/officeart/2005/8/layout/default"/>
    <dgm:cxn modelId="{F0505CC4-78BD-354E-8784-EA7F261597B0}" type="presOf" srcId="{376DF55E-00CB-40A6-8E04-BFE01E7C8D42}" destId="{2C94C195-20E3-274F-8879-82FFD9893EBF}" srcOrd="0" destOrd="0" presId="urn:microsoft.com/office/officeart/2005/8/layout/default"/>
    <dgm:cxn modelId="{270757CD-943A-410C-8DEA-31A5BE43CAB5}" srcId="{6E790E5E-8D82-425C-9B06-0507384ADC07}" destId="{376DF55E-00CB-40A6-8E04-BFE01E7C8D42}" srcOrd="3" destOrd="0" parTransId="{611D8E4B-4E15-4BC4-8070-519677A2CE7B}" sibTransId="{2C90962F-CF41-41A0-BCC1-76D8ED8B7922}"/>
    <dgm:cxn modelId="{07B450F0-D704-914C-948D-0901820A49D8}" type="presOf" srcId="{292F117F-4F30-405A-BADA-B7F6B1574235}" destId="{0E4AF98D-8AFF-8D4F-AA72-ABC7538D03D7}" srcOrd="0" destOrd="0" presId="urn:microsoft.com/office/officeart/2005/8/layout/default"/>
    <dgm:cxn modelId="{0F2AC9B8-78E0-A047-B7EE-9D5636A007FE}" type="presParOf" srcId="{BD532D07-0DFA-B84D-9560-9ADAF6AF5CD9}" destId="{4B4F0455-6D3F-3847-A4ED-E66A37346BB3}" srcOrd="0" destOrd="0" presId="urn:microsoft.com/office/officeart/2005/8/layout/default"/>
    <dgm:cxn modelId="{D7A01B7D-2CEE-E346-8E94-0DF9CC4439AB}" type="presParOf" srcId="{BD532D07-0DFA-B84D-9560-9ADAF6AF5CD9}" destId="{EC3878B8-CBA5-3E47-83CB-7951529A2A4C}" srcOrd="1" destOrd="0" presId="urn:microsoft.com/office/officeart/2005/8/layout/default"/>
    <dgm:cxn modelId="{3971A6A7-A0A8-A94A-B1E5-91A44D9583C5}" type="presParOf" srcId="{BD532D07-0DFA-B84D-9560-9ADAF6AF5CD9}" destId="{323DA1B7-959D-BA41-9FC6-D852BFB3B167}" srcOrd="2" destOrd="0" presId="urn:microsoft.com/office/officeart/2005/8/layout/default"/>
    <dgm:cxn modelId="{DDFBCE25-36C9-F542-B164-6D5DB89E4F1D}" type="presParOf" srcId="{BD532D07-0DFA-B84D-9560-9ADAF6AF5CD9}" destId="{85F42E18-9DC8-314A-9864-0014D273C057}" srcOrd="3" destOrd="0" presId="urn:microsoft.com/office/officeart/2005/8/layout/default"/>
    <dgm:cxn modelId="{759321EE-126B-1A4B-B1A2-013B58327455}" type="presParOf" srcId="{BD532D07-0DFA-B84D-9560-9ADAF6AF5CD9}" destId="{0E93664E-54B5-8743-B604-475F64B498E1}" srcOrd="4" destOrd="0" presId="urn:microsoft.com/office/officeart/2005/8/layout/default"/>
    <dgm:cxn modelId="{A4B3B2AF-2678-7B4A-B768-423AA5083230}" type="presParOf" srcId="{BD532D07-0DFA-B84D-9560-9ADAF6AF5CD9}" destId="{9F71A1D6-76DC-2B42-9ACE-7CFC8ECA48B5}" srcOrd="5" destOrd="0" presId="urn:microsoft.com/office/officeart/2005/8/layout/default"/>
    <dgm:cxn modelId="{0DBEA757-B864-6747-9F30-43CBD292E26A}" type="presParOf" srcId="{BD532D07-0DFA-B84D-9560-9ADAF6AF5CD9}" destId="{2C94C195-20E3-274F-8879-82FFD9893EBF}" srcOrd="6" destOrd="0" presId="urn:microsoft.com/office/officeart/2005/8/layout/default"/>
    <dgm:cxn modelId="{53A51741-1EE8-B84E-9722-AC7A945E2E58}" type="presParOf" srcId="{BD532D07-0DFA-B84D-9560-9ADAF6AF5CD9}" destId="{CA6E84FB-F14E-FD4E-88DC-FDE9849CC30E}" srcOrd="7" destOrd="0" presId="urn:microsoft.com/office/officeart/2005/8/layout/default"/>
    <dgm:cxn modelId="{76975F4B-F775-2646-A240-1AFA5BC2D99A}" type="presParOf" srcId="{BD532D07-0DFA-B84D-9560-9ADAF6AF5CD9}" destId="{178D57F7-2B99-1F4D-9B6A-7EB584670F4D}" srcOrd="8" destOrd="0" presId="urn:microsoft.com/office/officeart/2005/8/layout/default"/>
    <dgm:cxn modelId="{ECCA6F3E-0AF9-BB4B-9481-01476CEE1F85}" type="presParOf" srcId="{BD532D07-0DFA-B84D-9560-9ADAF6AF5CD9}" destId="{3FAB496F-B3C9-564B-BC25-A5D1A369195F}" srcOrd="9" destOrd="0" presId="urn:microsoft.com/office/officeart/2005/8/layout/default"/>
    <dgm:cxn modelId="{F01F7FC6-6C13-A14D-A751-6AA583D33EFA}" type="presParOf" srcId="{BD532D07-0DFA-B84D-9560-9ADAF6AF5CD9}" destId="{B750E281-FBBE-A44C-8988-34BBBB57F1BE}" srcOrd="10" destOrd="0" presId="urn:microsoft.com/office/officeart/2005/8/layout/default"/>
    <dgm:cxn modelId="{CED10A47-C09B-5A4C-A957-B320435BB29D}" type="presParOf" srcId="{BD532D07-0DFA-B84D-9560-9ADAF6AF5CD9}" destId="{E693EB2B-3FF2-774D-BC75-F0711EE8397D}" srcOrd="11" destOrd="0" presId="urn:microsoft.com/office/officeart/2005/8/layout/default"/>
    <dgm:cxn modelId="{882FFE27-5595-3644-AC91-210D6DCB0CE1}" type="presParOf" srcId="{BD532D07-0DFA-B84D-9560-9ADAF6AF5CD9}" destId="{25AC6EB7-781C-1F4A-AFC2-C74D38931E86}" srcOrd="12" destOrd="0" presId="urn:microsoft.com/office/officeart/2005/8/layout/default"/>
    <dgm:cxn modelId="{CBB2A230-FAE3-D944-8FD9-F638C552EF24}" type="presParOf" srcId="{BD532D07-0DFA-B84D-9560-9ADAF6AF5CD9}" destId="{799B7EB8-2329-8F47-B989-A3FA7396038C}" srcOrd="13" destOrd="0" presId="urn:microsoft.com/office/officeart/2005/8/layout/default"/>
    <dgm:cxn modelId="{8FC4EBB0-30CD-A74F-97E5-0D4A87273F5F}" type="presParOf" srcId="{BD532D07-0DFA-B84D-9560-9ADAF6AF5CD9}" destId="{0E4AF98D-8AFF-8D4F-AA72-ABC7538D03D7}" srcOrd="14" destOrd="0" presId="urn:microsoft.com/office/officeart/2005/8/layout/default"/>
    <dgm:cxn modelId="{766944DD-DEA4-6345-A942-4D7DC04CCED4}" type="presParOf" srcId="{BD532D07-0DFA-B84D-9560-9ADAF6AF5CD9}" destId="{0EBAEB09-3E34-754D-A4AE-A762E250F0A9}" srcOrd="15" destOrd="0" presId="urn:microsoft.com/office/officeart/2005/8/layout/default"/>
    <dgm:cxn modelId="{4CFA8641-E8BC-6D4A-9380-C875EA9B6239}" type="presParOf" srcId="{BD532D07-0DFA-B84D-9560-9ADAF6AF5CD9}" destId="{71AEBEA1-04A0-C24F-AC4C-7A33802F3C63}"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B976E7-F806-4E05-BC77-AFA6C8C42B67}" type="doc">
      <dgm:prSet loTypeId="urn:microsoft.com/office/officeart/2005/8/layout/default" loCatId="list" qsTypeId="urn:microsoft.com/office/officeart/2005/8/quickstyle/simple5" qsCatId="simple" csTypeId="urn:microsoft.com/office/officeart/2005/8/colors/colorful2" csCatId="colorful"/>
      <dgm:spPr/>
      <dgm:t>
        <a:bodyPr/>
        <a:lstStyle/>
        <a:p>
          <a:endParaRPr lang="en-US"/>
        </a:p>
      </dgm:t>
    </dgm:pt>
    <dgm:pt modelId="{4E5D8445-6B60-4920-A6AB-FEC5D9DF40D8}">
      <dgm:prSet/>
      <dgm:spPr/>
      <dgm:t>
        <a:bodyPr/>
        <a:lstStyle/>
        <a:p>
          <a:r>
            <a:rPr lang="en-US" b="1"/>
            <a:t>Treatment available in the UK</a:t>
          </a:r>
          <a:endParaRPr lang="en-US"/>
        </a:p>
      </dgm:t>
    </dgm:pt>
    <dgm:pt modelId="{47A8E77F-A5E6-4C1B-BEF9-93F8BDB0E627}" type="parTrans" cxnId="{1D640F30-B319-4FDE-92B0-27DE764056EE}">
      <dgm:prSet/>
      <dgm:spPr/>
      <dgm:t>
        <a:bodyPr/>
        <a:lstStyle/>
        <a:p>
          <a:endParaRPr lang="en-US"/>
        </a:p>
      </dgm:t>
    </dgm:pt>
    <dgm:pt modelId="{AFDE9B9A-FF93-438F-A253-ADB9C93A06A4}" type="sibTrans" cxnId="{1D640F30-B319-4FDE-92B0-27DE764056EE}">
      <dgm:prSet/>
      <dgm:spPr/>
      <dgm:t>
        <a:bodyPr/>
        <a:lstStyle/>
        <a:p>
          <a:endParaRPr lang="en-US"/>
        </a:p>
      </dgm:t>
    </dgm:pt>
    <dgm:pt modelId="{062D81D9-79FF-4571-8AF6-69D72D64335B}">
      <dgm:prSet/>
      <dgm:spPr/>
      <dgm:t>
        <a:bodyPr/>
        <a:lstStyle/>
        <a:p>
          <a:r>
            <a:rPr lang="en-US" b="1"/>
            <a:t>First Line treatment for adults with high-risk fragility</a:t>
          </a:r>
          <a:endParaRPr lang="en-US"/>
        </a:p>
      </dgm:t>
    </dgm:pt>
    <dgm:pt modelId="{EB038ABE-1BEB-4647-BC16-7D21D87B8DE8}" type="parTrans" cxnId="{615D91EC-9E21-4819-9D74-2977AC556BB1}">
      <dgm:prSet/>
      <dgm:spPr/>
      <dgm:t>
        <a:bodyPr/>
        <a:lstStyle/>
        <a:p>
          <a:endParaRPr lang="en-US"/>
        </a:p>
      </dgm:t>
    </dgm:pt>
    <dgm:pt modelId="{F28E2735-9C59-4DAC-A03B-9E5731153D6C}" type="sibTrans" cxnId="{615D91EC-9E21-4819-9D74-2977AC556BB1}">
      <dgm:prSet/>
      <dgm:spPr/>
      <dgm:t>
        <a:bodyPr/>
        <a:lstStyle/>
        <a:p>
          <a:endParaRPr lang="en-US"/>
        </a:p>
      </dgm:t>
    </dgm:pt>
    <dgm:pt modelId="{84E1FD6C-FF9F-4601-B63F-EE5F09A1FE74}">
      <dgm:prSet/>
      <dgm:spPr/>
      <dgm:t>
        <a:bodyPr/>
        <a:lstStyle/>
        <a:p>
          <a:r>
            <a:rPr lang="en-GB"/>
            <a:t>Bisphosphonates- inducing bone resorption and increasing bone minerals.</a:t>
          </a:r>
          <a:endParaRPr lang="en-US"/>
        </a:p>
      </dgm:t>
    </dgm:pt>
    <dgm:pt modelId="{1ECF53BF-9603-4C1F-BE2A-767DE7FCE5D2}" type="parTrans" cxnId="{A071315A-EF6D-47ED-BD8D-522CE764AEA4}">
      <dgm:prSet/>
      <dgm:spPr/>
      <dgm:t>
        <a:bodyPr/>
        <a:lstStyle/>
        <a:p>
          <a:endParaRPr lang="en-US"/>
        </a:p>
      </dgm:t>
    </dgm:pt>
    <dgm:pt modelId="{45325E85-820B-4805-8EDF-BEE912366757}" type="sibTrans" cxnId="{A071315A-EF6D-47ED-BD8D-522CE764AEA4}">
      <dgm:prSet/>
      <dgm:spPr/>
      <dgm:t>
        <a:bodyPr/>
        <a:lstStyle/>
        <a:p>
          <a:endParaRPr lang="en-US"/>
        </a:p>
      </dgm:t>
    </dgm:pt>
    <dgm:pt modelId="{BC09BE1E-F7A6-4CF3-BD95-7F2D7E451E1B}">
      <dgm:prSet/>
      <dgm:spPr/>
      <dgm:t>
        <a:bodyPr/>
        <a:lstStyle/>
        <a:p>
          <a:r>
            <a:rPr lang="en-GB"/>
            <a:t>Zoledronic Acid (once yearly) – reduces fracture risks.</a:t>
          </a:r>
          <a:endParaRPr lang="en-US"/>
        </a:p>
      </dgm:t>
    </dgm:pt>
    <dgm:pt modelId="{D8669A72-270C-4B0D-8B34-6CDD53000113}" type="parTrans" cxnId="{BECCCCAD-B09C-408D-9ACC-AC89E596AB09}">
      <dgm:prSet/>
      <dgm:spPr/>
      <dgm:t>
        <a:bodyPr/>
        <a:lstStyle/>
        <a:p>
          <a:endParaRPr lang="en-US"/>
        </a:p>
      </dgm:t>
    </dgm:pt>
    <dgm:pt modelId="{7B959AC4-9057-4F03-8E6A-9BCBA69FA187}" type="sibTrans" cxnId="{BECCCCAD-B09C-408D-9ACC-AC89E596AB09}">
      <dgm:prSet/>
      <dgm:spPr/>
      <dgm:t>
        <a:bodyPr/>
        <a:lstStyle/>
        <a:p>
          <a:endParaRPr lang="en-US"/>
        </a:p>
      </dgm:t>
    </dgm:pt>
    <dgm:pt modelId="{9721E9A5-55F8-464D-B1AA-89C1DF5A66F1}">
      <dgm:prSet/>
      <dgm:spPr/>
      <dgm:t>
        <a:bodyPr/>
        <a:lstStyle/>
        <a:p>
          <a:r>
            <a:rPr lang="en-GB" dirty="0"/>
            <a:t>Denosumab- Used in patients at high fracture risk or when bisphosphonate</a:t>
          </a:r>
          <a:endParaRPr lang="en-US" dirty="0"/>
        </a:p>
      </dgm:t>
    </dgm:pt>
    <dgm:pt modelId="{C436C96B-2C62-4B32-BB10-2CA90F640BF2}" type="parTrans" cxnId="{0AEDE013-3352-4BF4-9298-BEA83045AEE5}">
      <dgm:prSet/>
      <dgm:spPr/>
      <dgm:t>
        <a:bodyPr/>
        <a:lstStyle/>
        <a:p>
          <a:endParaRPr lang="en-US"/>
        </a:p>
      </dgm:t>
    </dgm:pt>
    <dgm:pt modelId="{5BE55929-5EC5-48C9-80B5-60B70FBB9635}" type="sibTrans" cxnId="{0AEDE013-3352-4BF4-9298-BEA83045AEE5}">
      <dgm:prSet/>
      <dgm:spPr/>
      <dgm:t>
        <a:bodyPr/>
        <a:lstStyle/>
        <a:p>
          <a:endParaRPr lang="en-US"/>
        </a:p>
      </dgm:t>
    </dgm:pt>
    <dgm:pt modelId="{E4C6BE78-52CF-46E1-AF99-864D49B67763}">
      <dgm:prSet/>
      <dgm:spPr/>
      <dgm:t>
        <a:bodyPr/>
        <a:lstStyle/>
        <a:p>
          <a:r>
            <a:rPr lang="en-GB"/>
            <a:t>are unsuitable.</a:t>
          </a:r>
          <a:endParaRPr lang="en-US"/>
        </a:p>
      </dgm:t>
    </dgm:pt>
    <dgm:pt modelId="{4BA2382C-2C9D-4E23-AE44-9DEAE0478D15}" type="parTrans" cxnId="{4D2B003D-868B-4D22-B4A4-FA24B8248DF1}">
      <dgm:prSet/>
      <dgm:spPr/>
      <dgm:t>
        <a:bodyPr/>
        <a:lstStyle/>
        <a:p>
          <a:endParaRPr lang="en-US"/>
        </a:p>
      </dgm:t>
    </dgm:pt>
    <dgm:pt modelId="{48483698-922B-482B-879B-0ECDF86E0D1F}" type="sibTrans" cxnId="{4D2B003D-868B-4D22-B4A4-FA24B8248DF1}">
      <dgm:prSet/>
      <dgm:spPr/>
      <dgm:t>
        <a:bodyPr/>
        <a:lstStyle/>
        <a:p>
          <a:endParaRPr lang="en-US"/>
        </a:p>
      </dgm:t>
    </dgm:pt>
    <dgm:pt modelId="{64BC51D3-BA9E-4266-BA95-89B3C54C6B73}">
      <dgm:prSet/>
      <dgm:spPr/>
      <dgm:t>
        <a:bodyPr/>
        <a:lstStyle/>
        <a:p>
          <a:r>
            <a:rPr lang="en-GB"/>
            <a:t>Teriparatide- Stimulates new bone formation.</a:t>
          </a:r>
          <a:endParaRPr lang="en-US"/>
        </a:p>
      </dgm:t>
    </dgm:pt>
    <dgm:pt modelId="{2B748DA9-13A8-4665-990E-3147FE72A471}" type="parTrans" cxnId="{5D7C40DA-D6D3-448D-8B9C-E9469407BE7E}">
      <dgm:prSet/>
      <dgm:spPr/>
      <dgm:t>
        <a:bodyPr/>
        <a:lstStyle/>
        <a:p>
          <a:endParaRPr lang="en-US"/>
        </a:p>
      </dgm:t>
    </dgm:pt>
    <dgm:pt modelId="{3055CBCB-9256-4B66-B7B1-1FF92720FCAE}" type="sibTrans" cxnId="{5D7C40DA-D6D3-448D-8B9C-E9469407BE7E}">
      <dgm:prSet/>
      <dgm:spPr/>
      <dgm:t>
        <a:bodyPr/>
        <a:lstStyle/>
        <a:p>
          <a:endParaRPr lang="en-US"/>
        </a:p>
      </dgm:t>
    </dgm:pt>
    <dgm:pt modelId="{0151B3D0-5475-4CED-8BBA-95D098AE5232}">
      <dgm:prSet/>
      <dgm:spPr/>
      <dgm:t>
        <a:bodyPr/>
        <a:lstStyle/>
        <a:p>
          <a:r>
            <a:rPr lang="en-GB"/>
            <a:t>Hormone Replacement Therapy (HTR)- Helps reduce bone loss caused by declining oestrogen levels.</a:t>
          </a:r>
          <a:endParaRPr lang="en-US"/>
        </a:p>
      </dgm:t>
    </dgm:pt>
    <dgm:pt modelId="{DF410AD5-206A-4889-8C0E-0AD439EDF307}" type="parTrans" cxnId="{7ECEC70B-2DAB-4EA2-8F9E-478E3513BED3}">
      <dgm:prSet/>
      <dgm:spPr/>
      <dgm:t>
        <a:bodyPr/>
        <a:lstStyle/>
        <a:p>
          <a:endParaRPr lang="en-US"/>
        </a:p>
      </dgm:t>
    </dgm:pt>
    <dgm:pt modelId="{61DD00FB-0291-4A33-94CD-5972F58CB2D5}" type="sibTrans" cxnId="{7ECEC70B-2DAB-4EA2-8F9E-478E3513BED3}">
      <dgm:prSet/>
      <dgm:spPr/>
      <dgm:t>
        <a:bodyPr/>
        <a:lstStyle/>
        <a:p>
          <a:endParaRPr lang="en-US"/>
        </a:p>
      </dgm:t>
    </dgm:pt>
    <dgm:pt modelId="{76AA215B-A479-4D9D-B096-684AF0C41BD2}">
      <dgm:prSet/>
      <dgm:spPr/>
      <dgm:t>
        <a:bodyPr/>
        <a:lstStyle/>
        <a:p>
          <a:r>
            <a:rPr lang="en-GB"/>
            <a:t>Calcium and Vitamin D Supplements (NICE, 2025).</a:t>
          </a:r>
          <a:endParaRPr lang="en-US"/>
        </a:p>
      </dgm:t>
    </dgm:pt>
    <dgm:pt modelId="{18DC4C83-1C5F-4D69-B747-488316B7571D}" type="parTrans" cxnId="{B410DA73-5259-40B4-810F-264A5D5EC0A8}">
      <dgm:prSet/>
      <dgm:spPr/>
      <dgm:t>
        <a:bodyPr/>
        <a:lstStyle/>
        <a:p>
          <a:endParaRPr lang="en-US"/>
        </a:p>
      </dgm:t>
    </dgm:pt>
    <dgm:pt modelId="{8424C4B3-7211-4F59-BA90-E4C6ED88CDA8}" type="sibTrans" cxnId="{B410DA73-5259-40B4-810F-264A5D5EC0A8}">
      <dgm:prSet/>
      <dgm:spPr/>
      <dgm:t>
        <a:bodyPr/>
        <a:lstStyle/>
        <a:p>
          <a:endParaRPr lang="en-US"/>
        </a:p>
      </dgm:t>
    </dgm:pt>
    <dgm:pt modelId="{E66DBA31-EA13-B049-8DEE-E0CB828ECB54}" type="pres">
      <dgm:prSet presAssocID="{59B976E7-F806-4E05-BC77-AFA6C8C42B67}" presName="diagram" presStyleCnt="0">
        <dgm:presLayoutVars>
          <dgm:dir/>
          <dgm:resizeHandles val="exact"/>
        </dgm:presLayoutVars>
      </dgm:prSet>
      <dgm:spPr/>
    </dgm:pt>
    <dgm:pt modelId="{A1560C5A-9095-1B4E-999E-EAD61E843C08}" type="pres">
      <dgm:prSet presAssocID="{4E5D8445-6B60-4920-A6AB-FEC5D9DF40D8}" presName="node" presStyleLbl="node1" presStyleIdx="0" presStyleCnt="9">
        <dgm:presLayoutVars>
          <dgm:bulletEnabled val="1"/>
        </dgm:presLayoutVars>
      </dgm:prSet>
      <dgm:spPr/>
    </dgm:pt>
    <dgm:pt modelId="{21CC99B4-F935-5C47-B0BC-A19C64EF9FCB}" type="pres">
      <dgm:prSet presAssocID="{AFDE9B9A-FF93-438F-A253-ADB9C93A06A4}" presName="sibTrans" presStyleCnt="0"/>
      <dgm:spPr/>
    </dgm:pt>
    <dgm:pt modelId="{6C4D4508-154F-5546-833E-87C616DDC249}" type="pres">
      <dgm:prSet presAssocID="{062D81D9-79FF-4571-8AF6-69D72D64335B}" presName="node" presStyleLbl="node1" presStyleIdx="1" presStyleCnt="9">
        <dgm:presLayoutVars>
          <dgm:bulletEnabled val="1"/>
        </dgm:presLayoutVars>
      </dgm:prSet>
      <dgm:spPr/>
    </dgm:pt>
    <dgm:pt modelId="{DC79B216-ABC3-574E-9E41-AEB110407385}" type="pres">
      <dgm:prSet presAssocID="{F28E2735-9C59-4DAC-A03B-9E5731153D6C}" presName="sibTrans" presStyleCnt="0"/>
      <dgm:spPr/>
    </dgm:pt>
    <dgm:pt modelId="{26A18ABA-696F-444F-9FA8-DAE1295EC1C4}" type="pres">
      <dgm:prSet presAssocID="{84E1FD6C-FF9F-4601-B63F-EE5F09A1FE74}" presName="node" presStyleLbl="node1" presStyleIdx="2" presStyleCnt="9">
        <dgm:presLayoutVars>
          <dgm:bulletEnabled val="1"/>
        </dgm:presLayoutVars>
      </dgm:prSet>
      <dgm:spPr/>
    </dgm:pt>
    <dgm:pt modelId="{6F476E07-391D-C04B-A78E-949542381627}" type="pres">
      <dgm:prSet presAssocID="{45325E85-820B-4805-8EDF-BEE912366757}" presName="sibTrans" presStyleCnt="0"/>
      <dgm:spPr/>
    </dgm:pt>
    <dgm:pt modelId="{FAB89863-91E6-4F4D-AE89-C4391F2DF062}" type="pres">
      <dgm:prSet presAssocID="{BC09BE1E-F7A6-4CF3-BD95-7F2D7E451E1B}" presName="node" presStyleLbl="node1" presStyleIdx="3" presStyleCnt="9">
        <dgm:presLayoutVars>
          <dgm:bulletEnabled val="1"/>
        </dgm:presLayoutVars>
      </dgm:prSet>
      <dgm:spPr/>
    </dgm:pt>
    <dgm:pt modelId="{BC23E261-4952-7548-A4A0-6F9FC1F0135D}" type="pres">
      <dgm:prSet presAssocID="{7B959AC4-9057-4F03-8E6A-9BCBA69FA187}" presName="sibTrans" presStyleCnt="0"/>
      <dgm:spPr/>
    </dgm:pt>
    <dgm:pt modelId="{98DB2C23-F932-FB47-B637-B91F05298AD7}" type="pres">
      <dgm:prSet presAssocID="{9721E9A5-55F8-464D-B1AA-89C1DF5A66F1}" presName="node" presStyleLbl="node1" presStyleIdx="4" presStyleCnt="9">
        <dgm:presLayoutVars>
          <dgm:bulletEnabled val="1"/>
        </dgm:presLayoutVars>
      </dgm:prSet>
      <dgm:spPr/>
    </dgm:pt>
    <dgm:pt modelId="{2C1B155E-0699-144A-9B9F-5C84BBAEBA1B}" type="pres">
      <dgm:prSet presAssocID="{5BE55929-5EC5-48C9-80B5-60B70FBB9635}" presName="sibTrans" presStyleCnt="0"/>
      <dgm:spPr/>
    </dgm:pt>
    <dgm:pt modelId="{7BE6DFDB-CBC0-ED47-BAF1-1DAA4F5686D3}" type="pres">
      <dgm:prSet presAssocID="{E4C6BE78-52CF-46E1-AF99-864D49B67763}" presName="node" presStyleLbl="node1" presStyleIdx="5" presStyleCnt="9">
        <dgm:presLayoutVars>
          <dgm:bulletEnabled val="1"/>
        </dgm:presLayoutVars>
      </dgm:prSet>
      <dgm:spPr/>
    </dgm:pt>
    <dgm:pt modelId="{FA08800C-142A-AB4B-AC90-39B86E83387C}" type="pres">
      <dgm:prSet presAssocID="{48483698-922B-482B-879B-0ECDF86E0D1F}" presName="sibTrans" presStyleCnt="0"/>
      <dgm:spPr/>
    </dgm:pt>
    <dgm:pt modelId="{065F6B37-3CB0-DF42-8FDD-AED422C07F6B}" type="pres">
      <dgm:prSet presAssocID="{64BC51D3-BA9E-4266-BA95-89B3C54C6B73}" presName="node" presStyleLbl="node1" presStyleIdx="6" presStyleCnt="9">
        <dgm:presLayoutVars>
          <dgm:bulletEnabled val="1"/>
        </dgm:presLayoutVars>
      </dgm:prSet>
      <dgm:spPr/>
    </dgm:pt>
    <dgm:pt modelId="{0C942FEF-CE89-9F44-81F9-70844440F76D}" type="pres">
      <dgm:prSet presAssocID="{3055CBCB-9256-4B66-B7B1-1FF92720FCAE}" presName="sibTrans" presStyleCnt="0"/>
      <dgm:spPr/>
    </dgm:pt>
    <dgm:pt modelId="{93B891D5-E859-2B48-A574-31BF3B81A39A}" type="pres">
      <dgm:prSet presAssocID="{0151B3D0-5475-4CED-8BBA-95D098AE5232}" presName="node" presStyleLbl="node1" presStyleIdx="7" presStyleCnt="9">
        <dgm:presLayoutVars>
          <dgm:bulletEnabled val="1"/>
        </dgm:presLayoutVars>
      </dgm:prSet>
      <dgm:spPr/>
    </dgm:pt>
    <dgm:pt modelId="{C2C56FD4-85B2-6143-8E54-2F3B71B466F9}" type="pres">
      <dgm:prSet presAssocID="{61DD00FB-0291-4A33-94CD-5972F58CB2D5}" presName="sibTrans" presStyleCnt="0"/>
      <dgm:spPr/>
    </dgm:pt>
    <dgm:pt modelId="{20150996-32A6-494E-9B56-BC17A0A597FE}" type="pres">
      <dgm:prSet presAssocID="{76AA215B-A479-4D9D-B096-684AF0C41BD2}" presName="node" presStyleLbl="node1" presStyleIdx="8" presStyleCnt="9">
        <dgm:presLayoutVars>
          <dgm:bulletEnabled val="1"/>
        </dgm:presLayoutVars>
      </dgm:prSet>
      <dgm:spPr/>
    </dgm:pt>
  </dgm:ptLst>
  <dgm:cxnLst>
    <dgm:cxn modelId="{7ECEC70B-2DAB-4EA2-8F9E-478E3513BED3}" srcId="{59B976E7-F806-4E05-BC77-AFA6C8C42B67}" destId="{0151B3D0-5475-4CED-8BBA-95D098AE5232}" srcOrd="7" destOrd="0" parTransId="{DF410AD5-206A-4889-8C0E-0AD439EDF307}" sibTransId="{61DD00FB-0291-4A33-94CD-5972F58CB2D5}"/>
    <dgm:cxn modelId="{0AEDE013-3352-4BF4-9298-BEA83045AEE5}" srcId="{59B976E7-F806-4E05-BC77-AFA6C8C42B67}" destId="{9721E9A5-55F8-464D-B1AA-89C1DF5A66F1}" srcOrd="4" destOrd="0" parTransId="{C436C96B-2C62-4B32-BB10-2CA90F640BF2}" sibTransId="{5BE55929-5EC5-48C9-80B5-60B70FBB9635}"/>
    <dgm:cxn modelId="{FE377B2A-298E-2340-A1BA-2E49F2776894}" type="presOf" srcId="{062D81D9-79FF-4571-8AF6-69D72D64335B}" destId="{6C4D4508-154F-5546-833E-87C616DDC249}" srcOrd="0" destOrd="0" presId="urn:microsoft.com/office/officeart/2005/8/layout/default"/>
    <dgm:cxn modelId="{1D640F30-B319-4FDE-92B0-27DE764056EE}" srcId="{59B976E7-F806-4E05-BC77-AFA6C8C42B67}" destId="{4E5D8445-6B60-4920-A6AB-FEC5D9DF40D8}" srcOrd="0" destOrd="0" parTransId="{47A8E77F-A5E6-4C1B-BEF9-93F8BDB0E627}" sibTransId="{AFDE9B9A-FF93-438F-A253-ADB9C93A06A4}"/>
    <dgm:cxn modelId="{4D2B003D-868B-4D22-B4A4-FA24B8248DF1}" srcId="{59B976E7-F806-4E05-BC77-AFA6C8C42B67}" destId="{E4C6BE78-52CF-46E1-AF99-864D49B67763}" srcOrd="5" destOrd="0" parTransId="{4BA2382C-2C9D-4E23-AE44-9DEAE0478D15}" sibTransId="{48483698-922B-482B-879B-0ECDF86E0D1F}"/>
    <dgm:cxn modelId="{0D0CF642-132F-8A48-9E44-C53EA537A1E1}" type="presOf" srcId="{4E5D8445-6B60-4920-A6AB-FEC5D9DF40D8}" destId="{A1560C5A-9095-1B4E-999E-EAD61E843C08}" srcOrd="0" destOrd="0" presId="urn:microsoft.com/office/officeart/2005/8/layout/default"/>
    <dgm:cxn modelId="{DE89AC58-5FC9-7945-BC68-F5BF22FF33E5}" type="presOf" srcId="{BC09BE1E-F7A6-4CF3-BD95-7F2D7E451E1B}" destId="{FAB89863-91E6-4F4D-AE89-C4391F2DF062}" srcOrd="0" destOrd="0" presId="urn:microsoft.com/office/officeart/2005/8/layout/default"/>
    <dgm:cxn modelId="{A071315A-EF6D-47ED-BD8D-522CE764AEA4}" srcId="{59B976E7-F806-4E05-BC77-AFA6C8C42B67}" destId="{84E1FD6C-FF9F-4601-B63F-EE5F09A1FE74}" srcOrd="2" destOrd="0" parTransId="{1ECF53BF-9603-4C1F-BE2A-767DE7FCE5D2}" sibTransId="{45325E85-820B-4805-8EDF-BEE912366757}"/>
    <dgm:cxn modelId="{1F328C66-3897-4648-ADCA-F43D6C961C0B}" type="presOf" srcId="{9721E9A5-55F8-464D-B1AA-89C1DF5A66F1}" destId="{98DB2C23-F932-FB47-B637-B91F05298AD7}" srcOrd="0" destOrd="0" presId="urn:microsoft.com/office/officeart/2005/8/layout/default"/>
    <dgm:cxn modelId="{873F926E-500E-A440-8CB7-1FB072615B51}" type="presOf" srcId="{59B976E7-F806-4E05-BC77-AFA6C8C42B67}" destId="{E66DBA31-EA13-B049-8DEE-E0CB828ECB54}" srcOrd="0" destOrd="0" presId="urn:microsoft.com/office/officeart/2005/8/layout/default"/>
    <dgm:cxn modelId="{B410DA73-5259-40B4-810F-264A5D5EC0A8}" srcId="{59B976E7-F806-4E05-BC77-AFA6C8C42B67}" destId="{76AA215B-A479-4D9D-B096-684AF0C41BD2}" srcOrd="8" destOrd="0" parTransId="{18DC4C83-1C5F-4D69-B747-488316B7571D}" sibTransId="{8424C4B3-7211-4F59-BA90-E4C6ED88CDA8}"/>
    <dgm:cxn modelId="{0B262C86-68A0-4D43-A0E7-8B4601E9A39A}" type="presOf" srcId="{0151B3D0-5475-4CED-8BBA-95D098AE5232}" destId="{93B891D5-E859-2B48-A574-31BF3B81A39A}" srcOrd="0" destOrd="0" presId="urn:microsoft.com/office/officeart/2005/8/layout/default"/>
    <dgm:cxn modelId="{29EF2D9D-9D39-974F-9539-E22CE8038040}" type="presOf" srcId="{76AA215B-A479-4D9D-B096-684AF0C41BD2}" destId="{20150996-32A6-494E-9B56-BC17A0A597FE}" srcOrd="0" destOrd="0" presId="urn:microsoft.com/office/officeart/2005/8/layout/default"/>
    <dgm:cxn modelId="{BECCCCAD-B09C-408D-9ACC-AC89E596AB09}" srcId="{59B976E7-F806-4E05-BC77-AFA6C8C42B67}" destId="{BC09BE1E-F7A6-4CF3-BD95-7F2D7E451E1B}" srcOrd="3" destOrd="0" parTransId="{D8669A72-270C-4B0D-8B34-6CDD53000113}" sibTransId="{7B959AC4-9057-4F03-8E6A-9BCBA69FA187}"/>
    <dgm:cxn modelId="{AF844EC0-7B6F-9843-9DC4-76FE2AA55130}" type="presOf" srcId="{E4C6BE78-52CF-46E1-AF99-864D49B67763}" destId="{7BE6DFDB-CBC0-ED47-BAF1-1DAA4F5686D3}" srcOrd="0" destOrd="0" presId="urn:microsoft.com/office/officeart/2005/8/layout/default"/>
    <dgm:cxn modelId="{D3C52BCA-5B62-3640-851F-D5DE561AD466}" type="presOf" srcId="{84E1FD6C-FF9F-4601-B63F-EE5F09A1FE74}" destId="{26A18ABA-696F-444F-9FA8-DAE1295EC1C4}" srcOrd="0" destOrd="0" presId="urn:microsoft.com/office/officeart/2005/8/layout/default"/>
    <dgm:cxn modelId="{5D7C40DA-D6D3-448D-8B9C-E9469407BE7E}" srcId="{59B976E7-F806-4E05-BC77-AFA6C8C42B67}" destId="{64BC51D3-BA9E-4266-BA95-89B3C54C6B73}" srcOrd="6" destOrd="0" parTransId="{2B748DA9-13A8-4665-990E-3147FE72A471}" sibTransId="{3055CBCB-9256-4B66-B7B1-1FF92720FCAE}"/>
    <dgm:cxn modelId="{1D1390DF-7820-1844-A9D3-463E6547E30B}" type="presOf" srcId="{64BC51D3-BA9E-4266-BA95-89B3C54C6B73}" destId="{065F6B37-3CB0-DF42-8FDD-AED422C07F6B}" srcOrd="0" destOrd="0" presId="urn:microsoft.com/office/officeart/2005/8/layout/default"/>
    <dgm:cxn modelId="{615D91EC-9E21-4819-9D74-2977AC556BB1}" srcId="{59B976E7-F806-4E05-BC77-AFA6C8C42B67}" destId="{062D81D9-79FF-4571-8AF6-69D72D64335B}" srcOrd="1" destOrd="0" parTransId="{EB038ABE-1BEB-4647-BC16-7D21D87B8DE8}" sibTransId="{F28E2735-9C59-4DAC-A03B-9E5731153D6C}"/>
    <dgm:cxn modelId="{1C057E28-EAD1-DC43-92D8-0367237AF9CF}" type="presParOf" srcId="{E66DBA31-EA13-B049-8DEE-E0CB828ECB54}" destId="{A1560C5A-9095-1B4E-999E-EAD61E843C08}" srcOrd="0" destOrd="0" presId="urn:microsoft.com/office/officeart/2005/8/layout/default"/>
    <dgm:cxn modelId="{3F917318-80F6-2148-9686-C3B4D4BD8CE6}" type="presParOf" srcId="{E66DBA31-EA13-B049-8DEE-E0CB828ECB54}" destId="{21CC99B4-F935-5C47-B0BC-A19C64EF9FCB}" srcOrd="1" destOrd="0" presId="urn:microsoft.com/office/officeart/2005/8/layout/default"/>
    <dgm:cxn modelId="{98414D28-578C-3E48-89C2-234D81DACCD7}" type="presParOf" srcId="{E66DBA31-EA13-B049-8DEE-E0CB828ECB54}" destId="{6C4D4508-154F-5546-833E-87C616DDC249}" srcOrd="2" destOrd="0" presId="urn:microsoft.com/office/officeart/2005/8/layout/default"/>
    <dgm:cxn modelId="{8DCC62EA-31E8-A544-B384-48F2790E4686}" type="presParOf" srcId="{E66DBA31-EA13-B049-8DEE-E0CB828ECB54}" destId="{DC79B216-ABC3-574E-9E41-AEB110407385}" srcOrd="3" destOrd="0" presId="urn:microsoft.com/office/officeart/2005/8/layout/default"/>
    <dgm:cxn modelId="{355C6779-DDF0-3545-9ABE-8E89F8EF587C}" type="presParOf" srcId="{E66DBA31-EA13-B049-8DEE-E0CB828ECB54}" destId="{26A18ABA-696F-444F-9FA8-DAE1295EC1C4}" srcOrd="4" destOrd="0" presId="urn:microsoft.com/office/officeart/2005/8/layout/default"/>
    <dgm:cxn modelId="{BA7B69C4-97C2-A24F-ACC4-5EA1AC18279A}" type="presParOf" srcId="{E66DBA31-EA13-B049-8DEE-E0CB828ECB54}" destId="{6F476E07-391D-C04B-A78E-949542381627}" srcOrd="5" destOrd="0" presId="urn:microsoft.com/office/officeart/2005/8/layout/default"/>
    <dgm:cxn modelId="{33796A19-33C9-874C-AF34-32B16D1BD644}" type="presParOf" srcId="{E66DBA31-EA13-B049-8DEE-E0CB828ECB54}" destId="{FAB89863-91E6-4F4D-AE89-C4391F2DF062}" srcOrd="6" destOrd="0" presId="urn:microsoft.com/office/officeart/2005/8/layout/default"/>
    <dgm:cxn modelId="{299D94FD-10E8-DB49-8CE0-AFDE80626BE2}" type="presParOf" srcId="{E66DBA31-EA13-B049-8DEE-E0CB828ECB54}" destId="{BC23E261-4952-7548-A4A0-6F9FC1F0135D}" srcOrd="7" destOrd="0" presId="urn:microsoft.com/office/officeart/2005/8/layout/default"/>
    <dgm:cxn modelId="{0642232B-A607-5F45-A354-D7BE286B1236}" type="presParOf" srcId="{E66DBA31-EA13-B049-8DEE-E0CB828ECB54}" destId="{98DB2C23-F932-FB47-B637-B91F05298AD7}" srcOrd="8" destOrd="0" presId="urn:microsoft.com/office/officeart/2005/8/layout/default"/>
    <dgm:cxn modelId="{BA990648-96BC-D14A-97F3-7F46002F3372}" type="presParOf" srcId="{E66DBA31-EA13-B049-8DEE-E0CB828ECB54}" destId="{2C1B155E-0699-144A-9B9F-5C84BBAEBA1B}" srcOrd="9" destOrd="0" presId="urn:microsoft.com/office/officeart/2005/8/layout/default"/>
    <dgm:cxn modelId="{436B5FA8-B075-5044-A896-4AC48C640596}" type="presParOf" srcId="{E66DBA31-EA13-B049-8DEE-E0CB828ECB54}" destId="{7BE6DFDB-CBC0-ED47-BAF1-1DAA4F5686D3}" srcOrd="10" destOrd="0" presId="urn:microsoft.com/office/officeart/2005/8/layout/default"/>
    <dgm:cxn modelId="{983BEEED-C54C-B441-94EB-A4BDA4A74C46}" type="presParOf" srcId="{E66DBA31-EA13-B049-8DEE-E0CB828ECB54}" destId="{FA08800C-142A-AB4B-AC90-39B86E83387C}" srcOrd="11" destOrd="0" presId="urn:microsoft.com/office/officeart/2005/8/layout/default"/>
    <dgm:cxn modelId="{5C0FDA84-26A1-1D48-A94C-8B59B910D991}" type="presParOf" srcId="{E66DBA31-EA13-B049-8DEE-E0CB828ECB54}" destId="{065F6B37-3CB0-DF42-8FDD-AED422C07F6B}" srcOrd="12" destOrd="0" presId="urn:microsoft.com/office/officeart/2005/8/layout/default"/>
    <dgm:cxn modelId="{D3B4BB91-F3CB-0245-B399-836DED5E5A92}" type="presParOf" srcId="{E66DBA31-EA13-B049-8DEE-E0CB828ECB54}" destId="{0C942FEF-CE89-9F44-81F9-70844440F76D}" srcOrd="13" destOrd="0" presId="urn:microsoft.com/office/officeart/2005/8/layout/default"/>
    <dgm:cxn modelId="{612BB98D-4B24-8547-8F48-8A37789DE47E}" type="presParOf" srcId="{E66DBA31-EA13-B049-8DEE-E0CB828ECB54}" destId="{93B891D5-E859-2B48-A574-31BF3B81A39A}" srcOrd="14" destOrd="0" presId="urn:microsoft.com/office/officeart/2005/8/layout/default"/>
    <dgm:cxn modelId="{D3FCC748-70BA-A24E-8609-7DF6C264768F}" type="presParOf" srcId="{E66DBA31-EA13-B049-8DEE-E0CB828ECB54}" destId="{C2C56FD4-85B2-6143-8E54-2F3B71B466F9}" srcOrd="15" destOrd="0" presId="urn:microsoft.com/office/officeart/2005/8/layout/default"/>
    <dgm:cxn modelId="{C2078B85-2A81-9046-84A8-DEE6391C7CBE}" type="presParOf" srcId="{E66DBA31-EA13-B049-8DEE-E0CB828ECB54}" destId="{20150996-32A6-494E-9B56-BC17A0A597FE}"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4F0455-6D3F-3847-A4ED-E66A37346BB3}">
      <dsp:nvSpPr>
        <dsp:cNvPr id="0" name=""/>
        <dsp:cNvSpPr/>
      </dsp:nvSpPr>
      <dsp:spPr>
        <a:xfrm>
          <a:off x="62939" y="938"/>
          <a:ext cx="2058647" cy="1235188"/>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Community nurses are ideally positioned to:</a:t>
          </a:r>
          <a:endParaRPr lang="en-US" sz="1900" kern="1200"/>
        </a:p>
      </dsp:txBody>
      <dsp:txXfrm>
        <a:off x="62939" y="938"/>
        <a:ext cx="2058647" cy="1235188"/>
      </dsp:txXfrm>
    </dsp:sp>
    <dsp:sp modelId="{323DA1B7-959D-BA41-9FC6-D852BFB3B167}">
      <dsp:nvSpPr>
        <dsp:cNvPr id="0" name=""/>
        <dsp:cNvSpPr/>
      </dsp:nvSpPr>
      <dsp:spPr>
        <a:xfrm>
          <a:off x="2327452" y="938"/>
          <a:ext cx="2058647" cy="1235188"/>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Identify people at high risk of osteoporosis.</a:t>
          </a:r>
          <a:endParaRPr lang="en-US" sz="1900" kern="1200"/>
        </a:p>
      </dsp:txBody>
      <dsp:txXfrm>
        <a:off x="2327452" y="938"/>
        <a:ext cx="2058647" cy="1235188"/>
      </dsp:txXfrm>
    </dsp:sp>
    <dsp:sp modelId="{0E93664E-54B5-8743-B604-475F64B498E1}">
      <dsp:nvSpPr>
        <dsp:cNvPr id="0" name=""/>
        <dsp:cNvSpPr/>
      </dsp:nvSpPr>
      <dsp:spPr>
        <a:xfrm>
          <a:off x="4591964" y="938"/>
          <a:ext cx="2058647" cy="1235188"/>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Promote healthy ageing and bone health.</a:t>
          </a:r>
          <a:endParaRPr lang="en-US" sz="1900" kern="1200"/>
        </a:p>
      </dsp:txBody>
      <dsp:txXfrm>
        <a:off x="4591964" y="938"/>
        <a:ext cx="2058647" cy="1235188"/>
      </dsp:txXfrm>
    </dsp:sp>
    <dsp:sp modelId="{2C94C195-20E3-274F-8879-82FFD9893EBF}">
      <dsp:nvSpPr>
        <dsp:cNvPr id="0" name=""/>
        <dsp:cNvSpPr/>
      </dsp:nvSpPr>
      <dsp:spPr>
        <a:xfrm>
          <a:off x="62939" y="1441991"/>
          <a:ext cx="2058647" cy="1235188"/>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Undertake falls risk assessments.</a:t>
          </a:r>
          <a:endParaRPr lang="en-US" sz="1900" kern="1200"/>
        </a:p>
      </dsp:txBody>
      <dsp:txXfrm>
        <a:off x="62939" y="1441991"/>
        <a:ext cx="2058647" cy="1235188"/>
      </dsp:txXfrm>
    </dsp:sp>
    <dsp:sp modelId="{178D57F7-2B99-1F4D-9B6A-7EB584670F4D}">
      <dsp:nvSpPr>
        <dsp:cNvPr id="0" name=""/>
        <dsp:cNvSpPr/>
      </dsp:nvSpPr>
      <dsp:spPr>
        <a:xfrm>
          <a:off x="2327452" y="1441991"/>
          <a:ext cx="2058647" cy="1235188"/>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Support medication adherence.</a:t>
          </a:r>
          <a:endParaRPr lang="en-US" sz="1900" kern="1200"/>
        </a:p>
      </dsp:txBody>
      <dsp:txXfrm>
        <a:off x="2327452" y="1441991"/>
        <a:ext cx="2058647" cy="1235188"/>
      </dsp:txXfrm>
    </dsp:sp>
    <dsp:sp modelId="{B750E281-FBBE-A44C-8988-34BBBB57F1BE}">
      <dsp:nvSpPr>
        <dsp:cNvPr id="0" name=""/>
        <dsp:cNvSpPr/>
      </dsp:nvSpPr>
      <dsp:spPr>
        <a:xfrm>
          <a:off x="4591964" y="1441991"/>
          <a:ext cx="2058647" cy="1235188"/>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Deliver health education.</a:t>
          </a:r>
          <a:endParaRPr lang="en-US" sz="1900" kern="1200"/>
        </a:p>
      </dsp:txBody>
      <dsp:txXfrm>
        <a:off x="4591964" y="1441991"/>
        <a:ext cx="2058647" cy="1235188"/>
      </dsp:txXfrm>
    </dsp:sp>
    <dsp:sp modelId="{25AC6EB7-781C-1F4A-AFC2-C74D38931E86}">
      <dsp:nvSpPr>
        <dsp:cNvPr id="0" name=""/>
        <dsp:cNvSpPr/>
      </dsp:nvSpPr>
      <dsp:spPr>
        <a:xfrm>
          <a:off x="62939" y="2883045"/>
          <a:ext cx="2058647" cy="1235188"/>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Coordinate multidisciplinary care.</a:t>
          </a:r>
          <a:endParaRPr lang="en-US" sz="1900" kern="1200"/>
        </a:p>
      </dsp:txBody>
      <dsp:txXfrm>
        <a:off x="62939" y="2883045"/>
        <a:ext cx="2058647" cy="1235188"/>
      </dsp:txXfrm>
    </dsp:sp>
    <dsp:sp modelId="{0E4AF98D-8AFF-8D4F-AA72-ABC7538D03D7}">
      <dsp:nvSpPr>
        <dsp:cNvPr id="0" name=""/>
        <dsp:cNvSpPr/>
      </dsp:nvSpPr>
      <dsp:spPr>
        <a:xfrm>
          <a:off x="2327452" y="2883045"/>
          <a:ext cx="2058647" cy="1235188"/>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Promote self-management.</a:t>
          </a:r>
          <a:endParaRPr lang="en-US" sz="1900" kern="1200"/>
        </a:p>
      </dsp:txBody>
      <dsp:txXfrm>
        <a:off x="2327452" y="2883045"/>
        <a:ext cx="2058647" cy="1235188"/>
      </dsp:txXfrm>
    </dsp:sp>
    <dsp:sp modelId="{71AEBEA1-04A0-C24F-AC4C-7A33802F3C63}">
      <dsp:nvSpPr>
        <dsp:cNvPr id="0" name=""/>
        <dsp:cNvSpPr/>
      </dsp:nvSpPr>
      <dsp:spPr>
        <a:xfrm>
          <a:off x="4591964" y="2883045"/>
          <a:ext cx="2058647" cy="1235188"/>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Reduce avoidable hospital admissions.</a:t>
          </a:r>
          <a:endParaRPr lang="en-US" sz="1900" kern="1200"/>
        </a:p>
      </dsp:txBody>
      <dsp:txXfrm>
        <a:off x="4591964" y="2883045"/>
        <a:ext cx="2058647" cy="12351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560C5A-9095-1B4E-999E-EAD61E843C08}">
      <dsp:nvSpPr>
        <dsp:cNvPr id="0" name=""/>
        <dsp:cNvSpPr/>
      </dsp:nvSpPr>
      <dsp:spPr>
        <a:xfrm>
          <a:off x="609831" y="2466"/>
          <a:ext cx="1634826" cy="98089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t>Treatment available in the UK</a:t>
          </a:r>
          <a:endParaRPr lang="en-US" sz="1200" kern="1200"/>
        </a:p>
      </dsp:txBody>
      <dsp:txXfrm>
        <a:off x="609831" y="2466"/>
        <a:ext cx="1634826" cy="980896"/>
      </dsp:txXfrm>
    </dsp:sp>
    <dsp:sp modelId="{6C4D4508-154F-5546-833E-87C616DDC249}">
      <dsp:nvSpPr>
        <dsp:cNvPr id="0" name=""/>
        <dsp:cNvSpPr/>
      </dsp:nvSpPr>
      <dsp:spPr>
        <a:xfrm>
          <a:off x="2408141" y="2466"/>
          <a:ext cx="1634826" cy="980896"/>
        </a:xfrm>
        <a:prstGeom prst="rect">
          <a:avLst/>
        </a:prstGeom>
        <a:gradFill rotWithShape="0">
          <a:gsLst>
            <a:gs pos="0">
              <a:schemeClr val="accent2">
                <a:hueOff val="805452"/>
                <a:satOff val="-2312"/>
                <a:lumOff val="-3701"/>
                <a:alphaOff val="0"/>
                <a:satMod val="103000"/>
                <a:lumMod val="102000"/>
                <a:tint val="94000"/>
              </a:schemeClr>
            </a:gs>
            <a:gs pos="50000">
              <a:schemeClr val="accent2">
                <a:hueOff val="805452"/>
                <a:satOff val="-2312"/>
                <a:lumOff val="-3701"/>
                <a:alphaOff val="0"/>
                <a:satMod val="110000"/>
                <a:lumMod val="100000"/>
                <a:shade val="100000"/>
              </a:schemeClr>
            </a:gs>
            <a:gs pos="100000">
              <a:schemeClr val="accent2">
                <a:hueOff val="805452"/>
                <a:satOff val="-2312"/>
                <a:lumOff val="-370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t>First Line treatment for adults with high-risk fragility</a:t>
          </a:r>
          <a:endParaRPr lang="en-US" sz="1200" kern="1200"/>
        </a:p>
      </dsp:txBody>
      <dsp:txXfrm>
        <a:off x="2408141" y="2466"/>
        <a:ext cx="1634826" cy="980896"/>
      </dsp:txXfrm>
    </dsp:sp>
    <dsp:sp modelId="{26A18ABA-696F-444F-9FA8-DAE1295EC1C4}">
      <dsp:nvSpPr>
        <dsp:cNvPr id="0" name=""/>
        <dsp:cNvSpPr/>
      </dsp:nvSpPr>
      <dsp:spPr>
        <a:xfrm>
          <a:off x="4206450" y="2466"/>
          <a:ext cx="1634826" cy="980896"/>
        </a:xfrm>
        <a:prstGeom prst="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Bisphosphonates- inducing bone resorption and increasing bone minerals.</a:t>
          </a:r>
          <a:endParaRPr lang="en-US" sz="1200" kern="1200"/>
        </a:p>
      </dsp:txBody>
      <dsp:txXfrm>
        <a:off x="4206450" y="2466"/>
        <a:ext cx="1634826" cy="980896"/>
      </dsp:txXfrm>
    </dsp:sp>
    <dsp:sp modelId="{FAB89863-91E6-4F4D-AE89-C4391F2DF062}">
      <dsp:nvSpPr>
        <dsp:cNvPr id="0" name=""/>
        <dsp:cNvSpPr/>
      </dsp:nvSpPr>
      <dsp:spPr>
        <a:xfrm>
          <a:off x="609831" y="1146844"/>
          <a:ext cx="1634826" cy="980896"/>
        </a:xfrm>
        <a:prstGeom prst="rect">
          <a:avLst/>
        </a:prstGeom>
        <a:gradFill rotWithShape="0">
          <a:gsLst>
            <a:gs pos="0">
              <a:schemeClr val="accent2">
                <a:hueOff val="2416355"/>
                <a:satOff val="-6935"/>
                <a:lumOff val="-11103"/>
                <a:alphaOff val="0"/>
                <a:satMod val="103000"/>
                <a:lumMod val="102000"/>
                <a:tint val="94000"/>
              </a:schemeClr>
            </a:gs>
            <a:gs pos="50000">
              <a:schemeClr val="accent2">
                <a:hueOff val="2416355"/>
                <a:satOff val="-6935"/>
                <a:lumOff val="-11103"/>
                <a:alphaOff val="0"/>
                <a:satMod val="110000"/>
                <a:lumMod val="100000"/>
                <a:shade val="100000"/>
              </a:schemeClr>
            </a:gs>
            <a:gs pos="100000">
              <a:schemeClr val="accent2">
                <a:hueOff val="2416355"/>
                <a:satOff val="-6935"/>
                <a:lumOff val="-1110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Zoledronic Acid (once yearly) – reduces fracture risks.</a:t>
          </a:r>
          <a:endParaRPr lang="en-US" sz="1200" kern="1200"/>
        </a:p>
      </dsp:txBody>
      <dsp:txXfrm>
        <a:off x="609831" y="1146844"/>
        <a:ext cx="1634826" cy="980896"/>
      </dsp:txXfrm>
    </dsp:sp>
    <dsp:sp modelId="{98DB2C23-F932-FB47-B637-B91F05298AD7}">
      <dsp:nvSpPr>
        <dsp:cNvPr id="0" name=""/>
        <dsp:cNvSpPr/>
      </dsp:nvSpPr>
      <dsp:spPr>
        <a:xfrm>
          <a:off x="2408141" y="1146844"/>
          <a:ext cx="1634826" cy="980896"/>
        </a:xfrm>
        <a:prstGeom prst="rect">
          <a:avLst/>
        </a:prstGeom>
        <a:gradFill rotWithShape="0">
          <a:gsLst>
            <a:gs pos="0">
              <a:schemeClr val="accent2">
                <a:hueOff val="3221806"/>
                <a:satOff val="-9246"/>
                <a:lumOff val="-14805"/>
                <a:alphaOff val="0"/>
                <a:satMod val="103000"/>
                <a:lumMod val="102000"/>
                <a:tint val="94000"/>
              </a:schemeClr>
            </a:gs>
            <a:gs pos="50000">
              <a:schemeClr val="accent2">
                <a:hueOff val="3221806"/>
                <a:satOff val="-9246"/>
                <a:lumOff val="-14805"/>
                <a:alphaOff val="0"/>
                <a:satMod val="110000"/>
                <a:lumMod val="100000"/>
                <a:shade val="100000"/>
              </a:schemeClr>
            </a:gs>
            <a:gs pos="100000">
              <a:schemeClr val="accent2">
                <a:hueOff val="3221806"/>
                <a:satOff val="-9246"/>
                <a:lumOff val="-1480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Denosumab- Used in patients at high fracture risk or when bisphosphonate</a:t>
          </a:r>
          <a:endParaRPr lang="en-US" sz="1200" kern="1200" dirty="0"/>
        </a:p>
      </dsp:txBody>
      <dsp:txXfrm>
        <a:off x="2408141" y="1146844"/>
        <a:ext cx="1634826" cy="980896"/>
      </dsp:txXfrm>
    </dsp:sp>
    <dsp:sp modelId="{7BE6DFDB-CBC0-ED47-BAF1-1DAA4F5686D3}">
      <dsp:nvSpPr>
        <dsp:cNvPr id="0" name=""/>
        <dsp:cNvSpPr/>
      </dsp:nvSpPr>
      <dsp:spPr>
        <a:xfrm>
          <a:off x="4206450" y="1146844"/>
          <a:ext cx="1634826" cy="980896"/>
        </a:xfrm>
        <a:prstGeom prst="rect">
          <a:avLst/>
        </a:prstGeom>
        <a:gradFill rotWithShape="0">
          <a:gsLst>
            <a:gs pos="0">
              <a:schemeClr val="accent2">
                <a:hueOff val="4027258"/>
                <a:satOff val="-11558"/>
                <a:lumOff val="-18506"/>
                <a:alphaOff val="0"/>
                <a:satMod val="103000"/>
                <a:lumMod val="102000"/>
                <a:tint val="94000"/>
              </a:schemeClr>
            </a:gs>
            <a:gs pos="50000">
              <a:schemeClr val="accent2">
                <a:hueOff val="4027258"/>
                <a:satOff val="-11558"/>
                <a:lumOff val="-18506"/>
                <a:alphaOff val="0"/>
                <a:satMod val="110000"/>
                <a:lumMod val="100000"/>
                <a:shade val="100000"/>
              </a:schemeClr>
            </a:gs>
            <a:gs pos="100000">
              <a:schemeClr val="accent2">
                <a:hueOff val="4027258"/>
                <a:satOff val="-11558"/>
                <a:lumOff val="-1850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are unsuitable.</a:t>
          </a:r>
          <a:endParaRPr lang="en-US" sz="1200" kern="1200"/>
        </a:p>
      </dsp:txBody>
      <dsp:txXfrm>
        <a:off x="4206450" y="1146844"/>
        <a:ext cx="1634826" cy="980896"/>
      </dsp:txXfrm>
    </dsp:sp>
    <dsp:sp modelId="{065F6B37-3CB0-DF42-8FDD-AED422C07F6B}">
      <dsp:nvSpPr>
        <dsp:cNvPr id="0" name=""/>
        <dsp:cNvSpPr/>
      </dsp:nvSpPr>
      <dsp:spPr>
        <a:xfrm>
          <a:off x="609831" y="2291223"/>
          <a:ext cx="1634826" cy="980896"/>
        </a:xfrm>
        <a:prstGeom prst="rect">
          <a:avLst/>
        </a:prstGeom>
        <a:gradFill rotWithShape="0">
          <a:gsLst>
            <a:gs pos="0">
              <a:schemeClr val="accent2">
                <a:hueOff val="4832709"/>
                <a:satOff val="-13870"/>
                <a:lumOff val="-22207"/>
                <a:alphaOff val="0"/>
                <a:satMod val="103000"/>
                <a:lumMod val="102000"/>
                <a:tint val="94000"/>
              </a:schemeClr>
            </a:gs>
            <a:gs pos="50000">
              <a:schemeClr val="accent2">
                <a:hueOff val="4832709"/>
                <a:satOff val="-13870"/>
                <a:lumOff val="-22207"/>
                <a:alphaOff val="0"/>
                <a:satMod val="110000"/>
                <a:lumMod val="100000"/>
                <a:shade val="100000"/>
              </a:schemeClr>
            </a:gs>
            <a:gs pos="100000">
              <a:schemeClr val="accent2">
                <a:hueOff val="4832709"/>
                <a:satOff val="-13870"/>
                <a:lumOff val="-2220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Teriparatide- Stimulates new bone formation.</a:t>
          </a:r>
          <a:endParaRPr lang="en-US" sz="1200" kern="1200"/>
        </a:p>
      </dsp:txBody>
      <dsp:txXfrm>
        <a:off x="609831" y="2291223"/>
        <a:ext cx="1634826" cy="980896"/>
      </dsp:txXfrm>
    </dsp:sp>
    <dsp:sp modelId="{93B891D5-E859-2B48-A574-31BF3B81A39A}">
      <dsp:nvSpPr>
        <dsp:cNvPr id="0" name=""/>
        <dsp:cNvSpPr/>
      </dsp:nvSpPr>
      <dsp:spPr>
        <a:xfrm>
          <a:off x="2408141" y="2291223"/>
          <a:ext cx="1634826" cy="980896"/>
        </a:xfrm>
        <a:prstGeom prst="rect">
          <a:avLst/>
        </a:prstGeom>
        <a:gradFill rotWithShape="0">
          <a:gsLst>
            <a:gs pos="0">
              <a:schemeClr val="accent2">
                <a:hueOff val="5638161"/>
                <a:satOff val="-16181"/>
                <a:lumOff val="-25908"/>
                <a:alphaOff val="0"/>
                <a:satMod val="103000"/>
                <a:lumMod val="102000"/>
                <a:tint val="94000"/>
              </a:schemeClr>
            </a:gs>
            <a:gs pos="50000">
              <a:schemeClr val="accent2">
                <a:hueOff val="5638161"/>
                <a:satOff val="-16181"/>
                <a:lumOff val="-25908"/>
                <a:alphaOff val="0"/>
                <a:satMod val="110000"/>
                <a:lumMod val="100000"/>
                <a:shade val="100000"/>
              </a:schemeClr>
            </a:gs>
            <a:gs pos="100000">
              <a:schemeClr val="accent2">
                <a:hueOff val="5638161"/>
                <a:satOff val="-16181"/>
                <a:lumOff val="-2590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Hormone Replacement Therapy (HTR)- Helps reduce bone loss caused by declining oestrogen levels.</a:t>
          </a:r>
          <a:endParaRPr lang="en-US" sz="1200" kern="1200"/>
        </a:p>
      </dsp:txBody>
      <dsp:txXfrm>
        <a:off x="2408141" y="2291223"/>
        <a:ext cx="1634826" cy="980896"/>
      </dsp:txXfrm>
    </dsp:sp>
    <dsp:sp modelId="{20150996-32A6-494E-9B56-BC17A0A597FE}">
      <dsp:nvSpPr>
        <dsp:cNvPr id="0" name=""/>
        <dsp:cNvSpPr/>
      </dsp:nvSpPr>
      <dsp:spPr>
        <a:xfrm>
          <a:off x="4206450" y="2291223"/>
          <a:ext cx="1634826" cy="980896"/>
        </a:xfrm>
        <a:prstGeom prst="rect">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Calcium and Vitamin D Supplements (NICE, 2025).</a:t>
          </a:r>
          <a:endParaRPr lang="en-US" sz="1200" kern="1200"/>
        </a:p>
      </dsp:txBody>
      <dsp:txXfrm>
        <a:off x="4206450" y="2291223"/>
        <a:ext cx="1634826" cy="98089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403A62-3A4A-0843-A3C6-1007F50FA402}" type="datetimeFigureOut">
              <a:rPr lang="en-US" smtClean="0"/>
              <a:t>8/8/26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14F1C9-EB2A-1146-B44E-AB7A0C5345A9}" type="slidenum">
              <a:rPr lang="en-US" smtClean="0"/>
              <a:t>‹#›</a:t>
            </a:fld>
            <a:endParaRPr lang="en-US"/>
          </a:p>
        </p:txBody>
      </p:sp>
    </p:spTree>
    <p:extLst>
      <p:ext uri="{BB962C8B-B14F-4D97-AF65-F5344CB8AC3E}">
        <p14:creationId xmlns:p14="http://schemas.microsoft.com/office/powerpoint/2010/main" val="23163609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114F1C9-EB2A-1146-B44E-AB7A0C5345A9}" type="slidenum">
              <a:rPr lang="en-US" smtClean="0"/>
              <a:t>6</a:t>
            </a:fld>
            <a:endParaRPr lang="en-US"/>
          </a:p>
        </p:txBody>
      </p:sp>
    </p:spTree>
    <p:extLst>
      <p:ext uri="{BB962C8B-B14F-4D97-AF65-F5344CB8AC3E}">
        <p14:creationId xmlns:p14="http://schemas.microsoft.com/office/powerpoint/2010/main" val="23629751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114F1C9-EB2A-1146-B44E-AB7A0C5345A9}" type="slidenum">
              <a:rPr lang="en-US" smtClean="0"/>
              <a:t>9</a:t>
            </a:fld>
            <a:endParaRPr lang="en-US"/>
          </a:p>
        </p:txBody>
      </p:sp>
    </p:spTree>
    <p:extLst>
      <p:ext uri="{BB962C8B-B14F-4D97-AF65-F5344CB8AC3E}">
        <p14:creationId xmlns:p14="http://schemas.microsoft.com/office/powerpoint/2010/main" val="2288109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114F1C9-EB2A-1146-B44E-AB7A0C5345A9}" type="slidenum">
              <a:rPr lang="en-US" smtClean="0"/>
              <a:t>16</a:t>
            </a:fld>
            <a:endParaRPr lang="en-US"/>
          </a:p>
        </p:txBody>
      </p:sp>
    </p:spTree>
    <p:extLst>
      <p:ext uri="{BB962C8B-B14F-4D97-AF65-F5344CB8AC3E}">
        <p14:creationId xmlns:p14="http://schemas.microsoft.com/office/powerpoint/2010/main" val="20240962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114F1C9-EB2A-1146-B44E-AB7A0C5345A9}" type="slidenum">
              <a:rPr lang="en-US" smtClean="0"/>
              <a:t>18</a:t>
            </a:fld>
            <a:endParaRPr lang="en-US"/>
          </a:p>
        </p:txBody>
      </p:sp>
    </p:spTree>
    <p:extLst>
      <p:ext uri="{BB962C8B-B14F-4D97-AF65-F5344CB8AC3E}">
        <p14:creationId xmlns:p14="http://schemas.microsoft.com/office/powerpoint/2010/main" val="32758964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114F1C9-EB2A-1146-B44E-AB7A0C5345A9}" type="slidenum">
              <a:rPr lang="en-US" smtClean="0"/>
              <a:t>19</a:t>
            </a:fld>
            <a:endParaRPr lang="en-US"/>
          </a:p>
        </p:txBody>
      </p:sp>
    </p:spTree>
    <p:extLst>
      <p:ext uri="{BB962C8B-B14F-4D97-AF65-F5344CB8AC3E}">
        <p14:creationId xmlns:p14="http://schemas.microsoft.com/office/powerpoint/2010/main" val="39675701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114F1C9-EB2A-1146-B44E-AB7A0C5345A9}" type="slidenum">
              <a:rPr lang="en-US" smtClean="0"/>
              <a:t>21</a:t>
            </a:fld>
            <a:endParaRPr lang="en-US"/>
          </a:p>
        </p:txBody>
      </p:sp>
    </p:spTree>
    <p:extLst>
      <p:ext uri="{BB962C8B-B14F-4D97-AF65-F5344CB8AC3E}">
        <p14:creationId xmlns:p14="http://schemas.microsoft.com/office/powerpoint/2010/main" val="41464263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114F1C9-EB2A-1146-B44E-AB7A0C5345A9}" type="slidenum">
              <a:rPr lang="en-US" smtClean="0"/>
              <a:t>22</a:t>
            </a:fld>
            <a:endParaRPr lang="en-US"/>
          </a:p>
        </p:txBody>
      </p:sp>
    </p:spTree>
    <p:extLst>
      <p:ext uri="{BB962C8B-B14F-4D97-AF65-F5344CB8AC3E}">
        <p14:creationId xmlns:p14="http://schemas.microsoft.com/office/powerpoint/2010/main" val="38750721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0B7D3-B142-279C-AB2F-842E7604D36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49DC0C5-9229-980D-8032-640C36885B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F2914F3-2851-D26E-3A87-3C0F20DEED10}"/>
              </a:ext>
            </a:extLst>
          </p:cNvPr>
          <p:cNvSpPr>
            <a:spLocks noGrp="1"/>
          </p:cNvSpPr>
          <p:nvPr>
            <p:ph type="dt" sz="half" idx="10"/>
          </p:nvPr>
        </p:nvSpPr>
        <p:spPr/>
        <p:txBody>
          <a:bodyPr/>
          <a:lstStyle/>
          <a:p>
            <a:fld id="{BCB4CA23-2251-0A49-A41C-D75D4462708E}" type="datetimeFigureOut">
              <a:rPr lang="en-US" smtClean="0"/>
              <a:t>8/8/26</a:t>
            </a:fld>
            <a:endParaRPr lang="en-US"/>
          </a:p>
        </p:txBody>
      </p:sp>
      <p:sp>
        <p:nvSpPr>
          <p:cNvPr id="5" name="Footer Placeholder 4">
            <a:extLst>
              <a:ext uri="{FF2B5EF4-FFF2-40B4-BE49-F238E27FC236}">
                <a16:creationId xmlns:a16="http://schemas.microsoft.com/office/drawing/2014/main" id="{8DAD46EF-B7EC-9C73-727F-F2F9122299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25E617-07F6-853A-8A36-8F9167582372}"/>
              </a:ext>
            </a:extLst>
          </p:cNvPr>
          <p:cNvSpPr>
            <a:spLocks noGrp="1"/>
          </p:cNvSpPr>
          <p:nvPr>
            <p:ph type="sldNum" sz="quarter" idx="12"/>
          </p:nvPr>
        </p:nvSpPr>
        <p:spPr/>
        <p:txBody>
          <a:bodyPr/>
          <a:lstStyle/>
          <a:p>
            <a:fld id="{C9F194C5-4AA8-F542-B3E2-76A9C864E917}" type="slidenum">
              <a:rPr lang="en-US" smtClean="0"/>
              <a:t>‹#›</a:t>
            </a:fld>
            <a:endParaRPr lang="en-US"/>
          </a:p>
        </p:txBody>
      </p:sp>
    </p:spTree>
    <p:extLst>
      <p:ext uri="{BB962C8B-B14F-4D97-AF65-F5344CB8AC3E}">
        <p14:creationId xmlns:p14="http://schemas.microsoft.com/office/powerpoint/2010/main" val="24500712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B4850-A392-C3B9-DE13-82C1517653C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E6566C2-353E-8262-2DBA-1EF9E790B30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25F1B-047D-FB11-FEC3-812616366191}"/>
              </a:ext>
            </a:extLst>
          </p:cNvPr>
          <p:cNvSpPr>
            <a:spLocks noGrp="1"/>
          </p:cNvSpPr>
          <p:nvPr>
            <p:ph type="dt" sz="half" idx="10"/>
          </p:nvPr>
        </p:nvSpPr>
        <p:spPr/>
        <p:txBody>
          <a:bodyPr/>
          <a:lstStyle/>
          <a:p>
            <a:fld id="{BCB4CA23-2251-0A49-A41C-D75D4462708E}" type="datetimeFigureOut">
              <a:rPr lang="en-US" smtClean="0"/>
              <a:t>8/8/26</a:t>
            </a:fld>
            <a:endParaRPr lang="en-US"/>
          </a:p>
        </p:txBody>
      </p:sp>
      <p:sp>
        <p:nvSpPr>
          <p:cNvPr id="5" name="Footer Placeholder 4">
            <a:extLst>
              <a:ext uri="{FF2B5EF4-FFF2-40B4-BE49-F238E27FC236}">
                <a16:creationId xmlns:a16="http://schemas.microsoft.com/office/drawing/2014/main" id="{57E5A10C-3DFA-9642-3807-97339852EB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E47C3A-91B3-FD8C-C3BA-066E0637BADE}"/>
              </a:ext>
            </a:extLst>
          </p:cNvPr>
          <p:cNvSpPr>
            <a:spLocks noGrp="1"/>
          </p:cNvSpPr>
          <p:nvPr>
            <p:ph type="sldNum" sz="quarter" idx="12"/>
          </p:nvPr>
        </p:nvSpPr>
        <p:spPr/>
        <p:txBody>
          <a:bodyPr/>
          <a:lstStyle/>
          <a:p>
            <a:fld id="{C9F194C5-4AA8-F542-B3E2-76A9C864E917}" type="slidenum">
              <a:rPr lang="en-US" smtClean="0"/>
              <a:t>‹#›</a:t>
            </a:fld>
            <a:endParaRPr lang="en-US"/>
          </a:p>
        </p:txBody>
      </p:sp>
    </p:spTree>
    <p:extLst>
      <p:ext uri="{BB962C8B-B14F-4D97-AF65-F5344CB8AC3E}">
        <p14:creationId xmlns:p14="http://schemas.microsoft.com/office/powerpoint/2010/main" val="3265020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6C783-F7B0-E4B4-0B25-3EF610C6A08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E7B4904-0F78-69AC-06FE-E4EDD71C221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540BE5E-D3C2-E7B0-B26D-41E4253522F3}"/>
              </a:ext>
            </a:extLst>
          </p:cNvPr>
          <p:cNvSpPr>
            <a:spLocks noGrp="1"/>
          </p:cNvSpPr>
          <p:nvPr>
            <p:ph type="dt" sz="half" idx="10"/>
          </p:nvPr>
        </p:nvSpPr>
        <p:spPr/>
        <p:txBody>
          <a:bodyPr/>
          <a:lstStyle/>
          <a:p>
            <a:fld id="{BCB4CA23-2251-0A49-A41C-D75D4462708E}" type="datetimeFigureOut">
              <a:rPr lang="en-US" smtClean="0"/>
              <a:t>8/8/26</a:t>
            </a:fld>
            <a:endParaRPr lang="en-US"/>
          </a:p>
        </p:txBody>
      </p:sp>
      <p:sp>
        <p:nvSpPr>
          <p:cNvPr id="5" name="Footer Placeholder 4">
            <a:extLst>
              <a:ext uri="{FF2B5EF4-FFF2-40B4-BE49-F238E27FC236}">
                <a16:creationId xmlns:a16="http://schemas.microsoft.com/office/drawing/2014/main" id="{3241B5B6-83BE-AB50-0E47-938939D79F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B6E290-A8F8-5DBD-C181-D8E52455A43A}"/>
              </a:ext>
            </a:extLst>
          </p:cNvPr>
          <p:cNvSpPr>
            <a:spLocks noGrp="1"/>
          </p:cNvSpPr>
          <p:nvPr>
            <p:ph type="sldNum" sz="quarter" idx="12"/>
          </p:nvPr>
        </p:nvSpPr>
        <p:spPr/>
        <p:txBody>
          <a:bodyPr/>
          <a:lstStyle/>
          <a:p>
            <a:fld id="{C9F194C5-4AA8-F542-B3E2-76A9C864E917}" type="slidenum">
              <a:rPr lang="en-US" smtClean="0"/>
              <a:t>‹#›</a:t>
            </a:fld>
            <a:endParaRPr lang="en-US"/>
          </a:p>
        </p:txBody>
      </p:sp>
    </p:spTree>
    <p:extLst>
      <p:ext uri="{BB962C8B-B14F-4D97-AF65-F5344CB8AC3E}">
        <p14:creationId xmlns:p14="http://schemas.microsoft.com/office/powerpoint/2010/main" val="12781006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B22FA-28B1-9BF8-13BC-7AB9C41455E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81C30-4ED1-9F74-E7CA-568DB5185A9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05D103-9831-4781-447C-EC4D7C2AFFA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3915345-464C-027B-0F67-D13EF92BCC56}"/>
              </a:ext>
            </a:extLst>
          </p:cNvPr>
          <p:cNvSpPr>
            <a:spLocks noGrp="1"/>
          </p:cNvSpPr>
          <p:nvPr>
            <p:ph type="dt" sz="half" idx="10"/>
          </p:nvPr>
        </p:nvSpPr>
        <p:spPr/>
        <p:txBody>
          <a:bodyPr/>
          <a:lstStyle/>
          <a:p>
            <a:fld id="{BCB4CA23-2251-0A49-A41C-D75D4462708E}" type="datetimeFigureOut">
              <a:rPr lang="en-US" smtClean="0"/>
              <a:t>8/8/26</a:t>
            </a:fld>
            <a:endParaRPr lang="en-US"/>
          </a:p>
        </p:txBody>
      </p:sp>
      <p:sp>
        <p:nvSpPr>
          <p:cNvPr id="6" name="Footer Placeholder 5">
            <a:extLst>
              <a:ext uri="{FF2B5EF4-FFF2-40B4-BE49-F238E27FC236}">
                <a16:creationId xmlns:a16="http://schemas.microsoft.com/office/drawing/2014/main" id="{A3A49FB7-0449-8C56-BF4B-964604B34A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548519-CBEF-A621-9EB6-C104E9534B6C}"/>
              </a:ext>
            </a:extLst>
          </p:cNvPr>
          <p:cNvSpPr>
            <a:spLocks noGrp="1"/>
          </p:cNvSpPr>
          <p:nvPr>
            <p:ph type="sldNum" sz="quarter" idx="12"/>
          </p:nvPr>
        </p:nvSpPr>
        <p:spPr/>
        <p:txBody>
          <a:bodyPr/>
          <a:lstStyle/>
          <a:p>
            <a:fld id="{C9F194C5-4AA8-F542-B3E2-76A9C864E917}" type="slidenum">
              <a:rPr lang="en-US" smtClean="0"/>
              <a:t>‹#›</a:t>
            </a:fld>
            <a:endParaRPr lang="en-US"/>
          </a:p>
        </p:txBody>
      </p:sp>
    </p:spTree>
    <p:extLst>
      <p:ext uri="{BB962C8B-B14F-4D97-AF65-F5344CB8AC3E}">
        <p14:creationId xmlns:p14="http://schemas.microsoft.com/office/powerpoint/2010/main" val="2816670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24CDB-F408-4CCF-F429-F2E189CB2BB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D76D607-B40D-EF93-B4DA-370369E06D6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0B68FB1-E7DE-8C3D-6A85-B0096258FB3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1ADCC8E-368C-2917-345F-7B6BD3116C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0B64F28-FCE2-20CD-1027-7BFC5561D1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07131D1-29BF-653A-B4BE-A776AEC1127E}"/>
              </a:ext>
            </a:extLst>
          </p:cNvPr>
          <p:cNvSpPr>
            <a:spLocks noGrp="1"/>
          </p:cNvSpPr>
          <p:nvPr>
            <p:ph type="dt" sz="half" idx="10"/>
          </p:nvPr>
        </p:nvSpPr>
        <p:spPr/>
        <p:txBody>
          <a:bodyPr/>
          <a:lstStyle/>
          <a:p>
            <a:fld id="{BCB4CA23-2251-0A49-A41C-D75D4462708E}" type="datetimeFigureOut">
              <a:rPr lang="en-US" smtClean="0"/>
              <a:t>8/8/26</a:t>
            </a:fld>
            <a:endParaRPr lang="en-US"/>
          </a:p>
        </p:txBody>
      </p:sp>
      <p:sp>
        <p:nvSpPr>
          <p:cNvPr id="8" name="Footer Placeholder 7">
            <a:extLst>
              <a:ext uri="{FF2B5EF4-FFF2-40B4-BE49-F238E27FC236}">
                <a16:creationId xmlns:a16="http://schemas.microsoft.com/office/drawing/2014/main" id="{843911DD-F65E-A9D5-A54F-11C5A229195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D53B195-8922-E414-407F-68081675564D}"/>
              </a:ext>
            </a:extLst>
          </p:cNvPr>
          <p:cNvSpPr>
            <a:spLocks noGrp="1"/>
          </p:cNvSpPr>
          <p:nvPr>
            <p:ph type="sldNum" sz="quarter" idx="12"/>
          </p:nvPr>
        </p:nvSpPr>
        <p:spPr/>
        <p:txBody>
          <a:bodyPr/>
          <a:lstStyle/>
          <a:p>
            <a:fld id="{C9F194C5-4AA8-F542-B3E2-76A9C864E917}" type="slidenum">
              <a:rPr lang="en-US" smtClean="0"/>
              <a:t>‹#›</a:t>
            </a:fld>
            <a:endParaRPr lang="en-US"/>
          </a:p>
        </p:txBody>
      </p:sp>
    </p:spTree>
    <p:extLst>
      <p:ext uri="{BB962C8B-B14F-4D97-AF65-F5344CB8AC3E}">
        <p14:creationId xmlns:p14="http://schemas.microsoft.com/office/powerpoint/2010/main" val="3792472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38DFA-4DD0-E749-5684-46C09118CD9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CBB4811-FE81-8902-CE6B-1083FD41C233}"/>
              </a:ext>
            </a:extLst>
          </p:cNvPr>
          <p:cNvSpPr>
            <a:spLocks noGrp="1"/>
          </p:cNvSpPr>
          <p:nvPr>
            <p:ph type="dt" sz="half" idx="10"/>
          </p:nvPr>
        </p:nvSpPr>
        <p:spPr/>
        <p:txBody>
          <a:bodyPr/>
          <a:lstStyle/>
          <a:p>
            <a:fld id="{BCB4CA23-2251-0A49-A41C-D75D4462708E}" type="datetimeFigureOut">
              <a:rPr lang="en-US" smtClean="0"/>
              <a:t>8/8/26</a:t>
            </a:fld>
            <a:endParaRPr lang="en-US"/>
          </a:p>
        </p:txBody>
      </p:sp>
      <p:sp>
        <p:nvSpPr>
          <p:cNvPr id="4" name="Footer Placeholder 3">
            <a:extLst>
              <a:ext uri="{FF2B5EF4-FFF2-40B4-BE49-F238E27FC236}">
                <a16:creationId xmlns:a16="http://schemas.microsoft.com/office/drawing/2014/main" id="{6827AC81-2D5B-428E-8DAB-3EAEE0A12B4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8F0C869-7EEA-1D13-4E95-FC15C70B5F82}"/>
              </a:ext>
            </a:extLst>
          </p:cNvPr>
          <p:cNvSpPr>
            <a:spLocks noGrp="1"/>
          </p:cNvSpPr>
          <p:nvPr>
            <p:ph type="sldNum" sz="quarter" idx="12"/>
          </p:nvPr>
        </p:nvSpPr>
        <p:spPr/>
        <p:txBody>
          <a:bodyPr/>
          <a:lstStyle/>
          <a:p>
            <a:fld id="{C9F194C5-4AA8-F542-B3E2-76A9C864E917}" type="slidenum">
              <a:rPr lang="en-US" smtClean="0"/>
              <a:t>‹#›</a:t>
            </a:fld>
            <a:endParaRPr lang="en-US"/>
          </a:p>
        </p:txBody>
      </p:sp>
    </p:spTree>
    <p:extLst>
      <p:ext uri="{BB962C8B-B14F-4D97-AF65-F5344CB8AC3E}">
        <p14:creationId xmlns:p14="http://schemas.microsoft.com/office/powerpoint/2010/main" val="3365954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ED3C2C-83B6-9C5F-453B-E1E542942BE7}"/>
              </a:ext>
            </a:extLst>
          </p:cNvPr>
          <p:cNvSpPr>
            <a:spLocks noGrp="1"/>
          </p:cNvSpPr>
          <p:nvPr>
            <p:ph type="dt" sz="half" idx="10"/>
          </p:nvPr>
        </p:nvSpPr>
        <p:spPr/>
        <p:txBody>
          <a:bodyPr/>
          <a:lstStyle/>
          <a:p>
            <a:fld id="{BCB4CA23-2251-0A49-A41C-D75D4462708E}" type="datetimeFigureOut">
              <a:rPr lang="en-US" smtClean="0"/>
              <a:t>8/8/26</a:t>
            </a:fld>
            <a:endParaRPr lang="en-US"/>
          </a:p>
        </p:txBody>
      </p:sp>
      <p:sp>
        <p:nvSpPr>
          <p:cNvPr id="3" name="Footer Placeholder 2">
            <a:extLst>
              <a:ext uri="{FF2B5EF4-FFF2-40B4-BE49-F238E27FC236}">
                <a16:creationId xmlns:a16="http://schemas.microsoft.com/office/drawing/2014/main" id="{8AF2F6FC-FB84-A77C-CC81-04CCFFB9D4A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CBA5DB7-A039-1BE9-77E2-65937176D279}"/>
              </a:ext>
            </a:extLst>
          </p:cNvPr>
          <p:cNvSpPr>
            <a:spLocks noGrp="1"/>
          </p:cNvSpPr>
          <p:nvPr>
            <p:ph type="sldNum" sz="quarter" idx="12"/>
          </p:nvPr>
        </p:nvSpPr>
        <p:spPr/>
        <p:txBody>
          <a:bodyPr/>
          <a:lstStyle/>
          <a:p>
            <a:fld id="{C9F194C5-4AA8-F542-B3E2-76A9C864E917}" type="slidenum">
              <a:rPr lang="en-US" smtClean="0"/>
              <a:t>‹#›</a:t>
            </a:fld>
            <a:endParaRPr lang="en-US"/>
          </a:p>
        </p:txBody>
      </p:sp>
    </p:spTree>
    <p:extLst>
      <p:ext uri="{BB962C8B-B14F-4D97-AF65-F5344CB8AC3E}">
        <p14:creationId xmlns:p14="http://schemas.microsoft.com/office/powerpoint/2010/main" val="10051128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5E9E3-A249-4608-C1F6-15C8F578287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42A1B72-2E60-E769-55A7-C947C976E0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8AA652A-D70E-F3C7-AB72-7EED600941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BD0DFFE-C2BF-9549-842C-F19A38688CA9}"/>
              </a:ext>
            </a:extLst>
          </p:cNvPr>
          <p:cNvSpPr>
            <a:spLocks noGrp="1"/>
          </p:cNvSpPr>
          <p:nvPr>
            <p:ph type="dt" sz="half" idx="10"/>
          </p:nvPr>
        </p:nvSpPr>
        <p:spPr/>
        <p:txBody>
          <a:bodyPr/>
          <a:lstStyle/>
          <a:p>
            <a:fld id="{BCB4CA23-2251-0A49-A41C-D75D4462708E}" type="datetimeFigureOut">
              <a:rPr lang="en-US" smtClean="0"/>
              <a:t>8/8/26</a:t>
            </a:fld>
            <a:endParaRPr lang="en-US"/>
          </a:p>
        </p:txBody>
      </p:sp>
      <p:sp>
        <p:nvSpPr>
          <p:cNvPr id="6" name="Footer Placeholder 5">
            <a:extLst>
              <a:ext uri="{FF2B5EF4-FFF2-40B4-BE49-F238E27FC236}">
                <a16:creationId xmlns:a16="http://schemas.microsoft.com/office/drawing/2014/main" id="{761A241F-EEE1-E8BE-0CC8-62FE90766B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3775F4-73C3-CE48-1A34-31F4895DB345}"/>
              </a:ext>
            </a:extLst>
          </p:cNvPr>
          <p:cNvSpPr>
            <a:spLocks noGrp="1"/>
          </p:cNvSpPr>
          <p:nvPr>
            <p:ph type="sldNum" sz="quarter" idx="12"/>
          </p:nvPr>
        </p:nvSpPr>
        <p:spPr/>
        <p:txBody>
          <a:bodyPr/>
          <a:lstStyle/>
          <a:p>
            <a:fld id="{C9F194C5-4AA8-F542-B3E2-76A9C864E917}" type="slidenum">
              <a:rPr lang="en-US" smtClean="0"/>
              <a:t>‹#›</a:t>
            </a:fld>
            <a:endParaRPr lang="en-US"/>
          </a:p>
        </p:txBody>
      </p:sp>
    </p:spTree>
    <p:extLst>
      <p:ext uri="{BB962C8B-B14F-4D97-AF65-F5344CB8AC3E}">
        <p14:creationId xmlns:p14="http://schemas.microsoft.com/office/powerpoint/2010/main" val="618120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FE423-BDE6-F177-51F9-D4E993E41B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FD710AC-05C8-17A9-8903-D845C22BCA5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0333B23-B8A4-D695-2542-65DA9DC2C0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E01C209-7D95-D464-28C4-B3883A168B1F}"/>
              </a:ext>
            </a:extLst>
          </p:cNvPr>
          <p:cNvSpPr>
            <a:spLocks noGrp="1"/>
          </p:cNvSpPr>
          <p:nvPr>
            <p:ph type="dt" sz="half" idx="10"/>
          </p:nvPr>
        </p:nvSpPr>
        <p:spPr/>
        <p:txBody>
          <a:bodyPr/>
          <a:lstStyle/>
          <a:p>
            <a:fld id="{BCB4CA23-2251-0A49-A41C-D75D4462708E}" type="datetimeFigureOut">
              <a:rPr lang="en-US" smtClean="0"/>
              <a:t>8/8/26</a:t>
            </a:fld>
            <a:endParaRPr lang="en-US"/>
          </a:p>
        </p:txBody>
      </p:sp>
      <p:sp>
        <p:nvSpPr>
          <p:cNvPr id="6" name="Footer Placeholder 5">
            <a:extLst>
              <a:ext uri="{FF2B5EF4-FFF2-40B4-BE49-F238E27FC236}">
                <a16:creationId xmlns:a16="http://schemas.microsoft.com/office/drawing/2014/main" id="{E3A9DD53-942C-214D-DB7E-E2DDA6FAEB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8B86F6-A77F-E547-5351-D310B164B240}"/>
              </a:ext>
            </a:extLst>
          </p:cNvPr>
          <p:cNvSpPr>
            <a:spLocks noGrp="1"/>
          </p:cNvSpPr>
          <p:nvPr>
            <p:ph type="sldNum" sz="quarter" idx="12"/>
          </p:nvPr>
        </p:nvSpPr>
        <p:spPr/>
        <p:txBody>
          <a:bodyPr/>
          <a:lstStyle/>
          <a:p>
            <a:fld id="{C9F194C5-4AA8-F542-B3E2-76A9C864E917}" type="slidenum">
              <a:rPr lang="en-US" smtClean="0"/>
              <a:t>‹#›</a:t>
            </a:fld>
            <a:endParaRPr lang="en-US"/>
          </a:p>
        </p:txBody>
      </p:sp>
    </p:spTree>
    <p:extLst>
      <p:ext uri="{BB962C8B-B14F-4D97-AF65-F5344CB8AC3E}">
        <p14:creationId xmlns:p14="http://schemas.microsoft.com/office/powerpoint/2010/main" val="25606953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76A8E-0B75-F1A8-4DAE-E9E05705DEE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FFD04E5-CDAD-E69A-46BC-8E693D82355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A45E45-5FA9-12E7-EEE2-BDCFCC08E03C}"/>
              </a:ext>
            </a:extLst>
          </p:cNvPr>
          <p:cNvSpPr>
            <a:spLocks noGrp="1"/>
          </p:cNvSpPr>
          <p:nvPr>
            <p:ph type="dt" sz="half" idx="10"/>
          </p:nvPr>
        </p:nvSpPr>
        <p:spPr/>
        <p:txBody>
          <a:bodyPr/>
          <a:lstStyle/>
          <a:p>
            <a:fld id="{BCB4CA23-2251-0A49-A41C-D75D4462708E}" type="datetimeFigureOut">
              <a:rPr lang="en-US" smtClean="0"/>
              <a:t>8/8/26</a:t>
            </a:fld>
            <a:endParaRPr lang="en-US"/>
          </a:p>
        </p:txBody>
      </p:sp>
      <p:sp>
        <p:nvSpPr>
          <p:cNvPr id="5" name="Footer Placeholder 4">
            <a:extLst>
              <a:ext uri="{FF2B5EF4-FFF2-40B4-BE49-F238E27FC236}">
                <a16:creationId xmlns:a16="http://schemas.microsoft.com/office/drawing/2014/main" id="{EE211455-4483-824A-DE6B-21013649CB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54B716-F79E-E99F-FC62-68438CD09435}"/>
              </a:ext>
            </a:extLst>
          </p:cNvPr>
          <p:cNvSpPr>
            <a:spLocks noGrp="1"/>
          </p:cNvSpPr>
          <p:nvPr>
            <p:ph type="sldNum" sz="quarter" idx="12"/>
          </p:nvPr>
        </p:nvSpPr>
        <p:spPr/>
        <p:txBody>
          <a:bodyPr/>
          <a:lstStyle/>
          <a:p>
            <a:fld id="{C9F194C5-4AA8-F542-B3E2-76A9C864E917}" type="slidenum">
              <a:rPr lang="en-US" smtClean="0"/>
              <a:t>‹#›</a:t>
            </a:fld>
            <a:endParaRPr lang="en-US"/>
          </a:p>
        </p:txBody>
      </p:sp>
    </p:spTree>
    <p:extLst>
      <p:ext uri="{BB962C8B-B14F-4D97-AF65-F5344CB8AC3E}">
        <p14:creationId xmlns:p14="http://schemas.microsoft.com/office/powerpoint/2010/main" val="4006882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3E8541-6CF1-48AD-D10E-CA50F62BF84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4C38D30-E423-88C4-1317-FA55546E171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D2ABFD8-8E16-A2FD-F6F3-3E7A75F4EEE2}"/>
              </a:ext>
            </a:extLst>
          </p:cNvPr>
          <p:cNvSpPr>
            <a:spLocks noGrp="1"/>
          </p:cNvSpPr>
          <p:nvPr>
            <p:ph type="dt" sz="half" idx="10"/>
          </p:nvPr>
        </p:nvSpPr>
        <p:spPr/>
        <p:txBody>
          <a:bodyPr/>
          <a:lstStyle/>
          <a:p>
            <a:fld id="{BCB4CA23-2251-0A49-A41C-D75D4462708E}" type="datetimeFigureOut">
              <a:rPr lang="en-US" smtClean="0"/>
              <a:t>8/8/26</a:t>
            </a:fld>
            <a:endParaRPr lang="en-US"/>
          </a:p>
        </p:txBody>
      </p:sp>
      <p:sp>
        <p:nvSpPr>
          <p:cNvPr id="5" name="Footer Placeholder 4">
            <a:extLst>
              <a:ext uri="{FF2B5EF4-FFF2-40B4-BE49-F238E27FC236}">
                <a16:creationId xmlns:a16="http://schemas.microsoft.com/office/drawing/2014/main" id="{D3FB5829-CDBA-B3D2-B82E-94E71F95FD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1A49C3-66FE-4B54-4A5A-F522AEDC83AE}"/>
              </a:ext>
            </a:extLst>
          </p:cNvPr>
          <p:cNvSpPr>
            <a:spLocks noGrp="1"/>
          </p:cNvSpPr>
          <p:nvPr>
            <p:ph type="sldNum" sz="quarter" idx="12"/>
          </p:nvPr>
        </p:nvSpPr>
        <p:spPr/>
        <p:txBody>
          <a:bodyPr/>
          <a:lstStyle/>
          <a:p>
            <a:fld id="{C9F194C5-4AA8-F542-B3E2-76A9C864E917}" type="slidenum">
              <a:rPr lang="en-US" smtClean="0"/>
              <a:t>‹#›</a:t>
            </a:fld>
            <a:endParaRPr lang="en-US"/>
          </a:p>
        </p:txBody>
      </p:sp>
    </p:spTree>
    <p:extLst>
      <p:ext uri="{BB962C8B-B14F-4D97-AF65-F5344CB8AC3E}">
        <p14:creationId xmlns:p14="http://schemas.microsoft.com/office/powerpoint/2010/main" val="5510656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DF8282-C12C-B922-32DD-ACA675DB25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3B5FA94-87FE-79EF-A2EF-5C913317A7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ABF7EA-7156-310F-E4B0-B870C93B5A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CB4CA23-2251-0A49-A41C-D75D4462708E}" type="datetimeFigureOut">
              <a:rPr lang="en-US" smtClean="0"/>
              <a:t>8/8/26</a:t>
            </a:fld>
            <a:endParaRPr lang="en-US"/>
          </a:p>
        </p:txBody>
      </p:sp>
      <p:sp>
        <p:nvSpPr>
          <p:cNvPr id="5" name="Footer Placeholder 4">
            <a:extLst>
              <a:ext uri="{FF2B5EF4-FFF2-40B4-BE49-F238E27FC236}">
                <a16:creationId xmlns:a16="http://schemas.microsoft.com/office/drawing/2014/main" id="{7A5D7B0C-A1DF-B78B-DBB1-A294AC1F42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A063D69-071C-375F-766A-3A60C2CA7F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9F194C5-4AA8-F542-B3E2-76A9C864E917}" type="slidenum">
              <a:rPr lang="en-US" smtClean="0"/>
              <a:t>‹#›</a:t>
            </a:fld>
            <a:endParaRPr lang="en-US"/>
          </a:p>
        </p:txBody>
      </p:sp>
    </p:spTree>
    <p:extLst>
      <p:ext uri="{BB962C8B-B14F-4D97-AF65-F5344CB8AC3E}">
        <p14:creationId xmlns:p14="http://schemas.microsoft.com/office/powerpoint/2010/main" val="3611221728"/>
      </p:ext>
    </p:extLst>
  </p:cSld>
  <p:clrMap bg1="lt1" tx1="dk1" bg2="lt2" tx2="dk2" accent1="accent1" accent2="accent2" accent3="accent3" accent4="accent4" accent5="accent5" accent6="accent6" hlink="hlink" folHlink="folHlink"/>
  <p:sldLayoutIdLst>
    <p:sldLayoutId id="2147484053" r:id="rId1"/>
    <p:sldLayoutId id="2147484054" r:id="rId2"/>
    <p:sldLayoutId id="2147484055" r:id="rId3"/>
    <p:sldLayoutId id="2147484056" r:id="rId4"/>
    <p:sldLayoutId id="2147484057" r:id="rId5"/>
    <p:sldLayoutId id="2147484058" r:id="rId6"/>
    <p:sldLayoutId id="2147484059" r:id="rId7"/>
    <p:sldLayoutId id="2147484060" r:id="rId8"/>
    <p:sldLayoutId id="2147484061" r:id="rId9"/>
    <p:sldLayoutId id="2147484062" r:id="rId10"/>
    <p:sldLayoutId id="214748406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researchoutreach.org/articles/harnessing-usability-choose-appropriate-incontinence-care-products/" TargetMode="External"/><Relationship Id="rId3" Type="http://schemas.openxmlformats.org/officeDocument/2006/relationships/diagramLayout" Target="../diagrams/layout1.xml"/><Relationship Id="rId7" Type="http://schemas.openxmlformats.org/officeDocument/2006/relationships/image" Target="../media/image2.jp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istockphoto.com/illustrations/examples-vector"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lugarsalud.blogspot.com/2023/02/tratamiento-de-la-osteoporosis-parte2.html"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frontiersin.org/articles/10.3389/fimmu.2021.687037/full"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frontiersin.org/articles/10.3389/fphys.2023.1177829/full"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health.harvard.edu/healthy-aging-and-longevity/why-do-i-shrink-in-height-as-i-age" TargetMode="External"/><Relationship Id="rId3" Type="http://schemas.openxmlformats.org/officeDocument/2006/relationships/diagramLayout" Target="../diagrams/layout2.xml"/><Relationship Id="rId7" Type="http://schemas.openxmlformats.org/officeDocument/2006/relationships/image" Target="../media/image12.jp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health.harvard.edu/womens-health/osteoporosis-a-guide-to-prevention-and-treatment?utm_source=chatgpt.co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www.osteoporosis.foundation/" TargetMode="External"/><Relationship Id="rId4" Type="http://schemas.openxmlformats.org/officeDocument/2006/relationships/hyperlink" Target="https://www.hssib.org.uk/"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nogg.org.uk/?utm_source=chatgpt.com"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theros.org.uk/" TargetMode="External"/><Relationship Id="rId2" Type="http://schemas.openxmlformats.org/officeDocument/2006/relationships/hyperlink" Target="https://www.nogg.org.uk/" TargetMode="External"/><Relationship Id="rId1" Type="http://schemas.openxmlformats.org/officeDocument/2006/relationships/slideLayout" Target="../slideLayouts/slideLayout2.xml"/><Relationship Id="rId4" Type="http://schemas.openxmlformats.org/officeDocument/2006/relationships/hyperlink" Target="https://theros.org.uk/information-and-support/exercise/exercise-for-bones/strength-exercise-to-help-make-your-bones-stronger/?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EAF3FA"/>
            </a:gs>
            <a:gs pos="100000">
              <a:srgbClr val="FFFFFF"/>
            </a:gs>
          </a:gsLst>
          <a:lin ang="5400000" scaled="0"/>
        </a:gradFill>
        <a:effectLst/>
      </p:bgPr>
    </p:bg>
    <p:spTree>
      <p:nvGrpSpPr>
        <p:cNvPr id="1" name=""/>
        <p:cNvGrpSpPr/>
        <p:nvPr/>
      </p:nvGrpSpPr>
      <p:grpSpPr>
        <a:xfrm>
          <a:off x="0" y="0"/>
          <a:ext cx="0" cy="0"/>
          <a:chOff x="0" y="0"/>
          <a:chExt cx="0" cy="0"/>
        </a:xfrm>
      </p:grpSpPr>
      <p:sp>
        <p:nvSpPr>
          <p:cNvPr id="10" name="Top Accent Band"/>
          <p:cNvSpPr/>
          <p:nvPr/>
        </p:nvSpPr>
        <p:spPr>
          <a:xfrm>
            <a:off x="0" y="0"/>
            <a:ext cx="12192000" cy="146304"/>
          </a:xfrm>
          <a:prstGeom prst="rect">
            <a:avLst/>
          </a:prstGeom>
          <a:gradFill>
            <a:gsLst>
              <a:gs pos="0">
                <a:srgbClr val="1F4E79"/>
              </a:gs>
              <a:gs pos="100000">
                <a:srgbClr val="2E9CCA"/>
              </a:gs>
            </a:gsLst>
            <a:lin ang="0" scaled="1"/>
          </a:gradFill>
          <a:ln>
            <a:noFill/>
          </a:ln>
        </p:spPr>
        <p:txBody>
          <a:bodyPr/>
          <a:lstStyle/>
          <a:p>
            <a:endParaRPr lang="en-US"/>
          </a:p>
        </p:txBody>
      </p:sp>
      <p:sp>
        <p:nvSpPr>
          <p:cNvPr id="11" name="Title Accent Bar"/>
          <p:cNvSpPr/>
          <p:nvPr/>
        </p:nvSpPr>
        <p:spPr>
          <a:xfrm>
            <a:off x="1524000" y="3520000"/>
            <a:ext cx="2743200" cy="45720"/>
          </a:xfrm>
          <a:prstGeom prst="rect">
            <a:avLst/>
          </a:prstGeom>
          <a:solidFill>
            <a:srgbClr val="2E9CCA"/>
          </a:solidFill>
          <a:ln>
            <a:noFill/>
          </a:ln>
        </p:spPr>
        <p:txBody>
          <a:bodyPr/>
          <a:lstStyle/>
          <a:p>
            <a:endParaRPr lang="en-US"/>
          </a:p>
        </p:txBody>
      </p:sp>
      <p:sp>
        <p:nvSpPr>
          <p:cNvPr id="12" name="Bottom Accent Band"/>
          <p:cNvSpPr/>
          <p:nvPr/>
        </p:nvSpPr>
        <p:spPr>
          <a:xfrm>
            <a:off x="0" y="6379464"/>
            <a:ext cx="12192000" cy="478536"/>
          </a:xfrm>
          <a:prstGeom prst="rect">
            <a:avLst/>
          </a:prstGeom>
          <a:gradFill>
            <a:gsLst>
              <a:gs pos="0">
                <a:srgbClr val="1F4E79"/>
              </a:gs>
              <a:gs pos="100000">
                <a:srgbClr val="2E9CCA"/>
              </a:gs>
            </a:gsLst>
            <a:lin ang="0" scaled="1"/>
          </a:gradFill>
          <a:ln>
            <a:noFill/>
          </a:ln>
        </p:spPr>
        <p:txBody>
          <a:bodyPr/>
          <a:lstStyle/>
          <a:p>
            <a:endParaRPr lang="en-US"/>
          </a:p>
        </p:txBody>
      </p:sp>
      <p:sp>
        <p:nvSpPr>
          <p:cNvPr id="2" name="Title 1">
            <a:extLst>
              <a:ext uri="{FF2B5EF4-FFF2-40B4-BE49-F238E27FC236}">
                <a16:creationId xmlns:a16="http://schemas.microsoft.com/office/drawing/2014/main" id="{D8F1C748-61D9-84A4-6772-937E762E070A}"/>
              </a:ext>
            </a:extLst>
          </p:cNvPr>
          <p:cNvSpPr>
            <a:spLocks noGrp="1"/>
          </p:cNvSpPr>
          <p:nvPr>
            <p:ph type="ctrTitle"/>
          </p:nvPr>
        </p:nvSpPr>
        <p:spPr>
          <a:xfrm>
            <a:off x="1524000" y="1988457"/>
            <a:ext cx="9144000" cy="1521506"/>
          </a:xfrm>
        </p:spPr>
        <p:txBody>
          <a:bodyPr>
            <a:normAutofit/>
          </a:bodyPr>
          <a:lstStyle/>
          <a:p>
            <a:r>
              <a:rPr lang="en-US" sz="2400" b="1">
                <a:solidFill>
                  <a:srgbClr val="1F4E79"/>
                </a:solidFill>
                <a:latin typeface="Arial" panose="020B0604020202020204" pitchFamily="34" charset="0"/>
                <a:cs typeface="Arial" panose="020B0604020202020204" pitchFamily="34" charset="0"/>
              </a:rPr>
              <a:t>MSc Public Health and Social Care</a:t>
            </a:r>
            <a:br>
              <a:rPr lang="en-US" sz="2400" b="1">
                <a:latin typeface="Arial" panose="020B0604020202020204" pitchFamily="34" charset="0"/>
                <a:cs typeface="Arial" panose="020B0604020202020204" pitchFamily="34" charset="0"/>
              </a:rPr>
            </a:br>
            <a:r>
              <a:rPr lang="en-US" sz="2400">
                <a:solidFill>
                  <a:srgbClr val="2E75B6"/>
                </a:solidFill>
                <a:latin typeface="Arial" panose="020B0604020202020204" pitchFamily="34" charset="0"/>
                <a:cs typeface="Arial" panose="020B0604020202020204" pitchFamily="34" charset="0"/>
              </a:rPr>
              <a:t>Module: Community Care and Management of Long-term Conditions </a:t>
            </a:r>
            <a:br>
              <a:rPr lang="en-US" sz="2400">
                <a:latin typeface="Arial" panose="020B0604020202020204" pitchFamily="34" charset="0"/>
                <a:cs typeface="Arial" panose="020B0604020202020204" pitchFamily="34" charset="0"/>
              </a:rPr>
            </a:br>
            <a:r>
              <a:rPr lang="en-US" sz="2400">
                <a:solidFill>
                  <a:srgbClr val="2E75B6"/>
                </a:solidFill>
                <a:latin typeface="Arial" panose="020B0604020202020204" pitchFamily="34" charset="0"/>
                <a:cs typeface="Arial" panose="020B0604020202020204" pitchFamily="34" charset="0"/>
              </a:rPr>
              <a:t>Module Code: LCHS7003</a:t>
            </a:r>
          </a:p>
        </p:txBody>
      </p:sp>
      <p:sp>
        <p:nvSpPr>
          <p:cNvPr id="3" name="Subtitle 2">
            <a:extLst>
              <a:ext uri="{FF2B5EF4-FFF2-40B4-BE49-F238E27FC236}">
                <a16:creationId xmlns:a16="http://schemas.microsoft.com/office/drawing/2014/main" id="{EE9B9BA9-C4B8-5FD3-2732-9AA7FA599C45}"/>
              </a:ext>
            </a:extLst>
          </p:cNvPr>
          <p:cNvSpPr>
            <a:spLocks noGrp="1"/>
          </p:cNvSpPr>
          <p:nvPr>
            <p:ph type="subTitle" idx="1"/>
          </p:nvPr>
        </p:nvSpPr>
        <p:spPr>
          <a:xfrm>
            <a:off x="1524000" y="3602038"/>
            <a:ext cx="9144000" cy="2563984"/>
          </a:xfrm>
        </p:spPr>
        <p:txBody>
          <a:bodyPr>
            <a:normAutofit fontScale="92500"/>
          </a:bodyPr>
          <a:lstStyle/>
          <a:p>
            <a:r>
              <a:rPr lang="en-US" sz="2200">
                <a:solidFill>
                  <a:srgbClr val="1F3864"/>
                </a:solidFill>
                <a:latin typeface="Arial" panose="020B0604020202020204" pitchFamily="34" charset="0"/>
                <a:cs typeface="Arial" panose="020B0604020202020204" pitchFamily="34" charset="0"/>
              </a:rPr>
              <a:t>Student: Violeta Pinderova </a:t>
            </a:r>
          </a:p>
          <a:p>
            <a:r>
              <a:rPr lang="en-US" sz="2200">
                <a:solidFill>
                  <a:srgbClr val="1F3864"/>
                </a:solidFill>
                <a:latin typeface="Arial" panose="020B0604020202020204" pitchFamily="34" charset="0"/>
                <a:cs typeface="Arial" panose="020B0604020202020204" pitchFamily="34" charset="0"/>
              </a:rPr>
              <a:t>Student Number: 2247133</a:t>
            </a:r>
          </a:p>
          <a:p>
            <a:r>
              <a:rPr lang="en-US" sz="2200">
                <a:solidFill>
                  <a:srgbClr val="1F3864"/>
                </a:solidFill>
                <a:latin typeface="Arial" panose="020B0604020202020204" pitchFamily="34" charset="0"/>
                <a:cs typeface="Arial" panose="020B0604020202020204" pitchFamily="34" charset="0"/>
              </a:rPr>
              <a:t>Lecturer: Muhammad Khan</a:t>
            </a:r>
          </a:p>
          <a:p>
            <a:r>
              <a:rPr lang="en-US" sz="2200" b="1">
                <a:solidFill>
                  <a:srgbClr val="1F4E79"/>
                </a:solidFill>
                <a:latin typeface="Arial" panose="020B0604020202020204" pitchFamily="34" charset="0"/>
                <a:cs typeface="Arial" panose="020B0604020202020204" pitchFamily="34" charset="0"/>
              </a:rPr>
              <a:t>Presentation Title: Osteoporosis</a:t>
            </a:r>
          </a:p>
          <a:p>
            <a:r>
              <a:rPr lang="en-GB" sz="2200" b="1">
                <a:solidFill>
                  <a:srgbClr val="2E9CCA"/>
                </a:solidFill>
                <a:latin typeface="Arial" panose="020B0604020202020204" pitchFamily="34" charset="0"/>
                <a:cs typeface="Arial" panose="020B0604020202020204" pitchFamily="34" charset="0"/>
              </a:rPr>
              <a:t>Audience:</a:t>
            </a:r>
            <a:r>
              <a:rPr lang="en-GB" sz="2200" i="1">
                <a:latin typeface="Arial" panose="020B0604020202020204" pitchFamily="34" charset="0"/>
                <a:cs typeface="Arial" panose="020B0604020202020204" pitchFamily="34" charset="0"/>
              </a:rPr>
              <a:t> </a:t>
            </a:r>
            <a:r>
              <a:rPr lang="en-GB" sz="2200">
                <a:solidFill>
                  <a:srgbClr val="44546A"/>
                </a:solidFill>
                <a:latin typeface="Arial" panose="020B0604020202020204" pitchFamily="34" charset="0"/>
                <a:cs typeface="Arial" panose="020B0604020202020204" pitchFamily="34" charset="0"/>
              </a:rPr>
              <a:t>This presentation is designed for community nurses, who play a vital role in the early identification, assessment, prevention, education, and long-term management of people living with osteoporosis.</a:t>
            </a:r>
          </a:p>
          <a:p>
            <a:endParaRPr lang="en-US" sz="2200">
              <a:latin typeface="Arial" panose="020B0604020202020204" pitchFamily="34" charset="0"/>
              <a:cs typeface="Arial" panose="020B0604020202020204" pitchFamily="34" charset="0"/>
            </a:endParaRPr>
          </a:p>
          <a:p>
            <a:endParaRPr lang="en-US" dirty="0"/>
          </a:p>
        </p:txBody>
      </p:sp>
      <p:pic>
        <p:nvPicPr>
          <p:cNvPr id="5" name="Picture 4" descr="Text&#10;&#10;Description automatically generated">
            <a:extLst>
              <a:ext uri="{FF2B5EF4-FFF2-40B4-BE49-F238E27FC236}">
                <a16:creationId xmlns:a16="http://schemas.microsoft.com/office/drawing/2014/main" id="{C3715A97-7C12-4B07-9EE8-ACD18DB8518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117750" y="871126"/>
            <a:ext cx="1771787" cy="962025"/>
          </a:xfrm>
          <a:prstGeom prst="rect">
            <a:avLst/>
          </a:prstGeom>
        </p:spPr>
      </p:pic>
    </p:spTree>
    <p:extLst>
      <p:ext uri="{BB962C8B-B14F-4D97-AF65-F5344CB8AC3E}">
        <p14:creationId xmlns:p14="http://schemas.microsoft.com/office/powerpoint/2010/main" val="22881721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0" name="Rectangle 6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Freeform: Shape 7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0" name="Rectangle 7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81A111-6E3B-B6CB-E12F-88800EB73E70}"/>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latin typeface="Arial" panose="020B0604020202020204" pitchFamily="34" charset="0"/>
                <a:cs typeface="Arial" panose="020B0604020202020204" pitchFamily="34" charset="0"/>
              </a:rPr>
              <a:t>Learning Outcomes</a:t>
            </a:r>
          </a:p>
        </p:txBody>
      </p:sp>
      <p:sp>
        <p:nvSpPr>
          <p:cNvPr id="63" name="Content Placeholder 2">
            <a:extLst>
              <a:ext uri="{FF2B5EF4-FFF2-40B4-BE49-F238E27FC236}">
                <a16:creationId xmlns:a16="http://schemas.microsoft.com/office/drawing/2014/main" id="{5844049B-56B6-B273-AEFA-3C02F77136E5}"/>
              </a:ext>
            </a:extLst>
          </p:cNvPr>
          <p:cNvSpPr>
            <a:spLocks noGrp="1"/>
          </p:cNvSpPr>
          <p:nvPr>
            <p:ph idx="1"/>
          </p:nvPr>
        </p:nvSpPr>
        <p:spPr>
          <a:xfrm>
            <a:off x="4810259" y="649480"/>
            <a:ext cx="6555347" cy="5546047"/>
          </a:xfrm>
        </p:spPr>
        <p:txBody>
          <a:bodyPr anchor="ctr">
            <a:normAutofit/>
          </a:bodyPr>
          <a:lstStyle/>
          <a:p>
            <a:r>
              <a:rPr lang="en-GB" sz="2000" b="1" dirty="0">
                <a:latin typeface="Arial" panose="020B0604020202020204" pitchFamily="34" charset="0"/>
                <a:cs typeface="Arial" panose="020B0604020202020204" pitchFamily="34" charset="0"/>
              </a:rPr>
              <a:t>By the end of this presentation participants will be able to:</a:t>
            </a:r>
          </a:p>
          <a:p>
            <a:r>
              <a:rPr lang="en-GB" sz="2000" dirty="0">
                <a:latin typeface="Arial" panose="020B0604020202020204" pitchFamily="34" charset="0"/>
                <a:cs typeface="Arial" panose="020B0604020202020204" pitchFamily="34" charset="0"/>
              </a:rPr>
              <a:t>Define osteoporosis and explain its pathophysiology.</a:t>
            </a:r>
          </a:p>
          <a:p>
            <a:r>
              <a:rPr lang="en-GB" sz="2000" dirty="0">
                <a:latin typeface="Arial" panose="020B0604020202020204" pitchFamily="34" charset="0"/>
                <a:cs typeface="Arial" panose="020B0604020202020204" pitchFamily="34" charset="0"/>
              </a:rPr>
              <a:t>Discuss UK and Global prevalence.</a:t>
            </a:r>
          </a:p>
          <a:p>
            <a:r>
              <a:rPr lang="en-GB" sz="2000" dirty="0">
                <a:latin typeface="Arial" panose="020B0604020202020204" pitchFamily="34" charset="0"/>
                <a:cs typeface="Arial" panose="020B0604020202020204" pitchFamily="34" charset="0"/>
              </a:rPr>
              <a:t>Evaluate the economic and social burden.</a:t>
            </a:r>
          </a:p>
          <a:p>
            <a:r>
              <a:rPr lang="en-GB" sz="2000" dirty="0">
                <a:latin typeface="Arial" panose="020B0604020202020204" pitchFamily="34" charset="0"/>
                <a:cs typeface="Arial" panose="020B0604020202020204" pitchFamily="34" charset="0"/>
              </a:rPr>
              <a:t>Describe diagnosis and assessment.</a:t>
            </a:r>
          </a:p>
          <a:p>
            <a:r>
              <a:rPr lang="en-GB" sz="2000" dirty="0">
                <a:latin typeface="Arial" panose="020B0604020202020204" pitchFamily="34" charset="0"/>
                <a:cs typeface="Arial" panose="020B0604020202020204" pitchFamily="34" charset="0"/>
              </a:rPr>
              <a:t>Explain evidence-based management using NICE guidance.</a:t>
            </a:r>
          </a:p>
          <a:p>
            <a:r>
              <a:rPr lang="en-GB" sz="2000" dirty="0">
                <a:latin typeface="Arial" panose="020B0604020202020204" pitchFamily="34" charset="0"/>
                <a:cs typeface="Arial" panose="020B0604020202020204" pitchFamily="34" charset="0"/>
              </a:rPr>
              <a:t>Compare pharmacological and non-pharmacological treatments.</a:t>
            </a:r>
          </a:p>
          <a:p>
            <a:r>
              <a:rPr lang="en-GB" sz="2000" dirty="0">
                <a:latin typeface="Arial" panose="020B0604020202020204" pitchFamily="34" charset="0"/>
                <a:cs typeface="Arial" panose="020B0604020202020204" pitchFamily="34" charset="0"/>
              </a:rPr>
              <a:t>Modifiable and Non-modifiable risk factors.</a:t>
            </a:r>
          </a:p>
          <a:p>
            <a:r>
              <a:rPr lang="en-GB" sz="2000" dirty="0">
                <a:latin typeface="Arial" panose="020B0604020202020204" pitchFamily="34" charset="0"/>
                <a:cs typeface="Arial" panose="020B0604020202020204" pitchFamily="34" charset="0"/>
              </a:rPr>
              <a:t>Evaluate prevention strategies.</a:t>
            </a:r>
          </a:p>
          <a:p>
            <a:r>
              <a:rPr lang="en-GB" sz="2000" dirty="0">
                <a:latin typeface="Arial" panose="020B0604020202020204" pitchFamily="34" charset="0"/>
                <a:cs typeface="Arial" panose="020B0604020202020204" pitchFamily="34" charset="0"/>
              </a:rPr>
              <a:t>Model </a:t>
            </a:r>
            <a:r>
              <a:rPr lang="en-GB" sz="2000">
                <a:latin typeface="Arial" panose="020B0604020202020204" pitchFamily="34" charset="0"/>
                <a:cs typeface="Arial" panose="020B0604020202020204" pitchFamily="34" charset="0"/>
              </a:rPr>
              <a:t>and Frameworks.</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endParaRPr lang="en-US" sz="2000" dirty="0"/>
          </a:p>
        </p:txBody>
      </p:sp>
    </p:spTree>
    <p:extLst>
      <p:ext uri="{BB962C8B-B14F-4D97-AF65-F5344CB8AC3E}">
        <p14:creationId xmlns:p14="http://schemas.microsoft.com/office/powerpoint/2010/main" val="3892700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B3604-4B50-0E9C-7646-CD21F1321E6B}"/>
              </a:ext>
            </a:extLst>
          </p:cNvPr>
          <p:cNvSpPr>
            <a:spLocks noGrp="1"/>
          </p:cNvSpPr>
          <p:nvPr>
            <p:ph type="title"/>
          </p:nvPr>
        </p:nvSpPr>
        <p:spPr>
          <a:xfrm>
            <a:off x="572493" y="238539"/>
            <a:ext cx="11018520" cy="1434415"/>
          </a:xfrm>
        </p:spPr>
        <p:txBody>
          <a:bodyPr anchor="b">
            <a:normAutofit/>
          </a:bodyPr>
          <a:lstStyle/>
          <a:p>
            <a:r>
              <a:rPr lang="en-US" sz="5400">
                <a:latin typeface="Arial" panose="020B0604020202020204" pitchFamily="34" charset="0"/>
                <a:cs typeface="Arial" panose="020B0604020202020204" pitchFamily="34" charset="0"/>
              </a:rPr>
              <a:t>Why Community Nurses?</a:t>
            </a:r>
          </a:p>
        </p:txBody>
      </p:sp>
      <p:graphicFrame>
        <p:nvGraphicFramePr>
          <p:cNvPr id="24" name="Content Placeholder 2">
            <a:extLst>
              <a:ext uri="{FF2B5EF4-FFF2-40B4-BE49-F238E27FC236}">
                <a16:creationId xmlns:a16="http://schemas.microsoft.com/office/drawing/2014/main" id="{3C16C256-3F4F-30CA-0524-92DAEC443BE5}"/>
              </a:ext>
            </a:extLst>
          </p:cNvPr>
          <p:cNvGraphicFramePr>
            <a:graphicFrameLocks noGrp="1"/>
          </p:cNvGraphicFramePr>
          <p:nvPr>
            <p:ph idx="1"/>
            <p:extLst>
              <p:ext uri="{D42A27DB-BD31-4B8C-83A1-F6EECF244321}">
                <p14:modId xmlns:p14="http://schemas.microsoft.com/office/powerpoint/2010/main" val="2532523877"/>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7" descr="Harnessing usability to choose appropriate incontinence care products ...">
            <a:extLst>
              <a:ext uri="{FF2B5EF4-FFF2-40B4-BE49-F238E27FC236}">
                <a16:creationId xmlns:a16="http://schemas.microsoft.com/office/drawing/2014/main" id="{AEBFA87B-92A8-D77E-DC9B-D737C249758E}"/>
              </a:ext>
            </a:extLst>
          </p:cNvPr>
          <p:cNvPicPr>
            <a:picLocks noChangeAspect="1"/>
          </p:cNvPicPr>
          <p:nvPr/>
        </p:nvPicPr>
        <p:blipFill>
          <a:blip r:embed="rId7">
            <a:extLst>
              <a:ext uri="{837473B0-CC2E-450A-ABE3-18F120FF3D39}">
                <a1611:picAttrSrcUrl xmlns:a1611="http://schemas.microsoft.com/office/drawing/2016/11/main" r:id="rId8"/>
              </a:ext>
            </a:extLst>
          </a:blip>
          <a:srcRect l="21901" r="14121" b="-3"/>
          <a:stretch>
            <a:fillRect/>
          </a:stretch>
        </p:blipFill>
        <p:spPr>
          <a:xfrm>
            <a:off x="7675658" y="2093976"/>
            <a:ext cx="3941064" cy="4096512"/>
          </a:xfrm>
          <a:prstGeom prst="rect">
            <a:avLst/>
          </a:prstGeom>
        </p:spPr>
      </p:pic>
      <p:sp>
        <p:nvSpPr>
          <p:cNvPr id="9" name="TextBox 8">
            <a:extLst>
              <a:ext uri="{FF2B5EF4-FFF2-40B4-BE49-F238E27FC236}">
                <a16:creationId xmlns:a16="http://schemas.microsoft.com/office/drawing/2014/main" id="{D8BBE0EA-A585-1AD4-25BB-41CD9D2F7309}"/>
              </a:ext>
            </a:extLst>
          </p:cNvPr>
          <p:cNvSpPr txBox="1"/>
          <p:nvPr/>
        </p:nvSpPr>
        <p:spPr>
          <a:xfrm>
            <a:off x="9006713" y="5990433"/>
            <a:ext cx="2610009"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8" tooltip="https://researchoutreach.org/articles/harnessing-usability-choose-appropriate-incontinence-care-product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32972126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E438B-58C1-2FA3-F2FC-058A1C473975}"/>
              </a:ext>
            </a:extLst>
          </p:cNvPr>
          <p:cNvSpPr>
            <a:spLocks noGrp="1"/>
          </p:cNvSpPr>
          <p:nvPr>
            <p:ph type="title"/>
          </p:nvPr>
        </p:nvSpPr>
        <p:spPr>
          <a:xfrm>
            <a:off x="1433015" y="386930"/>
            <a:ext cx="9504312" cy="1300554"/>
          </a:xfrm>
        </p:spPr>
        <p:txBody>
          <a:bodyPr anchor="b">
            <a:normAutofit fontScale="90000"/>
          </a:bodyPr>
          <a:lstStyle/>
          <a:p>
            <a:r>
              <a:rPr lang="en-GB" sz="3000" dirty="0">
                <a:solidFill>
                  <a:srgbClr val="156082"/>
                </a:solidFill>
                <a:latin typeface="Arial" panose="020B0604020202020204" pitchFamily="34" charset="0"/>
                <a:cs typeface="Arial" panose="020B0604020202020204" pitchFamily="34" charset="0"/>
              </a:rPr>
              <a:t>                                          </a:t>
            </a:r>
            <a:r>
              <a:rPr lang="en-GB" sz="3200" dirty="0">
                <a:solidFill>
                  <a:srgbClr val="156082"/>
                </a:solidFill>
                <a:latin typeface="Arial" panose="020B0604020202020204" pitchFamily="34" charset="0"/>
                <a:cs typeface="Arial" panose="020B0604020202020204" pitchFamily="34" charset="0"/>
              </a:rPr>
              <a:t>Definition and Pathophysiology</a:t>
            </a:r>
            <a:br>
              <a:rPr lang="en-GB" sz="3200" b="1" dirty="0">
                <a:latin typeface="Arial" panose="020B0604020202020204" pitchFamily="34" charset="0"/>
                <a:cs typeface="Arial" panose="020B0604020202020204" pitchFamily="34" charset="0"/>
              </a:rPr>
            </a:br>
            <a:endParaRPr 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B8828BF-7980-C97A-195F-CC7CB43EFCBC}"/>
              </a:ext>
            </a:extLst>
          </p:cNvPr>
          <p:cNvSpPr>
            <a:spLocks noGrp="1"/>
          </p:cNvSpPr>
          <p:nvPr>
            <p:ph idx="1"/>
          </p:nvPr>
        </p:nvSpPr>
        <p:spPr>
          <a:xfrm>
            <a:off x="6406429" y="2599509"/>
            <a:ext cx="4530898" cy="3639450"/>
          </a:xfrm>
        </p:spPr>
        <p:txBody>
          <a:bodyPr anchor="ctr">
            <a:normAutofit/>
          </a:bodyPr>
          <a:lstStyle/>
          <a:p>
            <a:pPr marL="0" indent="0">
              <a:buNone/>
            </a:pPr>
            <a:r>
              <a:rPr lang="en-GB" sz="1400">
                <a:latin typeface="Arial" panose="020B0604020202020204" pitchFamily="34" charset="0"/>
                <a:cs typeface="Arial" panose="020B0604020202020204" pitchFamily="34" charset="0"/>
              </a:rPr>
              <a:t>What is Osteoporosis?</a:t>
            </a:r>
          </a:p>
          <a:p>
            <a:pPr marL="0" indent="0">
              <a:buNone/>
            </a:pPr>
            <a:r>
              <a:rPr lang="en-GB" sz="1400">
                <a:latin typeface="Arial" panose="020B0604020202020204" pitchFamily="34" charset="0"/>
                <a:cs typeface="Arial" panose="020B0604020202020204" pitchFamily="34" charset="0"/>
              </a:rPr>
              <a:t>Definition</a:t>
            </a:r>
          </a:p>
          <a:p>
            <a:r>
              <a:rPr lang="en-GB" sz="1400">
                <a:latin typeface="Arial" panose="020B0604020202020204" pitchFamily="34" charset="0"/>
                <a:cs typeface="Arial" panose="020B0604020202020204" pitchFamily="34" charset="0"/>
              </a:rPr>
              <a:t>Osteoporosis is a chronic, progressive skeletal disorder characterised by reduced bone mineral density (BMD) and deterioration of bone microarchitecture, resulting in increased bone fragility and a higher risk of fractures (World Health Organization (WHO), 2004).</a:t>
            </a:r>
          </a:p>
          <a:p>
            <a:r>
              <a:rPr lang="en-GB" sz="1400">
                <a:latin typeface="Arial" panose="020B0604020202020204" pitchFamily="34" charset="0"/>
                <a:cs typeface="Arial" panose="020B0604020202020204" pitchFamily="34" charset="0"/>
              </a:rPr>
              <a:t>The condition develops when bone resorption by osteoclasts exceeds bone formation by osteoblasts, leading to a gradual loss of bone strength. Although osteoporosis can affect any bone, fractures most commonly occur at the hip, spine (vertebrae), and wrist, significantly affecting mobility, independence, and quality of life (Compston </a:t>
            </a:r>
            <a:r>
              <a:rPr lang="en-GB" sz="1400" i="1">
                <a:latin typeface="Arial" panose="020B0604020202020204" pitchFamily="34" charset="0"/>
                <a:cs typeface="Arial" panose="020B0604020202020204" pitchFamily="34" charset="0"/>
              </a:rPr>
              <a:t>et al.</a:t>
            </a:r>
            <a:r>
              <a:rPr lang="en-GB" sz="1400">
                <a:latin typeface="Arial" panose="020B0604020202020204" pitchFamily="34" charset="0"/>
                <a:cs typeface="Arial" panose="020B0604020202020204" pitchFamily="34" charset="0"/>
              </a:rPr>
              <a:t>, 2019).</a:t>
            </a:r>
          </a:p>
          <a:p>
            <a:endParaRPr lang="en-US" sz="1400" dirty="0"/>
          </a:p>
        </p:txBody>
      </p:sp>
      <p:pic>
        <p:nvPicPr>
          <p:cNvPr id="9" name="Picture 8" descr="1,900+ Examples Vector Stock Illustrations, Royalty-Free Vector ...">
            <a:extLst>
              <a:ext uri="{FF2B5EF4-FFF2-40B4-BE49-F238E27FC236}">
                <a16:creationId xmlns:a16="http://schemas.microsoft.com/office/drawing/2014/main" id="{5411C938-7446-F688-0A4F-0B2E1E76EE3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09259" y="2524715"/>
            <a:ext cx="5002348" cy="3714244"/>
          </a:xfrm>
          <a:prstGeom prst="rect">
            <a:avLst/>
          </a:prstGeom>
        </p:spPr>
      </p:pic>
      <p:sp>
        <p:nvSpPr>
          <p:cNvPr id="950" name="Accent Bar"/>
          <p:cNvSpPr/>
          <p:nvPr/>
        </p:nvSpPr>
        <p:spPr>
          <a:xfrm>
            <a:off x="0" y="0"/>
            <a:ext cx="12192000" cy="73152"/>
          </a:xfrm>
          <a:prstGeom prst="rect">
            <a:avLst/>
          </a:prstGeom>
          <a:solidFill>
            <a:srgbClr val="156082"/>
          </a:solidFill>
          <a:ln>
            <a:noFill/>
          </a:ln>
        </p:spPr>
        <p:txBody>
          <a:bodyPr/>
          <a:lstStyle/>
          <a:p>
            <a:endParaRPr/>
          </a:p>
        </p:txBody>
      </p:sp>
    </p:spTree>
    <p:extLst>
      <p:ext uri="{BB962C8B-B14F-4D97-AF65-F5344CB8AC3E}">
        <p14:creationId xmlns:p14="http://schemas.microsoft.com/office/powerpoint/2010/main" val="1605738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9" name="Picture 8" descr="LugarSalud. | el Lugar de la Salud: Tratamiento de la osteoporosis Parte 2">
            <a:extLst>
              <a:ext uri="{FF2B5EF4-FFF2-40B4-BE49-F238E27FC236}">
                <a16:creationId xmlns:a16="http://schemas.microsoft.com/office/drawing/2014/main" id="{B3BC0A7B-146D-5343-8F61-DA4297399142}"/>
              </a:ext>
            </a:extLst>
          </p:cNvPr>
          <p:cNvPicPr>
            <a:picLocks noChangeAspect="1"/>
          </p:cNvPicPr>
          <p:nvPr/>
        </p:nvPicPr>
        <p:blipFill>
          <a:blip r:embed="rId2">
            <a:alphaModFix amt="60000"/>
            <a:extLst>
              <a:ext uri="{837473B0-CC2E-450A-ABE3-18F120FF3D39}">
                <a1611:picAttrSrcUrl xmlns:a1611="http://schemas.microsoft.com/office/drawing/2016/11/main" r:id="rId3"/>
              </a:ext>
            </a:extLst>
          </a:blip>
          <a:srcRect/>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3DCBAAC5-B269-A335-FC87-454FE7A6A5EA}"/>
              </a:ext>
            </a:extLst>
          </p:cNvPr>
          <p:cNvSpPr>
            <a:spLocks noGrp="1"/>
          </p:cNvSpPr>
          <p:nvPr>
            <p:ph type="title"/>
          </p:nvPr>
        </p:nvSpPr>
        <p:spPr>
          <a:xfrm>
            <a:off x="838199" y="557189"/>
            <a:ext cx="4061347" cy="5571899"/>
          </a:xfrm>
        </p:spPr>
        <p:txBody>
          <a:bodyPr>
            <a:normAutofit/>
          </a:bodyPr>
          <a:lstStyle/>
          <a:p>
            <a:r>
              <a:rPr lang="en-GB" dirty="0">
                <a:solidFill>
                  <a:srgbClr val="FFFFFF"/>
                </a:solidFill>
                <a:latin typeface="Arial" panose="020B0604020202020204" pitchFamily="34" charset="0"/>
                <a:cs typeface="Arial" panose="020B0604020202020204" pitchFamily="34" charset="0"/>
              </a:rPr>
              <a:t>Symptoms and Clinical Presentation</a:t>
            </a:r>
            <a:br>
              <a:rPr lang="en-GB" b="1" dirty="0">
                <a:solidFill>
                  <a:srgbClr val="FFFFFF"/>
                </a:solidFill>
              </a:rPr>
            </a:br>
            <a:endParaRPr lang="en-US" dirty="0">
              <a:solidFill>
                <a:srgbClr val="FFFFFF"/>
              </a:solidFill>
            </a:endParaRPr>
          </a:p>
        </p:txBody>
      </p:sp>
      <p:sp>
        <p:nvSpPr>
          <p:cNvPr id="3" name="Content Placeholder 2">
            <a:extLst>
              <a:ext uri="{FF2B5EF4-FFF2-40B4-BE49-F238E27FC236}">
                <a16:creationId xmlns:a16="http://schemas.microsoft.com/office/drawing/2014/main" id="{1E965D5B-9881-D901-7BA4-548056F40BDD}"/>
              </a:ext>
            </a:extLst>
          </p:cNvPr>
          <p:cNvSpPr>
            <a:spLocks noGrp="1"/>
          </p:cNvSpPr>
          <p:nvPr>
            <p:ph idx="1"/>
          </p:nvPr>
        </p:nvSpPr>
        <p:spPr>
          <a:xfrm>
            <a:off x="5237018" y="557189"/>
            <a:ext cx="6951934" cy="5571899"/>
          </a:xfrm>
        </p:spPr>
        <p:txBody>
          <a:bodyPr anchor="ctr">
            <a:normAutofit lnSpcReduction="10000"/>
          </a:bodyPr>
          <a:lstStyle/>
          <a:p>
            <a:pPr marL="0" indent="0">
              <a:buNone/>
            </a:pPr>
            <a:endParaRPr lang="en-GB" sz="1700" b="1" dirty="0">
              <a:solidFill>
                <a:srgbClr val="FFFFFF"/>
              </a:solidFill>
            </a:endParaRPr>
          </a:p>
          <a:p>
            <a:pPr marL="0" indent="0">
              <a:buNone/>
            </a:pPr>
            <a:r>
              <a:rPr lang="en-GB" sz="2000" dirty="0">
                <a:solidFill>
                  <a:srgbClr val="FFFFFF"/>
                </a:solidFill>
                <a:latin typeface="Arial" panose="020B0604020202020204" pitchFamily="34" charset="0"/>
                <a:cs typeface="Arial" panose="020B0604020202020204" pitchFamily="34" charset="0"/>
              </a:rPr>
              <a:t>Although osteoporosis is a progressive condition, it is frequently described as a </a:t>
            </a:r>
            <a:r>
              <a:rPr lang="en-GB" sz="2000" b="1" dirty="0">
                <a:solidFill>
                  <a:srgbClr val="FFFFFF"/>
                </a:solidFill>
                <a:latin typeface="Arial" panose="020B0604020202020204" pitchFamily="34" charset="0"/>
                <a:cs typeface="Arial" panose="020B0604020202020204" pitchFamily="34" charset="0"/>
              </a:rPr>
              <a:t>"silent disease"</a:t>
            </a:r>
            <a:r>
              <a:rPr lang="en-GB" sz="2000" dirty="0">
                <a:solidFill>
                  <a:srgbClr val="FFFFFF"/>
                </a:solidFill>
                <a:latin typeface="Arial" panose="020B0604020202020204" pitchFamily="34" charset="0"/>
                <a:cs typeface="Arial" panose="020B0604020202020204" pitchFamily="34" charset="0"/>
              </a:rPr>
              <a:t> because individuals often remain asymptomatic until a fragility fracture occurs. </a:t>
            </a:r>
          </a:p>
          <a:p>
            <a:r>
              <a:rPr lang="en-GB" sz="2000" b="1" dirty="0">
                <a:solidFill>
                  <a:srgbClr val="FFFFFF"/>
                </a:solidFill>
                <a:latin typeface="Arial" panose="020B0604020202020204" pitchFamily="34" charset="0"/>
                <a:cs typeface="Arial" panose="020B0604020202020204" pitchFamily="34" charset="0"/>
              </a:rPr>
              <a:t>Common Symptoms</a:t>
            </a:r>
          </a:p>
          <a:p>
            <a:r>
              <a:rPr lang="en-GB" sz="2000" dirty="0">
                <a:solidFill>
                  <a:srgbClr val="FFFFFF"/>
                </a:solidFill>
                <a:latin typeface="Arial" panose="020B0604020202020204" pitchFamily="34" charset="0"/>
                <a:cs typeface="Arial" panose="020B0604020202020204" pitchFamily="34" charset="0"/>
              </a:rPr>
              <a:t>No symptoms during the early stages.</a:t>
            </a:r>
          </a:p>
          <a:p>
            <a:r>
              <a:rPr lang="en-GB" sz="2000" dirty="0">
                <a:solidFill>
                  <a:srgbClr val="FFFFFF"/>
                </a:solidFill>
                <a:latin typeface="Arial" panose="020B0604020202020204" pitchFamily="34" charset="0"/>
                <a:cs typeface="Arial" panose="020B0604020202020204" pitchFamily="34" charset="0"/>
              </a:rPr>
              <a:t>Fragility fractures following low-impact trauma (fall from standing height).</a:t>
            </a:r>
          </a:p>
          <a:p>
            <a:r>
              <a:rPr lang="en-GB" sz="2000" dirty="0">
                <a:solidFill>
                  <a:srgbClr val="FFFFFF"/>
                </a:solidFill>
                <a:latin typeface="Arial" panose="020B0604020202020204" pitchFamily="34" charset="0"/>
                <a:cs typeface="Arial" panose="020B0604020202020204" pitchFamily="34" charset="0"/>
              </a:rPr>
              <a:t>Persistent back pain due to vertebral compression fractures.</a:t>
            </a:r>
          </a:p>
          <a:p>
            <a:r>
              <a:rPr lang="en-GB" sz="2000" dirty="0">
                <a:solidFill>
                  <a:srgbClr val="FFFFFF"/>
                </a:solidFill>
                <a:latin typeface="Arial" panose="020B0604020202020204" pitchFamily="34" charset="0"/>
                <a:cs typeface="Arial" panose="020B0604020202020204" pitchFamily="34" charset="0"/>
              </a:rPr>
              <a:t>Loss of height over time.</a:t>
            </a:r>
          </a:p>
          <a:p>
            <a:r>
              <a:rPr lang="en-GB" sz="2000" dirty="0">
                <a:solidFill>
                  <a:srgbClr val="FFFFFF"/>
                </a:solidFill>
                <a:latin typeface="Arial" panose="020B0604020202020204" pitchFamily="34" charset="0"/>
                <a:cs typeface="Arial" panose="020B0604020202020204" pitchFamily="34" charset="0"/>
              </a:rPr>
              <a:t>Arched posture ("dowager's hump").</a:t>
            </a:r>
          </a:p>
          <a:p>
            <a:r>
              <a:rPr lang="en-GB" sz="2000" dirty="0">
                <a:solidFill>
                  <a:srgbClr val="FFFFFF"/>
                </a:solidFill>
                <a:latin typeface="Arial" panose="020B0604020202020204" pitchFamily="34" charset="0"/>
                <a:cs typeface="Arial" panose="020B0604020202020204" pitchFamily="34" charset="0"/>
              </a:rPr>
              <a:t>Reduced mobility and functional independence.</a:t>
            </a:r>
          </a:p>
          <a:p>
            <a:r>
              <a:rPr lang="en-GB" sz="2000" dirty="0">
                <a:solidFill>
                  <a:srgbClr val="FFFFFF"/>
                </a:solidFill>
                <a:latin typeface="Arial" panose="020B0604020202020204" pitchFamily="34" charset="0"/>
                <a:cs typeface="Arial" panose="020B0604020202020204" pitchFamily="34" charset="0"/>
              </a:rPr>
              <a:t>Chronic pain affecting daily activities (Royal Osteoporosis Society, 2023). .</a:t>
            </a:r>
          </a:p>
          <a:p>
            <a:endParaRPr lang="en-US" sz="1700" dirty="0">
              <a:solidFill>
                <a:srgbClr val="FFFFFF"/>
              </a:solidFill>
            </a:endParaRPr>
          </a:p>
        </p:txBody>
      </p:sp>
    </p:spTree>
    <p:extLst>
      <p:ext uri="{BB962C8B-B14F-4D97-AF65-F5344CB8AC3E}">
        <p14:creationId xmlns:p14="http://schemas.microsoft.com/office/powerpoint/2010/main" val="1824238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2DB03-EB68-C247-1896-229E2590CAEC}"/>
              </a:ext>
            </a:extLst>
          </p:cNvPr>
          <p:cNvSpPr>
            <a:spLocks noGrp="1"/>
          </p:cNvSpPr>
          <p:nvPr>
            <p:ph type="title"/>
          </p:nvPr>
        </p:nvSpPr>
        <p:spPr>
          <a:xfrm>
            <a:off x="4778258" y="479493"/>
            <a:ext cx="7218124" cy="1325563"/>
          </a:xfrm>
        </p:spPr>
        <p:txBody>
          <a:bodyPr>
            <a:normAutofit/>
          </a:bodyPr>
          <a:lstStyle/>
          <a:p>
            <a:r>
              <a:rPr lang="en-GB" dirty="0">
                <a:solidFill>
                  <a:srgbClr val="156082"/>
                </a:solidFill>
                <a:latin typeface="Arial" panose="020B0604020202020204" pitchFamily="34" charset="0"/>
                <a:cs typeface="Arial" panose="020B0604020202020204" pitchFamily="34" charset="0"/>
              </a:rPr>
              <a:t>Common Fragility Fracture Sites</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F11450E-A01D-283F-31E3-90F92772C1FC}"/>
              </a:ext>
            </a:extLst>
          </p:cNvPr>
          <p:cNvSpPr>
            <a:spLocks noGrp="1"/>
          </p:cNvSpPr>
          <p:nvPr>
            <p:ph idx="1"/>
          </p:nvPr>
        </p:nvSpPr>
        <p:spPr>
          <a:xfrm>
            <a:off x="4778258" y="1805056"/>
            <a:ext cx="7413741" cy="4704925"/>
          </a:xfrm>
        </p:spPr>
        <p:txBody>
          <a:bodyPr>
            <a:normAutofit fontScale="92500" lnSpcReduction="10000"/>
          </a:bodyPr>
          <a:lstStyle/>
          <a:p>
            <a:pPr marL="0" indent="0">
              <a:buNone/>
            </a:pPr>
            <a:r>
              <a:rPr lang="en-GB" sz="1800" b="1" dirty="0">
                <a:latin typeface="Arial" panose="020B0604020202020204" pitchFamily="34" charset="0"/>
                <a:cs typeface="Arial" panose="020B0604020202020204" pitchFamily="34" charset="0"/>
              </a:rPr>
              <a:t>Hip</a:t>
            </a:r>
            <a:r>
              <a:rPr lang="en-GB" sz="1800" dirty="0">
                <a:latin typeface="Arial" panose="020B0604020202020204" pitchFamily="34" charset="0"/>
                <a:cs typeface="Arial" panose="020B0604020202020204" pitchFamily="34" charset="0"/>
              </a:rPr>
              <a:t> – associated with high morbidity and mortality.</a:t>
            </a:r>
          </a:p>
          <a:p>
            <a:pPr marL="0" indent="0">
              <a:buNone/>
            </a:pPr>
            <a:r>
              <a:rPr lang="en-GB" sz="1800" b="1" dirty="0">
                <a:latin typeface="Arial" panose="020B0604020202020204" pitchFamily="34" charset="0"/>
                <a:cs typeface="Arial" panose="020B0604020202020204" pitchFamily="34" charset="0"/>
              </a:rPr>
              <a:t>Vertebrae (spine)</a:t>
            </a:r>
            <a:r>
              <a:rPr lang="en-GB" sz="1800" dirty="0">
                <a:latin typeface="Arial" panose="020B0604020202020204" pitchFamily="34" charset="0"/>
                <a:cs typeface="Arial" panose="020B0604020202020204" pitchFamily="34" charset="0"/>
              </a:rPr>
              <a:t> – may cause chronic pain, spinal deformity, and height loss.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Wrist (distal radius)</a:t>
            </a:r>
            <a:r>
              <a:rPr lang="en-GB" sz="1800" dirty="0">
                <a:latin typeface="Arial" panose="020B0604020202020204" pitchFamily="34" charset="0"/>
                <a:cs typeface="Arial" panose="020B0604020202020204" pitchFamily="34" charset="0"/>
              </a:rPr>
              <a:t> – often the first indication of osteoporosis.</a:t>
            </a:r>
          </a:p>
          <a:p>
            <a:pPr marL="0" indent="0">
              <a:buNone/>
            </a:pP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Humerus and pelvis</a:t>
            </a:r>
            <a:r>
              <a:rPr lang="en-GB" sz="1800" dirty="0">
                <a:latin typeface="Arial" panose="020B0604020202020204" pitchFamily="34" charset="0"/>
                <a:cs typeface="Arial" panose="020B0604020202020204" pitchFamily="34" charset="0"/>
              </a:rPr>
              <a:t> – common in older adults following falls (NICE, 2017).</a:t>
            </a:r>
          </a:p>
          <a:p>
            <a:pPr marL="0" indent="0">
              <a:buNone/>
            </a:pPr>
            <a:r>
              <a:rPr lang="en-GB" sz="1800" b="1" dirty="0">
                <a:latin typeface="Arial" panose="020B0604020202020204" pitchFamily="34" charset="0"/>
                <a:cs typeface="Arial" panose="020B0604020202020204" pitchFamily="34" charset="0"/>
              </a:rPr>
              <a:t>Potential Complications</a:t>
            </a:r>
          </a:p>
          <a:p>
            <a:r>
              <a:rPr lang="en-GB" sz="1800" dirty="0">
                <a:latin typeface="Arial" panose="020B0604020202020204" pitchFamily="34" charset="0"/>
                <a:cs typeface="Arial" panose="020B0604020202020204" pitchFamily="34" charset="0"/>
              </a:rPr>
              <a:t>Recurrent fragility fractures.</a:t>
            </a:r>
          </a:p>
          <a:p>
            <a:r>
              <a:rPr lang="en-GB" sz="1800" dirty="0">
                <a:latin typeface="Arial" panose="020B0604020202020204" pitchFamily="34" charset="0"/>
                <a:cs typeface="Arial" panose="020B0604020202020204" pitchFamily="34" charset="0"/>
              </a:rPr>
              <a:t>Chronic musculoskeletal pain.</a:t>
            </a:r>
          </a:p>
          <a:p>
            <a:r>
              <a:rPr lang="en-GB" sz="1800" dirty="0">
                <a:latin typeface="Arial" panose="020B0604020202020204" pitchFamily="34" charset="0"/>
                <a:cs typeface="Arial" panose="020B0604020202020204" pitchFamily="34" charset="0"/>
              </a:rPr>
              <a:t>Reduced mobility and increased frailty.</a:t>
            </a:r>
          </a:p>
          <a:p>
            <a:r>
              <a:rPr lang="en-GB" sz="1800" dirty="0">
                <a:latin typeface="Arial" panose="020B0604020202020204" pitchFamily="34" charset="0"/>
                <a:cs typeface="Arial" panose="020B0604020202020204" pitchFamily="34" charset="0"/>
              </a:rPr>
              <a:t>Falls due to impaired balance and muscle weakness.</a:t>
            </a:r>
          </a:p>
          <a:p>
            <a:r>
              <a:rPr lang="en-GB" sz="1800" dirty="0">
                <a:latin typeface="Arial" panose="020B0604020202020204" pitchFamily="34" charset="0"/>
                <a:cs typeface="Arial" panose="020B0604020202020204" pitchFamily="34" charset="0"/>
              </a:rPr>
              <a:t>Loss of independence and increased need for social care.</a:t>
            </a:r>
          </a:p>
          <a:p>
            <a:r>
              <a:rPr lang="en-GB" sz="1800" dirty="0">
                <a:latin typeface="Arial" panose="020B0604020202020204" pitchFamily="34" charset="0"/>
                <a:cs typeface="Arial" panose="020B0604020202020204" pitchFamily="34" charset="0"/>
              </a:rPr>
              <a:t>Anxiety and depression related to disability.</a:t>
            </a:r>
          </a:p>
          <a:p>
            <a:r>
              <a:rPr lang="en-GB" sz="1800" dirty="0">
                <a:latin typeface="Arial" panose="020B0604020202020204" pitchFamily="34" charset="0"/>
                <a:cs typeface="Arial" panose="020B0604020202020204" pitchFamily="34" charset="0"/>
              </a:rPr>
              <a:t>Increased mortality, particularly following hip fractures (Compston et al., 2017). .</a:t>
            </a:r>
          </a:p>
          <a:p>
            <a:endParaRPr lang="en-US" sz="1500" dirty="0"/>
          </a:p>
        </p:txBody>
      </p:sp>
      <p:pic>
        <p:nvPicPr>
          <p:cNvPr id="5" name="Picture 4" descr="The radiologic figure of a skeleton">
            <a:extLst>
              <a:ext uri="{FF2B5EF4-FFF2-40B4-BE49-F238E27FC236}">
                <a16:creationId xmlns:a16="http://schemas.microsoft.com/office/drawing/2014/main" id="{D8D275E4-BA9B-892D-EAF3-9061E70E3FAA}"/>
              </a:ext>
            </a:extLst>
          </p:cNvPr>
          <p:cNvPicPr>
            <a:picLocks noChangeAspect="1"/>
          </p:cNvPicPr>
          <p:nvPr/>
        </p:nvPicPr>
        <p:blipFill>
          <a:blip r:embed="rId3"/>
          <a:srcRect l="60562" r="-1" b="-1"/>
          <a:stretch>
            <a:fillRect/>
          </a:stretch>
        </p:blipFill>
        <p:spPr>
          <a:xfrm>
            <a:off x="654860" y="479493"/>
            <a:ext cx="3372772"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950" name="Accent Bar"/>
          <p:cNvSpPr/>
          <p:nvPr/>
        </p:nvSpPr>
        <p:spPr>
          <a:xfrm>
            <a:off x="0" y="0"/>
            <a:ext cx="12192000" cy="73152"/>
          </a:xfrm>
          <a:prstGeom prst="rect">
            <a:avLst/>
          </a:prstGeom>
          <a:solidFill>
            <a:srgbClr val="156082"/>
          </a:solidFill>
          <a:ln>
            <a:noFill/>
          </a:ln>
        </p:spPr>
        <p:txBody>
          <a:bodyPr/>
          <a:lstStyle/>
          <a:p>
            <a:endParaRPr/>
          </a:p>
        </p:txBody>
      </p:sp>
    </p:spTree>
    <p:extLst>
      <p:ext uri="{BB962C8B-B14F-4D97-AF65-F5344CB8AC3E}">
        <p14:creationId xmlns:p14="http://schemas.microsoft.com/office/powerpoint/2010/main" val="31628116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E79D2-BC96-77D0-D382-195CDBC26F8D}"/>
              </a:ext>
            </a:extLst>
          </p:cNvPr>
          <p:cNvSpPr>
            <a:spLocks noGrp="1"/>
          </p:cNvSpPr>
          <p:nvPr>
            <p:ph type="title"/>
          </p:nvPr>
        </p:nvSpPr>
        <p:spPr>
          <a:xfrm>
            <a:off x="5894962" y="479493"/>
            <a:ext cx="5458838" cy="974553"/>
          </a:xfrm>
        </p:spPr>
        <p:txBody>
          <a:bodyPr>
            <a:normAutofit/>
          </a:bodyPr>
          <a:lstStyle/>
          <a:p>
            <a:r>
              <a:rPr lang="en-GB">
                <a:solidFill>
                  <a:srgbClr val="156082"/>
                </a:solidFill>
                <a:latin typeface="Arial" panose="020B0604020202020204" pitchFamily="34" charset="0"/>
                <a:cs typeface="Arial" panose="020B0604020202020204" pitchFamily="34" charset="0"/>
              </a:rPr>
              <a:t>Critical Evaluation</a:t>
            </a:r>
            <a:endParaRPr lang="en-US">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7200DA5-3220-A9D0-6F51-344B4BF0BC2B}"/>
              </a:ext>
            </a:extLst>
          </p:cNvPr>
          <p:cNvSpPr>
            <a:spLocks noGrp="1"/>
          </p:cNvSpPr>
          <p:nvPr>
            <p:ph idx="1"/>
          </p:nvPr>
        </p:nvSpPr>
        <p:spPr>
          <a:xfrm>
            <a:off x="5621311" y="1588957"/>
            <a:ext cx="6474832" cy="4789550"/>
          </a:xfrm>
        </p:spPr>
        <p:txBody>
          <a:bodyPr>
            <a:normAutofit lnSpcReduction="10000"/>
          </a:bodyPr>
          <a:lstStyle/>
          <a:p>
            <a:r>
              <a:rPr lang="en-US" sz="1800" dirty="0">
                <a:latin typeface="Arial" panose="020B0604020202020204" pitchFamily="34" charset="0"/>
                <a:cs typeface="Arial" panose="020B0604020202020204" pitchFamily="34" charset="0"/>
              </a:rPr>
              <a:t>Osteoporosis's clinical effects go beyond just fractures. Significant declines in physical function, independence, and quality of life are linked to hip and vertebral fractures, which frequently call for extended rehabilitation and social care assistance. Research shows that 20–30% of older persons pass away within a year after suffering a hip fracture, underscoring the severe implications of delayed diagnosis and insufficient prevention (Compston et al., 2019).</a:t>
            </a:r>
          </a:p>
          <a:p>
            <a:r>
              <a:rPr lang="en-US" sz="1800" dirty="0">
                <a:latin typeface="Arial" panose="020B0604020202020204" pitchFamily="34" charset="0"/>
                <a:cs typeface="Arial" panose="020B0604020202020204" pitchFamily="34" charset="0"/>
              </a:rPr>
              <a:t>Furthermore, because symptoms can be confused with persistent back pain or natural ageing, vertebral fractures are often underdiagnosed. Treatment may be delayed as a result, and the risk of more fractures may rise. Therefore, while evaluating older persons who report with unexplained height loss, back discomfort, or postural problems, medical personnel should keep a high index of suspicion (NICE, 2019).</a:t>
            </a:r>
          </a:p>
          <a:p>
            <a:r>
              <a:rPr lang="en-US" sz="1800" dirty="0">
                <a:latin typeface="Arial" panose="020B0604020202020204" pitchFamily="34" charset="0"/>
                <a:cs typeface="Arial" panose="020B0604020202020204" pitchFamily="34" charset="0"/>
              </a:rPr>
              <a:t>Identifying these minor clinical indicators gives community nurses the chance to refer patients early, intervene promptly, and put fall prevention measures into place before more problems arise.</a:t>
            </a:r>
          </a:p>
          <a:p>
            <a:endParaRPr lang="en-US" sz="1300" dirty="0">
              <a:latin typeface="Arial" panose="020B0604020202020204" pitchFamily="34" charset="0"/>
              <a:cs typeface="Arial" panose="020B0604020202020204" pitchFamily="34" charset="0"/>
            </a:endParaRPr>
          </a:p>
        </p:txBody>
      </p:sp>
      <p:pic>
        <p:nvPicPr>
          <p:cNvPr id="8" name="Picture 7" descr="Frontiers | Immunoporosis: Role of Innate Immune Cells in Osteoporosis">
            <a:extLst>
              <a:ext uri="{FF2B5EF4-FFF2-40B4-BE49-F238E27FC236}">
                <a16:creationId xmlns:a16="http://schemas.microsoft.com/office/drawing/2014/main" id="{AE71622D-8C77-EA29-99F9-B9916CF2F7E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03182" y="2000490"/>
            <a:ext cx="4777381" cy="268727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950" name="Accent Bar"/>
          <p:cNvSpPr/>
          <p:nvPr/>
        </p:nvSpPr>
        <p:spPr>
          <a:xfrm>
            <a:off x="0" y="0"/>
            <a:ext cx="12192000" cy="73152"/>
          </a:xfrm>
          <a:prstGeom prst="rect">
            <a:avLst/>
          </a:prstGeom>
          <a:solidFill>
            <a:srgbClr val="156082"/>
          </a:solidFill>
          <a:ln>
            <a:noFill/>
          </a:ln>
        </p:spPr>
        <p:txBody>
          <a:bodyPr/>
          <a:lstStyle/>
          <a:p>
            <a:endParaRPr/>
          </a:p>
        </p:txBody>
      </p:sp>
    </p:spTree>
    <p:extLst>
      <p:ext uri="{BB962C8B-B14F-4D97-AF65-F5344CB8AC3E}">
        <p14:creationId xmlns:p14="http://schemas.microsoft.com/office/powerpoint/2010/main" val="2193496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Rectangle 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3B798B-AA7E-F739-105B-B49AF54AD564}"/>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latin typeface="Arial" panose="020B0604020202020204" pitchFamily="34" charset="0"/>
                <a:cs typeface="Arial" panose="020B0604020202020204" pitchFamily="34" charset="0"/>
              </a:rPr>
              <a:t>Risk Factors and Cause </a:t>
            </a:r>
          </a:p>
        </p:txBody>
      </p:sp>
      <p:sp>
        <p:nvSpPr>
          <p:cNvPr id="3" name="Content Placeholder 2">
            <a:extLst>
              <a:ext uri="{FF2B5EF4-FFF2-40B4-BE49-F238E27FC236}">
                <a16:creationId xmlns:a16="http://schemas.microsoft.com/office/drawing/2014/main" id="{A8A8C776-5B35-BA45-6D21-2E0F413E0C2A}"/>
              </a:ext>
            </a:extLst>
          </p:cNvPr>
          <p:cNvSpPr>
            <a:spLocks noGrp="1"/>
          </p:cNvSpPr>
          <p:nvPr>
            <p:ph idx="1"/>
          </p:nvPr>
        </p:nvSpPr>
        <p:spPr>
          <a:xfrm>
            <a:off x="4037826" y="30016"/>
            <a:ext cx="8151125" cy="6868138"/>
          </a:xfrm>
        </p:spPr>
        <p:txBody>
          <a:bodyPr anchor="ctr">
            <a:normAutofit lnSpcReduction="10000"/>
          </a:bodyPr>
          <a:lstStyle/>
          <a:p>
            <a:endParaRPr lang="en-US" sz="11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When bone loss outpaces bone creation, osteoporosis results, which gradually lowers bone mineral density (BMD) and deteriorates bone microarchitecture. Genetic, hormonal, behavioral, and medical variables all contribute to this imbalance (Compston et al., 2019).</a:t>
            </a:r>
          </a:p>
          <a:p>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Non-modifiable Risk Factors</a:t>
            </a:r>
          </a:p>
          <a:p>
            <a:r>
              <a:rPr lang="en-GB" sz="1600" b="1" dirty="0">
                <a:latin typeface="Arial" panose="020B0604020202020204" pitchFamily="34" charset="0"/>
                <a:cs typeface="Arial" panose="020B0604020202020204" pitchFamily="34" charset="0"/>
              </a:rPr>
              <a:t>Increasing age</a:t>
            </a:r>
            <a:r>
              <a:rPr lang="en-GB" sz="1600" dirty="0">
                <a:latin typeface="Arial" panose="020B0604020202020204" pitchFamily="34" charset="0"/>
                <a:cs typeface="Arial" panose="020B0604020202020204" pitchFamily="34" charset="0"/>
              </a:rPr>
              <a:t> – bone density naturally declines with ageing.</a:t>
            </a:r>
          </a:p>
          <a:p>
            <a:r>
              <a:rPr lang="en-GB" sz="1600" b="1" dirty="0">
                <a:latin typeface="Arial" panose="020B0604020202020204" pitchFamily="34" charset="0"/>
                <a:cs typeface="Arial" panose="020B0604020202020204" pitchFamily="34" charset="0"/>
              </a:rPr>
              <a:t>Female sex</a:t>
            </a:r>
            <a:r>
              <a:rPr lang="en-GB" sz="1600" dirty="0">
                <a:latin typeface="Arial" panose="020B0604020202020204" pitchFamily="34" charset="0"/>
                <a:cs typeface="Arial" panose="020B0604020202020204" pitchFamily="34" charset="0"/>
              </a:rPr>
              <a:t> – women are at greater risk, particularly after menopause.</a:t>
            </a:r>
          </a:p>
          <a:p>
            <a:r>
              <a:rPr lang="en-GB" sz="1600" b="1" dirty="0">
                <a:latin typeface="Arial" panose="020B0604020202020204" pitchFamily="34" charset="0"/>
                <a:cs typeface="Arial" panose="020B0604020202020204" pitchFamily="34" charset="0"/>
              </a:rPr>
              <a:t>Early menopause</a:t>
            </a:r>
            <a:r>
              <a:rPr lang="en-GB" sz="1600" dirty="0">
                <a:latin typeface="Arial" panose="020B0604020202020204" pitchFamily="34" charset="0"/>
                <a:cs typeface="Arial" panose="020B0604020202020204" pitchFamily="34" charset="0"/>
              </a:rPr>
              <a:t> (before 45 years).</a:t>
            </a:r>
          </a:p>
          <a:p>
            <a:r>
              <a:rPr lang="en-GB" sz="1600" b="1" dirty="0">
                <a:latin typeface="Arial" panose="020B0604020202020204" pitchFamily="34" charset="0"/>
                <a:cs typeface="Arial" panose="020B0604020202020204" pitchFamily="34" charset="0"/>
              </a:rPr>
              <a:t>Family history</a:t>
            </a:r>
            <a:r>
              <a:rPr lang="en-GB" sz="1600" dirty="0">
                <a:latin typeface="Arial" panose="020B0604020202020204" pitchFamily="34" charset="0"/>
                <a:cs typeface="Arial" panose="020B0604020202020204" pitchFamily="34" charset="0"/>
              </a:rPr>
              <a:t> of osteoporosis or hip fracture.         </a:t>
            </a:r>
          </a:p>
          <a:p>
            <a:r>
              <a:rPr lang="en-GB" sz="1600" b="1" dirty="0">
                <a:latin typeface="Arial" panose="020B0604020202020204" pitchFamily="34" charset="0"/>
                <a:cs typeface="Arial" panose="020B0604020202020204" pitchFamily="34" charset="0"/>
              </a:rPr>
              <a:t>White and Asian ethnicity</a:t>
            </a:r>
            <a:r>
              <a:rPr lang="en-GB" sz="1600" dirty="0">
                <a:latin typeface="Arial" panose="020B0604020202020204" pitchFamily="34" charset="0"/>
                <a:cs typeface="Arial" panose="020B0604020202020204" pitchFamily="34" charset="0"/>
              </a:rPr>
              <a:t>.</a:t>
            </a:r>
          </a:p>
          <a:p>
            <a:r>
              <a:rPr lang="en-GB" sz="1600" b="1" dirty="0">
                <a:latin typeface="Arial" panose="020B0604020202020204" pitchFamily="34" charset="0"/>
                <a:cs typeface="Arial" panose="020B0604020202020204" pitchFamily="34" charset="0"/>
              </a:rPr>
              <a:t>Low body mass index (BMI).</a:t>
            </a:r>
          </a:p>
          <a:p>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Modifiable Risk Factors                 </a:t>
            </a:r>
          </a:p>
          <a:p>
            <a:r>
              <a:rPr lang="en-GB" sz="1600" dirty="0">
                <a:latin typeface="Arial" panose="020B0604020202020204" pitchFamily="34" charset="0"/>
                <a:cs typeface="Arial" panose="020B0604020202020204" pitchFamily="34" charset="0"/>
              </a:rPr>
              <a:t>Smoking.</a:t>
            </a:r>
          </a:p>
          <a:p>
            <a:r>
              <a:rPr lang="en-GB" sz="1600" dirty="0">
                <a:latin typeface="Arial" panose="020B0604020202020204" pitchFamily="34" charset="0"/>
                <a:cs typeface="Arial" panose="020B0604020202020204" pitchFamily="34" charset="0"/>
              </a:rPr>
              <a:t>Excessive alcohol consumption.</a:t>
            </a:r>
          </a:p>
          <a:p>
            <a:r>
              <a:rPr lang="en-GB" sz="1600" dirty="0">
                <a:latin typeface="Arial" panose="020B0604020202020204" pitchFamily="34" charset="0"/>
                <a:cs typeface="Arial" panose="020B0604020202020204" pitchFamily="34" charset="0"/>
              </a:rPr>
              <a:t>Physical inactivity.</a:t>
            </a:r>
          </a:p>
          <a:p>
            <a:r>
              <a:rPr lang="en-GB" sz="1600" dirty="0">
                <a:latin typeface="Arial" panose="020B0604020202020204" pitchFamily="34" charset="0"/>
                <a:cs typeface="Arial" panose="020B0604020202020204" pitchFamily="34" charset="0"/>
              </a:rPr>
              <a:t>Poor dietary calcium intake.</a:t>
            </a:r>
          </a:p>
          <a:p>
            <a:r>
              <a:rPr lang="en-GB" sz="1600" dirty="0">
                <a:latin typeface="Arial" panose="020B0604020202020204" pitchFamily="34" charset="0"/>
                <a:cs typeface="Arial" panose="020B0604020202020204" pitchFamily="34" charset="0"/>
              </a:rPr>
              <a:t>Vitamin D deficiency.</a:t>
            </a:r>
          </a:p>
          <a:p>
            <a:r>
              <a:rPr lang="en-GB" sz="1600" dirty="0">
                <a:latin typeface="Arial" panose="020B0604020202020204" pitchFamily="34" charset="0"/>
                <a:cs typeface="Arial" panose="020B0604020202020204" pitchFamily="34" charset="0"/>
              </a:rPr>
              <a:t>Low protein intake.</a:t>
            </a:r>
          </a:p>
          <a:p>
            <a:r>
              <a:rPr lang="en-GB" sz="1600" dirty="0">
                <a:latin typeface="Arial" panose="020B0604020202020204" pitchFamily="34" charset="0"/>
                <a:cs typeface="Arial" panose="020B0604020202020204" pitchFamily="34" charset="0"/>
              </a:rPr>
              <a:t>Increased risk of falls (Kanis et al. 2020). </a:t>
            </a:r>
          </a:p>
          <a:p>
            <a:pPr marL="0" indent="0">
              <a:buNone/>
            </a:pPr>
            <a:endParaRPr lang="en-GB" sz="16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5261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8440D-B3E0-4150-DD7E-BA9EEE177537}"/>
              </a:ext>
            </a:extLst>
          </p:cNvPr>
          <p:cNvSpPr>
            <a:spLocks noGrp="1"/>
          </p:cNvSpPr>
          <p:nvPr>
            <p:ph type="title"/>
          </p:nvPr>
        </p:nvSpPr>
        <p:spPr>
          <a:xfrm>
            <a:off x="630936" y="640080"/>
            <a:ext cx="4818888" cy="1481328"/>
          </a:xfrm>
        </p:spPr>
        <p:txBody>
          <a:bodyPr anchor="b">
            <a:normAutofit/>
          </a:bodyPr>
          <a:lstStyle/>
          <a:p>
            <a:r>
              <a:rPr lang="en-GB" sz="4200">
                <a:solidFill>
                  <a:srgbClr val="156082"/>
                </a:solidFill>
                <a:latin typeface="Arial" panose="020B0604020202020204" pitchFamily="34" charset="0"/>
                <a:cs typeface="Arial" panose="020B0604020202020204" pitchFamily="34" charset="0"/>
              </a:rPr>
              <a:t>Secondary Causes</a:t>
            </a:r>
            <a:br>
              <a:rPr lang="en-GB" sz="4200" b="1"/>
            </a:br>
            <a:endParaRPr lang="en-US" sz="4200"/>
          </a:p>
        </p:txBody>
      </p:sp>
      <p:sp>
        <p:nvSpPr>
          <p:cNvPr id="3" name="Content Placeholder 2">
            <a:extLst>
              <a:ext uri="{FF2B5EF4-FFF2-40B4-BE49-F238E27FC236}">
                <a16:creationId xmlns:a16="http://schemas.microsoft.com/office/drawing/2014/main" id="{8B0F55F4-E5B6-6BDE-6440-FAE9460E41E9}"/>
              </a:ext>
            </a:extLst>
          </p:cNvPr>
          <p:cNvSpPr>
            <a:spLocks noGrp="1"/>
          </p:cNvSpPr>
          <p:nvPr>
            <p:ph idx="1"/>
          </p:nvPr>
        </p:nvSpPr>
        <p:spPr>
          <a:xfrm>
            <a:off x="630936" y="1583140"/>
            <a:ext cx="4818888" cy="4625636"/>
          </a:xfrm>
        </p:spPr>
        <p:txBody>
          <a:bodyPr anchor="t">
            <a:normAutofit/>
          </a:bodyPr>
          <a:lstStyle/>
          <a:p>
            <a:pPr marL="0" indent="0">
              <a:buNone/>
            </a:pPr>
            <a:endParaRPr lang="en-GB" sz="1500" b="1" dirty="0"/>
          </a:p>
          <a:p>
            <a:r>
              <a:rPr lang="en-GB" sz="1800" dirty="0">
                <a:latin typeface="Arial" panose="020B0604020202020204" pitchFamily="34" charset="0"/>
                <a:cs typeface="Arial" panose="020B0604020202020204" pitchFamily="34" charset="0"/>
              </a:rPr>
              <a:t>Certain medical conditions and medications increase osteoporosis risk, including:</a:t>
            </a:r>
          </a:p>
          <a:p>
            <a:r>
              <a:rPr lang="en-GB" sz="1800" dirty="0">
                <a:latin typeface="Arial" panose="020B0604020202020204" pitchFamily="34" charset="0"/>
                <a:cs typeface="Arial" panose="020B0604020202020204" pitchFamily="34" charset="0"/>
              </a:rPr>
              <a:t>Long-term corticosteroid therapy.</a:t>
            </a:r>
          </a:p>
          <a:p>
            <a:r>
              <a:rPr lang="en-GB" sz="1800" dirty="0">
                <a:latin typeface="Arial" panose="020B0604020202020204" pitchFamily="34" charset="0"/>
                <a:cs typeface="Arial" panose="020B0604020202020204" pitchFamily="34" charset="0"/>
              </a:rPr>
              <a:t>Rheumatoid arthritis.</a:t>
            </a:r>
          </a:p>
          <a:p>
            <a:r>
              <a:rPr lang="en-GB" sz="1800" dirty="0">
                <a:latin typeface="Arial" panose="020B0604020202020204" pitchFamily="34" charset="0"/>
                <a:cs typeface="Arial" panose="020B0604020202020204" pitchFamily="34" charset="0"/>
              </a:rPr>
              <a:t>Hyperthyroidism and hyperparathyroidism.</a:t>
            </a:r>
          </a:p>
          <a:p>
            <a:r>
              <a:rPr lang="en-GB" sz="1800" dirty="0">
                <a:latin typeface="Arial" panose="020B0604020202020204" pitchFamily="34" charset="0"/>
                <a:cs typeface="Arial" panose="020B0604020202020204" pitchFamily="34" charset="0"/>
              </a:rPr>
              <a:t>Chronic kidney disease.</a:t>
            </a:r>
          </a:p>
          <a:p>
            <a:r>
              <a:rPr lang="en-GB" sz="1800" dirty="0">
                <a:latin typeface="Arial" panose="020B0604020202020204" pitchFamily="34" charset="0"/>
                <a:cs typeface="Arial" panose="020B0604020202020204" pitchFamily="34" charset="0"/>
              </a:rPr>
              <a:t>Coeliac disease.</a:t>
            </a:r>
          </a:p>
          <a:p>
            <a:r>
              <a:rPr lang="en-GB" sz="1800" dirty="0">
                <a:latin typeface="Arial" panose="020B0604020202020204" pitchFamily="34" charset="0"/>
                <a:cs typeface="Arial" panose="020B0604020202020204" pitchFamily="34" charset="0"/>
              </a:rPr>
              <a:t>Type 1 diabetes mellitus.</a:t>
            </a:r>
          </a:p>
          <a:p>
            <a:r>
              <a:rPr lang="en-GB" sz="1800" dirty="0">
                <a:latin typeface="Arial" panose="020B0604020202020204" pitchFamily="34" charset="0"/>
                <a:cs typeface="Arial" panose="020B0604020202020204" pitchFamily="34" charset="0"/>
              </a:rPr>
              <a:t>Hormone deprivation therapies (breast or prostate cancer treatment) (NOGG, 2024 and NICE NG226, 2022). </a:t>
            </a:r>
          </a:p>
          <a:p>
            <a:endParaRPr lang="en-US" sz="1500" dirty="0"/>
          </a:p>
        </p:txBody>
      </p:sp>
      <p:pic>
        <p:nvPicPr>
          <p:cNvPr id="5" name="Picture 4" descr="Frontiers | Pathophysiology of bone disease in chronic kidney disease ...">
            <a:extLst>
              <a:ext uri="{FF2B5EF4-FFF2-40B4-BE49-F238E27FC236}">
                <a16:creationId xmlns:a16="http://schemas.microsoft.com/office/drawing/2014/main" id="{7791BF48-27C2-7171-4F68-CC0E287E7D1F}"/>
              </a:ext>
            </a:extLst>
          </p:cNvPr>
          <p:cNvPicPr>
            <a:picLocks noChangeAspect="1"/>
          </p:cNvPicPr>
          <p:nvPr/>
        </p:nvPicPr>
        <p:blipFill>
          <a:blip r:embed="rId3">
            <a:extLst>
              <a:ext uri="{837473B0-CC2E-450A-ABE3-18F120FF3D39}">
                <a1611:picAttrSrcUrl xmlns:a1611="http://schemas.microsoft.com/office/drawing/2016/11/main" r:id="rId4"/>
              </a:ext>
            </a:extLst>
          </a:blip>
          <a:srcRect r="22374" b="1"/>
          <a:stretch>
            <a:fillRect/>
          </a:stretch>
        </p:blipFill>
        <p:spPr>
          <a:xfrm>
            <a:off x="6099048" y="783088"/>
            <a:ext cx="5458968" cy="5291823"/>
          </a:xfrm>
          <a:prstGeom prst="rect">
            <a:avLst/>
          </a:prstGeom>
        </p:spPr>
      </p:pic>
      <p:sp>
        <p:nvSpPr>
          <p:cNvPr id="4" name="TextBox 3">
            <a:extLst>
              <a:ext uri="{FF2B5EF4-FFF2-40B4-BE49-F238E27FC236}">
                <a16:creationId xmlns:a16="http://schemas.microsoft.com/office/drawing/2014/main" id="{C0C2246C-84FD-19D8-AD48-9416672761E5}"/>
              </a:ext>
            </a:extLst>
          </p:cNvPr>
          <p:cNvSpPr txBox="1"/>
          <p:nvPr/>
        </p:nvSpPr>
        <p:spPr>
          <a:xfrm>
            <a:off x="8180172" y="6208776"/>
            <a:ext cx="350931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Moriishi</a:t>
            </a:r>
            <a:r>
              <a:rPr lang="en-GB" sz="1200" dirty="0">
                <a:latin typeface="Arial" panose="020B0604020202020204" pitchFamily="34" charset="0"/>
                <a:cs typeface="Arial" panose="020B0604020202020204" pitchFamily="34" charset="0"/>
              </a:rPr>
              <a:t> and Martin , 2022)</a:t>
            </a:r>
            <a:endParaRPr lang="en-US" sz="1200" dirty="0">
              <a:latin typeface="Arial" panose="020B0604020202020204" pitchFamily="34" charset="0"/>
              <a:cs typeface="Arial" panose="020B0604020202020204" pitchFamily="34" charset="0"/>
            </a:endParaRPr>
          </a:p>
        </p:txBody>
      </p:sp>
      <p:sp>
        <p:nvSpPr>
          <p:cNvPr id="950" name="Accent Bar"/>
          <p:cNvSpPr/>
          <p:nvPr/>
        </p:nvSpPr>
        <p:spPr>
          <a:xfrm>
            <a:off x="0" y="0"/>
            <a:ext cx="12192000" cy="73152"/>
          </a:xfrm>
          <a:prstGeom prst="rect">
            <a:avLst/>
          </a:prstGeom>
          <a:solidFill>
            <a:srgbClr val="156082"/>
          </a:solidFill>
          <a:ln>
            <a:noFill/>
          </a:ln>
        </p:spPr>
        <p:txBody>
          <a:bodyPr/>
          <a:lstStyle/>
          <a:p>
            <a:endParaRPr/>
          </a:p>
        </p:txBody>
      </p:sp>
    </p:spTree>
    <p:extLst>
      <p:ext uri="{BB962C8B-B14F-4D97-AF65-F5344CB8AC3E}">
        <p14:creationId xmlns:p14="http://schemas.microsoft.com/office/powerpoint/2010/main" val="25448161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BA546-79F8-9B22-2E1F-C882449D1881}"/>
              </a:ext>
            </a:extLst>
          </p:cNvPr>
          <p:cNvSpPr>
            <a:spLocks noGrp="1"/>
          </p:cNvSpPr>
          <p:nvPr>
            <p:ph type="title"/>
          </p:nvPr>
        </p:nvSpPr>
        <p:spPr>
          <a:xfrm>
            <a:off x="645065" y="1463040"/>
            <a:ext cx="3796306" cy="2690949"/>
          </a:xfrm>
        </p:spPr>
        <p:txBody>
          <a:bodyPr anchor="t">
            <a:normAutofit/>
          </a:bodyPr>
          <a:lstStyle/>
          <a:p>
            <a:r>
              <a:rPr lang="en-GB" sz="4800">
                <a:solidFill>
                  <a:srgbClr val="156082"/>
                </a:solidFill>
                <a:latin typeface="Arial" panose="020B0604020202020204" pitchFamily="34" charset="0"/>
                <a:cs typeface="Arial" panose="020B0604020202020204" pitchFamily="34" charset="0"/>
              </a:rPr>
              <a:t>Critical Evaluation</a:t>
            </a:r>
            <a:endParaRPr lang="en-US" sz="48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7A11CF1-6832-F363-4A9D-5729198066CF}"/>
              </a:ext>
            </a:extLst>
          </p:cNvPr>
          <p:cNvSpPr>
            <a:spLocks noGrp="1"/>
          </p:cNvSpPr>
          <p:nvPr>
            <p:ph idx="1"/>
          </p:nvPr>
        </p:nvSpPr>
        <p:spPr>
          <a:xfrm>
            <a:off x="5656218" y="884421"/>
            <a:ext cx="5982788" cy="4879066"/>
          </a:xfrm>
        </p:spPr>
        <p:txBody>
          <a:bodyPr anchor="t">
            <a:noAutofit/>
          </a:bodyPr>
          <a:lstStyle/>
          <a:p>
            <a:r>
              <a:rPr lang="en-US" sz="1600" dirty="0">
                <a:latin typeface="Arial" panose="020B0604020202020204" pitchFamily="34" charset="0"/>
                <a:cs typeface="Arial" panose="020B0604020202020204" pitchFamily="34" charset="0"/>
              </a:rPr>
              <a:t>Even though menopause and ageing are known to be the best indicators of osteoporosis, many risk factors can be changed, making osteoporosis mostly avoidable with successful public health initiatives. It has been demonstrated that lifestyle changes, such as consistent weight-bearing activity, quitting smoking, moderating alcohol use, and consuming enough calcium and vitamin D, can enhance bone health and lower the risk of fracture (Royal Osteoporosis Society, 2023).</a:t>
            </a:r>
          </a:p>
          <a:p>
            <a:r>
              <a:rPr lang="en-US" sz="1600" dirty="0">
                <a:latin typeface="Arial" panose="020B0604020202020204" pitchFamily="34" charset="0"/>
                <a:cs typeface="Arial" panose="020B0604020202020204" pitchFamily="34" charset="0"/>
              </a:rPr>
              <a:t>However, broader social determinants of health, such as socioeconomic deprivation, nutrition, housing, education, and access to healthcare, have an impact on prevention. Health disparities in osteoporosis outcomes may result from poorer diets, fewer opportunities for physical activity, and delayed diagnosis among residents of underprivileged neighborhood's (Marmot et al., 2020). As a result, prevention calls for both population-level tactics and individual behavior modification.</a:t>
            </a:r>
          </a:p>
          <a:p>
            <a:r>
              <a:rPr lang="en-GB" sz="1600" dirty="0">
                <a:latin typeface="Arial" panose="020B0604020202020204" pitchFamily="34" charset="0"/>
                <a:cs typeface="Arial" panose="020B0604020202020204" pitchFamily="34" charset="0"/>
              </a:rPr>
              <a:t>For community nurses, understanding these risk factors enables targeted risk assessment, health education, and early intervention in high-risk individuals before fractures occur.</a:t>
            </a:r>
            <a:endParaRPr lang="en-US" sz="1600" dirty="0">
              <a:latin typeface="Arial" panose="020B0604020202020204" pitchFamily="34" charset="0"/>
              <a:cs typeface="Arial" panose="020B0604020202020204" pitchFamily="34" charset="0"/>
            </a:endParaRPr>
          </a:p>
        </p:txBody>
      </p:sp>
      <p:sp>
        <p:nvSpPr>
          <p:cNvPr id="950" name="Accent Bar"/>
          <p:cNvSpPr/>
          <p:nvPr/>
        </p:nvSpPr>
        <p:spPr>
          <a:xfrm>
            <a:off x="0" y="0"/>
            <a:ext cx="12192000" cy="73152"/>
          </a:xfrm>
          <a:prstGeom prst="rect">
            <a:avLst/>
          </a:prstGeom>
          <a:solidFill>
            <a:srgbClr val="156082"/>
          </a:solidFill>
          <a:ln>
            <a:noFill/>
          </a:ln>
        </p:spPr>
        <p:txBody>
          <a:bodyPr/>
          <a:lstStyle/>
          <a:p>
            <a:endParaRPr/>
          </a:p>
        </p:txBody>
      </p:sp>
    </p:spTree>
    <p:extLst>
      <p:ext uri="{BB962C8B-B14F-4D97-AF65-F5344CB8AC3E}">
        <p14:creationId xmlns:p14="http://schemas.microsoft.com/office/powerpoint/2010/main" val="3203730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B9031-38FD-2EA1-7653-9939197B55C1}"/>
              </a:ext>
            </a:extLst>
          </p:cNvPr>
          <p:cNvSpPr>
            <a:spLocks noGrp="1"/>
          </p:cNvSpPr>
          <p:nvPr>
            <p:ph type="title"/>
          </p:nvPr>
        </p:nvSpPr>
        <p:spPr>
          <a:xfrm>
            <a:off x="838199" y="1068891"/>
            <a:ext cx="4259731" cy="1985085"/>
          </a:xfrm>
        </p:spPr>
        <p:txBody>
          <a:bodyPr anchor="b">
            <a:normAutofit/>
          </a:bodyPr>
          <a:lstStyle/>
          <a:p>
            <a:pPr algn="ctr"/>
            <a:r>
              <a:rPr lang="en-GB" sz="3400">
                <a:solidFill>
                  <a:srgbClr val="156082"/>
                </a:solidFill>
                <a:latin typeface="Arial" panose="020B0604020202020204" pitchFamily="34" charset="0"/>
                <a:cs typeface="Arial" panose="020B0604020202020204" pitchFamily="34" charset="0"/>
              </a:rPr>
              <a:t>Prevalence of Osteoporosis in the UK and Worldwide</a:t>
            </a:r>
            <a:br>
              <a:rPr lang="en-GB" sz="3400" b="1" dirty="0"/>
            </a:br>
            <a:endParaRPr lang="en-US" sz="3400" dirty="0"/>
          </a:p>
        </p:txBody>
      </p:sp>
      <p:sp>
        <p:nvSpPr>
          <p:cNvPr id="3" name="Content Placeholder 2">
            <a:extLst>
              <a:ext uri="{FF2B5EF4-FFF2-40B4-BE49-F238E27FC236}">
                <a16:creationId xmlns:a16="http://schemas.microsoft.com/office/drawing/2014/main" id="{3B5FB39E-564D-2978-24FB-3F1225234086}"/>
              </a:ext>
            </a:extLst>
          </p:cNvPr>
          <p:cNvSpPr>
            <a:spLocks noGrp="1"/>
          </p:cNvSpPr>
          <p:nvPr>
            <p:ph idx="1"/>
          </p:nvPr>
        </p:nvSpPr>
        <p:spPr>
          <a:xfrm>
            <a:off x="6008594" y="179614"/>
            <a:ext cx="6183405" cy="6482443"/>
          </a:xfrm>
        </p:spPr>
        <p:txBody>
          <a:bodyPr anchor="ctr">
            <a:normAutofit fontScale="92500" lnSpcReduction="10000"/>
          </a:bodyPr>
          <a:lstStyle/>
          <a:p>
            <a:r>
              <a:rPr lang="en-GB" sz="1600" dirty="0">
                <a:latin typeface="Arial" panose="020B0604020202020204" pitchFamily="34" charset="0"/>
                <a:cs typeface="Arial" panose="020B0604020202020204" pitchFamily="34" charset="0"/>
              </a:rPr>
              <a:t>Osteoporosis is one of the most prevalent non-communicable musculoskeletal diseases globally and is recognised as a major public health concern due to increasing life expectancy and population ageing. The incidence of osteoporosis and fragility fractures rises sharply with age, particularly among postmenopausal women, although men are also significantly affected (NOGG,2024). </a:t>
            </a:r>
          </a:p>
          <a:p>
            <a:pPr marL="0" indent="0">
              <a:buNone/>
            </a:pPr>
            <a:r>
              <a:rPr lang="en-GB" sz="1600" b="1" dirty="0">
                <a:latin typeface="Arial" panose="020B0604020202020204" pitchFamily="34" charset="0"/>
                <a:cs typeface="Arial" panose="020B0604020202020204" pitchFamily="34" charset="0"/>
              </a:rPr>
              <a:t>United Kingdom</a:t>
            </a:r>
          </a:p>
          <a:p>
            <a:r>
              <a:rPr lang="en-GB" sz="1600" dirty="0">
                <a:latin typeface="Arial" panose="020B0604020202020204" pitchFamily="34" charset="0"/>
                <a:cs typeface="Arial" panose="020B0604020202020204" pitchFamily="34" charset="0"/>
              </a:rPr>
              <a:t>Approximately 549,000 new fragility fractures occur every year in the UK. </a:t>
            </a:r>
          </a:p>
          <a:p>
            <a:r>
              <a:rPr lang="en-GB" sz="1600" dirty="0">
                <a:latin typeface="Arial" panose="020B0604020202020204" pitchFamily="34" charset="0"/>
                <a:cs typeface="Arial" panose="020B0604020202020204" pitchFamily="34" charset="0"/>
              </a:rPr>
              <a:t>Around 1 in 2 women and 1 in 5 men aged over 50 years will experience at least one fragility fracture during their lifetime (Gregson et al. 2022). </a:t>
            </a:r>
          </a:p>
          <a:p>
            <a:r>
              <a:rPr lang="en-GB" sz="1600" dirty="0">
                <a:latin typeface="Arial" panose="020B0604020202020204" pitchFamily="34" charset="0"/>
                <a:cs typeface="Arial" panose="020B0604020202020204" pitchFamily="34" charset="0"/>
              </a:rPr>
              <a:t>Fragility fractures cost the NHS over £5.4 billion annually, accounting for approximately 2.4% of total healthcare spending. </a:t>
            </a:r>
          </a:p>
          <a:p>
            <a:r>
              <a:rPr lang="en-GB" sz="1600" dirty="0">
                <a:latin typeface="Arial" panose="020B0604020202020204" pitchFamily="34" charset="0"/>
                <a:cs typeface="Arial" panose="020B0604020202020204" pitchFamily="34" charset="0"/>
              </a:rPr>
              <a:t>Hip fractures remain one of the leading causes of emergency surgery in older adults, with approximately 26% of patients dying within</a:t>
            </a: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one year following a hip fracture (Harvey et al. 2018).  </a:t>
            </a:r>
          </a:p>
          <a:p>
            <a:pPr marL="0" indent="0">
              <a:buNone/>
            </a:pPr>
            <a:r>
              <a:rPr lang="en-GB" sz="1600" b="1" dirty="0">
                <a:latin typeface="Arial" panose="020B0604020202020204" pitchFamily="34" charset="0"/>
                <a:cs typeface="Arial" panose="020B0604020202020204" pitchFamily="34" charset="0"/>
              </a:rPr>
              <a:t>Worldwide</a:t>
            </a:r>
          </a:p>
          <a:p>
            <a:r>
              <a:rPr lang="en-GB" sz="1600" dirty="0">
                <a:latin typeface="Arial" panose="020B0604020202020204" pitchFamily="34" charset="0"/>
                <a:cs typeface="Arial" panose="020B0604020202020204" pitchFamily="34" charset="0"/>
              </a:rPr>
              <a:t>In 2019, there were approximately 178 million new fractures globally, with the highest incidence occurring in older adults. </a:t>
            </a:r>
          </a:p>
          <a:p>
            <a:r>
              <a:rPr lang="en-GB" sz="1600" dirty="0">
                <a:latin typeface="Arial" panose="020B0604020202020204" pitchFamily="34" charset="0"/>
                <a:cs typeface="Arial" panose="020B0604020202020204" pitchFamily="34" charset="0"/>
              </a:rPr>
              <a:t>There were an estimated 455 million people living with acute or long-term consequences of fractures worldwide in 2019. </a:t>
            </a:r>
          </a:p>
          <a:p>
            <a:r>
              <a:rPr lang="en-GB" sz="1600" dirty="0">
                <a:latin typeface="Arial" panose="020B0604020202020204" pitchFamily="34" charset="0"/>
                <a:cs typeface="Arial" panose="020B0604020202020204" pitchFamily="34" charset="0"/>
              </a:rPr>
              <a:t>Global fracture-related disability reached 25.8 million years lived with disability (YLDs) in 2019. </a:t>
            </a:r>
          </a:p>
          <a:p>
            <a:r>
              <a:rPr lang="en-GB" sz="1600" dirty="0">
                <a:latin typeface="Arial" panose="020B0604020202020204" pitchFamily="34" charset="0"/>
                <a:cs typeface="Arial" panose="020B0604020202020204" pitchFamily="34" charset="0"/>
              </a:rPr>
              <a:t>The worldwide burden of fragility fractures is expected to continue increasing because of population ageing, making osteoporosis prevention an international healthcare priority (WHO,2024). </a:t>
            </a:r>
          </a:p>
          <a:p>
            <a:endParaRPr lang="en-US" sz="1000" dirty="0">
              <a:latin typeface="Arial" panose="020B0604020202020204" pitchFamily="34" charset="0"/>
              <a:cs typeface="Arial" panose="020B0604020202020204" pitchFamily="34" charset="0"/>
            </a:endParaRPr>
          </a:p>
        </p:txBody>
      </p:sp>
      <p:pic>
        <p:nvPicPr>
          <p:cNvPr id="7" name="Graphic 6" descr="Person with Cane">
            <a:extLst>
              <a:ext uri="{FF2B5EF4-FFF2-40B4-BE49-F238E27FC236}">
                <a16:creationId xmlns:a16="http://schemas.microsoft.com/office/drawing/2014/main" id="{97512EB7-B10C-B0F0-AC7C-99FAC5067BD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742621" y="3555468"/>
            <a:ext cx="2450885" cy="2450885"/>
          </a:xfrm>
          <a:prstGeom prst="rect">
            <a:avLst/>
          </a:prstGeom>
        </p:spPr>
      </p:pic>
      <p:sp>
        <p:nvSpPr>
          <p:cNvPr id="950" name="Accent Bar"/>
          <p:cNvSpPr/>
          <p:nvPr/>
        </p:nvSpPr>
        <p:spPr>
          <a:xfrm>
            <a:off x="0" y="0"/>
            <a:ext cx="12192000" cy="73152"/>
          </a:xfrm>
          <a:prstGeom prst="rect">
            <a:avLst/>
          </a:prstGeom>
          <a:solidFill>
            <a:srgbClr val="156082"/>
          </a:solidFill>
          <a:ln>
            <a:noFill/>
          </a:ln>
        </p:spPr>
        <p:txBody>
          <a:bodyPr/>
          <a:lstStyle/>
          <a:p>
            <a:endParaRPr/>
          </a:p>
        </p:txBody>
      </p:sp>
    </p:spTree>
    <p:extLst>
      <p:ext uri="{BB962C8B-B14F-4D97-AF65-F5344CB8AC3E}">
        <p14:creationId xmlns:p14="http://schemas.microsoft.com/office/powerpoint/2010/main" val="5683269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58256" y="-358254"/>
            <a:ext cx="6858000" cy="7574507"/>
          </a:xfrm>
          <a:prstGeom prst="rect">
            <a:avLst/>
          </a:prstGeom>
          <a:ln>
            <a:noFill/>
          </a:ln>
          <a:effectLst>
            <a:outerShdw blurRad="457200" dist="63500" sx="99000" sy="99000" algn="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AE936A-3626-2B45-5E00-0DCEDBCB9129}"/>
              </a:ext>
            </a:extLst>
          </p:cNvPr>
          <p:cNvSpPr>
            <a:spLocks noGrp="1"/>
          </p:cNvSpPr>
          <p:nvPr>
            <p:ph type="title"/>
          </p:nvPr>
        </p:nvSpPr>
        <p:spPr>
          <a:xfrm>
            <a:off x="523845" y="5546162"/>
            <a:ext cx="6661702" cy="953611"/>
          </a:xfrm>
        </p:spPr>
        <p:txBody>
          <a:bodyPr vert="horz" lIns="91440" tIns="45720" rIns="91440" bIns="45720" rtlCol="0" anchor="ctr">
            <a:normAutofit fontScale="90000"/>
          </a:bodyPr>
          <a:lstStyle/>
          <a:p>
            <a:r>
              <a:rPr lang="en-US" sz="2200" b="1" kern="1200" dirty="0">
                <a:latin typeface="Arial" panose="020B0604020202020204" pitchFamily="34" charset="0"/>
                <a:cs typeface="Arial" panose="020B0604020202020204" pitchFamily="34" charset="0"/>
              </a:rPr>
              <a:t>Economic, Social and Healthcare Burden of Osteoporosis</a:t>
            </a:r>
            <a:br>
              <a:rPr lang="en-US" sz="2200" b="1" kern="1200" dirty="0">
                <a:latin typeface="Arial" panose="020B0604020202020204" pitchFamily="34" charset="0"/>
                <a:cs typeface="Arial" panose="020B0604020202020204" pitchFamily="34" charset="0"/>
              </a:rPr>
            </a:br>
            <a:endParaRPr lang="en-US" sz="2200" b="1" kern="1200" dirty="0">
              <a:latin typeface="Arial" panose="020B0604020202020204" pitchFamily="34" charset="0"/>
              <a:cs typeface="Arial" panose="020B0604020202020204" pitchFamily="34" charset="0"/>
            </a:endParaRPr>
          </a:p>
        </p:txBody>
      </p:sp>
      <p:pic>
        <p:nvPicPr>
          <p:cNvPr id="37" name="Picture 36" descr="Open doors">
            <a:extLst>
              <a:ext uri="{FF2B5EF4-FFF2-40B4-BE49-F238E27FC236}">
                <a16:creationId xmlns:a16="http://schemas.microsoft.com/office/drawing/2014/main" id="{F6863FEF-A5F7-E8D6-6278-8FE868314669}"/>
              </a:ext>
            </a:extLst>
          </p:cNvPr>
          <p:cNvPicPr>
            <a:picLocks noChangeAspect="1"/>
          </p:cNvPicPr>
          <p:nvPr/>
        </p:nvPicPr>
        <p:blipFill>
          <a:blip r:embed="rId2"/>
          <a:srcRect l="2046" r="1" b="1"/>
          <a:stretch>
            <a:fillRect/>
          </a:stretch>
        </p:blipFill>
        <p:spPr>
          <a:xfrm>
            <a:off x="20" y="-1"/>
            <a:ext cx="7574488" cy="5161587"/>
          </a:xfrm>
          <a:prstGeom prst="rect">
            <a:avLst/>
          </a:prstGeom>
        </p:spPr>
      </p:pic>
      <p:sp>
        <p:nvSpPr>
          <p:cNvPr id="3" name="Content Placeholder 2">
            <a:extLst>
              <a:ext uri="{FF2B5EF4-FFF2-40B4-BE49-F238E27FC236}">
                <a16:creationId xmlns:a16="http://schemas.microsoft.com/office/drawing/2014/main" id="{19CB3970-B866-0A0B-431E-A321E6039167}"/>
              </a:ext>
            </a:extLst>
          </p:cNvPr>
          <p:cNvSpPr>
            <a:spLocks noGrp="1"/>
          </p:cNvSpPr>
          <p:nvPr>
            <p:ph idx="1"/>
          </p:nvPr>
        </p:nvSpPr>
        <p:spPr>
          <a:xfrm>
            <a:off x="7574508" y="69573"/>
            <a:ext cx="4617472" cy="6718852"/>
          </a:xfrm>
        </p:spPr>
        <p:txBody>
          <a:bodyPr vert="horz" lIns="91440" tIns="45720" rIns="91440" bIns="45720" rtlCol="0" anchor="ctr">
            <a:normAutofit fontScale="85000" lnSpcReduction="20000"/>
          </a:bodyPr>
          <a:lstStyle/>
          <a:p>
            <a:pPr marL="0" indent="0">
              <a:buNone/>
            </a:pPr>
            <a:r>
              <a:rPr lang="en-US" sz="1600" b="1" dirty="0">
                <a:latin typeface="Arial" panose="020B0604020202020204" pitchFamily="34" charset="0"/>
                <a:cs typeface="Arial" panose="020B0604020202020204" pitchFamily="34" charset="0"/>
              </a:rPr>
              <a:t>Economic Burden</a:t>
            </a:r>
          </a:p>
          <a:p>
            <a:pPr marL="0"/>
            <a:r>
              <a:rPr lang="en-US" sz="1600" dirty="0">
                <a:latin typeface="Arial" panose="020B0604020202020204" pitchFamily="34" charset="0"/>
                <a:cs typeface="Arial" panose="020B0604020202020204" pitchFamily="34" charset="0"/>
              </a:rPr>
              <a:t>The NHS spends more than £5.4 billion annually on fragility fractures, and as the population ages, expenditures are expected to rise (NOGG, 2024).</a:t>
            </a:r>
          </a:p>
          <a:p>
            <a:pPr marL="0"/>
            <a:r>
              <a:rPr lang="en-US" sz="1600" dirty="0">
                <a:latin typeface="Arial" panose="020B0604020202020204" pitchFamily="34" charset="0"/>
                <a:cs typeface="Arial" panose="020B0604020202020204" pitchFamily="34" charset="0"/>
              </a:rPr>
              <a:t>Due to emergency surgery, extended hospital stays, rehabilitation, and long-term social care, hip fractures are among the costly osteoporotic injuries (Healthcare Safety Investigation Branch, 2023).</a:t>
            </a:r>
          </a:p>
          <a:p>
            <a:pPr marL="0"/>
            <a:r>
              <a:rPr lang="en-US" sz="1600" dirty="0">
                <a:latin typeface="Arial" panose="020B0604020202020204" pitchFamily="34" charset="0"/>
                <a:cs typeface="Arial" panose="020B0604020202020204" pitchFamily="34" charset="0"/>
              </a:rPr>
              <a:t>The need for community nursing, physiotherapy, occupational therapy, residential care, and multidisciplinary rehabilitation services has increased due to osteoporosis (NHS England, 2023).</a:t>
            </a:r>
          </a:p>
          <a:p>
            <a:r>
              <a:rPr lang="en-GB" sz="1600" b="1" dirty="0">
                <a:latin typeface="Arial" panose="020B0604020202020204" pitchFamily="34" charset="0"/>
                <a:cs typeface="Arial" panose="020B0604020202020204" pitchFamily="34" charset="0"/>
              </a:rPr>
              <a:t>Impact on Individuals                                     </a:t>
            </a:r>
          </a:p>
          <a:p>
            <a:r>
              <a:rPr lang="en-GB" sz="1600" dirty="0">
                <a:latin typeface="Arial" panose="020B0604020202020204" pitchFamily="34" charset="0"/>
                <a:cs typeface="Arial" panose="020B0604020202020204" pitchFamily="34" charset="0"/>
              </a:rPr>
              <a:t>Increased informal caregiving responsibilities.</a:t>
            </a:r>
          </a:p>
          <a:p>
            <a:r>
              <a:rPr lang="en-GB" sz="1600" dirty="0">
                <a:latin typeface="Arial" panose="020B0604020202020204" pitchFamily="34" charset="0"/>
                <a:cs typeface="Arial" panose="020B0604020202020204" pitchFamily="34" charset="0"/>
              </a:rPr>
              <a:t>Emotional stress and caregiver burden.</a:t>
            </a:r>
          </a:p>
          <a:p>
            <a:r>
              <a:rPr lang="en-GB" sz="1600" dirty="0">
                <a:latin typeface="Arial" panose="020B0604020202020204" pitchFamily="34" charset="0"/>
                <a:cs typeface="Arial" panose="020B0604020202020204" pitchFamily="34" charset="0"/>
              </a:rPr>
              <a:t>Financial pressures due to reduced employment or additional care needs.</a:t>
            </a:r>
          </a:p>
          <a:p>
            <a:r>
              <a:rPr lang="en-GB" sz="1600" dirty="0">
                <a:latin typeface="Arial" panose="020B0604020202020204" pitchFamily="34" charset="0"/>
                <a:cs typeface="Arial" panose="020B0604020202020204" pitchFamily="34" charset="0"/>
              </a:rPr>
              <a:t>Greater reliance on health and social care services (World Health Organization, 2024).</a:t>
            </a:r>
          </a:p>
          <a:p>
            <a:pPr marL="0" indent="0">
              <a:buNone/>
            </a:pPr>
            <a:r>
              <a:rPr lang="en-GB" sz="1600" b="1" dirty="0">
                <a:latin typeface="Arial" panose="020B0604020202020204" pitchFamily="34" charset="0"/>
                <a:cs typeface="Arial" panose="020B0604020202020204" pitchFamily="34" charset="0"/>
              </a:rPr>
              <a:t>Impact on Family's and Carers </a:t>
            </a:r>
          </a:p>
          <a:p>
            <a:r>
              <a:rPr lang="en-GB" sz="1600" dirty="0">
                <a:latin typeface="Arial" panose="020B0604020202020204" pitchFamily="34" charset="0"/>
                <a:cs typeface="Arial" panose="020B0604020202020204" pitchFamily="34" charset="0"/>
              </a:rPr>
              <a:t>Patients may experience:</a:t>
            </a:r>
          </a:p>
          <a:p>
            <a:r>
              <a:rPr lang="en-GB" sz="1600" dirty="0">
                <a:latin typeface="Arial" panose="020B0604020202020204" pitchFamily="34" charset="0"/>
                <a:cs typeface="Arial" panose="020B0604020202020204" pitchFamily="34" charset="0"/>
              </a:rPr>
              <a:t>Chronic pain.</a:t>
            </a:r>
          </a:p>
          <a:p>
            <a:r>
              <a:rPr lang="en-GB" sz="1600" dirty="0">
                <a:latin typeface="Arial" panose="020B0604020202020204" pitchFamily="34" charset="0"/>
                <a:cs typeface="Arial" panose="020B0604020202020204" pitchFamily="34" charset="0"/>
              </a:rPr>
              <a:t>Reduced mobility and physical function.</a:t>
            </a:r>
          </a:p>
          <a:p>
            <a:r>
              <a:rPr lang="en-GB" sz="1600" dirty="0">
                <a:latin typeface="Arial" panose="020B0604020202020204" pitchFamily="34" charset="0"/>
                <a:cs typeface="Arial" panose="020B0604020202020204" pitchFamily="34" charset="0"/>
              </a:rPr>
              <a:t>Loss of confidence and fear of falling.</a:t>
            </a:r>
          </a:p>
          <a:p>
            <a:r>
              <a:rPr lang="en-GB" sz="1600" dirty="0">
                <a:latin typeface="Arial" panose="020B0604020202020204" pitchFamily="34" charset="0"/>
                <a:cs typeface="Arial" panose="020B0604020202020204" pitchFamily="34" charset="0"/>
              </a:rPr>
              <a:t>Reduced independence.</a:t>
            </a:r>
          </a:p>
          <a:p>
            <a:r>
              <a:rPr lang="en-GB" sz="1600" dirty="0">
                <a:latin typeface="Arial" panose="020B0604020202020204" pitchFamily="34" charset="0"/>
                <a:cs typeface="Arial" panose="020B0604020202020204" pitchFamily="34" charset="0"/>
              </a:rPr>
              <a:t>Anxiety and depression.</a:t>
            </a:r>
          </a:p>
          <a:p>
            <a:r>
              <a:rPr lang="en-GB" sz="1600" dirty="0">
                <a:latin typeface="Arial" panose="020B0604020202020204" pitchFamily="34" charset="0"/>
                <a:cs typeface="Arial" panose="020B0604020202020204" pitchFamily="34" charset="0"/>
              </a:rPr>
              <a:t>Social isolation.</a:t>
            </a:r>
          </a:p>
          <a:p>
            <a:r>
              <a:rPr lang="en-GB" sz="1600" dirty="0">
                <a:latin typeface="Arial" panose="020B0604020202020204" pitchFamily="34" charset="0"/>
                <a:cs typeface="Arial" panose="020B0604020202020204" pitchFamily="34" charset="0"/>
              </a:rPr>
              <a:t>Lower health-related quality of life (International Osteoporosis Foundation, 2024).</a:t>
            </a:r>
          </a:p>
          <a:p>
            <a:pPr marL="0"/>
            <a:endParaRPr lang="en-US" sz="800" dirty="0"/>
          </a:p>
        </p:txBody>
      </p:sp>
    </p:spTree>
    <p:extLst>
      <p:ext uri="{BB962C8B-B14F-4D97-AF65-F5344CB8AC3E}">
        <p14:creationId xmlns:p14="http://schemas.microsoft.com/office/powerpoint/2010/main" val="26162599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35D813D1-BA6B-40B4-A101-04BB89445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2" name="Picture 41">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43" name="Rectangle 42">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43">
            <a:extLst>
              <a:ext uri="{FF2B5EF4-FFF2-40B4-BE49-F238E27FC236}">
                <a16:creationId xmlns:a16="http://schemas.microsoft.com/office/drawing/2014/main" id="{AEA3DFA5-2D7B-4989-8ED7-8321EC114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678" y="0"/>
            <a:ext cx="11145980" cy="6870723"/>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18B4D41F-18E5-7DE1-C623-7A97A9C14BD4}"/>
              </a:ext>
            </a:extLst>
          </p:cNvPr>
          <p:cNvSpPr>
            <a:spLocks noGrp="1"/>
          </p:cNvSpPr>
          <p:nvPr>
            <p:ph type="title"/>
          </p:nvPr>
        </p:nvSpPr>
        <p:spPr>
          <a:xfrm>
            <a:off x="1191966" y="900622"/>
            <a:ext cx="3629555" cy="1893524"/>
          </a:xfrm>
        </p:spPr>
        <p:txBody>
          <a:bodyPr vert="horz" lIns="91440" tIns="45720" rIns="91440" bIns="45720" rtlCol="0" anchor="b">
            <a:normAutofit/>
          </a:bodyPr>
          <a:lstStyle/>
          <a:p>
            <a:r>
              <a:rPr lang="en-US" sz="3400" b="1">
                <a:solidFill>
                  <a:srgbClr val="156082"/>
                </a:solidFill>
              </a:rPr>
              <a:t>Diagnosis and Initial Assessment of Osteoporosis</a:t>
            </a:r>
          </a:p>
        </p:txBody>
      </p:sp>
      <p:sp>
        <p:nvSpPr>
          <p:cNvPr id="18" name="TextBox 17">
            <a:extLst>
              <a:ext uri="{FF2B5EF4-FFF2-40B4-BE49-F238E27FC236}">
                <a16:creationId xmlns:a16="http://schemas.microsoft.com/office/drawing/2014/main" id="{A987B21E-3623-4BB6-85B6-A65017BB44F1}"/>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6678" y="2623930"/>
            <a:ext cx="4649870" cy="4234069"/>
          </a:xfrm>
          <a:prstGeom prst="rect">
            <a:avLst/>
          </a:prstGeom>
        </p:spPr>
        <p:txBody>
          <a:bodyPr>
            <a:normAutofit lnSpcReduction="10000"/>
          </a:bodyPr>
          <a:lstStyle/>
          <a:p>
            <a:pPr marL="0" lvl="0" indent="0">
              <a:lnSpc>
                <a:spcPct val="90000"/>
              </a:lnSpc>
              <a:spcBef>
                <a:spcPts val="2500"/>
              </a:spcBef>
              <a:spcAft>
                <a:spcPts val="600"/>
              </a:spcAft>
              <a:buFont typeface="Arial" panose="020B0604020202020204" pitchFamily="34" charset="0"/>
              <a:buNone/>
            </a:pPr>
            <a:endParaRPr lang="en-GB" sz="1000" b="1" dirty="0">
              <a:latin typeface="Arial" panose="020B0604020202020204" pitchFamily="34" charset="0"/>
              <a:cs typeface="Arial" panose="020B0604020202020204" pitchFamily="34" charset="0"/>
            </a:endParaRPr>
          </a:p>
          <a:p>
            <a:pPr marL="0" lvl="0" indent="0">
              <a:lnSpc>
                <a:spcPct val="90000"/>
              </a:lnSpc>
              <a:spcBef>
                <a:spcPts val="2500"/>
              </a:spcBef>
              <a:spcAft>
                <a:spcPts val="600"/>
              </a:spcAft>
              <a:buFont typeface="Arial" panose="020B0604020202020204" pitchFamily="34" charset="0"/>
              <a:buNone/>
            </a:pPr>
            <a:r>
              <a:rPr lang="en-GB" sz="1600" b="1" dirty="0">
                <a:latin typeface="Arial" panose="020B0604020202020204" pitchFamily="34" charset="0"/>
                <a:cs typeface="Arial" panose="020B0604020202020204" pitchFamily="34" charset="0"/>
              </a:rPr>
              <a:t>Bone Density Testing</a:t>
            </a:r>
          </a:p>
          <a:p>
            <a:pPr marL="0" lvl="1" indent="0">
              <a:lnSpc>
                <a:spcPct val="90000"/>
              </a:lnSpc>
              <a:spcAft>
                <a:spcPts val="600"/>
              </a:spcAft>
              <a:buFont typeface="Arial" panose="020B0604020202020204" pitchFamily="34" charset="0"/>
              <a:buNone/>
            </a:pPr>
            <a:r>
              <a:rPr lang="en-GB" sz="1600" dirty="0">
                <a:latin typeface="Arial" panose="020B0604020202020204" pitchFamily="34" charset="0"/>
                <a:cs typeface="Arial" panose="020B0604020202020204" pitchFamily="34" charset="0"/>
              </a:rPr>
              <a:t>Bone mineral density tests, such as DEXA scans, are the primary method for diagnosing osteoporosis by measuring bone strength.</a:t>
            </a:r>
          </a:p>
          <a:p>
            <a:pPr marL="0" lvl="0" indent="0">
              <a:lnSpc>
                <a:spcPct val="90000"/>
              </a:lnSpc>
              <a:spcBef>
                <a:spcPts val="2500"/>
              </a:spcBef>
              <a:spcAft>
                <a:spcPts val="600"/>
              </a:spcAft>
              <a:buFont typeface="Arial" panose="020B0604020202020204" pitchFamily="34" charset="0"/>
              <a:buNone/>
            </a:pPr>
            <a:r>
              <a:rPr lang="en-GB" sz="1600" b="1" dirty="0">
                <a:latin typeface="Arial" panose="020B0604020202020204" pitchFamily="34" charset="0"/>
                <a:cs typeface="Arial" panose="020B0604020202020204" pitchFamily="34" charset="0"/>
              </a:rPr>
              <a:t>Risk Factors Evaluation</a:t>
            </a:r>
          </a:p>
          <a:p>
            <a:pPr marL="0" lvl="1" indent="0">
              <a:lnSpc>
                <a:spcPct val="90000"/>
              </a:lnSpc>
              <a:spcAft>
                <a:spcPts val="600"/>
              </a:spcAft>
              <a:buFont typeface="Arial" panose="020B0604020202020204" pitchFamily="34" charset="0"/>
              <a:buNone/>
            </a:pPr>
            <a:r>
              <a:rPr lang="en-GB" sz="1600" dirty="0">
                <a:latin typeface="Arial" panose="020B0604020202020204" pitchFamily="34" charset="0"/>
                <a:cs typeface="Arial" panose="020B0604020202020204" pitchFamily="34" charset="0"/>
              </a:rPr>
              <a:t>Assessing risk factors like age, gender, family history, and lifestyle helps identify individuals at higher risk of developing osteoporosis.</a:t>
            </a:r>
          </a:p>
          <a:p>
            <a:pPr marL="0" lvl="0" indent="0">
              <a:lnSpc>
                <a:spcPct val="90000"/>
              </a:lnSpc>
              <a:spcBef>
                <a:spcPts val="2500"/>
              </a:spcBef>
              <a:spcAft>
                <a:spcPts val="600"/>
              </a:spcAft>
              <a:buFont typeface="Arial" panose="020B0604020202020204" pitchFamily="34" charset="0"/>
              <a:buNone/>
            </a:pPr>
            <a:r>
              <a:rPr lang="en-GB" sz="1600" b="1" dirty="0">
                <a:latin typeface="Arial" panose="020B0604020202020204" pitchFamily="34" charset="0"/>
                <a:cs typeface="Arial" panose="020B0604020202020204" pitchFamily="34" charset="0"/>
              </a:rPr>
              <a:t>Clinical Examination &amp; History</a:t>
            </a:r>
          </a:p>
          <a:p>
            <a:pPr marL="0" lvl="1" indent="0">
              <a:lnSpc>
                <a:spcPct val="90000"/>
              </a:lnSpc>
              <a:spcAft>
                <a:spcPts val="600"/>
              </a:spcAft>
              <a:buFont typeface="Arial" panose="020B0604020202020204" pitchFamily="34" charset="0"/>
              <a:buNone/>
            </a:pPr>
            <a:r>
              <a:rPr lang="en-GB" sz="1600" dirty="0">
                <a:latin typeface="Arial" panose="020B0604020202020204" pitchFamily="34" charset="0"/>
                <a:cs typeface="Arial" panose="020B0604020202020204" pitchFamily="34" charset="0"/>
              </a:rPr>
              <a:t>A comprehensive clinical assessment includes medical history and physical exam to detect signs and symptoms indicative of osteoporosis (Kanis et al. 2020).</a:t>
            </a:r>
            <a:endParaRPr lang="en-US" sz="1600" dirty="0">
              <a:latin typeface="Arial" panose="020B0604020202020204" pitchFamily="34" charset="0"/>
              <a:cs typeface="Arial" panose="020B0604020202020204" pitchFamily="34" charset="0"/>
            </a:endParaRPr>
          </a:p>
        </p:txBody>
      </p:sp>
      <p:pic>
        <p:nvPicPr>
          <p:cNvPr id="17" name="Content Placeholder 3">
            <a:extLst>
              <a:ext uri="{FF2B5EF4-FFF2-40B4-BE49-F238E27FC236}">
                <a16:creationId xmlns:a16="http://schemas.microsoft.com/office/drawing/2014/main" id="{FE753EB0-2F8F-4F04-8B50-F747F6A161A8}"/>
              </a:ext>
            </a:extLst>
          </p:cNvPr>
          <p:cNvPicPr>
            <a:picLocks noGrp="1" noChangeAspect="1"/>
          </p:cNvPicPr>
          <p:nvPr>
            <p:ph idx="1"/>
          </p:nvPr>
        </p:nvPicPr>
        <p:blipFill>
          <a:blip r:embed="rId3"/>
          <a:srcRect l="3066" r="3674" b="-2"/>
          <a:stretch>
            <a:fillRect/>
          </a:stretch>
        </p:blipFill>
        <p:spPr>
          <a:xfrm>
            <a:off x="5186548" y="171715"/>
            <a:ext cx="6320441" cy="6506223"/>
          </a:xfrm>
          <a:prstGeom prst="rect">
            <a:avLst/>
          </a:prstGeom>
        </p:spPr>
      </p:pic>
      <p:sp>
        <p:nvSpPr>
          <p:cNvPr id="950" name="Accent Bar"/>
          <p:cNvSpPr/>
          <p:nvPr/>
        </p:nvSpPr>
        <p:spPr>
          <a:xfrm>
            <a:off x="0" y="0"/>
            <a:ext cx="12192000" cy="73152"/>
          </a:xfrm>
          <a:prstGeom prst="rect">
            <a:avLst/>
          </a:prstGeom>
          <a:solidFill>
            <a:srgbClr val="156082"/>
          </a:solidFill>
          <a:ln>
            <a:noFill/>
          </a:ln>
        </p:spPr>
        <p:txBody>
          <a:bodyPr/>
          <a:lstStyle/>
          <a:p>
            <a:endParaRPr/>
          </a:p>
        </p:txBody>
      </p:sp>
    </p:spTree>
    <p:extLst>
      <p:ext uri="{BB962C8B-B14F-4D97-AF65-F5344CB8AC3E}">
        <p14:creationId xmlns:p14="http://schemas.microsoft.com/office/powerpoint/2010/main" val="36122247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0" name="Group 59">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48"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1" name="Group 5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2" name="Freeform: Shape 5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3" name="Freeform: Shape 5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4" name="Freeform: Shape 5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5" name="Freeform: Shape 5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6" name="Freeform: Shape 5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7" name="Freeform: Shape 5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8" name="Freeform: Shape 5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B426D0C-DCDB-AF1B-61EE-C74821D7E4D3}"/>
              </a:ext>
            </a:extLst>
          </p:cNvPr>
          <p:cNvSpPr>
            <a:spLocks noGrp="1"/>
          </p:cNvSpPr>
          <p:nvPr>
            <p:ph type="title"/>
          </p:nvPr>
        </p:nvSpPr>
        <p:spPr>
          <a:xfrm>
            <a:off x="786385" y="1"/>
            <a:ext cx="5129600" cy="2620884"/>
          </a:xfrm>
        </p:spPr>
        <p:txBody>
          <a:bodyPr vert="horz" lIns="91440" tIns="45720" rIns="91440" bIns="45720" rtlCol="0" anchor="ctr">
            <a:normAutofit fontScale="90000"/>
          </a:bodyPr>
          <a:lstStyle/>
          <a:p>
            <a:r>
              <a:rPr lang="en-US" sz="4800" kern="1200" dirty="0">
                <a:solidFill>
                  <a:schemeClr val="bg1"/>
                </a:solidFill>
                <a:latin typeface="+mj-lt"/>
                <a:ea typeface="+mj-ea"/>
                <a:cs typeface="+mj-cs"/>
              </a:rPr>
              <a:t>Management of Osteoporosis </a:t>
            </a:r>
            <a:br>
              <a:rPr lang="en-US" sz="4800" kern="1200" dirty="0">
                <a:solidFill>
                  <a:schemeClr val="bg1"/>
                </a:solidFill>
                <a:latin typeface="+mj-lt"/>
                <a:ea typeface="+mj-ea"/>
                <a:cs typeface="+mj-cs"/>
              </a:rPr>
            </a:br>
            <a:r>
              <a:rPr lang="en-US" sz="4800" dirty="0">
                <a:solidFill>
                  <a:schemeClr val="bg1"/>
                </a:solidFill>
              </a:rPr>
              <a:t>in the </a:t>
            </a:r>
            <a:r>
              <a:rPr lang="en-US" sz="4800" kern="1200" dirty="0">
                <a:solidFill>
                  <a:schemeClr val="bg1"/>
                </a:solidFill>
                <a:latin typeface="+mj-lt"/>
                <a:ea typeface="+mj-ea"/>
                <a:cs typeface="+mj-cs"/>
              </a:rPr>
              <a:t>UK</a:t>
            </a:r>
            <a:r>
              <a:rPr lang="en-US" sz="4800" dirty="0">
                <a:solidFill>
                  <a:schemeClr val="bg1"/>
                </a:solidFill>
              </a:rPr>
              <a:t>. Models and Frameworks. </a:t>
            </a:r>
            <a:r>
              <a:rPr lang="en-US" sz="4800" kern="1200" dirty="0">
                <a:solidFill>
                  <a:schemeClr val="bg1"/>
                </a:solidFill>
                <a:latin typeface="+mj-lt"/>
                <a:ea typeface="+mj-ea"/>
                <a:cs typeface="+mj-cs"/>
              </a:rPr>
              <a:t>   </a:t>
            </a:r>
          </a:p>
        </p:txBody>
      </p:sp>
      <p:sp>
        <p:nvSpPr>
          <p:cNvPr id="30" name="Card Lifestyle"/>
          <p:cNvSpPr/>
          <p:nvPr/>
        </p:nvSpPr>
        <p:spPr>
          <a:xfrm>
            <a:off x="6464410" y="3581344"/>
            <a:ext cx="4484536" cy="2600000"/>
          </a:xfrm>
          <a:prstGeom prst="roundRect">
            <a:avLst>
              <a:gd name="adj" fmla="val 6000"/>
            </a:avLst>
          </a:prstGeom>
        </p:spPr>
        <p:txBody>
          <a:bodyPr vert="horz" lIns="91440" tIns="45720" rIns="91440" bIns="45720" rtlCol="0" anchor="ctr">
            <a:normAutofit/>
          </a:bodyPr>
          <a:lstStyle/>
          <a:p>
            <a:pPr>
              <a:lnSpc>
                <a:spcPct val="90000"/>
              </a:lnSpc>
              <a:spcBef>
                <a:spcPts val="500"/>
              </a:spcBef>
              <a:buClr>
                <a:srgbClr val="E97132"/>
              </a:buClr>
            </a:pPr>
            <a:endParaRPr lang="en-US" dirty="0">
              <a:solidFill>
                <a:schemeClr val="tx2"/>
              </a:solidFill>
            </a:endParaRPr>
          </a:p>
        </p:txBody>
      </p:sp>
      <p:sp>
        <p:nvSpPr>
          <p:cNvPr id="32" name="Card Pharmacological"/>
          <p:cNvSpPr/>
          <p:nvPr/>
        </p:nvSpPr>
        <p:spPr>
          <a:xfrm>
            <a:off x="251791" y="2620883"/>
            <a:ext cx="5736409" cy="3829117"/>
          </a:xfrm>
          <a:prstGeom prst="roundRect">
            <a:avLst>
              <a:gd name="adj" fmla="val 12000"/>
            </a:avLst>
          </a:prstGeom>
          <a:solidFill>
            <a:srgbClr val="F2F4F6"/>
          </a:solidFill>
          <a:ln w="12700">
            <a:solidFill>
              <a:srgbClr val="D5DAE0"/>
            </a:solidFill>
          </a:ln>
          <a:effectLst>
            <a:outerShdw blurRad="50000" dist="20000" dir="5400000" rotWithShape="0">
              <a:srgbClr val="0E2841">
                <a:alpha val="14000"/>
              </a:srgbClr>
            </a:outerShdw>
          </a:effectLst>
        </p:spPr>
        <p:txBody>
          <a:bodyPr wrap="square" lIns="182880" tIns="137160" rIns="137160" bIns="91440" anchor="t">
            <a:normAutofit fontScale="92500" lnSpcReduction="10000"/>
          </a:bodyPr>
          <a:lstStyle/>
          <a:p>
            <a:pPr marL="0" indent="0">
              <a:spcAft>
                <a:spcPts val="600"/>
              </a:spcAft>
              <a:buNone/>
            </a:pPr>
            <a:r>
              <a:rPr lang="en-US" sz="1400" b="1" dirty="0">
                <a:solidFill>
                  <a:srgbClr val="0E2841"/>
                </a:solidFill>
                <a:latin typeface="Arial" panose="020B0604020202020204" pitchFamily="34" charset="0"/>
                <a:cs typeface="Arial" panose="020B0604020202020204" pitchFamily="34" charset="0"/>
              </a:rPr>
              <a:t>Key UK Frameworks and Models</a:t>
            </a:r>
          </a:p>
          <a:p>
            <a:pPr marL="228600" indent="-228600">
              <a:spcAft>
                <a:spcPts val="600"/>
              </a:spcAft>
              <a:buAutoNum type="arabicPeriod"/>
            </a:pPr>
            <a:r>
              <a:rPr lang="en-US" sz="1400" b="1" dirty="0">
                <a:solidFill>
                  <a:srgbClr val="0E2841"/>
                </a:solidFill>
                <a:latin typeface="Arial" panose="020B0604020202020204" pitchFamily="34" charset="0"/>
                <a:cs typeface="Arial" panose="020B0604020202020204" pitchFamily="34" charset="0"/>
              </a:rPr>
              <a:t>NICE guideline  (NG254, 2025)</a:t>
            </a:r>
          </a:p>
          <a:p>
            <a:pPr>
              <a:spcAft>
                <a:spcPts val="600"/>
              </a:spcAft>
            </a:pPr>
            <a:r>
              <a:rPr lang="en-US" sz="1400" b="1" dirty="0">
                <a:solidFill>
                  <a:srgbClr val="0E2841"/>
                </a:solidFill>
                <a:latin typeface="Arial" panose="020B0604020202020204" pitchFamily="34" charset="0"/>
                <a:cs typeface="Arial" panose="020B0604020202020204" pitchFamily="34" charset="0"/>
              </a:rPr>
              <a:t>Evidence based guidance for assessment and diagnosis</a:t>
            </a:r>
          </a:p>
          <a:p>
            <a:pPr>
              <a:spcAft>
                <a:spcPts val="600"/>
              </a:spcAft>
            </a:pPr>
            <a:r>
              <a:rPr lang="en-US" sz="1400" b="1" dirty="0">
                <a:solidFill>
                  <a:srgbClr val="0E2841"/>
                </a:solidFill>
                <a:latin typeface="Arial" panose="020B0604020202020204" pitchFamily="34" charset="0"/>
                <a:cs typeface="Arial" panose="020B0604020202020204" pitchFamily="34" charset="0"/>
              </a:rPr>
              <a:t>2. Fracture Liaison Service (FLS)</a:t>
            </a:r>
          </a:p>
          <a:p>
            <a:pPr>
              <a:spcAft>
                <a:spcPts val="600"/>
              </a:spcAft>
            </a:pPr>
            <a:r>
              <a:rPr lang="en-US" sz="1400" b="1" dirty="0">
                <a:solidFill>
                  <a:srgbClr val="0E2841"/>
                </a:solidFill>
                <a:latin typeface="Arial" panose="020B0604020202020204" pitchFamily="34" charset="0"/>
                <a:cs typeface="Arial" panose="020B0604020202020204" pitchFamily="34" charset="0"/>
              </a:rPr>
              <a:t>Identify all patients 50 and over with a fragility fracture and coordinates assessment, DXA, treatment initiation. </a:t>
            </a:r>
          </a:p>
          <a:p>
            <a:pPr>
              <a:spcAft>
                <a:spcPts val="600"/>
              </a:spcAft>
            </a:pPr>
            <a:r>
              <a:rPr lang="en-US" sz="1400" b="1" dirty="0">
                <a:solidFill>
                  <a:srgbClr val="0E2841"/>
                </a:solidFill>
                <a:latin typeface="Arial" panose="020B0604020202020204" pitchFamily="34" charset="0"/>
                <a:cs typeface="Arial" panose="020B0604020202020204" pitchFamily="34" charset="0"/>
              </a:rPr>
              <a:t>3. Multidisciplinary team (MDT). </a:t>
            </a:r>
          </a:p>
          <a:p>
            <a:pPr>
              <a:spcAft>
                <a:spcPts val="600"/>
              </a:spcAft>
            </a:pPr>
            <a:r>
              <a:rPr lang="en-US" sz="1400" b="1" dirty="0">
                <a:solidFill>
                  <a:srgbClr val="0E2841"/>
                </a:solidFill>
                <a:latin typeface="Arial" panose="020B0604020202020204" pitchFamily="34" charset="0"/>
                <a:cs typeface="Arial" panose="020B0604020202020204" pitchFamily="34" charset="0"/>
              </a:rPr>
              <a:t>Collaborative care involving GP’s, specialists, nurses, physiotherapists, OT’s, pharmacists, dietitians. </a:t>
            </a:r>
          </a:p>
          <a:p>
            <a:pPr>
              <a:spcAft>
                <a:spcPts val="600"/>
              </a:spcAft>
            </a:pPr>
            <a:r>
              <a:rPr lang="en-US" sz="1400" b="1" dirty="0">
                <a:solidFill>
                  <a:srgbClr val="0E2841"/>
                </a:solidFill>
                <a:latin typeface="Arial" panose="020B0604020202020204" pitchFamily="34" charset="0"/>
                <a:cs typeface="Arial" panose="020B0604020202020204" pitchFamily="34" charset="0"/>
              </a:rPr>
              <a:t>4. Person Centered Care </a:t>
            </a:r>
          </a:p>
          <a:p>
            <a:pPr>
              <a:spcAft>
                <a:spcPts val="600"/>
              </a:spcAft>
            </a:pPr>
            <a:r>
              <a:rPr lang="en-US" sz="1400" b="1" dirty="0">
                <a:solidFill>
                  <a:srgbClr val="0E2841"/>
                </a:solidFill>
                <a:latin typeface="Arial" panose="020B0604020202020204" pitchFamily="34" charset="0"/>
                <a:cs typeface="Arial" panose="020B0604020202020204" pitchFamily="34" charset="0"/>
              </a:rPr>
              <a:t>Shared decision making and personalized care plan</a:t>
            </a:r>
          </a:p>
          <a:p>
            <a:pPr>
              <a:spcAft>
                <a:spcPts val="600"/>
              </a:spcAft>
            </a:pPr>
            <a:r>
              <a:rPr lang="en-US" sz="1400" b="1" dirty="0">
                <a:solidFill>
                  <a:srgbClr val="0E2841"/>
                </a:solidFill>
                <a:latin typeface="Arial" panose="020B0604020202020204" pitchFamily="34" charset="0"/>
                <a:cs typeface="Arial" panose="020B0604020202020204" pitchFamily="34" charset="0"/>
              </a:rPr>
              <a:t>5. NHS long term plan (NHS, 2019)</a:t>
            </a:r>
          </a:p>
          <a:p>
            <a:pPr>
              <a:spcAft>
                <a:spcPts val="600"/>
              </a:spcAft>
            </a:pPr>
            <a:r>
              <a:rPr lang="en-US" sz="1400" b="1" dirty="0">
                <a:solidFill>
                  <a:srgbClr val="0E2841"/>
                </a:solidFill>
                <a:latin typeface="Arial" panose="020B0604020202020204" pitchFamily="34" charset="0"/>
                <a:cs typeface="Arial" panose="020B0604020202020204" pitchFamily="34" charset="0"/>
              </a:rPr>
              <a:t>Promotes prevention, healthy aging and integrated community care </a:t>
            </a:r>
          </a:p>
        </p:txBody>
      </p:sp>
      <p:sp>
        <p:nvSpPr>
          <p:cNvPr id="36" name="Card Falls"/>
          <p:cNvSpPr/>
          <p:nvPr/>
        </p:nvSpPr>
        <p:spPr>
          <a:xfrm>
            <a:off x="6382287" y="572591"/>
            <a:ext cx="5150000" cy="2600000"/>
          </a:xfrm>
          <a:prstGeom prst="roundRect">
            <a:avLst>
              <a:gd name="adj" fmla="val 5000"/>
            </a:avLst>
          </a:prstGeom>
          <a:solidFill>
            <a:srgbClr val="F2F4F6"/>
          </a:solidFill>
          <a:ln w="12700">
            <a:solidFill>
              <a:srgbClr val="D5DAE0"/>
            </a:solidFill>
          </a:ln>
          <a:effectLst>
            <a:outerShdw blurRad="50000" dist="20000" dir="5400000" rotWithShape="0">
              <a:srgbClr val="0E2841">
                <a:alpha val="14000"/>
              </a:srgbClr>
            </a:outerShdw>
          </a:effectLst>
        </p:spPr>
        <p:txBody>
          <a:bodyPr wrap="square" lIns="182880" tIns="137160" rIns="137160" bIns="91440" anchor="t">
            <a:normAutofit lnSpcReduction="10000"/>
          </a:bodyPr>
          <a:lstStyle/>
          <a:p>
            <a:pPr marL="0" indent="0">
              <a:spcAft>
                <a:spcPts val="600"/>
              </a:spcAft>
              <a:buNone/>
            </a:pPr>
            <a:r>
              <a:rPr lang="en-US" sz="1400" b="1" dirty="0">
                <a:solidFill>
                  <a:srgbClr val="0E2841"/>
                </a:solidFill>
                <a:latin typeface="Arial" panose="020B0604020202020204" pitchFamily="34" charset="0"/>
                <a:cs typeface="Arial" panose="020B0604020202020204" pitchFamily="34" charset="0"/>
              </a:rPr>
              <a:t>Integrated Care Pathway for Osteoporosis</a:t>
            </a:r>
          </a:p>
          <a:p>
            <a:pPr marL="342900" indent="-342900">
              <a:spcAft>
                <a:spcPts val="600"/>
              </a:spcAft>
              <a:buAutoNum type="arabicPeriod"/>
            </a:pPr>
            <a:r>
              <a:rPr lang="en-US" sz="1400" b="1" dirty="0">
                <a:solidFill>
                  <a:srgbClr val="0E2841"/>
                </a:solidFill>
                <a:latin typeface="Arial" panose="020B0604020202020204" pitchFamily="34" charset="0"/>
                <a:cs typeface="Arial" panose="020B0604020202020204" pitchFamily="34" charset="0"/>
              </a:rPr>
              <a:t>Risk assessment </a:t>
            </a:r>
          </a:p>
          <a:p>
            <a:pPr marL="342900" indent="-342900">
              <a:spcAft>
                <a:spcPts val="600"/>
              </a:spcAft>
              <a:buAutoNum type="arabicPeriod"/>
            </a:pPr>
            <a:r>
              <a:rPr lang="en-US" sz="1400" b="1" dirty="0">
                <a:solidFill>
                  <a:srgbClr val="0E2841"/>
                </a:solidFill>
                <a:latin typeface="Arial" panose="020B0604020202020204" pitchFamily="34" charset="0"/>
                <a:cs typeface="Arial" panose="020B0604020202020204" pitchFamily="34" charset="0"/>
              </a:rPr>
              <a:t>DXA scan (Bone Mineral Density Assessment)</a:t>
            </a:r>
          </a:p>
          <a:p>
            <a:pPr marL="342900" indent="-342900">
              <a:spcAft>
                <a:spcPts val="600"/>
              </a:spcAft>
              <a:buAutoNum type="arabicPeriod"/>
            </a:pPr>
            <a:r>
              <a:rPr lang="en-US" sz="1400" b="1" dirty="0">
                <a:solidFill>
                  <a:srgbClr val="0E2841"/>
                </a:solidFill>
                <a:latin typeface="Arial" panose="020B0604020202020204" pitchFamily="34" charset="0"/>
                <a:cs typeface="Arial" panose="020B0604020202020204" pitchFamily="34" charset="0"/>
              </a:rPr>
              <a:t>Evidence based treatment (pharmacological treatment)</a:t>
            </a:r>
          </a:p>
          <a:p>
            <a:pPr marL="342900" indent="-342900">
              <a:spcAft>
                <a:spcPts val="600"/>
              </a:spcAft>
              <a:buAutoNum type="arabicPeriod"/>
            </a:pPr>
            <a:r>
              <a:rPr lang="en-US" sz="1400" b="1" dirty="0">
                <a:solidFill>
                  <a:srgbClr val="0E2841"/>
                </a:solidFill>
                <a:latin typeface="Arial" panose="020B0604020202020204" pitchFamily="34" charset="0"/>
                <a:cs typeface="Arial" panose="020B0604020202020204" pitchFamily="34" charset="0"/>
              </a:rPr>
              <a:t>Multidisciplinary management coordinated by the team</a:t>
            </a:r>
          </a:p>
          <a:p>
            <a:pPr marL="342900" indent="-342900">
              <a:spcAft>
                <a:spcPts val="600"/>
              </a:spcAft>
              <a:buAutoNum type="arabicPeriod"/>
            </a:pPr>
            <a:r>
              <a:rPr lang="en-US" sz="1400" b="1" dirty="0">
                <a:solidFill>
                  <a:srgbClr val="0E2841"/>
                </a:solidFill>
                <a:latin typeface="Arial" panose="020B0604020202020204" pitchFamily="34" charset="0"/>
                <a:cs typeface="Arial" panose="020B0604020202020204" pitchFamily="34" charset="0"/>
              </a:rPr>
              <a:t>Fals Prevention and self management</a:t>
            </a:r>
          </a:p>
          <a:p>
            <a:pPr marL="342900" indent="-342900">
              <a:spcAft>
                <a:spcPts val="600"/>
              </a:spcAft>
              <a:buAutoNum type="arabicPeriod"/>
            </a:pPr>
            <a:r>
              <a:rPr lang="en-US" sz="1400" b="1" dirty="0">
                <a:solidFill>
                  <a:srgbClr val="0E2841"/>
                </a:solidFill>
                <a:latin typeface="Arial" panose="020B0604020202020204" pitchFamily="34" charset="0"/>
                <a:cs typeface="Arial" panose="020B0604020202020204" pitchFamily="34" charset="0"/>
              </a:rPr>
              <a:t>Reduced fractures and improve quality of life</a:t>
            </a:r>
          </a:p>
          <a:p>
            <a:pPr marL="342900" indent="-342900">
              <a:spcAft>
                <a:spcPts val="600"/>
              </a:spcAft>
              <a:buAutoNum type="arabicPeriod"/>
            </a:pPr>
            <a:endParaRPr lang="en-US" sz="1400" b="1" dirty="0">
              <a:solidFill>
                <a:srgbClr val="0E2841"/>
              </a:solidFill>
              <a:latin typeface="Arial" panose="020B0604020202020204" pitchFamily="34" charset="0"/>
              <a:cs typeface="Arial" panose="020B0604020202020204" pitchFamily="34" charset="0"/>
            </a:endParaRPr>
          </a:p>
          <a:p>
            <a:pPr marL="342900" indent="-342900">
              <a:spcAft>
                <a:spcPts val="600"/>
              </a:spcAft>
              <a:buAutoNum type="arabicPeriod"/>
            </a:pPr>
            <a:endParaRPr lang="en-US" sz="1400" b="1" dirty="0">
              <a:solidFill>
                <a:srgbClr val="0E284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C733F78-F6FD-2472-A477-275688930682}"/>
              </a:ext>
            </a:extLst>
          </p:cNvPr>
          <p:cNvSpPr txBox="1"/>
          <p:nvPr/>
        </p:nvSpPr>
        <p:spPr>
          <a:xfrm>
            <a:off x="6382287" y="3812005"/>
            <a:ext cx="5150000" cy="1907448"/>
          </a:xfrm>
          <a:prstGeom prst="roundRect">
            <a:avLst>
              <a:gd name="adj" fmla="val 5000"/>
            </a:avLst>
          </a:prstGeom>
          <a:solidFill>
            <a:srgbClr val="F2F4F6"/>
          </a:solidFill>
          <a:ln w="12700">
            <a:solidFill>
              <a:srgbClr val="D5DAE0"/>
            </a:solidFill>
          </a:ln>
          <a:effectLst>
            <a:outerShdw blurRad="50000" dist="20000" dir="5400000" rotWithShape="0">
              <a:srgbClr val="0E2841">
                <a:alpha val="14000"/>
              </a:srgbClr>
            </a:outerShdw>
          </a:effectLst>
        </p:spPr>
        <p:txBody>
          <a:bodyPr wrap="square" lIns="182880" tIns="137160" rIns="137160" bIns="91440" rtlCol="0" anchor="t">
            <a:normAutofit/>
          </a:bodyPr>
          <a:lstStyle/>
          <a:p>
            <a:r>
              <a:rPr lang="en-US" sz="1400" b="1" dirty="0">
                <a:latin typeface="Arial" panose="020B0604020202020204" pitchFamily="34" charset="0"/>
                <a:cs typeface="Arial" panose="020B0604020202020204" pitchFamily="34" charset="0"/>
              </a:rPr>
              <a:t>Improved Patient Outcome </a:t>
            </a:r>
          </a:p>
          <a:p>
            <a:r>
              <a:rPr lang="en-US" sz="1400" dirty="0">
                <a:latin typeface="Arial" panose="020B0604020202020204" pitchFamily="34" charset="0"/>
                <a:cs typeface="Arial" panose="020B0604020202020204" pitchFamily="34" charset="0"/>
              </a:rPr>
              <a:t>Earlier identification of high- risk individuals </a:t>
            </a:r>
          </a:p>
          <a:p>
            <a:r>
              <a:rPr lang="en-US" sz="1400" dirty="0">
                <a:latin typeface="Arial" panose="020B0604020202020204" pitchFamily="34" charset="0"/>
                <a:cs typeface="Arial" panose="020B0604020202020204" pitchFamily="34" charset="0"/>
              </a:rPr>
              <a:t>Reduced risk of first and subsequent fracture</a:t>
            </a:r>
          </a:p>
          <a:p>
            <a:r>
              <a:rPr lang="en-US" sz="1400" dirty="0">
                <a:latin typeface="Arial" panose="020B0604020202020204" pitchFamily="34" charset="0"/>
                <a:cs typeface="Arial" panose="020B0604020202020204" pitchFamily="34" charset="0"/>
              </a:rPr>
              <a:t>Improved treatment uptake and effectives</a:t>
            </a:r>
          </a:p>
          <a:p>
            <a:r>
              <a:rPr lang="en-US" sz="1400" dirty="0">
                <a:latin typeface="Arial" panose="020B0604020202020204" pitchFamily="34" charset="0"/>
                <a:cs typeface="Arial" panose="020B0604020202020204" pitchFamily="34" charset="0"/>
              </a:rPr>
              <a:t>Better mobility independence and quality of life</a:t>
            </a:r>
          </a:p>
          <a:p>
            <a:r>
              <a:rPr lang="en-US" sz="1400" dirty="0">
                <a:latin typeface="Arial" panose="020B0604020202020204" pitchFamily="34" charset="0"/>
                <a:cs typeface="Arial" panose="020B0604020202020204" pitchFamily="34" charset="0"/>
              </a:rPr>
              <a:t>Fewer hospital admissions and lower healthcare cost</a:t>
            </a:r>
          </a:p>
          <a:p>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76269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00A7E-D908-2CE4-BF3E-903ACCA15D1B}"/>
              </a:ext>
            </a:extLst>
          </p:cNvPr>
          <p:cNvSpPr>
            <a:spLocks noGrp="1"/>
          </p:cNvSpPr>
          <p:nvPr>
            <p:ph type="title"/>
          </p:nvPr>
        </p:nvSpPr>
        <p:spPr>
          <a:xfrm>
            <a:off x="289248" y="1123837"/>
            <a:ext cx="6451110" cy="1255469"/>
          </a:xfrm>
        </p:spPr>
        <p:txBody>
          <a:bodyPr>
            <a:normAutofit fontScale="90000"/>
          </a:bodyPr>
          <a:lstStyle/>
          <a:p>
            <a:r>
              <a:rPr lang="en-US">
                <a:solidFill>
                  <a:srgbClr val="156082"/>
                </a:solidFill>
                <a:latin typeface="Arial" panose="020B0604020202020204" pitchFamily="34" charset="0"/>
                <a:cs typeface="Arial" panose="020B0604020202020204" pitchFamily="34" charset="0"/>
              </a:rPr>
              <a:t>Treatment Options for Osteoporosis IN UK </a:t>
            </a:r>
          </a:p>
        </p:txBody>
      </p:sp>
      <p:graphicFrame>
        <p:nvGraphicFramePr>
          <p:cNvPr id="5" name="Content Placeholder 2">
            <a:extLst>
              <a:ext uri="{FF2B5EF4-FFF2-40B4-BE49-F238E27FC236}">
                <a16:creationId xmlns:a16="http://schemas.microsoft.com/office/drawing/2014/main" id="{6E26F92A-5714-63F2-7930-527169807931}"/>
              </a:ext>
            </a:extLst>
          </p:cNvPr>
          <p:cNvGraphicFramePr>
            <a:graphicFrameLocks noGrp="1"/>
          </p:cNvGraphicFramePr>
          <p:nvPr>
            <p:ph idx="1"/>
            <p:extLst>
              <p:ext uri="{D42A27DB-BD31-4B8C-83A1-F6EECF244321}">
                <p14:modId xmlns:p14="http://schemas.microsoft.com/office/powerpoint/2010/main" val="2482138678"/>
              </p:ext>
            </p:extLst>
          </p:nvPr>
        </p:nvGraphicFramePr>
        <p:xfrm>
          <a:off x="289248" y="2510395"/>
          <a:ext cx="6451109" cy="32745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Why do I shrink in height as I age? - Harvard Health">
            <a:extLst>
              <a:ext uri="{FF2B5EF4-FFF2-40B4-BE49-F238E27FC236}">
                <a16:creationId xmlns:a16="http://schemas.microsoft.com/office/drawing/2014/main" id="{43AF17C7-3BCE-43D1-CE81-3672512E6695}"/>
              </a:ext>
            </a:extLst>
          </p:cNvPr>
          <p:cNvPicPr>
            <a:picLocks noChangeAspect="1"/>
          </p:cNvPicPr>
          <p:nvPr/>
        </p:nvPicPr>
        <p:blipFill>
          <a:blip r:embed="rId7">
            <a:extLst>
              <a:ext uri="{837473B0-CC2E-450A-ABE3-18F120FF3D39}">
                <a1611:picAttrSrcUrl xmlns:a1611="http://schemas.microsoft.com/office/drawing/2016/11/main" r:id="rId8"/>
              </a:ext>
            </a:extLst>
          </a:blip>
          <a:srcRect r="7953" b="3"/>
          <a:stretch>
            <a:fillRect/>
          </a:stretch>
        </p:blipFill>
        <p:spPr>
          <a:xfrm>
            <a:off x="7545032" y="759599"/>
            <a:ext cx="3778286" cy="5330650"/>
          </a:xfrm>
          <a:prstGeom prst="rect">
            <a:avLst/>
          </a:prstGeom>
        </p:spPr>
      </p:pic>
      <p:sp>
        <p:nvSpPr>
          <p:cNvPr id="8" name="TextBox 7">
            <a:extLst>
              <a:ext uri="{FF2B5EF4-FFF2-40B4-BE49-F238E27FC236}">
                <a16:creationId xmlns:a16="http://schemas.microsoft.com/office/drawing/2014/main" id="{F3C30BD3-BB8A-90E9-1589-9F28C6958DDF}"/>
              </a:ext>
            </a:extLst>
          </p:cNvPr>
          <p:cNvSpPr txBox="1"/>
          <p:nvPr/>
        </p:nvSpPr>
        <p:spPr>
          <a:xfrm>
            <a:off x="7824867" y="6370820"/>
            <a:ext cx="3498452"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(Harvard Health Publishing, 2024)</a:t>
            </a:r>
            <a:endParaRPr lang="en-US" sz="1600" dirty="0">
              <a:latin typeface="Arial" panose="020B0604020202020204" pitchFamily="34" charset="0"/>
              <a:cs typeface="Arial" panose="020B0604020202020204" pitchFamily="34" charset="0"/>
            </a:endParaRPr>
          </a:p>
        </p:txBody>
      </p:sp>
      <p:sp>
        <p:nvSpPr>
          <p:cNvPr id="950" name="Accent Bar"/>
          <p:cNvSpPr/>
          <p:nvPr/>
        </p:nvSpPr>
        <p:spPr>
          <a:xfrm>
            <a:off x="0" y="0"/>
            <a:ext cx="12192000" cy="73152"/>
          </a:xfrm>
          <a:prstGeom prst="rect">
            <a:avLst/>
          </a:prstGeom>
          <a:solidFill>
            <a:srgbClr val="156082"/>
          </a:solidFill>
          <a:ln>
            <a:noFill/>
          </a:ln>
        </p:spPr>
        <p:txBody>
          <a:bodyPr/>
          <a:lstStyle/>
          <a:p>
            <a:endParaRPr/>
          </a:p>
        </p:txBody>
      </p:sp>
    </p:spTree>
    <p:extLst>
      <p:ext uri="{BB962C8B-B14F-4D97-AF65-F5344CB8AC3E}">
        <p14:creationId xmlns:p14="http://schemas.microsoft.com/office/powerpoint/2010/main" val="16725664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93E118-F195-37D9-4C15-3106B056D269}"/>
              </a:ext>
            </a:extLst>
          </p:cNvPr>
          <p:cNvSpPr>
            <a:spLocks noGrp="1"/>
          </p:cNvSpPr>
          <p:nvPr>
            <p:ph type="title"/>
          </p:nvPr>
        </p:nvSpPr>
        <p:spPr>
          <a:xfrm>
            <a:off x="838200" y="365125"/>
            <a:ext cx="10515600" cy="1325563"/>
          </a:xfrm>
        </p:spPr>
        <p:txBody>
          <a:bodyPr>
            <a:normAutofit/>
          </a:bodyPr>
          <a:lstStyle/>
          <a:p>
            <a:r>
              <a:rPr lang="en-GB" sz="4200">
                <a:solidFill>
                  <a:srgbClr val="156082"/>
                </a:solidFill>
                <a:latin typeface="Arial" panose="020B0604020202020204" pitchFamily="34" charset="0"/>
                <a:cs typeface="Arial" panose="020B0604020202020204" pitchFamily="34" charset="0"/>
              </a:rPr>
              <a:t>Comorbidities and Prevention of Osteoporosis </a:t>
            </a:r>
            <a:endParaRPr lang="en-US" sz="4200">
              <a:latin typeface="Arial" panose="020B0604020202020204" pitchFamily="34" charset="0"/>
              <a:cs typeface="Arial" panose="020B0604020202020204" pitchFamily="34" charset="0"/>
            </a:endParaRPr>
          </a:p>
        </p:txBody>
      </p:sp>
      <p:sp>
        <p:nvSpPr>
          <p:cNvPr id="3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8D0C14-6DE8-BD34-1087-7738DC35FF6F}"/>
              </a:ext>
            </a:extLst>
          </p:cNvPr>
          <p:cNvSpPr>
            <a:spLocks noGrp="1"/>
          </p:cNvSpPr>
          <p:nvPr>
            <p:ph idx="1"/>
          </p:nvPr>
        </p:nvSpPr>
        <p:spPr>
          <a:xfrm>
            <a:off x="838199" y="2034314"/>
            <a:ext cx="10989039" cy="4626414"/>
          </a:xfrm>
        </p:spPr>
        <p:txBody>
          <a:bodyPr>
            <a:normAutofit/>
          </a:bodyPr>
          <a:lstStyle/>
          <a:p>
            <a:pPr marL="0" indent="0">
              <a:buNone/>
            </a:pPr>
            <a:r>
              <a:rPr lang="en-US" sz="2200" b="1" dirty="0">
                <a:latin typeface="Arial" panose="020B0604020202020204" pitchFamily="34" charset="0"/>
                <a:cs typeface="Arial" panose="020B0604020202020204" pitchFamily="34" charset="0"/>
              </a:rPr>
              <a:t>    Comorbidities                                Prevention</a:t>
            </a:r>
          </a:p>
          <a:p>
            <a:pPr marL="0" indent="0">
              <a:buNone/>
            </a:pPr>
            <a:r>
              <a:rPr lang="en-US" sz="2200" dirty="0">
                <a:latin typeface="Arial" panose="020B0604020202020204" pitchFamily="34" charset="0"/>
                <a:cs typeface="Arial" panose="020B0604020202020204" pitchFamily="34" charset="0"/>
              </a:rPr>
              <a:t> Cardiovascular diseases           Calcium and Vitamin D </a:t>
            </a:r>
          </a:p>
          <a:p>
            <a:pPr marL="0" indent="0">
              <a:buNone/>
            </a:pPr>
            <a:r>
              <a:rPr lang="en-US" sz="2200" dirty="0"/>
              <a:t> Chronic respiratory diseases.       Regular Physical Activities</a:t>
            </a:r>
          </a:p>
          <a:p>
            <a:pPr marL="0" indent="0">
              <a:buNone/>
            </a:pPr>
            <a:r>
              <a:rPr lang="en-US" sz="2200" dirty="0"/>
              <a:t> Type 2 Diabetes                            Healthy Diet (Rizzoli et al. 2013)</a:t>
            </a:r>
          </a:p>
          <a:p>
            <a:pPr marL="0" indent="0">
              <a:buNone/>
            </a:pPr>
            <a:r>
              <a:rPr lang="en-US" sz="2200" dirty="0"/>
              <a:t> Osteoarthritis                                        Falls Preventions</a:t>
            </a:r>
          </a:p>
          <a:p>
            <a:pPr marL="0" indent="0">
              <a:buNone/>
            </a:pPr>
            <a:r>
              <a:rPr lang="en-US" sz="2200" dirty="0"/>
              <a:t> Depression                                              Early Risk Assessment </a:t>
            </a:r>
          </a:p>
          <a:p>
            <a:pPr marL="0" indent="0">
              <a:buNone/>
            </a:pPr>
            <a:r>
              <a:rPr lang="en-US" sz="2200" dirty="0"/>
              <a:t> Gastrointestinal Disorders               (Kanis et al. 2020)</a:t>
            </a:r>
          </a:p>
          <a:p>
            <a:pPr marL="0" indent="0">
              <a:buNone/>
            </a:pPr>
            <a:r>
              <a:rPr lang="en-US" sz="2200" dirty="0"/>
              <a:t> Chronic kidney diseases</a:t>
            </a:r>
          </a:p>
          <a:p>
            <a:pPr marL="0" indent="0">
              <a:buNone/>
            </a:pPr>
            <a:r>
              <a:rPr lang="en-US" sz="2200" dirty="0"/>
              <a:t> Endocrine Disorders </a:t>
            </a:r>
          </a:p>
          <a:p>
            <a:endParaRPr lang="en-US" sz="2200" dirty="0"/>
          </a:p>
          <a:p>
            <a:endParaRPr lang="en-US" sz="2200" dirty="0"/>
          </a:p>
          <a:p>
            <a:endParaRPr lang="en-US" sz="2200" dirty="0"/>
          </a:p>
          <a:p>
            <a:endParaRPr lang="en-US" sz="2200" dirty="0"/>
          </a:p>
          <a:p>
            <a:endParaRPr lang="en-US" sz="2200" dirty="0"/>
          </a:p>
        </p:txBody>
      </p:sp>
      <p:pic>
        <p:nvPicPr>
          <p:cNvPr id="4" name="Picture 3" descr="https://images.openai.com/static-rsc-4/d8Gqi9eX6C1-fCOg4YEWyxgown_NPyGNBJLLCjz49mguD3nWJyuYRiQRctnytSaDMDjP4Gi8qD3WG79d914kINW_GzDwiRpJnWKG9BkrxG9K_1jwzokh3vBL7pzckCaon04RbY5KQRGlyVo44CZiVoVIqD5zBGrOGuJRV1cUjOTGVR8_HAUcAURYdZf1Lsmc?purpose=fullsize">
            <a:extLst>
              <a:ext uri="{FF2B5EF4-FFF2-40B4-BE49-F238E27FC236}">
                <a16:creationId xmlns:a16="http://schemas.microsoft.com/office/drawing/2014/main" id="{30D3300B-7B28-D0A0-6A38-A267DE10608C}"/>
              </a:ext>
            </a:extLst>
          </p:cNvPr>
          <p:cNvPicPr>
            <a:picLocks noChangeAspect="1"/>
          </p:cNvPicPr>
          <p:nvPr/>
        </p:nvPicPr>
        <p:blipFill>
          <a:blip r:embed="rId3"/>
          <a:srcRect l="6000" r="7922"/>
          <a:stretch>
            <a:fillRect/>
          </a:stretch>
        </p:blipFill>
        <p:spPr>
          <a:xfrm>
            <a:off x="8274570" y="1924411"/>
            <a:ext cx="3248394" cy="3773775"/>
          </a:xfrm>
          <a:prstGeom prst="rect">
            <a:avLst/>
          </a:prstGeom>
        </p:spPr>
      </p:pic>
      <p:sp>
        <p:nvSpPr>
          <p:cNvPr id="5" name="TextBox 4">
            <a:extLst>
              <a:ext uri="{FF2B5EF4-FFF2-40B4-BE49-F238E27FC236}">
                <a16:creationId xmlns:a16="http://schemas.microsoft.com/office/drawing/2014/main" id="{BB88ED52-FBB8-462F-F120-0B608C7D64B8}"/>
              </a:ext>
            </a:extLst>
          </p:cNvPr>
          <p:cNvSpPr txBox="1"/>
          <p:nvPr/>
        </p:nvSpPr>
        <p:spPr>
          <a:xfrm>
            <a:off x="8979108" y="5936105"/>
            <a:ext cx="2543856" cy="369332"/>
          </a:xfrm>
          <a:prstGeom prst="rect">
            <a:avLst/>
          </a:prstGeom>
          <a:noFill/>
        </p:spPr>
        <p:txBody>
          <a:bodyPr wrap="square" rtlCol="0">
            <a:spAutoFit/>
          </a:bodyPr>
          <a:lstStyle/>
          <a:p>
            <a:r>
              <a:rPr lang="en-US" dirty="0"/>
              <a:t>           (ROS, 2026)</a:t>
            </a:r>
          </a:p>
        </p:txBody>
      </p:sp>
      <p:sp>
        <p:nvSpPr>
          <p:cNvPr id="950" name="Accent Bar"/>
          <p:cNvSpPr/>
          <p:nvPr/>
        </p:nvSpPr>
        <p:spPr>
          <a:xfrm>
            <a:off x="0" y="0"/>
            <a:ext cx="12192000" cy="73152"/>
          </a:xfrm>
          <a:prstGeom prst="rect">
            <a:avLst/>
          </a:prstGeom>
          <a:solidFill>
            <a:srgbClr val="156082"/>
          </a:solidFill>
          <a:ln>
            <a:noFill/>
          </a:ln>
        </p:spPr>
        <p:txBody>
          <a:bodyPr/>
          <a:lstStyle/>
          <a:p>
            <a:endParaRPr/>
          </a:p>
        </p:txBody>
      </p:sp>
    </p:spTree>
    <p:extLst>
      <p:ext uri="{BB962C8B-B14F-4D97-AF65-F5344CB8AC3E}">
        <p14:creationId xmlns:p14="http://schemas.microsoft.com/office/powerpoint/2010/main" val="14629933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97422-ACE4-841B-5AFD-D5CD5EDC98BF}"/>
              </a:ext>
            </a:extLst>
          </p:cNvPr>
          <p:cNvSpPr>
            <a:spLocks noGrp="1"/>
          </p:cNvSpPr>
          <p:nvPr>
            <p:ph type="title"/>
          </p:nvPr>
        </p:nvSpPr>
        <p:spPr>
          <a:xfrm>
            <a:off x="835800" y="290000"/>
            <a:ext cx="10820400" cy="830000"/>
          </a:xfrm>
        </p:spPr>
        <p:txBody>
          <a:bodyPr>
            <a:normAutofit fontScale="90000"/>
          </a:bodyPr>
          <a:lstStyle/>
          <a:p>
            <a:r>
              <a:rPr lang="en-GB" sz="2600">
                <a:solidFill>
                  <a:srgbClr val="156082"/>
                </a:solidFill>
                <a:latin typeface="Arial" panose="020B0604020202020204" pitchFamily="34" charset="0"/>
                <a:cs typeface="Arial" panose="020B0604020202020204" pitchFamily="34" charset="0"/>
              </a:rPr>
              <a:t>Skills, Values and Behaviours for Delivering Co-productive Osteoporosis Care</a:t>
            </a:r>
            <a:br>
              <a:rPr lang="en-GB" sz="1400" dirty="0">
                <a:latin typeface="Arial" panose="020B0604020202020204" pitchFamily="34" charset="0"/>
                <a:cs typeface="Arial" panose="020B0604020202020204" pitchFamily="34" charset="0"/>
              </a:rPr>
            </a:br>
            <a:r>
              <a:rPr lang="en-GB" sz="1500" b="1" i="1">
                <a:solidFill>
                  <a:srgbClr val="156082"/>
                </a:solidFill>
                <a:latin typeface="Arial" panose="020B0604020202020204" pitchFamily="34" charset="0"/>
                <a:cs typeface="Arial" panose="020B0604020202020204" pitchFamily="34" charset="0"/>
              </a:rPr>
              <a:t>Working in Partnership to Improve Outcomes for People Living with Osteoporosis</a:t>
            </a:r>
          </a:p>
        </p:txBody>
      </p:sp>
      <p:sp>
        <p:nvSpPr>
          <p:cNvPr id="10" name="Definition band"/>
          <p:cNvSpPr/>
          <p:nvPr/>
        </p:nvSpPr>
        <p:spPr>
          <a:xfrm>
            <a:off x="685800" y="1360000"/>
            <a:ext cx="10820400" cy="1000000"/>
          </a:xfrm>
          <a:prstGeom prst="roundRect">
            <a:avLst>
              <a:gd name="adj" fmla="val 5000"/>
            </a:avLst>
          </a:prstGeom>
          <a:solidFill>
            <a:schemeClr val="accent1"/>
          </a:solidFill>
          <a:ln>
            <a:noFill/>
          </a:ln>
        </p:spPr>
        <p:txBody>
          <a:bodyPr wrap="square" lIns="182880" tIns="82296" rIns="182880" bIns="82296" rtlCol="0" anchor="ctr">
            <a:normAutofit/>
          </a:bodyPr>
          <a:lstStyle/>
          <a:p>
            <a:r>
              <a:rPr lang="en-US" sz="1500" b="1">
                <a:solidFill>
                  <a:schemeClr val="bg1"/>
                </a:solidFill>
                <a:latin typeface="Arial" panose="020B0604020202020204" pitchFamily="34" charset="0"/>
                <a:cs typeface="Arial" panose="020B0604020202020204" pitchFamily="34" charset="0"/>
              </a:rPr>
              <a:t>What is co-productive care?</a:t>
            </a:r>
          </a:p>
          <a:p>
            <a:r>
              <a:rPr lang="en-US" sz="1300">
                <a:solidFill>
                  <a:schemeClr val="bg1"/>
                </a:solidFill>
                <a:latin typeface="Arial" panose="020B0604020202020204" pitchFamily="34" charset="0"/>
                <a:cs typeface="Arial" panose="020B0604020202020204" pitchFamily="34" charset="0"/>
              </a:rPr>
              <a:t>Co-productive care means healthcare professionals and patients work together as equal partners to make the right decisions, set goals, and manage the condition effectively. (NHS, 2024)</a:t>
            </a:r>
          </a:p>
        </p:txBody>
      </p:sp>
      <p:sp>
        <p:nvSpPr>
          <p:cNvPr id="11" name="Skills card"/>
          <p:cNvSpPr/>
          <p:nvPr/>
        </p:nvSpPr>
        <p:spPr>
          <a:xfrm>
            <a:off x="685800" y="2470000"/>
            <a:ext cx="5260200" cy="2005000"/>
          </a:xfrm>
          <a:prstGeom prst="roundRect">
            <a:avLst>
              <a:gd name="adj" fmla="val 4500"/>
            </a:avLst>
          </a:prstGeom>
          <a:solidFill>
            <a:schemeClr val="accent1">
              <a:lumMod val="20000"/>
              <a:lumOff val="80000"/>
            </a:schemeClr>
          </a:solidFill>
          <a:ln w="12700">
            <a:solidFill>
              <a:schemeClr val="accent1">
                <a:lumMod val="60000"/>
                <a:lumOff val="40000"/>
              </a:schemeClr>
            </a:solidFill>
          </a:ln>
        </p:spPr>
        <p:txBody>
          <a:bodyPr wrap="square" lIns="137160" tIns="91440" rIns="137160" bIns="91440" rtlCol="0" anchor="t">
            <a:normAutofit/>
          </a:bodyPr>
          <a:lstStyle/>
          <a:p>
            <a:pPr marL="0" indent="0">
              <a:buNone/>
            </a:pPr>
            <a:r>
              <a:rPr lang="en-US" sz="1500" b="1">
                <a:solidFill>
                  <a:schemeClr val="accent1"/>
                </a:solidFill>
                <a:latin typeface="Arial" panose="020B0604020202020204" pitchFamily="34" charset="0"/>
                <a:cs typeface="Arial" panose="020B0604020202020204" pitchFamily="34" charset="0"/>
              </a:rPr>
              <a:t>Skills</a:t>
            </a:r>
          </a:p>
          <a:p>
            <a:pPr marL="228600" indent="-228600">
              <a:spcBef>
                <a:spcPts val="500"/>
              </a:spcBef>
              <a:buClr>
                <a:schemeClr val="accent1"/>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Communication</a:t>
            </a:r>
          </a:p>
          <a:p>
            <a:pPr marL="228600" indent="-228600">
              <a:spcBef>
                <a:spcPts val="500"/>
              </a:spcBef>
              <a:buClr>
                <a:schemeClr val="accent1"/>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Clinical knowledge</a:t>
            </a:r>
          </a:p>
          <a:p>
            <a:pPr marL="228600" indent="-228600">
              <a:spcBef>
                <a:spcPts val="500"/>
              </a:spcBef>
              <a:buClr>
                <a:schemeClr val="accent1"/>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Health education</a:t>
            </a:r>
          </a:p>
          <a:p>
            <a:pPr marL="228600" indent="-228600">
              <a:spcBef>
                <a:spcPts val="500"/>
              </a:spcBef>
              <a:buClr>
                <a:schemeClr val="accent1"/>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Multidisciplinary working</a:t>
            </a:r>
          </a:p>
        </p:txBody>
      </p:sp>
      <p:sp>
        <p:nvSpPr>
          <p:cNvPr id="12" name="Professional Behaviours card"/>
          <p:cNvSpPr/>
          <p:nvPr/>
        </p:nvSpPr>
        <p:spPr>
          <a:xfrm>
            <a:off x="6246000" y="2470000"/>
            <a:ext cx="5260200" cy="2005000"/>
          </a:xfrm>
          <a:prstGeom prst="roundRect">
            <a:avLst>
              <a:gd name="adj" fmla="val 4500"/>
            </a:avLst>
          </a:prstGeom>
          <a:solidFill>
            <a:schemeClr val="accent4">
              <a:lumMod val="20000"/>
              <a:lumOff val="80000"/>
            </a:schemeClr>
          </a:solidFill>
          <a:ln w="12700">
            <a:solidFill>
              <a:schemeClr val="accent4">
                <a:lumMod val="60000"/>
                <a:lumOff val="40000"/>
              </a:schemeClr>
            </a:solidFill>
          </a:ln>
        </p:spPr>
        <p:txBody>
          <a:bodyPr wrap="square" lIns="137160" tIns="91440" rIns="137160" bIns="91440" rtlCol="0" anchor="t">
            <a:normAutofit/>
          </a:bodyPr>
          <a:lstStyle/>
          <a:p>
            <a:pPr marL="0" indent="0">
              <a:buNone/>
            </a:pPr>
            <a:r>
              <a:rPr lang="en-US" sz="1500" b="1">
                <a:solidFill>
                  <a:schemeClr val="accent4">
                    <a:lumMod val="75000"/>
                  </a:schemeClr>
                </a:solidFill>
                <a:latin typeface="Arial" panose="020B0604020202020204" pitchFamily="34" charset="0"/>
                <a:cs typeface="Arial" panose="020B0604020202020204" pitchFamily="34" charset="0"/>
              </a:rPr>
              <a:t>Professional Behaviours</a:t>
            </a:r>
          </a:p>
          <a:p>
            <a:pPr marL="228600" indent="-228600">
              <a:spcBef>
                <a:spcPts val="500"/>
              </a:spcBef>
              <a:buClr>
                <a:schemeClr val="accent4">
                  <a:lumMod val="75000"/>
                </a:schemeClr>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Active listening</a:t>
            </a:r>
          </a:p>
          <a:p>
            <a:pPr marL="228600" indent="-228600">
              <a:spcBef>
                <a:spcPts val="500"/>
              </a:spcBef>
              <a:buClr>
                <a:schemeClr val="accent4">
                  <a:lumMod val="75000"/>
                </a:schemeClr>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Empathy</a:t>
            </a:r>
          </a:p>
          <a:p>
            <a:pPr marL="228600" indent="-228600">
              <a:spcBef>
                <a:spcPts val="500"/>
              </a:spcBef>
              <a:buClr>
                <a:schemeClr val="accent4">
                  <a:lumMod val="75000"/>
                </a:schemeClr>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Cultural competence</a:t>
            </a:r>
          </a:p>
          <a:p>
            <a:pPr marL="228600" indent="-228600">
              <a:spcBef>
                <a:spcPts val="500"/>
              </a:spcBef>
              <a:buClr>
                <a:schemeClr val="accent4">
                  <a:lumMod val="75000"/>
                </a:schemeClr>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Professional accountability</a:t>
            </a:r>
          </a:p>
          <a:p>
            <a:pPr marL="228600" indent="-228600">
              <a:spcBef>
                <a:spcPts val="500"/>
              </a:spcBef>
              <a:buClr>
                <a:schemeClr val="accent4">
                  <a:lumMod val="75000"/>
                </a:schemeClr>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Advocacy for patient safety (NICE, 2025)</a:t>
            </a:r>
          </a:p>
        </p:txBody>
      </p:sp>
      <p:sp>
        <p:nvSpPr>
          <p:cNvPr id="13" name="Benefits card"/>
          <p:cNvSpPr/>
          <p:nvPr/>
        </p:nvSpPr>
        <p:spPr>
          <a:xfrm>
            <a:off x="685800" y="4715000"/>
            <a:ext cx="5260200" cy="2005000"/>
          </a:xfrm>
          <a:prstGeom prst="roundRect">
            <a:avLst>
              <a:gd name="adj" fmla="val 4500"/>
            </a:avLst>
          </a:prstGeom>
          <a:solidFill>
            <a:schemeClr val="accent6">
              <a:lumMod val="20000"/>
              <a:lumOff val="80000"/>
            </a:schemeClr>
          </a:solidFill>
          <a:ln w="12700">
            <a:solidFill>
              <a:schemeClr val="accent6">
                <a:lumMod val="60000"/>
                <a:lumOff val="40000"/>
              </a:schemeClr>
            </a:solidFill>
          </a:ln>
        </p:spPr>
        <p:txBody>
          <a:bodyPr wrap="square" lIns="137160" tIns="91440" rIns="137160" bIns="91440" rtlCol="0" anchor="t">
            <a:normAutofit/>
          </a:bodyPr>
          <a:lstStyle/>
          <a:p>
            <a:pPr marL="0" indent="0">
              <a:buNone/>
            </a:pPr>
            <a:r>
              <a:rPr lang="en-US" sz="1500" b="1">
                <a:solidFill>
                  <a:schemeClr val="accent3"/>
                </a:solidFill>
                <a:latin typeface="Arial" panose="020B0604020202020204" pitchFamily="34" charset="0"/>
                <a:cs typeface="Arial" panose="020B0604020202020204" pitchFamily="34" charset="0"/>
              </a:rPr>
              <a:t>Benefits</a:t>
            </a:r>
          </a:p>
          <a:p>
            <a:pPr marL="228600" indent="-228600">
              <a:spcBef>
                <a:spcPts val="500"/>
              </a:spcBef>
              <a:buClr>
                <a:schemeClr val="accent3"/>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Enhances patient confidence and self-management</a:t>
            </a:r>
          </a:p>
          <a:p>
            <a:pPr marL="228600" indent="-228600">
              <a:spcBef>
                <a:spcPts val="500"/>
              </a:spcBef>
              <a:buClr>
                <a:schemeClr val="accent3"/>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Reduces falls and fractures</a:t>
            </a:r>
          </a:p>
          <a:p>
            <a:pPr marL="228600" indent="-228600">
              <a:spcBef>
                <a:spcPts val="500"/>
              </a:spcBef>
              <a:buClr>
                <a:schemeClr val="accent3"/>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Improves quality of life</a:t>
            </a:r>
          </a:p>
        </p:txBody>
      </p:sp>
      <p:sp>
        <p:nvSpPr>
          <p:cNvPr id="14" name="Challenges card"/>
          <p:cNvSpPr/>
          <p:nvPr/>
        </p:nvSpPr>
        <p:spPr>
          <a:xfrm>
            <a:off x="6246000" y="4715000"/>
            <a:ext cx="5260200" cy="2005000"/>
          </a:xfrm>
          <a:prstGeom prst="roundRect">
            <a:avLst>
              <a:gd name="adj" fmla="val 4500"/>
            </a:avLst>
          </a:prstGeom>
          <a:solidFill>
            <a:schemeClr val="accent2">
              <a:lumMod val="20000"/>
              <a:lumOff val="80000"/>
            </a:schemeClr>
          </a:solidFill>
          <a:ln w="12700">
            <a:solidFill>
              <a:schemeClr val="accent2">
                <a:lumMod val="60000"/>
                <a:lumOff val="40000"/>
              </a:schemeClr>
            </a:solidFill>
          </a:ln>
        </p:spPr>
        <p:txBody>
          <a:bodyPr wrap="square" lIns="137160" tIns="91440" rIns="137160" bIns="91440" rtlCol="0" anchor="t">
            <a:normAutofit/>
          </a:bodyPr>
          <a:lstStyle/>
          <a:p>
            <a:pPr marL="0" indent="0">
              <a:buNone/>
            </a:pPr>
            <a:r>
              <a:rPr lang="en-US" sz="1500" b="1">
                <a:solidFill>
                  <a:schemeClr val="accent2"/>
                </a:solidFill>
                <a:latin typeface="Arial" panose="020B0604020202020204" pitchFamily="34" charset="0"/>
                <a:cs typeface="Arial" panose="020B0604020202020204" pitchFamily="34" charset="0"/>
              </a:rPr>
              <a:t>Challenges</a:t>
            </a:r>
          </a:p>
          <a:p>
            <a:pPr marL="228600" indent="-228600">
              <a:spcBef>
                <a:spcPts val="500"/>
              </a:spcBef>
              <a:buClr>
                <a:schemeClr val="accent2"/>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Limited health literacy</a:t>
            </a:r>
          </a:p>
          <a:p>
            <a:pPr marL="228600" indent="-228600">
              <a:spcBef>
                <a:spcPts val="500"/>
              </a:spcBef>
              <a:buClr>
                <a:schemeClr val="accent2"/>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Cognitive impairment in some older adults</a:t>
            </a:r>
          </a:p>
          <a:p>
            <a:pPr marL="228600" indent="-228600">
              <a:spcBef>
                <a:spcPts val="500"/>
              </a:spcBef>
              <a:buClr>
                <a:schemeClr val="accent2"/>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Resources and staffing pressures</a:t>
            </a:r>
          </a:p>
          <a:p>
            <a:pPr marL="228600" indent="-228600">
              <a:spcBef>
                <a:spcPts val="500"/>
              </a:spcBef>
              <a:buClr>
                <a:schemeClr val="accent2"/>
              </a:buClr>
              <a:buFont typeface="Arial" panose="020B0604020202020204" pitchFamily="34" charset="0"/>
              <a:buChar char="•"/>
            </a:pPr>
            <a:r>
              <a:rPr lang="en-US" sz="1300">
                <a:solidFill>
                  <a:schemeClr val="tx2"/>
                </a:solidFill>
                <a:latin typeface="Arial" panose="020B0604020202020204" pitchFamily="34" charset="0"/>
                <a:cs typeface="Arial" panose="020B0604020202020204" pitchFamily="34" charset="0"/>
              </a:rPr>
              <a:t>Variable access to specialist osteoporosis services (NOGG, 2025)</a:t>
            </a:r>
          </a:p>
        </p:txBody>
      </p:sp>
      <p:sp>
        <p:nvSpPr>
          <p:cNvPr id="950" name="Accent Bar"/>
          <p:cNvSpPr/>
          <p:nvPr/>
        </p:nvSpPr>
        <p:spPr>
          <a:xfrm>
            <a:off x="0" y="0"/>
            <a:ext cx="12192000" cy="73152"/>
          </a:xfrm>
          <a:prstGeom prst="rect">
            <a:avLst/>
          </a:prstGeom>
          <a:solidFill>
            <a:srgbClr val="156082"/>
          </a:solidFill>
          <a:ln>
            <a:noFill/>
          </a:ln>
        </p:spPr>
        <p:txBody>
          <a:bodyPr/>
          <a:lstStyle/>
          <a:p>
            <a:endParaRPr/>
          </a:p>
        </p:txBody>
      </p:sp>
    </p:spTree>
    <p:extLst>
      <p:ext uri="{BB962C8B-B14F-4D97-AF65-F5344CB8AC3E}">
        <p14:creationId xmlns:p14="http://schemas.microsoft.com/office/powerpoint/2010/main" val="21610921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04E403-E2A0-93EA-9511-AC2FAF92A604}"/>
              </a:ext>
            </a:extLst>
          </p:cNvPr>
          <p:cNvSpPr>
            <a:spLocks noGrp="1"/>
          </p:cNvSpPr>
          <p:nvPr>
            <p:ph type="title"/>
          </p:nvPr>
        </p:nvSpPr>
        <p:spPr>
          <a:xfrm>
            <a:off x="0" y="1153572"/>
            <a:ext cx="4444260" cy="4461163"/>
          </a:xfrm>
        </p:spPr>
        <p:txBody>
          <a:bodyPr>
            <a:normAutofit/>
          </a:bodyPr>
          <a:lstStyle/>
          <a:p>
            <a:r>
              <a:rPr lang="en-US" sz="3100" b="1">
                <a:solidFill>
                  <a:srgbClr val="FFFFFF"/>
                </a:solidFill>
                <a:latin typeface="Arial" panose="020B0604020202020204" pitchFamily="34" charset="0"/>
                <a:cs typeface="Arial" panose="020B0604020202020204" pitchFamily="34" charset="0"/>
              </a:rPr>
              <a:t>                              RECOMMENDATIONS</a:t>
            </a:r>
            <a:br>
              <a:rPr lang="en-US" sz="3100" b="1">
                <a:solidFill>
                  <a:srgbClr val="FFFFFF"/>
                </a:solidFill>
                <a:latin typeface="Arial" panose="020B0604020202020204" pitchFamily="34" charset="0"/>
                <a:cs typeface="Arial" panose="020B0604020202020204" pitchFamily="34" charset="0"/>
              </a:rPr>
            </a:br>
            <a:r>
              <a:rPr lang="en-US" sz="3100" b="1">
                <a:solidFill>
                  <a:srgbClr val="FFFFFF"/>
                </a:solidFill>
                <a:latin typeface="Arial" panose="020B0604020202020204" pitchFamily="34" charset="0"/>
                <a:cs typeface="Arial" panose="020B0604020202020204" pitchFamily="34" charset="0"/>
              </a:rPr>
              <a:t>IMPROVING OUTCOMES FOR PEOPLE WITH OSTEOPOROSIS IN THE UK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00" name="Card 1"/>
          <p:cNvSpPr/>
          <p:nvPr/>
        </p:nvSpPr>
        <p:spPr>
          <a:xfrm>
            <a:off x="4447308" y="319088"/>
            <a:ext cx="3343245" cy="2000795"/>
          </a:xfrm>
          <a:prstGeom prst="roundRect">
            <a:avLst>
              <a:gd name="adj" fmla="val 4000"/>
            </a:avLst>
          </a:prstGeom>
          <a:solidFill>
            <a:srgbClr val="FFFFFF"/>
          </a:solidFill>
          <a:ln w="12700">
            <a:solidFill>
              <a:srgbClr val="E4E7EB"/>
            </a:solidFill>
          </a:ln>
          <a:effectLst>
            <a:outerShdw blurRad="50000" dist="20000" dir="5400000" rotWithShape="0">
              <a:srgbClr val="0E2841">
                <a:alpha val="12000"/>
              </a:srgbClr>
            </a:outerShdw>
          </a:effectLst>
        </p:spPr>
        <p:txBody>
          <a:bodyPr wrap="square" lIns="200000" tIns="140000" rIns="170000" bIns="120000" anchor="t">
            <a:normAutofit/>
          </a:bodyPr>
          <a:lstStyle/>
          <a:p>
            <a:pPr marL="380000" indent="0">
              <a:buNone/>
            </a:pPr>
            <a:r>
              <a:rPr lang="en-GB" sz="1150" b="1" dirty="0">
                <a:solidFill>
                  <a:srgbClr val="0E2841"/>
                </a:solidFill>
                <a:latin typeface="Arial"/>
                <a:cs typeface="Arial"/>
              </a:rPr>
              <a:t>Improve Early Identification</a:t>
            </a:r>
          </a:p>
          <a:p>
            <a:pPr marL="200000" indent="-160000">
              <a:lnSpc>
                <a:spcPct val="100000"/>
              </a:lnSpc>
              <a:spcBef>
                <a:spcPts val="300"/>
              </a:spcBef>
              <a:buFont typeface="Arial"/>
              <a:buChar char="•"/>
            </a:pPr>
            <a:r>
              <a:rPr lang="en-GB" sz="1000" dirty="0">
                <a:solidFill>
                  <a:srgbClr val="3D3D3D"/>
                </a:solidFill>
                <a:latin typeface="Arial"/>
                <a:cs typeface="Arial"/>
              </a:rPr>
              <a:t>Use FRAX® or </a:t>
            </a:r>
            <a:r>
              <a:rPr lang="en-GB" sz="1000" dirty="0" err="1">
                <a:solidFill>
                  <a:srgbClr val="3D3D3D"/>
                </a:solidFill>
                <a:latin typeface="Arial"/>
                <a:cs typeface="Arial"/>
              </a:rPr>
              <a:t>QFracture</a:t>
            </a:r>
            <a:r>
              <a:rPr lang="en-GB" sz="1000" dirty="0">
                <a:solidFill>
                  <a:srgbClr val="3D3D3D"/>
                </a:solidFill>
                <a:latin typeface="Arial"/>
                <a:cs typeface="Arial"/>
              </a:rPr>
              <a:t>® in primary care to identify people at high risk of fragility fractures.</a:t>
            </a:r>
          </a:p>
          <a:p>
            <a:pPr marL="200000" indent="-160000">
              <a:lnSpc>
                <a:spcPct val="100000"/>
              </a:lnSpc>
              <a:spcBef>
                <a:spcPts val="300"/>
              </a:spcBef>
              <a:buFont typeface="Arial"/>
              <a:buChar char="•"/>
            </a:pPr>
            <a:r>
              <a:rPr lang="en-GB" sz="1000" dirty="0">
                <a:solidFill>
                  <a:srgbClr val="3D3D3D"/>
                </a:solidFill>
                <a:latin typeface="Arial"/>
                <a:cs typeface="Arial"/>
              </a:rPr>
              <a:t>Increase access to DXA scanning, particularly for high-risk groups.</a:t>
            </a:r>
          </a:p>
          <a:p>
            <a:pPr marL="200000" indent="-160000">
              <a:lnSpc>
                <a:spcPct val="100000"/>
              </a:lnSpc>
              <a:spcBef>
                <a:spcPts val="300"/>
              </a:spcBef>
              <a:buFont typeface="Arial"/>
              <a:buChar char="•"/>
            </a:pPr>
            <a:r>
              <a:rPr lang="en-GB" sz="1000" dirty="0">
                <a:solidFill>
                  <a:srgbClr val="3D3D3D"/>
                </a:solidFill>
                <a:latin typeface="Arial"/>
                <a:cs typeface="Arial"/>
              </a:rPr>
              <a:t>Promote earlier diagnosis to reduce preventable fractures.</a:t>
            </a:r>
          </a:p>
        </p:txBody>
      </p:sp>
      <p:sp>
        <p:nvSpPr>
          <p:cNvPr id="601" name="Badge 1"/>
          <p:cNvSpPr/>
          <p:nvPr/>
        </p:nvSpPr>
        <p:spPr>
          <a:xfrm>
            <a:off x="4597308" y="741344"/>
            <a:ext cx="340000" cy="340000"/>
          </a:xfrm>
          <a:prstGeom prst="ellipse">
            <a:avLst/>
          </a:prstGeom>
          <a:solidFill>
            <a:srgbClr val="E97132"/>
          </a:solidFill>
          <a:ln>
            <a:noFill/>
          </a:ln>
        </p:spPr>
        <p:txBody>
          <a:bodyPr wrap="none" lIns="0" tIns="0" rIns="0" bIns="0" anchor="ctr">
            <a:noAutofit/>
          </a:bodyPr>
          <a:lstStyle/>
          <a:p>
            <a:pPr algn="ctr">
              <a:buNone/>
            </a:pPr>
            <a:r>
              <a:rPr lang="en-GB" sz="1300" b="1">
                <a:solidFill>
                  <a:srgbClr val="FFFFFF"/>
                </a:solidFill>
                <a:latin typeface="Arial"/>
              </a:rPr>
              <a:t>1</a:t>
            </a:r>
          </a:p>
        </p:txBody>
      </p:sp>
      <p:sp>
        <p:nvSpPr>
          <p:cNvPr id="602" name="Card 2"/>
          <p:cNvSpPr/>
          <p:nvPr/>
        </p:nvSpPr>
        <p:spPr>
          <a:xfrm>
            <a:off x="8010553" y="319088"/>
            <a:ext cx="3343245" cy="2000795"/>
          </a:xfrm>
          <a:prstGeom prst="roundRect">
            <a:avLst>
              <a:gd name="adj" fmla="val 4000"/>
            </a:avLst>
          </a:prstGeom>
          <a:solidFill>
            <a:srgbClr val="FFFFFF"/>
          </a:solidFill>
          <a:ln w="12700">
            <a:solidFill>
              <a:srgbClr val="E4E7EB"/>
            </a:solidFill>
          </a:ln>
          <a:effectLst>
            <a:outerShdw blurRad="50000" dist="20000" dir="5400000" rotWithShape="0">
              <a:srgbClr val="0E2841">
                <a:alpha val="12000"/>
              </a:srgbClr>
            </a:outerShdw>
          </a:effectLst>
        </p:spPr>
        <p:txBody>
          <a:bodyPr wrap="square" lIns="200000" tIns="140000" rIns="170000" bIns="120000" anchor="t">
            <a:normAutofit/>
          </a:bodyPr>
          <a:lstStyle/>
          <a:p>
            <a:pPr marL="380000" indent="0">
              <a:buNone/>
            </a:pPr>
            <a:r>
              <a:rPr lang="en-GB" sz="1150" b="1" dirty="0">
                <a:solidFill>
                  <a:srgbClr val="0E2841"/>
                </a:solidFill>
                <a:latin typeface="Arial"/>
                <a:cs typeface="Arial"/>
              </a:rPr>
              <a:t>Strengthen Fracture Liaison Services (FLS)</a:t>
            </a:r>
          </a:p>
          <a:p>
            <a:pPr marL="200000" indent="-160000">
              <a:lnSpc>
                <a:spcPct val="100000"/>
              </a:lnSpc>
              <a:spcBef>
                <a:spcPts val="300"/>
              </a:spcBef>
              <a:buFont typeface="Arial"/>
              <a:buChar char="•"/>
            </a:pPr>
            <a:r>
              <a:rPr lang="en-GB" sz="1000" dirty="0">
                <a:solidFill>
                  <a:srgbClr val="3D3D3D"/>
                </a:solidFill>
                <a:latin typeface="Arial"/>
                <a:cs typeface="Arial"/>
              </a:rPr>
              <a:t>Ensure all patients aged 50 years and over with a fragility fracture are referred to an FLS.</a:t>
            </a:r>
          </a:p>
          <a:p>
            <a:pPr marL="200000" indent="-160000">
              <a:lnSpc>
                <a:spcPct val="100000"/>
              </a:lnSpc>
              <a:spcBef>
                <a:spcPts val="300"/>
              </a:spcBef>
              <a:buFont typeface="Arial"/>
              <a:buChar char="•"/>
            </a:pPr>
            <a:r>
              <a:rPr lang="en-GB" sz="1000" dirty="0">
                <a:solidFill>
                  <a:srgbClr val="3D3D3D"/>
                </a:solidFill>
                <a:latin typeface="Arial"/>
                <a:cs typeface="Arial"/>
              </a:rPr>
              <a:t>Improve FLS staffing and availability across all NHS Trusts.</a:t>
            </a:r>
          </a:p>
          <a:p>
            <a:pPr marL="200000" indent="-160000">
              <a:lnSpc>
                <a:spcPct val="100000"/>
              </a:lnSpc>
              <a:spcBef>
                <a:spcPts val="300"/>
              </a:spcBef>
              <a:buFont typeface="Arial"/>
              <a:buChar char="•"/>
            </a:pPr>
            <a:r>
              <a:rPr lang="en-GB" sz="1000" dirty="0">
                <a:solidFill>
                  <a:srgbClr val="3D3D3D"/>
                </a:solidFill>
                <a:latin typeface="Arial"/>
                <a:cs typeface="Arial"/>
              </a:rPr>
              <a:t>Ensure consistent follow-up and secondary fracture prevention.</a:t>
            </a:r>
          </a:p>
        </p:txBody>
      </p:sp>
      <p:sp>
        <p:nvSpPr>
          <p:cNvPr id="603" name="Badge 2"/>
          <p:cNvSpPr/>
          <p:nvPr/>
        </p:nvSpPr>
        <p:spPr>
          <a:xfrm>
            <a:off x="8160553" y="741344"/>
            <a:ext cx="340000" cy="340000"/>
          </a:xfrm>
          <a:prstGeom prst="ellipse">
            <a:avLst/>
          </a:prstGeom>
          <a:solidFill>
            <a:srgbClr val="E97132"/>
          </a:solidFill>
          <a:ln>
            <a:noFill/>
          </a:ln>
        </p:spPr>
        <p:txBody>
          <a:bodyPr wrap="none" lIns="0" tIns="0" rIns="0" bIns="0" anchor="ctr">
            <a:noAutofit/>
          </a:bodyPr>
          <a:lstStyle/>
          <a:p>
            <a:pPr algn="ctr">
              <a:buNone/>
            </a:pPr>
            <a:r>
              <a:rPr lang="en-GB" sz="1300" b="1">
                <a:solidFill>
                  <a:srgbClr val="FFFFFF"/>
                </a:solidFill>
                <a:latin typeface="Arial"/>
              </a:rPr>
              <a:t>2</a:t>
            </a:r>
          </a:p>
        </p:txBody>
      </p:sp>
      <p:sp>
        <p:nvSpPr>
          <p:cNvPr id="604" name="Card 3"/>
          <p:cNvSpPr/>
          <p:nvPr/>
        </p:nvSpPr>
        <p:spPr>
          <a:xfrm>
            <a:off x="4447308" y="2319883"/>
            <a:ext cx="3343245" cy="1928539"/>
          </a:xfrm>
          <a:prstGeom prst="roundRect">
            <a:avLst>
              <a:gd name="adj" fmla="val 4000"/>
            </a:avLst>
          </a:prstGeom>
          <a:solidFill>
            <a:srgbClr val="FFFFFF"/>
          </a:solidFill>
          <a:ln w="12700">
            <a:solidFill>
              <a:srgbClr val="E4E7EB"/>
            </a:solidFill>
          </a:ln>
          <a:effectLst>
            <a:outerShdw blurRad="50000" dist="20000" dir="5400000" rotWithShape="0">
              <a:srgbClr val="0E2841">
                <a:alpha val="12000"/>
              </a:srgbClr>
            </a:outerShdw>
          </a:effectLst>
        </p:spPr>
        <p:txBody>
          <a:bodyPr wrap="square" lIns="200000" tIns="140000" rIns="170000" bIns="120000" anchor="t">
            <a:normAutofit lnSpcReduction="10000"/>
          </a:bodyPr>
          <a:lstStyle/>
          <a:p>
            <a:pPr marL="380000" indent="0">
              <a:buNone/>
            </a:pPr>
            <a:r>
              <a:rPr lang="en-GB" sz="1150" b="1" dirty="0">
                <a:solidFill>
                  <a:srgbClr val="0E2841"/>
                </a:solidFill>
                <a:latin typeface="Arial"/>
                <a:cs typeface="Arial"/>
              </a:rPr>
              <a:t>Promote Multidisciplinary and Integrated Care</a:t>
            </a:r>
          </a:p>
          <a:p>
            <a:pPr marL="200000" indent="-160000">
              <a:lnSpc>
                <a:spcPct val="100000"/>
              </a:lnSpc>
              <a:spcBef>
                <a:spcPts val="300"/>
              </a:spcBef>
              <a:buFont typeface="Arial"/>
              <a:buChar char="•"/>
            </a:pPr>
            <a:r>
              <a:rPr lang="en-GB" sz="1000" dirty="0">
                <a:solidFill>
                  <a:srgbClr val="3D3D3D"/>
                </a:solidFill>
                <a:latin typeface="Arial"/>
                <a:cs typeface="Arial"/>
              </a:rPr>
              <a:t>Encourage collaboration between GPs, osteoporosis specialists, nurses, physiotherapists, occupational therapists, pharmacists and dietitians.</a:t>
            </a:r>
          </a:p>
          <a:p>
            <a:pPr marL="200000" indent="-160000">
              <a:lnSpc>
                <a:spcPct val="100000"/>
              </a:lnSpc>
              <a:spcBef>
                <a:spcPts val="300"/>
              </a:spcBef>
              <a:buFont typeface="Arial"/>
              <a:buChar char="•"/>
            </a:pPr>
            <a:r>
              <a:rPr lang="en-GB" sz="1000" dirty="0">
                <a:solidFill>
                  <a:srgbClr val="3D3D3D"/>
                </a:solidFill>
                <a:latin typeface="Arial"/>
                <a:cs typeface="Arial"/>
              </a:rPr>
              <a:t>Improve communication between hospital and community services.</a:t>
            </a:r>
          </a:p>
          <a:p>
            <a:pPr marL="200000" indent="-160000">
              <a:lnSpc>
                <a:spcPct val="100000"/>
              </a:lnSpc>
              <a:spcBef>
                <a:spcPts val="300"/>
              </a:spcBef>
              <a:buFont typeface="Arial"/>
              <a:buChar char="•"/>
            </a:pPr>
            <a:r>
              <a:rPr lang="en-GB" sz="1000" dirty="0">
                <a:solidFill>
                  <a:srgbClr val="3D3D3D"/>
                </a:solidFill>
                <a:latin typeface="Arial"/>
                <a:cs typeface="Arial"/>
              </a:rPr>
              <a:t>Deliver coordinated, person-centred care throughout the patient pathway.</a:t>
            </a:r>
          </a:p>
        </p:txBody>
      </p:sp>
      <p:sp>
        <p:nvSpPr>
          <p:cNvPr id="605" name="Badge 3"/>
          <p:cNvSpPr/>
          <p:nvPr/>
        </p:nvSpPr>
        <p:spPr>
          <a:xfrm>
            <a:off x="4597308" y="2669883"/>
            <a:ext cx="340000" cy="340000"/>
          </a:xfrm>
          <a:prstGeom prst="ellipse">
            <a:avLst/>
          </a:prstGeom>
          <a:solidFill>
            <a:srgbClr val="E97132"/>
          </a:solidFill>
          <a:ln>
            <a:noFill/>
          </a:ln>
        </p:spPr>
        <p:txBody>
          <a:bodyPr wrap="none" lIns="0" tIns="0" rIns="0" bIns="0" anchor="ctr">
            <a:noAutofit/>
          </a:bodyPr>
          <a:lstStyle/>
          <a:p>
            <a:pPr algn="ctr">
              <a:buNone/>
            </a:pPr>
            <a:r>
              <a:rPr lang="en-GB" sz="1300" b="1">
                <a:solidFill>
                  <a:srgbClr val="FFFFFF"/>
                </a:solidFill>
                <a:latin typeface="Arial"/>
              </a:rPr>
              <a:t>3</a:t>
            </a:r>
          </a:p>
        </p:txBody>
      </p:sp>
      <p:sp>
        <p:nvSpPr>
          <p:cNvPr id="606" name="Card 4"/>
          <p:cNvSpPr/>
          <p:nvPr/>
        </p:nvSpPr>
        <p:spPr>
          <a:xfrm>
            <a:off x="8010553" y="2319883"/>
            <a:ext cx="3343245" cy="1928539"/>
          </a:xfrm>
          <a:prstGeom prst="roundRect">
            <a:avLst>
              <a:gd name="adj" fmla="val 4000"/>
            </a:avLst>
          </a:prstGeom>
          <a:solidFill>
            <a:srgbClr val="FFFFFF"/>
          </a:solidFill>
          <a:ln w="12700">
            <a:solidFill>
              <a:srgbClr val="E4E7EB"/>
            </a:solidFill>
          </a:ln>
          <a:effectLst>
            <a:outerShdw blurRad="50000" dist="20000" dir="5400000" rotWithShape="0">
              <a:srgbClr val="0E2841">
                <a:alpha val="12000"/>
              </a:srgbClr>
            </a:outerShdw>
          </a:effectLst>
        </p:spPr>
        <p:txBody>
          <a:bodyPr wrap="square" lIns="200000" tIns="140000" rIns="170000" bIns="120000" anchor="t">
            <a:normAutofit/>
          </a:bodyPr>
          <a:lstStyle/>
          <a:p>
            <a:pPr marL="380000" indent="0">
              <a:buNone/>
            </a:pPr>
            <a:r>
              <a:rPr lang="en-GB" sz="1150" b="1" dirty="0">
                <a:solidFill>
                  <a:srgbClr val="0E2841"/>
                </a:solidFill>
                <a:latin typeface="Arial"/>
                <a:cs typeface="Arial"/>
              </a:rPr>
              <a:t>Empower Patients</a:t>
            </a:r>
          </a:p>
          <a:p>
            <a:pPr marL="200000" indent="-160000">
              <a:lnSpc>
                <a:spcPct val="100000"/>
              </a:lnSpc>
              <a:spcBef>
                <a:spcPts val="300"/>
              </a:spcBef>
              <a:buFont typeface="Arial"/>
              <a:buChar char="•"/>
            </a:pPr>
            <a:r>
              <a:rPr lang="en-GB" sz="1000" dirty="0">
                <a:solidFill>
                  <a:srgbClr val="3D3D3D"/>
                </a:solidFill>
                <a:latin typeface="Arial"/>
                <a:cs typeface="Arial"/>
              </a:rPr>
              <a:t>Provide clear education about osteoporosis and fracture prevention.</a:t>
            </a:r>
          </a:p>
          <a:p>
            <a:pPr marL="200000" indent="-160000">
              <a:lnSpc>
                <a:spcPct val="100000"/>
              </a:lnSpc>
              <a:spcBef>
                <a:spcPts val="300"/>
              </a:spcBef>
              <a:buFont typeface="Arial"/>
              <a:buChar char="•"/>
            </a:pPr>
            <a:r>
              <a:rPr lang="en-GB" sz="1000" dirty="0">
                <a:solidFill>
                  <a:srgbClr val="3D3D3D"/>
                </a:solidFill>
                <a:latin typeface="Arial"/>
                <a:cs typeface="Arial"/>
              </a:rPr>
              <a:t>Encourage shared decision-making.</a:t>
            </a:r>
          </a:p>
          <a:p>
            <a:pPr marL="200000" indent="-160000">
              <a:lnSpc>
                <a:spcPct val="100000"/>
              </a:lnSpc>
              <a:spcBef>
                <a:spcPts val="300"/>
              </a:spcBef>
              <a:buFont typeface="Arial"/>
              <a:buChar char="•"/>
            </a:pPr>
            <a:r>
              <a:rPr lang="en-GB" sz="1000" dirty="0">
                <a:solidFill>
                  <a:srgbClr val="3D3D3D"/>
                </a:solidFill>
                <a:latin typeface="Arial"/>
                <a:cs typeface="Arial"/>
              </a:rPr>
              <a:t>Promote self-management through healthy lifestyle choices, nutrition and exercise.</a:t>
            </a:r>
          </a:p>
          <a:p>
            <a:pPr marL="200000" indent="-160000">
              <a:lnSpc>
                <a:spcPct val="100000"/>
              </a:lnSpc>
              <a:spcBef>
                <a:spcPts val="300"/>
              </a:spcBef>
              <a:buFont typeface="Arial"/>
              <a:buChar char="•"/>
            </a:pPr>
            <a:r>
              <a:rPr lang="en-GB" sz="1000" dirty="0">
                <a:solidFill>
                  <a:srgbClr val="3D3D3D"/>
                </a:solidFill>
                <a:latin typeface="Arial"/>
                <a:cs typeface="Arial"/>
              </a:rPr>
              <a:t>Improve understanding of medication benefits and adherence (Beard et al. 2026). </a:t>
            </a:r>
          </a:p>
        </p:txBody>
      </p:sp>
      <p:sp>
        <p:nvSpPr>
          <p:cNvPr id="607" name="Badge 4"/>
          <p:cNvSpPr/>
          <p:nvPr/>
        </p:nvSpPr>
        <p:spPr>
          <a:xfrm>
            <a:off x="8160553" y="2669883"/>
            <a:ext cx="340000" cy="340000"/>
          </a:xfrm>
          <a:prstGeom prst="ellipse">
            <a:avLst/>
          </a:prstGeom>
          <a:solidFill>
            <a:srgbClr val="E97132"/>
          </a:solidFill>
          <a:ln>
            <a:noFill/>
          </a:ln>
        </p:spPr>
        <p:txBody>
          <a:bodyPr wrap="none" lIns="0" tIns="0" rIns="0" bIns="0" anchor="ctr">
            <a:noAutofit/>
          </a:bodyPr>
          <a:lstStyle/>
          <a:p>
            <a:pPr algn="ctr">
              <a:buNone/>
            </a:pPr>
            <a:r>
              <a:rPr lang="en-GB" sz="1300" b="1">
                <a:solidFill>
                  <a:srgbClr val="FFFFFF"/>
                </a:solidFill>
                <a:latin typeface="Arial"/>
              </a:rPr>
              <a:t>4</a:t>
            </a:r>
          </a:p>
        </p:txBody>
      </p:sp>
      <p:sp>
        <p:nvSpPr>
          <p:cNvPr id="608" name="Card 5"/>
          <p:cNvSpPr/>
          <p:nvPr/>
        </p:nvSpPr>
        <p:spPr>
          <a:xfrm>
            <a:off x="4447308" y="4384018"/>
            <a:ext cx="3343245" cy="1928539"/>
          </a:xfrm>
          <a:prstGeom prst="roundRect">
            <a:avLst>
              <a:gd name="adj" fmla="val 4000"/>
            </a:avLst>
          </a:prstGeom>
          <a:solidFill>
            <a:srgbClr val="FFFFFF"/>
          </a:solidFill>
          <a:ln w="12700">
            <a:solidFill>
              <a:srgbClr val="E4E7EB"/>
            </a:solidFill>
          </a:ln>
          <a:effectLst>
            <a:outerShdw blurRad="50000" dist="20000" dir="5400000" rotWithShape="0">
              <a:srgbClr val="0E2841">
                <a:alpha val="12000"/>
              </a:srgbClr>
            </a:outerShdw>
          </a:effectLst>
        </p:spPr>
        <p:txBody>
          <a:bodyPr wrap="square" lIns="200000" tIns="140000" rIns="170000" bIns="120000" anchor="t">
            <a:normAutofit/>
          </a:bodyPr>
          <a:lstStyle/>
          <a:p>
            <a:pPr marL="380000" indent="0">
              <a:buNone/>
            </a:pPr>
            <a:r>
              <a:rPr lang="en-GB" sz="1150" b="1" dirty="0">
                <a:solidFill>
                  <a:srgbClr val="0E2841"/>
                </a:solidFill>
                <a:latin typeface="Arial"/>
                <a:cs typeface="Arial"/>
              </a:rPr>
              <a:t>Optimise Treatment and Medication Adherence</a:t>
            </a:r>
          </a:p>
          <a:p>
            <a:pPr marL="200000" indent="-160000">
              <a:lnSpc>
                <a:spcPct val="100000"/>
              </a:lnSpc>
              <a:spcBef>
                <a:spcPts val="300"/>
              </a:spcBef>
              <a:buFont typeface="Arial"/>
              <a:buChar char="•"/>
            </a:pPr>
            <a:r>
              <a:rPr lang="en-GB" sz="1000" dirty="0">
                <a:solidFill>
                  <a:srgbClr val="3D3D3D"/>
                </a:solidFill>
                <a:latin typeface="Arial"/>
                <a:cs typeface="Arial"/>
              </a:rPr>
              <a:t>Initiate evidence-based treatment promptly according to NICE guidance.</a:t>
            </a:r>
          </a:p>
          <a:p>
            <a:pPr marL="200000" indent="-160000">
              <a:lnSpc>
                <a:spcPct val="100000"/>
              </a:lnSpc>
              <a:spcBef>
                <a:spcPts val="300"/>
              </a:spcBef>
              <a:buFont typeface="Arial"/>
              <a:buChar char="•"/>
            </a:pPr>
            <a:r>
              <a:rPr lang="en-GB" sz="1000" dirty="0">
                <a:solidFill>
                  <a:srgbClr val="3D3D3D"/>
                </a:solidFill>
                <a:latin typeface="Arial"/>
                <a:cs typeface="Arial"/>
              </a:rPr>
              <a:t>Regularly review medication effectiveness and side effects.</a:t>
            </a:r>
          </a:p>
          <a:p>
            <a:pPr marL="200000" indent="-160000">
              <a:lnSpc>
                <a:spcPct val="100000"/>
              </a:lnSpc>
              <a:spcBef>
                <a:spcPts val="300"/>
              </a:spcBef>
              <a:buFont typeface="Arial"/>
              <a:buChar char="•"/>
            </a:pPr>
            <a:r>
              <a:rPr lang="en-GB" sz="1000" dirty="0">
                <a:solidFill>
                  <a:srgbClr val="3D3D3D"/>
                </a:solidFill>
                <a:latin typeface="Arial"/>
                <a:cs typeface="Arial"/>
              </a:rPr>
              <a:t>Support long-term adherence through patient education and follow-up.</a:t>
            </a:r>
          </a:p>
        </p:txBody>
      </p:sp>
      <p:sp>
        <p:nvSpPr>
          <p:cNvPr id="609" name="Badge 5"/>
          <p:cNvSpPr/>
          <p:nvPr/>
        </p:nvSpPr>
        <p:spPr>
          <a:xfrm>
            <a:off x="4597308" y="4598422"/>
            <a:ext cx="340000" cy="340000"/>
          </a:xfrm>
          <a:prstGeom prst="ellipse">
            <a:avLst/>
          </a:prstGeom>
          <a:solidFill>
            <a:srgbClr val="E97132"/>
          </a:solidFill>
          <a:ln>
            <a:noFill/>
          </a:ln>
        </p:spPr>
        <p:txBody>
          <a:bodyPr wrap="none" lIns="0" tIns="0" rIns="0" bIns="0" anchor="ctr">
            <a:noAutofit/>
          </a:bodyPr>
          <a:lstStyle/>
          <a:p>
            <a:pPr algn="ctr">
              <a:buNone/>
            </a:pPr>
            <a:r>
              <a:rPr lang="en-GB" sz="1300" b="1">
                <a:solidFill>
                  <a:srgbClr val="FFFFFF"/>
                </a:solidFill>
                <a:latin typeface="Arial"/>
              </a:rPr>
              <a:t>5</a:t>
            </a:r>
          </a:p>
        </p:txBody>
      </p:sp>
      <p:sp>
        <p:nvSpPr>
          <p:cNvPr id="610" name="Card 6"/>
          <p:cNvSpPr/>
          <p:nvPr/>
        </p:nvSpPr>
        <p:spPr>
          <a:xfrm>
            <a:off x="8010553" y="4448422"/>
            <a:ext cx="3343245" cy="1864135"/>
          </a:xfrm>
          <a:prstGeom prst="roundRect">
            <a:avLst>
              <a:gd name="adj" fmla="val 4000"/>
            </a:avLst>
          </a:prstGeom>
          <a:solidFill>
            <a:srgbClr val="FFFFFF"/>
          </a:solidFill>
          <a:ln w="12700">
            <a:solidFill>
              <a:srgbClr val="E4E7EB"/>
            </a:solidFill>
          </a:ln>
          <a:effectLst>
            <a:outerShdw blurRad="50000" dist="20000" dir="5400000" rotWithShape="0">
              <a:srgbClr val="0E2841">
                <a:alpha val="12000"/>
              </a:srgbClr>
            </a:outerShdw>
          </a:effectLst>
        </p:spPr>
        <p:txBody>
          <a:bodyPr wrap="square" lIns="200000" tIns="140000" rIns="170000" bIns="120000" anchor="t">
            <a:normAutofit/>
          </a:bodyPr>
          <a:lstStyle/>
          <a:p>
            <a:pPr marL="380000" indent="0">
              <a:buNone/>
            </a:pPr>
            <a:r>
              <a:rPr lang="en-GB" sz="1150" b="1" dirty="0">
                <a:solidFill>
                  <a:srgbClr val="0E2841"/>
                </a:solidFill>
                <a:latin typeface="Arial"/>
                <a:cs typeface="Arial"/>
              </a:rPr>
              <a:t>Focus on Falls Prevention</a:t>
            </a:r>
          </a:p>
          <a:p>
            <a:pPr marL="200000" indent="-160000">
              <a:lnSpc>
                <a:spcPct val="100000"/>
              </a:lnSpc>
              <a:spcBef>
                <a:spcPts val="300"/>
              </a:spcBef>
              <a:buFont typeface="Arial"/>
              <a:buChar char="•"/>
            </a:pPr>
            <a:r>
              <a:rPr lang="en-GB" sz="1000" dirty="0">
                <a:solidFill>
                  <a:srgbClr val="3D3D3D"/>
                </a:solidFill>
                <a:latin typeface="Arial"/>
                <a:cs typeface="Arial"/>
              </a:rPr>
              <a:t>Carry out routine falls risk assessments.</a:t>
            </a:r>
          </a:p>
          <a:p>
            <a:pPr marL="200000" indent="-160000">
              <a:lnSpc>
                <a:spcPct val="100000"/>
              </a:lnSpc>
              <a:spcBef>
                <a:spcPts val="300"/>
              </a:spcBef>
              <a:buFont typeface="Arial"/>
              <a:buChar char="•"/>
            </a:pPr>
            <a:r>
              <a:rPr lang="en-GB" sz="1000" dirty="0">
                <a:solidFill>
                  <a:srgbClr val="3D3D3D"/>
                </a:solidFill>
                <a:latin typeface="Arial"/>
                <a:cs typeface="Arial"/>
              </a:rPr>
              <a:t>Encourage strength and balance training (Giangregorio et al. 2014).</a:t>
            </a:r>
          </a:p>
          <a:p>
            <a:pPr marL="200000" indent="-160000">
              <a:lnSpc>
                <a:spcPct val="100000"/>
              </a:lnSpc>
              <a:spcBef>
                <a:spcPts val="300"/>
              </a:spcBef>
              <a:buFont typeface="Arial"/>
              <a:buChar char="•"/>
            </a:pPr>
            <a:r>
              <a:rPr lang="en-GB" sz="1000" dirty="0">
                <a:solidFill>
                  <a:srgbClr val="3D3D3D"/>
                </a:solidFill>
                <a:latin typeface="Arial"/>
                <a:cs typeface="Arial"/>
              </a:rPr>
              <a:t>Review vision, medications and home safety.</a:t>
            </a:r>
          </a:p>
          <a:p>
            <a:pPr marL="200000" indent="-160000">
              <a:lnSpc>
                <a:spcPct val="100000"/>
              </a:lnSpc>
              <a:spcBef>
                <a:spcPts val="300"/>
              </a:spcBef>
              <a:buFont typeface="Arial"/>
              <a:buChar char="•"/>
            </a:pPr>
            <a:r>
              <a:rPr lang="en-GB" sz="1000" dirty="0">
                <a:solidFill>
                  <a:srgbClr val="3D3D3D"/>
                </a:solidFill>
                <a:latin typeface="Arial"/>
                <a:cs typeface="Arial"/>
              </a:rPr>
              <a:t>Reduce the risk of first and recurrent fractures (Coulter et al. 2013).</a:t>
            </a:r>
          </a:p>
        </p:txBody>
      </p:sp>
      <p:sp>
        <p:nvSpPr>
          <p:cNvPr id="611" name="Badge 6"/>
          <p:cNvSpPr/>
          <p:nvPr/>
        </p:nvSpPr>
        <p:spPr>
          <a:xfrm>
            <a:off x="8160553" y="4598422"/>
            <a:ext cx="340000" cy="340000"/>
          </a:xfrm>
          <a:prstGeom prst="ellipse">
            <a:avLst/>
          </a:prstGeom>
          <a:solidFill>
            <a:srgbClr val="E97132"/>
          </a:solidFill>
          <a:ln>
            <a:noFill/>
          </a:ln>
        </p:spPr>
        <p:txBody>
          <a:bodyPr wrap="none" lIns="0" tIns="0" rIns="0" bIns="0" anchor="ctr">
            <a:noAutofit/>
          </a:bodyPr>
          <a:lstStyle/>
          <a:p>
            <a:pPr algn="ctr">
              <a:buNone/>
            </a:pPr>
            <a:r>
              <a:rPr lang="en-GB" sz="1300" b="1">
                <a:solidFill>
                  <a:srgbClr val="FFFFFF"/>
                </a:solidFill>
                <a:latin typeface="Arial"/>
              </a:rPr>
              <a:t>6</a:t>
            </a:r>
          </a:p>
        </p:txBody>
      </p:sp>
      <p:sp>
        <p:nvSpPr>
          <p:cNvPr id="3" name="Content Placeholder 2">
            <a:extLst>
              <a:ext uri="{FF2B5EF4-FFF2-40B4-BE49-F238E27FC236}">
                <a16:creationId xmlns:a16="http://schemas.microsoft.com/office/drawing/2014/main" id="{64F5998F-6DC7-9AA3-84FD-7EAB2587FDEA}"/>
              </a:ext>
            </a:extLst>
          </p:cNvPr>
          <p:cNvSpPr>
            <a:spLocks noGrp="1"/>
          </p:cNvSpPr>
          <p:nvPr>
            <p:ph idx="1"/>
          </p:nvPr>
        </p:nvSpPr>
        <p:spPr>
          <a:xfrm>
            <a:off x="4167272" y="0"/>
            <a:ext cx="8021680" cy="6858000"/>
          </a:xfrm>
        </p:spPr>
        <p:txBody>
          <a:bodyPr anchor="ctr">
            <a:normAutofit/>
          </a:bodyPr>
          <a:lstStyle/>
          <a:p>
            <a:pPr marL="0" indent="0">
              <a:buNone/>
            </a:pPr>
            <a:endParaRPr lang="en-GB" sz="700" dirty="0">
              <a:latin typeface="Arial" panose="020B0604020202020204" pitchFamily="34" charset="0"/>
              <a:cs typeface="Arial" panose="020B0604020202020204" pitchFamily="34" charset="0"/>
            </a:endParaRPr>
          </a:p>
          <a:p>
            <a:pPr marL="0" lvl="0" indent="0">
              <a:buNone/>
            </a:pPr>
            <a:endParaRPr lang="en-GB" sz="700" dirty="0">
              <a:latin typeface="Arial" panose="020B0604020202020204" pitchFamily="34" charset="0"/>
              <a:cs typeface="Arial" panose="020B0604020202020204" pitchFamily="34" charset="0"/>
            </a:endParaRPr>
          </a:p>
          <a:p>
            <a:pPr marL="0" lvl="0" indent="0">
              <a:buNone/>
            </a:pPr>
            <a:endParaRPr lang="en-GB" sz="700" dirty="0">
              <a:latin typeface="Arial" panose="020B0604020202020204" pitchFamily="34" charset="0"/>
              <a:cs typeface="Arial" panose="020B0604020202020204" pitchFamily="34" charset="0"/>
            </a:endParaRPr>
          </a:p>
          <a:p>
            <a:pPr marL="0" lvl="0" indent="0">
              <a:buNone/>
            </a:pPr>
            <a:endParaRPr lang="en-GB" sz="700" dirty="0">
              <a:latin typeface="Arial" panose="020B0604020202020204" pitchFamily="34" charset="0"/>
              <a:cs typeface="Arial" panose="020B0604020202020204" pitchFamily="34" charset="0"/>
            </a:endParaRPr>
          </a:p>
          <a:p>
            <a:pPr marL="0" indent="0">
              <a:buNone/>
            </a:pPr>
            <a:br>
              <a:rPr lang="en-GB" sz="700" dirty="0">
                <a:latin typeface="Arial" panose="020B0604020202020204" pitchFamily="34" charset="0"/>
                <a:cs typeface="Arial" panose="020B0604020202020204" pitchFamily="34" charset="0"/>
              </a:rPr>
            </a:br>
            <a:endParaRPr lang="en-GB" sz="700" dirty="0">
              <a:latin typeface="Arial" panose="020B0604020202020204" pitchFamily="34" charset="0"/>
              <a:cs typeface="Arial" panose="020B0604020202020204" pitchFamily="34" charset="0"/>
            </a:endParaRPr>
          </a:p>
          <a:p>
            <a:pPr marL="0" lvl="0" indent="0">
              <a:buNone/>
            </a:pPr>
            <a:endParaRPr lang="en-GB" sz="700" dirty="0">
              <a:latin typeface="Arial" panose="020B0604020202020204" pitchFamily="34" charset="0"/>
              <a:cs typeface="Arial" panose="020B0604020202020204" pitchFamily="34" charset="0"/>
            </a:endParaRPr>
          </a:p>
          <a:p>
            <a:pPr marL="0" lvl="0" indent="0">
              <a:buNone/>
            </a:pPr>
            <a:endParaRPr lang="en-GB" sz="700" dirty="0">
              <a:latin typeface="Arial" panose="020B0604020202020204" pitchFamily="34" charset="0"/>
              <a:cs typeface="Arial" panose="020B0604020202020204" pitchFamily="34" charset="0"/>
            </a:endParaRPr>
          </a:p>
          <a:p>
            <a:endParaRPr lang="en-GB" sz="700" dirty="0">
              <a:latin typeface="Arial" panose="020B0604020202020204" pitchFamily="34" charset="0"/>
              <a:cs typeface="Arial" panose="020B0604020202020204" pitchFamily="34" charset="0"/>
            </a:endParaRPr>
          </a:p>
          <a:p>
            <a:endParaRPr lang="en-US" sz="700" dirty="0"/>
          </a:p>
        </p:txBody>
      </p:sp>
    </p:spTree>
    <p:extLst>
      <p:ext uri="{BB962C8B-B14F-4D97-AF65-F5344CB8AC3E}">
        <p14:creationId xmlns:p14="http://schemas.microsoft.com/office/powerpoint/2010/main" val="16883517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100FE11-D1AF-9044-F878-DA514D7CB73E}"/>
              </a:ext>
            </a:extLst>
          </p:cNvPr>
          <p:cNvSpPr>
            <a:spLocks noGrp="1"/>
          </p:cNvSpPr>
          <p:nvPr>
            <p:ph type="title"/>
          </p:nvPr>
        </p:nvSpPr>
        <p:spPr>
          <a:xfrm>
            <a:off x="838200" y="365125"/>
            <a:ext cx="10515600" cy="1325563"/>
          </a:xfrm>
        </p:spPr>
        <p:txBody>
          <a:bodyPr>
            <a:normAutofit/>
          </a:bodyPr>
          <a:lstStyle/>
          <a:p>
            <a:r>
              <a:rPr lang="en-US" b="1">
                <a:latin typeface="Arial" panose="020B0604020202020204" pitchFamily="34" charset="0"/>
                <a:cs typeface="Arial" panose="020B0604020202020204" pitchFamily="34" charset="0"/>
              </a:rPr>
              <a:t>      CRITICAL EVALUATION OF OSTEOPOROSIS MANAGEMENT UK</a:t>
            </a:r>
          </a:p>
        </p:txBody>
      </p:sp>
      <p:sp>
        <p:nvSpPr>
          <p:cNvPr id="20" name="Arc 1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FBA3CB0-C718-A73E-7FE7-DBE6FC1B4225}"/>
              </a:ext>
            </a:extLst>
          </p:cNvPr>
          <p:cNvSpPr>
            <a:spLocks noGrp="1"/>
          </p:cNvSpPr>
          <p:nvPr>
            <p:ph idx="1"/>
          </p:nvPr>
        </p:nvSpPr>
        <p:spPr>
          <a:xfrm>
            <a:off x="838200" y="1825625"/>
            <a:ext cx="10515600" cy="4351338"/>
          </a:xfrm>
        </p:spPr>
        <p:txBody>
          <a:bodyPr>
            <a:normAutofit/>
          </a:bodyPr>
          <a:lstStyle/>
          <a:p>
            <a:pPr marL="0" indent="0">
              <a:buNone/>
            </a:pPr>
            <a:endParaRPr lang="en-GB" sz="2000" b="1" dirty="0"/>
          </a:p>
          <a:p>
            <a:pPr marL="0" indent="0" algn="just">
              <a:buNone/>
            </a:pPr>
            <a:r>
              <a:rPr lang="en-GB" sz="2000" dirty="0">
                <a:latin typeface="Arial" panose="020B0604020202020204" pitchFamily="34" charset="0"/>
                <a:cs typeface="Arial" panose="020B0604020202020204" pitchFamily="34" charset="0"/>
              </a:rPr>
              <a:t>Although the UK has well-established evidence-based guidance through NICE and nationally recognised models such as Fracture Liaison Services, challenges remain. Access to specialist services and DXA scanning varies across different regions, leading to inequalities in diagnosis and treatment. Furthermore, because osteoporosis is often called a 'silent disease', many patients are only diagnosed after experiencing a fragility fracture. Medication adherence also remains a significant issue, highlighting the importance of patient education and shared decision-making. Future improvements should focus on expanding Fracture Liaison Services, reducing regional inequalities, improving prevention strategies and strengthening integrated care pathways. Ultimately, successful osteoporosis management requires a holistic, person-centred approach that combines early identification, evidence-based treatment, multidisciplinary collaboration and patient empowerment (McLellan et al. 2003).</a:t>
            </a:r>
          </a:p>
          <a:p>
            <a:endParaRPr lang="en-US" sz="2000" dirty="0"/>
          </a:p>
        </p:txBody>
      </p:sp>
    </p:spTree>
    <p:extLst>
      <p:ext uri="{BB962C8B-B14F-4D97-AF65-F5344CB8AC3E}">
        <p14:creationId xmlns:p14="http://schemas.microsoft.com/office/powerpoint/2010/main" val="41033830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E88AFC-6A7C-895F-32A7-07FC247BFC2D}"/>
              </a:ext>
            </a:extLst>
          </p:cNvPr>
          <p:cNvSpPr>
            <a:spLocks noGrp="1"/>
          </p:cNvSpPr>
          <p:nvPr>
            <p:ph type="title"/>
          </p:nvPr>
        </p:nvSpPr>
        <p:spPr>
          <a:xfrm>
            <a:off x="838200" y="365125"/>
            <a:ext cx="10515600" cy="1325563"/>
          </a:xfrm>
        </p:spPr>
        <p:txBody>
          <a:bodyPr>
            <a:normAutofit/>
          </a:bodyPr>
          <a:lstStyle/>
          <a:p>
            <a:r>
              <a:rPr lang="en-US" sz="5400">
                <a:latin typeface="Arial" panose="020B0604020202020204" pitchFamily="34" charset="0"/>
                <a:cs typeface="Arial" panose="020B0604020202020204" pitchFamily="34" charset="0"/>
              </a:rPr>
              <a:t>CONCLUSION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3DDA0C-3B10-0E2D-B438-1979BC6F2510}"/>
              </a:ext>
            </a:extLst>
          </p:cNvPr>
          <p:cNvSpPr>
            <a:spLocks noGrp="1"/>
          </p:cNvSpPr>
          <p:nvPr>
            <p:ph idx="1"/>
          </p:nvPr>
        </p:nvSpPr>
        <p:spPr>
          <a:xfrm>
            <a:off x="838200" y="1929384"/>
            <a:ext cx="10515600" cy="4251960"/>
          </a:xfrm>
        </p:spPr>
        <p:txBody>
          <a:bodyPr>
            <a:normAutofit/>
          </a:bodyPr>
          <a:lstStyle/>
          <a:p>
            <a:pPr marL="0" lvl="0" indent="0">
              <a:buNone/>
            </a:pPr>
            <a:r>
              <a:rPr lang="en-GB" sz="2200" dirty="0">
                <a:latin typeface="Arial" panose="020B0604020202020204" pitchFamily="34" charset="0"/>
                <a:cs typeface="Arial" panose="020B0604020202020204" pitchFamily="34" charset="0"/>
              </a:rPr>
              <a:t>Effective osteoporosis management depends on early diagnosis, evidence-based treatment, multidisciplinary collaboration and patient empowerment to reduce fractures, preserve independence and improve quality of life. Osteoporosis is a significant long-term condition that affects millions of people worldwide and remains a major cause of fragility fractures, disability and reduced quality of life. Early identification through fracture risk assessment and DXA scanning, combined with evidence-based treatment, is essential to reduce fracture risk and improve patient outcomes. UK guidance, including NICE recommendations, Fracture Liaison Services (FLS) and multidisciplinary team (MDT) care, provides a comprehensive framework for delivering safe, effective and person-centred management.</a:t>
            </a:r>
          </a:p>
          <a:p>
            <a:pPr marL="0" indent="0">
              <a:buNone/>
            </a:pPr>
            <a:endParaRPr lang="en-US"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75211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9E100-3FBB-5638-A2C3-E28A386BD969}"/>
              </a:ext>
            </a:extLst>
          </p:cNvPr>
          <p:cNvSpPr>
            <a:spLocks noGrp="1"/>
          </p:cNvSpPr>
          <p:nvPr>
            <p:ph type="title"/>
          </p:nvPr>
        </p:nvSpPr>
        <p:spPr>
          <a:xfrm>
            <a:off x="0" y="365126"/>
            <a:ext cx="11353800" cy="444344"/>
          </a:xfrm>
        </p:spPr>
        <p:txBody>
          <a:bodyPr>
            <a:normAutofit/>
          </a:bodyPr>
          <a:lstStyle/>
          <a:p>
            <a:r>
              <a:rPr lang="en-US" sz="2000">
                <a:solidFill>
                  <a:srgbClr val="156082"/>
                </a:solidFill>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9078BA28-254B-A9EC-0EC1-AE802516A7D0}"/>
              </a:ext>
            </a:extLst>
          </p:cNvPr>
          <p:cNvSpPr>
            <a:spLocks noGrp="1"/>
          </p:cNvSpPr>
          <p:nvPr>
            <p:ph idx="1"/>
          </p:nvPr>
        </p:nvSpPr>
        <p:spPr>
          <a:xfrm>
            <a:off x="0" y="809470"/>
            <a:ext cx="12192000" cy="6048530"/>
          </a:xfrm>
        </p:spPr>
        <p:txBody>
          <a:bodyPr>
            <a:normAutofit fontScale="92500"/>
          </a:bodyPr>
          <a:lstStyle/>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Beard, J.R., Officer, A., de Carvalho, I.A., et al. (2016) </a:t>
            </a:r>
            <a:r>
              <a:rPr lang="en-GB" sz="1600" i="1" dirty="0">
                <a:latin typeface="Arial" panose="020B0604020202020204" pitchFamily="34" charset="0"/>
                <a:cs typeface="Arial" panose="020B0604020202020204" pitchFamily="34" charset="0"/>
              </a:rPr>
              <a:t>The World report on ageing and health.</a:t>
            </a:r>
            <a:r>
              <a:rPr lang="en-GB" sz="1600" dirty="0">
                <a:latin typeface="Arial" panose="020B0604020202020204" pitchFamily="34" charset="0"/>
                <a:cs typeface="Arial" panose="020B0604020202020204" pitchFamily="34" charset="0"/>
              </a:rPr>
              <a:t> The Lancet, 387(10033), pp. 2145–2154.</a:t>
            </a:r>
          </a:p>
          <a:p>
            <a:pPr marL="0" indent="0">
              <a:buNone/>
            </a:pPr>
            <a:r>
              <a:rPr lang="en-GB" sz="1600" dirty="0">
                <a:latin typeface="Arial" panose="020B0604020202020204" pitchFamily="34" charset="0"/>
                <a:cs typeface="Arial" panose="020B0604020202020204" pitchFamily="34" charset="0"/>
              </a:rPr>
              <a:t>Coulter, A., Roberts, S. and Dixon, A. (2013) </a:t>
            </a:r>
            <a:r>
              <a:rPr lang="en-GB" sz="1600" i="1" dirty="0">
                <a:latin typeface="Arial" panose="020B0604020202020204" pitchFamily="34" charset="0"/>
                <a:cs typeface="Arial" panose="020B0604020202020204" pitchFamily="34" charset="0"/>
              </a:rPr>
              <a:t>Delivering Better Services for People with Long-Term Conditions.</a:t>
            </a:r>
            <a:r>
              <a:rPr lang="en-GB" sz="1600" dirty="0">
                <a:latin typeface="Arial" panose="020B0604020202020204" pitchFamily="34" charset="0"/>
                <a:cs typeface="Arial" panose="020B0604020202020204" pitchFamily="34" charset="0"/>
              </a:rPr>
              <a:t> The King's Fund.</a:t>
            </a:r>
          </a:p>
          <a:p>
            <a:pPr marL="0" indent="0">
              <a:buNone/>
            </a:pPr>
            <a:r>
              <a:rPr lang="en-GB" sz="1600" dirty="0">
                <a:latin typeface="Arial" panose="020B0604020202020204" pitchFamily="34" charset="0"/>
                <a:cs typeface="Arial" panose="020B0604020202020204" pitchFamily="34" charset="0"/>
              </a:rPr>
              <a:t>Compston, J., McClung, M.R. and Leslie, W.D. (2019) ‘Osteoporosis’, </a:t>
            </a:r>
            <a:r>
              <a:rPr lang="en-GB" sz="1600" i="1" dirty="0">
                <a:latin typeface="Arial" panose="020B0604020202020204" pitchFamily="34" charset="0"/>
                <a:cs typeface="Arial" panose="020B0604020202020204" pitchFamily="34" charset="0"/>
              </a:rPr>
              <a:t>The Lancet</a:t>
            </a:r>
            <a:r>
              <a:rPr lang="en-GB" sz="1600" dirty="0">
                <a:latin typeface="Arial" panose="020B0604020202020204" pitchFamily="34" charset="0"/>
                <a:cs typeface="Arial" panose="020B0604020202020204" pitchFamily="34" charset="0"/>
              </a:rPr>
              <a:t>, 393(10169), pp. 364–376.</a:t>
            </a:r>
          </a:p>
          <a:p>
            <a:pPr marL="0" indent="0">
              <a:buNone/>
            </a:pPr>
            <a:r>
              <a:rPr lang="en-GB" sz="1600" dirty="0">
                <a:latin typeface="Arial" panose="020B0604020202020204" pitchFamily="34" charset="0"/>
                <a:cs typeface="Arial" panose="020B0604020202020204" pitchFamily="34" charset="0"/>
              </a:rPr>
              <a:t>Cosman, F., de </a:t>
            </a:r>
            <a:r>
              <a:rPr lang="en-GB" sz="1600" dirty="0" err="1">
                <a:latin typeface="Arial" panose="020B0604020202020204" pitchFamily="34" charset="0"/>
                <a:cs typeface="Arial" panose="020B0604020202020204" pitchFamily="34" charset="0"/>
              </a:rPr>
              <a:t>Beur</a:t>
            </a:r>
            <a:r>
              <a:rPr lang="en-GB" sz="1600" dirty="0">
                <a:latin typeface="Arial" panose="020B0604020202020204" pitchFamily="34" charset="0"/>
                <a:cs typeface="Arial" panose="020B0604020202020204" pitchFamily="34" charset="0"/>
              </a:rPr>
              <a:t>, S.J., </a:t>
            </a:r>
            <a:r>
              <a:rPr lang="en-GB" sz="1600" dirty="0" err="1">
                <a:latin typeface="Arial" panose="020B0604020202020204" pitchFamily="34" charset="0"/>
                <a:cs typeface="Arial" panose="020B0604020202020204" pitchFamily="34" charset="0"/>
              </a:rPr>
              <a:t>LeBoff</a:t>
            </a:r>
            <a:r>
              <a:rPr lang="en-GB" sz="1600" dirty="0">
                <a:latin typeface="Arial" panose="020B0604020202020204" pitchFamily="34" charset="0"/>
                <a:cs typeface="Arial" panose="020B0604020202020204" pitchFamily="34" charset="0"/>
              </a:rPr>
              <a:t>, M.S., </a:t>
            </a:r>
            <a:r>
              <a:rPr lang="en-GB" sz="1600" dirty="0" err="1">
                <a:latin typeface="Arial" panose="020B0604020202020204" pitchFamily="34" charset="0"/>
                <a:cs typeface="Arial" panose="020B0604020202020204" pitchFamily="34" charset="0"/>
              </a:rPr>
              <a:t>Lewiecki</a:t>
            </a:r>
            <a:r>
              <a:rPr lang="en-GB" sz="1600" dirty="0">
                <a:latin typeface="Arial" panose="020B0604020202020204" pitchFamily="34" charset="0"/>
                <a:cs typeface="Arial" panose="020B0604020202020204" pitchFamily="34" charset="0"/>
              </a:rPr>
              <a:t>, E.M., Tanner, B., Randall, S. and Lindsay, R. (2014) ‘Clinician’s Guide to Prevention and Treatment of Osteoporosis’, </a:t>
            </a:r>
            <a:r>
              <a:rPr lang="en-GB" sz="1600" i="1" dirty="0">
                <a:latin typeface="Arial" panose="020B0604020202020204" pitchFamily="34" charset="0"/>
                <a:cs typeface="Arial" panose="020B0604020202020204" pitchFamily="34" charset="0"/>
              </a:rPr>
              <a:t>Osteoporosis International</a:t>
            </a:r>
            <a:r>
              <a:rPr lang="en-GB" sz="1600" dirty="0">
                <a:latin typeface="Arial" panose="020B0604020202020204" pitchFamily="34" charset="0"/>
                <a:cs typeface="Arial" panose="020B0604020202020204" pitchFamily="34" charset="0"/>
              </a:rPr>
              <a:t>, 25(10), pp. 2359–2381.</a:t>
            </a:r>
          </a:p>
          <a:p>
            <a:pPr marL="0" indent="0">
              <a:buNone/>
            </a:pPr>
            <a:r>
              <a:rPr lang="en-GB" sz="1700" dirty="0">
                <a:latin typeface="Arial" panose="020B0604020202020204" pitchFamily="34" charset="0"/>
                <a:cs typeface="Arial" panose="020B0604020202020204" pitchFamily="34" charset="0"/>
              </a:rPr>
              <a:t>Giangregorio, L.M., El-</a:t>
            </a:r>
            <a:r>
              <a:rPr lang="en-GB" sz="1700" dirty="0" err="1">
                <a:latin typeface="Arial" panose="020B0604020202020204" pitchFamily="34" charset="0"/>
                <a:cs typeface="Arial" panose="020B0604020202020204" pitchFamily="34" charset="0"/>
              </a:rPr>
              <a:t>Kotob</a:t>
            </a:r>
            <a:r>
              <a:rPr lang="en-GB" sz="1700" dirty="0">
                <a:latin typeface="Arial" panose="020B0604020202020204" pitchFamily="34" charset="0"/>
                <a:cs typeface="Arial" panose="020B0604020202020204" pitchFamily="34" charset="0"/>
              </a:rPr>
              <a:t>, R., et al. (2014) </a:t>
            </a:r>
            <a:r>
              <a:rPr lang="en-GB" sz="1700" i="1" dirty="0">
                <a:latin typeface="Arial" panose="020B0604020202020204" pitchFamily="34" charset="0"/>
                <a:cs typeface="Arial" panose="020B0604020202020204" pitchFamily="34" charset="0"/>
              </a:rPr>
              <a:t>Too Fit To Fracture: Exercise recommendations for individuals with osteoporosis or osteoporotic vertebral fracture.</a:t>
            </a:r>
            <a:r>
              <a:rPr lang="en-GB" sz="1700" dirty="0">
                <a:latin typeface="Arial" panose="020B0604020202020204" pitchFamily="34" charset="0"/>
                <a:cs typeface="Arial" panose="020B0604020202020204" pitchFamily="34" charset="0"/>
              </a:rPr>
              <a:t> Osteoporosis International, 25, pp. 821–835.</a:t>
            </a:r>
          </a:p>
          <a:p>
            <a:pPr marL="0" indent="0">
              <a:buNone/>
            </a:pPr>
            <a:r>
              <a:rPr lang="en-GB" sz="1600" dirty="0">
                <a:latin typeface="Arial" panose="020B0604020202020204" pitchFamily="34" charset="0"/>
                <a:cs typeface="Arial" panose="020B0604020202020204" pitchFamily="34" charset="0"/>
              </a:rPr>
              <a:t>Gregson, C.L., Armstrong, D.J., Bowden, J., </a:t>
            </a:r>
            <a:r>
              <a:rPr lang="en-GB" sz="1600" i="1" dirty="0">
                <a:latin typeface="Arial" panose="020B0604020202020204" pitchFamily="34" charset="0"/>
                <a:cs typeface="Arial" panose="020B0604020202020204" pitchFamily="34" charset="0"/>
              </a:rPr>
              <a:t>et al.</a:t>
            </a:r>
            <a:r>
              <a:rPr lang="en-GB" sz="1600" dirty="0">
                <a:latin typeface="Arial" panose="020B0604020202020204" pitchFamily="34" charset="0"/>
                <a:cs typeface="Arial" panose="020B0604020202020204" pitchFamily="34" charset="0"/>
              </a:rPr>
              <a:t> (2022) ‘UK clinical guideline for the prevention and treatment of osteoporosis’, </a:t>
            </a:r>
            <a:r>
              <a:rPr lang="en-GB" sz="1600" i="1" dirty="0">
                <a:latin typeface="Arial" panose="020B0604020202020204" pitchFamily="34" charset="0"/>
                <a:cs typeface="Arial" panose="020B0604020202020204" pitchFamily="34" charset="0"/>
              </a:rPr>
              <a:t>Archives of Osteoporosis</a:t>
            </a:r>
            <a:r>
              <a:rPr lang="en-GB" sz="1600" dirty="0">
                <a:latin typeface="Arial" panose="020B0604020202020204" pitchFamily="34" charset="0"/>
                <a:cs typeface="Arial" panose="020B0604020202020204" pitchFamily="34" charset="0"/>
              </a:rPr>
              <a:t>, 17(1), 58.</a:t>
            </a:r>
          </a:p>
          <a:p>
            <a:pPr marL="0" indent="0">
              <a:buNone/>
            </a:pPr>
            <a:r>
              <a:rPr lang="en-GB" sz="1600" dirty="0">
                <a:latin typeface="Arial" panose="020B0604020202020204" pitchFamily="34" charset="0"/>
                <a:cs typeface="Arial" panose="020B0604020202020204" pitchFamily="34" charset="0"/>
              </a:rPr>
              <a:t>Harvard Health Publishing (2024) </a:t>
            </a:r>
            <a:r>
              <a:rPr lang="en-GB" sz="1600" i="1" dirty="0">
                <a:latin typeface="Arial" panose="020B0604020202020204" pitchFamily="34" charset="0"/>
                <a:cs typeface="Arial" panose="020B0604020202020204" pitchFamily="34" charset="0"/>
              </a:rPr>
              <a:t>Osteoporosis: A guide to prevention and treatment</a:t>
            </a:r>
            <a:r>
              <a:rPr lang="en-GB" sz="1600" dirty="0">
                <a:latin typeface="Arial" panose="020B0604020202020204" pitchFamily="34" charset="0"/>
                <a:cs typeface="Arial" panose="020B0604020202020204" pitchFamily="34" charset="0"/>
              </a:rPr>
              <a:t>. Special Health Report. Boston, MA: Harvard Medical School. Available at: </a:t>
            </a:r>
            <a:r>
              <a:rPr lang="en-GB" sz="1600" dirty="0">
                <a:latin typeface="Arial" panose="020B0604020202020204" pitchFamily="34" charset="0"/>
                <a:cs typeface="Arial" panose="020B0604020202020204" pitchFamily="34" charset="0"/>
                <a:hlinkClick r:id="rId3"/>
              </a:rPr>
              <a:t>Harvard Health – Osteoporosis: A guide to prevention and treatment</a:t>
            </a:r>
            <a:r>
              <a:rPr lang="en-GB" sz="1600" dirty="0">
                <a:latin typeface="Arial" panose="020B0604020202020204" pitchFamily="34" charset="0"/>
                <a:cs typeface="Arial" panose="020B0604020202020204" pitchFamily="34" charset="0"/>
              </a:rPr>
              <a:t>(Accessed: 30 July 2026).</a:t>
            </a:r>
          </a:p>
          <a:p>
            <a:pPr marL="0" indent="0">
              <a:buNone/>
            </a:pPr>
            <a:r>
              <a:rPr lang="en-GB" sz="1600" dirty="0">
                <a:latin typeface="Arial" panose="020B0604020202020204" pitchFamily="34" charset="0"/>
                <a:cs typeface="Arial" panose="020B0604020202020204" pitchFamily="34" charset="0"/>
              </a:rPr>
              <a:t>Harvey, N.C., McCloskey, E., Kanis, J.A., Compston, J. and Cooper, C. (2018) ‘Cost-effective but clinically inappropriate: new NICE intervention thresholds in osteoporosis’, </a:t>
            </a:r>
            <a:r>
              <a:rPr lang="en-GB" sz="1600" i="1" dirty="0">
                <a:latin typeface="Arial" panose="020B0604020202020204" pitchFamily="34" charset="0"/>
                <a:cs typeface="Arial" panose="020B0604020202020204" pitchFamily="34" charset="0"/>
              </a:rPr>
              <a:t>Osteoporosis International</a:t>
            </a:r>
            <a:r>
              <a:rPr lang="en-GB" sz="1600" dirty="0">
                <a:latin typeface="Arial" panose="020B0604020202020204" pitchFamily="34" charset="0"/>
                <a:cs typeface="Arial" panose="020B0604020202020204" pitchFamily="34" charset="0"/>
              </a:rPr>
              <a:t>, 29(7), pp. 1511–1513.</a:t>
            </a:r>
          </a:p>
          <a:p>
            <a:pPr marL="0" indent="0">
              <a:buNone/>
            </a:pPr>
            <a:r>
              <a:rPr lang="en-GB" sz="1600" dirty="0">
                <a:latin typeface="Arial" panose="020B0604020202020204" pitchFamily="34" charset="0"/>
                <a:cs typeface="Arial" panose="020B0604020202020204" pitchFamily="34" charset="0"/>
              </a:rPr>
              <a:t>Healthcare Safety Investigation Branch (2023) </a:t>
            </a:r>
            <a:r>
              <a:rPr lang="en-GB" sz="1600" i="1" dirty="0">
                <a:latin typeface="Arial" panose="020B0604020202020204" pitchFamily="34" charset="0"/>
                <a:cs typeface="Arial" panose="020B0604020202020204" pitchFamily="34" charset="0"/>
              </a:rPr>
              <a:t>Investigation into the Care of Older People Following Falls and Fragility Fractures</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4"/>
              </a:rPr>
              <a:t>https://www.hssib.org.uk</a:t>
            </a:r>
            <a:r>
              <a:rPr lang="en-GB" sz="1600" dirty="0">
                <a:latin typeface="Arial" panose="020B0604020202020204" pitchFamily="34" charset="0"/>
                <a:cs typeface="Arial" panose="020B0604020202020204" pitchFamily="34" charset="0"/>
              </a:rPr>
              <a:t> (Accessed: 18 July 2026).</a:t>
            </a:r>
          </a:p>
          <a:p>
            <a:pPr marL="0" indent="0">
              <a:buNone/>
            </a:pPr>
            <a:r>
              <a:rPr lang="en-GB" sz="1600" dirty="0">
                <a:latin typeface="Arial" panose="020B0604020202020204" pitchFamily="34" charset="0"/>
                <a:cs typeface="Arial" panose="020B0604020202020204" pitchFamily="34" charset="0"/>
              </a:rPr>
              <a:t>International Osteoporosis Foundation (2024) </a:t>
            </a:r>
            <a:r>
              <a:rPr lang="en-GB" sz="1600" i="1" dirty="0">
                <a:latin typeface="Arial" panose="020B0604020202020204" pitchFamily="34" charset="0"/>
                <a:cs typeface="Arial" panose="020B0604020202020204" pitchFamily="34" charset="0"/>
              </a:rPr>
              <a:t>Facts and Statistics</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5"/>
              </a:rPr>
              <a:t>https://www.osteoporosis.foundation</a:t>
            </a:r>
            <a:r>
              <a:rPr lang="en-GB" sz="1600" dirty="0">
                <a:latin typeface="Arial" panose="020B0604020202020204" pitchFamily="34" charset="0"/>
                <a:cs typeface="Arial" panose="020B0604020202020204" pitchFamily="34" charset="0"/>
              </a:rPr>
              <a:t>(Accessed: 18 July 2026).</a:t>
            </a:r>
          </a:p>
          <a:p>
            <a:pPr marL="0" indent="0">
              <a:buNone/>
            </a:pPr>
            <a:r>
              <a:rPr lang="en-GB" sz="1700" dirty="0">
                <a:latin typeface="Arial" panose="020B0604020202020204" pitchFamily="34" charset="0"/>
                <a:cs typeface="Arial" panose="020B0604020202020204" pitchFamily="34" charset="0"/>
              </a:rPr>
              <a:t>International Osteoporosis Foundation (IOF) (2024) </a:t>
            </a:r>
            <a:r>
              <a:rPr lang="en-GB" sz="1700" i="1" dirty="0">
                <a:latin typeface="Arial" panose="020B0604020202020204" pitchFamily="34" charset="0"/>
                <a:cs typeface="Arial" panose="020B0604020202020204" pitchFamily="34" charset="0"/>
              </a:rPr>
              <a:t>Osteoporosis and Fragility Fractures.</a:t>
            </a:r>
            <a:r>
              <a:rPr lang="en-GB" sz="1700" dirty="0">
                <a:latin typeface="Arial" panose="020B0604020202020204" pitchFamily="34" charset="0"/>
                <a:cs typeface="Arial" panose="020B0604020202020204" pitchFamily="34" charset="0"/>
              </a:rPr>
              <a:t> Available from the International Osteoporosis Foundation.</a:t>
            </a:r>
          </a:p>
          <a:p>
            <a:pPr marL="0" indent="0">
              <a:buNone/>
            </a:pPr>
            <a:r>
              <a:rPr lang="en-GB" sz="1600" dirty="0">
                <a:latin typeface="Arial" panose="020B0604020202020204" pitchFamily="34" charset="0"/>
                <a:cs typeface="Arial" panose="020B0604020202020204" pitchFamily="34" charset="0"/>
              </a:rPr>
              <a:t>Kanis, J.A., Cooper, C., Rizzoli, R. and </a:t>
            </a:r>
            <a:r>
              <a:rPr lang="en-GB" sz="1600" dirty="0" err="1">
                <a:latin typeface="Arial" panose="020B0604020202020204" pitchFamily="34" charset="0"/>
                <a:cs typeface="Arial" panose="020B0604020202020204" pitchFamily="34" charset="0"/>
              </a:rPr>
              <a:t>Reginster</a:t>
            </a:r>
            <a:r>
              <a:rPr lang="en-GB" sz="1600" dirty="0">
                <a:latin typeface="Arial" panose="020B0604020202020204" pitchFamily="34" charset="0"/>
                <a:cs typeface="Arial" panose="020B0604020202020204" pitchFamily="34" charset="0"/>
              </a:rPr>
              <a:t>, J.Y. (2019) ‘European guidance for the diagnosis and management of osteoporosis in postmenopausal women’, </a:t>
            </a:r>
            <a:r>
              <a:rPr lang="en-GB" sz="1600" i="1" dirty="0">
                <a:latin typeface="Arial" panose="020B0604020202020204" pitchFamily="34" charset="0"/>
                <a:cs typeface="Arial" panose="020B0604020202020204" pitchFamily="34" charset="0"/>
              </a:rPr>
              <a:t>Osteoporosis International</a:t>
            </a:r>
            <a:r>
              <a:rPr lang="en-GB" sz="1600" dirty="0">
                <a:latin typeface="Arial" panose="020B0604020202020204" pitchFamily="34" charset="0"/>
                <a:cs typeface="Arial" panose="020B0604020202020204" pitchFamily="34" charset="0"/>
              </a:rPr>
              <a:t>, 30(1), pp. 3–44.</a:t>
            </a: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US" dirty="0"/>
          </a:p>
        </p:txBody>
      </p:sp>
      <p:sp>
        <p:nvSpPr>
          <p:cNvPr id="950" name="Accent Bar"/>
          <p:cNvSpPr/>
          <p:nvPr/>
        </p:nvSpPr>
        <p:spPr>
          <a:xfrm>
            <a:off x="0" y="0"/>
            <a:ext cx="12192000" cy="73152"/>
          </a:xfrm>
          <a:prstGeom prst="rect">
            <a:avLst/>
          </a:prstGeom>
          <a:solidFill>
            <a:srgbClr val="156082"/>
          </a:solidFill>
          <a:ln>
            <a:noFill/>
          </a:ln>
        </p:spPr>
        <p:txBody>
          <a:bodyPr/>
          <a:lstStyle/>
          <a:p>
            <a:endParaRPr/>
          </a:p>
        </p:txBody>
      </p:sp>
    </p:spTree>
    <p:extLst>
      <p:ext uri="{BB962C8B-B14F-4D97-AF65-F5344CB8AC3E}">
        <p14:creationId xmlns:p14="http://schemas.microsoft.com/office/powerpoint/2010/main" val="2522349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1250A-C2C0-5BD9-3D89-35B8C89A2A1C}"/>
              </a:ext>
            </a:extLst>
          </p:cNvPr>
          <p:cNvSpPr>
            <a:spLocks noGrp="1"/>
          </p:cNvSpPr>
          <p:nvPr>
            <p:ph type="title"/>
          </p:nvPr>
        </p:nvSpPr>
        <p:spPr>
          <a:xfrm>
            <a:off x="0" y="365126"/>
            <a:ext cx="11353800" cy="467632"/>
          </a:xfrm>
        </p:spPr>
        <p:txBody>
          <a:bodyPr>
            <a:normAutofit/>
          </a:bodyPr>
          <a:lstStyle/>
          <a:p>
            <a:r>
              <a:rPr lang="en-US" sz="2000"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3B80CDC5-5B1A-3064-66FF-FC3B58AA0144}"/>
              </a:ext>
            </a:extLst>
          </p:cNvPr>
          <p:cNvSpPr>
            <a:spLocks noGrp="1"/>
          </p:cNvSpPr>
          <p:nvPr>
            <p:ph idx="1"/>
          </p:nvPr>
        </p:nvSpPr>
        <p:spPr>
          <a:xfrm>
            <a:off x="209550" y="832758"/>
            <a:ext cx="11823424" cy="5886094"/>
          </a:xfrm>
        </p:spPr>
        <p:txBody>
          <a:bodyPr>
            <a:normAutofit fontScale="92500" lnSpcReduction="10000"/>
          </a:bodyPr>
          <a:lstStyle/>
          <a:p>
            <a:pPr marL="0" indent="0">
              <a:buNone/>
            </a:pPr>
            <a:r>
              <a:rPr lang="en-GB" sz="1700" dirty="0">
                <a:latin typeface="Arial" panose="020B0604020202020204" pitchFamily="34" charset="0"/>
                <a:cs typeface="Arial" panose="020B0604020202020204" pitchFamily="34" charset="0"/>
              </a:rPr>
              <a:t>Kanis, J.A., Harvey, N.C., McCloskey, E., Bruyère, O., Veronese, N., </a:t>
            </a:r>
            <a:r>
              <a:rPr lang="en-GB" sz="1700" dirty="0" err="1">
                <a:latin typeface="Arial" panose="020B0604020202020204" pitchFamily="34" charset="0"/>
                <a:cs typeface="Arial" panose="020B0604020202020204" pitchFamily="34" charset="0"/>
              </a:rPr>
              <a:t>Lorentzon</a:t>
            </a:r>
            <a:r>
              <a:rPr lang="en-GB" sz="1700" dirty="0">
                <a:latin typeface="Arial" panose="020B0604020202020204" pitchFamily="34" charset="0"/>
                <a:cs typeface="Arial" panose="020B0604020202020204" pitchFamily="34" charset="0"/>
              </a:rPr>
              <a:t>, M., Cooper, C. and Rizzoli, R. (2020) ‘Algorithm for the management of patients at low, high and very high risk of osteoporotic fractures’, </a:t>
            </a:r>
            <a:r>
              <a:rPr lang="en-GB" sz="1700" i="1" dirty="0">
                <a:latin typeface="Arial" panose="020B0604020202020204" pitchFamily="34" charset="0"/>
                <a:cs typeface="Arial" panose="020B0604020202020204" pitchFamily="34" charset="0"/>
              </a:rPr>
              <a:t>Osteoporosis International</a:t>
            </a:r>
            <a:r>
              <a:rPr lang="en-GB" sz="1700" dirty="0">
                <a:latin typeface="Arial" panose="020B0604020202020204" pitchFamily="34" charset="0"/>
                <a:cs typeface="Arial" panose="020B0604020202020204" pitchFamily="34" charset="0"/>
              </a:rPr>
              <a:t>, 31(1), pp. 1–12.</a:t>
            </a:r>
          </a:p>
          <a:p>
            <a:pPr marL="0" indent="0">
              <a:buNone/>
            </a:pPr>
            <a:r>
              <a:rPr lang="en-GB" sz="1700" dirty="0">
                <a:latin typeface="Arial" panose="020B0604020202020204" pitchFamily="34" charset="0"/>
                <a:cs typeface="Arial" panose="020B0604020202020204" pitchFamily="34" charset="0"/>
              </a:rPr>
              <a:t>Marmot, M., Allen, J., Boyce, T., Goldblatt, P. and Morrison, J. (2020) </a:t>
            </a:r>
            <a:r>
              <a:rPr lang="en-GB" sz="1700" i="1" dirty="0">
                <a:latin typeface="Arial" panose="020B0604020202020204" pitchFamily="34" charset="0"/>
                <a:cs typeface="Arial" panose="020B0604020202020204" pitchFamily="34" charset="0"/>
              </a:rPr>
              <a:t>Health Equity in England: The Marmot Review 10 Years On</a:t>
            </a:r>
            <a:r>
              <a:rPr lang="en-GB" sz="1700" dirty="0">
                <a:latin typeface="Arial" panose="020B0604020202020204" pitchFamily="34" charset="0"/>
                <a:cs typeface="Arial" panose="020B0604020202020204" pitchFamily="34" charset="0"/>
              </a:rPr>
              <a:t>. London: Institute of Health Equity.</a:t>
            </a:r>
          </a:p>
          <a:p>
            <a:pPr marL="0" indent="0">
              <a:buNone/>
            </a:pPr>
            <a:r>
              <a:rPr lang="en-GB" sz="1700" dirty="0">
                <a:latin typeface="Arial" panose="020B0604020202020204" pitchFamily="34" charset="0"/>
                <a:cs typeface="Arial" panose="020B0604020202020204" pitchFamily="34" charset="0"/>
              </a:rPr>
              <a:t>McLellan, A.R., Gallacher, S.J., Fraser, M. and </a:t>
            </a:r>
            <a:r>
              <a:rPr lang="en-GB" sz="1700" dirty="0" err="1">
                <a:latin typeface="Arial" panose="020B0604020202020204" pitchFamily="34" charset="0"/>
                <a:cs typeface="Arial" panose="020B0604020202020204" pitchFamily="34" charset="0"/>
              </a:rPr>
              <a:t>McQuillian</a:t>
            </a:r>
            <a:r>
              <a:rPr lang="en-GB" sz="1700" dirty="0">
                <a:latin typeface="Arial" panose="020B0604020202020204" pitchFamily="34" charset="0"/>
                <a:cs typeface="Arial" panose="020B0604020202020204" pitchFamily="34" charset="0"/>
              </a:rPr>
              <a:t>, C. (2003) </a:t>
            </a:r>
            <a:r>
              <a:rPr lang="en-GB" sz="1700" i="1" dirty="0">
                <a:latin typeface="Arial" panose="020B0604020202020204" pitchFamily="34" charset="0"/>
                <a:cs typeface="Arial" panose="020B0604020202020204" pitchFamily="34" charset="0"/>
              </a:rPr>
              <a:t>The Fracture Liaison Service: Success of a coordinated system for secondary prevention of fragility fractures.</a:t>
            </a:r>
            <a:r>
              <a:rPr lang="en-GB" sz="1700" dirty="0">
                <a:latin typeface="Arial" panose="020B0604020202020204" pitchFamily="34" charset="0"/>
                <a:cs typeface="Arial" panose="020B0604020202020204" pitchFamily="34" charset="0"/>
              </a:rPr>
              <a:t> Osteoporosis International.</a:t>
            </a:r>
          </a:p>
          <a:p>
            <a:pPr marL="0" indent="0">
              <a:buNone/>
            </a:pPr>
            <a:r>
              <a:rPr lang="en-GB" sz="1700" dirty="0" err="1">
                <a:latin typeface="Arial" panose="020B0604020202020204" pitchFamily="34" charset="0"/>
                <a:cs typeface="Arial" panose="020B0604020202020204" pitchFamily="34" charset="0"/>
              </a:rPr>
              <a:t>Moriishi</a:t>
            </a:r>
            <a:r>
              <a:rPr lang="en-GB" sz="1700" dirty="0">
                <a:latin typeface="Arial" panose="020B0604020202020204" pitchFamily="34" charset="0"/>
                <a:cs typeface="Arial" panose="020B0604020202020204" pitchFamily="34" charset="0"/>
              </a:rPr>
              <a:t>, T. and Martin, T.J. (2022) ‘PTH1R actions on bone using the cAMP/protein kinase A pathway’, </a:t>
            </a:r>
            <a:r>
              <a:rPr lang="en-GB" sz="1700" i="1" dirty="0">
                <a:latin typeface="Arial" panose="020B0604020202020204" pitchFamily="34" charset="0"/>
                <a:cs typeface="Arial" panose="020B0604020202020204" pitchFamily="34" charset="0"/>
              </a:rPr>
              <a:t>Frontiers in Endocrinology</a:t>
            </a:r>
            <a:r>
              <a:rPr lang="en-GB" sz="1700" dirty="0">
                <a:latin typeface="Arial" panose="020B0604020202020204" pitchFamily="34" charset="0"/>
                <a:cs typeface="Arial" panose="020B0604020202020204" pitchFamily="34" charset="0"/>
              </a:rPr>
              <a:t>, 12, Article 833221. Available at: https://</a:t>
            </a:r>
            <a:r>
              <a:rPr lang="en-GB" sz="1700" dirty="0" err="1">
                <a:latin typeface="Arial" panose="020B0604020202020204" pitchFamily="34" charset="0"/>
                <a:cs typeface="Arial" panose="020B0604020202020204" pitchFamily="34" charset="0"/>
              </a:rPr>
              <a:t>doi.org</a:t>
            </a:r>
            <a:r>
              <a:rPr lang="en-GB" sz="1700" dirty="0">
                <a:latin typeface="Arial" panose="020B0604020202020204" pitchFamily="34" charset="0"/>
                <a:cs typeface="Arial" panose="020B0604020202020204" pitchFamily="34" charset="0"/>
              </a:rPr>
              <a:t>/10.3389/fendo.2021.833221. </a:t>
            </a:r>
          </a:p>
          <a:p>
            <a:pPr marL="0" indent="0">
              <a:buNone/>
            </a:pPr>
            <a:r>
              <a:rPr lang="en-GB" sz="1700" dirty="0">
                <a:latin typeface="Arial" panose="020B0604020202020204" pitchFamily="34" charset="0"/>
                <a:cs typeface="Arial" panose="020B0604020202020204" pitchFamily="34" charset="0"/>
              </a:rPr>
              <a:t>National Institute for Health and Care Excellence (NICE) (2025) </a:t>
            </a:r>
            <a:r>
              <a:rPr lang="en-GB" sz="1700" i="1" dirty="0">
                <a:latin typeface="Arial" panose="020B0604020202020204" pitchFamily="34" charset="0"/>
                <a:cs typeface="Arial" panose="020B0604020202020204" pitchFamily="34" charset="0"/>
              </a:rPr>
              <a:t>Osteoporosis: identifying, assessing and managing osteoporosis (NG254).</a:t>
            </a:r>
            <a:r>
              <a:rPr lang="en-GB" sz="1700" dirty="0">
                <a:latin typeface="Arial" panose="020B0604020202020204" pitchFamily="34" charset="0"/>
                <a:cs typeface="Arial" panose="020B0604020202020204" pitchFamily="34" charset="0"/>
              </a:rPr>
              <a:t> London: NICE.</a:t>
            </a:r>
          </a:p>
          <a:p>
            <a:pPr marL="0" indent="0">
              <a:buNone/>
            </a:pPr>
            <a:r>
              <a:rPr lang="en-GB" sz="1700" dirty="0">
                <a:latin typeface="Arial" panose="020B0604020202020204" pitchFamily="34" charset="0"/>
                <a:cs typeface="Arial" panose="020B0604020202020204" pitchFamily="34" charset="0"/>
              </a:rPr>
              <a:t>National Osteoporosis Guideline Group (NOGG) (2024) </a:t>
            </a:r>
            <a:r>
              <a:rPr lang="en-GB" sz="1700" i="1" dirty="0">
                <a:latin typeface="Arial" panose="020B0604020202020204" pitchFamily="34" charset="0"/>
                <a:cs typeface="Arial" panose="020B0604020202020204" pitchFamily="34" charset="0"/>
              </a:rPr>
              <a:t>Clinical guideline for the prevention and treatment of osteoporosis.</a:t>
            </a:r>
            <a:r>
              <a:rPr lang="en-GB" sz="1700" dirty="0">
                <a:latin typeface="Arial" panose="020B0604020202020204" pitchFamily="34" charset="0"/>
                <a:cs typeface="Arial" panose="020B0604020202020204" pitchFamily="34" charset="0"/>
              </a:rPr>
              <a:t> Sheffield: NOGG.</a:t>
            </a:r>
          </a:p>
          <a:p>
            <a:pPr marL="0" indent="0">
              <a:buNone/>
            </a:pPr>
            <a:r>
              <a:rPr lang="en-GB" sz="1700" dirty="0">
                <a:latin typeface="Arial" panose="020B0604020202020204" pitchFamily="34" charset="0"/>
                <a:cs typeface="Arial" panose="020B0604020202020204" pitchFamily="34" charset="0"/>
              </a:rPr>
              <a:t>NHS England (2023) </a:t>
            </a:r>
            <a:r>
              <a:rPr lang="en-GB" sz="1700" i="1" dirty="0">
                <a:latin typeface="Arial" panose="020B0604020202020204" pitchFamily="34" charset="0"/>
                <a:cs typeface="Arial" panose="020B0604020202020204" pitchFamily="34" charset="0"/>
              </a:rPr>
              <a:t>Delivery Plan for Recovering Urgent and Emergency Care Services</a:t>
            </a:r>
            <a:r>
              <a:rPr lang="en-GB" sz="1700" dirty="0">
                <a:latin typeface="Arial" panose="020B0604020202020204" pitchFamily="34" charset="0"/>
                <a:cs typeface="Arial" panose="020B0604020202020204" pitchFamily="34" charset="0"/>
              </a:rPr>
              <a:t>. London: NHS England.</a:t>
            </a:r>
          </a:p>
          <a:p>
            <a:pPr marL="0" indent="0">
              <a:buNone/>
            </a:pPr>
            <a:r>
              <a:rPr lang="en-GB" sz="1700" dirty="0">
                <a:latin typeface="Arial" panose="020B0604020202020204" pitchFamily="34" charset="0"/>
                <a:cs typeface="Arial" panose="020B0604020202020204" pitchFamily="34" charset="0"/>
              </a:rPr>
              <a:t>National Osteoporosis Guideline Group (2024) </a:t>
            </a:r>
            <a:r>
              <a:rPr lang="en-GB" sz="1700" i="1" dirty="0">
                <a:latin typeface="Arial" panose="020B0604020202020204" pitchFamily="34" charset="0"/>
                <a:cs typeface="Arial" panose="020B0604020202020204" pitchFamily="34" charset="0"/>
              </a:rPr>
              <a:t>Clinical Guideline for the Prevention and Treatment of Osteoporosis</a:t>
            </a:r>
            <a:r>
              <a:rPr lang="en-GB" sz="1700" dirty="0">
                <a:latin typeface="Arial" panose="020B0604020202020204" pitchFamily="34" charset="0"/>
                <a:cs typeface="Arial" panose="020B0604020202020204" pitchFamily="34" charset="0"/>
              </a:rPr>
              <a:t>. Available at: </a:t>
            </a:r>
            <a:r>
              <a:rPr lang="en-GB" sz="1700" dirty="0">
                <a:latin typeface="Arial" panose="020B0604020202020204" pitchFamily="34" charset="0"/>
                <a:cs typeface="Arial" panose="020B0604020202020204" pitchFamily="34" charset="0"/>
                <a:hlinkClick r:id="rId3"/>
              </a:rPr>
              <a:t>https://www.nogg.org.uk</a:t>
            </a:r>
            <a:r>
              <a:rPr lang="en-GB" sz="1700" dirty="0">
                <a:latin typeface="Arial" panose="020B0604020202020204" pitchFamily="34" charset="0"/>
                <a:cs typeface="Arial" panose="020B0604020202020204" pitchFamily="34" charset="0"/>
              </a:rPr>
              <a:t> (Accessed: 18 July 2026).</a:t>
            </a:r>
          </a:p>
          <a:p>
            <a:pPr marL="0" indent="0">
              <a:buNone/>
            </a:pPr>
            <a:r>
              <a:rPr lang="en-GB" sz="1700" dirty="0">
                <a:latin typeface="Arial" panose="020B0604020202020204" pitchFamily="34" charset="0"/>
                <a:cs typeface="Arial" panose="020B0604020202020204" pitchFamily="34" charset="0"/>
              </a:rPr>
              <a:t>National Institute for Health and Care Excellence (NICE) (2019) </a:t>
            </a:r>
            <a:r>
              <a:rPr lang="en-GB" sz="1700" i="1" dirty="0">
                <a:latin typeface="Arial" panose="020B0604020202020204" pitchFamily="34" charset="0"/>
                <a:cs typeface="Arial" panose="020B0604020202020204" pitchFamily="34" charset="0"/>
              </a:rPr>
              <a:t>Osteoporosis: Assessing the Risk of Fragility Fracture (Clinical Guideline CG146/NG136)</a:t>
            </a:r>
            <a:r>
              <a:rPr lang="en-GB" sz="1700" dirty="0">
                <a:latin typeface="Arial" panose="020B0604020202020204" pitchFamily="34" charset="0"/>
                <a:cs typeface="Arial" panose="020B0604020202020204" pitchFamily="34" charset="0"/>
              </a:rPr>
              <a:t>. London: NICE.</a:t>
            </a:r>
          </a:p>
          <a:p>
            <a:pPr marL="0" indent="0">
              <a:buNone/>
            </a:pPr>
            <a:r>
              <a:rPr lang="en-GB" sz="1900" dirty="0">
                <a:latin typeface="Arial" panose="020B0604020202020204" pitchFamily="34" charset="0"/>
                <a:cs typeface="Arial" panose="020B0604020202020204" pitchFamily="34" charset="0"/>
              </a:rPr>
              <a:t>National Institute for Health and Care Excellence (NICE) (2017) </a:t>
            </a:r>
            <a:r>
              <a:rPr lang="en-GB" sz="1900" i="1" dirty="0">
                <a:latin typeface="Arial" panose="020B0604020202020204" pitchFamily="34" charset="0"/>
                <a:cs typeface="Arial" panose="020B0604020202020204" pitchFamily="34" charset="0"/>
              </a:rPr>
              <a:t>Quality Standard QS149: Osteoporosis.</a:t>
            </a:r>
            <a:r>
              <a:rPr lang="en-GB" sz="1900" dirty="0">
                <a:latin typeface="Arial" panose="020B0604020202020204" pitchFamily="34" charset="0"/>
                <a:cs typeface="Arial" panose="020B0604020202020204" pitchFamily="34" charset="0"/>
              </a:rPr>
              <a:t> London: NICE. </a:t>
            </a:r>
          </a:p>
          <a:p>
            <a:pPr marL="0" indent="0">
              <a:buNone/>
            </a:pPr>
            <a:r>
              <a:rPr lang="en-GB" sz="1900" dirty="0">
                <a:latin typeface="Arial" panose="020B0604020202020204" pitchFamily="34" charset="0"/>
                <a:cs typeface="Arial" panose="020B0604020202020204" pitchFamily="34" charset="0"/>
              </a:rPr>
              <a:t>National Institute for Health and Care Excellence (NICE) (2017, updated 2019) </a:t>
            </a:r>
            <a:r>
              <a:rPr lang="en-GB" sz="1900" i="1" dirty="0">
                <a:latin typeface="Arial" panose="020B0604020202020204" pitchFamily="34" charset="0"/>
                <a:cs typeface="Arial" panose="020B0604020202020204" pitchFamily="34" charset="0"/>
              </a:rPr>
              <a:t>Bisphosphonates for Treating Osteoporosis (TA464).</a:t>
            </a:r>
            <a:r>
              <a:rPr lang="en-GB" sz="1900" dirty="0">
                <a:latin typeface="Arial" panose="020B0604020202020204" pitchFamily="34" charset="0"/>
                <a:cs typeface="Arial" panose="020B0604020202020204" pitchFamily="34" charset="0"/>
              </a:rPr>
              <a:t> London: NICE. </a:t>
            </a:r>
          </a:p>
          <a:p>
            <a:pPr marL="0" indent="0">
              <a:buNone/>
            </a:pP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48756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CC272-86DF-B37C-305C-B13F22B10DF3}"/>
              </a:ext>
            </a:extLst>
          </p:cNvPr>
          <p:cNvSpPr>
            <a:spLocks noGrp="1"/>
          </p:cNvSpPr>
          <p:nvPr>
            <p:ph type="title"/>
          </p:nvPr>
        </p:nvSpPr>
        <p:spPr>
          <a:xfrm>
            <a:off x="92765" y="365126"/>
            <a:ext cx="11261035" cy="907084"/>
          </a:xfrm>
        </p:spPr>
        <p:txBody>
          <a:bodyPr>
            <a:normAutofit/>
          </a:bodyPr>
          <a:lstStyle/>
          <a:p>
            <a:r>
              <a:rPr lang="en-US" sz="2000"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AC53BDFE-AD66-2B7B-9F86-887AB69D9FD2}"/>
              </a:ext>
            </a:extLst>
          </p:cNvPr>
          <p:cNvSpPr>
            <a:spLocks noGrp="1"/>
          </p:cNvSpPr>
          <p:nvPr>
            <p:ph idx="1"/>
          </p:nvPr>
        </p:nvSpPr>
        <p:spPr>
          <a:xfrm>
            <a:off x="480392" y="1272211"/>
            <a:ext cx="10515600" cy="4971014"/>
          </a:xfrm>
        </p:spPr>
        <p:txBody>
          <a:bodyPr>
            <a:normAutofit/>
          </a:bodyPr>
          <a:lstStyle/>
          <a:p>
            <a:pPr marL="0" indent="0">
              <a:buNone/>
            </a:pPr>
            <a:r>
              <a:rPr lang="en-GB" sz="1800" dirty="0">
                <a:latin typeface="Arial" panose="020B0604020202020204" pitchFamily="34" charset="0"/>
                <a:cs typeface="Arial" panose="020B0604020202020204" pitchFamily="34" charset="0"/>
              </a:rPr>
              <a:t>National Osteoporosis Guideline Group (2024) </a:t>
            </a:r>
            <a:r>
              <a:rPr lang="en-GB" sz="1800" i="1" dirty="0">
                <a:latin typeface="Arial" panose="020B0604020202020204" pitchFamily="34" charset="0"/>
                <a:cs typeface="Arial" panose="020B0604020202020204" pitchFamily="34" charset="0"/>
              </a:rPr>
              <a:t>Clinical Guideline for the Prevention and Treatment of Osteoporosis</a:t>
            </a:r>
            <a:r>
              <a:rPr lang="en-GB"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2"/>
              </a:rPr>
              <a:t>https://www.nogg.org.uk</a:t>
            </a:r>
            <a:r>
              <a:rPr lang="en-GB" sz="1800" dirty="0">
                <a:latin typeface="Arial" panose="020B0604020202020204" pitchFamily="34" charset="0"/>
                <a:cs typeface="Arial" panose="020B0604020202020204" pitchFamily="34" charset="0"/>
              </a:rPr>
              <a:t> (Accessed: 17 July 2026).</a:t>
            </a:r>
          </a:p>
          <a:p>
            <a:pPr marL="0" indent="0">
              <a:buNone/>
            </a:pPr>
            <a:r>
              <a:rPr lang="en-GB" sz="1800" dirty="0">
                <a:latin typeface="Arial" panose="020B0604020202020204" pitchFamily="34" charset="0"/>
                <a:cs typeface="Arial" panose="020B0604020202020204" pitchFamily="34" charset="0"/>
              </a:rPr>
              <a:t>NHS England (2019) </a:t>
            </a:r>
            <a:r>
              <a:rPr lang="en-GB" sz="1800" i="1" dirty="0">
                <a:latin typeface="Arial" panose="020B0604020202020204" pitchFamily="34" charset="0"/>
                <a:cs typeface="Arial" panose="020B0604020202020204" pitchFamily="34" charset="0"/>
              </a:rPr>
              <a:t>The NHS Long Term Plan</a:t>
            </a:r>
            <a:r>
              <a:rPr lang="en-GB" sz="1800" dirty="0">
                <a:latin typeface="Arial" panose="020B0604020202020204" pitchFamily="34" charset="0"/>
                <a:cs typeface="Arial" panose="020B0604020202020204" pitchFamily="34" charset="0"/>
              </a:rPr>
              <a:t>. London: NHS England.</a:t>
            </a:r>
          </a:p>
          <a:p>
            <a:pPr marL="0" indent="0">
              <a:buNone/>
            </a:pPr>
            <a:r>
              <a:rPr lang="en-GB" sz="1600" dirty="0">
                <a:latin typeface="Arial" panose="020B0604020202020204" pitchFamily="34" charset="0"/>
                <a:cs typeface="Arial" panose="020B0604020202020204" pitchFamily="34" charset="0"/>
              </a:rPr>
              <a:t>Rizzoli, R., Boonen, S., Brandi, M.L., et al. (2013) </a:t>
            </a:r>
            <a:r>
              <a:rPr lang="en-GB" sz="1600" i="1" dirty="0">
                <a:latin typeface="Arial" panose="020B0604020202020204" pitchFamily="34" charset="0"/>
                <a:cs typeface="Arial" panose="020B0604020202020204" pitchFamily="34" charset="0"/>
              </a:rPr>
              <a:t>Vitamin D supplementation in elderly or postmenopausal women: a review.</a:t>
            </a:r>
            <a:r>
              <a:rPr lang="en-GB" sz="1600" dirty="0">
                <a:latin typeface="Arial" panose="020B0604020202020204" pitchFamily="34" charset="0"/>
                <a:cs typeface="Arial" panose="020B0604020202020204" pitchFamily="34" charset="0"/>
              </a:rPr>
              <a:t> Osteoporosis International.</a:t>
            </a:r>
          </a:p>
          <a:p>
            <a:pPr marL="0" indent="0">
              <a:buNone/>
            </a:pPr>
            <a:r>
              <a:rPr lang="en-GB" sz="1800" dirty="0">
                <a:latin typeface="Arial" panose="020B0604020202020204" pitchFamily="34" charset="0"/>
                <a:cs typeface="Arial" panose="020B0604020202020204" pitchFamily="34" charset="0"/>
              </a:rPr>
              <a:t>Royal Osteoporosis Society (2024) </a:t>
            </a:r>
            <a:r>
              <a:rPr lang="en-GB" sz="1800" i="1" dirty="0">
                <a:latin typeface="Arial" panose="020B0604020202020204" pitchFamily="34" charset="0"/>
                <a:cs typeface="Arial" panose="020B0604020202020204" pitchFamily="34" charset="0"/>
              </a:rPr>
              <a:t>Breaking the Silence: Improving Bone Health in the UK</a:t>
            </a:r>
            <a:r>
              <a:rPr lang="en-GB"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3"/>
              </a:rPr>
              <a:t>https://theros.org.uk</a:t>
            </a:r>
            <a:r>
              <a:rPr lang="en-GB" sz="1800" dirty="0">
                <a:latin typeface="Arial" panose="020B0604020202020204" pitchFamily="34" charset="0"/>
                <a:cs typeface="Arial" panose="020B0604020202020204" pitchFamily="34" charset="0"/>
              </a:rPr>
              <a:t> (Accessed: 18 July 2026).</a:t>
            </a:r>
          </a:p>
          <a:p>
            <a:pPr marL="0" indent="0">
              <a:buNone/>
            </a:pPr>
            <a:r>
              <a:rPr lang="en-GB" sz="1800" dirty="0">
                <a:latin typeface="Arial" panose="020B0604020202020204" pitchFamily="34" charset="0"/>
                <a:cs typeface="Arial" panose="020B0604020202020204" pitchFamily="34" charset="0"/>
              </a:rPr>
              <a:t>Royal Osteoporosis Society (2023) </a:t>
            </a:r>
            <a:r>
              <a:rPr lang="en-GB" sz="1800" i="1" dirty="0">
                <a:latin typeface="Arial" panose="020B0604020202020204" pitchFamily="34" charset="0"/>
                <a:cs typeface="Arial" panose="020B0604020202020204" pitchFamily="34" charset="0"/>
              </a:rPr>
              <a:t>Osteoporosis and Bone Health Statistics</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Camerton</a:t>
            </a:r>
            <a:r>
              <a:rPr lang="en-GB" sz="1800" dirty="0">
                <a:latin typeface="Arial" panose="020B0604020202020204" pitchFamily="34" charset="0"/>
                <a:cs typeface="Arial" panose="020B0604020202020204" pitchFamily="34" charset="0"/>
              </a:rPr>
              <a:t>: Royal Osteoporosis Society. Available at: </a:t>
            </a:r>
            <a:r>
              <a:rPr lang="en-GB" sz="1800" dirty="0">
                <a:latin typeface="Arial" panose="020B0604020202020204" pitchFamily="34" charset="0"/>
                <a:cs typeface="Arial" panose="020B0604020202020204" pitchFamily="34" charset="0"/>
                <a:hlinkClick r:id="rId3"/>
              </a:rPr>
              <a:t>https://theros.org.uk</a:t>
            </a:r>
            <a:r>
              <a:rPr lang="en-GB" sz="1800" dirty="0">
                <a:latin typeface="Arial" panose="020B0604020202020204" pitchFamily="34" charset="0"/>
                <a:cs typeface="Arial" panose="020B0604020202020204" pitchFamily="34" charset="0"/>
              </a:rPr>
              <a:t> (Accessed: 17 July 2026).</a:t>
            </a:r>
          </a:p>
          <a:p>
            <a:pPr marL="0" indent="0">
              <a:buNone/>
            </a:pPr>
            <a:r>
              <a:rPr lang="en-GB" sz="1800" dirty="0">
                <a:latin typeface="Arial" panose="020B0604020202020204" pitchFamily="34" charset="0"/>
                <a:cs typeface="Arial" panose="020B0604020202020204" pitchFamily="34" charset="0"/>
              </a:rPr>
              <a:t>Royal Osteoporosis Society (2026) </a:t>
            </a:r>
            <a:r>
              <a:rPr lang="en-GB" sz="1800" i="1" dirty="0">
                <a:latin typeface="Arial" panose="020B0604020202020204" pitchFamily="34" charset="0"/>
                <a:cs typeface="Arial" panose="020B0604020202020204" pitchFamily="34" charset="0"/>
              </a:rPr>
              <a:t>Strength exercise to help make your bones stronger</a:t>
            </a:r>
            <a:r>
              <a:rPr lang="en-GB"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4"/>
              </a:rPr>
              <a:t>Strength exercise to help make your bones stronger</a:t>
            </a:r>
            <a:r>
              <a:rPr lang="en-GB" sz="1800" dirty="0">
                <a:latin typeface="Arial" panose="020B0604020202020204" pitchFamily="34" charset="0"/>
                <a:cs typeface="Arial" panose="020B0604020202020204" pitchFamily="34" charset="0"/>
              </a:rPr>
              <a:t> (Accessed: 30 July 2026). </a:t>
            </a:r>
          </a:p>
          <a:p>
            <a:pPr marL="0" indent="0">
              <a:buNone/>
            </a:pPr>
            <a:r>
              <a:rPr lang="en-GB" sz="1800" dirty="0">
                <a:latin typeface="Arial" panose="020B0604020202020204" pitchFamily="34" charset="0"/>
                <a:cs typeface="Arial" panose="020B0604020202020204" pitchFamily="34" charset="0"/>
              </a:rPr>
              <a:t>World Health Organization (2004) </a:t>
            </a:r>
            <a:r>
              <a:rPr lang="en-GB" sz="1800" i="1" dirty="0">
                <a:latin typeface="Arial" panose="020B0604020202020204" pitchFamily="34" charset="0"/>
                <a:cs typeface="Arial" panose="020B0604020202020204" pitchFamily="34" charset="0"/>
              </a:rPr>
              <a:t>WHO Scientific Group on the Assessment of Osteoporosis at Primary Health Care Level</a:t>
            </a:r>
            <a:r>
              <a:rPr lang="en-GB" sz="1800" dirty="0">
                <a:latin typeface="Arial" panose="020B0604020202020204" pitchFamily="34" charset="0"/>
                <a:cs typeface="Arial" panose="020B0604020202020204" pitchFamily="34" charset="0"/>
              </a:rPr>
              <a:t>. Geneva: World Health Organization.</a:t>
            </a:r>
          </a:p>
          <a:p>
            <a:pPr marL="0" indent="0">
              <a:buNone/>
            </a:pPr>
            <a:r>
              <a:rPr lang="en-GB" sz="1600" dirty="0">
                <a:latin typeface="Arial" panose="020B0604020202020204" pitchFamily="34" charset="0"/>
                <a:cs typeface="Arial" panose="020B0604020202020204" pitchFamily="34" charset="0"/>
              </a:rPr>
              <a:t>World Health Organization (WHO) (2021) </a:t>
            </a:r>
            <a:r>
              <a:rPr lang="en-GB" sz="1600" i="1" dirty="0">
                <a:latin typeface="Arial" panose="020B0604020202020204" pitchFamily="34" charset="0"/>
                <a:cs typeface="Arial" panose="020B0604020202020204" pitchFamily="34" charset="0"/>
              </a:rPr>
              <a:t>Decade of Healthy Ageing (2021–2030).</a:t>
            </a:r>
            <a:r>
              <a:rPr lang="en-GB" sz="1600" dirty="0">
                <a:latin typeface="Arial" panose="020B0604020202020204" pitchFamily="34" charset="0"/>
                <a:cs typeface="Arial" panose="020B0604020202020204" pitchFamily="34" charset="0"/>
              </a:rPr>
              <a:t> Geneva: WHO.</a:t>
            </a:r>
          </a:p>
          <a:p>
            <a:pPr marL="0" indent="0">
              <a:buNone/>
            </a:pP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32317271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3671</TotalTime>
  <Words>3735</Words>
  <Application>Microsoft Office PowerPoint</Application>
  <PresentationFormat>Widescreen</PresentationFormat>
  <Paragraphs>296</Paragraphs>
  <Slides>23</Slides>
  <Notes>7</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MSc Public Health and Social Care Module: Community Care and Management of Long-term Conditions  Module Code: LCHS7003</vt:lpstr>
      <vt:lpstr>Learning Outcomes</vt:lpstr>
      <vt:lpstr>Why Community Nurses?</vt:lpstr>
      <vt:lpstr>                                          Definition and Pathophysiology </vt:lpstr>
      <vt:lpstr>Symptoms and Clinical Presentation </vt:lpstr>
      <vt:lpstr>Common Fragility Fracture Sites</vt:lpstr>
      <vt:lpstr>Critical Evaluation</vt:lpstr>
      <vt:lpstr>Risk Factors and Cause </vt:lpstr>
      <vt:lpstr>Secondary Causes </vt:lpstr>
      <vt:lpstr>Critical Evaluation</vt:lpstr>
      <vt:lpstr>Prevalence of Osteoporosis in the UK and Worldwide </vt:lpstr>
      <vt:lpstr>Economic, Social and Healthcare Burden of Osteoporosis </vt:lpstr>
      <vt:lpstr>Diagnosis and Initial Assessment of Osteoporosis</vt:lpstr>
      <vt:lpstr>Management of Osteoporosis  in the UK. Models and Frameworks.    </vt:lpstr>
      <vt:lpstr>Treatment Options for Osteoporosis IN UK </vt:lpstr>
      <vt:lpstr>Comorbidities and Prevention of Osteoporosis </vt:lpstr>
      <vt:lpstr>Skills, Values and Behaviours for Delivering Co-productive Osteoporosis Care Working in Partnership to Improve Outcomes for People Living with Osteoporosis</vt:lpstr>
      <vt:lpstr>                              RECOMMENDATIONS IMPROVING OUTCOMES FOR PEOPLE WITH OSTEOPOROSIS IN THE UK </vt:lpstr>
      <vt:lpstr>      CRITICAL EVALUATION OF OSTEOPOROSIS MANAGEMENT UK</vt:lpstr>
      <vt:lpstr>CONCLUSION</vt:lpstr>
      <vt:lpstr>Reference List:</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MSc Public Health and Social Care Module: Community Care and Management of Long-term Conditions  Module Code: LCHS7003</dc:title>
  <dc:creator>violeta pinderova</dc:creator>
  <cp:lastModifiedBy>violeta pinderova</cp:lastModifiedBy>
  <cp:revision>2</cp:revision>
  <dcterms:created xsi:type="dcterms:W3CDTF">2026-07-17T14:02:04Z</dcterms:created>
  <dcterms:modified xsi:type="dcterms:W3CDTF">2026-08-08T09:56:12Z</dcterms:modified>
</cp:coreProperties>
</file>