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48" r:id="rId2"/>
  </p:sldMasterIdLst>
  <p:notesMasterIdLst>
    <p:notesMasterId r:id="rId37"/>
  </p:notesMasterIdLst>
  <p:sldIdLst>
    <p:sldId id="453" r:id="rId3"/>
    <p:sldId id="256" r:id="rId4"/>
    <p:sldId id="257" r:id="rId5"/>
    <p:sldId id="390" r:id="rId6"/>
    <p:sldId id="424" r:id="rId7"/>
    <p:sldId id="423" r:id="rId8"/>
    <p:sldId id="450" r:id="rId9"/>
    <p:sldId id="426" r:id="rId10"/>
    <p:sldId id="427" r:id="rId11"/>
    <p:sldId id="428" r:id="rId12"/>
    <p:sldId id="429" r:id="rId13"/>
    <p:sldId id="479" r:id="rId14"/>
    <p:sldId id="468" r:id="rId15"/>
    <p:sldId id="469" r:id="rId16"/>
    <p:sldId id="470" r:id="rId17"/>
    <p:sldId id="471" r:id="rId18"/>
    <p:sldId id="485" r:id="rId19"/>
    <p:sldId id="477" r:id="rId20"/>
    <p:sldId id="481" r:id="rId21"/>
    <p:sldId id="461" r:id="rId22"/>
    <p:sldId id="463" r:id="rId23"/>
    <p:sldId id="258" r:id="rId24"/>
    <p:sldId id="259" r:id="rId25"/>
    <p:sldId id="260" r:id="rId26"/>
    <p:sldId id="262" r:id="rId27"/>
    <p:sldId id="263" r:id="rId28"/>
    <p:sldId id="264" r:id="rId29"/>
    <p:sldId id="265" r:id="rId30"/>
    <p:sldId id="267" r:id="rId31"/>
    <p:sldId id="261" r:id="rId32"/>
    <p:sldId id="266" r:id="rId33"/>
    <p:sldId id="451" r:id="rId34"/>
    <p:sldId id="452" r:id="rId35"/>
    <p:sldId id="483"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4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slide" Target="slides/slide16.xml" /><Relationship Id="rId26" Type="http://schemas.openxmlformats.org/officeDocument/2006/relationships/slide" Target="slides/slide24.xml" /><Relationship Id="rId39" Type="http://schemas.openxmlformats.org/officeDocument/2006/relationships/viewProps" Target="viewProps.xml" /><Relationship Id="rId3" Type="http://schemas.openxmlformats.org/officeDocument/2006/relationships/slide" Target="slides/slide1.xml" /><Relationship Id="rId21" Type="http://schemas.openxmlformats.org/officeDocument/2006/relationships/slide" Target="slides/slide19.xml" /><Relationship Id="rId34" Type="http://schemas.openxmlformats.org/officeDocument/2006/relationships/slide" Target="slides/slide32.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slide" Target="slides/slide15.xml" /><Relationship Id="rId25" Type="http://schemas.openxmlformats.org/officeDocument/2006/relationships/slide" Target="slides/slide23.xml" /><Relationship Id="rId33" Type="http://schemas.openxmlformats.org/officeDocument/2006/relationships/slide" Target="slides/slide31.xml" /><Relationship Id="rId38" Type="http://schemas.openxmlformats.org/officeDocument/2006/relationships/presProps" Target="presProps.xml" /><Relationship Id="rId2" Type="http://schemas.openxmlformats.org/officeDocument/2006/relationships/slideMaster" Target="slideMasters/slideMaster2.xml" /><Relationship Id="rId16" Type="http://schemas.openxmlformats.org/officeDocument/2006/relationships/slide" Target="slides/slide14.xml" /><Relationship Id="rId20" Type="http://schemas.openxmlformats.org/officeDocument/2006/relationships/slide" Target="slides/slide18.xml" /><Relationship Id="rId29" Type="http://schemas.openxmlformats.org/officeDocument/2006/relationships/slide" Target="slides/slide27.xml" /><Relationship Id="rId41"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24" Type="http://schemas.openxmlformats.org/officeDocument/2006/relationships/slide" Target="slides/slide22.xml" /><Relationship Id="rId32" Type="http://schemas.openxmlformats.org/officeDocument/2006/relationships/slide" Target="slides/slide30.xml" /><Relationship Id="rId37" Type="http://schemas.openxmlformats.org/officeDocument/2006/relationships/notesMaster" Target="notesMasters/notesMaster1.xml" /><Relationship Id="rId40" Type="http://schemas.openxmlformats.org/officeDocument/2006/relationships/theme" Target="theme/theme1.xml" /><Relationship Id="rId5" Type="http://schemas.openxmlformats.org/officeDocument/2006/relationships/slide" Target="slides/slide3.xml" /><Relationship Id="rId15" Type="http://schemas.openxmlformats.org/officeDocument/2006/relationships/slide" Target="slides/slide13.xml" /><Relationship Id="rId23" Type="http://schemas.openxmlformats.org/officeDocument/2006/relationships/slide" Target="slides/slide21.xml" /><Relationship Id="rId28" Type="http://schemas.openxmlformats.org/officeDocument/2006/relationships/slide" Target="slides/slide26.xml" /><Relationship Id="rId36" Type="http://schemas.openxmlformats.org/officeDocument/2006/relationships/slide" Target="slides/slide34.xml" /><Relationship Id="rId10" Type="http://schemas.openxmlformats.org/officeDocument/2006/relationships/slide" Target="slides/slide8.xml" /><Relationship Id="rId19" Type="http://schemas.openxmlformats.org/officeDocument/2006/relationships/slide" Target="slides/slide17.xml" /><Relationship Id="rId31" Type="http://schemas.openxmlformats.org/officeDocument/2006/relationships/slide" Target="slides/slide29.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 Id="rId22" Type="http://schemas.openxmlformats.org/officeDocument/2006/relationships/slide" Target="slides/slide20.xml" /><Relationship Id="rId27" Type="http://schemas.openxmlformats.org/officeDocument/2006/relationships/slide" Target="slides/slide25.xml" /><Relationship Id="rId30" Type="http://schemas.openxmlformats.org/officeDocument/2006/relationships/slide" Target="slides/slide28.xml" /><Relationship Id="rId35" Type="http://schemas.openxmlformats.org/officeDocument/2006/relationships/slide" Target="slides/slide33.xml" /></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242809_student_uwtsd_ac_uk/Documents/Documents/Diet%20Campaign%20(1)_ColumnClustered%201.xlsx" TargetMode="External" /><Relationship Id="rId2" Type="http://schemas.microsoft.com/office/2011/relationships/chartColorStyle" Target="colors1.xml" /><Relationship Id="rId1" Type="http://schemas.microsoft.com/office/2011/relationships/chartStyle" Target="style1.xml"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9.6840224648647374E-2"/>
          <c:y val="1.4619878552937468E-2"/>
        </c:manualLayout>
      </c:layout>
      <c:overlay val="0"/>
      <c:spPr>
        <a:solidFill>
          <a:srgbClr val="0F4762"/>
        </a:solidFill>
        <a:ln>
          <a:noFill/>
        </a:ln>
        <a:effectLst/>
      </c:spPr>
      <c:txPr>
        <a:bodyPr rot="0" spcFirstLastPara="1" vertOverflow="ellipsis" vert="horz" wrap="square" anchor="ctr" anchorCtr="1"/>
        <a:lstStyle/>
        <a:p>
          <a:pPr>
            <a:defRPr sz="1862" b="0" i="0" u="none" strike="noStrike" kern="1200" spc="0" baseline="0">
              <a:solidFill>
                <a:srgbClr val="FFFFFF"/>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Fruite &amp; Vegetable Intake (16-24)</c:v>
                </c:pt>
              </c:strCache>
            </c:strRef>
          </c:tx>
          <c:spPr>
            <a:solidFill>
              <a:srgbClr val="215C98"/>
            </a:solidFill>
            <a:ln>
              <a:noFill/>
            </a:ln>
            <a:effectLst/>
          </c:spPr>
          <c:invertIfNegative val="0"/>
          <c:dPt>
            <c:idx val="1"/>
            <c:invertIfNegative val="0"/>
            <c:bubble3D val="0"/>
            <c:spPr>
              <a:solidFill>
                <a:srgbClr val="3C7D22"/>
              </a:solidFill>
              <a:ln>
                <a:noFill/>
              </a:ln>
              <a:effectLst/>
            </c:spPr>
            <c:extLst>
              <c:ext xmlns:c16="http://schemas.microsoft.com/office/drawing/2014/chart" uri="{C3380CC4-5D6E-409C-BE32-E72D297353CC}">
                <c16:uniqueId val="{00000001-6960-4CA6-A49C-78A05884B388}"/>
              </c:ext>
            </c:extLst>
          </c:dPt>
          <c:cat>
            <c:strRef>
              <c:f>Sheet1!$A$2:$A$5</c:f>
              <c:strCache>
                <c:ptCount val="2"/>
                <c:pt idx="0">
                  <c:v>NHS 5-a-day</c:v>
                </c:pt>
                <c:pt idx="1">
                  <c:v>Actual intake</c:v>
                </c:pt>
              </c:strCache>
            </c:strRef>
          </c:cat>
          <c:val>
            <c:numRef>
              <c:f>Sheet1!$B$2:$B$5</c:f>
              <c:numCache>
                <c:formatCode>General</c:formatCode>
                <c:ptCount val="4"/>
                <c:pt idx="0">
                  <c:v>5</c:v>
                </c:pt>
                <c:pt idx="1">
                  <c:v>3</c:v>
                </c:pt>
              </c:numCache>
            </c:numRef>
          </c:val>
          <c:extLst>
            <c:ext xmlns:c16="http://schemas.microsoft.com/office/drawing/2014/chart" uri="{C3380CC4-5D6E-409C-BE32-E72D297353CC}">
              <c16:uniqueId val="{00000000-0D75-4E6F-8777-AB9CD8CBAEE8}"/>
            </c:ext>
          </c:extLst>
        </c:ser>
        <c:dLbls>
          <c:showLegendKey val="0"/>
          <c:showVal val="0"/>
          <c:showCatName val="0"/>
          <c:showSerName val="0"/>
          <c:showPercent val="0"/>
          <c:showBubbleSize val="0"/>
        </c:dLbls>
        <c:gapWidth val="219"/>
        <c:overlap val="-27"/>
        <c:axId val="513889007"/>
        <c:axId val="513891887"/>
      </c:barChart>
      <c:catAx>
        <c:axId val="51388900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rgbClr val="0070C0"/>
                </a:solidFill>
                <a:latin typeface="+mn-lt"/>
                <a:ea typeface="+mn-ea"/>
                <a:cs typeface="+mn-cs"/>
              </a:defRPr>
            </a:pPr>
            <a:endParaRPr lang="en-US"/>
          </a:p>
        </c:txPr>
        <c:crossAx val="513891887"/>
        <c:crosses val="autoZero"/>
        <c:auto val="1"/>
        <c:lblAlgn val="ctr"/>
        <c:lblOffset val="100"/>
        <c:noMultiLvlLbl val="0"/>
      </c:catAx>
      <c:valAx>
        <c:axId val="51389188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13889007"/>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EA2DD0-E0F2-244A-8547-2798C18392EA}"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6B6AEA59-3687-6640-8BF8-7B1AF766EC46}">
      <dgm:prSet phldrT="[Text]" phldr="0"/>
      <dgm:spPr/>
      <dgm:t>
        <a:bodyPr/>
        <a:lstStyle/>
        <a:p>
          <a:r>
            <a:rPr lang="en-GB" b="1">
              <a:solidFill>
                <a:schemeClr val="tx1"/>
              </a:solidFill>
            </a:rPr>
            <a:t>Theory </a:t>
          </a:r>
        </a:p>
      </dgm:t>
    </dgm:pt>
    <dgm:pt modelId="{06A64A65-4318-994F-BD3A-1A8DCA9A0837}" type="parTrans" cxnId="{7776F176-1C62-7D40-B911-90BA9C10F119}">
      <dgm:prSet/>
      <dgm:spPr/>
      <dgm:t>
        <a:bodyPr/>
        <a:lstStyle/>
        <a:p>
          <a:endParaRPr lang="en-GB"/>
        </a:p>
      </dgm:t>
    </dgm:pt>
    <dgm:pt modelId="{4F602B14-C302-BC45-ACD1-2AA52D6C934B}" type="sibTrans" cxnId="{7776F176-1C62-7D40-B911-90BA9C10F119}">
      <dgm:prSet/>
      <dgm:spPr/>
      <dgm:t>
        <a:bodyPr/>
        <a:lstStyle/>
        <a:p>
          <a:endParaRPr lang="en-GB"/>
        </a:p>
      </dgm:t>
    </dgm:pt>
    <dgm:pt modelId="{08A16090-C34C-5A44-9BB9-B37638B1CE88}">
      <dgm:prSet phldrT="[Text]" phldr="0"/>
      <dgm:spPr/>
      <dgm:t>
        <a:bodyPr/>
        <a:lstStyle/>
        <a:p>
          <a:r>
            <a:rPr lang="en-GB"/>
            <a:t>Health Belief Model (Rosenstock, 1974)</a:t>
          </a:r>
        </a:p>
      </dgm:t>
    </dgm:pt>
    <dgm:pt modelId="{7040BB74-C336-544A-AD3D-8180963E16C9}" type="parTrans" cxnId="{39A13165-3F89-F64B-B7C7-DA657AAED0CA}">
      <dgm:prSet/>
      <dgm:spPr/>
      <dgm:t>
        <a:bodyPr/>
        <a:lstStyle/>
        <a:p>
          <a:endParaRPr lang="en-GB"/>
        </a:p>
      </dgm:t>
    </dgm:pt>
    <dgm:pt modelId="{DBF12592-DD67-0C4C-97C7-70867C1F9E0A}" type="sibTrans" cxnId="{39A13165-3F89-F64B-B7C7-DA657AAED0CA}">
      <dgm:prSet/>
      <dgm:spPr/>
      <dgm:t>
        <a:bodyPr/>
        <a:lstStyle/>
        <a:p>
          <a:endParaRPr lang="en-GB"/>
        </a:p>
      </dgm:t>
    </dgm:pt>
    <dgm:pt modelId="{0FE5D78D-3A14-0A4C-BE13-E1C4B619EF77}">
      <dgm:prSet phldrT="[Text]" phldr="0"/>
      <dgm:spPr/>
      <dgm:t>
        <a:bodyPr/>
        <a:lstStyle/>
        <a:p>
          <a:r>
            <a:rPr lang="en-GB"/>
            <a:t>COM-B Model (Michie, van Stralen and West, 2011)</a:t>
          </a:r>
        </a:p>
      </dgm:t>
    </dgm:pt>
    <dgm:pt modelId="{70FCE1B7-4B4D-1E41-913E-551134A6D4C8}" type="parTrans" cxnId="{8B2267C6-3AEA-064E-8D15-2D8BD8C0F385}">
      <dgm:prSet/>
      <dgm:spPr/>
      <dgm:t>
        <a:bodyPr/>
        <a:lstStyle/>
        <a:p>
          <a:endParaRPr lang="en-GB"/>
        </a:p>
      </dgm:t>
    </dgm:pt>
    <dgm:pt modelId="{AD7F0A4C-149F-A345-8DA7-5B66CA023B55}" type="sibTrans" cxnId="{8B2267C6-3AEA-064E-8D15-2D8BD8C0F385}">
      <dgm:prSet/>
      <dgm:spPr/>
      <dgm:t>
        <a:bodyPr/>
        <a:lstStyle/>
        <a:p>
          <a:endParaRPr lang="en-GB"/>
        </a:p>
      </dgm:t>
    </dgm:pt>
    <dgm:pt modelId="{27A038D7-9E5A-FF41-8847-F0E694541BA5}">
      <dgm:prSet phldrT="[Text]" phldr="0"/>
      <dgm:spPr/>
      <dgm:t>
        <a:bodyPr/>
        <a:lstStyle/>
        <a:p>
          <a:r>
            <a:rPr lang="en-GB" b="1">
              <a:solidFill>
                <a:schemeClr val="tx1"/>
              </a:solidFill>
            </a:rPr>
            <a:t>Barrier Identified</a:t>
          </a:r>
        </a:p>
      </dgm:t>
    </dgm:pt>
    <dgm:pt modelId="{4286CF92-569A-4B42-9C65-E30B63BC677D}" type="parTrans" cxnId="{63923CF5-CF84-D241-A79E-0BC2262565FA}">
      <dgm:prSet/>
      <dgm:spPr/>
      <dgm:t>
        <a:bodyPr/>
        <a:lstStyle/>
        <a:p>
          <a:endParaRPr lang="en-GB"/>
        </a:p>
      </dgm:t>
    </dgm:pt>
    <dgm:pt modelId="{AE31D60D-8456-E44D-B9E5-2C4AEEF872F5}" type="sibTrans" cxnId="{63923CF5-CF84-D241-A79E-0BC2262565FA}">
      <dgm:prSet/>
      <dgm:spPr/>
      <dgm:t>
        <a:bodyPr/>
        <a:lstStyle/>
        <a:p>
          <a:endParaRPr lang="en-GB"/>
        </a:p>
      </dgm:t>
    </dgm:pt>
    <dgm:pt modelId="{98C18162-FD6F-5944-BCDD-074FC3E1C662}">
      <dgm:prSet phldrT="[Text]" phldr="0"/>
      <dgm:spPr/>
      <dgm:t>
        <a:bodyPr/>
        <a:lstStyle/>
        <a:p>
          <a:r>
            <a:rPr lang="en-GB"/>
            <a:t>Young adults often perceive diet-related diseases as distant future risks.</a:t>
          </a:r>
        </a:p>
      </dgm:t>
    </dgm:pt>
    <dgm:pt modelId="{7EFCC61D-F0AA-B943-999A-6B1BAF28931C}" type="parTrans" cxnId="{966311A0-AB30-0C42-B580-D6A3AE02148A}">
      <dgm:prSet/>
      <dgm:spPr/>
      <dgm:t>
        <a:bodyPr/>
        <a:lstStyle/>
        <a:p>
          <a:endParaRPr lang="en-GB"/>
        </a:p>
      </dgm:t>
    </dgm:pt>
    <dgm:pt modelId="{EDBFC30E-231F-5642-B58F-1A0056D6504B}" type="sibTrans" cxnId="{966311A0-AB30-0C42-B580-D6A3AE02148A}">
      <dgm:prSet/>
      <dgm:spPr/>
      <dgm:t>
        <a:bodyPr/>
        <a:lstStyle/>
        <a:p>
          <a:endParaRPr lang="en-GB"/>
        </a:p>
      </dgm:t>
    </dgm:pt>
    <dgm:pt modelId="{301847BF-0611-C847-870C-D5FB55AB83F2}">
      <dgm:prSet phldrT="[Text]" phldr="0"/>
      <dgm:spPr/>
      <dgm:t>
        <a:bodyPr/>
        <a:lstStyle/>
        <a:p>
          <a:r>
            <a:rPr lang="en-GB"/>
            <a:t>Peer influences and social norms may encourage unhealthy food choices.</a:t>
          </a:r>
        </a:p>
      </dgm:t>
    </dgm:pt>
    <dgm:pt modelId="{C626EFFF-4F2A-F343-B3DD-0585AA056E63}" type="parTrans" cxnId="{D39D1473-312D-D648-82DA-562EA2DBE544}">
      <dgm:prSet/>
      <dgm:spPr/>
      <dgm:t>
        <a:bodyPr/>
        <a:lstStyle/>
        <a:p>
          <a:endParaRPr lang="en-GB"/>
        </a:p>
      </dgm:t>
    </dgm:pt>
    <dgm:pt modelId="{BD43495C-91FC-D043-A698-8BB7388B463F}" type="sibTrans" cxnId="{D39D1473-312D-D648-82DA-562EA2DBE544}">
      <dgm:prSet/>
      <dgm:spPr/>
      <dgm:t>
        <a:bodyPr/>
        <a:lstStyle/>
        <a:p>
          <a:endParaRPr lang="en-GB"/>
        </a:p>
      </dgm:t>
    </dgm:pt>
    <dgm:pt modelId="{7D164C92-FAE3-3F44-8086-75243D4A8234}">
      <dgm:prSet phldrT="[Text]" phldr="0"/>
      <dgm:spPr/>
      <dgm:t>
        <a:bodyPr/>
        <a:lstStyle/>
        <a:p>
          <a:r>
            <a:rPr lang="en-GB" b="1">
              <a:solidFill>
                <a:schemeClr val="tx1"/>
              </a:solidFill>
            </a:rPr>
            <a:t>Future-Fuel Solution</a:t>
          </a:r>
        </a:p>
      </dgm:t>
    </dgm:pt>
    <dgm:pt modelId="{4CAF5EFB-9140-D24A-BAC6-EC38790068C0}" type="parTrans" cxnId="{B954A174-90FA-2F4E-B538-E21466FCD79E}">
      <dgm:prSet/>
      <dgm:spPr/>
      <dgm:t>
        <a:bodyPr/>
        <a:lstStyle/>
        <a:p>
          <a:endParaRPr lang="en-GB"/>
        </a:p>
      </dgm:t>
    </dgm:pt>
    <dgm:pt modelId="{FC707439-A498-654C-9101-182478832428}" type="sibTrans" cxnId="{B954A174-90FA-2F4E-B538-E21466FCD79E}">
      <dgm:prSet/>
      <dgm:spPr/>
      <dgm:t>
        <a:bodyPr/>
        <a:lstStyle/>
        <a:p>
          <a:endParaRPr lang="en-GB"/>
        </a:p>
      </dgm:t>
    </dgm:pt>
    <dgm:pt modelId="{761E54CC-710D-FE45-AB25-23127F09E53C}">
      <dgm:prSet phldrT="[Text]" phldr="0"/>
      <dgm:spPr/>
      <dgm:t>
        <a:bodyPr/>
        <a:lstStyle/>
        <a:p>
          <a:r>
            <a:rPr lang="en-GB"/>
            <a:t>Campaign messaging focuses on immediate benefits such as energy, concentration and mood.</a:t>
          </a:r>
        </a:p>
      </dgm:t>
    </dgm:pt>
    <dgm:pt modelId="{15938B9E-E07D-E044-902B-28094FF1B341}" type="parTrans" cxnId="{E2536089-B84C-3C40-8284-94BC98A285D8}">
      <dgm:prSet/>
      <dgm:spPr/>
      <dgm:t>
        <a:bodyPr/>
        <a:lstStyle/>
        <a:p>
          <a:endParaRPr lang="en-GB"/>
        </a:p>
      </dgm:t>
    </dgm:pt>
    <dgm:pt modelId="{F61B4A61-F5E6-3448-807E-5DF0E3286443}" type="sibTrans" cxnId="{E2536089-B84C-3C40-8284-94BC98A285D8}">
      <dgm:prSet/>
      <dgm:spPr/>
      <dgm:t>
        <a:bodyPr/>
        <a:lstStyle/>
        <a:p>
          <a:endParaRPr lang="en-GB"/>
        </a:p>
      </dgm:t>
    </dgm:pt>
    <dgm:pt modelId="{035FBCEA-9C46-7044-98A3-047DF5910359}">
      <dgm:prSet phldrT="[Text]" phldr="0"/>
      <dgm:spPr/>
      <dgm:t>
        <a:bodyPr/>
        <a:lstStyle/>
        <a:p>
          <a:r>
            <a:rPr lang="en-GB"/>
            <a:t>Peer-led workshops and social media content promote healthy eating as a positive social norm.</a:t>
          </a:r>
        </a:p>
      </dgm:t>
    </dgm:pt>
    <dgm:pt modelId="{05854B9F-B818-A847-B80E-BD27EA6A2760}" type="parTrans" cxnId="{0F04E77C-7687-6148-8E8D-A7499DD1AC8A}">
      <dgm:prSet/>
      <dgm:spPr/>
      <dgm:t>
        <a:bodyPr/>
        <a:lstStyle/>
        <a:p>
          <a:endParaRPr lang="en-GB"/>
        </a:p>
      </dgm:t>
    </dgm:pt>
    <dgm:pt modelId="{827793D0-A4A5-3B4E-B1DE-9DA83A992952}" type="sibTrans" cxnId="{0F04E77C-7687-6148-8E8D-A7499DD1AC8A}">
      <dgm:prSet/>
      <dgm:spPr/>
      <dgm:t>
        <a:bodyPr/>
        <a:lstStyle/>
        <a:p>
          <a:endParaRPr lang="en-GB"/>
        </a:p>
      </dgm:t>
    </dgm:pt>
    <dgm:pt modelId="{44CE2186-0F3B-2E46-AF6B-91CCE788B27B}">
      <dgm:prSet/>
      <dgm:spPr/>
      <dgm:t>
        <a:bodyPr/>
        <a:lstStyle/>
        <a:p>
          <a:endParaRPr lang="en-GB"/>
        </a:p>
      </dgm:t>
    </dgm:pt>
    <dgm:pt modelId="{D134F369-FADE-A24D-B93B-977AFD98A361}" type="parTrans" cxnId="{CEA7B8BE-A8E3-BC4B-8138-26CDCD3D5057}">
      <dgm:prSet/>
      <dgm:spPr/>
      <dgm:t>
        <a:bodyPr/>
        <a:lstStyle/>
        <a:p>
          <a:endParaRPr lang="en-GB"/>
        </a:p>
      </dgm:t>
    </dgm:pt>
    <dgm:pt modelId="{5CCF3A6F-8878-2742-9BDF-04272CD6AE9F}" type="sibTrans" cxnId="{CEA7B8BE-A8E3-BC4B-8138-26CDCD3D5057}">
      <dgm:prSet/>
      <dgm:spPr/>
      <dgm:t>
        <a:bodyPr/>
        <a:lstStyle/>
        <a:p>
          <a:endParaRPr lang="en-GB"/>
        </a:p>
      </dgm:t>
    </dgm:pt>
    <dgm:pt modelId="{A74FC1CA-9978-A446-806C-87156256EDBF}">
      <dgm:prSet phldrT="[Text]" phldr="0"/>
      <dgm:spPr/>
      <dgm:t>
        <a:bodyPr/>
        <a:lstStyle/>
        <a:p>
          <a:r>
            <a:rPr lang="en-GB"/>
            <a:t>Limited cooking skills, low confidence and financial constraints reduce capability and opportunity.</a:t>
          </a:r>
        </a:p>
      </dgm:t>
    </dgm:pt>
    <dgm:pt modelId="{06B7FA71-0AFE-094E-B61A-0BDF4C78C23F}" type="parTrans" cxnId="{801F1336-7601-9044-BB61-ACADD4A01DEC}">
      <dgm:prSet/>
      <dgm:spPr/>
      <dgm:t>
        <a:bodyPr/>
        <a:lstStyle/>
        <a:p>
          <a:endParaRPr lang="en-GB"/>
        </a:p>
      </dgm:t>
    </dgm:pt>
    <dgm:pt modelId="{0E5F88CF-74F6-384A-BB85-BA2765E8F092}" type="sibTrans" cxnId="{801F1336-7601-9044-BB61-ACADD4A01DEC}">
      <dgm:prSet/>
      <dgm:spPr/>
      <dgm:t>
        <a:bodyPr/>
        <a:lstStyle/>
        <a:p>
          <a:endParaRPr lang="en-GB"/>
        </a:p>
      </dgm:t>
    </dgm:pt>
    <dgm:pt modelId="{4726D133-B771-4A4A-9660-B5C12112CD79}">
      <dgm:prSet/>
      <dgm:spPr/>
      <dgm:t>
        <a:bodyPr/>
        <a:lstStyle/>
        <a:p>
          <a:endParaRPr lang="en-GB"/>
        </a:p>
      </dgm:t>
    </dgm:pt>
    <dgm:pt modelId="{5A4E2653-7F80-4348-85F0-EFA273E74DAA}" type="parTrans" cxnId="{81EAE78C-049A-3C47-B6BA-92A737456D6B}">
      <dgm:prSet/>
      <dgm:spPr/>
      <dgm:t>
        <a:bodyPr/>
        <a:lstStyle/>
        <a:p>
          <a:endParaRPr lang="en-GB"/>
        </a:p>
      </dgm:t>
    </dgm:pt>
    <dgm:pt modelId="{41B82765-B00B-3B43-964A-44F3A629E329}" type="sibTrans" cxnId="{81EAE78C-049A-3C47-B6BA-92A737456D6B}">
      <dgm:prSet/>
      <dgm:spPr/>
      <dgm:t>
        <a:bodyPr/>
        <a:lstStyle/>
        <a:p>
          <a:endParaRPr lang="en-GB"/>
        </a:p>
      </dgm:t>
    </dgm:pt>
    <dgm:pt modelId="{C6179336-76A5-AA49-99B8-16EE4DC2797D}">
      <dgm:prSet/>
      <dgm:spPr/>
      <dgm:t>
        <a:bodyPr/>
        <a:lstStyle/>
        <a:p>
          <a:endParaRPr lang="en-GB"/>
        </a:p>
      </dgm:t>
    </dgm:pt>
    <dgm:pt modelId="{32B649A9-25A2-6944-99F5-0891F10D7E8A}" type="parTrans" cxnId="{727F4163-8E01-4043-98FF-0E9B3663427D}">
      <dgm:prSet/>
      <dgm:spPr/>
      <dgm:t>
        <a:bodyPr/>
        <a:lstStyle/>
        <a:p>
          <a:endParaRPr lang="en-GB"/>
        </a:p>
      </dgm:t>
    </dgm:pt>
    <dgm:pt modelId="{9A314F05-B2F4-2B40-BFEC-5027FC9A3605}" type="sibTrans" cxnId="{727F4163-8E01-4043-98FF-0E9B3663427D}">
      <dgm:prSet/>
      <dgm:spPr/>
      <dgm:t>
        <a:bodyPr/>
        <a:lstStyle/>
        <a:p>
          <a:endParaRPr lang="en-GB"/>
        </a:p>
      </dgm:t>
    </dgm:pt>
    <dgm:pt modelId="{844866E6-7CF7-BE48-838E-9FA5E7ED5D53}">
      <dgm:prSet/>
      <dgm:spPr/>
      <dgm:t>
        <a:bodyPr/>
        <a:lstStyle/>
        <a:p>
          <a:endParaRPr lang="en-GB"/>
        </a:p>
      </dgm:t>
    </dgm:pt>
    <dgm:pt modelId="{DD059EB2-386B-224D-A356-84B79AB82A6A}" type="parTrans" cxnId="{39888FCB-3AA8-AC44-A675-B55D65866176}">
      <dgm:prSet/>
      <dgm:spPr/>
      <dgm:t>
        <a:bodyPr/>
        <a:lstStyle/>
        <a:p>
          <a:endParaRPr lang="en-GB"/>
        </a:p>
      </dgm:t>
    </dgm:pt>
    <dgm:pt modelId="{F0F3EF79-807F-7240-AECA-3B48D347EE6B}" type="sibTrans" cxnId="{39888FCB-3AA8-AC44-A675-B55D65866176}">
      <dgm:prSet/>
      <dgm:spPr/>
      <dgm:t>
        <a:bodyPr/>
        <a:lstStyle/>
        <a:p>
          <a:endParaRPr lang="en-GB"/>
        </a:p>
      </dgm:t>
    </dgm:pt>
    <dgm:pt modelId="{6D242270-68A9-C043-B185-2937D295235C}">
      <dgm:prSet/>
      <dgm:spPr/>
      <dgm:t>
        <a:bodyPr/>
        <a:lstStyle/>
        <a:p>
          <a:r>
            <a:rPr lang="en-GB"/>
            <a:t>Theory of Planned Behaviour (</a:t>
          </a:r>
          <a:r>
            <a:rPr lang="en-GB" err="1"/>
            <a:t>Ajzen</a:t>
          </a:r>
          <a:r>
            <a:rPr lang="en-GB"/>
            <a:t>, 1991)</a:t>
          </a:r>
        </a:p>
      </dgm:t>
    </dgm:pt>
    <dgm:pt modelId="{43E622CF-B8A9-854C-A20E-2B12CB5E2A62}" type="parTrans" cxnId="{99875269-4064-9444-B0B4-8AA97A876BEB}">
      <dgm:prSet/>
      <dgm:spPr/>
      <dgm:t>
        <a:bodyPr/>
        <a:lstStyle/>
        <a:p>
          <a:endParaRPr lang="en-GB"/>
        </a:p>
      </dgm:t>
    </dgm:pt>
    <dgm:pt modelId="{16E6E66A-6F1F-E544-8AC6-5069B7BB119D}" type="sibTrans" cxnId="{99875269-4064-9444-B0B4-8AA97A876BEB}">
      <dgm:prSet/>
      <dgm:spPr/>
      <dgm:t>
        <a:bodyPr/>
        <a:lstStyle/>
        <a:p>
          <a:endParaRPr lang="en-GB"/>
        </a:p>
      </dgm:t>
    </dgm:pt>
    <dgm:pt modelId="{C2D284CF-C67B-0F49-A271-AE72EB055BEF}">
      <dgm:prSet phldrT="[Text]" phldr="0"/>
      <dgm:spPr/>
      <dgm:t>
        <a:bodyPr/>
        <a:lstStyle/>
        <a:p>
          <a:r>
            <a:rPr lang="en-GB"/>
            <a:t>Practical cooking sessions, budget meal-planning and signposting to local support services.</a:t>
          </a:r>
        </a:p>
      </dgm:t>
    </dgm:pt>
    <dgm:pt modelId="{6DAC4091-B895-8A4B-828F-E6B48B02D4EA}" type="parTrans" cxnId="{48C6FC47-AE52-B847-A0C3-515E5AA5E087}">
      <dgm:prSet/>
      <dgm:spPr/>
      <dgm:t>
        <a:bodyPr/>
        <a:lstStyle/>
        <a:p>
          <a:endParaRPr lang="en-GB"/>
        </a:p>
      </dgm:t>
    </dgm:pt>
    <dgm:pt modelId="{03CFA435-AE53-1B4E-89C7-622758B657E6}" type="sibTrans" cxnId="{48C6FC47-AE52-B847-A0C3-515E5AA5E087}">
      <dgm:prSet/>
      <dgm:spPr/>
      <dgm:t>
        <a:bodyPr/>
        <a:lstStyle/>
        <a:p>
          <a:endParaRPr lang="en-GB"/>
        </a:p>
      </dgm:t>
    </dgm:pt>
    <dgm:pt modelId="{FF607DA2-601F-BC47-ABC0-44E1FBA4F777}">
      <dgm:prSet phldrT="[Text]" phldr="0"/>
      <dgm:spPr/>
      <dgm:t>
        <a:bodyPr/>
        <a:lstStyle/>
        <a:p>
          <a:endParaRPr lang="en-GB"/>
        </a:p>
      </dgm:t>
    </dgm:pt>
    <dgm:pt modelId="{47CD79B3-0A2D-DD49-89B7-CA647EA718EF}" type="parTrans" cxnId="{7FC5D2C4-1159-4A4E-966B-BF734D1CA7E5}">
      <dgm:prSet/>
      <dgm:spPr/>
      <dgm:t>
        <a:bodyPr/>
        <a:lstStyle/>
        <a:p>
          <a:endParaRPr lang="en-GB"/>
        </a:p>
      </dgm:t>
    </dgm:pt>
    <dgm:pt modelId="{9680E961-FE7E-8E46-96AF-CA1EDC0D2B5E}" type="sibTrans" cxnId="{7FC5D2C4-1159-4A4E-966B-BF734D1CA7E5}">
      <dgm:prSet/>
      <dgm:spPr/>
      <dgm:t>
        <a:bodyPr/>
        <a:lstStyle/>
        <a:p>
          <a:endParaRPr lang="en-GB"/>
        </a:p>
      </dgm:t>
    </dgm:pt>
    <dgm:pt modelId="{7A9F9D7E-DE60-1043-9686-A86C7D2ED2D6}" type="pres">
      <dgm:prSet presAssocID="{4DEA2DD0-E0F2-244A-8547-2798C18392EA}" presName="Name0" presStyleCnt="0">
        <dgm:presLayoutVars>
          <dgm:dir/>
          <dgm:animLvl val="lvl"/>
          <dgm:resizeHandles val="exact"/>
        </dgm:presLayoutVars>
      </dgm:prSet>
      <dgm:spPr/>
    </dgm:pt>
    <dgm:pt modelId="{9DC9458F-05E0-344C-AE16-B3EC17F607F9}" type="pres">
      <dgm:prSet presAssocID="{6B6AEA59-3687-6640-8BF8-7B1AF766EC46}" presName="composite" presStyleCnt="0"/>
      <dgm:spPr/>
    </dgm:pt>
    <dgm:pt modelId="{260D5535-9311-8844-9019-703845A73A9A}" type="pres">
      <dgm:prSet presAssocID="{6B6AEA59-3687-6640-8BF8-7B1AF766EC46}" presName="parTx" presStyleLbl="alignNode1" presStyleIdx="0" presStyleCnt="3">
        <dgm:presLayoutVars>
          <dgm:chMax val="0"/>
          <dgm:chPref val="0"/>
          <dgm:bulletEnabled val="1"/>
        </dgm:presLayoutVars>
      </dgm:prSet>
      <dgm:spPr/>
    </dgm:pt>
    <dgm:pt modelId="{ED09448D-43C6-3A4D-8084-D88D3A680652}" type="pres">
      <dgm:prSet presAssocID="{6B6AEA59-3687-6640-8BF8-7B1AF766EC46}" presName="desTx" presStyleLbl="alignAccFollowNode1" presStyleIdx="0" presStyleCnt="3">
        <dgm:presLayoutVars>
          <dgm:bulletEnabled val="1"/>
        </dgm:presLayoutVars>
      </dgm:prSet>
      <dgm:spPr/>
    </dgm:pt>
    <dgm:pt modelId="{E0D16D09-E2DA-364B-909B-15D62A797CAB}" type="pres">
      <dgm:prSet presAssocID="{4F602B14-C302-BC45-ACD1-2AA52D6C934B}" presName="space" presStyleCnt="0"/>
      <dgm:spPr/>
    </dgm:pt>
    <dgm:pt modelId="{AB392EFA-9430-5449-8048-11044C85D978}" type="pres">
      <dgm:prSet presAssocID="{27A038D7-9E5A-FF41-8847-F0E694541BA5}" presName="composite" presStyleCnt="0"/>
      <dgm:spPr/>
    </dgm:pt>
    <dgm:pt modelId="{9BB789AD-1FB9-C246-B6CC-8CF8BC2A01DD}" type="pres">
      <dgm:prSet presAssocID="{27A038D7-9E5A-FF41-8847-F0E694541BA5}" presName="parTx" presStyleLbl="alignNode1" presStyleIdx="1" presStyleCnt="3">
        <dgm:presLayoutVars>
          <dgm:chMax val="0"/>
          <dgm:chPref val="0"/>
          <dgm:bulletEnabled val="1"/>
        </dgm:presLayoutVars>
      </dgm:prSet>
      <dgm:spPr/>
    </dgm:pt>
    <dgm:pt modelId="{D6F892B5-2EDF-614D-A4B1-26F29726A149}" type="pres">
      <dgm:prSet presAssocID="{27A038D7-9E5A-FF41-8847-F0E694541BA5}" presName="desTx" presStyleLbl="alignAccFollowNode1" presStyleIdx="1" presStyleCnt="3">
        <dgm:presLayoutVars>
          <dgm:bulletEnabled val="1"/>
        </dgm:presLayoutVars>
      </dgm:prSet>
      <dgm:spPr/>
    </dgm:pt>
    <dgm:pt modelId="{BB428035-C582-9446-A821-C58E3265AA9A}" type="pres">
      <dgm:prSet presAssocID="{AE31D60D-8456-E44D-B9E5-2C4AEEF872F5}" presName="space" presStyleCnt="0"/>
      <dgm:spPr/>
    </dgm:pt>
    <dgm:pt modelId="{3EB810CB-D50E-6140-A3FC-81C9ED09FC6B}" type="pres">
      <dgm:prSet presAssocID="{7D164C92-FAE3-3F44-8086-75243D4A8234}" presName="composite" presStyleCnt="0"/>
      <dgm:spPr/>
    </dgm:pt>
    <dgm:pt modelId="{75711F97-7659-AC42-AB17-FFD685FB8161}" type="pres">
      <dgm:prSet presAssocID="{7D164C92-FAE3-3F44-8086-75243D4A8234}" presName="parTx" presStyleLbl="alignNode1" presStyleIdx="2" presStyleCnt="3">
        <dgm:presLayoutVars>
          <dgm:chMax val="0"/>
          <dgm:chPref val="0"/>
          <dgm:bulletEnabled val="1"/>
        </dgm:presLayoutVars>
      </dgm:prSet>
      <dgm:spPr/>
    </dgm:pt>
    <dgm:pt modelId="{4E58C620-9682-B54F-9D31-88267FEA8FE1}" type="pres">
      <dgm:prSet presAssocID="{7D164C92-FAE3-3F44-8086-75243D4A8234}" presName="desTx" presStyleLbl="alignAccFollowNode1" presStyleIdx="2" presStyleCnt="3">
        <dgm:presLayoutVars>
          <dgm:bulletEnabled val="1"/>
        </dgm:presLayoutVars>
      </dgm:prSet>
      <dgm:spPr/>
    </dgm:pt>
  </dgm:ptLst>
  <dgm:cxnLst>
    <dgm:cxn modelId="{870A3C09-846E-B74C-9309-CC6EF89702F8}" type="presOf" srcId="{A74FC1CA-9978-A446-806C-87156256EDBF}" destId="{D6F892B5-2EDF-614D-A4B1-26F29726A149}" srcOrd="0" destOrd="3" presId="urn:microsoft.com/office/officeart/2005/8/layout/hList1"/>
    <dgm:cxn modelId="{51B7990C-3E5F-8340-85A1-2FE7E8784C6F}" type="presOf" srcId="{C6179336-76A5-AA49-99B8-16EE4DC2797D}" destId="{ED09448D-43C6-3A4D-8084-D88D3A680652}" srcOrd="0" destOrd="5" presId="urn:microsoft.com/office/officeart/2005/8/layout/hList1"/>
    <dgm:cxn modelId="{E8D10512-F8CE-6A4C-B51D-B3EA5D51C414}" type="presOf" srcId="{761E54CC-710D-FE45-AB25-23127F09E53C}" destId="{4E58C620-9682-B54F-9D31-88267FEA8FE1}" srcOrd="0" destOrd="0" presId="urn:microsoft.com/office/officeart/2005/8/layout/hList1"/>
    <dgm:cxn modelId="{4085EB14-B616-E049-A40E-6F1DAD1A438D}" type="presOf" srcId="{44CE2186-0F3B-2E46-AF6B-91CCE788B27B}" destId="{ED09448D-43C6-3A4D-8084-D88D3A680652}" srcOrd="0" destOrd="1" presId="urn:microsoft.com/office/officeart/2005/8/layout/hList1"/>
    <dgm:cxn modelId="{EE06EF2C-7630-684B-A4D0-C3E199F9E469}" type="presOf" srcId="{08A16090-C34C-5A44-9BB9-B37638B1CE88}" destId="{ED09448D-43C6-3A4D-8084-D88D3A680652}" srcOrd="0" destOrd="0" presId="urn:microsoft.com/office/officeart/2005/8/layout/hList1"/>
    <dgm:cxn modelId="{801F1336-7601-9044-BB61-ACADD4A01DEC}" srcId="{27A038D7-9E5A-FF41-8847-F0E694541BA5}" destId="{A74FC1CA-9978-A446-806C-87156256EDBF}" srcOrd="3" destOrd="0" parTransId="{06B7FA71-0AFE-094E-B61A-0BDF4C78C23F}" sibTransId="{0E5F88CF-74F6-384A-BB85-BA2765E8F092}"/>
    <dgm:cxn modelId="{CD4F283A-7311-DB4A-8387-92FB48E4B390}" type="presOf" srcId="{0FE5D78D-3A14-0A4C-BE13-E1C4B619EF77}" destId="{ED09448D-43C6-3A4D-8084-D88D3A680652}" srcOrd="0" destOrd="6" presId="urn:microsoft.com/office/officeart/2005/8/layout/hList1"/>
    <dgm:cxn modelId="{B8A0193E-3D6E-6743-99A6-126E787EA2CC}" type="presOf" srcId="{98C18162-FD6F-5944-BCDD-074FC3E1C662}" destId="{D6F892B5-2EDF-614D-A4B1-26F29726A149}" srcOrd="0" destOrd="0" presId="urn:microsoft.com/office/officeart/2005/8/layout/hList1"/>
    <dgm:cxn modelId="{727F4163-8E01-4043-98FF-0E9B3663427D}" srcId="{6B6AEA59-3687-6640-8BF8-7B1AF766EC46}" destId="{C6179336-76A5-AA49-99B8-16EE4DC2797D}" srcOrd="5" destOrd="0" parTransId="{32B649A9-25A2-6944-99F5-0891F10D7E8A}" sibTransId="{9A314F05-B2F4-2B40-BFEC-5027FC9A3605}"/>
    <dgm:cxn modelId="{39A13165-3F89-F64B-B7C7-DA657AAED0CA}" srcId="{6B6AEA59-3687-6640-8BF8-7B1AF766EC46}" destId="{08A16090-C34C-5A44-9BB9-B37638B1CE88}" srcOrd="0" destOrd="0" parTransId="{7040BB74-C336-544A-AD3D-8180963E16C9}" sibTransId="{DBF12592-DD67-0C4C-97C7-70867C1F9E0A}"/>
    <dgm:cxn modelId="{48C6FC47-AE52-B847-A0C3-515E5AA5E087}" srcId="{7D164C92-FAE3-3F44-8086-75243D4A8234}" destId="{C2D284CF-C67B-0F49-A271-AE72EB055BEF}" srcOrd="2" destOrd="0" parTransId="{6DAC4091-B895-8A4B-828F-E6B48B02D4EA}" sibTransId="{03CFA435-AE53-1B4E-89C7-622758B657E6}"/>
    <dgm:cxn modelId="{EA703F69-A177-FA4B-9B54-0F2EAC562B8F}" type="presOf" srcId="{844866E6-7CF7-BE48-838E-9FA5E7ED5D53}" destId="{ED09448D-43C6-3A4D-8084-D88D3A680652}" srcOrd="0" destOrd="2" presId="urn:microsoft.com/office/officeart/2005/8/layout/hList1"/>
    <dgm:cxn modelId="{99875269-4064-9444-B0B4-8AA97A876BEB}" srcId="{6B6AEA59-3687-6640-8BF8-7B1AF766EC46}" destId="{6D242270-68A9-C043-B185-2937D295235C}" srcOrd="3" destOrd="0" parTransId="{43E622CF-B8A9-854C-A20E-2B12CB5E2A62}" sibTransId="{16E6E66A-6F1F-E544-8AC6-5069B7BB119D}"/>
    <dgm:cxn modelId="{D39D1473-312D-D648-82DA-562EA2DBE544}" srcId="{27A038D7-9E5A-FF41-8847-F0E694541BA5}" destId="{301847BF-0611-C847-870C-D5FB55AB83F2}" srcOrd="1" destOrd="0" parTransId="{C626EFFF-4F2A-F343-B3DD-0585AA056E63}" sibTransId="{BD43495C-91FC-D043-A698-8BB7388B463F}"/>
    <dgm:cxn modelId="{572A4D54-09C0-4146-9728-9FDDE9BED0CF}" type="presOf" srcId="{7D164C92-FAE3-3F44-8086-75243D4A8234}" destId="{75711F97-7659-AC42-AB17-FFD685FB8161}" srcOrd="0" destOrd="0" presId="urn:microsoft.com/office/officeart/2005/8/layout/hList1"/>
    <dgm:cxn modelId="{B954A174-90FA-2F4E-B538-E21466FCD79E}" srcId="{4DEA2DD0-E0F2-244A-8547-2798C18392EA}" destId="{7D164C92-FAE3-3F44-8086-75243D4A8234}" srcOrd="2" destOrd="0" parTransId="{4CAF5EFB-9140-D24A-BAC6-EC38790068C0}" sibTransId="{FC707439-A498-654C-9101-182478832428}"/>
    <dgm:cxn modelId="{7776F176-1C62-7D40-B911-90BA9C10F119}" srcId="{4DEA2DD0-E0F2-244A-8547-2798C18392EA}" destId="{6B6AEA59-3687-6640-8BF8-7B1AF766EC46}" srcOrd="0" destOrd="0" parTransId="{06A64A65-4318-994F-BD3A-1A8DCA9A0837}" sibTransId="{4F602B14-C302-BC45-ACD1-2AA52D6C934B}"/>
    <dgm:cxn modelId="{0C3A5F57-E6FE-724A-8315-903E53347592}" type="presOf" srcId="{4DEA2DD0-E0F2-244A-8547-2798C18392EA}" destId="{7A9F9D7E-DE60-1043-9686-A86C7D2ED2D6}" srcOrd="0" destOrd="0" presId="urn:microsoft.com/office/officeart/2005/8/layout/hList1"/>
    <dgm:cxn modelId="{65702759-8B3F-7B45-BD37-18D23D2C86EF}" type="presOf" srcId="{C2D284CF-C67B-0F49-A271-AE72EB055BEF}" destId="{4E58C620-9682-B54F-9D31-88267FEA8FE1}" srcOrd="0" destOrd="2" presId="urn:microsoft.com/office/officeart/2005/8/layout/hList1"/>
    <dgm:cxn modelId="{0F04E77C-7687-6148-8E8D-A7499DD1AC8A}" srcId="{7D164C92-FAE3-3F44-8086-75243D4A8234}" destId="{035FBCEA-9C46-7044-98A3-047DF5910359}" srcOrd="1" destOrd="0" parTransId="{05854B9F-B818-A847-B80E-BD27EA6A2760}" sibTransId="{827793D0-A4A5-3B4E-B1DE-9DA83A992952}"/>
    <dgm:cxn modelId="{E2536089-B84C-3C40-8284-94BC98A285D8}" srcId="{7D164C92-FAE3-3F44-8086-75243D4A8234}" destId="{761E54CC-710D-FE45-AB25-23127F09E53C}" srcOrd="0" destOrd="0" parTransId="{15938B9E-E07D-E044-902B-28094FF1B341}" sibTransId="{F61B4A61-F5E6-3448-807E-5DF0E3286443}"/>
    <dgm:cxn modelId="{81EAE78C-049A-3C47-B6BA-92A737456D6B}" srcId="{6B6AEA59-3687-6640-8BF8-7B1AF766EC46}" destId="{4726D133-B771-4A4A-9660-B5C12112CD79}" srcOrd="4" destOrd="0" parTransId="{5A4E2653-7F80-4348-85F0-EFA273E74DAA}" sibTransId="{41B82765-B00B-3B43-964A-44F3A629E329}"/>
    <dgm:cxn modelId="{961E2B94-7638-0045-8DDE-4CC21C7E15A0}" type="presOf" srcId="{4726D133-B771-4A4A-9660-B5C12112CD79}" destId="{ED09448D-43C6-3A4D-8084-D88D3A680652}" srcOrd="0" destOrd="4" presId="urn:microsoft.com/office/officeart/2005/8/layout/hList1"/>
    <dgm:cxn modelId="{966311A0-AB30-0C42-B580-D6A3AE02148A}" srcId="{27A038D7-9E5A-FF41-8847-F0E694541BA5}" destId="{98C18162-FD6F-5944-BCDD-074FC3E1C662}" srcOrd="0" destOrd="0" parTransId="{7EFCC61D-F0AA-B943-999A-6B1BAF28931C}" sibTransId="{EDBFC30E-231F-5642-B58F-1A0056D6504B}"/>
    <dgm:cxn modelId="{597B9CA4-4F82-904C-9595-3112D2F3C4EF}" type="presOf" srcId="{6B6AEA59-3687-6640-8BF8-7B1AF766EC46}" destId="{260D5535-9311-8844-9019-703845A73A9A}" srcOrd="0" destOrd="0" presId="urn:microsoft.com/office/officeart/2005/8/layout/hList1"/>
    <dgm:cxn modelId="{0B1B8FB6-1019-D549-B695-4BC392A39736}" type="presOf" srcId="{6D242270-68A9-C043-B185-2937D295235C}" destId="{ED09448D-43C6-3A4D-8084-D88D3A680652}" srcOrd="0" destOrd="3" presId="urn:microsoft.com/office/officeart/2005/8/layout/hList1"/>
    <dgm:cxn modelId="{357855BD-B623-1543-9BD5-551AA8F97084}" type="presOf" srcId="{301847BF-0611-C847-870C-D5FB55AB83F2}" destId="{D6F892B5-2EDF-614D-A4B1-26F29726A149}" srcOrd="0" destOrd="1" presId="urn:microsoft.com/office/officeart/2005/8/layout/hList1"/>
    <dgm:cxn modelId="{591D7ABE-FA6A-0E40-942F-20C1559EFA09}" type="presOf" srcId="{035FBCEA-9C46-7044-98A3-047DF5910359}" destId="{4E58C620-9682-B54F-9D31-88267FEA8FE1}" srcOrd="0" destOrd="1" presId="urn:microsoft.com/office/officeart/2005/8/layout/hList1"/>
    <dgm:cxn modelId="{CEA7B8BE-A8E3-BC4B-8138-26CDCD3D5057}" srcId="{6B6AEA59-3687-6640-8BF8-7B1AF766EC46}" destId="{44CE2186-0F3B-2E46-AF6B-91CCE788B27B}" srcOrd="1" destOrd="0" parTransId="{D134F369-FADE-A24D-B93B-977AFD98A361}" sibTransId="{5CCF3A6F-8878-2742-9BDF-04272CD6AE9F}"/>
    <dgm:cxn modelId="{7FC5D2C4-1159-4A4E-966B-BF734D1CA7E5}" srcId="{27A038D7-9E5A-FF41-8847-F0E694541BA5}" destId="{FF607DA2-601F-BC47-ABC0-44E1FBA4F777}" srcOrd="2" destOrd="0" parTransId="{47CD79B3-0A2D-DD49-89B7-CA647EA718EF}" sibTransId="{9680E961-FE7E-8E46-96AF-CA1EDC0D2B5E}"/>
    <dgm:cxn modelId="{8B2267C6-3AEA-064E-8D15-2D8BD8C0F385}" srcId="{6B6AEA59-3687-6640-8BF8-7B1AF766EC46}" destId="{0FE5D78D-3A14-0A4C-BE13-E1C4B619EF77}" srcOrd="6" destOrd="0" parTransId="{70FCE1B7-4B4D-1E41-913E-551134A6D4C8}" sibTransId="{AD7F0A4C-149F-A345-8DA7-5B66CA023B55}"/>
    <dgm:cxn modelId="{39888FCB-3AA8-AC44-A675-B55D65866176}" srcId="{6B6AEA59-3687-6640-8BF8-7B1AF766EC46}" destId="{844866E6-7CF7-BE48-838E-9FA5E7ED5D53}" srcOrd="2" destOrd="0" parTransId="{DD059EB2-386B-224D-A356-84B79AB82A6A}" sibTransId="{F0F3EF79-807F-7240-AECA-3B48D347EE6B}"/>
    <dgm:cxn modelId="{9170A0E2-03AC-B540-8047-346B21E75BD4}" type="presOf" srcId="{27A038D7-9E5A-FF41-8847-F0E694541BA5}" destId="{9BB789AD-1FB9-C246-B6CC-8CF8BC2A01DD}" srcOrd="0" destOrd="0" presId="urn:microsoft.com/office/officeart/2005/8/layout/hList1"/>
    <dgm:cxn modelId="{63923CF5-CF84-D241-A79E-0BC2262565FA}" srcId="{4DEA2DD0-E0F2-244A-8547-2798C18392EA}" destId="{27A038D7-9E5A-FF41-8847-F0E694541BA5}" srcOrd="1" destOrd="0" parTransId="{4286CF92-569A-4B42-9C65-E30B63BC677D}" sibTransId="{AE31D60D-8456-E44D-B9E5-2C4AEEF872F5}"/>
    <dgm:cxn modelId="{3632AFF9-8DBE-E449-9634-D33253CBC2CC}" type="presOf" srcId="{FF607DA2-601F-BC47-ABC0-44E1FBA4F777}" destId="{D6F892B5-2EDF-614D-A4B1-26F29726A149}" srcOrd="0" destOrd="2" presId="urn:microsoft.com/office/officeart/2005/8/layout/hList1"/>
    <dgm:cxn modelId="{866ACD94-2EEC-F74B-987B-2559D6B0165E}" type="presParOf" srcId="{7A9F9D7E-DE60-1043-9686-A86C7D2ED2D6}" destId="{9DC9458F-05E0-344C-AE16-B3EC17F607F9}" srcOrd="0" destOrd="0" presId="urn:microsoft.com/office/officeart/2005/8/layout/hList1"/>
    <dgm:cxn modelId="{76DF5FE5-4CB6-C44A-B619-0BCBBD725865}" type="presParOf" srcId="{9DC9458F-05E0-344C-AE16-B3EC17F607F9}" destId="{260D5535-9311-8844-9019-703845A73A9A}" srcOrd="0" destOrd="0" presId="urn:microsoft.com/office/officeart/2005/8/layout/hList1"/>
    <dgm:cxn modelId="{E0747C13-F4C3-6D40-BD47-724EB3B12299}" type="presParOf" srcId="{9DC9458F-05E0-344C-AE16-B3EC17F607F9}" destId="{ED09448D-43C6-3A4D-8084-D88D3A680652}" srcOrd="1" destOrd="0" presId="urn:microsoft.com/office/officeart/2005/8/layout/hList1"/>
    <dgm:cxn modelId="{17798040-12B4-B34C-BC68-1A131CC00FB8}" type="presParOf" srcId="{7A9F9D7E-DE60-1043-9686-A86C7D2ED2D6}" destId="{E0D16D09-E2DA-364B-909B-15D62A797CAB}" srcOrd="1" destOrd="0" presId="urn:microsoft.com/office/officeart/2005/8/layout/hList1"/>
    <dgm:cxn modelId="{83B909ED-5717-6549-9BBC-C95F7F2399D8}" type="presParOf" srcId="{7A9F9D7E-DE60-1043-9686-A86C7D2ED2D6}" destId="{AB392EFA-9430-5449-8048-11044C85D978}" srcOrd="2" destOrd="0" presId="urn:microsoft.com/office/officeart/2005/8/layout/hList1"/>
    <dgm:cxn modelId="{21E62899-D6BF-6847-8655-D4DEEFA80A38}" type="presParOf" srcId="{AB392EFA-9430-5449-8048-11044C85D978}" destId="{9BB789AD-1FB9-C246-B6CC-8CF8BC2A01DD}" srcOrd="0" destOrd="0" presId="urn:microsoft.com/office/officeart/2005/8/layout/hList1"/>
    <dgm:cxn modelId="{98A17F59-58D7-6841-84B7-A532CD02CD38}" type="presParOf" srcId="{AB392EFA-9430-5449-8048-11044C85D978}" destId="{D6F892B5-2EDF-614D-A4B1-26F29726A149}" srcOrd="1" destOrd="0" presId="urn:microsoft.com/office/officeart/2005/8/layout/hList1"/>
    <dgm:cxn modelId="{8A645557-323E-CC4D-893A-4959B0033A01}" type="presParOf" srcId="{7A9F9D7E-DE60-1043-9686-A86C7D2ED2D6}" destId="{BB428035-C582-9446-A821-C58E3265AA9A}" srcOrd="3" destOrd="0" presId="urn:microsoft.com/office/officeart/2005/8/layout/hList1"/>
    <dgm:cxn modelId="{39C13256-CBF7-A548-8757-88E9DFC78D55}" type="presParOf" srcId="{7A9F9D7E-DE60-1043-9686-A86C7D2ED2D6}" destId="{3EB810CB-D50E-6140-A3FC-81C9ED09FC6B}" srcOrd="4" destOrd="0" presId="urn:microsoft.com/office/officeart/2005/8/layout/hList1"/>
    <dgm:cxn modelId="{2F4C99D0-C175-9F46-A228-770A2966118E}" type="presParOf" srcId="{3EB810CB-D50E-6140-A3FC-81C9ED09FC6B}" destId="{75711F97-7659-AC42-AB17-FFD685FB8161}" srcOrd="0" destOrd="0" presId="urn:microsoft.com/office/officeart/2005/8/layout/hList1"/>
    <dgm:cxn modelId="{9F7A678D-C8D2-B543-AF24-EB9516D2F7E1}" type="presParOf" srcId="{3EB810CB-D50E-6140-A3FC-81C9ED09FC6B}" destId="{4E58C620-9682-B54F-9D31-88267FEA8FE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0D5535-9311-8844-9019-703845A73A9A}">
      <dsp:nvSpPr>
        <dsp:cNvPr id="0" name=""/>
        <dsp:cNvSpPr/>
      </dsp:nvSpPr>
      <dsp:spPr>
        <a:xfrm>
          <a:off x="2177" y="380772"/>
          <a:ext cx="2123019" cy="4320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rPr>
            <a:t>Theory </a:t>
          </a:r>
        </a:p>
      </dsp:txBody>
      <dsp:txXfrm>
        <a:off x="2177" y="380772"/>
        <a:ext cx="2123019" cy="432000"/>
      </dsp:txXfrm>
    </dsp:sp>
    <dsp:sp modelId="{ED09448D-43C6-3A4D-8084-D88D3A680652}">
      <dsp:nvSpPr>
        <dsp:cNvPr id="0" name=""/>
        <dsp:cNvSpPr/>
      </dsp:nvSpPr>
      <dsp:spPr>
        <a:xfrm>
          <a:off x="2177" y="812772"/>
          <a:ext cx="2123019" cy="344518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Health Belief Model (Rosenstock, 1974)</a:t>
          </a:r>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r>
            <a:rPr lang="en-GB" sz="1500" kern="1200"/>
            <a:t>Theory of Planned Behaviour (</a:t>
          </a:r>
          <a:r>
            <a:rPr lang="en-GB" sz="1500" kern="1200" err="1"/>
            <a:t>Ajzen</a:t>
          </a:r>
          <a:r>
            <a:rPr lang="en-GB" sz="1500" kern="1200"/>
            <a:t>, 1991)</a:t>
          </a:r>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r>
            <a:rPr lang="en-GB" sz="1500" kern="1200"/>
            <a:t>COM-B Model (Michie, van Stralen and West, 2011)</a:t>
          </a:r>
        </a:p>
      </dsp:txBody>
      <dsp:txXfrm>
        <a:off x="2177" y="812772"/>
        <a:ext cx="2123019" cy="3445189"/>
      </dsp:txXfrm>
    </dsp:sp>
    <dsp:sp modelId="{9BB789AD-1FB9-C246-B6CC-8CF8BC2A01DD}">
      <dsp:nvSpPr>
        <dsp:cNvPr id="0" name=""/>
        <dsp:cNvSpPr/>
      </dsp:nvSpPr>
      <dsp:spPr>
        <a:xfrm>
          <a:off x="2422419" y="380772"/>
          <a:ext cx="2123019" cy="432000"/>
        </a:xfrm>
        <a:prstGeom prst="rect">
          <a:avLst/>
        </a:prstGeom>
        <a:solidFill>
          <a:schemeClr val="accent2">
            <a:hueOff val="3221806"/>
            <a:satOff val="-9246"/>
            <a:lumOff val="-14805"/>
            <a:alphaOff val="0"/>
          </a:schemeClr>
        </a:solidFill>
        <a:ln w="19050" cap="flat" cmpd="sng" algn="ctr">
          <a:solidFill>
            <a:schemeClr val="accent2">
              <a:hueOff val="3221806"/>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rPr>
            <a:t>Barrier Identified</a:t>
          </a:r>
        </a:p>
      </dsp:txBody>
      <dsp:txXfrm>
        <a:off x="2422419" y="380772"/>
        <a:ext cx="2123019" cy="432000"/>
      </dsp:txXfrm>
    </dsp:sp>
    <dsp:sp modelId="{D6F892B5-2EDF-614D-A4B1-26F29726A149}">
      <dsp:nvSpPr>
        <dsp:cNvPr id="0" name=""/>
        <dsp:cNvSpPr/>
      </dsp:nvSpPr>
      <dsp:spPr>
        <a:xfrm>
          <a:off x="2422419" y="812772"/>
          <a:ext cx="2123019" cy="3445189"/>
        </a:xfrm>
        <a:prstGeom prst="rect">
          <a:avLst/>
        </a:prstGeom>
        <a:solidFill>
          <a:schemeClr val="accent2">
            <a:tint val="40000"/>
            <a:alpha val="90000"/>
            <a:hueOff val="3367362"/>
            <a:satOff val="-31116"/>
            <a:lumOff val="-3508"/>
            <a:alphaOff val="0"/>
          </a:schemeClr>
        </a:solidFill>
        <a:ln w="19050" cap="flat" cmpd="sng" algn="ctr">
          <a:solidFill>
            <a:schemeClr val="accent2">
              <a:tint val="40000"/>
              <a:alpha val="90000"/>
              <a:hueOff val="3367362"/>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Young adults often perceive diet-related diseases as distant future risks.</a:t>
          </a:r>
        </a:p>
        <a:p>
          <a:pPr marL="114300" lvl="1" indent="-114300" algn="l" defTabSz="666750">
            <a:lnSpc>
              <a:spcPct val="90000"/>
            </a:lnSpc>
            <a:spcBef>
              <a:spcPct val="0"/>
            </a:spcBef>
            <a:spcAft>
              <a:spcPct val="15000"/>
            </a:spcAft>
            <a:buChar char="•"/>
          </a:pPr>
          <a:r>
            <a:rPr lang="en-GB" sz="1500" kern="1200"/>
            <a:t>Peer influences and social norms may encourage unhealthy food choices.</a:t>
          </a:r>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r>
            <a:rPr lang="en-GB" sz="1500" kern="1200"/>
            <a:t>Limited cooking skills, low confidence and financial constraints reduce capability and opportunity.</a:t>
          </a:r>
        </a:p>
      </dsp:txBody>
      <dsp:txXfrm>
        <a:off x="2422419" y="812772"/>
        <a:ext cx="2123019" cy="3445189"/>
      </dsp:txXfrm>
    </dsp:sp>
    <dsp:sp modelId="{75711F97-7659-AC42-AB17-FFD685FB8161}">
      <dsp:nvSpPr>
        <dsp:cNvPr id="0" name=""/>
        <dsp:cNvSpPr/>
      </dsp:nvSpPr>
      <dsp:spPr>
        <a:xfrm>
          <a:off x="4842662" y="380772"/>
          <a:ext cx="2123019" cy="432000"/>
        </a:xfrm>
        <a:prstGeom prst="rect">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rPr>
            <a:t>Future-Fuel Solution</a:t>
          </a:r>
        </a:p>
      </dsp:txBody>
      <dsp:txXfrm>
        <a:off x="4842662" y="380772"/>
        <a:ext cx="2123019" cy="432000"/>
      </dsp:txXfrm>
    </dsp:sp>
    <dsp:sp modelId="{4E58C620-9682-B54F-9D31-88267FEA8FE1}">
      <dsp:nvSpPr>
        <dsp:cNvPr id="0" name=""/>
        <dsp:cNvSpPr/>
      </dsp:nvSpPr>
      <dsp:spPr>
        <a:xfrm>
          <a:off x="4842662" y="812772"/>
          <a:ext cx="2123019" cy="3445189"/>
        </a:xfrm>
        <a:prstGeom prst="rect">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Campaign messaging focuses on immediate benefits such as energy, concentration and mood.</a:t>
          </a:r>
        </a:p>
        <a:p>
          <a:pPr marL="114300" lvl="1" indent="-114300" algn="l" defTabSz="666750">
            <a:lnSpc>
              <a:spcPct val="90000"/>
            </a:lnSpc>
            <a:spcBef>
              <a:spcPct val="0"/>
            </a:spcBef>
            <a:spcAft>
              <a:spcPct val="15000"/>
            </a:spcAft>
            <a:buChar char="•"/>
          </a:pPr>
          <a:r>
            <a:rPr lang="en-GB" sz="1500" kern="1200"/>
            <a:t>Peer-led workshops and social media content promote healthy eating as a positive social norm.</a:t>
          </a:r>
        </a:p>
        <a:p>
          <a:pPr marL="114300" lvl="1" indent="-114300" algn="l" defTabSz="666750">
            <a:lnSpc>
              <a:spcPct val="90000"/>
            </a:lnSpc>
            <a:spcBef>
              <a:spcPct val="0"/>
            </a:spcBef>
            <a:spcAft>
              <a:spcPct val="15000"/>
            </a:spcAft>
            <a:buChar char="•"/>
          </a:pPr>
          <a:r>
            <a:rPr lang="en-GB" sz="1500" kern="1200"/>
            <a:t>Practical cooking sessions, budget meal-planning and signposting to local support services.</a:t>
          </a:r>
        </a:p>
      </dsp:txBody>
      <dsp:txXfrm>
        <a:off x="4842662" y="812772"/>
        <a:ext cx="2123019" cy="344518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263852-9DE0-43D6-8050-5A017ECD79C9}" type="datetimeFigureOut">
              <a:t>6/21/2026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7CE4AC-74AF-4E82-B12A-C8D258763C19}" type="slidenum">
              <a:t>‹#›</a:t>
            </a:fld>
            <a:endParaRPr lang="en-GB"/>
          </a:p>
        </p:txBody>
      </p:sp>
    </p:spTree>
    <p:extLst>
      <p:ext uri="{BB962C8B-B14F-4D97-AF65-F5344CB8AC3E}">
        <p14:creationId xmlns:p14="http://schemas.microsoft.com/office/powerpoint/2010/main" val="133346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99B8ACA-7904-40BD-B38E-FD81EA5319F6}" type="slidenum">
              <a:rPr lang="en-US" smtClean="0"/>
              <a:t>4</a:t>
            </a:fld>
            <a:endParaRPr lang="en-US"/>
          </a:p>
        </p:txBody>
      </p:sp>
    </p:spTree>
    <p:extLst>
      <p:ext uri="{BB962C8B-B14F-4D97-AF65-F5344CB8AC3E}">
        <p14:creationId xmlns:p14="http://schemas.microsoft.com/office/powerpoint/2010/main" val="177413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12</a:t>
            </a:fld>
            <a:endParaRPr lang="en-GB"/>
          </a:p>
        </p:txBody>
      </p:sp>
    </p:spTree>
    <p:extLst>
      <p:ext uri="{BB962C8B-B14F-4D97-AF65-F5344CB8AC3E}">
        <p14:creationId xmlns:p14="http://schemas.microsoft.com/office/powerpoint/2010/main" val="19740669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13</a:t>
            </a:fld>
            <a:endParaRPr lang="en-GB"/>
          </a:p>
        </p:txBody>
      </p:sp>
    </p:spTree>
    <p:extLst>
      <p:ext uri="{BB962C8B-B14F-4D97-AF65-F5344CB8AC3E}">
        <p14:creationId xmlns:p14="http://schemas.microsoft.com/office/powerpoint/2010/main" val="2702311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14</a:t>
            </a:fld>
            <a:endParaRPr lang="en-GB"/>
          </a:p>
        </p:txBody>
      </p:sp>
    </p:spTree>
    <p:extLst>
      <p:ext uri="{BB962C8B-B14F-4D97-AF65-F5344CB8AC3E}">
        <p14:creationId xmlns:p14="http://schemas.microsoft.com/office/powerpoint/2010/main" val="3407356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15</a:t>
            </a:fld>
            <a:endParaRPr lang="en-GB"/>
          </a:p>
        </p:txBody>
      </p:sp>
    </p:spTree>
    <p:extLst>
      <p:ext uri="{BB962C8B-B14F-4D97-AF65-F5344CB8AC3E}">
        <p14:creationId xmlns:p14="http://schemas.microsoft.com/office/powerpoint/2010/main" val="1063049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34</a:t>
            </a:fld>
            <a:endParaRPr lang="en-GB"/>
          </a:p>
        </p:txBody>
      </p:sp>
    </p:spTree>
    <p:extLst>
      <p:ext uri="{BB962C8B-B14F-4D97-AF65-F5344CB8AC3E}">
        <p14:creationId xmlns:p14="http://schemas.microsoft.com/office/powerpoint/2010/main" val="3637620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C380D-CD28-B62F-E6B6-924F49A7E8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BFDAE4A-3A09-3060-DCB6-B446A0FD28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50A62C-E6CC-7E53-E602-880FD3495768}"/>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5" name="Footer Placeholder 4">
            <a:extLst>
              <a:ext uri="{FF2B5EF4-FFF2-40B4-BE49-F238E27FC236}">
                <a16:creationId xmlns:a16="http://schemas.microsoft.com/office/drawing/2014/main" id="{ECB5CE95-049D-D84A-0B72-ACA1A01192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2EDD81-58A6-80E3-3E1B-8A8A78B01CC8}"/>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935586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88AA2-BA1F-8D75-02D6-D36E710167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BE630E9-E10C-AB9A-5456-24A0E1106F1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2848ED-58B4-D14D-CB74-A7C12952B0D1}"/>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5" name="Footer Placeholder 4">
            <a:extLst>
              <a:ext uri="{FF2B5EF4-FFF2-40B4-BE49-F238E27FC236}">
                <a16:creationId xmlns:a16="http://schemas.microsoft.com/office/drawing/2014/main" id="{718C9174-D692-67CC-5A0F-B7AC5E02D6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664DAF-BBFF-06AF-AF0C-724F647578EC}"/>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731712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0A80D-C591-1C84-62F8-E768F616F45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DB81055-B047-5D5C-F688-C0531DE9E8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6CBD4C4-BD3B-72CE-FFF4-58E6556273A4}"/>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5" name="Footer Placeholder 4">
            <a:extLst>
              <a:ext uri="{FF2B5EF4-FFF2-40B4-BE49-F238E27FC236}">
                <a16:creationId xmlns:a16="http://schemas.microsoft.com/office/drawing/2014/main" id="{C83EC93B-88E6-DF8F-10A9-F015498A7B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DD20D8-7D09-C0A5-5DDC-FE0936C01CBB}"/>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354385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5DDC5-239A-BC56-6D9D-A9E436C513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4200A0E-E08C-937D-7D34-99FED7BFFC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80E91E9-03C6-2D63-0567-D308307CCB8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E5F762-4D3F-13A9-BDC6-828CE84BC953}"/>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6" name="Footer Placeholder 5">
            <a:extLst>
              <a:ext uri="{FF2B5EF4-FFF2-40B4-BE49-F238E27FC236}">
                <a16:creationId xmlns:a16="http://schemas.microsoft.com/office/drawing/2014/main" id="{98F88F92-C639-63A1-CE2B-890B576046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B564E-4F07-24B4-ABD2-09B5CC567327}"/>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39768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1D770-B327-5EA5-8D6C-27852D0445B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430B6E-1A0C-4EAA-7F5A-AAB72EE160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1EFEC39-CF8D-CDAC-E459-A37FB93CFD5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AB0131E-6CA7-5663-B98F-4EDE3D0AE9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B804994-9683-050D-E666-3EEE4E89F6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5F79F4-E25D-B599-9671-F1B2D950F4D5}"/>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8" name="Footer Placeholder 7">
            <a:extLst>
              <a:ext uri="{FF2B5EF4-FFF2-40B4-BE49-F238E27FC236}">
                <a16:creationId xmlns:a16="http://schemas.microsoft.com/office/drawing/2014/main" id="{A11AE4E0-A0F9-B4AF-EE36-2BC57B4E7E8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AFF0CC4-CDFE-2829-8137-AF3A82F9778E}"/>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961805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CAF57-EEBF-C5BA-E270-A00B70C6B4A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1D70CD2-CA16-DC9F-7309-08356573020D}"/>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4" name="Footer Placeholder 3">
            <a:extLst>
              <a:ext uri="{FF2B5EF4-FFF2-40B4-BE49-F238E27FC236}">
                <a16:creationId xmlns:a16="http://schemas.microsoft.com/office/drawing/2014/main" id="{3623E6B0-AA25-ACC2-1871-CE7D18D803F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896E82-D610-0E00-F11E-837C1C6930E3}"/>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351133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E69F02-DBE9-BF9E-E783-45E90C955339}"/>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3" name="Footer Placeholder 2">
            <a:extLst>
              <a:ext uri="{FF2B5EF4-FFF2-40B4-BE49-F238E27FC236}">
                <a16:creationId xmlns:a16="http://schemas.microsoft.com/office/drawing/2014/main" id="{C73F6199-2184-E326-951C-A9973EB7F05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B9F3F3-5018-7137-0130-AFBBB24F2708}"/>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286878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76C81-690E-3555-433A-EA7E111FC3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1670BA7-2CAF-AE91-4E6A-78AF6B11A9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6E90DB1-8FB3-881D-91FD-42907E4C1F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84BAEC-9E6C-DB02-B7BB-867054937838}"/>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6" name="Footer Placeholder 5">
            <a:extLst>
              <a:ext uri="{FF2B5EF4-FFF2-40B4-BE49-F238E27FC236}">
                <a16:creationId xmlns:a16="http://schemas.microsoft.com/office/drawing/2014/main" id="{2DECBCD9-EF42-B1D4-553F-98E6529EDC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A327FA-0868-ABCE-076B-784C00B14BE1}"/>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343954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194C4-48B1-ABD3-90B5-24A7C7D8BE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B0A4DC8-1193-C71C-D5CF-93B2809F02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CD5C25D-3CC9-9047-BC1A-424ACBE97F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CBAC89-A40A-389A-0CFD-8115938BF002}"/>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6" name="Footer Placeholder 5">
            <a:extLst>
              <a:ext uri="{FF2B5EF4-FFF2-40B4-BE49-F238E27FC236}">
                <a16:creationId xmlns:a16="http://schemas.microsoft.com/office/drawing/2014/main" id="{25A37A67-056C-68B0-B9CD-3BD8D8A9BB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80DE57-B0AB-3417-8FAC-EECE16BB44EB}"/>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2467720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65F1B-A6E2-E0AE-E9F0-B2AFF915DBF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696DC5F-D3FA-8146-CBFF-A1A70EB0DE9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C2B582D-ADD2-BDF8-DCE2-3CFA4E3B434B}"/>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5" name="Footer Placeholder 4">
            <a:extLst>
              <a:ext uri="{FF2B5EF4-FFF2-40B4-BE49-F238E27FC236}">
                <a16:creationId xmlns:a16="http://schemas.microsoft.com/office/drawing/2014/main" id="{9F9F8400-6B21-1F30-46DE-A41741AD33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E261F5-99F6-263E-2238-DC7E45C1744A}"/>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3662328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3D393E-AF98-2C4A-574D-5FF527D27B3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ACDE781-CCA9-B0A0-DB64-65EFBC9B64B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97F972E-59E3-7252-92D4-F45654005418}"/>
              </a:ext>
            </a:extLst>
          </p:cNvPr>
          <p:cNvSpPr>
            <a:spLocks noGrp="1"/>
          </p:cNvSpPr>
          <p:nvPr>
            <p:ph type="dt" sz="half" idx="10"/>
          </p:nvPr>
        </p:nvSpPr>
        <p:spPr/>
        <p:txBody>
          <a:bodyPr/>
          <a:lstStyle/>
          <a:p>
            <a:fld id="{B484FC1C-D4BF-2A46-B10D-1024DA4CE3CE}" type="datetimeFigureOut">
              <a:rPr lang="en-US" smtClean="0"/>
              <a:t>6/21/2026</a:t>
            </a:fld>
            <a:endParaRPr lang="en-US"/>
          </a:p>
        </p:txBody>
      </p:sp>
      <p:sp>
        <p:nvSpPr>
          <p:cNvPr id="5" name="Footer Placeholder 4">
            <a:extLst>
              <a:ext uri="{FF2B5EF4-FFF2-40B4-BE49-F238E27FC236}">
                <a16:creationId xmlns:a16="http://schemas.microsoft.com/office/drawing/2014/main" id="{FC71AA10-6903-3AE0-CE26-763816D667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870290-57F6-5BA8-7F6F-509BD7D572E5}"/>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3281923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0EBF2F49-7BE2-47B1-8BC4-A7641CB89A23}"/>
              </a:ext>
            </a:extLst>
          </p:cNvPr>
          <p:cNvSpPr>
            <a:spLocks noGrp="1"/>
          </p:cNvSpPr>
          <p:nvPr>
            <p:ph type="pic" sz="quarter" idx="10" hasCustomPrompt="1"/>
          </p:nvPr>
        </p:nvSpPr>
        <p:spPr>
          <a:xfrm>
            <a:off x="0" y="0"/>
            <a:ext cx="12192000" cy="6858000"/>
          </a:xfrm>
          <a:noFill/>
        </p:spPr>
        <p:txBody>
          <a:bodyPr anchor="ctr"/>
          <a:lstStyle>
            <a:lvl1pPr marL="0" indent="0" algn="ctr">
              <a:buNone/>
              <a:defRPr/>
            </a:lvl1pPr>
          </a:lstStyle>
          <a:p>
            <a:r>
              <a:rPr lang="en-US"/>
              <a:t>Add a picture </a:t>
            </a:r>
          </a:p>
        </p:txBody>
      </p:sp>
      <p:sp>
        <p:nvSpPr>
          <p:cNvPr id="10" name="Title 1">
            <a:extLst>
              <a:ext uri="{FF2B5EF4-FFF2-40B4-BE49-F238E27FC236}">
                <a16:creationId xmlns:a16="http://schemas.microsoft.com/office/drawing/2014/main" id="{C5B73CD6-4AD9-41DA-9481-BA512E885FE5}"/>
              </a:ext>
            </a:extLst>
          </p:cNvPr>
          <p:cNvSpPr>
            <a:spLocks noGrp="1"/>
          </p:cNvSpPr>
          <p:nvPr>
            <p:ph type="title" hasCustomPrompt="1"/>
          </p:nvPr>
        </p:nvSpPr>
        <p:spPr>
          <a:xfrm>
            <a:off x="467711" y="457200"/>
            <a:ext cx="11256579" cy="1280160"/>
          </a:xfrm>
          <a:prstGeom prst="rect">
            <a:avLst/>
          </a:prstGeom>
        </p:spPr>
        <p:txBody>
          <a:bodyPr tIns="0" anchor="t" anchorCtr="0">
            <a:noAutofit/>
          </a:bodyPr>
          <a:lstStyle>
            <a:lvl1pPr algn="l">
              <a:lnSpc>
                <a:spcPct val="90000"/>
              </a:lnSpc>
              <a:defRPr sz="7200">
                <a:solidFill>
                  <a:schemeClr val="tx1">
                    <a:lumMod val="85000"/>
                    <a:lumOff val="15000"/>
                  </a:schemeClr>
                </a:solidFill>
              </a:defRPr>
            </a:lvl1pPr>
          </a:lstStyle>
          <a:p>
            <a:r>
              <a:rPr lang="en-US"/>
              <a:t>Click to add title</a:t>
            </a:r>
          </a:p>
        </p:txBody>
      </p:sp>
    </p:spTree>
    <p:extLst>
      <p:ext uri="{BB962C8B-B14F-4D97-AF65-F5344CB8AC3E}">
        <p14:creationId xmlns:p14="http://schemas.microsoft.com/office/powerpoint/2010/main" val="1851633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1AB1659C-931B-4D88-9E3F-38E165785555}"/>
              </a:ext>
              <a:ext uri="{C183D7F6-B498-43B3-948B-1728B52AA6E4}">
                <adec:decorative xmlns:adec="http://schemas.microsoft.com/office/drawing/2017/decorative" val="0"/>
              </a:ext>
            </a:extLst>
          </p:cNvPr>
          <p:cNvSpPr>
            <a:spLocks noGrp="1"/>
          </p:cNvSpPr>
          <p:nvPr>
            <p:ph type="pic" sz="quarter" idx="10" hasCustomPrompt="1"/>
          </p:nvPr>
        </p:nvSpPr>
        <p:spPr>
          <a:xfrm>
            <a:off x="0" y="0"/>
            <a:ext cx="12192000" cy="6858000"/>
          </a:xfrm>
        </p:spPr>
        <p:txBody>
          <a:bodyPr anchor="ctr"/>
          <a:lstStyle>
            <a:lvl1pPr marL="0" indent="0" algn="ctr">
              <a:buNone/>
              <a:defRPr/>
            </a:lvl1pPr>
          </a:lstStyle>
          <a:p>
            <a:r>
              <a:rPr lang="en-US"/>
              <a:t>Add a picture </a:t>
            </a:r>
          </a:p>
        </p:txBody>
      </p:sp>
      <p:sp>
        <p:nvSpPr>
          <p:cNvPr id="2" name="Title 1">
            <a:extLst>
              <a:ext uri="{FF2B5EF4-FFF2-40B4-BE49-F238E27FC236}">
                <a16:creationId xmlns:a16="http://schemas.microsoft.com/office/drawing/2014/main" id="{9434CD67-C668-42E8-AC37-E29C76B0242B}"/>
              </a:ext>
            </a:extLst>
          </p:cNvPr>
          <p:cNvSpPr>
            <a:spLocks noGrp="1"/>
          </p:cNvSpPr>
          <p:nvPr>
            <p:ph type="ctrTitle" hasCustomPrompt="1"/>
          </p:nvPr>
        </p:nvSpPr>
        <p:spPr>
          <a:xfrm>
            <a:off x="457200" y="457200"/>
            <a:ext cx="11201400" cy="1097280"/>
          </a:xfrm>
          <a:prstGeom prst="rect">
            <a:avLst/>
          </a:prstGeom>
        </p:spPr>
        <p:txBody>
          <a:bodyPr tIns="0" anchor="t" anchorCtr="0">
            <a:noAutofit/>
          </a:bodyPr>
          <a:lstStyle>
            <a:lvl1pPr algn="l">
              <a:defRPr sz="7200" b="1" i="1" spc="100" baseline="0">
                <a:solidFill>
                  <a:schemeClr val="tx1">
                    <a:lumMod val="85000"/>
                    <a:lumOff val="15000"/>
                  </a:schemeClr>
                </a:solidFill>
                <a:latin typeface="+mj-lt"/>
              </a:defRPr>
            </a:lvl1pPr>
          </a:lstStyle>
          <a:p>
            <a:r>
              <a:rPr lang="en-US"/>
              <a:t>Click to add title</a:t>
            </a:r>
          </a:p>
        </p:txBody>
      </p:sp>
      <p:sp>
        <p:nvSpPr>
          <p:cNvPr id="3" name="Subtitle 2">
            <a:extLst>
              <a:ext uri="{FF2B5EF4-FFF2-40B4-BE49-F238E27FC236}">
                <a16:creationId xmlns:a16="http://schemas.microsoft.com/office/drawing/2014/main" id="{44FD748F-42E3-495F-974D-1BDF0F1FA527}"/>
              </a:ext>
            </a:extLst>
          </p:cNvPr>
          <p:cNvSpPr>
            <a:spLocks noGrp="1"/>
          </p:cNvSpPr>
          <p:nvPr>
            <p:ph type="subTitle" idx="1" hasCustomPrompt="1"/>
          </p:nvPr>
        </p:nvSpPr>
        <p:spPr>
          <a:xfrm>
            <a:off x="457201" y="1554480"/>
            <a:ext cx="11201400" cy="638022"/>
          </a:xfrm>
        </p:spPr>
        <p:txBody>
          <a:bodyPr>
            <a:normAutofit/>
          </a:bodyPr>
          <a:lstStyle>
            <a:lvl1pPr marL="0" indent="0" algn="l">
              <a:buNone/>
              <a:defRPr sz="1800" b="1" i="1" cap="none" spc="0" baseline="0">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521413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Recipe Layout 2">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6B7BA88D-F843-4122-A255-381B3A7EE79F}"/>
              </a:ext>
            </a:extLst>
          </p:cNvPr>
          <p:cNvSpPr>
            <a:spLocks noGrp="1"/>
          </p:cNvSpPr>
          <p:nvPr>
            <p:ph type="title" hasCustomPrompt="1"/>
          </p:nvPr>
        </p:nvSpPr>
        <p:spPr>
          <a:xfrm>
            <a:off x="4453128" y="457200"/>
            <a:ext cx="6858000" cy="731520"/>
          </a:xfrm>
          <a:prstGeom prst="rect">
            <a:avLst/>
          </a:prstGeom>
        </p:spPr>
        <p:txBody>
          <a:bodyPr lIns="91440" tIns="0" bIns="91440" anchor="t" anchorCtr="0">
            <a:noAutofit/>
          </a:bodyPr>
          <a:lstStyle>
            <a:lvl1pPr>
              <a:defRPr sz="3800">
                <a:solidFill>
                  <a:schemeClr val="tx1">
                    <a:lumMod val="85000"/>
                    <a:lumOff val="15000"/>
                  </a:schemeClr>
                </a:solidFill>
                <a:latin typeface="+mj-lt"/>
              </a:defRPr>
            </a:lvl1pPr>
          </a:lstStyle>
          <a:p>
            <a:r>
              <a:rPr lang="en-US"/>
              <a:t>Click to add title</a:t>
            </a:r>
          </a:p>
        </p:txBody>
      </p:sp>
      <p:sp>
        <p:nvSpPr>
          <p:cNvPr id="20" name="Subtitle 2">
            <a:extLst>
              <a:ext uri="{FF2B5EF4-FFF2-40B4-BE49-F238E27FC236}">
                <a16:creationId xmlns:a16="http://schemas.microsoft.com/office/drawing/2014/main" id="{14C40663-56FC-4BDA-A2FD-599A32A8CD21}"/>
              </a:ext>
            </a:extLst>
          </p:cNvPr>
          <p:cNvSpPr>
            <a:spLocks noGrp="1"/>
          </p:cNvSpPr>
          <p:nvPr>
            <p:ph type="subTitle" idx="10" hasCustomPrompt="1"/>
          </p:nvPr>
        </p:nvSpPr>
        <p:spPr>
          <a:xfrm>
            <a:off x="4453128" y="1234440"/>
            <a:ext cx="6858000" cy="365760"/>
          </a:xfrm>
        </p:spPr>
        <p:txBody>
          <a:bodyPr>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30" name="Picture Placeholder 29" descr="An empty placeholder to add an image. Click on the placeholder and select the image that you wish to add.">
            <a:extLst>
              <a:ext uri="{FF2B5EF4-FFF2-40B4-BE49-F238E27FC236}">
                <a16:creationId xmlns:a16="http://schemas.microsoft.com/office/drawing/2014/main" id="{69A9EAF2-ED61-42E4-B65B-25E4AA320B13}"/>
              </a:ext>
            </a:extLst>
          </p:cNvPr>
          <p:cNvSpPr>
            <a:spLocks noGrp="1"/>
          </p:cNvSpPr>
          <p:nvPr>
            <p:ph type="pic" sz="quarter" idx="17" hasCustomPrompt="1"/>
          </p:nvPr>
        </p:nvSpPr>
        <p:spPr>
          <a:xfrm>
            <a:off x="0" y="0"/>
            <a:ext cx="3968496" cy="6858000"/>
          </a:xfrm>
          <a:noFill/>
        </p:spPr>
        <p:txBody>
          <a:bodyPr anchor="ctr" anchorCtr="0"/>
          <a:lstStyle>
            <a:lvl1pPr marL="0" indent="0" algn="ctr">
              <a:buNone/>
              <a:defRPr/>
            </a:lvl1pPr>
          </a:lstStyle>
          <a:p>
            <a:r>
              <a:rPr lang="en-US"/>
              <a:t>Add a picture</a:t>
            </a:r>
          </a:p>
        </p:txBody>
      </p:sp>
      <p:sp>
        <p:nvSpPr>
          <p:cNvPr id="22" name="Text Placeholder 3">
            <a:extLst>
              <a:ext uri="{FF2B5EF4-FFF2-40B4-BE49-F238E27FC236}">
                <a16:creationId xmlns:a16="http://schemas.microsoft.com/office/drawing/2014/main" id="{425F942B-DAF3-40B3-B77F-A8C9BE692B7D}"/>
              </a:ext>
            </a:extLst>
          </p:cNvPr>
          <p:cNvSpPr>
            <a:spLocks noGrp="1"/>
          </p:cNvSpPr>
          <p:nvPr>
            <p:ph type="body" sz="half" idx="11" hasCustomPrompt="1"/>
          </p:nvPr>
        </p:nvSpPr>
        <p:spPr>
          <a:xfrm>
            <a:off x="4453128" y="1828800"/>
            <a:ext cx="329184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3" name="Text Placeholder 3">
            <a:extLst>
              <a:ext uri="{FF2B5EF4-FFF2-40B4-BE49-F238E27FC236}">
                <a16:creationId xmlns:a16="http://schemas.microsoft.com/office/drawing/2014/main" id="{8FC874B6-474C-46DC-AB76-6E061A973B8A}"/>
              </a:ext>
            </a:extLst>
          </p:cNvPr>
          <p:cNvSpPr>
            <a:spLocks noGrp="1"/>
          </p:cNvSpPr>
          <p:nvPr>
            <p:ph type="body" sz="half" idx="12" hasCustomPrompt="1"/>
          </p:nvPr>
        </p:nvSpPr>
        <p:spPr>
          <a:xfrm>
            <a:off x="4453128" y="2194559"/>
            <a:ext cx="3291840" cy="3657600"/>
          </a:xfrm>
        </p:spPr>
        <p:txBody>
          <a:bodyPr numCol="1">
            <a:noAutofit/>
          </a:bodyPr>
          <a:lstStyle>
            <a:lvl1pPr marL="228600" indent="-228600">
              <a:lnSpc>
                <a:spcPts val="1400"/>
              </a:lnSpc>
              <a:spcBef>
                <a:spcPts val="0"/>
              </a:spcBef>
              <a:spcAft>
                <a:spcPts val="700"/>
              </a:spcAft>
              <a:buFont typeface="Arial" panose="020B0604020202020204" pitchFamily="34" charset="0"/>
              <a:buChar char="•"/>
              <a:tabLst/>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4" name="Text Placeholder 3">
            <a:extLst>
              <a:ext uri="{FF2B5EF4-FFF2-40B4-BE49-F238E27FC236}">
                <a16:creationId xmlns:a16="http://schemas.microsoft.com/office/drawing/2014/main" id="{C7B6AD5B-AEF5-4540-940C-B1E1FEA3BCAB}"/>
              </a:ext>
            </a:extLst>
          </p:cNvPr>
          <p:cNvSpPr>
            <a:spLocks noGrp="1"/>
          </p:cNvSpPr>
          <p:nvPr>
            <p:ph type="body" sz="half" idx="13" hasCustomPrompt="1"/>
          </p:nvPr>
        </p:nvSpPr>
        <p:spPr>
          <a:xfrm>
            <a:off x="8001000" y="1828800"/>
            <a:ext cx="329184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5" name="Text Placeholder 3">
            <a:extLst>
              <a:ext uri="{FF2B5EF4-FFF2-40B4-BE49-F238E27FC236}">
                <a16:creationId xmlns:a16="http://schemas.microsoft.com/office/drawing/2014/main" id="{02D6ECAC-8814-4C60-BF83-103E85E412C4}"/>
              </a:ext>
            </a:extLst>
          </p:cNvPr>
          <p:cNvSpPr>
            <a:spLocks noGrp="1"/>
          </p:cNvSpPr>
          <p:nvPr>
            <p:ph type="body" sz="half" idx="14" hasCustomPrompt="1"/>
          </p:nvPr>
        </p:nvSpPr>
        <p:spPr>
          <a:xfrm>
            <a:off x="8001000" y="2194560"/>
            <a:ext cx="3291840" cy="2011680"/>
          </a:xfrm>
        </p:spPr>
        <p:txBody>
          <a:bodyPr numCol="1">
            <a:noAutofit/>
          </a:bodyPr>
          <a:lstStyle>
            <a:lvl1pPr marL="0" indent="0">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8" name="Text Placeholder 27">
            <a:extLst>
              <a:ext uri="{FF2B5EF4-FFF2-40B4-BE49-F238E27FC236}">
                <a16:creationId xmlns:a16="http://schemas.microsoft.com/office/drawing/2014/main" id="{2BBF59D2-23BC-4077-814F-E2E3AE580999}"/>
              </a:ext>
            </a:extLst>
          </p:cNvPr>
          <p:cNvSpPr>
            <a:spLocks noGrp="1"/>
          </p:cNvSpPr>
          <p:nvPr>
            <p:ph type="body" sz="quarter" idx="16" hasCustomPrompt="1"/>
          </p:nvPr>
        </p:nvSpPr>
        <p:spPr>
          <a:xfrm>
            <a:off x="8001000" y="4379256"/>
            <a:ext cx="2286000" cy="1472903"/>
          </a:xfrm>
          <a:noFill/>
          <a:ln w="25400">
            <a:solidFill>
              <a:schemeClr val="bg2"/>
            </a:solidFill>
          </a:ln>
        </p:spPr>
        <p:txBody>
          <a:bodyPr lIns="182880" tIns="182880" rIns="182880" bIns="182880" anchor="t" anchorCtr="0">
            <a:noAutofit/>
          </a:bodyPr>
          <a:lstStyle>
            <a:lvl1pPr marL="0" indent="0" algn="l">
              <a:lnSpc>
                <a:spcPct val="100000"/>
              </a:lnSpc>
              <a:spcBef>
                <a:spcPts val="0"/>
              </a:spcBef>
              <a:buNone/>
              <a:defRPr sz="1400" b="1" i="0" cap="all" baseline="0">
                <a:solidFill>
                  <a:schemeClr val="accent2">
                    <a:lumMod val="50000"/>
                  </a:schemeClr>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text</a:t>
            </a:r>
          </a:p>
        </p:txBody>
      </p:sp>
      <p:sp>
        <p:nvSpPr>
          <p:cNvPr id="6" name="Text Placeholder 5">
            <a:extLst>
              <a:ext uri="{FF2B5EF4-FFF2-40B4-BE49-F238E27FC236}">
                <a16:creationId xmlns:a16="http://schemas.microsoft.com/office/drawing/2014/main" id="{0D26317B-51D7-0B25-F2DE-D12AF43DC82A}"/>
              </a:ext>
            </a:extLst>
          </p:cNvPr>
          <p:cNvSpPr>
            <a:spLocks noGrp="1"/>
          </p:cNvSpPr>
          <p:nvPr>
            <p:ph type="body" sz="quarter" idx="18" hasCustomPrompt="1"/>
          </p:nvPr>
        </p:nvSpPr>
        <p:spPr>
          <a:xfrm>
            <a:off x="8104372" y="4831415"/>
            <a:ext cx="2102035" cy="923926"/>
          </a:xfrm>
        </p:spPr>
        <p:txBody>
          <a:bodyPr/>
          <a:lstStyle>
            <a:lvl1pPr marL="0" indent="0">
              <a:buNone/>
              <a:defRPr sz="1200">
                <a:solidFill>
                  <a:schemeClr val="tx1"/>
                </a:solidFill>
              </a:defRPr>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a:t>Click to add text </a:t>
            </a:r>
          </a:p>
        </p:txBody>
      </p:sp>
      <p:sp>
        <p:nvSpPr>
          <p:cNvPr id="26" name="Text Placeholder 3">
            <a:extLst>
              <a:ext uri="{FF2B5EF4-FFF2-40B4-BE49-F238E27FC236}">
                <a16:creationId xmlns:a16="http://schemas.microsoft.com/office/drawing/2014/main" id="{65B16179-CC8B-4981-9526-8E3E08E72C6A}"/>
              </a:ext>
            </a:extLst>
          </p:cNvPr>
          <p:cNvSpPr>
            <a:spLocks noGrp="1"/>
          </p:cNvSpPr>
          <p:nvPr>
            <p:ph type="body" sz="half" idx="15" hasCustomPrompt="1"/>
          </p:nvPr>
        </p:nvSpPr>
        <p:spPr>
          <a:xfrm>
            <a:off x="4453128" y="6078071"/>
            <a:ext cx="6821424" cy="365760"/>
          </a:xfrm>
        </p:spPr>
        <p:txBody>
          <a:bodyPr bIns="0" numCol="1" anchor="t" anchorCtr="0">
            <a:noAutofit/>
          </a:bodyPr>
          <a:lstStyle>
            <a:lvl1pPr marL="0" indent="0">
              <a:lnSpc>
                <a:spcPts val="1400"/>
              </a:lnSpc>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4" name="Slide Number Placeholder 5">
            <a:extLst>
              <a:ext uri="{FF2B5EF4-FFF2-40B4-BE49-F238E27FC236}">
                <a16:creationId xmlns:a16="http://schemas.microsoft.com/office/drawing/2014/main" id="{08A89469-622B-8F34-ABA7-F43C49266D49}"/>
              </a:ext>
            </a:extLst>
          </p:cNvPr>
          <p:cNvSpPr>
            <a:spLocks noGrp="1"/>
          </p:cNvSpPr>
          <p:nvPr>
            <p:ph type="sldNum" sz="quarter" idx="4"/>
          </p:nvPr>
        </p:nvSpPr>
        <p:spPr>
          <a:xfrm>
            <a:off x="11274552" y="6078071"/>
            <a:ext cx="457200" cy="368448"/>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19032378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Recipe Layout 1">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5B73CD6-4AD9-41DA-9481-BA512E885FE5}"/>
              </a:ext>
            </a:extLst>
          </p:cNvPr>
          <p:cNvSpPr>
            <a:spLocks noGrp="1"/>
          </p:cNvSpPr>
          <p:nvPr>
            <p:ph type="title" hasCustomPrompt="1"/>
          </p:nvPr>
        </p:nvSpPr>
        <p:spPr>
          <a:xfrm>
            <a:off x="4453128" y="457200"/>
            <a:ext cx="6858000" cy="609411"/>
          </a:xfrm>
          <a:prstGeom prst="rect">
            <a:avLst/>
          </a:prstGeom>
        </p:spPr>
        <p:txBody>
          <a:bodyPr lIns="91440" tIns="0" bIns="0" anchor="t" anchorCtr="0">
            <a:noAutofit/>
          </a:bodyPr>
          <a:lstStyle>
            <a:lvl1pPr>
              <a:lnSpc>
                <a:spcPct val="90000"/>
              </a:lnSpc>
              <a:defRPr sz="3800">
                <a:solidFill>
                  <a:schemeClr val="tx1">
                    <a:lumMod val="85000"/>
                    <a:lumOff val="15000"/>
                  </a:schemeClr>
                </a:solidFill>
                <a:latin typeface="+mj-lt"/>
              </a:defRPr>
            </a:lvl1pPr>
          </a:lstStyle>
          <a:p>
            <a:r>
              <a:rPr lang="en-US"/>
              <a:t>Click to add title</a:t>
            </a:r>
          </a:p>
        </p:txBody>
      </p:sp>
      <p:sp>
        <p:nvSpPr>
          <p:cNvPr id="20" name="Subtitle 2">
            <a:extLst>
              <a:ext uri="{FF2B5EF4-FFF2-40B4-BE49-F238E27FC236}">
                <a16:creationId xmlns:a16="http://schemas.microsoft.com/office/drawing/2014/main" id="{F41F7CAD-B5BC-36F0-94FE-05FCE6E68801}"/>
              </a:ext>
            </a:extLst>
          </p:cNvPr>
          <p:cNvSpPr>
            <a:spLocks noGrp="1"/>
          </p:cNvSpPr>
          <p:nvPr>
            <p:ph type="subTitle" idx="11" hasCustomPrompt="1"/>
          </p:nvPr>
        </p:nvSpPr>
        <p:spPr>
          <a:xfrm>
            <a:off x="4453127" y="1234440"/>
            <a:ext cx="6857999" cy="365760"/>
          </a:xfrm>
        </p:spPr>
        <p:txBody>
          <a:bodyPr>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4" name="Picture Placeholder 4">
            <a:extLst>
              <a:ext uri="{FF2B5EF4-FFF2-40B4-BE49-F238E27FC236}">
                <a16:creationId xmlns:a16="http://schemas.microsoft.com/office/drawing/2014/main" id="{E2097EA0-E1A4-437B-A23F-488927B95FE3}"/>
              </a:ext>
            </a:extLst>
          </p:cNvPr>
          <p:cNvSpPr>
            <a:spLocks noGrp="1"/>
          </p:cNvSpPr>
          <p:nvPr>
            <p:ph type="pic" sz="quarter" idx="10" hasCustomPrompt="1"/>
          </p:nvPr>
        </p:nvSpPr>
        <p:spPr>
          <a:xfrm>
            <a:off x="0" y="0"/>
            <a:ext cx="3971109" cy="6858000"/>
          </a:xfrm>
          <a:noFill/>
        </p:spPr>
        <p:txBody>
          <a:bodyPr anchor="ctr"/>
          <a:lstStyle>
            <a:lvl1pPr marL="0" indent="0" algn="ctr">
              <a:buNone/>
              <a:defRPr/>
            </a:lvl1pPr>
          </a:lstStyle>
          <a:p>
            <a:r>
              <a:rPr lang="en-US"/>
              <a:t>Add a picture </a:t>
            </a:r>
          </a:p>
        </p:txBody>
      </p:sp>
      <p:sp>
        <p:nvSpPr>
          <p:cNvPr id="22" name="Text Placeholder 3">
            <a:extLst>
              <a:ext uri="{FF2B5EF4-FFF2-40B4-BE49-F238E27FC236}">
                <a16:creationId xmlns:a16="http://schemas.microsoft.com/office/drawing/2014/main" id="{286B12DA-FA09-A9F6-13EE-795F5152B5B7}"/>
              </a:ext>
            </a:extLst>
          </p:cNvPr>
          <p:cNvSpPr>
            <a:spLocks noGrp="1"/>
          </p:cNvSpPr>
          <p:nvPr>
            <p:ph type="body" sz="half" idx="12" hasCustomPrompt="1"/>
          </p:nvPr>
        </p:nvSpPr>
        <p:spPr>
          <a:xfrm>
            <a:off x="4453128" y="1828800"/>
            <a:ext cx="329184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3" name="Text Placeholder 3">
            <a:extLst>
              <a:ext uri="{FF2B5EF4-FFF2-40B4-BE49-F238E27FC236}">
                <a16:creationId xmlns:a16="http://schemas.microsoft.com/office/drawing/2014/main" id="{7360E21A-8528-AA7D-38F2-EF7EFC92CF36}"/>
              </a:ext>
            </a:extLst>
          </p:cNvPr>
          <p:cNvSpPr>
            <a:spLocks noGrp="1"/>
          </p:cNvSpPr>
          <p:nvPr>
            <p:ph type="body" sz="half" idx="13" hasCustomPrompt="1"/>
          </p:nvPr>
        </p:nvSpPr>
        <p:spPr>
          <a:xfrm>
            <a:off x="4453128" y="2194559"/>
            <a:ext cx="3291840" cy="2000923"/>
          </a:xfrm>
        </p:spPr>
        <p:txBody>
          <a:bodyPr numCol="1">
            <a:noAutofit/>
          </a:bodyPr>
          <a:lstStyle>
            <a:lvl1pPr marL="228600" indent="-228600" hangingPunct="0">
              <a:lnSpc>
                <a:spcPts val="1400"/>
              </a:lnSpc>
              <a:spcBef>
                <a:spcPts val="0"/>
              </a:spcBef>
              <a:spcAft>
                <a:spcPts val="700"/>
              </a:spcAft>
              <a:buFont typeface="Arial" panose="020B0604020202020204" pitchFamily="34" charset="0"/>
              <a:buChar char="•"/>
              <a:tabLst>
                <a:tab pos="112713" algn="r"/>
                <a:tab pos="233363" algn="l"/>
              </a:tabLst>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6" name="Text Placeholder 27">
            <a:extLst>
              <a:ext uri="{FF2B5EF4-FFF2-40B4-BE49-F238E27FC236}">
                <a16:creationId xmlns:a16="http://schemas.microsoft.com/office/drawing/2014/main" id="{EF397C28-0C1D-A853-FDE9-F0E8F3CE6ADA}"/>
              </a:ext>
            </a:extLst>
          </p:cNvPr>
          <p:cNvSpPr>
            <a:spLocks noGrp="1"/>
          </p:cNvSpPr>
          <p:nvPr>
            <p:ph type="body" sz="quarter" idx="16" hasCustomPrompt="1"/>
          </p:nvPr>
        </p:nvSpPr>
        <p:spPr>
          <a:xfrm>
            <a:off x="4453127" y="4447715"/>
            <a:ext cx="2382677" cy="1373775"/>
          </a:xfrm>
          <a:noFill/>
          <a:ln w="25400">
            <a:solidFill>
              <a:schemeClr val="bg2"/>
            </a:solidFill>
          </a:ln>
        </p:spPr>
        <p:txBody>
          <a:bodyPr lIns="182880" tIns="137160" rIns="182880" bIns="182880" anchor="t" anchorCtr="0">
            <a:noAutofit/>
          </a:bodyPr>
          <a:lstStyle>
            <a:lvl1pPr marL="0" indent="0" algn="l">
              <a:lnSpc>
                <a:spcPct val="100000"/>
              </a:lnSpc>
              <a:spcBef>
                <a:spcPts val="0"/>
              </a:spcBef>
              <a:buNone/>
              <a:defRPr sz="1400" b="1" i="0" cap="all" baseline="0">
                <a:solidFill>
                  <a:schemeClr val="accent2">
                    <a:lumMod val="50000"/>
                  </a:schemeClr>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text</a:t>
            </a:r>
          </a:p>
        </p:txBody>
      </p:sp>
      <p:sp>
        <p:nvSpPr>
          <p:cNvPr id="6" name="Text Placeholder 5">
            <a:extLst>
              <a:ext uri="{FF2B5EF4-FFF2-40B4-BE49-F238E27FC236}">
                <a16:creationId xmlns:a16="http://schemas.microsoft.com/office/drawing/2014/main" id="{75FF0A15-82B0-95DF-9F8F-19D2C68E1CC8}"/>
              </a:ext>
            </a:extLst>
          </p:cNvPr>
          <p:cNvSpPr>
            <a:spLocks noGrp="1"/>
          </p:cNvSpPr>
          <p:nvPr>
            <p:ph type="body" sz="quarter" idx="18" hasCustomPrompt="1"/>
          </p:nvPr>
        </p:nvSpPr>
        <p:spPr>
          <a:xfrm>
            <a:off x="4536228" y="4831975"/>
            <a:ext cx="2214282" cy="913533"/>
          </a:xfrm>
        </p:spPr>
        <p:txBody>
          <a:bodyPr/>
          <a:lstStyle>
            <a:lvl1pPr marL="0" indent="0">
              <a:buNone/>
              <a:defRPr sz="1200"/>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a:t>Click to add text</a:t>
            </a:r>
          </a:p>
        </p:txBody>
      </p:sp>
      <p:sp>
        <p:nvSpPr>
          <p:cNvPr id="24" name="Text Placeholder 3">
            <a:extLst>
              <a:ext uri="{FF2B5EF4-FFF2-40B4-BE49-F238E27FC236}">
                <a16:creationId xmlns:a16="http://schemas.microsoft.com/office/drawing/2014/main" id="{D873DCFF-5889-873A-FEF4-22E59DC24696}"/>
              </a:ext>
            </a:extLst>
          </p:cNvPr>
          <p:cNvSpPr>
            <a:spLocks noGrp="1"/>
          </p:cNvSpPr>
          <p:nvPr>
            <p:ph type="body" sz="half" idx="14" hasCustomPrompt="1"/>
          </p:nvPr>
        </p:nvSpPr>
        <p:spPr>
          <a:xfrm>
            <a:off x="8001000" y="1828800"/>
            <a:ext cx="329184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5" name="Text Placeholder 3">
            <a:extLst>
              <a:ext uri="{FF2B5EF4-FFF2-40B4-BE49-F238E27FC236}">
                <a16:creationId xmlns:a16="http://schemas.microsoft.com/office/drawing/2014/main" id="{5FAC96DB-FC65-87E4-1980-B1FF3C628DB0}"/>
              </a:ext>
            </a:extLst>
          </p:cNvPr>
          <p:cNvSpPr>
            <a:spLocks noGrp="1"/>
          </p:cNvSpPr>
          <p:nvPr>
            <p:ph type="body" sz="half" idx="15" hasCustomPrompt="1"/>
          </p:nvPr>
        </p:nvSpPr>
        <p:spPr>
          <a:xfrm>
            <a:off x="8001000" y="2194559"/>
            <a:ext cx="3291840" cy="3550949"/>
          </a:xfrm>
        </p:spPr>
        <p:txBody>
          <a:bodyPr numCol="1">
            <a:noAutofit/>
          </a:bodyPr>
          <a:lstStyle>
            <a:lvl1pPr marL="0" indent="0">
              <a:spcBef>
                <a:spcPts val="600"/>
              </a:spcBef>
              <a:spcAft>
                <a:spcPts val="1000"/>
              </a:spcAft>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7" name="Text Placeholder 3">
            <a:extLst>
              <a:ext uri="{FF2B5EF4-FFF2-40B4-BE49-F238E27FC236}">
                <a16:creationId xmlns:a16="http://schemas.microsoft.com/office/drawing/2014/main" id="{39717C9F-E573-041C-8212-A9E04D40638D}"/>
              </a:ext>
            </a:extLst>
          </p:cNvPr>
          <p:cNvSpPr>
            <a:spLocks noGrp="1"/>
          </p:cNvSpPr>
          <p:nvPr>
            <p:ph type="body" sz="half" idx="17" hasCustomPrompt="1"/>
          </p:nvPr>
        </p:nvSpPr>
        <p:spPr>
          <a:xfrm>
            <a:off x="4453127" y="6061039"/>
            <a:ext cx="6821425" cy="385480"/>
          </a:xfrm>
        </p:spPr>
        <p:txBody>
          <a:bodyPr bIns="0" numCol="1" anchor="t" anchorCtr="0">
            <a:noAutofit/>
          </a:bodyPr>
          <a:lstStyle>
            <a:lvl1pPr marL="0" indent="0">
              <a:lnSpc>
                <a:spcPts val="1400"/>
              </a:lnSpc>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6" name="Slide Number Placeholder 5">
            <a:extLst>
              <a:ext uri="{FF2B5EF4-FFF2-40B4-BE49-F238E27FC236}">
                <a16:creationId xmlns:a16="http://schemas.microsoft.com/office/drawing/2014/main" id="{7B87CD47-95A7-4ABC-AD12-8F916194D62B}"/>
              </a:ext>
            </a:extLst>
          </p:cNvPr>
          <p:cNvSpPr>
            <a:spLocks noGrp="1"/>
          </p:cNvSpPr>
          <p:nvPr>
            <p:ph type="sldNum" sz="quarter" idx="4"/>
          </p:nvPr>
        </p:nvSpPr>
        <p:spPr>
          <a:xfrm>
            <a:off x="11274552" y="6061039"/>
            <a:ext cx="457200" cy="38548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379568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Recipe Layout 3">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6B7BA88D-F843-4122-A255-381B3A7EE79F}"/>
              </a:ext>
            </a:extLst>
          </p:cNvPr>
          <p:cNvSpPr>
            <a:spLocks noGrp="1"/>
          </p:cNvSpPr>
          <p:nvPr>
            <p:ph type="title" hasCustomPrompt="1"/>
          </p:nvPr>
        </p:nvSpPr>
        <p:spPr>
          <a:xfrm>
            <a:off x="4450080" y="457200"/>
            <a:ext cx="6858000" cy="731520"/>
          </a:xfrm>
          <a:prstGeom prst="rect">
            <a:avLst/>
          </a:prstGeom>
        </p:spPr>
        <p:txBody>
          <a:bodyPr lIns="91440" tIns="0" rIns="0" bIns="91440" anchor="t" anchorCtr="0">
            <a:noAutofit/>
          </a:bodyPr>
          <a:lstStyle>
            <a:lvl1pPr>
              <a:defRPr sz="3800">
                <a:solidFill>
                  <a:schemeClr val="tx1">
                    <a:lumMod val="85000"/>
                    <a:lumOff val="15000"/>
                  </a:schemeClr>
                </a:solidFill>
              </a:defRPr>
            </a:lvl1pPr>
          </a:lstStyle>
          <a:p>
            <a:r>
              <a:rPr lang="en-US"/>
              <a:t>Click to add title</a:t>
            </a:r>
          </a:p>
        </p:txBody>
      </p:sp>
      <p:sp>
        <p:nvSpPr>
          <p:cNvPr id="20" name="Subtitle 2">
            <a:extLst>
              <a:ext uri="{FF2B5EF4-FFF2-40B4-BE49-F238E27FC236}">
                <a16:creationId xmlns:a16="http://schemas.microsoft.com/office/drawing/2014/main" id="{14C40663-56FC-4BDA-A2FD-599A32A8CD21}"/>
              </a:ext>
            </a:extLst>
          </p:cNvPr>
          <p:cNvSpPr>
            <a:spLocks noGrp="1"/>
          </p:cNvSpPr>
          <p:nvPr>
            <p:ph type="subTitle" idx="10" hasCustomPrompt="1"/>
          </p:nvPr>
        </p:nvSpPr>
        <p:spPr>
          <a:xfrm>
            <a:off x="4450080" y="1234440"/>
            <a:ext cx="6858000" cy="399876"/>
          </a:xfrm>
        </p:spPr>
        <p:txBody>
          <a:bodyPr lIns="91440">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3" name="Rectangle 2">
            <a:extLst>
              <a:ext uri="{FF2B5EF4-FFF2-40B4-BE49-F238E27FC236}">
                <a16:creationId xmlns:a16="http://schemas.microsoft.com/office/drawing/2014/main" id="{F9B3E8FC-A34C-B9D5-8365-5C51439D7BC1}"/>
              </a:ext>
              <a:ext uri="{C183D7F6-B498-43B3-948B-1728B52AA6E4}">
                <adec:decorative xmlns:adec="http://schemas.microsoft.com/office/drawing/2017/decorative" val="1"/>
              </a:ext>
            </a:extLst>
          </p:cNvPr>
          <p:cNvSpPr/>
          <p:nvPr userDrawn="1"/>
        </p:nvSpPr>
        <p:spPr>
          <a:xfrm>
            <a:off x="0" y="0"/>
            <a:ext cx="3968496" cy="6858000"/>
          </a:xfrm>
          <a:prstGeom prst="rect">
            <a:avLst/>
          </a:prstGeom>
          <a:solidFill>
            <a:schemeClr val="bg2">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 Placeholder 3">
            <a:extLst>
              <a:ext uri="{FF2B5EF4-FFF2-40B4-BE49-F238E27FC236}">
                <a16:creationId xmlns:a16="http://schemas.microsoft.com/office/drawing/2014/main" id="{425F942B-DAF3-40B3-B77F-A8C9BE692B7D}"/>
              </a:ext>
            </a:extLst>
          </p:cNvPr>
          <p:cNvSpPr>
            <a:spLocks noGrp="1"/>
          </p:cNvSpPr>
          <p:nvPr>
            <p:ph type="body" sz="half" idx="11" hasCustomPrompt="1"/>
          </p:nvPr>
        </p:nvSpPr>
        <p:spPr>
          <a:xfrm>
            <a:off x="457200" y="457200"/>
            <a:ext cx="3017520" cy="365760"/>
          </a:xfrm>
        </p:spPr>
        <p:txBody>
          <a:bodyPr>
            <a:noAutofit/>
          </a:bodyPr>
          <a:lstStyle>
            <a:lvl1pPr marL="0" indent="0" algn="l">
              <a:buNone/>
              <a:defRPr sz="1400" b="1" i="0" cap="all" spc="100" baseline="0">
                <a:solidFill>
                  <a:schemeClr val="tx1"/>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3" name="Text Placeholder 3">
            <a:extLst>
              <a:ext uri="{FF2B5EF4-FFF2-40B4-BE49-F238E27FC236}">
                <a16:creationId xmlns:a16="http://schemas.microsoft.com/office/drawing/2014/main" id="{8FC874B6-474C-46DC-AB76-6E061A973B8A}"/>
              </a:ext>
            </a:extLst>
          </p:cNvPr>
          <p:cNvSpPr>
            <a:spLocks noGrp="1"/>
          </p:cNvSpPr>
          <p:nvPr>
            <p:ph type="body" sz="half" idx="12" hasCustomPrompt="1"/>
          </p:nvPr>
        </p:nvSpPr>
        <p:spPr>
          <a:xfrm>
            <a:off x="457200" y="822960"/>
            <a:ext cx="3017520" cy="4825486"/>
          </a:xfrm>
        </p:spPr>
        <p:txBody>
          <a:bodyPr numCol="1">
            <a:noAutofit/>
          </a:bodyPr>
          <a:lstStyle>
            <a:lvl1pPr marL="228600" indent="-228600">
              <a:lnSpc>
                <a:spcPts val="1400"/>
              </a:lnSpc>
              <a:spcBef>
                <a:spcPts val="0"/>
              </a:spcBef>
              <a:spcAft>
                <a:spcPts val="700"/>
              </a:spcAft>
              <a:buFont typeface="Arial" panose="020B0604020202020204" pitchFamily="34" charset="0"/>
              <a:buChar char="•"/>
              <a:tabLst>
                <a:tab pos="112713" algn="r"/>
                <a:tab pos="233363" algn="l"/>
              </a:tabLst>
              <a:defRPr sz="1200" baseline="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6" name="Text Placeholder 3">
            <a:extLst>
              <a:ext uri="{FF2B5EF4-FFF2-40B4-BE49-F238E27FC236}">
                <a16:creationId xmlns:a16="http://schemas.microsoft.com/office/drawing/2014/main" id="{65B16179-CC8B-4981-9526-8E3E08E72C6A}"/>
              </a:ext>
            </a:extLst>
          </p:cNvPr>
          <p:cNvSpPr>
            <a:spLocks noGrp="1"/>
          </p:cNvSpPr>
          <p:nvPr>
            <p:ph type="body" sz="half" idx="15" hasCustomPrompt="1"/>
          </p:nvPr>
        </p:nvSpPr>
        <p:spPr>
          <a:xfrm>
            <a:off x="457200" y="5899670"/>
            <a:ext cx="3017520" cy="590774"/>
          </a:xfrm>
        </p:spPr>
        <p:txBody>
          <a:bodyPr bIns="0" numCol="1" anchor="t" anchorCtr="0">
            <a:noAutofit/>
          </a:bodyPr>
          <a:lstStyle>
            <a:lvl1pPr marL="0" indent="0">
              <a:lnSpc>
                <a:spcPts val="1400"/>
              </a:lnSpc>
              <a:spcBef>
                <a:spcPts val="0"/>
              </a:spcBef>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9" name="Text Placeholder 8">
            <a:extLst>
              <a:ext uri="{FF2B5EF4-FFF2-40B4-BE49-F238E27FC236}">
                <a16:creationId xmlns:a16="http://schemas.microsoft.com/office/drawing/2014/main" id="{25014CF3-9F46-B306-A321-E12B99157F07}"/>
              </a:ext>
            </a:extLst>
          </p:cNvPr>
          <p:cNvSpPr>
            <a:spLocks noGrp="1"/>
          </p:cNvSpPr>
          <p:nvPr>
            <p:ph type="body" sz="quarter" idx="33" hasCustomPrompt="1"/>
          </p:nvPr>
        </p:nvSpPr>
        <p:spPr>
          <a:xfrm>
            <a:off x="4294095" y="1828798"/>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29" name="Text Placeholder 3">
            <a:extLst>
              <a:ext uri="{FF2B5EF4-FFF2-40B4-BE49-F238E27FC236}">
                <a16:creationId xmlns:a16="http://schemas.microsoft.com/office/drawing/2014/main" id="{B934946C-9253-40AA-84F7-378E3106E765}"/>
              </a:ext>
            </a:extLst>
          </p:cNvPr>
          <p:cNvSpPr>
            <a:spLocks noGrp="1"/>
          </p:cNvSpPr>
          <p:nvPr>
            <p:ph type="body" sz="half" idx="21" hasCustomPrompt="1"/>
          </p:nvPr>
        </p:nvSpPr>
        <p:spPr>
          <a:xfrm>
            <a:off x="4911773" y="1828798"/>
            <a:ext cx="2377440" cy="137160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5" name="Picture Placeholder 29" descr="An empty placeholder to add an image. Click on the placeholder and select the image that you wish to add.">
            <a:extLst>
              <a:ext uri="{FF2B5EF4-FFF2-40B4-BE49-F238E27FC236}">
                <a16:creationId xmlns:a16="http://schemas.microsoft.com/office/drawing/2014/main" id="{1216BA9B-211A-403E-8645-BA7B4B237633}"/>
              </a:ext>
            </a:extLst>
          </p:cNvPr>
          <p:cNvSpPr>
            <a:spLocks noGrp="1"/>
          </p:cNvSpPr>
          <p:nvPr>
            <p:ph type="pic" sz="quarter" idx="19" hasCustomPrompt="1"/>
          </p:nvPr>
        </p:nvSpPr>
        <p:spPr>
          <a:xfrm>
            <a:off x="7536029" y="1828798"/>
            <a:ext cx="1645920" cy="1371600"/>
          </a:xfrm>
          <a:noFill/>
        </p:spPr>
        <p:txBody>
          <a:bodyPr anchor="ctr" anchorCtr="0">
            <a:normAutofit/>
          </a:bodyPr>
          <a:lstStyle>
            <a:lvl1pPr marL="0" indent="0" algn="ctr">
              <a:buNone/>
              <a:defRPr sz="2000"/>
            </a:lvl1pPr>
          </a:lstStyle>
          <a:p>
            <a:r>
              <a:rPr lang="en-US"/>
              <a:t>Add a picture</a:t>
            </a:r>
          </a:p>
        </p:txBody>
      </p:sp>
      <p:sp>
        <p:nvSpPr>
          <p:cNvPr id="10" name="Text Placeholder 8">
            <a:extLst>
              <a:ext uri="{FF2B5EF4-FFF2-40B4-BE49-F238E27FC236}">
                <a16:creationId xmlns:a16="http://schemas.microsoft.com/office/drawing/2014/main" id="{5C47D7B1-0313-A237-578A-846401657F08}"/>
              </a:ext>
            </a:extLst>
          </p:cNvPr>
          <p:cNvSpPr>
            <a:spLocks noGrp="1"/>
          </p:cNvSpPr>
          <p:nvPr>
            <p:ph type="body" sz="quarter" idx="34" hasCustomPrompt="1"/>
          </p:nvPr>
        </p:nvSpPr>
        <p:spPr>
          <a:xfrm>
            <a:off x="4294095" y="3421379"/>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38" name="Text Placeholder 3">
            <a:extLst>
              <a:ext uri="{FF2B5EF4-FFF2-40B4-BE49-F238E27FC236}">
                <a16:creationId xmlns:a16="http://schemas.microsoft.com/office/drawing/2014/main" id="{EED0BB26-D2F7-4112-BAFC-D9A66C9DD5EE}"/>
              </a:ext>
            </a:extLst>
          </p:cNvPr>
          <p:cNvSpPr>
            <a:spLocks noGrp="1"/>
          </p:cNvSpPr>
          <p:nvPr>
            <p:ph type="body" sz="half" idx="27" hasCustomPrompt="1"/>
          </p:nvPr>
        </p:nvSpPr>
        <p:spPr>
          <a:xfrm>
            <a:off x="4911773" y="3421379"/>
            <a:ext cx="2377440" cy="137160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40" name="Picture Placeholder 29" descr="An empty placeholder to add an image. Click on the placeholder and select the image that you wish to add.">
            <a:extLst>
              <a:ext uri="{FF2B5EF4-FFF2-40B4-BE49-F238E27FC236}">
                <a16:creationId xmlns:a16="http://schemas.microsoft.com/office/drawing/2014/main" id="{200F5F5B-FD46-4295-B012-F670E320EA6D}"/>
              </a:ext>
            </a:extLst>
          </p:cNvPr>
          <p:cNvSpPr>
            <a:spLocks noGrp="1"/>
          </p:cNvSpPr>
          <p:nvPr>
            <p:ph type="pic" sz="quarter" idx="29" hasCustomPrompt="1"/>
          </p:nvPr>
        </p:nvSpPr>
        <p:spPr>
          <a:xfrm>
            <a:off x="7536029" y="3426459"/>
            <a:ext cx="1645920" cy="1371600"/>
          </a:xfrm>
          <a:noFill/>
        </p:spPr>
        <p:txBody>
          <a:bodyPr anchor="ctr" anchorCtr="0">
            <a:normAutofit/>
          </a:bodyPr>
          <a:lstStyle>
            <a:lvl1pPr marL="0" indent="0" algn="ctr">
              <a:buNone/>
              <a:defRPr sz="2000"/>
            </a:lvl1pPr>
          </a:lstStyle>
          <a:p>
            <a:r>
              <a:rPr lang="en-US"/>
              <a:t>Add a picture</a:t>
            </a:r>
          </a:p>
        </p:txBody>
      </p:sp>
      <p:sp>
        <p:nvSpPr>
          <p:cNvPr id="11" name="Text Placeholder 8">
            <a:extLst>
              <a:ext uri="{FF2B5EF4-FFF2-40B4-BE49-F238E27FC236}">
                <a16:creationId xmlns:a16="http://schemas.microsoft.com/office/drawing/2014/main" id="{2A867797-E0E8-323E-39BA-BC807137AF09}"/>
              </a:ext>
            </a:extLst>
          </p:cNvPr>
          <p:cNvSpPr>
            <a:spLocks noGrp="1"/>
          </p:cNvSpPr>
          <p:nvPr>
            <p:ph type="body" sz="quarter" idx="35" hasCustomPrompt="1"/>
          </p:nvPr>
        </p:nvSpPr>
        <p:spPr>
          <a:xfrm>
            <a:off x="4294095" y="5024120"/>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39" name="Text Placeholder 3">
            <a:extLst>
              <a:ext uri="{FF2B5EF4-FFF2-40B4-BE49-F238E27FC236}">
                <a16:creationId xmlns:a16="http://schemas.microsoft.com/office/drawing/2014/main" id="{647B97E8-F206-4899-A05D-3CEA7763CBD7}"/>
              </a:ext>
            </a:extLst>
          </p:cNvPr>
          <p:cNvSpPr>
            <a:spLocks noGrp="1"/>
          </p:cNvSpPr>
          <p:nvPr>
            <p:ph type="body" sz="half" idx="28" hasCustomPrompt="1"/>
          </p:nvPr>
        </p:nvSpPr>
        <p:spPr>
          <a:xfrm>
            <a:off x="4911773" y="5013960"/>
            <a:ext cx="2377440" cy="138176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42" name="Picture Placeholder 29" descr="An empty placeholder to add an image. Click on the placeholder and select the image that you wish to add.">
            <a:extLst>
              <a:ext uri="{FF2B5EF4-FFF2-40B4-BE49-F238E27FC236}">
                <a16:creationId xmlns:a16="http://schemas.microsoft.com/office/drawing/2014/main" id="{A15085C5-1FA2-4C89-A410-A151654D4090}"/>
              </a:ext>
            </a:extLst>
          </p:cNvPr>
          <p:cNvSpPr>
            <a:spLocks noGrp="1"/>
          </p:cNvSpPr>
          <p:nvPr>
            <p:ph type="pic" sz="quarter" idx="31" hasCustomPrompt="1"/>
          </p:nvPr>
        </p:nvSpPr>
        <p:spPr>
          <a:xfrm>
            <a:off x="7531829" y="5024120"/>
            <a:ext cx="1645920" cy="1371600"/>
          </a:xfrm>
          <a:noFill/>
        </p:spPr>
        <p:txBody>
          <a:bodyPr anchor="ctr" anchorCtr="0">
            <a:normAutofit/>
          </a:bodyPr>
          <a:lstStyle>
            <a:lvl1pPr marL="0" indent="0" algn="ctr">
              <a:buNone/>
              <a:defRPr sz="2000"/>
            </a:lvl1pPr>
          </a:lstStyle>
          <a:p>
            <a:r>
              <a:rPr lang="en-US"/>
              <a:t>Add a picture</a:t>
            </a:r>
          </a:p>
        </p:txBody>
      </p:sp>
      <p:sp>
        <p:nvSpPr>
          <p:cNvPr id="30" name="Picture Placeholder 29" descr="An empty placeholder to add an image. Click on the placeholder and select the image that you wish to add.">
            <a:extLst>
              <a:ext uri="{FF2B5EF4-FFF2-40B4-BE49-F238E27FC236}">
                <a16:creationId xmlns:a16="http://schemas.microsoft.com/office/drawing/2014/main" id="{69A9EAF2-ED61-42E4-B65B-25E4AA320B13}"/>
              </a:ext>
            </a:extLst>
          </p:cNvPr>
          <p:cNvSpPr>
            <a:spLocks noGrp="1"/>
          </p:cNvSpPr>
          <p:nvPr>
            <p:ph type="pic" sz="quarter" idx="17" hasCustomPrompt="1"/>
          </p:nvPr>
        </p:nvSpPr>
        <p:spPr>
          <a:xfrm>
            <a:off x="9441396" y="1828798"/>
            <a:ext cx="1828800" cy="2606040"/>
          </a:xfrm>
          <a:noFill/>
        </p:spPr>
        <p:txBody>
          <a:bodyPr anchor="ctr" anchorCtr="0">
            <a:normAutofit/>
          </a:bodyPr>
          <a:lstStyle>
            <a:lvl1pPr marL="0" indent="0" algn="ctr">
              <a:buNone/>
              <a:defRPr sz="2000"/>
            </a:lvl1pPr>
          </a:lstStyle>
          <a:p>
            <a:r>
              <a:rPr lang="en-US"/>
              <a:t>Add a picture</a:t>
            </a:r>
          </a:p>
        </p:txBody>
      </p:sp>
      <p:sp>
        <p:nvSpPr>
          <p:cNvPr id="6" name="Text Placeholder 27">
            <a:extLst>
              <a:ext uri="{FF2B5EF4-FFF2-40B4-BE49-F238E27FC236}">
                <a16:creationId xmlns:a16="http://schemas.microsoft.com/office/drawing/2014/main" id="{F5C877D0-8422-E1CB-B1E1-D9E7DA64E90E}"/>
              </a:ext>
            </a:extLst>
          </p:cNvPr>
          <p:cNvSpPr>
            <a:spLocks noGrp="1"/>
          </p:cNvSpPr>
          <p:nvPr>
            <p:ph type="body" sz="quarter" idx="32" hasCustomPrompt="1"/>
          </p:nvPr>
        </p:nvSpPr>
        <p:spPr>
          <a:xfrm>
            <a:off x="9445752" y="4670264"/>
            <a:ext cx="1824444" cy="1725456"/>
          </a:xfrm>
          <a:noFill/>
          <a:ln w="25400">
            <a:solidFill>
              <a:schemeClr val="bg2"/>
            </a:solidFill>
          </a:ln>
        </p:spPr>
        <p:txBody>
          <a:bodyPr lIns="182880" tIns="365760" rIns="182880" bIns="182880" anchor="t" anchorCtr="0">
            <a:noAutofit/>
          </a:bodyPr>
          <a:lstStyle>
            <a:lvl1pPr marL="0" indent="0" algn="l">
              <a:lnSpc>
                <a:spcPct val="100000"/>
              </a:lnSpc>
              <a:spcBef>
                <a:spcPts val="0"/>
              </a:spcBef>
              <a:buNone/>
              <a:defRPr sz="1400" b="1" i="0" cap="all" baseline="0">
                <a:solidFill>
                  <a:schemeClr val="accent2">
                    <a:lumMod val="50000"/>
                  </a:schemeClr>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a:t>
            </a:r>
          </a:p>
        </p:txBody>
      </p:sp>
      <p:sp>
        <p:nvSpPr>
          <p:cNvPr id="7" name="Text Placeholder 5">
            <a:extLst>
              <a:ext uri="{FF2B5EF4-FFF2-40B4-BE49-F238E27FC236}">
                <a16:creationId xmlns:a16="http://schemas.microsoft.com/office/drawing/2014/main" id="{491A1D48-EEE9-45E6-8E9E-0B0DA4BC1E1C}"/>
              </a:ext>
            </a:extLst>
          </p:cNvPr>
          <p:cNvSpPr>
            <a:spLocks noGrp="1"/>
          </p:cNvSpPr>
          <p:nvPr>
            <p:ph type="body" sz="quarter" idx="18" hasCustomPrompt="1"/>
          </p:nvPr>
        </p:nvSpPr>
        <p:spPr>
          <a:xfrm>
            <a:off x="9549124" y="5432611"/>
            <a:ext cx="1677623" cy="772159"/>
          </a:xfrm>
        </p:spPr>
        <p:txBody>
          <a:bodyPr/>
          <a:lstStyle>
            <a:lvl1pPr marL="0" indent="0">
              <a:buNone/>
              <a:defRPr sz="1200">
                <a:solidFill>
                  <a:schemeClr val="tx1"/>
                </a:solidFill>
              </a:defRPr>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a:t>Click to add text </a:t>
            </a:r>
          </a:p>
        </p:txBody>
      </p:sp>
      <p:sp>
        <p:nvSpPr>
          <p:cNvPr id="5" name="Slide Number Placeholder 5">
            <a:extLst>
              <a:ext uri="{FF2B5EF4-FFF2-40B4-BE49-F238E27FC236}">
                <a16:creationId xmlns:a16="http://schemas.microsoft.com/office/drawing/2014/main" id="{9FCE6334-5F06-631B-050F-C708EE225327}"/>
              </a:ext>
            </a:extLst>
          </p:cNvPr>
          <p:cNvSpPr>
            <a:spLocks noGrp="1"/>
          </p:cNvSpPr>
          <p:nvPr>
            <p:ph type="sldNum" sz="quarter" idx="4"/>
          </p:nvPr>
        </p:nvSpPr>
        <p:spPr>
          <a:xfrm>
            <a:off x="11274552" y="5989319"/>
            <a:ext cx="457200" cy="45720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22561703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Recipe Layout 4">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15E4DD4-EC55-FD1C-4BAA-1B110252D733}"/>
              </a:ext>
              <a:ext uri="{C183D7F6-B498-43B3-948B-1728B52AA6E4}">
                <adec:decorative xmlns:adec="http://schemas.microsoft.com/office/drawing/2017/decorative" val="1"/>
              </a:ext>
            </a:extLst>
          </p:cNvPr>
          <p:cNvSpPr/>
          <p:nvPr userDrawn="1"/>
        </p:nvSpPr>
        <p:spPr>
          <a:xfrm>
            <a:off x="8375236" y="0"/>
            <a:ext cx="3816763" cy="6858000"/>
          </a:xfrm>
          <a:prstGeom prst="rect">
            <a:avLst/>
          </a:prstGeom>
          <a:solidFill>
            <a:schemeClr val="bg2">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
            <a:extLst>
              <a:ext uri="{FF2B5EF4-FFF2-40B4-BE49-F238E27FC236}">
                <a16:creationId xmlns:a16="http://schemas.microsoft.com/office/drawing/2014/main" id="{6B7BA88D-F843-4122-A255-381B3A7EE79F}"/>
              </a:ext>
            </a:extLst>
          </p:cNvPr>
          <p:cNvSpPr>
            <a:spLocks noGrp="1"/>
          </p:cNvSpPr>
          <p:nvPr>
            <p:ph type="title" hasCustomPrompt="1"/>
          </p:nvPr>
        </p:nvSpPr>
        <p:spPr>
          <a:xfrm>
            <a:off x="457201" y="457200"/>
            <a:ext cx="7452360" cy="731520"/>
          </a:xfrm>
          <a:prstGeom prst="rect">
            <a:avLst/>
          </a:prstGeom>
        </p:spPr>
        <p:txBody>
          <a:bodyPr lIns="91440" tIns="0" bIns="91440" anchor="t" anchorCtr="0">
            <a:noAutofit/>
          </a:bodyPr>
          <a:lstStyle>
            <a:lvl1pPr>
              <a:defRPr sz="3800">
                <a:solidFill>
                  <a:schemeClr val="tx1">
                    <a:lumMod val="85000"/>
                    <a:lumOff val="15000"/>
                  </a:schemeClr>
                </a:solidFill>
              </a:defRPr>
            </a:lvl1pPr>
          </a:lstStyle>
          <a:p>
            <a:r>
              <a:rPr lang="en-US"/>
              <a:t>Click to add title</a:t>
            </a:r>
          </a:p>
        </p:txBody>
      </p:sp>
      <p:sp>
        <p:nvSpPr>
          <p:cNvPr id="20" name="Subtitle 2">
            <a:extLst>
              <a:ext uri="{FF2B5EF4-FFF2-40B4-BE49-F238E27FC236}">
                <a16:creationId xmlns:a16="http://schemas.microsoft.com/office/drawing/2014/main" id="{14C40663-56FC-4BDA-A2FD-599A32A8CD21}"/>
              </a:ext>
            </a:extLst>
          </p:cNvPr>
          <p:cNvSpPr>
            <a:spLocks noGrp="1"/>
          </p:cNvSpPr>
          <p:nvPr>
            <p:ph type="subTitle" idx="10" hasCustomPrompt="1"/>
          </p:nvPr>
        </p:nvSpPr>
        <p:spPr>
          <a:xfrm>
            <a:off x="457201" y="1234439"/>
            <a:ext cx="7452360" cy="402336"/>
          </a:xfrm>
        </p:spPr>
        <p:txBody>
          <a:bodyPr lIns="91440">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9" name="Text Placeholder 8">
            <a:extLst>
              <a:ext uri="{FF2B5EF4-FFF2-40B4-BE49-F238E27FC236}">
                <a16:creationId xmlns:a16="http://schemas.microsoft.com/office/drawing/2014/main" id="{EA909FD6-6520-D58C-69F8-D76DDFE6C9AC}"/>
              </a:ext>
            </a:extLst>
          </p:cNvPr>
          <p:cNvSpPr>
            <a:spLocks noGrp="1"/>
          </p:cNvSpPr>
          <p:nvPr>
            <p:ph type="body" sz="quarter" idx="33" hasCustomPrompt="1"/>
          </p:nvPr>
        </p:nvSpPr>
        <p:spPr>
          <a:xfrm>
            <a:off x="292072" y="1833372"/>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34" name="Text Placeholder 3">
            <a:extLst>
              <a:ext uri="{FF2B5EF4-FFF2-40B4-BE49-F238E27FC236}">
                <a16:creationId xmlns:a16="http://schemas.microsoft.com/office/drawing/2014/main" id="{18F989E1-F209-41C2-AEC2-BDDDEE48E1E5}"/>
              </a:ext>
            </a:extLst>
          </p:cNvPr>
          <p:cNvSpPr>
            <a:spLocks noGrp="1"/>
          </p:cNvSpPr>
          <p:nvPr>
            <p:ph type="body" sz="half" idx="21" hasCustomPrompt="1"/>
          </p:nvPr>
        </p:nvSpPr>
        <p:spPr>
          <a:xfrm>
            <a:off x="914400" y="1828800"/>
            <a:ext cx="1828800" cy="1940559"/>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0" name="Text Placeholder 8">
            <a:extLst>
              <a:ext uri="{FF2B5EF4-FFF2-40B4-BE49-F238E27FC236}">
                <a16:creationId xmlns:a16="http://schemas.microsoft.com/office/drawing/2014/main" id="{5437708E-D57D-9164-281B-11FED6FA0F7A}"/>
              </a:ext>
            </a:extLst>
          </p:cNvPr>
          <p:cNvSpPr>
            <a:spLocks noGrp="1"/>
          </p:cNvSpPr>
          <p:nvPr>
            <p:ph type="body" sz="quarter" idx="37" hasCustomPrompt="1"/>
          </p:nvPr>
        </p:nvSpPr>
        <p:spPr>
          <a:xfrm>
            <a:off x="2885334" y="1833372"/>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42" name="Text Placeholder 3">
            <a:extLst>
              <a:ext uri="{FF2B5EF4-FFF2-40B4-BE49-F238E27FC236}">
                <a16:creationId xmlns:a16="http://schemas.microsoft.com/office/drawing/2014/main" id="{5771C520-4E5C-4853-AE35-F250CB8FB5D8}"/>
              </a:ext>
            </a:extLst>
          </p:cNvPr>
          <p:cNvSpPr>
            <a:spLocks noGrp="1"/>
          </p:cNvSpPr>
          <p:nvPr>
            <p:ph type="body" sz="half" idx="32" hasCustomPrompt="1"/>
          </p:nvPr>
        </p:nvSpPr>
        <p:spPr>
          <a:xfrm>
            <a:off x="3513466" y="1828800"/>
            <a:ext cx="1828800" cy="1940559"/>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1" name="Text Placeholder 8">
            <a:extLst>
              <a:ext uri="{FF2B5EF4-FFF2-40B4-BE49-F238E27FC236}">
                <a16:creationId xmlns:a16="http://schemas.microsoft.com/office/drawing/2014/main" id="{B185744E-C749-E648-C70E-AC21183EC389}"/>
              </a:ext>
            </a:extLst>
          </p:cNvPr>
          <p:cNvSpPr>
            <a:spLocks noGrp="1"/>
          </p:cNvSpPr>
          <p:nvPr>
            <p:ph type="body" sz="quarter" idx="38" hasCustomPrompt="1"/>
          </p:nvPr>
        </p:nvSpPr>
        <p:spPr>
          <a:xfrm>
            <a:off x="5441729" y="1837436"/>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44" name="Text Placeholder 3">
            <a:extLst>
              <a:ext uri="{FF2B5EF4-FFF2-40B4-BE49-F238E27FC236}">
                <a16:creationId xmlns:a16="http://schemas.microsoft.com/office/drawing/2014/main" id="{5C64EC75-B525-40E2-B054-6BA5895D0794}"/>
              </a:ext>
            </a:extLst>
          </p:cNvPr>
          <p:cNvSpPr>
            <a:spLocks noGrp="1"/>
          </p:cNvSpPr>
          <p:nvPr>
            <p:ph type="body" sz="half" idx="34" hasCustomPrompt="1"/>
          </p:nvPr>
        </p:nvSpPr>
        <p:spPr>
          <a:xfrm>
            <a:off x="6073201" y="1828800"/>
            <a:ext cx="1828800" cy="1940559"/>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3" name="Picture Placeholder 29" descr="An empty placeholder to add an image. Click on the placeholder and select the image that you wish to add.">
            <a:extLst>
              <a:ext uri="{FF2B5EF4-FFF2-40B4-BE49-F238E27FC236}">
                <a16:creationId xmlns:a16="http://schemas.microsoft.com/office/drawing/2014/main" id="{85FEB9CB-F2B1-47F4-9097-30FAF7942942}"/>
              </a:ext>
            </a:extLst>
          </p:cNvPr>
          <p:cNvSpPr>
            <a:spLocks noGrp="1"/>
          </p:cNvSpPr>
          <p:nvPr>
            <p:ph type="pic" sz="quarter" idx="20" hasCustomPrompt="1"/>
          </p:nvPr>
        </p:nvSpPr>
        <p:spPr>
          <a:xfrm>
            <a:off x="457200" y="4023360"/>
            <a:ext cx="2286000" cy="2377440"/>
          </a:xfrm>
          <a:noFill/>
        </p:spPr>
        <p:txBody>
          <a:bodyPr anchor="ctr" anchorCtr="0">
            <a:normAutofit/>
          </a:bodyPr>
          <a:lstStyle>
            <a:lvl1pPr marL="0" indent="0" algn="ctr">
              <a:buNone/>
              <a:defRPr sz="2000"/>
            </a:lvl1pPr>
          </a:lstStyle>
          <a:p>
            <a:r>
              <a:rPr lang="en-US"/>
              <a:t>Add a picture</a:t>
            </a:r>
          </a:p>
        </p:txBody>
      </p:sp>
      <p:sp>
        <p:nvSpPr>
          <p:cNvPr id="40" name="Picture Placeholder 29" descr="An empty placeholder to add an image. Click on the placeholder and select the image that you wish to add.">
            <a:extLst>
              <a:ext uri="{FF2B5EF4-FFF2-40B4-BE49-F238E27FC236}">
                <a16:creationId xmlns:a16="http://schemas.microsoft.com/office/drawing/2014/main" id="{45707C7B-9828-45A7-AF95-4A3BE756BBBA}"/>
              </a:ext>
            </a:extLst>
          </p:cNvPr>
          <p:cNvSpPr>
            <a:spLocks noGrp="1"/>
          </p:cNvSpPr>
          <p:nvPr>
            <p:ph type="pic" sz="quarter" idx="29" hasCustomPrompt="1"/>
          </p:nvPr>
        </p:nvSpPr>
        <p:spPr>
          <a:xfrm>
            <a:off x="3041517" y="4023360"/>
            <a:ext cx="2286000" cy="2377440"/>
          </a:xfrm>
          <a:noFill/>
        </p:spPr>
        <p:txBody>
          <a:bodyPr anchor="ctr" anchorCtr="0">
            <a:normAutofit/>
          </a:bodyPr>
          <a:lstStyle>
            <a:lvl1pPr marL="0" indent="0" algn="ctr">
              <a:buNone/>
              <a:defRPr sz="2000"/>
            </a:lvl1pPr>
          </a:lstStyle>
          <a:p>
            <a:r>
              <a:rPr lang="en-US"/>
              <a:t>Add a picture</a:t>
            </a:r>
          </a:p>
        </p:txBody>
      </p:sp>
      <p:sp>
        <p:nvSpPr>
          <p:cNvPr id="41" name="Picture Placeholder 29" descr="An empty placeholder to add an image. Click on the placeholder and select the image that you wish to add.">
            <a:extLst>
              <a:ext uri="{FF2B5EF4-FFF2-40B4-BE49-F238E27FC236}">
                <a16:creationId xmlns:a16="http://schemas.microsoft.com/office/drawing/2014/main" id="{56FDA5AA-A766-4B21-8377-9267FFBAE31F}"/>
              </a:ext>
            </a:extLst>
          </p:cNvPr>
          <p:cNvSpPr>
            <a:spLocks noGrp="1"/>
          </p:cNvSpPr>
          <p:nvPr>
            <p:ph type="pic" sz="quarter" idx="31" hasCustomPrompt="1"/>
          </p:nvPr>
        </p:nvSpPr>
        <p:spPr>
          <a:xfrm>
            <a:off x="5625835" y="4023360"/>
            <a:ext cx="2286000" cy="2377440"/>
          </a:xfrm>
          <a:noFill/>
        </p:spPr>
        <p:txBody>
          <a:bodyPr anchor="ctr" anchorCtr="0">
            <a:normAutofit/>
          </a:bodyPr>
          <a:lstStyle>
            <a:lvl1pPr marL="0" indent="0" algn="ctr">
              <a:buNone/>
              <a:defRPr sz="2000"/>
            </a:lvl1pPr>
          </a:lstStyle>
          <a:p>
            <a:r>
              <a:rPr lang="en-US"/>
              <a:t>Add a picture</a:t>
            </a:r>
          </a:p>
        </p:txBody>
      </p:sp>
      <p:sp>
        <p:nvSpPr>
          <p:cNvPr id="7" name="Text Placeholder 27">
            <a:extLst>
              <a:ext uri="{FF2B5EF4-FFF2-40B4-BE49-F238E27FC236}">
                <a16:creationId xmlns:a16="http://schemas.microsoft.com/office/drawing/2014/main" id="{DBE1AF55-241D-46F7-020E-6E023917E453}"/>
              </a:ext>
            </a:extLst>
          </p:cNvPr>
          <p:cNvSpPr>
            <a:spLocks noGrp="1"/>
          </p:cNvSpPr>
          <p:nvPr>
            <p:ph type="body" sz="quarter" idx="35" hasCustomPrompt="1"/>
          </p:nvPr>
        </p:nvSpPr>
        <p:spPr>
          <a:xfrm>
            <a:off x="8803409" y="457199"/>
            <a:ext cx="2468881" cy="1179575"/>
          </a:xfrm>
          <a:noFill/>
          <a:ln w="25400">
            <a:solidFill>
              <a:schemeClr val="bg2">
                <a:lumMod val="90000"/>
              </a:schemeClr>
            </a:solidFill>
          </a:ln>
        </p:spPr>
        <p:txBody>
          <a:bodyPr lIns="182880" tIns="182880" rIns="182880" bIns="182880" anchor="t" anchorCtr="0">
            <a:noAutofit/>
          </a:bodyPr>
          <a:lstStyle>
            <a:lvl1pPr marL="0" indent="0" algn="l">
              <a:lnSpc>
                <a:spcPct val="100000"/>
              </a:lnSpc>
              <a:spcBef>
                <a:spcPts val="0"/>
              </a:spcBef>
              <a:buNone/>
              <a:defRPr sz="1400" b="1" i="0" cap="all" baseline="0">
                <a:solidFill>
                  <a:schemeClr val="tx1"/>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a:t>
            </a:r>
          </a:p>
        </p:txBody>
      </p:sp>
      <p:sp>
        <p:nvSpPr>
          <p:cNvPr id="8" name="Text Placeholder 5">
            <a:extLst>
              <a:ext uri="{FF2B5EF4-FFF2-40B4-BE49-F238E27FC236}">
                <a16:creationId xmlns:a16="http://schemas.microsoft.com/office/drawing/2014/main" id="{7D37B2C1-B0B7-3A07-F79E-132B06771648}"/>
              </a:ext>
            </a:extLst>
          </p:cNvPr>
          <p:cNvSpPr>
            <a:spLocks noGrp="1"/>
          </p:cNvSpPr>
          <p:nvPr>
            <p:ph type="body" sz="quarter" idx="36" hasCustomPrompt="1"/>
          </p:nvPr>
        </p:nvSpPr>
        <p:spPr>
          <a:xfrm>
            <a:off x="8861062" y="972659"/>
            <a:ext cx="2331194" cy="527872"/>
          </a:xfrm>
        </p:spPr>
        <p:txBody>
          <a:bodyPr/>
          <a:lstStyle>
            <a:lvl1pPr marL="0" indent="0">
              <a:buNone/>
              <a:defRPr sz="1200">
                <a:solidFill>
                  <a:schemeClr val="tx1"/>
                </a:solidFill>
              </a:defRPr>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a:t>Click to add text </a:t>
            </a:r>
          </a:p>
        </p:txBody>
      </p:sp>
      <p:sp>
        <p:nvSpPr>
          <p:cNvPr id="27" name="Text Placeholder 3">
            <a:extLst>
              <a:ext uri="{FF2B5EF4-FFF2-40B4-BE49-F238E27FC236}">
                <a16:creationId xmlns:a16="http://schemas.microsoft.com/office/drawing/2014/main" id="{0A7E883A-5927-45B9-A5FB-8EFF513E0CAA}"/>
              </a:ext>
            </a:extLst>
          </p:cNvPr>
          <p:cNvSpPr>
            <a:spLocks noGrp="1"/>
          </p:cNvSpPr>
          <p:nvPr>
            <p:ph type="body" sz="half" idx="19" hasCustomPrompt="1"/>
          </p:nvPr>
        </p:nvSpPr>
        <p:spPr>
          <a:xfrm>
            <a:off x="8803410" y="1828800"/>
            <a:ext cx="2468880" cy="365760"/>
          </a:xfrm>
        </p:spPr>
        <p:txBody>
          <a:bodyPr tIns="0">
            <a:noAutofit/>
          </a:bodyPr>
          <a:lstStyle>
            <a:lvl1pPr marL="0" indent="0" algn="l">
              <a:buNone/>
              <a:defRPr sz="1400" b="1" i="0" cap="all" spc="100" baseline="0">
                <a:solidFill>
                  <a:schemeClr val="tx1"/>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9" name="Text Placeholder 3">
            <a:extLst>
              <a:ext uri="{FF2B5EF4-FFF2-40B4-BE49-F238E27FC236}">
                <a16:creationId xmlns:a16="http://schemas.microsoft.com/office/drawing/2014/main" id="{51D8D2EE-CE39-4FED-B22E-D2513633F89E}"/>
              </a:ext>
            </a:extLst>
          </p:cNvPr>
          <p:cNvSpPr>
            <a:spLocks noGrp="1"/>
          </p:cNvSpPr>
          <p:nvPr>
            <p:ph type="body" sz="half" idx="18" hasCustomPrompt="1"/>
          </p:nvPr>
        </p:nvSpPr>
        <p:spPr>
          <a:xfrm>
            <a:off x="8803410" y="2194561"/>
            <a:ext cx="2468880" cy="3500846"/>
          </a:xfrm>
        </p:spPr>
        <p:txBody>
          <a:bodyPr numCol="1">
            <a:noAutofit/>
          </a:bodyPr>
          <a:lstStyle>
            <a:lvl1pPr marL="228600" indent="-228600">
              <a:lnSpc>
                <a:spcPts val="1400"/>
              </a:lnSpc>
              <a:spcBef>
                <a:spcPts val="0"/>
              </a:spcBef>
              <a:spcAft>
                <a:spcPts val="700"/>
              </a:spcAft>
              <a:buFont typeface="Arial" panose="020B0604020202020204" pitchFamily="34" charset="0"/>
              <a:buChar char="•"/>
              <a:tabLst>
                <a:tab pos="112713" algn="r"/>
                <a:tab pos="233363" algn="l"/>
              </a:tabLst>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6" name="Text Placeholder 3">
            <a:extLst>
              <a:ext uri="{FF2B5EF4-FFF2-40B4-BE49-F238E27FC236}">
                <a16:creationId xmlns:a16="http://schemas.microsoft.com/office/drawing/2014/main" id="{65B16179-CC8B-4981-9526-8E3E08E72C6A}"/>
              </a:ext>
            </a:extLst>
          </p:cNvPr>
          <p:cNvSpPr>
            <a:spLocks noGrp="1"/>
          </p:cNvSpPr>
          <p:nvPr>
            <p:ph type="body" sz="half" idx="15" hasCustomPrompt="1"/>
          </p:nvPr>
        </p:nvSpPr>
        <p:spPr>
          <a:xfrm>
            <a:off x="8803410" y="5695407"/>
            <a:ext cx="2468880" cy="751113"/>
          </a:xfrm>
        </p:spPr>
        <p:txBody>
          <a:bodyPr bIns="0" numCol="1" anchor="t" anchorCtr="0">
            <a:noAutofit/>
          </a:bodyPr>
          <a:lstStyle>
            <a:lvl1pPr marL="0" indent="0">
              <a:lnSpc>
                <a:spcPts val="1400"/>
              </a:lnSpc>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6" name="Slide Number Placeholder 5">
            <a:extLst>
              <a:ext uri="{FF2B5EF4-FFF2-40B4-BE49-F238E27FC236}">
                <a16:creationId xmlns:a16="http://schemas.microsoft.com/office/drawing/2014/main" id="{D306F6CE-FA17-07AF-E9BA-CB6242B9B2CF}"/>
              </a:ext>
            </a:extLst>
          </p:cNvPr>
          <p:cNvSpPr>
            <a:spLocks noGrp="1"/>
          </p:cNvSpPr>
          <p:nvPr>
            <p:ph type="sldNum" sz="quarter" idx="4"/>
          </p:nvPr>
        </p:nvSpPr>
        <p:spPr>
          <a:xfrm>
            <a:off x="11274552" y="5989319"/>
            <a:ext cx="457200" cy="45720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2114571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Recipe Layout 5">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3CD38C-843F-B826-0F88-EA76F39C7463}"/>
              </a:ext>
              <a:ext uri="{C183D7F6-B498-43B3-948B-1728B52AA6E4}">
                <adec:decorative xmlns:adec="http://schemas.microsoft.com/office/drawing/2017/decorative" val="1"/>
              </a:ext>
            </a:extLst>
          </p:cNvPr>
          <p:cNvSpPr/>
          <p:nvPr userDrawn="1"/>
        </p:nvSpPr>
        <p:spPr>
          <a:xfrm>
            <a:off x="6099623" y="0"/>
            <a:ext cx="6092377" cy="6858000"/>
          </a:xfrm>
          <a:prstGeom prst="rect">
            <a:avLst/>
          </a:prstGeom>
          <a:solidFill>
            <a:schemeClr val="bg2">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
            <a:extLst>
              <a:ext uri="{FF2B5EF4-FFF2-40B4-BE49-F238E27FC236}">
                <a16:creationId xmlns:a16="http://schemas.microsoft.com/office/drawing/2014/main" id="{6B7BA88D-F843-4122-A255-381B3A7EE79F}"/>
              </a:ext>
            </a:extLst>
          </p:cNvPr>
          <p:cNvSpPr>
            <a:spLocks noGrp="1"/>
          </p:cNvSpPr>
          <p:nvPr>
            <p:ph type="title" hasCustomPrompt="1"/>
          </p:nvPr>
        </p:nvSpPr>
        <p:spPr>
          <a:xfrm>
            <a:off x="457200" y="457200"/>
            <a:ext cx="5212080" cy="731520"/>
          </a:xfrm>
          <a:prstGeom prst="rect">
            <a:avLst/>
          </a:prstGeom>
        </p:spPr>
        <p:txBody>
          <a:bodyPr lIns="91440" tIns="0" bIns="91440" anchor="t" anchorCtr="0">
            <a:noAutofit/>
          </a:bodyPr>
          <a:lstStyle>
            <a:lvl1pPr algn="l">
              <a:defRPr sz="3800">
                <a:solidFill>
                  <a:schemeClr val="tx1">
                    <a:lumMod val="85000"/>
                    <a:lumOff val="15000"/>
                  </a:schemeClr>
                </a:solidFill>
              </a:defRPr>
            </a:lvl1pPr>
          </a:lstStyle>
          <a:p>
            <a:r>
              <a:rPr lang="en-US"/>
              <a:t>Click to add title</a:t>
            </a:r>
          </a:p>
        </p:txBody>
      </p:sp>
      <p:sp>
        <p:nvSpPr>
          <p:cNvPr id="20" name="Subtitle 2">
            <a:extLst>
              <a:ext uri="{FF2B5EF4-FFF2-40B4-BE49-F238E27FC236}">
                <a16:creationId xmlns:a16="http://schemas.microsoft.com/office/drawing/2014/main" id="{14C40663-56FC-4BDA-A2FD-599A32A8CD21}"/>
              </a:ext>
            </a:extLst>
          </p:cNvPr>
          <p:cNvSpPr>
            <a:spLocks noGrp="1"/>
          </p:cNvSpPr>
          <p:nvPr>
            <p:ph type="subTitle" idx="10" hasCustomPrompt="1"/>
          </p:nvPr>
        </p:nvSpPr>
        <p:spPr>
          <a:xfrm>
            <a:off x="457200" y="1234440"/>
            <a:ext cx="5212080" cy="402336"/>
          </a:xfrm>
        </p:spPr>
        <p:txBody>
          <a:bodyPr lIns="91440">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3" name="Picture Placeholder 29" descr="An empty placeholder to add an image. Click on the placeholder and select the image that you wish to add.">
            <a:extLst>
              <a:ext uri="{FF2B5EF4-FFF2-40B4-BE49-F238E27FC236}">
                <a16:creationId xmlns:a16="http://schemas.microsoft.com/office/drawing/2014/main" id="{79870104-83A7-A628-B0CE-73DD22B8228C}"/>
              </a:ext>
            </a:extLst>
          </p:cNvPr>
          <p:cNvSpPr>
            <a:spLocks noGrp="1"/>
          </p:cNvSpPr>
          <p:nvPr>
            <p:ph type="pic" sz="quarter" idx="38" hasCustomPrompt="1"/>
          </p:nvPr>
        </p:nvSpPr>
        <p:spPr>
          <a:xfrm>
            <a:off x="457200" y="1828800"/>
            <a:ext cx="5212080" cy="1143264"/>
          </a:xfrm>
          <a:noFill/>
        </p:spPr>
        <p:txBody>
          <a:bodyPr anchor="ctr" anchorCtr="0">
            <a:normAutofit/>
          </a:bodyPr>
          <a:lstStyle>
            <a:lvl1pPr marL="0" indent="0" algn="ctr">
              <a:buNone/>
              <a:defRPr sz="1800"/>
            </a:lvl1pPr>
          </a:lstStyle>
          <a:p>
            <a:r>
              <a:rPr lang="en-US"/>
              <a:t>Add a picture</a:t>
            </a:r>
          </a:p>
        </p:txBody>
      </p:sp>
      <p:sp>
        <p:nvSpPr>
          <p:cNvPr id="27" name="Text Placeholder 27">
            <a:extLst>
              <a:ext uri="{FF2B5EF4-FFF2-40B4-BE49-F238E27FC236}">
                <a16:creationId xmlns:a16="http://schemas.microsoft.com/office/drawing/2014/main" id="{7B211DA6-5909-4778-ACCB-FDDE1061AEEB}"/>
              </a:ext>
            </a:extLst>
          </p:cNvPr>
          <p:cNvSpPr>
            <a:spLocks noGrp="1"/>
          </p:cNvSpPr>
          <p:nvPr>
            <p:ph type="body" sz="quarter" idx="18" hasCustomPrompt="1"/>
          </p:nvPr>
        </p:nvSpPr>
        <p:spPr>
          <a:xfrm>
            <a:off x="457200" y="3179063"/>
            <a:ext cx="5212080" cy="548640"/>
          </a:xfrm>
          <a:noFill/>
          <a:ln w="25400">
            <a:solidFill>
              <a:schemeClr val="bg2"/>
            </a:solidFill>
          </a:ln>
        </p:spPr>
        <p:txBody>
          <a:bodyPr lIns="182880" tIns="182880" rIns="182880" bIns="182880" anchor="ctr" anchorCtr="0">
            <a:noAutofit/>
          </a:bodyPr>
          <a:lstStyle>
            <a:lvl1pPr marL="0" indent="0" algn="l">
              <a:lnSpc>
                <a:spcPct val="100000"/>
              </a:lnSpc>
              <a:spcBef>
                <a:spcPts val="0"/>
              </a:spcBef>
              <a:buNone/>
              <a:defRPr sz="1200" b="1" i="0" cap="all" baseline="0">
                <a:solidFill>
                  <a:schemeClr val="tx1"/>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 text</a:t>
            </a:r>
          </a:p>
        </p:txBody>
      </p:sp>
      <p:sp>
        <p:nvSpPr>
          <p:cNvPr id="8" name="Text Placeholder 7">
            <a:extLst>
              <a:ext uri="{FF2B5EF4-FFF2-40B4-BE49-F238E27FC236}">
                <a16:creationId xmlns:a16="http://schemas.microsoft.com/office/drawing/2014/main" id="{F4AF6F60-B67D-34B7-DD70-06F3BD0FA5A4}"/>
              </a:ext>
            </a:extLst>
          </p:cNvPr>
          <p:cNvSpPr>
            <a:spLocks noGrp="1"/>
          </p:cNvSpPr>
          <p:nvPr>
            <p:ph type="body" sz="quarter" idx="39" hasCustomPrompt="1"/>
          </p:nvPr>
        </p:nvSpPr>
        <p:spPr>
          <a:xfrm>
            <a:off x="1078276" y="3278748"/>
            <a:ext cx="4542409" cy="360362"/>
          </a:xfrm>
        </p:spPr>
        <p:txBody>
          <a:bodyPr lIns="0" anchor="ctr"/>
          <a:lstStyle>
            <a:lvl1pPr marL="0" indent="0">
              <a:buNone/>
              <a:defRPr sz="1200">
                <a:solidFill>
                  <a:schemeClr val="tx1"/>
                </a:solidFill>
              </a:defRPr>
            </a:lvl1pPr>
            <a:lvl2pPr marL="457200" indent="0">
              <a:buNone/>
              <a:defRPr sz="1200">
                <a:solidFill>
                  <a:schemeClr val="tx1"/>
                </a:solidFill>
              </a:defRPr>
            </a:lvl2pPr>
            <a:lvl3pPr marL="914400" indent="0">
              <a:buNone/>
              <a:defRPr sz="1200">
                <a:solidFill>
                  <a:schemeClr val="tx1"/>
                </a:solidFill>
              </a:defRPr>
            </a:lvl3pPr>
            <a:lvl4pPr marL="1371600" indent="0">
              <a:buNone/>
              <a:defRPr sz="1200">
                <a:solidFill>
                  <a:schemeClr val="tx1"/>
                </a:solidFill>
              </a:defRPr>
            </a:lvl4pPr>
            <a:lvl5pPr marL="1828800" indent="0">
              <a:buNone/>
              <a:defRPr sz="1200">
                <a:solidFill>
                  <a:schemeClr val="tx1"/>
                </a:solidFill>
              </a:defRPr>
            </a:lvl5pPr>
          </a:lstStyle>
          <a:p>
            <a:pPr lvl="0"/>
            <a:r>
              <a:rPr lang="en-US"/>
              <a:t>Click to add text</a:t>
            </a:r>
          </a:p>
        </p:txBody>
      </p:sp>
      <p:sp>
        <p:nvSpPr>
          <p:cNvPr id="25" name="Text Placeholder 3">
            <a:extLst>
              <a:ext uri="{FF2B5EF4-FFF2-40B4-BE49-F238E27FC236}">
                <a16:creationId xmlns:a16="http://schemas.microsoft.com/office/drawing/2014/main" id="{4C47130C-295F-469B-8A2F-DACEF5B5A598}"/>
              </a:ext>
            </a:extLst>
          </p:cNvPr>
          <p:cNvSpPr>
            <a:spLocks noGrp="1"/>
          </p:cNvSpPr>
          <p:nvPr>
            <p:ph type="body" sz="half" idx="11" hasCustomPrompt="1"/>
          </p:nvPr>
        </p:nvSpPr>
        <p:spPr>
          <a:xfrm>
            <a:off x="457199" y="3934702"/>
            <a:ext cx="521208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4" name="Text Placeholder 3">
            <a:extLst>
              <a:ext uri="{FF2B5EF4-FFF2-40B4-BE49-F238E27FC236}">
                <a16:creationId xmlns:a16="http://schemas.microsoft.com/office/drawing/2014/main" id="{5EFB9AC3-DB43-4B4E-B74E-1ED156A18510}"/>
              </a:ext>
            </a:extLst>
          </p:cNvPr>
          <p:cNvSpPr>
            <a:spLocks noGrp="1"/>
          </p:cNvSpPr>
          <p:nvPr>
            <p:ph type="body" sz="half" idx="12" hasCustomPrompt="1"/>
          </p:nvPr>
        </p:nvSpPr>
        <p:spPr>
          <a:xfrm>
            <a:off x="457199" y="4300463"/>
            <a:ext cx="5212080" cy="1615440"/>
          </a:xfrm>
        </p:spPr>
        <p:txBody>
          <a:bodyPr numCol="2" spcCol="457200">
            <a:noAutofit/>
          </a:bodyPr>
          <a:lstStyle>
            <a:lvl1pPr marL="228600" indent="-228600">
              <a:lnSpc>
                <a:spcPts val="1400"/>
              </a:lnSpc>
              <a:spcBef>
                <a:spcPts val="0"/>
              </a:spcBef>
              <a:spcAft>
                <a:spcPts val="700"/>
              </a:spcAft>
              <a:buFont typeface="Arial" panose="020B0604020202020204" pitchFamily="34" charset="0"/>
              <a:buChar char="•"/>
              <a:tabLst>
                <a:tab pos="112713" algn="r"/>
                <a:tab pos="233363" algn="l"/>
              </a:tabLst>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6" name="Text Placeholder 3">
            <a:extLst>
              <a:ext uri="{FF2B5EF4-FFF2-40B4-BE49-F238E27FC236}">
                <a16:creationId xmlns:a16="http://schemas.microsoft.com/office/drawing/2014/main" id="{1808718C-849A-4063-A7DB-6A25E4823A61}"/>
              </a:ext>
            </a:extLst>
          </p:cNvPr>
          <p:cNvSpPr>
            <a:spLocks noGrp="1"/>
          </p:cNvSpPr>
          <p:nvPr>
            <p:ph type="body" sz="half" idx="15" hasCustomPrompt="1"/>
          </p:nvPr>
        </p:nvSpPr>
        <p:spPr>
          <a:xfrm>
            <a:off x="457200" y="5989320"/>
            <a:ext cx="5212080" cy="457200"/>
          </a:xfrm>
        </p:spPr>
        <p:txBody>
          <a:bodyPr bIns="0" numCol="1" anchor="b" anchorCtr="0">
            <a:noAutofit/>
          </a:bodyPr>
          <a:lstStyle>
            <a:lvl1pPr marL="0" indent="0">
              <a:lnSpc>
                <a:spcPct val="100000"/>
              </a:lnSpc>
              <a:spcBef>
                <a:spcPts val="0"/>
              </a:spcBef>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9" name="Text Placeholder 8">
            <a:extLst>
              <a:ext uri="{FF2B5EF4-FFF2-40B4-BE49-F238E27FC236}">
                <a16:creationId xmlns:a16="http://schemas.microsoft.com/office/drawing/2014/main" id="{EE0586B6-B686-73DD-B5AE-D4E97DB54CC7}"/>
              </a:ext>
            </a:extLst>
          </p:cNvPr>
          <p:cNvSpPr>
            <a:spLocks noGrp="1"/>
          </p:cNvSpPr>
          <p:nvPr>
            <p:ph type="body" sz="quarter" idx="40" hasCustomPrompt="1"/>
          </p:nvPr>
        </p:nvSpPr>
        <p:spPr>
          <a:xfrm>
            <a:off x="6338148" y="457200"/>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3" name="Text Placeholder 3">
            <a:extLst>
              <a:ext uri="{FF2B5EF4-FFF2-40B4-BE49-F238E27FC236}">
                <a16:creationId xmlns:a16="http://schemas.microsoft.com/office/drawing/2014/main" id="{55A40829-372A-4BD2-9DFD-55A1E0FC7A6C}"/>
              </a:ext>
            </a:extLst>
          </p:cNvPr>
          <p:cNvSpPr>
            <a:spLocks noGrp="1"/>
          </p:cNvSpPr>
          <p:nvPr>
            <p:ph type="body" sz="half" idx="21" hasCustomPrompt="1"/>
          </p:nvPr>
        </p:nvSpPr>
        <p:spPr>
          <a:xfrm>
            <a:off x="6961306" y="457200"/>
            <a:ext cx="2286000" cy="1280160"/>
          </a:xfrm>
        </p:spPr>
        <p:txBody>
          <a:bodyPr tIns="45720"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7" name="Picture Placeholder 29" descr="An empty placeholder to add an image. Click on the placeholder and select the image that you wish to add.">
            <a:extLst>
              <a:ext uri="{FF2B5EF4-FFF2-40B4-BE49-F238E27FC236}">
                <a16:creationId xmlns:a16="http://schemas.microsoft.com/office/drawing/2014/main" id="{ADBABE7C-83A0-42FB-9AB1-BD7454D9103E}"/>
              </a:ext>
            </a:extLst>
          </p:cNvPr>
          <p:cNvSpPr>
            <a:spLocks noGrp="1"/>
          </p:cNvSpPr>
          <p:nvPr>
            <p:ph type="pic" sz="quarter" idx="19" hasCustomPrompt="1"/>
          </p:nvPr>
        </p:nvSpPr>
        <p:spPr>
          <a:xfrm>
            <a:off x="9532822" y="457200"/>
            <a:ext cx="1737360" cy="1280160"/>
          </a:xfrm>
          <a:noFill/>
        </p:spPr>
        <p:txBody>
          <a:bodyPr anchor="ctr" anchorCtr="0">
            <a:normAutofit/>
          </a:bodyPr>
          <a:lstStyle>
            <a:lvl1pPr marL="0" indent="0" algn="ctr">
              <a:buNone/>
              <a:defRPr sz="1800"/>
            </a:lvl1pPr>
          </a:lstStyle>
          <a:p>
            <a:r>
              <a:rPr lang="en-US"/>
              <a:t>Add a picture</a:t>
            </a:r>
          </a:p>
        </p:txBody>
      </p:sp>
      <p:sp>
        <p:nvSpPr>
          <p:cNvPr id="10" name="Text Placeholder 8">
            <a:extLst>
              <a:ext uri="{FF2B5EF4-FFF2-40B4-BE49-F238E27FC236}">
                <a16:creationId xmlns:a16="http://schemas.microsoft.com/office/drawing/2014/main" id="{B8825E8D-E945-5FCF-3D2A-5DAD4603912B}"/>
              </a:ext>
            </a:extLst>
          </p:cNvPr>
          <p:cNvSpPr>
            <a:spLocks noGrp="1"/>
          </p:cNvSpPr>
          <p:nvPr>
            <p:ph type="body" sz="quarter" idx="34" hasCustomPrompt="1"/>
          </p:nvPr>
        </p:nvSpPr>
        <p:spPr>
          <a:xfrm>
            <a:off x="6335099" y="2008227"/>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5" name="Text Placeholder 3">
            <a:extLst>
              <a:ext uri="{FF2B5EF4-FFF2-40B4-BE49-F238E27FC236}">
                <a16:creationId xmlns:a16="http://schemas.microsoft.com/office/drawing/2014/main" id="{D3ED1463-3FDC-4F77-A490-BB128AEB35E9}"/>
              </a:ext>
            </a:extLst>
          </p:cNvPr>
          <p:cNvSpPr>
            <a:spLocks noGrp="1"/>
          </p:cNvSpPr>
          <p:nvPr>
            <p:ph type="body" sz="half" idx="33" hasCustomPrompt="1"/>
          </p:nvPr>
        </p:nvSpPr>
        <p:spPr>
          <a:xfrm>
            <a:off x="6961306" y="2008227"/>
            <a:ext cx="2286000" cy="1280160"/>
          </a:xfrm>
        </p:spPr>
        <p:txBody>
          <a:bodyPr tIns="45720"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8" name="Picture Placeholder 29" descr="An empty placeholder to add an image. Click on the placeholder and select the image that you wish to add.">
            <a:extLst>
              <a:ext uri="{FF2B5EF4-FFF2-40B4-BE49-F238E27FC236}">
                <a16:creationId xmlns:a16="http://schemas.microsoft.com/office/drawing/2014/main" id="{6AA38BAD-E577-44E5-8652-7EB8884D85D4}"/>
              </a:ext>
            </a:extLst>
          </p:cNvPr>
          <p:cNvSpPr>
            <a:spLocks noGrp="1"/>
          </p:cNvSpPr>
          <p:nvPr>
            <p:ph type="pic" sz="quarter" idx="29" hasCustomPrompt="1"/>
          </p:nvPr>
        </p:nvSpPr>
        <p:spPr>
          <a:xfrm>
            <a:off x="9532822" y="2008227"/>
            <a:ext cx="1737360" cy="1280160"/>
          </a:xfrm>
          <a:noFill/>
        </p:spPr>
        <p:txBody>
          <a:bodyPr anchor="ctr" anchorCtr="0">
            <a:normAutofit/>
          </a:bodyPr>
          <a:lstStyle>
            <a:lvl1pPr marL="0" indent="0" algn="ctr">
              <a:buNone/>
              <a:defRPr sz="1800"/>
            </a:lvl1pPr>
          </a:lstStyle>
          <a:p>
            <a:r>
              <a:rPr lang="en-US"/>
              <a:t>Add a picture</a:t>
            </a:r>
          </a:p>
        </p:txBody>
      </p:sp>
      <p:sp>
        <p:nvSpPr>
          <p:cNvPr id="11" name="Text Placeholder 8">
            <a:extLst>
              <a:ext uri="{FF2B5EF4-FFF2-40B4-BE49-F238E27FC236}">
                <a16:creationId xmlns:a16="http://schemas.microsoft.com/office/drawing/2014/main" id="{8CBBAAC1-4AFB-28B5-EC35-68713142A5C5}"/>
              </a:ext>
            </a:extLst>
          </p:cNvPr>
          <p:cNvSpPr>
            <a:spLocks noGrp="1"/>
          </p:cNvSpPr>
          <p:nvPr>
            <p:ph type="body" sz="quarter" idx="41" hasCustomPrompt="1"/>
          </p:nvPr>
        </p:nvSpPr>
        <p:spPr>
          <a:xfrm>
            <a:off x="6335099" y="3559254"/>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7" name="Text Placeholder 3">
            <a:extLst>
              <a:ext uri="{FF2B5EF4-FFF2-40B4-BE49-F238E27FC236}">
                <a16:creationId xmlns:a16="http://schemas.microsoft.com/office/drawing/2014/main" id="{66CBE1DF-E937-4AEA-A7F9-8B809516E332}"/>
              </a:ext>
            </a:extLst>
          </p:cNvPr>
          <p:cNvSpPr>
            <a:spLocks noGrp="1"/>
          </p:cNvSpPr>
          <p:nvPr>
            <p:ph type="body" sz="half" idx="35" hasCustomPrompt="1"/>
          </p:nvPr>
        </p:nvSpPr>
        <p:spPr>
          <a:xfrm>
            <a:off x="6961306" y="3559254"/>
            <a:ext cx="2286000" cy="1280160"/>
          </a:xfrm>
        </p:spPr>
        <p:txBody>
          <a:bodyPr tIns="45720"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9" name="Picture Placeholder 29" descr="An empty placeholder to add an image. Click on the placeholder and select the image that you wish to add.">
            <a:extLst>
              <a:ext uri="{FF2B5EF4-FFF2-40B4-BE49-F238E27FC236}">
                <a16:creationId xmlns:a16="http://schemas.microsoft.com/office/drawing/2014/main" id="{31089E30-35D5-4B63-962C-E69262F8A31B}"/>
              </a:ext>
            </a:extLst>
          </p:cNvPr>
          <p:cNvSpPr>
            <a:spLocks noGrp="1"/>
          </p:cNvSpPr>
          <p:nvPr>
            <p:ph type="pic" sz="quarter" idx="31" hasCustomPrompt="1"/>
          </p:nvPr>
        </p:nvSpPr>
        <p:spPr>
          <a:xfrm>
            <a:off x="9532822" y="3559254"/>
            <a:ext cx="1737360" cy="1280160"/>
          </a:xfrm>
          <a:noFill/>
        </p:spPr>
        <p:txBody>
          <a:bodyPr anchor="ctr" anchorCtr="0">
            <a:normAutofit/>
          </a:bodyPr>
          <a:lstStyle>
            <a:lvl1pPr marL="0" indent="0" algn="ctr">
              <a:buNone/>
              <a:defRPr sz="1800"/>
            </a:lvl1pPr>
          </a:lstStyle>
          <a:p>
            <a:r>
              <a:rPr lang="en-US"/>
              <a:t>Add a picture</a:t>
            </a:r>
          </a:p>
        </p:txBody>
      </p:sp>
      <p:sp>
        <p:nvSpPr>
          <p:cNvPr id="12" name="Text Placeholder 8">
            <a:extLst>
              <a:ext uri="{FF2B5EF4-FFF2-40B4-BE49-F238E27FC236}">
                <a16:creationId xmlns:a16="http://schemas.microsoft.com/office/drawing/2014/main" id="{BDCE7A94-4F2F-284A-AB7D-0ACAC5147D2D}"/>
              </a:ext>
            </a:extLst>
          </p:cNvPr>
          <p:cNvSpPr>
            <a:spLocks noGrp="1"/>
          </p:cNvSpPr>
          <p:nvPr>
            <p:ph type="body" sz="quarter" idx="42" hasCustomPrompt="1"/>
          </p:nvPr>
        </p:nvSpPr>
        <p:spPr>
          <a:xfrm>
            <a:off x="6330829" y="5108183"/>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9" name="Text Placeholder 3">
            <a:extLst>
              <a:ext uri="{FF2B5EF4-FFF2-40B4-BE49-F238E27FC236}">
                <a16:creationId xmlns:a16="http://schemas.microsoft.com/office/drawing/2014/main" id="{A93AA9FB-7091-4FF0-8330-340B0A90ACBB}"/>
              </a:ext>
            </a:extLst>
          </p:cNvPr>
          <p:cNvSpPr>
            <a:spLocks noGrp="1"/>
          </p:cNvSpPr>
          <p:nvPr>
            <p:ph type="body" sz="half" idx="37" hasCustomPrompt="1"/>
          </p:nvPr>
        </p:nvSpPr>
        <p:spPr>
          <a:xfrm>
            <a:off x="6961306" y="5110280"/>
            <a:ext cx="2286000" cy="1280160"/>
          </a:xfrm>
        </p:spPr>
        <p:txBody>
          <a:bodyPr tIns="45720"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40" name="Picture Placeholder 29" descr="An empty placeholder to add an image. Click on the placeholder and select the image that you wish to add.">
            <a:extLst>
              <a:ext uri="{FF2B5EF4-FFF2-40B4-BE49-F238E27FC236}">
                <a16:creationId xmlns:a16="http://schemas.microsoft.com/office/drawing/2014/main" id="{294891CE-B5DF-4EC9-BCD1-007200ADE6BF}"/>
              </a:ext>
            </a:extLst>
          </p:cNvPr>
          <p:cNvSpPr>
            <a:spLocks noGrp="1"/>
          </p:cNvSpPr>
          <p:nvPr>
            <p:ph type="pic" sz="quarter" idx="32" hasCustomPrompt="1"/>
          </p:nvPr>
        </p:nvSpPr>
        <p:spPr>
          <a:xfrm>
            <a:off x="9532822" y="5110280"/>
            <a:ext cx="1737360" cy="1280160"/>
          </a:xfrm>
          <a:noFill/>
        </p:spPr>
        <p:txBody>
          <a:bodyPr anchor="ctr" anchorCtr="0">
            <a:normAutofit/>
          </a:bodyPr>
          <a:lstStyle>
            <a:lvl1pPr marL="0" indent="0" algn="ctr">
              <a:buNone/>
              <a:defRPr sz="1800"/>
            </a:lvl1pPr>
          </a:lstStyle>
          <a:p>
            <a:r>
              <a:rPr lang="en-US"/>
              <a:t>Add a picture</a:t>
            </a:r>
          </a:p>
        </p:txBody>
      </p:sp>
      <p:sp>
        <p:nvSpPr>
          <p:cNvPr id="6" name="Slide Number Placeholder 5">
            <a:extLst>
              <a:ext uri="{FF2B5EF4-FFF2-40B4-BE49-F238E27FC236}">
                <a16:creationId xmlns:a16="http://schemas.microsoft.com/office/drawing/2014/main" id="{D48327BB-03CC-2E6C-D0A6-86510337C4CE}"/>
              </a:ext>
            </a:extLst>
          </p:cNvPr>
          <p:cNvSpPr>
            <a:spLocks noGrp="1"/>
          </p:cNvSpPr>
          <p:nvPr>
            <p:ph type="sldNum" sz="quarter" idx="4"/>
          </p:nvPr>
        </p:nvSpPr>
        <p:spPr>
          <a:xfrm>
            <a:off x="11274552" y="5989319"/>
            <a:ext cx="457200" cy="45720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36877046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Recipe Layout 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F175D26-A02A-A38D-251F-A3B33B8840A2}"/>
              </a:ext>
              <a:ext uri="{C183D7F6-B498-43B3-948B-1728B52AA6E4}">
                <adec:decorative xmlns:adec="http://schemas.microsoft.com/office/drawing/2017/decorative" val="1"/>
              </a:ext>
            </a:extLst>
          </p:cNvPr>
          <p:cNvSpPr/>
          <p:nvPr userDrawn="1"/>
        </p:nvSpPr>
        <p:spPr>
          <a:xfrm>
            <a:off x="5998743" y="0"/>
            <a:ext cx="6193257" cy="6858000"/>
          </a:xfrm>
          <a:prstGeom prst="rect">
            <a:avLst/>
          </a:prstGeom>
          <a:solidFill>
            <a:schemeClr val="bg2">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543EB-1130-40DD-B0F4-C970AF343E8F}"/>
              </a:ext>
            </a:extLst>
          </p:cNvPr>
          <p:cNvSpPr>
            <a:spLocks noGrp="1"/>
          </p:cNvSpPr>
          <p:nvPr>
            <p:ph type="title" hasCustomPrompt="1"/>
          </p:nvPr>
        </p:nvSpPr>
        <p:spPr>
          <a:xfrm>
            <a:off x="457200" y="457200"/>
            <a:ext cx="5212080" cy="777240"/>
          </a:xfrm>
          <a:prstGeom prst="rect">
            <a:avLst/>
          </a:prstGeom>
          <a:noFill/>
        </p:spPr>
        <p:txBody>
          <a:bodyPr vert="horz" lIns="91440" tIns="0" rIns="91440" bIns="91440" rtlCol="0" anchor="t" anchorCtr="0">
            <a:noAutofit/>
          </a:bodyPr>
          <a:lstStyle>
            <a:lvl1pPr algn="l">
              <a:defRPr lang="en-US" sz="3800">
                <a:solidFill>
                  <a:schemeClr val="tx1">
                    <a:lumMod val="85000"/>
                    <a:lumOff val="15000"/>
                  </a:schemeClr>
                </a:solidFill>
                <a:ea typeface="+mn-ea"/>
                <a:cs typeface="+mn-cs"/>
              </a:defRPr>
            </a:lvl1pPr>
          </a:lstStyle>
          <a:p>
            <a:pPr marL="0" lvl="0" indent="0">
              <a:spcBef>
                <a:spcPts val="1000"/>
              </a:spcBef>
              <a:buFont typeface="Arial" panose="020B0604020202020204" pitchFamily="34" charset="0"/>
            </a:pPr>
            <a:r>
              <a:rPr lang="en-US"/>
              <a:t>Click to add title</a:t>
            </a:r>
          </a:p>
        </p:txBody>
      </p:sp>
      <p:sp>
        <p:nvSpPr>
          <p:cNvPr id="12" name="Subtitle 2">
            <a:extLst>
              <a:ext uri="{FF2B5EF4-FFF2-40B4-BE49-F238E27FC236}">
                <a16:creationId xmlns:a16="http://schemas.microsoft.com/office/drawing/2014/main" id="{861167B6-9741-49DA-A7AF-E1A3352D10C8}"/>
              </a:ext>
            </a:extLst>
          </p:cNvPr>
          <p:cNvSpPr>
            <a:spLocks noGrp="1"/>
          </p:cNvSpPr>
          <p:nvPr>
            <p:ph type="subTitle" idx="20" hasCustomPrompt="1"/>
          </p:nvPr>
        </p:nvSpPr>
        <p:spPr>
          <a:xfrm>
            <a:off x="457200" y="1234440"/>
            <a:ext cx="5212080" cy="321566"/>
          </a:xfrm>
        </p:spPr>
        <p:txBody>
          <a:bodyPr>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7" name="Picture Placeholder 6" descr="An empty placeholder to add an image. Click on the placeholder and select the image that you wish to add.">
            <a:extLst>
              <a:ext uri="{FF2B5EF4-FFF2-40B4-BE49-F238E27FC236}">
                <a16:creationId xmlns:a16="http://schemas.microsoft.com/office/drawing/2014/main" id="{EDAB7103-706C-4D50-B9D9-030D5A29D564}"/>
              </a:ext>
            </a:extLst>
          </p:cNvPr>
          <p:cNvSpPr>
            <a:spLocks noGrp="1"/>
          </p:cNvSpPr>
          <p:nvPr>
            <p:ph type="pic" sz="quarter" idx="10" hasCustomPrompt="1"/>
          </p:nvPr>
        </p:nvSpPr>
        <p:spPr>
          <a:xfrm>
            <a:off x="0" y="1828800"/>
            <a:ext cx="5669280" cy="5029200"/>
          </a:xfrm>
          <a:noFill/>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Add a picture</a:t>
            </a:r>
          </a:p>
        </p:txBody>
      </p:sp>
      <p:sp>
        <p:nvSpPr>
          <p:cNvPr id="16" name="Text Placeholder 3">
            <a:extLst>
              <a:ext uri="{FF2B5EF4-FFF2-40B4-BE49-F238E27FC236}">
                <a16:creationId xmlns:a16="http://schemas.microsoft.com/office/drawing/2014/main" id="{5E29445D-5852-4685-99FA-F6D0EEB71907}"/>
              </a:ext>
            </a:extLst>
          </p:cNvPr>
          <p:cNvSpPr>
            <a:spLocks noGrp="1"/>
          </p:cNvSpPr>
          <p:nvPr>
            <p:ph type="body" sz="half" idx="11" hasCustomPrompt="1"/>
          </p:nvPr>
        </p:nvSpPr>
        <p:spPr>
          <a:xfrm>
            <a:off x="6351894" y="457200"/>
            <a:ext cx="493776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7" name="Text Placeholder 3">
            <a:extLst>
              <a:ext uri="{FF2B5EF4-FFF2-40B4-BE49-F238E27FC236}">
                <a16:creationId xmlns:a16="http://schemas.microsoft.com/office/drawing/2014/main" id="{F8A5A1E2-D455-4943-B46C-912CF46ABA90}"/>
              </a:ext>
            </a:extLst>
          </p:cNvPr>
          <p:cNvSpPr>
            <a:spLocks noGrp="1"/>
          </p:cNvSpPr>
          <p:nvPr>
            <p:ph type="body" sz="half" idx="12" hasCustomPrompt="1"/>
          </p:nvPr>
        </p:nvSpPr>
        <p:spPr>
          <a:xfrm>
            <a:off x="6351894" y="822961"/>
            <a:ext cx="4937760" cy="1155812"/>
          </a:xfrm>
          <a:noFill/>
        </p:spPr>
        <p:txBody>
          <a:bodyPr wrap="square" numCol="2" spcCol="457200" rtlCol="0">
            <a:noAutofit/>
          </a:bodyPr>
          <a:lstStyle>
            <a:lvl1pPr marL="228600" indent="-228600">
              <a:lnSpc>
                <a:spcPts val="1400"/>
              </a:lnSpc>
              <a:spcBef>
                <a:spcPts val="0"/>
              </a:spcBef>
              <a:spcAft>
                <a:spcPts val="700"/>
              </a:spcAft>
              <a:buFont typeface="Arial" panose="020B0604020202020204" pitchFamily="34" charset="0"/>
              <a:buChar char="•"/>
              <a:defRPr lang="en-US" sz="1200" i="0" dirty="0">
                <a:solidFill>
                  <a:schemeClr val="tx1"/>
                </a:solidFill>
              </a:defRPr>
            </a:lvl1pPr>
          </a:lstStyle>
          <a:p>
            <a:pPr lvl="0"/>
            <a:r>
              <a:rPr lang="en-US"/>
              <a:t>Click to add text</a:t>
            </a:r>
          </a:p>
        </p:txBody>
      </p:sp>
      <p:sp>
        <p:nvSpPr>
          <p:cNvPr id="4" name="Text Placeholder 3">
            <a:extLst>
              <a:ext uri="{FF2B5EF4-FFF2-40B4-BE49-F238E27FC236}">
                <a16:creationId xmlns:a16="http://schemas.microsoft.com/office/drawing/2014/main" id="{65203A40-6A55-12EC-9BD5-46AA64770642}"/>
              </a:ext>
            </a:extLst>
          </p:cNvPr>
          <p:cNvSpPr>
            <a:spLocks noGrp="1"/>
          </p:cNvSpPr>
          <p:nvPr>
            <p:ph type="body" sz="half" idx="21" hasCustomPrompt="1"/>
          </p:nvPr>
        </p:nvSpPr>
        <p:spPr>
          <a:xfrm>
            <a:off x="6351894" y="2176492"/>
            <a:ext cx="493776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4" name="Text Placeholder 8">
            <a:extLst>
              <a:ext uri="{FF2B5EF4-FFF2-40B4-BE49-F238E27FC236}">
                <a16:creationId xmlns:a16="http://schemas.microsoft.com/office/drawing/2014/main" id="{6ABAA54B-5D56-E366-F100-D83FF11D3191}"/>
              </a:ext>
            </a:extLst>
          </p:cNvPr>
          <p:cNvSpPr>
            <a:spLocks noGrp="1"/>
          </p:cNvSpPr>
          <p:nvPr>
            <p:ph type="body" sz="quarter" idx="40" hasCustomPrompt="1"/>
          </p:nvPr>
        </p:nvSpPr>
        <p:spPr>
          <a:xfrm>
            <a:off x="6181709" y="2582712"/>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 name="Text Placeholder 3">
            <a:extLst>
              <a:ext uri="{FF2B5EF4-FFF2-40B4-BE49-F238E27FC236}">
                <a16:creationId xmlns:a16="http://schemas.microsoft.com/office/drawing/2014/main" id="{91BB2503-6586-B7E1-492D-555313BC0B66}"/>
              </a:ext>
            </a:extLst>
          </p:cNvPr>
          <p:cNvSpPr>
            <a:spLocks noGrp="1"/>
          </p:cNvSpPr>
          <p:nvPr>
            <p:ph type="body" sz="half" idx="22" hasCustomPrompt="1"/>
          </p:nvPr>
        </p:nvSpPr>
        <p:spPr>
          <a:xfrm>
            <a:off x="6805503" y="2593131"/>
            <a:ext cx="1920240" cy="109728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5" name="Text Placeholder 8">
            <a:extLst>
              <a:ext uri="{FF2B5EF4-FFF2-40B4-BE49-F238E27FC236}">
                <a16:creationId xmlns:a16="http://schemas.microsoft.com/office/drawing/2014/main" id="{2C19EEFA-07F9-522D-E2F5-3C9D03B3DAD8}"/>
              </a:ext>
            </a:extLst>
          </p:cNvPr>
          <p:cNvSpPr>
            <a:spLocks noGrp="1"/>
          </p:cNvSpPr>
          <p:nvPr>
            <p:ph type="body" sz="quarter" idx="41" hasCustomPrompt="1"/>
          </p:nvPr>
        </p:nvSpPr>
        <p:spPr>
          <a:xfrm>
            <a:off x="8754474" y="2594785"/>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6" name="Text Placeholder 3">
            <a:extLst>
              <a:ext uri="{FF2B5EF4-FFF2-40B4-BE49-F238E27FC236}">
                <a16:creationId xmlns:a16="http://schemas.microsoft.com/office/drawing/2014/main" id="{163CEC8F-4DDC-8A2E-E283-5C8B3F042661}"/>
              </a:ext>
            </a:extLst>
          </p:cNvPr>
          <p:cNvSpPr>
            <a:spLocks noGrp="1"/>
          </p:cNvSpPr>
          <p:nvPr>
            <p:ph type="body" sz="half" idx="32" hasCustomPrompt="1"/>
          </p:nvPr>
        </p:nvSpPr>
        <p:spPr>
          <a:xfrm>
            <a:off x="9367846" y="2593131"/>
            <a:ext cx="1920240" cy="109728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6" name="Text Placeholder 8">
            <a:extLst>
              <a:ext uri="{FF2B5EF4-FFF2-40B4-BE49-F238E27FC236}">
                <a16:creationId xmlns:a16="http://schemas.microsoft.com/office/drawing/2014/main" id="{A49D387E-8DC7-390E-5682-E3FA2F1A373E}"/>
              </a:ext>
            </a:extLst>
          </p:cNvPr>
          <p:cNvSpPr>
            <a:spLocks noGrp="1"/>
          </p:cNvSpPr>
          <p:nvPr>
            <p:ph type="body" sz="quarter" idx="42" hasCustomPrompt="1"/>
          </p:nvPr>
        </p:nvSpPr>
        <p:spPr>
          <a:xfrm>
            <a:off x="6181709" y="3884473"/>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20" name="Text Placeholder 3">
            <a:extLst>
              <a:ext uri="{FF2B5EF4-FFF2-40B4-BE49-F238E27FC236}">
                <a16:creationId xmlns:a16="http://schemas.microsoft.com/office/drawing/2014/main" id="{5DBCD4BD-546F-BF8C-297A-8B841E3A860E}"/>
              </a:ext>
            </a:extLst>
          </p:cNvPr>
          <p:cNvSpPr>
            <a:spLocks noGrp="1"/>
          </p:cNvSpPr>
          <p:nvPr>
            <p:ph type="body" sz="half" idx="33" hasCustomPrompt="1"/>
          </p:nvPr>
        </p:nvSpPr>
        <p:spPr>
          <a:xfrm>
            <a:off x="6807071" y="3886177"/>
            <a:ext cx="1920240" cy="109728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7" name="Text Placeholder 8">
            <a:extLst>
              <a:ext uri="{FF2B5EF4-FFF2-40B4-BE49-F238E27FC236}">
                <a16:creationId xmlns:a16="http://schemas.microsoft.com/office/drawing/2014/main" id="{33ED717A-C3B0-356E-1D30-1782C31C7CE8}"/>
              </a:ext>
            </a:extLst>
          </p:cNvPr>
          <p:cNvSpPr>
            <a:spLocks noGrp="1"/>
          </p:cNvSpPr>
          <p:nvPr>
            <p:ph type="body" sz="quarter" idx="43" hasCustomPrompt="1"/>
          </p:nvPr>
        </p:nvSpPr>
        <p:spPr>
          <a:xfrm>
            <a:off x="8754474" y="3886177"/>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21" name="Text Placeholder 3">
            <a:extLst>
              <a:ext uri="{FF2B5EF4-FFF2-40B4-BE49-F238E27FC236}">
                <a16:creationId xmlns:a16="http://schemas.microsoft.com/office/drawing/2014/main" id="{8ABEC6F1-02DD-91A1-15C4-4E3D65F3D322}"/>
              </a:ext>
            </a:extLst>
          </p:cNvPr>
          <p:cNvSpPr>
            <a:spLocks noGrp="1"/>
          </p:cNvSpPr>
          <p:nvPr>
            <p:ph type="body" sz="half" idx="34" hasCustomPrompt="1"/>
          </p:nvPr>
        </p:nvSpPr>
        <p:spPr>
          <a:xfrm>
            <a:off x="9369414" y="3886177"/>
            <a:ext cx="1920240" cy="109728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9" name="Text Placeholder 27">
            <a:extLst>
              <a:ext uri="{FF2B5EF4-FFF2-40B4-BE49-F238E27FC236}">
                <a16:creationId xmlns:a16="http://schemas.microsoft.com/office/drawing/2014/main" id="{40284018-877E-48C8-A60E-5EA184B0B905}"/>
              </a:ext>
            </a:extLst>
          </p:cNvPr>
          <p:cNvSpPr>
            <a:spLocks noGrp="1"/>
          </p:cNvSpPr>
          <p:nvPr>
            <p:ph type="body" sz="quarter" idx="18" hasCustomPrompt="1"/>
          </p:nvPr>
        </p:nvSpPr>
        <p:spPr>
          <a:xfrm>
            <a:off x="6351894" y="5177497"/>
            <a:ext cx="4937760" cy="640080"/>
          </a:xfrm>
          <a:noFill/>
          <a:ln w="25400">
            <a:solidFill>
              <a:schemeClr val="bg2">
                <a:lumMod val="90000"/>
              </a:schemeClr>
            </a:solidFill>
          </a:ln>
        </p:spPr>
        <p:txBody>
          <a:bodyPr lIns="182880" tIns="137160" rIns="182880" bIns="182880" anchor="t" anchorCtr="0">
            <a:noAutofit/>
          </a:bodyPr>
          <a:lstStyle>
            <a:lvl1pPr marL="0" indent="0" algn="l">
              <a:lnSpc>
                <a:spcPct val="100000"/>
              </a:lnSpc>
              <a:spcBef>
                <a:spcPts val="0"/>
              </a:spcBef>
              <a:buNone/>
              <a:defRPr sz="1400" b="1" i="0" cap="all" baseline="0">
                <a:solidFill>
                  <a:schemeClr val="tx1"/>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text</a:t>
            </a:r>
          </a:p>
        </p:txBody>
      </p:sp>
      <p:sp>
        <p:nvSpPr>
          <p:cNvPr id="18" name="Text Placeholder 17">
            <a:extLst>
              <a:ext uri="{FF2B5EF4-FFF2-40B4-BE49-F238E27FC236}">
                <a16:creationId xmlns:a16="http://schemas.microsoft.com/office/drawing/2014/main" id="{1FAB78F3-C3C1-C3BA-3087-C8259ABD6AF8}"/>
              </a:ext>
            </a:extLst>
          </p:cNvPr>
          <p:cNvSpPr>
            <a:spLocks noGrp="1"/>
          </p:cNvSpPr>
          <p:nvPr>
            <p:ph type="body" sz="quarter" idx="35" hasCustomPrompt="1"/>
          </p:nvPr>
        </p:nvSpPr>
        <p:spPr>
          <a:xfrm>
            <a:off x="6965576" y="5289177"/>
            <a:ext cx="4196137" cy="467830"/>
          </a:xfrm>
        </p:spPr>
        <p:txBody>
          <a:bodyPr lIns="0"/>
          <a:lstStyle>
            <a:lvl1pPr marL="0" indent="0">
              <a:buNone/>
              <a:defRPr sz="1200">
                <a:solidFill>
                  <a:schemeClr val="tx1"/>
                </a:solidFill>
              </a:defRPr>
            </a:lvl1pPr>
            <a:lvl2pPr marL="457200" indent="0">
              <a:buNone/>
              <a:defRPr sz="1200">
                <a:solidFill>
                  <a:schemeClr val="tx1"/>
                </a:solidFill>
              </a:defRPr>
            </a:lvl2pPr>
            <a:lvl3pPr marL="914400" indent="0">
              <a:buNone/>
              <a:defRPr sz="1200">
                <a:solidFill>
                  <a:schemeClr val="tx1"/>
                </a:solidFill>
              </a:defRPr>
            </a:lvl3pPr>
            <a:lvl4pPr marL="1371600" indent="0">
              <a:buNone/>
              <a:defRPr sz="1200">
                <a:solidFill>
                  <a:schemeClr val="tx1"/>
                </a:solidFill>
              </a:defRPr>
            </a:lvl4pPr>
            <a:lvl5pPr marL="1828800" indent="0">
              <a:buNone/>
              <a:defRPr sz="1200">
                <a:solidFill>
                  <a:schemeClr val="tx1"/>
                </a:solidFill>
              </a:defRPr>
            </a:lvl5pPr>
          </a:lstStyle>
          <a:p>
            <a:pPr lvl="0"/>
            <a:r>
              <a:rPr lang="en-US"/>
              <a:t>Click to add text</a:t>
            </a:r>
          </a:p>
        </p:txBody>
      </p:sp>
      <p:sp>
        <p:nvSpPr>
          <p:cNvPr id="19" name="Text Placeholder 3">
            <a:extLst>
              <a:ext uri="{FF2B5EF4-FFF2-40B4-BE49-F238E27FC236}">
                <a16:creationId xmlns:a16="http://schemas.microsoft.com/office/drawing/2014/main" id="{2B63EEB8-169F-4E42-8938-2B33C50057D9}"/>
              </a:ext>
            </a:extLst>
          </p:cNvPr>
          <p:cNvSpPr>
            <a:spLocks noGrp="1"/>
          </p:cNvSpPr>
          <p:nvPr>
            <p:ph type="body" sz="half" idx="15" hasCustomPrompt="1"/>
          </p:nvPr>
        </p:nvSpPr>
        <p:spPr>
          <a:xfrm>
            <a:off x="6351894" y="5989320"/>
            <a:ext cx="4937760" cy="457200"/>
          </a:xfrm>
        </p:spPr>
        <p:txBody>
          <a:bodyPr bIns="0" numCol="1" anchor="b" anchorCtr="0">
            <a:noAutofit/>
          </a:bodyPr>
          <a:lstStyle>
            <a:lvl1pPr marL="0" indent="0">
              <a:lnSpc>
                <a:spcPts val="1400"/>
              </a:lnSpc>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3" name="Slide Number Placeholder 5">
            <a:extLst>
              <a:ext uri="{FF2B5EF4-FFF2-40B4-BE49-F238E27FC236}">
                <a16:creationId xmlns:a16="http://schemas.microsoft.com/office/drawing/2014/main" id="{EAF1384C-39EA-07D1-AB6D-FD77E4E309A8}"/>
              </a:ext>
            </a:extLst>
          </p:cNvPr>
          <p:cNvSpPr>
            <a:spLocks noGrp="1"/>
          </p:cNvSpPr>
          <p:nvPr>
            <p:ph type="sldNum" sz="quarter" idx="4"/>
          </p:nvPr>
        </p:nvSpPr>
        <p:spPr>
          <a:xfrm>
            <a:off x="11274552" y="5989319"/>
            <a:ext cx="457200" cy="45720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42333379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theme" Target="../theme/theme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 /><Relationship Id="rId3" Type="http://schemas.openxmlformats.org/officeDocument/2006/relationships/slideLayout" Target="../slideLayouts/slideLayout22.xml" /><Relationship Id="rId7" Type="http://schemas.openxmlformats.org/officeDocument/2006/relationships/slideLayout" Target="../slideLayouts/slideLayout26.xml" /><Relationship Id="rId12" Type="http://schemas.openxmlformats.org/officeDocument/2006/relationships/theme" Target="../theme/theme2.xml" /><Relationship Id="rId2" Type="http://schemas.openxmlformats.org/officeDocument/2006/relationships/slideLayout" Target="../slideLayouts/slideLayout21.xml" /><Relationship Id="rId1" Type="http://schemas.openxmlformats.org/officeDocument/2006/relationships/slideLayout" Target="../slideLayouts/slideLayout20.xml" /><Relationship Id="rId6" Type="http://schemas.openxmlformats.org/officeDocument/2006/relationships/slideLayout" Target="../slideLayouts/slideLayout25.xml" /><Relationship Id="rId11" Type="http://schemas.openxmlformats.org/officeDocument/2006/relationships/slideLayout" Target="../slideLayouts/slideLayout30.xml" /><Relationship Id="rId5" Type="http://schemas.openxmlformats.org/officeDocument/2006/relationships/slideLayout" Target="../slideLayouts/slideLayout24.xml" /><Relationship Id="rId10" Type="http://schemas.openxmlformats.org/officeDocument/2006/relationships/slideLayout" Target="../slideLayouts/slideLayout29.xml" /><Relationship Id="rId4" Type="http://schemas.openxmlformats.org/officeDocument/2006/relationships/slideLayout" Target="../slideLayouts/slideLayout23.xml" /><Relationship Id="rId9" Type="http://schemas.openxmlformats.org/officeDocument/2006/relationships/slideLayout" Target="../slideLayouts/slideLayout28.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20CDCE-D4CF-4141-9563-E949361063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2B03FD-F89F-C8EE-9076-53B0342EC7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8855EF-FA48-A755-55EC-0155F306DE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484FC1C-D4BF-2A46-B10D-1024DA4CE3CE}" type="datetimeFigureOut">
              <a:rPr lang="en-US" smtClean="0"/>
              <a:t>6/21/2026</a:t>
            </a:fld>
            <a:endParaRPr lang="en-US"/>
          </a:p>
        </p:txBody>
      </p:sp>
      <p:sp>
        <p:nvSpPr>
          <p:cNvPr id="5" name="Footer Placeholder 4">
            <a:extLst>
              <a:ext uri="{FF2B5EF4-FFF2-40B4-BE49-F238E27FC236}">
                <a16:creationId xmlns:a16="http://schemas.microsoft.com/office/drawing/2014/main" id="{35EBE55A-90B7-44B3-E5F5-56E963876C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31652EA-3C18-35AF-A62E-53827E84B0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79D6D5-062C-F54E-B13C-597FAEDE2FB8}" type="slidenum">
              <a:rPr lang="en-US" smtClean="0"/>
              <a:t>‹#›</a:t>
            </a:fld>
            <a:endParaRPr lang="en-US"/>
          </a:p>
        </p:txBody>
      </p:sp>
    </p:spTree>
    <p:extLst>
      <p:ext uri="{BB962C8B-B14F-4D97-AF65-F5344CB8AC3E}">
        <p14:creationId xmlns:p14="http://schemas.microsoft.com/office/powerpoint/2010/main" val="776701289"/>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6/21/2026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8.xml"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2.jpeg" /><Relationship Id="rId1" Type="http://schemas.openxmlformats.org/officeDocument/2006/relationships/slideLayout" Target="../slideLayouts/slideLayout1.xml" /><Relationship Id="rId4" Type="http://schemas.openxmlformats.org/officeDocument/2006/relationships/image" Target="../media/image4.jpeg" /></Relationships>
</file>

<file path=ppt/slides/_rels/slide3.xml.rels><?xml version="1.0" encoding="UTF-8" standalone="yes"?>
<Relationships xmlns="http://schemas.openxmlformats.org/package/2006/relationships"><Relationship Id="rId8" Type="http://schemas.openxmlformats.org/officeDocument/2006/relationships/image" Target="../media/image11.svg" /><Relationship Id="rId3" Type="http://schemas.openxmlformats.org/officeDocument/2006/relationships/image" Target="../media/image6.svg" /><Relationship Id="rId7" Type="http://schemas.openxmlformats.org/officeDocument/2006/relationships/image" Target="../media/image10.svg" /><Relationship Id="rId2" Type="http://schemas.openxmlformats.org/officeDocument/2006/relationships/image" Target="../media/image5.jpeg" /><Relationship Id="rId1" Type="http://schemas.openxmlformats.org/officeDocument/2006/relationships/slideLayout" Target="../slideLayouts/slideLayout2.xml" /><Relationship Id="rId6" Type="http://schemas.openxmlformats.org/officeDocument/2006/relationships/image" Target="../media/image9.svg" /><Relationship Id="rId5" Type="http://schemas.openxmlformats.org/officeDocument/2006/relationships/image" Target="../media/image8.svg" /><Relationship Id="rId10" Type="http://schemas.openxmlformats.org/officeDocument/2006/relationships/image" Target="../media/image13.svg" /><Relationship Id="rId4" Type="http://schemas.openxmlformats.org/officeDocument/2006/relationships/image" Target="../media/image7.svg" /><Relationship Id="rId9" Type="http://schemas.openxmlformats.org/officeDocument/2006/relationships/image" Target="../media/image12.svg" /></Relationships>
</file>

<file path=ppt/slides/_rels/slide4.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1.xml" /><Relationship Id="rId1" Type="http://schemas.openxmlformats.org/officeDocument/2006/relationships/slideLayout" Target="../slideLayouts/slideLayout13.xml" /></Relationships>
</file>

<file path=ppt/slides/_rels/slide5.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14.xml" /></Relationships>
</file>

<file path=ppt/slides/_rels/slide6.xml.rels><?xml version="1.0" encoding="UTF-8" standalone="yes"?>
<Relationships xmlns="http://schemas.openxmlformats.org/package/2006/relationships"><Relationship Id="rId2" Type="http://schemas.openxmlformats.org/officeDocument/2006/relationships/image" Target="../media/image16.jpeg" /><Relationship Id="rId1" Type="http://schemas.openxmlformats.org/officeDocument/2006/relationships/slideLayout" Target="../slideLayouts/slideLayout15.xml" /></Relationships>
</file>

<file path=ppt/slides/_rels/slide7.xml.rels><?xml version="1.0" encoding="UTF-8" standalone="yes"?>
<Relationships xmlns="http://schemas.openxmlformats.org/package/2006/relationships"><Relationship Id="rId3" Type="http://schemas.openxmlformats.org/officeDocument/2006/relationships/image" Target="../media/image17.svg" /><Relationship Id="rId2" Type="http://schemas.openxmlformats.org/officeDocument/2006/relationships/chart" Target="../charts/chart1.xml" /><Relationship Id="rId1" Type="http://schemas.openxmlformats.org/officeDocument/2006/relationships/slideLayout" Target="../slideLayouts/slideLayout15.xml" /><Relationship Id="rId6" Type="http://schemas.openxmlformats.org/officeDocument/2006/relationships/image" Target="../media/image20.svg" /><Relationship Id="rId5" Type="http://schemas.openxmlformats.org/officeDocument/2006/relationships/image" Target="../media/image19.svg" /><Relationship Id="rId4" Type="http://schemas.openxmlformats.org/officeDocument/2006/relationships/image" Target="../media/image18.svg" /></Relationships>
</file>

<file path=ppt/slides/_rels/slide8.xml.rels><?xml version="1.0" encoding="UTF-8" standalone="yes"?>
<Relationships xmlns="http://schemas.openxmlformats.org/package/2006/relationships"><Relationship Id="rId8" Type="http://schemas.openxmlformats.org/officeDocument/2006/relationships/image" Target="../media/image27.svg" /><Relationship Id="rId3" Type="http://schemas.openxmlformats.org/officeDocument/2006/relationships/image" Target="../media/image22.jpeg" /><Relationship Id="rId7" Type="http://schemas.openxmlformats.org/officeDocument/2006/relationships/image" Target="../media/image26.svg" /><Relationship Id="rId2" Type="http://schemas.openxmlformats.org/officeDocument/2006/relationships/image" Target="../media/image21.jpeg" /><Relationship Id="rId1" Type="http://schemas.openxmlformats.org/officeDocument/2006/relationships/slideLayout" Target="../slideLayouts/slideLayout16.xml" /><Relationship Id="rId6" Type="http://schemas.openxmlformats.org/officeDocument/2006/relationships/image" Target="../media/image25.svg" /><Relationship Id="rId5" Type="http://schemas.openxmlformats.org/officeDocument/2006/relationships/image" Target="../media/image24.svg" /><Relationship Id="rId4" Type="http://schemas.openxmlformats.org/officeDocument/2006/relationships/image" Target="../media/image23.svg" /></Relationships>
</file>

<file path=ppt/slides/_rels/slide9.xml.rels><?xml version="1.0" encoding="UTF-8" standalone="yes"?>
<Relationships xmlns="http://schemas.openxmlformats.org/package/2006/relationships"><Relationship Id="rId3" Type="http://schemas.openxmlformats.org/officeDocument/2006/relationships/image" Target="../media/image29.jpeg" /><Relationship Id="rId2" Type="http://schemas.openxmlformats.org/officeDocument/2006/relationships/image" Target="../media/image28.jpeg" /><Relationship Id="rId1" Type="http://schemas.openxmlformats.org/officeDocument/2006/relationships/slideLayout" Target="../slideLayouts/slideLayout17.xml" /><Relationship Id="rId6" Type="http://schemas.openxmlformats.org/officeDocument/2006/relationships/image" Target="../media/image32.jpeg" /><Relationship Id="rId5" Type="http://schemas.openxmlformats.org/officeDocument/2006/relationships/image" Target="../media/image31.png" /><Relationship Id="rId4" Type="http://schemas.openxmlformats.org/officeDocument/2006/relationships/image" Target="../media/image30.jpeg" /></Relationships>
</file>

<file path=ppt/slides/_rels/slide10.xml.rels><?xml version="1.0" encoding="UTF-8" standalone="yes"?>
<Relationships xmlns="http://schemas.openxmlformats.org/package/2006/relationships"><Relationship Id="rId3" Type="http://schemas.openxmlformats.org/officeDocument/2006/relationships/image" Target="../media/image34.png" /><Relationship Id="rId2" Type="http://schemas.openxmlformats.org/officeDocument/2006/relationships/image" Target="../media/image33.png" /><Relationship Id="rId1" Type="http://schemas.openxmlformats.org/officeDocument/2006/relationships/slideLayout" Target="../slideLayouts/slideLayout18.xml" /><Relationship Id="rId5" Type="http://schemas.openxmlformats.org/officeDocument/2006/relationships/image" Target="../media/image36.png" /><Relationship Id="rId4" Type="http://schemas.openxmlformats.org/officeDocument/2006/relationships/image" Target="../media/image35.png" /></Relationships>
</file>

<file path=ppt/slides/_rels/slide11.xml.rels><?xml version="1.0" encoding="UTF-8" standalone="yes"?>
<Relationships xmlns="http://schemas.openxmlformats.org/package/2006/relationships"><Relationship Id="rId2" Type="http://schemas.openxmlformats.org/officeDocument/2006/relationships/image" Target="../media/image37.png" /><Relationship Id="rId1" Type="http://schemas.openxmlformats.org/officeDocument/2006/relationships/slideLayout" Target="../slideLayouts/slideLayout19.xml" /></Relationships>
</file>

<file path=ppt/slides/_rels/slide12.xml.rels><?xml version="1.0" encoding="UTF-8" standalone="yes"?>
<Relationships xmlns="http://schemas.openxmlformats.org/package/2006/relationships"><Relationship Id="rId3" Type="http://schemas.openxmlformats.org/officeDocument/2006/relationships/image" Target="../media/image38.svg" /><Relationship Id="rId2" Type="http://schemas.openxmlformats.org/officeDocument/2006/relationships/notesSlide" Target="../notesSlides/notesSlide2.xml" /><Relationship Id="rId1" Type="http://schemas.openxmlformats.org/officeDocument/2006/relationships/slideLayout" Target="../slideLayouts/slideLayout26.xml" /></Relationships>
</file>

<file path=ppt/slides/_rels/slide13.xml.rels><?xml version="1.0" encoding="UTF-8" standalone="yes"?>
<Relationships xmlns="http://schemas.openxmlformats.org/package/2006/relationships"><Relationship Id="rId3" Type="http://schemas.openxmlformats.org/officeDocument/2006/relationships/image" Target="../media/image39.jpeg" /><Relationship Id="rId2" Type="http://schemas.openxmlformats.org/officeDocument/2006/relationships/notesSlide" Target="../notesSlides/notesSlide3.xml" /><Relationship Id="rId1" Type="http://schemas.openxmlformats.org/officeDocument/2006/relationships/slideLayout" Target="../slideLayouts/slideLayout26.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6.xml" /></Relationships>
</file>

<file path=ppt/slides/_rels/slide15.xml.rels><?xml version="1.0" encoding="UTF-8" standalone="yes"?>
<Relationships xmlns="http://schemas.openxmlformats.org/package/2006/relationships"><Relationship Id="rId3" Type="http://schemas.openxmlformats.org/officeDocument/2006/relationships/image" Target="../media/image40.jpeg" /><Relationship Id="rId2" Type="http://schemas.openxmlformats.org/officeDocument/2006/relationships/notesSlide" Target="../notesSlides/notesSlide5.xml" /><Relationship Id="rId1" Type="http://schemas.openxmlformats.org/officeDocument/2006/relationships/slideLayout" Target="../slideLayouts/slideLayout26.xml" /><Relationship Id="rId4" Type="http://schemas.openxmlformats.org/officeDocument/2006/relationships/image" Target="../media/image41.png" /></Relationships>
</file>

<file path=ppt/slides/_rels/slide16.xml.rels><?xml version="1.0" encoding="UTF-8" standalone="yes"?>
<Relationships xmlns="http://schemas.openxmlformats.org/package/2006/relationships"><Relationship Id="rId3" Type="http://schemas.openxmlformats.org/officeDocument/2006/relationships/image" Target="../media/image43.png" /><Relationship Id="rId2" Type="http://schemas.openxmlformats.org/officeDocument/2006/relationships/image" Target="../media/image42.jpeg" /><Relationship Id="rId1" Type="http://schemas.openxmlformats.org/officeDocument/2006/relationships/slideLayout" Target="../slideLayouts/slideLayout26.xml" /><Relationship Id="rId5" Type="http://schemas.openxmlformats.org/officeDocument/2006/relationships/image" Target="../media/image45.png" /><Relationship Id="rId4" Type="http://schemas.openxmlformats.org/officeDocument/2006/relationships/image" Target="../media/image44.png" /></Relationships>
</file>

<file path=ppt/slides/_rels/slide17.xml.rels><?xml version="1.0" encoding="UTF-8" standalone="yes"?>
<Relationships xmlns="http://schemas.openxmlformats.org/package/2006/relationships"><Relationship Id="rId2" Type="http://schemas.openxmlformats.org/officeDocument/2006/relationships/image" Target="../media/image46.jpeg" /><Relationship Id="rId1" Type="http://schemas.openxmlformats.org/officeDocument/2006/relationships/slideLayout" Target="../slideLayouts/slideLayout26.xml" /></Relationships>
</file>

<file path=ppt/slides/_rels/slide18.xml.rels><?xml version="1.0" encoding="UTF-8" standalone="yes"?>
<Relationships xmlns="http://schemas.openxmlformats.org/package/2006/relationships"><Relationship Id="rId8" Type="http://schemas.openxmlformats.org/officeDocument/2006/relationships/image" Target="../media/image53.svg" /><Relationship Id="rId3" Type="http://schemas.openxmlformats.org/officeDocument/2006/relationships/image" Target="../media/image48.png" /><Relationship Id="rId7" Type="http://schemas.openxmlformats.org/officeDocument/2006/relationships/image" Target="../media/image52.svg" /><Relationship Id="rId2" Type="http://schemas.openxmlformats.org/officeDocument/2006/relationships/image" Target="../media/image47.png" /><Relationship Id="rId1" Type="http://schemas.openxmlformats.org/officeDocument/2006/relationships/slideLayout" Target="../slideLayouts/slideLayout26.xml" /><Relationship Id="rId6" Type="http://schemas.openxmlformats.org/officeDocument/2006/relationships/image" Target="../media/image51.svg" /><Relationship Id="rId5" Type="http://schemas.openxmlformats.org/officeDocument/2006/relationships/image" Target="../media/image50.svg" /><Relationship Id="rId4" Type="http://schemas.openxmlformats.org/officeDocument/2006/relationships/image" Target="../media/image49.svg" /><Relationship Id="rId9" Type="http://schemas.openxmlformats.org/officeDocument/2006/relationships/image" Target="../media/image54.svg" /></Relationships>
</file>

<file path=ppt/slides/_rels/slide19.xml.rels><?xml version="1.0" encoding="UTF-8" standalone="yes"?>
<Relationships xmlns="http://schemas.openxmlformats.org/package/2006/relationships"><Relationship Id="rId2" Type="http://schemas.openxmlformats.org/officeDocument/2006/relationships/image" Target="../media/image55.jpeg" /><Relationship Id="rId1" Type="http://schemas.openxmlformats.org/officeDocument/2006/relationships/slideLayout" Target="../slideLayouts/slideLayout26.xml" /></Relationships>
</file>

<file path=ppt/slides/_rels/slide20.xml.rels><?xml version="1.0" encoding="UTF-8" standalone="yes"?>
<Relationships xmlns="http://schemas.openxmlformats.org/package/2006/relationships"><Relationship Id="rId8" Type="http://schemas.openxmlformats.org/officeDocument/2006/relationships/image" Target="../media/image62.jpeg" /><Relationship Id="rId3" Type="http://schemas.openxmlformats.org/officeDocument/2006/relationships/image" Target="../media/image57.jpeg" /><Relationship Id="rId7" Type="http://schemas.openxmlformats.org/officeDocument/2006/relationships/image" Target="../media/image61.jpeg" /><Relationship Id="rId2" Type="http://schemas.openxmlformats.org/officeDocument/2006/relationships/image" Target="../media/image56.jpeg" /><Relationship Id="rId1" Type="http://schemas.openxmlformats.org/officeDocument/2006/relationships/slideLayout" Target="../slideLayouts/slideLayout1.xml" /><Relationship Id="rId6" Type="http://schemas.openxmlformats.org/officeDocument/2006/relationships/image" Target="../media/image60.jpeg" /><Relationship Id="rId5" Type="http://schemas.openxmlformats.org/officeDocument/2006/relationships/image" Target="../media/image59.jpeg" /><Relationship Id="rId4" Type="http://schemas.openxmlformats.org/officeDocument/2006/relationships/image" Target="../media/image58.jpeg" /><Relationship Id="rId9" Type="http://schemas.openxmlformats.org/officeDocument/2006/relationships/image" Target="../media/image63.jpeg" /></Relationships>
</file>

<file path=ppt/slides/_rels/slide21.xml.rels><?xml version="1.0" encoding="UTF-8" standalone="yes"?>
<Relationships xmlns="http://schemas.openxmlformats.org/package/2006/relationships"><Relationship Id="rId3" Type="http://schemas.openxmlformats.org/officeDocument/2006/relationships/image" Target="../media/image65.jpeg" /><Relationship Id="rId2" Type="http://schemas.openxmlformats.org/officeDocument/2006/relationships/image" Target="../media/image64.jpeg" /><Relationship Id="rId1" Type="http://schemas.openxmlformats.org/officeDocument/2006/relationships/slideLayout" Target="../slideLayouts/slideLayout2.xml" /><Relationship Id="rId4" Type="http://schemas.openxmlformats.org/officeDocument/2006/relationships/image" Target="../media/image66.jpeg" /></Relationships>
</file>

<file path=ppt/slides/_rels/slide22.xml.rels><?xml version="1.0" encoding="UTF-8" standalone="yes"?>
<Relationships xmlns="http://schemas.openxmlformats.org/package/2006/relationships"><Relationship Id="rId3" Type="http://schemas.openxmlformats.org/officeDocument/2006/relationships/image" Target="../media/image67.jpeg" /><Relationship Id="rId2" Type="http://schemas.openxmlformats.org/officeDocument/2006/relationships/image" Target="../media/image64.jpeg" /><Relationship Id="rId1" Type="http://schemas.openxmlformats.org/officeDocument/2006/relationships/slideLayout" Target="../slideLayouts/slideLayout2.xml" /><Relationship Id="rId5" Type="http://schemas.openxmlformats.org/officeDocument/2006/relationships/image" Target="../media/image66.jpeg" /><Relationship Id="rId4" Type="http://schemas.openxmlformats.org/officeDocument/2006/relationships/image" Target="../media/image68.jpeg" /></Relationships>
</file>

<file path=ppt/slides/_rels/slide23.xml.rels><?xml version="1.0" encoding="UTF-8" standalone="yes"?>
<Relationships xmlns="http://schemas.openxmlformats.org/package/2006/relationships"><Relationship Id="rId3" Type="http://schemas.openxmlformats.org/officeDocument/2006/relationships/image" Target="../media/image69.jpeg" /><Relationship Id="rId2" Type="http://schemas.openxmlformats.org/officeDocument/2006/relationships/image" Target="../media/image64.jpeg" /><Relationship Id="rId1" Type="http://schemas.openxmlformats.org/officeDocument/2006/relationships/slideLayout" Target="../slideLayouts/slideLayout2.xml" /><Relationship Id="rId4" Type="http://schemas.openxmlformats.org/officeDocument/2006/relationships/image" Target="../media/image66.jpeg" /></Relationships>
</file>

<file path=ppt/slides/_rels/slide24.xml.rels><?xml version="1.0" encoding="UTF-8" standalone="yes"?>
<Relationships xmlns="http://schemas.openxmlformats.org/package/2006/relationships"><Relationship Id="rId3" Type="http://schemas.openxmlformats.org/officeDocument/2006/relationships/image" Target="../media/image70.jpeg" /><Relationship Id="rId2" Type="http://schemas.openxmlformats.org/officeDocument/2006/relationships/image" Target="../media/image64.jpeg"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3" Type="http://schemas.openxmlformats.org/officeDocument/2006/relationships/image" Target="../media/image64.jpeg" /><Relationship Id="rId2" Type="http://schemas.openxmlformats.org/officeDocument/2006/relationships/image" Target="../media/image71.jpeg"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3" Type="http://schemas.openxmlformats.org/officeDocument/2006/relationships/image" Target="../media/image64.jpeg" /><Relationship Id="rId2" Type="http://schemas.openxmlformats.org/officeDocument/2006/relationships/image" Target="../media/image72.jpeg" /><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3" Type="http://schemas.openxmlformats.org/officeDocument/2006/relationships/image" Target="../media/image74.jpeg" /><Relationship Id="rId2" Type="http://schemas.openxmlformats.org/officeDocument/2006/relationships/image" Target="../media/image73.jpeg" /><Relationship Id="rId1" Type="http://schemas.openxmlformats.org/officeDocument/2006/relationships/slideLayout" Target="../slideLayouts/slideLayout2.xml" /><Relationship Id="rId4" Type="http://schemas.openxmlformats.org/officeDocument/2006/relationships/image" Target="../media/image64.jpeg" /></Relationships>
</file>

<file path=ppt/slides/_rels/slide28.xml.rels><?xml version="1.0" encoding="UTF-8" standalone="yes"?>
<Relationships xmlns="http://schemas.openxmlformats.org/package/2006/relationships"><Relationship Id="rId8" Type="http://schemas.openxmlformats.org/officeDocument/2006/relationships/image" Target="../media/image61.jpeg" /><Relationship Id="rId3" Type="http://schemas.openxmlformats.org/officeDocument/2006/relationships/diagramLayout" Target="../diagrams/layout1.xml" /><Relationship Id="rId7" Type="http://schemas.openxmlformats.org/officeDocument/2006/relationships/image" Target="../media/image58.jpeg"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 Id="rId9" Type="http://schemas.openxmlformats.org/officeDocument/2006/relationships/image" Target="../media/image64.jpeg" /></Relationships>
</file>

<file path=ppt/slides/_rels/slide29.xml.rels><?xml version="1.0" encoding="UTF-8" standalone="yes"?>
<Relationships xmlns="http://schemas.openxmlformats.org/package/2006/relationships"><Relationship Id="rId2" Type="http://schemas.openxmlformats.org/officeDocument/2006/relationships/image" Target="../media/image64.jpeg" /><Relationship Id="rId1" Type="http://schemas.openxmlformats.org/officeDocument/2006/relationships/slideLayout" Target="../slideLayouts/slideLayout2.xml" /></Relationships>
</file>

<file path=ppt/slides/_rels/slide30.xml.rels><?xml version="1.0" encoding="UTF-8" standalone="yes"?>
<Relationships xmlns="http://schemas.openxmlformats.org/package/2006/relationships"><Relationship Id="rId8" Type="http://schemas.openxmlformats.org/officeDocument/2006/relationships/hyperlink" Target="https://doi.org/10.1186/1748-5908-6-42" TargetMode="External" /><Relationship Id="rId3" Type="http://schemas.openxmlformats.org/officeDocument/2006/relationships/hyperlink" Target="https://www.birmingham.gov.uk/publichealth" TargetMode="External" /><Relationship Id="rId7" Type="http://schemas.openxmlformats.org/officeDocument/2006/relationships/hyperlink" Target="https://doi.org/10.1017/S0029665120003977" TargetMode="External" /><Relationship Id="rId2" Type="http://schemas.openxmlformats.org/officeDocument/2006/relationships/hyperlink" Target="https://doi.org/10.1016/0749-5978(91)90020-T" TargetMode="External" /><Relationship Id="rId1" Type="http://schemas.openxmlformats.org/officeDocument/2006/relationships/slideLayout" Target="../slideLayouts/slideLayout2.xml" /><Relationship Id="rId6" Type="http://schemas.openxmlformats.org/officeDocument/2006/relationships/hyperlink" Target="https://www.health.org.uk" TargetMode="External" /><Relationship Id="rId5" Type="http://schemas.openxmlformats.org/officeDocument/2006/relationships/hyperlink" Target="https://foodfoundation.org.uk" TargetMode="External" /><Relationship Id="rId4" Type="http://schemas.openxmlformats.org/officeDocument/2006/relationships/hyperlink" Target="https://doi.org/10.1186/1471-2458-14-53" TargetMode="External" /></Relationships>
</file>

<file path=ppt/slides/_rels/slide31.xml.rels><?xml version="1.0" encoding="UTF-8" standalone="yes"?>
<Relationships xmlns="http://schemas.openxmlformats.org/package/2006/relationships"><Relationship Id="rId8" Type="http://schemas.openxmlformats.org/officeDocument/2006/relationships/hyperlink" Target="https://doi.org/10.1080/17437199.2013.869710" TargetMode="External" /><Relationship Id="rId3" Type="http://schemas.openxmlformats.org/officeDocument/2006/relationships/hyperlink" Target="https://digital.nhs.uk" TargetMode="External" /><Relationship Id="rId7" Type="http://schemas.openxmlformats.org/officeDocument/2006/relationships/hyperlink" Target="https://doi.org/10.1177/109019817400200403" TargetMode="External" /><Relationship Id="rId2" Type="http://schemas.openxmlformats.org/officeDocument/2006/relationships/hyperlink" Target="https://www.mind.org.uk" TargetMode="External" /><Relationship Id="rId1" Type="http://schemas.openxmlformats.org/officeDocument/2006/relationships/slideLayout" Target="../slideLayouts/slideLayout2.xml" /><Relationship Id="rId6" Type="http://schemas.openxmlformats.org/officeDocument/2006/relationships/hyperlink" Target="https://www.gov.uk" TargetMode="External" /><Relationship Id="rId5" Type="http://schemas.openxmlformats.org/officeDocument/2006/relationships/hyperlink" Target="https://doi.org/10.2105/AJPH.2014.302110" TargetMode="External" /><Relationship Id="rId10" Type="http://schemas.openxmlformats.org/officeDocument/2006/relationships/hyperlink" Target="https://www.who.int" TargetMode="External" /><Relationship Id="rId4" Type="http://schemas.openxmlformats.org/officeDocument/2006/relationships/hyperlink" Target="https://fingertips.phe.org.uk" TargetMode="External" /><Relationship Id="rId9" Type="http://schemas.openxmlformats.org/officeDocument/2006/relationships/hyperlink" Target="https://www.wcrf.org" TargetMode="External" /></Relationships>
</file>

<file path=ppt/slides/_rels/slide32.xml.rels><?xml version="1.0" encoding="UTF-8" standalone="yes"?>
<Relationships xmlns="http://schemas.openxmlformats.org/package/2006/relationships"><Relationship Id="rId8" Type="http://schemas.openxmlformats.org/officeDocument/2006/relationships/hyperlink" Target="https://www.mentalhealth.org.uk/" TargetMode="External" /><Relationship Id="rId13" Type="http://schemas.openxmlformats.org/officeDocument/2006/relationships/hyperlink" Target="https://digital.nhs.uk/data-and-information/publications/statistical/health-survey-for-england/2022-part-1/adults-health-related-behaviours" TargetMode="External" /><Relationship Id="rId3" Type="http://schemas.openxmlformats.org/officeDocument/2006/relationships/hyperlink" Target="https://www.nutrition.org.uk/" TargetMode="External" /><Relationship Id="rId7" Type="http://schemas.openxmlformats.org/officeDocument/2006/relationships/hyperlink" Target="https://www.health.harvard.edu/healthy-aging-and-longevity/eat-smart" TargetMode="External" /><Relationship Id="rId12" Type="http://schemas.openxmlformats.org/officeDocument/2006/relationships/hyperlink" Target="https://digital.nhs.uk/data-and-information/publications/statistical/health-survey-for-england" TargetMode="External" /><Relationship Id="rId2" Type="http://schemas.openxmlformats.org/officeDocument/2006/relationships/hyperlink" Target="https://www.birmingham.gov.uk/publichealth" TargetMode="External" /><Relationship Id="rId1" Type="http://schemas.openxmlformats.org/officeDocument/2006/relationships/slideLayout" Target="../slideLayouts/slideLayout13.xml" /><Relationship Id="rId6" Type="http://schemas.openxmlformats.org/officeDocument/2006/relationships/hyperlink" Target="https://www.fao.org/nutrition" TargetMode="External" /><Relationship Id="rId11" Type="http://schemas.openxmlformats.org/officeDocument/2006/relationships/hyperlink" Target="https://digital.nhs.uk/data-and-information/publications/statistical/health-survey-for-england/2024/adults-overweight-and-obesity" TargetMode="External" /><Relationship Id="rId5" Type="http://schemas.openxmlformats.org/officeDocument/2006/relationships/hyperlink" Target="https://www.gov.uk/government/statistics/national-diet-and-nutrition-survey-2019-to-2023/national-diet-and-nutrition-survey-2019-to-2023-report" TargetMode="External" /><Relationship Id="rId10" Type="http://schemas.openxmlformats.org/officeDocument/2006/relationships/hyperlink" Target="https://natcen.ac.uk/publications/national-diet-and-nutrition-survey-2019-2023" TargetMode="External" /><Relationship Id="rId4" Type="http://schemas.openxmlformats.org/officeDocument/2006/relationships/hyperlink" Target="https://www.ceceliahealth.com/blog/5-easy-ways-to-increase-fruits-and-vegetables-in-your-diet/" TargetMode="External" /><Relationship Id="rId9" Type="http://schemas.openxmlformats.org/officeDocument/2006/relationships/hyperlink" Target="https://ccr.cancer.gov/news/horizons/article/cell-metabolism-and-cancer" TargetMode="External" /><Relationship Id="rId14" Type="http://schemas.openxmlformats.org/officeDocument/2006/relationships/hyperlink" Target="https://digital.nhs.uk/data-and-information/publications/statistical/health-survey-for-england/2022-part-2/adult-overweight-and-obesity" TargetMode="External" /></Relationships>
</file>

<file path=ppt/slides/_rels/slide33.xml.rels><?xml version="1.0" encoding="UTF-8" standalone="yes"?>
<Relationships xmlns="http://schemas.openxmlformats.org/package/2006/relationships"><Relationship Id="rId8" Type="http://schemas.openxmlformats.org/officeDocument/2006/relationships/hyperlink" Target="https://www.nice.org.uk/" TargetMode="External" /><Relationship Id="rId3" Type="http://schemas.openxmlformats.org/officeDocument/2006/relationships/hyperlink" Target="https://assets.publishing.service.gov.uk/media/5ba8a50540f0b605084c9501/Eatwell_Guide_booklet_2018v4.pdf" TargetMode="External" /><Relationship Id="rId7" Type="http://schemas.openxmlformats.org/officeDocument/2006/relationships/hyperlink" Target="https://www.nhs.uk/live-well/eat-well/how-to-eat-a-balanced-diet/eating-a-balanced-diet/" TargetMode="External" /><Relationship Id="rId12" Type="http://schemas.openxmlformats.org/officeDocument/2006/relationships/hyperlink" Target="https://www.gov.uk/government/publications/adult-obesity-applying-all-our-health/adult-obesity-applying-all-our-health" TargetMode="External" /><Relationship Id="rId2" Type="http://schemas.openxmlformats.org/officeDocument/2006/relationships/hyperlink" Target="https://digital.nhs.uk/data-and-information/publications/statistical/statistics-on-obesity-physical-activity-and-diet" TargetMode="External" /><Relationship Id="rId1" Type="http://schemas.openxmlformats.org/officeDocument/2006/relationships/slideLayout" Target="../slideLayouts/slideLayout12.xml" /><Relationship Id="rId6" Type="http://schemas.openxmlformats.org/officeDocument/2006/relationships/hyperlink" Target="https://www.england.nhs.uk/ourwork/prevention/obesity/" TargetMode="External" /><Relationship Id="rId11" Type="http://schemas.openxmlformats.org/officeDocument/2006/relationships/hyperlink" Target="https://www.seniorlivingsystems.org/national-nutrition-month/" TargetMode="External" /><Relationship Id="rId5" Type="http://schemas.openxmlformats.org/officeDocument/2006/relationships/hyperlink" Target="https://www.nhs.uk/live-well/eat-well" TargetMode="External" /><Relationship Id="rId10" Type="http://schemas.openxmlformats.org/officeDocument/2006/relationships/hyperlink" Target="https://www.gov.uk/government/publications/the-eatwell-guide" TargetMode="External" /><Relationship Id="rId4" Type="http://schemas.openxmlformats.org/officeDocument/2006/relationships/hyperlink" Target="https://www.nhs.uk/live-well/eat-well/food-guidelines-and-food-labels/the-eatwell-guide/" TargetMode="External" /><Relationship Id="rId9" Type="http://schemas.openxmlformats.org/officeDocument/2006/relationships/hyperlink" Target="https://www.gov.uk/government/statistics/obesity-profile-may-2025-update/obesity-profile-short-statistical-commentary-may-2025" TargetMode="External" /></Relationships>
</file>

<file path=ppt/slides/_rels/slide34.xml.rels><?xml version="1.0" encoding="UTF-8" standalone="yes"?>
<Relationships xmlns="http://schemas.openxmlformats.org/package/2006/relationships"><Relationship Id="rId8" Type="http://schemas.openxmlformats.org/officeDocument/2006/relationships/hyperlink" Target="https://www.gov.uk/government/publications/health-matters-obesity-and-the-food-environment/health-matters-obesity-and-the-food-environment--2" TargetMode="External" /><Relationship Id="rId3" Type="http://schemas.openxmlformats.org/officeDocument/2006/relationships/hyperlink" Target="https://www.nutrition.org.uk/healthy-eating-week/" TargetMode="External" /><Relationship Id="rId7" Type="http://schemas.openxmlformats.org/officeDocument/2006/relationships/hyperlink" Target="https://www.gov.uk/government/news/phe-launches-change4life-campaign-around-childrens-snacking" TargetMode="External" /><Relationship Id="rId2" Type="http://schemas.openxmlformats.org/officeDocument/2006/relationships/notesSlide" Target="../notesSlides/notesSlide6.xml" /><Relationship Id="rId1" Type="http://schemas.openxmlformats.org/officeDocument/2006/relationships/slideLayout" Target="../slideLayouts/slideLayout26.xml" /><Relationship Id="rId6" Type="http://schemas.openxmlformats.org/officeDocument/2006/relationships/hyperlink" Target="https://www.nhs.uk/better-health/" TargetMode="External" /><Relationship Id="rId5" Type="http://schemas.openxmlformats.org/officeDocument/2006/relationships/hyperlink" Target="https://www.mind.org.uk/information-support/tips-for-everyday-living/food-and-mental-health/" TargetMode="External" /><Relationship Id="rId4" Type="http://schemas.openxmlformats.org/officeDocument/2006/relationships/hyperlink" Target="https://www.gov.uk/government/publications/tackling-obesity-government-strategy/tackling-obesity-empowering-adults-and-children-to-live-healthier-lives" TargetMode="External" /><Relationship Id="rId9" Type="http://schemas.openxmlformats.org/officeDocument/2006/relationships/hyperlink" Target="https://www.who.int/news-room/fact-sheets/detail/healthy-diet"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Press Releases 2020 | University of Wales Trinity Saint David">
            <a:extLst>
              <a:ext uri="{FF2B5EF4-FFF2-40B4-BE49-F238E27FC236}">
                <a16:creationId xmlns:a16="http://schemas.microsoft.com/office/drawing/2014/main" id="{0127156C-A1D2-58C3-F80E-0495634E9D38}"/>
              </a:ext>
            </a:extLst>
          </p:cNvPr>
          <p:cNvPicPr>
            <a:picLocks noChangeAspect="1"/>
          </p:cNvPicPr>
          <p:nvPr/>
        </p:nvPicPr>
        <p:blipFill>
          <a:blip r:embed="rId2"/>
          <a:stretch>
            <a:fillRect/>
          </a:stretch>
        </p:blipFill>
        <p:spPr>
          <a:xfrm>
            <a:off x="5146567" y="2119312"/>
            <a:ext cx="6172200" cy="2144744"/>
          </a:xfrm>
          <a:prstGeom prst="rect">
            <a:avLst/>
          </a:prstGeom>
          <a:noFill/>
        </p:spPr>
      </p:pic>
      <p:sp>
        <p:nvSpPr>
          <p:cNvPr id="14" name="TextBox 13">
            <a:extLst>
              <a:ext uri="{FF2B5EF4-FFF2-40B4-BE49-F238E27FC236}">
                <a16:creationId xmlns:a16="http://schemas.microsoft.com/office/drawing/2014/main" id="{4E2172C1-35CD-2591-5296-3D365914B35A}"/>
              </a:ext>
            </a:extLst>
          </p:cNvPr>
          <p:cNvSpPr txBox="1"/>
          <p:nvPr/>
        </p:nvSpPr>
        <p:spPr>
          <a:xfrm>
            <a:off x="839788" y="933773"/>
            <a:ext cx="4306779" cy="49352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pPr>
            <a:r>
              <a:rPr lang="en-GB" sz="1400" b="1" kern="1200">
                <a:latin typeface="Arial"/>
                <a:cs typeface="Arial"/>
              </a:rPr>
              <a:t>Module: </a:t>
            </a:r>
            <a:r>
              <a:rPr lang="en-GB" sz="1400" kern="1200">
                <a:latin typeface="Arial"/>
                <a:cs typeface="Arial"/>
              </a:rPr>
              <a:t>Social Epidemiology and Public Health Development</a:t>
            </a:r>
          </a:p>
          <a:p>
            <a:pPr>
              <a:lnSpc>
                <a:spcPct val="90000"/>
              </a:lnSpc>
              <a:spcBef>
                <a:spcPts val="1000"/>
              </a:spcBef>
            </a:pPr>
            <a:endParaRPr lang="en-GB" sz="1400" kern="1200">
              <a:latin typeface="Arial"/>
              <a:cs typeface="Arial"/>
            </a:endParaRPr>
          </a:p>
          <a:p>
            <a:pPr>
              <a:lnSpc>
                <a:spcPct val="90000"/>
              </a:lnSpc>
              <a:spcBef>
                <a:spcPts val="1000"/>
              </a:spcBef>
            </a:pPr>
            <a:r>
              <a:rPr lang="en-GB" sz="1400" b="1" kern="1200">
                <a:latin typeface="Arial"/>
                <a:cs typeface="Arial"/>
              </a:rPr>
              <a:t>Module Code: </a:t>
            </a:r>
            <a:r>
              <a:rPr lang="en-GB" sz="1400" kern="1200">
                <a:latin typeface="Arial"/>
                <a:cs typeface="Arial"/>
              </a:rPr>
              <a:t>LCHS700</a:t>
            </a:r>
          </a:p>
          <a:p>
            <a:pPr>
              <a:lnSpc>
                <a:spcPct val="90000"/>
              </a:lnSpc>
              <a:spcBef>
                <a:spcPts val="1000"/>
              </a:spcBef>
            </a:pPr>
            <a:endParaRPr lang="en-GB" sz="1400" b="1" kern="1200">
              <a:latin typeface="Arial"/>
              <a:cs typeface="Arial"/>
            </a:endParaRPr>
          </a:p>
          <a:p>
            <a:pPr>
              <a:lnSpc>
                <a:spcPct val="90000"/>
              </a:lnSpc>
              <a:spcBef>
                <a:spcPts val="1000"/>
              </a:spcBef>
            </a:pPr>
            <a:r>
              <a:rPr lang="en-GB" sz="1400" b="1" kern="1200">
                <a:latin typeface="Arial"/>
                <a:cs typeface="Arial"/>
              </a:rPr>
              <a:t>Assignment Title: </a:t>
            </a:r>
            <a:r>
              <a:rPr lang="en-GB" sz="1400" kern="1200">
                <a:latin typeface="Arial"/>
                <a:cs typeface="Arial"/>
              </a:rPr>
              <a:t>Component 1 Group Presentation (Practice intervention)</a:t>
            </a:r>
          </a:p>
          <a:p>
            <a:pPr>
              <a:lnSpc>
                <a:spcPct val="90000"/>
              </a:lnSpc>
              <a:spcBef>
                <a:spcPts val="1000"/>
              </a:spcBef>
            </a:pPr>
            <a:endParaRPr lang="en-GB" sz="1400" kern="1200">
              <a:latin typeface="Arial"/>
              <a:cs typeface="Arial"/>
            </a:endParaRPr>
          </a:p>
          <a:p>
            <a:pPr>
              <a:lnSpc>
                <a:spcPct val="90000"/>
              </a:lnSpc>
              <a:spcBef>
                <a:spcPts val="1000"/>
              </a:spcBef>
            </a:pPr>
            <a:r>
              <a:rPr lang="en-GB" sz="1400" b="1" kern="1200">
                <a:latin typeface="Arial"/>
                <a:cs typeface="Arial"/>
              </a:rPr>
              <a:t>Lecturer: </a:t>
            </a:r>
            <a:r>
              <a:rPr lang="en-GB" sz="1400" kern="1200" err="1">
                <a:latin typeface="Arial"/>
                <a:cs typeface="Arial"/>
              </a:rPr>
              <a:t>Junaid</a:t>
            </a:r>
            <a:r>
              <a:rPr lang="en-GB" sz="1400" kern="1200">
                <a:latin typeface="Arial"/>
                <a:cs typeface="Arial"/>
              </a:rPr>
              <a:t> Shaikh</a:t>
            </a:r>
          </a:p>
          <a:p>
            <a:pPr>
              <a:lnSpc>
                <a:spcPct val="90000"/>
              </a:lnSpc>
              <a:spcBef>
                <a:spcPts val="1000"/>
              </a:spcBef>
            </a:pPr>
            <a:endParaRPr lang="en-GB" sz="1400" kern="1200">
              <a:latin typeface="Arial"/>
              <a:cs typeface="Arial"/>
            </a:endParaRPr>
          </a:p>
          <a:p>
            <a:pPr>
              <a:lnSpc>
                <a:spcPct val="90000"/>
              </a:lnSpc>
              <a:spcBef>
                <a:spcPts val="1000"/>
              </a:spcBef>
            </a:pPr>
            <a:r>
              <a:rPr lang="en-GB" sz="1400" b="1" kern="1200">
                <a:latin typeface="Arial"/>
                <a:cs typeface="Arial"/>
              </a:rPr>
              <a:t>Names: </a:t>
            </a:r>
            <a:r>
              <a:rPr lang="en-GB" sz="1400" kern="1200">
                <a:latin typeface="Arial"/>
                <a:cs typeface="Arial"/>
              </a:rPr>
              <a:t>Assma Zahoor (2242809)</a:t>
            </a:r>
          </a:p>
          <a:p>
            <a:pPr>
              <a:lnSpc>
                <a:spcPct val="90000"/>
              </a:lnSpc>
              <a:spcBef>
                <a:spcPts val="1000"/>
              </a:spcBef>
            </a:pPr>
            <a:r>
              <a:rPr lang="en-GB" sz="1400" kern="1200">
                <a:latin typeface="Arial"/>
                <a:cs typeface="Arial"/>
              </a:rPr>
              <a:t>             </a:t>
            </a:r>
            <a:r>
              <a:rPr lang="en-GB" sz="1400">
                <a:latin typeface="Arial"/>
                <a:cs typeface="Arial"/>
              </a:rPr>
              <a:t> </a:t>
            </a:r>
            <a:r>
              <a:rPr lang="en-GB" sz="1400" kern="1200">
                <a:latin typeface="Arial"/>
                <a:cs typeface="Arial"/>
              </a:rPr>
              <a:t>Nazmin Malik (2242813)</a:t>
            </a:r>
          </a:p>
          <a:p>
            <a:pPr>
              <a:lnSpc>
                <a:spcPct val="90000"/>
              </a:lnSpc>
              <a:spcBef>
                <a:spcPts val="1000"/>
              </a:spcBef>
            </a:pPr>
            <a:r>
              <a:rPr lang="en-GB" sz="1400" kern="1200">
                <a:latin typeface="Arial"/>
                <a:cs typeface="Arial"/>
              </a:rPr>
              <a:t>              Ivana </a:t>
            </a:r>
            <a:r>
              <a:rPr lang="en-GB" sz="1400" kern="1200" err="1">
                <a:latin typeface="Arial"/>
                <a:cs typeface="Arial"/>
              </a:rPr>
              <a:t>Konjevod</a:t>
            </a:r>
            <a:r>
              <a:rPr lang="en-GB" sz="1400" kern="1200">
                <a:latin typeface="Arial"/>
                <a:cs typeface="Arial"/>
              </a:rPr>
              <a:t> </a:t>
            </a:r>
            <a:r>
              <a:rPr lang="en-GB" sz="1400" kern="1200" err="1">
                <a:latin typeface="Arial"/>
                <a:cs typeface="Arial"/>
              </a:rPr>
              <a:t>Novosel</a:t>
            </a:r>
            <a:r>
              <a:rPr lang="en-GB" sz="1400" kern="1200">
                <a:latin typeface="Arial"/>
                <a:cs typeface="Arial"/>
              </a:rPr>
              <a:t> (2217492)</a:t>
            </a:r>
          </a:p>
          <a:p>
            <a:pPr>
              <a:lnSpc>
                <a:spcPct val="90000"/>
              </a:lnSpc>
              <a:spcBef>
                <a:spcPts val="1000"/>
              </a:spcBef>
            </a:pPr>
            <a:r>
              <a:rPr lang="en-GB" sz="1200" kern="1200">
                <a:latin typeface="+mn-lt"/>
                <a:ea typeface="+mn-ea"/>
                <a:cs typeface="+mn-cs"/>
              </a:rPr>
              <a:t> </a:t>
            </a:r>
          </a:p>
        </p:txBody>
      </p:sp>
      <p:sp>
        <p:nvSpPr>
          <p:cNvPr id="12" name="Slide Number Placeholder 11" hidden="1">
            <a:extLst>
              <a:ext uri="{FF2B5EF4-FFF2-40B4-BE49-F238E27FC236}">
                <a16:creationId xmlns:a16="http://schemas.microsoft.com/office/drawing/2014/main" id="{15535492-8B29-145C-8533-CAF1FE732629}"/>
              </a:ext>
            </a:extLst>
          </p:cNvPr>
          <p:cNvSpPr>
            <a:spLocks noGrp="1"/>
          </p:cNvSpPr>
          <p:nvPr>
            <p:ph type="sldNum" sz="quarter" idx="4294967295"/>
          </p:nvPr>
        </p:nvSpPr>
        <p:spPr>
          <a:xfrm>
            <a:off x="11734800" y="6061075"/>
            <a:ext cx="457200" cy="385763"/>
          </a:xfrm>
        </p:spPr>
        <p:txBody>
          <a:bodyPr/>
          <a:lstStyle/>
          <a:p>
            <a:pPr>
              <a:spcAft>
                <a:spcPts val="600"/>
              </a:spcAft>
            </a:pPr>
            <a:fld id="{745CA84A-544F-4B6B-BC9A-925394EE73B5}" type="slidenum">
              <a:rPr lang="en-US" smtClean="0"/>
              <a:pPr>
                <a:spcAft>
                  <a:spcPts val="600"/>
                </a:spcAft>
              </a:pPr>
              <a:t>1</a:t>
            </a:fld>
            <a:endParaRPr lang="en-US"/>
          </a:p>
        </p:txBody>
      </p:sp>
    </p:spTree>
    <p:extLst>
      <p:ext uri="{BB962C8B-B14F-4D97-AF65-F5344CB8AC3E}">
        <p14:creationId xmlns:p14="http://schemas.microsoft.com/office/powerpoint/2010/main" val="3256691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E98F445-7841-17CA-2B5B-0A60475916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78406" y="57947"/>
            <a:ext cx="2343920" cy="644175"/>
          </a:xfrm>
          <a:prstGeom prst="rect">
            <a:avLst/>
          </a:prstGeom>
        </p:spPr>
      </p:pic>
      <p:pic>
        <p:nvPicPr>
          <p:cNvPr id="3" name="Picture 2">
            <a:extLst>
              <a:ext uri="{FF2B5EF4-FFF2-40B4-BE49-F238E27FC236}">
                <a16:creationId xmlns:a16="http://schemas.microsoft.com/office/drawing/2014/main" id="{80BF57ED-9764-1C76-9E12-492DD29650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74" y="57947"/>
            <a:ext cx="8611711" cy="6800053"/>
          </a:xfrm>
          <a:prstGeom prst="rect">
            <a:avLst/>
          </a:prstGeom>
        </p:spPr>
      </p:pic>
      <p:pic>
        <p:nvPicPr>
          <p:cNvPr id="6" name="Picture 5">
            <a:extLst>
              <a:ext uri="{FF2B5EF4-FFF2-40B4-BE49-F238E27FC236}">
                <a16:creationId xmlns:a16="http://schemas.microsoft.com/office/drawing/2014/main" id="{7B3F7A5E-18EA-0155-53EB-E4FF3F1D6D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61385" y="6213824"/>
            <a:ext cx="4185217" cy="644175"/>
          </a:xfrm>
          <a:prstGeom prst="rect">
            <a:avLst/>
          </a:prstGeom>
        </p:spPr>
      </p:pic>
      <p:sp>
        <p:nvSpPr>
          <p:cNvPr id="4" name="TextBox 3">
            <a:extLst>
              <a:ext uri="{FF2B5EF4-FFF2-40B4-BE49-F238E27FC236}">
                <a16:creationId xmlns:a16="http://schemas.microsoft.com/office/drawing/2014/main" id="{C5B4158A-3271-F6B2-A118-5DD51A23766B}"/>
              </a:ext>
            </a:extLst>
          </p:cNvPr>
          <p:cNvSpPr txBox="1"/>
          <p:nvPr/>
        </p:nvSpPr>
        <p:spPr>
          <a:xfrm>
            <a:off x="8834438" y="964982"/>
            <a:ext cx="2797770" cy="2292935"/>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nchor="t">
            <a:spAutoFit/>
          </a:bodyPr>
          <a:lstStyle/>
          <a:p>
            <a:pPr>
              <a:buNone/>
            </a:pPr>
            <a:r>
              <a:rPr lang="en-GB" sz="1100" b="1">
                <a:latin typeface="Arial" panose="020B0604020202020204" pitchFamily="34" charset="0"/>
                <a:cs typeface="Arial" panose="020B0604020202020204" pitchFamily="34" charset="0"/>
              </a:rPr>
              <a:t>Why Birmingham?</a:t>
            </a:r>
            <a:endParaRPr lang="en-GB" sz="1100">
              <a:latin typeface="Arial" panose="020B0604020202020204" pitchFamily="34" charset="0"/>
              <a:cs typeface="Arial" panose="020B0604020202020204" pitchFamily="34" charset="0"/>
            </a:endParaRPr>
          </a:p>
          <a:p>
            <a:pPr>
              <a:buFont typeface="Arial" panose="020B0604020202020204" pitchFamily="34" charset="0"/>
              <a:buChar char="•"/>
            </a:pPr>
            <a:r>
              <a:rPr lang="en-GB" sz="1100">
                <a:latin typeface="Arial"/>
                <a:cs typeface="Arial"/>
              </a:rPr>
              <a:t>High levels of deprivation </a:t>
            </a:r>
          </a:p>
          <a:p>
            <a:pPr>
              <a:buFont typeface="Arial" panose="020B0604020202020204" pitchFamily="34" charset="0"/>
              <a:buChar char="•"/>
            </a:pPr>
            <a:r>
              <a:rPr lang="en-GB" sz="1100">
                <a:latin typeface="Arial" panose="020B0604020202020204" pitchFamily="34" charset="0"/>
                <a:cs typeface="Arial" panose="020B0604020202020204" pitchFamily="34" charset="0"/>
              </a:rPr>
              <a:t>Significant health inequalities </a:t>
            </a:r>
          </a:p>
          <a:p>
            <a:pPr>
              <a:buFont typeface="Arial" panose="020B0604020202020204" pitchFamily="34" charset="0"/>
              <a:buChar char="•"/>
            </a:pPr>
            <a:r>
              <a:rPr lang="en-GB" sz="1100">
                <a:latin typeface="Arial" panose="020B0604020202020204" pitchFamily="34" charset="0"/>
                <a:cs typeface="Arial" panose="020B0604020202020204" pitchFamily="34" charset="0"/>
              </a:rPr>
              <a:t>Poor diet contributes to preventable disease burden </a:t>
            </a:r>
          </a:p>
          <a:p>
            <a:pPr>
              <a:buFont typeface="Arial" panose="020B0604020202020204" pitchFamily="34" charset="0"/>
              <a:buChar char="•"/>
            </a:pPr>
            <a:r>
              <a:rPr lang="en-GB" sz="1100">
                <a:latin typeface="Arial" panose="020B0604020202020204" pitchFamily="34" charset="0"/>
                <a:cs typeface="Arial" panose="020B0604020202020204" pitchFamily="34" charset="0"/>
              </a:rPr>
              <a:t>Young adults least likely to meet dietary recommendations </a:t>
            </a:r>
          </a:p>
          <a:p>
            <a:pPr>
              <a:buNone/>
            </a:pPr>
            <a:r>
              <a:rPr lang="en-GB" sz="1100">
                <a:latin typeface="Arial" panose="020B0604020202020204" pitchFamily="34" charset="0"/>
                <a:cs typeface="Arial" panose="020B0604020202020204" pitchFamily="34" charset="0"/>
              </a:rPr>
              <a:t>(NHS Digital, 2023; Birmingham City Council, 2024)</a:t>
            </a:r>
            <a:endParaRPr lang="en-GB" sz="1100">
              <a:latin typeface="Arial"/>
              <a:cs typeface="Arial"/>
            </a:endParaRPr>
          </a:p>
          <a:p>
            <a:endParaRPr lang="en-GB" sz="1100">
              <a:latin typeface="Arial"/>
              <a:cs typeface="Arial"/>
            </a:endParaRPr>
          </a:p>
          <a:p>
            <a:r>
              <a:rPr lang="en-GB" sz="1100">
                <a:latin typeface="Arial"/>
                <a:cs typeface="Arial"/>
              </a:rPr>
              <a:t>Birmingham's population is among the youngest in Europe, therefore early health intervention is crucial for young adults.</a:t>
            </a:r>
            <a:endParaRPr lang="en-GB" sz="110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8FD8806-7186-97D9-245F-E7C93A775F79}"/>
              </a:ext>
            </a:extLst>
          </p:cNvPr>
          <p:cNvSpPr txBox="1"/>
          <p:nvPr/>
        </p:nvSpPr>
        <p:spPr>
          <a:xfrm>
            <a:off x="8681385" y="3457973"/>
            <a:ext cx="3510615" cy="2677656"/>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l"/>
            <a:r>
              <a:rPr lang="en-GB" sz="1200">
                <a:latin typeface="Arial" panose="020B0604020202020204" pitchFamily="34" charset="0"/>
                <a:cs typeface="Arial" panose="020B0604020202020204" pitchFamily="34" charset="0"/>
              </a:rPr>
              <a:t>Whilst Birmingham has previously implemented healthy eating and obesity prevention initiatives, such as the Childhood Obesity Trailblazer Programme, this has been primarily focused on childhood obesity, food environments and general healthy eating promotion (Birmingham City Council 2026). Future Fuel differs because it specifically targets young adults aged 16–24 years and focuses on outcomes that are immediately relevant to this population, including energy, concentration, mood, academic performance and productivity, rather than focusing solely on weight management and disease prevention.</a:t>
            </a: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5353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879653C-850D-A9E5-9DA0-F6F2B7ABF4CC}"/>
              </a:ext>
            </a:extLst>
          </p:cNvPr>
          <p:cNvSpPr txBox="1"/>
          <p:nvPr/>
        </p:nvSpPr>
        <p:spPr>
          <a:xfrm>
            <a:off x="430205" y="3741782"/>
            <a:ext cx="1828800" cy="1828800"/>
          </a:xfrm>
          <a:prstGeom prst="rect">
            <a:avLst/>
          </a:prstGeom>
          <a:noFill/>
        </p:spPr>
        <p:txBody>
          <a:bodyPr wrap="square" rtlCol="0">
            <a:spAutoFit/>
          </a:bodyPr>
          <a:lstStyle/>
          <a:p>
            <a:pPr algn="l"/>
            <a:endParaRPr lang="en-US"/>
          </a:p>
        </p:txBody>
      </p:sp>
      <p:pic>
        <p:nvPicPr>
          <p:cNvPr id="4" name="Picture 3">
            <a:extLst>
              <a:ext uri="{FF2B5EF4-FFF2-40B4-BE49-F238E27FC236}">
                <a16:creationId xmlns:a16="http://schemas.microsoft.com/office/drawing/2014/main" id="{800FE4F8-E6F8-F8BA-8D38-7EC66E9074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3191"/>
            <a:ext cx="12072937" cy="3279409"/>
          </a:xfrm>
          <a:prstGeom prst="rect">
            <a:avLst/>
          </a:prstGeom>
        </p:spPr>
      </p:pic>
      <p:pic>
        <p:nvPicPr>
          <p:cNvPr id="2" name="Graphic 1" descr="Boardroom with solid fill">
            <a:extLst>
              <a:ext uri="{FF2B5EF4-FFF2-40B4-BE49-F238E27FC236}">
                <a16:creationId xmlns:a16="http://schemas.microsoft.com/office/drawing/2014/main" id="{CC9B85FB-3FD8-D2B2-C206-0E16C84DED3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0550" y="2971800"/>
            <a:ext cx="914400" cy="914400"/>
          </a:xfrm>
          <a:prstGeom prst="rect">
            <a:avLst/>
          </a:prstGeom>
        </p:spPr>
      </p:pic>
      <p:sp>
        <p:nvSpPr>
          <p:cNvPr id="3" name="TextBox 2">
            <a:extLst>
              <a:ext uri="{FF2B5EF4-FFF2-40B4-BE49-F238E27FC236}">
                <a16:creationId xmlns:a16="http://schemas.microsoft.com/office/drawing/2014/main" id="{9BCE7030-2F3D-34EB-A6E9-FA3ED088CD2F}"/>
              </a:ext>
            </a:extLst>
          </p:cNvPr>
          <p:cNvSpPr txBox="1"/>
          <p:nvPr/>
        </p:nvSpPr>
        <p:spPr>
          <a:xfrm>
            <a:off x="509579" y="3736706"/>
            <a:ext cx="1285164" cy="584775"/>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6">
                    <a:lumMod val="76000"/>
                  </a:schemeClr>
                </a:solidFill>
                <a:latin typeface="Arial"/>
                <a:ea typeface="Calibri"/>
                <a:cs typeface="Arial"/>
              </a:rPr>
              <a:t>GETTING STARTED</a:t>
            </a:r>
          </a:p>
        </p:txBody>
      </p:sp>
      <p:sp>
        <p:nvSpPr>
          <p:cNvPr id="6" name="TextBox 5">
            <a:extLst>
              <a:ext uri="{FF2B5EF4-FFF2-40B4-BE49-F238E27FC236}">
                <a16:creationId xmlns:a16="http://schemas.microsoft.com/office/drawing/2014/main" id="{9BEDCF29-79BA-8319-E614-434B4C5F9FF4}"/>
              </a:ext>
            </a:extLst>
          </p:cNvPr>
          <p:cNvSpPr txBox="1"/>
          <p:nvPr/>
        </p:nvSpPr>
        <p:spPr>
          <a:xfrm>
            <a:off x="333138" y="4322581"/>
            <a:ext cx="1635994"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Welcome session, icebreakers, and personal goal setting. Explore the concept of healthy eating and </a:t>
            </a:r>
            <a:r>
              <a:rPr lang="en-GB" sz="1400">
                <a:ea typeface="+mn-lt"/>
                <a:cs typeface="+mn-lt"/>
              </a:rPr>
              <a:t>identify</a:t>
            </a:r>
            <a:r>
              <a:rPr lang="en-US" sz="1400">
                <a:ea typeface="+mn-lt"/>
                <a:cs typeface="+mn-lt"/>
              </a:rPr>
              <a:t> individual health </a:t>
            </a:r>
            <a:r>
              <a:rPr lang="en-GB" sz="1400">
                <a:ea typeface="+mn-lt"/>
                <a:cs typeface="+mn-lt"/>
              </a:rPr>
              <a:t>objectives</a:t>
            </a:r>
            <a:r>
              <a:rPr lang="en-US" sz="1400">
                <a:ea typeface="+mn-lt"/>
                <a:cs typeface="+mn-lt"/>
              </a:rPr>
              <a:t> </a:t>
            </a:r>
            <a:r>
              <a:rPr lang="en-US" sz="1400">
                <a:solidFill>
                  <a:schemeClr val="accent6">
                    <a:lumMod val="76000"/>
                  </a:schemeClr>
                </a:solidFill>
                <a:ea typeface="+mn-lt"/>
                <a:cs typeface="+mn-lt"/>
              </a:rPr>
              <a:t>(NHS, 2024; WHO, 2023).</a:t>
            </a:r>
            <a:endParaRPr lang="en-US">
              <a:solidFill>
                <a:schemeClr val="accent6">
                  <a:lumMod val="76000"/>
                </a:schemeClr>
              </a:solidFill>
            </a:endParaRPr>
          </a:p>
        </p:txBody>
      </p:sp>
      <p:pic>
        <p:nvPicPr>
          <p:cNvPr id="7" name="Graphic 6" descr="Table setting with solid fill">
            <a:extLst>
              <a:ext uri="{FF2B5EF4-FFF2-40B4-BE49-F238E27FC236}">
                <a16:creationId xmlns:a16="http://schemas.microsoft.com/office/drawing/2014/main" id="{E7E5FDA2-2AAB-0C67-13EC-AFA61FE2E0B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135717" y="2971800"/>
            <a:ext cx="914400" cy="914400"/>
          </a:xfrm>
          <a:prstGeom prst="rect">
            <a:avLst/>
          </a:prstGeom>
        </p:spPr>
      </p:pic>
      <p:sp>
        <p:nvSpPr>
          <p:cNvPr id="8" name="TextBox 7">
            <a:extLst>
              <a:ext uri="{FF2B5EF4-FFF2-40B4-BE49-F238E27FC236}">
                <a16:creationId xmlns:a16="http://schemas.microsoft.com/office/drawing/2014/main" id="{C5835DAF-70F7-F512-479F-F2A45B238103}"/>
              </a:ext>
            </a:extLst>
          </p:cNvPr>
          <p:cNvSpPr txBox="1"/>
          <p:nvPr/>
        </p:nvSpPr>
        <p:spPr>
          <a:xfrm>
            <a:off x="2050006" y="3737495"/>
            <a:ext cx="133207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2"/>
                </a:solidFill>
                <a:latin typeface="Arial"/>
                <a:cs typeface="Arial"/>
              </a:rPr>
              <a:t>BUILDING BLOCKS</a:t>
            </a:r>
          </a:p>
        </p:txBody>
      </p:sp>
      <p:sp>
        <p:nvSpPr>
          <p:cNvPr id="10" name="TextBox 9">
            <a:extLst>
              <a:ext uri="{FF2B5EF4-FFF2-40B4-BE49-F238E27FC236}">
                <a16:creationId xmlns:a16="http://schemas.microsoft.com/office/drawing/2014/main" id="{B859A3AD-4F30-F6F6-F4D0-397164A69C7E}"/>
              </a:ext>
            </a:extLst>
          </p:cNvPr>
          <p:cNvSpPr txBox="1"/>
          <p:nvPr/>
        </p:nvSpPr>
        <p:spPr>
          <a:xfrm>
            <a:off x="2149522" y="4492388"/>
            <a:ext cx="2229134" cy="2092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CE7E31E1-984B-5E49-D942-26F2214E8E54}"/>
              </a:ext>
            </a:extLst>
          </p:cNvPr>
          <p:cNvSpPr txBox="1"/>
          <p:nvPr/>
        </p:nvSpPr>
        <p:spPr>
          <a:xfrm>
            <a:off x="2054272" y="4323844"/>
            <a:ext cx="142101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ptos"/>
                <a:ea typeface="+mn-lt"/>
                <a:cs typeface="Arial"/>
              </a:rPr>
              <a:t>Study food groups, </a:t>
            </a:r>
            <a:r>
              <a:rPr lang="en-GB" sz="1400">
                <a:latin typeface="Aptos"/>
                <a:ea typeface="+mn-lt"/>
                <a:cs typeface="Arial"/>
              </a:rPr>
              <a:t>portion</a:t>
            </a:r>
            <a:r>
              <a:rPr lang="en-US" sz="1400">
                <a:latin typeface="Aptos"/>
                <a:ea typeface="+mn-lt"/>
                <a:cs typeface="Arial"/>
              </a:rPr>
              <a:t> sizes, and the construction of a nutritious plate within a budget </a:t>
            </a:r>
            <a:r>
              <a:rPr lang="en-US" sz="1400">
                <a:solidFill>
                  <a:schemeClr val="accent2"/>
                </a:solidFill>
                <a:latin typeface="Aptos"/>
                <a:ea typeface="+mn-lt"/>
                <a:cs typeface="Arial"/>
              </a:rPr>
              <a:t>(Eatwell Guide, 2024; NHS, 2024).</a:t>
            </a:r>
            <a:endParaRPr lang="en-US" sz="1400">
              <a:solidFill>
                <a:schemeClr val="accent2"/>
              </a:solidFill>
              <a:latin typeface="Aptos"/>
              <a:cs typeface="Arial"/>
            </a:endParaRPr>
          </a:p>
        </p:txBody>
      </p:sp>
      <p:pic>
        <p:nvPicPr>
          <p:cNvPr id="13" name="Graphic 12" descr="Shopping basket with solid fill">
            <a:extLst>
              <a:ext uri="{FF2B5EF4-FFF2-40B4-BE49-F238E27FC236}">
                <a16:creationId xmlns:a16="http://schemas.microsoft.com/office/drawing/2014/main" id="{243DA8F7-0EBA-FC12-309A-6D8AC573013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469217" y="2971800"/>
            <a:ext cx="914400" cy="914400"/>
          </a:xfrm>
          <a:prstGeom prst="rect">
            <a:avLst/>
          </a:prstGeom>
        </p:spPr>
      </p:pic>
      <p:sp>
        <p:nvSpPr>
          <p:cNvPr id="14" name="TextBox 13">
            <a:extLst>
              <a:ext uri="{FF2B5EF4-FFF2-40B4-BE49-F238E27FC236}">
                <a16:creationId xmlns:a16="http://schemas.microsoft.com/office/drawing/2014/main" id="{C93AEEA6-C83F-6B59-EE0E-4D44AF91D908}"/>
              </a:ext>
            </a:extLst>
          </p:cNvPr>
          <p:cNvSpPr txBox="1"/>
          <p:nvPr/>
        </p:nvSpPr>
        <p:spPr>
          <a:xfrm>
            <a:off x="3473544" y="3743025"/>
            <a:ext cx="16525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6">
                    <a:lumMod val="76000"/>
                  </a:schemeClr>
                </a:solidFill>
                <a:latin typeface="Arial"/>
                <a:cs typeface="Arial"/>
              </a:rPr>
              <a:t>SMART SHOPPING</a:t>
            </a:r>
          </a:p>
        </p:txBody>
      </p:sp>
      <p:sp>
        <p:nvSpPr>
          <p:cNvPr id="15" name="TextBox 14">
            <a:extLst>
              <a:ext uri="{FF2B5EF4-FFF2-40B4-BE49-F238E27FC236}">
                <a16:creationId xmlns:a16="http://schemas.microsoft.com/office/drawing/2014/main" id="{AEA7D0E2-6F3E-7879-B4C2-C7D37320FA6F}"/>
              </a:ext>
            </a:extLst>
          </p:cNvPr>
          <p:cNvSpPr txBox="1"/>
          <p:nvPr/>
        </p:nvSpPr>
        <p:spPr>
          <a:xfrm>
            <a:off x="3385086" y="4318316"/>
            <a:ext cx="1531425"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Evaluate products, </a:t>
            </a:r>
            <a:r>
              <a:rPr lang="en-GB" sz="1400">
                <a:ea typeface="+mn-lt"/>
                <a:cs typeface="+mn-lt"/>
              </a:rPr>
              <a:t>comprehend</a:t>
            </a:r>
            <a:r>
              <a:rPr lang="en-US" sz="1400">
                <a:ea typeface="+mn-lt"/>
                <a:cs typeface="+mn-lt"/>
              </a:rPr>
              <a:t> sugar, salt, and fat levels, and create cheap meal plans </a:t>
            </a:r>
            <a:r>
              <a:rPr lang="en-US" sz="1400">
                <a:solidFill>
                  <a:schemeClr val="accent6">
                    <a:lumMod val="76000"/>
                  </a:schemeClr>
                </a:solidFill>
                <a:ea typeface="+mn-lt"/>
                <a:cs typeface="+mn-lt"/>
              </a:rPr>
              <a:t>(British Nutrition Foundation, 2023; NHS, 2024).</a:t>
            </a:r>
            <a:endParaRPr lang="en-US" sz="1400">
              <a:solidFill>
                <a:schemeClr val="accent6">
                  <a:lumMod val="76000"/>
                </a:schemeClr>
              </a:solidFill>
            </a:endParaRPr>
          </a:p>
        </p:txBody>
      </p:sp>
      <p:pic>
        <p:nvPicPr>
          <p:cNvPr id="16" name="Graphic 15" descr="Chef Hat with solid fill">
            <a:extLst>
              <a:ext uri="{FF2B5EF4-FFF2-40B4-BE49-F238E27FC236}">
                <a16:creationId xmlns:a16="http://schemas.microsoft.com/office/drawing/2014/main" id="{99ED2379-7E96-AF4A-6D9F-942D01AE3AF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919134" y="2971800"/>
            <a:ext cx="914400" cy="914400"/>
          </a:xfrm>
          <a:prstGeom prst="rect">
            <a:avLst/>
          </a:prstGeom>
        </p:spPr>
      </p:pic>
      <p:sp>
        <p:nvSpPr>
          <p:cNvPr id="17" name="TextBox 16">
            <a:extLst>
              <a:ext uri="{FF2B5EF4-FFF2-40B4-BE49-F238E27FC236}">
                <a16:creationId xmlns:a16="http://schemas.microsoft.com/office/drawing/2014/main" id="{E03DFD1B-4572-20D3-9134-9B01A148AA12}"/>
              </a:ext>
            </a:extLst>
          </p:cNvPr>
          <p:cNvSpPr txBox="1"/>
          <p:nvPr/>
        </p:nvSpPr>
        <p:spPr>
          <a:xfrm>
            <a:off x="4917616" y="3746974"/>
            <a:ext cx="165700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2"/>
                </a:solidFill>
              </a:rPr>
              <a:t>COOK &amp; CREATE</a:t>
            </a:r>
          </a:p>
        </p:txBody>
      </p:sp>
      <p:sp>
        <p:nvSpPr>
          <p:cNvPr id="9" name="TextBox 8">
            <a:extLst>
              <a:ext uri="{FF2B5EF4-FFF2-40B4-BE49-F238E27FC236}">
                <a16:creationId xmlns:a16="http://schemas.microsoft.com/office/drawing/2014/main" id="{8B1D5309-067A-A1EB-DEE4-A5A76B2355C3}"/>
              </a:ext>
            </a:extLst>
          </p:cNvPr>
          <p:cNvSpPr txBox="1"/>
          <p:nvPr/>
        </p:nvSpPr>
        <p:spPr>
          <a:xfrm>
            <a:off x="4924250" y="4328899"/>
            <a:ext cx="1176645" cy="2462213"/>
          </a:xfrm>
          <a:prstGeom prst="rect">
            <a:avLst/>
          </a:prstGeom>
          <a:ln>
            <a:no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Prepare uncomplicated, healthy meals and build food confidence </a:t>
            </a:r>
            <a:r>
              <a:rPr lang="en-US" sz="1400">
                <a:solidFill>
                  <a:schemeClr val="accent2"/>
                </a:solidFill>
                <a:ea typeface="+mn-lt"/>
                <a:cs typeface="+mn-lt"/>
              </a:rPr>
              <a:t>(FAO, 2023; Public Health England, 2020).</a:t>
            </a:r>
            <a:endParaRPr lang="en-US" sz="1400">
              <a:solidFill>
                <a:schemeClr val="accent2"/>
              </a:solidFill>
            </a:endParaRPr>
          </a:p>
        </p:txBody>
      </p:sp>
      <p:pic>
        <p:nvPicPr>
          <p:cNvPr id="11" name="Graphic 10" descr="Head with gears with solid fill">
            <a:extLst>
              <a:ext uri="{FF2B5EF4-FFF2-40B4-BE49-F238E27FC236}">
                <a16:creationId xmlns:a16="http://schemas.microsoft.com/office/drawing/2014/main" id="{A2103976-CC84-B782-6E29-A59EC934C67D}"/>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400800" y="3045883"/>
            <a:ext cx="914400" cy="776817"/>
          </a:xfrm>
          <a:prstGeom prst="rect">
            <a:avLst/>
          </a:prstGeom>
        </p:spPr>
      </p:pic>
      <p:sp>
        <p:nvSpPr>
          <p:cNvPr id="18" name="TextBox 17">
            <a:extLst>
              <a:ext uri="{FF2B5EF4-FFF2-40B4-BE49-F238E27FC236}">
                <a16:creationId xmlns:a16="http://schemas.microsoft.com/office/drawing/2014/main" id="{3AA1A038-07F6-E2C5-105D-74097C76376B}"/>
              </a:ext>
            </a:extLst>
          </p:cNvPr>
          <p:cNvSpPr txBox="1"/>
          <p:nvPr/>
        </p:nvSpPr>
        <p:spPr>
          <a:xfrm>
            <a:off x="6552346" y="3882976"/>
            <a:ext cx="150978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6">
                    <a:lumMod val="76000"/>
                  </a:schemeClr>
                </a:solidFill>
              </a:rPr>
              <a:t>MIND &amp; MOOD</a:t>
            </a:r>
          </a:p>
        </p:txBody>
      </p:sp>
      <p:sp>
        <p:nvSpPr>
          <p:cNvPr id="19" name="TextBox 18">
            <a:extLst>
              <a:ext uri="{FF2B5EF4-FFF2-40B4-BE49-F238E27FC236}">
                <a16:creationId xmlns:a16="http://schemas.microsoft.com/office/drawing/2014/main" id="{F6B17C74-5CF7-53D3-546A-85A98841B702}"/>
              </a:ext>
            </a:extLst>
          </p:cNvPr>
          <p:cNvSpPr txBox="1"/>
          <p:nvPr/>
        </p:nvSpPr>
        <p:spPr>
          <a:xfrm>
            <a:off x="6404022" y="4461901"/>
            <a:ext cx="131975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Investigate the impact of diet on stress, mental health, and emotional well-being </a:t>
            </a:r>
            <a:r>
              <a:rPr lang="en-US" sz="1400">
                <a:solidFill>
                  <a:schemeClr val="accent6">
                    <a:lumMod val="76000"/>
                  </a:schemeClr>
                </a:solidFill>
                <a:ea typeface="+mn-lt"/>
                <a:cs typeface="+mn-lt"/>
              </a:rPr>
              <a:t>(Harvard Health, 2023; WHO, 2022).</a:t>
            </a:r>
            <a:endParaRPr lang="en-US" sz="1400">
              <a:solidFill>
                <a:schemeClr val="accent6">
                  <a:lumMod val="76000"/>
                </a:schemeClr>
              </a:solidFill>
            </a:endParaRPr>
          </a:p>
        </p:txBody>
      </p:sp>
      <p:pic>
        <p:nvPicPr>
          <p:cNvPr id="20" name="Graphic 19" descr="Run with solid fill">
            <a:extLst>
              <a:ext uri="{FF2B5EF4-FFF2-40B4-BE49-F238E27FC236}">
                <a16:creationId xmlns:a16="http://schemas.microsoft.com/office/drawing/2014/main" id="{87D746A6-8BE6-CB2D-4853-BF154D5FBE9E}"/>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723717" y="3109384"/>
            <a:ext cx="914400" cy="776816"/>
          </a:xfrm>
          <a:prstGeom prst="rect">
            <a:avLst/>
          </a:prstGeom>
        </p:spPr>
      </p:pic>
      <p:sp>
        <p:nvSpPr>
          <p:cNvPr id="21" name="TextBox 20">
            <a:extLst>
              <a:ext uri="{FF2B5EF4-FFF2-40B4-BE49-F238E27FC236}">
                <a16:creationId xmlns:a16="http://schemas.microsoft.com/office/drawing/2014/main" id="{500C4A00-3F79-2C60-DC35-AF4308740B0B}"/>
              </a:ext>
            </a:extLst>
          </p:cNvPr>
          <p:cNvSpPr txBox="1"/>
          <p:nvPr/>
        </p:nvSpPr>
        <p:spPr>
          <a:xfrm>
            <a:off x="7857256" y="3899089"/>
            <a:ext cx="108044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2"/>
                </a:solidFill>
              </a:rPr>
              <a:t>MOVE MORE</a:t>
            </a:r>
          </a:p>
        </p:txBody>
      </p:sp>
      <p:sp>
        <p:nvSpPr>
          <p:cNvPr id="22" name="TextBox 21">
            <a:extLst>
              <a:ext uri="{FF2B5EF4-FFF2-40B4-BE49-F238E27FC236}">
                <a16:creationId xmlns:a16="http://schemas.microsoft.com/office/drawing/2014/main" id="{321B69C6-9016-9B8A-11E9-3C714AFB56F0}"/>
              </a:ext>
            </a:extLst>
          </p:cNvPr>
          <p:cNvSpPr txBox="1"/>
          <p:nvPr/>
        </p:nvSpPr>
        <p:spPr>
          <a:xfrm>
            <a:off x="7728361" y="4457953"/>
            <a:ext cx="1510889"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Explore pleasurable methods to </a:t>
            </a:r>
            <a:r>
              <a:rPr lang="en-GB" sz="1400">
                <a:ea typeface="+mn-lt"/>
                <a:cs typeface="+mn-lt"/>
              </a:rPr>
              <a:t>maintain</a:t>
            </a:r>
            <a:r>
              <a:rPr lang="en-US" sz="1400">
                <a:ea typeface="+mn-lt"/>
                <a:cs typeface="+mn-lt"/>
              </a:rPr>
              <a:t> physical activity and establish achievable movement objectives </a:t>
            </a:r>
            <a:r>
              <a:rPr lang="en-US" sz="1400">
                <a:solidFill>
                  <a:schemeClr val="accent2"/>
                </a:solidFill>
                <a:ea typeface="+mn-lt"/>
                <a:cs typeface="+mn-lt"/>
              </a:rPr>
              <a:t>(NHS, 2024; WHO, 2020).</a:t>
            </a:r>
            <a:endParaRPr lang="en-US" sz="1400">
              <a:solidFill>
                <a:schemeClr val="accent2"/>
              </a:solidFill>
            </a:endParaRPr>
          </a:p>
        </p:txBody>
      </p:sp>
      <p:pic>
        <p:nvPicPr>
          <p:cNvPr id="23" name="Graphic 22" descr="Group of people with solid fill">
            <a:extLst>
              <a:ext uri="{FF2B5EF4-FFF2-40B4-BE49-F238E27FC236}">
                <a16:creationId xmlns:a16="http://schemas.microsoft.com/office/drawing/2014/main" id="{203800F3-A3C3-9A2D-04DF-733C3045B1B5}"/>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9131300" y="3109382"/>
            <a:ext cx="914400" cy="776818"/>
          </a:xfrm>
          <a:prstGeom prst="rect">
            <a:avLst/>
          </a:prstGeom>
        </p:spPr>
      </p:pic>
      <p:sp>
        <p:nvSpPr>
          <p:cNvPr id="24" name="TextBox 23">
            <a:extLst>
              <a:ext uri="{FF2B5EF4-FFF2-40B4-BE49-F238E27FC236}">
                <a16:creationId xmlns:a16="http://schemas.microsoft.com/office/drawing/2014/main" id="{63CB7D5E-6E43-4222-6657-9B0F8828C80F}"/>
              </a:ext>
            </a:extLst>
          </p:cNvPr>
          <p:cNvSpPr txBox="1"/>
          <p:nvPr/>
        </p:nvSpPr>
        <p:spPr>
          <a:xfrm>
            <a:off x="9129151" y="3878712"/>
            <a:ext cx="13132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3"/>
                </a:solidFill>
              </a:rPr>
              <a:t>SOCIAL WELLBEING</a:t>
            </a:r>
          </a:p>
        </p:txBody>
      </p:sp>
      <p:sp>
        <p:nvSpPr>
          <p:cNvPr id="25" name="TextBox 24">
            <a:extLst>
              <a:ext uri="{FF2B5EF4-FFF2-40B4-BE49-F238E27FC236}">
                <a16:creationId xmlns:a16="http://schemas.microsoft.com/office/drawing/2014/main" id="{77EC61B9-B808-E0E8-47DD-62279F2B832F}"/>
              </a:ext>
            </a:extLst>
          </p:cNvPr>
          <p:cNvSpPr txBox="1"/>
          <p:nvPr/>
        </p:nvSpPr>
        <p:spPr>
          <a:xfrm>
            <a:off x="9128360" y="4488123"/>
            <a:ext cx="152147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Foster confidence, communication, and constructive social relationships </a:t>
            </a:r>
            <a:r>
              <a:rPr lang="en-US" sz="1400">
                <a:solidFill>
                  <a:schemeClr val="accent3"/>
                </a:solidFill>
                <a:ea typeface="+mn-lt"/>
                <a:cs typeface="+mn-lt"/>
              </a:rPr>
              <a:t>(WHO, 2023; Mental Health Foundation, 2023).</a:t>
            </a:r>
            <a:endParaRPr lang="en-US" sz="1400">
              <a:solidFill>
                <a:schemeClr val="accent3"/>
              </a:solidFill>
            </a:endParaRPr>
          </a:p>
        </p:txBody>
      </p:sp>
      <p:pic>
        <p:nvPicPr>
          <p:cNvPr id="26" name="Graphic 25" descr="Aspiration with solid fill">
            <a:extLst>
              <a:ext uri="{FF2B5EF4-FFF2-40B4-BE49-F238E27FC236}">
                <a16:creationId xmlns:a16="http://schemas.microsoft.com/office/drawing/2014/main" id="{CDDC4233-F8CA-1A6D-3834-3C271CA1870A}"/>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0560050" y="3045884"/>
            <a:ext cx="914400" cy="914400"/>
          </a:xfrm>
          <a:prstGeom prst="rect">
            <a:avLst/>
          </a:prstGeom>
        </p:spPr>
      </p:pic>
      <p:sp>
        <p:nvSpPr>
          <p:cNvPr id="27" name="TextBox 26">
            <a:extLst>
              <a:ext uri="{FF2B5EF4-FFF2-40B4-BE49-F238E27FC236}">
                <a16:creationId xmlns:a16="http://schemas.microsoft.com/office/drawing/2014/main" id="{9B0193C6-EEB5-1333-5B5E-7843E84C2A3C}"/>
              </a:ext>
            </a:extLst>
          </p:cNvPr>
          <p:cNvSpPr txBox="1"/>
          <p:nvPr/>
        </p:nvSpPr>
        <p:spPr>
          <a:xfrm>
            <a:off x="10639409" y="3872393"/>
            <a:ext cx="127379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2"/>
                </a:solidFill>
              </a:rPr>
              <a:t>PLAN YOUR FUTURE</a:t>
            </a:r>
          </a:p>
        </p:txBody>
      </p:sp>
      <p:sp>
        <p:nvSpPr>
          <p:cNvPr id="28" name="TextBox 27">
            <a:extLst>
              <a:ext uri="{FF2B5EF4-FFF2-40B4-BE49-F238E27FC236}">
                <a16:creationId xmlns:a16="http://schemas.microsoft.com/office/drawing/2014/main" id="{0DD15732-F65C-A785-95E7-57368B3D39B7}"/>
              </a:ext>
            </a:extLst>
          </p:cNvPr>
          <p:cNvSpPr txBox="1"/>
          <p:nvPr/>
        </p:nvSpPr>
        <p:spPr>
          <a:xfrm>
            <a:off x="10643358" y="4522242"/>
            <a:ext cx="131928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Evaluate progress and formulate sustainable healthy lifestyle strategies </a:t>
            </a:r>
            <a:r>
              <a:rPr lang="en-US" sz="1400">
                <a:solidFill>
                  <a:schemeClr val="accent2"/>
                </a:solidFill>
                <a:ea typeface="+mn-lt"/>
                <a:cs typeface="+mn-lt"/>
              </a:rPr>
              <a:t>(NICE, 2022; NHS, 2024).</a:t>
            </a:r>
            <a:endParaRPr lang="en-US" sz="1400">
              <a:solidFill>
                <a:schemeClr val="accent2"/>
              </a:solidFill>
            </a:endParaRPr>
          </a:p>
        </p:txBody>
      </p:sp>
    </p:spTree>
    <p:extLst>
      <p:ext uri="{BB962C8B-B14F-4D97-AF65-F5344CB8AC3E}">
        <p14:creationId xmlns:p14="http://schemas.microsoft.com/office/powerpoint/2010/main" val="1855801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oster of a diet and nutrition">
            <a:extLst>
              <a:ext uri="{FF2B5EF4-FFF2-40B4-BE49-F238E27FC236}">
                <a16:creationId xmlns:a16="http://schemas.microsoft.com/office/drawing/2014/main" id="{23DCD8F5-2077-F618-5FA9-DD39B59DBB3F}"/>
              </a:ext>
            </a:extLst>
          </p:cNvPr>
          <p:cNvPicPr>
            <a:picLocks noGrp="1" noChangeAspect="1"/>
          </p:cNvPicPr>
          <p:nvPr>
            <p:ph type="pic" sz="quarter" idx="10"/>
          </p:nvPr>
        </p:nvPicPr>
        <p:blipFill>
          <a:blip r:embed="rId3"/>
          <a:srcRect t="21665" b="21665"/>
          <a:stretch/>
        </p:blipFill>
        <p:spPr>
          <a:xfrm>
            <a:off x="0" y="0"/>
            <a:ext cx="12192000" cy="6858000"/>
          </a:xfrm>
          <a:prstGeom prst="rect">
            <a:avLst/>
          </a:prstGeom>
        </p:spPr>
      </p:pic>
      <p:sp>
        <p:nvSpPr>
          <p:cNvPr id="13" name="TextBox 12">
            <a:extLst>
              <a:ext uri="{FF2B5EF4-FFF2-40B4-BE49-F238E27FC236}">
                <a16:creationId xmlns:a16="http://schemas.microsoft.com/office/drawing/2014/main" id="{21552A24-FB18-1E00-44B8-1BE76D28C135}"/>
              </a:ext>
            </a:extLst>
          </p:cNvPr>
          <p:cNvSpPr txBox="1"/>
          <p:nvPr/>
        </p:nvSpPr>
        <p:spPr>
          <a:xfrm>
            <a:off x="3507968" y="2577448"/>
            <a:ext cx="4487333"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i="1">
                <a:solidFill>
                  <a:srgbClr val="262626"/>
                </a:solidFill>
                <a:latin typeface="Arial"/>
                <a:cs typeface="Arial"/>
              </a:rPr>
              <a:t>Fuel Your Future</a:t>
            </a:r>
            <a:endParaRPr lang="en-US"/>
          </a:p>
          <a:p>
            <a:endParaRPr lang="en-US">
              <a:latin typeface="Arial"/>
              <a:cs typeface="Arial"/>
            </a:endParaRPr>
          </a:p>
          <a:p>
            <a:pPr algn="l"/>
            <a:endParaRPr lang="en-US"/>
          </a:p>
        </p:txBody>
      </p:sp>
      <p:sp>
        <p:nvSpPr>
          <p:cNvPr id="15" name="TextBox 14">
            <a:extLst>
              <a:ext uri="{FF2B5EF4-FFF2-40B4-BE49-F238E27FC236}">
                <a16:creationId xmlns:a16="http://schemas.microsoft.com/office/drawing/2014/main" id="{0884EC1D-01E7-7CAD-0BAF-9C9AE7E9D63B}"/>
              </a:ext>
            </a:extLst>
          </p:cNvPr>
          <p:cNvSpPr txBox="1"/>
          <p:nvPr/>
        </p:nvSpPr>
        <p:spPr>
          <a:xfrm>
            <a:off x="5203743" y="3903621"/>
            <a:ext cx="2423583"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solidFill>
                  <a:schemeClr val="accent3">
                    <a:lumMod val="49000"/>
                  </a:schemeClr>
                </a:solidFill>
                <a:latin typeface="Arial"/>
                <a:cs typeface="Arial"/>
              </a:rPr>
              <a:t>Healthy Eating </a:t>
            </a:r>
            <a:r>
              <a:rPr lang="en-US" sz="2400" b="1" i="1">
                <a:solidFill>
                  <a:schemeClr val="accent3">
                    <a:lumMod val="49000"/>
                  </a:schemeClr>
                </a:solidFill>
                <a:ea typeface="+mn-lt"/>
                <a:cs typeface="+mn-lt"/>
              </a:rPr>
              <a:t>and Nutrition Campaign</a:t>
            </a:r>
            <a:r>
              <a:rPr lang="en-US" sz="2400">
                <a:solidFill>
                  <a:schemeClr val="accent3">
                    <a:lumMod val="49000"/>
                  </a:schemeClr>
                </a:solidFill>
                <a:latin typeface="Arial"/>
                <a:cs typeface="Arial"/>
              </a:rPr>
              <a:t> </a:t>
            </a:r>
            <a:endParaRPr lang="en-US" sz="2400">
              <a:solidFill>
                <a:schemeClr val="accent3">
                  <a:lumMod val="49000"/>
                </a:schemeClr>
              </a:solidFill>
            </a:endParaRPr>
          </a:p>
          <a:p>
            <a:r>
              <a:rPr lang="en-US" sz="2400" b="1" i="1">
                <a:solidFill>
                  <a:schemeClr val="accent3">
                    <a:lumMod val="49000"/>
                  </a:schemeClr>
                </a:solidFill>
                <a:latin typeface="Arial"/>
                <a:cs typeface="Arial"/>
              </a:rPr>
              <a:t>Ages 16-24 Years</a:t>
            </a:r>
            <a:r>
              <a:rPr lang="en-US" sz="2000">
                <a:solidFill>
                  <a:schemeClr val="accent3">
                    <a:lumMod val="49000"/>
                  </a:schemeClr>
                </a:solidFill>
                <a:latin typeface="Arial"/>
                <a:cs typeface="Arial"/>
              </a:rPr>
              <a:t> </a:t>
            </a:r>
            <a:endParaRPr lang="en-US" sz="2000">
              <a:solidFill>
                <a:schemeClr val="accent3">
                  <a:lumMod val="49000"/>
                </a:schemeClr>
              </a:solidFill>
            </a:endParaRPr>
          </a:p>
          <a:p>
            <a:pPr algn="l"/>
            <a:endParaRPr lang="en-US"/>
          </a:p>
        </p:txBody>
      </p:sp>
      <p:sp>
        <p:nvSpPr>
          <p:cNvPr id="16" name="TextBox 15">
            <a:extLst>
              <a:ext uri="{FF2B5EF4-FFF2-40B4-BE49-F238E27FC236}">
                <a16:creationId xmlns:a16="http://schemas.microsoft.com/office/drawing/2014/main" id="{DE696938-34D2-10C6-D7B5-9A927E1E36BA}"/>
              </a:ext>
            </a:extLst>
          </p:cNvPr>
          <p:cNvSpPr txBox="1"/>
          <p:nvPr/>
        </p:nvSpPr>
        <p:spPr>
          <a:xfrm>
            <a:off x="9548609" y="232833"/>
            <a:ext cx="2370666"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solidFill>
                  <a:srgbClr val="262626"/>
                </a:solidFill>
                <a:latin typeface="Arial"/>
                <a:cs typeface="Arial"/>
              </a:rPr>
              <a:t>EAT SMART. LIVE WELL. PROTECT YOUR</a:t>
            </a:r>
            <a:r>
              <a:rPr lang="en-US" sz="2400">
                <a:latin typeface="Arial"/>
                <a:cs typeface="Arial"/>
              </a:rPr>
              <a:t> </a:t>
            </a:r>
            <a:endParaRPr lang="en-US" sz="2400"/>
          </a:p>
          <a:p>
            <a:r>
              <a:rPr lang="en-US" sz="2400" b="1" i="1">
                <a:solidFill>
                  <a:srgbClr val="262626"/>
                </a:solidFill>
                <a:latin typeface="Arial"/>
                <a:cs typeface="Arial"/>
              </a:rPr>
              <a:t>FUTURE.</a:t>
            </a:r>
            <a:endParaRPr lang="en-US" sz="2400"/>
          </a:p>
          <a:p>
            <a:pPr algn="l"/>
            <a:endParaRPr lang="en-US"/>
          </a:p>
        </p:txBody>
      </p:sp>
      <p:sp>
        <p:nvSpPr>
          <p:cNvPr id="2" name="TextBox 1">
            <a:extLst>
              <a:ext uri="{FF2B5EF4-FFF2-40B4-BE49-F238E27FC236}">
                <a16:creationId xmlns:a16="http://schemas.microsoft.com/office/drawing/2014/main" id="{05E50346-AF70-8ED0-8D52-FE3AF3DB0EF6}"/>
              </a:ext>
            </a:extLst>
          </p:cNvPr>
          <p:cNvSpPr txBox="1"/>
          <p:nvPr/>
        </p:nvSpPr>
        <p:spPr>
          <a:xfrm>
            <a:off x="5751634" y="5922597"/>
            <a:ext cx="167460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(TASK 1)</a:t>
            </a:r>
          </a:p>
        </p:txBody>
      </p:sp>
    </p:spTree>
    <p:extLst>
      <p:ext uri="{BB962C8B-B14F-4D97-AF65-F5344CB8AC3E}">
        <p14:creationId xmlns:p14="http://schemas.microsoft.com/office/powerpoint/2010/main" val="2926332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DF8B25-0ADF-1ADD-BD41-5B90D9637D93}"/>
              </a:ext>
            </a:extLst>
          </p:cNvPr>
          <p:cNvSpPr>
            <a:spLocks noGrp="1"/>
          </p:cNvSpPr>
          <p:nvPr>
            <p:ph type="title"/>
          </p:nvPr>
        </p:nvSpPr>
        <p:spPr>
          <a:xfrm>
            <a:off x="1473513" y="164124"/>
            <a:ext cx="10033000" cy="731520"/>
          </a:xfrm>
        </p:spPr>
        <p:txBody>
          <a:bodyPr/>
          <a:lstStyle/>
          <a:p>
            <a:r>
              <a:rPr lang="en-US" sz="3200" b="1"/>
              <a:t>National Guidelines for Healthy Eating</a:t>
            </a:r>
          </a:p>
        </p:txBody>
      </p:sp>
      <p:sp>
        <p:nvSpPr>
          <p:cNvPr id="12" name="Slide Number Placeholder 11">
            <a:extLst>
              <a:ext uri="{FF2B5EF4-FFF2-40B4-BE49-F238E27FC236}">
                <a16:creationId xmlns:a16="http://schemas.microsoft.com/office/drawing/2014/main" id="{76B96F17-8680-B35B-44A9-B443514F08DD}"/>
              </a:ext>
            </a:extLst>
          </p:cNvPr>
          <p:cNvSpPr>
            <a:spLocks noGrp="1"/>
          </p:cNvSpPr>
          <p:nvPr>
            <p:ph type="sldNum" sz="quarter" idx="4"/>
          </p:nvPr>
        </p:nvSpPr>
        <p:spPr>
          <a:xfrm>
            <a:off x="11274552" y="6078071"/>
            <a:ext cx="457200" cy="368448"/>
          </a:xfrm>
        </p:spPr>
        <p:txBody>
          <a:bodyPr/>
          <a:lstStyle/>
          <a:p>
            <a:fld id="{745CA84A-544F-4B6B-BC9A-925394EE73B5}" type="slidenum">
              <a:rPr lang="en-US" smtClean="0"/>
              <a:pPr/>
              <a:t>5</a:t>
            </a:fld>
            <a:endParaRPr lang="en-US"/>
          </a:p>
        </p:txBody>
      </p:sp>
      <p:pic>
        <p:nvPicPr>
          <p:cNvPr id="29" name="Picture 28">
            <a:extLst>
              <a:ext uri="{FF2B5EF4-FFF2-40B4-BE49-F238E27FC236}">
                <a16:creationId xmlns:a16="http://schemas.microsoft.com/office/drawing/2014/main" id="{9E68630E-B32D-3032-6791-E7CF8135D842}"/>
              </a:ext>
            </a:extLst>
          </p:cNvPr>
          <p:cNvPicPr>
            <a:picLocks noChangeAspect="1"/>
          </p:cNvPicPr>
          <p:nvPr/>
        </p:nvPicPr>
        <p:blipFill>
          <a:blip r:embed="rId2"/>
          <a:stretch>
            <a:fillRect/>
          </a:stretch>
        </p:blipFill>
        <p:spPr>
          <a:xfrm>
            <a:off x="3675503" y="1318846"/>
            <a:ext cx="4831226" cy="3458308"/>
          </a:xfrm>
          <a:prstGeom prst="rect">
            <a:avLst/>
          </a:prstGeom>
        </p:spPr>
      </p:pic>
      <p:sp>
        <p:nvSpPr>
          <p:cNvPr id="30" name="TextBox 29">
            <a:extLst>
              <a:ext uri="{FF2B5EF4-FFF2-40B4-BE49-F238E27FC236}">
                <a16:creationId xmlns:a16="http://schemas.microsoft.com/office/drawing/2014/main" id="{4BD619C4-EC87-9F02-684A-673F23D7251C}"/>
              </a:ext>
            </a:extLst>
          </p:cNvPr>
          <p:cNvSpPr txBox="1"/>
          <p:nvPr/>
        </p:nvSpPr>
        <p:spPr>
          <a:xfrm>
            <a:off x="729435" y="670006"/>
            <a:ext cx="11008294"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What Does Healthy Eating Look Like?</a:t>
            </a:r>
          </a:p>
          <a:p>
            <a:r>
              <a:rPr lang="en-GB" sz="1200">
                <a:ea typeface="+mn-lt"/>
                <a:cs typeface="+mn-lt"/>
              </a:rPr>
              <a:t>The NHS and UK Government suggest the Eatwell Guide, which encourages balanced and sustainable eating over dieting (NHS, 2022).</a:t>
            </a:r>
            <a:endParaRPr lang="en-GB"/>
          </a:p>
          <a:p>
            <a:endParaRPr lang="en-GB" sz="1200" b="1"/>
          </a:p>
        </p:txBody>
      </p:sp>
      <p:sp>
        <p:nvSpPr>
          <p:cNvPr id="31" name="TextBox 30">
            <a:extLst>
              <a:ext uri="{FF2B5EF4-FFF2-40B4-BE49-F238E27FC236}">
                <a16:creationId xmlns:a16="http://schemas.microsoft.com/office/drawing/2014/main" id="{36FAD31F-2A46-883D-A998-FFD06F3BFD4C}"/>
              </a:ext>
            </a:extLst>
          </p:cNvPr>
          <p:cNvSpPr txBox="1"/>
          <p:nvPr/>
        </p:nvSpPr>
        <p:spPr>
          <a:xfrm>
            <a:off x="594295" y="1603781"/>
            <a:ext cx="2370666"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5 portions of fruit and vegetables daily</a:t>
            </a:r>
          </a:p>
          <a:p>
            <a:r>
              <a:rPr lang="en-GB" sz="1200">
                <a:ea typeface="+mn-lt"/>
                <a:cs typeface="+mn-lt"/>
              </a:rPr>
              <a:t>Five servings of fruit and vegetables a day contain vitamins, minerals, and dietary fibre that boost immunity and long-term health (NHS, 2022).</a:t>
            </a:r>
            <a:endParaRPr lang="en-GB"/>
          </a:p>
        </p:txBody>
      </p:sp>
      <p:sp>
        <p:nvSpPr>
          <p:cNvPr id="32" name="TextBox 31">
            <a:extLst>
              <a:ext uri="{FF2B5EF4-FFF2-40B4-BE49-F238E27FC236}">
                <a16:creationId xmlns:a16="http://schemas.microsoft.com/office/drawing/2014/main" id="{DA88208D-8458-E996-8024-9FB4C34A0E3B}"/>
              </a:ext>
            </a:extLst>
          </p:cNvPr>
          <p:cNvSpPr txBox="1"/>
          <p:nvPr/>
        </p:nvSpPr>
        <p:spPr>
          <a:xfrm>
            <a:off x="8910351" y="3364685"/>
            <a:ext cx="2360083"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High-fibre carbohydrates</a:t>
            </a:r>
          </a:p>
          <a:p>
            <a:r>
              <a:rPr lang="en-GB" sz="1200">
                <a:ea typeface="+mn-lt"/>
                <a:cs typeface="+mn-lt"/>
              </a:rPr>
              <a:t>Wholegrain bread, rice, pasta, and potatoes promote digestion and reduce chronic disease risk with fibre and slow-release energy (Department of Health and Social Care, 2025).</a:t>
            </a:r>
            <a:endParaRPr lang="en-GB"/>
          </a:p>
        </p:txBody>
      </p:sp>
      <p:sp>
        <p:nvSpPr>
          <p:cNvPr id="2" name="TextBox 1">
            <a:extLst>
              <a:ext uri="{FF2B5EF4-FFF2-40B4-BE49-F238E27FC236}">
                <a16:creationId xmlns:a16="http://schemas.microsoft.com/office/drawing/2014/main" id="{42048F96-8833-E9BD-E965-CA8415F3EC71}"/>
              </a:ext>
            </a:extLst>
          </p:cNvPr>
          <p:cNvSpPr txBox="1"/>
          <p:nvPr/>
        </p:nvSpPr>
        <p:spPr>
          <a:xfrm>
            <a:off x="5093025" y="5032781"/>
            <a:ext cx="257175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Moderate protein intake</a:t>
            </a:r>
          </a:p>
          <a:p>
            <a:r>
              <a:rPr lang="en-US" sz="1200">
                <a:ea typeface="+mn-lt"/>
                <a:cs typeface="+mn-lt"/>
              </a:rPr>
              <a:t>Fish, eggs, beans, and lean meats provide balanced diet and help muscle growth, repair, and maintenance (NHS, 2022).</a:t>
            </a:r>
            <a:endParaRPr lang="en-US"/>
          </a:p>
        </p:txBody>
      </p:sp>
      <p:sp>
        <p:nvSpPr>
          <p:cNvPr id="4" name="TextBox 3">
            <a:extLst>
              <a:ext uri="{FF2B5EF4-FFF2-40B4-BE49-F238E27FC236}">
                <a16:creationId xmlns:a16="http://schemas.microsoft.com/office/drawing/2014/main" id="{0DF81144-DF96-BC75-77E6-D32E2E13791B}"/>
              </a:ext>
            </a:extLst>
          </p:cNvPr>
          <p:cNvSpPr txBox="1"/>
          <p:nvPr/>
        </p:nvSpPr>
        <p:spPr>
          <a:xfrm>
            <a:off x="889000" y="3630083"/>
            <a:ext cx="2211916"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Reduced sugar, salt and saturated fat</a:t>
            </a:r>
          </a:p>
          <a:p>
            <a:r>
              <a:rPr lang="en-US" sz="1200">
                <a:ea typeface="+mn-lt"/>
                <a:cs typeface="+mn-lt"/>
              </a:rPr>
              <a:t>Limit sugar, salt, and saturated fat intake to prevent obesity, hypertension, and cardiovascular disease (Public Health England, 2016).</a:t>
            </a:r>
            <a:endParaRPr lang="en-US"/>
          </a:p>
        </p:txBody>
      </p:sp>
      <p:sp>
        <p:nvSpPr>
          <p:cNvPr id="5" name="TextBox 4">
            <a:extLst>
              <a:ext uri="{FF2B5EF4-FFF2-40B4-BE49-F238E27FC236}">
                <a16:creationId xmlns:a16="http://schemas.microsoft.com/office/drawing/2014/main" id="{FCCB06D6-1B0E-DF87-324A-B7B5991F0EE6}"/>
              </a:ext>
            </a:extLst>
          </p:cNvPr>
          <p:cNvSpPr txBox="1"/>
          <p:nvPr/>
        </p:nvSpPr>
        <p:spPr>
          <a:xfrm>
            <a:off x="9104109" y="1598897"/>
            <a:ext cx="2624666"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Hydration and dietary balance</a:t>
            </a:r>
          </a:p>
          <a:p>
            <a:r>
              <a:rPr lang="en-US" sz="1200">
                <a:ea typeface="+mn-lt"/>
                <a:cs typeface="+mn-lt"/>
              </a:rPr>
              <a:t>Healthy eating involves hydration and balance across meals and weeks, not </a:t>
            </a:r>
            <a:r>
              <a:rPr lang="en-GB" sz="1200">
                <a:ea typeface="+mn-lt"/>
                <a:cs typeface="+mn-lt"/>
              </a:rPr>
              <a:t>unrealistic </a:t>
            </a:r>
            <a:r>
              <a:rPr lang="en-US" sz="1200">
                <a:ea typeface="+mn-lt"/>
                <a:cs typeface="+mn-lt"/>
              </a:rPr>
              <a:t>food limitations (NHS, 2022).</a:t>
            </a:r>
            <a:endParaRPr lang="en-US"/>
          </a:p>
          <a:p>
            <a:endParaRPr lang="en-US" sz="1200"/>
          </a:p>
        </p:txBody>
      </p:sp>
    </p:spTree>
    <p:extLst>
      <p:ext uri="{BB962C8B-B14F-4D97-AF65-F5344CB8AC3E}">
        <p14:creationId xmlns:p14="http://schemas.microsoft.com/office/powerpoint/2010/main" val="659870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06B00-81F0-AB7C-411C-51E96EE95CC0}"/>
              </a:ext>
            </a:extLst>
          </p:cNvPr>
          <p:cNvSpPr>
            <a:spLocks noGrp="1"/>
          </p:cNvSpPr>
          <p:nvPr>
            <p:ph type="title"/>
          </p:nvPr>
        </p:nvSpPr>
        <p:spPr>
          <a:xfrm>
            <a:off x="4453128" y="457200"/>
            <a:ext cx="6858000" cy="609411"/>
          </a:xfrm>
        </p:spPr>
        <p:txBody>
          <a:bodyPr/>
          <a:lstStyle/>
          <a:p>
            <a:r>
              <a:rPr lang="en-US" sz="3200" b="1"/>
              <a:t>Why This Campaign? (Rational)</a:t>
            </a:r>
          </a:p>
        </p:txBody>
      </p:sp>
      <p:sp>
        <p:nvSpPr>
          <p:cNvPr id="7" name="Text Placeholder 6">
            <a:extLst>
              <a:ext uri="{FF2B5EF4-FFF2-40B4-BE49-F238E27FC236}">
                <a16:creationId xmlns:a16="http://schemas.microsoft.com/office/drawing/2014/main" id="{A122D19B-A04F-A214-7C2A-043A8FF5F93E}"/>
              </a:ext>
            </a:extLst>
          </p:cNvPr>
          <p:cNvSpPr>
            <a:spLocks noGrp="1"/>
          </p:cNvSpPr>
          <p:nvPr>
            <p:ph type="body" sz="half" idx="12"/>
          </p:nvPr>
        </p:nvSpPr>
        <p:spPr>
          <a:xfrm>
            <a:off x="3837666" y="988647"/>
            <a:ext cx="3291840" cy="365760"/>
          </a:xfrm>
        </p:spPr>
        <p:txBody>
          <a:bodyPr vert="horz" lIns="91440" tIns="45720" rIns="91440" bIns="45720" rtlCol="0" anchor="t">
            <a:noAutofit/>
          </a:bodyPr>
          <a:lstStyle/>
          <a:p>
            <a:r>
              <a:rPr lang="en-US">
                <a:latin typeface="Franklin Gothic Medium"/>
              </a:rPr>
              <a:t>Why is Fuel Your Future Needed?</a:t>
            </a:r>
            <a:endParaRPr lang="en-US"/>
          </a:p>
        </p:txBody>
      </p:sp>
      <p:sp>
        <p:nvSpPr>
          <p:cNvPr id="8" name="Text Placeholder 7">
            <a:extLst>
              <a:ext uri="{FF2B5EF4-FFF2-40B4-BE49-F238E27FC236}">
                <a16:creationId xmlns:a16="http://schemas.microsoft.com/office/drawing/2014/main" id="{7485923E-6974-86B6-0755-BF6923318FFF}"/>
              </a:ext>
            </a:extLst>
          </p:cNvPr>
          <p:cNvSpPr>
            <a:spLocks noGrp="1"/>
          </p:cNvSpPr>
          <p:nvPr>
            <p:ph type="body" sz="half" idx="13"/>
          </p:nvPr>
        </p:nvSpPr>
        <p:spPr>
          <a:xfrm>
            <a:off x="3837666" y="1207865"/>
            <a:ext cx="7433993" cy="1024001"/>
          </a:xfrm>
        </p:spPr>
        <p:txBody>
          <a:bodyPr vert="horz" lIns="91440" tIns="45720" rIns="91440" bIns="45720" numCol="1" rtlCol="0" anchor="t">
            <a:noAutofit/>
          </a:bodyPr>
          <a:lstStyle/>
          <a:p>
            <a:pPr marL="0" indent="0">
              <a:buNone/>
            </a:pPr>
            <a:endParaRPr lang="en-US"/>
          </a:p>
          <a:p>
            <a:pPr marL="0" indent="0">
              <a:buNone/>
            </a:pPr>
            <a:r>
              <a:rPr lang="en-US" sz="1600">
                <a:ea typeface="+mn-lt"/>
                <a:cs typeface="+mn-lt"/>
              </a:rPr>
              <a:t>Young adulthood is crucial for lifetime eating habits. Many young adults have nutritional issues that may increase health risks and preventable disease (NHS Digital, 2024).</a:t>
            </a:r>
            <a:endParaRPr lang="en-US" sz="1600"/>
          </a:p>
        </p:txBody>
      </p:sp>
      <p:sp>
        <p:nvSpPr>
          <p:cNvPr id="4" name="Slide Number Placeholder 3">
            <a:extLst>
              <a:ext uri="{FF2B5EF4-FFF2-40B4-BE49-F238E27FC236}">
                <a16:creationId xmlns:a16="http://schemas.microsoft.com/office/drawing/2014/main" id="{C03EDA80-6968-DCB5-8E1C-5C8EED087514}"/>
              </a:ext>
            </a:extLst>
          </p:cNvPr>
          <p:cNvSpPr>
            <a:spLocks noGrp="1"/>
          </p:cNvSpPr>
          <p:nvPr>
            <p:ph type="sldNum" sz="quarter" idx="4"/>
          </p:nvPr>
        </p:nvSpPr>
        <p:spPr>
          <a:xfrm>
            <a:off x="11274552" y="6061039"/>
            <a:ext cx="457200" cy="385480"/>
          </a:xfrm>
        </p:spPr>
        <p:txBody>
          <a:bodyPr/>
          <a:lstStyle/>
          <a:p>
            <a:fld id="{745CA84A-544F-4B6B-BC9A-925394EE73B5}" type="slidenum">
              <a:rPr lang="en-US" smtClean="0"/>
              <a:pPr/>
              <a:t>6</a:t>
            </a:fld>
            <a:endParaRPr lang="en-US"/>
          </a:p>
        </p:txBody>
      </p:sp>
      <p:pic>
        <p:nvPicPr>
          <p:cNvPr id="6" name="Picture Placeholder 5" descr="Hands holding food in front of each other&#10;&#10;AI-generated content may be incorrect.">
            <a:extLst>
              <a:ext uri="{FF2B5EF4-FFF2-40B4-BE49-F238E27FC236}">
                <a16:creationId xmlns:a16="http://schemas.microsoft.com/office/drawing/2014/main" id="{9365825A-E1DE-F61A-D8BF-ED8B74D43D5E}"/>
              </a:ext>
            </a:extLst>
          </p:cNvPr>
          <p:cNvPicPr>
            <a:picLocks noGrp="1" noChangeAspect="1"/>
          </p:cNvPicPr>
          <p:nvPr>
            <p:ph type="pic" sz="quarter" idx="10"/>
          </p:nvPr>
        </p:nvPicPr>
        <p:blipFill>
          <a:blip r:embed="rId2"/>
          <a:srcRect l="25702" r="25702"/>
          <a:stretch/>
        </p:blipFill>
        <p:spPr>
          <a:xfrm>
            <a:off x="0" y="0"/>
            <a:ext cx="3560802" cy="6858000"/>
          </a:xfrm>
          <a:prstGeom prst="rect">
            <a:avLst/>
          </a:prstGeom>
          <a:noFill/>
        </p:spPr>
      </p:pic>
      <p:sp>
        <p:nvSpPr>
          <p:cNvPr id="19" name="TextBox 18">
            <a:extLst>
              <a:ext uri="{FF2B5EF4-FFF2-40B4-BE49-F238E27FC236}">
                <a16:creationId xmlns:a16="http://schemas.microsoft.com/office/drawing/2014/main" id="{A1AE27D5-99CB-B3C2-851F-18BB3EDA381C}"/>
              </a:ext>
            </a:extLst>
          </p:cNvPr>
          <p:cNvSpPr txBox="1"/>
          <p:nvPr/>
        </p:nvSpPr>
        <p:spPr>
          <a:xfrm>
            <a:off x="3838493" y="2103640"/>
            <a:ext cx="7893539"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Fast-food and takeaway culture</a:t>
            </a:r>
          </a:p>
          <a:p>
            <a:r>
              <a:rPr lang="en-GB" sz="1200">
                <a:ea typeface="+mn-lt"/>
                <a:cs typeface="+mn-lt"/>
              </a:rPr>
              <a:t>Young individuals use takeaway and convenience foods due to price, accessibility, and busy lifestyles. Frequent consumption of processed foods may lead to poor diet and excessive calorie intake (NHS, 2022).</a:t>
            </a:r>
          </a:p>
          <a:p>
            <a:pPr marL="171450" indent="-171450">
              <a:buFont typeface="Arial"/>
              <a:buChar char="•"/>
            </a:pPr>
            <a:endParaRPr lang="en-GB" sz="1200"/>
          </a:p>
        </p:txBody>
      </p:sp>
      <p:sp>
        <p:nvSpPr>
          <p:cNvPr id="20" name="TextBox 19">
            <a:extLst>
              <a:ext uri="{FF2B5EF4-FFF2-40B4-BE49-F238E27FC236}">
                <a16:creationId xmlns:a16="http://schemas.microsoft.com/office/drawing/2014/main" id="{9FF1EC6A-6EC1-53E7-64B0-A4811C1FB2B2}"/>
              </a:ext>
            </a:extLst>
          </p:cNvPr>
          <p:cNvSpPr txBox="1"/>
          <p:nvPr/>
        </p:nvSpPr>
        <p:spPr>
          <a:xfrm>
            <a:off x="3840936" y="2780160"/>
            <a:ext cx="7536146"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Social media and food trends</a:t>
            </a:r>
          </a:p>
          <a:p>
            <a:r>
              <a:rPr lang="en-GB" sz="1200">
                <a:ea typeface="+mn-lt"/>
                <a:cs typeface="+mn-lt"/>
              </a:rPr>
              <a:t>Youth diets are increasingly influenced by social media. Online food trends may promote restrictive dieting, excessive body expectations, or harmful eating, confusing balanced nutrition (NHS, 2022).</a:t>
            </a:r>
            <a:endParaRPr lang="en-GB"/>
          </a:p>
        </p:txBody>
      </p:sp>
      <p:sp>
        <p:nvSpPr>
          <p:cNvPr id="21" name="TextBox 20">
            <a:extLst>
              <a:ext uri="{FF2B5EF4-FFF2-40B4-BE49-F238E27FC236}">
                <a16:creationId xmlns:a16="http://schemas.microsoft.com/office/drawing/2014/main" id="{7401CA2F-856B-92B3-7773-0063C2A26653}"/>
              </a:ext>
            </a:extLst>
          </p:cNvPr>
          <p:cNvSpPr txBox="1"/>
          <p:nvPr/>
        </p:nvSpPr>
        <p:spPr>
          <a:xfrm>
            <a:off x="3897108" y="3531576"/>
            <a:ext cx="7543473"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Busy Education and work lifestyles</a:t>
            </a:r>
          </a:p>
          <a:p>
            <a:r>
              <a:rPr lang="en-GB" sz="1200">
                <a:ea typeface="+mn-lt"/>
                <a:cs typeface="+mn-lt"/>
              </a:rPr>
              <a:t>Young adults juggling school, work, and social life may prefer convenience over nutrition. This period can normalise meal skipping and irregular eating (Department of Health and Social Care, 2025).</a:t>
            </a:r>
            <a:endParaRPr lang="en-GB"/>
          </a:p>
        </p:txBody>
      </p:sp>
      <p:sp>
        <p:nvSpPr>
          <p:cNvPr id="3" name="TextBox 2">
            <a:extLst>
              <a:ext uri="{FF2B5EF4-FFF2-40B4-BE49-F238E27FC236}">
                <a16:creationId xmlns:a16="http://schemas.microsoft.com/office/drawing/2014/main" id="{CB76CE25-0048-E767-640D-2A8BBFB7F9D6}"/>
              </a:ext>
            </a:extLst>
          </p:cNvPr>
          <p:cNvSpPr txBox="1"/>
          <p:nvPr/>
        </p:nvSpPr>
        <p:spPr>
          <a:xfrm>
            <a:off x="3895479" y="4183674"/>
            <a:ext cx="7667217"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Cost-of-living pressures</a:t>
            </a:r>
          </a:p>
          <a:p>
            <a:r>
              <a:rPr lang="en-GB" sz="1200">
                <a:ea typeface="+mn-lt"/>
                <a:cs typeface="+mn-lt"/>
              </a:rPr>
              <a:t>Financial stress may affect food purchases. In younger populations, cheaper processed and energy-dense foods may seem more accessible (Office for Health Improvement and Disparities, 2025).</a:t>
            </a:r>
            <a:endParaRPr lang="en-GB"/>
          </a:p>
          <a:p>
            <a:endParaRPr lang="en-GB" sz="1200"/>
          </a:p>
        </p:txBody>
      </p:sp>
      <p:sp>
        <p:nvSpPr>
          <p:cNvPr id="5" name="TextBox 4">
            <a:extLst>
              <a:ext uri="{FF2B5EF4-FFF2-40B4-BE49-F238E27FC236}">
                <a16:creationId xmlns:a16="http://schemas.microsoft.com/office/drawing/2014/main" id="{26ED0BBA-4C05-B9D4-D773-AA3F80C68321}"/>
              </a:ext>
            </a:extLst>
          </p:cNvPr>
          <p:cNvSpPr txBox="1"/>
          <p:nvPr/>
        </p:nvSpPr>
        <p:spPr>
          <a:xfrm>
            <a:off x="3897107" y="4858563"/>
            <a:ext cx="7674544"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Limited  nutrition knowledge</a:t>
            </a:r>
          </a:p>
          <a:p>
            <a:r>
              <a:rPr lang="en-GB" sz="1200">
                <a:ea typeface="+mn-lt"/>
                <a:cs typeface="+mn-lt"/>
              </a:rPr>
              <a:t>Young adults may struggle to prepare food and follow nutritional advice, limiting their dietary choices (Public Health England, 2016).</a:t>
            </a:r>
            <a:endParaRPr lang="en-GB">
              <a:ea typeface="+mn-lt"/>
              <a:cs typeface="+mn-lt"/>
            </a:endParaRPr>
          </a:p>
          <a:p>
            <a:endParaRPr lang="en-GB" sz="1200" b="1"/>
          </a:p>
          <a:p>
            <a:endParaRPr lang="en-GB" sz="1200" b="1"/>
          </a:p>
          <a:p>
            <a:endParaRPr lang="en-GB" sz="1200"/>
          </a:p>
        </p:txBody>
      </p:sp>
      <p:sp>
        <p:nvSpPr>
          <p:cNvPr id="9" name="TextBox 8">
            <a:extLst>
              <a:ext uri="{FF2B5EF4-FFF2-40B4-BE49-F238E27FC236}">
                <a16:creationId xmlns:a16="http://schemas.microsoft.com/office/drawing/2014/main" id="{22E44D7A-0D7C-5A66-4C24-6BBEA46CA462}"/>
              </a:ext>
            </a:extLst>
          </p:cNvPr>
          <p:cNvSpPr txBox="1"/>
          <p:nvPr/>
        </p:nvSpPr>
        <p:spPr>
          <a:xfrm>
            <a:off x="3847449" y="5595327"/>
            <a:ext cx="7673729"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a:t>Public Health Importance</a:t>
            </a:r>
            <a:endParaRPr lang="en-US"/>
          </a:p>
          <a:p>
            <a:r>
              <a:rPr lang="en-GB" sz="1200">
                <a:ea typeface="+mn-lt"/>
                <a:cs typeface="+mn-lt"/>
              </a:rPr>
              <a:t>Poor diet is a major modifiable risk factor for avoidable disease. Health promotion reduces health inequities and NHS burden by preventing sickness before treatment (UK Government, 2022).</a:t>
            </a:r>
            <a:endParaRPr lang="en-GB" sz="1200"/>
          </a:p>
        </p:txBody>
      </p:sp>
    </p:spTree>
    <p:extLst>
      <p:ext uri="{BB962C8B-B14F-4D97-AF65-F5344CB8AC3E}">
        <p14:creationId xmlns:p14="http://schemas.microsoft.com/office/powerpoint/2010/main" val="3550377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D1F51-E4AD-487F-CC59-9E17E03EAD08}"/>
              </a:ext>
            </a:extLst>
          </p:cNvPr>
          <p:cNvSpPr>
            <a:spLocks noGrp="1"/>
          </p:cNvSpPr>
          <p:nvPr>
            <p:ph type="title"/>
          </p:nvPr>
        </p:nvSpPr>
        <p:spPr>
          <a:xfrm>
            <a:off x="310974" y="212969"/>
            <a:ext cx="4269154" cy="609411"/>
          </a:xfrm>
        </p:spPr>
        <p:txBody>
          <a:bodyPr/>
          <a:lstStyle/>
          <a:p>
            <a:r>
              <a:rPr lang="en-US" sz="3200" b="1"/>
              <a:t>Are 16-24 Year Olds Meeting Guidelines?</a:t>
            </a:r>
          </a:p>
        </p:txBody>
      </p:sp>
      <p:sp>
        <p:nvSpPr>
          <p:cNvPr id="4" name="Slide Number Placeholder 3">
            <a:extLst>
              <a:ext uri="{FF2B5EF4-FFF2-40B4-BE49-F238E27FC236}">
                <a16:creationId xmlns:a16="http://schemas.microsoft.com/office/drawing/2014/main" id="{AAF90BC4-BFF7-33C6-D34C-DC181DBB3E57}"/>
              </a:ext>
            </a:extLst>
          </p:cNvPr>
          <p:cNvSpPr>
            <a:spLocks noGrp="1"/>
          </p:cNvSpPr>
          <p:nvPr>
            <p:ph type="sldNum" sz="quarter" idx="4"/>
          </p:nvPr>
        </p:nvSpPr>
        <p:spPr>
          <a:xfrm>
            <a:off x="11274552" y="6061039"/>
            <a:ext cx="457200" cy="385480"/>
          </a:xfrm>
        </p:spPr>
        <p:txBody>
          <a:bodyPr/>
          <a:lstStyle/>
          <a:p>
            <a:fld id="{745CA84A-544F-4B6B-BC9A-925394EE73B5}" type="slidenum">
              <a:rPr lang="en-US" smtClean="0"/>
              <a:pPr/>
              <a:t>7</a:t>
            </a:fld>
            <a:endParaRPr lang="en-US"/>
          </a:p>
        </p:txBody>
      </p:sp>
      <p:sp>
        <p:nvSpPr>
          <p:cNvPr id="31" name="TextBox 30">
            <a:extLst>
              <a:ext uri="{FF2B5EF4-FFF2-40B4-BE49-F238E27FC236}">
                <a16:creationId xmlns:a16="http://schemas.microsoft.com/office/drawing/2014/main" id="{133438AD-442C-BABD-838A-72A8490923A8}"/>
              </a:ext>
            </a:extLst>
          </p:cNvPr>
          <p:cNvSpPr txBox="1"/>
          <p:nvPr/>
        </p:nvSpPr>
        <p:spPr>
          <a:xfrm>
            <a:off x="310987" y="1576102"/>
            <a:ext cx="523435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Evidence reveals many young adults are not </a:t>
            </a:r>
            <a:endParaRPr lang="en-US">
              <a:ea typeface="+mn-lt"/>
              <a:cs typeface="+mn-lt"/>
            </a:endParaRPr>
          </a:p>
          <a:p>
            <a:r>
              <a:rPr lang="en-US" sz="1200">
                <a:ea typeface="+mn-lt"/>
                <a:cs typeface="+mn-lt"/>
              </a:rPr>
              <a:t>meeting diet guidelines.</a:t>
            </a:r>
            <a:endParaRPr lang="en-US"/>
          </a:p>
        </p:txBody>
      </p:sp>
      <p:graphicFrame>
        <p:nvGraphicFramePr>
          <p:cNvPr id="33" name="Chart 32">
            <a:extLst>
              <a:ext uri="{FF2B5EF4-FFF2-40B4-BE49-F238E27FC236}">
                <a16:creationId xmlns:a16="http://schemas.microsoft.com/office/drawing/2014/main" id="{42913F31-5EE6-238F-CFD3-6315C36439A4}"/>
              </a:ext>
            </a:extLst>
          </p:cNvPr>
          <p:cNvGraphicFramePr/>
          <p:nvPr/>
        </p:nvGraphicFramePr>
        <p:xfrm>
          <a:off x="654539" y="2049339"/>
          <a:ext cx="3575539" cy="3257551"/>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a:extLst>
              <a:ext uri="{FF2B5EF4-FFF2-40B4-BE49-F238E27FC236}">
                <a16:creationId xmlns:a16="http://schemas.microsoft.com/office/drawing/2014/main" id="{9E372ED4-0711-DB95-4EB6-0C15169AEBB1}"/>
              </a:ext>
            </a:extLst>
          </p:cNvPr>
          <p:cNvSpPr txBox="1"/>
          <p:nvPr/>
        </p:nvSpPr>
        <p:spPr>
          <a:xfrm rot="16200000">
            <a:off x="-1173936" y="2846916"/>
            <a:ext cx="32596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002060"/>
                </a:solidFill>
              </a:rPr>
              <a:t>Average Portions Per Day</a:t>
            </a:r>
          </a:p>
        </p:txBody>
      </p:sp>
      <p:sp>
        <p:nvSpPr>
          <p:cNvPr id="5" name="Rectangle: Rounded Corners 4">
            <a:extLst>
              <a:ext uri="{FF2B5EF4-FFF2-40B4-BE49-F238E27FC236}">
                <a16:creationId xmlns:a16="http://schemas.microsoft.com/office/drawing/2014/main" id="{517BC9EC-71A0-34C5-FF4C-5E0E8B9CBC2C}"/>
              </a:ext>
            </a:extLst>
          </p:cNvPr>
          <p:cNvSpPr/>
          <p:nvPr/>
        </p:nvSpPr>
        <p:spPr>
          <a:xfrm>
            <a:off x="311801" y="5306320"/>
            <a:ext cx="4269153" cy="1234180"/>
          </a:xfrm>
          <a:prstGeom prst="round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ea typeface="+mn-lt"/>
                <a:cs typeface="+mn-lt"/>
              </a:rPr>
              <a:t>Why this matters: Low fruit and vegetable intake is associated with higher risk of chronic disease, poor mental wellbeing and reduced academic / work performance (NHS, 2022).</a:t>
            </a:r>
            <a:endParaRPr lang="en-US" sz="1400"/>
          </a:p>
        </p:txBody>
      </p:sp>
      <p:sp>
        <p:nvSpPr>
          <p:cNvPr id="7" name="TextBox 6">
            <a:extLst>
              <a:ext uri="{FF2B5EF4-FFF2-40B4-BE49-F238E27FC236}">
                <a16:creationId xmlns:a16="http://schemas.microsoft.com/office/drawing/2014/main" id="{34788A3F-C525-68DA-ED0A-7224418D21AC}"/>
              </a:ext>
            </a:extLst>
          </p:cNvPr>
          <p:cNvSpPr txBox="1"/>
          <p:nvPr/>
        </p:nvSpPr>
        <p:spPr>
          <a:xfrm>
            <a:off x="6741583" y="518583"/>
            <a:ext cx="3767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002060"/>
                </a:solidFill>
              </a:rPr>
              <a:t>KEY FINDINGS</a:t>
            </a:r>
          </a:p>
        </p:txBody>
      </p:sp>
      <p:pic>
        <p:nvPicPr>
          <p:cNvPr id="8" name="Graphic 7" descr="Fruit bowl with solid fill">
            <a:extLst>
              <a:ext uri="{FF2B5EF4-FFF2-40B4-BE49-F238E27FC236}">
                <a16:creationId xmlns:a16="http://schemas.microsoft.com/office/drawing/2014/main" id="{D2CE7F14-65BF-7468-7D99-E76D5DDE635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220069" y="1485248"/>
            <a:ext cx="640862" cy="640862"/>
          </a:xfrm>
          <a:prstGeom prst="rect">
            <a:avLst/>
          </a:prstGeom>
        </p:spPr>
      </p:pic>
      <p:sp>
        <p:nvSpPr>
          <p:cNvPr id="6" name="TextBox 5">
            <a:extLst>
              <a:ext uri="{FF2B5EF4-FFF2-40B4-BE49-F238E27FC236}">
                <a16:creationId xmlns:a16="http://schemas.microsoft.com/office/drawing/2014/main" id="{E7ABDD6F-DFD1-EE93-440F-7F94F341C067}"/>
              </a:ext>
            </a:extLst>
          </p:cNvPr>
          <p:cNvSpPr txBox="1"/>
          <p:nvPr/>
        </p:nvSpPr>
        <p:spPr>
          <a:xfrm>
            <a:off x="7144564" y="1487365"/>
            <a:ext cx="413238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2060"/>
                </a:solidFill>
                <a:ea typeface="+mn-lt"/>
                <a:cs typeface="+mn-lt"/>
              </a:rPr>
              <a:t>Young adults have the lowest average consumption of fruits and vegetables in comparison to older adults (NHS Digital, 2020).</a:t>
            </a:r>
            <a:endParaRPr lang="en-US" sz="1400">
              <a:solidFill>
                <a:srgbClr val="002060"/>
              </a:solidFill>
            </a:endParaRPr>
          </a:p>
        </p:txBody>
      </p:sp>
      <p:pic>
        <p:nvPicPr>
          <p:cNvPr id="9" name="Graphic 8" descr="Group of people with solid fill">
            <a:extLst>
              <a:ext uri="{FF2B5EF4-FFF2-40B4-BE49-F238E27FC236}">
                <a16:creationId xmlns:a16="http://schemas.microsoft.com/office/drawing/2014/main" id="{1DC40681-C598-E910-32D9-84919AE7F67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15185" y="2502876"/>
            <a:ext cx="748324" cy="640862"/>
          </a:xfrm>
          <a:prstGeom prst="rect">
            <a:avLst/>
          </a:prstGeom>
        </p:spPr>
      </p:pic>
      <p:sp>
        <p:nvSpPr>
          <p:cNvPr id="10" name="TextBox 9">
            <a:extLst>
              <a:ext uri="{FF2B5EF4-FFF2-40B4-BE49-F238E27FC236}">
                <a16:creationId xmlns:a16="http://schemas.microsoft.com/office/drawing/2014/main" id="{9865C6C9-5DDC-EF05-6AFB-A2F95F035B2C}"/>
              </a:ext>
            </a:extLst>
          </p:cNvPr>
          <p:cNvSpPr txBox="1"/>
          <p:nvPr/>
        </p:nvSpPr>
        <p:spPr>
          <a:xfrm>
            <a:off x="7268307" y="2405672"/>
            <a:ext cx="388245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2060"/>
                </a:solidFill>
                <a:ea typeface="+mn-lt"/>
                <a:cs typeface="+mn-lt"/>
              </a:rPr>
              <a:t>Only 22% of young adults aged 16–24 meet the recommended 5-a-day target, </a:t>
            </a:r>
            <a:r>
              <a:rPr lang="en-GB" sz="1400">
                <a:solidFill>
                  <a:srgbClr val="002060"/>
                </a:solidFill>
                <a:ea typeface="+mn-lt"/>
                <a:cs typeface="+mn-lt"/>
              </a:rPr>
              <a:t>indicating</a:t>
            </a:r>
            <a:r>
              <a:rPr lang="en-US" sz="1400">
                <a:solidFill>
                  <a:srgbClr val="002060"/>
                </a:solidFill>
                <a:ea typeface="+mn-lt"/>
                <a:cs typeface="+mn-lt"/>
              </a:rPr>
              <a:t> that around 78% </a:t>
            </a:r>
            <a:r>
              <a:rPr lang="en-GB" sz="1400">
                <a:solidFill>
                  <a:srgbClr val="002060"/>
                </a:solidFill>
                <a:ea typeface="+mn-lt"/>
                <a:cs typeface="+mn-lt"/>
              </a:rPr>
              <a:t>fail</a:t>
            </a:r>
            <a:r>
              <a:rPr lang="en-US" sz="1400">
                <a:solidFill>
                  <a:srgbClr val="002060"/>
                </a:solidFill>
                <a:ea typeface="+mn-lt"/>
                <a:cs typeface="+mn-lt"/>
              </a:rPr>
              <a:t> to stick to national dietary guidelines (NHS Digital, 2020).</a:t>
            </a:r>
            <a:endParaRPr lang="en-US"/>
          </a:p>
        </p:txBody>
      </p:sp>
      <p:pic>
        <p:nvPicPr>
          <p:cNvPr id="11" name="Graphic 10" descr="Crops with solid fill">
            <a:extLst>
              <a:ext uri="{FF2B5EF4-FFF2-40B4-BE49-F238E27FC236}">
                <a16:creationId xmlns:a16="http://schemas.microsoft.com/office/drawing/2014/main" id="{BCC55D5D-8C85-C360-C37C-3713A500D84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264031" y="3577493"/>
            <a:ext cx="748324" cy="738554"/>
          </a:xfrm>
          <a:prstGeom prst="rect">
            <a:avLst/>
          </a:prstGeom>
        </p:spPr>
      </p:pic>
      <p:sp>
        <p:nvSpPr>
          <p:cNvPr id="12" name="TextBox 11">
            <a:extLst>
              <a:ext uri="{FF2B5EF4-FFF2-40B4-BE49-F238E27FC236}">
                <a16:creationId xmlns:a16="http://schemas.microsoft.com/office/drawing/2014/main" id="{E06D243B-3E10-13E8-A50A-9C1FEAB458B2}"/>
              </a:ext>
            </a:extLst>
          </p:cNvPr>
          <p:cNvSpPr txBox="1"/>
          <p:nvPr/>
        </p:nvSpPr>
        <p:spPr>
          <a:xfrm>
            <a:off x="7247140" y="3474589"/>
            <a:ext cx="341922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2060"/>
                </a:solidFill>
                <a:ea typeface="+mn-lt"/>
                <a:cs typeface="+mn-lt"/>
              </a:rPr>
              <a:t>Dietary quality and </a:t>
            </a:r>
            <a:r>
              <a:rPr lang="en-GB" sz="1400">
                <a:solidFill>
                  <a:srgbClr val="002060"/>
                </a:solidFill>
                <a:ea typeface="+mn-lt"/>
                <a:cs typeface="+mn-lt"/>
              </a:rPr>
              <a:t>fibre </a:t>
            </a:r>
            <a:r>
              <a:rPr lang="en-US" sz="1400">
                <a:solidFill>
                  <a:srgbClr val="002060"/>
                </a:solidFill>
                <a:ea typeface="+mn-lt"/>
                <a:cs typeface="+mn-lt"/>
              </a:rPr>
              <a:t>consumption persistently remain below recommended standards (Department of Health and Social Care, 2025).</a:t>
            </a:r>
            <a:endParaRPr lang="en-US" sz="1400"/>
          </a:p>
        </p:txBody>
      </p:sp>
      <p:pic>
        <p:nvPicPr>
          <p:cNvPr id="13" name="Graphic 12" descr="Coins with solid fill">
            <a:extLst>
              <a:ext uri="{FF2B5EF4-FFF2-40B4-BE49-F238E27FC236}">
                <a16:creationId xmlns:a16="http://schemas.microsoft.com/office/drawing/2014/main" id="{F356A5DF-457D-EE3B-F95C-6856BD7F061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176109" y="4837722"/>
            <a:ext cx="748323" cy="738554"/>
          </a:xfrm>
          <a:prstGeom prst="rect">
            <a:avLst/>
          </a:prstGeom>
        </p:spPr>
      </p:pic>
      <p:sp>
        <p:nvSpPr>
          <p:cNvPr id="14" name="TextBox 13">
            <a:extLst>
              <a:ext uri="{FF2B5EF4-FFF2-40B4-BE49-F238E27FC236}">
                <a16:creationId xmlns:a16="http://schemas.microsoft.com/office/drawing/2014/main" id="{4FE897E2-4A12-ACAB-AD09-07F76B30293E}"/>
              </a:ext>
            </a:extLst>
          </p:cNvPr>
          <p:cNvSpPr txBox="1"/>
          <p:nvPr/>
        </p:nvSpPr>
        <p:spPr>
          <a:xfrm>
            <a:off x="7212949" y="4836583"/>
            <a:ext cx="3725333"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2060"/>
                </a:solidFill>
                <a:ea typeface="+mn-lt"/>
                <a:cs typeface="+mn-lt"/>
              </a:rPr>
              <a:t>Socioeconomic factors affect dietary habits, resulting in reduced fruit and vegetable consumption in more disadvantaged communities (Office for Health Improvement and Disparities, 2025).</a:t>
            </a:r>
            <a:endParaRPr lang="en-US" sz="1400"/>
          </a:p>
        </p:txBody>
      </p:sp>
    </p:spTree>
    <p:extLst>
      <p:ext uri="{BB962C8B-B14F-4D97-AF65-F5344CB8AC3E}">
        <p14:creationId xmlns:p14="http://schemas.microsoft.com/office/powerpoint/2010/main" val="3404303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8C5AEA-7884-E448-1CA4-A7798C7DDC4C}"/>
              </a:ext>
            </a:extLst>
          </p:cNvPr>
          <p:cNvSpPr>
            <a:spLocks noGrp="1"/>
          </p:cNvSpPr>
          <p:nvPr>
            <p:ph type="title"/>
          </p:nvPr>
        </p:nvSpPr>
        <p:spPr>
          <a:xfrm>
            <a:off x="4450080" y="245533"/>
            <a:ext cx="6858000" cy="731520"/>
          </a:xfrm>
        </p:spPr>
        <p:txBody>
          <a:bodyPr/>
          <a:lstStyle/>
          <a:p>
            <a:r>
              <a:rPr lang="en-US" sz="3200" b="1"/>
              <a:t>Short – Term consequences of Poor Diet</a:t>
            </a:r>
          </a:p>
        </p:txBody>
      </p:sp>
      <p:sp>
        <p:nvSpPr>
          <p:cNvPr id="4" name="Subtitle 3">
            <a:extLst>
              <a:ext uri="{FF2B5EF4-FFF2-40B4-BE49-F238E27FC236}">
                <a16:creationId xmlns:a16="http://schemas.microsoft.com/office/drawing/2014/main" id="{3B29D3AC-548B-9C95-072E-6D9885577042}"/>
              </a:ext>
            </a:extLst>
          </p:cNvPr>
          <p:cNvSpPr>
            <a:spLocks noGrp="1"/>
          </p:cNvSpPr>
          <p:nvPr>
            <p:ph type="subTitle" idx="10"/>
          </p:nvPr>
        </p:nvSpPr>
        <p:spPr>
          <a:xfrm>
            <a:off x="4450080" y="1234440"/>
            <a:ext cx="6858000" cy="399876"/>
          </a:xfrm>
        </p:spPr>
        <p:txBody>
          <a:bodyPr vert="horz" lIns="91440" tIns="45720" rIns="91440" bIns="45720" rtlCol="0" anchor="t">
            <a:noAutofit/>
          </a:bodyPr>
          <a:lstStyle/>
          <a:p>
            <a:r>
              <a:rPr lang="en-US" sz="1400" i="0">
                <a:latin typeface="Franklin Gothic Book"/>
                <a:ea typeface="+mj-lt"/>
                <a:cs typeface="+mj-lt"/>
              </a:rPr>
              <a:t>Inadequate nutrition can produce direct consequences on physical, emotional, and cognitive health.</a:t>
            </a:r>
            <a:endParaRPr lang="en-US" sz="1400">
              <a:latin typeface="Franklin Gothic Book"/>
              <a:ea typeface="+mj-lt"/>
              <a:cs typeface="+mj-lt"/>
            </a:endParaRPr>
          </a:p>
        </p:txBody>
      </p:sp>
      <p:sp>
        <p:nvSpPr>
          <p:cNvPr id="15" name="Slide Number Placeholder 14">
            <a:extLst>
              <a:ext uri="{FF2B5EF4-FFF2-40B4-BE49-F238E27FC236}">
                <a16:creationId xmlns:a16="http://schemas.microsoft.com/office/drawing/2014/main" id="{865304AF-EFC8-08A7-8328-DA216A8CDFF2}"/>
              </a:ext>
            </a:extLst>
          </p:cNvPr>
          <p:cNvSpPr>
            <a:spLocks noGrp="1"/>
          </p:cNvSpPr>
          <p:nvPr>
            <p:ph type="sldNum" sz="quarter" idx="4"/>
          </p:nvPr>
        </p:nvSpPr>
        <p:spPr>
          <a:xfrm>
            <a:off x="11274552" y="5989319"/>
            <a:ext cx="457200" cy="457200"/>
          </a:xfrm>
        </p:spPr>
        <p:txBody>
          <a:bodyPr/>
          <a:lstStyle/>
          <a:p>
            <a:fld id="{745CA84A-544F-4B6B-BC9A-925394EE73B5}" type="slidenum">
              <a:rPr lang="en-US" smtClean="0"/>
              <a:pPr/>
              <a:t>8</a:t>
            </a:fld>
            <a:endParaRPr lang="en-US"/>
          </a:p>
        </p:txBody>
      </p:sp>
      <p:pic>
        <p:nvPicPr>
          <p:cNvPr id="18" name="Picture 17" descr="A child sitting at a table with her hand on her face&#10;&#10;AI-generated content may be incorrect.">
            <a:extLst>
              <a:ext uri="{FF2B5EF4-FFF2-40B4-BE49-F238E27FC236}">
                <a16:creationId xmlns:a16="http://schemas.microsoft.com/office/drawing/2014/main" id="{E0642893-35D7-F54B-C733-749E34176E6F}"/>
              </a:ext>
            </a:extLst>
          </p:cNvPr>
          <p:cNvPicPr>
            <a:picLocks noChangeAspect="1"/>
          </p:cNvPicPr>
          <p:nvPr/>
        </p:nvPicPr>
        <p:blipFill>
          <a:blip r:embed="rId2"/>
          <a:srcRect r="21684" b="14768"/>
          <a:stretch>
            <a:fillRect/>
          </a:stretch>
        </p:blipFill>
        <p:spPr>
          <a:xfrm>
            <a:off x="0" y="-1"/>
            <a:ext cx="3937002" cy="3575607"/>
          </a:xfrm>
          <a:prstGeom prst="rect">
            <a:avLst/>
          </a:prstGeom>
        </p:spPr>
      </p:pic>
      <p:pic>
        <p:nvPicPr>
          <p:cNvPr id="19" name="Picture 18" descr="A group of women eating pizza&#10;&#10;AI-generated content may be incorrect.">
            <a:extLst>
              <a:ext uri="{FF2B5EF4-FFF2-40B4-BE49-F238E27FC236}">
                <a16:creationId xmlns:a16="http://schemas.microsoft.com/office/drawing/2014/main" id="{3E00645C-2F64-EDCA-70D9-79F7A3C08D0E}"/>
              </a:ext>
            </a:extLst>
          </p:cNvPr>
          <p:cNvPicPr>
            <a:picLocks noChangeAspect="1"/>
          </p:cNvPicPr>
          <p:nvPr/>
        </p:nvPicPr>
        <p:blipFill>
          <a:blip r:embed="rId3"/>
          <a:stretch>
            <a:fillRect/>
          </a:stretch>
        </p:blipFill>
        <p:spPr>
          <a:xfrm>
            <a:off x="0" y="3577167"/>
            <a:ext cx="3937001" cy="3280835"/>
          </a:xfrm>
          <a:prstGeom prst="rect">
            <a:avLst/>
          </a:prstGeom>
        </p:spPr>
      </p:pic>
      <p:pic>
        <p:nvPicPr>
          <p:cNvPr id="47" name="Graphic 46" descr="Tired face with solid fill with solid fill">
            <a:extLst>
              <a:ext uri="{FF2B5EF4-FFF2-40B4-BE49-F238E27FC236}">
                <a16:creationId xmlns:a16="http://schemas.microsoft.com/office/drawing/2014/main" id="{B4B0D510-03A1-FC14-EE8C-70C7494E180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453467" y="2040466"/>
            <a:ext cx="914400" cy="914400"/>
          </a:xfrm>
          <a:prstGeom prst="rect">
            <a:avLst/>
          </a:prstGeom>
        </p:spPr>
      </p:pic>
      <p:sp>
        <p:nvSpPr>
          <p:cNvPr id="48" name="TextBox 47">
            <a:extLst>
              <a:ext uri="{FF2B5EF4-FFF2-40B4-BE49-F238E27FC236}">
                <a16:creationId xmlns:a16="http://schemas.microsoft.com/office/drawing/2014/main" id="{873AE89D-0F7F-DD37-8824-A76DD5FD2868}"/>
              </a:ext>
            </a:extLst>
          </p:cNvPr>
          <p:cNvSpPr txBox="1"/>
          <p:nvPr/>
        </p:nvSpPr>
        <p:spPr>
          <a:xfrm>
            <a:off x="5439833" y="1862666"/>
            <a:ext cx="208491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Exhaustion and lower energy levels</a:t>
            </a:r>
            <a:endParaRPr lang="en-US" b="1"/>
          </a:p>
          <a:p>
            <a:r>
              <a:rPr lang="en-US" sz="1200">
                <a:ea typeface="+mn-lt"/>
                <a:cs typeface="+mn-lt"/>
              </a:rPr>
              <a:t>Diets rich in sugar and processed foods may lead to variable blood glucose levels, resulting in fatigue and diminished productivity (NHS, 2022).</a:t>
            </a:r>
            <a:endParaRPr lang="en-US"/>
          </a:p>
        </p:txBody>
      </p:sp>
      <p:pic>
        <p:nvPicPr>
          <p:cNvPr id="50" name="Graphic 49" descr="Megaphone1 with solid fill">
            <a:extLst>
              <a:ext uri="{FF2B5EF4-FFF2-40B4-BE49-F238E27FC236}">
                <a16:creationId xmlns:a16="http://schemas.microsoft.com/office/drawing/2014/main" id="{4A4872C1-6D71-E293-A4CE-9812B6B6BAA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88299" y="2040467"/>
            <a:ext cx="914400" cy="914400"/>
          </a:xfrm>
          <a:prstGeom prst="rect">
            <a:avLst/>
          </a:prstGeom>
        </p:spPr>
      </p:pic>
      <p:sp>
        <p:nvSpPr>
          <p:cNvPr id="51" name="TextBox 50">
            <a:extLst>
              <a:ext uri="{FF2B5EF4-FFF2-40B4-BE49-F238E27FC236}">
                <a16:creationId xmlns:a16="http://schemas.microsoft.com/office/drawing/2014/main" id="{943D0DE0-22A4-7D21-3BAB-8C5DD29DB89D}"/>
              </a:ext>
            </a:extLst>
          </p:cNvPr>
          <p:cNvSpPr txBox="1"/>
          <p:nvPr/>
        </p:nvSpPr>
        <p:spPr>
          <a:xfrm>
            <a:off x="8900583" y="1862666"/>
            <a:ext cx="21590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t>Impaired focus and memory</a:t>
            </a:r>
          </a:p>
          <a:p>
            <a:r>
              <a:rPr lang="en-US" sz="1200"/>
              <a:t>Nutrition affects cognitive function. Low food quality may </a:t>
            </a:r>
            <a:r>
              <a:rPr lang="en-GB" sz="1200"/>
              <a:t>adversely </a:t>
            </a:r>
            <a:r>
              <a:rPr lang="en-US" sz="1200"/>
              <a:t>impact concentration, attentiveness, and academic performance (NHS, 2022).</a:t>
            </a:r>
            <a:endParaRPr lang="en-US"/>
          </a:p>
        </p:txBody>
      </p:sp>
      <p:pic>
        <p:nvPicPr>
          <p:cNvPr id="52" name="Graphic 51" descr="Worried face with solid fill with solid fill">
            <a:extLst>
              <a:ext uri="{FF2B5EF4-FFF2-40B4-BE49-F238E27FC236}">
                <a16:creationId xmlns:a16="http://schemas.microsoft.com/office/drawing/2014/main" id="{7C862B6E-F38C-74A0-65FC-11248DE2CB0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527550" y="3575050"/>
            <a:ext cx="914400" cy="914400"/>
          </a:xfrm>
          <a:prstGeom prst="rect">
            <a:avLst/>
          </a:prstGeom>
        </p:spPr>
      </p:pic>
      <p:sp>
        <p:nvSpPr>
          <p:cNvPr id="53" name="TextBox 52">
            <a:extLst>
              <a:ext uri="{FF2B5EF4-FFF2-40B4-BE49-F238E27FC236}">
                <a16:creationId xmlns:a16="http://schemas.microsoft.com/office/drawing/2014/main" id="{9B8E78B5-539F-66A6-6027-38CFE381BF9F}"/>
              </a:ext>
            </a:extLst>
          </p:cNvPr>
          <p:cNvSpPr txBox="1"/>
          <p:nvPr/>
        </p:nvSpPr>
        <p:spPr>
          <a:xfrm>
            <a:off x="5439833" y="3577166"/>
            <a:ext cx="244474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Affect and emotional wellness</a:t>
            </a:r>
            <a:endParaRPr lang="en-US" b="1"/>
          </a:p>
          <a:p>
            <a:r>
              <a:rPr lang="en-US" sz="1200">
                <a:ea typeface="+mn-lt"/>
                <a:cs typeface="+mn-lt"/>
              </a:rPr>
              <a:t>Unhealthy dietary practices may lead to irritation, diminished mood, and decreased psychological well-being, </a:t>
            </a:r>
            <a:r>
              <a:rPr lang="en-GB" sz="1200">
                <a:ea typeface="+mn-lt"/>
                <a:cs typeface="+mn-lt"/>
              </a:rPr>
              <a:t>impacting </a:t>
            </a:r>
            <a:r>
              <a:rPr lang="en-US" sz="1200">
                <a:ea typeface="+mn-lt"/>
                <a:cs typeface="+mn-lt"/>
              </a:rPr>
              <a:t>social and emotional functioning (NHS, 2022).</a:t>
            </a:r>
            <a:endParaRPr lang="en-US"/>
          </a:p>
        </p:txBody>
      </p:sp>
      <p:pic>
        <p:nvPicPr>
          <p:cNvPr id="54" name="Graphic 53" descr="Snooze with solid fill">
            <a:extLst>
              <a:ext uri="{FF2B5EF4-FFF2-40B4-BE49-F238E27FC236}">
                <a16:creationId xmlns:a16="http://schemas.microsoft.com/office/drawing/2014/main" id="{C9627A5F-BCC4-B9B2-BF89-68DDDD0BBB0F}"/>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527550" y="5215467"/>
            <a:ext cx="914400" cy="914400"/>
          </a:xfrm>
          <a:prstGeom prst="rect">
            <a:avLst/>
          </a:prstGeom>
        </p:spPr>
      </p:pic>
      <p:sp>
        <p:nvSpPr>
          <p:cNvPr id="55" name="TextBox 54">
            <a:extLst>
              <a:ext uri="{FF2B5EF4-FFF2-40B4-BE49-F238E27FC236}">
                <a16:creationId xmlns:a16="http://schemas.microsoft.com/office/drawing/2014/main" id="{2D7674AC-A38B-4629-D8F1-9CB66E327252}"/>
              </a:ext>
            </a:extLst>
          </p:cNvPr>
          <p:cNvSpPr txBox="1"/>
          <p:nvPr/>
        </p:nvSpPr>
        <p:spPr>
          <a:xfrm>
            <a:off x="5439834" y="5249332"/>
            <a:ext cx="265641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Sleeping and digestion</a:t>
            </a:r>
            <a:endParaRPr lang="en-US" b="1">
              <a:ea typeface="+mn-lt"/>
              <a:cs typeface="+mn-lt"/>
            </a:endParaRPr>
          </a:p>
          <a:p>
            <a:r>
              <a:rPr lang="en-US" sz="1200">
                <a:ea typeface="+mn-lt"/>
                <a:cs typeface="+mn-lt"/>
              </a:rPr>
              <a:t>Inadequate </a:t>
            </a:r>
            <a:r>
              <a:rPr lang="en-GB" sz="1200">
                <a:ea typeface="+mn-lt"/>
                <a:cs typeface="+mn-lt"/>
              </a:rPr>
              <a:t>fibre </a:t>
            </a:r>
            <a:r>
              <a:rPr lang="en-US" sz="1200">
                <a:ea typeface="+mn-lt"/>
                <a:cs typeface="+mn-lt"/>
              </a:rPr>
              <a:t>consumption and insufficient fluids may lead to digestive issues and worse sleep quality (Department of Health and Social Care, 2025).</a:t>
            </a:r>
            <a:endParaRPr lang="en-US"/>
          </a:p>
        </p:txBody>
      </p:sp>
      <p:pic>
        <p:nvPicPr>
          <p:cNvPr id="56" name="Graphic 55" descr="Weight Gain with solid fill">
            <a:extLst>
              <a:ext uri="{FF2B5EF4-FFF2-40B4-BE49-F238E27FC236}">
                <a16:creationId xmlns:a16="http://schemas.microsoft.com/office/drawing/2014/main" id="{B3732B09-A6E6-EEB5-5519-F172DF1D8D6F}"/>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094132" y="4337050"/>
            <a:ext cx="914400" cy="914400"/>
          </a:xfrm>
          <a:prstGeom prst="rect">
            <a:avLst/>
          </a:prstGeom>
        </p:spPr>
      </p:pic>
      <p:sp>
        <p:nvSpPr>
          <p:cNvPr id="57" name="TextBox 56">
            <a:extLst>
              <a:ext uri="{FF2B5EF4-FFF2-40B4-BE49-F238E27FC236}">
                <a16:creationId xmlns:a16="http://schemas.microsoft.com/office/drawing/2014/main" id="{4C52F9F9-4F53-E284-7913-7F574E74B8E7}"/>
              </a:ext>
            </a:extLst>
          </p:cNvPr>
          <p:cNvSpPr txBox="1"/>
          <p:nvPr/>
        </p:nvSpPr>
        <p:spPr>
          <a:xfrm>
            <a:off x="9059333" y="4265083"/>
            <a:ext cx="224366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Physical appearance and self-assurance</a:t>
            </a:r>
            <a:endParaRPr lang="en-US" b="1"/>
          </a:p>
          <a:p>
            <a:r>
              <a:rPr lang="en-US" sz="1200">
                <a:ea typeface="+mn-lt"/>
                <a:cs typeface="+mn-lt"/>
              </a:rPr>
              <a:t>Sudden changes in weight and concerns </a:t>
            </a:r>
            <a:r>
              <a:rPr lang="en-GB" sz="1200">
                <a:ea typeface="+mn-lt"/>
                <a:cs typeface="+mn-lt"/>
              </a:rPr>
              <a:t>regarding </a:t>
            </a:r>
            <a:r>
              <a:rPr lang="en-US" sz="1200">
                <a:ea typeface="+mn-lt"/>
                <a:cs typeface="+mn-lt"/>
              </a:rPr>
              <a:t>appearance can </a:t>
            </a:r>
            <a:r>
              <a:rPr lang="en-GB" sz="1200">
                <a:ea typeface="+mn-lt"/>
                <a:cs typeface="+mn-lt"/>
              </a:rPr>
              <a:t>adversely </a:t>
            </a:r>
            <a:r>
              <a:rPr lang="en-US" sz="1200">
                <a:ea typeface="+mn-lt"/>
                <a:cs typeface="+mn-lt"/>
              </a:rPr>
              <a:t>impact confidence and self-esteem in young adulthood.</a:t>
            </a:r>
            <a:endParaRPr lang="en-US"/>
          </a:p>
        </p:txBody>
      </p:sp>
    </p:spTree>
    <p:extLst>
      <p:ext uri="{BB962C8B-B14F-4D97-AF65-F5344CB8AC3E}">
        <p14:creationId xmlns:p14="http://schemas.microsoft.com/office/powerpoint/2010/main" val="2501439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6A25EC5-D86E-3EBC-3A3A-2D395FED883C}"/>
              </a:ext>
            </a:extLst>
          </p:cNvPr>
          <p:cNvSpPr>
            <a:spLocks noGrp="1"/>
          </p:cNvSpPr>
          <p:nvPr>
            <p:ph type="title"/>
          </p:nvPr>
        </p:nvSpPr>
        <p:spPr>
          <a:xfrm>
            <a:off x="457201" y="245533"/>
            <a:ext cx="7452360" cy="731520"/>
          </a:xfrm>
        </p:spPr>
        <p:txBody>
          <a:bodyPr/>
          <a:lstStyle/>
          <a:p>
            <a:r>
              <a:rPr lang="en-US" sz="3200" b="1"/>
              <a:t>Long – Term Consequences of Poor Diet</a:t>
            </a:r>
          </a:p>
        </p:txBody>
      </p:sp>
      <p:sp>
        <p:nvSpPr>
          <p:cNvPr id="2" name="Subtitle 1">
            <a:extLst>
              <a:ext uri="{FF2B5EF4-FFF2-40B4-BE49-F238E27FC236}">
                <a16:creationId xmlns:a16="http://schemas.microsoft.com/office/drawing/2014/main" id="{A5604D66-3412-E07C-3511-AFC19FA2CE51}"/>
              </a:ext>
            </a:extLst>
          </p:cNvPr>
          <p:cNvSpPr>
            <a:spLocks noGrp="1"/>
          </p:cNvSpPr>
          <p:nvPr>
            <p:ph type="subTitle" idx="10"/>
          </p:nvPr>
        </p:nvSpPr>
        <p:spPr>
          <a:xfrm>
            <a:off x="457201" y="1234439"/>
            <a:ext cx="7452360" cy="402336"/>
          </a:xfrm>
        </p:spPr>
        <p:txBody>
          <a:bodyPr vert="horz" lIns="91440" tIns="45720" rIns="91440" bIns="45720" rtlCol="0" anchor="t">
            <a:noAutofit/>
          </a:bodyPr>
          <a:lstStyle/>
          <a:p>
            <a:r>
              <a:rPr lang="en-US" sz="1400" i="0">
                <a:solidFill>
                  <a:schemeClr val="accent2"/>
                </a:solidFill>
                <a:latin typeface="Franklin Gothic Book"/>
              </a:rPr>
              <a:t>Future Health Risks : </a:t>
            </a:r>
            <a:r>
              <a:rPr lang="en-US" sz="1400" i="0">
                <a:solidFill>
                  <a:schemeClr val="accent2"/>
                </a:solidFill>
                <a:latin typeface="Franklin Gothic Book"/>
                <a:ea typeface="+mj-lt"/>
                <a:cs typeface="+mj-lt"/>
              </a:rPr>
              <a:t>Chronic unhealthy eating habits contribute to significant non-communicable diseases.</a:t>
            </a:r>
            <a:endParaRPr lang="en-US" sz="1400" i="0">
              <a:solidFill>
                <a:schemeClr val="accent2"/>
              </a:solidFill>
              <a:latin typeface="Franklin Gothic Book"/>
            </a:endParaRPr>
          </a:p>
        </p:txBody>
      </p:sp>
      <p:sp>
        <p:nvSpPr>
          <p:cNvPr id="8" name="Text Placeholder 7">
            <a:extLst>
              <a:ext uri="{FF2B5EF4-FFF2-40B4-BE49-F238E27FC236}">
                <a16:creationId xmlns:a16="http://schemas.microsoft.com/office/drawing/2014/main" id="{F5E7E894-AFE5-4B20-3214-FE1FC8916E69}"/>
              </a:ext>
            </a:extLst>
          </p:cNvPr>
          <p:cNvSpPr>
            <a:spLocks noGrp="1"/>
          </p:cNvSpPr>
          <p:nvPr>
            <p:ph type="body" sz="half" idx="21"/>
          </p:nvPr>
        </p:nvSpPr>
        <p:spPr>
          <a:xfrm>
            <a:off x="459317" y="1839383"/>
            <a:ext cx="1828800" cy="1940559"/>
          </a:xfrm>
        </p:spPr>
        <p:txBody>
          <a:bodyPr vert="horz" lIns="91440" tIns="45720" rIns="91440" bIns="45720" numCol="1" rtlCol="0" anchor="t">
            <a:noAutofit/>
          </a:bodyPr>
          <a:lstStyle/>
          <a:p>
            <a:r>
              <a:rPr lang="en-US" b="1"/>
              <a:t>Obesity</a:t>
            </a:r>
          </a:p>
          <a:p>
            <a:r>
              <a:rPr lang="en-US">
                <a:ea typeface="+mn-lt"/>
                <a:cs typeface="+mn-lt"/>
              </a:rPr>
              <a:t>Excessive caloric consumption and inadequate nutritional quality may contribute to obesity, which continues to be a substantial public health issue in the UK (OHID, 2025).</a:t>
            </a:r>
            <a:endParaRPr lang="en-US"/>
          </a:p>
          <a:p>
            <a:endParaRPr lang="en-US" b="1"/>
          </a:p>
        </p:txBody>
      </p:sp>
      <p:sp>
        <p:nvSpPr>
          <p:cNvPr id="11" name="Text Placeholder 10">
            <a:extLst>
              <a:ext uri="{FF2B5EF4-FFF2-40B4-BE49-F238E27FC236}">
                <a16:creationId xmlns:a16="http://schemas.microsoft.com/office/drawing/2014/main" id="{97AFB061-D69A-6EA4-F6D6-EBE89BDAEABF}"/>
              </a:ext>
            </a:extLst>
          </p:cNvPr>
          <p:cNvSpPr>
            <a:spLocks noGrp="1"/>
          </p:cNvSpPr>
          <p:nvPr>
            <p:ph type="body" sz="half" idx="32"/>
          </p:nvPr>
        </p:nvSpPr>
        <p:spPr>
          <a:xfrm>
            <a:off x="3143049" y="1839384"/>
            <a:ext cx="1828800" cy="1940559"/>
          </a:xfrm>
        </p:spPr>
        <p:txBody>
          <a:bodyPr vert="horz" lIns="91440" tIns="45720" rIns="91440" bIns="45720" numCol="1" rtlCol="0" anchor="t">
            <a:noAutofit/>
          </a:bodyPr>
          <a:lstStyle/>
          <a:p>
            <a:r>
              <a:rPr lang="en-US" b="1"/>
              <a:t>Type 2 diabetes</a:t>
            </a:r>
          </a:p>
          <a:p>
            <a:r>
              <a:rPr lang="en-US">
                <a:ea typeface="+mn-lt"/>
                <a:cs typeface="+mn-lt"/>
              </a:rPr>
              <a:t>High-sugar and processed food diets may elevate insulin resistance and the risk of future diabetes (NHS England, 2026).</a:t>
            </a:r>
            <a:endParaRPr lang="en-US"/>
          </a:p>
        </p:txBody>
      </p:sp>
      <p:sp>
        <p:nvSpPr>
          <p:cNvPr id="12" name="Text Placeholder 11">
            <a:extLst>
              <a:ext uri="{FF2B5EF4-FFF2-40B4-BE49-F238E27FC236}">
                <a16:creationId xmlns:a16="http://schemas.microsoft.com/office/drawing/2014/main" id="{1CDCA487-B26E-2BEB-38E9-F0785344CB8D}"/>
              </a:ext>
            </a:extLst>
          </p:cNvPr>
          <p:cNvSpPr>
            <a:spLocks noGrp="1"/>
          </p:cNvSpPr>
          <p:nvPr>
            <p:ph type="body" sz="half" idx="34"/>
          </p:nvPr>
        </p:nvSpPr>
        <p:spPr>
          <a:xfrm>
            <a:off x="6073201" y="1828800"/>
            <a:ext cx="1828800" cy="1940559"/>
          </a:xfrm>
        </p:spPr>
        <p:txBody>
          <a:bodyPr vert="horz" lIns="91440" tIns="45720" rIns="91440" bIns="45720" numCol="1" rtlCol="0" anchor="t">
            <a:noAutofit/>
          </a:bodyPr>
          <a:lstStyle/>
          <a:p>
            <a:r>
              <a:rPr lang="en-US" b="1">
                <a:ea typeface="+mn-lt"/>
                <a:cs typeface="+mn-lt"/>
              </a:rPr>
              <a:t>Heart disease and hypertensive conditions</a:t>
            </a:r>
          </a:p>
          <a:p>
            <a:r>
              <a:rPr lang="en-US">
                <a:ea typeface="+mn-lt"/>
                <a:cs typeface="+mn-lt"/>
              </a:rPr>
              <a:t>Excessive consumption of saturated fats and sodium may lead to elevated blood pressure and cardiovascular disease (NHS, 2022).</a:t>
            </a:r>
            <a:endParaRPr lang="en-US"/>
          </a:p>
        </p:txBody>
      </p:sp>
      <p:sp>
        <p:nvSpPr>
          <p:cNvPr id="14" name="Slide Number Placeholder 13">
            <a:extLst>
              <a:ext uri="{FF2B5EF4-FFF2-40B4-BE49-F238E27FC236}">
                <a16:creationId xmlns:a16="http://schemas.microsoft.com/office/drawing/2014/main" id="{6E9992CB-E8C5-892B-7F56-F2CD217FADBE}"/>
              </a:ext>
            </a:extLst>
          </p:cNvPr>
          <p:cNvSpPr>
            <a:spLocks noGrp="1"/>
          </p:cNvSpPr>
          <p:nvPr>
            <p:ph type="sldNum" sz="quarter" idx="4"/>
          </p:nvPr>
        </p:nvSpPr>
        <p:spPr>
          <a:xfrm>
            <a:off x="11274552" y="5989319"/>
            <a:ext cx="457200" cy="457200"/>
          </a:xfrm>
        </p:spPr>
        <p:txBody>
          <a:bodyPr/>
          <a:lstStyle/>
          <a:p>
            <a:fld id="{745CA84A-544F-4B6B-BC9A-925394EE73B5}" type="slidenum">
              <a:rPr lang="en-US" smtClean="0"/>
              <a:pPr/>
              <a:t>9</a:t>
            </a:fld>
            <a:endParaRPr lang="en-US"/>
          </a:p>
        </p:txBody>
      </p:sp>
      <p:pic>
        <p:nvPicPr>
          <p:cNvPr id="10" name="Picture Placeholder 9" descr="A person eating a green macaroon&#10;&#10;AI-generated content may be incorrect.">
            <a:extLst>
              <a:ext uri="{FF2B5EF4-FFF2-40B4-BE49-F238E27FC236}">
                <a16:creationId xmlns:a16="http://schemas.microsoft.com/office/drawing/2014/main" id="{A8772F29-8FEB-B823-913B-ECC3401F4883}"/>
              </a:ext>
            </a:extLst>
          </p:cNvPr>
          <p:cNvPicPr>
            <a:picLocks noGrp="1" noChangeAspect="1"/>
          </p:cNvPicPr>
          <p:nvPr>
            <p:ph type="pic" sz="quarter" idx="20"/>
          </p:nvPr>
        </p:nvPicPr>
        <p:blipFill>
          <a:blip r:embed="rId2"/>
          <a:srcRect l="11815" r="7046" b="-2125"/>
          <a:stretch>
            <a:fillRect/>
          </a:stretch>
        </p:blipFill>
        <p:spPr>
          <a:xfrm>
            <a:off x="459317" y="4023360"/>
            <a:ext cx="2412449" cy="2427960"/>
          </a:xfrm>
          <a:prstGeom prst="rect">
            <a:avLst/>
          </a:prstGeom>
          <a:noFill/>
        </p:spPr>
      </p:pic>
      <p:pic>
        <p:nvPicPr>
          <p:cNvPr id="25" name="Picture Placeholder 24" descr="A person in gloves holding a syringe and a needle&#10;&#10;AI-generated content may be incorrect.">
            <a:extLst>
              <a:ext uri="{FF2B5EF4-FFF2-40B4-BE49-F238E27FC236}">
                <a16:creationId xmlns:a16="http://schemas.microsoft.com/office/drawing/2014/main" id="{9F175B9B-817C-D3D4-29F8-79E814CF74B2}"/>
              </a:ext>
            </a:extLst>
          </p:cNvPr>
          <p:cNvPicPr>
            <a:picLocks noGrp="1" noChangeAspect="1"/>
          </p:cNvPicPr>
          <p:nvPr>
            <p:ph type="pic" sz="quarter" idx="29"/>
          </p:nvPr>
        </p:nvPicPr>
        <p:blipFill>
          <a:blip r:embed="rId3"/>
          <a:srcRect l="10947" r="18047" b="-2227"/>
          <a:stretch>
            <a:fillRect/>
          </a:stretch>
        </p:blipFill>
        <p:spPr>
          <a:xfrm>
            <a:off x="2787517" y="4023360"/>
            <a:ext cx="2537889" cy="2430389"/>
          </a:xfrm>
          <a:prstGeom prst="rect">
            <a:avLst/>
          </a:prstGeom>
          <a:noFill/>
        </p:spPr>
      </p:pic>
      <p:pic>
        <p:nvPicPr>
          <p:cNvPr id="34" name="Picture Placeholder 33" descr="A stethoscope in the shape of a heart&#10;&#10;AI-generated content may be incorrect.">
            <a:extLst>
              <a:ext uri="{FF2B5EF4-FFF2-40B4-BE49-F238E27FC236}">
                <a16:creationId xmlns:a16="http://schemas.microsoft.com/office/drawing/2014/main" id="{45814D76-992C-B04C-022F-DC02FF1B7068}"/>
              </a:ext>
            </a:extLst>
          </p:cNvPr>
          <p:cNvPicPr>
            <a:picLocks noGrp="1" noChangeAspect="1"/>
          </p:cNvPicPr>
          <p:nvPr>
            <p:ph type="pic" sz="quarter" idx="31"/>
          </p:nvPr>
        </p:nvPicPr>
        <p:blipFill>
          <a:blip r:embed="rId4"/>
          <a:srcRect l="10888" r="8309" b="-434"/>
          <a:stretch>
            <a:fillRect/>
          </a:stretch>
        </p:blipFill>
        <p:spPr>
          <a:xfrm>
            <a:off x="5329502" y="4023360"/>
            <a:ext cx="2983785" cy="2430267"/>
          </a:xfrm>
          <a:prstGeom prst="rect">
            <a:avLst/>
          </a:prstGeom>
          <a:noFill/>
        </p:spPr>
      </p:pic>
      <p:pic>
        <p:nvPicPr>
          <p:cNvPr id="47" name="Picture 46" descr="A three-dimensional illustration of a cancer cell in the process of mitosis.">
            <a:extLst>
              <a:ext uri="{FF2B5EF4-FFF2-40B4-BE49-F238E27FC236}">
                <a16:creationId xmlns:a16="http://schemas.microsoft.com/office/drawing/2014/main" id="{7C8EBFC5-1A9C-2500-86DA-96E343E9255F}"/>
              </a:ext>
            </a:extLst>
          </p:cNvPr>
          <p:cNvPicPr>
            <a:picLocks noChangeAspect="1"/>
          </p:cNvPicPr>
          <p:nvPr/>
        </p:nvPicPr>
        <p:blipFill>
          <a:blip r:embed="rId5"/>
          <a:stretch>
            <a:fillRect/>
          </a:stretch>
        </p:blipFill>
        <p:spPr>
          <a:xfrm>
            <a:off x="8407400" y="-4656"/>
            <a:ext cx="3780365" cy="1649729"/>
          </a:xfrm>
          <a:prstGeom prst="rect">
            <a:avLst/>
          </a:prstGeom>
        </p:spPr>
      </p:pic>
      <p:sp>
        <p:nvSpPr>
          <p:cNvPr id="51" name="TextBox 50">
            <a:extLst>
              <a:ext uri="{FF2B5EF4-FFF2-40B4-BE49-F238E27FC236}">
                <a16:creationId xmlns:a16="http://schemas.microsoft.com/office/drawing/2014/main" id="{4603286F-8495-487C-6362-AC111F6F6E8C}"/>
              </a:ext>
            </a:extLst>
          </p:cNvPr>
          <p:cNvSpPr txBox="1"/>
          <p:nvPr/>
        </p:nvSpPr>
        <p:spPr>
          <a:xfrm>
            <a:off x="8583083" y="1640416"/>
            <a:ext cx="34289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(Source: National Cancer Institute, 2024)</a:t>
            </a:r>
            <a:endParaRPr lang="en-US"/>
          </a:p>
        </p:txBody>
      </p:sp>
      <p:sp>
        <p:nvSpPr>
          <p:cNvPr id="52" name="TextBox 51">
            <a:extLst>
              <a:ext uri="{FF2B5EF4-FFF2-40B4-BE49-F238E27FC236}">
                <a16:creationId xmlns:a16="http://schemas.microsoft.com/office/drawing/2014/main" id="{E37D9B02-D3EE-8FE1-3CF3-CC461A5791D3}"/>
              </a:ext>
            </a:extLst>
          </p:cNvPr>
          <p:cNvSpPr txBox="1"/>
          <p:nvPr/>
        </p:nvSpPr>
        <p:spPr>
          <a:xfrm>
            <a:off x="8583083" y="2010833"/>
            <a:ext cx="337608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t>Certain Cancers</a:t>
            </a:r>
          </a:p>
          <a:p>
            <a:r>
              <a:rPr lang="en-US" sz="1200">
                <a:ea typeface="+mn-lt"/>
                <a:cs typeface="+mn-lt"/>
              </a:rPr>
              <a:t>Research links unhealthy dietary patterns and obesity with increased risk of some cancers (OHID, 2025).</a:t>
            </a:r>
            <a:endParaRPr lang="en-US"/>
          </a:p>
        </p:txBody>
      </p:sp>
      <p:pic>
        <p:nvPicPr>
          <p:cNvPr id="53" name="Picture 52" descr="A casket with white flowers and green leaves&#10;&#10;AI-generated content may be incorrect.">
            <a:extLst>
              <a:ext uri="{FF2B5EF4-FFF2-40B4-BE49-F238E27FC236}">
                <a16:creationId xmlns:a16="http://schemas.microsoft.com/office/drawing/2014/main" id="{76EE3B2B-9397-CDA6-2BAB-6EF55F664D08}"/>
              </a:ext>
            </a:extLst>
          </p:cNvPr>
          <p:cNvPicPr>
            <a:picLocks noChangeAspect="1"/>
          </p:cNvPicPr>
          <p:nvPr/>
        </p:nvPicPr>
        <p:blipFill>
          <a:blip r:embed="rId6"/>
          <a:stretch>
            <a:fillRect/>
          </a:stretch>
        </p:blipFill>
        <p:spPr>
          <a:xfrm>
            <a:off x="8404063" y="2952751"/>
            <a:ext cx="3787041" cy="2148417"/>
          </a:xfrm>
          <a:prstGeom prst="rect">
            <a:avLst/>
          </a:prstGeom>
        </p:spPr>
      </p:pic>
      <p:sp>
        <p:nvSpPr>
          <p:cNvPr id="55" name="TextBox 54">
            <a:extLst>
              <a:ext uri="{FF2B5EF4-FFF2-40B4-BE49-F238E27FC236}">
                <a16:creationId xmlns:a16="http://schemas.microsoft.com/office/drawing/2014/main" id="{A8EC9E25-FA4F-4644-2784-61B5BB6F0000}"/>
              </a:ext>
            </a:extLst>
          </p:cNvPr>
          <p:cNvSpPr txBox="1"/>
          <p:nvPr/>
        </p:nvSpPr>
        <p:spPr>
          <a:xfrm>
            <a:off x="8583083" y="5334000"/>
            <a:ext cx="29845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Decreased healthy lifespans</a:t>
            </a:r>
          </a:p>
          <a:p>
            <a:r>
              <a:rPr lang="en-US" sz="1200">
                <a:ea typeface="+mn-lt"/>
                <a:cs typeface="+mn-lt"/>
              </a:rPr>
              <a:t>Chronic inadequate nutrition may diminish quality of life and elevate long-term healthcare reliance (UK Government, 2022).</a:t>
            </a:r>
            <a:endParaRPr lang="en-US"/>
          </a:p>
        </p:txBody>
      </p:sp>
    </p:spTree>
    <p:extLst>
      <p:ext uri="{BB962C8B-B14F-4D97-AF65-F5344CB8AC3E}">
        <p14:creationId xmlns:p14="http://schemas.microsoft.com/office/powerpoint/2010/main" val="1990767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B32AE6D-E613-788C-2311-878AADFE02A5}"/>
              </a:ext>
            </a:extLst>
          </p:cNvPr>
          <p:cNvSpPr>
            <a:spLocks noGrp="1"/>
          </p:cNvSpPr>
          <p:nvPr>
            <p:ph type="title"/>
          </p:nvPr>
        </p:nvSpPr>
        <p:spPr>
          <a:xfrm>
            <a:off x="404283" y="277283"/>
            <a:ext cx="5212080" cy="731520"/>
          </a:xfrm>
        </p:spPr>
        <p:txBody>
          <a:bodyPr/>
          <a:lstStyle/>
          <a:p>
            <a:r>
              <a:rPr lang="en-US" sz="3200" b="1"/>
              <a:t>Three Smart Campaign Aims</a:t>
            </a:r>
          </a:p>
        </p:txBody>
      </p:sp>
      <p:sp>
        <p:nvSpPr>
          <p:cNvPr id="2" name="Subtitle 1">
            <a:extLst>
              <a:ext uri="{FF2B5EF4-FFF2-40B4-BE49-F238E27FC236}">
                <a16:creationId xmlns:a16="http://schemas.microsoft.com/office/drawing/2014/main" id="{3A91CB25-5B11-3D4B-C45E-ACF21A27AC0D}"/>
              </a:ext>
            </a:extLst>
          </p:cNvPr>
          <p:cNvSpPr>
            <a:spLocks noGrp="1"/>
          </p:cNvSpPr>
          <p:nvPr>
            <p:ph type="subTitle" idx="10"/>
          </p:nvPr>
        </p:nvSpPr>
        <p:spPr>
          <a:xfrm>
            <a:off x="457200" y="1234440"/>
            <a:ext cx="5212080" cy="402336"/>
          </a:xfrm>
        </p:spPr>
        <p:txBody>
          <a:bodyPr vert="horz" lIns="91440" tIns="45720" rIns="91440" bIns="45720" rtlCol="0" anchor="t">
            <a:noAutofit/>
          </a:bodyPr>
          <a:lstStyle/>
          <a:p>
            <a:r>
              <a:rPr lang="en-US" sz="1400" i="0">
                <a:solidFill>
                  <a:schemeClr val="accent2"/>
                </a:solidFill>
                <a:latin typeface="Franklin Gothic Book"/>
              </a:rPr>
              <a:t>Fuel Your Future Campaign Aims:</a:t>
            </a:r>
          </a:p>
          <a:p>
            <a:r>
              <a:rPr lang="en-US" sz="1400" b="0" i="0">
                <a:solidFill>
                  <a:schemeClr val="accent2"/>
                </a:solidFill>
                <a:latin typeface="Franklin Gothic Medium"/>
                <a:ea typeface="+mj-lt"/>
                <a:cs typeface="+mj-lt"/>
              </a:rPr>
              <a:t>Health promotion efforts necessitate quantifiable outcomes to assess efficacy.</a:t>
            </a:r>
            <a:endParaRPr lang="en-US">
              <a:solidFill>
                <a:schemeClr val="accent2"/>
              </a:solidFill>
              <a:latin typeface="Franklin Gothic Medium"/>
            </a:endParaRPr>
          </a:p>
          <a:p>
            <a:endParaRPr lang="en-US"/>
          </a:p>
        </p:txBody>
      </p:sp>
      <p:sp>
        <p:nvSpPr>
          <p:cNvPr id="56" name="Text Placeholder 55">
            <a:extLst>
              <a:ext uri="{FF2B5EF4-FFF2-40B4-BE49-F238E27FC236}">
                <a16:creationId xmlns:a16="http://schemas.microsoft.com/office/drawing/2014/main" id="{060880F3-D6FD-B8C6-8C2E-6A7F2B388AC2}"/>
              </a:ext>
            </a:extLst>
          </p:cNvPr>
          <p:cNvSpPr>
            <a:spLocks noGrp="1"/>
          </p:cNvSpPr>
          <p:nvPr>
            <p:ph type="body" sz="quarter" idx="40"/>
          </p:nvPr>
        </p:nvSpPr>
        <p:spPr>
          <a:xfrm>
            <a:off x="6338148" y="729925"/>
            <a:ext cx="613184" cy="548640"/>
          </a:xfrm>
        </p:spPr>
        <p:txBody>
          <a:bodyPr/>
          <a:lstStyle/>
          <a:p>
            <a:r>
              <a:rPr lang="en-US"/>
              <a:t>1</a:t>
            </a:r>
          </a:p>
        </p:txBody>
      </p:sp>
      <p:sp>
        <p:nvSpPr>
          <p:cNvPr id="11" name="Text Placeholder 10">
            <a:extLst>
              <a:ext uri="{FF2B5EF4-FFF2-40B4-BE49-F238E27FC236}">
                <a16:creationId xmlns:a16="http://schemas.microsoft.com/office/drawing/2014/main" id="{5B5E2FA6-ACCC-CE85-EBCC-34B788487ABD}"/>
              </a:ext>
            </a:extLst>
          </p:cNvPr>
          <p:cNvSpPr>
            <a:spLocks noGrp="1"/>
          </p:cNvSpPr>
          <p:nvPr>
            <p:ph type="body" sz="half" idx="21"/>
          </p:nvPr>
        </p:nvSpPr>
        <p:spPr>
          <a:xfrm>
            <a:off x="6961306" y="457200"/>
            <a:ext cx="2286000" cy="1280160"/>
          </a:xfrm>
        </p:spPr>
        <p:txBody>
          <a:bodyPr vert="horz" lIns="91440" tIns="45720" rIns="91440" bIns="45720" numCol="1" rtlCol="0" anchor="t">
            <a:noAutofit/>
          </a:bodyPr>
          <a:lstStyle/>
          <a:p>
            <a:r>
              <a:rPr lang="en-US" b="1">
                <a:ea typeface="+mn-lt"/>
                <a:cs typeface="+mn-lt"/>
              </a:rPr>
              <a:t>Enhance nutritional awareness</a:t>
            </a:r>
            <a:endParaRPr lang="en-US" b="1"/>
          </a:p>
          <a:p>
            <a:r>
              <a:rPr lang="en-US">
                <a:ea typeface="+mn-lt"/>
                <a:cs typeface="+mn-lt"/>
              </a:rPr>
              <a:t>Enhance comprehension of nutritious dietary practices and the Eatwell Guide among young adults in Birmingham.</a:t>
            </a:r>
            <a:endParaRPr lang="en-US"/>
          </a:p>
          <a:p>
            <a:r>
              <a:rPr lang="en-US" b="1">
                <a:ea typeface="+mn-lt"/>
                <a:cs typeface="+mn-lt"/>
              </a:rPr>
              <a:t>Measurement:</a:t>
            </a:r>
            <a:endParaRPr lang="en-US" b="1"/>
          </a:p>
          <a:p>
            <a:r>
              <a:rPr lang="en-US">
                <a:ea typeface="+mn-lt"/>
                <a:cs typeface="+mn-lt"/>
              </a:rPr>
              <a:t>Surveys conducted before and after the campaign.</a:t>
            </a:r>
            <a:endParaRPr lang="en-US"/>
          </a:p>
          <a:p>
            <a:endParaRPr lang="en-US"/>
          </a:p>
          <a:p>
            <a:endParaRPr lang="en-US" b="1"/>
          </a:p>
        </p:txBody>
      </p:sp>
      <p:sp>
        <p:nvSpPr>
          <p:cNvPr id="54" name="Text Placeholder 53">
            <a:extLst>
              <a:ext uri="{FF2B5EF4-FFF2-40B4-BE49-F238E27FC236}">
                <a16:creationId xmlns:a16="http://schemas.microsoft.com/office/drawing/2014/main" id="{4647644C-1297-F952-135E-1DC00EDE1015}"/>
              </a:ext>
            </a:extLst>
          </p:cNvPr>
          <p:cNvSpPr>
            <a:spLocks noGrp="1"/>
          </p:cNvSpPr>
          <p:nvPr>
            <p:ph type="body" sz="quarter" idx="34"/>
          </p:nvPr>
        </p:nvSpPr>
        <p:spPr>
          <a:xfrm>
            <a:off x="6229266" y="2876060"/>
            <a:ext cx="613184" cy="548640"/>
          </a:xfrm>
        </p:spPr>
        <p:txBody>
          <a:bodyPr/>
          <a:lstStyle/>
          <a:p>
            <a:r>
              <a:rPr lang="en-US"/>
              <a:t>2</a:t>
            </a:r>
          </a:p>
        </p:txBody>
      </p:sp>
      <p:sp>
        <p:nvSpPr>
          <p:cNvPr id="12" name="Text Placeholder 11">
            <a:extLst>
              <a:ext uri="{FF2B5EF4-FFF2-40B4-BE49-F238E27FC236}">
                <a16:creationId xmlns:a16="http://schemas.microsoft.com/office/drawing/2014/main" id="{7E854D4B-60A6-860C-2035-FAD550F86E41}"/>
              </a:ext>
            </a:extLst>
          </p:cNvPr>
          <p:cNvSpPr>
            <a:spLocks noGrp="1"/>
          </p:cNvSpPr>
          <p:nvPr>
            <p:ph type="body" sz="half" idx="33"/>
          </p:nvPr>
        </p:nvSpPr>
        <p:spPr>
          <a:xfrm>
            <a:off x="6950723" y="2653810"/>
            <a:ext cx="2286000" cy="1280160"/>
          </a:xfrm>
        </p:spPr>
        <p:txBody>
          <a:bodyPr vert="horz" lIns="91440" tIns="45720" rIns="91440" bIns="45720" numCol="1" rtlCol="0" anchor="t">
            <a:noAutofit/>
          </a:bodyPr>
          <a:lstStyle/>
          <a:p>
            <a:r>
              <a:rPr lang="en-US" b="1">
                <a:ea typeface="+mn-lt"/>
                <a:cs typeface="+mn-lt"/>
              </a:rPr>
              <a:t>Boost intake of fruits and vegetables</a:t>
            </a:r>
          </a:p>
          <a:p>
            <a:r>
              <a:rPr lang="en-US">
                <a:ea typeface="+mn-lt"/>
                <a:cs typeface="+mn-lt"/>
              </a:rPr>
              <a:t>Promote adherence to the NHS five-a-day guideline by providing practical and economical dietary options (NHS, 2022).</a:t>
            </a:r>
          </a:p>
          <a:p>
            <a:r>
              <a:rPr lang="en-US" b="1">
                <a:ea typeface="+mn-lt"/>
                <a:cs typeface="+mn-lt"/>
              </a:rPr>
              <a:t>Measurement:</a:t>
            </a:r>
          </a:p>
          <a:p>
            <a:r>
              <a:rPr lang="en-US">
                <a:ea typeface="+mn-lt"/>
                <a:cs typeface="+mn-lt"/>
              </a:rPr>
              <a:t>Dietary journals and self-reported consumption.</a:t>
            </a:r>
            <a:endParaRPr lang="en-US"/>
          </a:p>
          <a:p>
            <a:endParaRPr lang="en-US" b="1"/>
          </a:p>
        </p:txBody>
      </p:sp>
      <p:sp>
        <p:nvSpPr>
          <p:cNvPr id="57" name="Text Placeholder 56">
            <a:extLst>
              <a:ext uri="{FF2B5EF4-FFF2-40B4-BE49-F238E27FC236}">
                <a16:creationId xmlns:a16="http://schemas.microsoft.com/office/drawing/2014/main" id="{26253852-8DB4-55A5-68E9-C7BE0E0E7DF1}"/>
              </a:ext>
            </a:extLst>
          </p:cNvPr>
          <p:cNvSpPr>
            <a:spLocks noGrp="1"/>
          </p:cNvSpPr>
          <p:nvPr>
            <p:ph type="body" sz="quarter" idx="41"/>
          </p:nvPr>
        </p:nvSpPr>
        <p:spPr>
          <a:xfrm>
            <a:off x="6229266" y="4723421"/>
            <a:ext cx="613184" cy="548640"/>
          </a:xfrm>
        </p:spPr>
        <p:txBody>
          <a:bodyPr/>
          <a:lstStyle/>
          <a:p>
            <a:r>
              <a:rPr lang="en-US"/>
              <a:t>3</a:t>
            </a:r>
          </a:p>
        </p:txBody>
      </p:sp>
      <p:sp>
        <p:nvSpPr>
          <p:cNvPr id="13" name="Text Placeholder 12">
            <a:extLst>
              <a:ext uri="{FF2B5EF4-FFF2-40B4-BE49-F238E27FC236}">
                <a16:creationId xmlns:a16="http://schemas.microsoft.com/office/drawing/2014/main" id="{BE589798-268F-E0F1-0E2B-080ECB1882D4}"/>
              </a:ext>
            </a:extLst>
          </p:cNvPr>
          <p:cNvSpPr>
            <a:spLocks noGrp="1"/>
          </p:cNvSpPr>
          <p:nvPr>
            <p:ph type="body" sz="half" idx="35"/>
          </p:nvPr>
        </p:nvSpPr>
        <p:spPr>
          <a:xfrm>
            <a:off x="6961306" y="4723421"/>
            <a:ext cx="2286000" cy="1280160"/>
          </a:xfrm>
        </p:spPr>
        <p:txBody>
          <a:bodyPr vert="horz" lIns="91440" tIns="45720" rIns="91440" bIns="45720" numCol="1" rtlCol="0" anchor="t">
            <a:noAutofit/>
          </a:bodyPr>
          <a:lstStyle/>
          <a:p>
            <a:r>
              <a:rPr lang="en-GB" b="1">
                <a:ea typeface="+mn-lt"/>
                <a:cs typeface="+mn-lt"/>
              </a:rPr>
              <a:t>Minimise </a:t>
            </a:r>
            <a:r>
              <a:rPr lang="en-US" b="1">
                <a:ea typeface="+mn-lt"/>
                <a:cs typeface="+mn-lt"/>
              </a:rPr>
              <a:t>dependence on sugary beverages and quick food.</a:t>
            </a:r>
          </a:p>
          <a:p>
            <a:r>
              <a:rPr lang="en-US">
                <a:ea typeface="+mn-lt"/>
                <a:cs typeface="+mn-lt"/>
              </a:rPr>
              <a:t>Advocate for healthier alternatives and informed dietary decisions to diminish reliance on convenience foods.</a:t>
            </a:r>
            <a:endParaRPr lang="en-US"/>
          </a:p>
          <a:p>
            <a:r>
              <a:rPr lang="en-US" b="1">
                <a:ea typeface="+mn-lt"/>
                <a:cs typeface="+mn-lt"/>
              </a:rPr>
              <a:t>Measurement:</a:t>
            </a:r>
            <a:endParaRPr lang="en-US" b="1"/>
          </a:p>
          <a:p>
            <a:r>
              <a:rPr lang="en-GB">
                <a:ea typeface="+mn-lt"/>
                <a:cs typeface="+mn-lt"/>
              </a:rPr>
              <a:t>Behavioural </a:t>
            </a:r>
            <a:r>
              <a:rPr lang="en-US">
                <a:ea typeface="+mn-lt"/>
                <a:cs typeface="+mn-lt"/>
              </a:rPr>
              <a:t>assessments and campaign analysis.</a:t>
            </a:r>
            <a:endParaRPr lang="en-US"/>
          </a:p>
        </p:txBody>
      </p:sp>
      <p:sp>
        <p:nvSpPr>
          <p:cNvPr id="17" name="Slide Number Placeholder 16">
            <a:extLst>
              <a:ext uri="{FF2B5EF4-FFF2-40B4-BE49-F238E27FC236}">
                <a16:creationId xmlns:a16="http://schemas.microsoft.com/office/drawing/2014/main" id="{A8CD801A-DEBF-AF7A-6C2C-6A3F1009B199}"/>
              </a:ext>
            </a:extLst>
          </p:cNvPr>
          <p:cNvSpPr>
            <a:spLocks noGrp="1"/>
          </p:cNvSpPr>
          <p:nvPr>
            <p:ph type="sldNum" sz="quarter" idx="4"/>
          </p:nvPr>
        </p:nvSpPr>
        <p:spPr>
          <a:xfrm>
            <a:off x="11274552" y="5989319"/>
            <a:ext cx="457200" cy="457200"/>
          </a:xfrm>
        </p:spPr>
        <p:txBody>
          <a:bodyPr/>
          <a:lstStyle/>
          <a:p>
            <a:fld id="{745CA84A-544F-4B6B-BC9A-925394EE73B5}" type="slidenum">
              <a:rPr lang="en-US" smtClean="0"/>
              <a:pPr/>
              <a:t>10</a:t>
            </a:fld>
            <a:endParaRPr lang="en-US"/>
          </a:p>
        </p:txBody>
      </p:sp>
      <p:pic>
        <p:nvPicPr>
          <p:cNvPr id="30" name="Picture Placeholder 29" descr="National Nutrition Month | Senior Living">
            <a:extLst>
              <a:ext uri="{FF2B5EF4-FFF2-40B4-BE49-F238E27FC236}">
                <a16:creationId xmlns:a16="http://schemas.microsoft.com/office/drawing/2014/main" id="{E3754B69-55A8-2871-F4AD-753BF46FB6F0}"/>
              </a:ext>
            </a:extLst>
          </p:cNvPr>
          <p:cNvPicPr>
            <a:picLocks noGrp="1" noChangeAspect="1"/>
          </p:cNvPicPr>
          <p:nvPr>
            <p:ph type="pic" sz="quarter" idx="19"/>
          </p:nvPr>
        </p:nvPicPr>
        <p:blipFill>
          <a:blip r:embed="rId2"/>
          <a:srcRect l="4734" r="4734"/>
          <a:stretch/>
        </p:blipFill>
        <p:spPr>
          <a:xfrm>
            <a:off x="9532822" y="517877"/>
            <a:ext cx="1737360" cy="1158806"/>
          </a:xfrm>
          <a:prstGeom prst="rect">
            <a:avLst/>
          </a:prstGeom>
          <a:noFill/>
        </p:spPr>
      </p:pic>
      <p:pic>
        <p:nvPicPr>
          <p:cNvPr id="41" name="Picture Placeholder 40" descr="A group of different fruits and vegetables&#10;&#10;AI-generated content may be incorrect.">
            <a:extLst>
              <a:ext uri="{FF2B5EF4-FFF2-40B4-BE49-F238E27FC236}">
                <a16:creationId xmlns:a16="http://schemas.microsoft.com/office/drawing/2014/main" id="{BCF6FE68-22B9-C7DD-C406-0E0EF916E09B}"/>
              </a:ext>
            </a:extLst>
          </p:cNvPr>
          <p:cNvPicPr>
            <a:picLocks noGrp="1" noChangeAspect="1"/>
          </p:cNvPicPr>
          <p:nvPr>
            <p:ph type="pic" sz="quarter" idx="29"/>
          </p:nvPr>
        </p:nvPicPr>
        <p:blipFill>
          <a:blip r:embed="rId3"/>
          <a:srcRect l="4756" r="4756"/>
          <a:stretch/>
        </p:blipFill>
        <p:spPr>
          <a:xfrm>
            <a:off x="9543405" y="2577187"/>
            <a:ext cx="1737360" cy="1158240"/>
          </a:xfrm>
          <a:prstGeom prst="rect">
            <a:avLst/>
          </a:prstGeom>
          <a:noFill/>
        </p:spPr>
      </p:pic>
      <p:pic>
        <p:nvPicPr>
          <p:cNvPr id="47" name="Picture Placeholder 46" descr="A red heart with a plaster on it next to a pile of white sugar&#10;&#10;AI-generated content may be incorrect.">
            <a:extLst>
              <a:ext uri="{FF2B5EF4-FFF2-40B4-BE49-F238E27FC236}">
                <a16:creationId xmlns:a16="http://schemas.microsoft.com/office/drawing/2014/main" id="{DA97A9C2-E178-8D6B-DB4C-A174AB60DFA6}"/>
              </a:ext>
            </a:extLst>
          </p:cNvPr>
          <p:cNvPicPr>
            <a:picLocks noGrp="1" noChangeAspect="1"/>
          </p:cNvPicPr>
          <p:nvPr>
            <p:ph type="pic" sz="quarter" idx="31"/>
          </p:nvPr>
        </p:nvPicPr>
        <p:blipFill>
          <a:blip r:embed="rId4"/>
          <a:srcRect l="3093" t="-1942" r="12371" b="1942"/>
          <a:stretch>
            <a:fillRect/>
          </a:stretch>
        </p:blipFill>
        <p:spPr>
          <a:xfrm>
            <a:off x="9543405" y="4894659"/>
            <a:ext cx="1733427" cy="1085851"/>
          </a:xfrm>
          <a:prstGeom prst="rect">
            <a:avLst/>
          </a:prstGeom>
          <a:noFill/>
        </p:spPr>
      </p:pic>
      <p:pic>
        <p:nvPicPr>
          <p:cNvPr id="49" name="Picture 48" descr="A brain made of fruits and vegetables&#10;&#10;AI-generated content may be incorrect.">
            <a:extLst>
              <a:ext uri="{FF2B5EF4-FFF2-40B4-BE49-F238E27FC236}">
                <a16:creationId xmlns:a16="http://schemas.microsoft.com/office/drawing/2014/main" id="{DF6CB6BF-DA15-9FD0-13EF-8A080DC22C20}"/>
              </a:ext>
            </a:extLst>
          </p:cNvPr>
          <p:cNvPicPr>
            <a:picLocks noChangeAspect="1"/>
          </p:cNvPicPr>
          <p:nvPr/>
        </p:nvPicPr>
        <p:blipFill>
          <a:blip r:embed="rId5"/>
          <a:stretch>
            <a:fillRect/>
          </a:stretch>
        </p:blipFill>
        <p:spPr>
          <a:xfrm>
            <a:off x="452438" y="2278063"/>
            <a:ext cx="2905125" cy="3571875"/>
          </a:xfrm>
          <a:prstGeom prst="rect">
            <a:avLst/>
          </a:prstGeom>
        </p:spPr>
      </p:pic>
      <p:sp>
        <p:nvSpPr>
          <p:cNvPr id="50" name="TextBox 49">
            <a:extLst>
              <a:ext uri="{FF2B5EF4-FFF2-40B4-BE49-F238E27FC236}">
                <a16:creationId xmlns:a16="http://schemas.microsoft.com/office/drawing/2014/main" id="{89EAE9CD-AB62-E720-50D3-993F91A81D78}"/>
              </a:ext>
            </a:extLst>
          </p:cNvPr>
          <p:cNvSpPr txBox="1"/>
          <p:nvPr/>
        </p:nvSpPr>
        <p:spPr>
          <a:xfrm>
            <a:off x="3362243" y="3511225"/>
            <a:ext cx="255058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accent2"/>
                </a:solidFill>
                <a:ea typeface="+mn-lt"/>
                <a:cs typeface="+mn-lt"/>
              </a:rPr>
              <a:t>SMART</a:t>
            </a:r>
            <a:r>
              <a:rPr lang="en-US" sz="2000">
                <a:solidFill>
                  <a:schemeClr val="accent2"/>
                </a:solidFill>
                <a:ea typeface="+mn-lt"/>
                <a:cs typeface="+mn-lt"/>
              </a:rPr>
              <a:t> </a:t>
            </a:r>
            <a:r>
              <a:rPr lang="en-GB" sz="2000">
                <a:solidFill>
                  <a:schemeClr val="accent2"/>
                </a:solidFill>
                <a:ea typeface="+mn-lt"/>
                <a:cs typeface="+mn-lt"/>
              </a:rPr>
              <a:t>objectives </a:t>
            </a:r>
            <a:r>
              <a:rPr lang="en-US" sz="2000">
                <a:solidFill>
                  <a:schemeClr val="accent2"/>
                </a:solidFill>
                <a:ea typeface="+mn-lt"/>
                <a:cs typeface="+mn-lt"/>
              </a:rPr>
              <a:t>enhance accountability and enable councils and NHS partners to assess </a:t>
            </a:r>
            <a:r>
              <a:rPr lang="en-GB" sz="2000">
                <a:solidFill>
                  <a:schemeClr val="accent2"/>
                </a:solidFill>
                <a:ea typeface="+mn-lt"/>
                <a:cs typeface="+mn-lt"/>
              </a:rPr>
              <a:t>behavioural </a:t>
            </a:r>
            <a:r>
              <a:rPr lang="en-US" sz="2000">
                <a:solidFill>
                  <a:schemeClr val="accent2"/>
                </a:solidFill>
                <a:ea typeface="+mn-lt"/>
                <a:cs typeface="+mn-lt"/>
              </a:rPr>
              <a:t>change.</a:t>
            </a:r>
            <a:endParaRPr lang="en-US" sz="2000">
              <a:solidFill>
                <a:schemeClr val="accent2"/>
              </a:solidFill>
            </a:endParaRPr>
          </a:p>
        </p:txBody>
      </p:sp>
      <p:sp>
        <p:nvSpPr>
          <p:cNvPr id="4" name="TextBox 3">
            <a:extLst>
              <a:ext uri="{FF2B5EF4-FFF2-40B4-BE49-F238E27FC236}">
                <a16:creationId xmlns:a16="http://schemas.microsoft.com/office/drawing/2014/main" id="{E900AD19-D2DB-4C14-E19E-EA84C386DB9F}"/>
              </a:ext>
            </a:extLst>
          </p:cNvPr>
          <p:cNvSpPr txBox="1"/>
          <p:nvPr/>
        </p:nvSpPr>
        <p:spPr>
          <a:xfrm>
            <a:off x="9539654" y="6019474"/>
            <a:ext cx="1767416"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(Source: Vein Care Centers, 2023)</a:t>
            </a:r>
            <a:endParaRPr lang="en-US" sz="1100"/>
          </a:p>
        </p:txBody>
      </p:sp>
      <p:sp>
        <p:nvSpPr>
          <p:cNvPr id="5" name="TextBox 4">
            <a:extLst>
              <a:ext uri="{FF2B5EF4-FFF2-40B4-BE49-F238E27FC236}">
                <a16:creationId xmlns:a16="http://schemas.microsoft.com/office/drawing/2014/main" id="{4F5E25F4-F695-1B85-6177-B8C209F1473E}"/>
              </a:ext>
            </a:extLst>
          </p:cNvPr>
          <p:cNvSpPr txBox="1"/>
          <p:nvPr/>
        </p:nvSpPr>
        <p:spPr>
          <a:xfrm>
            <a:off x="9452545" y="1679493"/>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t>(Source: Senior Living Systems, 2018)</a:t>
            </a:r>
          </a:p>
        </p:txBody>
      </p:sp>
      <p:sp>
        <p:nvSpPr>
          <p:cNvPr id="7" name="TextBox 6">
            <a:extLst>
              <a:ext uri="{FF2B5EF4-FFF2-40B4-BE49-F238E27FC236}">
                <a16:creationId xmlns:a16="http://schemas.microsoft.com/office/drawing/2014/main" id="{7D5078F1-A44E-1891-8D02-4AECE425F1EE}"/>
              </a:ext>
            </a:extLst>
          </p:cNvPr>
          <p:cNvSpPr txBox="1"/>
          <p:nvPr/>
        </p:nvSpPr>
        <p:spPr>
          <a:xfrm>
            <a:off x="9452545" y="3738358"/>
            <a:ext cx="219075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(Source: Cecelia Health, 2019)</a:t>
            </a:r>
            <a:endParaRPr lang="en-US" sz="1100"/>
          </a:p>
          <a:p>
            <a:pPr algn="l"/>
            <a:endParaRPr lang="en-US"/>
          </a:p>
        </p:txBody>
      </p:sp>
      <p:sp>
        <p:nvSpPr>
          <p:cNvPr id="8" name="TextBox 7">
            <a:extLst>
              <a:ext uri="{FF2B5EF4-FFF2-40B4-BE49-F238E27FC236}">
                <a16:creationId xmlns:a16="http://schemas.microsoft.com/office/drawing/2014/main" id="{4F480728-B7E2-6434-F6B8-86CCF3C76F52}"/>
              </a:ext>
            </a:extLst>
          </p:cNvPr>
          <p:cNvSpPr txBox="1"/>
          <p:nvPr/>
        </p:nvSpPr>
        <p:spPr>
          <a:xfrm>
            <a:off x="238531" y="5896545"/>
            <a:ext cx="282575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(Source: Harvard Health Publishing, 2023)</a:t>
            </a:r>
            <a:endParaRPr lang="en-US" sz="1100"/>
          </a:p>
        </p:txBody>
      </p:sp>
    </p:spTree>
    <p:extLst>
      <p:ext uri="{BB962C8B-B14F-4D97-AF65-F5344CB8AC3E}">
        <p14:creationId xmlns:p14="http://schemas.microsoft.com/office/powerpoint/2010/main" val="952724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9583A98-3260-9DFF-5A18-74A49AAC1B5F}"/>
              </a:ext>
            </a:extLst>
          </p:cNvPr>
          <p:cNvSpPr>
            <a:spLocks noGrp="1"/>
          </p:cNvSpPr>
          <p:nvPr>
            <p:ph type="title"/>
          </p:nvPr>
        </p:nvSpPr>
        <p:spPr>
          <a:xfrm>
            <a:off x="457200" y="256117"/>
            <a:ext cx="5212080" cy="777240"/>
          </a:xfrm>
        </p:spPr>
        <p:txBody>
          <a:bodyPr/>
          <a:lstStyle/>
          <a:p>
            <a:r>
              <a:rPr lang="en-US" sz="3200" b="1"/>
              <a:t>Why These Aims Matter</a:t>
            </a:r>
          </a:p>
        </p:txBody>
      </p:sp>
      <p:sp>
        <p:nvSpPr>
          <p:cNvPr id="5" name="Subtitle 4">
            <a:extLst>
              <a:ext uri="{FF2B5EF4-FFF2-40B4-BE49-F238E27FC236}">
                <a16:creationId xmlns:a16="http://schemas.microsoft.com/office/drawing/2014/main" id="{A6F866E4-F272-BF8E-A9F5-227A063D464D}"/>
              </a:ext>
            </a:extLst>
          </p:cNvPr>
          <p:cNvSpPr>
            <a:spLocks noGrp="1"/>
          </p:cNvSpPr>
          <p:nvPr>
            <p:ph type="subTitle" idx="20"/>
          </p:nvPr>
        </p:nvSpPr>
        <p:spPr>
          <a:xfrm>
            <a:off x="457200" y="821690"/>
            <a:ext cx="5212080" cy="787232"/>
          </a:xfrm>
        </p:spPr>
        <p:txBody>
          <a:bodyPr vert="horz" lIns="91440" tIns="45720" rIns="91440" bIns="45720" rtlCol="0" anchor="t">
            <a:noAutofit/>
          </a:bodyPr>
          <a:lstStyle/>
          <a:p>
            <a:r>
              <a:rPr lang="en-US" sz="1400" b="0" i="0">
                <a:latin typeface="Franklin Gothic Medium"/>
                <a:ea typeface="+mj-lt"/>
                <a:cs typeface="+mj-lt"/>
              </a:rPr>
              <a:t>Advantages of Attaining Campaign Objectives</a:t>
            </a:r>
            <a:endParaRPr lang="en-US" sz="1400" b="0" i="0">
              <a:latin typeface="Franklin Gothic Medium"/>
            </a:endParaRPr>
          </a:p>
          <a:p>
            <a:r>
              <a:rPr lang="en-US" sz="1400" b="0" i="0">
                <a:latin typeface="Franklin Gothic Book"/>
                <a:ea typeface="+mj-lt"/>
                <a:cs typeface="+mj-lt"/>
              </a:rPr>
              <a:t>Effective dietary treatments yield advantages for both individuals and populations.</a:t>
            </a:r>
            <a:endParaRPr lang="en-US" sz="1400">
              <a:latin typeface="Franklin Gothic Book"/>
            </a:endParaRPr>
          </a:p>
          <a:p>
            <a:endParaRPr lang="en-US">
              <a:ea typeface="+mj-lt"/>
              <a:cs typeface="+mj-lt"/>
            </a:endParaRPr>
          </a:p>
          <a:p>
            <a:endParaRPr lang="en-US" b="0" i="0"/>
          </a:p>
        </p:txBody>
      </p:sp>
      <p:sp>
        <p:nvSpPr>
          <p:cNvPr id="14" name="Slide Number Placeholder 13">
            <a:extLst>
              <a:ext uri="{FF2B5EF4-FFF2-40B4-BE49-F238E27FC236}">
                <a16:creationId xmlns:a16="http://schemas.microsoft.com/office/drawing/2014/main" id="{B85D9077-7C88-07FA-6FD1-F479C5186A5E}"/>
              </a:ext>
            </a:extLst>
          </p:cNvPr>
          <p:cNvSpPr>
            <a:spLocks noGrp="1"/>
          </p:cNvSpPr>
          <p:nvPr>
            <p:ph type="sldNum" sz="quarter" idx="4"/>
          </p:nvPr>
        </p:nvSpPr>
        <p:spPr>
          <a:xfrm>
            <a:off x="11274552" y="5989319"/>
            <a:ext cx="457200" cy="457200"/>
          </a:xfrm>
        </p:spPr>
        <p:txBody>
          <a:bodyPr/>
          <a:lstStyle/>
          <a:p>
            <a:fld id="{745CA84A-544F-4B6B-BC9A-925394EE73B5}" type="slidenum">
              <a:rPr lang="en-US" smtClean="0"/>
              <a:pPr/>
              <a:t>11</a:t>
            </a:fld>
            <a:endParaRPr lang="en-US"/>
          </a:p>
        </p:txBody>
      </p:sp>
      <p:pic>
        <p:nvPicPr>
          <p:cNvPr id="18" name="Picture Placeholder 17" descr="A poster with text and images&#10;&#10;AI-generated content may be incorrect.">
            <a:extLst>
              <a:ext uri="{FF2B5EF4-FFF2-40B4-BE49-F238E27FC236}">
                <a16:creationId xmlns:a16="http://schemas.microsoft.com/office/drawing/2014/main" id="{45720933-FE2D-655B-38CF-2FF92B2E1900}"/>
              </a:ext>
            </a:extLst>
          </p:cNvPr>
          <p:cNvPicPr>
            <a:picLocks noGrp="1" noChangeAspect="1"/>
          </p:cNvPicPr>
          <p:nvPr>
            <p:ph type="pic" sz="quarter" idx="10"/>
          </p:nvPr>
        </p:nvPicPr>
        <p:blipFill>
          <a:blip r:embed="rId2"/>
          <a:srcRect t="172" b="-345"/>
          <a:stretch>
            <a:fillRect/>
          </a:stretch>
        </p:blipFill>
        <p:spPr>
          <a:xfrm>
            <a:off x="320040" y="1711569"/>
            <a:ext cx="4550508" cy="4740938"/>
          </a:xfrm>
          <a:prstGeom prst="rect">
            <a:avLst/>
          </a:prstGeom>
          <a:noFill/>
        </p:spPr>
      </p:pic>
      <p:sp>
        <p:nvSpPr>
          <p:cNvPr id="19" name="TextBox 18">
            <a:extLst>
              <a:ext uri="{FF2B5EF4-FFF2-40B4-BE49-F238E27FC236}">
                <a16:creationId xmlns:a16="http://schemas.microsoft.com/office/drawing/2014/main" id="{F3352A79-1397-E0D3-3B2D-14D3A4092140}"/>
              </a:ext>
            </a:extLst>
          </p:cNvPr>
          <p:cNvSpPr txBox="1"/>
          <p:nvPr/>
        </p:nvSpPr>
        <p:spPr>
          <a:xfrm>
            <a:off x="1020884" y="6445249"/>
            <a:ext cx="407458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(Source: World Health Organization, 2026)</a:t>
            </a:r>
            <a:endParaRPr lang="en-US" sz="1100"/>
          </a:p>
        </p:txBody>
      </p:sp>
      <p:sp>
        <p:nvSpPr>
          <p:cNvPr id="47" name="Rectangle: Rounded Corners 46">
            <a:extLst>
              <a:ext uri="{FF2B5EF4-FFF2-40B4-BE49-F238E27FC236}">
                <a16:creationId xmlns:a16="http://schemas.microsoft.com/office/drawing/2014/main" id="{6EEC3FBD-8870-8761-CDEF-7D7A40D387B3}"/>
              </a:ext>
            </a:extLst>
          </p:cNvPr>
          <p:cNvSpPr/>
          <p:nvPr/>
        </p:nvSpPr>
        <p:spPr>
          <a:xfrm>
            <a:off x="6402102" y="252371"/>
            <a:ext cx="5099538" cy="1125903"/>
          </a:xfrm>
          <a:prstGeom prst="roundRect">
            <a:avLst/>
          </a:prstGeom>
          <a:solidFill>
            <a:schemeClr val="accent3"/>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a:ea typeface="+mn-lt"/>
                <a:cs typeface="+mn-lt"/>
              </a:rPr>
              <a:t>Personal advantages</a:t>
            </a:r>
            <a:endParaRPr lang="en-US" sz="1600" b="1"/>
          </a:p>
          <a:p>
            <a:pPr algn="ctr"/>
            <a:r>
              <a:rPr lang="en-US" sz="1600">
                <a:ea typeface="+mn-lt"/>
                <a:cs typeface="+mn-lt"/>
              </a:rPr>
              <a:t>Enhanced nutrition can elevate energy levels, focus, and psychological well-being, while facilitating healthy weight management (NHS, 2022).</a:t>
            </a:r>
            <a:endParaRPr lang="en-US" sz="1600"/>
          </a:p>
        </p:txBody>
      </p:sp>
      <p:sp>
        <p:nvSpPr>
          <p:cNvPr id="48" name="Rectangle: Rounded Corners 47">
            <a:extLst>
              <a:ext uri="{FF2B5EF4-FFF2-40B4-BE49-F238E27FC236}">
                <a16:creationId xmlns:a16="http://schemas.microsoft.com/office/drawing/2014/main" id="{FD505017-F5FE-AE04-E58F-58B7BBAEE2A5}"/>
              </a:ext>
            </a:extLst>
          </p:cNvPr>
          <p:cNvSpPr/>
          <p:nvPr/>
        </p:nvSpPr>
        <p:spPr>
          <a:xfrm>
            <a:off x="6402102" y="1483295"/>
            <a:ext cx="5099538" cy="1125903"/>
          </a:xfrm>
          <a:prstGeom prst="roundRect">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ea typeface="+mn-lt"/>
                <a:cs typeface="+mn-lt"/>
              </a:rPr>
              <a:t>Health literacy</a:t>
            </a:r>
            <a:endParaRPr lang="en-US" sz="1600" b="1"/>
          </a:p>
          <a:p>
            <a:pPr algn="ctr"/>
            <a:r>
              <a:rPr lang="en-US" sz="1600">
                <a:ea typeface="+mn-lt"/>
                <a:cs typeface="+mn-lt"/>
              </a:rPr>
              <a:t>Enhanced nutritional knowledge </a:t>
            </a:r>
            <a:r>
              <a:rPr lang="en-GB" sz="1600">
                <a:ea typeface="+mn-lt"/>
                <a:cs typeface="+mn-lt"/>
              </a:rPr>
              <a:t>facilitates </a:t>
            </a:r>
            <a:r>
              <a:rPr lang="en-US" sz="1600">
                <a:ea typeface="+mn-lt"/>
                <a:cs typeface="+mn-lt"/>
              </a:rPr>
              <a:t>informed decision-making and promotes sustainable </a:t>
            </a:r>
            <a:r>
              <a:rPr lang="en-GB" sz="1600">
                <a:ea typeface="+mn-lt"/>
                <a:cs typeface="+mn-lt"/>
              </a:rPr>
              <a:t>behavioural </a:t>
            </a:r>
            <a:r>
              <a:rPr lang="en-US" sz="1600">
                <a:ea typeface="+mn-lt"/>
                <a:cs typeface="+mn-lt"/>
              </a:rPr>
              <a:t>change.</a:t>
            </a:r>
            <a:endParaRPr lang="en-US" sz="1600"/>
          </a:p>
        </p:txBody>
      </p:sp>
      <p:sp>
        <p:nvSpPr>
          <p:cNvPr id="49" name="Rectangle: Rounded Corners 48">
            <a:extLst>
              <a:ext uri="{FF2B5EF4-FFF2-40B4-BE49-F238E27FC236}">
                <a16:creationId xmlns:a16="http://schemas.microsoft.com/office/drawing/2014/main" id="{88B813BD-0C1F-D3BC-ED2A-924BB172CC16}"/>
              </a:ext>
            </a:extLst>
          </p:cNvPr>
          <p:cNvSpPr/>
          <p:nvPr/>
        </p:nvSpPr>
        <p:spPr>
          <a:xfrm>
            <a:off x="6402102" y="2723986"/>
            <a:ext cx="5099538" cy="1125903"/>
          </a:xfrm>
          <a:prstGeom prst="roundRect">
            <a:avLst/>
          </a:prstGeom>
          <a:solidFill>
            <a:schemeClr val="accent3"/>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ea typeface="+mn-lt"/>
                <a:cs typeface="+mn-lt"/>
              </a:rPr>
              <a:t>Reduced disciplinary disparities</a:t>
            </a:r>
            <a:endParaRPr lang="en-US" b="1"/>
          </a:p>
          <a:p>
            <a:pPr algn="ctr"/>
            <a:r>
              <a:rPr lang="en-US" sz="1600">
                <a:ea typeface="+mn-lt"/>
                <a:cs typeface="+mn-lt"/>
              </a:rPr>
              <a:t>Accessible nutrition initiatives could mitigate broader health disparities </a:t>
            </a:r>
            <a:r>
              <a:rPr lang="en-GB" sz="1600">
                <a:ea typeface="+mn-lt"/>
                <a:cs typeface="+mn-lt"/>
              </a:rPr>
              <a:t>impacting </a:t>
            </a:r>
            <a:r>
              <a:rPr lang="en-US" sz="1600">
                <a:ea typeface="+mn-lt"/>
                <a:cs typeface="+mn-lt"/>
              </a:rPr>
              <a:t>underprivileged areas (OHID, 2025).</a:t>
            </a:r>
            <a:endParaRPr lang="en-US"/>
          </a:p>
        </p:txBody>
      </p:sp>
      <p:sp>
        <p:nvSpPr>
          <p:cNvPr id="50" name="Rectangle: Rounded Corners 49">
            <a:extLst>
              <a:ext uri="{FF2B5EF4-FFF2-40B4-BE49-F238E27FC236}">
                <a16:creationId xmlns:a16="http://schemas.microsoft.com/office/drawing/2014/main" id="{EE13970F-B63E-9D35-6605-9C4A2AED7F9D}"/>
              </a:ext>
            </a:extLst>
          </p:cNvPr>
          <p:cNvSpPr/>
          <p:nvPr/>
        </p:nvSpPr>
        <p:spPr>
          <a:xfrm>
            <a:off x="6402102" y="3984217"/>
            <a:ext cx="5099538" cy="1125903"/>
          </a:xfrm>
          <a:prstGeom prst="roundRect">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ea typeface="+mn-lt"/>
                <a:cs typeface="+mn-lt"/>
              </a:rPr>
              <a:t>Minimised </a:t>
            </a:r>
            <a:r>
              <a:rPr lang="en-US" sz="1600" b="1">
                <a:ea typeface="+mn-lt"/>
                <a:cs typeface="+mn-lt"/>
              </a:rPr>
              <a:t>NHS burden</a:t>
            </a:r>
            <a:endParaRPr lang="en-US" b="1"/>
          </a:p>
          <a:p>
            <a:pPr algn="ctr"/>
            <a:r>
              <a:rPr lang="en-US" sz="1600">
                <a:ea typeface="+mn-lt"/>
                <a:cs typeface="+mn-lt"/>
              </a:rPr>
              <a:t>Prevention efforts could mitigate future healthcare demand linked to obesity and chronic diseases (UK Government, 2022).</a:t>
            </a:r>
            <a:endParaRPr lang="en-US"/>
          </a:p>
        </p:txBody>
      </p:sp>
      <p:sp>
        <p:nvSpPr>
          <p:cNvPr id="51" name="Rectangle: Rounded Corners 50">
            <a:extLst>
              <a:ext uri="{FF2B5EF4-FFF2-40B4-BE49-F238E27FC236}">
                <a16:creationId xmlns:a16="http://schemas.microsoft.com/office/drawing/2014/main" id="{452536EC-8F1D-32BA-EB9E-C63EDDB821F5}"/>
              </a:ext>
            </a:extLst>
          </p:cNvPr>
          <p:cNvSpPr/>
          <p:nvPr/>
        </p:nvSpPr>
        <p:spPr>
          <a:xfrm>
            <a:off x="6441994" y="5217583"/>
            <a:ext cx="5005102" cy="1113693"/>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ea typeface="+mn-lt"/>
                <a:cs typeface="+mn-lt"/>
              </a:rPr>
              <a:t>Communities in Birmingham with improved health</a:t>
            </a:r>
            <a:endParaRPr lang="en-US" sz="1600" b="1">
              <a:solidFill>
                <a:srgbClr val="000000"/>
              </a:solidFill>
              <a:ea typeface="+mn-lt"/>
              <a:cs typeface="+mn-lt"/>
            </a:endParaRPr>
          </a:p>
          <a:p>
            <a:pPr algn="ctr"/>
            <a:r>
              <a:rPr lang="en-US" sz="1600" b="1">
                <a:ea typeface="+mn-lt"/>
                <a:cs typeface="+mn-lt"/>
              </a:rPr>
              <a:t> promotion fosters a culture of long-term prevention and enhances the well-being of local people.</a:t>
            </a:r>
            <a:endParaRPr lang="en-US" sz="1600" b="1">
              <a:solidFill>
                <a:schemeClr val="tx1"/>
              </a:solidFill>
            </a:endParaRPr>
          </a:p>
        </p:txBody>
      </p:sp>
    </p:spTree>
    <p:extLst>
      <p:ext uri="{BB962C8B-B14F-4D97-AF65-F5344CB8AC3E}">
        <p14:creationId xmlns:p14="http://schemas.microsoft.com/office/powerpoint/2010/main" val="2600927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5" name="Arc 6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B566200C-5FE3-EC65-B197-FD0616AB75AB}"/>
              </a:ext>
            </a:extLst>
          </p:cNvPr>
          <p:cNvSpPr txBox="1"/>
          <p:nvPr/>
        </p:nvSpPr>
        <p:spPr>
          <a:xfrm>
            <a:off x="5894962" y="479493"/>
            <a:ext cx="5458838" cy="1325563"/>
          </a:xfrm>
          <a:prstGeom prst="rect">
            <a:avLst/>
          </a:prstGeom>
        </p:spPr>
        <p:txBody>
          <a:bodyPr vert="horz" lIns="91440" tIns="45720" rIns="91440" bIns="45720" rtlCol="0" anchor="ctr">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00">
              <a:lnSpc>
                <a:spcPct val="90000"/>
              </a:lnSpc>
              <a:spcBef>
                <a:spcPct val="0"/>
              </a:spcBef>
              <a:spcAft>
                <a:spcPts val="600"/>
              </a:spcAft>
            </a:pPr>
            <a:r>
              <a:rPr lang="en-US" sz="4400" b="1" i="1" kern="1200">
                <a:solidFill>
                  <a:schemeClr val="tx1"/>
                </a:solidFill>
                <a:latin typeface="+mj-lt"/>
                <a:ea typeface="+mj-ea"/>
                <a:cs typeface="+mj-cs"/>
              </a:rPr>
              <a:t>   FUTURE FUEL</a:t>
            </a:r>
          </a:p>
        </p:txBody>
      </p:sp>
      <p:sp>
        <p:nvSpPr>
          <p:cNvPr id="67" name="Freeform: Shape 6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3" name="Graphic 22" descr="Brain in head">
            <a:extLst>
              <a:ext uri="{FF2B5EF4-FFF2-40B4-BE49-F238E27FC236}">
                <a16:creationId xmlns:a16="http://schemas.microsoft.com/office/drawing/2014/main" id="{0642B648-B9D1-DE81-E27C-57425FF0ADC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9" name="TextBox 9"/>
          <p:cNvSpPr txBox="1"/>
          <p:nvPr/>
        </p:nvSpPr>
        <p:spPr>
          <a:xfrm>
            <a:off x="6100581" y="1984443"/>
            <a:ext cx="5458838" cy="4192520"/>
          </a:xfrm>
          <a:prstGeom prst="rect">
            <a:avLst/>
          </a:prstGeom>
        </p:spPr>
        <p:txBody>
          <a:bodyPr vert="horz" lIns="91440" tIns="45720" rIns="91440" bIns="4572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00">
              <a:lnSpc>
                <a:spcPct val="90000"/>
              </a:lnSpc>
              <a:spcAft>
                <a:spcPts val="600"/>
              </a:spcAft>
            </a:pPr>
            <a:r>
              <a:rPr lang="en-US" sz="2000" b="1" i="1" spc="226">
                <a:sym typeface="TT Norms Bold"/>
              </a:rPr>
              <a:t>Feed Your Brain. Protect Your Future.</a:t>
            </a:r>
            <a:endParaRPr lang="en-US" sz="2000" i="1"/>
          </a:p>
          <a:p>
            <a:pPr indent="-228600" defTabSz="914400">
              <a:lnSpc>
                <a:spcPct val="90000"/>
              </a:lnSpc>
              <a:spcAft>
                <a:spcPts val="600"/>
              </a:spcAft>
              <a:buFont typeface="Arial" panose="020B0604020202020204" pitchFamily="34" charset="0"/>
              <a:buChar char="•"/>
            </a:pPr>
            <a:endParaRPr lang="en-US" b="1" spc="226"/>
          </a:p>
          <a:p>
            <a:pPr indent="-228600" defTabSz="914400">
              <a:lnSpc>
                <a:spcPct val="90000"/>
              </a:lnSpc>
              <a:spcAft>
                <a:spcPts val="600"/>
              </a:spcAft>
              <a:buFont typeface="Arial" panose="020B0604020202020204" pitchFamily="34" charset="0"/>
              <a:buChar char="•"/>
            </a:pPr>
            <a:endParaRPr lang="en-US" b="1" spc="226"/>
          </a:p>
          <a:p>
            <a:pPr indent="-228600" defTabSz="914400">
              <a:lnSpc>
                <a:spcPct val="90000"/>
              </a:lnSpc>
              <a:spcAft>
                <a:spcPts val="600"/>
              </a:spcAft>
              <a:buFont typeface="Arial" panose="020B0604020202020204" pitchFamily="34" charset="0"/>
              <a:buChar char="•"/>
            </a:pPr>
            <a:endParaRPr lang="en-US" b="1" spc="226">
              <a:ea typeface="Calibri"/>
              <a:cs typeface="Calibri"/>
            </a:endParaRPr>
          </a:p>
          <a:p>
            <a:pPr indent="-228600" defTabSz="914400">
              <a:lnSpc>
                <a:spcPct val="90000"/>
              </a:lnSpc>
              <a:spcAft>
                <a:spcPts val="600"/>
              </a:spcAft>
              <a:buFont typeface="Arial" panose="020B0604020202020204" pitchFamily="34" charset="0"/>
              <a:buChar char="•"/>
            </a:pPr>
            <a:endParaRPr lang="en-US" b="1" spc="226">
              <a:ea typeface="Calibri"/>
              <a:cs typeface="Calibri"/>
            </a:endParaRPr>
          </a:p>
          <a:p>
            <a:pPr indent="-228600" defTabSz="914400">
              <a:lnSpc>
                <a:spcPct val="90000"/>
              </a:lnSpc>
              <a:spcAft>
                <a:spcPts val="600"/>
              </a:spcAft>
              <a:buFont typeface="Arial" panose="020B0604020202020204" pitchFamily="34" charset="0"/>
              <a:buChar char="•"/>
            </a:pPr>
            <a:endParaRPr lang="en-US" b="1" spc="226">
              <a:ea typeface="Calibri"/>
              <a:cs typeface="Calibri"/>
            </a:endParaRPr>
          </a:p>
          <a:p>
            <a:pPr indent="-228600" defTabSz="914400">
              <a:lnSpc>
                <a:spcPct val="90000"/>
              </a:lnSpc>
              <a:spcAft>
                <a:spcPts val="600"/>
              </a:spcAft>
              <a:buFont typeface="Arial" panose="020B0604020202020204" pitchFamily="34" charset="0"/>
              <a:buChar char="•"/>
            </a:pPr>
            <a:endParaRPr lang="en-US" b="1" spc="226">
              <a:ea typeface="Calibri"/>
              <a:cs typeface="Calibri"/>
            </a:endParaRPr>
          </a:p>
          <a:p>
            <a:pPr defTabSz="914400">
              <a:lnSpc>
                <a:spcPct val="90000"/>
              </a:lnSpc>
              <a:spcAft>
                <a:spcPts val="600"/>
              </a:spcAft>
            </a:pPr>
            <a:r>
              <a:rPr lang="en-US" b="1" spc="226">
                <a:ea typeface="Calibri"/>
                <a:cs typeface="Calibri"/>
              </a:rPr>
              <a:t>                 </a:t>
            </a:r>
            <a:r>
              <a:rPr lang="en-US" sz="1600" b="1" spc="226">
                <a:ea typeface="Calibri"/>
                <a:cs typeface="Calibri"/>
              </a:rPr>
              <a:t>TASK 3</a:t>
            </a:r>
          </a:p>
          <a:p>
            <a:pPr defTabSz="914400">
              <a:lnSpc>
                <a:spcPct val="90000"/>
              </a:lnSpc>
              <a:spcAft>
                <a:spcPts val="600"/>
              </a:spcAft>
            </a:pPr>
            <a:endParaRPr lang="en-US" sz="1600" b="1" spc="226">
              <a:ea typeface="Calibri"/>
              <a:cs typeface="Calibri"/>
            </a:endParaRPr>
          </a:p>
          <a:p>
            <a:pPr defTabSz="914400">
              <a:lnSpc>
                <a:spcPct val="90000"/>
              </a:lnSpc>
              <a:spcAft>
                <a:spcPts val="600"/>
              </a:spcAft>
            </a:pPr>
            <a:r>
              <a:rPr lang="en-US" sz="1600" b="1" spc="226">
                <a:ea typeface="Calibri"/>
                <a:cs typeface="Calibri"/>
              </a:rPr>
              <a:t>Campaign Design and Evaluation</a:t>
            </a:r>
          </a:p>
          <a:p>
            <a:pPr indent="-228600" defTabSz="914400">
              <a:lnSpc>
                <a:spcPct val="90000"/>
              </a:lnSpc>
              <a:spcAft>
                <a:spcPts val="600"/>
              </a:spcAft>
              <a:buFont typeface="Arial" panose="020B0604020202020204" pitchFamily="34" charset="0"/>
              <a:buChar char="•"/>
            </a:pPr>
            <a:endParaRPr lang="en-US" sz="1600" b="1" spc="226"/>
          </a:p>
          <a:p>
            <a:pPr defTabSz="914400">
              <a:lnSpc>
                <a:spcPct val="90000"/>
              </a:lnSpc>
              <a:spcAft>
                <a:spcPts val="600"/>
              </a:spcAft>
            </a:pPr>
            <a:endParaRPr lang="en-US" sz="1600" b="1" spc="226">
              <a:ea typeface="Calibri"/>
              <a:cs typeface="Calibri"/>
            </a:endParaRPr>
          </a:p>
        </p:txBody>
      </p:sp>
    </p:spTree>
    <p:extLst>
      <p:ext uri="{BB962C8B-B14F-4D97-AF65-F5344CB8AC3E}">
        <p14:creationId xmlns:p14="http://schemas.microsoft.com/office/powerpoint/2010/main" val="3240223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644411" y="2695504"/>
            <a:ext cx="3547589" cy="4162496"/>
            <a:chOff x="0" y="0"/>
            <a:chExt cx="1401517" cy="1644443"/>
          </a:xfrm>
        </p:grpSpPr>
        <p:sp>
          <p:nvSpPr>
            <p:cNvPr id="3" name="Freeform 3"/>
            <p:cNvSpPr/>
            <p:nvPr/>
          </p:nvSpPr>
          <p:spPr>
            <a:xfrm>
              <a:off x="0" y="0"/>
              <a:ext cx="1401517" cy="1644443"/>
            </a:xfrm>
            <a:custGeom>
              <a:avLst/>
              <a:gdLst/>
              <a:ahLst/>
              <a:cxnLst/>
              <a:rect l="l" t="t" r="r" b="b"/>
              <a:pathLst>
                <a:path w="1401517" h="1644443">
                  <a:moveTo>
                    <a:pt x="0" y="0"/>
                  </a:moveTo>
                  <a:lnTo>
                    <a:pt x="1401517" y="0"/>
                  </a:lnTo>
                  <a:lnTo>
                    <a:pt x="1401517" y="1644443"/>
                  </a:lnTo>
                  <a:lnTo>
                    <a:pt x="0" y="1644443"/>
                  </a:lnTo>
                  <a:close/>
                </a:path>
              </a:pathLst>
            </a:custGeom>
            <a:solidFill>
              <a:srgbClr val="F5F2E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4" name="TextBox 4"/>
            <p:cNvSpPr txBox="1"/>
            <p:nvPr/>
          </p:nvSpPr>
          <p:spPr>
            <a:xfrm>
              <a:off x="0" y="-47625"/>
              <a:ext cx="1401517" cy="169206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239"/>
                </a:lnSpc>
              </a:pPr>
              <a:endParaRPr sz="800"/>
            </a:p>
          </p:txBody>
        </p:sp>
      </p:grpSp>
      <p:grpSp>
        <p:nvGrpSpPr>
          <p:cNvPr id="5" name="Group 5"/>
          <p:cNvGrpSpPr/>
          <p:nvPr/>
        </p:nvGrpSpPr>
        <p:grpSpPr>
          <a:xfrm>
            <a:off x="7653996" y="0"/>
            <a:ext cx="4530598" cy="6858000"/>
            <a:chOff x="0" y="0"/>
            <a:chExt cx="818756" cy="1274980"/>
          </a:xfrm>
        </p:grpSpPr>
        <p:sp>
          <p:nvSpPr>
            <p:cNvPr id="6" name="Freeform 6"/>
            <p:cNvSpPr/>
            <p:nvPr/>
          </p:nvSpPr>
          <p:spPr>
            <a:xfrm>
              <a:off x="0" y="0"/>
              <a:ext cx="818756" cy="1274980"/>
            </a:xfrm>
            <a:custGeom>
              <a:avLst/>
              <a:gdLst/>
              <a:ahLst/>
              <a:cxnLst/>
              <a:rect l="l" t="t" r="r" b="b"/>
              <a:pathLst>
                <a:path w="818756" h="1274980">
                  <a:moveTo>
                    <a:pt x="0" y="0"/>
                  </a:moveTo>
                  <a:lnTo>
                    <a:pt x="818756" y="0"/>
                  </a:lnTo>
                  <a:lnTo>
                    <a:pt x="818756" y="1274980"/>
                  </a:lnTo>
                  <a:lnTo>
                    <a:pt x="0" y="1274980"/>
                  </a:lnTo>
                  <a:close/>
                </a:path>
              </a:pathLst>
            </a:custGeom>
            <a:blipFill>
              <a:blip r:embed="rId3"/>
              <a:stretch>
                <a:fillRect l="-1874" r="-1874"/>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
        <p:nvSpPr>
          <p:cNvPr id="8" name="TextBox 8"/>
          <p:cNvSpPr txBox="1"/>
          <p:nvPr/>
        </p:nvSpPr>
        <p:spPr>
          <a:xfrm>
            <a:off x="304801" y="740483"/>
            <a:ext cx="7366977" cy="139166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5973"/>
              </a:lnSpc>
            </a:pPr>
            <a:r>
              <a:rPr lang="en-US" sz="2133" b="1">
                <a:latin typeface="Safira March"/>
                <a:ea typeface="Safira March"/>
                <a:cs typeface="Safira March"/>
                <a:sym typeface="Safira March"/>
              </a:rPr>
              <a:t>Feed Your Brain. Protect Your Future.</a:t>
            </a:r>
          </a:p>
          <a:p>
            <a:pPr algn="ctr">
              <a:lnSpc>
                <a:spcPts val="5973"/>
              </a:lnSpc>
            </a:pPr>
            <a:r>
              <a:rPr lang="en-US" sz="1400" b="1" spc="200">
                <a:solidFill>
                  <a:schemeClr val="bg1"/>
                </a:solidFill>
                <a:latin typeface="Safira March"/>
                <a:ea typeface="Safira March"/>
                <a:cs typeface="Safira March"/>
                <a:sym typeface="Safira March"/>
              </a:rPr>
              <a:t>Public Health Nutrition Campaign</a:t>
            </a:r>
            <a:endParaRPr lang="en-US" sz="1400" b="1" spc="200">
              <a:solidFill>
                <a:schemeClr val="bg1"/>
              </a:solidFill>
              <a:latin typeface="Safira March"/>
              <a:ea typeface="Safira March"/>
              <a:cs typeface="Safira March"/>
            </a:endParaRPr>
          </a:p>
        </p:txBody>
      </p:sp>
      <p:sp>
        <p:nvSpPr>
          <p:cNvPr id="9" name="TextBox 9"/>
          <p:cNvSpPr txBox="1"/>
          <p:nvPr/>
        </p:nvSpPr>
        <p:spPr>
          <a:xfrm>
            <a:off x="943669" y="3530600"/>
            <a:ext cx="6574731" cy="145338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ts val="2239"/>
              </a:lnSpc>
            </a:pPr>
            <a:r>
              <a:rPr lang="en-US" sz="2133">
                <a:solidFill>
                  <a:srgbClr val="F5F2EA"/>
                </a:solidFill>
                <a:latin typeface="TT Norms"/>
                <a:ea typeface="TT Norms"/>
                <a:cs typeface="TT Norms"/>
                <a:sym typeface="TT Norms"/>
              </a:rPr>
              <a:t>Target Audience: Young People Aged 16–24</a:t>
            </a:r>
          </a:p>
          <a:p>
            <a:pPr marL="228611" indent="-228611" algn="just">
              <a:lnSpc>
                <a:spcPts val="2239"/>
              </a:lnSpc>
              <a:buFont typeface="Arial" panose="020B0604020202020204" pitchFamily="34" charset="0"/>
              <a:buChar char="•"/>
            </a:pPr>
            <a:r>
              <a:rPr lang="en-US" sz="2133">
                <a:solidFill>
                  <a:srgbClr val="F5F2EA"/>
                </a:solidFill>
                <a:latin typeface="TT Norms"/>
                <a:ea typeface="TT Norms"/>
                <a:cs typeface="TT Norms"/>
                <a:sym typeface="TT Norms"/>
              </a:rPr>
              <a:t>Promoting healthier eating habits</a:t>
            </a:r>
          </a:p>
          <a:p>
            <a:pPr marL="228611" indent="-228611" algn="just">
              <a:lnSpc>
                <a:spcPts val="2239"/>
              </a:lnSpc>
              <a:buFont typeface="Arial" panose="020B0604020202020204" pitchFamily="34" charset="0"/>
              <a:buChar char="•"/>
            </a:pPr>
            <a:r>
              <a:rPr lang="en-US" sz="2133">
                <a:solidFill>
                  <a:srgbClr val="F5F2EA"/>
                </a:solidFill>
                <a:latin typeface="TT Norms"/>
                <a:ea typeface="TT Norms"/>
                <a:cs typeface="TT Norms"/>
                <a:sym typeface="TT Norms"/>
              </a:rPr>
              <a:t>Encouraging positive lifestyle </a:t>
            </a:r>
            <a:r>
              <a:rPr lang="en-US" sz="2133" err="1">
                <a:solidFill>
                  <a:srgbClr val="F5F2EA"/>
                </a:solidFill>
                <a:latin typeface="TT Norms"/>
                <a:ea typeface="TT Norms"/>
                <a:cs typeface="TT Norms"/>
                <a:sym typeface="TT Norms"/>
              </a:rPr>
              <a:t>behaviours</a:t>
            </a:r>
            <a:endParaRPr lang="en-US" sz="2133">
              <a:solidFill>
                <a:srgbClr val="F5F2EA"/>
              </a:solidFill>
              <a:latin typeface="TT Norms"/>
              <a:ea typeface="TT Norms"/>
              <a:cs typeface="TT Norms"/>
              <a:sym typeface="TT Norms"/>
            </a:endParaRPr>
          </a:p>
          <a:p>
            <a:pPr marL="228611" indent="-228611" algn="just">
              <a:lnSpc>
                <a:spcPts val="2239"/>
              </a:lnSpc>
              <a:buFont typeface="Arial" panose="020B0604020202020204" pitchFamily="34" charset="0"/>
              <a:buChar char="•"/>
            </a:pPr>
            <a:r>
              <a:rPr lang="en-US" sz="2133">
                <a:solidFill>
                  <a:srgbClr val="F5F2EA"/>
                </a:solidFill>
                <a:latin typeface="TT Norms"/>
                <a:ea typeface="TT Norms"/>
                <a:cs typeface="TT Norms"/>
                <a:sym typeface="TT Norms"/>
              </a:rPr>
              <a:t>Supporting long-term physical and mental wellbeing</a:t>
            </a:r>
          </a:p>
          <a:p>
            <a:pPr marL="228611" indent="-228611" algn="just">
              <a:lnSpc>
                <a:spcPts val="2239"/>
              </a:lnSpc>
              <a:buFont typeface="Arial" panose="020B0604020202020204" pitchFamily="34" charset="0"/>
              <a:buChar char="•"/>
            </a:pPr>
            <a:r>
              <a:rPr lang="en-US" sz="2133">
                <a:solidFill>
                  <a:srgbClr val="F5F2EA"/>
                </a:solidFill>
                <a:latin typeface="TT Norms"/>
                <a:ea typeface="TT Norms"/>
                <a:cs typeface="TT Norms"/>
                <a:sym typeface="TT Norms"/>
              </a:rPr>
              <a:t>Preventing future diet-related diseases</a:t>
            </a:r>
          </a:p>
        </p:txBody>
      </p:sp>
    </p:spTree>
    <p:extLst>
      <p:ext uri="{BB962C8B-B14F-4D97-AF65-F5344CB8AC3E}">
        <p14:creationId xmlns:p14="http://schemas.microsoft.com/office/powerpoint/2010/main" val="51640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402082" y="1028133"/>
            <a:ext cx="11592000" cy="789875"/>
          </a:xfrm>
          <a:prstGeom prst="rect">
            <a:avLst/>
          </a:prstGeom>
          <a:effectLst>
            <a:outerShdw blurRad="50800" dist="38100" dir="2700000" algn="tl" rotWithShape="0">
              <a:prstClr val="black">
                <a:alpha val="40000"/>
              </a:prstClr>
            </a:outerShdw>
          </a:effectLst>
        </p:spPr>
        <p:txBody>
          <a:bodyPr wrap="square" lIns="0" tIns="0" rIns="0" bIns="0" rtlCol="0" anchor="ctr">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ct val="150000"/>
              </a:lnSpc>
            </a:pPr>
            <a:r>
              <a:rPr lang="en-US" sz="3733" b="1">
                <a:latin typeface="Safira March"/>
                <a:ea typeface="Safira March"/>
                <a:cs typeface="Safira March"/>
                <a:sym typeface="Safira March"/>
              </a:rPr>
              <a:t>Why Is Future Fuel Needed?</a:t>
            </a:r>
          </a:p>
        </p:txBody>
      </p:sp>
      <p:sp>
        <p:nvSpPr>
          <p:cNvPr id="10" name="TextBox 10"/>
          <p:cNvSpPr txBox="1"/>
          <p:nvPr/>
        </p:nvSpPr>
        <p:spPr>
          <a:xfrm>
            <a:off x="363532" y="2926807"/>
            <a:ext cx="4808602" cy="1394228"/>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ts val="2239"/>
              </a:lnSpc>
            </a:pPr>
            <a:r>
              <a:rPr lang="en-US" sz="1600">
                <a:solidFill>
                  <a:srgbClr val="F5F2EA"/>
                </a:solidFill>
                <a:latin typeface="TT Norms"/>
                <a:ea typeface="+mn-lt"/>
                <a:cs typeface="+mn-lt"/>
                <a:sym typeface="TT Norms"/>
              </a:rPr>
              <a:t>Young people aged 16–24 are increasingly influenced by fast-food advertising, social media food trends, and unhealthy eating </a:t>
            </a:r>
            <a:r>
              <a:rPr lang="en-US" sz="1600" err="1">
                <a:solidFill>
                  <a:srgbClr val="F5F2EA"/>
                </a:solidFill>
                <a:latin typeface="TT Norms"/>
                <a:ea typeface="+mn-lt"/>
                <a:cs typeface="+mn-lt"/>
                <a:sym typeface="TT Norms"/>
              </a:rPr>
              <a:t>behaviours</a:t>
            </a:r>
            <a:r>
              <a:rPr lang="en-US" sz="1600">
                <a:solidFill>
                  <a:srgbClr val="F5F2EA"/>
                </a:solidFill>
                <a:latin typeface="TT Norms"/>
                <a:ea typeface="+mn-lt"/>
                <a:cs typeface="+mn-lt"/>
                <a:sym typeface="TT Norms"/>
              </a:rPr>
              <a:t>, contributing to rising public health concerns (Department of Health &amp; Social Care, 2020).</a:t>
            </a:r>
            <a:endParaRPr lang="en-US" sz="1600">
              <a:latin typeface="TT Norms"/>
            </a:endParaRPr>
          </a:p>
        </p:txBody>
      </p:sp>
      <p:sp>
        <p:nvSpPr>
          <p:cNvPr id="11" name="TextBox 11"/>
          <p:cNvSpPr txBox="1"/>
          <p:nvPr/>
        </p:nvSpPr>
        <p:spPr>
          <a:xfrm>
            <a:off x="380466" y="2504188"/>
            <a:ext cx="4808602" cy="28379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239"/>
              </a:lnSpc>
            </a:pPr>
            <a:r>
              <a:rPr lang="en-US" sz="2133" b="1">
                <a:solidFill>
                  <a:srgbClr val="CBC875"/>
                </a:solidFill>
                <a:latin typeface="TT Norms Bold"/>
                <a:ea typeface="TT Norms Bold"/>
                <a:cs typeface="TT Norms Bold"/>
                <a:sym typeface="TT Norms Bold"/>
              </a:rPr>
              <a:t>Current Public Health Concerns</a:t>
            </a:r>
          </a:p>
        </p:txBody>
      </p:sp>
      <p:sp>
        <p:nvSpPr>
          <p:cNvPr id="12" name="TextBox 12"/>
          <p:cNvSpPr txBox="1"/>
          <p:nvPr/>
        </p:nvSpPr>
        <p:spPr>
          <a:xfrm>
            <a:off x="380466" y="5048136"/>
            <a:ext cx="4808602" cy="115159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Obesity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Type 2 diabetes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Cardiovascular disease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Poor mental wellbeing</a:t>
            </a:r>
          </a:p>
        </p:txBody>
      </p:sp>
      <p:sp>
        <p:nvSpPr>
          <p:cNvPr id="13" name="TextBox 13"/>
          <p:cNvSpPr txBox="1"/>
          <p:nvPr/>
        </p:nvSpPr>
        <p:spPr>
          <a:xfrm>
            <a:off x="346599" y="4568827"/>
            <a:ext cx="4808602" cy="26571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239"/>
              </a:lnSpc>
            </a:pPr>
            <a:r>
              <a:rPr lang="en-US" sz="1600" b="1">
                <a:solidFill>
                  <a:srgbClr val="CBC875"/>
                </a:solidFill>
                <a:latin typeface="TT Norms Bold"/>
                <a:ea typeface="TT Norms Bold"/>
                <a:cs typeface="TT Norms Bold"/>
                <a:sym typeface="TT Norms Bold"/>
              </a:rPr>
              <a:t>Health Risks Linked to Poor Nutrition</a:t>
            </a:r>
          </a:p>
        </p:txBody>
      </p:sp>
      <p:sp>
        <p:nvSpPr>
          <p:cNvPr id="15" name="TextBox 13">
            <a:extLst>
              <a:ext uri="{FF2B5EF4-FFF2-40B4-BE49-F238E27FC236}">
                <a16:creationId xmlns:a16="http://schemas.microsoft.com/office/drawing/2014/main" id="{072CEC2D-9DD3-A767-1DE5-19250BE667D9}"/>
              </a:ext>
            </a:extLst>
          </p:cNvPr>
          <p:cNvSpPr txBox="1"/>
          <p:nvPr/>
        </p:nvSpPr>
        <p:spPr>
          <a:xfrm>
            <a:off x="7002934" y="2488397"/>
            <a:ext cx="4808602" cy="26571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239"/>
              </a:lnSpc>
            </a:pPr>
            <a:r>
              <a:rPr lang="en-US" sz="1600" b="1">
                <a:solidFill>
                  <a:srgbClr val="CBC875"/>
                </a:solidFill>
                <a:latin typeface="TT Norms Bold"/>
                <a:ea typeface="TT Norms Bold"/>
                <a:cs typeface="TT Norms Bold"/>
                <a:sym typeface="TT Norms Bold"/>
              </a:rPr>
              <a:t>Aim of the Campaign</a:t>
            </a:r>
          </a:p>
        </p:txBody>
      </p:sp>
      <p:sp>
        <p:nvSpPr>
          <p:cNvPr id="16" name="TextBox 12">
            <a:extLst>
              <a:ext uri="{FF2B5EF4-FFF2-40B4-BE49-F238E27FC236}">
                <a16:creationId xmlns:a16="http://schemas.microsoft.com/office/drawing/2014/main" id="{47FC2136-A1A3-EA3C-A961-20DEA8252155}"/>
              </a:ext>
            </a:extLst>
          </p:cNvPr>
          <p:cNvSpPr txBox="1"/>
          <p:nvPr/>
        </p:nvSpPr>
        <p:spPr>
          <a:xfrm>
            <a:off x="7002934" y="3161941"/>
            <a:ext cx="4808602" cy="167635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Future Fuel aims to:</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Promote prevention and early intervention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Improve nutrition education and awareness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Encourage realistic and sustainable lifestyle changes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Support long-term health and wellbeing</a:t>
            </a:r>
          </a:p>
          <a:p>
            <a:pPr marL="228611" indent="-228611" algn="just">
              <a:lnSpc>
                <a:spcPts val="2239"/>
              </a:lnSpc>
              <a:buFont typeface="Arial" panose="020B0604020202020204" pitchFamily="34" charset="0"/>
              <a:buChar char="•"/>
            </a:pPr>
            <a:endParaRPr lang="en-US" sz="1600">
              <a:solidFill>
                <a:srgbClr val="F5F2EA"/>
              </a:solidFill>
              <a:latin typeface="TT Norms"/>
              <a:ea typeface="TT Norms"/>
              <a:cs typeface="TT Norms"/>
              <a:sym typeface="TT Norms"/>
            </a:endParaRPr>
          </a:p>
        </p:txBody>
      </p:sp>
    </p:spTree>
    <p:extLst>
      <p:ext uri="{BB962C8B-B14F-4D97-AF65-F5344CB8AC3E}">
        <p14:creationId xmlns:p14="http://schemas.microsoft.com/office/powerpoint/2010/main" val="648564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933" y="0"/>
            <a:ext cx="12192000" cy="6849533"/>
            <a:chOff x="0" y="0"/>
            <a:chExt cx="2027318" cy="1240949"/>
          </a:xfrm>
        </p:grpSpPr>
        <p:sp>
          <p:nvSpPr>
            <p:cNvPr id="3" name="Freeform 3"/>
            <p:cNvSpPr/>
            <p:nvPr/>
          </p:nvSpPr>
          <p:spPr>
            <a:xfrm>
              <a:off x="0" y="0"/>
              <a:ext cx="2027318" cy="1240948"/>
            </a:xfrm>
            <a:custGeom>
              <a:avLst/>
              <a:gdLst/>
              <a:ahLst/>
              <a:cxnLst/>
              <a:rect l="l" t="t" r="r" b="b"/>
              <a:pathLst>
                <a:path w="2027318" h="1240948">
                  <a:moveTo>
                    <a:pt x="0" y="0"/>
                  </a:moveTo>
                  <a:lnTo>
                    <a:pt x="2027318" y="0"/>
                  </a:lnTo>
                  <a:lnTo>
                    <a:pt x="2027318" y="1240948"/>
                  </a:lnTo>
                  <a:lnTo>
                    <a:pt x="0" y="1240948"/>
                  </a:lnTo>
                  <a:close/>
                </a:path>
              </a:pathLst>
            </a:custGeom>
            <a:blipFill>
              <a:blip r:embed="rId3">
                <a:alphaModFix amt="35000"/>
              </a:blip>
              <a:stretch>
                <a:fillRect t="-4422" b="-4422"/>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ct val="150000"/>
                </a:lnSpc>
              </a:pPr>
              <a:endParaRPr lang="en-GB" sz="1600" b="1">
                <a:solidFill>
                  <a:schemeClr val="bg1"/>
                </a:solidFill>
                <a:latin typeface="TT Norms" panose="020B0604020202020204" charset="0"/>
              </a:endParaRPr>
            </a:p>
          </p:txBody>
        </p:sp>
      </p:grpSp>
      <p:sp>
        <p:nvSpPr>
          <p:cNvPr id="9" name="TextBox 9"/>
          <p:cNvSpPr txBox="1"/>
          <p:nvPr/>
        </p:nvSpPr>
        <p:spPr>
          <a:xfrm>
            <a:off x="-603000" y="2349"/>
            <a:ext cx="4843221" cy="660052"/>
          </a:xfrm>
          <a:prstGeom prst="rect">
            <a:avLst/>
          </a:prstGeom>
        </p:spPr>
        <p:txBody>
          <a:bodyPr wrap="square" lIns="0" tIns="0" rIns="0" bIns="0" rtlCol="0" anchor="ctr">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6346"/>
              </a:lnSpc>
            </a:pPr>
            <a:r>
              <a:rPr lang="en-US" sz="1600" b="1">
                <a:latin typeface="Safira March"/>
                <a:ea typeface="Safira March"/>
                <a:cs typeface="Safira March"/>
                <a:sym typeface="Safira March"/>
              </a:rPr>
              <a:t>How Will Future Fuel Be Evaluated?</a:t>
            </a:r>
          </a:p>
        </p:txBody>
      </p:sp>
      <p:sp>
        <p:nvSpPr>
          <p:cNvPr id="10" name="TextBox 10"/>
          <p:cNvSpPr txBox="1"/>
          <p:nvPr/>
        </p:nvSpPr>
        <p:spPr>
          <a:xfrm>
            <a:off x="171753" y="1850191"/>
            <a:ext cx="3366105" cy="513243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ct val="150000"/>
              </a:lnSpc>
            </a:pPr>
            <a:r>
              <a:rPr lang="en-US" sz="1600" b="1">
                <a:solidFill>
                  <a:schemeClr val="bg1"/>
                </a:solidFill>
                <a:latin typeface="TT Norms" panose="020B0604020202020204" charset="0"/>
                <a:ea typeface="TT Norms"/>
                <a:cs typeface="TT Norms"/>
                <a:sym typeface="TT Norms"/>
              </a:rPr>
              <a:t>1. Process Evaluation</a:t>
            </a:r>
          </a:p>
          <a:p>
            <a:pPr algn="just">
              <a:lnSpc>
                <a:spcPct val="150000"/>
              </a:lnSpc>
            </a:pPr>
            <a:r>
              <a:rPr lang="en-US" sz="1600" b="1">
                <a:solidFill>
                  <a:schemeClr val="bg1"/>
                </a:solidFill>
                <a:latin typeface="TT Norms" panose="020B0604020202020204" charset="0"/>
                <a:ea typeface="TT Norms"/>
                <a:cs typeface="TT Norms"/>
                <a:sym typeface="TT Norms"/>
              </a:rPr>
              <a:t>Measures how effectively the campaign is delivered:</a:t>
            </a:r>
          </a:p>
          <a:p>
            <a:pPr marL="228600" indent="-228600" algn="just">
              <a:lnSpc>
                <a:spcPct val="150000"/>
              </a:lnSpc>
              <a:buFont typeface="Arial" panose="020B0604020202020204" pitchFamily="34" charset="0"/>
              <a:buChar char="•"/>
            </a:pPr>
            <a:r>
              <a:rPr lang="en-US" sz="1600" b="1">
                <a:solidFill>
                  <a:schemeClr val="bg1"/>
                </a:solidFill>
                <a:latin typeface="TT Norms"/>
                <a:ea typeface="TT Norms"/>
                <a:cs typeface="TT Norms"/>
                <a:sym typeface="TT Norms"/>
              </a:rPr>
              <a:t>Workshop </a:t>
            </a:r>
          </a:p>
          <a:p>
            <a:pPr algn="just">
              <a:lnSpc>
                <a:spcPct val="150000"/>
              </a:lnSpc>
            </a:pPr>
            <a:r>
              <a:rPr lang="en-US" sz="1600" b="1">
                <a:solidFill>
                  <a:schemeClr val="bg1"/>
                </a:solidFill>
                <a:latin typeface="TT Norms"/>
                <a:ea typeface="TT Norms"/>
                <a:cs typeface="TT Norms"/>
                <a:sym typeface="TT Norms"/>
              </a:rPr>
              <a:t>attendance monitoring </a:t>
            </a:r>
            <a:endParaRPr lang="en-US" sz="1600" b="1">
              <a:solidFill>
                <a:schemeClr val="bg1"/>
              </a:solidFill>
              <a:latin typeface="TT Norms"/>
              <a:ea typeface="TT Norms"/>
              <a:cs typeface="TT Norms"/>
            </a:endParaRP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ea typeface="TT Norms"/>
                <a:cs typeface="TT Norms"/>
                <a:sym typeface="TT Norms"/>
              </a:rPr>
              <a:t>Participation in community and college activities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ea typeface="TT Norms"/>
                <a:cs typeface="TT Norms"/>
                <a:sym typeface="TT Norms"/>
              </a:rPr>
              <a:t>Social media engagement on Instagram and TikTok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ea typeface="TT Norms"/>
                <a:cs typeface="TT Norms"/>
                <a:sym typeface="TT Norms"/>
              </a:rPr>
              <a:t>Young people are highly active online, making social media an effective health promotion tool (Public Health England, 2019).</a:t>
            </a:r>
          </a:p>
          <a:p>
            <a:pPr algn="just">
              <a:lnSpc>
                <a:spcPct val="150000"/>
              </a:lnSpc>
            </a:pPr>
            <a:endParaRPr lang="en-US" sz="1600" b="1">
              <a:solidFill>
                <a:schemeClr val="bg1"/>
              </a:solidFill>
              <a:latin typeface="TT Norms" panose="020B0604020202020204" charset="0"/>
              <a:ea typeface="TT Norms"/>
              <a:cs typeface="TT Norms"/>
              <a:sym typeface="TT Norms"/>
            </a:endParaRPr>
          </a:p>
        </p:txBody>
      </p:sp>
      <p:sp>
        <p:nvSpPr>
          <p:cNvPr id="12" name="TextBox 11">
            <a:extLst>
              <a:ext uri="{FF2B5EF4-FFF2-40B4-BE49-F238E27FC236}">
                <a16:creationId xmlns:a16="http://schemas.microsoft.com/office/drawing/2014/main" id="{40051679-D792-DA09-027E-D4DB2A5F8944}"/>
              </a:ext>
            </a:extLst>
          </p:cNvPr>
          <p:cNvSpPr txBox="1"/>
          <p:nvPr/>
        </p:nvSpPr>
        <p:spPr>
          <a:xfrm>
            <a:off x="4244824" y="1751617"/>
            <a:ext cx="3883176" cy="3378104"/>
          </a:xfrm>
          <a:prstGeom prst="rect">
            <a:avLst/>
          </a:prstGeom>
          <a:noFill/>
        </p:spPr>
        <p:txBody>
          <a:bodyPr wrap="square">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ct val="150000"/>
              </a:lnSpc>
            </a:pPr>
            <a:r>
              <a:rPr lang="en-US" sz="1600" b="1">
                <a:solidFill>
                  <a:schemeClr val="bg1"/>
                </a:solidFill>
                <a:latin typeface="TT Norms" panose="020B0604020202020204" charset="0"/>
              </a:rPr>
              <a:t>2. Outcome Evaluation</a:t>
            </a:r>
          </a:p>
          <a:p>
            <a:pPr algn="just">
              <a:lnSpc>
                <a:spcPct val="150000"/>
              </a:lnSpc>
            </a:pPr>
            <a:r>
              <a:rPr lang="en-US" sz="1600" b="1">
                <a:solidFill>
                  <a:schemeClr val="bg1"/>
                </a:solidFill>
                <a:latin typeface="TT Norms" panose="020B0604020202020204" charset="0"/>
              </a:rPr>
              <a:t>Measures short-term behavioural changes:</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Pre- and post-campaign questionnaires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Increased nutrition knowledge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Higher fruit and vegetable intake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Reduced fast-food consumption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Nutrition education can positively influence long-term lifestyle choices (British Nutrition Foundation, 2024).</a:t>
            </a:r>
          </a:p>
        </p:txBody>
      </p:sp>
      <p:sp>
        <p:nvSpPr>
          <p:cNvPr id="14" name="TextBox 13">
            <a:extLst>
              <a:ext uri="{FF2B5EF4-FFF2-40B4-BE49-F238E27FC236}">
                <a16:creationId xmlns:a16="http://schemas.microsoft.com/office/drawing/2014/main" id="{8E46AB8C-CDD1-C71B-41C5-2CD7696D2230}"/>
              </a:ext>
            </a:extLst>
          </p:cNvPr>
          <p:cNvSpPr txBox="1"/>
          <p:nvPr/>
        </p:nvSpPr>
        <p:spPr>
          <a:xfrm>
            <a:off x="8524365" y="1253547"/>
            <a:ext cx="3650702" cy="5594096"/>
          </a:xfrm>
          <a:prstGeom prst="rect">
            <a:avLst/>
          </a:prstGeom>
          <a:noFill/>
        </p:spPr>
        <p:txBody>
          <a:bodyPr wrap="square">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ct val="150000"/>
              </a:lnSpc>
            </a:pPr>
            <a:r>
              <a:rPr lang="en-US" sz="1600" b="1">
                <a:solidFill>
                  <a:schemeClr val="bg1"/>
                </a:solidFill>
                <a:latin typeface="TT Norms" panose="020B0604020202020204" charset="0"/>
              </a:rPr>
              <a:t>3. Impact Evaluation</a:t>
            </a:r>
          </a:p>
          <a:p>
            <a:pPr>
              <a:lnSpc>
                <a:spcPct val="150000"/>
              </a:lnSpc>
            </a:pPr>
            <a:r>
              <a:rPr lang="en-US" sz="1600" b="1">
                <a:solidFill>
                  <a:schemeClr val="bg1"/>
                </a:solidFill>
                <a:latin typeface="TT Norms" panose="020B0604020202020204" charset="0"/>
              </a:rPr>
              <a:t>Measures long-term health outcomes:</a:t>
            </a:r>
          </a:p>
          <a:p>
            <a:pPr marL="228611" indent="-228611">
              <a:lnSpc>
                <a:spcPct val="150000"/>
              </a:lnSpc>
              <a:buFont typeface="Arial" panose="020B0604020202020204" pitchFamily="34" charset="0"/>
              <a:buChar char="•"/>
            </a:pPr>
            <a:r>
              <a:rPr lang="en-US" sz="1600" b="1">
                <a:solidFill>
                  <a:schemeClr val="bg1"/>
                </a:solidFill>
                <a:latin typeface="TT Norms" panose="020B0604020202020204" charset="0"/>
              </a:rPr>
              <a:t>Reduced obesity risk </a:t>
            </a:r>
          </a:p>
          <a:p>
            <a:pPr marL="228611" indent="-228611">
              <a:lnSpc>
                <a:spcPct val="150000"/>
              </a:lnSpc>
              <a:buFont typeface="Arial" panose="020B0604020202020204" pitchFamily="34" charset="0"/>
              <a:buChar char="•"/>
            </a:pPr>
            <a:r>
              <a:rPr lang="en-US" sz="1600" b="1">
                <a:solidFill>
                  <a:schemeClr val="bg1"/>
                </a:solidFill>
                <a:latin typeface="TT Norms" panose="020B0604020202020204" charset="0"/>
              </a:rPr>
              <a:t>Lower rates of Type 2 diabetes and cardiovascular disease </a:t>
            </a:r>
          </a:p>
          <a:p>
            <a:pPr marL="228611" indent="-228611">
              <a:lnSpc>
                <a:spcPct val="150000"/>
              </a:lnSpc>
              <a:buFont typeface="Arial" panose="020B0604020202020204" pitchFamily="34" charset="0"/>
              <a:buChar char="•"/>
            </a:pPr>
            <a:r>
              <a:rPr lang="en-US" sz="1600" b="1">
                <a:solidFill>
                  <a:schemeClr val="bg1"/>
                </a:solidFill>
                <a:latin typeface="TT Norms" panose="020B0604020202020204" charset="0"/>
              </a:rPr>
              <a:t>Improved mood, concentration, and emotional wellbeing </a:t>
            </a:r>
          </a:p>
          <a:p>
            <a:pPr marL="228611" indent="-228611">
              <a:lnSpc>
                <a:spcPct val="150000"/>
              </a:lnSpc>
              <a:buFont typeface="Arial" panose="020B0604020202020204" pitchFamily="34" charset="0"/>
              <a:buChar char="•"/>
            </a:pPr>
            <a:r>
              <a:rPr lang="en-US" sz="1600" b="1">
                <a:solidFill>
                  <a:schemeClr val="bg1"/>
                </a:solidFill>
                <a:latin typeface="TT Norms" panose="020B0604020202020204" charset="0"/>
              </a:rPr>
              <a:t>Healthy eating habits are important for disease prevention and overall wellbeing (World Health Organization, 2020). Better nutrition may also improve mental health outcomes among young people (MIND, 2023).</a:t>
            </a:r>
          </a:p>
          <a:p>
            <a:pPr>
              <a:lnSpc>
                <a:spcPct val="150000"/>
              </a:lnSpc>
            </a:pPr>
            <a:endParaRPr lang="en-GB" sz="1600" b="1">
              <a:solidFill>
                <a:schemeClr val="bg1"/>
              </a:solidFill>
              <a:latin typeface="TT Norms" panose="020B0604020202020204" charset="0"/>
            </a:endParaRPr>
          </a:p>
        </p:txBody>
      </p:sp>
      <p:pic>
        <p:nvPicPr>
          <p:cNvPr id="6" name="Picture 5" descr="A green background with text and images of food&#10;&#10;AI-generated content may be incorrect.">
            <a:extLst>
              <a:ext uri="{FF2B5EF4-FFF2-40B4-BE49-F238E27FC236}">
                <a16:creationId xmlns:a16="http://schemas.microsoft.com/office/drawing/2014/main" id="{7159D107-BBB8-FF65-C370-1D9BAF0A9802}"/>
              </a:ext>
            </a:extLst>
          </p:cNvPr>
          <p:cNvPicPr>
            <a:picLocks noChangeAspect="1"/>
          </p:cNvPicPr>
          <p:nvPr/>
        </p:nvPicPr>
        <p:blipFill>
          <a:blip r:embed="rId4"/>
          <a:stretch>
            <a:fillRect/>
          </a:stretch>
        </p:blipFill>
        <p:spPr>
          <a:xfrm>
            <a:off x="3674573" y="0"/>
            <a:ext cx="4842853" cy="6858000"/>
          </a:xfrm>
          <a:prstGeom prst="rect">
            <a:avLst/>
          </a:prstGeom>
        </p:spPr>
      </p:pic>
    </p:spTree>
    <p:extLst>
      <p:ext uri="{BB962C8B-B14F-4D97-AF65-F5344CB8AC3E}">
        <p14:creationId xmlns:p14="http://schemas.microsoft.com/office/powerpoint/2010/main" val="142020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152400" y="283433"/>
            <a:ext cx="11076155" cy="620683"/>
          </a:xfrm>
          <a:prstGeom prst="rect">
            <a:avLst/>
          </a:prstGeom>
          <a:effectLst>
            <a:outerShdw blurRad="50800" dist="38100" dir="2700000" algn="tl" rotWithShape="0">
              <a:prstClr val="black">
                <a:alpha val="40000"/>
              </a:prstClr>
            </a:outerShdw>
          </a:effectLst>
        </p:spPr>
        <p:txBody>
          <a:bodyPr wrap="square" lIns="0" tIns="0" rIns="0" bIns="0" rtlCol="0" anchor="b">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ct val="150000"/>
              </a:lnSpc>
            </a:pPr>
            <a:r>
              <a:rPr lang="en-US" sz="2933" b="1">
                <a:latin typeface="Safira March"/>
                <a:ea typeface="Safira March"/>
                <a:cs typeface="Safira March"/>
                <a:sym typeface="Safira March"/>
              </a:rPr>
              <a:t>Campaign Partnerships</a:t>
            </a:r>
          </a:p>
        </p:txBody>
      </p:sp>
      <p:sp>
        <p:nvSpPr>
          <p:cNvPr id="19" name="TextBox 18">
            <a:extLst>
              <a:ext uri="{FF2B5EF4-FFF2-40B4-BE49-F238E27FC236}">
                <a16:creationId xmlns:a16="http://schemas.microsoft.com/office/drawing/2014/main" id="{5002BAC3-F186-21E8-358F-EA8415E913BB}"/>
              </a:ext>
            </a:extLst>
          </p:cNvPr>
          <p:cNvSpPr txBox="1"/>
          <p:nvPr/>
        </p:nvSpPr>
        <p:spPr>
          <a:xfrm>
            <a:off x="609600" y="4140199"/>
            <a:ext cx="5486400" cy="1569660"/>
          </a:xfrm>
          <a:prstGeom prst="rect">
            <a:avLst/>
          </a:prstGeom>
          <a:noFill/>
        </p:spPr>
        <p:txBody>
          <a:bodyPr wrap="square">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r>
              <a:rPr lang="en-US" sz="1600">
                <a:solidFill>
                  <a:schemeClr val="bg1"/>
                </a:solidFill>
                <a:latin typeface="TT Norms" panose="020B0604020202020204" charset="0"/>
              </a:rPr>
              <a:t>How These </a:t>
            </a:r>
            <a:r>
              <a:rPr lang="en-US" sz="1600" err="1">
                <a:solidFill>
                  <a:schemeClr val="bg1"/>
                </a:solidFill>
                <a:latin typeface="TT Norms" panose="020B0604020202020204" charset="0"/>
              </a:rPr>
              <a:t>Organisations</a:t>
            </a:r>
            <a:r>
              <a:rPr lang="en-US" sz="1600">
                <a:solidFill>
                  <a:schemeClr val="bg1"/>
                </a:solidFill>
                <a:latin typeface="TT Norms" panose="020B0604020202020204" charset="0"/>
              </a:rPr>
              <a:t> Support Future Fuel</a:t>
            </a:r>
          </a:p>
          <a:p>
            <a:pPr marL="228611" indent="-228611" algn="just">
              <a:buFont typeface="Arial" panose="020B0604020202020204" pitchFamily="34" charset="0"/>
              <a:buChar char="•"/>
            </a:pPr>
            <a:r>
              <a:rPr lang="en-US" sz="1600">
                <a:solidFill>
                  <a:schemeClr val="bg1"/>
                </a:solidFill>
                <a:latin typeface="TT Norms" panose="020B0604020202020204" charset="0"/>
              </a:rPr>
              <a:t>Educational resources and nutrition guidance</a:t>
            </a:r>
          </a:p>
          <a:p>
            <a:pPr marL="228611" indent="-228611" algn="just">
              <a:buFont typeface="Arial" panose="020B0604020202020204" pitchFamily="34" charset="0"/>
              <a:buChar char="•"/>
            </a:pPr>
            <a:r>
              <a:rPr lang="en-US" sz="1600">
                <a:solidFill>
                  <a:schemeClr val="bg1"/>
                </a:solidFill>
                <a:latin typeface="TT Norms" panose="020B0604020202020204" charset="0"/>
              </a:rPr>
              <a:t>Community engagement opportunities</a:t>
            </a:r>
          </a:p>
          <a:p>
            <a:pPr marL="228611" indent="-228611" algn="just">
              <a:buFont typeface="Arial" panose="020B0604020202020204" pitchFamily="34" charset="0"/>
              <a:buChar char="•"/>
            </a:pPr>
            <a:r>
              <a:rPr lang="en-US" sz="1600">
                <a:solidFill>
                  <a:schemeClr val="bg1"/>
                </a:solidFill>
                <a:latin typeface="TT Norms" panose="020B0604020202020204" charset="0"/>
              </a:rPr>
              <a:t>Digital campaign support and social media content</a:t>
            </a:r>
          </a:p>
          <a:p>
            <a:pPr marL="228611" indent="-228611" algn="just">
              <a:buFont typeface="Arial" panose="020B0604020202020204" pitchFamily="34" charset="0"/>
              <a:buChar char="•"/>
            </a:pPr>
            <a:r>
              <a:rPr lang="en-US" sz="1600">
                <a:solidFill>
                  <a:schemeClr val="bg1"/>
                </a:solidFill>
                <a:latin typeface="TT Norms" panose="020B0604020202020204" charset="0"/>
              </a:rPr>
              <a:t>Health promotion and wellbeing materials</a:t>
            </a:r>
          </a:p>
          <a:p>
            <a:pPr marL="228611" indent="-228611" algn="just">
              <a:buFont typeface="Arial" panose="020B0604020202020204" pitchFamily="34" charset="0"/>
              <a:buChar char="•"/>
            </a:pPr>
            <a:r>
              <a:rPr lang="en-US" sz="1600">
                <a:solidFill>
                  <a:schemeClr val="bg1"/>
                </a:solidFill>
                <a:latin typeface="TT Norms" panose="020B0604020202020204" charset="0"/>
              </a:rPr>
              <a:t>NHS, 2020; British Nutrition Foundation, 2024; MIND, 2023)</a:t>
            </a:r>
          </a:p>
        </p:txBody>
      </p:sp>
      <p:graphicFrame>
        <p:nvGraphicFramePr>
          <p:cNvPr id="2" name="Table 1">
            <a:extLst>
              <a:ext uri="{FF2B5EF4-FFF2-40B4-BE49-F238E27FC236}">
                <a16:creationId xmlns:a16="http://schemas.microsoft.com/office/drawing/2014/main" id="{A2BBBD1F-4C27-4D1B-E1CB-9B3C94C28F31}"/>
              </a:ext>
            </a:extLst>
          </p:cNvPr>
          <p:cNvGraphicFramePr>
            <a:graphicFrameLocks noGrp="1"/>
          </p:cNvGraphicFramePr>
          <p:nvPr/>
        </p:nvGraphicFramePr>
        <p:xfrm>
          <a:off x="609600" y="1193800"/>
          <a:ext cx="5486400" cy="2783840"/>
        </p:xfrm>
        <a:graphic>
          <a:graphicData uri="http://schemas.openxmlformats.org/drawingml/2006/table">
            <a:tbl>
              <a:tblPr>
                <a:tableStyleId>{5940675A-B579-460E-94D1-54222C63F5DA}</a:tableStyleId>
              </a:tblPr>
              <a:tblGrid>
                <a:gridCol w="2743200">
                  <a:extLst>
                    <a:ext uri="{9D8B030D-6E8A-4147-A177-3AD203B41FA5}">
                      <a16:colId xmlns:a16="http://schemas.microsoft.com/office/drawing/2014/main" val="3144083419"/>
                    </a:ext>
                  </a:extLst>
                </a:gridCol>
                <a:gridCol w="2743200">
                  <a:extLst>
                    <a:ext uri="{9D8B030D-6E8A-4147-A177-3AD203B41FA5}">
                      <a16:colId xmlns:a16="http://schemas.microsoft.com/office/drawing/2014/main" val="1907267148"/>
                    </a:ext>
                  </a:extLst>
                </a:gridCol>
              </a:tblGrid>
              <a:tr h="301897">
                <a:tc>
                  <a:txBody>
                    <a:bodyPr/>
                    <a:lstStyle/>
                    <a:p>
                      <a:pPr>
                        <a:buNone/>
                      </a:pPr>
                      <a:r>
                        <a:rPr lang="en-GB" sz="1300">
                          <a:solidFill>
                            <a:schemeClr val="bg1"/>
                          </a:solidFill>
                          <a:latin typeface="TT Norms" panose="020B0604020202020204" charset="0"/>
                        </a:rPr>
                        <a:t>Organisation</a:t>
                      </a:r>
                    </a:p>
                  </a:txBody>
                  <a:tcPr marL="60960" marR="60960" marT="30480" marB="30480" anchor="ctr"/>
                </a:tc>
                <a:tc>
                  <a:txBody>
                    <a:bodyPr/>
                    <a:lstStyle/>
                    <a:p>
                      <a:pPr>
                        <a:buNone/>
                      </a:pPr>
                      <a:r>
                        <a:rPr lang="en-GB" sz="1300">
                          <a:solidFill>
                            <a:schemeClr val="bg1"/>
                          </a:solidFill>
                          <a:latin typeface="TT Norms" panose="020B0604020202020204" charset="0"/>
                        </a:rPr>
                        <a:t>Aim of Organisation/Campaign</a:t>
                      </a:r>
                    </a:p>
                  </a:txBody>
                  <a:tcPr marL="60960" marR="60960" marT="30480" marB="30480" anchor="ctr"/>
                </a:tc>
                <a:extLst>
                  <a:ext uri="{0D108BD9-81ED-4DB2-BD59-A6C34878D82A}">
                    <a16:rowId xmlns:a16="http://schemas.microsoft.com/office/drawing/2014/main" val="2260865280"/>
                  </a:ext>
                </a:extLst>
              </a:tr>
              <a:tr h="754743">
                <a:tc>
                  <a:txBody>
                    <a:bodyPr/>
                    <a:lstStyle/>
                    <a:p>
                      <a:pPr>
                        <a:buNone/>
                      </a:pPr>
                      <a:r>
                        <a:rPr lang="en-GB" sz="1300">
                          <a:solidFill>
                            <a:schemeClr val="bg1"/>
                          </a:solidFill>
                          <a:latin typeface="TT Norms" panose="020B0604020202020204" charset="0"/>
                        </a:rPr>
                        <a:t>NHS England</a:t>
                      </a:r>
                    </a:p>
                  </a:txBody>
                  <a:tcPr marL="60960" marR="60960" marT="30480" marB="30480" anchor="ctr"/>
                </a:tc>
                <a:tc>
                  <a:txBody>
                    <a:bodyPr/>
                    <a:lstStyle/>
                    <a:p>
                      <a:pPr>
                        <a:buNone/>
                      </a:pPr>
                      <a:r>
                        <a:rPr lang="en-US" sz="1300">
                          <a:solidFill>
                            <a:schemeClr val="bg1"/>
                          </a:solidFill>
                          <a:latin typeface="TT Norms" panose="020B0604020202020204" charset="0"/>
                        </a:rPr>
                        <a:t>Improve public health through prevention, healthy lifestyles, and reducing obesity.</a:t>
                      </a:r>
                    </a:p>
                  </a:txBody>
                  <a:tcPr marL="60960" marR="60960" marT="30480" marB="30480" anchor="ctr"/>
                </a:tc>
                <a:extLst>
                  <a:ext uri="{0D108BD9-81ED-4DB2-BD59-A6C34878D82A}">
                    <a16:rowId xmlns:a16="http://schemas.microsoft.com/office/drawing/2014/main" val="3056007956"/>
                  </a:ext>
                </a:extLst>
              </a:tr>
              <a:tr h="670560">
                <a:tc>
                  <a:txBody>
                    <a:bodyPr/>
                    <a:lstStyle/>
                    <a:p>
                      <a:pPr>
                        <a:buNone/>
                      </a:pPr>
                      <a:r>
                        <a:rPr lang="en-GB" sz="1300">
                          <a:solidFill>
                            <a:schemeClr val="bg1"/>
                          </a:solidFill>
                          <a:latin typeface="TT Norms" panose="020B0604020202020204" charset="0"/>
                        </a:rPr>
                        <a:t>Change4Life</a:t>
                      </a:r>
                    </a:p>
                  </a:txBody>
                  <a:tcPr marL="60960" marR="60960" marT="30480" marB="30480" anchor="ctr"/>
                </a:tc>
                <a:tc>
                  <a:txBody>
                    <a:bodyPr/>
                    <a:lstStyle/>
                    <a:p>
                      <a:pPr>
                        <a:buNone/>
                      </a:pPr>
                      <a:r>
                        <a:rPr lang="en-US" sz="1300">
                          <a:solidFill>
                            <a:schemeClr val="bg1"/>
                          </a:solidFill>
                          <a:latin typeface="TT Norms" panose="020B0604020202020204" charset="0"/>
                        </a:rPr>
                        <a:t>Encourage healthy eating and physical activity among young people and families.</a:t>
                      </a:r>
                    </a:p>
                  </a:txBody>
                  <a:tcPr marL="60960" marR="60960" marT="30480" marB="30480" anchor="ctr"/>
                </a:tc>
                <a:extLst>
                  <a:ext uri="{0D108BD9-81ED-4DB2-BD59-A6C34878D82A}">
                    <a16:rowId xmlns:a16="http://schemas.microsoft.com/office/drawing/2014/main" val="2936408663"/>
                  </a:ext>
                </a:extLst>
              </a:tr>
              <a:tr h="528320">
                <a:tc>
                  <a:txBody>
                    <a:bodyPr/>
                    <a:lstStyle/>
                    <a:p>
                      <a:pPr>
                        <a:buNone/>
                      </a:pPr>
                      <a:r>
                        <a:rPr lang="en-GB" sz="1300">
                          <a:solidFill>
                            <a:schemeClr val="bg1"/>
                          </a:solidFill>
                          <a:latin typeface="TT Norms" panose="020B0604020202020204" charset="0"/>
                        </a:rPr>
                        <a:t>British Nutrition Foundation</a:t>
                      </a:r>
                    </a:p>
                  </a:txBody>
                  <a:tcPr marL="60960" marR="60960" marT="30480" marB="30480" anchor="ctr"/>
                </a:tc>
                <a:tc>
                  <a:txBody>
                    <a:bodyPr/>
                    <a:lstStyle/>
                    <a:p>
                      <a:pPr>
                        <a:buNone/>
                      </a:pPr>
                      <a:r>
                        <a:rPr lang="en-US" sz="1300">
                          <a:solidFill>
                            <a:schemeClr val="bg1"/>
                          </a:solidFill>
                          <a:latin typeface="TT Norms" panose="020B0604020202020204" charset="0"/>
                        </a:rPr>
                        <a:t>Improve nutrition knowledge and support healthy dietary choices.</a:t>
                      </a:r>
                    </a:p>
                  </a:txBody>
                  <a:tcPr marL="60960" marR="60960" marT="30480" marB="30480" anchor="ctr"/>
                </a:tc>
                <a:extLst>
                  <a:ext uri="{0D108BD9-81ED-4DB2-BD59-A6C34878D82A}">
                    <a16:rowId xmlns:a16="http://schemas.microsoft.com/office/drawing/2014/main" val="1747639198"/>
                  </a:ext>
                </a:extLst>
              </a:tr>
              <a:tr h="528320">
                <a:tc>
                  <a:txBody>
                    <a:bodyPr/>
                    <a:lstStyle/>
                    <a:p>
                      <a:pPr>
                        <a:buNone/>
                      </a:pPr>
                      <a:r>
                        <a:rPr lang="en-US" sz="1300">
                          <a:solidFill>
                            <a:schemeClr val="bg1"/>
                          </a:solidFill>
                          <a:latin typeface="TT Norms" panose="020B0604020202020204" charset="0"/>
                        </a:rPr>
                        <a:t>MIND</a:t>
                      </a:r>
                      <a:endParaRPr lang="en-GB" sz="1300">
                        <a:solidFill>
                          <a:schemeClr val="bg1"/>
                        </a:solidFill>
                        <a:latin typeface="TT Norms" panose="020B0604020202020204" charset="0"/>
                      </a:endParaRPr>
                    </a:p>
                  </a:txBody>
                  <a:tcPr marL="60960" marR="60960" marT="30480" marB="30480" anchor="ctr"/>
                </a:tc>
                <a:tc>
                  <a:txBody>
                    <a:bodyPr/>
                    <a:lstStyle/>
                    <a:p>
                      <a:pPr>
                        <a:buNone/>
                      </a:pPr>
                      <a:r>
                        <a:rPr lang="en-US" sz="1300">
                          <a:solidFill>
                            <a:schemeClr val="bg1"/>
                          </a:solidFill>
                          <a:latin typeface="TT Norms" panose="020B0604020202020204" charset="0"/>
                        </a:rPr>
                        <a:t>Promote positive mental wellbeing and emotional health.</a:t>
                      </a:r>
                    </a:p>
                  </a:txBody>
                  <a:tcPr marL="60960" marR="60960" marT="30480" marB="30480" anchor="ctr"/>
                </a:tc>
                <a:extLst>
                  <a:ext uri="{0D108BD9-81ED-4DB2-BD59-A6C34878D82A}">
                    <a16:rowId xmlns:a16="http://schemas.microsoft.com/office/drawing/2014/main" val="1701599511"/>
                  </a:ext>
                </a:extLst>
              </a:tr>
            </a:tbl>
          </a:graphicData>
        </a:graphic>
      </p:graphicFrame>
      <p:pic>
        <p:nvPicPr>
          <p:cNvPr id="1026" name="Picture 2" descr="Mind (charity) - Wikipedia">
            <a:extLst>
              <a:ext uri="{FF2B5EF4-FFF2-40B4-BE49-F238E27FC236}">
                <a16:creationId xmlns:a16="http://schemas.microsoft.com/office/drawing/2014/main" id="{47474281-F5B4-D871-C02A-8562180EA5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0400" y="3835399"/>
            <a:ext cx="2641601" cy="30226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F2EF2F1-D238-8284-2116-85ECAA47D9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50400" y="947358"/>
            <a:ext cx="2641600" cy="2783840"/>
          </a:xfrm>
          <a:prstGeom prst="rect">
            <a:avLst/>
          </a:prstGeom>
        </p:spPr>
      </p:pic>
      <p:pic>
        <p:nvPicPr>
          <p:cNvPr id="6" name="Picture 5">
            <a:extLst>
              <a:ext uri="{FF2B5EF4-FFF2-40B4-BE49-F238E27FC236}">
                <a16:creationId xmlns:a16="http://schemas.microsoft.com/office/drawing/2014/main" id="{01239068-A0D0-9142-8BD3-A3E237426E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27798" y="947357"/>
            <a:ext cx="2921002" cy="2783840"/>
          </a:xfrm>
          <a:prstGeom prst="rect">
            <a:avLst/>
          </a:prstGeom>
        </p:spPr>
      </p:pic>
      <p:pic>
        <p:nvPicPr>
          <p:cNvPr id="8" name="Picture 7">
            <a:extLst>
              <a:ext uri="{FF2B5EF4-FFF2-40B4-BE49-F238E27FC236}">
                <a16:creationId xmlns:a16="http://schemas.microsoft.com/office/drawing/2014/main" id="{308AB17A-7ED6-524E-0175-9BF615B48CF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27800" y="3826474"/>
            <a:ext cx="2921001" cy="3022601"/>
          </a:xfrm>
          <a:prstGeom prst="rect">
            <a:avLst/>
          </a:prstGeom>
        </p:spPr>
      </p:pic>
    </p:spTree>
    <p:extLst>
      <p:ext uri="{BB962C8B-B14F-4D97-AF65-F5344CB8AC3E}">
        <p14:creationId xmlns:p14="http://schemas.microsoft.com/office/powerpoint/2010/main" val="34245027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Box 10"/>
          <p:cNvSpPr txBox="1"/>
          <p:nvPr/>
        </p:nvSpPr>
        <p:spPr>
          <a:xfrm>
            <a:off x="5920217" y="208138"/>
            <a:ext cx="6128891" cy="562979"/>
          </a:xfrm>
          <a:prstGeom prst="rect">
            <a:avLst/>
          </a:prstGeom>
        </p:spPr>
        <p:txBody>
          <a:bodyPr vert="horz" lIns="91440" tIns="45720" rIns="91440" bIns="4572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00">
              <a:lnSpc>
                <a:spcPct val="90000"/>
              </a:lnSpc>
              <a:spcBef>
                <a:spcPct val="0"/>
              </a:spcBef>
              <a:spcAft>
                <a:spcPts val="600"/>
              </a:spcAft>
            </a:pPr>
            <a:r>
              <a:rPr lang="en-US" sz="3200" b="1">
                <a:latin typeface="+mj-lt"/>
                <a:ea typeface="+mj-ea"/>
                <a:cs typeface="+mj-cs"/>
                <a:sym typeface="Safira March"/>
              </a:rPr>
              <a:t>Campaign Activities and Resources</a:t>
            </a:r>
          </a:p>
        </p:txBody>
      </p:sp>
      <p:pic>
        <p:nvPicPr>
          <p:cNvPr id="19" name="Picture 18" descr="Assorted vegetables and fruits">
            <a:extLst>
              <a:ext uri="{FF2B5EF4-FFF2-40B4-BE49-F238E27FC236}">
                <a16:creationId xmlns:a16="http://schemas.microsoft.com/office/drawing/2014/main" id="{AF142C7D-F348-EF53-0163-D56AB821FC97}"/>
              </a:ext>
            </a:extLst>
          </p:cNvPr>
          <p:cNvPicPr>
            <a:picLocks noChangeAspect="1"/>
          </p:cNvPicPr>
          <p:nvPr/>
        </p:nvPicPr>
        <p:blipFill>
          <a:blip r:embed="rId2"/>
          <a:srcRect l="30026" r="19909" b="-3"/>
          <a:stretch>
            <a:fillRect/>
          </a:stretch>
        </p:blipFill>
        <p:spPr>
          <a:xfrm>
            <a:off x="-1" y="10"/>
            <a:ext cx="5151179" cy="6857990"/>
          </a:xfrm>
          <a:prstGeom prst="rect">
            <a:avLst/>
          </a:prstGeom>
        </p:spPr>
      </p:pic>
      <p:cxnSp>
        <p:nvCxnSpPr>
          <p:cNvPr id="23" name="Straight Connector 2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CBACE0C-D963-6086-8624-28DAC31A6AB9}"/>
              </a:ext>
            </a:extLst>
          </p:cNvPr>
          <p:cNvSpPr txBox="1"/>
          <p:nvPr/>
        </p:nvSpPr>
        <p:spPr>
          <a:xfrm>
            <a:off x="5920218" y="1078838"/>
            <a:ext cx="5922246" cy="5063545"/>
          </a:xfrm>
          <a:prstGeom prst="rect">
            <a:avLst/>
          </a:prstGeom>
        </p:spPr>
        <p:txBody>
          <a:bodyPr vert="horz" lIns="91440" tIns="45720" rIns="91440" bIns="45720" rtlCol="0" anchor="t">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00">
              <a:lnSpc>
                <a:spcPct val="90000"/>
              </a:lnSpc>
              <a:spcAft>
                <a:spcPts val="600"/>
              </a:spcAft>
            </a:pPr>
            <a:r>
              <a:rPr lang="en-US" sz="1400" b="1">
                <a:ea typeface="Calibri"/>
                <a:cs typeface="Calibri"/>
              </a:rPr>
              <a:t>                                    </a:t>
            </a:r>
            <a:r>
              <a:rPr lang="en-US" sz="1400" b="1" u="sng">
                <a:ea typeface="Calibri"/>
                <a:cs typeface="Calibri"/>
              </a:rPr>
              <a:t>      Future fuel </a:t>
            </a:r>
            <a:r>
              <a:rPr lang="en-US" sz="1400" b="1" u="sng" err="1">
                <a:ea typeface="Calibri"/>
                <a:cs typeface="Calibri"/>
              </a:rPr>
              <a:t>activites</a:t>
            </a:r>
            <a:endParaRPr lang="en-US" sz="1400" b="1" u="sng">
              <a:ea typeface="Calibri"/>
              <a:cs typeface="Calibri"/>
            </a:endParaRPr>
          </a:p>
          <a:p>
            <a:pPr defTabSz="914400">
              <a:lnSpc>
                <a:spcPct val="90000"/>
              </a:lnSpc>
              <a:spcAft>
                <a:spcPts val="600"/>
              </a:spcAft>
            </a:pPr>
            <a:r>
              <a:rPr lang="en-US" sz="1400" b="1">
                <a:ea typeface="Calibri"/>
                <a:cs typeface="Calibri"/>
              </a:rPr>
              <a:t>     Interactive Activities</a:t>
            </a:r>
          </a:p>
          <a:p>
            <a:pPr marL="228600" indent="-228600" defTabSz="914400">
              <a:lnSpc>
                <a:spcPct val="90000"/>
              </a:lnSpc>
              <a:spcAft>
                <a:spcPts val="600"/>
              </a:spcAft>
              <a:buFont typeface="Arial" panose="020B0604020202020204" pitchFamily="34" charset="0"/>
              <a:buChar char="•"/>
            </a:pPr>
            <a:r>
              <a:rPr lang="en-US" sz="1400"/>
              <a:t>Healthy eating workshops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Cooking demonstrations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Meal-planning sessions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Fitness and wellbeing activities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Social media nutrition challenges </a:t>
            </a:r>
            <a:endParaRPr lang="en-US" sz="1400">
              <a:ea typeface="Calibri"/>
              <a:cs typeface="Calibri"/>
            </a:endParaRPr>
          </a:p>
          <a:p>
            <a:pPr indent="-228600" defTabSz="914400">
              <a:lnSpc>
                <a:spcPct val="90000"/>
              </a:lnSpc>
              <a:spcAft>
                <a:spcPts val="600"/>
              </a:spcAft>
              <a:buFont typeface="Arial" panose="020B0604020202020204" pitchFamily="34" charset="0"/>
              <a:buChar char="•"/>
            </a:pPr>
            <a:endParaRPr lang="en-US" sz="1400" b="1">
              <a:ea typeface="Calibri"/>
              <a:cs typeface="Calibri"/>
            </a:endParaRPr>
          </a:p>
          <a:p>
            <a:pPr defTabSz="914400">
              <a:lnSpc>
                <a:spcPct val="90000"/>
              </a:lnSpc>
              <a:spcAft>
                <a:spcPts val="600"/>
              </a:spcAft>
            </a:pPr>
            <a:r>
              <a:rPr lang="en-US" sz="1400" b="1">
                <a:ea typeface="Calibri"/>
                <a:cs typeface="Calibri"/>
              </a:rPr>
              <a:t>     Campaign Resources</a:t>
            </a:r>
          </a:p>
          <a:p>
            <a:pPr marL="228600" indent="-228600" defTabSz="914400">
              <a:lnSpc>
                <a:spcPct val="90000"/>
              </a:lnSpc>
              <a:spcAft>
                <a:spcPts val="600"/>
              </a:spcAft>
              <a:buFont typeface="Arial" panose="020B0604020202020204" pitchFamily="34" charset="0"/>
              <a:buChar char="•"/>
            </a:pPr>
            <a:r>
              <a:rPr lang="en-US" sz="1400"/>
              <a:t>Posters and educational leaflets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Instagram and TikTok campaign content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QR codes linking to nutrition advice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College and community awareness events </a:t>
            </a:r>
            <a:endParaRPr lang="en-US" sz="1400">
              <a:ea typeface="Calibri"/>
              <a:cs typeface="Calibri"/>
            </a:endParaRPr>
          </a:p>
          <a:p>
            <a:pPr indent="-228600" defTabSz="914400">
              <a:lnSpc>
                <a:spcPct val="90000"/>
              </a:lnSpc>
              <a:spcAft>
                <a:spcPts val="600"/>
              </a:spcAft>
              <a:buFont typeface="Arial" panose="020B0604020202020204" pitchFamily="34" charset="0"/>
              <a:buChar char="•"/>
            </a:pPr>
            <a:endParaRPr lang="en-US" sz="1400" b="1">
              <a:ea typeface="Calibri"/>
              <a:cs typeface="Calibri"/>
            </a:endParaRPr>
          </a:p>
          <a:p>
            <a:pPr defTabSz="914400">
              <a:lnSpc>
                <a:spcPct val="90000"/>
              </a:lnSpc>
              <a:spcAft>
                <a:spcPts val="600"/>
              </a:spcAft>
            </a:pPr>
            <a:r>
              <a:rPr lang="en-US" sz="1400" b="1">
                <a:ea typeface="Calibri"/>
                <a:cs typeface="Calibri"/>
              </a:rPr>
              <a:t>      Expected Benefits </a:t>
            </a:r>
          </a:p>
          <a:p>
            <a:pPr marL="228600" indent="-228600" defTabSz="914400">
              <a:lnSpc>
                <a:spcPct val="90000"/>
              </a:lnSpc>
              <a:spcAft>
                <a:spcPts val="600"/>
              </a:spcAft>
              <a:buFont typeface="Arial" panose="020B0604020202020204" pitchFamily="34" charset="0"/>
              <a:buChar char="•"/>
            </a:pPr>
            <a:r>
              <a:rPr lang="en-US" sz="1400"/>
              <a:t>Improved physical health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Better mental wellbeing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Increased energy and concentration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Reduced future disease risk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Community-based nutrition campaigns can encourage healthier lifestyle </a:t>
            </a:r>
            <a:r>
              <a:rPr lang="en-US" sz="1400" err="1"/>
              <a:t>behaviours</a:t>
            </a:r>
            <a:r>
              <a:rPr lang="en-US" sz="1400"/>
              <a:t> and increase public awareness (Public Health England, 2018).</a:t>
            </a:r>
            <a:endParaRPr lang="en-US" sz="1400">
              <a:ea typeface="Calibri"/>
              <a:cs typeface="Calibri"/>
            </a:endParaRPr>
          </a:p>
        </p:txBody>
      </p:sp>
    </p:spTree>
    <p:extLst>
      <p:ext uri="{BB962C8B-B14F-4D97-AF65-F5344CB8AC3E}">
        <p14:creationId xmlns:p14="http://schemas.microsoft.com/office/powerpoint/2010/main" val="83695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58962" y="3914652"/>
            <a:ext cx="563838" cy="635057"/>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BC60E"/>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4" name="TextBox 4"/>
            <p:cNvSpPr txBox="1"/>
            <p:nvPr/>
          </p:nvSpPr>
          <p:spPr>
            <a:xfrm>
              <a:off x="127000" y="184150"/>
              <a:ext cx="558800" cy="501650"/>
            </a:xfrm>
            <a:prstGeom prst="rect">
              <a:avLst/>
            </a:prstGeom>
          </p:spPr>
          <p:txBody>
            <a:bodyPr lIns="23049" tIns="23049" rIns="23049" bIns="2304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36"/>
                </a:lnSpc>
              </a:pPr>
              <a:endParaRPr sz="577"/>
            </a:p>
          </p:txBody>
        </p:sp>
      </p:grpSp>
      <p:sp>
        <p:nvSpPr>
          <p:cNvPr id="5" name="Freeform 5"/>
          <p:cNvSpPr/>
          <p:nvPr/>
        </p:nvSpPr>
        <p:spPr>
          <a:xfrm>
            <a:off x="9499600" y="4257104"/>
            <a:ext cx="4132397" cy="3046826"/>
          </a:xfrm>
          <a:custGeom>
            <a:avLst/>
            <a:gdLst/>
            <a:ahLst/>
            <a:cxnLst/>
            <a:rect l="l" t="t" r="r" b="b"/>
            <a:pathLst>
              <a:path w="12096000" h="12080880">
                <a:moveTo>
                  <a:pt x="0" y="0"/>
                </a:moveTo>
                <a:lnTo>
                  <a:pt x="12096000" y="0"/>
                </a:lnTo>
                <a:lnTo>
                  <a:pt x="12096000" y="12080880"/>
                </a:lnTo>
                <a:lnTo>
                  <a:pt x="0" y="12080880"/>
                </a:lnTo>
                <a:lnTo>
                  <a:pt x="0" y="0"/>
                </a:lnTo>
                <a:close/>
              </a:path>
            </a:pathLst>
          </a:custGeom>
          <a:blipFill>
            <a:blip r:embed="rId2"/>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6" name="Freeform 6"/>
          <p:cNvSpPr/>
          <p:nvPr/>
        </p:nvSpPr>
        <p:spPr>
          <a:xfrm rot="4545116">
            <a:off x="-981636" y="-645088"/>
            <a:ext cx="2613087" cy="3133511"/>
          </a:xfrm>
          <a:custGeom>
            <a:avLst/>
            <a:gdLst/>
            <a:ahLst/>
            <a:cxnLst/>
            <a:rect l="l" t="t" r="r" b="b"/>
            <a:pathLst>
              <a:path w="7756390" h="7746695">
                <a:moveTo>
                  <a:pt x="0" y="0"/>
                </a:moveTo>
                <a:lnTo>
                  <a:pt x="7756390" y="0"/>
                </a:lnTo>
                <a:lnTo>
                  <a:pt x="7756390" y="7746695"/>
                </a:lnTo>
                <a:lnTo>
                  <a:pt x="0" y="7746695"/>
                </a:lnTo>
                <a:lnTo>
                  <a:pt x="0" y="0"/>
                </a:lnTo>
                <a:close/>
              </a:path>
            </a:pathLst>
          </a:custGeom>
          <a:blipFill>
            <a:blip r:embed="rId3"/>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7" name="Freeform 7"/>
          <p:cNvSpPr/>
          <p:nvPr/>
        </p:nvSpPr>
        <p:spPr>
          <a:xfrm rot="19629282">
            <a:off x="-723310" y="4007443"/>
            <a:ext cx="1567365" cy="3767469"/>
          </a:xfrm>
          <a:custGeom>
            <a:avLst/>
            <a:gdLst/>
            <a:ahLst/>
            <a:cxnLst/>
            <a:rect l="l" t="t" r="r" b="b"/>
            <a:pathLst>
              <a:path w="3343339" h="8552727">
                <a:moveTo>
                  <a:pt x="0" y="0"/>
                </a:moveTo>
                <a:lnTo>
                  <a:pt x="3343339" y="0"/>
                </a:lnTo>
                <a:lnTo>
                  <a:pt x="3343339" y="8552727"/>
                </a:lnTo>
                <a:lnTo>
                  <a:pt x="0" y="855272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8" name="Freeform 8"/>
          <p:cNvSpPr/>
          <p:nvPr/>
        </p:nvSpPr>
        <p:spPr>
          <a:xfrm rot="19387911">
            <a:off x="11543851" y="1346530"/>
            <a:ext cx="1212838" cy="2984265"/>
          </a:xfrm>
          <a:custGeom>
            <a:avLst/>
            <a:gdLst/>
            <a:ahLst/>
            <a:cxnLst/>
            <a:rect l="l" t="t" r="r" b="b"/>
            <a:pathLst>
              <a:path w="2389060" h="6111549">
                <a:moveTo>
                  <a:pt x="0" y="0"/>
                </a:moveTo>
                <a:lnTo>
                  <a:pt x="2389060" y="0"/>
                </a:lnTo>
                <a:lnTo>
                  <a:pt x="2389060" y="6111549"/>
                </a:lnTo>
                <a:lnTo>
                  <a:pt x="0" y="611154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9" name="Freeform 9"/>
          <p:cNvSpPr/>
          <p:nvPr/>
        </p:nvSpPr>
        <p:spPr>
          <a:xfrm rot="1141895" flipH="1">
            <a:off x="10338089" y="-154653"/>
            <a:ext cx="2455419" cy="800965"/>
          </a:xfrm>
          <a:custGeom>
            <a:avLst/>
            <a:gdLst/>
            <a:ahLst/>
            <a:cxnLst/>
            <a:rect l="l" t="t" r="r" b="b"/>
            <a:pathLst>
              <a:path w="4263938" h="2496342">
                <a:moveTo>
                  <a:pt x="4263938" y="0"/>
                </a:moveTo>
                <a:lnTo>
                  <a:pt x="0" y="0"/>
                </a:lnTo>
                <a:lnTo>
                  <a:pt x="0" y="2496342"/>
                </a:lnTo>
                <a:lnTo>
                  <a:pt x="4263938" y="2496342"/>
                </a:lnTo>
                <a:lnTo>
                  <a:pt x="4263938" y="0"/>
                </a:lnTo>
                <a:close/>
              </a:path>
            </a:pathLst>
          </a:custGeom>
          <a:blipFill>
            <a:blip>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grpSp>
        <p:nvGrpSpPr>
          <p:cNvPr id="10" name="Group 10"/>
          <p:cNvGrpSpPr/>
          <p:nvPr/>
        </p:nvGrpSpPr>
        <p:grpSpPr>
          <a:xfrm>
            <a:off x="2205510" y="2296853"/>
            <a:ext cx="646496" cy="64649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BC60E"/>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12" name="TextBox 12"/>
            <p:cNvSpPr txBox="1"/>
            <p:nvPr/>
          </p:nvSpPr>
          <p:spPr>
            <a:xfrm>
              <a:off x="127000" y="184150"/>
              <a:ext cx="558800" cy="501650"/>
            </a:xfrm>
            <a:prstGeom prst="rect">
              <a:avLst/>
            </a:prstGeom>
          </p:spPr>
          <p:txBody>
            <a:bodyPr lIns="23049" tIns="23049" rIns="23049" bIns="2304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36"/>
                </a:lnSpc>
              </a:pPr>
              <a:endParaRPr sz="577"/>
            </a:p>
          </p:txBody>
        </p:sp>
      </p:grpSp>
      <p:grpSp>
        <p:nvGrpSpPr>
          <p:cNvPr id="13" name="Group 13"/>
          <p:cNvGrpSpPr/>
          <p:nvPr/>
        </p:nvGrpSpPr>
        <p:grpSpPr>
          <a:xfrm>
            <a:off x="5932762" y="2200245"/>
            <a:ext cx="646496" cy="64649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BC60E"/>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15" name="TextBox 15"/>
            <p:cNvSpPr txBox="1"/>
            <p:nvPr/>
          </p:nvSpPr>
          <p:spPr>
            <a:xfrm>
              <a:off x="127000" y="184150"/>
              <a:ext cx="558800" cy="501650"/>
            </a:xfrm>
            <a:prstGeom prst="rect">
              <a:avLst/>
            </a:prstGeom>
          </p:spPr>
          <p:txBody>
            <a:bodyPr lIns="23049" tIns="23049" rIns="23049" bIns="2304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36"/>
                </a:lnSpc>
              </a:pPr>
              <a:endParaRPr sz="577"/>
            </a:p>
          </p:txBody>
        </p:sp>
      </p:grpSp>
      <p:sp>
        <p:nvSpPr>
          <p:cNvPr id="16" name="Freeform 16"/>
          <p:cNvSpPr/>
          <p:nvPr/>
        </p:nvSpPr>
        <p:spPr>
          <a:xfrm rot="8218048">
            <a:off x="-621128" y="2773233"/>
            <a:ext cx="1458311" cy="707944"/>
          </a:xfrm>
          <a:custGeom>
            <a:avLst/>
            <a:gdLst/>
            <a:ahLst/>
            <a:cxnLst/>
            <a:rect l="l" t="t" r="r" b="b"/>
            <a:pathLst>
              <a:path w="4545071" h="2206425">
                <a:moveTo>
                  <a:pt x="0" y="0"/>
                </a:moveTo>
                <a:lnTo>
                  <a:pt x="4545071" y="0"/>
                </a:lnTo>
                <a:lnTo>
                  <a:pt x="4545071" y="2206426"/>
                </a:lnTo>
                <a:lnTo>
                  <a:pt x="0" y="2206426"/>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17" name="TextBox 17"/>
          <p:cNvSpPr txBox="1"/>
          <p:nvPr/>
        </p:nvSpPr>
        <p:spPr>
          <a:xfrm>
            <a:off x="2203910" y="4146683"/>
            <a:ext cx="396986" cy="265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042"/>
              </a:lnSpc>
            </a:pPr>
            <a:r>
              <a:rPr lang="en-US" sz="2042">
                <a:solidFill>
                  <a:srgbClr val="000000"/>
                </a:solidFill>
                <a:latin typeface="Marykate"/>
                <a:ea typeface="Marykate"/>
                <a:cs typeface="Marykate"/>
                <a:sym typeface="Marykate"/>
              </a:rPr>
              <a:t>03.</a:t>
            </a:r>
          </a:p>
        </p:txBody>
      </p:sp>
      <p:sp>
        <p:nvSpPr>
          <p:cNvPr id="18" name="TextBox 18"/>
          <p:cNvSpPr txBox="1"/>
          <p:nvPr/>
        </p:nvSpPr>
        <p:spPr>
          <a:xfrm>
            <a:off x="4039368" y="1505841"/>
            <a:ext cx="2733511" cy="50148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270"/>
              </a:lnSpc>
            </a:pPr>
            <a:r>
              <a:rPr lang="en-US" sz="1270">
                <a:solidFill>
                  <a:srgbClr val="FEED60"/>
                </a:solidFill>
                <a:latin typeface="Marykate"/>
                <a:ea typeface="Marykate"/>
                <a:cs typeface="Marykate"/>
                <a:sym typeface="Marykate"/>
              </a:rPr>
              <a:t>Feed Your Brain. Protect Your Future.</a:t>
            </a:r>
          </a:p>
          <a:p>
            <a:pPr algn="ctr">
              <a:lnSpc>
                <a:spcPts val="1270"/>
              </a:lnSpc>
            </a:pPr>
            <a:endParaRPr lang="en-US" sz="1270">
              <a:solidFill>
                <a:srgbClr val="FEED60"/>
              </a:solidFill>
              <a:latin typeface="Marykate"/>
              <a:ea typeface="Marykate"/>
              <a:cs typeface="Marykate"/>
              <a:sym typeface="Marykate"/>
            </a:endParaRPr>
          </a:p>
          <a:p>
            <a:pPr algn="ctr">
              <a:lnSpc>
                <a:spcPts val="1270"/>
              </a:lnSpc>
            </a:pPr>
            <a:r>
              <a:rPr lang="en-US" sz="1270">
                <a:solidFill>
                  <a:srgbClr val="FEED60"/>
                </a:solidFill>
                <a:latin typeface="Marykate"/>
                <a:ea typeface="Marykate"/>
                <a:cs typeface="Marykate"/>
                <a:sym typeface="Marykate"/>
              </a:rPr>
              <a:t>Healthy habits now. Healthier lives later.</a:t>
            </a:r>
          </a:p>
        </p:txBody>
      </p:sp>
      <p:sp>
        <p:nvSpPr>
          <p:cNvPr id="19" name="TextBox 19"/>
          <p:cNvSpPr txBox="1"/>
          <p:nvPr/>
        </p:nvSpPr>
        <p:spPr>
          <a:xfrm>
            <a:off x="6665088" y="2344292"/>
            <a:ext cx="2085177" cy="1966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543"/>
              </a:lnSpc>
            </a:pPr>
            <a:r>
              <a:rPr lang="en-US" sz="1543">
                <a:solidFill>
                  <a:srgbClr val="FFFFFF"/>
                </a:solidFill>
                <a:latin typeface="Marykate"/>
                <a:ea typeface="Marykate"/>
                <a:cs typeface="Marykate"/>
                <a:sym typeface="Marykate"/>
              </a:rPr>
              <a:t>Smart Food Choices</a:t>
            </a:r>
          </a:p>
        </p:txBody>
      </p:sp>
      <p:sp>
        <p:nvSpPr>
          <p:cNvPr id="20" name="TextBox 20"/>
          <p:cNvSpPr txBox="1"/>
          <p:nvPr/>
        </p:nvSpPr>
        <p:spPr>
          <a:xfrm>
            <a:off x="6615277" y="2734948"/>
            <a:ext cx="1717943" cy="61555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800">
                <a:solidFill>
                  <a:srgbClr val="FFFFFF"/>
                </a:solidFill>
                <a:latin typeface="Sniglet"/>
                <a:ea typeface="Sniglet"/>
                <a:cs typeface="Sniglet"/>
                <a:sym typeface="Sniglet"/>
              </a:rPr>
              <a:t>Discover simple ways to improve your daily diet.</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Reduce sugary drinks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Choose healthier snacks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Increase fruit and vegetable intake</a:t>
            </a:r>
          </a:p>
        </p:txBody>
      </p:sp>
      <p:sp>
        <p:nvSpPr>
          <p:cNvPr id="21" name="TextBox 21"/>
          <p:cNvSpPr txBox="1"/>
          <p:nvPr/>
        </p:nvSpPr>
        <p:spPr>
          <a:xfrm>
            <a:off x="3086401" y="2418179"/>
            <a:ext cx="1993599" cy="1966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543"/>
              </a:lnSpc>
            </a:pPr>
            <a:r>
              <a:rPr lang="en-US" sz="1543">
                <a:solidFill>
                  <a:srgbClr val="FFFFFF"/>
                </a:solidFill>
                <a:latin typeface="Marykate"/>
                <a:ea typeface="Marykate"/>
                <a:cs typeface="Marykate"/>
                <a:sym typeface="Marykate"/>
              </a:rPr>
              <a:t>Nutrition Workshops</a:t>
            </a:r>
          </a:p>
        </p:txBody>
      </p:sp>
      <p:sp>
        <p:nvSpPr>
          <p:cNvPr id="22" name="TextBox 22"/>
          <p:cNvSpPr txBox="1"/>
          <p:nvPr/>
        </p:nvSpPr>
        <p:spPr>
          <a:xfrm>
            <a:off x="3086400" y="2822394"/>
            <a:ext cx="2490325" cy="49244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800">
                <a:solidFill>
                  <a:srgbClr val="FFFFFF"/>
                </a:solidFill>
                <a:latin typeface="Sniglet"/>
                <a:ea typeface="Sniglet"/>
                <a:cs typeface="Sniglet"/>
                <a:sym typeface="Sniglet"/>
              </a:rPr>
              <a:t>Learn how healthy food fuels your body and brain.</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Understand food groups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Build healthier eating habits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Improve energy and concentration</a:t>
            </a:r>
          </a:p>
        </p:txBody>
      </p:sp>
      <p:sp>
        <p:nvSpPr>
          <p:cNvPr id="23" name="TextBox 23"/>
          <p:cNvSpPr txBox="1"/>
          <p:nvPr/>
        </p:nvSpPr>
        <p:spPr>
          <a:xfrm>
            <a:off x="2852007" y="4082563"/>
            <a:ext cx="2733511" cy="1966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543"/>
              </a:lnSpc>
            </a:pPr>
            <a:r>
              <a:rPr lang="en-US" sz="1543">
                <a:solidFill>
                  <a:srgbClr val="FFFFFF"/>
                </a:solidFill>
                <a:latin typeface="Marykate"/>
                <a:ea typeface="Marykate"/>
                <a:cs typeface="Marykate"/>
                <a:sym typeface="Marykate"/>
              </a:rPr>
              <a:t>Meal Planning &amp; Cooking</a:t>
            </a:r>
          </a:p>
        </p:txBody>
      </p:sp>
      <p:sp>
        <p:nvSpPr>
          <p:cNvPr id="24" name="TextBox 24"/>
          <p:cNvSpPr txBox="1"/>
          <p:nvPr/>
        </p:nvSpPr>
        <p:spPr>
          <a:xfrm>
            <a:off x="2794091" y="4353537"/>
            <a:ext cx="2438219" cy="49244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800">
                <a:solidFill>
                  <a:srgbClr val="FFFFFF"/>
                </a:solidFill>
                <a:latin typeface="Sniglet"/>
                <a:ea typeface="Sniglet"/>
                <a:cs typeface="Sniglet"/>
                <a:sym typeface="Sniglet"/>
              </a:rPr>
              <a:t>Develop practical skills for independent healthy living.</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Budget-friendly meal ideas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Easy healthy recipes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Basic cooking demonstrations</a:t>
            </a:r>
          </a:p>
        </p:txBody>
      </p:sp>
      <p:sp>
        <p:nvSpPr>
          <p:cNvPr id="25" name="TextBox 25"/>
          <p:cNvSpPr txBox="1"/>
          <p:nvPr/>
        </p:nvSpPr>
        <p:spPr>
          <a:xfrm>
            <a:off x="3159826" y="311880"/>
            <a:ext cx="4728909" cy="55797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4265"/>
              </a:lnSpc>
            </a:pPr>
            <a:r>
              <a:rPr lang="en-US" sz="4265">
                <a:solidFill>
                  <a:srgbClr val="FEED60"/>
                </a:solidFill>
                <a:latin typeface="Marykate"/>
                <a:ea typeface="Marykate"/>
                <a:cs typeface="Marykate"/>
                <a:sym typeface="Marykate"/>
              </a:rPr>
              <a:t>FUTURE FUEL</a:t>
            </a:r>
          </a:p>
        </p:txBody>
      </p:sp>
      <p:sp>
        <p:nvSpPr>
          <p:cNvPr id="26" name="TextBox 26"/>
          <p:cNvSpPr txBox="1"/>
          <p:nvPr/>
        </p:nvSpPr>
        <p:spPr>
          <a:xfrm>
            <a:off x="2353470" y="2495297"/>
            <a:ext cx="396986" cy="265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042"/>
              </a:lnSpc>
            </a:pPr>
            <a:r>
              <a:rPr lang="en-US" sz="2042">
                <a:solidFill>
                  <a:srgbClr val="000000"/>
                </a:solidFill>
                <a:latin typeface="Marykate"/>
                <a:ea typeface="Marykate"/>
                <a:cs typeface="Marykate"/>
                <a:sym typeface="Marykate"/>
              </a:rPr>
              <a:t>01.</a:t>
            </a:r>
          </a:p>
        </p:txBody>
      </p:sp>
      <p:sp>
        <p:nvSpPr>
          <p:cNvPr id="27" name="TextBox 27"/>
          <p:cNvSpPr txBox="1"/>
          <p:nvPr/>
        </p:nvSpPr>
        <p:spPr>
          <a:xfrm>
            <a:off x="6096562" y="2355341"/>
            <a:ext cx="396986" cy="265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042"/>
              </a:lnSpc>
            </a:pPr>
            <a:r>
              <a:rPr lang="en-US" sz="2042">
                <a:solidFill>
                  <a:srgbClr val="000000"/>
                </a:solidFill>
                <a:latin typeface="Marykate"/>
                <a:ea typeface="Marykate"/>
                <a:cs typeface="Marykate"/>
                <a:sym typeface="Marykate"/>
              </a:rPr>
              <a:t>02.</a:t>
            </a:r>
          </a:p>
        </p:txBody>
      </p:sp>
      <p:sp>
        <p:nvSpPr>
          <p:cNvPr id="28" name="Freeform 28"/>
          <p:cNvSpPr/>
          <p:nvPr/>
        </p:nvSpPr>
        <p:spPr>
          <a:xfrm>
            <a:off x="3883922" y="1024765"/>
            <a:ext cx="3348653" cy="190564"/>
          </a:xfrm>
          <a:custGeom>
            <a:avLst/>
            <a:gdLst/>
            <a:ahLst/>
            <a:cxnLst/>
            <a:rect l="l" t="t" r="r" b="b"/>
            <a:pathLst>
              <a:path w="8254499" h="420229">
                <a:moveTo>
                  <a:pt x="0" y="0"/>
                </a:moveTo>
                <a:lnTo>
                  <a:pt x="8254500" y="0"/>
                </a:lnTo>
                <a:lnTo>
                  <a:pt x="8254500" y="420229"/>
                </a:lnTo>
                <a:lnTo>
                  <a:pt x="0" y="420229"/>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grpSp>
        <p:nvGrpSpPr>
          <p:cNvPr id="30" name="Group 2">
            <a:extLst>
              <a:ext uri="{FF2B5EF4-FFF2-40B4-BE49-F238E27FC236}">
                <a16:creationId xmlns:a16="http://schemas.microsoft.com/office/drawing/2014/main" id="{CB34D20E-6457-ED7D-C7A2-690821B50207}"/>
              </a:ext>
            </a:extLst>
          </p:cNvPr>
          <p:cNvGrpSpPr/>
          <p:nvPr/>
        </p:nvGrpSpPr>
        <p:grpSpPr>
          <a:xfrm>
            <a:off x="5960144" y="4414613"/>
            <a:ext cx="563838" cy="635057"/>
            <a:chOff x="0" y="0"/>
            <a:chExt cx="812800" cy="812800"/>
          </a:xfrm>
        </p:grpSpPr>
        <p:sp>
          <p:nvSpPr>
            <p:cNvPr id="31" name="Freeform 3">
              <a:extLst>
                <a:ext uri="{FF2B5EF4-FFF2-40B4-BE49-F238E27FC236}">
                  <a16:creationId xmlns:a16="http://schemas.microsoft.com/office/drawing/2014/main" id="{FE803378-C9A7-4AF5-2F08-509012C48BDB}"/>
                </a:ext>
              </a:extLst>
            </p:cNvPr>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BC60E"/>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32" name="TextBox 4">
              <a:extLst>
                <a:ext uri="{FF2B5EF4-FFF2-40B4-BE49-F238E27FC236}">
                  <a16:creationId xmlns:a16="http://schemas.microsoft.com/office/drawing/2014/main" id="{01D963D6-EA13-D121-1C2C-3BEE6DEB3262}"/>
                </a:ext>
              </a:extLst>
            </p:cNvPr>
            <p:cNvSpPr txBox="1"/>
            <p:nvPr/>
          </p:nvSpPr>
          <p:spPr>
            <a:xfrm>
              <a:off x="127000" y="184150"/>
              <a:ext cx="558800" cy="501650"/>
            </a:xfrm>
            <a:prstGeom prst="rect">
              <a:avLst/>
            </a:prstGeom>
          </p:spPr>
          <p:txBody>
            <a:bodyPr lIns="23049" tIns="23049" rIns="23049" bIns="2304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36"/>
                </a:lnSpc>
              </a:pPr>
              <a:endParaRPr sz="577"/>
            </a:p>
          </p:txBody>
        </p:sp>
      </p:grpSp>
      <p:sp>
        <p:nvSpPr>
          <p:cNvPr id="35" name="TextBox 17">
            <a:extLst>
              <a:ext uri="{FF2B5EF4-FFF2-40B4-BE49-F238E27FC236}">
                <a16:creationId xmlns:a16="http://schemas.microsoft.com/office/drawing/2014/main" id="{CABC4AB9-9AA2-6809-C534-F1A808A63D25}"/>
              </a:ext>
            </a:extLst>
          </p:cNvPr>
          <p:cNvSpPr txBox="1"/>
          <p:nvPr/>
        </p:nvSpPr>
        <p:spPr>
          <a:xfrm>
            <a:off x="6056677" y="4599627"/>
            <a:ext cx="396986" cy="265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042"/>
              </a:lnSpc>
            </a:pPr>
            <a:r>
              <a:rPr lang="en-US" sz="2042">
                <a:solidFill>
                  <a:srgbClr val="000000"/>
                </a:solidFill>
                <a:latin typeface="Marykate"/>
                <a:ea typeface="Marykate"/>
                <a:cs typeface="Marykate"/>
                <a:sym typeface="Marykate"/>
              </a:rPr>
              <a:t>04.</a:t>
            </a:r>
          </a:p>
        </p:txBody>
      </p:sp>
      <p:sp>
        <p:nvSpPr>
          <p:cNvPr id="36" name="TextBox 23">
            <a:extLst>
              <a:ext uri="{FF2B5EF4-FFF2-40B4-BE49-F238E27FC236}">
                <a16:creationId xmlns:a16="http://schemas.microsoft.com/office/drawing/2014/main" id="{F719D671-21CE-BDBD-083F-A7EDA3A3F40D}"/>
              </a:ext>
            </a:extLst>
          </p:cNvPr>
          <p:cNvSpPr txBox="1"/>
          <p:nvPr/>
        </p:nvSpPr>
        <p:spPr>
          <a:xfrm>
            <a:off x="6632088" y="4517126"/>
            <a:ext cx="2867512" cy="1966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543"/>
              </a:lnSpc>
            </a:pPr>
            <a:r>
              <a:rPr lang="en-US" sz="1543">
                <a:solidFill>
                  <a:srgbClr val="FFFFFF"/>
                </a:solidFill>
                <a:latin typeface="Marykate"/>
                <a:ea typeface="Marykate"/>
                <a:cs typeface="Marykate"/>
                <a:sym typeface="Marykate"/>
              </a:rPr>
              <a:t>Benefits of Joining Future Fuel</a:t>
            </a:r>
          </a:p>
        </p:txBody>
      </p:sp>
      <p:sp>
        <p:nvSpPr>
          <p:cNvPr id="37" name="TextBox 24">
            <a:extLst>
              <a:ext uri="{FF2B5EF4-FFF2-40B4-BE49-F238E27FC236}">
                <a16:creationId xmlns:a16="http://schemas.microsoft.com/office/drawing/2014/main" id="{8B3DC359-70C0-605F-22F1-5B1DC4D05666}"/>
              </a:ext>
            </a:extLst>
          </p:cNvPr>
          <p:cNvSpPr txBox="1"/>
          <p:nvPr/>
        </p:nvSpPr>
        <p:spPr>
          <a:xfrm>
            <a:off x="6561244" y="5076936"/>
            <a:ext cx="2733511" cy="73866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800">
                <a:solidFill>
                  <a:srgbClr val="FFFFFF"/>
                </a:solidFill>
                <a:latin typeface="Sniglet"/>
                <a:ea typeface="Sniglet"/>
                <a:cs typeface="Sniglet"/>
                <a:sym typeface="Sniglet"/>
              </a:rPr>
              <a:t>✔ More Energy</a:t>
            </a:r>
          </a:p>
          <a:p>
            <a:r>
              <a:rPr lang="en-US" sz="800">
                <a:solidFill>
                  <a:srgbClr val="FFFFFF"/>
                </a:solidFill>
                <a:latin typeface="Sniglet"/>
                <a:ea typeface="Sniglet"/>
                <a:cs typeface="Sniglet"/>
                <a:sym typeface="Sniglet"/>
              </a:rPr>
              <a:t>✔ Better Focus &amp; Concentration</a:t>
            </a:r>
          </a:p>
          <a:p>
            <a:r>
              <a:rPr lang="en-US" sz="800">
                <a:solidFill>
                  <a:srgbClr val="FFFFFF"/>
                </a:solidFill>
                <a:latin typeface="Sniglet"/>
                <a:ea typeface="Sniglet"/>
                <a:cs typeface="Sniglet"/>
                <a:sym typeface="Sniglet"/>
              </a:rPr>
              <a:t>✔ Improved Mental Wellbeing</a:t>
            </a:r>
          </a:p>
          <a:p>
            <a:r>
              <a:rPr lang="en-US" sz="800">
                <a:solidFill>
                  <a:srgbClr val="FFFFFF"/>
                </a:solidFill>
                <a:latin typeface="Sniglet"/>
                <a:ea typeface="Sniglet"/>
                <a:cs typeface="Sniglet"/>
                <a:sym typeface="Sniglet"/>
              </a:rPr>
              <a:t>✔ Healthier Weight Management</a:t>
            </a:r>
          </a:p>
          <a:p>
            <a:r>
              <a:rPr lang="en-US" sz="800">
                <a:solidFill>
                  <a:srgbClr val="FFFFFF"/>
                </a:solidFill>
                <a:latin typeface="Sniglet"/>
                <a:ea typeface="Sniglet"/>
                <a:cs typeface="Sniglet"/>
                <a:sym typeface="Sniglet"/>
              </a:rPr>
              <a:t>✔ Helps reduce future risk of obesity, ✔ Type 2 diabetes &amp; cardiovascular disease.</a:t>
            </a:r>
          </a:p>
        </p:txBody>
      </p:sp>
      <p:sp>
        <p:nvSpPr>
          <p:cNvPr id="33" name="Freeform 3">
            <a:extLst>
              <a:ext uri="{FF2B5EF4-FFF2-40B4-BE49-F238E27FC236}">
                <a16:creationId xmlns:a16="http://schemas.microsoft.com/office/drawing/2014/main" id="{F60CD3E3-971D-E76E-2E5B-7C06AC444DE0}"/>
              </a:ext>
            </a:extLst>
          </p:cNvPr>
          <p:cNvSpPr/>
          <p:nvPr/>
        </p:nvSpPr>
        <p:spPr>
          <a:xfrm rot="211464">
            <a:off x="1829233" y="5365889"/>
            <a:ext cx="4183203" cy="2157909"/>
          </a:xfrm>
          <a:custGeom>
            <a:avLst/>
            <a:gdLst/>
            <a:ahLst/>
            <a:cxnLst/>
            <a:rect l="l" t="t" r="r" b="b"/>
            <a:pathLst>
              <a:path w="17427197" h="5866402">
                <a:moveTo>
                  <a:pt x="0" y="0"/>
                </a:moveTo>
                <a:lnTo>
                  <a:pt x="17427198" y="0"/>
                </a:lnTo>
                <a:lnTo>
                  <a:pt x="17427198" y="5866402"/>
                </a:lnTo>
                <a:lnTo>
                  <a:pt x="0" y="5866402"/>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34" name="TextBox 33">
            <a:extLst>
              <a:ext uri="{FF2B5EF4-FFF2-40B4-BE49-F238E27FC236}">
                <a16:creationId xmlns:a16="http://schemas.microsoft.com/office/drawing/2014/main" id="{7583141D-9D81-449E-C80C-FD3ADBBB20A7}"/>
              </a:ext>
            </a:extLst>
          </p:cNvPr>
          <p:cNvSpPr txBox="1"/>
          <p:nvPr/>
        </p:nvSpPr>
        <p:spPr>
          <a:xfrm>
            <a:off x="2402402" y="6033259"/>
            <a:ext cx="3832745" cy="830997"/>
          </a:xfrm>
          <a:prstGeom prst="rect">
            <a:avLst/>
          </a:prstGeom>
          <a:noFill/>
        </p:spPr>
        <p:txBody>
          <a:bodyPr wrap="square" rtlCol="0">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buNone/>
            </a:pPr>
            <a:r>
              <a:rPr lang="en-US" sz="800" b="1" i="1">
                <a:solidFill>
                  <a:schemeClr val="accent2"/>
                </a:solidFill>
                <a:latin typeface="Sniglet" panose="020B0604020202020204" charset="0"/>
              </a:rPr>
              <a:t>FREE FOR YOUNG PEOPLE AGED 16–24</a:t>
            </a:r>
          </a:p>
          <a:p>
            <a:pPr>
              <a:buNone/>
            </a:pPr>
            <a:endParaRPr lang="en-US" sz="800" i="1">
              <a:solidFill>
                <a:schemeClr val="accent2"/>
              </a:solidFill>
              <a:latin typeface="Sniglet" panose="020B0604020202020204" charset="0"/>
            </a:endParaRPr>
          </a:p>
          <a:p>
            <a:pPr>
              <a:buNone/>
            </a:pPr>
            <a:r>
              <a:rPr lang="en-US" sz="800" i="1">
                <a:solidFill>
                  <a:schemeClr val="accent2"/>
                </a:solidFill>
                <a:latin typeface="Sniglet" panose="020B0604020202020204" charset="0"/>
              </a:rPr>
              <a:t>📍 Local Colleges &amp; Community </a:t>
            </a:r>
            <a:r>
              <a:rPr lang="en-US" sz="800" i="1" err="1">
                <a:solidFill>
                  <a:schemeClr val="accent2"/>
                </a:solidFill>
                <a:latin typeface="Sniglet" panose="020B0604020202020204" charset="0"/>
              </a:rPr>
              <a:t>Centres</a:t>
            </a:r>
            <a:endParaRPr lang="en-US" sz="800" i="1">
              <a:solidFill>
                <a:schemeClr val="accent2"/>
              </a:solidFill>
              <a:latin typeface="Sniglet" panose="020B0604020202020204" charset="0"/>
            </a:endParaRPr>
          </a:p>
          <a:p>
            <a:pPr>
              <a:buNone/>
            </a:pPr>
            <a:r>
              <a:rPr lang="en-US" sz="800" i="1">
                <a:solidFill>
                  <a:schemeClr val="accent2"/>
                </a:solidFill>
                <a:latin typeface="Sniglet" panose="020B0604020202020204" charset="0"/>
              </a:rPr>
              <a:t>📱 Follow @FutureFuel</a:t>
            </a:r>
          </a:p>
          <a:p>
            <a:pPr>
              <a:buNone/>
            </a:pPr>
            <a:r>
              <a:rPr lang="en-US" sz="800" i="1">
                <a:solidFill>
                  <a:schemeClr val="accent2"/>
                </a:solidFill>
                <a:latin typeface="Sniglet" panose="020B0604020202020204" charset="0"/>
              </a:rPr>
              <a:t>🌱 Eat Smart Today. Thrive Tomorrow.</a:t>
            </a:r>
          </a:p>
          <a:p>
            <a:endParaRPr lang="en-GB" sz="800" i="1"/>
          </a:p>
        </p:txBody>
      </p:sp>
    </p:spTree>
    <p:extLst>
      <p:ext uri="{BB962C8B-B14F-4D97-AF65-F5344CB8AC3E}">
        <p14:creationId xmlns:p14="http://schemas.microsoft.com/office/powerpoint/2010/main" val="3299925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 name="TextBox 7"/>
          <p:cNvSpPr txBox="1"/>
          <p:nvPr/>
        </p:nvSpPr>
        <p:spPr>
          <a:xfrm>
            <a:off x="6769570" y="1476914"/>
            <a:ext cx="4771178" cy="4737619"/>
          </a:xfrm>
          <a:prstGeom prst="rect">
            <a:avLst/>
          </a:prstGeom>
        </p:spPr>
        <p:txBody>
          <a:bodyPr vert="horz" lIns="91440" tIns="45720" rIns="91440" bIns="4572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28600" indent="-228600" defTabSz="914400">
              <a:lnSpc>
                <a:spcPct val="90000"/>
              </a:lnSpc>
              <a:spcAft>
                <a:spcPts val="600"/>
              </a:spcAft>
              <a:buFont typeface="Arial" panose="020B0604020202020204" pitchFamily="34" charset="0"/>
              <a:buChar char="•"/>
            </a:pPr>
            <a:r>
              <a:rPr lang="en-US" sz="1400">
                <a:sym typeface="TT Norms"/>
              </a:rPr>
              <a:t>Future Fuel is a realistic and accessible public health campaign</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Encourages healthy nutrition </a:t>
            </a:r>
            <a:r>
              <a:rPr lang="en-US" sz="1400" err="1">
                <a:sym typeface="TT Norms"/>
              </a:rPr>
              <a:t>behaviours</a:t>
            </a:r>
            <a:r>
              <a:rPr lang="en-US" sz="1400">
                <a:sym typeface="TT Norms"/>
              </a:rPr>
              <a:t> among young people aged 16–24</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Promotes prevention, education, and sustainable lifestyle changes</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Supports both physical and mental wellbeing</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Uses engaging activities, digital media, and strong partnerships</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Aims to reduce future diet-related illnesses and improve long-term health outcomes</a:t>
            </a:r>
            <a:endParaRPr lang="en-US" sz="1400">
              <a:ea typeface="Calibri"/>
              <a:cs typeface="Calibri"/>
            </a:endParaRPr>
          </a:p>
        </p:txBody>
      </p:sp>
      <p:grpSp>
        <p:nvGrpSpPr>
          <p:cNvPr id="3" name="Group 3"/>
          <p:cNvGrpSpPr/>
          <p:nvPr/>
        </p:nvGrpSpPr>
        <p:grpSpPr>
          <a:xfrm>
            <a:off x="838199" y="1138258"/>
            <a:ext cx="5440195" cy="4468595"/>
            <a:chOff x="0" y="0"/>
            <a:chExt cx="1433909" cy="1177818"/>
          </a:xfrm>
        </p:grpSpPr>
        <p:sp>
          <p:nvSpPr>
            <p:cNvPr id="4" name="Freeform 4"/>
            <p:cNvSpPr/>
            <p:nvPr/>
          </p:nvSpPr>
          <p:spPr>
            <a:xfrm>
              <a:off x="0" y="0"/>
              <a:ext cx="1433909" cy="1177818"/>
            </a:xfrm>
            <a:custGeom>
              <a:avLst/>
              <a:gdLst/>
              <a:ahLst/>
              <a:cxnLst/>
              <a:rect l="l" t="t" r="r" b="b"/>
              <a:pathLst>
                <a:path w="1433909" h="1177818">
                  <a:moveTo>
                    <a:pt x="0" y="0"/>
                  </a:moveTo>
                  <a:lnTo>
                    <a:pt x="1433909" y="0"/>
                  </a:lnTo>
                  <a:lnTo>
                    <a:pt x="1433909" y="1177818"/>
                  </a:lnTo>
                  <a:lnTo>
                    <a:pt x="0" y="1177818"/>
                  </a:lnTo>
                  <a:close/>
                </a:path>
              </a:pathLst>
            </a:custGeom>
            <a:blipFill>
              <a:blip r:embed="rId2"/>
              <a:stretch>
                <a:fillRect l="-11528" r="-11528"/>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Tree>
    <p:extLst>
      <p:ext uri="{BB962C8B-B14F-4D97-AF65-F5344CB8AC3E}">
        <p14:creationId xmlns:p14="http://schemas.microsoft.com/office/powerpoint/2010/main" val="14538484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8458E-C66A-A284-EFDD-3BA7A37779AF}"/>
              </a:ext>
            </a:extLst>
          </p:cNvPr>
          <p:cNvSpPr>
            <a:spLocks noGrp="1"/>
          </p:cNvSpPr>
          <p:nvPr>
            <p:ph type="ctrTitle"/>
          </p:nvPr>
        </p:nvSpPr>
        <p:spPr>
          <a:xfrm>
            <a:off x="1524000" y="1041400"/>
            <a:ext cx="9144000" cy="2387600"/>
          </a:xfrm>
          <a:solidFill>
            <a:srgbClr val="90AB74"/>
          </a:solidFill>
        </p:spPr>
        <p:txBody>
          <a:bodyPr>
            <a:normAutofit/>
          </a:bodyPr>
          <a:lstStyle/>
          <a:p>
            <a:r>
              <a:rPr lang="en-US" sz="3200">
                <a:latin typeface="Arial" panose="020B0604020202020204" pitchFamily="34" charset="0"/>
                <a:cs typeface="Arial" panose="020B0604020202020204" pitchFamily="34" charset="0"/>
              </a:rPr>
              <a:t>"working with individuals before they have an illness</a:t>
            </a:r>
            <a:r>
              <a:rPr lang="en-GB" sz="3200">
                <a:latin typeface="Arial" panose="020B0604020202020204" pitchFamily="34" charset="0"/>
                <a:cs typeface="Arial" panose="020B0604020202020204" pitchFamily="34" charset="0"/>
              </a:rPr>
              <a:t>”- </a:t>
            </a:r>
            <a:r>
              <a:rPr lang="en-US" sz="3200">
                <a:latin typeface="Arial" panose="020B0604020202020204" pitchFamily="34" charset="0"/>
                <a:cs typeface="Arial" panose="020B0604020202020204" pitchFamily="34" charset="0"/>
              </a:rPr>
              <a:t>to prevent a disease occurring</a:t>
            </a:r>
            <a:r>
              <a:rPr lang="en-GB" sz="3200">
                <a:latin typeface="Arial" panose="020B0604020202020204" pitchFamily="34" charset="0"/>
                <a:cs typeface="Arial" panose="020B0604020202020204" pitchFamily="34" charset="0"/>
              </a:rPr>
              <a:t> In the near future. </a:t>
            </a:r>
            <a:endParaRPr lang="en-US" sz="32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BD41091-0CAD-A918-D694-02F48715420A}"/>
              </a:ext>
            </a:extLst>
          </p:cNvPr>
          <p:cNvSpPr>
            <a:spLocks noGrp="1"/>
          </p:cNvSpPr>
          <p:nvPr>
            <p:ph type="subTitle" idx="1"/>
          </p:nvPr>
        </p:nvSpPr>
        <p:spPr>
          <a:solidFill>
            <a:schemeClr val="accent2"/>
          </a:solidFill>
        </p:spPr>
        <p:txBody>
          <a:bodyPr>
            <a:normAutofit/>
          </a:bodyPr>
          <a:lstStyle/>
          <a:p>
            <a:pPr lvl="0"/>
            <a:r>
              <a:rPr lang="en-GB" sz="4800">
                <a:effectLst/>
                <a:latin typeface="Arial" panose="020B0604020202020204" pitchFamily="34" charset="0"/>
                <a:ea typeface="Arial" panose="020B0604020202020204" pitchFamily="34" charset="0"/>
              </a:rPr>
              <a:t>Benefits and challenges </a:t>
            </a:r>
            <a:r>
              <a:rPr lang="en-GB" sz="1100">
                <a:latin typeface="Arial" panose="020B0604020202020204" pitchFamily="34" charset="0"/>
                <a:ea typeface="Times New Roman" panose="02020603050405020304" pitchFamily="18" charset="0"/>
              </a:rPr>
              <a:t>(Nazmin Malik)  </a:t>
            </a:r>
            <a:r>
              <a:rPr lang="en-GB" sz="4800">
                <a:latin typeface="Arial" panose="020B0604020202020204" pitchFamily="34" charset="0"/>
                <a:ea typeface="Times New Roman" panose="02020603050405020304" pitchFamily="18" charset="0"/>
              </a:rPr>
              <a:t>(Task 3)</a:t>
            </a:r>
            <a:endParaRPr lang="en-GB" sz="480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129DF2AC-F6B1-0EF5-85F3-AD2487180ED9}"/>
              </a:ext>
            </a:extLst>
          </p:cNvPr>
          <p:cNvPicPr>
            <a:picLocks noChangeAspect="1"/>
          </p:cNvPicPr>
          <p:nvPr/>
        </p:nvPicPr>
        <p:blipFill>
          <a:blip r:embed="rId2">
            <a:extLst>
              <a:ext uri="{28A0092B-C50C-407E-A947-70E740481C1C}">
                <a14:useLocalDpi xmlns:a14="http://schemas.microsoft.com/office/drawing/2010/main" val="0"/>
              </a:ext>
            </a:extLst>
          </a:blip>
          <a:srcRect l="2246" r="-1"/>
          <a:stretch>
            <a:fillRect/>
          </a:stretch>
        </p:blipFill>
        <p:spPr>
          <a:xfrm rot="1602460">
            <a:off x="9750675" y="855770"/>
            <a:ext cx="994082" cy="1221184"/>
          </a:xfrm>
          <a:prstGeom prst="ellipse">
            <a:avLst/>
          </a:prstGeom>
          <a:ln>
            <a:noFill/>
          </a:ln>
          <a:effectLst>
            <a:softEdge rad="112500"/>
          </a:effectLst>
        </p:spPr>
      </p:pic>
      <p:pic>
        <p:nvPicPr>
          <p:cNvPr id="9" name="Picture 8">
            <a:extLst>
              <a:ext uri="{FF2B5EF4-FFF2-40B4-BE49-F238E27FC236}">
                <a16:creationId xmlns:a16="http://schemas.microsoft.com/office/drawing/2014/main" id="{CE70262F-6030-907B-C972-0DEE7395DF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90783" y="5106097"/>
            <a:ext cx="3043042" cy="1752192"/>
          </a:xfrm>
          <a:prstGeom prst="ellipse">
            <a:avLst/>
          </a:prstGeom>
          <a:ln>
            <a:noFill/>
          </a:ln>
          <a:effectLst>
            <a:softEdge rad="112500"/>
          </a:effectLst>
        </p:spPr>
      </p:pic>
      <p:pic>
        <p:nvPicPr>
          <p:cNvPr id="10" name="Picture 9">
            <a:extLst>
              <a:ext uri="{FF2B5EF4-FFF2-40B4-BE49-F238E27FC236}">
                <a16:creationId xmlns:a16="http://schemas.microsoft.com/office/drawing/2014/main" id="{A3352454-013B-A2CF-F0A2-461F5D3036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62363" y="5106097"/>
            <a:ext cx="1903528" cy="1903528"/>
          </a:xfrm>
          <a:prstGeom prst="ellipse">
            <a:avLst/>
          </a:prstGeom>
          <a:ln>
            <a:noFill/>
          </a:ln>
          <a:effectLst>
            <a:softEdge rad="112500"/>
          </a:effectLst>
        </p:spPr>
      </p:pic>
      <p:pic>
        <p:nvPicPr>
          <p:cNvPr id="11" name="Picture 10">
            <a:extLst>
              <a:ext uri="{FF2B5EF4-FFF2-40B4-BE49-F238E27FC236}">
                <a16:creationId xmlns:a16="http://schemas.microsoft.com/office/drawing/2014/main" id="{8CA05A61-C4EA-0A66-9842-0A3519BABE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69180" y="5002023"/>
            <a:ext cx="1566141" cy="1961755"/>
          </a:xfrm>
          <a:prstGeom prst="ellipse">
            <a:avLst/>
          </a:prstGeom>
          <a:ln>
            <a:noFill/>
          </a:ln>
          <a:effectLst>
            <a:softEdge rad="112500"/>
          </a:effectLst>
        </p:spPr>
      </p:pic>
      <p:pic>
        <p:nvPicPr>
          <p:cNvPr id="12" name="Picture 11">
            <a:extLst>
              <a:ext uri="{FF2B5EF4-FFF2-40B4-BE49-F238E27FC236}">
                <a16:creationId xmlns:a16="http://schemas.microsoft.com/office/drawing/2014/main" id="{656F29DD-3E2D-4A50-CE45-2E41843B7D2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23740" y="4800106"/>
            <a:ext cx="1685827" cy="2057894"/>
          </a:xfrm>
          <a:prstGeom prst="ellipse">
            <a:avLst/>
          </a:prstGeom>
          <a:ln>
            <a:noFill/>
          </a:ln>
          <a:effectLst>
            <a:softEdge rad="112500"/>
          </a:effectLst>
        </p:spPr>
      </p:pic>
      <p:pic>
        <p:nvPicPr>
          <p:cNvPr id="13" name="Picture 12">
            <a:extLst>
              <a:ext uri="{FF2B5EF4-FFF2-40B4-BE49-F238E27FC236}">
                <a16:creationId xmlns:a16="http://schemas.microsoft.com/office/drawing/2014/main" id="{5F14BB6E-78BF-A85E-80D3-39028B911EC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5803" y="5146867"/>
            <a:ext cx="2395550" cy="1559719"/>
          </a:xfrm>
          <a:prstGeom prst="ellipse">
            <a:avLst/>
          </a:prstGeom>
          <a:ln>
            <a:noFill/>
          </a:ln>
          <a:effectLst>
            <a:softEdge rad="112500"/>
          </a:effectLst>
        </p:spPr>
      </p:pic>
      <p:pic>
        <p:nvPicPr>
          <p:cNvPr id="14" name="Picture 13">
            <a:extLst>
              <a:ext uri="{FF2B5EF4-FFF2-40B4-BE49-F238E27FC236}">
                <a16:creationId xmlns:a16="http://schemas.microsoft.com/office/drawing/2014/main" id="{29D670E3-D87D-76BC-11F9-062A8986D03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000264" y="5293076"/>
            <a:ext cx="2038967" cy="1353176"/>
          </a:xfrm>
          <a:prstGeom prst="ellipse">
            <a:avLst/>
          </a:prstGeom>
          <a:ln>
            <a:noFill/>
          </a:ln>
          <a:effectLst>
            <a:softEdge rad="112500"/>
          </a:effectLst>
        </p:spPr>
      </p:pic>
      <p:pic>
        <p:nvPicPr>
          <p:cNvPr id="15" name="Picture 14">
            <a:extLst>
              <a:ext uri="{FF2B5EF4-FFF2-40B4-BE49-F238E27FC236}">
                <a16:creationId xmlns:a16="http://schemas.microsoft.com/office/drawing/2014/main" id="{2E77A345-1B16-86AE-D704-C604F3F8C25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258584" y="5002023"/>
            <a:ext cx="1628248" cy="1448937"/>
          </a:xfrm>
          <a:prstGeom prst="ellipse">
            <a:avLst/>
          </a:prstGeom>
          <a:ln>
            <a:noFill/>
          </a:ln>
          <a:effectLst>
            <a:softEdge rad="112500"/>
          </a:effectLst>
        </p:spPr>
      </p:pic>
    </p:spTree>
    <p:extLst>
      <p:ext uri="{BB962C8B-B14F-4D97-AF65-F5344CB8AC3E}">
        <p14:creationId xmlns:p14="http://schemas.microsoft.com/office/powerpoint/2010/main" val="1630446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8B1FCEF0-C115-B0C8-1D8D-4FD3DA696E74}"/>
              </a:ext>
            </a:extLst>
          </p:cNvPr>
          <p:cNvSpPr txBox="1"/>
          <p:nvPr/>
        </p:nvSpPr>
        <p:spPr>
          <a:xfrm>
            <a:off x="3721637" y="1055069"/>
            <a:ext cx="2353013" cy="2246769"/>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buNone/>
            </a:pPr>
            <a:r>
              <a:rPr lang="en-GB" sz="1400" b="1">
                <a:latin typeface="Arial" panose="020B0604020202020204" pitchFamily="34" charset="0"/>
                <a:cs typeface="Arial" panose="020B0604020202020204" pitchFamily="34" charset="0"/>
              </a:rPr>
              <a:t>Future Disease Prevention</a:t>
            </a:r>
          </a:p>
          <a:p>
            <a:pPr>
              <a:buNone/>
            </a:pPr>
            <a:r>
              <a:rPr lang="en-GB" sz="1400">
                <a:latin typeface="Arial" panose="020B0604020202020204" pitchFamily="34" charset="0"/>
                <a:cs typeface="Arial" panose="020B0604020202020204" pitchFamily="34" charset="0"/>
              </a:rPr>
              <a:t>Healthy dietary behaviours established during young adulthood may reduce the future risk of:</a:t>
            </a:r>
          </a:p>
          <a:p>
            <a:pPr>
              <a:buFont typeface="Arial" panose="020B0604020202020204" pitchFamily="34" charset="0"/>
              <a:buChar char="•"/>
            </a:pPr>
            <a:r>
              <a:rPr lang="en-GB" sz="1400">
                <a:latin typeface="Arial" panose="020B0604020202020204" pitchFamily="34" charset="0"/>
                <a:cs typeface="Arial" panose="020B0604020202020204" pitchFamily="34" charset="0"/>
              </a:rPr>
              <a:t>  Type 2 Diabetes </a:t>
            </a:r>
          </a:p>
          <a:p>
            <a:pPr>
              <a:buFont typeface="Arial" panose="020B0604020202020204" pitchFamily="34" charset="0"/>
              <a:buChar char="•"/>
            </a:pPr>
            <a:r>
              <a:rPr lang="en-GB" sz="1400">
                <a:latin typeface="Arial" panose="020B0604020202020204" pitchFamily="34" charset="0"/>
                <a:cs typeface="Arial" panose="020B0604020202020204" pitchFamily="34" charset="0"/>
              </a:rPr>
              <a:t>  Cardiovascular Disease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Obesity </a:t>
            </a:r>
          </a:p>
          <a:p>
            <a:pPr>
              <a:buFont typeface="Arial" panose="020B0604020202020204" pitchFamily="34" charset="0"/>
              <a:buChar char="•"/>
            </a:pPr>
            <a:r>
              <a:rPr lang="en-GB" sz="1400">
                <a:latin typeface="Arial" panose="020B0604020202020204" pitchFamily="34" charset="0"/>
                <a:cs typeface="Arial" panose="020B0604020202020204" pitchFamily="34" charset="0"/>
              </a:rPr>
              <a:t>  Hypertension</a:t>
            </a:r>
          </a:p>
        </p:txBody>
      </p:sp>
      <p:sp>
        <p:nvSpPr>
          <p:cNvPr id="20" name="TextBox 19">
            <a:extLst>
              <a:ext uri="{FF2B5EF4-FFF2-40B4-BE49-F238E27FC236}">
                <a16:creationId xmlns:a16="http://schemas.microsoft.com/office/drawing/2014/main" id="{27FBEEE0-AB79-7E81-9788-FC83D0D467D6}"/>
              </a:ext>
            </a:extLst>
          </p:cNvPr>
          <p:cNvSpPr txBox="1"/>
          <p:nvPr/>
        </p:nvSpPr>
        <p:spPr>
          <a:xfrm>
            <a:off x="290866" y="3764963"/>
            <a:ext cx="3978176" cy="1815882"/>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a:buNone/>
            </a:pPr>
            <a:r>
              <a:rPr lang="en-GB" sz="1600" b="1">
                <a:latin typeface="Arial" panose="020B0604020202020204" pitchFamily="34" charset="0"/>
                <a:cs typeface="Arial" panose="020B0604020202020204" pitchFamily="34" charset="0"/>
              </a:rPr>
              <a:t>Key Benefits</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 Increased energy levels and reduced fatigue</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 Improved immune function</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 Better cardiovascular health</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Healthy weight maintenance</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 Improved physical performance</a:t>
            </a:r>
          </a:p>
        </p:txBody>
      </p:sp>
      <p:pic>
        <p:nvPicPr>
          <p:cNvPr id="46" name="Picture 45">
            <a:extLst>
              <a:ext uri="{FF2B5EF4-FFF2-40B4-BE49-F238E27FC236}">
                <a16:creationId xmlns:a16="http://schemas.microsoft.com/office/drawing/2014/main" id="{F75AD90A-7896-13E1-98AC-F3D4249432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72500" y="19682"/>
            <a:ext cx="3619500" cy="1099506"/>
          </a:xfrm>
          <a:prstGeom prst="rect">
            <a:avLst/>
          </a:prstGeom>
        </p:spPr>
      </p:pic>
      <p:sp>
        <p:nvSpPr>
          <p:cNvPr id="37" name="TextBox 36">
            <a:extLst>
              <a:ext uri="{FF2B5EF4-FFF2-40B4-BE49-F238E27FC236}">
                <a16:creationId xmlns:a16="http://schemas.microsoft.com/office/drawing/2014/main" id="{ACFA30E8-E7A8-652A-01C3-7DB89DC2B281}"/>
              </a:ext>
            </a:extLst>
          </p:cNvPr>
          <p:cNvSpPr txBox="1"/>
          <p:nvPr/>
        </p:nvSpPr>
        <p:spPr>
          <a:xfrm>
            <a:off x="4261198" y="3250965"/>
            <a:ext cx="4266140" cy="1077218"/>
          </a:xfrm>
          <a:prstGeom prst="rect">
            <a:avLst/>
          </a:prstGeom>
          <a:solidFill>
            <a:srgbClr val="E9F3DD"/>
          </a:solidFill>
          <a:ln>
            <a:solidFill>
              <a:srgbClr val="A2DEE0"/>
            </a:solidFill>
          </a:ln>
        </p:spPr>
        <p:txBody>
          <a:bodyPr wrap="square" rtlCol="0">
            <a:spAutoFit/>
          </a:bodyPr>
          <a:lstStyle/>
          <a:p>
            <a:pPr algn="l"/>
            <a:r>
              <a:rPr lang="en-GB" sz="1600">
                <a:latin typeface="Arial" panose="020B0604020202020204" pitchFamily="34" charset="0"/>
                <a:cs typeface="Arial" panose="020B0604020202020204" pitchFamily="34" charset="0"/>
              </a:rPr>
              <a:t>Establishing healthier dietary behaviours during young adulthood may improve current physical wellbeing while reducing the future risk of chronic disease (WHO, 2024).</a:t>
            </a:r>
            <a:endParaRPr lang="en-US" sz="16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64F3E7D-AB7D-0439-75A7-0AE1B59AF9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8173" y="737011"/>
            <a:ext cx="3669414" cy="3591172"/>
          </a:xfrm>
          <a:prstGeom prst="rect">
            <a:avLst/>
          </a:prstGeom>
        </p:spPr>
      </p:pic>
      <p:sp>
        <p:nvSpPr>
          <p:cNvPr id="5" name="Rectangle: Single Corner Snipped 4">
            <a:extLst>
              <a:ext uri="{FF2B5EF4-FFF2-40B4-BE49-F238E27FC236}">
                <a16:creationId xmlns:a16="http://schemas.microsoft.com/office/drawing/2014/main" id="{1C4B38F4-0865-BFCB-26A8-62AD95DDF186}"/>
              </a:ext>
            </a:extLst>
          </p:cNvPr>
          <p:cNvSpPr/>
          <p:nvPr/>
        </p:nvSpPr>
        <p:spPr>
          <a:xfrm>
            <a:off x="0" y="6465094"/>
            <a:ext cx="10537031" cy="373225"/>
          </a:xfrm>
          <a:prstGeom prst="snip1Rect">
            <a:avLst>
              <a:gd name="adj" fmla="val 50000"/>
            </a:avLst>
          </a:prstGeom>
          <a:solidFill>
            <a:srgbClr val="31524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Arial" panose="020B0604020202020204" pitchFamily="34" charset="0"/>
                <a:cs typeface="Arial" panose="020B0604020202020204" pitchFamily="34" charset="0"/>
              </a:rPr>
              <a:t>Healthy Eating </a:t>
            </a:r>
            <a:r>
              <a:rPr lang="en-GB" sz="2000">
                <a:solidFill>
                  <a:schemeClr val="bg1"/>
                </a:solidFill>
                <a:latin typeface="Arial" panose="020B0604020202020204" pitchFamily="34" charset="0"/>
                <a:cs typeface="Arial" panose="020B0604020202020204" pitchFamily="34" charset="0"/>
              </a:rPr>
              <a:t> today </a:t>
            </a:r>
            <a:r>
              <a:rPr lang="en-GB" sz="2000">
                <a:solidFill>
                  <a:schemeClr val="accent2"/>
                </a:solidFill>
                <a:latin typeface="Arial" panose="020B0604020202020204" pitchFamily="34" charset="0"/>
                <a:cs typeface="Arial" panose="020B0604020202020204" pitchFamily="34" charset="0"/>
              </a:rPr>
              <a:t>Protects  </a:t>
            </a:r>
            <a:r>
              <a:rPr lang="en-GB" sz="2000">
                <a:solidFill>
                  <a:schemeClr val="bg1"/>
                </a:solidFill>
                <a:latin typeface="Arial" panose="020B0604020202020204" pitchFamily="34" charset="0"/>
                <a:cs typeface="Arial" panose="020B0604020202020204" pitchFamily="34" charset="0"/>
              </a:rPr>
              <a:t>your Health tomorrow. </a:t>
            </a:r>
            <a:endParaRPr lang="en-US" sz="2000">
              <a:latin typeface="Arial" panose="020B0604020202020204" pitchFamily="34" charset="0"/>
              <a:cs typeface="Arial" panose="020B0604020202020204" pitchFamily="34" charset="0"/>
            </a:endParaRPr>
          </a:p>
        </p:txBody>
      </p:sp>
      <p:sp>
        <p:nvSpPr>
          <p:cNvPr id="7" name="Rectangle: Single Corner Snipped 6">
            <a:extLst>
              <a:ext uri="{FF2B5EF4-FFF2-40B4-BE49-F238E27FC236}">
                <a16:creationId xmlns:a16="http://schemas.microsoft.com/office/drawing/2014/main" id="{89532823-7E09-9617-0017-055187A02A3C}"/>
              </a:ext>
            </a:extLst>
          </p:cNvPr>
          <p:cNvSpPr/>
          <p:nvPr/>
        </p:nvSpPr>
        <p:spPr>
          <a:xfrm rot="10800000" flipV="1">
            <a:off x="10220064" y="6465094"/>
            <a:ext cx="1904999" cy="392905"/>
          </a:xfrm>
          <a:prstGeom prst="snip1Rect">
            <a:avLst>
              <a:gd name="adj" fmla="val 38096"/>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TextBox 46">
            <a:extLst>
              <a:ext uri="{FF2B5EF4-FFF2-40B4-BE49-F238E27FC236}">
                <a16:creationId xmlns:a16="http://schemas.microsoft.com/office/drawing/2014/main" id="{5D812AD2-2CB2-A49B-63DE-5EC8190B338A}"/>
              </a:ext>
            </a:extLst>
          </p:cNvPr>
          <p:cNvSpPr txBox="1"/>
          <p:nvPr/>
        </p:nvSpPr>
        <p:spPr>
          <a:xfrm>
            <a:off x="290866" y="1005260"/>
            <a:ext cx="3234926" cy="2831544"/>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l"/>
            <a:r>
              <a:rPr lang="en-GB" b="1">
                <a:latin typeface="Arial" panose="020B0604020202020204" pitchFamily="34" charset="0"/>
                <a:cs typeface="Arial" panose="020B0604020202020204" pitchFamily="34" charset="0"/>
              </a:rPr>
              <a:t>Why this matters ?</a:t>
            </a:r>
          </a:p>
          <a:p>
            <a:pPr algn="l"/>
            <a:r>
              <a:rPr lang="en-GB" sz="1600">
                <a:latin typeface="Arial" panose="020B0604020202020204" pitchFamily="34" charset="0"/>
                <a:cs typeface="Arial" panose="020B0604020202020204" pitchFamily="34" charset="0"/>
              </a:rPr>
              <a:t>
Young adulthood is a critical stage during which lifelong dietary behaviours become established. Improving dietary behaviour during this period can positively influence physical health outcomes and reduce future disease risk (World Health Organization, 2024).</a:t>
            </a:r>
            <a:endParaRPr lang="en-US" sz="1600">
              <a:latin typeface="Arial" panose="020B0604020202020204" pitchFamily="34" charset="0"/>
              <a:cs typeface="Arial" panose="020B0604020202020204" pitchFamily="34" charset="0"/>
            </a:endParaRPr>
          </a:p>
        </p:txBody>
      </p:sp>
      <p:pic>
        <p:nvPicPr>
          <p:cNvPr id="49" name="Picture 48">
            <a:extLst>
              <a:ext uri="{FF2B5EF4-FFF2-40B4-BE49-F238E27FC236}">
                <a16:creationId xmlns:a16="http://schemas.microsoft.com/office/drawing/2014/main" id="{46D770DF-358E-84F8-A5C1-CEF96A52F633}"/>
              </a:ext>
            </a:extLst>
          </p:cNvPr>
          <p:cNvPicPr>
            <a:picLocks noChangeAspect="1"/>
          </p:cNvPicPr>
          <p:nvPr/>
        </p:nvPicPr>
        <p:blipFill>
          <a:blip r:embed="rId2">
            <a:extLst>
              <a:ext uri="{28A0092B-C50C-407E-A947-70E740481C1C}">
                <a14:useLocalDpi xmlns:a14="http://schemas.microsoft.com/office/drawing/2010/main" val="0"/>
              </a:ext>
            </a:extLst>
          </a:blip>
          <a:srcRect t="-21680" r="73484" b="21904"/>
          <a:stretch>
            <a:fillRect/>
          </a:stretch>
        </p:blipFill>
        <p:spPr>
          <a:xfrm>
            <a:off x="8164902" y="4083653"/>
            <a:ext cx="627855" cy="717688"/>
          </a:xfrm>
          <a:prstGeom prst="rect">
            <a:avLst/>
          </a:prstGeom>
        </p:spPr>
      </p:pic>
      <p:sp>
        <p:nvSpPr>
          <p:cNvPr id="36" name="TextBox 35">
            <a:extLst>
              <a:ext uri="{FF2B5EF4-FFF2-40B4-BE49-F238E27FC236}">
                <a16:creationId xmlns:a16="http://schemas.microsoft.com/office/drawing/2014/main" id="{9025A851-7DF8-34EA-E482-171B764E3188}"/>
              </a:ext>
            </a:extLst>
          </p:cNvPr>
          <p:cNvSpPr txBox="1"/>
          <p:nvPr/>
        </p:nvSpPr>
        <p:spPr>
          <a:xfrm>
            <a:off x="4215722" y="4757567"/>
            <a:ext cx="7685412" cy="1600438"/>
          </a:xfrm>
          <a:prstGeom prst="rect">
            <a:avLst/>
          </a:prstGeom>
          <a:solidFill>
            <a:srgbClr val="D2DDC7"/>
          </a:solidFill>
        </p:spPr>
        <p:txBody>
          <a:bodyPr wrap="square" rtlCol="0">
            <a:spAutoFit/>
          </a:bodyPr>
          <a:lstStyle/>
          <a:p>
            <a:pPr algn="l"/>
            <a:r>
              <a:rPr lang="en-GB" sz="1400">
                <a:latin typeface="Arial" panose="020B0604020202020204" pitchFamily="34" charset="0"/>
                <a:cs typeface="Arial" panose="020B0604020202020204" pitchFamily="34" charset="0"/>
              </a:rPr>
              <a:t>Whilst previous Birmingham initiatives, such as the Childhood Obesity Trailblazer Programme, have focused on obesity prevention and creating healthier food environments (Birmingham City Council, 2026).Future-Fuel addresses an important gap by targeting young adults aged 16–24 years. Unlike traditional nutrition campaigns that emphasise weight loss and future disease risk, Future-Fuel focuses on outcomes that are immediately relevant to young adults, including energy, mood, concentration and academic performance, whilst simultaneously supporting long-term health and disease prevention.</a:t>
            </a:r>
          </a:p>
        </p:txBody>
      </p:sp>
      <p:sp>
        <p:nvSpPr>
          <p:cNvPr id="2" name="TextBox 1">
            <a:extLst>
              <a:ext uri="{FF2B5EF4-FFF2-40B4-BE49-F238E27FC236}">
                <a16:creationId xmlns:a16="http://schemas.microsoft.com/office/drawing/2014/main" id="{A6F311BC-22BC-4347-1FC7-B8F65F64BB22}"/>
              </a:ext>
            </a:extLst>
          </p:cNvPr>
          <p:cNvSpPr txBox="1"/>
          <p:nvPr/>
        </p:nvSpPr>
        <p:spPr>
          <a:xfrm>
            <a:off x="4186726" y="4443915"/>
            <a:ext cx="3399328" cy="369332"/>
          </a:xfrm>
          <a:prstGeom prst="rect">
            <a:avLst/>
          </a:prstGeom>
          <a:noFill/>
        </p:spPr>
        <p:txBody>
          <a:bodyPr wrap="square" rtlCol="0">
            <a:spAutoFit/>
          </a:bodyPr>
          <a:lstStyle/>
          <a:p>
            <a:pPr algn="l"/>
            <a:r>
              <a:rPr lang="en-US" b="1"/>
              <a:t>Why Future-Fuel Is Different</a:t>
            </a:r>
          </a:p>
        </p:txBody>
      </p:sp>
      <p:sp>
        <p:nvSpPr>
          <p:cNvPr id="3" name="TextBox 2">
            <a:extLst>
              <a:ext uri="{FF2B5EF4-FFF2-40B4-BE49-F238E27FC236}">
                <a16:creationId xmlns:a16="http://schemas.microsoft.com/office/drawing/2014/main" id="{70D522CC-EBAA-3B24-F83B-11CCF1C1836B}"/>
              </a:ext>
            </a:extLst>
          </p:cNvPr>
          <p:cNvSpPr txBox="1"/>
          <p:nvPr/>
        </p:nvSpPr>
        <p:spPr>
          <a:xfrm>
            <a:off x="6074650" y="1270705"/>
            <a:ext cx="2452688" cy="1754326"/>
          </a:xfrm>
          <a:prstGeom prst="rect">
            <a:avLst/>
          </a:prstGeom>
          <a:noFill/>
        </p:spPr>
        <p:txBody>
          <a:bodyPr wrap="square" rtlCol="0">
            <a:spAutoFit/>
          </a:bodyPr>
          <a:lstStyle/>
          <a:p>
            <a:pPr algn="l"/>
            <a:r>
              <a:rPr lang="en-GB" sz="1200" b="1">
                <a:latin typeface="Arial" panose="020B0604020202020204" pitchFamily="34" charset="0"/>
                <a:cs typeface="Arial" panose="020B0604020202020204" pitchFamily="34" charset="0"/>
              </a:rPr>
              <a:t>Critical Evaluation</a:t>
            </a:r>
            <a:r>
              <a:rPr lang="en-GB" sz="1200">
                <a:latin typeface="Arial" panose="020B0604020202020204" pitchFamily="34" charset="0"/>
                <a:cs typeface="Arial" panose="020B0604020202020204" pitchFamily="34" charset="0"/>
              </a:rPr>
              <a:t>
Research suggests that young adults are often more motivated by immediate benefits than future health risks, meaning health promotion campaigns should emphasise short-term outcomes alongside disease prevention (Deliens et al., 2014).</a:t>
            </a:r>
            <a:endParaRPr lang="en-US" sz="12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C261739-121A-162A-40EF-6AF1850101D5}"/>
              </a:ext>
            </a:extLst>
          </p:cNvPr>
          <p:cNvSpPr txBox="1"/>
          <p:nvPr/>
        </p:nvSpPr>
        <p:spPr>
          <a:xfrm>
            <a:off x="290866" y="5526072"/>
            <a:ext cx="3559895" cy="954107"/>
          </a:xfrm>
          <a:prstGeom prst="rect">
            <a:avLst/>
          </a:prstGeom>
          <a:solidFill>
            <a:schemeClr val="accent2"/>
          </a:solidFill>
        </p:spPr>
        <p:txBody>
          <a:bodyPr wrap="square" rtlCol="0">
            <a:spAutoFit/>
          </a:bodyPr>
          <a:lstStyle/>
          <a:p>
            <a:pPr algn="l"/>
            <a:r>
              <a:rPr lang="en-GB" sz="1400">
                <a:latin typeface="Arial" panose="020B0604020202020204" pitchFamily="34" charset="0"/>
                <a:cs typeface="Arial" panose="020B0604020202020204" pitchFamily="34" charset="0"/>
              </a:rPr>
              <a:t>Poor diet contributes to approximately 1 in 5 deaths globally through cardiovascular disease, Type 2 diabetes and certain cancers (WHO, 2023).</a:t>
            </a:r>
            <a:endParaRPr lang="en-US" sz="140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E0FE9502-0049-A610-B223-57FF39B9FE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939241">
            <a:off x="2947566" y="6235266"/>
            <a:ext cx="660279" cy="356657"/>
          </a:xfrm>
          <a:prstGeom prst="rect">
            <a:avLst/>
          </a:prstGeom>
        </p:spPr>
      </p:pic>
      <p:sp>
        <p:nvSpPr>
          <p:cNvPr id="8" name="TextBox 7">
            <a:extLst>
              <a:ext uri="{FF2B5EF4-FFF2-40B4-BE49-F238E27FC236}">
                <a16:creationId xmlns:a16="http://schemas.microsoft.com/office/drawing/2014/main" id="{6EE07DBF-8561-691F-1A4E-858DBF566604}"/>
              </a:ext>
            </a:extLst>
          </p:cNvPr>
          <p:cNvSpPr txBox="1"/>
          <p:nvPr/>
        </p:nvSpPr>
        <p:spPr>
          <a:xfrm>
            <a:off x="2343512" y="-68759"/>
            <a:ext cx="6084661" cy="1200329"/>
          </a:xfrm>
          <a:prstGeom prst="rect">
            <a:avLst/>
          </a:prstGeom>
          <a:solidFill>
            <a:schemeClr val="accent2"/>
          </a:solidFill>
        </p:spPr>
        <p:txBody>
          <a:bodyPr wrap="square" rtlCol="0">
            <a:spAutoFit/>
          </a:bodyPr>
          <a:lstStyle/>
          <a:p>
            <a:pPr algn="l"/>
            <a:r>
              <a:rPr lang="en-GB" sz="2400" b="1">
                <a:latin typeface="Arial" panose="020B0604020202020204" pitchFamily="34" charset="0"/>
                <a:cs typeface="Arial" panose="020B0604020202020204" pitchFamily="34" charset="0"/>
              </a:rPr>
              <a:t>Physiological Benefits of Improved Dietary Behaviour in Young Adults (16–24 Years)</a:t>
            </a:r>
            <a:endParaRPr 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679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0F689D0-1CE5-5C6B-7F63-F3106A769C9D}"/>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55FEF633-42E7-5309-E6B8-0920F8F01BDE}"/>
              </a:ext>
            </a:extLst>
          </p:cNvPr>
          <p:cNvSpPr txBox="1"/>
          <p:nvPr/>
        </p:nvSpPr>
        <p:spPr>
          <a:xfrm>
            <a:off x="158437" y="175647"/>
            <a:ext cx="8495706" cy="523220"/>
          </a:xfrm>
          <a:prstGeom prst="rect">
            <a:avLst/>
          </a:prstGeom>
          <a:solidFill>
            <a:srgbClr val="90AB74"/>
          </a:solidFill>
        </p:spPr>
        <p:txBody>
          <a:bodyPr wrap="square">
            <a:spAutoFit/>
          </a:bodyPr>
          <a:lstStyle/>
          <a:p>
            <a:r>
              <a:rPr lang="en-US" sz="2800" b="1">
                <a:latin typeface="Arial" panose="020B0604020202020204" pitchFamily="34" charset="0"/>
                <a:cs typeface="Arial" panose="020B0604020202020204" pitchFamily="34" charset="0"/>
              </a:rPr>
              <a:t>Psychological Benefits of Improved Nutrition</a:t>
            </a:r>
          </a:p>
        </p:txBody>
      </p:sp>
      <p:sp>
        <p:nvSpPr>
          <p:cNvPr id="12" name="TextBox 11">
            <a:extLst>
              <a:ext uri="{FF2B5EF4-FFF2-40B4-BE49-F238E27FC236}">
                <a16:creationId xmlns:a16="http://schemas.microsoft.com/office/drawing/2014/main" id="{A48709CD-CAEB-47AE-736A-D62CA9901810}"/>
              </a:ext>
            </a:extLst>
          </p:cNvPr>
          <p:cNvSpPr txBox="1"/>
          <p:nvPr/>
        </p:nvSpPr>
        <p:spPr>
          <a:xfrm>
            <a:off x="534591" y="814903"/>
            <a:ext cx="6096000" cy="707886"/>
          </a:xfrm>
          <a:prstGeom prst="rect">
            <a:avLst/>
          </a:prstGeom>
          <a:noFill/>
        </p:spPr>
        <p:txBody>
          <a:bodyPr wrap="square">
            <a:spAutoFit/>
          </a:bodyPr>
          <a:lstStyle/>
          <a:p>
            <a:r>
              <a:rPr lang="en-US" sz="2000" b="1">
                <a:solidFill>
                  <a:schemeClr val="accent2"/>
                </a:solidFill>
                <a:latin typeface="Arial" panose="020B0604020202020204" pitchFamily="34" charset="0"/>
                <a:cs typeface="Arial" panose="020B0604020202020204" pitchFamily="34" charset="0"/>
              </a:rPr>
              <a:t>Future-Fuel: Psychological Benefits of Healthy Nutrition</a:t>
            </a:r>
          </a:p>
        </p:txBody>
      </p:sp>
      <p:sp>
        <p:nvSpPr>
          <p:cNvPr id="14" name="TextBox 13">
            <a:extLst>
              <a:ext uri="{FF2B5EF4-FFF2-40B4-BE49-F238E27FC236}">
                <a16:creationId xmlns:a16="http://schemas.microsoft.com/office/drawing/2014/main" id="{5239623B-2DD3-BD5E-D586-D088AA0AD609}"/>
              </a:ext>
            </a:extLst>
          </p:cNvPr>
          <p:cNvSpPr txBox="1"/>
          <p:nvPr/>
        </p:nvSpPr>
        <p:spPr>
          <a:xfrm>
            <a:off x="476250" y="1330492"/>
            <a:ext cx="6096000" cy="923330"/>
          </a:xfrm>
          <a:prstGeom prst="rect">
            <a:avLst/>
          </a:prstGeom>
          <a:noFill/>
        </p:spPr>
        <p:txBody>
          <a:bodyPr wrap="square">
            <a:spAutoFit/>
          </a:bodyPr>
          <a:lstStyle/>
          <a:p>
            <a:r>
              <a:rPr lang="en-US">
                <a:latin typeface="Arial" panose="020B0604020202020204" pitchFamily="34" charset="0"/>
                <a:cs typeface="Arial" panose="020B0604020202020204" pitchFamily="34" charset="0"/>
              </a:rPr>
              <a:t>Emerging evidence suggests that nutrition plays a significant role in mental wellbeing, cognitive performance and emotional regulation among young adults.</a:t>
            </a:r>
          </a:p>
        </p:txBody>
      </p:sp>
      <p:sp>
        <p:nvSpPr>
          <p:cNvPr id="16" name="TextBox 15">
            <a:extLst>
              <a:ext uri="{FF2B5EF4-FFF2-40B4-BE49-F238E27FC236}">
                <a16:creationId xmlns:a16="http://schemas.microsoft.com/office/drawing/2014/main" id="{7003706B-2B40-42A6-3A62-A1B4EC62873F}"/>
              </a:ext>
            </a:extLst>
          </p:cNvPr>
          <p:cNvSpPr txBox="1"/>
          <p:nvPr/>
        </p:nvSpPr>
        <p:spPr>
          <a:xfrm>
            <a:off x="226219" y="2241659"/>
            <a:ext cx="3298031" cy="3539430"/>
          </a:xfrm>
          <a:prstGeom prst="rect">
            <a:avLst/>
          </a:prstGeom>
          <a:noFill/>
        </p:spPr>
        <p:txBody>
          <a:bodyPr wrap="square">
            <a:spAutoFit/>
          </a:bodyPr>
          <a:lstStyle/>
          <a:p>
            <a:r>
              <a:rPr lang="en-US" sz="1600">
                <a:latin typeface="Arial" panose="020B0604020202020204" pitchFamily="34" charset="0"/>
                <a:cs typeface="Arial" panose="020B0604020202020204" pitchFamily="34" charset="0"/>
              </a:rPr>
              <a:t>Key Benefits</a:t>
            </a:r>
            <a:endParaRPr lang="en-GB"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Improved concentration and academic performance through consistent intake of nutrient-dense foods that support brain function (O'Neil et al., 2014).</a:t>
            </a:r>
            <a:endParaRPr lang="en-GB"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Enhanced mood and emotional wellbeing due to improved intake of nutrients associated with neurotransmitter production, including omega-3 fatty acids, B vitamins and iron (Marx et al., 2021).</a:t>
            </a:r>
          </a:p>
        </p:txBody>
      </p:sp>
      <p:sp>
        <p:nvSpPr>
          <p:cNvPr id="18" name="TextBox 17">
            <a:extLst>
              <a:ext uri="{FF2B5EF4-FFF2-40B4-BE49-F238E27FC236}">
                <a16:creationId xmlns:a16="http://schemas.microsoft.com/office/drawing/2014/main" id="{71E15580-2C8A-3377-341C-827411B94FC7}"/>
              </a:ext>
            </a:extLst>
          </p:cNvPr>
          <p:cNvSpPr txBox="1"/>
          <p:nvPr/>
        </p:nvSpPr>
        <p:spPr>
          <a:xfrm>
            <a:off x="3577037" y="2253822"/>
            <a:ext cx="3574256" cy="3785652"/>
          </a:xfrm>
          <a:prstGeom prst="rect">
            <a:avLst/>
          </a:prstGeom>
          <a:noFill/>
        </p:spPr>
        <p:txBody>
          <a:bodyPr wrap="square">
            <a:spAutoFit/>
          </a:bodyPr>
          <a:lstStyle/>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Reduced stress and anxiety symptoms through healthier dietary patterns and improved nutritional status (Firth et al., 2020).</a:t>
            </a:r>
            <a:endParaRPr lang="en-GB"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Improved sleep quality, which is strongly associated with better dietary habits and overall mental health (Gregory and Sadeh, 2016).</a:t>
            </a:r>
            <a:endParaRPr lang="en-GB"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Greater self-esteem and </a:t>
            </a:r>
            <a:r>
              <a:rPr lang="en-GB" sz="1600">
                <a:latin typeface="Arial" panose="020B0604020202020204" pitchFamily="34" charset="0"/>
                <a:cs typeface="Arial" panose="020B0604020202020204" pitchFamily="34" charset="0"/>
              </a:rPr>
              <a:t>confidence </a:t>
            </a:r>
            <a:r>
              <a:rPr lang="en-US" sz="1600">
                <a:latin typeface="Arial" panose="020B0604020202020204" pitchFamily="34" charset="0"/>
                <a:cs typeface="Arial" panose="020B0604020202020204" pitchFamily="34" charset="0"/>
              </a:rPr>
              <a:t> resulting from positive health behavior's and achievement of personal health goals (Michie et al., 2011).</a:t>
            </a:r>
          </a:p>
        </p:txBody>
      </p:sp>
      <p:cxnSp>
        <p:nvCxnSpPr>
          <p:cNvPr id="19" name="Straight Arrow Connector 18">
            <a:extLst>
              <a:ext uri="{FF2B5EF4-FFF2-40B4-BE49-F238E27FC236}">
                <a16:creationId xmlns:a16="http://schemas.microsoft.com/office/drawing/2014/main" id="{65F026E1-FF46-C9C8-1832-2FBD0211278A}"/>
              </a:ext>
            </a:extLst>
          </p:cNvPr>
          <p:cNvCxnSpPr>
            <a:cxnSpLocks/>
          </p:cNvCxnSpPr>
          <p:nvPr/>
        </p:nvCxnSpPr>
        <p:spPr>
          <a:xfrm>
            <a:off x="3524250" y="2774156"/>
            <a:ext cx="0" cy="3429000"/>
          </a:xfrm>
          <a:prstGeom prst="straightConnector1">
            <a:avLst/>
          </a:prstGeom>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9DEC1852-7313-AD43-7F19-E0C5BE6A7E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24838" y="-34318"/>
            <a:ext cx="3619500" cy="1099506"/>
          </a:xfrm>
          <a:prstGeom prst="rect">
            <a:avLst/>
          </a:prstGeom>
        </p:spPr>
      </p:pic>
      <p:pic>
        <p:nvPicPr>
          <p:cNvPr id="32" name="Picture 31">
            <a:extLst>
              <a:ext uri="{FF2B5EF4-FFF2-40B4-BE49-F238E27FC236}">
                <a16:creationId xmlns:a16="http://schemas.microsoft.com/office/drawing/2014/main" id="{004C4D5B-E031-4368-0832-E88D55AC74FF}"/>
              </a:ext>
            </a:extLst>
          </p:cNvPr>
          <p:cNvPicPr>
            <a:picLocks noChangeAspect="1"/>
          </p:cNvPicPr>
          <p:nvPr/>
        </p:nvPicPr>
        <p:blipFill>
          <a:blip r:embed="rId3"/>
          <a:stretch>
            <a:fillRect/>
          </a:stretch>
        </p:blipFill>
        <p:spPr>
          <a:xfrm>
            <a:off x="7589443" y="814903"/>
            <a:ext cx="4067966" cy="2947200"/>
          </a:xfrm>
          <a:prstGeom prst="rect">
            <a:avLst/>
          </a:prstGeom>
        </p:spPr>
      </p:pic>
      <p:sp>
        <p:nvSpPr>
          <p:cNvPr id="27" name="Speech Bubble: Rectangle with Corners Rounded 26">
            <a:extLst>
              <a:ext uri="{FF2B5EF4-FFF2-40B4-BE49-F238E27FC236}">
                <a16:creationId xmlns:a16="http://schemas.microsoft.com/office/drawing/2014/main" id="{069FE042-4584-2A45-FDF9-81F4451687A1}"/>
              </a:ext>
            </a:extLst>
          </p:cNvPr>
          <p:cNvSpPr/>
          <p:nvPr/>
        </p:nvSpPr>
        <p:spPr>
          <a:xfrm>
            <a:off x="7524750" y="3673752"/>
            <a:ext cx="4319588" cy="2369345"/>
          </a:xfrm>
          <a:prstGeom prst="wedgeRoundRectCallout">
            <a:avLst>
              <a:gd name="adj1" fmla="val -39024"/>
              <a:gd name="adj2" fmla="val 79965"/>
              <a:gd name="adj3" fmla="val 16667"/>
            </a:avLst>
          </a:prstGeom>
          <a:solidFill>
            <a:srgbClr val="D2DDC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Future-Fuel aims to support young adults in making informed food choices that enhance both physical and mental wellbeing. By increasing nutritional knowledge and practical cooking skills, participants can develop confidence and independence in managing their health.</a:t>
            </a:r>
          </a:p>
        </p:txBody>
      </p:sp>
      <p:sp>
        <p:nvSpPr>
          <p:cNvPr id="4" name="Rectangle: Single Corner Snipped 3">
            <a:extLst>
              <a:ext uri="{FF2B5EF4-FFF2-40B4-BE49-F238E27FC236}">
                <a16:creationId xmlns:a16="http://schemas.microsoft.com/office/drawing/2014/main" id="{BC3595A4-12E6-CB22-5FD0-5E4BB1C9A4FD}"/>
              </a:ext>
            </a:extLst>
          </p:cNvPr>
          <p:cNvSpPr/>
          <p:nvPr/>
        </p:nvSpPr>
        <p:spPr>
          <a:xfrm>
            <a:off x="-86916" y="6460900"/>
            <a:ext cx="10537031" cy="373225"/>
          </a:xfrm>
          <a:prstGeom prst="snip1Rect">
            <a:avLst>
              <a:gd name="adj" fmla="val 50000"/>
            </a:avLst>
          </a:prstGeom>
          <a:solidFill>
            <a:srgbClr val="31524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Arial" panose="020B0604020202020204" pitchFamily="34" charset="0"/>
                <a:cs typeface="Arial" panose="020B0604020202020204" pitchFamily="34" charset="0"/>
              </a:rPr>
              <a:t>Healthy Eating </a:t>
            </a:r>
            <a:r>
              <a:rPr lang="en-GB" sz="2000">
                <a:solidFill>
                  <a:schemeClr val="bg1"/>
                </a:solidFill>
                <a:latin typeface="Arial" panose="020B0604020202020204" pitchFamily="34" charset="0"/>
                <a:cs typeface="Arial" panose="020B0604020202020204" pitchFamily="34" charset="0"/>
              </a:rPr>
              <a:t> today </a:t>
            </a:r>
            <a:r>
              <a:rPr lang="en-GB" sz="2000">
                <a:solidFill>
                  <a:schemeClr val="accent2"/>
                </a:solidFill>
                <a:latin typeface="Arial" panose="020B0604020202020204" pitchFamily="34" charset="0"/>
                <a:cs typeface="Arial" panose="020B0604020202020204" pitchFamily="34" charset="0"/>
              </a:rPr>
              <a:t>Protects  </a:t>
            </a:r>
            <a:r>
              <a:rPr lang="en-GB" sz="2000">
                <a:solidFill>
                  <a:schemeClr val="bg1"/>
                </a:solidFill>
                <a:latin typeface="Arial" panose="020B0604020202020204" pitchFamily="34" charset="0"/>
                <a:cs typeface="Arial" panose="020B0604020202020204" pitchFamily="34" charset="0"/>
              </a:rPr>
              <a:t>your Health tomorrow. </a:t>
            </a:r>
            <a:endParaRPr lang="en-US" sz="2000">
              <a:latin typeface="Arial" panose="020B0604020202020204" pitchFamily="34" charset="0"/>
              <a:cs typeface="Arial" panose="020B0604020202020204" pitchFamily="34" charset="0"/>
            </a:endParaRPr>
          </a:p>
        </p:txBody>
      </p:sp>
      <p:sp>
        <p:nvSpPr>
          <p:cNvPr id="7" name="Rectangle: Single Corner Snipped 6">
            <a:extLst>
              <a:ext uri="{FF2B5EF4-FFF2-40B4-BE49-F238E27FC236}">
                <a16:creationId xmlns:a16="http://schemas.microsoft.com/office/drawing/2014/main" id="{0CA8DAA7-9860-49E9-8F38-1FFDA215F1AE}"/>
              </a:ext>
            </a:extLst>
          </p:cNvPr>
          <p:cNvSpPr/>
          <p:nvPr/>
        </p:nvSpPr>
        <p:spPr>
          <a:xfrm rot="10800000" flipV="1">
            <a:off x="10220064" y="6465094"/>
            <a:ext cx="1904999" cy="392905"/>
          </a:xfrm>
          <a:prstGeom prst="snip1Rect">
            <a:avLst>
              <a:gd name="adj" fmla="val 38096"/>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C452E70B-6C0E-B720-87B9-F888E24D70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25227" y="778477"/>
            <a:ext cx="845141" cy="844296"/>
          </a:xfrm>
          <a:prstGeom prst="rect">
            <a:avLst/>
          </a:prstGeom>
        </p:spPr>
      </p:pic>
      <p:sp>
        <p:nvSpPr>
          <p:cNvPr id="2" name="TextBox 1">
            <a:extLst>
              <a:ext uri="{FF2B5EF4-FFF2-40B4-BE49-F238E27FC236}">
                <a16:creationId xmlns:a16="http://schemas.microsoft.com/office/drawing/2014/main" id="{83575CC4-78B5-9A0D-EE09-C1D9C699C46C}"/>
              </a:ext>
            </a:extLst>
          </p:cNvPr>
          <p:cNvSpPr txBox="1"/>
          <p:nvPr/>
        </p:nvSpPr>
        <p:spPr>
          <a:xfrm>
            <a:off x="1707059" y="5510987"/>
            <a:ext cx="1828800" cy="954107"/>
          </a:xfrm>
          <a:prstGeom prst="rect">
            <a:avLst/>
          </a:prstGeom>
          <a:solidFill>
            <a:schemeClr val="accent2"/>
          </a:solidFill>
        </p:spPr>
        <p:txBody>
          <a:bodyPr wrap="square" rtlCol="0">
            <a:spAutoFit/>
          </a:bodyPr>
          <a:lstStyle/>
          <a:p>
            <a:pPr algn="l"/>
            <a:r>
              <a:rPr lang="en-GB" sz="1400">
                <a:latin typeface="Arial" panose="020B0604020202020204" pitchFamily="34" charset="0"/>
                <a:cs typeface="Arial" panose="020B0604020202020204" pitchFamily="34" charset="0"/>
              </a:rPr>
              <a:t>1 in 4 young people experience a mental health problem each year (Mind, 2024).</a:t>
            </a:r>
            <a:endParaRPr lang="en-US" sz="140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F459EF75-A1D0-647C-E961-EC52A118295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939241">
            <a:off x="1092536" y="5786718"/>
            <a:ext cx="660279" cy="356657"/>
          </a:xfrm>
          <a:prstGeom prst="rect">
            <a:avLst/>
          </a:prstGeom>
        </p:spPr>
      </p:pic>
    </p:spTree>
    <p:extLst>
      <p:ext uri="{BB962C8B-B14F-4D97-AF65-F5344CB8AC3E}">
        <p14:creationId xmlns:p14="http://schemas.microsoft.com/office/powerpoint/2010/main" val="1652829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BAA641-2FB3-D999-01BF-55977F7735E0}"/>
              </a:ext>
            </a:extLst>
          </p:cNvPr>
          <p:cNvSpPr txBox="1"/>
          <p:nvPr/>
        </p:nvSpPr>
        <p:spPr>
          <a:xfrm>
            <a:off x="238125" y="124897"/>
            <a:ext cx="6096000" cy="830997"/>
          </a:xfrm>
          <a:prstGeom prst="rect">
            <a:avLst/>
          </a:prstGeom>
          <a:solidFill>
            <a:schemeClr val="accent2"/>
          </a:solidFill>
        </p:spPr>
        <p:txBody>
          <a:bodyPr wrap="square">
            <a:spAutoFit/>
          </a:bodyPr>
          <a:lstStyle/>
          <a:p>
            <a:r>
              <a:rPr lang="en-US" sz="2400" b="1">
                <a:latin typeface="Arial" panose="020B0604020202020204" pitchFamily="34" charset="0"/>
                <a:cs typeface="Arial" panose="020B0604020202020204" pitchFamily="34" charset="0"/>
              </a:rPr>
              <a:t>Sociological Benefits of Healthy Nutrition</a:t>
            </a:r>
          </a:p>
        </p:txBody>
      </p:sp>
      <p:sp>
        <p:nvSpPr>
          <p:cNvPr id="7" name="TextBox 6">
            <a:extLst>
              <a:ext uri="{FF2B5EF4-FFF2-40B4-BE49-F238E27FC236}">
                <a16:creationId xmlns:a16="http://schemas.microsoft.com/office/drawing/2014/main" id="{49E8CED6-3C4B-5D37-146F-75CFFA117744}"/>
              </a:ext>
            </a:extLst>
          </p:cNvPr>
          <p:cNvSpPr txBox="1"/>
          <p:nvPr/>
        </p:nvSpPr>
        <p:spPr>
          <a:xfrm>
            <a:off x="238125" y="955894"/>
            <a:ext cx="6096000" cy="400110"/>
          </a:xfrm>
          <a:prstGeom prst="rect">
            <a:avLst/>
          </a:prstGeom>
          <a:noFill/>
        </p:spPr>
        <p:txBody>
          <a:bodyPr wrap="square">
            <a:spAutoFit/>
          </a:bodyPr>
          <a:lstStyle/>
          <a:p>
            <a:r>
              <a:rPr lang="en-US" sz="2000" b="1">
                <a:solidFill>
                  <a:schemeClr val="accent3"/>
                </a:solidFill>
                <a:latin typeface="Arial" panose="020B0604020202020204" pitchFamily="34" charset="0"/>
                <a:cs typeface="Arial" panose="020B0604020202020204" pitchFamily="34" charset="0"/>
              </a:rPr>
              <a:t>Future-Fuel: Social Benefits of Healthy Nutrition</a:t>
            </a:r>
          </a:p>
        </p:txBody>
      </p:sp>
      <p:pic>
        <p:nvPicPr>
          <p:cNvPr id="9" name="Picture 8">
            <a:extLst>
              <a:ext uri="{FF2B5EF4-FFF2-40B4-BE49-F238E27FC236}">
                <a16:creationId xmlns:a16="http://schemas.microsoft.com/office/drawing/2014/main" id="{C57B9FB6-7E65-1407-70BE-A771606A7ADC}"/>
              </a:ext>
            </a:extLst>
          </p:cNvPr>
          <p:cNvPicPr>
            <a:picLocks noChangeAspect="1"/>
          </p:cNvPicPr>
          <p:nvPr/>
        </p:nvPicPr>
        <p:blipFill>
          <a:blip r:embed="rId2">
            <a:extLst>
              <a:ext uri="{28A0092B-C50C-407E-A947-70E740481C1C}">
                <a14:useLocalDpi xmlns:a14="http://schemas.microsoft.com/office/drawing/2010/main" val="0"/>
              </a:ext>
            </a:extLst>
          </a:blip>
          <a:srcRect t="-21680" r="73484" b="21904"/>
          <a:stretch>
            <a:fillRect/>
          </a:stretch>
        </p:blipFill>
        <p:spPr>
          <a:xfrm>
            <a:off x="5071300" y="-131372"/>
            <a:ext cx="805029" cy="920212"/>
          </a:xfrm>
          <a:prstGeom prst="rect">
            <a:avLst/>
          </a:prstGeom>
        </p:spPr>
      </p:pic>
      <p:pic>
        <p:nvPicPr>
          <p:cNvPr id="11" name="Picture 10">
            <a:extLst>
              <a:ext uri="{FF2B5EF4-FFF2-40B4-BE49-F238E27FC236}">
                <a16:creationId xmlns:a16="http://schemas.microsoft.com/office/drawing/2014/main" id="{CF84CCB2-EC12-B66F-8118-125C9AD918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72500" y="19682"/>
            <a:ext cx="3619500" cy="1099506"/>
          </a:xfrm>
          <a:prstGeom prst="rect">
            <a:avLst/>
          </a:prstGeom>
        </p:spPr>
      </p:pic>
      <p:sp>
        <p:nvSpPr>
          <p:cNvPr id="13" name="TextBox 12">
            <a:extLst>
              <a:ext uri="{FF2B5EF4-FFF2-40B4-BE49-F238E27FC236}">
                <a16:creationId xmlns:a16="http://schemas.microsoft.com/office/drawing/2014/main" id="{A2BCD017-4D81-4068-2EC0-CEF70F75F0BB}"/>
              </a:ext>
            </a:extLst>
          </p:cNvPr>
          <p:cNvSpPr txBox="1"/>
          <p:nvPr/>
        </p:nvSpPr>
        <p:spPr>
          <a:xfrm>
            <a:off x="230090" y="1325739"/>
            <a:ext cx="6096000" cy="1200329"/>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r>
              <a:rPr lang="en-US">
                <a:latin typeface="Arial" panose="020B0604020202020204" pitchFamily="34" charset="0"/>
                <a:cs typeface="Arial" panose="020B0604020202020204" pitchFamily="34" charset="0"/>
              </a:rPr>
              <a:t>Healthy eating behavior's can positively influence social relationships, educational achievement and community participation among young adults</a:t>
            </a:r>
            <a:r>
              <a:rPr lang="en-GB">
                <a:latin typeface="Arial" panose="020B0604020202020204" pitchFamily="34" charset="0"/>
                <a:cs typeface="Arial" panose="020B0604020202020204" pitchFamily="34" charset="0"/>
              </a:rPr>
              <a:t> (Food Foundation, 2024).</a:t>
            </a:r>
            <a:endParaRPr lang="en-US">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47BB398-2F8E-8F58-758E-73E5C89B5D18}"/>
              </a:ext>
            </a:extLst>
          </p:cNvPr>
          <p:cNvSpPr txBox="1"/>
          <p:nvPr/>
        </p:nvSpPr>
        <p:spPr>
          <a:xfrm>
            <a:off x="122336" y="2439873"/>
            <a:ext cx="6096000" cy="3785652"/>
          </a:xfrm>
          <a:prstGeom prst="rect">
            <a:avLst/>
          </a:prstGeom>
          <a:noFill/>
        </p:spPr>
        <p:txBody>
          <a:bodyPr wrap="square">
            <a:spAutoFit/>
          </a:bodyPr>
          <a:lstStyle/>
          <a:p>
            <a:r>
              <a:rPr lang="en-US" sz="1600">
                <a:latin typeface="Arial" panose="020B0604020202020204" pitchFamily="34" charset="0"/>
                <a:cs typeface="Arial" panose="020B0604020202020204" pitchFamily="34" charset="0"/>
              </a:rPr>
              <a:t>Key Benefits</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Increased participation in social and community activities due to improved energy levels and wellbeing.</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Development of independent living and food preparation skills, supporting the transition into adulthood.</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Enhanced academic and workplace performance through improved concentration and productivity.</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Positive influence on peers and family members through healthy role modelling.</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Reduced health inequalities through improved access to nutrition knowledge and practical food skills.</a:t>
            </a:r>
          </a:p>
        </p:txBody>
      </p:sp>
      <p:sp>
        <p:nvSpPr>
          <p:cNvPr id="18" name="Speech Bubble: Rectangle with Corners Rounded 17">
            <a:extLst>
              <a:ext uri="{FF2B5EF4-FFF2-40B4-BE49-F238E27FC236}">
                <a16:creationId xmlns:a16="http://schemas.microsoft.com/office/drawing/2014/main" id="{FCDB599A-C7DF-A7CE-BD1B-73C04938F70A}"/>
              </a:ext>
            </a:extLst>
          </p:cNvPr>
          <p:cNvSpPr/>
          <p:nvPr/>
        </p:nvSpPr>
        <p:spPr>
          <a:xfrm>
            <a:off x="6218336" y="619244"/>
            <a:ext cx="2464593" cy="5619512"/>
          </a:xfrm>
          <a:prstGeom prst="wedgeRoundRectCallout">
            <a:avLst>
              <a:gd name="adj1" fmla="val -27949"/>
              <a:gd name="adj2" fmla="val 81872"/>
              <a:gd name="adj3" fmla="val 16667"/>
            </a:avLst>
          </a:prstGeom>
          <a:solidFill>
            <a:srgbClr val="90AB7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latin typeface="Arial" panose="020B0604020202020204" pitchFamily="34" charset="0"/>
                <a:cs typeface="Arial" panose="020B0604020202020204" pitchFamily="34" charset="0"/>
              </a:rPr>
              <a:t>Future-Fuel aims to create a supportive environment where young adults can learn, share experiences and develop sustainable healthy eating habits. Group-based activities encourage peer support and social engagement, helping participants maintain behaviour change beyond the programme</a:t>
            </a:r>
            <a:r>
              <a:rPr lang="en-GB">
                <a:solidFill>
                  <a:schemeClr val="tx1"/>
                </a:solidFill>
                <a:latin typeface="Arial" panose="020B0604020202020204" pitchFamily="34" charset="0"/>
                <a:cs typeface="Arial" panose="020B0604020202020204" pitchFamily="34" charset="0"/>
              </a:rPr>
              <a:t>.</a:t>
            </a:r>
            <a:endParaRPr lang="en-US">
              <a:solidFill>
                <a:schemeClr val="tx1"/>
              </a:solidFill>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F945C314-6816-35EE-E7E9-A8B23424A7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98718" y="1171000"/>
            <a:ext cx="3278981" cy="4933950"/>
          </a:xfrm>
          <a:prstGeom prst="rect">
            <a:avLst/>
          </a:prstGeom>
        </p:spPr>
      </p:pic>
      <p:sp>
        <p:nvSpPr>
          <p:cNvPr id="3" name="TextBox 2">
            <a:extLst>
              <a:ext uri="{FF2B5EF4-FFF2-40B4-BE49-F238E27FC236}">
                <a16:creationId xmlns:a16="http://schemas.microsoft.com/office/drawing/2014/main" id="{48EC6410-7687-AFD8-9CBB-1BCFECB01A98}"/>
              </a:ext>
            </a:extLst>
          </p:cNvPr>
          <p:cNvSpPr txBox="1"/>
          <p:nvPr/>
        </p:nvSpPr>
        <p:spPr>
          <a:xfrm>
            <a:off x="2023300" y="6215440"/>
            <a:ext cx="6096000" cy="523220"/>
          </a:xfrm>
          <a:prstGeom prst="rect">
            <a:avLst/>
          </a:prstGeom>
          <a:solidFill>
            <a:schemeClr val="accent2"/>
          </a:solidFill>
        </p:spPr>
        <p:txBody>
          <a:bodyPr wrap="square">
            <a:spAutoFit/>
          </a:bodyPr>
          <a:lstStyle/>
          <a:p>
            <a:r>
              <a:rPr lang="en-US" sz="1400">
                <a:latin typeface="Arial" panose="020B0604020202020204" pitchFamily="34" charset="0"/>
                <a:cs typeface="Arial" panose="020B0604020202020204" pitchFamily="34" charset="0"/>
              </a:rPr>
              <a:t>Young adults are the least likely age group to meet fruit and vegetable recommendations in England (NHS Digital, 2022).</a:t>
            </a:r>
          </a:p>
        </p:txBody>
      </p:sp>
      <p:pic>
        <p:nvPicPr>
          <p:cNvPr id="6" name="Picture 5">
            <a:extLst>
              <a:ext uri="{FF2B5EF4-FFF2-40B4-BE49-F238E27FC236}">
                <a16:creationId xmlns:a16="http://schemas.microsoft.com/office/drawing/2014/main" id="{28B26303-0143-6DE8-C66C-77E8FEEDB30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939241">
            <a:off x="1335035" y="6199112"/>
            <a:ext cx="660279" cy="356657"/>
          </a:xfrm>
          <a:prstGeom prst="rect">
            <a:avLst/>
          </a:prstGeom>
        </p:spPr>
      </p:pic>
    </p:spTree>
    <p:extLst>
      <p:ext uri="{BB962C8B-B14F-4D97-AF65-F5344CB8AC3E}">
        <p14:creationId xmlns:p14="http://schemas.microsoft.com/office/powerpoint/2010/main" val="13185008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87D057-C51B-200F-3201-DC1EE6339FD3}"/>
              </a:ext>
            </a:extLst>
          </p:cNvPr>
          <p:cNvSpPr txBox="1"/>
          <p:nvPr/>
        </p:nvSpPr>
        <p:spPr>
          <a:xfrm>
            <a:off x="848319" y="162819"/>
            <a:ext cx="7523059" cy="461665"/>
          </a:xfrm>
          <a:prstGeom prst="rect">
            <a:avLst/>
          </a:prstGeom>
          <a:solidFill>
            <a:srgbClr val="90AB74"/>
          </a:solidFill>
        </p:spPr>
        <p:txBody>
          <a:bodyPr wrap="square">
            <a:spAutoFit/>
          </a:bodyPr>
          <a:lstStyle/>
          <a:p>
            <a:r>
              <a:rPr lang="en-US" sz="2400" b="1">
                <a:latin typeface="Arial" panose="020B0604020202020204" pitchFamily="34" charset="0"/>
                <a:cs typeface="Arial" panose="020B0604020202020204" pitchFamily="34" charset="0"/>
              </a:rPr>
              <a:t>Why Do Young Adults Struggle to Eat Healthily?</a:t>
            </a:r>
          </a:p>
        </p:txBody>
      </p:sp>
      <p:sp>
        <p:nvSpPr>
          <p:cNvPr id="7" name="TextBox 6">
            <a:extLst>
              <a:ext uri="{FF2B5EF4-FFF2-40B4-BE49-F238E27FC236}">
                <a16:creationId xmlns:a16="http://schemas.microsoft.com/office/drawing/2014/main" id="{1C9EFDB7-F02A-4490-5E5E-BFD3C8E55503}"/>
              </a:ext>
            </a:extLst>
          </p:cNvPr>
          <p:cNvSpPr txBox="1"/>
          <p:nvPr/>
        </p:nvSpPr>
        <p:spPr>
          <a:xfrm>
            <a:off x="3940968" y="753932"/>
            <a:ext cx="6822282" cy="400110"/>
          </a:xfrm>
          <a:prstGeom prst="rect">
            <a:avLst/>
          </a:prstGeom>
          <a:noFill/>
        </p:spPr>
        <p:txBody>
          <a:bodyPr wrap="square">
            <a:spAutoFit/>
          </a:bodyPr>
          <a:lstStyle/>
          <a:p>
            <a:r>
              <a:rPr lang="en-US" sz="2000" b="1">
                <a:latin typeface="Arial" panose="020B0604020202020204" pitchFamily="34" charset="0"/>
                <a:cs typeface="Arial" panose="020B0604020202020204" pitchFamily="34" charset="0"/>
              </a:rPr>
              <a:t>Understanding Barriers to Healthy Eating</a:t>
            </a:r>
          </a:p>
        </p:txBody>
      </p:sp>
      <p:sp>
        <p:nvSpPr>
          <p:cNvPr id="9" name="TextBox 8">
            <a:extLst>
              <a:ext uri="{FF2B5EF4-FFF2-40B4-BE49-F238E27FC236}">
                <a16:creationId xmlns:a16="http://schemas.microsoft.com/office/drawing/2014/main" id="{29C8E674-38B0-146B-5E83-D69F230C6E5B}"/>
              </a:ext>
            </a:extLst>
          </p:cNvPr>
          <p:cNvSpPr txBox="1"/>
          <p:nvPr/>
        </p:nvSpPr>
        <p:spPr>
          <a:xfrm>
            <a:off x="2295822" y="753932"/>
            <a:ext cx="4964906" cy="400110"/>
          </a:xfrm>
          <a:prstGeom prst="rect">
            <a:avLst/>
          </a:prstGeom>
          <a:noFill/>
        </p:spPr>
        <p:txBody>
          <a:bodyPr wrap="square">
            <a:spAutoFit/>
          </a:bodyPr>
          <a:lstStyle/>
          <a:p>
            <a:r>
              <a:rPr lang="en-US" sz="2000" b="1">
                <a:solidFill>
                  <a:schemeClr val="accent2"/>
                </a:solidFill>
                <a:latin typeface="Arial" panose="020B0604020202020204" pitchFamily="34" charset="0"/>
                <a:cs typeface="Arial" panose="020B0604020202020204" pitchFamily="34" charset="0"/>
              </a:rPr>
              <a:t>Future-Fuel</a:t>
            </a:r>
            <a:r>
              <a:rPr lang="en-GB" sz="2000" b="1">
                <a:solidFill>
                  <a:schemeClr val="accent2"/>
                </a:solidFill>
                <a:latin typeface="Arial" panose="020B0604020202020204" pitchFamily="34" charset="0"/>
                <a:cs typeface="Arial" panose="020B0604020202020204" pitchFamily="34" charset="0"/>
              </a:rPr>
              <a:t> :</a:t>
            </a:r>
            <a:endParaRPr lang="en-US" sz="2000" b="1">
              <a:solidFill>
                <a:schemeClr val="accent2"/>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D07C4D93-5360-4B94-1666-91E0E59096B2}"/>
              </a:ext>
            </a:extLst>
          </p:cNvPr>
          <p:cNvSpPr txBox="1"/>
          <p:nvPr/>
        </p:nvSpPr>
        <p:spPr>
          <a:xfrm>
            <a:off x="285750" y="1333024"/>
            <a:ext cx="6149578" cy="923330"/>
          </a:xfrm>
          <a:prstGeom prst="rect">
            <a:avLst/>
          </a:prstGeom>
          <a:solidFill>
            <a:srgbClr val="D2DDC7"/>
          </a:solidFill>
        </p:spPr>
        <p:txBody>
          <a:bodyPr wrap="square">
            <a:spAutoFit/>
          </a:bodyPr>
          <a:lstStyle/>
          <a:p>
            <a:r>
              <a:rPr lang="en-US">
                <a:latin typeface="Arial" panose="020B0604020202020204" pitchFamily="34" charset="0"/>
                <a:cs typeface="Arial" panose="020B0604020202020204" pitchFamily="34" charset="0"/>
              </a:rPr>
              <a:t>Despite widespread awareness of healthy eating recommendations, many young adults do not consistently follow a healthy diet.</a:t>
            </a:r>
          </a:p>
        </p:txBody>
      </p:sp>
      <p:sp>
        <p:nvSpPr>
          <p:cNvPr id="3" name="TextBox 2">
            <a:extLst>
              <a:ext uri="{FF2B5EF4-FFF2-40B4-BE49-F238E27FC236}">
                <a16:creationId xmlns:a16="http://schemas.microsoft.com/office/drawing/2014/main" id="{478C77DD-9F14-6E47-FB13-E36E008B0137}"/>
              </a:ext>
            </a:extLst>
          </p:cNvPr>
          <p:cNvSpPr txBox="1"/>
          <p:nvPr/>
        </p:nvSpPr>
        <p:spPr>
          <a:xfrm>
            <a:off x="285750" y="2305943"/>
            <a:ext cx="5447109" cy="369332"/>
          </a:xfrm>
          <a:prstGeom prst="rect">
            <a:avLst/>
          </a:prstGeom>
          <a:noFill/>
        </p:spPr>
        <p:txBody>
          <a:bodyPr wrap="square">
            <a:spAutoFit/>
          </a:bodyPr>
          <a:lstStyle/>
          <a:p>
            <a:r>
              <a:rPr lang="en-US" b="1"/>
              <a:t>Common Barriers Among 16–24-Year-Olds</a:t>
            </a:r>
          </a:p>
        </p:txBody>
      </p:sp>
      <p:sp>
        <p:nvSpPr>
          <p:cNvPr id="4" name="TextBox 3">
            <a:extLst>
              <a:ext uri="{FF2B5EF4-FFF2-40B4-BE49-F238E27FC236}">
                <a16:creationId xmlns:a16="http://schemas.microsoft.com/office/drawing/2014/main" id="{8A938637-77CE-E388-E6FA-CE99A06C8362}"/>
              </a:ext>
            </a:extLst>
          </p:cNvPr>
          <p:cNvSpPr txBox="1"/>
          <p:nvPr/>
        </p:nvSpPr>
        <p:spPr>
          <a:xfrm>
            <a:off x="285750" y="2724864"/>
            <a:ext cx="4500563" cy="3754874"/>
          </a:xfrm>
          <a:prstGeom prst="rect">
            <a:avLst/>
          </a:prstGeom>
          <a:solidFill>
            <a:srgbClr val="E8EEE3"/>
          </a:solidFill>
        </p:spPr>
        <p:txBody>
          <a:bodyPr wrap="square" rtlCol="0">
            <a:spAutoFit/>
          </a:bodyPr>
          <a:lstStyle/>
          <a:p>
            <a:pPr algn="l"/>
            <a:r>
              <a:rPr lang="en-GB" sz="1400">
                <a:latin typeface="Arial" panose="020B0604020202020204" pitchFamily="34" charset="0"/>
                <a:cs typeface="Arial" panose="020B0604020202020204" pitchFamily="34" charset="0"/>
              </a:rPr>
              <a:t>💷 Cost and affordability
Perception that healthy foods are more expensive than convenience foods.
⏰ Time pressures
Education, employment and social commitments may encourage reliance on fast food and ready meals.
🍔 Food environment
Easy access to takeaways, highly processed foods and sugary drinks.
📱 Social media and marketing
Exposure to marketing of energy-dense, nutrient-poor foods.
👨‍🍳 Limited cooking skills
Lack of confidence preparing healthy meals.
👥 Peer influence
Dietary choices are often shaped by friendship groups and social norms.</a:t>
            </a:r>
            <a:endParaRPr lang="en-US" sz="140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781D4585-F600-83EA-BBCA-DDF97ED3A5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16722" y="134496"/>
            <a:ext cx="3356277" cy="1019546"/>
          </a:xfrm>
          <a:prstGeom prst="rect">
            <a:avLst/>
          </a:prstGeom>
        </p:spPr>
      </p:pic>
      <p:pic>
        <p:nvPicPr>
          <p:cNvPr id="13" name="Picture 12">
            <a:extLst>
              <a:ext uri="{FF2B5EF4-FFF2-40B4-BE49-F238E27FC236}">
                <a16:creationId xmlns:a16="http://schemas.microsoft.com/office/drawing/2014/main" id="{901205EE-5725-6589-B9E2-45192020B47E}"/>
              </a:ext>
            </a:extLst>
          </p:cNvPr>
          <p:cNvPicPr>
            <a:picLocks noChangeAspect="1"/>
          </p:cNvPicPr>
          <p:nvPr/>
        </p:nvPicPr>
        <p:blipFill>
          <a:blip r:embed="rId2">
            <a:extLst>
              <a:ext uri="{28A0092B-C50C-407E-A947-70E740481C1C}">
                <a14:useLocalDpi xmlns:a14="http://schemas.microsoft.com/office/drawing/2010/main" val="0"/>
              </a:ext>
            </a:extLst>
          </a:blip>
          <a:srcRect t="-21680" r="73484" b="21904"/>
          <a:stretch>
            <a:fillRect/>
          </a:stretch>
        </p:blipFill>
        <p:spPr>
          <a:xfrm>
            <a:off x="43291" y="134496"/>
            <a:ext cx="805029" cy="920212"/>
          </a:xfrm>
          <a:prstGeom prst="rect">
            <a:avLst/>
          </a:prstGeom>
        </p:spPr>
      </p:pic>
      <p:sp>
        <p:nvSpPr>
          <p:cNvPr id="6" name="TextBox 5">
            <a:extLst>
              <a:ext uri="{FF2B5EF4-FFF2-40B4-BE49-F238E27FC236}">
                <a16:creationId xmlns:a16="http://schemas.microsoft.com/office/drawing/2014/main" id="{470EBA4C-5C72-3A80-3C26-9476F3E9F4F1}"/>
              </a:ext>
            </a:extLst>
          </p:cNvPr>
          <p:cNvSpPr txBox="1"/>
          <p:nvPr/>
        </p:nvSpPr>
        <p:spPr>
          <a:xfrm>
            <a:off x="8265318" y="1098769"/>
            <a:ext cx="3343275" cy="2308324"/>
          </a:xfrm>
          <a:prstGeom prst="rect">
            <a:avLst/>
          </a:prstGeom>
          <a:solidFill>
            <a:schemeClr val="accent2">
              <a:lumMod val="40000"/>
              <a:lumOff val="60000"/>
            </a:schemeClr>
          </a:solidFill>
        </p:spPr>
        <p:txBody>
          <a:bodyPr wrap="square" rtlCol="0">
            <a:spAutoFit/>
          </a:bodyPr>
          <a:lstStyle/>
          <a:p>
            <a:pPr algn="l"/>
            <a:r>
              <a:rPr lang="en-US" b="1">
                <a:latin typeface="Arial" panose="020B0604020202020204" pitchFamily="34" charset="0"/>
                <a:cs typeface="Arial" panose="020B0604020202020204" pitchFamily="34" charset="0"/>
              </a:rPr>
              <a:t>Future-Fuel is designed to address these barriers through practical cooking sessions, affordable meal-planning advice, peer support and nutrition education tailored to the needs of young adults.</a:t>
            </a:r>
          </a:p>
        </p:txBody>
      </p:sp>
      <p:sp>
        <p:nvSpPr>
          <p:cNvPr id="15" name="TextBox 14">
            <a:extLst>
              <a:ext uri="{FF2B5EF4-FFF2-40B4-BE49-F238E27FC236}">
                <a16:creationId xmlns:a16="http://schemas.microsoft.com/office/drawing/2014/main" id="{634A6009-B272-AAF8-36A3-2CEA5A4A7A23}"/>
              </a:ext>
            </a:extLst>
          </p:cNvPr>
          <p:cNvSpPr txBox="1"/>
          <p:nvPr/>
        </p:nvSpPr>
        <p:spPr>
          <a:xfrm>
            <a:off x="8265318" y="3555861"/>
            <a:ext cx="3107531" cy="255454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US" sz="1600">
                <a:latin typeface="Arial" panose="020B0604020202020204" pitchFamily="34" charset="0"/>
                <a:cs typeface="Arial" panose="020B0604020202020204" pitchFamily="34" charset="0"/>
              </a:rPr>
              <a:t>"To understand these barriers more effectively, health promotion practitioners often use behavioural theories and models. The following models help explain why young adults may struggle to adopt healthier dietary habits and how the Future-Fuel campaign can address these challenges."</a:t>
            </a:r>
          </a:p>
        </p:txBody>
      </p:sp>
      <p:pic>
        <p:nvPicPr>
          <p:cNvPr id="2" name="Picture 1">
            <a:extLst>
              <a:ext uri="{FF2B5EF4-FFF2-40B4-BE49-F238E27FC236}">
                <a16:creationId xmlns:a16="http://schemas.microsoft.com/office/drawing/2014/main" id="{05A2FAC2-7B0D-8805-CC2C-9649D12534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95120" y="2252931"/>
            <a:ext cx="2928045" cy="4384239"/>
          </a:xfrm>
          <a:prstGeom prst="rect">
            <a:avLst/>
          </a:prstGeom>
        </p:spPr>
      </p:pic>
    </p:spTree>
    <p:extLst>
      <p:ext uri="{BB962C8B-B14F-4D97-AF65-F5344CB8AC3E}">
        <p14:creationId xmlns:p14="http://schemas.microsoft.com/office/powerpoint/2010/main" val="35725568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7B20AEC-A0BC-66F0-8077-FA22D2854B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6534" y="3621881"/>
            <a:ext cx="5728303" cy="3236119"/>
          </a:xfrm>
          <a:prstGeom prst="rect">
            <a:avLst/>
          </a:prstGeom>
        </p:spPr>
      </p:pic>
      <p:sp>
        <p:nvSpPr>
          <p:cNvPr id="8" name="TextBox 7">
            <a:extLst>
              <a:ext uri="{FF2B5EF4-FFF2-40B4-BE49-F238E27FC236}">
                <a16:creationId xmlns:a16="http://schemas.microsoft.com/office/drawing/2014/main" id="{39B02D65-8BE1-00E3-764C-44AD579A9172}"/>
              </a:ext>
            </a:extLst>
          </p:cNvPr>
          <p:cNvSpPr txBox="1"/>
          <p:nvPr/>
        </p:nvSpPr>
        <p:spPr>
          <a:xfrm>
            <a:off x="321468" y="267771"/>
            <a:ext cx="6096000" cy="461665"/>
          </a:xfrm>
          <a:prstGeom prst="rect">
            <a:avLst/>
          </a:prstGeom>
          <a:solidFill>
            <a:schemeClr val="accent2"/>
          </a:solidFill>
        </p:spPr>
        <p:txBody>
          <a:bodyPr wrap="square">
            <a:spAutoFit/>
          </a:bodyPr>
          <a:lstStyle/>
          <a:p>
            <a:pPr>
              <a:buNone/>
            </a:pPr>
            <a:r>
              <a:rPr lang="en-GB" sz="2400" b="1">
                <a:latin typeface="Arial" panose="020B0604020202020204" pitchFamily="34" charset="0"/>
                <a:cs typeface="Arial" panose="020B0604020202020204" pitchFamily="34" charset="0"/>
              </a:rPr>
              <a:t>Health Belief Model (HBM)</a:t>
            </a:r>
          </a:p>
        </p:txBody>
      </p:sp>
      <p:sp>
        <p:nvSpPr>
          <p:cNvPr id="10" name="TextBox 9">
            <a:extLst>
              <a:ext uri="{FF2B5EF4-FFF2-40B4-BE49-F238E27FC236}">
                <a16:creationId xmlns:a16="http://schemas.microsoft.com/office/drawing/2014/main" id="{5115A3BC-BD0A-9EDE-F81F-037EFB94C60D}"/>
              </a:ext>
            </a:extLst>
          </p:cNvPr>
          <p:cNvSpPr txBox="1"/>
          <p:nvPr/>
        </p:nvSpPr>
        <p:spPr>
          <a:xfrm>
            <a:off x="321468" y="891271"/>
            <a:ext cx="6096000" cy="646331"/>
          </a:xfrm>
          <a:prstGeom prst="rect">
            <a:avLst/>
          </a:prstGeom>
          <a:noFill/>
        </p:spPr>
        <p:txBody>
          <a:bodyPr wrap="square">
            <a:spAutoFit/>
          </a:bodyPr>
          <a:lstStyle/>
          <a:p>
            <a:pPr>
              <a:buNone/>
            </a:pPr>
            <a:r>
              <a:rPr lang="en-GB" b="1">
                <a:solidFill>
                  <a:schemeClr val="accent2"/>
                </a:solidFill>
                <a:latin typeface="Arial" panose="020B0604020202020204" pitchFamily="34" charset="0"/>
                <a:cs typeface="Arial" panose="020B0604020202020204" pitchFamily="34" charset="0"/>
              </a:rPr>
              <a:t>Future-Fuel</a:t>
            </a:r>
            <a:r>
              <a:rPr lang="en-GB" b="1">
                <a:latin typeface="Arial" panose="020B0604020202020204" pitchFamily="34" charset="0"/>
                <a:cs typeface="Arial" panose="020B0604020202020204" pitchFamily="34" charset="0"/>
              </a:rPr>
              <a:t>: Understanding Dietary Behaviour Through the Health Belief Model</a:t>
            </a:r>
          </a:p>
        </p:txBody>
      </p:sp>
      <p:sp>
        <p:nvSpPr>
          <p:cNvPr id="12" name="TextBox 11">
            <a:extLst>
              <a:ext uri="{FF2B5EF4-FFF2-40B4-BE49-F238E27FC236}">
                <a16:creationId xmlns:a16="http://schemas.microsoft.com/office/drawing/2014/main" id="{41227B1D-358A-11EA-5916-B93062BAB905}"/>
              </a:ext>
            </a:extLst>
          </p:cNvPr>
          <p:cNvSpPr txBox="1"/>
          <p:nvPr/>
        </p:nvSpPr>
        <p:spPr>
          <a:xfrm>
            <a:off x="250317" y="1537602"/>
            <a:ext cx="6096000" cy="3139321"/>
          </a:xfrm>
          <a:prstGeom prst="rect">
            <a:avLst/>
          </a:prstGeom>
          <a:noFill/>
        </p:spPr>
        <p:txBody>
          <a:bodyPr wrap="square">
            <a:spAutoFit/>
          </a:bodyPr>
          <a:lstStyle/>
          <a:p>
            <a:pPr>
              <a:buNone/>
            </a:pPr>
            <a:r>
              <a:rPr lang="en-GB">
                <a:latin typeface="Arial" panose="020B0604020202020204" pitchFamily="34" charset="0"/>
                <a:cs typeface="Arial" panose="020B0604020202020204" pitchFamily="34" charset="0"/>
              </a:rPr>
              <a:t>The Health Belief Model suggests that people are more likely to change their behaviour if they:</a:t>
            </a:r>
          </a:p>
          <a:p>
            <a:pPr>
              <a:buNone/>
            </a:pP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🔸️Believe they are at risk of a health problem (</a:t>
            </a:r>
            <a:r>
              <a:rPr lang="en-GB" err="1">
                <a:latin typeface="Arial" panose="020B0604020202020204" pitchFamily="34" charset="0"/>
                <a:cs typeface="Arial" panose="020B0604020202020204" pitchFamily="34" charset="0"/>
              </a:rPr>
              <a:t>Rosenstock</a:t>
            </a:r>
            <a:r>
              <a:rPr lang="en-GB">
                <a:latin typeface="Arial" panose="020B0604020202020204" pitchFamily="34" charset="0"/>
                <a:cs typeface="Arial" panose="020B0604020202020204" pitchFamily="34" charset="0"/>
              </a:rPr>
              <a:t>, 1974)</a:t>
            </a:r>
          </a:p>
          <a:p>
            <a:r>
              <a:rPr lang="en-GB">
                <a:latin typeface="Arial" panose="020B0604020202020204" pitchFamily="34" charset="0"/>
                <a:cs typeface="Arial" panose="020B0604020202020204" pitchFamily="34" charset="0"/>
              </a:rPr>
              <a:t>🔸️Understand the consequences of poor health behaviours (Glanz et al., 2015)</a:t>
            </a:r>
          </a:p>
          <a:p>
            <a:r>
              <a:rPr lang="en-GB">
                <a:latin typeface="Arial" panose="020B0604020202020204" pitchFamily="34" charset="0"/>
                <a:cs typeface="Arial" panose="020B0604020202020204" pitchFamily="34" charset="0"/>
              </a:rPr>
              <a:t>🔸️Believe the benefits of change outweigh the barriers (Glanz et al., 2015)</a:t>
            </a:r>
          </a:p>
          <a:p>
            <a:r>
              <a:rPr lang="en-GB">
                <a:latin typeface="Arial" panose="020B0604020202020204" pitchFamily="34" charset="0"/>
                <a:cs typeface="Arial" panose="020B0604020202020204" pitchFamily="34" charset="0"/>
              </a:rPr>
              <a:t>🔸️Receive prompts or encouragement to take action (</a:t>
            </a:r>
            <a:r>
              <a:rPr lang="en-GB" err="1">
                <a:latin typeface="Arial" panose="020B0604020202020204" pitchFamily="34" charset="0"/>
                <a:cs typeface="Arial" panose="020B0604020202020204" pitchFamily="34" charset="0"/>
              </a:rPr>
              <a:t>Rosenstock</a:t>
            </a:r>
            <a:r>
              <a:rPr lang="en-GB">
                <a:latin typeface="Arial" panose="020B0604020202020204" pitchFamily="34" charset="0"/>
                <a:cs typeface="Arial" panose="020B0604020202020204" pitchFamily="34" charset="0"/>
              </a:rPr>
              <a:t>, 1974)</a:t>
            </a:r>
          </a:p>
        </p:txBody>
      </p:sp>
      <p:sp>
        <p:nvSpPr>
          <p:cNvPr id="14" name="TextBox 13">
            <a:extLst>
              <a:ext uri="{FF2B5EF4-FFF2-40B4-BE49-F238E27FC236}">
                <a16:creationId xmlns:a16="http://schemas.microsoft.com/office/drawing/2014/main" id="{5AF4236A-21B4-F3B1-55D3-668E73E32BFF}"/>
              </a:ext>
            </a:extLst>
          </p:cNvPr>
          <p:cNvSpPr txBox="1"/>
          <p:nvPr/>
        </p:nvSpPr>
        <p:spPr>
          <a:xfrm>
            <a:off x="7036593" y="205561"/>
            <a:ext cx="3940969" cy="3416320"/>
          </a:xfrm>
          <a:prstGeom prst="rect">
            <a:avLst/>
          </a:prstGeom>
          <a:solidFill>
            <a:schemeClr val="accent2">
              <a:lumMod val="20000"/>
              <a:lumOff val="80000"/>
            </a:schemeClr>
          </a:solidFill>
        </p:spPr>
        <p:txBody>
          <a:bodyPr wrap="square">
            <a:spAutoFit/>
          </a:bodyPr>
          <a:lstStyle/>
          <a:p>
            <a:pPr>
              <a:buNone/>
            </a:pPr>
            <a:r>
              <a:rPr lang="en-GB" b="1">
                <a:latin typeface="Arial" panose="020B0604020202020204" pitchFamily="34" charset="0"/>
                <a:cs typeface="Arial" panose="020B0604020202020204" pitchFamily="34" charset="0"/>
              </a:rPr>
              <a:t>How Future-Fuel Uses the HBM</a:t>
            </a:r>
          </a:p>
          <a:p>
            <a:pPr>
              <a:buNone/>
            </a:pPr>
            <a:r>
              <a:rPr lang="en-GB">
                <a:latin typeface="Arial" panose="020B0604020202020204" pitchFamily="34" charset="0"/>
                <a:cs typeface="Arial" panose="020B0604020202020204" pitchFamily="34" charset="0"/>
              </a:rPr>
              <a:t>🔸️ Raises awareness of the health risks associated with poor nutrition</a:t>
            </a:r>
          </a:p>
          <a:p>
            <a:pPr>
              <a:buNone/>
            </a:pPr>
            <a:r>
              <a:rPr lang="en-GB">
                <a:latin typeface="Arial" panose="020B0604020202020204" pitchFamily="34" charset="0"/>
                <a:cs typeface="Arial" panose="020B0604020202020204" pitchFamily="34" charset="0"/>
              </a:rPr>
              <a:t>▪️ Highlights immediate benefits such as improved energy, mood and concentration</a:t>
            </a:r>
          </a:p>
          <a:p>
            <a:pPr>
              <a:buNone/>
            </a:pPr>
            <a:r>
              <a:rPr lang="en-GB">
                <a:latin typeface="Arial" panose="020B0604020202020204" pitchFamily="34" charset="0"/>
                <a:cs typeface="Arial" panose="020B0604020202020204" pitchFamily="34" charset="0"/>
              </a:rPr>
              <a:t>🔸️ Provides affordable meal ideas and practical cooking skills to reduce barriers</a:t>
            </a:r>
          </a:p>
          <a:p>
            <a:pPr>
              <a:buNone/>
            </a:pPr>
            <a:r>
              <a:rPr lang="en-GB">
                <a:latin typeface="Arial" panose="020B0604020202020204" pitchFamily="34" charset="0"/>
                <a:cs typeface="Arial" panose="020B0604020202020204" pitchFamily="34" charset="0"/>
              </a:rPr>
              <a:t>▪️Uses social media reminders, workshops and peer support as cues to action</a:t>
            </a:r>
          </a:p>
        </p:txBody>
      </p:sp>
      <p:sp>
        <p:nvSpPr>
          <p:cNvPr id="16" name="TextBox 15">
            <a:extLst>
              <a:ext uri="{FF2B5EF4-FFF2-40B4-BE49-F238E27FC236}">
                <a16:creationId xmlns:a16="http://schemas.microsoft.com/office/drawing/2014/main" id="{ECC8D44C-1352-9FE8-BAC9-096B8BC0B295}"/>
              </a:ext>
            </a:extLst>
          </p:cNvPr>
          <p:cNvSpPr txBox="1"/>
          <p:nvPr/>
        </p:nvSpPr>
        <p:spPr>
          <a:xfrm>
            <a:off x="210534" y="4953922"/>
            <a:ext cx="6096000" cy="1200329"/>
          </a:xfrm>
          <a:prstGeom prst="rect">
            <a:avLst/>
          </a:prstGeom>
          <a:solidFill>
            <a:srgbClr val="D2DDC7"/>
          </a:solidFill>
        </p:spPr>
        <p:txBody>
          <a:bodyPr wrap="square">
            <a:spAutoFit/>
          </a:bodyPr>
          <a:lstStyle/>
          <a:p>
            <a:pPr>
              <a:buNone/>
            </a:pPr>
            <a:r>
              <a:rPr lang="en-GB" b="1"/>
              <a:t>Limitation</a:t>
            </a:r>
          </a:p>
          <a:p>
            <a:pPr>
              <a:buNone/>
            </a:pPr>
            <a:r>
              <a:rPr lang="en-GB"/>
              <a:t>The HBM focuses mainly on individual beliefs and may not fully consider wider influences such as cost, social pressures and the food environment (</a:t>
            </a:r>
            <a:r>
              <a:rPr lang="en-GB" b="1"/>
              <a:t>Glanz et al., 2015</a:t>
            </a:r>
            <a:r>
              <a:rPr lang="en-GB"/>
              <a:t>).</a:t>
            </a:r>
          </a:p>
        </p:txBody>
      </p:sp>
      <p:pic>
        <p:nvPicPr>
          <p:cNvPr id="3" name="Picture 2">
            <a:extLst>
              <a:ext uri="{FF2B5EF4-FFF2-40B4-BE49-F238E27FC236}">
                <a16:creationId xmlns:a16="http://schemas.microsoft.com/office/drawing/2014/main" id="{C815A47C-703F-44C6-7896-2DB7423569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163" y="6388478"/>
            <a:ext cx="2636695" cy="552866"/>
          </a:xfrm>
          <a:prstGeom prst="rect">
            <a:avLst/>
          </a:prstGeom>
        </p:spPr>
      </p:pic>
      <p:pic>
        <p:nvPicPr>
          <p:cNvPr id="6" name="Picture 5">
            <a:extLst>
              <a:ext uri="{FF2B5EF4-FFF2-40B4-BE49-F238E27FC236}">
                <a16:creationId xmlns:a16="http://schemas.microsoft.com/office/drawing/2014/main" id="{F9B3F740-6C71-0BC5-01D5-2ADB9200F4B6}"/>
              </a:ext>
            </a:extLst>
          </p:cNvPr>
          <p:cNvPicPr>
            <a:picLocks noChangeAspect="1"/>
          </p:cNvPicPr>
          <p:nvPr/>
        </p:nvPicPr>
        <p:blipFill>
          <a:blip r:embed="rId3">
            <a:extLst>
              <a:ext uri="{28A0092B-C50C-407E-A947-70E740481C1C}">
                <a14:useLocalDpi xmlns:a14="http://schemas.microsoft.com/office/drawing/2010/main" val="0"/>
              </a:ext>
            </a:extLst>
          </a:blip>
          <a:srcRect t="-21680" r="73484" b="21904"/>
          <a:stretch>
            <a:fillRect/>
          </a:stretch>
        </p:blipFill>
        <p:spPr>
          <a:xfrm>
            <a:off x="6141076" y="-76243"/>
            <a:ext cx="805029" cy="920212"/>
          </a:xfrm>
          <a:prstGeom prst="rect">
            <a:avLst/>
          </a:prstGeom>
        </p:spPr>
      </p:pic>
      <p:sp>
        <p:nvSpPr>
          <p:cNvPr id="2" name="TextBox 1">
            <a:extLst>
              <a:ext uri="{FF2B5EF4-FFF2-40B4-BE49-F238E27FC236}">
                <a16:creationId xmlns:a16="http://schemas.microsoft.com/office/drawing/2014/main" id="{127C579F-B15E-7A0F-D87C-E21431EBF684}"/>
              </a:ext>
            </a:extLst>
          </p:cNvPr>
          <p:cNvSpPr txBox="1"/>
          <p:nvPr/>
        </p:nvSpPr>
        <p:spPr>
          <a:xfrm>
            <a:off x="7777163" y="3934420"/>
            <a:ext cx="1828800" cy="276999"/>
          </a:xfrm>
          <a:prstGeom prst="rect">
            <a:avLst/>
          </a:prstGeom>
          <a:noFill/>
        </p:spPr>
        <p:txBody>
          <a:bodyPr wrap="square" rtlCol="0">
            <a:spAutoFit/>
          </a:bodyPr>
          <a:lstStyle/>
          <a:p>
            <a:pPr algn="l"/>
            <a:r>
              <a:rPr lang="en-GB" sz="1200">
                <a:latin typeface="Arial" panose="020B0604020202020204" pitchFamily="34" charset="0"/>
                <a:cs typeface="Arial" panose="020B0604020202020204" pitchFamily="34" charset="0"/>
              </a:rPr>
              <a:t>(1974)</a:t>
            </a: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6365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F8D32BA-59E7-2128-86F6-D61CA2B22A4D}"/>
              </a:ext>
            </a:extLst>
          </p:cNvPr>
          <p:cNvSpPr txBox="1"/>
          <p:nvPr/>
        </p:nvSpPr>
        <p:spPr>
          <a:xfrm>
            <a:off x="321468" y="172522"/>
            <a:ext cx="6096000" cy="461665"/>
          </a:xfrm>
          <a:prstGeom prst="rect">
            <a:avLst/>
          </a:prstGeom>
          <a:solidFill>
            <a:srgbClr val="90AB74"/>
          </a:solidFill>
        </p:spPr>
        <p:txBody>
          <a:bodyPr wrap="square">
            <a:spAutoFit/>
          </a:bodyPr>
          <a:lstStyle/>
          <a:p>
            <a:r>
              <a:rPr lang="en-US" sz="2400" b="1">
                <a:latin typeface="Arial" panose="020B0604020202020204" pitchFamily="34" charset="0"/>
                <a:cs typeface="Arial" panose="020B0604020202020204" pitchFamily="34" charset="0"/>
              </a:rPr>
              <a:t>Theory of Planned Behaviour (TPB)</a:t>
            </a:r>
          </a:p>
        </p:txBody>
      </p:sp>
      <p:sp>
        <p:nvSpPr>
          <p:cNvPr id="7" name="TextBox 6">
            <a:extLst>
              <a:ext uri="{FF2B5EF4-FFF2-40B4-BE49-F238E27FC236}">
                <a16:creationId xmlns:a16="http://schemas.microsoft.com/office/drawing/2014/main" id="{20273133-6B72-5F2D-E9CD-1C66BAB9DA09}"/>
              </a:ext>
            </a:extLst>
          </p:cNvPr>
          <p:cNvSpPr txBox="1"/>
          <p:nvPr/>
        </p:nvSpPr>
        <p:spPr>
          <a:xfrm>
            <a:off x="321468" y="831742"/>
            <a:ext cx="6096000" cy="646331"/>
          </a:xfrm>
          <a:prstGeom prst="rect">
            <a:avLst/>
          </a:prstGeom>
          <a:solidFill>
            <a:schemeClr val="accent2"/>
          </a:solidFill>
        </p:spPr>
        <p:txBody>
          <a:bodyPr wrap="square">
            <a:spAutoFit/>
          </a:bodyPr>
          <a:lstStyle/>
          <a:p>
            <a:r>
              <a:rPr lang="en-US" b="1">
                <a:latin typeface="Arial" panose="020B0604020202020204" pitchFamily="34" charset="0"/>
                <a:cs typeface="Arial" panose="020B0604020202020204" pitchFamily="34" charset="0"/>
              </a:rPr>
              <a:t>Future-Fuel: Understanding Dietary Choices Through the Theory of Planned Behaviour</a:t>
            </a:r>
          </a:p>
        </p:txBody>
      </p:sp>
      <p:sp>
        <p:nvSpPr>
          <p:cNvPr id="8" name="TextBox 7">
            <a:extLst>
              <a:ext uri="{FF2B5EF4-FFF2-40B4-BE49-F238E27FC236}">
                <a16:creationId xmlns:a16="http://schemas.microsoft.com/office/drawing/2014/main" id="{89CE63BD-6A2B-D620-5513-5E50A850C525}"/>
              </a:ext>
            </a:extLst>
          </p:cNvPr>
          <p:cNvSpPr txBox="1"/>
          <p:nvPr/>
        </p:nvSpPr>
        <p:spPr>
          <a:xfrm>
            <a:off x="321468" y="1675628"/>
            <a:ext cx="5545931" cy="1477328"/>
          </a:xfrm>
          <a:prstGeom prst="rect">
            <a:avLst/>
          </a:prstGeom>
          <a:noFill/>
        </p:spPr>
        <p:txBody>
          <a:bodyPr wrap="square" rtlCol="0">
            <a:spAutoFit/>
          </a:bodyPr>
          <a:lstStyle/>
          <a:p>
            <a:pPr algn="l"/>
            <a:r>
              <a:rPr lang="en-GB" b="1">
                <a:latin typeface="Arial" panose="020B0604020202020204" pitchFamily="34" charset="0"/>
                <a:cs typeface="Arial" panose="020B0604020202020204" pitchFamily="34" charset="0"/>
              </a:rPr>
              <a:t>What is the Theory of Planned Behaviour?</a:t>
            </a:r>
            <a:r>
              <a:rPr lang="en-GB">
                <a:latin typeface="Arial" panose="020B0604020202020204" pitchFamily="34" charset="0"/>
                <a:cs typeface="Arial" panose="020B0604020202020204" pitchFamily="34" charset="0"/>
              </a:rPr>
              <a:t>
The Theory of Planned Behaviour (TPB) proposes that a person’s intention to perform a behaviour is the strongest predictor of whether they will actually do it (Ajzen, 1991).</a:t>
            </a:r>
            <a:endParaRPr lang="en-US">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4B9167A-CFAE-DEFC-A71D-D559E4EB42C3}"/>
              </a:ext>
            </a:extLst>
          </p:cNvPr>
          <p:cNvSpPr txBox="1"/>
          <p:nvPr/>
        </p:nvSpPr>
        <p:spPr>
          <a:xfrm>
            <a:off x="321467" y="3060908"/>
            <a:ext cx="3714665" cy="3416320"/>
          </a:xfrm>
          <a:prstGeom prst="rect">
            <a:avLst/>
          </a:prstGeom>
          <a:solidFill>
            <a:schemeClr val="accent2">
              <a:lumMod val="20000"/>
              <a:lumOff val="80000"/>
            </a:schemeClr>
          </a:solidFill>
        </p:spPr>
        <p:txBody>
          <a:bodyPr wrap="square">
            <a:spAutoFit/>
          </a:bodyPr>
          <a:lstStyle/>
          <a:p>
            <a:r>
              <a:rPr lang="en-US">
                <a:latin typeface="Arial" panose="020B0604020202020204" pitchFamily="34" charset="0"/>
                <a:cs typeface="Arial" panose="020B0604020202020204" pitchFamily="34" charset="0"/>
              </a:rPr>
              <a:t>According to the model, intentions are influenced by:</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Attitudes Beliefs about the benefits and consequences of healthy eating.</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Subjective Norms Social pressure from friends, family and social media.</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Perceived Behavioural Control An individual's confidence in their ability to perform the behaviour despite barriers.</a:t>
            </a:r>
          </a:p>
        </p:txBody>
      </p:sp>
      <p:sp>
        <p:nvSpPr>
          <p:cNvPr id="11" name="TextBox 10">
            <a:extLst>
              <a:ext uri="{FF2B5EF4-FFF2-40B4-BE49-F238E27FC236}">
                <a16:creationId xmlns:a16="http://schemas.microsoft.com/office/drawing/2014/main" id="{154DAB89-CBC1-7353-4691-35E0C0BDE9AA}"/>
              </a:ext>
            </a:extLst>
          </p:cNvPr>
          <p:cNvSpPr txBox="1"/>
          <p:nvPr/>
        </p:nvSpPr>
        <p:spPr>
          <a:xfrm>
            <a:off x="4116221" y="3212317"/>
            <a:ext cx="3250496" cy="3539430"/>
          </a:xfrm>
          <a:prstGeom prst="rect">
            <a:avLst/>
          </a:prstGeom>
          <a:solidFill>
            <a:srgbClr val="D2DDC7"/>
          </a:solidFill>
        </p:spPr>
        <p:txBody>
          <a:bodyPr wrap="square" rtlCol="0">
            <a:spAutoFit/>
          </a:bodyPr>
          <a:lstStyle/>
          <a:p>
            <a:pPr marL="285750" indent="-285750" algn="l">
              <a:buFont typeface="Arial" panose="020B0604020202020204" pitchFamily="34" charset="0"/>
              <a:buChar char="•"/>
            </a:pPr>
            <a:r>
              <a:rPr lang="en-GB" sz="1600" b="1">
                <a:latin typeface="Arial" panose="020B0604020202020204" pitchFamily="34" charset="0"/>
                <a:cs typeface="Arial" panose="020B0604020202020204" pitchFamily="34" charset="0"/>
              </a:rPr>
              <a:t>Application to 16–24-Year-Olds</a:t>
            </a:r>
            <a:r>
              <a:rPr lang="en-GB" sz="1600">
                <a:latin typeface="Arial" panose="020B0604020202020204" pitchFamily="34" charset="0"/>
                <a:cs typeface="Arial" panose="020B0604020202020204" pitchFamily="34" charset="0"/>
              </a:rPr>
              <a:t>
 Young adults are heavily influenced by peer groups, social trends and online content when making food choices (Contento, 2016).
Many report positive attitudes towards healthy eating but struggle to maintain healthy dietary behaviours due to cost, lack of time and limited cooking confidence (Deliens et al., 2014).</a:t>
            </a:r>
            <a:endParaRPr lang="en-US" sz="160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251013F-E9B4-069F-39D1-AF52D5A5D63B}"/>
              </a:ext>
            </a:extLst>
          </p:cNvPr>
          <p:cNvSpPr txBox="1"/>
          <p:nvPr/>
        </p:nvSpPr>
        <p:spPr>
          <a:xfrm>
            <a:off x="6609068" y="106253"/>
            <a:ext cx="3027761" cy="2677656"/>
          </a:xfrm>
          <a:prstGeom prst="rect">
            <a:avLst/>
          </a:prstGeom>
          <a:solidFill>
            <a:srgbClr val="E8EEE3"/>
          </a:solidFill>
        </p:spPr>
        <p:txBody>
          <a:bodyPr wrap="square" rtlCol="0">
            <a:spAutoFit/>
          </a:bodyPr>
          <a:lstStyle/>
          <a:p>
            <a:pPr algn="l"/>
            <a:r>
              <a:rPr lang="en-GB" sz="1400" b="1">
                <a:latin typeface="Arial" panose="020B0604020202020204" pitchFamily="34" charset="0"/>
                <a:cs typeface="Arial" panose="020B0604020202020204" pitchFamily="34" charset="0"/>
              </a:rPr>
              <a:t>How Future-Fuel Addresses These Barriers:</a:t>
            </a:r>
            <a:r>
              <a:rPr lang="en-GB" sz="1400">
                <a:latin typeface="Arial" panose="020B0604020202020204" pitchFamily="34" charset="0"/>
                <a:cs typeface="Arial" panose="020B0604020202020204" pitchFamily="34" charset="0"/>
              </a:rPr>
              <a:t>
</a:t>
            </a:r>
            <a:r>
              <a:rPr lang="en-GB" sz="1400">
                <a:solidFill>
                  <a:schemeClr val="accent2"/>
                </a:solidFill>
                <a:latin typeface="Arial" panose="020B0604020202020204" pitchFamily="34" charset="0"/>
                <a:cs typeface="Arial" panose="020B0604020202020204" pitchFamily="34" charset="0"/>
              </a:rPr>
              <a:t>Peer-led workshops create positive social norms around healthy eating.</a:t>
            </a:r>
            <a:r>
              <a:rPr lang="en-GB" sz="1400">
                <a:latin typeface="Arial" panose="020B0604020202020204" pitchFamily="34" charset="0"/>
                <a:cs typeface="Arial" panose="020B0604020202020204" pitchFamily="34" charset="0"/>
              </a:rPr>
              <a:t>
</a:t>
            </a:r>
            <a:r>
              <a:rPr lang="en-GB" sz="1400">
                <a:solidFill>
                  <a:schemeClr val="accent3"/>
                </a:solidFill>
                <a:latin typeface="Arial" panose="020B0604020202020204" pitchFamily="34" charset="0"/>
                <a:cs typeface="Arial" panose="020B0604020202020204" pitchFamily="34" charset="0"/>
              </a:rPr>
              <a:t> Social media content promotes healthy eating as achievable and relevant.</a:t>
            </a:r>
            <a:r>
              <a:rPr lang="en-GB" sz="1400">
                <a:latin typeface="Arial" panose="020B0604020202020204" pitchFamily="34" charset="0"/>
                <a:cs typeface="Arial" panose="020B0604020202020204" pitchFamily="34" charset="0"/>
              </a:rPr>
              <a:t>
</a:t>
            </a:r>
            <a:r>
              <a:rPr lang="en-GB" sz="1400">
                <a:solidFill>
                  <a:schemeClr val="accent2"/>
                </a:solidFill>
                <a:latin typeface="Arial" panose="020B0604020202020204" pitchFamily="34" charset="0"/>
                <a:cs typeface="Arial" panose="020B0604020202020204" pitchFamily="34" charset="0"/>
              </a:rPr>
              <a:t> Cooking sessions increase confidence and practical food skills.</a:t>
            </a:r>
            <a:r>
              <a:rPr lang="en-GB" sz="1400">
                <a:latin typeface="Arial" panose="020B0604020202020204" pitchFamily="34" charset="0"/>
                <a:cs typeface="Arial" panose="020B0604020202020204" pitchFamily="34" charset="0"/>
              </a:rPr>
              <a:t>
</a:t>
            </a:r>
            <a:r>
              <a:rPr lang="en-GB" sz="1400">
                <a:solidFill>
                  <a:schemeClr val="accent3"/>
                </a:solidFill>
                <a:latin typeface="Arial" panose="020B0604020202020204" pitchFamily="34" charset="0"/>
                <a:cs typeface="Arial" panose="020B0604020202020204" pitchFamily="34" charset="0"/>
              </a:rPr>
              <a:t> Budget-friendly meal planning improves perceived behavioural control.</a:t>
            </a:r>
            <a:endParaRPr lang="en-US" sz="1400">
              <a:solidFill>
                <a:schemeClr val="accent3"/>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A5979890-F3A0-2186-8D9F-512E97EA28A7}"/>
              </a:ext>
            </a:extLst>
          </p:cNvPr>
          <p:cNvSpPr txBox="1"/>
          <p:nvPr/>
        </p:nvSpPr>
        <p:spPr>
          <a:xfrm>
            <a:off x="9699604" y="106253"/>
            <a:ext cx="2362200" cy="2677656"/>
          </a:xfrm>
          <a:prstGeom prst="rect">
            <a:avLst/>
          </a:prstGeom>
          <a:solidFill>
            <a:srgbClr val="E8EEE3"/>
          </a:solidFill>
        </p:spPr>
        <p:txBody>
          <a:bodyPr wrap="square" rtlCol="0">
            <a:spAutoFit/>
          </a:bodyPr>
          <a:lstStyle/>
          <a:p>
            <a:pPr algn="l"/>
            <a:r>
              <a:rPr lang="en-GB" sz="1400" b="1"/>
              <a:t>Critical Evaluation</a:t>
            </a:r>
            <a:r>
              <a:rPr lang="en-GB" sz="1400"/>
              <a:t>
 TPB recognises the influence of social factors on behaviour.</a:t>
            </a:r>
          </a:p>
          <a:p>
            <a:pPr algn="l"/>
            <a:r>
              <a:rPr lang="en-GB" sz="1400"/>
              <a:t>However, positive intentions do not always result in behaviour change when environmental barriers such as affordability and food access remain present (Sniehotta, Presseau and Araújo-Soares, 2014).</a:t>
            </a:r>
            <a:endParaRPr lang="en-US" sz="1400"/>
          </a:p>
        </p:txBody>
      </p:sp>
      <p:pic>
        <p:nvPicPr>
          <p:cNvPr id="15" name="Picture 14">
            <a:extLst>
              <a:ext uri="{FF2B5EF4-FFF2-40B4-BE49-F238E27FC236}">
                <a16:creationId xmlns:a16="http://schemas.microsoft.com/office/drawing/2014/main" id="{EA9A6EDB-B7FA-1AFD-FC21-5309750465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01965" y="2850178"/>
            <a:ext cx="4755683" cy="2677656"/>
          </a:xfrm>
          <a:prstGeom prst="rect">
            <a:avLst/>
          </a:prstGeom>
        </p:spPr>
      </p:pic>
      <p:sp>
        <p:nvSpPr>
          <p:cNvPr id="14" name="Oval 13">
            <a:extLst>
              <a:ext uri="{FF2B5EF4-FFF2-40B4-BE49-F238E27FC236}">
                <a16:creationId xmlns:a16="http://schemas.microsoft.com/office/drawing/2014/main" id="{47A5288E-43BC-DF45-3EF1-8260B609CD68}"/>
              </a:ext>
            </a:extLst>
          </p:cNvPr>
          <p:cNvSpPr/>
          <p:nvPr/>
        </p:nvSpPr>
        <p:spPr>
          <a:xfrm>
            <a:off x="9183522" y="4629294"/>
            <a:ext cx="2362200" cy="2056184"/>
          </a:xfrm>
          <a:prstGeom prst="ellipse">
            <a:avLst/>
          </a:prstGeom>
          <a:solidFill>
            <a:srgbClr val="90AB7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solidFill>
                  <a:schemeClr val="tx1"/>
                </a:solidFill>
                <a:latin typeface="Arial" panose="020B0604020202020204" pitchFamily="34" charset="0"/>
                <a:cs typeface="Arial" panose="020B0604020202020204" pitchFamily="34" charset="0"/>
              </a:rPr>
              <a:t>"Therefore, Future-Fuel incorporates evidence-based strategies to address the barriers identified by this model."</a:t>
            </a:r>
          </a:p>
        </p:txBody>
      </p:sp>
      <p:pic>
        <p:nvPicPr>
          <p:cNvPr id="17" name="Picture 16">
            <a:extLst>
              <a:ext uri="{FF2B5EF4-FFF2-40B4-BE49-F238E27FC236}">
                <a16:creationId xmlns:a16="http://schemas.microsoft.com/office/drawing/2014/main" id="{933D4AD0-7626-02ED-F534-68CB12A86B43}"/>
              </a:ext>
            </a:extLst>
          </p:cNvPr>
          <p:cNvPicPr>
            <a:picLocks noChangeAspect="1"/>
          </p:cNvPicPr>
          <p:nvPr/>
        </p:nvPicPr>
        <p:blipFill>
          <a:blip r:embed="rId3">
            <a:extLst>
              <a:ext uri="{28A0092B-C50C-407E-A947-70E740481C1C}">
                <a14:useLocalDpi xmlns:a14="http://schemas.microsoft.com/office/drawing/2010/main" val="0"/>
              </a:ext>
            </a:extLst>
          </a:blip>
          <a:srcRect t="-21680" r="73484" b="21904"/>
          <a:stretch>
            <a:fillRect/>
          </a:stretch>
        </p:blipFill>
        <p:spPr>
          <a:xfrm>
            <a:off x="7369103" y="5197280"/>
            <a:ext cx="805029" cy="920212"/>
          </a:xfrm>
          <a:prstGeom prst="rect">
            <a:avLst/>
          </a:prstGeom>
        </p:spPr>
      </p:pic>
      <p:sp>
        <p:nvSpPr>
          <p:cNvPr id="3" name="TextBox 2">
            <a:extLst>
              <a:ext uri="{FF2B5EF4-FFF2-40B4-BE49-F238E27FC236}">
                <a16:creationId xmlns:a16="http://schemas.microsoft.com/office/drawing/2014/main" id="{81B7069E-1A26-2EBE-B4F1-26B7BB6113FE}"/>
              </a:ext>
            </a:extLst>
          </p:cNvPr>
          <p:cNvSpPr txBox="1"/>
          <p:nvPr/>
        </p:nvSpPr>
        <p:spPr>
          <a:xfrm>
            <a:off x="10481964" y="4055188"/>
            <a:ext cx="6128742" cy="307777"/>
          </a:xfrm>
          <a:prstGeom prst="rect">
            <a:avLst/>
          </a:prstGeom>
          <a:noFill/>
        </p:spPr>
        <p:txBody>
          <a:bodyPr wrap="square">
            <a:spAutoFit/>
          </a:bodyPr>
          <a:lstStyle/>
          <a:p>
            <a:r>
              <a:rPr lang="en-GB" sz="1400">
                <a:latin typeface="Arial" panose="020B0604020202020204" pitchFamily="34" charset="0"/>
                <a:cs typeface="Arial" panose="020B0604020202020204" pitchFamily="34" charset="0"/>
              </a:rPr>
              <a:t>(Ajzen, 1991).</a:t>
            </a:r>
            <a:endParaRPr lang="en-US" sz="1400"/>
          </a:p>
        </p:txBody>
      </p:sp>
    </p:spTree>
    <p:extLst>
      <p:ext uri="{BB962C8B-B14F-4D97-AF65-F5344CB8AC3E}">
        <p14:creationId xmlns:p14="http://schemas.microsoft.com/office/powerpoint/2010/main" val="15163838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B60BB36F-0747-CC7B-B5F9-8F559357A5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6216" y="4640414"/>
            <a:ext cx="3704587" cy="2246769"/>
          </a:xfrm>
          <a:prstGeom prst="rect">
            <a:avLst/>
          </a:prstGeom>
        </p:spPr>
      </p:pic>
      <p:sp>
        <p:nvSpPr>
          <p:cNvPr id="7" name="TextBox 6">
            <a:extLst>
              <a:ext uri="{FF2B5EF4-FFF2-40B4-BE49-F238E27FC236}">
                <a16:creationId xmlns:a16="http://schemas.microsoft.com/office/drawing/2014/main" id="{FE8D6372-2855-ABB7-53E9-D28B762BAD38}"/>
              </a:ext>
            </a:extLst>
          </p:cNvPr>
          <p:cNvSpPr txBox="1"/>
          <p:nvPr/>
        </p:nvSpPr>
        <p:spPr>
          <a:xfrm>
            <a:off x="359372" y="160615"/>
            <a:ext cx="6096000" cy="461665"/>
          </a:xfrm>
          <a:prstGeom prst="rect">
            <a:avLst/>
          </a:prstGeom>
          <a:solidFill>
            <a:schemeClr val="accent2"/>
          </a:solidFill>
        </p:spPr>
        <p:txBody>
          <a:bodyPr wrap="square">
            <a:spAutoFit/>
          </a:bodyPr>
          <a:lstStyle/>
          <a:p>
            <a:r>
              <a:rPr lang="en-US" sz="2400" b="1">
                <a:latin typeface="Arial" panose="020B0604020202020204" pitchFamily="34" charset="0"/>
                <a:cs typeface="Arial" panose="020B0604020202020204" pitchFamily="34" charset="0"/>
              </a:rPr>
              <a:t>COM-B Model</a:t>
            </a:r>
          </a:p>
        </p:txBody>
      </p:sp>
      <p:sp>
        <p:nvSpPr>
          <p:cNvPr id="9" name="TextBox 8">
            <a:extLst>
              <a:ext uri="{FF2B5EF4-FFF2-40B4-BE49-F238E27FC236}">
                <a16:creationId xmlns:a16="http://schemas.microsoft.com/office/drawing/2014/main" id="{B07AB37C-5CFE-9982-512A-7366F9CE9AE3}"/>
              </a:ext>
            </a:extLst>
          </p:cNvPr>
          <p:cNvSpPr txBox="1"/>
          <p:nvPr/>
        </p:nvSpPr>
        <p:spPr>
          <a:xfrm>
            <a:off x="359372" y="622280"/>
            <a:ext cx="6096000" cy="646331"/>
          </a:xfrm>
          <a:prstGeom prst="rect">
            <a:avLst/>
          </a:prstGeom>
          <a:solidFill>
            <a:srgbClr val="90AB74"/>
          </a:solidFill>
        </p:spPr>
        <p:txBody>
          <a:bodyPr wrap="square">
            <a:spAutoFit/>
          </a:bodyPr>
          <a:lstStyle/>
          <a:p>
            <a:r>
              <a:rPr lang="en-US" b="1">
                <a:latin typeface="Arial" panose="020B0604020202020204" pitchFamily="34" charset="0"/>
                <a:cs typeface="Arial" panose="020B0604020202020204" pitchFamily="34" charset="0"/>
              </a:rPr>
              <a:t>Future-Fuel: Understanding Behaviour Change Through COM-B</a:t>
            </a:r>
          </a:p>
        </p:txBody>
      </p:sp>
      <p:sp>
        <p:nvSpPr>
          <p:cNvPr id="11" name="TextBox 10">
            <a:extLst>
              <a:ext uri="{FF2B5EF4-FFF2-40B4-BE49-F238E27FC236}">
                <a16:creationId xmlns:a16="http://schemas.microsoft.com/office/drawing/2014/main" id="{A936873A-DA96-1D9C-2EFB-7FF8978F789D}"/>
              </a:ext>
            </a:extLst>
          </p:cNvPr>
          <p:cNvSpPr txBox="1"/>
          <p:nvPr/>
        </p:nvSpPr>
        <p:spPr>
          <a:xfrm>
            <a:off x="359372" y="1360944"/>
            <a:ext cx="6096000" cy="738664"/>
          </a:xfrm>
          <a:prstGeom prst="rect">
            <a:avLst/>
          </a:prstGeom>
          <a:noFill/>
        </p:spPr>
        <p:txBody>
          <a:bodyPr wrap="square">
            <a:spAutoFit/>
          </a:bodyPr>
          <a:lstStyle/>
          <a:p>
            <a:r>
              <a:rPr lang="en-US" sz="1400">
                <a:latin typeface="Arial" panose="020B0604020202020204" pitchFamily="34" charset="0"/>
                <a:cs typeface="Arial" panose="020B0604020202020204" pitchFamily="34" charset="0"/>
              </a:rPr>
              <a:t>What is the COM-B Model? The COM-B Model suggests that behaviour occurs when individuals have the Capability, Opportunity and Motivation to perform it (Michie, van Stralen and West, 2011).</a:t>
            </a:r>
          </a:p>
        </p:txBody>
      </p:sp>
      <p:sp>
        <p:nvSpPr>
          <p:cNvPr id="13" name="TextBox 12">
            <a:extLst>
              <a:ext uri="{FF2B5EF4-FFF2-40B4-BE49-F238E27FC236}">
                <a16:creationId xmlns:a16="http://schemas.microsoft.com/office/drawing/2014/main" id="{ABEB5DC1-64E7-BE2E-6237-C415F812EACA}"/>
              </a:ext>
            </a:extLst>
          </p:cNvPr>
          <p:cNvSpPr txBox="1"/>
          <p:nvPr/>
        </p:nvSpPr>
        <p:spPr>
          <a:xfrm>
            <a:off x="359372" y="2041920"/>
            <a:ext cx="2700534" cy="2246769"/>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Components of COM-B</a:t>
            </a:r>
            <a:r>
              <a:rPr lang="en-GB" sz="1400" b="1">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a:t>
            </a:r>
            <a:r>
              <a:rPr lang="en-US" sz="1400">
                <a:latin typeface="Arial" panose="020B0604020202020204" pitchFamily="34" charset="0"/>
                <a:cs typeface="Arial" panose="020B0604020202020204" pitchFamily="34" charset="0"/>
              </a:rPr>
              <a:t> Capability Having the knowledge, skills and confidence to eat healthily.</a:t>
            </a:r>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a:t>
            </a:r>
            <a:r>
              <a:rPr lang="en-US" sz="1400">
                <a:latin typeface="Arial" panose="020B0604020202020204" pitchFamily="34" charset="0"/>
                <a:cs typeface="Arial" panose="020B0604020202020204" pitchFamily="34" charset="0"/>
              </a:rPr>
              <a:t> Opportunity Having access to affordable healthy foods and supportive environments.</a:t>
            </a:r>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 </a:t>
            </a:r>
            <a:r>
              <a:rPr lang="en-US" sz="1400">
                <a:latin typeface="Arial" panose="020B0604020202020204" pitchFamily="34" charset="0"/>
                <a:cs typeface="Arial" panose="020B0604020202020204" pitchFamily="34" charset="0"/>
              </a:rPr>
              <a:t>Motivation Having the desire and reasons to maintain healthy eating behaviours.</a:t>
            </a:r>
          </a:p>
        </p:txBody>
      </p:sp>
      <p:sp>
        <p:nvSpPr>
          <p:cNvPr id="14" name="TextBox 13">
            <a:extLst>
              <a:ext uri="{FF2B5EF4-FFF2-40B4-BE49-F238E27FC236}">
                <a16:creationId xmlns:a16="http://schemas.microsoft.com/office/drawing/2014/main" id="{44F2D7ED-50B5-EAF3-C609-62D9C75E98E9}"/>
              </a:ext>
            </a:extLst>
          </p:cNvPr>
          <p:cNvSpPr txBox="1"/>
          <p:nvPr/>
        </p:nvSpPr>
        <p:spPr>
          <a:xfrm>
            <a:off x="2998455" y="2099608"/>
            <a:ext cx="2923945" cy="461664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285750" indent="-285750" algn="l">
              <a:buFont typeface="Arial" panose="020B0604020202020204" pitchFamily="34" charset="0"/>
              <a:buChar char="•"/>
            </a:pPr>
            <a:r>
              <a:rPr lang="en-GB" sz="1400" b="1">
                <a:latin typeface="Arial" panose="020B0604020202020204" pitchFamily="34" charset="0"/>
                <a:cs typeface="Arial" panose="020B0604020202020204" pitchFamily="34" charset="0"/>
              </a:rPr>
              <a:t>Application to 16–24-Year-Olds</a:t>
            </a:r>
            <a:r>
              <a:rPr lang="en-GB" sz="1400">
                <a:latin typeface="Arial" panose="020B0604020202020204" pitchFamily="34" charset="0"/>
                <a:cs typeface="Arial" panose="020B0604020202020204" pitchFamily="34" charset="0"/>
              </a:rPr>
              <a:t>
Many young adults lack confidence in cooking and meal preparation, reducing their capability to make healthy food choices (Deliens et al., 2014).
Financial pressures, busy lifestyles and easy access to fast food can limit opportunities for healthy eating (Food Foundation, 2024).
Young adults are often motivated by immediate outcomes such as improved energy, appearance and academic performance rather than long-term disease prevention (Deliens et al., 2014).</a:t>
            </a:r>
            <a:endParaRPr lang="en-US" sz="140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3EE1BDF-9EA7-B21A-0F01-77B7B5506D84}"/>
              </a:ext>
            </a:extLst>
          </p:cNvPr>
          <p:cNvSpPr txBox="1"/>
          <p:nvPr/>
        </p:nvSpPr>
        <p:spPr>
          <a:xfrm>
            <a:off x="6382626" y="217230"/>
            <a:ext cx="3540958" cy="2462213"/>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How Future-Fuel Addresses These Barriers</a:t>
            </a:r>
            <a:r>
              <a:rPr lang="en-GB" sz="1400" b="1">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Cooking workshops improve nutritional knowledge and practical skills (Capability).</a:t>
            </a:r>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Budget-friendly meal plans and local support services increase access to healthy choices (Opportunity).</a:t>
            </a:r>
            <a:endParaRPr lang="en-GB"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Campaign messages focus on energy, mood and concentration to enhance engagement (Motivation).</a:t>
            </a:r>
          </a:p>
        </p:txBody>
      </p:sp>
      <p:sp>
        <p:nvSpPr>
          <p:cNvPr id="18" name="TextBox 17">
            <a:extLst>
              <a:ext uri="{FF2B5EF4-FFF2-40B4-BE49-F238E27FC236}">
                <a16:creationId xmlns:a16="http://schemas.microsoft.com/office/drawing/2014/main" id="{2FFA6EE4-07B6-CD0F-AC3D-0BBAF8FDD0E1}"/>
              </a:ext>
            </a:extLst>
          </p:cNvPr>
          <p:cNvSpPr txBox="1"/>
          <p:nvPr/>
        </p:nvSpPr>
        <p:spPr>
          <a:xfrm>
            <a:off x="5922400" y="2556332"/>
            <a:ext cx="3804047" cy="2246769"/>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Critical Evaluation</a:t>
            </a:r>
            <a:r>
              <a:rPr lang="en-GB" sz="1400" b="1">
                <a:latin typeface="Arial" panose="020B0604020202020204" pitchFamily="34" charset="0"/>
                <a:cs typeface="Arial" panose="020B0604020202020204" pitchFamily="34" charset="0"/>
              </a:rPr>
              <a:t> :</a:t>
            </a:r>
          </a:p>
          <a:p>
            <a:r>
              <a:rPr lang="en-US" sz="1400">
                <a:latin typeface="Arial" panose="020B0604020202020204" pitchFamily="34" charset="0"/>
                <a:cs typeface="Arial" panose="020B0604020202020204" pitchFamily="34" charset="0"/>
              </a:rPr>
              <a:t>COM-B is widely used in public health because it considers both individual and environmental influences on behaviour.</a:t>
            </a:r>
            <a:endParaRPr lang="en-GB"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It provides a practical framework for designing interventions.</a:t>
            </a:r>
            <a:endParaRPr lang="en-GB"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However, the model may oversimplify complex social and cultural influences on dietary behaviour (Michie, van Stralen and West, 2011).</a:t>
            </a:r>
          </a:p>
        </p:txBody>
      </p:sp>
      <p:sp>
        <p:nvSpPr>
          <p:cNvPr id="19" name="Speech Bubble: Oval 18">
            <a:extLst>
              <a:ext uri="{FF2B5EF4-FFF2-40B4-BE49-F238E27FC236}">
                <a16:creationId xmlns:a16="http://schemas.microsoft.com/office/drawing/2014/main" id="{D4F1228F-C066-4AF9-0EA6-54E3D4EC7B7D}"/>
              </a:ext>
            </a:extLst>
          </p:cNvPr>
          <p:cNvSpPr/>
          <p:nvPr/>
        </p:nvSpPr>
        <p:spPr>
          <a:xfrm>
            <a:off x="9860387" y="391447"/>
            <a:ext cx="2331613" cy="4488064"/>
          </a:xfrm>
          <a:prstGeom prst="wedgeEllipseCallou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solidFill>
                  <a:schemeClr val="tx1"/>
                </a:solidFill>
                <a:latin typeface="Arial" panose="020B0604020202020204" pitchFamily="34" charset="0"/>
                <a:cs typeface="Arial" panose="020B0604020202020204" pitchFamily="34" charset="0"/>
              </a:rPr>
              <a:t>"Whilst the Health Belief Model and Theory of Planned Behaviour help explain individual beliefs and intentions, the COM-B model was particularly valuable for Future-Fuel because it also considers environmental barriers such as affordability and access to healthy food."</a:t>
            </a:r>
          </a:p>
        </p:txBody>
      </p:sp>
      <p:pic>
        <p:nvPicPr>
          <p:cNvPr id="20" name="Picture 19">
            <a:extLst>
              <a:ext uri="{FF2B5EF4-FFF2-40B4-BE49-F238E27FC236}">
                <a16:creationId xmlns:a16="http://schemas.microsoft.com/office/drawing/2014/main" id="{366F4A51-6910-23CA-B3DC-366D8E8247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6" y="4556505"/>
            <a:ext cx="3009601" cy="2252085"/>
          </a:xfrm>
          <a:prstGeom prst="rect">
            <a:avLst/>
          </a:prstGeom>
        </p:spPr>
      </p:pic>
      <p:pic>
        <p:nvPicPr>
          <p:cNvPr id="23" name="Picture 22">
            <a:extLst>
              <a:ext uri="{FF2B5EF4-FFF2-40B4-BE49-F238E27FC236}">
                <a16:creationId xmlns:a16="http://schemas.microsoft.com/office/drawing/2014/main" id="{8E58BB20-8CBB-CAC4-686A-128FD78FE0B0}"/>
              </a:ext>
            </a:extLst>
          </p:cNvPr>
          <p:cNvPicPr>
            <a:picLocks noChangeAspect="1"/>
          </p:cNvPicPr>
          <p:nvPr/>
        </p:nvPicPr>
        <p:blipFill>
          <a:blip r:embed="rId4">
            <a:extLst>
              <a:ext uri="{28A0092B-C50C-407E-A947-70E740481C1C}">
                <a14:useLocalDpi xmlns:a14="http://schemas.microsoft.com/office/drawing/2010/main" val="0"/>
              </a:ext>
            </a:extLst>
          </a:blip>
          <a:srcRect t="-21680" r="73484" b="21904"/>
          <a:stretch>
            <a:fillRect/>
          </a:stretch>
        </p:blipFill>
        <p:spPr>
          <a:xfrm>
            <a:off x="11365343" y="5903873"/>
            <a:ext cx="805029" cy="920212"/>
          </a:xfrm>
          <a:prstGeom prst="rect">
            <a:avLst/>
          </a:prstGeom>
        </p:spPr>
      </p:pic>
      <p:sp>
        <p:nvSpPr>
          <p:cNvPr id="2" name="TextBox 1">
            <a:extLst>
              <a:ext uri="{FF2B5EF4-FFF2-40B4-BE49-F238E27FC236}">
                <a16:creationId xmlns:a16="http://schemas.microsoft.com/office/drawing/2014/main" id="{9CAA962F-A9BB-C2D3-58D3-346FE748F96D}"/>
              </a:ext>
            </a:extLst>
          </p:cNvPr>
          <p:cNvSpPr txBox="1"/>
          <p:nvPr/>
        </p:nvSpPr>
        <p:spPr>
          <a:xfrm>
            <a:off x="182397" y="6363979"/>
            <a:ext cx="1828800" cy="276999"/>
          </a:xfrm>
          <a:prstGeom prst="rect">
            <a:avLst/>
          </a:prstGeom>
          <a:noFill/>
        </p:spPr>
        <p:txBody>
          <a:bodyPr wrap="square" rtlCol="0">
            <a:spAutoFit/>
          </a:bodyPr>
          <a:lstStyle/>
          <a:p>
            <a:pPr algn="l"/>
            <a:r>
              <a:rPr lang="en-GB" sz="1200" err="1">
                <a:latin typeface="Arial" panose="020B0604020202020204" pitchFamily="34" charset="0"/>
                <a:cs typeface="Arial" panose="020B0604020202020204" pitchFamily="34" charset="0"/>
              </a:rPr>
              <a:t>Michie,et</a:t>
            </a:r>
            <a:r>
              <a:rPr lang="en-GB" sz="1200">
                <a:latin typeface="Arial" panose="020B0604020202020204" pitchFamily="34" charset="0"/>
                <a:cs typeface="Arial" panose="020B0604020202020204" pitchFamily="34" charset="0"/>
              </a:rPr>
              <a:t> al 2011)</a:t>
            </a: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01529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171E187-FF98-6F57-EE7C-CA9A6402F4F1}"/>
              </a:ext>
            </a:extLst>
          </p:cNvPr>
          <p:cNvSpPr txBox="1"/>
          <p:nvPr/>
        </p:nvSpPr>
        <p:spPr>
          <a:xfrm>
            <a:off x="226219" y="0"/>
            <a:ext cx="3821906" cy="1200329"/>
          </a:xfrm>
          <a:prstGeom prst="rect">
            <a:avLst/>
          </a:prstGeom>
          <a:solidFill>
            <a:srgbClr val="90AB74"/>
          </a:solidFill>
        </p:spPr>
        <p:txBody>
          <a:bodyPr wrap="square">
            <a:spAutoFit/>
          </a:bodyPr>
          <a:lstStyle/>
          <a:p>
            <a:r>
              <a:rPr lang="en-US" sz="2400" b="1">
                <a:latin typeface="Arial" panose="020B0604020202020204" pitchFamily="34" charset="0"/>
                <a:cs typeface="Arial" panose="020B0604020202020204" pitchFamily="34" charset="0"/>
              </a:rPr>
              <a:t>Future-Fuel: Using Behavioural Theory to Overcome Barriers</a:t>
            </a:r>
          </a:p>
        </p:txBody>
      </p:sp>
      <p:graphicFrame>
        <p:nvGraphicFramePr>
          <p:cNvPr id="13" name="Diagram 12">
            <a:extLst>
              <a:ext uri="{FF2B5EF4-FFF2-40B4-BE49-F238E27FC236}">
                <a16:creationId xmlns:a16="http://schemas.microsoft.com/office/drawing/2014/main" id="{B683ED72-869E-BF5F-77E5-3BD5B194E40B}"/>
              </a:ext>
            </a:extLst>
          </p:cNvPr>
          <p:cNvGraphicFramePr/>
          <p:nvPr/>
        </p:nvGraphicFramePr>
        <p:xfrm>
          <a:off x="444920" y="1501778"/>
          <a:ext cx="6967859" cy="4638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DDFD6CE9-20C3-88F0-2D56-F484F52367C1}"/>
              </a:ext>
            </a:extLst>
          </p:cNvPr>
          <p:cNvSpPr txBox="1"/>
          <p:nvPr/>
        </p:nvSpPr>
        <p:spPr>
          <a:xfrm>
            <a:off x="8143877" y="0"/>
            <a:ext cx="3184922" cy="2462213"/>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Why Future-Fuel Is Likely to Be Effective</a:t>
            </a:r>
            <a:endParaRPr lang="en-GB" sz="1400"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 Targets individual, social and environmental barriers.</a:t>
            </a:r>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 Combines education with practical skill development.</a:t>
            </a:r>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Focuses on outcomes relevant to young adults.</a:t>
            </a:r>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 Uses evidence-based behavioural theory to support behaviour change.</a:t>
            </a:r>
          </a:p>
        </p:txBody>
      </p:sp>
      <p:sp>
        <p:nvSpPr>
          <p:cNvPr id="17" name="TextBox 16">
            <a:extLst>
              <a:ext uri="{FF2B5EF4-FFF2-40B4-BE49-F238E27FC236}">
                <a16:creationId xmlns:a16="http://schemas.microsoft.com/office/drawing/2014/main" id="{75D764CB-3C2B-8520-EC38-E274CCD22545}"/>
              </a:ext>
            </a:extLst>
          </p:cNvPr>
          <p:cNvSpPr txBox="1"/>
          <p:nvPr/>
        </p:nvSpPr>
        <p:spPr>
          <a:xfrm>
            <a:off x="7538189" y="2388930"/>
            <a:ext cx="3915849" cy="160043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Critical Evaluation</a:t>
            </a:r>
            <a:r>
              <a:rPr lang="en-GB" sz="1400">
                <a:latin typeface="Arial" panose="020B0604020202020204" pitchFamily="34" charset="0"/>
                <a:cs typeface="Arial" panose="020B0604020202020204" pitchFamily="34" charset="0"/>
              </a:rPr>
              <a:t> </a:t>
            </a:r>
          </a:p>
          <a:p>
            <a:r>
              <a:rPr lang="en-US" sz="1400">
                <a:latin typeface="Arial" panose="020B0604020202020204" pitchFamily="34" charset="0"/>
                <a:cs typeface="Arial" panose="020B0604020202020204" pitchFamily="34" charset="0"/>
              </a:rPr>
              <a:t>Behaviour change is rarely achieved through education alone. By integrating principles from multiple behavioural models, Future-Fuel adopts a more comprehensive and </a:t>
            </a:r>
            <a:r>
              <a:rPr lang="en-GB" sz="1400">
                <a:latin typeface="Arial" panose="020B0604020202020204" pitchFamily="34" charset="0"/>
                <a:cs typeface="Arial" panose="020B0604020202020204" pitchFamily="34" charset="0"/>
              </a:rPr>
              <a:t>person-centred </a:t>
            </a:r>
            <a:r>
              <a:rPr lang="en-US" sz="1400">
                <a:latin typeface="Arial" panose="020B0604020202020204" pitchFamily="34" charset="0"/>
                <a:cs typeface="Arial" panose="020B0604020202020204" pitchFamily="34" charset="0"/>
              </a:rPr>
              <a:t>approach to dietary behaviour change (Michie, van Stralen and West, 2011).</a:t>
            </a:r>
          </a:p>
        </p:txBody>
      </p:sp>
      <p:pic>
        <p:nvPicPr>
          <p:cNvPr id="20" name="Picture 19">
            <a:extLst>
              <a:ext uri="{FF2B5EF4-FFF2-40B4-BE49-F238E27FC236}">
                <a16:creationId xmlns:a16="http://schemas.microsoft.com/office/drawing/2014/main" id="{4A3A2231-B4CA-D0A0-BDCD-FD1F157032A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968551" y="193414"/>
            <a:ext cx="1308364" cy="130836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1" name="Picture 20">
            <a:extLst>
              <a:ext uri="{FF2B5EF4-FFF2-40B4-BE49-F238E27FC236}">
                <a16:creationId xmlns:a16="http://schemas.microsoft.com/office/drawing/2014/main" id="{0B698E05-0BC8-DA8D-7FE5-FE75526C3A8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78094" y="3741925"/>
            <a:ext cx="4207669" cy="281226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23" name="Picture 22">
            <a:extLst>
              <a:ext uri="{FF2B5EF4-FFF2-40B4-BE49-F238E27FC236}">
                <a16:creationId xmlns:a16="http://schemas.microsoft.com/office/drawing/2014/main" id="{ACAC766C-AEA7-73B9-709C-5793E299CA3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8441" y="6044421"/>
            <a:ext cx="3356277" cy="1019546"/>
          </a:xfrm>
          <a:prstGeom prst="rect">
            <a:avLst/>
          </a:prstGeom>
        </p:spPr>
      </p:pic>
    </p:spTree>
    <p:extLst>
      <p:ext uri="{BB962C8B-B14F-4D97-AF65-F5344CB8AC3E}">
        <p14:creationId xmlns:p14="http://schemas.microsoft.com/office/powerpoint/2010/main" val="749169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EA2C3-A992-193F-5EBE-CB635DE6E691}"/>
              </a:ext>
            </a:extLst>
          </p:cNvPr>
          <p:cNvSpPr>
            <a:spLocks noGrp="1"/>
          </p:cNvSpPr>
          <p:nvPr>
            <p:ph type="title"/>
          </p:nvPr>
        </p:nvSpPr>
        <p:spPr>
          <a:xfrm>
            <a:off x="171450" y="-203994"/>
            <a:ext cx="10515600" cy="1325563"/>
          </a:xfrm>
          <a:solidFill>
            <a:schemeClr val="accent2"/>
          </a:solidFill>
        </p:spPr>
        <p:style>
          <a:lnRef idx="1">
            <a:schemeClr val="accent2"/>
          </a:lnRef>
          <a:fillRef idx="2">
            <a:schemeClr val="accent2"/>
          </a:fillRef>
          <a:effectRef idx="1">
            <a:schemeClr val="accent2"/>
          </a:effectRef>
          <a:fontRef idx="minor">
            <a:schemeClr val="dk1"/>
          </a:fontRef>
        </p:style>
        <p:txBody>
          <a:bodyPr/>
          <a:lstStyle/>
          <a:p>
            <a:r>
              <a:rPr lang="en-US"/>
              <a:t>Conclusion and Recommendations</a:t>
            </a:r>
          </a:p>
        </p:txBody>
      </p:sp>
      <p:sp>
        <p:nvSpPr>
          <p:cNvPr id="3" name="Content Placeholder 2">
            <a:extLst>
              <a:ext uri="{FF2B5EF4-FFF2-40B4-BE49-F238E27FC236}">
                <a16:creationId xmlns:a16="http://schemas.microsoft.com/office/drawing/2014/main" id="{42F102B6-973F-CB30-AB61-5B30AC54728F}"/>
              </a:ext>
            </a:extLst>
          </p:cNvPr>
          <p:cNvSpPr>
            <a:spLocks noGrp="1"/>
          </p:cNvSpPr>
          <p:nvPr>
            <p:ph idx="1"/>
          </p:nvPr>
        </p:nvSpPr>
        <p:spPr>
          <a:xfrm>
            <a:off x="516732" y="1385093"/>
            <a:ext cx="6126956" cy="4351338"/>
          </a:xfrm>
          <a:solidFill>
            <a:srgbClr val="D2DDC7"/>
          </a:solidFill>
        </p:spPr>
        <p:txBody>
          <a:bodyPr>
            <a:normAutofit/>
          </a:bodyPr>
          <a:lstStyle/>
          <a:p>
            <a:r>
              <a:rPr lang="en-US" sz="1600">
                <a:latin typeface="Arial" panose="020B0604020202020204" pitchFamily="34" charset="0"/>
                <a:cs typeface="Arial" panose="020B0604020202020204" pitchFamily="34" charset="0"/>
              </a:rPr>
              <a:t>Key Messages</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 Healthy nutrition provides physiological, psychological and sociological benefits.</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 Young adults face multiple barriers to healthy eating, including cost, time pressures, social influences and limited cooking confidence.</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 The Health Belief Model, Theory of Planned Behaviour and COM-B Model help explain these barriers and inform intervention design.</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Future-Fuel uses evidence-based strategies including cooking workshops, peer support, social media engagement and budget-friendly meal planning.</a:t>
            </a:r>
          </a:p>
        </p:txBody>
      </p:sp>
      <p:sp>
        <p:nvSpPr>
          <p:cNvPr id="5" name="TextBox 4">
            <a:extLst>
              <a:ext uri="{FF2B5EF4-FFF2-40B4-BE49-F238E27FC236}">
                <a16:creationId xmlns:a16="http://schemas.microsoft.com/office/drawing/2014/main" id="{D6147D14-B36A-3CC6-71D0-9E6B12E155AC}"/>
              </a:ext>
            </a:extLst>
          </p:cNvPr>
          <p:cNvSpPr txBox="1"/>
          <p:nvPr/>
        </p:nvSpPr>
        <p:spPr>
          <a:xfrm>
            <a:off x="6643688" y="1452086"/>
            <a:ext cx="3798094" cy="2862322"/>
          </a:xfrm>
          <a:prstGeom prst="rect">
            <a:avLst/>
          </a:prstGeom>
          <a:solidFill>
            <a:srgbClr val="90AB74"/>
          </a:solidFill>
        </p:spPr>
        <p:txBody>
          <a:bodyPr wrap="square">
            <a:spAutoFit/>
          </a:bodyPr>
          <a:lstStyle/>
          <a:p>
            <a:r>
              <a:rPr lang="en-US"/>
              <a:t>What Makes Future-Fuel Unique?</a:t>
            </a:r>
            <a:endParaRPr lang="en-GB"/>
          </a:p>
          <a:p>
            <a:r>
              <a:rPr lang="en-US"/>
              <a:t>Unlike many nutrition campaigns that focus primarily on weight loss and obesity prevention, Future-Fuel emphasises:</a:t>
            </a:r>
            <a:endParaRPr lang="en-GB"/>
          </a:p>
          <a:p>
            <a:pPr marL="285750" indent="-285750">
              <a:buFont typeface="Arial" panose="020B0604020202020204" pitchFamily="34" charset="0"/>
              <a:buChar char="•"/>
            </a:pPr>
            <a:r>
              <a:rPr lang="en-US"/>
              <a:t> Concentration and academic performance</a:t>
            </a:r>
            <a:endParaRPr lang="en-GB"/>
          </a:p>
          <a:p>
            <a:pPr marL="285750" indent="-285750">
              <a:buFont typeface="Arial" panose="020B0604020202020204" pitchFamily="34" charset="0"/>
              <a:buChar char="•"/>
            </a:pPr>
            <a:r>
              <a:rPr lang="en-US"/>
              <a:t> Energy and productivity</a:t>
            </a:r>
            <a:endParaRPr lang="en-GB"/>
          </a:p>
          <a:p>
            <a:pPr marL="285750" indent="-285750">
              <a:buFont typeface="Arial" panose="020B0604020202020204" pitchFamily="34" charset="0"/>
              <a:buChar char="•"/>
            </a:pPr>
            <a:r>
              <a:rPr lang="en-US"/>
              <a:t>Mood and wellbeing</a:t>
            </a:r>
            <a:endParaRPr lang="en-GB"/>
          </a:p>
          <a:p>
            <a:pPr marL="285750" indent="-285750">
              <a:buFont typeface="Arial" panose="020B0604020202020204" pitchFamily="34" charset="0"/>
              <a:buChar char="•"/>
            </a:pPr>
            <a:r>
              <a:rPr lang="en-US"/>
              <a:t> Long-term disease prevention</a:t>
            </a:r>
          </a:p>
        </p:txBody>
      </p:sp>
      <p:sp>
        <p:nvSpPr>
          <p:cNvPr id="7" name="TextBox 6">
            <a:extLst>
              <a:ext uri="{FF2B5EF4-FFF2-40B4-BE49-F238E27FC236}">
                <a16:creationId xmlns:a16="http://schemas.microsoft.com/office/drawing/2014/main" id="{1BE80AD7-550A-11F2-BBAF-1246DB0E56D2}"/>
              </a:ext>
            </a:extLst>
          </p:cNvPr>
          <p:cNvSpPr txBox="1"/>
          <p:nvPr/>
        </p:nvSpPr>
        <p:spPr>
          <a:xfrm>
            <a:off x="2515195" y="4582269"/>
            <a:ext cx="7161609" cy="2308324"/>
          </a:xfrm>
          <a:prstGeom prst="rect">
            <a:avLst/>
          </a:prstGeom>
          <a:solidFill>
            <a:schemeClr val="accent2">
              <a:lumMod val="20000"/>
              <a:lumOff val="80000"/>
            </a:schemeClr>
          </a:solidFill>
        </p:spPr>
        <p:txBody>
          <a:bodyPr wrap="square">
            <a:spAutoFit/>
          </a:bodyPr>
          <a:lstStyle/>
          <a:p>
            <a:r>
              <a:rPr lang="en-US" b="1">
                <a:latin typeface="Arial" panose="020B0604020202020204" pitchFamily="34" charset="0"/>
                <a:cs typeface="Arial" panose="020B0604020202020204" pitchFamily="34" charset="0"/>
              </a:rPr>
              <a:t>Future Impact of Future-Fuel</a:t>
            </a:r>
            <a:r>
              <a:rPr lang="en-GB" b="1">
                <a:latin typeface="Arial" panose="020B0604020202020204" pitchFamily="34" charset="0"/>
                <a:cs typeface="Arial" panose="020B0604020202020204" pitchFamily="34" charset="0"/>
              </a:rPr>
              <a:t>:</a:t>
            </a:r>
          </a:p>
          <a:p>
            <a:r>
              <a:rPr lang="en-US">
                <a:latin typeface="Arial" panose="020B0604020202020204" pitchFamily="34" charset="0"/>
                <a:cs typeface="Arial" panose="020B0604020202020204" pitchFamily="34" charset="0"/>
              </a:rPr>
              <a:t>If healthier dietary habits are maintained, participants may reduce their future risk of:</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Cardiovascular disease</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Type 2 diabetes</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Obesity</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Hypertension</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Some diet-related cancers</a:t>
            </a:r>
          </a:p>
        </p:txBody>
      </p:sp>
      <p:pic>
        <p:nvPicPr>
          <p:cNvPr id="9" name="Picture 8">
            <a:extLst>
              <a:ext uri="{FF2B5EF4-FFF2-40B4-BE49-F238E27FC236}">
                <a16:creationId xmlns:a16="http://schemas.microsoft.com/office/drawing/2014/main" id="{8ACE5F59-95FB-1F5F-5453-3B946BE94F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7190" y="164679"/>
            <a:ext cx="3356277" cy="1019546"/>
          </a:xfrm>
          <a:prstGeom prst="rect">
            <a:avLst/>
          </a:prstGeom>
        </p:spPr>
      </p:pic>
    </p:spTree>
    <p:extLst>
      <p:ext uri="{BB962C8B-B14F-4D97-AF65-F5344CB8AC3E}">
        <p14:creationId xmlns:p14="http://schemas.microsoft.com/office/powerpoint/2010/main" val="23002243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0DACF162-5998-B26A-04FD-25CAEBC8FA3B}"/>
              </a:ext>
            </a:extLst>
          </p:cNvPr>
          <p:cNvSpPr txBox="1"/>
          <p:nvPr/>
        </p:nvSpPr>
        <p:spPr>
          <a:xfrm>
            <a:off x="523875" y="197346"/>
            <a:ext cx="11144250" cy="5693866"/>
          </a:xfrm>
          <a:prstGeom prst="rect">
            <a:avLst/>
          </a:prstGeom>
          <a:noFill/>
        </p:spPr>
        <p:txBody>
          <a:bodyPr wrap="square" lIns="91440" tIns="45720" rIns="91440" bIns="45720" anchor="t">
            <a:spAutoFit/>
          </a:bodyPr>
          <a:lstStyle/>
          <a:p>
            <a:pPr>
              <a:buNone/>
            </a:pPr>
            <a:r>
              <a:rPr lang="en-GB" sz="1400" b="1">
                <a:latin typeface="Arial" panose="020B0604020202020204" pitchFamily="34" charset="0"/>
                <a:cs typeface="Arial" panose="020B0604020202020204" pitchFamily="34" charset="0"/>
              </a:rPr>
              <a:t>References ( Task 3)</a:t>
            </a:r>
          </a:p>
          <a:p>
            <a:pPr>
              <a:buNone/>
            </a:pPr>
            <a:endParaRPr lang="en-GB" sz="1400">
              <a:latin typeface="Arial" panose="020B0604020202020204" pitchFamily="34" charset="0"/>
              <a:cs typeface="Arial" panose="020B0604020202020204" pitchFamily="34" charset="0"/>
            </a:endParaRPr>
          </a:p>
          <a:p>
            <a:pPr>
              <a:buNone/>
            </a:pPr>
            <a:r>
              <a:rPr lang="en-GB" sz="1200">
                <a:latin typeface="Arial"/>
                <a:cs typeface="Arial"/>
              </a:rPr>
              <a:t>Ajzen, I. (1991) ‘The theory of planned behaviour’, </a:t>
            </a:r>
            <a:r>
              <a:rPr lang="en-GB" sz="1200" i="1">
                <a:latin typeface="Arial"/>
                <a:cs typeface="Arial"/>
              </a:rPr>
              <a:t>Organizational Behaviour and Human Decision Processes</a:t>
            </a:r>
            <a:r>
              <a:rPr lang="en-GB" sz="1200">
                <a:latin typeface="Arial"/>
                <a:cs typeface="Arial"/>
              </a:rPr>
              <a:t>, 50(2), pp. 179–211. Available at: </a:t>
            </a:r>
            <a:r>
              <a:rPr lang="en-GB" sz="1200">
                <a:latin typeface="Arial"/>
                <a:cs typeface="Arial"/>
                <a:hlinkClick r:id="rId2"/>
              </a:rPr>
              <a:t>https://doi.org/10.1016/0749-5978(91)90020-T</a:t>
            </a:r>
            <a:r>
              <a:rPr lang="en-GB" sz="1200">
                <a:latin typeface="Arial"/>
                <a:cs typeface="Arial"/>
              </a:rPr>
              <a:t> (Accessed: 3 June 2026).</a:t>
            </a:r>
          </a:p>
          <a:p>
            <a:pPr>
              <a:buNone/>
            </a:pPr>
            <a:endParaRPr lang="en-GB" sz="1200">
              <a:latin typeface="Arial" panose="020B0604020202020204" pitchFamily="34" charset="0"/>
              <a:cs typeface="Arial" panose="020B0604020202020204" pitchFamily="34" charset="0"/>
            </a:endParaRPr>
          </a:p>
          <a:p>
            <a:r>
              <a:rPr lang="en-US" sz="1200">
                <a:highlight>
                  <a:srgbClr val="FFFFFF"/>
                </a:highlight>
                <a:latin typeface="Arial" panose="020B0604020202020204" pitchFamily="34" charset="0"/>
                <a:cs typeface="Arial" panose="020B0604020202020204" pitchFamily="34" charset="0"/>
              </a:rPr>
              <a:t>Birmingham City Council (2024) </a:t>
            </a:r>
            <a:r>
              <a:rPr lang="en-US" sz="1200" i="1">
                <a:highlight>
                  <a:srgbClr val="FFFFFF"/>
                </a:highlight>
                <a:latin typeface="Arial" panose="020B0604020202020204" pitchFamily="34" charset="0"/>
                <a:cs typeface="Arial" panose="020B0604020202020204" pitchFamily="34" charset="0"/>
              </a:rPr>
              <a:t>Public health and wellbeing</a:t>
            </a:r>
            <a:r>
              <a:rPr lang="en-US" sz="1200">
                <a:highlight>
                  <a:srgbClr val="FFFFFF"/>
                </a:highlight>
                <a:latin typeface="Arial" panose="020B0604020202020204" pitchFamily="34" charset="0"/>
                <a:cs typeface="Arial" panose="020B0604020202020204" pitchFamily="34" charset="0"/>
              </a:rPr>
              <a:t>. Available at: </a:t>
            </a:r>
            <a:r>
              <a:rPr lang="en-US" sz="1200">
                <a:highlight>
                  <a:srgbClr val="FFFFFF"/>
                </a:highlight>
                <a:latin typeface="Arial" panose="020B0604020202020204" pitchFamily="34" charset="0"/>
                <a:cs typeface="Arial" panose="020B0604020202020204" pitchFamily="34" charset="0"/>
                <a:hlinkClick r:id="rId3"/>
              </a:rPr>
              <a:t>https://www.birmingham.gov.uk/publichealth</a:t>
            </a:r>
            <a:r>
              <a:rPr lang="en-US" sz="1200">
                <a:highlight>
                  <a:srgbClr val="FFFFFF"/>
                </a:highlight>
                <a:latin typeface="Arial" panose="020B0604020202020204" pitchFamily="34" charset="0"/>
                <a:cs typeface="Arial" panose="020B0604020202020204" pitchFamily="34" charset="0"/>
              </a:rPr>
              <a:t> (Accessed: 30 May 2026).</a:t>
            </a:r>
            <a:endParaRPr lang="en-GB" sz="1200">
              <a:highlight>
                <a:srgbClr val="FFFFFF"/>
              </a:highlight>
              <a:latin typeface="Arial" panose="020B0604020202020204" pitchFamily="34" charset="0"/>
              <a:cs typeface="Arial" panose="020B0604020202020204" pitchFamily="34" charset="0"/>
            </a:endParaRPr>
          </a:p>
          <a:p>
            <a:endParaRPr lang="en-GB" sz="1200">
              <a:highlight>
                <a:srgbClr val="FFFFFF"/>
              </a:highlight>
              <a:latin typeface="Arial" panose="020B0604020202020204" pitchFamily="34" charset="0"/>
              <a:cs typeface="Arial" panose="020B0604020202020204" pitchFamily="34" charset="0"/>
            </a:endParaRPr>
          </a:p>
          <a:p>
            <a:r>
              <a:rPr lang="en-GB" sz="1200">
                <a:highlight>
                  <a:srgbClr val="FFFFFF"/>
                </a:highlight>
                <a:latin typeface="Arial" panose="020B0604020202020204" pitchFamily="34" charset="0"/>
                <a:cs typeface="Arial" panose="020B0604020202020204" pitchFamily="34" charset="0"/>
              </a:rPr>
              <a:t>Birmingham City Council (2026) Childhood Obesity Trailblazer Programme. Available at: Birmingham City Council – Childhood Obesity Trailblazer Programme (Accessed: 28 May 2026</a:t>
            </a:r>
            <a:r>
              <a:rPr lang="en-GB" sz="1200">
                <a:highlight>
                  <a:srgbClr val="FFFFFF"/>
                </a:highlight>
                <a:latin typeface="Arial Nova"/>
                <a:cs typeface="Arial" panose="020B0604020202020204" pitchFamily="34" charset="0"/>
              </a:rPr>
              <a:t>).</a:t>
            </a:r>
            <a:endParaRPr lang="en-GB" sz="1200"/>
          </a:p>
          <a:p>
            <a:endParaRPr lang="en-GB" sz="1200">
              <a:latin typeface="Arial" panose="020B0604020202020204" pitchFamily="34" charset="0"/>
              <a:cs typeface="Arial" panose="020B0604020202020204" pitchFamily="34" charset="0"/>
            </a:endParaRPr>
          </a:p>
          <a:p>
            <a:pPr>
              <a:buNone/>
            </a:pPr>
            <a:r>
              <a:rPr lang="en-GB" sz="1200">
                <a:latin typeface="Arial" panose="020B0604020202020204" pitchFamily="34" charset="0"/>
                <a:cs typeface="Arial" panose="020B0604020202020204" pitchFamily="34" charset="0"/>
              </a:rPr>
              <a:t>Contento, I.R. (2016) </a:t>
            </a:r>
            <a:r>
              <a:rPr lang="en-GB" sz="1200" i="1">
                <a:latin typeface="Arial" panose="020B0604020202020204" pitchFamily="34" charset="0"/>
                <a:cs typeface="Arial" panose="020B0604020202020204" pitchFamily="34" charset="0"/>
              </a:rPr>
              <a:t>Nutrition Education: Linking Research, Theory and Practice</a:t>
            </a:r>
            <a:r>
              <a:rPr lang="en-GB" sz="1200">
                <a:latin typeface="Arial" panose="020B0604020202020204" pitchFamily="34" charset="0"/>
                <a:cs typeface="Arial" panose="020B0604020202020204" pitchFamily="34" charset="0"/>
              </a:rPr>
              <a:t>. 3rd edn. Burlington, MA: Jones &amp; Bartlett Learning.</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Deliens, T., Clarys, P., De Bourdeaudhuij, I. and Deforche, B. (2014) ‘Determinants of eating behaviour in university students: a qualitative study using focus group discussions’, </a:t>
            </a:r>
            <a:r>
              <a:rPr lang="en-GB" sz="1200" i="1">
                <a:latin typeface="Arial"/>
                <a:cs typeface="Arial"/>
              </a:rPr>
              <a:t>BMC Public Health</a:t>
            </a:r>
            <a:r>
              <a:rPr lang="en-GB" sz="1200">
                <a:latin typeface="Arial"/>
                <a:cs typeface="Arial"/>
              </a:rPr>
              <a:t>, 14(53), pp. 1–12. Available at: </a:t>
            </a:r>
            <a:r>
              <a:rPr lang="en-GB" sz="1200">
                <a:latin typeface="Arial"/>
                <a:cs typeface="Arial"/>
                <a:hlinkClick r:id="rId4"/>
              </a:rPr>
              <a:t>https://doi.org/10.1186/1471-2458-14-53</a:t>
            </a:r>
            <a:r>
              <a:rPr lang="en-GB" sz="1200">
                <a:latin typeface="Arial"/>
                <a:cs typeface="Arial"/>
              </a:rPr>
              <a:t> (Accessed: 30 May 2026).</a:t>
            </a:r>
          </a:p>
          <a:p>
            <a:pPr>
              <a:buNone/>
            </a:pPr>
            <a:endParaRPr lang="en-GB" sz="1200">
              <a:latin typeface="Arial" panose="020B0604020202020204" pitchFamily="34" charset="0"/>
              <a:cs typeface="Arial" panose="020B0604020202020204" pitchFamily="34" charset="0"/>
            </a:endParaRPr>
          </a:p>
          <a:p>
            <a:pPr>
              <a:buNone/>
            </a:pPr>
            <a:r>
              <a:rPr lang="en-GB" sz="1200">
                <a:latin typeface="Arial" panose="020B0604020202020204" pitchFamily="34" charset="0"/>
                <a:cs typeface="Arial" panose="020B0604020202020204" pitchFamily="34" charset="0"/>
              </a:rPr>
              <a:t>Food Foundation (2024) </a:t>
            </a:r>
            <a:r>
              <a:rPr lang="en-GB" sz="1200" i="1">
                <a:latin typeface="Arial" panose="020B0604020202020204" pitchFamily="34" charset="0"/>
                <a:cs typeface="Arial" panose="020B0604020202020204" pitchFamily="34" charset="0"/>
              </a:rPr>
              <a:t>The Broken Plate 2024</a:t>
            </a:r>
            <a:r>
              <a:rPr lang="en-GB" sz="1200">
                <a:latin typeface="Arial" panose="020B0604020202020204" pitchFamily="34" charset="0"/>
                <a:cs typeface="Arial" panose="020B0604020202020204" pitchFamily="34" charset="0"/>
              </a:rPr>
              <a:t>. London: The Food Foundation. Available at: </a:t>
            </a:r>
            <a:r>
              <a:rPr lang="en-GB" sz="1200">
                <a:latin typeface="Arial" panose="020B0604020202020204" pitchFamily="34" charset="0"/>
                <a:cs typeface="Arial" panose="020B0604020202020204" pitchFamily="34" charset="0"/>
                <a:hlinkClick r:id="rId5"/>
              </a:rPr>
              <a:t>https://foodfoundation.org.uk</a:t>
            </a:r>
            <a:r>
              <a:rPr lang="en-GB" sz="1200">
                <a:latin typeface="Arial" panose="020B0604020202020204" pitchFamily="34" charset="0"/>
                <a:cs typeface="Arial" panose="020B0604020202020204" pitchFamily="34" charset="0"/>
              </a:rPr>
              <a:t> (Accessed: 6 June 2026).</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Glanz, K., Rimer, B.K. and Viswanath, K. (2015) </a:t>
            </a:r>
            <a:r>
              <a:rPr lang="en-GB" sz="1200" i="1">
                <a:latin typeface="Arial"/>
                <a:cs typeface="Arial"/>
              </a:rPr>
              <a:t>Health Behaviour: Theory, Research and Practice</a:t>
            </a:r>
            <a:r>
              <a:rPr lang="en-GB" sz="1200">
                <a:latin typeface="Arial"/>
                <a:cs typeface="Arial"/>
              </a:rPr>
              <a:t>. 5th edn. San Francisco: Jossey-Bass.</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Marmot, M., Allen, J., Boyce, T., Goldblatt, P. and Morrison, J. (2020) </a:t>
            </a:r>
            <a:r>
              <a:rPr lang="en-GB" sz="1200" i="1">
                <a:latin typeface="Arial"/>
                <a:cs typeface="Arial"/>
              </a:rPr>
              <a:t>Health Equity in England: The Marmot Review 10 Years On</a:t>
            </a:r>
            <a:r>
              <a:rPr lang="en-GB" sz="1200">
                <a:latin typeface="Arial"/>
                <a:cs typeface="Arial"/>
              </a:rPr>
              <a:t>. London: Institute of Health Equity. Available at: </a:t>
            </a:r>
            <a:r>
              <a:rPr lang="en-GB" sz="1200">
                <a:latin typeface="Arial"/>
                <a:cs typeface="Arial"/>
                <a:hlinkClick r:id="rId6"/>
              </a:rPr>
              <a:t>https://www.health.org.uk</a:t>
            </a:r>
            <a:r>
              <a:rPr lang="en-GB" sz="1200">
                <a:latin typeface="Arial"/>
                <a:cs typeface="Arial"/>
              </a:rPr>
              <a:t> (Accessed: 6 June 2026).</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Marx, W., Moseley, G., Berk, M. and Jacka, F.N. (2021) ‘Nutritional psychiatry: the present state of the evidence’, </a:t>
            </a:r>
            <a:r>
              <a:rPr lang="en-GB" sz="1200" i="1">
                <a:latin typeface="Arial"/>
                <a:cs typeface="Arial"/>
              </a:rPr>
              <a:t>Proceedings of the Nutrition Society</a:t>
            </a:r>
            <a:r>
              <a:rPr lang="en-GB" sz="1200">
                <a:latin typeface="Arial"/>
                <a:cs typeface="Arial"/>
              </a:rPr>
              <a:t>, 80(1), pp. 29–35. Available at: </a:t>
            </a:r>
            <a:r>
              <a:rPr lang="en-GB" sz="1200">
                <a:latin typeface="Arial"/>
                <a:cs typeface="Arial"/>
                <a:hlinkClick r:id="rId7"/>
              </a:rPr>
              <a:t>https://doi.org/10.1017/S0029665120003977</a:t>
            </a:r>
            <a:r>
              <a:rPr lang="en-GB" sz="1200">
                <a:latin typeface="Arial"/>
                <a:cs typeface="Arial"/>
              </a:rPr>
              <a:t> (Accessed: 2 June 2026).</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Michie, S., Atkins, L. and West, R. (2014) </a:t>
            </a:r>
            <a:r>
              <a:rPr lang="en-GB" sz="1200" i="1">
                <a:latin typeface="Arial"/>
                <a:cs typeface="Arial"/>
              </a:rPr>
              <a:t>The Behaviour Change Wheel: A Guide to Designing Interventions</a:t>
            </a:r>
            <a:r>
              <a:rPr lang="en-GB" sz="1200">
                <a:latin typeface="Arial"/>
                <a:cs typeface="Arial"/>
              </a:rPr>
              <a:t>. London: Silverback Publishing.</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Michie, S., van Stralen, M.M. and West, R. (2011) ‘The behaviour change wheel: a new method for characterising and designing behaviour change interventions’, </a:t>
            </a:r>
            <a:r>
              <a:rPr lang="en-GB" sz="1200" i="1">
                <a:latin typeface="Arial"/>
                <a:cs typeface="Arial"/>
              </a:rPr>
              <a:t>Implementation Science</a:t>
            </a:r>
            <a:r>
              <a:rPr lang="en-GB" sz="1200">
                <a:latin typeface="Arial"/>
                <a:cs typeface="Arial"/>
              </a:rPr>
              <a:t>, 6(42), pp. 1–12. Available at: </a:t>
            </a:r>
            <a:r>
              <a:rPr lang="en-GB" sz="1200">
                <a:latin typeface="Arial"/>
                <a:cs typeface="Arial"/>
                <a:hlinkClick r:id="rId8"/>
              </a:rPr>
              <a:t>https://doi.org/10.1186/1748-5908-6-42</a:t>
            </a:r>
            <a:r>
              <a:rPr lang="en-GB" sz="1200">
                <a:latin typeface="Arial"/>
                <a:cs typeface="Arial"/>
              </a:rPr>
              <a:t> (Accessed: 01 June 2026).</a:t>
            </a:r>
          </a:p>
        </p:txBody>
      </p:sp>
    </p:spTree>
    <p:extLst>
      <p:ext uri="{BB962C8B-B14F-4D97-AF65-F5344CB8AC3E}">
        <p14:creationId xmlns:p14="http://schemas.microsoft.com/office/powerpoint/2010/main" val="20363202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F008917-1CCF-D281-64CD-E31AF779FFC0}"/>
              </a:ext>
            </a:extLst>
          </p:cNvPr>
          <p:cNvSpPr txBox="1"/>
          <p:nvPr/>
        </p:nvSpPr>
        <p:spPr>
          <a:xfrm>
            <a:off x="297657" y="335845"/>
            <a:ext cx="11037094" cy="6340197"/>
          </a:xfrm>
          <a:prstGeom prst="rect">
            <a:avLst/>
          </a:prstGeom>
          <a:noFill/>
        </p:spPr>
        <p:txBody>
          <a:bodyPr wrap="square">
            <a:spAutoFit/>
          </a:bodyPr>
          <a:lstStyle/>
          <a:p>
            <a:pPr>
              <a:buNone/>
            </a:pPr>
            <a:r>
              <a:rPr lang="en-GB" sz="1400">
                <a:latin typeface="Arial" panose="020B0604020202020204" pitchFamily="34" charset="0"/>
                <a:cs typeface="Arial" panose="020B0604020202020204" pitchFamily="34" charset="0"/>
              </a:rPr>
              <a:t>Mind (2024) </a:t>
            </a:r>
            <a:r>
              <a:rPr lang="en-GB" sz="1400" i="1">
                <a:latin typeface="Arial" panose="020B0604020202020204" pitchFamily="34" charset="0"/>
                <a:cs typeface="Arial" panose="020B0604020202020204" pitchFamily="34" charset="0"/>
              </a:rPr>
              <a:t>Mental Health Facts and Statistics</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2"/>
              </a:rPr>
              <a:t>https://www.mind.org.uk</a:t>
            </a:r>
            <a:r>
              <a:rPr lang="en-GB" sz="1400">
                <a:latin typeface="Arial" panose="020B0604020202020204" pitchFamily="34" charset="0"/>
                <a:cs typeface="Arial" panose="020B0604020202020204" pitchFamily="34" charset="0"/>
              </a:rPr>
              <a:t> (Accessed: 6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NHS Digital (2022) </a:t>
            </a:r>
            <a:r>
              <a:rPr lang="en-GB" sz="1400" i="1">
                <a:latin typeface="Arial" panose="020B0604020202020204" pitchFamily="34" charset="0"/>
                <a:cs typeface="Arial" panose="020B0604020202020204" pitchFamily="34" charset="0"/>
              </a:rPr>
              <a:t>Health Survey for England: Adults’ Health-Related Behaviours</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3"/>
              </a:rPr>
              <a:t>https://digital.nhs.uk</a:t>
            </a:r>
            <a:r>
              <a:rPr lang="en-GB" sz="1400">
                <a:latin typeface="Arial" panose="020B0604020202020204" pitchFamily="34" charset="0"/>
                <a:cs typeface="Arial" panose="020B0604020202020204" pitchFamily="34" charset="0"/>
              </a:rPr>
              <a:t> (Accessed: 3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Office for Health Improvement and Disparities (2024) </a:t>
            </a:r>
            <a:r>
              <a:rPr lang="en-GB" sz="1400" i="1">
                <a:latin typeface="Arial" panose="020B0604020202020204" pitchFamily="34" charset="0"/>
                <a:cs typeface="Arial" panose="020B0604020202020204" pitchFamily="34" charset="0"/>
              </a:rPr>
              <a:t>Obesity Profile</a:t>
            </a:r>
            <a:r>
              <a:rPr lang="en-GB" sz="1400">
                <a:latin typeface="Arial" panose="020B0604020202020204" pitchFamily="34" charset="0"/>
                <a:cs typeface="Arial" panose="020B0604020202020204" pitchFamily="34" charset="0"/>
              </a:rPr>
              <a:t>. London: OHID. Available at: </a:t>
            </a:r>
            <a:r>
              <a:rPr lang="en-GB" sz="1400">
                <a:latin typeface="Arial" panose="020B0604020202020204" pitchFamily="34" charset="0"/>
                <a:cs typeface="Arial" panose="020B0604020202020204" pitchFamily="34" charset="0"/>
                <a:hlinkClick r:id="rId4"/>
              </a:rPr>
              <a:t>https://fingertips.phe.org.uk</a:t>
            </a:r>
            <a:r>
              <a:rPr lang="en-GB" sz="1400">
                <a:latin typeface="Arial" panose="020B0604020202020204" pitchFamily="34" charset="0"/>
                <a:cs typeface="Arial" panose="020B0604020202020204" pitchFamily="34" charset="0"/>
              </a:rPr>
              <a:t> (Accessed: 28 May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O’Neil, A., Quirk, S.E., Housden, S., Brennan, S.L., Williams, L.J., Pasco, J.A. and Jacka, F.N. (2014) ‘Relationship between diet and mental health in children and adolescents: a systematic review’, </a:t>
            </a:r>
            <a:r>
              <a:rPr lang="en-GB" sz="1400" i="1">
                <a:latin typeface="Arial" panose="020B0604020202020204" pitchFamily="34" charset="0"/>
                <a:cs typeface="Arial" panose="020B0604020202020204" pitchFamily="34" charset="0"/>
              </a:rPr>
              <a:t>American Journal of Public Health</a:t>
            </a:r>
            <a:r>
              <a:rPr lang="en-GB" sz="1400">
                <a:latin typeface="Arial" panose="020B0604020202020204" pitchFamily="34" charset="0"/>
                <a:cs typeface="Arial" panose="020B0604020202020204" pitchFamily="34" charset="0"/>
              </a:rPr>
              <a:t>, 104(10), pp. e31–e42. Available at: </a:t>
            </a:r>
            <a:r>
              <a:rPr lang="en-GB" sz="1400">
                <a:latin typeface="Arial" panose="020B0604020202020204" pitchFamily="34" charset="0"/>
                <a:cs typeface="Arial" panose="020B0604020202020204" pitchFamily="34" charset="0"/>
                <a:hlinkClick r:id="rId5"/>
              </a:rPr>
              <a:t>https://doi.org/10.2105/AJPH.2014.302110</a:t>
            </a:r>
            <a:r>
              <a:rPr lang="en-GB" sz="1400">
                <a:latin typeface="Arial" panose="020B0604020202020204" pitchFamily="34" charset="0"/>
                <a:cs typeface="Arial" panose="020B0604020202020204" pitchFamily="34" charset="0"/>
              </a:rPr>
              <a:t> (Accessed: 5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Public Health England (2020) </a:t>
            </a:r>
            <a:r>
              <a:rPr lang="en-GB" sz="1400" i="1">
                <a:latin typeface="Arial" panose="020B0604020202020204" pitchFamily="34" charset="0"/>
                <a:cs typeface="Arial" panose="020B0604020202020204" pitchFamily="34" charset="0"/>
              </a:rPr>
              <a:t>The Eatwell Guide</a:t>
            </a:r>
            <a:r>
              <a:rPr lang="en-GB" sz="1400">
                <a:latin typeface="Arial" panose="020B0604020202020204" pitchFamily="34" charset="0"/>
                <a:cs typeface="Arial" panose="020B0604020202020204" pitchFamily="34" charset="0"/>
              </a:rPr>
              <a:t>. London: Public Health England. Available at: </a:t>
            </a:r>
            <a:r>
              <a:rPr lang="en-GB" sz="1400">
                <a:latin typeface="Arial" panose="020B0604020202020204" pitchFamily="34" charset="0"/>
                <a:cs typeface="Arial" panose="020B0604020202020204" pitchFamily="34" charset="0"/>
                <a:hlinkClick r:id="rId6"/>
              </a:rPr>
              <a:t>https://www.gov.uk</a:t>
            </a:r>
            <a:r>
              <a:rPr lang="en-GB" sz="1400">
                <a:latin typeface="Arial" panose="020B0604020202020204" pitchFamily="34" charset="0"/>
                <a:cs typeface="Arial" panose="020B0604020202020204" pitchFamily="34" charset="0"/>
              </a:rPr>
              <a:t> (Accessed: 1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Rosenstock, I.M. (1974) ‘Historical origins of the Health Belief Model’, </a:t>
            </a:r>
            <a:r>
              <a:rPr lang="en-GB" sz="1400" i="1">
                <a:latin typeface="Arial" panose="020B0604020202020204" pitchFamily="34" charset="0"/>
                <a:cs typeface="Arial" panose="020B0604020202020204" pitchFamily="34" charset="0"/>
              </a:rPr>
              <a:t>Health Education Monographs</a:t>
            </a:r>
            <a:r>
              <a:rPr lang="en-GB" sz="1400">
                <a:latin typeface="Arial" panose="020B0604020202020204" pitchFamily="34" charset="0"/>
                <a:cs typeface="Arial" panose="020B0604020202020204" pitchFamily="34" charset="0"/>
              </a:rPr>
              <a:t>, 2(4), pp. 328–335. Available at: </a:t>
            </a:r>
            <a:r>
              <a:rPr lang="en-GB" sz="1400">
                <a:latin typeface="Arial" panose="020B0604020202020204" pitchFamily="34" charset="0"/>
                <a:cs typeface="Arial" panose="020B0604020202020204" pitchFamily="34" charset="0"/>
                <a:hlinkClick r:id="rId7"/>
              </a:rPr>
              <a:t>https://doi.org/10.1177/109019817400200403</a:t>
            </a:r>
            <a:r>
              <a:rPr lang="en-GB" sz="1400">
                <a:latin typeface="Arial" panose="020B0604020202020204" pitchFamily="34" charset="0"/>
                <a:cs typeface="Arial" panose="020B0604020202020204" pitchFamily="34" charset="0"/>
              </a:rPr>
              <a:t> (Accessed: 6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Sniehotta, F.F., Presseau, J. and Araújo-Soares, V. (2014) ‘Time to retire the theory of planned behaviour’, </a:t>
            </a:r>
            <a:r>
              <a:rPr lang="en-GB" sz="1400" i="1">
                <a:latin typeface="Arial" panose="020B0604020202020204" pitchFamily="34" charset="0"/>
                <a:cs typeface="Arial" panose="020B0604020202020204" pitchFamily="34" charset="0"/>
              </a:rPr>
              <a:t>Health Psychology Review</a:t>
            </a:r>
            <a:r>
              <a:rPr lang="en-GB" sz="1400">
                <a:latin typeface="Arial" panose="020B0604020202020204" pitchFamily="34" charset="0"/>
                <a:cs typeface="Arial" panose="020B0604020202020204" pitchFamily="34" charset="0"/>
              </a:rPr>
              <a:t>, 8(1), pp. 1–7. Available at: </a:t>
            </a:r>
            <a:r>
              <a:rPr lang="en-GB" sz="1400">
                <a:latin typeface="Arial" panose="020B0604020202020204" pitchFamily="34" charset="0"/>
                <a:cs typeface="Arial" panose="020B0604020202020204" pitchFamily="34" charset="0"/>
                <a:hlinkClick r:id="rId8"/>
              </a:rPr>
              <a:t>https://doi.org/10.1080/17437199.2013.869710</a:t>
            </a:r>
            <a:r>
              <a:rPr lang="en-GB" sz="1400">
                <a:latin typeface="Arial" panose="020B0604020202020204" pitchFamily="34" charset="0"/>
                <a:cs typeface="Arial" panose="020B0604020202020204" pitchFamily="34" charset="0"/>
              </a:rPr>
              <a:t> (Accessed: 29 May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World Cancer Research Fund (2018) </a:t>
            </a:r>
            <a:r>
              <a:rPr lang="en-GB" sz="1400" i="1">
                <a:latin typeface="Arial" panose="020B0604020202020204" pitchFamily="34" charset="0"/>
                <a:cs typeface="Arial" panose="020B0604020202020204" pitchFamily="34" charset="0"/>
              </a:rPr>
              <a:t>Diet, Nutrition, Physical Activity and Cancer: A Global Perspective</a:t>
            </a:r>
            <a:r>
              <a:rPr lang="en-GB" sz="1400">
                <a:latin typeface="Arial" panose="020B0604020202020204" pitchFamily="34" charset="0"/>
                <a:cs typeface="Arial" panose="020B0604020202020204" pitchFamily="34" charset="0"/>
              </a:rPr>
              <a:t>. London: World Cancer Research Fund. Available at: </a:t>
            </a:r>
            <a:r>
              <a:rPr lang="en-GB" sz="1400">
                <a:latin typeface="Arial" panose="020B0604020202020204" pitchFamily="34" charset="0"/>
                <a:cs typeface="Arial" panose="020B0604020202020204" pitchFamily="34" charset="0"/>
                <a:hlinkClick r:id="rId9"/>
              </a:rPr>
              <a:t>https://www.wcrf.org</a:t>
            </a:r>
            <a:r>
              <a:rPr lang="en-GB" sz="1400">
                <a:latin typeface="Arial" panose="020B0604020202020204" pitchFamily="34" charset="0"/>
                <a:cs typeface="Arial" panose="020B0604020202020204" pitchFamily="34" charset="0"/>
              </a:rPr>
              <a:t> (Accessed: 6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World Health Organization (2023) </a:t>
            </a:r>
            <a:r>
              <a:rPr lang="en-GB" sz="1400" i="1">
                <a:latin typeface="Arial" panose="020B0604020202020204" pitchFamily="34" charset="0"/>
                <a:cs typeface="Arial" panose="020B0604020202020204" pitchFamily="34" charset="0"/>
              </a:rPr>
              <a:t>Healthy Diet</a:t>
            </a:r>
            <a:r>
              <a:rPr lang="en-GB" sz="1400">
                <a:latin typeface="Arial" panose="020B0604020202020204" pitchFamily="34" charset="0"/>
                <a:cs typeface="Arial" panose="020B0604020202020204" pitchFamily="34" charset="0"/>
              </a:rPr>
              <a:t>. Geneva: World Health Organization. Available at: </a:t>
            </a:r>
            <a:r>
              <a:rPr lang="en-GB" sz="1400">
                <a:latin typeface="Arial" panose="020B0604020202020204" pitchFamily="34" charset="0"/>
                <a:cs typeface="Arial" panose="020B0604020202020204" pitchFamily="34" charset="0"/>
                <a:hlinkClick r:id="rId10"/>
              </a:rPr>
              <a:t>https://www.who.int</a:t>
            </a:r>
            <a:r>
              <a:rPr lang="en-GB" sz="1400">
                <a:latin typeface="Arial" panose="020B0604020202020204" pitchFamily="34" charset="0"/>
                <a:cs typeface="Arial" panose="020B0604020202020204" pitchFamily="34" charset="0"/>
              </a:rPr>
              <a:t> (Accessed: 6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World Health Organization (2024) </a:t>
            </a:r>
            <a:r>
              <a:rPr lang="en-GB" sz="1400" i="1">
                <a:latin typeface="Arial" panose="020B0604020202020204" pitchFamily="34" charset="0"/>
                <a:cs typeface="Arial" panose="020B0604020202020204" pitchFamily="34" charset="0"/>
              </a:rPr>
              <a:t>Healthy Diet and Nutrition Guidance</a:t>
            </a:r>
            <a:r>
              <a:rPr lang="en-GB" sz="1400">
                <a:latin typeface="Arial" panose="020B0604020202020204" pitchFamily="34" charset="0"/>
                <a:cs typeface="Arial" panose="020B0604020202020204" pitchFamily="34" charset="0"/>
              </a:rPr>
              <a:t>. Geneva: World Health Organization. Available at: </a:t>
            </a:r>
            <a:r>
              <a:rPr lang="en-GB" sz="1400">
                <a:latin typeface="Arial" panose="020B0604020202020204" pitchFamily="34" charset="0"/>
                <a:cs typeface="Arial" panose="020B0604020202020204" pitchFamily="34" charset="0"/>
                <a:hlinkClick r:id="rId10"/>
              </a:rPr>
              <a:t>https://www.who.int</a:t>
            </a:r>
            <a:r>
              <a:rPr lang="en-GB" sz="1400">
                <a:latin typeface="Arial" panose="020B0604020202020204" pitchFamily="34" charset="0"/>
                <a:cs typeface="Arial" panose="020B0604020202020204" pitchFamily="34" charset="0"/>
              </a:rPr>
              <a:t> (Accessed: 4 June 2026).</a:t>
            </a:r>
          </a:p>
        </p:txBody>
      </p:sp>
    </p:spTree>
    <p:extLst>
      <p:ext uri="{BB962C8B-B14F-4D97-AF65-F5344CB8AC3E}">
        <p14:creationId xmlns:p14="http://schemas.microsoft.com/office/powerpoint/2010/main" val="35256433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Slide Number Placeholder 18">
            <a:extLst>
              <a:ext uri="{FF2B5EF4-FFF2-40B4-BE49-F238E27FC236}">
                <a16:creationId xmlns:a16="http://schemas.microsoft.com/office/drawing/2014/main" id="{9EEED520-0E7E-59AD-D381-04449EF74EEC}"/>
              </a:ext>
            </a:extLst>
          </p:cNvPr>
          <p:cNvSpPr>
            <a:spLocks noGrp="1"/>
          </p:cNvSpPr>
          <p:nvPr>
            <p:ph type="sldNum" sz="quarter" idx="4294967295"/>
          </p:nvPr>
        </p:nvSpPr>
        <p:spPr>
          <a:xfrm>
            <a:off x="11734800" y="5989638"/>
            <a:ext cx="457200" cy="457200"/>
          </a:xfrm>
        </p:spPr>
        <p:txBody>
          <a:bodyPr/>
          <a:lstStyle/>
          <a:p>
            <a:fld id="{745CA84A-544F-4B6B-BC9A-925394EE73B5}" type="slidenum">
              <a:rPr lang="en-US" smtClean="0"/>
              <a:pPr/>
              <a:t>32</a:t>
            </a:fld>
            <a:endParaRPr lang="en-US"/>
          </a:p>
        </p:txBody>
      </p:sp>
      <p:sp>
        <p:nvSpPr>
          <p:cNvPr id="23" name="TextBox 22">
            <a:extLst>
              <a:ext uri="{FF2B5EF4-FFF2-40B4-BE49-F238E27FC236}">
                <a16:creationId xmlns:a16="http://schemas.microsoft.com/office/drawing/2014/main" id="{CA3A9D32-E179-25D0-8E1B-E8A1BF577457}"/>
              </a:ext>
            </a:extLst>
          </p:cNvPr>
          <p:cNvSpPr txBox="1"/>
          <p:nvPr/>
        </p:nvSpPr>
        <p:spPr>
          <a:xfrm>
            <a:off x="179916" y="158749"/>
            <a:ext cx="47624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Task 1 Reference List</a:t>
            </a:r>
          </a:p>
        </p:txBody>
      </p:sp>
      <p:sp>
        <p:nvSpPr>
          <p:cNvPr id="24" name="TextBox 23">
            <a:extLst>
              <a:ext uri="{FF2B5EF4-FFF2-40B4-BE49-F238E27FC236}">
                <a16:creationId xmlns:a16="http://schemas.microsoft.com/office/drawing/2014/main" id="{6447EF2A-F14A-5DA3-282B-3D91AA07AA14}"/>
              </a:ext>
            </a:extLst>
          </p:cNvPr>
          <p:cNvSpPr txBox="1"/>
          <p:nvPr/>
        </p:nvSpPr>
        <p:spPr>
          <a:xfrm>
            <a:off x="126999" y="624416"/>
            <a:ext cx="11842750" cy="63248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highlight>
                  <a:srgbClr val="FFFFFF"/>
                </a:highlight>
                <a:latin typeface="Arial Nova"/>
              </a:rPr>
              <a:t>Birmingham City Council (2024) </a:t>
            </a:r>
            <a:r>
              <a:rPr lang="en-US" sz="1100" i="1">
                <a:highlight>
                  <a:srgbClr val="FFFFFF"/>
                </a:highlight>
                <a:latin typeface="Arial Nova"/>
              </a:rPr>
              <a:t>Public health and wellbeing</a:t>
            </a:r>
            <a:r>
              <a:rPr lang="en-US" sz="1100">
                <a:highlight>
                  <a:srgbClr val="FFFFFF"/>
                </a:highlight>
                <a:latin typeface="Arial Nova"/>
              </a:rPr>
              <a:t>. Available at: </a:t>
            </a:r>
            <a:r>
              <a:rPr lang="en-US" sz="1200" u="sng">
                <a:highlight>
                  <a:srgbClr val="FFFFFF"/>
                </a:highlight>
                <a:latin typeface="Aptos"/>
                <a:hlinkClick r:id="rId2"/>
              </a:rPr>
              <a:t>https://www.birmingham.gov.uk/publichealth</a:t>
            </a:r>
            <a:r>
              <a:rPr lang="en-US" sz="1100">
                <a:highlight>
                  <a:srgbClr val="FFFFFF"/>
                </a:highlight>
                <a:latin typeface="Arial Nova"/>
              </a:rPr>
              <a:t> (Accessed: 30 May 2026).</a:t>
            </a:r>
          </a:p>
          <a:p>
            <a:endParaRPr lang="en-US" sz="1100">
              <a:highlight>
                <a:srgbClr val="FFFFFF"/>
              </a:highlight>
              <a:latin typeface="Arial Nova"/>
            </a:endParaRPr>
          </a:p>
          <a:p>
            <a:r>
              <a:rPr lang="en-US" sz="1100">
                <a:highlight>
                  <a:srgbClr val="FFFFFF"/>
                </a:highlight>
                <a:ea typeface="+mn-lt"/>
                <a:cs typeface="+mn-lt"/>
              </a:rPr>
              <a:t>British Nutrition Foundation (2023) </a:t>
            </a:r>
            <a:r>
              <a:rPr lang="en-US" sz="1100" i="1">
                <a:highlight>
                  <a:srgbClr val="FFFFFF"/>
                </a:highlight>
                <a:ea typeface="+mn-lt"/>
                <a:cs typeface="+mn-lt"/>
              </a:rPr>
              <a:t>Food Labelling</a:t>
            </a:r>
            <a:r>
              <a:rPr lang="en-US" sz="1100">
                <a:highlight>
                  <a:srgbClr val="FFFFFF"/>
                </a:highlight>
                <a:ea typeface="+mn-lt"/>
                <a:cs typeface="+mn-lt"/>
              </a:rPr>
              <a:t>. Available at: </a:t>
            </a:r>
            <a:r>
              <a:rPr lang="en-US" sz="1100">
                <a:highlight>
                  <a:srgbClr val="FFFFFF"/>
                </a:highlight>
                <a:ea typeface="+mn-lt"/>
                <a:cs typeface="+mn-lt"/>
                <a:hlinkClick r:id="rId3"/>
              </a:rPr>
              <a:t>https://www.nutrition.org.uk</a:t>
            </a:r>
            <a:endParaRPr lang="en-US"/>
          </a:p>
          <a:p>
            <a:endParaRPr lang="en-US" sz="1100">
              <a:highlight>
                <a:srgbClr val="FFFFFF"/>
              </a:highlight>
              <a:latin typeface="Arial Nova"/>
            </a:endParaRPr>
          </a:p>
          <a:p>
            <a:r>
              <a:rPr lang="en-US" sz="1100">
                <a:highlight>
                  <a:srgbClr val="FFFFFF"/>
                </a:highlight>
                <a:latin typeface="Arial Nova"/>
              </a:rPr>
              <a:t>Cecelia Health (2019) </a:t>
            </a:r>
            <a:r>
              <a:rPr lang="en-US" sz="1100" i="1">
                <a:highlight>
                  <a:srgbClr val="FFFFFF"/>
                </a:highlight>
                <a:latin typeface="Arial Nova"/>
              </a:rPr>
              <a:t>5 easy ways to increase fruits and vegetables in your diet</a:t>
            </a:r>
            <a:r>
              <a:rPr lang="en-US" sz="1100">
                <a:highlight>
                  <a:srgbClr val="FFFFFF"/>
                </a:highlight>
                <a:latin typeface="Arial Nova"/>
              </a:rPr>
              <a:t>. Available at: </a:t>
            </a:r>
            <a:r>
              <a:rPr lang="en-US" sz="1200" u="sng">
                <a:highlight>
                  <a:srgbClr val="FFFFFF"/>
                </a:highlight>
                <a:latin typeface="Aptos"/>
                <a:hlinkClick r:id="rId4"/>
              </a:rPr>
              <a:t>https://www.ceceliahealth.com/blog/5-easy-ways-to-increase-fruits-and-vegetables-in-your-diet/</a:t>
            </a:r>
            <a:r>
              <a:rPr lang="en-US" sz="1100">
                <a:highlight>
                  <a:srgbClr val="FFFFFF"/>
                </a:highlight>
                <a:latin typeface="Arial Nova"/>
              </a:rPr>
              <a:t> (Accessed 30 May 2026).</a:t>
            </a:r>
          </a:p>
          <a:p>
            <a:endParaRPr lang="en-US" sz="1100">
              <a:highlight>
                <a:srgbClr val="FFFFFF"/>
              </a:highlight>
              <a:latin typeface="Arial Nova"/>
            </a:endParaRPr>
          </a:p>
          <a:p>
            <a:r>
              <a:rPr lang="en-US" sz="1100">
                <a:highlight>
                  <a:srgbClr val="FFFFFF"/>
                </a:highlight>
                <a:latin typeface="Arial Nova"/>
              </a:rPr>
              <a:t>Department of Health and Social Care (2025) </a:t>
            </a:r>
            <a:r>
              <a:rPr lang="en-US" sz="1100" i="1">
                <a:highlight>
                  <a:srgbClr val="FFFFFF"/>
                </a:highlight>
                <a:latin typeface="Arial Nova"/>
              </a:rPr>
              <a:t>National Diet and Nutrition Survey 2019–2023</a:t>
            </a:r>
            <a:r>
              <a:rPr lang="en-US" sz="1100">
                <a:highlight>
                  <a:srgbClr val="FFFFFF"/>
                </a:highlight>
                <a:latin typeface="Arial Nova"/>
              </a:rPr>
              <a:t>. Available at: </a:t>
            </a:r>
            <a:r>
              <a:rPr lang="en-US" sz="1200" u="sng">
                <a:highlight>
                  <a:srgbClr val="FFFFFF"/>
                </a:highlight>
                <a:latin typeface="Aptos"/>
                <a:hlinkClick r:id="rId5"/>
              </a:rPr>
              <a:t>https://www.gov.uk/government/statistics/national-diet-and-nutrition-survey-2019-to-2023/national-diet-and-nutrition-survey-2019-to-2023-report</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ea typeface="+mn-lt"/>
                <a:cs typeface="+mn-lt"/>
              </a:rPr>
              <a:t>Food and Agriculture Organization (2023) </a:t>
            </a:r>
            <a:r>
              <a:rPr lang="en-US" sz="1200" i="1">
                <a:highlight>
                  <a:srgbClr val="FFFFFF"/>
                </a:highlight>
                <a:ea typeface="+mn-lt"/>
                <a:cs typeface="+mn-lt"/>
              </a:rPr>
              <a:t>Food-Based Dietary Guidelines</a:t>
            </a:r>
            <a:r>
              <a:rPr lang="en-US" sz="1200">
                <a:highlight>
                  <a:srgbClr val="FFFFFF"/>
                </a:highlight>
                <a:ea typeface="+mn-lt"/>
                <a:cs typeface="+mn-lt"/>
              </a:rPr>
              <a:t>. Available at: </a:t>
            </a:r>
            <a:r>
              <a:rPr lang="en-US" sz="1200">
                <a:highlight>
                  <a:srgbClr val="FFFFFF"/>
                </a:highlight>
                <a:ea typeface="+mn-lt"/>
                <a:cs typeface="+mn-lt"/>
                <a:hlinkClick r:id="rId6"/>
              </a:rPr>
              <a:t>https://www.fao.org/nutrition</a:t>
            </a:r>
            <a:endParaRPr lang="en-US"/>
          </a:p>
          <a:p>
            <a:endParaRPr lang="en-US" sz="1200">
              <a:highlight>
                <a:srgbClr val="FFFFFF"/>
              </a:highlight>
              <a:latin typeface="Aptos"/>
            </a:endParaRPr>
          </a:p>
          <a:p>
            <a:r>
              <a:rPr lang="en-US" sz="1100">
                <a:highlight>
                  <a:srgbClr val="FFFFFF"/>
                </a:highlight>
                <a:latin typeface="Arial Nova"/>
              </a:rPr>
              <a:t>Harvard Health Publishing (2023) </a:t>
            </a:r>
            <a:r>
              <a:rPr lang="en-US" sz="1100" i="1">
                <a:highlight>
                  <a:srgbClr val="FFFFFF"/>
                </a:highlight>
                <a:latin typeface="Arial Nova"/>
              </a:rPr>
              <a:t>Eat smart</a:t>
            </a:r>
            <a:r>
              <a:rPr lang="en-US" sz="1100">
                <a:highlight>
                  <a:srgbClr val="FFFFFF"/>
                </a:highlight>
                <a:latin typeface="Arial Nova"/>
              </a:rPr>
              <a:t>. Available at: </a:t>
            </a:r>
            <a:r>
              <a:rPr lang="en-US" sz="1200" u="sng">
                <a:highlight>
                  <a:srgbClr val="FFFFFF"/>
                </a:highlight>
                <a:latin typeface="Aptos"/>
                <a:hlinkClick r:id="rId7"/>
              </a:rPr>
              <a:t>https://www.health.harvard.edu/healthy-aging-and-longevity/eat-smart</a:t>
            </a:r>
            <a:r>
              <a:rPr lang="en-US" sz="1100">
                <a:highlight>
                  <a:srgbClr val="FFFFFF"/>
                </a:highlight>
                <a:latin typeface="Arial Nova"/>
              </a:rPr>
              <a:t> (Accessed: 30 May 2026).</a:t>
            </a:r>
          </a:p>
          <a:p>
            <a:endParaRPr lang="en-US" sz="1100">
              <a:highlight>
                <a:srgbClr val="FFFFFF"/>
              </a:highlight>
              <a:latin typeface="Arial Nova"/>
            </a:endParaRPr>
          </a:p>
          <a:p>
            <a:r>
              <a:rPr lang="en-US" sz="1100">
                <a:highlight>
                  <a:srgbClr val="FFFFFF"/>
                </a:highlight>
                <a:ea typeface="+mn-lt"/>
                <a:cs typeface="+mn-lt"/>
              </a:rPr>
              <a:t>Mental Health Foundation (2023) </a:t>
            </a:r>
            <a:r>
              <a:rPr lang="en-US" sz="1100" i="1">
                <a:highlight>
                  <a:srgbClr val="FFFFFF"/>
                </a:highlight>
                <a:ea typeface="+mn-lt"/>
                <a:cs typeface="+mn-lt"/>
              </a:rPr>
              <a:t>Community and Wellbeing</a:t>
            </a:r>
            <a:r>
              <a:rPr lang="en-US" sz="1100">
                <a:highlight>
                  <a:srgbClr val="FFFFFF"/>
                </a:highlight>
                <a:ea typeface="+mn-lt"/>
                <a:cs typeface="+mn-lt"/>
              </a:rPr>
              <a:t>. Available at: </a:t>
            </a:r>
            <a:r>
              <a:rPr lang="en-US" sz="1100">
                <a:highlight>
                  <a:srgbClr val="FFFFFF"/>
                </a:highlight>
                <a:ea typeface="+mn-lt"/>
                <a:cs typeface="+mn-lt"/>
                <a:hlinkClick r:id="rId8"/>
              </a:rPr>
              <a:t>https://www.mentalhealth.org.uk</a:t>
            </a:r>
            <a:endParaRPr lang="en-US"/>
          </a:p>
          <a:p>
            <a:endParaRPr lang="en-US" sz="1100">
              <a:highlight>
                <a:srgbClr val="FFFFFF"/>
              </a:highlight>
              <a:latin typeface="Arial Nova"/>
            </a:endParaRPr>
          </a:p>
          <a:p>
            <a:r>
              <a:rPr lang="en-US" sz="1100">
                <a:highlight>
                  <a:srgbClr val="FFFFFF"/>
                </a:highlight>
                <a:latin typeface="Arial Nova"/>
              </a:rPr>
              <a:t>National Cancer Institute (2024) </a:t>
            </a:r>
            <a:r>
              <a:rPr lang="en-US" sz="1100" i="1">
                <a:highlight>
                  <a:srgbClr val="FFFFFF"/>
                </a:highlight>
                <a:latin typeface="Arial Nova"/>
              </a:rPr>
              <a:t>Cell metabolism and cancer</a:t>
            </a:r>
            <a:r>
              <a:rPr lang="en-US" sz="1100">
                <a:highlight>
                  <a:srgbClr val="FFFFFF"/>
                </a:highlight>
                <a:latin typeface="Arial Nova"/>
              </a:rPr>
              <a:t>. Available at: </a:t>
            </a:r>
            <a:r>
              <a:rPr lang="en-US" sz="1200" u="sng">
                <a:highlight>
                  <a:srgbClr val="FFFFFF"/>
                </a:highlight>
                <a:latin typeface="Aptos"/>
                <a:hlinkClick r:id="rId9"/>
              </a:rPr>
              <a:t>https://ccr.cancer.gov/news/horizons/article/cell-metabolism-and-cancer</a:t>
            </a:r>
            <a:r>
              <a:rPr lang="en-US" sz="1100">
                <a:highlight>
                  <a:srgbClr val="FFFFFF"/>
                </a:highlight>
                <a:latin typeface="Arial Nova"/>
              </a:rPr>
              <a:t> (Accessed: 30 May 2026).</a:t>
            </a:r>
          </a:p>
          <a:p>
            <a:endParaRPr lang="en-US" sz="1100">
              <a:highlight>
                <a:srgbClr val="FFFFFF"/>
              </a:highlight>
              <a:latin typeface="Arial Nova"/>
            </a:endParaRPr>
          </a:p>
          <a:p>
            <a:r>
              <a:rPr lang="en-US" sz="1100" err="1">
                <a:highlight>
                  <a:srgbClr val="FFFFFF"/>
                </a:highlight>
                <a:latin typeface="Arial Nova"/>
              </a:rPr>
              <a:t>NatCen</a:t>
            </a:r>
            <a:r>
              <a:rPr lang="en-US" sz="1100">
                <a:highlight>
                  <a:srgbClr val="FFFFFF"/>
                </a:highlight>
                <a:latin typeface="Arial Nova"/>
              </a:rPr>
              <a:t> (2025) </a:t>
            </a:r>
            <a:r>
              <a:rPr lang="en-US" sz="1100" i="1">
                <a:highlight>
                  <a:srgbClr val="FFFFFF"/>
                </a:highlight>
                <a:latin typeface="Arial Nova"/>
              </a:rPr>
              <a:t>National Diet and Nutrition Survey</a:t>
            </a:r>
            <a:r>
              <a:rPr lang="en-US" sz="1100">
                <a:highlight>
                  <a:srgbClr val="FFFFFF"/>
                </a:highlight>
                <a:latin typeface="Arial Nova"/>
              </a:rPr>
              <a:t>. Available at: </a:t>
            </a:r>
            <a:r>
              <a:rPr lang="en-US" sz="1200" u="sng">
                <a:highlight>
                  <a:srgbClr val="FFFFFF"/>
                </a:highlight>
                <a:latin typeface="Aptos"/>
                <a:hlinkClick r:id="rId10"/>
              </a:rPr>
              <a:t>https://natcen.ac.uk/publications/national-diet-and-nutrition-survey-2019-2023</a:t>
            </a:r>
            <a:r>
              <a:rPr lang="en-US" sz="1100">
                <a:highlight>
                  <a:srgbClr val="FFFFFF"/>
                </a:highlight>
                <a:latin typeface="Arial Nova"/>
              </a:rPr>
              <a:t> (Accessed: 30 May 2026).</a:t>
            </a:r>
          </a:p>
          <a:p>
            <a:endParaRPr lang="en-US" sz="1100">
              <a:highlight>
                <a:srgbClr val="FFFFFF"/>
              </a:highlight>
              <a:latin typeface="Arial Nova"/>
            </a:endParaRPr>
          </a:p>
          <a:p>
            <a:r>
              <a:rPr lang="en-US" sz="1200">
                <a:highlight>
                  <a:srgbClr val="FFFFFF"/>
                </a:highlight>
                <a:latin typeface="Aptos"/>
              </a:rPr>
              <a:t>NHS Digital (2026) </a:t>
            </a:r>
            <a:r>
              <a:rPr lang="en-US" sz="1200" i="1">
                <a:highlight>
                  <a:srgbClr val="FFFFFF"/>
                </a:highlight>
                <a:latin typeface="Aptos"/>
              </a:rPr>
              <a:t>Adults’ overweight and obesity</a:t>
            </a:r>
            <a:r>
              <a:rPr lang="en-US" sz="1200">
                <a:highlight>
                  <a:srgbClr val="FFFFFF"/>
                </a:highlight>
                <a:latin typeface="Aptos"/>
              </a:rPr>
              <a:t>. Available at: </a:t>
            </a:r>
            <a:r>
              <a:rPr lang="en-US" sz="1200" u="sng">
                <a:highlight>
                  <a:srgbClr val="FFFFFF"/>
                </a:highlight>
                <a:latin typeface="Aptos"/>
                <a:hlinkClick r:id="rId11"/>
              </a:rPr>
              <a:t>https://digital.nhs.uk/data-and-information/publications/statistical/health-survey-for-england/2024/adults-overweight-and-obesity</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Digital (2026) </a:t>
            </a:r>
            <a:r>
              <a:rPr lang="en-US" sz="1200" i="1">
                <a:highlight>
                  <a:srgbClr val="FFFFFF"/>
                </a:highlight>
                <a:latin typeface="Aptos"/>
              </a:rPr>
              <a:t>Health Survey for England</a:t>
            </a:r>
            <a:r>
              <a:rPr lang="en-US" sz="1200">
                <a:highlight>
                  <a:srgbClr val="FFFFFF"/>
                </a:highlight>
                <a:latin typeface="Aptos"/>
              </a:rPr>
              <a:t>. Available at: </a:t>
            </a:r>
            <a:r>
              <a:rPr lang="en-US" sz="1200" u="sng">
                <a:highlight>
                  <a:srgbClr val="FFFFFF"/>
                </a:highlight>
                <a:latin typeface="Aptos"/>
                <a:hlinkClick r:id="rId12"/>
              </a:rPr>
              <a:t>https://digital.nhs.uk/data-and-information/publications/statistical/health-survey-for-england</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Digital (2024) </a:t>
            </a:r>
            <a:r>
              <a:rPr lang="en-US" sz="1200" i="1">
                <a:highlight>
                  <a:srgbClr val="FFFFFF"/>
                </a:highlight>
                <a:latin typeface="Aptos"/>
              </a:rPr>
              <a:t>Health Survey for England 2022: Adults’ health-related </a:t>
            </a:r>
            <a:r>
              <a:rPr lang="en-US" sz="1200" i="1" err="1">
                <a:highlight>
                  <a:srgbClr val="FFFFFF"/>
                </a:highlight>
                <a:latin typeface="Aptos"/>
              </a:rPr>
              <a:t>behaviours</a:t>
            </a:r>
            <a:r>
              <a:rPr lang="en-US" sz="1200">
                <a:highlight>
                  <a:srgbClr val="FFFFFF"/>
                </a:highlight>
                <a:latin typeface="Aptos"/>
              </a:rPr>
              <a:t>. Available at: </a:t>
            </a:r>
            <a:r>
              <a:rPr lang="en-US" sz="1200">
                <a:highlight>
                  <a:srgbClr val="FFFFFF"/>
                </a:highlight>
                <a:latin typeface="Aptos"/>
                <a:hlinkClick r:id="rId13"/>
              </a:rPr>
              <a:t>https://digital.nhs.uk/data-and-information/publications/statistical/health-survey-for-england/2022-part-1/adults-health-related-behaviours</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Digital (2024) </a:t>
            </a:r>
            <a:r>
              <a:rPr lang="en-US" sz="1200" i="1">
                <a:highlight>
                  <a:srgbClr val="FFFFFF"/>
                </a:highlight>
                <a:latin typeface="Aptos"/>
              </a:rPr>
              <a:t>Health Survey for England 2022 Part 2: Adult overweight and obesity</a:t>
            </a:r>
            <a:r>
              <a:rPr lang="en-US" sz="1200">
                <a:highlight>
                  <a:srgbClr val="FFFFFF"/>
                </a:highlight>
                <a:latin typeface="Aptos"/>
              </a:rPr>
              <a:t>. Available at: </a:t>
            </a:r>
            <a:r>
              <a:rPr lang="en-US" sz="1200">
                <a:highlight>
                  <a:srgbClr val="FFFFFF"/>
                </a:highlight>
                <a:latin typeface="Aptos"/>
                <a:hlinkClick r:id="rId14"/>
              </a:rPr>
              <a:t>https://digital.nhs.uk/data-and-information/publications/statistical/health-survey-for-england/2022-part-2/adult-overweight-and-obesity</a:t>
            </a:r>
            <a:r>
              <a:rPr lang="en-US" sz="1200">
                <a:highlight>
                  <a:srgbClr val="FFFFFF"/>
                </a:highlight>
                <a:latin typeface="Aptos"/>
              </a:rPr>
              <a:t> (Accessed: 30 May 2026).</a:t>
            </a:r>
            <a:endParaRPr lang="en-US"/>
          </a:p>
          <a:p>
            <a:endParaRPr lang="en-US" sz="1200">
              <a:highlight>
                <a:srgbClr val="FFFFFF"/>
              </a:highlight>
              <a:latin typeface="Aptos"/>
            </a:endParaRPr>
          </a:p>
          <a:p>
            <a:endParaRPr lang="en-US" sz="1200">
              <a:highlight>
                <a:srgbClr val="FFFFFF"/>
              </a:highlight>
              <a:latin typeface="Aptos"/>
            </a:endParaRPr>
          </a:p>
          <a:p>
            <a:endParaRPr lang="en-US"/>
          </a:p>
        </p:txBody>
      </p:sp>
    </p:spTree>
    <p:extLst>
      <p:ext uri="{BB962C8B-B14F-4D97-AF65-F5344CB8AC3E}">
        <p14:creationId xmlns:p14="http://schemas.microsoft.com/office/powerpoint/2010/main" val="32358766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11">
            <a:extLst>
              <a:ext uri="{FF2B5EF4-FFF2-40B4-BE49-F238E27FC236}">
                <a16:creationId xmlns:a16="http://schemas.microsoft.com/office/drawing/2014/main" id="{42906CD6-CA5D-2245-7D20-2EFD412246D5}"/>
              </a:ext>
            </a:extLst>
          </p:cNvPr>
          <p:cNvSpPr>
            <a:spLocks noGrp="1"/>
          </p:cNvSpPr>
          <p:nvPr>
            <p:ph type="sldNum" sz="quarter" idx="4294967295"/>
          </p:nvPr>
        </p:nvSpPr>
        <p:spPr>
          <a:xfrm>
            <a:off x="11734800" y="6061075"/>
            <a:ext cx="457200" cy="385763"/>
          </a:xfrm>
        </p:spPr>
        <p:txBody>
          <a:bodyPr/>
          <a:lstStyle/>
          <a:p>
            <a:fld id="{745CA84A-544F-4B6B-BC9A-925394EE73B5}" type="slidenum">
              <a:rPr lang="en-US" smtClean="0"/>
              <a:pPr/>
              <a:t>33</a:t>
            </a:fld>
            <a:endParaRPr lang="en-US"/>
          </a:p>
        </p:txBody>
      </p:sp>
      <p:sp>
        <p:nvSpPr>
          <p:cNvPr id="13" name="TextBox 12">
            <a:extLst>
              <a:ext uri="{FF2B5EF4-FFF2-40B4-BE49-F238E27FC236}">
                <a16:creationId xmlns:a16="http://schemas.microsoft.com/office/drawing/2014/main" id="{4A47EFAA-E39D-BBF1-BABF-BAABE09BF507}"/>
              </a:ext>
            </a:extLst>
          </p:cNvPr>
          <p:cNvSpPr txBox="1"/>
          <p:nvPr/>
        </p:nvSpPr>
        <p:spPr>
          <a:xfrm>
            <a:off x="253999" y="222249"/>
            <a:ext cx="11726333"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highlight>
                  <a:srgbClr val="FFFFFF"/>
                </a:highlight>
                <a:latin typeface="Aptos"/>
              </a:rPr>
              <a:t>NHS Digital (2021) </a:t>
            </a:r>
            <a:r>
              <a:rPr lang="en-US" sz="1200" i="1">
                <a:highlight>
                  <a:srgbClr val="FFFFFF"/>
                </a:highlight>
                <a:latin typeface="Aptos"/>
              </a:rPr>
              <a:t>Statistics on obesity, physical activity and diet</a:t>
            </a:r>
            <a:r>
              <a:rPr lang="en-US" sz="1200">
                <a:highlight>
                  <a:srgbClr val="FFFFFF"/>
                </a:highlight>
                <a:latin typeface="Aptos"/>
              </a:rPr>
              <a:t>. Available at: </a:t>
            </a:r>
            <a:r>
              <a:rPr lang="en-US" sz="1200">
                <a:highlight>
                  <a:srgbClr val="FFFFFF"/>
                </a:highlight>
                <a:latin typeface="Aptos"/>
                <a:hlinkClick r:id="rId2"/>
              </a:rPr>
              <a:t>https://digital.nhs.uk/data-and-information/publications/statistical/statistics-on-obesity-physical-activity-and-diet</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(2018) </a:t>
            </a:r>
            <a:r>
              <a:rPr lang="en-US" sz="1200" i="1">
                <a:highlight>
                  <a:srgbClr val="FFFFFF"/>
                </a:highlight>
                <a:latin typeface="Aptos"/>
              </a:rPr>
              <a:t>Eatwell Guide booklet</a:t>
            </a:r>
            <a:r>
              <a:rPr lang="en-US" sz="1200">
                <a:highlight>
                  <a:srgbClr val="FFFFFF"/>
                </a:highlight>
                <a:latin typeface="Aptos"/>
              </a:rPr>
              <a:t>. Available at: </a:t>
            </a:r>
            <a:r>
              <a:rPr lang="en-US" sz="1200">
                <a:highlight>
                  <a:srgbClr val="FFFFFF"/>
                </a:highlight>
                <a:latin typeface="Aptos"/>
                <a:hlinkClick r:id="rId3"/>
              </a:rPr>
              <a:t>https://assets.publishing.service.gov.uk/media/5ba8a50540f0b605084c9501/Eatwell_Guide_booklet_2018v4.pdf</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(2018) </a:t>
            </a:r>
            <a:r>
              <a:rPr lang="en-US" sz="1200" i="1">
                <a:highlight>
                  <a:srgbClr val="FFFFFF"/>
                </a:highlight>
                <a:latin typeface="Aptos"/>
              </a:rPr>
              <a:t>Eatwell Guide booklet</a:t>
            </a:r>
            <a:r>
              <a:rPr lang="en-US" sz="1200">
                <a:highlight>
                  <a:srgbClr val="FFFFFF"/>
                </a:highlight>
                <a:latin typeface="Aptos"/>
              </a:rPr>
              <a:t>. Available at: </a:t>
            </a:r>
            <a:r>
              <a:rPr lang="en-US" sz="1200">
                <a:highlight>
                  <a:srgbClr val="FFFFFF"/>
                </a:highlight>
                <a:latin typeface="Aptos"/>
                <a:hlinkClick r:id="rId3"/>
              </a:rPr>
              <a:t>https://assets.publishing.service.gov.uk/media/5ba8a50540f0b605084c9501/Eatwell_Guide_booklet_2018v4.pdf</a:t>
            </a:r>
            <a:r>
              <a:rPr lang="en-US" sz="1200">
                <a:highlight>
                  <a:srgbClr val="FFFFFF"/>
                </a:highlight>
                <a:latin typeface="Aptos"/>
              </a:rPr>
              <a:t> (Accessed: 30 May 2026).</a:t>
            </a:r>
            <a:endParaRPr lang="en-US"/>
          </a:p>
          <a:p>
            <a:endParaRPr lang="en-US" sz="1200">
              <a:highlight>
                <a:srgbClr val="FFFFFF"/>
              </a:highlight>
              <a:latin typeface="Aptos"/>
            </a:endParaRPr>
          </a:p>
          <a:p>
            <a:r>
              <a:rPr lang="en-US" sz="1200">
                <a:highlight>
                  <a:srgbClr val="FFFFFF"/>
                </a:highlight>
                <a:latin typeface="Aptos"/>
              </a:rPr>
              <a:t>NHS (2022) </a:t>
            </a:r>
            <a:r>
              <a:rPr lang="en-US" sz="1200" i="1">
                <a:highlight>
                  <a:srgbClr val="FFFFFF"/>
                </a:highlight>
                <a:latin typeface="Aptos"/>
              </a:rPr>
              <a:t>Eat well</a:t>
            </a:r>
            <a:r>
              <a:rPr lang="en-US" sz="1200">
                <a:highlight>
                  <a:srgbClr val="FFFFFF"/>
                </a:highlight>
                <a:latin typeface="Aptos"/>
              </a:rPr>
              <a:t>. Available at: </a:t>
            </a:r>
            <a:r>
              <a:rPr lang="en-US" sz="1200" u="sng">
                <a:highlight>
                  <a:srgbClr val="FFFFFF"/>
                </a:highlight>
                <a:latin typeface="Aptos"/>
                <a:hlinkClick r:id="rId4"/>
              </a:rPr>
              <a:t>https://www.nhs.uk/live-well/eat-well/food-guidelines-and-food-labels/the-eatwell-guide/</a:t>
            </a:r>
            <a:r>
              <a:rPr lang="en-US" sz="1200">
                <a:highlight>
                  <a:srgbClr val="FFFFFF"/>
                </a:highlight>
                <a:latin typeface="Aptos"/>
              </a:rPr>
              <a:t> (Accessed: 30 May 2026).</a:t>
            </a:r>
            <a:endParaRPr lang="en-US"/>
          </a:p>
          <a:p>
            <a:endParaRPr lang="en-US" sz="1200">
              <a:highlight>
                <a:srgbClr val="FFFFFF"/>
              </a:highlight>
              <a:latin typeface="Aptos"/>
            </a:endParaRPr>
          </a:p>
          <a:p>
            <a:r>
              <a:rPr lang="en-US" sz="1200">
                <a:highlight>
                  <a:srgbClr val="FFFFFF"/>
                </a:highlight>
                <a:ea typeface="+mn-lt"/>
                <a:cs typeface="+mn-lt"/>
              </a:rPr>
              <a:t>NHS (2024) </a:t>
            </a:r>
            <a:r>
              <a:rPr lang="en-US" sz="1200" i="1">
                <a:highlight>
                  <a:srgbClr val="FFFFFF"/>
                </a:highlight>
                <a:ea typeface="+mn-lt"/>
                <a:cs typeface="+mn-lt"/>
              </a:rPr>
              <a:t>Eat Well</a:t>
            </a:r>
            <a:r>
              <a:rPr lang="en-US" sz="1200">
                <a:highlight>
                  <a:srgbClr val="FFFFFF"/>
                </a:highlight>
                <a:ea typeface="+mn-lt"/>
                <a:cs typeface="+mn-lt"/>
              </a:rPr>
              <a:t>. Available at: </a:t>
            </a:r>
            <a:r>
              <a:rPr lang="en-US" sz="1200">
                <a:highlight>
                  <a:srgbClr val="FFFFFF"/>
                </a:highlight>
                <a:ea typeface="+mn-lt"/>
                <a:cs typeface="+mn-lt"/>
                <a:hlinkClick r:id="rId5"/>
              </a:rPr>
              <a:t>https://www.nhs.uk/live-well/eat-well</a:t>
            </a:r>
            <a:endParaRPr lang="en-US"/>
          </a:p>
          <a:p>
            <a:endParaRPr lang="en-US" sz="1200">
              <a:highlight>
                <a:srgbClr val="FFFFFF"/>
              </a:highlight>
              <a:latin typeface="Aptos"/>
            </a:endParaRPr>
          </a:p>
          <a:p>
            <a:r>
              <a:rPr lang="en-US" sz="1200">
                <a:highlight>
                  <a:srgbClr val="FFFFFF"/>
                </a:highlight>
                <a:latin typeface="Aptos"/>
              </a:rPr>
              <a:t>NHS England (2026) </a:t>
            </a:r>
            <a:r>
              <a:rPr lang="en-US" sz="1200" i="1">
                <a:highlight>
                  <a:srgbClr val="FFFFFF"/>
                </a:highlight>
                <a:latin typeface="Aptos"/>
              </a:rPr>
              <a:t>Obesity</a:t>
            </a:r>
            <a:r>
              <a:rPr lang="en-US" sz="1200">
                <a:highlight>
                  <a:srgbClr val="FFFFFF"/>
                </a:highlight>
                <a:latin typeface="Aptos"/>
              </a:rPr>
              <a:t>. Available at: </a:t>
            </a:r>
            <a:r>
              <a:rPr lang="en-US" sz="1200" u="sng">
                <a:highlight>
                  <a:srgbClr val="FFFFFF"/>
                </a:highlight>
                <a:latin typeface="Aptos"/>
                <a:hlinkClick r:id="rId6"/>
              </a:rPr>
              <a:t>https://www.england.nhs.uk/ourwork/prevention/obesity/</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(2022) </a:t>
            </a:r>
            <a:r>
              <a:rPr lang="en-US" sz="1200" i="1">
                <a:highlight>
                  <a:srgbClr val="FFFFFF"/>
                </a:highlight>
                <a:latin typeface="Aptos"/>
              </a:rPr>
              <a:t>How to eat a balanced diet</a:t>
            </a:r>
            <a:r>
              <a:rPr lang="en-US" sz="1200">
                <a:highlight>
                  <a:srgbClr val="FFFFFF"/>
                </a:highlight>
                <a:latin typeface="Aptos"/>
              </a:rPr>
              <a:t>. Available at: </a:t>
            </a:r>
            <a:r>
              <a:rPr lang="en-US" sz="1200" u="sng">
                <a:highlight>
                  <a:srgbClr val="FFFFFF"/>
                </a:highlight>
                <a:latin typeface="Aptos"/>
                <a:hlinkClick r:id="rId7"/>
              </a:rPr>
              <a:t>https://www.nhs.uk/live-well/eat-well/how-to-eat-a-balanced-diet/eating-a-balanced-diet/</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ea typeface="+mn-lt"/>
                <a:cs typeface="+mn-lt"/>
              </a:rPr>
              <a:t>NICE (2022) </a:t>
            </a:r>
            <a:r>
              <a:rPr lang="en-US" sz="1200" i="1" err="1">
                <a:highlight>
                  <a:srgbClr val="FFFFFF"/>
                </a:highlight>
                <a:ea typeface="+mn-lt"/>
                <a:cs typeface="+mn-lt"/>
              </a:rPr>
              <a:t>Behaviour</a:t>
            </a:r>
            <a:r>
              <a:rPr lang="en-US" sz="1200" i="1">
                <a:highlight>
                  <a:srgbClr val="FFFFFF"/>
                </a:highlight>
                <a:ea typeface="+mn-lt"/>
                <a:cs typeface="+mn-lt"/>
              </a:rPr>
              <a:t> Change: Individual Approaches</a:t>
            </a:r>
            <a:r>
              <a:rPr lang="en-US" sz="1200">
                <a:highlight>
                  <a:srgbClr val="FFFFFF"/>
                </a:highlight>
                <a:ea typeface="+mn-lt"/>
                <a:cs typeface="+mn-lt"/>
              </a:rPr>
              <a:t>. Available at: </a:t>
            </a:r>
            <a:r>
              <a:rPr lang="en-US" sz="1200">
                <a:highlight>
                  <a:srgbClr val="FFFFFF"/>
                </a:highlight>
                <a:ea typeface="+mn-lt"/>
                <a:cs typeface="+mn-lt"/>
                <a:hlinkClick r:id="rId8"/>
              </a:rPr>
              <a:t>https://www.nice.org.uk</a:t>
            </a:r>
            <a:endParaRPr lang="en-US"/>
          </a:p>
          <a:p>
            <a:endParaRPr lang="en-US" sz="1200">
              <a:highlight>
                <a:srgbClr val="FFFFFF"/>
              </a:highlight>
              <a:latin typeface="Franklin Gothic Book"/>
            </a:endParaRPr>
          </a:p>
          <a:p>
            <a:r>
              <a:rPr lang="en-US" sz="1200">
                <a:highlight>
                  <a:srgbClr val="FFFFFF"/>
                </a:highlight>
                <a:latin typeface="Aptos"/>
              </a:rPr>
              <a:t>Office for Health Improvement and Disparities (2025) </a:t>
            </a:r>
            <a:r>
              <a:rPr lang="en-US" sz="1200" i="1">
                <a:highlight>
                  <a:srgbClr val="FFFFFF"/>
                </a:highlight>
                <a:latin typeface="Aptos"/>
              </a:rPr>
              <a:t>Obesity profile: short statistical commentary</a:t>
            </a:r>
            <a:r>
              <a:rPr lang="en-US" sz="1200">
                <a:highlight>
                  <a:srgbClr val="FFFFFF"/>
                </a:highlight>
                <a:latin typeface="Aptos"/>
              </a:rPr>
              <a:t>. Available at: </a:t>
            </a:r>
            <a:r>
              <a:rPr lang="en-US" sz="1200">
                <a:highlight>
                  <a:srgbClr val="FFFFFF"/>
                </a:highlight>
                <a:latin typeface="Aptos"/>
                <a:hlinkClick r:id="rId9"/>
              </a:rPr>
              <a:t>https://www.gov.uk/government/statistics/obesity-profile-may-2025-update/obesity-profile-short-statistical-commentary-may-2025</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Franklin Gothic Book"/>
              </a:rPr>
              <a:t>Public Health England (2020) </a:t>
            </a:r>
            <a:r>
              <a:rPr lang="en-US" sz="1200" i="1">
                <a:highlight>
                  <a:srgbClr val="FFFFFF"/>
                </a:highlight>
                <a:latin typeface="Franklin Gothic Book"/>
              </a:rPr>
              <a:t>The Eatwell Guide</a:t>
            </a:r>
            <a:r>
              <a:rPr lang="en-US" sz="1200">
                <a:highlight>
                  <a:srgbClr val="FFFFFF"/>
                </a:highlight>
                <a:latin typeface="Franklin Gothic Book"/>
              </a:rPr>
              <a:t>. Available at: </a:t>
            </a:r>
            <a:r>
              <a:rPr lang="en-US" sz="1200">
                <a:highlight>
                  <a:srgbClr val="FFFFFF"/>
                </a:highlight>
                <a:latin typeface="Franklin Gothic Book"/>
                <a:hlinkClick r:id="rId10"/>
              </a:rPr>
              <a:t>https://www.gov.uk/government/publications/the-eatwell-guide</a:t>
            </a:r>
            <a:endParaRPr lang="en-US" sz="1200">
              <a:highlight>
                <a:srgbClr val="FFFFFF"/>
              </a:highlight>
              <a:latin typeface="Franklin Gothic Book"/>
            </a:endParaRPr>
          </a:p>
          <a:p>
            <a:endParaRPr lang="en-US" sz="1200">
              <a:highlight>
                <a:srgbClr val="FFFFFF"/>
              </a:highlight>
              <a:latin typeface="Aptos"/>
            </a:endParaRPr>
          </a:p>
          <a:p>
            <a:r>
              <a:rPr lang="en-US" sz="1200">
                <a:highlight>
                  <a:srgbClr val="FFFFFF"/>
                </a:highlight>
                <a:latin typeface="Aptos"/>
              </a:rPr>
              <a:t>Public Health England (2016) </a:t>
            </a:r>
            <a:r>
              <a:rPr lang="en-US" sz="1200" i="1">
                <a:highlight>
                  <a:srgbClr val="FFFFFF"/>
                </a:highlight>
                <a:latin typeface="Aptos"/>
              </a:rPr>
              <a:t>The Eatwell Guide</a:t>
            </a:r>
            <a:r>
              <a:rPr lang="en-US" sz="1200">
                <a:highlight>
                  <a:srgbClr val="FFFFFF"/>
                </a:highlight>
                <a:latin typeface="Aptos"/>
              </a:rPr>
              <a:t>. Available at: </a:t>
            </a:r>
            <a:r>
              <a:rPr lang="en-US" sz="1200">
                <a:highlight>
                  <a:srgbClr val="FFFFFF"/>
                </a:highlight>
                <a:latin typeface="Aptos"/>
                <a:hlinkClick r:id="rId10"/>
              </a:rPr>
              <a:t>https://www.gov.uk/government/publications/the-eatwell-guide</a:t>
            </a:r>
            <a:r>
              <a:rPr lang="en-US" sz="1200">
                <a:highlight>
                  <a:srgbClr val="FFFFFF"/>
                </a:highlight>
                <a:latin typeface="Aptos"/>
              </a:rPr>
              <a:t> (Accessed: 30 May 2026).</a:t>
            </a:r>
          </a:p>
          <a:p>
            <a:endParaRPr lang="en-US" sz="1200">
              <a:highlight>
                <a:srgbClr val="FFFFFF"/>
              </a:highlight>
              <a:latin typeface="Aptos"/>
            </a:endParaRPr>
          </a:p>
          <a:p>
            <a:r>
              <a:rPr lang="en-US" sz="1100">
                <a:highlight>
                  <a:srgbClr val="FFFFFF"/>
                </a:highlight>
                <a:latin typeface="Arial Nova"/>
              </a:rPr>
              <a:t>Senior Living Systems (2018) </a:t>
            </a:r>
            <a:r>
              <a:rPr lang="en-US" sz="1100" i="1">
                <a:highlight>
                  <a:srgbClr val="FFFFFF"/>
                </a:highlight>
                <a:latin typeface="Arial Nova"/>
              </a:rPr>
              <a:t>National Nutrition Month</a:t>
            </a:r>
            <a:r>
              <a:rPr lang="en-US" sz="1100">
                <a:highlight>
                  <a:srgbClr val="FFFFFF"/>
                </a:highlight>
                <a:latin typeface="Arial Nova"/>
              </a:rPr>
              <a:t>. Available at: </a:t>
            </a:r>
            <a:r>
              <a:rPr lang="en-US" sz="1200">
                <a:highlight>
                  <a:srgbClr val="FFFFFF"/>
                </a:highlight>
                <a:latin typeface="Aptos"/>
                <a:hlinkClick r:id="rId11"/>
              </a:rPr>
              <a:t>https://www.seniorlivingsystems.org/national-nutrition-month/</a:t>
            </a:r>
            <a:r>
              <a:rPr lang="en-US" sz="1100">
                <a:highlight>
                  <a:srgbClr val="FFFFFF"/>
                </a:highlight>
                <a:latin typeface="Arial Nova"/>
              </a:rPr>
              <a:t> (Accessed: 30 May 2026).</a:t>
            </a:r>
          </a:p>
          <a:p>
            <a:endParaRPr lang="en-US" sz="1100">
              <a:highlight>
                <a:srgbClr val="FFFFFF"/>
              </a:highlight>
              <a:latin typeface="Arial Nova"/>
            </a:endParaRPr>
          </a:p>
          <a:p>
            <a:r>
              <a:rPr lang="en-US" sz="1200">
                <a:highlight>
                  <a:srgbClr val="FFFFFF"/>
                </a:highlight>
                <a:latin typeface="Aptos"/>
              </a:rPr>
              <a:t>UK Government (2022) </a:t>
            </a:r>
            <a:r>
              <a:rPr lang="en-US" sz="1200" i="1">
                <a:highlight>
                  <a:srgbClr val="FFFFFF"/>
                </a:highlight>
                <a:latin typeface="Aptos"/>
              </a:rPr>
              <a:t>Adult obesity: applying all our health</a:t>
            </a:r>
            <a:r>
              <a:rPr lang="en-US" sz="1200">
                <a:highlight>
                  <a:srgbClr val="FFFFFF"/>
                </a:highlight>
                <a:latin typeface="Aptos"/>
              </a:rPr>
              <a:t>. Available at: </a:t>
            </a:r>
            <a:r>
              <a:rPr lang="en-US" sz="1200">
                <a:highlight>
                  <a:srgbClr val="FFFFFF"/>
                </a:highlight>
                <a:latin typeface="Aptos"/>
                <a:hlinkClick r:id="rId12"/>
              </a:rPr>
              <a:t>https://www.gov.uk/government/publications/adult-obesity-applying-all-our-health/adult-obesity-applying-all-our-health</a:t>
            </a:r>
            <a:r>
              <a:rPr lang="en-US" sz="1200">
                <a:highlight>
                  <a:srgbClr val="FFFFFF"/>
                </a:highlight>
                <a:latin typeface="Aptos"/>
              </a:rPr>
              <a:t> (Accessed: 30 May 2026).</a:t>
            </a:r>
            <a:endParaRPr lang="en-US"/>
          </a:p>
          <a:p>
            <a:endParaRPr lang="en-US" sz="1200">
              <a:highlight>
                <a:srgbClr val="FFFFFF"/>
              </a:highlight>
              <a:latin typeface="Aptos"/>
            </a:endParaRPr>
          </a:p>
          <a:p>
            <a:endParaRPr lang="en-US" sz="1200">
              <a:highlight>
                <a:srgbClr val="FFFFFF"/>
              </a:highlight>
              <a:latin typeface="Aptos"/>
            </a:endParaRPr>
          </a:p>
          <a:p>
            <a:endParaRPr lang="en-US" sz="1200">
              <a:highlight>
                <a:srgbClr val="FFFFFF"/>
              </a:highlight>
              <a:latin typeface="Aptos"/>
            </a:endParaRPr>
          </a:p>
          <a:p>
            <a:endParaRPr lang="en-US" sz="1200">
              <a:highlight>
                <a:srgbClr val="FFFFFF"/>
              </a:highlight>
              <a:latin typeface="Aptos"/>
            </a:endParaRPr>
          </a:p>
          <a:p>
            <a:endParaRPr lang="en-US" sz="1200">
              <a:highlight>
                <a:srgbClr val="FFFFFF"/>
              </a:highlight>
              <a:latin typeface="Aptos"/>
            </a:endParaRPr>
          </a:p>
          <a:p>
            <a:endParaRPr lang="en-US" sz="1100">
              <a:highlight>
                <a:srgbClr val="FFFFFF"/>
              </a:highlight>
              <a:latin typeface="Arial Nova"/>
            </a:endParaRPr>
          </a:p>
          <a:p>
            <a:endParaRPr lang="en-US"/>
          </a:p>
        </p:txBody>
      </p:sp>
    </p:spTree>
    <p:extLst>
      <p:ext uri="{BB962C8B-B14F-4D97-AF65-F5344CB8AC3E}">
        <p14:creationId xmlns:p14="http://schemas.microsoft.com/office/powerpoint/2010/main" val="36649215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00C0D4-AAC2-7A19-8F81-A0B6C4BBB420}"/>
              </a:ext>
            </a:extLst>
          </p:cNvPr>
          <p:cNvSpPr txBox="1"/>
          <p:nvPr/>
        </p:nvSpPr>
        <p:spPr>
          <a:xfrm>
            <a:off x="406400" y="279400"/>
            <a:ext cx="9067800" cy="5890972"/>
          </a:xfrm>
          <a:prstGeom prst="rect">
            <a:avLst/>
          </a:prstGeom>
          <a:noFill/>
        </p:spPr>
        <p:txBody>
          <a:bodyPr wrap="square" lIns="91440" tIns="45720" rIns="91440" bIns="4572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ct val="150000"/>
              </a:lnSpc>
              <a:spcBef>
                <a:spcPts val="400"/>
              </a:spcBef>
              <a:spcAft>
                <a:spcPts val="400"/>
              </a:spcAft>
            </a:pPr>
            <a:r>
              <a:rPr lang="en-GB" sz="2400" b="1" kern="100">
                <a:effectLst/>
                <a:latin typeface="TT Norms"/>
                <a:ea typeface="Times New Roman" panose="02020603050405020304" pitchFamily="18" charset="0"/>
              </a:rPr>
              <a:t>References</a:t>
            </a:r>
            <a:r>
              <a:rPr lang="en-GB" sz="2400" b="1" kern="100">
                <a:latin typeface="TT Norms"/>
                <a:ea typeface="Times New Roman" panose="02020603050405020304" pitchFamily="18" charset="0"/>
              </a:rPr>
              <a:t> (Task 2)</a:t>
            </a:r>
            <a:endParaRPr lang="en-GB" sz="2400" b="1" kern="100">
              <a:effectLst/>
              <a:latin typeface="TT Norms" panose="020B0604020202020204" charset="0"/>
              <a:ea typeface="Times New Roman" panose="02020603050405020304" pitchFamily="18" charset="0"/>
            </a:endParaRPr>
          </a:p>
          <a:p>
            <a:pPr marL="304815" marR="0" indent="-304815" algn="just">
              <a:lnSpc>
                <a:spcPct val="150000"/>
              </a:lnSpc>
              <a:spcAft>
                <a:spcPts val="533"/>
              </a:spcAft>
              <a:buNone/>
            </a:pPr>
            <a:r>
              <a:rPr lang="en-GB" sz="1200" kern="100">
                <a:solidFill>
                  <a:schemeClr val="bg1"/>
                </a:solidFill>
                <a:effectLst/>
                <a:latin typeface="TT Norms" panose="020B0604020202020204" charset="0"/>
                <a:ea typeface="Aptos" panose="020B0004020202020204" pitchFamily="34" charset="0"/>
                <a:cs typeface="Times New Roman" panose="02020603050405020304" pitchFamily="18" charset="0"/>
              </a:rPr>
              <a:t>British Nutrition Foundation (2024) </a:t>
            </a:r>
            <a:r>
              <a:rPr lang="en-GB" sz="1200" i="1" kern="100">
                <a:solidFill>
                  <a:schemeClr val="bg1"/>
                </a:solidFill>
                <a:effectLst/>
                <a:latin typeface="TT Norms" panose="020B0604020202020204" charset="0"/>
                <a:ea typeface="Aptos" panose="020B0004020202020204" pitchFamily="34" charset="0"/>
                <a:cs typeface="Times New Roman" panose="02020603050405020304" pitchFamily="18" charset="0"/>
              </a:rPr>
              <a:t>Healthy Eating Week</a:t>
            </a:r>
            <a:r>
              <a:rPr lang="en-GB" sz="1200" kern="100">
                <a:solidFill>
                  <a:schemeClr val="bg1"/>
                </a:solidFill>
                <a:effectLst/>
                <a:latin typeface="TT Norms" panose="020B0604020202020204" charset="0"/>
                <a:ea typeface="Aptos" panose="020B0004020202020204" pitchFamily="34" charset="0"/>
                <a:cs typeface="Times New Roman" panose="02020603050405020304" pitchFamily="18" charset="0"/>
              </a:rPr>
              <a:t>. Available at: </a:t>
            </a:r>
            <a:r>
              <a:rPr lang="en-GB" sz="1200" u="sng" kern="100">
                <a:solidFill>
                  <a:schemeClr val="bg1"/>
                </a:solidFill>
                <a:effectLst/>
                <a:latin typeface="TT Norms" panose="020B060402020202020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https://www.nutrition.org.uk/healthy-eating-week/</a:t>
            </a:r>
            <a:r>
              <a:rPr lang="en-GB" sz="1200" kern="100">
                <a:solidFill>
                  <a:schemeClr val="bg1"/>
                </a:solidFill>
                <a:effectLst/>
                <a:latin typeface="TT Norms" panose="020B0604020202020204" charset="0"/>
                <a:ea typeface="Aptos" panose="020B0004020202020204" pitchFamily="34" charset="0"/>
                <a:cs typeface="Times New Roman" panose="02020603050405020304" pitchFamily="18" charset="0"/>
              </a:rPr>
              <a:t> (Accessed: 26 May 2026). </a:t>
            </a:r>
          </a:p>
          <a:p>
            <a:pPr marL="304800" marR="0" indent="-304800" algn="just">
              <a:lnSpc>
                <a:spcPct val="150000"/>
              </a:lnSpc>
              <a:spcAft>
                <a:spcPts val="533"/>
              </a:spcAft>
              <a:buNone/>
            </a:pPr>
            <a:r>
              <a:rPr lang="en-GB" sz="1200" kern="100">
                <a:solidFill>
                  <a:schemeClr val="bg1"/>
                </a:solidFill>
                <a:effectLst/>
                <a:latin typeface="TT Norms"/>
                <a:ea typeface="Aptos" panose="020B0004020202020204" pitchFamily="34" charset="0"/>
                <a:cs typeface="Times New Roman"/>
              </a:rPr>
              <a:t>Department of Health &amp; Social Care (2020) </a:t>
            </a:r>
            <a:r>
              <a:rPr lang="en-GB" sz="1200" i="1" kern="100">
                <a:solidFill>
                  <a:schemeClr val="bg1"/>
                </a:solidFill>
                <a:effectLst/>
                <a:latin typeface="TT Norms"/>
                <a:ea typeface="Aptos" panose="020B0004020202020204" pitchFamily="34" charset="0"/>
                <a:cs typeface="Times New Roman"/>
              </a:rPr>
              <a:t>Tackling obesity: empowering adults and children to live healthier lives</a:t>
            </a:r>
            <a:r>
              <a:rPr lang="en-GB" sz="1200" kern="100">
                <a:solidFill>
                  <a:schemeClr val="bg1"/>
                </a:solidFill>
                <a:effectLst/>
                <a:latin typeface="TT Norms"/>
                <a:ea typeface="Aptos" panose="020B0004020202020204" pitchFamily="34" charset="0"/>
                <a:cs typeface="Times New Roman"/>
              </a:rPr>
              <a:t>. Available at: </a:t>
            </a:r>
            <a:r>
              <a:rPr lang="en-GB" sz="1200" u="sng" kern="100">
                <a:solidFill>
                  <a:schemeClr val="bg1"/>
                </a:solidFill>
                <a:effectLst/>
                <a:latin typeface="TT Norms"/>
                <a:ea typeface="Aptos" panose="020B0004020202020204" pitchFamily="34" charset="0"/>
                <a:cs typeface="Times New Roman"/>
                <a:hlinkClick r:id="rId4">
                  <a:extLst>
                    <a:ext uri="{A12FA001-AC4F-418D-AE19-62706E023703}">
                      <ahyp:hlinkClr xmlns:ahyp="http://schemas.microsoft.com/office/drawing/2018/hyperlinkcolor" val="tx"/>
                    </a:ext>
                  </a:extLst>
                </a:hlinkClick>
              </a:rPr>
              <a:t>https://www.gov.uk/government/publications/tackling-obesity-government-strategy/tackling-obesity-empowering-adults-and-children-to-live-healthier-lives</a:t>
            </a:r>
            <a:r>
              <a:rPr lang="en-GB" sz="1200" kern="100">
                <a:solidFill>
                  <a:schemeClr val="bg1"/>
                </a:solidFill>
                <a:effectLst/>
                <a:latin typeface="TT Norms"/>
                <a:ea typeface="Aptos" panose="020B0004020202020204" pitchFamily="34" charset="0"/>
                <a:cs typeface="Times New Roman"/>
              </a:rPr>
              <a:t> (Accessed: 26 May 2026). </a:t>
            </a:r>
          </a:p>
          <a:p>
            <a:pPr marL="304800" marR="0" indent="-304800" algn="just">
              <a:lnSpc>
                <a:spcPct val="150000"/>
              </a:lnSpc>
              <a:spcAft>
                <a:spcPts val="533"/>
              </a:spcAft>
              <a:buNone/>
            </a:pPr>
            <a:r>
              <a:rPr lang="en-GB" sz="1200" kern="100">
                <a:solidFill>
                  <a:schemeClr val="bg1"/>
                </a:solidFill>
                <a:effectLst/>
                <a:latin typeface="TT Norms"/>
                <a:ea typeface="Aptos" panose="020B0004020202020204" pitchFamily="34" charset="0"/>
                <a:cs typeface="Times New Roman"/>
              </a:rPr>
              <a:t>MIND (2023) </a:t>
            </a:r>
            <a:r>
              <a:rPr lang="en-GB" sz="1200" i="1" kern="100">
                <a:solidFill>
                  <a:schemeClr val="bg1"/>
                </a:solidFill>
                <a:effectLst/>
                <a:latin typeface="TT Norms"/>
                <a:ea typeface="Aptos" panose="020B0004020202020204" pitchFamily="34" charset="0"/>
                <a:cs typeface="Times New Roman"/>
              </a:rPr>
              <a:t>Food and mental health</a:t>
            </a:r>
            <a:r>
              <a:rPr lang="en-GB" sz="1200" kern="100">
                <a:solidFill>
                  <a:schemeClr val="bg1"/>
                </a:solidFill>
                <a:effectLst/>
                <a:latin typeface="TT Norms"/>
                <a:ea typeface="Aptos" panose="020B0004020202020204" pitchFamily="34" charset="0"/>
                <a:cs typeface="Times New Roman"/>
              </a:rPr>
              <a:t>. Available at: </a:t>
            </a:r>
            <a:r>
              <a:rPr lang="en-GB" sz="1200" u="sng" kern="100">
                <a:solidFill>
                  <a:schemeClr val="bg1"/>
                </a:solidFill>
                <a:effectLst/>
                <a:latin typeface="TT Norms"/>
                <a:ea typeface="Aptos" panose="020B0004020202020204" pitchFamily="34" charset="0"/>
                <a:cs typeface="Times New Roman"/>
                <a:hlinkClick r:id="rId5">
                  <a:extLst>
                    <a:ext uri="{A12FA001-AC4F-418D-AE19-62706E023703}">
                      <ahyp:hlinkClr xmlns:ahyp="http://schemas.microsoft.com/office/drawing/2018/hyperlinkcolor" val="tx"/>
                    </a:ext>
                  </a:extLst>
                </a:hlinkClick>
              </a:rPr>
              <a:t>https://www.mind.org.uk/information-support/tips-for-everyday-living/food-and-mental-health/</a:t>
            </a:r>
            <a:r>
              <a:rPr lang="en-GB" sz="1200" kern="100">
                <a:solidFill>
                  <a:schemeClr val="bg1"/>
                </a:solidFill>
                <a:effectLst/>
                <a:latin typeface="TT Norms"/>
                <a:ea typeface="Aptos" panose="020B0004020202020204" pitchFamily="34" charset="0"/>
                <a:cs typeface="Times New Roman"/>
              </a:rPr>
              <a:t> (Accessed: 26 May 2026). </a:t>
            </a:r>
          </a:p>
          <a:p>
            <a:pPr marL="304815" marR="0" indent="-304815" algn="just">
              <a:lnSpc>
                <a:spcPct val="150000"/>
              </a:lnSpc>
              <a:spcAft>
                <a:spcPts val="533"/>
              </a:spcAft>
              <a:buNone/>
            </a:pPr>
            <a:r>
              <a:rPr lang="en-GB" sz="1200" kern="100">
                <a:solidFill>
                  <a:schemeClr val="bg1"/>
                </a:solidFill>
                <a:effectLst/>
                <a:latin typeface="TT Norms" panose="020B0604020202020204" charset="0"/>
                <a:ea typeface="Aptos" panose="020B0004020202020204" pitchFamily="34" charset="0"/>
                <a:cs typeface="Times New Roman" panose="02020603050405020304" pitchFamily="18" charset="0"/>
              </a:rPr>
              <a:t>NHS (2020) </a:t>
            </a:r>
            <a:r>
              <a:rPr lang="en-GB" sz="1200" i="1" kern="100">
                <a:solidFill>
                  <a:schemeClr val="bg1"/>
                </a:solidFill>
                <a:effectLst/>
                <a:latin typeface="TT Norms" panose="020B0604020202020204" charset="0"/>
                <a:ea typeface="Aptos" panose="020B0004020202020204" pitchFamily="34" charset="0"/>
                <a:cs typeface="Times New Roman" panose="02020603050405020304" pitchFamily="18" charset="0"/>
              </a:rPr>
              <a:t>Better Health</a:t>
            </a:r>
            <a:r>
              <a:rPr lang="en-GB" sz="1200" kern="100">
                <a:solidFill>
                  <a:schemeClr val="bg1"/>
                </a:solidFill>
                <a:effectLst/>
                <a:latin typeface="TT Norms" panose="020B0604020202020204" charset="0"/>
                <a:ea typeface="Aptos" panose="020B0004020202020204" pitchFamily="34" charset="0"/>
                <a:cs typeface="Times New Roman" panose="02020603050405020304" pitchFamily="18" charset="0"/>
              </a:rPr>
              <a:t>. Available at: </a:t>
            </a:r>
            <a:r>
              <a:rPr lang="en-GB" sz="1200" u="sng" kern="100">
                <a:solidFill>
                  <a:schemeClr val="bg1"/>
                </a:solidFill>
                <a:effectLst/>
                <a:latin typeface="TT Norms" panose="020B060402020202020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https://www.nhs.uk/better-health/</a:t>
            </a:r>
            <a:r>
              <a:rPr lang="en-GB" sz="1200" kern="100">
                <a:solidFill>
                  <a:schemeClr val="bg1"/>
                </a:solidFill>
                <a:effectLst/>
                <a:latin typeface="TT Norms" panose="020B0604020202020204" charset="0"/>
                <a:ea typeface="Aptos" panose="020B0004020202020204" pitchFamily="34" charset="0"/>
                <a:cs typeface="Times New Roman" panose="02020603050405020304" pitchFamily="18" charset="0"/>
              </a:rPr>
              <a:t> (Accessed: 26 May 2026). </a:t>
            </a:r>
          </a:p>
          <a:p>
            <a:pPr marL="304815" marR="0" indent="-304815" algn="just">
              <a:lnSpc>
                <a:spcPct val="150000"/>
              </a:lnSpc>
              <a:spcAft>
                <a:spcPts val="533"/>
              </a:spcAft>
              <a:buNone/>
            </a:pPr>
            <a:r>
              <a:rPr lang="en-GB" sz="1200" kern="100">
                <a:solidFill>
                  <a:schemeClr val="bg1"/>
                </a:solidFill>
                <a:effectLst/>
                <a:latin typeface="TT Norms" panose="020B0604020202020204" charset="0"/>
                <a:ea typeface="Aptos" panose="020B0004020202020204" pitchFamily="34" charset="0"/>
                <a:cs typeface="Times New Roman" panose="02020603050405020304" pitchFamily="18" charset="0"/>
              </a:rPr>
              <a:t>Public Health England (2018) </a:t>
            </a:r>
            <a:r>
              <a:rPr lang="en-GB" sz="1200" i="1" kern="100">
                <a:solidFill>
                  <a:schemeClr val="bg1"/>
                </a:solidFill>
                <a:effectLst/>
                <a:latin typeface="TT Norms" panose="020B0604020202020204" charset="0"/>
                <a:ea typeface="Aptos" panose="020B0004020202020204" pitchFamily="34" charset="0"/>
                <a:cs typeface="Times New Roman" panose="02020603050405020304" pitchFamily="18" charset="0"/>
              </a:rPr>
              <a:t>PHE launches Change4Life campaign around children’s snacking</a:t>
            </a:r>
            <a:r>
              <a:rPr lang="en-GB" sz="1200" kern="100">
                <a:solidFill>
                  <a:schemeClr val="bg1"/>
                </a:solidFill>
                <a:effectLst/>
                <a:latin typeface="TT Norms" panose="020B0604020202020204" charset="0"/>
                <a:ea typeface="Aptos" panose="020B0004020202020204" pitchFamily="34" charset="0"/>
                <a:cs typeface="Times New Roman" panose="02020603050405020304" pitchFamily="18" charset="0"/>
              </a:rPr>
              <a:t>. Available at: </a:t>
            </a:r>
            <a:r>
              <a:rPr lang="en-GB" sz="1200" u="sng" kern="100">
                <a:solidFill>
                  <a:schemeClr val="bg1"/>
                </a:solidFill>
                <a:effectLst/>
                <a:latin typeface="TT Norms" panose="020B060402020202020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https://www.gov.uk/government/news/phe-launches-change4life-campaign-around-childrens-snacking</a:t>
            </a:r>
            <a:r>
              <a:rPr lang="en-GB" sz="1200" kern="100">
                <a:solidFill>
                  <a:schemeClr val="bg1"/>
                </a:solidFill>
                <a:effectLst/>
                <a:latin typeface="TT Norms" panose="020B0604020202020204" charset="0"/>
                <a:ea typeface="Aptos" panose="020B0004020202020204" pitchFamily="34" charset="0"/>
                <a:cs typeface="Times New Roman" panose="02020603050405020304" pitchFamily="18" charset="0"/>
              </a:rPr>
              <a:t> (Accessed: 26 May 2026). </a:t>
            </a:r>
          </a:p>
          <a:p>
            <a:pPr marL="304800" marR="0" indent="-304800" algn="just">
              <a:lnSpc>
                <a:spcPct val="150000"/>
              </a:lnSpc>
              <a:spcAft>
                <a:spcPts val="533"/>
              </a:spcAft>
              <a:buNone/>
            </a:pPr>
            <a:r>
              <a:rPr lang="en-GB" sz="1200" kern="100">
                <a:solidFill>
                  <a:schemeClr val="bg1"/>
                </a:solidFill>
                <a:effectLst/>
                <a:latin typeface="TT Norms"/>
                <a:ea typeface="Aptos" panose="020B0004020202020204" pitchFamily="34" charset="0"/>
                <a:cs typeface="Times New Roman"/>
              </a:rPr>
              <a:t>Public Health England (2019) </a:t>
            </a:r>
            <a:r>
              <a:rPr lang="en-GB" sz="1200" i="1" kern="100">
                <a:solidFill>
                  <a:schemeClr val="bg1"/>
                </a:solidFill>
                <a:effectLst/>
                <a:latin typeface="TT Norms"/>
                <a:ea typeface="Aptos" panose="020B0004020202020204" pitchFamily="34" charset="0"/>
                <a:cs typeface="Times New Roman"/>
              </a:rPr>
              <a:t>Health matters: obesity and the food environment</a:t>
            </a:r>
            <a:r>
              <a:rPr lang="en-GB" sz="1200" kern="100">
                <a:solidFill>
                  <a:schemeClr val="bg1"/>
                </a:solidFill>
                <a:effectLst/>
                <a:latin typeface="TT Norms"/>
                <a:ea typeface="Aptos" panose="020B0004020202020204" pitchFamily="34" charset="0"/>
                <a:cs typeface="Times New Roman"/>
              </a:rPr>
              <a:t>. Available at: </a:t>
            </a:r>
            <a:r>
              <a:rPr lang="en-GB" sz="1200" u="sng" kern="100">
                <a:solidFill>
                  <a:schemeClr val="bg1"/>
                </a:solidFill>
                <a:effectLst/>
                <a:latin typeface="TT Norms"/>
                <a:ea typeface="Aptos" panose="020B0004020202020204" pitchFamily="34" charset="0"/>
                <a:cs typeface="Times New Roman"/>
                <a:hlinkClick r:id="rId8">
                  <a:extLst>
                    <a:ext uri="{A12FA001-AC4F-418D-AE19-62706E023703}">
                      <ahyp:hlinkClr xmlns:ahyp="http://schemas.microsoft.com/office/drawing/2018/hyperlinkcolor" val="tx"/>
                    </a:ext>
                  </a:extLst>
                </a:hlinkClick>
              </a:rPr>
              <a:t>https://www.gov.uk/government/publications/health-matters-obesity-and-the-food-environment/health-matters-obesity-and-the-food-environment--2</a:t>
            </a:r>
            <a:r>
              <a:rPr lang="en-GB" sz="1200" kern="100">
                <a:solidFill>
                  <a:schemeClr val="bg1"/>
                </a:solidFill>
                <a:effectLst/>
                <a:latin typeface="TT Norms"/>
                <a:ea typeface="Aptos" panose="020B0004020202020204" pitchFamily="34" charset="0"/>
                <a:cs typeface="Times New Roman"/>
              </a:rPr>
              <a:t> (Accessed: 26 May 2026). </a:t>
            </a:r>
          </a:p>
          <a:p>
            <a:pPr marL="304815" marR="0" indent="-304815" algn="just">
              <a:lnSpc>
                <a:spcPct val="150000"/>
              </a:lnSpc>
              <a:spcAft>
                <a:spcPts val="533"/>
              </a:spcAft>
              <a:buNone/>
            </a:pPr>
            <a:r>
              <a:rPr lang="en-GB" sz="1200" kern="100">
                <a:solidFill>
                  <a:schemeClr val="bg1"/>
                </a:solidFill>
                <a:effectLst/>
                <a:latin typeface="TT Norms" panose="020B0604020202020204" charset="0"/>
                <a:ea typeface="Aptos" panose="020B0004020202020204" pitchFamily="34" charset="0"/>
                <a:cs typeface="Times New Roman" panose="02020603050405020304" pitchFamily="18" charset="0"/>
              </a:rPr>
              <a:t>World Health Organization (2020) </a:t>
            </a:r>
            <a:r>
              <a:rPr lang="en-GB" sz="1200" i="1" kern="100">
                <a:solidFill>
                  <a:schemeClr val="bg1"/>
                </a:solidFill>
                <a:effectLst/>
                <a:latin typeface="TT Norms" panose="020B0604020202020204" charset="0"/>
                <a:ea typeface="Aptos" panose="020B0004020202020204" pitchFamily="34" charset="0"/>
                <a:cs typeface="Times New Roman" panose="02020603050405020304" pitchFamily="18" charset="0"/>
              </a:rPr>
              <a:t>Healthy diet</a:t>
            </a:r>
            <a:r>
              <a:rPr lang="en-GB" sz="1200" kern="100">
                <a:solidFill>
                  <a:schemeClr val="bg1"/>
                </a:solidFill>
                <a:effectLst/>
                <a:latin typeface="TT Norms" panose="020B0604020202020204" charset="0"/>
                <a:ea typeface="Aptos" panose="020B0004020202020204" pitchFamily="34" charset="0"/>
                <a:cs typeface="Times New Roman" panose="02020603050405020304" pitchFamily="18" charset="0"/>
              </a:rPr>
              <a:t>. Available at: </a:t>
            </a:r>
            <a:r>
              <a:rPr lang="en-GB" sz="1200" u="sng" kern="100">
                <a:solidFill>
                  <a:schemeClr val="bg1"/>
                </a:solidFill>
                <a:effectLst/>
                <a:latin typeface="TT Norms" panose="020B0604020202020204" charset="0"/>
                <a:ea typeface="Aptos" panose="020B000402020202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https://www.who.int/news-room/fact-sheets/detail/healthy-diet</a:t>
            </a:r>
            <a:r>
              <a:rPr lang="en-GB" sz="1200" kern="100">
                <a:solidFill>
                  <a:schemeClr val="bg1"/>
                </a:solidFill>
                <a:effectLst/>
                <a:latin typeface="TT Norms" panose="020B0604020202020204" charset="0"/>
                <a:ea typeface="Aptos" panose="020B0004020202020204" pitchFamily="34" charset="0"/>
                <a:cs typeface="Times New Roman" panose="02020603050405020304" pitchFamily="18" charset="0"/>
              </a:rPr>
              <a:t> (Accessed: 26 May 2026). </a:t>
            </a:r>
          </a:p>
          <a:p>
            <a:pPr marL="304815" marR="0" indent="-304815" algn="just">
              <a:lnSpc>
                <a:spcPct val="150000"/>
              </a:lnSpc>
              <a:spcAft>
                <a:spcPts val="533"/>
              </a:spcAft>
              <a:buNone/>
            </a:pPr>
            <a:endParaRPr lang="en-US" sz="1200" kern="100">
              <a:solidFill>
                <a:schemeClr val="bg1"/>
              </a:solidFill>
              <a:effectLst/>
              <a:latin typeface="TT Norms" panose="020B0604020202020204" charset="0"/>
              <a:ea typeface="Aptos" panose="020B0004020202020204" pitchFamily="34" charset="0"/>
              <a:cs typeface="Times New Roman" panose="02020603050405020304" pitchFamily="18" charset="0"/>
            </a:endParaRPr>
          </a:p>
          <a:p>
            <a:pPr marL="304815" marR="0" indent="-304815" algn="just">
              <a:lnSpc>
                <a:spcPct val="150000"/>
              </a:lnSpc>
              <a:spcAft>
                <a:spcPts val="533"/>
              </a:spcAft>
              <a:buNone/>
            </a:pPr>
            <a:endParaRPr lang="en-GB" sz="1200" kern="100">
              <a:solidFill>
                <a:schemeClr val="bg1"/>
              </a:solidFill>
              <a:effectLst/>
              <a:latin typeface="TT Norms" panose="020B060402020202020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889526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34</Slides>
  <Notes>6</Notes>
  <HiddenSlides>0</HiddenSlides>
  <ScaleCrop>false</ScaleCrop>
  <HeadingPairs>
    <vt:vector size="4" baseType="variant">
      <vt:variant>
        <vt:lpstr>Theme</vt:lpstr>
      </vt:variant>
      <vt:variant>
        <vt:i4>2</vt:i4>
      </vt:variant>
      <vt:variant>
        <vt:lpstr>Slide Titles</vt:lpstr>
      </vt:variant>
      <vt:variant>
        <vt:i4>34</vt:i4>
      </vt:variant>
    </vt:vector>
  </HeadingPairs>
  <TitlesOfParts>
    <vt:vector size="36" baseType="lpstr">
      <vt:lpstr>Office Theme</vt:lpstr>
      <vt:lpstr>Office Theme</vt:lpstr>
      <vt:lpstr>PowerPoint Presentation</vt:lpstr>
      <vt:lpstr>PowerPoint Presentation</vt:lpstr>
      <vt:lpstr>PowerPoint Presentation</vt:lpstr>
      <vt:lpstr>PowerPoint Presentation</vt:lpstr>
      <vt:lpstr>National Guidelines for Healthy Eating</vt:lpstr>
      <vt:lpstr>Why This Campaign? (Rational)</vt:lpstr>
      <vt:lpstr>Are 16-24 Year Olds Meeting Guidelines?</vt:lpstr>
      <vt:lpstr>Short – Term consequences of Poor Diet</vt:lpstr>
      <vt:lpstr>Long – Term Consequences of Poor Diet</vt:lpstr>
      <vt:lpstr>Three Smart Campaign Aims</vt:lpstr>
      <vt:lpstr>Why These Aims Matter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"working with individuals before they have an illness”- to prevent a disease occurring In the near future.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and Recommendations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Nazmin Malik (2242813)</dc:creator>
  <cp:lastModifiedBy>Nazmin Malik (2242813)</cp:lastModifiedBy>
  <cp:revision>3</cp:revision>
  <dcterms:created xsi:type="dcterms:W3CDTF">2026-06-01T08:31:37Z</dcterms:created>
  <dcterms:modified xsi:type="dcterms:W3CDTF">2026-06-21T12:08:35Z</dcterms:modified>
</cp:coreProperties>
</file>