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Lst>
  <p:notesMasterIdLst>
    <p:notesMasterId r:id="rId41"/>
  </p:notesMasterIdLst>
  <p:handoutMasterIdLst>
    <p:handoutMasterId r:id="rId42"/>
  </p:handoutMasterIdLst>
  <p:sldIdLst>
    <p:sldId id="404" r:id="rId2"/>
    <p:sldId id="355" r:id="rId3"/>
    <p:sldId id="360" r:id="rId4"/>
    <p:sldId id="353" r:id="rId5"/>
    <p:sldId id="354" r:id="rId6"/>
    <p:sldId id="361" r:id="rId7"/>
    <p:sldId id="399" r:id="rId8"/>
    <p:sldId id="362" r:id="rId9"/>
    <p:sldId id="363" r:id="rId10"/>
    <p:sldId id="413" r:id="rId11"/>
    <p:sldId id="414" r:id="rId12"/>
    <p:sldId id="401" r:id="rId13"/>
    <p:sldId id="364" r:id="rId14"/>
    <p:sldId id="379" r:id="rId15"/>
    <p:sldId id="380" r:id="rId16"/>
    <p:sldId id="366" r:id="rId17"/>
    <p:sldId id="405" r:id="rId18"/>
    <p:sldId id="367" r:id="rId19"/>
    <p:sldId id="369" r:id="rId20"/>
    <p:sldId id="406" r:id="rId21"/>
    <p:sldId id="407" r:id="rId22"/>
    <p:sldId id="402" r:id="rId23"/>
    <p:sldId id="371" r:id="rId24"/>
    <p:sldId id="400" r:id="rId25"/>
    <p:sldId id="408" r:id="rId26"/>
    <p:sldId id="382" r:id="rId27"/>
    <p:sldId id="383" r:id="rId28"/>
    <p:sldId id="398" r:id="rId29"/>
    <p:sldId id="372" r:id="rId30"/>
    <p:sldId id="409" r:id="rId31"/>
    <p:sldId id="373" r:id="rId32"/>
    <p:sldId id="374" r:id="rId33"/>
    <p:sldId id="375" r:id="rId34"/>
    <p:sldId id="385" r:id="rId35"/>
    <p:sldId id="410" r:id="rId36"/>
    <p:sldId id="377" r:id="rId37"/>
    <p:sldId id="411" r:id="rId38"/>
    <p:sldId id="412" r:id="rId39"/>
    <p:sldId id="403" r:id="rId40"/>
  </p:sldIdLst>
  <p:sldSz cx="9144000" cy="6858000" type="screen4x3"/>
  <p:notesSz cx="6858000" cy="9144000"/>
  <p:defaultTextStyle>
    <a:defPPr>
      <a:defRPr lang="en-US"/>
    </a:defPPr>
    <a:lvl1pPr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baseline="-25000">
        <a:solidFill>
          <a:schemeClr val="tx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2400" kern="1200" baseline="-25000">
        <a:solidFill>
          <a:schemeClr val="tx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59"/>
    <a:srgbClr val="000070"/>
    <a:srgbClr val="FF6600"/>
    <a:srgbClr val="00008F"/>
    <a:srgbClr val="CC0000"/>
    <a:srgbClr val="6600CC"/>
    <a:srgbClr val="9900CC"/>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4" autoAdjust="0"/>
    <p:restoredTop sz="94670" autoAdjust="0"/>
  </p:normalViewPr>
  <p:slideViewPr>
    <p:cSldViewPr snapToGrid="0">
      <p:cViewPr varScale="1">
        <p:scale>
          <a:sx n="77" d="100"/>
          <a:sy n="77" d="100"/>
        </p:scale>
        <p:origin x="5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38.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handoutMaster" Target="handoutMasters/handoutMaster1.xml" Id="rId42"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slide" Target="slides/slide39.xml" Id="rId40" /><Relationship Type="http://schemas.openxmlformats.org/officeDocument/2006/relationships/theme" Target="theme/theme1.xml" Id="rId45"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viewProps" Target="viewProps.xml" Id="rId44"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presProps" Target="presProps.xml" Id="rId43"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tableStyles" Target="tableStyles.xml" Id="rId46" /><Relationship Type="http://schemas.openxmlformats.org/officeDocument/2006/relationships/slide" Target="slides/slide19.xml" Id="rId20" /><Relationship Type="http://schemas.openxmlformats.org/officeDocument/2006/relationships/notesMaster" Target="notesMasters/notesMaster1.xml" Id="rId41"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48AC07E-D4BD-4259-8016-99A882F761AD}"/>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44035" name="Rectangle 3">
            <a:extLst>
              <a:ext uri="{FF2B5EF4-FFF2-40B4-BE49-F238E27FC236}">
                <a16:creationId xmlns:a16="http://schemas.microsoft.com/office/drawing/2014/main" id="{DF4DFB22-C494-4C2C-99B1-594AE55F5886}"/>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44036" name="Rectangle 4">
            <a:extLst>
              <a:ext uri="{FF2B5EF4-FFF2-40B4-BE49-F238E27FC236}">
                <a16:creationId xmlns:a16="http://schemas.microsoft.com/office/drawing/2014/main" id="{0F6FB77B-D01A-4ACC-AAE9-124C2A199C35}"/>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44037" name="Rectangle 5">
            <a:extLst>
              <a:ext uri="{FF2B5EF4-FFF2-40B4-BE49-F238E27FC236}">
                <a16:creationId xmlns:a16="http://schemas.microsoft.com/office/drawing/2014/main" id="{238D5D64-AEBA-4213-AF26-DEC9C3743E39}"/>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pPr>
              <a:defRPr/>
            </a:pPr>
            <a:fld id="{C12CA084-5963-4450-9C26-256A808AF70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70C21DD-9993-4FF8-B7C4-A60D9326CEE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13315" name="Rectangle 3">
            <a:extLst>
              <a:ext uri="{FF2B5EF4-FFF2-40B4-BE49-F238E27FC236}">
                <a16:creationId xmlns:a16="http://schemas.microsoft.com/office/drawing/2014/main" id="{354FC0B5-ACC3-4157-BD4A-5D85066AA9AD}"/>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4100" name="Rectangle 4">
            <a:extLst>
              <a:ext uri="{FF2B5EF4-FFF2-40B4-BE49-F238E27FC236}">
                <a16:creationId xmlns:a16="http://schemas.microsoft.com/office/drawing/2014/main" id="{FDDFA7E8-69E6-4D6A-852B-13D562FDFC8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58004490-918C-4D9D-8C70-30561D4CC39A}"/>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3318" name="Rectangle 6">
            <a:extLst>
              <a:ext uri="{FF2B5EF4-FFF2-40B4-BE49-F238E27FC236}">
                <a16:creationId xmlns:a16="http://schemas.microsoft.com/office/drawing/2014/main" id="{00F7A689-2D01-41FE-B379-847E5EDDB0E2}"/>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latin typeface="Times New Roman" pitchFamily="-65" charset="0"/>
                <a:ea typeface="ＭＳ Ｐゴシック" pitchFamily="-65" charset="-128"/>
              </a:defRPr>
            </a:lvl1pPr>
          </a:lstStyle>
          <a:p>
            <a:pPr>
              <a:defRPr/>
            </a:pPr>
            <a:endParaRPr lang="en-US" altLang="en-US"/>
          </a:p>
        </p:txBody>
      </p:sp>
      <p:sp>
        <p:nvSpPr>
          <p:cNvPr id="13319" name="Rectangle 7">
            <a:extLst>
              <a:ext uri="{FF2B5EF4-FFF2-40B4-BE49-F238E27FC236}">
                <a16:creationId xmlns:a16="http://schemas.microsoft.com/office/drawing/2014/main" id="{60C50E5C-9789-4666-AA83-D92D1234A3AE}"/>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pPr>
              <a:defRPr/>
            </a:pPr>
            <a:fld id="{26899B75-9493-4780-A466-0356BDAFDA8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07"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Times New Roman" pitchFamily="-107" charset="0"/>
        <a:ea typeface="ＭＳ Ｐゴシック" pitchFamily="-107"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07" charset="0"/>
        <a:ea typeface="ＭＳ Ｐゴシック" pitchFamily="-107"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07" charset="0"/>
        <a:ea typeface="ＭＳ Ｐゴシック" pitchFamily="-107"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07" charset="0"/>
        <a:ea typeface="ＭＳ Ｐゴシック" pitchFamily="-107"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46C375-8E6F-4648-BE4F-90D2EDD35CCB}"/>
              </a:ext>
            </a:extLst>
          </p:cNvPr>
          <p:cNvSpPr>
            <a:spLocks noGrp="1"/>
          </p:cNvSpPr>
          <p:nvPr>
            <p:ph type="dt" sz="half" idx="10"/>
          </p:nvPr>
        </p:nvSpPr>
        <p:spPr>
          <a:xfrm>
            <a:off x="395288" y="6524625"/>
            <a:ext cx="971550" cy="219075"/>
          </a:xfrm>
        </p:spPr>
        <p:txBody>
          <a:bodyPr/>
          <a:lstStyle>
            <a:lvl1pPr>
              <a:defRPr/>
            </a:lvl1pPr>
          </a:lstStyle>
          <a:p>
            <a:pPr>
              <a:defRPr/>
            </a:pPr>
            <a:fld id="{6CBB5464-2DA3-49BD-BAE4-DAA2A1B96AC1}" type="datetimeFigureOut">
              <a:rPr lang="en-GB"/>
              <a:pPr>
                <a:defRPr/>
              </a:pPr>
              <a:t>21/03/2019</a:t>
            </a:fld>
            <a:endParaRPr lang="en-GB"/>
          </a:p>
        </p:txBody>
      </p:sp>
      <p:sp>
        <p:nvSpPr>
          <p:cNvPr id="5" name="Footer Placeholder 4">
            <a:extLst>
              <a:ext uri="{FF2B5EF4-FFF2-40B4-BE49-F238E27FC236}">
                <a16:creationId xmlns:a16="http://schemas.microsoft.com/office/drawing/2014/main" id="{5AD80836-9B21-490E-B414-C593E3ACD184}"/>
              </a:ext>
            </a:extLst>
          </p:cNvPr>
          <p:cNvSpPr>
            <a:spLocks noGrp="1"/>
          </p:cNvSpPr>
          <p:nvPr>
            <p:ph type="ftr" sz="quarter" idx="11"/>
          </p:nvPr>
        </p:nvSpPr>
        <p:spPr>
          <a:xfrm>
            <a:off x="4140200" y="63817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C570085-91D9-433E-B6CC-88861696E502}"/>
              </a:ext>
            </a:extLst>
          </p:cNvPr>
          <p:cNvSpPr>
            <a:spLocks noGrp="1"/>
          </p:cNvSpPr>
          <p:nvPr>
            <p:ph type="sldNum" sz="quarter" idx="12"/>
          </p:nvPr>
        </p:nvSpPr>
        <p:spPr/>
        <p:txBody>
          <a:bodyPr/>
          <a:lstStyle>
            <a:lvl1pPr>
              <a:defRPr/>
            </a:lvl1pPr>
          </a:lstStyle>
          <a:p>
            <a:pPr>
              <a:defRPr/>
            </a:pPr>
            <a:fld id="{C2139BC3-DFBF-4B4C-A485-6358C3E9F9FD}" type="slidenum">
              <a:rPr lang="en-GB"/>
              <a:pPr>
                <a:defRPr/>
              </a:pPr>
              <a:t>‹#›</a:t>
            </a:fld>
            <a:endParaRPr lang="en-GB"/>
          </a:p>
        </p:txBody>
      </p:sp>
    </p:spTree>
    <p:extLst>
      <p:ext uri="{BB962C8B-B14F-4D97-AF65-F5344CB8AC3E}">
        <p14:creationId xmlns:p14="http://schemas.microsoft.com/office/powerpoint/2010/main" val="3281876168"/>
      </p:ext>
    </p:extLst>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9D82AB-C6DC-41CF-B98E-2AB2532452B2}"/>
              </a:ext>
            </a:extLst>
          </p:cNvPr>
          <p:cNvSpPr>
            <a:spLocks noGrp="1"/>
          </p:cNvSpPr>
          <p:nvPr>
            <p:ph type="dt" sz="half" idx="10"/>
          </p:nvPr>
        </p:nvSpPr>
        <p:spPr/>
        <p:txBody>
          <a:bodyPr/>
          <a:lstStyle>
            <a:lvl1pPr>
              <a:defRPr/>
            </a:lvl1pPr>
          </a:lstStyle>
          <a:p>
            <a:pPr>
              <a:defRPr/>
            </a:pPr>
            <a:fld id="{03073193-E19C-4179-A1F6-59E9696290FE}" type="datetimeFigureOut">
              <a:rPr lang="en-GB"/>
              <a:pPr>
                <a:defRPr/>
              </a:pPr>
              <a:t>21/03/2019</a:t>
            </a:fld>
            <a:endParaRPr lang="en-GB"/>
          </a:p>
        </p:txBody>
      </p:sp>
      <p:sp>
        <p:nvSpPr>
          <p:cNvPr id="5" name="Footer Placeholder 4">
            <a:extLst>
              <a:ext uri="{FF2B5EF4-FFF2-40B4-BE49-F238E27FC236}">
                <a16:creationId xmlns:a16="http://schemas.microsoft.com/office/drawing/2014/main" id="{121CD658-C234-4098-9418-A1371AD55963}"/>
              </a:ext>
            </a:extLst>
          </p:cNvPr>
          <p:cNvSpPr>
            <a:spLocks noGrp="1"/>
          </p:cNvSpPr>
          <p:nvPr>
            <p:ph type="ftr" sz="quarter" idx="11"/>
          </p:nvPr>
        </p:nvSpPr>
        <p:spPr>
          <a:xfrm>
            <a:off x="3132138" y="6461125"/>
            <a:ext cx="2895600" cy="365125"/>
          </a:xfrm>
          <a:prstGeom prst="rect">
            <a:avLst/>
          </a:prstGeom>
        </p:spPr>
        <p:txBody>
          <a:bodyPr/>
          <a:lstStyle>
            <a:lvl1pPr>
              <a:defRPr dirty="0"/>
            </a:lvl1pPr>
          </a:lstStyle>
          <a:p>
            <a:pPr>
              <a:defRPr/>
            </a:pPr>
            <a:endParaRPr lang="en-GB"/>
          </a:p>
        </p:txBody>
      </p:sp>
      <p:sp>
        <p:nvSpPr>
          <p:cNvPr id="6" name="Slide Number Placeholder 5">
            <a:extLst>
              <a:ext uri="{FF2B5EF4-FFF2-40B4-BE49-F238E27FC236}">
                <a16:creationId xmlns:a16="http://schemas.microsoft.com/office/drawing/2014/main" id="{58564BC2-C600-4B7D-BD4D-2A961156E427}"/>
              </a:ext>
            </a:extLst>
          </p:cNvPr>
          <p:cNvSpPr>
            <a:spLocks noGrp="1"/>
          </p:cNvSpPr>
          <p:nvPr>
            <p:ph type="sldNum" sz="quarter" idx="12"/>
          </p:nvPr>
        </p:nvSpPr>
        <p:spPr/>
        <p:txBody>
          <a:bodyPr/>
          <a:lstStyle>
            <a:lvl1pPr>
              <a:defRPr/>
            </a:lvl1pPr>
          </a:lstStyle>
          <a:p>
            <a:pPr>
              <a:defRPr/>
            </a:pPr>
            <a:fld id="{894CA163-AB3F-4C11-AAF1-FEEA8CE9C9A2}" type="slidenum">
              <a:rPr lang="en-GB"/>
              <a:pPr>
                <a:defRPr/>
              </a:pPr>
              <a:t>‹#›</a:t>
            </a:fld>
            <a:endParaRPr lang="en-GB"/>
          </a:p>
        </p:txBody>
      </p:sp>
    </p:spTree>
    <p:extLst>
      <p:ext uri="{BB962C8B-B14F-4D97-AF65-F5344CB8AC3E}">
        <p14:creationId xmlns:p14="http://schemas.microsoft.com/office/powerpoint/2010/main" val="3280947498"/>
      </p:ext>
    </p:extLst>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14ECAD-D06D-43A6-8839-92A1C6E234FE}"/>
              </a:ext>
            </a:extLst>
          </p:cNvPr>
          <p:cNvSpPr>
            <a:spLocks noGrp="1"/>
          </p:cNvSpPr>
          <p:nvPr>
            <p:ph type="dt" sz="half" idx="10"/>
          </p:nvPr>
        </p:nvSpPr>
        <p:spPr/>
        <p:txBody>
          <a:bodyPr/>
          <a:lstStyle>
            <a:lvl1pPr>
              <a:defRPr/>
            </a:lvl1pPr>
          </a:lstStyle>
          <a:p>
            <a:pPr>
              <a:defRPr/>
            </a:pPr>
            <a:fld id="{C95C72A9-4176-4E19-ADBE-46C24D9EB10D}" type="datetimeFigureOut">
              <a:rPr lang="en-GB"/>
              <a:pPr>
                <a:defRPr/>
              </a:pPr>
              <a:t>21/03/2019</a:t>
            </a:fld>
            <a:endParaRPr lang="en-GB" dirty="0"/>
          </a:p>
        </p:txBody>
      </p:sp>
      <p:sp>
        <p:nvSpPr>
          <p:cNvPr id="5" name="Slide Number Placeholder 5">
            <a:extLst>
              <a:ext uri="{FF2B5EF4-FFF2-40B4-BE49-F238E27FC236}">
                <a16:creationId xmlns:a16="http://schemas.microsoft.com/office/drawing/2014/main" id="{43CCBC96-70FC-44C6-ADE5-FA83F823C0F2}"/>
              </a:ext>
            </a:extLst>
          </p:cNvPr>
          <p:cNvSpPr>
            <a:spLocks noGrp="1"/>
          </p:cNvSpPr>
          <p:nvPr>
            <p:ph type="sldNum" sz="quarter" idx="11"/>
          </p:nvPr>
        </p:nvSpPr>
        <p:spPr/>
        <p:txBody>
          <a:bodyPr/>
          <a:lstStyle>
            <a:lvl1pPr>
              <a:defRPr/>
            </a:lvl1pPr>
          </a:lstStyle>
          <a:p>
            <a:pPr>
              <a:defRPr/>
            </a:pPr>
            <a:fld id="{8F6F64F6-C72C-43D5-9B61-5FDF660D4097}" type="slidenum">
              <a:rPr lang="en-GB"/>
              <a:pPr>
                <a:defRPr/>
              </a:pPr>
              <a:t>‹#›</a:t>
            </a:fld>
            <a:endParaRPr lang="en-GB" dirty="0"/>
          </a:p>
        </p:txBody>
      </p:sp>
    </p:spTree>
    <p:extLst>
      <p:ext uri="{BB962C8B-B14F-4D97-AF65-F5344CB8AC3E}">
        <p14:creationId xmlns:p14="http://schemas.microsoft.com/office/powerpoint/2010/main" val="3772428960"/>
      </p:ext>
    </p:extLst>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12714C5-70BE-4556-BF1B-17CCF95299AC}"/>
              </a:ext>
            </a:extLst>
          </p:cNvPr>
          <p:cNvSpPr>
            <a:spLocks noGrp="1"/>
          </p:cNvSpPr>
          <p:nvPr>
            <p:ph type="dt" sz="half" idx="10"/>
          </p:nvPr>
        </p:nvSpPr>
        <p:spPr/>
        <p:txBody>
          <a:bodyPr/>
          <a:lstStyle>
            <a:lvl1pPr>
              <a:defRPr/>
            </a:lvl1pPr>
          </a:lstStyle>
          <a:p>
            <a:pPr>
              <a:defRPr/>
            </a:pPr>
            <a:fld id="{2F210DDE-DDB6-4492-8172-051DA3D1139E}" type="datetimeFigureOut">
              <a:rPr lang="en-GB"/>
              <a:pPr>
                <a:defRPr/>
              </a:pPr>
              <a:t>21/03/2019</a:t>
            </a:fld>
            <a:endParaRPr lang="en-GB" dirty="0"/>
          </a:p>
        </p:txBody>
      </p:sp>
      <p:sp>
        <p:nvSpPr>
          <p:cNvPr id="6" name="Slide Number Placeholder 5">
            <a:extLst>
              <a:ext uri="{FF2B5EF4-FFF2-40B4-BE49-F238E27FC236}">
                <a16:creationId xmlns:a16="http://schemas.microsoft.com/office/drawing/2014/main" id="{20AFCE4B-DA15-4092-A01C-F064B21A301A}"/>
              </a:ext>
            </a:extLst>
          </p:cNvPr>
          <p:cNvSpPr>
            <a:spLocks noGrp="1"/>
          </p:cNvSpPr>
          <p:nvPr>
            <p:ph type="sldNum" sz="quarter" idx="11"/>
          </p:nvPr>
        </p:nvSpPr>
        <p:spPr/>
        <p:txBody>
          <a:bodyPr/>
          <a:lstStyle>
            <a:lvl1pPr>
              <a:defRPr/>
            </a:lvl1pPr>
          </a:lstStyle>
          <a:p>
            <a:pPr>
              <a:defRPr/>
            </a:pPr>
            <a:fld id="{A6B370E1-0F90-411F-B193-5750AB8369CC}" type="slidenum">
              <a:rPr lang="en-GB"/>
              <a:pPr>
                <a:defRPr/>
              </a:pPr>
              <a:t>‹#›</a:t>
            </a:fld>
            <a:endParaRPr lang="en-GB" dirty="0"/>
          </a:p>
        </p:txBody>
      </p:sp>
    </p:spTree>
    <p:extLst>
      <p:ext uri="{BB962C8B-B14F-4D97-AF65-F5344CB8AC3E}">
        <p14:creationId xmlns:p14="http://schemas.microsoft.com/office/powerpoint/2010/main" val="42174605"/>
      </p:ext>
    </p:extLst>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D1E45E3-72D7-4B1F-BCA1-F03EB435F9F0}"/>
              </a:ext>
            </a:extLst>
          </p:cNvPr>
          <p:cNvSpPr>
            <a:spLocks noGrp="1"/>
          </p:cNvSpPr>
          <p:nvPr>
            <p:ph type="dt" sz="half" idx="10"/>
          </p:nvPr>
        </p:nvSpPr>
        <p:spPr/>
        <p:txBody>
          <a:bodyPr/>
          <a:lstStyle>
            <a:lvl1pPr>
              <a:defRPr/>
            </a:lvl1pPr>
          </a:lstStyle>
          <a:p>
            <a:pPr>
              <a:defRPr/>
            </a:pPr>
            <a:fld id="{B1588A85-9176-4F08-93E0-21C5FD0F15F9}" type="datetimeFigureOut">
              <a:rPr lang="en-GB"/>
              <a:pPr>
                <a:defRPr/>
              </a:pPr>
              <a:t>21/03/2019</a:t>
            </a:fld>
            <a:endParaRPr lang="en-GB" dirty="0"/>
          </a:p>
        </p:txBody>
      </p:sp>
      <p:sp>
        <p:nvSpPr>
          <p:cNvPr id="8" name="Slide Number Placeholder 5">
            <a:extLst>
              <a:ext uri="{FF2B5EF4-FFF2-40B4-BE49-F238E27FC236}">
                <a16:creationId xmlns:a16="http://schemas.microsoft.com/office/drawing/2014/main" id="{DD75B54C-1C62-4A30-A7A3-DBB30141C5D7}"/>
              </a:ext>
            </a:extLst>
          </p:cNvPr>
          <p:cNvSpPr>
            <a:spLocks noGrp="1"/>
          </p:cNvSpPr>
          <p:nvPr>
            <p:ph type="sldNum" sz="quarter" idx="11"/>
          </p:nvPr>
        </p:nvSpPr>
        <p:spPr/>
        <p:txBody>
          <a:bodyPr/>
          <a:lstStyle>
            <a:lvl1pPr>
              <a:defRPr/>
            </a:lvl1pPr>
          </a:lstStyle>
          <a:p>
            <a:pPr>
              <a:defRPr/>
            </a:pPr>
            <a:fld id="{1CE6F36A-A8F7-459E-AE9F-29B469AEF9F1}" type="slidenum">
              <a:rPr lang="en-GB"/>
              <a:pPr>
                <a:defRPr/>
              </a:pPr>
              <a:t>‹#›</a:t>
            </a:fld>
            <a:endParaRPr lang="en-GB" dirty="0"/>
          </a:p>
        </p:txBody>
      </p:sp>
    </p:spTree>
    <p:extLst>
      <p:ext uri="{BB962C8B-B14F-4D97-AF65-F5344CB8AC3E}">
        <p14:creationId xmlns:p14="http://schemas.microsoft.com/office/powerpoint/2010/main" val="2362318121"/>
      </p:ext>
    </p:extLst>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FA37567-6B7F-4B0B-95A6-2C0BCF3A8241}"/>
              </a:ext>
            </a:extLst>
          </p:cNvPr>
          <p:cNvSpPr>
            <a:spLocks noGrp="1"/>
          </p:cNvSpPr>
          <p:nvPr>
            <p:ph type="dt" sz="half" idx="10"/>
          </p:nvPr>
        </p:nvSpPr>
        <p:spPr/>
        <p:txBody>
          <a:bodyPr/>
          <a:lstStyle>
            <a:lvl1pPr>
              <a:defRPr/>
            </a:lvl1pPr>
          </a:lstStyle>
          <a:p>
            <a:pPr>
              <a:defRPr/>
            </a:pPr>
            <a:fld id="{B49D8281-091B-43C8-B518-A3F476C7CC4B}" type="datetimeFigureOut">
              <a:rPr lang="en-GB"/>
              <a:pPr>
                <a:defRPr/>
              </a:pPr>
              <a:t>21/03/2019</a:t>
            </a:fld>
            <a:endParaRPr lang="en-GB" dirty="0"/>
          </a:p>
        </p:txBody>
      </p:sp>
      <p:sp>
        <p:nvSpPr>
          <p:cNvPr id="4" name="Slide Number Placeholder 5">
            <a:extLst>
              <a:ext uri="{FF2B5EF4-FFF2-40B4-BE49-F238E27FC236}">
                <a16:creationId xmlns:a16="http://schemas.microsoft.com/office/drawing/2014/main" id="{597C99C1-0AD9-4397-ABC6-61E20D6E35E9}"/>
              </a:ext>
            </a:extLst>
          </p:cNvPr>
          <p:cNvSpPr>
            <a:spLocks noGrp="1"/>
          </p:cNvSpPr>
          <p:nvPr>
            <p:ph type="sldNum" sz="quarter" idx="11"/>
          </p:nvPr>
        </p:nvSpPr>
        <p:spPr/>
        <p:txBody>
          <a:bodyPr/>
          <a:lstStyle>
            <a:lvl1pPr>
              <a:defRPr/>
            </a:lvl1pPr>
          </a:lstStyle>
          <a:p>
            <a:pPr>
              <a:defRPr/>
            </a:pPr>
            <a:fld id="{7C6B5F15-79CC-43E2-AF2F-1BA0ACA3E679}" type="slidenum">
              <a:rPr lang="en-GB"/>
              <a:pPr>
                <a:defRPr/>
              </a:pPr>
              <a:t>‹#›</a:t>
            </a:fld>
            <a:endParaRPr lang="en-GB" dirty="0"/>
          </a:p>
        </p:txBody>
      </p:sp>
    </p:spTree>
    <p:extLst>
      <p:ext uri="{BB962C8B-B14F-4D97-AF65-F5344CB8AC3E}">
        <p14:creationId xmlns:p14="http://schemas.microsoft.com/office/powerpoint/2010/main" val="2877132859"/>
      </p:ext>
    </p:extLst>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D0DB2A8-574C-4F3F-96F1-D33C9A738CC5}"/>
              </a:ext>
            </a:extLst>
          </p:cNvPr>
          <p:cNvSpPr>
            <a:spLocks noGrp="1"/>
          </p:cNvSpPr>
          <p:nvPr>
            <p:ph type="dt" sz="half" idx="10"/>
          </p:nvPr>
        </p:nvSpPr>
        <p:spPr/>
        <p:txBody>
          <a:bodyPr/>
          <a:lstStyle>
            <a:lvl1pPr>
              <a:defRPr/>
            </a:lvl1pPr>
          </a:lstStyle>
          <a:p>
            <a:pPr>
              <a:defRPr/>
            </a:pPr>
            <a:fld id="{E66CF96F-0B34-4348-9B02-C7991911AEA7}" type="datetimeFigureOut">
              <a:rPr lang="en-GB"/>
              <a:pPr>
                <a:defRPr/>
              </a:pPr>
              <a:t>21/03/2019</a:t>
            </a:fld>
            <a:endParaRPr lang="en-GB" dirty="0"/>
          </a:p>
        </p:txBody>
      </p:sp>
      <p:sp>
        <p:nvSpPr>
          <p:cNvPr id="3" name="Slide Number Placeholder 5">
            <a:extLst>
              <a:ext uri="{FF2B5EF4-FFF2-40B4-BE49-F238E27FC236}">
                <a16:creationId xmlns:a16="http://schemas.microsoft.com/office/drawing/2014/main" id="{F6C9B97A-E0D4-40C3-9CB2-6A9D7F18F256}"/>
              </a:ext>
            </a:extLst>
          </p:cNvPr>
          <p:cNvSpPr>
            <a:spLocks noGrp="1"/>
          </p:cNvSpPr>
          <p:nvPr>
            <p:ph type="sldNum" sz="quarter" idx="11"/>
          </p:nvPr>
        </p:nvSpPr>
        <p:spPr/>
        <p:txBody>
          <a:bodyPr/>
          <a:lstStyle>
            <a:lvl1pPr>
              <a:defRPr/>
            </a:lvl1pPr>
          </a:lstStyle>
          <a:p>
            <a:pPr>
              <a:defRPr/>
            </a:pPr>
            <a:fld id="{655D5441-09B5-4787-A0C8-5F7632EFBD19}" type="slidenum">
              <a:rPr lang="en-GB"/>
              <a:pPr>
                <a:defRPr/>
              </a:pPr>
              <a:t>‹#›</a:t>
            </a:fld>
            <a:endParaRPr lang="en-GB" dirty="0"/>
          </a:p>
        </p:txBody>
      </p:sp>
    </p:spTree>
    <p:extLst>
      <p:ext uri="{BB962C8B-B14F-4D97-AF65-F5344CB8AC3E}">
        <p14:creationId xmlns:p14="http://schemas.microsoft.com/office/powerpoint/2010/main" val="2056680149"/>
      </p:ext>
    </p:extLst>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59E60B4-ACA0-4073-9182-E47A0F754D1F}"/>
              </a:ext>
            </a:extLst>
          </p:cNvPr>
          <p:cNvSpPr>
            <a:spLocks noGrp="1"/>
          </p:cNvSpPr>
          <p:nvPr>
            <p:ph type="dt" sz="half" idx="10"/>
          </p:nvPr>
        </p:nvSpPr>
        <p:spPr/>
        <p:txBody>
          <a:bodyPr/>
          <a:lstStyle>
            <a:lvl1pPr>
              <a:defRPr/>
            </a:lvl1pPr>
          </a:lstStyle>
          <a:p>
            <a:pPr>
              <a:defRPr/>
            </a:pPr>
            <a:fld id="{AC72357F-E7EC-45B8-8047-CB510A1D9632}" type="datetimeFigureOut">
              <a:rPr lang="en-GB"/>
              <a:pPr>
                <a:defRPr/>
              </a:pPr>
              <a:t>21/03/2019</a:t>
            </a:fld>
            <a:endParaRPr lang="en-GB" dirty="0"/>
          </a:p>
        </p:txBody>
      </p:sp>
      <p:sp>
        <p:nvSpPr>
          <p:cNvPr id="6" name="Slide Number Placeholder 5">
            <a:extLst>
              <a:ext uri="{FF2B5EF4-FFF2-40B4-BE49-F238E27FC236}">
                <a16:creationId xmlns:a16="http://schemas.microsoft.com/office/drawing/2014/main" id="{34BBE32D-233E-4C0B-951E-6C9483C3FBE8}"/>
              </a:ext>
            </a:extLst>
          </p:cNvPr>
          <p:cNvSpPr>
            <a:spLocks noGrp="1"/>
          </p:cNvSpPr>
          <p:nvPr>
            <p:ph type="sldNum" sz="quarter" idx="11"/>
          </p:nvPr>
        </p:nvSpPr>
        <p:spPr/>
        <p:txBody>
          <a:bodyPr/>
          <a:lstStyle>
            <a:lvl1pPr>
              <a:defRPr/>
            </a:lvl1pPr>
          </a:lstStyle>
          <a:p>
            <a:pPr>
              <a:defRPr/>
            </a:pPr>
            <a:fld id="{B5F747B1-7959-4E9F-993E-2E6D446F552F}" type="slidenum">
              <a:rPr lang="en-GB"/>
              <a:pPr>
                <a:defRPr/>
              </a:pPr>
              <a:t>‹#›</a:t>
            </a:fld>
            <a:endParaRPr lang="en-GB" dirty="0"/>
          </a:p>
        </p:txBody>
      </p:sp>
    </p:spTree>
    <p:extLst>
      <p:ext uri="{BB962C8B-B14F-4D97-AF65-F5344CB8AC3E}">
        <p14:creationId xmlns:p14="http://schemas.microsoft.com/office/powerpoint/2010/main" val="1440793337"/>
      </p:ext>
    </p:extLst>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04959FB-AAEE-4880-A682-E2970FC133CB}"/>
              </a:ext>
            </a:extLst>
          </p:cNvPr>
          <p:cNvSpPr>
            <a:spLocks noGrp="1"/>
          </p:cNvSpPr>
          <p:nvPr>
            <p:ph type="dt" sz="half" idx="10"/>
          </p:nvPr>
        </p:nvSpPr>
        <p:spPr/>
        <p:txBody>
          <a:bodyPr/>
          <a:lstStyle>
            <a:lvl1pPr>
              <a:defRPr/>
            </a:lvl1pPr>
          </a:lstStyle>
          <a:p>
            <a:pPr>
              <a:defRPr/>
            </a:pPr>
            <a:fld id="{24EB77A3-6FAF-4792-ABDF-0373051BFFAB}" type="datetimeFigureOut">
              <a:rPr lang="en-GB"/>
              <a:pPr>
                <a:defRPr/>
              </a:pPr>
              <a:t>21/03/2019</a:t>
            </a:fld>
            <a:endParaRPr lang="en-GB" dirty="0"/>
          </a:p>
        </p:txBody>
      </p:sp>
      <p:sp>
        <p:nvSpPr>
          <p:cNvPr id="6" name="Slide Number Placeholder 5">
            <a:extLst>
              <a:ext uri="{FF2B5EF4-FFF2-40B4-BE49-F238E27FC236}">
                <a16:creationId xmlns:a16="http://schemas.microsoft.com/office/drawing/2014/main" id="{362B9892-A146-44E1-90FE-17BE2BE1B6DF}"/>
              </a:ext>
            </a:extLst>
          </p:cNvPr>
          <p:cNvSpPr>
            <a:spLocks noGrp="1"/>
          </p:cNvSpPr>
          <p:nvPr>
            <p:ph type="sldNum" sz="quarter" idx="11"/>
          </p:nvPr>
        </p:nvSpPr>
        <p:spPr/>
        <p:txBody>
          <a:bodyPr/>
          <a:lstStyle>
            <a:lvl1pPr>
              <a:defRPr/>
            </a:lvl1pPr>
          </a:lstStyle>
          <a:p>
            <a:pPr>
              <a:defRPr/>
            </a:pPr>
            <a:fld id="{3CCEB33A-6B82-40CF-A693-9AB7D983687B}" type="slidenum">
              <a:rPr lang="en-GB"/>
              <a:pPr>
                <a:defRPr/>
              </a:pPr>
              <a:t>‹#›</a:t>
            </a:fld>
            <a:endParaRPr lang="en-GB" dirty="0"/>
          </a:p>
        </p:txBody>
      </p:sp>
    </p:spTree>
    <p:extLst>
      <p:ext uri="{BB962C8B-B14F-4D97-AF65-F5344CB8AC3E}">
        <p14:creationId xmlns:p14="http://schemas.microsoft.com/office/powerpoint/2010/main" val="1167647496"/>
      </p:ext>
    </p:extLst>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197199-8199-4A9D-84DE-123049D0BD28}"/>
              </a:ext>
            </a:extLst>
          </p:cNvPr>
          <p:cNvSpPr>
            <a:spLocks noGrp="1"/>
          </p:cNvSpPr>
          <p:nvPr>
            <p:ph type="dt" sz="half" idx="10"/>
          </p:nvPr>
        </p:nvSpPr>
        <p:spPr/>
        <p:txBody>
          <a:bodyPr/>
          <a:lstStyle>
            <a:lvl1pPr>
              <a:defRPr/>
            </a:lvl1pPr>
          </a:lstStyle>
          <a:p>
            <a:pPr>
              <a:defRPr/>
            </a:pPr>
            <a:fld id="{03624995-4106-4093-962C-6D1357D29C2A}" type="datetimeFigureOut">
              <a:rPr lang="en-GB"/>
              <a:pPr>
                <a:defRPr/>
              </a:pPr>
              <a:t>21/03/2019</a:t>
            </a:fld>
            <a:endParaRPr lang="en-GB" dirty="0"/>
          </a:p>
        </p:txBody>
      </p:sp>
      <p:sp>
        <p:nvSpPr>
          <p:cNvPr id="5" name="Slide Number Placeholder 5">
            <a:extLst>
              <a:ext uri="{FF2B5EF4-FFF2-40B4-BE49-F238E27FC236}">
                <a16:creationId xmlns:a16="http://schemas.microsoft.com/office/drawing/2014/main" id="{F61505A8-4DFA-4BDF-A669-BF64872E35FF}"/>
              </a:ext>
            </a:extLst>
          </p:cNvPr>
          <p:cNvSpPr>
            <a:spLocks noGrp="1"/>
          </p:cNvSpPr>
          <p:nvPr>
            <p:ph type="sldNum" sz="quarter" idx="11"/>
          </p:nvPr>
        </p:nvSpPr>
        <p:spPr/>
        <p:txBody>
          <a:bodyPr/>
          <a:lstStyle>
            <a:lvl1pPr>
              <a:defRPr/>
            </a:lvl1pPr>
          </a:lstStyle>
          <a:p>
            <a:pPr>
              <a:defRPr/>
            </a:pPr>
            <a:fld id="{F3633F94-CF8B-4CAD-8459-01A2804DEA71}" type="slidenum">
              <a:rPr lang="en-GB"/>
              <a:pPr>
                <a:defRPr/>
              </a:pPr>
              <a:t>‹#›</a:t>
            </a:fld>
            <a:endParaRPr lang="en-GB" dirty="0"/>
          </a:p>
        </p:txBody>
      </p:sp>
    </p:spTree>
    <p:extLst>
      <p:ext uri="{BB962C8B-B14F-4D97-AF65-F5344CB8AC3E}">
        <p14:creationId xmlns:p14="http://schemas.microsoft.com/office/powerpoint/2010/main" val="2652384569"/>
      </p:ext>
    </p:extLst>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F8DD54-A0CC-493B-A525-57AE85B81C74}"/>
              </a:ext>
            </a:extLst>
          </p:cNvPr>
          <p:cNvSpPr>
            <a:spLocks noGrp="1"/>
          </p:cNvSpPr>
          <p:nvPr>
            <p:ph type="dt" sz="half" idx="10"/>
          </p:nvPr>
        </p:nvSpPr>
        <p:spPr/>
        <p:txBody>
          <a:bodyPr/>
          <a:lstStyle>
            <a:lvl1pPr>
              <a:defRPr/>
            </a:lvl1pPr>
          </a:lstStyle>
          <a:p>
            <a:pPr>
              <a:defRPr/>
            </a:pPr>
            <a:fld id="{7C202F86-4F48-4CCC-8DCA-D8E4D1E6FC49}" type="datetimeFigureOut">
              <a:rPr lang="en-GB"/>
              <a:pPr>
                <a:defRPr/>
              </a:pPr>
              <a:t>21/03/2019</a:t>
            </a:fld>
            <a:endParaRPr lang="en-GB" dirty="0"/>
          </a:p>
        </p:txBody>
      </p:sp>
      <p:sp>
        <p:nvSpPr>
          <p:cNvPr id="5" name="Slide Number Placeholder 5">
            <a:extLst>
              <a:ext uri="{FF2B5EF4-FFF2-40B4-BE49-F238E27FC236}">
                <a16:creationId xmlns:a16="http://schemas.microsoft.com/office/drawing/2014/main" id="{F664D734-EE10-40F1-A245-0AF64E4DFADA}"/>
              </a:ext>
            </a:extLst>
          </p:cNvPr>
          <p:cNvSpPr>
            <a:spLocks noGrp="1"/>
          </p:cNvSpPr>
          <p:nvPr>
            <p:ph type="sldNum" sz="quarter" idx="11"/>
          </p:nvPr>
        </p:nvSpPr>
        <p:spPr/>
        <p:txBody>
          <a:bodyPr/>
          <a:lstStyle>
            <a:lvl1pPr>
              <a:defRPr/>
            </a:lvl1pPr>
          </a:lstStyle>
          <a:p>
            <a:pPr>
              <a:defRPr/>
            </a:pPr>
            <a:fld id="{683CAB17-FD73-4FC8-BF94-5A003405D58B}" type="slidenum">
              <a:rPr lang="en-GB"/>
              <a:pPr>
                <a:defRPr/>
              </a:pPr>
              <a:t>‹#›</a:t>
            </a:fld>
            <a:endParaRPr lang="en-GB" dirty="0"/>
          </a:p>
        </p:txBody>
      </p:sp>
    </p:spTree>
    <p:extLst>
      <p:ext uri="{BB962C8B-B14F-4D97-AF65-F5344CB8AC3E}">
        <p14:creationId xmlns:p14="http://schemas.microsoft.com/office/powerpoint/2010/main" val="2141121570"/>
      </p:ext>
    </p:extLst>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0A61BE8-E0A7-48C7-8F63-555A9388C8A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1A194D0-47E1-48B7-8F24-F3190FAC020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B8D411A-7D8A-48D2-B9FA-5F99A7CA39F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E84569D3-25EB-4591-8995-D1A200C9D311}" type="datetimeFigureOut">
              <a:rPr lang="en-GB"/>
              <a:pPr>
                <a:defRPr/>
              </a:pPr>
              <a:t>21/03/2019</a:t>
            </a:fld>
            <a:endParaRPr lang="en-GB" dirty="0"/>
          </a:p>
        </p:txBody>
      </p:sp>
      <p:sp>
        <p:nvSpPr>
          <p:cNvPr id="6" name="Slide Number Placeholder 5">
            <a:extLst>
              <a:ext uri="{FF2B5EF4-FFF2-40B4-BE49-F238E27FC236}">
                <a16:creationId xmlns:a16="http://schemas.microsoft.com/office/drawing/2014/main" id="{017AC19E-6D17-4875-829B-6B6FD123E947}"/>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05D7814B-0840-455D-8E83-D2935A3DAF53}"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wipe dir="d"/>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ACE5505E-C2B7-45E9-B342-848BA4009E6C}"/>
              </a:ext>
            </a:extLst>
          </p:cNvPr>
          <p:cNvSpPr>
            <a:spLocks noGrp="1"/>
          </p:cNvSpPr>
          <p:nvPr>
            <p:ph type="ctrTitle"/>
          </p:nvPr>
        </p:nvSpPr>
        <p:spPr>
          <a:xfrm>
            <a:off x="684213" y="1989138"/>
            <a:ext cx="7772400" cy="1470025"/>
          </a:xfrm>
        </p:spPr>
        <p:txBody>
          <a:bodyPr/>
          <a:lstStyle/>
          <a:p>
            <a:r>
              <a:rPr lang="en-GB" altLang="en-US"/>
              <a:t>Alternative modes and non-traditional implement training</a:t>
            </a:r>
          </a:p>
        </p:txBody>
      </p:sp>
      <p:sp>
        <p:nvSpPr>
          <p:cNvPr id="5" name="Subtitle 4">
            <a:extLst>
              <a:ext uri="{FF2B5EF4-FFF2-40B4-BE49-F238E27FC236}">
                <a16:creationId xmlns:a16="http://schemas.microsoft.com/office/drawing/2014/main" id="{BB88C677-73C0-4385-A906-5B6439517D77}"/>
              </a:ext>
            </a:extLst>
          </p:cNvPr>
          <p:cNvSpPr>
            <a:spLocks noGrp="1"/>
          </p:cNvSpPr>
          <p:nvPr>
            <p:ph type="subTitle" idx="1"/>
          </p:nvPr>
        </p:nvSpPr>
        <p:spPr>
          <a:xfrm>
            <a:off x="1370013" y="3744913"/>
            <a:ext cx="6400800" cy="1752600"/>
          </a:xfrm>
        </p:spPr>
        <p:txBody>
          <a:bodyPr rtlCol="0">
            <a:normAutofit/>
          </a:bodyPr>
          <a:lstStyle/>
          <a:p>
            <a:pPr fontAlgn="auto">
              <a:spcAft>
                <a:spcPts val="0"/>
              </a:spcAft>
              <a:defRPr/>
            </a:pPr>
            <a:r>
              <a:rPr lang="en-GB" dirty="0"/>
              <a:t>Based on Chapter 16 (</a:t>
            </a:r>
            <a:r>
              <a:rPr lang="en-GB" dirty="0" err="1"/>
              <a:t>Haff</a:t>
            </a:r>
            <a:r>
              <a:rPr lang="en-GB" dirty="0"/>
              <a:t> and Triplett, 2016)</a:t>
            </a:r>
          </a:p>
        </p:txBody>
      </p:sp>
    </p:spTree>
  </p:cSld>
  <p:clrMapOvr>
    <a:masterClrMapping/>
  </p:clrMapOvr>
  <p:transition>
    <p:wipe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9846D13-F365-4CF9-9527-5E62EB619CA9}"/>
              </a:ext>
            </a:extLst>
          </p:cNvPr>
          <p:cNvSpPr>
            <a:spLocks noGrp="1"/>
          </p:cNvSpPr>
          <p:nvPr>
            <p:ph type="title"/>
          </p:nvPr>
        </p:nvSpPr>
        <p:spPr/>
        <p:txBody>
          <a:bodyPr/>
          <a:lstStyle/>
          <a:p>
            <a:r>
              <a:rPr lang="en-US" altLang="en-US">
                <a:ea typeface="ＭＳ Ｐゴシック" panose="020B0600070205080204" pitchFamily="34" charset="-128"/>
              </a:rPr>
              <a:t>General Guidelines</a:t>
            </a:r>
          </a:p>
        </p:txBody>
      </p:sp>
      <p:sp>
        <p:nvSpPr>
          <p:cNvPr id="3" name="Content Placeholder 2">
            <a:extLst>
              <a:ext uri="{FF2B5EF4-FFF2-40B4-BE49-F238E27FC236}">
                <a16:creationId xmlns:a16="http://schemas.microsoft.com/office/drawing/2014/main" id="{39DB1467-9F78-486B-8C3A-9C3E92FB4226}"/>
              </a:ext>
            </a:extLst>
          </p:cNvPr>
          <p:cNvSpPr>
            <a:spLocks noGrp="1"/>
          </p:cNvSpPr>
          <p:nvPr>
            <p:ph idx="1"/>
          </p:nvPr>
        </p:nvSpPr>
        <p:spPr>
          <a:xfrm>
            <a:off x="571500" y="1909763"/>
            <a:ext cx="8051800" cy="3586162"/>
          </a:xfrm>
        </p:spPr>
        <p:txBody>
          <a:bodyPr rtlCol="0">
            <a:normAutofit fontScale="92500" lnSpcReduction="20000"/>
          </a:bodyPr>
          <a:lstStyle/>
          <a:p>
            <a:pPr fontAlgn="auto">
              <a:spcAft>
                <a:spcPts val="0"/>
              </a:spcAft>
              <a:defRPr/>
            </a:pPr>
            <a:r>
              <a:rPr lang="en-US" dirty="0"/>
              <a:t>Ensure proper body alignment via selection of a stable body position.</a:t>
            </a:r>
          </a:p>
          <a:p>
            <a:pPr fontAlgn="auto">
              <a:spcAft>
                <a:spcPts val="0"/>
              </a:spcAft>
              <a:defRPr/>
            </a:pPr>
            <a:endParaRPr lang="en-US" sz="600" dirty="0"/>
          </a:p>
          <a:p>
            <a:pPr fontAlgn="auto">
              <a:spcAft>
                <a:spcPts val="0"/>
              </a:spcAft>
              <a:defRPr/>
            </a:pPr>
            <a:r>
              <a:rPr lang="en-US" dirty="0"/>
              <a:t>If the exercise is a free-standing ground-based exercise, the athlete’s feet should be placed slightly wider than shoulder-width and remain flat on the ground.</a:t>
            </a:r>
          </a:p>
          <a:p>
            <a:pPr fontAlgn="auto">
              <a:spcAft>
                <a:spcPts val="0"/>
              </a:spcAft>
              <a:defRPr/>
            </a:pPr>
            <a:endParaRPr lang="en-US" sz="600" dirty="0"/>
          </a:p>
          <a:p>
            <a:pPr fontAlgn="auto">
              <a:spcAft>
                <a:spcPts val="0"/>
              </a:spcAft>
              <a:defRPr/>
            </a:pPr>
            <a:r>
              <a:rPr lang="en-US" dirty="0"/>
              <a:t>Use the appropriate grip for the exercise based on the type of exercise performed. </a:t>
            </a:r>
          </a:p>
          <a:p>
            <a:pPr lvl="1" fontAlgn="auto">
              <a:spcAft>
                <a:spcPts val="0"/>
              </a:spcAft>
              <a:buFontTx/>
              <a:buNone/>
              <a:defRPr/>
            </a:pPr>
            <a:endParaRPr lang="en-US" sz="600" b="1" i="1" dirty="0"/>
          </a:p>
          <a:p>
            <a:pPr marL="0" indent="0" fontAlgn="auto">
              <a:spcAft>
                <a:spcPts val="0"/>
              </a:spcAft>
              <a:buFontTx/>
              <a:buNone/>
              <a:defRPr/>
            </a:pPr>
            <a:endParaRPr lang="en-US" dirty="0"/>
          </a:p>
        </p:txBody>
      </p:sp>
      <p:sp>
        <p:nvSpPr>
          <p:cNvPr id="4" name="Rectangle 3">
            <a:extLst>
              <a:ext uri="{FF2B5EF4-FFF2-40B4-BE49-F238E27FC236}">
                <a16:creationId xmlns:a16="http://schemas.microsoft.com/office/drawing/2014/main" id="{6001E6CA-06D1-477F-86ED-5DB3BB8B33C5}"/>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12004E1-160F-44F8-B38C-F0BC75A9B816}"/>
              </a:ext>
            </a:extLst>
          </p:cNvPr>
          <p:cNvSpPr>
            <a:spLocks noGrp="1"/>
          </p:cNvSpPr>
          <p:nvPr>
            <p:ph type="title"/>
          </p:nvPr>
        </p:nvSpPr>
        <p:spPr/>
        <p:txBody>
          <a:bodyPr/>
          <a:lstStyle/>
          <a:p>
            <a:r>
              <a:rPr lang="en-US" altLang="en-US">
                <a:ea typeface="ＭＳ Ｐゴシック" panose="020B0600070205080204" pitchFamily="34" charset="-128"/>
              </a:rPr>
              <a:t>General Guidelines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EAF2699F-31DE-47E3-97DA-0211983860D4}"/>
              </a:ext>
            </a:extLst>
          </p:cNvPr>
          <p:cNvSpPr>
            <a:spLocks noGrp="1"/>
          </p:cNvSpPr>
          <p:nvPr>
            <p:ph idx="1"/>
          </p:nvPr>
        </p:nvSpPr>
        <p:spPr>
          <a:xfrm>
            <a:off x="457200" y="1600200"/>
            <a:ext cx="8229600" cy="3916363"/>
          </a:xfrm>
        </p:spPr>
        <p:txBody>
          <a:bodyPr rtlCol="0">
            <a:normAutofit lnSpcReduction="10000"/>
          </a:bodyPr>
          <a:lstStyle/>
          <a:p>
            <a:pPr fontAlgn="auto">
              <a:spcAft>
                <a:spcPts val="0"/>
              </a:spcAft>
              <a:defRPr/>
            </a:pPr>
            <a:r>
              <a:rPr lang="en-US" dirty="0"/>
              <a:t>Athletes should exhale during the concentric portion of the exercise and inhale during the eccentric phase.</a:t>
            </a:r>
          </a:p>
          <a:p>
            <a:pPr fontAlgn="auto">
              <a:spcAft>
                <a:spcPts val="0"/>
              </a:spcAft>
              <a:defRPr/>
            </a:pPr>
            <a:endParaRPr lang="en-US" sz="600" dirty="0"/>
          </a:p>
          <a:p>
            <a:pPr fontAlgn="auto">
              <a:spcAft>
                <a:spcPts val="0"/>
              </a:spcAft>
              <a:defRPr/>
            </a:pPr>
            <a:r>
              <a:rPr lang="en-US" dirty="0"/>
              <a:t>With heavy loads (80% of maximal voluntary contraction or greater) or with lighter loads performed to failure, the Valsalva maneuver may be a useful technique for maintaining spinal stability.</a:t>
            </a:r>
          </a:p>
          <a:p>
            <a:pPr fontAlgn="auto">
              <a:spcAft>
                <a:spcPts val="0"/>
              </a:spcAft>
              <a:defRPr/>
            </a:pPr>
            <a:endParaRPr lang="en-US" dirty="0"/>
          </a:p>
          <a:p>
            <a:pPr fontAlgn="auto">
              <a:spcAft>
                <a:spcPts val="0"/>
              </a:spcAft>
              <a:defRPr/>
            </a:pPr>
            <a:endParaRPr lang="en-US" i="1" dirty="0"/>
          </a:p>
          <a:p>
            <a:pPr marL="0" indent="0" fontAlgn="auto">
              <a:spcAft>
                <a:spcPts val="0"/>
              </a:spcAft>
              <a:buFontTx/>
              <a:buNone/>
              <a:defRPr/>
            </a:pPr>
            <a:endParaRPr lang="en-US" dirty="0"/>
          </a:p>
        </p:txBody>
      </p:sp>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237DB48-BD9B-4A9A-A41A-3D98A0F35874}"/>
              </a:ext>
            </a:extLst>
          </p:cNvPr>
          <p:cNvSpPr>
            <a:spLocks noGrp="1"/>
          </p:cNvSpPr>
          <p:nvPr>
            <p:ph type="title"/>
          </p:nvPr>
        </p:nvSpPr>
        <p:spPr/>
        <p:txBody>
          <a:bodyPr/>
          <a:lstStyle/>
          <a:p>
            <a:r>
              <a:rPr lang="en-US" altLang="en-US">
                <a:ea typeface="ＭＳ Ｐゴシック" panose="020B0600070205080204" pitchFamily="34" charset="-128"/>
              </a:rPr>
              <a:t>Bodyweight Training Methods</a:t>
            </a:r>
          </a:p>
        </p:txBody>
      </p:sp>
      <p:sp>
        <p:nvSpPr>
          <p:cNvPr id="9219" name="Content Placeholder 2">
            <a:extLst>
              <a:ext uri="{FF2B5EF4-FFF2-40B4-BE49-F238E27FC236}">
                <a16:creationId xmlns:a16="http://schemas.microsoft.com/office/drawing/2014/main" id="{39FF7F53-D34E-492F-8AB3-242B497D8C22}"/>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Benefits of bodyweight training</a:t>
            </a:r>
          </a:p>
          <a:p>
            <a:pPr lvl="1"/>
            <a:r>
              <a:rPr lang="en-US" altLang="en-US">
                <a:ea typeface="ＭＳ Ｐゴシック" panose="020B0600070205080204" pitchFamily="34" charset="-128"/>
              </a:rPr>
              <a:t>Specific to each individual’s anthropometrics</a:t>
            </a:r>
          </a:p>
          <a:p>
            <a:pPr lvl="1"/>
            <a:r>
              <a:rPr lang="en-US" altLang="en-US">
                <a:ea typeface="ＭＳ Ｐゴシック" panose="020B0600070205080204" pitchFamily="34" charset="-128"/>
              </a:rPr>
              <a:t>Often includes closed chain–based exercises</a:t>
            </a:r>
          </a:p>
          <a:p>
            <a:pPr lvl="1"/>
            <a:r>
              <a:rPr lang="en-US" altLang="en-US">
                <a:ea typeface="ＭＳ Ｐゴシック" panose="020B0600070205080204" pitchFamily="34" charset="-128"/>
              </a:rPr>
              <a:t>Strengthens several muscle groups at once</a:t>
            </a:r>
          </a:p>
          <a:p>
            <a:pPr lvl="1"/>
            <a:r>
              <a:rPr lang="en-US" altLang="en-US">
                <a:ea typeface="ＭＳ Ｐゴシック" panose="020B0600070205080204" pitchFamily="34" charset="-128"/>
              </a:rPr>
              <a:t>Develops relative strength</a:t>
            </a:r>
          </a:p>
          <a:p>
            <a:pPr lvl="1"/>
            <a:r>
              <a:rPr lang="en-US" altLang="en-US">
                <a:ea typeface="ＭＳ Ｐゴシック" panose="020B0600070205080204" pitchFamily="34" charset="-128"/>
              </a:rPr>
              <a:t>Improves body control</a:t>
            </a:r>
          </a:p>
          <a:p>
            <a:pPr lvl="1"/>
            <a:r>
              <a:rPr lang="en-US" altLang="en-US">
                <a:ea typeface="ＭＳ Ｐゴシック" panose="020B0600070205080204" pitchFamily="34" charset="-128"/>
              </a:rPr>
              <a:t>Is a low-cost training alternative</a:t>
            </a:r>
          </a:p>
          <a:p>
            <a:pPr lvl="1"/>
            <a:endParaRPr lang="en-US" altLang="en-US">
              <a:ea typeface="ＭＳ Ｐゴシック" panose="020B0600070205080204" pitchFamily="34" charset="-128"/>
            </a:endParaRPr>
          </a:p>
        </p:txBody>
      </p:sp>
    </p:spTree>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42E22AC-80FB-40EB-8089-38E279528F73}"/>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Core Stability and </a:t>
            </a:r>
            <a:br>
              <a:rPr lang="en-US" altLang="en-US">
                <a:ea typeface="ＭＳ Ｐゴシック" panose="020B0600070205080204" pitchFamily="34" charset="-128"/>
              </a:rPr>
            </a:br>
            <a:r>
              <a:rPr lang="en-US" altLang="en-US">
                <a:ea typeface="ＭＳ Ｐゴシック" panose="020B0600070205080204" pitchFamily="34" charset="-128"/>
              </a:rPr>
              <a:t>Balance Training Methods</a:t>
            </a:r>
          </a:p>
        </p:txBody>
      </p:sp>
      <p:sp>
        <p:nvSpPr>
          <p:cNvPr id="12291" name="Content Placeholder 2">
            <a:extLst>
              <a:ext uri="{FF2B5EF4-FFF2-40B4-BE49-F238E27FC236}">
                <a16:creationId xmlns:a16="http://schemas.microsoft.com/office/drawing/2014/main" id="{4C352867-D6AA-4858-98CE-0B2BB1952FD6}"/>
              </a:ext>
            </a:extLst>
          </p:cNvPr>
          <p:cNvSpPr>
            <a:spLocks noGrp="1"/>
          </p:cNvSpPr>
          <p:nvPr>
            <p:ph idx="1"/>
          </p:nvPr>
        </p:nvSpPr>
        <p:spPr>
          <a:xfrm>
            <a:off x="571500" y="1981200"/>
            <a:ext cx="8051800" cy="3624263"/>
          </a:xfrm>
        </p:spPr>
        <p:txBody>
          <a:bodyPr rtlCol="0">
            <a:normAutofit lnSpcReduction="10000"/>
          </a:bodyPr>
          <a:lstStyle/>
          <a:p>
            <a:pPr fontAlgn="auto">
              <a:spcAft>
                <a:spcPts val="0"/>
              </a:spcAft>
              <a:defRPr/>
            </a:pPr>
            <a:r>
              <a:rPr lang="en-US" altLang="en-US" dirty="0">
                <a:ea typeface="ＭＳ Ｐゴシック" panose="020B0600070205080204" pitchFamily="34" charset="-128"/>
              </a:rPr>
              <a:t>Anatomical focus</a:t>
            </a:r>
          </a:p>
          <a:p>
            <a:pPr lvl="1" fontAlgn="auto">
              <a:spcAft>
                <a:spcPts val="0"/>
              </a:spcAft>
              <a:defRPr/>
            </a:pPr>
            <a:r>
              <a:rPr lang="en-US" altLang="en-US" dirty="0">
                <a:ea typeface="ＭＳ Ｐゴシック" panose="020B0600070205080204" pitchFamily="34" charset="-128"/>
              </a:rPr>
              <a:t>Anatomical core: The axial skeleton and all of the soft tissues with proximal attachments that originate on the axial skeleton</a:t>
            </a:r>
          </a:p>
          <a:p>
            <a:pPr lvl="1" fontAlgn="auto">
              <a:spcAft>
                <a:spcPts val="0"/>
              </a:spcAft>
              <a:defRPr/>
            </a:pPr>
            <a:r>
              <a:rPr lang="en-US" altLang="en-US" dirty="0">
                <a:ea typeface="ＭＳ Ｐゴシック" panose="020B0600070205080204" pitchFamily="34" charset="-128"/>
              </a:rPr>
              <a:t>It is suggested that increasing an athlete’s core stability will result in a better foundation for force production in the upper and lower extremities. </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47CBE67B-39CB-4E15-8CB6-BEE7EB82D8E3}"/>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7C231AE-3907-4CE9-8608-5B644BC59D2E}"/>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Core Stability and </a:t>
            </a:r>
            <a:br>
              <a:rPr lang="en-US" altLang="en-US">
                <a:ea typeface="ＭＳ Ｐゴシック" panose="020B0600070205080204" pitchFamily="34" charset="-128"/>
              </a:rPr>
            </a:br>
            <a:r>
              <a:rPr lang="en-US" altLang="en-US">
                <a:ea typeface="ＭＳ Ｐゴシック" panose="020B0600070205080204" pitchFamily="34" charset="-128"/>
              </a:rPr>
              <a:t>Balance Training Methods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13315" name="Content Placeholder 2">
            <a:extLst>
              <a:ext uri="{FF2B5EF4-FFF2-40B4-BE49-F238E27FC236}">
                <a16:creationId xmlns:a16="http://schemas.microsoft.com/office/drawing/2014/main" id="{734534C2-1884-4C3B-80A5-46201D943631}"/>
              </a:ext>
            </a:extLst>
          </p:cNvPr>
          <p:cNvSpPr>
            <a:spLocks noGrp="1"/>
          </p:cNvSpPr>
          <p:nvPr>
            <p:ph idx="1"/>
          </p:nvPr>
        </p:nvSpPr>
        <p:spPr>
          <a:xfrm>
            <a:off x="571500" y="2001838"/>
            <a:ext cx="8051800" cy="3932237"/>
          </a:xfrm>
        </p:spPr>
        <p:txBody>
          <a:bodyPr rtlCol="0">
            <a:normAutofit/>
          </a:bodyPr>
          <a:lstStyle/>
          <a:p>
            <a:pPr fontAlgn="auto">
              <a:spcAft>
                <a:spcPts val="0"/>
              </a:spcAft>
              <a:defRPr/>
            </a:pPr>
            <a:r>
              <a:rPr lang="en-US" altLang="en-US" dirty="0">
                <a:ea typeface="ＭＳ Ｐゴシック" panose="020B0600070205080204" pitchFamily="34" charset="-128"/>
              </a:rPr>
              <a:t>Isolation exercises</a:t>
            </a:r>
          </a:p>
          <a:p>
            <a:pPr lvl="1" fontAlgn="auto">
              <a:spcAft>
                <a:spcPts val="0"/>
              </a:spcAft>
              <a:defRPr/>
            </a:pPr>
            <a:r>
              <a:rPr lang="en-US" altLang="en-US" dirty="0">
                <a:ea typeface="ＭＳ Ｐゴシック" panose="020B0600070205080204" pitchFamily="34" charset="-128"/>
              </a:rPr>
              <a:t>Typically involve dynamic or isometric muscle actions designed to isolate specific core musculature without the contribution of the lower and upper extremities. </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1106BC6-174C-4575-85DD-7CE4860BD6D7}"/>
              </a:ext>
            </a:extLst>
          </p:cNvPr>
          <p:cNvSpPr>
            <a:spLocks noGrp="1"/>
          </p:cNvSpPr>
          <p:nvPr>
            <p:ph type="title"/>
          </p:nvPr>
        </p:nvSpPr>
        <p:spPr/>
        <p:txBody>
          <a:bodyPr/>
          <a:lstStyle/>
          <a:p>
            <a:r>
              <a:rPr lang="en-US" altLang="en-US">
                <a:ea typeface="ＭＳ Ｐゴシック" panose="020B0600070205080204" pitchFamily="34" charset="-128"/>
              </a:rPr>
              <a:t>Key Point</a:t>
            </a:r>
            <a:endParaRPr lang="en-US" altLang="en-US" sz="2400">
              <a:ea typeface="ＭＳ Ｐゴシック" panose="020B0600070205080204" pitchFamily="34" charset="-128"/>
            </a:endParaRPr>
          </a:p>
        </p:txBody>
      </p:sp>
      <p:sp>
        <p:nvSpPr>
          <p:cNvPr id="12291" name="Content Placeholder 2">
            <a:extLst>
              <a:ext uri="{FF2B5EF4-FFF2-40B4-BE49-F238E27FC236}">
                <a16:creationId xmlns:a16="http://schemas.microsoft.com/office/drawing/2014/main" id="{DEA5E79B-95D2-46A8-AF6F-86AC70512309}"/>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Ground-based free weight activities appear to offer similar or, in most cases, greater activation of the core musculature when compared to traditional isolation exercises designed to engage the core.</a:t>
            </a:r>
          </a:p>
          <a:p>
            <a:pPr lvl="1"/>
            <a:endParaRPr lang="en-US" altLang="en-US">
              <a:ea typeface="ＭＳ Ｐゴシック" panose="020B0600070205080204" pitchFamily="34" charset="-128"/>
            </a:endParaRPr>
          </a:p>
        </p:txBody>
      </p:sp>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78374BA-5B09-4567-8B22-19F6058B1C52}"/>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Core Stability and </a:t>
            </a:r>
            <a:br>
              <a:rPr lang="en-US" altLang="en-US">
                <a:ea typeface="ＭＳ Ｐゴシック" panose="020B0600070205080204" pitchFamily="34" charset="-128"/>
              </a:rPr>
            </a:br>
            <a:r>
              <a:rPr lang="en-US" altLang="en-US">
                <a:ea typeface="ＭＳ Ｐゴシック" panose="020B0600070205080204" pitchFamily="34" charset="-128"/>
              </a:rPr>
              <a:t>Balance Training Methods</a:t>
            </a:r>
          </a:p>
        </p:txBody>
      </p:sp>
      <p:sp>
        <p:nvSpPr>
          <p:cNvPr id="15363" name="Content Placeholder 2">
            <a:extLst>
              <a:ext uri="{FF2B5EF4-FFF2-40B4-BE49-F238E27FC236}">
                <a16:creationId xmlns:a16="http://schemas.microsoft.com/office/drawing/2014/main" id="{F767F9BE-CCFD-46B2-8654-9D273B99A95F}"/>
              </a:ext>
            </a:extLst>
          </p:cNvPr>
          <p:cNvSpPr>
            <a:spLocks noGrp="1"/>
          </p:cNvSpPr>
          <p:nvPr>
            <p:ph idx="1"/>
          </p:nvPr>
        </p:nvSpPr>
        <p:spPr>
          <a:xfrm>
            <a:off x="571500" y="1981200"/>
            <a:ext cx="8051800" cy="4032250"/>
          </a:xfrm>
        </p:spPr>
        <p:txBody>
          <a:bodyPr rtlCol="0">
            <a:normAutofit/>
          </a:bodyPr>
          <a:lstStyle/>
          <a:p>
            <a:pPr fontAlgn="auto">
              <a:spcAft>
                <a:spcPts val="0"/>
              </a:spcAft>
              <a:defRPr/>
            </a:pPr>
            <a:r>
              <a:rPr lang="en-US" altLang="en-US" dirty="0">
                <a:ea typeface="ＭＳ Ｐゴシック" panose="020B0600070205080204" pitchFamily="34" charset="-128"/>
              </a:rPr>
              <a:t>Machines versus free weight exercises</a:t>
            </a:r>
          </a:p>
          <a:p>
            <a:pPr lvl="1" fontAlgn="auto">
              <a:spcAft>
                <a:spcPts val="0"/>
              </a:spcAft>
              <a:defRPr/>
            </a:pPr>
            <a:r>
              <a:rPr lang="en-US" altLang="en-US" dirty="0">
                <a:ea typeface="ＭＳ Ｐゴシック" panose="020B0600070205080204" pitchFamily="34" charset="-128"/>
              </a:rPr>
              <a:t>Machines offer greater stability and may result in a better ability to target specific muscle groups. </a:t>
            </a:r>
          </a:p>
          <a:p>
            <a:pPr lvl="1" fontAlgn="auto">
              <a:spcAft>
                <a:spcPts val="0"/>
              </a:spcAft>
              <a:defRPr/>
            </a:pPr>
            <a:r>
              <a:rPr lang="en-US" altLang="en-US" dirty="0">
                <a:ea typeface="ＭＳ Ｐゴシック" panose="020B0600070205080204" pitchFamily="34" charset="-128"/>
              </a:rPr>
              <a:t>Free weights cause greater activation of stabilizer muscles and offer the ideal combination of specificity and instability.</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85500417-1488-4F2B-BCF5-066D8767452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E434626-9E9E-4922-8BDB-BD4D1FBA2169}"/>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Core Stability and </a:t>
            </a:r>
            <a:br>
              <a:rPr lang="en-US" altLang="en-US">
                <a:ea typeface="ＭＳ Ｐゴシック" panose="020B0600070205080204" pitchFamily="34" charset="-128"/>
              </a:rPr>
            </a:br>
            <a:r>
              <a:rPr lang="en-US" altLang="en-US">
                <a:ea typeface="ＭＳ Ｐゴシック" panose="020B0600070205080204" pitchFamily="34" charset="-128"/>
              </a:rPr>
              <a:t>Balance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14339" name="Content Placeholder 2">
            <a:extLst>
              <a:ext uri="{FF2B5EF4-FFF2-40B4-BE49-F238E27FC236}">
                <a16:creationId xmlns:a16="http://schemas.microsoft.com/office/drawing/2014/main" id="{49A9A858-79DB-48D7-A59C-528ED121F030}"/>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Instability devices</a:t>
            </a:r>
          </a:p>
          <a:p>
            <a:pPr lvl="1"/>
            <a:r>
              <a:rPr lang="en-US" altLang="en-US">
                <a:ea typeface="ＭＳ Ｐゴシック" panose="020B0600070205080204" pitchFamily="34" charset="-128"/>
              </a:rPr>
              <a:t>Exercises performed on unstable surfaces or devices, whose usage stems from use in physiotherapy settings</a:t>
            </a:r>
          </a:p>
          <a:p>
            <a:pPr lvl="1"/>
            <a:r>
              <a:rPr lang="en-US" altLang="en-US">
                <a:ea typeface="ＭＳ Ｐゴシック" panose="020B0600070205080204" pitchFamily="34" charset="-128"/>
              </a:rPr>
              <a:t>May increase core muscle activation, but can lower force output of an exercise by 30% or more </a:t>
            </a:r>
          </a:p>
        </p:txBody>
      </p:sp>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port, person, photo, woman&#10;&#10;Description generated with very high confidence">
            <a:extLst>
              <a:ext uri="{FF2B5EF4-FFF2-40B4-BE49-F238E27FC236}">
                <a16:creationId xmlns:a16="http://schemas.microsoft.com/office/drawing/2014/main" id="{F10B4D75-2116-4350-BAE4-FC7E33A4CCE2}"/>
              </a:ext>
            </a:extLst>
          </p:cNvPr>
          <p:cNvPicPr>
            <a:picLocks noChangeAspect="1"/>
          </p:cNvPicPr>
          <p:nvPr/>
        </p:nvPicPr>
        <p:blipFill>
          <a:blip r:embed="rId2"/>
          <a:stretch>
            <a:fillRect/>
          </a:stretch>
        </p:blipFill>
        <p:spPr>
          <a:xfrm>
            <a:off x="741680" y="378460"/>
            <a:ext cx="6634480" cy="4983480"/>
          </a:xfrm>
          <a:prstGeom prst="rect">
            <a:avLst/>
          </a:prstGeom>
        </p:spPr>
      </p:pic>
    </p:spTree>
    <p:extLst>
      <p:ext uri="{BB962C8B-B14F-4D97-AF65-F5344CB8AC3E}">
        <p14:creationId xmlns:p14="http://schemas.microsoft.com/office/powerpoint/2010/main" val="1360012088"/>
      </p:ext>
    </p:extLst>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hoto, different&#10;&#10;Description generated with high confidence">
            <a:extLst>
              <a:ext uri="{FF2B5EF4-FFF2-40B4-BE49-F238E27FC236}">
                <a16:creationId xmlns:a16="http://schemas.microsoft.com/office/drawing/2014/main" id="{0F8E1CC2-DD06-4166-B68C-56A524B358D4}"/>
              </a:ext>
            </a:extLst>
          </p:cNvPr>
          <p:cNvPicPr>
            <a:picLocks noChangeAspect="1"/>
          </p:cNvPicPr>
          <p:nvPr/>
        </p:nvPicPr>
        <p:blipFill>
          <a:blip r:embed="rId2"/>
          <a:stretch>
            <a:fillRect/>
          </a:stretch>
        </p:blipFill>
        <p:spPr>
          <a:xfrm>
            <a:off x="1178560" y="358140"/>
            <a:ext cx="6695440" cy="5034280"/>
          </a:xfrm>
          <a:prstGeom prst="rect">
            <a:avLst/>
          </a:prstGeom>
        </p:spPr>
      </p:pic>
    </p:spTree>
    <p:extLst>
      <p:ext uri="{BB962C8B-B14F-4D97-AF65-F5344CB8AC3E}">
        <p14:creationId xmlns:p14="http://schemas.microsoft.com/office/powerpoint/2010/main" val="4273398653"/>
      </p:ext>
    </p:extLst>
  </p:cSld>
  <p:clrMapOvr>
    <a:masterClrMapping/>
  </p:clrMapOvr>
  <p:transition>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A419476-F125-4E52-9AA3-DA86F646BA12}"/>
              </a:ext>
            </a:extLst>
          </p:cNvPr>
          <p:cNvSpPr>
            <a:spLocks noGrp="1"/>
          </p:cNvSpPr>
          <p:nvPr>
            <p:ph type="title"/>
          </p:nvPr>
        </p:nvSpPr>
        <p:spPr/>
        <p:txBody>
          <a:bodyPr/>
          <a:lstStyle/>
          <a:p>
            <a:r>
              <a:rPr lang="en-US" altLang="en-US">
                <a:ea typeface="ＭＳ Ｐゴシック" panose="020B0600070205080204" pitchFamily="34" charset="-128"/>
              </a:rPr>
              <a:t>Key Point</a:t>
            </a:r>
            <a:endParaRPr lang="en-US" altLang="en-US" sz="2400">
              <a:ea typeface="ＭＳ Ｐゴシック" panose="020B0600070205080204" pitchFamily="34" charset="-128"/>
            </a:endParaRPr>
          </a:p>
        </p:txBody>
      </p:sp>
      <p:sp>
        <p:nvSpPr>
          <p:cNvPr id="17411" name="Content Placeholder 2">
            <a:extLst>
              <a:ext uri="{FF2B5EF4-FFF2-40B4-BE49-F238E27FC236}">
                <a16:creationId xmlns:a16="http://schemas.microsoft.com/office/drawing/2014/main" id="{2EEE39C6-1FA3-4C11-99F5-05A57CD5FCDC}"/>
              </a:ext>
            </a:extLst>
          </p:cNvPr>
          <p:cNvSpPr>
            <a:spLocks noGrp="1"/>
          </p:cNvSpPr>
          <p:nvPr>
            <p:ph idx="1"/>
          </p:nvPr>
        </p:nvSpPr>
        <p:spPr>
          <a:xfrm>
            <a:off x="457200" y="1600200"/>
            <a:ext cx="8229600" cy="3916363"/>
          </a:xfrm>
        </p:spPr>
        <p:txBody>
          <a:bodyPr rtlCol="0">
            <a:normAutofit fontScale="92500"/>
          </a:bodyPr>
          <a:lstStyle/>
          <a:p>
            <a:pPr fontAlgn="auto">
              <a:spcAft>
                <a:spcPts val="0"/>
              </a:spcAft>
              <a:defRPr/>
            </a:pPr>
            <a:r>
              <a:rPr lang="en-US" altLang="en-US">
                <a:ea typeface="ＭＳ Ｐゴシック" panose="020B0600070205080204" pitchFamily="34" charset="-128"/>
              </a:rPr>
              <a:t>Ground-based free weight exercises (e.g., squats, deadlifts, Olympic lifts) involve a degree of instability that allows for simultaneous development of all links of the kinetic chain, offering a much better training stimulus for the development of core stability and the enhancement of athletic performance than do instability device–based exercises.</a:t>
            </a:r>
          </a:p>
          <a:p>
            <a:pPr lvl="1" fontAlgn="auto">
              <a:spcAft>
                <a:spcPts val="0"/>
              </a:spcAft>
              <a:defRPr/>
            </a:pPr>
            <a:endParaRPr lang="en-US" altLang="en-US">
              <a:ea typeface="ＭＳ Ｐゴシック" panose="020B0600070205080204" pitchFamily="34" charset="-128"/>
            </a:endParaRPr>
          </a:p>
        </p:txBody>
      </p:sp>
    </p:spTree>
  </p:cSld>
  <p:clrMapOvr>
    <a:masterClrMapping/>
  </p:clrMapOvr>
  <p:transition>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A82A06A-6AB8-4519-B458-89F6FE6AF7B5}"/>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p>
        </p:txBody>
      </p:sp>
      <p:sp>
        <p:nvSpPr>
          <p:cNvPr id="17411" name="Content Placeholder 2">
            <a:extLst>
              <a:ext uri="{FF2B5EF4-FFF2-40B4-BE49-F238E27FC236}">
                <a16:creationId xmlns:a16="http://schemas.microsoft.com/office/drawing/2014/main" id="{2B42BD31-8C6A-4D4A-9BFD-1E29B66DFA46}"/>
              </a:ext>
            </a:extLst>
          </p:cNvPr>
          <p:cNvSpPr>
            <a:spLocks noGrp="1"/>
          </p:cNvSpPr>
          <p:nvPr>
            <p:ph idx="1"/>
          </p:nvPr>
        </p:nvSpPr>
        <p:spPr>
          <a:xfrm>
            <a:off x="571500" y="1981200"/>
            <a:ext cx="8051800" cy="3902075"/>
          </a:xfrm>
        </p:spPr>
        <p:txBody>
          <a:bodyPr rtlCol="0">
            <a:normAutofit/>
          </a:bodyPr>
          <a:lstStyle/>
          <a:p>
            <a:pPr fontAlgn="auto">
              <a:spcAft>
                <a:spcPts val="0"/>
              </a:spcAft>
              <a:defRPr/>
            </a:pPr>
            <a:r>
              <a:rPr lang="en-US" altLang="en-US" dirty="0">
                <a:ea typeface="ＭＳ Ｐゴシック" panose="020B0600070205080204" pitchFamily="34" charset="-128"/>
              </a:rPr>
              <a:t>Constant external resistance</a:t>
            </a:r>
          </a:p>
          <a:p>
            <a:pPr lvl="1" fontAlgn="auto">
              <a:spcAft>
                <a:spcPts val="0"/>
              </a:spcAft>
              <a:defRPr/>
            </a:pPr>
            <a:r>
              <a:rPr lang="en-US" altLang="en-US" dirty="0">
                <a:ea typeface="ＭＳ Ｐゴシック" panose="020B0600070205080204" pitchFamily="34" charset="-128"/>
              </a:rPr>
              <a:t>The most common method for applying resistance, represented by traditional methods such as free weights. </a:t>
            </a:r>
          </a:p>
          <a:p>
            <a:pPr lvl="1" fontAlgn="auto">
              <a:spcAft>
                <a:spcPts val="0"/>
              </a:spcAft>
              <a:defRPr/>
            </a:pPr>
            <a:r>
              <a:rPr lang="en-US" altLang="en-US" dirty="0">
                <a:ea typeface="ＭＳ Ｐゴシック" panose="020B0600070205080204" pitchFamily="34" charset="-128"/>
              </a:rPr>
              <a:t>The external load remains constant throughout the full ROM and better represents real-life activities. </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8793F20E-7324-4DDC-A27E-2647A0228588}"/>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841EB13-0F6F-4CB3-B72A-29A78614161F}"/>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18435" name="Content Placeholder 2">
            <a:extLst>
              <a:ext uri="{FF2B5EF4-FFF2-40B4-BE49-F238E27FC236}">
                <a16:creationId xmlns:a16="http://schemas.microsoft.com/office/drawing/2014/main" id="{068D9AF4-C61A-419B-BE7D-377471FE2D9F}"/>
              </a:ext>
            </a:extLst>
          </p:cNvPr>
          <p:cNvSpPr>
            <a:spLocks noGrp="1"/>
          </p:cNvSpPr>
          <p:nvPr>
            <p:ph idx="1"/>
          </p:nvPr>
        </p:nvSpPr>
        <p:spPr>
          <a:xfrm>
            <a:off x="571500" y="1981200"/>
            <a:ext cx="8051800" cy="3663950"/>
          </a:xfrm>
        </p:spPr>
        <p:txBody>
          <a:bodyPr rtlCol="0">
            <a:normAutofit lnSpcReduction="10000"/>
          </a:bodyPr>
          <a:lstStyle/>
          <a:p>
            <a:pPr fontAlgn="auto">
              <a:spcAft>
                <a:spcPts val="0"/>
              </a:spcAft>
              <a:defRPr/>
            </a:pPr>
            <a:r>
              <a:rPr lang="en-US" altLang="en-US" dirty="0">
                <a:ea typeface="ＭＳ Ｐゴシック" panose="020B0600070205080204" pitchFamily="34" charset="-128"/>
              </a:rPr>
              <a:t>Accommodating resistance</a:t>
            </a:r>
          </a:p>
          <a:p>
            <a:pPr lvl="1" fontAlgn="auto">
              <a:spcAft>
                <a:spcPts val="0"/>
              </a:spcAft>
              <a:defRPr/>
            </a:pPr>
            <a:r>
              <a:rPr lang="en-US" altLang="en-US" dirty="0">
                <a:ea typeface="ＭＳ Ｐゴシック" panose="020B0600070205080204" pitchFamily="34" charset="-128"/>
              </a:rPr>
              <a:t>May also be called </a:t>
            </a:r>
            <a:r>
              <a:rPr lang="en-US" altLang="en-US" i="1" dirty="0">
                <a:ea typeface="ＭＳ Ｐゴシック" panose="020B0600070205080204" pitchFamily="34" charset="-128"/>
              </a:rPr>
              <a:t>semi-isokinetic resistance</a:t>
            </a:r>
            <a:endParaRPr lang="en-US" altLang="en-US" dirty="0">
              <a:ea typeface="ＭＳ Ｐゴシック" panose="020B0600070205080204" pitchFamily="34" charset="-128"/>
            </a:endParaRPr>
          </a:p>
          <a:p>
            <a:pPr lvl="1" fontAlgn="auto">
              <a:spcAft>
                <a:spcPts val="0"/>
              </a:spcAft>
              <a:defRPr/>
            </a:pPr>
            <a:r>
              <a:rPr lang="en-US" altLang="en-US" dirty="0">
                <a:ea typeface="ＭＳ Ｐゴシック" panose="020B0600070205080204" pitchFamily="34" charset="-128"/>
              </a:rPr>
              <a:t>Allows for the speed of movement or the isokinetic resistance to be controlled throughout the full ROM</a:t>
            </a:r>
          </a:p>
          <a:p>
            <a:pPr lvl="1" fontAlgn="auto">
              <a:spcAft>
                <a:spcPts val="0"/>
              </a:spcAft>
              <a:defRPr/>
            </a:pPr>
            <a:r>
              <a:rPr lang="en-US" altLang="en-US" dirty="0">
                <a:ea typeface="ＭＳ Ｐゴシック" panose="020B0600070205080204" pitchFamily="34" charset="-128"/>
              </a:rPr>
              <a:t>May not provide adequate training stimulus when compared to traditional resistance methods</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B34D9498-E92A-4E66-976E-B5D3959D5890}"/>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EAC886-9CF1-4AA8-AC15-BA848F198C6C}"/>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a:ea typeface="ＭＳ Ｐゴシック" panose="020B0600070205080204" pitchFamily="34" charset="-128"/>
            </a:endParaRPr>
          </a:p>
        </p:txBody>
      </p:sp>
      <p:sp>
        <p:nvSpPr>
          <p:cNvPr id="19459" name="Content Placeholder 2">
            <a:extLst>
              <a:ext uri="{FF2B5EF4-FFF2-40B4-BE49-F238E27FC236}">
                <a16:creationId xmlns:a16="http://schemas.microsoft.com/office/drawing/2014/main" id="{9F6EF827-7508-4A71-9415-F9BC53EB345C}"/>
              </a:ext>
            </a:extLst>
          </p:cNvPr>
          <p:cNvSpPr>
            <a:spLocks noGrp="1"/>
          </p:cNvSpPr>
          <p:nvPr>
            <p:ph idx="1"/>
          </p:nvPr>
        </p:nvSpPr>
        <p:spPr>
          <a:xfrm>
            <a:off x="571500" y="1981200"/>
            <a:ext cx="8051800" cy="3983038"/>
          </a:xfrm>
        </p:spPr>
        <p:txBody>
          <a:bodyPr rtlCol="0">
            <a:normAutofit/>
          </a:bodyPr>
          <a:lstStyle/>
          <a:p>
            <a:pPr fontAlgn="auto">
              <a:spcAft>
                <a:spcPts val="0"/>
              </a:spcAft>
              <a:defRPr/>
            </a:pPr>
            <a:r>
              <a:rPr lang="en-US" altLang="en-US" dirty="0">
                <a:ea typeface="ＭＳ Ｐゴシック" panose="020B0600070205080204" pitchFamily="34" charset="-128"/>
              </a:rPr>
              <a:t>Variable resistance</a:t>
            </a:r>
          </a:p>
          <a:p>
            <a:pPr lvl="1" fontAlgn="auto">
              <a:spcAft>
                <a:spcPts val="0"/>
              </a:spcAft>
              <a:defRPr/>
            </a:pPr>
            <a:r>
              <a:rPr lang="en-US" altLang="en-US" dirty="0">
                <a:ea typeface="ＭＳ Ｐゴシック" panose="020B0600070205080204" pitchFamily="34" charset="-128"/>
              </a:rPr>
              <a:t>Attempts to alter resistance so the muscle maximizes force throughout the full ROM</a:t>
            </a:r>
          </a:p>
          <a:p>
            <a:pPr lvl="1" fontAlgn="auto">
              <a:spcAft>
                <a:spcPts val="0"/>
              </a:spcAft>
              <a:defRPr/>
            </a:pPr>
            <a:r>
              <a:rPr lang="en-US" altLang="en-US" dirty="0">
                <a:ea typeface="ＭＳ Ｐゴシック" panose="020B0600070205080204" pitchFamily="34" charset="-128"/>
              </a:rPr>
              <a:t>Usually involves the use of chains or resistance bands</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a:p>
            <a:pPr marL="457200" lvl="1"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6C215EDC-03DE-451B-A43F-280D571EDE68}"/>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69D2A66E-EB7A-436D-B1B4-42361DF80FB7}"/>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a:ea typeface="ＭＳ Ｐゴシック" panose="020B0600070205080204" pitchFamily="34" charset="-128"/>
            </a:endParaRPr>
          </a:p>
        </p:txBody>
      </p:sp>
      <p:sp>
        <p:nvSpPr>
          <p:cNvPr id="20483" name="Content Placeholder 2">
            <a:extLst>
              <a:ext uri="{FF2B5EF4-FFF2-40B4-BE49-F238E27FC236}">
                <a16:creationId xmlns:a16="http://schemas.microsoft.com/office/drawing/2014/main" id="{C01F0E7B-64EC-40EF-AFA4-F98DD5488F1F}"/>
              </a:ext>
            </a:extLst>
          </p:cNvPr>
          <p:cNvSpPr>
            <a:spLocks noGrp="1"/>
          </p:cNvSpPr>
          <p:nvPr>
            <p:ph idx="1"/>
          </p:nvPr>
        </p:nvSpPr>
        <p:spPr>
          <a:xfrm>
            <a:off x="571500" y="1981200"/>
            <a:ext cx="8051800" cy="3724275"/>
          </a:xfrm>
        </p:spPr>
        <p:txBody>
          <a:bodyPr rtlCol="0">
            <a:normAutofit lnSpcReduction="10000"/>
          </a:bodyPr>
          <a:lstStyle/>
          <a:p>
            <a:pPr fontAlgn="auto">
              <a:spcAft>
                <a:spcPts val="0"/>
              </a:spcAft>
              <a:defRPr/>
            </a:pPr>
            <a:r>
              <a:rPr lang="en-US" altLang="en-US" dirty="0">
                <a:ea typeface="ＭＳ Ｐゴシック" panose="020B0600070205080204" pitchFamily="34" charset="-128"/>
              </a:rPr>
              <a:t>Chain-supplemented exercises</a:t>
            </a:r>
          </a:p>
          <a:p>
            <a:pPr lvl="1" fontAlgn="auto">
              <a:spcAft>
                <a:spcPts val="0"/>
              </a:spcAft>
              <a:defRPr/>
            </a:pPr>
            <a:r>
              <a:rPr lang="en-US" altLang="en-US" dirty="0">
                <a:ea typeface="ＭＳ Ｐゴシック" panose="020B0600070205080204" pitchFamily="34" charset="-128"/>
              </a:rPr>
              <a:t>Determining resistance with chains</a:t>
            </a:r>
          </a:p>
          <a:p>
            <a:pPr lvl="2" fontAlgn="auto">
              <a:spcAft>
                <a:spcPts val="0"/>
              </a:spcAft>
              <a:defRPr/>
            </a:pPr>
            <a:r>
              <a:rPr lang="en-US" altLang="en-US" dirty="0">
                <a:ea typeface="ＭＳ Ｐゴシック" panose="020B0600070205080204" pitchFamily="34" charset="-128"/>
              </a:rPr>
              <a:t>Determined by the structure, density, length, and diameter of the chain used</a:t>
            </a:r>
          </a:p>
          <a:p>
            <a:pPr lvl="2" fontAlgn="auto">
              <a:spcAft>
                <a:spcPts val="0"/>
              </a:spcAft>
              <a:defRPr/>
            </a:pPr>
            <a:r>
              <a:rPr lang="en-US" altLang="en-US" dirty="0">
                <a:ea typeface="ＭＳ Ｐゴシック" panose="020B0600070205080204" pitchFamily="34" charset="-128"/>
              </a:rPr>
              <a:t>Must determine the absolute chain resistance at the top and bottom of the movement, summate, and then average</a:t>
            </a:r>
          </a:p>
          <a:p>
            <a:pPr lvl="2" fontAlgn="auto">
              <a:spcAft>
                <a:spcPts val="0"/>
              </a:spcAft>
              <a:defRPr/>
            </a:pPr>
            <a:r>
              <a:rPr lang="en-US" altLang="en-US" dirty="0">
                <a:ea typeface="ＭＳ Ｐゴシック" panose="020B0600070205080204" pitchFamily="34" charset="-128"/>
              </a:rPr>
              <a:t>Should be used only with experienced athletes who have stable exercise technique </a:t>
            </a:r>
          </a:p>
          <a:p>
            <a:pPr lvl="2" fontAlgn="auto">
              <a:spcAft>
                <a:spcPts val="0"/>
              </a:spcAft>
              <a:defRPr/>
            </a:pPr>
            <a:endParaRPr lang="en-US" altLang="en-US"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C92EFB2F-8320-4721-B3F6-B8F501FE44F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port, floor, person, indoor&#10;&#10;Description generated with very high confidence">
            <a:extLst>
              <a:ext uri="{FF2B5EF4-FFF2-40B4-BE49-F238E27FC236}">
                <a16:creationId xmlns:a16="http://schemas.microsoft.com/office/drawing/2014/main" id="{1555F6CD-3ACB-44B0-B20B-34465A122D3F}"/>
              </a:ext>
            </a:extLst>
          </p:cNvPr>
          <p:cNvPicPr>
            <a:picLocks noChangeAspect="1"/>
          </p:cNvPicPr>
          <p:nvPr/>
        </p:nvPicPr>
        <p:blipFill>
          <a:blip r:embed="rId2"/>
          <a:stretch>
            <a:fillRect/>
          </a:stretch>
        </p:blipFill>
        <p:spPr>
          <a:xfrm>
            <a:off x="1209040" y="445929"/>
            <a:ext cx="7000240" cy="5021262"/>
          </a:xfrm>
          <a:prstGeom prst="rect">
            <a:avLst/>
          </a:prstGeom>
        </p:spPr>
      </p:pic>
    </p:spTree>
    <p:extLst>
      <p:ext uri="{BB962C8B-B14F-4D97-AF65-F5344CB8AC3E}">
        <p14:creationId xmlns:p14="http://schemas.microsoft.com/office/powerpoint/2010/main" val="537839254"/>
      </p:ext>
    </p:extLst>
  </p:cSld>
  <p:clrMapOvr>
    <a:masterClrMapping/>
  </p:clrMapOvr>
  <p:transition>
    <p:wipe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9D451FD-A719-4A04-B45F-C000F97AB1A2}"/>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a:ea typeface="ＭＳ Ｐゴシック" panose="020B0600070205080204" pitchFamily="34" charset="-128"/>
            </a:endParaRPr>
          </a:p>
        </p:txBody>
      </p:sp>
      <p:sp>
        <p:nvSpPr>
          <p:cNvPr id="21507" name="Content Placeholder 2">
            <a:extLst>
              <a:ext uri="{FF2B5EF4-FFF2-40B4-BE49-F238E27FC236}">
                <a16:creationId xmlns:a16="http://schemas.microsoft.com/office/drawing/2014/main" id="{0F456C16-7E6D-45B6-B5F8-A29320A71C02}"/>
              </a:ext>
            </a:extLst>
          </p:cNvPr>
          <p:cNvSpPr>
            <a:spLocks noGrp="1"/>
          </p:cNvSpPr>
          <p:nvPr>
            <p:ph idx="1"/>
          </p:nvPr>
        </p:nvSpPr>
        <p:spPr>
          <a:xfrm>
            <a:off x="571500" y="1981200"/>
            <a:ext cx="8051800" cy="3713163"/>
          </a:xfrm>
        </p:spPr>
        <p:txBody>
          <a:bodyPr rtlCol="0">
            <a:normAutofit lnSpcReduction="10000"/>
          </a:bodyPr>
          <a:lstStyle/>
          <a:p>
            <a:pPr fontAlgn="auto">
              <a:spcAft>
                <a:spcPts val="0"/>
              </a:spcAft>
              <a:defRPr/>
            </a:pPr>
            <a:r>
              <a:rPr lang="en-US" altLang="en-US" dirty="0">
                <a:ea typeface="ＭＳ Ｐゴシック" panose="020B0600070205080204" pitchFamily="34" charset="-128"/>
              </a:rPr>
              <a:t>Chain-supplemented exercises</a:t>
            </a:r>
          </a:p>
          <a:p>
            <a:pPr lvl="1" fontAlgn="auto">
              <a:spcAft>
                <a:spcPts val="0"/>
              </a:spcAft>
              <a:defRPr/>
            </a:pPr>
            <a:r>
              <a:rPr lang="en-US" altLang="en-US" dirty="0">
                <a:ea typeface="ＭＳ Ｐゴシック" panose="020B0600070205080204" pitchFamily="34" charset="-128"/>
              </a:rPr>
              <a:t>Applying chains to free weight exercises</a:t>
            </a:r>
          </a:p>
          <a:p>
            <a:pPr lvl="2" fontAlgn="auto">
              <a:spcAft>
                <a:spcPts val="0"/>
              </a:spcAft>
              <a:defRPr/>
            </a:pPr>
            <a:r>
              <a:rPr lang="en-US" altLang="en-US" dirty="0">
                <a:ea typeface="ＭＳ Ｐゴシック" panose="020B0600070205080204" pitchFamily="34" charset="-128"/>
              </a:rPr>
              <a:t>Chains can be allowed to touch the floor from a fully extended position or hung from a lighter chain. This allows for the chain to touch the floor only at the lowest portion of the lift. </a:t>
            </a:r>
          </a:p>
          <a:p>
            <a:pPr lvl="2" fontAlgn="auto">
              <a:spcAft>
                <a:spcPts val="0"/>
              </a:spcAft>
              <a:defRPr/>
            </a:pPr>
            <a:r>
              <a:rPr lang="en-US" altLang="en-US" dirty="0">
                <a:ea typeface="ＭＳ Ｐゴシック" panose="020B0600070205080204" pitchFamily="34" charset="-128"/>
              </a:rPr>
              <a:t>In turn, this can help to increase neuromuscular activation or cause a more rapid stretch–shortening cycle.</a:t>
            </a:r>
          </a:p>
          <a:p>
            <a:pPr lvl="2" fontAlgn="auto">
              <a:spcAft>
                <a:spcPts val="0"/>
              </a:spcAft>
              <a:defRPr/>
            </a:pPr>
            <a:endParaRPr lang="en-US" altLang="en-US"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E621524F-E920-46EB-B694-981EA46218FF}"/>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109477-A02A-412E-89AF-BDB80F22C453}"/>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Variable Resistance Training </a:t>
            </a:r>
            <a:br>
              <a:rPr lang="en-US" altLang="en-US">
                <a:ea typeface="ＭＳ Ｐゴシック" panose="020B0600070205080204" pitchFamily="34" charset="-128"/>
              </a:rPr>
            </a:br>
            <a:r>
              <a:rPr lang="en-US" altLang="en-US">
                <a:ea typeface="ＭＳ Ｐゴシック" panose="020B0600070205080204" pitchFamily="34" charset="-128"/>
              </a:rPr>
              <a:t>Methods</a:t>
            </a:r>
            <a:r>
              <a:rPr lang="en-US" altLang="en-US" i="1">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a:ea typeface="ＭＳ Ｐゴシック" panose="020B0600070205080204" pitchFamily="34" charset="-128"/>
            </a:endParaRPr>
          </a:p>
        </p:txBody>
      </p:sp>
      <p:sp>
        <p:nvSpPr>
          <p:cNvPr id="21507" name="Content Placeholder 2">
            <a:extLst>
              <a:ext uri="{FF2B5EF4-FFF2-40B4-BE49-F238E27FC236}">
                <a16:creationId xmlns:a16="http://schemas.microsoft.com/office/drawing/2014/main" id="{E10AF721-F977-4C3B-B9AC-C7A3652901B6}"/>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Resistance band exercises</a:t>
            </a:r>
          </a:p>
          <a:p>
            <a:pPr lvl="1"/>
            <a:r>
              <a:rPr lang="en-US" altLang="en-US">
                <a:ea typeface="ＭＳ Ｐゴシック" panose="020B0600070205080204" pitchFamily="34" charset="-128"/>
              </a:rPr>
              <a:t>Determining resistance with resistance bands</a:t>
            </a:r>
          </a:p>
          <a:p>
            <a:pPr lvl="2"/>
            <a:r>
              <a:rPr lang="en-US" altLang="en-US">
                <a:ea typeface="ＭＳ Ｐゴシック" panose="020B0600070205080204" pitchFamily="34" charset="-128"/>
              </a:rPr>
              <a:t>Based on Hooke’s law (tension = stiffness </a:t>
            </a:r>
            <a:r>
              <a:rPr lang="en-US" altLang="en-US">
                <a:ea typeface="ＭＳ Ｐゴシック" panose="020B0600070205080204" pitchFamily="34" charset="-128"/>
                <a:cs typeface="Arial" panose="020B0604020202020204" pitchFamily="34" charset="0"/>
              </a:rPr>
              <a:t>×</a:t>
            </a:r>
            <a:r>
              <a:rPr lang="en-US" altLang="en-US" b="1">
                <a:ea typeface="ＭＳ Ｐゴシック" panose="020B0600070205080204" pitchFamily="34" charset="-128"/>
              </a:rPr>
              <a:t> </a:t>
            </a:r>
            <a:r>
              <a:rPr lang="en-US" altLang="en-US">
                <a:ea typeface="ＭＳ Ｐゴシック" panose="020B0600070205080204" pitchFamily="34" charset="-128"/>
              </a:rPr>
              <a:t>deformation)</a:t>
            </a:r>
          </a:p>
          <a:p>
            <a:pPr lvl="2"/>
            <a:r>
              <a:rPr lang="en-US" altLang="en-US">
                <a:ea typeface="ＭＳ Ｐゴシック" panose="020B0600070205080204" pitchFamily="34" charset="-128"/>
              </a:rPr>
              <a:t>Must be aware that two supposedly equal resistance bands may have 3.2% to 5.2% difference, which could lead to an 8% to 19% difference in mean tension between the bands</a:t>
            </a:r>
          </a:p>
          <a:p>
            <a:pPr lvl="2"/>
            <a:r>
              <a:rPr lang="en-US" altLang="en-US">
                <a:ea typeface="ＭＳ Ｐゴシック" panose="020B0600070205080204" pitchFamily="34" charset="-128"/>
              </a:rPr>
              <a:t>Highest load experienced at the top position</a:t>
            </a:r>
          </a:p>
        </p:txBody>
      </p:sp>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able, indoor, sport, floor&#10;&#10;Description generated with very high confidence">
            <a:extLst>
              <a:ext uri="{FF2B5EF4-FFF2-40B4-BE49-F238E27FC236}">
                <a16:creationId xmlns:a16="http://schemas.microsoft.com/office/drawing/2014/main" id="{830FE5F7-D249-4AE7-AE56-45C0F368F05E}"/>
              </a:ext>
            </a:extLst>
          </p:cNvPr>
          <p:cNvPicPr>
            <a:picLocks noChangeAspect="1"/>
          </p:cNvPicPr>
          <p:nvPr/>
        </p:nvPicPr>
        <p:blipFill>
          <a:blip r:embed="rId2"/>
          <a:stretch>
            <a:fillRect/>
          </a:stretch>
        </p:blipFill>
        <p:spPr>
          <a:xfrm>
            <a:off x="1361440" y="585946"/>
            <a:ext cx="6451600" cy="4812348"/>
          </a:xfrm>
          <a:prstGeom prst="rect">
            <a:avLst/>
          </a:prstGeom>
        </p:spPr>
      </p:pic>
    </p:spTree>
    <p:extLst>
      <p:ext uri="{BB962C8B-B14F-4D97-AF65-F5344CB8AC3E}">
        <p14:creationId xmlns:p14="http://schemas.microsoft.com/office/powerpoint/2010/main" val="2251993683"/>
      </p:ext>
    </p:extLst>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building, man, ground, person&#10;&#10;Description generated with high confidence">
            <a:extLst>
              <a:ext uri="{FF2B5EF4-FFF2-40B4-BE49-F238E27FC236}">
                <a16:creationId xmlns:a16="http://schemas.microsoft.com/office/drawing/2014/main" id="{D4E9EE4C-298D-4C4D-A1EA-A7FFEB3874B7}"/>
              </a:ext>
            </a:extLst>
          </p:cNvPr>
          <p:cNvPicPr>
            <a:picLocks noChangeAspect="1"/>
          </p:cNvPicPr>
          <p:nvPr/>
        </p:nvPicPr>
        <p:blipFill>
          <a:blip r:embed="rId2"/>
          <a:stretch>
            <a:fillRect/>
          </a:stretch>
        </p:blipFill>
        <p:spPr>
          <a:xfrm>
            <a:off x="1381760" y="141446"/>
            <a:ext cx="5384800" cy="5366068"/>
          </a:xfrm>
          <a:prstGeom prst="rect">
            <a:avLst/>
          </a:prstGeom>
        </p:spPr>
      </p:pic>
    </p:spTree>
    <p:extLst>
      <p:ext uri="{BB962C8B-B14F-4D97-AF65-F5344CB8AC3E}">
        <p14:creationId xmlns:p14="http://schemas.microsoft.com/office/powerpoint/2010/main" val="1688748307"/>
      </p:ext>
    </p:extLst>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716F9B6-B892-401A-A4E7-429CEF25A74A}"/>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endParaRPr lang="en-US" altLang="en-US" sz="2400">
              <a:ea typeface="ＭＳ Ｐゴシック" panose="020B0600070205080204" pitchFamily="34" charset="-128"/>
            </a:endParaRPr>
          </a:p>
        </p:txBody>
      </p:sp>
      <p:sp>
        <p:nvSpPr>
          <p:cNvPr id="22531" name="Content Placeholder 2">
            <a:extLst>
              <a:ext uri="{FF2B5EF4-FFF2-40B4-BE49-F238E27FC236}">
                <a16:creationId xmlns:a16="http://schemas.microsoft.com/office/drawing/2014/main" id="{DFACAE24-446D-4011-BBDD-41A096D3FDE8}"/>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Nontraditional implement training is increasing in popularity.</a:t>
            </a:r>
          </a:p>
          <a:p>
            <a:endParaRPr lang="en-US" altLang="en-US" sz="600">
              <a:ea typeface="ＭＳ Ｐゴシック" panose="020B0600070205080204" pitchFamily="34" charset="-128"/>
            </a:endParaRPr>
          </a:p>
          <a:p>
            <a:r>
              <a:rPr lang="en-US" altLang="en-US">
                <a:ea typeface="ＭＳ Ｐゴシック" panose="020B0600070205080204" pitchFamily="34" charset="-128"/>
              </a:rPr>
              <a:t>There is currently relatively little research directly exploring the efficacy of these types of training methods.</a:t>
            </a:r>
          </a:p>
          <a:p>
            <a:pPr lvl="1"/>
            <a:endParaRPr lang="en-US" altLang="en-US">
              <a:ea typeface="ＭＳ Ｐゴシック" panose="020B0600070205080204" pitchFamily="34" charset="-128"/>
            </a:endParaRPr>
          </a:p>
        </p:txBody>
      </p:sp>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1F21743-BE4F-4021-9565-4435A8F415A8}"/>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23555" name="Content Placeholder 2">
            <a:extLst>
              <a:ext uri="{FF2B5EF4-FFF2-40B4-BE49-F238E27FC236}">
                <a16:creationId xmlns:a16="http://schemas.microsoft.com/office/drawing/2014/main" id="{A7CCE3B1-CA50-4F4D-A6C6-8044A6368207}"/>
              </a:ext>
            </a:extLst>
          </p:cNvPr>
          <p:cNvSpPr>
            <a:spLocks noGrp="1"/>
          </p:cNvSpPr>
          <p:nvPr>
            <p:ph idx="1"/>
          </p:nvPr>
        </p:nvSpPr>
        <p:spPr>
          <a:xfrm>
            <a:off x="571500" y="1981200"/>
            <a:ext cx="8051800" cy="4062413"/>
          </a:xfrm>
        </p:spPr>
        <p:txBody>
          <a:bodyPr rtlCol="0">
            <a:normAutofit/>
          </a:bodyPr>
          <a:lstStyle/>
          <a:p>
            <a:pPr fontAlgn="auto">
              <a:spcAft>
                <a:spcPts val="0"/>
              </a:spcAft>
              <a:defRPr/>
            </a:pPr>
            <a:r>
              <a:rPr lang="en-US" altLang="en-US" dirty="0">
                <a:ea typeface="ＭＳ Ｐゴシック" panose="020B0600070205080204" pitchFamily="34" charset="-128"/>
              </a:rPr>
              <a:t>Strongman training</a:t>
            </a:r>
          </a:p>
          <a:p>
            <a:pPr lvl="1" fontAlgn="auto">
              <a:spcAft>
                <a:spcPts val="0"/>
              </a:spcAft>
              <a:defRPr/>
            </a:pPr>
            <a:r>
              <a:rPr lang="en-US" altLang="en-US" dirty="0">
                <a:ea typeface="ＭＳ Ｐゴシック" panose="020B0600070205080204" pitchFamily="34" charset="-128"/>
              </a:rPr>
              <a:t>Tire flipping</a:t>
            </a:r>
          </a:p>
          <a:p>
            <a:pPr lvl="1" fontAlgn="auto">
              <a:spcAft>
                <a:spcPts val="0"/>
              </a:spcAft>
              <a:defRPr/>
            </a:pPr>
            <a:r>
              <a:rPr lang="en-US" altLang="en-US" dirty="0">
                <a:ea typeface="ＭＳ Ｐゴシック" panose="020B0600070205080204" pitchFamily="34" charset="-128"/>
              </a:rPr>
              <a:t>Log lifting</a:t>
            </a:r>
          </a:p>
          <a:p>
            <a:pPr lvl="1" fontAlgn="auto">
              <a:spcAft>
                <a:spcPts val="0"/>
              </a:spcAft>
              <a:defRPr/>
            </a:pPr>
            <a:r>
              <a:rPr lang="en-US" altLang="en-US" dirty="0">
                <a:ea typeface="ＭＳ Ｐゴシック" panose="020B0600070205080204" pitchFamily="34" charset="-128"/>
              </a:rPr>
              <a:t>Farmer’s walk</a:t>
            </a:r>
          </a:p>
          <a:p>
            <a:pPr lvl="1" fontAlgn="auto">
              <a:spcAft>
                <a:spcPts val="0"/>
              </a:spcAft>
              <a:defRPr/>
            </a:pPr>
            <a:endParaRPr lang="en-US" altLang="en-US" dirty="0">
              <a:ea typeface="ＭＳ Ｐゴシック" panose="020B0600070205080204" pitchFamily="34" charset="-128"/>
            </a:endParaRPr>
          </a:p>
          <a:p>
            <a:pPr lvl="2" fontAlgn="auto">
              <a:spcAft>
                <a:spcPts val="0"/>
              </a:spcAft>
              <a:defRPr/>
            </a:pPr>
            <a:endParaRPr lang="en-US" altLang="en-US"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lvl="2" fontAlgn="auto">
              <a:spcAft>
                <a:spcPts val="0"/>
              </a:spcAft>
              <a:defRPr/>
            </a:pPr>
            <a:endParaRPr lang="en-US" altLang="en-US" dirty="0">
              <a:ea typeface="ＭＳ Ｐゴシック" panose="020B0600070205080204" pitchFamily="34" charset="-128"/>
            </a:endParaRPr>
          </a:p>
          <a:p>
            <a:pPr marL="914400" lvl="2" indent="0" fontAlgn="auto">
              <a:spcAft>
                <a:spcPts val="0"/>
              </a:spcAft>
              <a:buFontTx/>
              <a:buNone/>
              <a:defRPr/>
            </a:pPr>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5A17AD22-B5DE-433E-85DF-3743FFFB759F}"/>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6EE80D7-7F57-43A0-9309-8D29FFE55EAC}"/>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23555" name="Content Placeholder 2">
            <a:extLst>
              <a:ext uri="{FF2B5EF4-FFF2-40B4-BE49-F238E27FC236}">
                <a16:creationId xmlns:a16="http://schemas.microsoft.com/office/drawing/2014/main" id="{82D7E20F-13DA-4541-B6A5-FD7690B1A203}"/>
              </a:ext>
            </a:extLst>
          </p:cNvPr>
          <p:cNvSpPr>
            <a:spLocks noGrp="1"/>
          </p:cNvSpPr>
          <p:nvPr>
            <p:ph idx="1"/>
          </p:nvPr>
        </p:nvSpPr>
        <p:spPr>
          <a:xfrm>
            <a:off x="571500" y="1981200"/>
            <a:ext cx="8051800" cy="3902075"/>
          </a:xfrm>
        </p:spPr>
        <p:txBody>
          <a:bodyPr rtlCol="0">
            <a:normAutofit/>
          </a:bodyPr>
          <a:lstStyle/>
          <a:p>
            <a:pPr fontAlgn="auto">
              <a:spcAft>
                <a:spcPts val="0"/>
              </a:spcAft>
              <a:defRPr/>
            </a:pPr>
            <a:r>
              <a:rPr lang="en-US" altLang="en-US" dirty="0">
                <a:ea typeface="ＭＳ Ｐゴシック" panose="020B0600070205080204" pitchFamily="34" charset="-128"/>
              </a:rPr>
              <a:t>Tire flipping</a:t>
            </a:r>
          </a:p>
          <a:p>
            <a:pPr lvl="1" fontAlgn="auto">
              <a:spcAft>
                <a:spcPts val="0"/>
              </a:spcAft>
              <a:defRPr/>
            </a:pPr>
            <a:r>
              <a:rPr lang="en-US" altLang="en-US" dirty="0">
                <a:ea typeface="ＭＳ Ｐゴシック" panose="020B0600070205080204" pitchFamily="34" charset="-128"/>
              </a:rPr>
              <a:t>Must select appropriate tire for an athlete based on body dimensions </a:t>
            </a:r>
          </a:p>
          <a:p>
            <a:pPr lvl="1" fontAlgn="auto">
              <a:spcAft>
                <a:spcPts val="0"/>
              </a:spcAft>
              <a:defRPr/>
            </a:pPr>
            <a:r>
              <a:rPr lang="en-US" altLang="en-US" dirty="0">
                <a:ea typeface="ＭＳ Ｐゴシック" panose="020B0600070205080204" pitchFamily="34" charset="-128"/>
              </a:rPr>
              <a:t>Can use sumo, backlift, and shoulders-against-the-tire techniques for completing the lift</a:t>
            </a:r>
          </a:p>
          <a:p>
            <a:pPr lvl="2" fontAlgn="auto">
              <a:spcAft>
                <a:spcPts val="0"/>
              </a:spcAft>
              <a:defRPr/>
            </a:pPr>
            <a:endParaRPr lang="en-US" altLang="en-US"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lvl="2" fontAlgn="auto">
              <a:spcAft>
                <a:spcPts val="0"/>
              </a:spcAft>
              <a:defRPr/>
            </a:pPr>
            <a:endParaRPr lang="en-US" altLang="en-US" dirty="0">
              <a:ea typeface="ＭＳ Ｐゴシック" panose="020B0600070205080204" pitchFamily="34" charset="-128"/>
            </a:endParaRPr>
          </a:p>
          <a:p>
            <a:pPr marL="914400" lvl="2" indent="0" fontAlgn="auto">
              <a:spcAft>
                <a:spcPts val="0"/>
              </a:spcAft>
              <a:buFontTx/>
              <a:buNone/>
              <a:defRPr/>
            </a:pPr>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B3044325-7147-4F59-BD3E-C4CDD9458BC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grass, photo, showing&#10;&#10;Description generated with very high confidence">
            <a:extLst>
              <a:ext uri="{FF2B5EF4-FFF2-40B4-BE49-F238E27FC236}">
                <a16:creationId xmlns:a16="http://schemas.microsoft.com/office/drawing/2014/main" id="{CCBF3770-FBF1-4477-9DB4-E8D2560814F8}"/>
              </a:ext>
            </a:extLst>
          </p:cNvPr>
          <p:cNvPicPr>
            <a:picLocks noChangeAspect="1"/>
          </p:cNvPicPr>
          <p:nvPr/>
        </p:nvPicPr>
        <p:blipFill>
          <a:blip r:embed="rId2"/>
          <a:stretch>
            <a:fillRect/>
          </a:stretch>
        </p:blipFill>
        <p:spPr>
          <a:xfrm>
            <a:off x="1239520" y="541020"/>
            <a:ext cx="6461760" cy="4841240"/>
          </a:xfrm>
          <a:prstGeom prst="rect">
            <a:avLst/>
          </a:prstGeom>
        </p:spPr>
      </p:pic>
    </p:spTree>
    <p:extLst>
      <p:ext uri="{BB962C8B-B14F-4D97-AF65-F5344CB8AC3E}">
        <p14:creationId xmlns:p14="http://schemas.microsoft.com/office/powerpoint/2010/main" val="4191447166"/>
      </p:ext>
    </p:extLst>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B602726-4DAF-4972-8AD9-D6A5E82C4363}"/>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AU" altLang="en-US" sz="2400">
              <a:ea typeface="ＭＳ Ｐゴシック" panose="020B0600070205080204" pitchFamily="34" charset="-128"/>
            </a:endParaRPr>
          </a:p>
        </p:txBody>
      </p:sp>
      <p:sp>
        <p:nvSpPr>
          <p:cNvPr id="27651" name="Content Placeholder 2">
            <a:extLst>
              <a:ext uri="{FF2B5EF4-FFF2-40B4-BE49-F238E27FC236}">
                <a16:creationId xmlns:a16="http://schemas.microsoft.com/office/drawing/2014/main" id="{CA4AC4A1-DD21-44B1-A037-12C52F811C0A}"/>
              </a:ext>
            </a:extLst>
          </p:cNvPr>
          <p:cNvSpPr>
            <a:spLocks noGrp="1"/>
          </p:cNvSpPr>
          <p:nvPr>
            <p:ph idx="1"/>
          </p:nvPr>
        </p:nvSpPr>
        <p:spPr>
          <a:xfrm>
            <a:off x="571500" y="1981200"/>
            <a:ext cx="8051800" cy="3932238"/>
          </a:xfrm>
        </p:spPr>
        <p:txBody>
          <a:bodyPr rtlCol="0">
            <a:normAutofit fontScale="92500" lnSpcReduction="20000"/>
          </a:bodyPr>
          <a:lstStyle/>
          <a:p>
            <a:pPr fontAlgn="auto">
              <a:spcAft>
                <a:spcPts val="0"/>
              </a:spcAft>
              <a:defRPr/>
            </a:pPr>
            <a:r>
              <a:rPr lang="en-US" altLang="en-US">
                <a:ea typeface="ＭＳ Ｐゴシック" panose="020B0600070205080204" pitchFamily="34" charset="-128"/>
              </a:rPr>
              <a:t>Tire flipping</a:t>
            </a:r>
          </a:p>
          <a:p>
            <a:pPr lvl="1" fontAlgn="auto">
              <a:spcAft>
                <a:spcPts val="0"/>
              </a:spcAft>
              <a:defRPr/>
            </a:pPr>
            <a:r>
              <a:rPr lang="en-US" altLang="en-US">
                <a:ea typeface="ＭＳ Ｐゴシック" panose="020B0600070205080204" pitchFamily="34" charset="-128"/>
              </a:rPr>
              <a:t>Common technical flaws and corrections</a:t>
            </a:r>
          </a:p>
          <a:p>
            <a:pPr lvl="2" fontAlgn="auto">
              <a:spcAft>
                <a:spcPts val="0"/>
              </a:spcAft>
              <a:defRPr/>
            </a:pPr>
            <a:r>
              <a:rPr lang="en-US" altLang="en-US" i="1">
                <a:ea typeface="ＭＳ Ｐゴシック" panose="020B0600070205080204" pitchFamily="34" charset="-128"/>
              </a:rPr>
              <a:t>Flaw: Placing the feet too close to the tire when initiating the movement.</a:t>
            </a:r>
            <a:r>
              <a:rPr lang="en-US" altLang="en-US">
                <a:ea typeface="ＭＳ Ｐゴシック" panose="020B0600070205080204" pitchFamily="34" charset="-128"/>
              </a:rPr>
              <a:t> When this occurs, athletes often have to round their back and position their knees close to their chest in order to initiate the movement. </a:t>
            </a:r>
          </a:p>
          <a:p>
            <a:pPr lvl="2" fontAlgn="auto">
              <a:spcAft>
                <a:spcPts val="0"/>
              </a:spcAft>
              <a:defRPr/>
            </a:pPr>
            <a:r>
              <a:rPr lang="en-US" altLang="en-US" i="1">
                <a:ea typeface="ＭＳ Ｐゴシック" panose="020B0600070205080204" pitchFamily="34" charset="-128"/>
              </a:rPr>
              <a:t>Correction:</a:t>
            </a:r>
            <a:r>
              <a:rPr lang="en-US" altLang="en-US">
                <a:ea typeface="ＭＳ Ｐゴシック" panose="020B0600070205080204" pitchFamily="34" charset="-128"/>
              </a:rPr>
              <a:t> Have the athlete move the feet away from the tire and instruct him or her to raise the chest while contracting the musculature of the lower back.</a:t>
            </a:r>
          </a:p>
          <a:p>
            <a:pPr marL="1371600" lvl="3" indent="0" fontAlgn="auto">
              <a:spcAft>
                <a:spcPts val="0"/>
              </a:spcAft>
              <a:buFontTx/>
              <a:buNone/>
              <a:defRPr/>
            </a:pPr>
            <a:r>
              <a:rPr lang="en-US" altLang="en-US" i="1">
                <a:ea typeface="ＭＳ Ｐゴシック" panose="020B0600070205080204" pitchFamily="34" charset="-128"/>
              </a:rPr>
              <a:t>						</a:t>
            </a:r>
          </a:p>
          <a:p>
            <a:pPr marL="1371600" lvl="3" indent="0" fontAlgn="auto">
              <a:spcAft>
                <a:spcPts val="0"/>
              </a:spcAft>
              <a:buFontTx/>
              <a:buNone/>
              <a:defRPr/>
            </a:pPr>
            <a:endParaRPr lang="en-US" altLang="en-US" sz="1400" i="1">
              <a:ea typeface="ＭＳ Ｐゴシック" panose="020B0600070205080204" pitchFamily="34" charset="-128"/>
            </a:endParaRPr>
          </a:p>
          <a:p>
            <a:pPr marL="1371600" lvl="3" indent="0" fontAlgn="auto">
              <a:spcAft>
                <a:spcPts val="0"/>
              </a:spcAft>
              <a:buFontTx/>
              <a:buNone/>
              <a:defRPr/>
            </a:pPr>
            <a:r>
              <a:rPr lang="en-US" altLang="en-US" sz="1400" i="1">
                <a:ea typeface="ＭＳ Ｐゴシック" panose="020B0600070205080204" pitchFamily="34" charset="-128"/>
              </a:rPr>
              <a:t>						</a:t>
            </a:r>
            <a:endParaRPr lang="en-AU"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0CD0140D-2E2D-4FB0-90A9-00718E6F84A1}"/>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D6EEF5E-FF58-4C9D-A874-6D2EF9FB90BB}"/>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AU" altLang="en-US">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7C8F68A5-9CF5-47FC-92DF-98685509B47F}"/>
              </a:ext>
            </a:extLst>
          </p:cNvPr>
          <p:cNvSpPr>
            <a:spLocks noGrp="1"/>
          </p:cNvSpPr>
          <p:nvPr>
            <p:ph idx="1"/>
          </p:nvPr>
        </p:nvSpPr>
        <p:spPr>
          <a:xfrm>
            <a:off x="571500" y="1981200"/>
            <a:ext cx="8051800" cy="3941763"/>
          </a:xfrm>
        </p:spPr>
        <p:txBody>
          <a:bodyPr rtlCol="0">
            <a:normAutofit fontScale="92500" lnSpcReduction="10000"/>
          </a:bodyPr>
          <a:lstStyle/>
          <a:p>
            <a:pPr fontAlgn="auto">
              <a:spcAft>
                <a:spcPts val="0"/>
              </a:spcAft>
              <a:defRPr/>
            </a:pPr>
            <a:r>
              <a:rPr lang="en-US" dirty="0"/>
              <a:t>Tire flipping</a:t>
            </a:r>
          </a:p>
          <a:p>
            <a:pPr lvl="1" fontAlgn="auto">
              <a:spcAft>
                <a:spcPts val="0"/>
              </a:spcAft>
              <a:defRPr/>
            </a:pPr>
            <a:r>
              <a:rPr lang="en-US" dirty="0"/>
              <a:t>Common technical flaws and corrections</a:t>
            </a:r>
          </a:p>
          <a:p>
            <a:pPr lvl="2" fontAlgn="auto">
              <a:spcAft>
                <a:spcPts val="0"/>
              </a:spcAft>
              <a:defRPr/>
            </a:pPr>
            <a:r>
              <a:rPr lang="en-US" i="1" dirty="0"/>
              <a:t>Flaw: Hips rise faster than the shoulders during the initial pushing motion.</a:t>
            </a:r>
            <a:r>
              <a:rPr lang="en-US" dirty="0"/>
              <a:t> This flaw is very similar to what can be seen during traditional deadlifting with incorrect technique. </a:t>
            </a:r>
          </a:p>
          <a:p>
            <a:pPr lvl="2" fontAlgn="auto">
              <a:spcAft>
                <a:spcPts val="0"/>
              </a:spcAft>
              <a:defRPr/>
            </a:pPr>
            <a:r>
              <a:rPr lang="en-US" i="1" dirty="0"/>
              <a:t>Correction:</a:t>
            </a:r>
            <a:r>
              <a:rPr lang="en-US" dirty="0"/>
              <a:t> Instruct athletes to keep their hips low and drive the tire forward rather than lifting it. Additionally, coaches should encourage the athlete to keep the hips slightly below the shoulders during this movement.</a:t>
            </a:r>
          </a:p>
          <a:p>
            <a:pPr lvl="3" fontAlgn="auto">
              <a:spcAft>
                <a:spcPts val="0"/>
              </a:spcAft>
              <a:defRPr/>
            </a:pPr>
            <a:endParaRPr lang="en-US" sz="600" dirty="0"/>
          </a:p>
          <a:p>
            <a:pPr marL="1371600" lvl="3" indent="0" algn="r" fontAlgn="auto">
              <a:spcAft>
                <a:spcPts val="0"/>
              </a:spcAft>
              <a:buFontTx/>
              <a:buNone/>
              <a:defRPr/>
            </a:pPr>
            <a:endParaRPr lang="en-US" sz="1400" i="1" dirty="0"/>
          </a:p>
          <a:p>
            <a:pPr marL="1371600" lvl="3" indent="0" algn="r" fontAlgn="auto">
              <a:spcAft>
                <a:spcPts val="0"/>
              </a:spcAft>
              <a:buFontTx/>
              <a:buNone/>
              <a:defRPr/>
            </a:pPr>
            <a:endParaRPr lang="en-US" sz="1400" i="1" dirty="0"/>
          </a:p>
        </p:txBody>
      </p:sp>
      <p:sp>
        <p:nvSpPr>
          <p:cNvPr id="5" name="Rectangle 3">
            <a:extLst>
              <a:ext uri="{FF2B5EF4-FFF2-40B4-BE49-F238E27FC236}">
                <a16:creationId xmlns:a16="http://schemas.microsoft.com/office/drawing/2014/main" id="{8BA318ED-38AA-4365-85B3-F39FF547D262}"/>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8B51AE9A-B89B-408A-AE4E-3179E4F3251B}"/>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AU" altLang="en-US">
              <a:ea typeface="ＭＳ Ｐゴシック" panose="020B0600070205080204" pitchFamily="34" charset="-128"/>
            </a:endParaRPr>
          </a:p>
        </p:txBody>
      </p:sp>
      <p:sp>
        <p:nvSpPr>
          <p:cNvPr id="29699" name="Content Placeholder 2">
            <a:extLst>
              <a:ext uri="{FF2B5EF4-FFF2-40B4-BE49-F238E27FC236}">
                <a16:creationId xmlns:a16="http://schemas.microsoft.com/office/drawing/2014/main" id="{A0050067-8E20-4BB6-B1BD-34B97975E070}"/>
              </a:ext>
            </a:extLst>
          </p:cNvPr>
          <p:cNvSpPr>
            <a:spLocks noGrp="1"/>
          </p:cNvSpPr>
          <p:nvPr>
            <p:ph idx="1"/>
          </p:nvPr>
        </p:nvSpPr>
        <p:spPr>
          <a:xfrm>
            <a:off x="571500" y="1981200"/>
            <a:ext cx="8051800" cy="4002088"/>
          </a:xfrm>
        </p:spPr>
        <p:txBody>
          <a:bodyPr rtlCol="0">
            <a:normAutofit fontScale="92500"/>
          </a:bodyPr>
          <a:lstStyle/>
          <a:p>
            <a:pPr fontAlgn="auto">
              <a:spcAft>
                <a:spcPts val="0"/>
              </a:spcAft>
              <a:defRPr/>
            </a:pPr>
            <a:r>
              <a:rPr lang="en-US" altLang="en-US">
                <a:ea typeface="ＭＳ Ｐゴシック" panose="020B0600070205080204" pitchFamily="34" charset="-128"/>
              </a:rPr>
              <a:t>Tire flipping</a:t>
            </a:r>
          </a:p>
          <a:p>
            <a:pPr lvl="1" fontAlgn="auto">
              <a:spcAft>
                <a:spcPts val="0"/>
              </a:spcAft>
              <a:defRPr/>
            </a:pPr>
            <a:r>
              <a:rPr lang="en-US" altLang="en-US">
                <a:ea typeface="ＭＳ Ｐゴシック" panose="020B0600070205080204" pitchFamily="34" charset="-128"/>
              </a:rPr>
              <a:t>Common technical flaws and corrections</a:t>
            </a:r>
          </a:p>
          <a:p>
            <a:pPr lvl="2" fontAlgn="auto">
              <a:spcAft>
                <a:spcPts val="0"/>
              </a:spcAft>
              <a:defRPr/>
            </a:pPr>
            <a:r>
              <a:rPr lang="en-AU" altLang="en-US" i="1">
                <a:ea typeface="ＭＳ Ｐゴシック" panose="020B0600070205080204" pitchFamily="34" charset="-128"/>
              </a:rPr>
              <a:t>Flaw: A lifting motion is used instead of a pushing motion.</a:t>
            </a:r>
            <a:r>
              <a:rPr lang="en-AU" altLang="en-US">
                <a:ea typeface="ＭＳ Ｐゴシック" panose="020B0600070205080204" pitchFamily="34" charset="-128"/>
              </a:rPr>
              <a:t> With heavier tires, this motion reduces the lifting speed as the tire will lose momentum, forcing the athlete to “muscle” the tire over. This is extremely dangerous and should be corrected immediately.</a:t>
            </a:r>
            <a:r>
              <a:rPr lang="en-AU" altLang="en-US" i="1">
                <a:ea typeface="ＭＳ Ｐゴシック" panose="020B0600070205080204" pitchFamily="34" charset="-128"/>
              </a:rPr>
              <a:t> </a:t>
            </a:r>
          </a:p>
          <a:p>
            <a:pPr lvl="2" fontAlgn="auto">
              <a:spcAft>
                <a:spcPts val="0"/>
              </a:spcAft>
              <a:defRPr/>
            </a:pPr>
            <a:r>
              <a:rPr lang="en-AU" altLang="en-US" i="1">
                <a:ea typeface="ＭＳ Ｐゴシック" panose="020B0600070205080204" pitchFamily="34" charset="-128"/>
              </a:rPr>
              <a:t>Correction: </a:t>
            </a:r>
            <a:r>
              <a:rPr lang="en-AU" altLang="en-US">
                <a:ea typeface="ＭＳ Ｐゴシック" panose="020B0600070205080204" pitchFamily="34" charset="-128"/>
              </a:rPr>
              <a:t>Drive the tire forward and move forward with the tire as it is elevated. </a:t>
            </a:r>
            <a:r>
              <a:rPr lang="en-US" altLang="en-US" i="1">
                <a:ea typeface="ＭＳ Ｐゴシック" panose="020B0600070205080204" pitchFamily="34" charset="-128"/>
              </a:rPr>
              <a:t>					</a:t>
            </a:r>
          </a:p>
          <a:p>
            <a:pPr marL="1371600" lvl="3" indent="0" algn="r" fontAlgn="auto">
              <a:spcAft>
                <a:spcPts val="0"/>
              </a:spcAft>
              <a:buFontTx/>
              <a:buNone/>
              <a:defRPr/>
            </a:pPr>
            <a:endParaRPr lang="en-US" altLang="en-US" sz="1400" i="1">
              <a:ea typeface="ＭＳ Ｐゴシック" panose="020B0600070205080204" pitchFamily="34" charset="-128"/>
            </a:endParaRPr>
          </a:p>
        </p:txBody>
      </p:sp>
      <p:sp>
        <p:nvSpPr>
          <p:cNvPr id="4" name="Rectangle 3">
            <a:extLst>
              <a:ext uri="{FF2B5EF4-FFF2-40B4-BE49-F238E27FC236}">
                <a16:creationId xmlns:a16="http://schemas.microsoft.com/office/drawing/2014/main" id="{26B4E6A5-C524-453E-94B1-2DEB6BB284C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46375E94-1BC6-4DEA-AD8E-C644A41EEB75}"/>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27651" name="Content Placeholder 2">
            <a:extLst>
              <a:ext uri="{FF2B5EF4-FFF2-40B4-BE49-F238E27FC236}">
                <a16:creationId xmlns:a16="http://schemas.microsoft.com/office/drawing/2014/main" id="{941672B4-FDC8-430E-83B7-BA09328C90B5}"/>
              </a:ext>
            </a:extLst>
          </p:cNvPr>
          <p:cNvSpPr>
            <a:spLocks noGrp="1"/>
          </p:cNvSpPr>
          <p:nvPr>
            <p:ph idx="1"/>
          </p:nvPr>
        </p:nvSpPr>
        <p:spPr>
          <a:xfrm>
            <a:off x="571500" y="1981200"/>
            <a:ext cx="8051800" cy="3883025"/>
          </a:xfrm>
        </p:spPr>
        <p:txBody>
          <a:bodyPr rtlCol="0">
            <a:normAutofit/>
          </a:bodyPr>
          <a:lstStyle/>
          <a:p>
            <a:pPr fontAlgn="auto">
              <a:spcAft>
                <a:spcPts val="0"/>
              </a:spcAft>
              <a:defRPr/>
            </a:pPr>
            <a:r>
              <a:rPr lang="en-US" altLang="en-US" dirty="0">
                <a:ea typeface="ＭＳ Ｐゴシック" panose="020B0600070205080204" pitchFamily="34" charset="-128"/>
              </a:rPr>
              <a:t>Log lifting</a:t>
            </a:r>
          </a:p>
          <a:p>
            <a:pPr lvl="1" fontAlgn="auto">
              <a:spcAft>
                <a:spcPts val="0"/>
              </a:spcAft>
              <a:defRPr/>
            </a:pPr>
            <a:r>
              <a:rPr lang="en-US" altLang="en-US" dirty="0">
                <a:ea typeface="ＭＳ Ｐゴシック" panose="020B0600070205080204" pitchFamily="34" charset="-128"/>
              </a:rPr>
              <a:t>Logs are typically designed to have weight added to their end </a:t>
            </a:r>
            <a:r>
              <a:rPr lang="en-AU" altLang="en-US" dirty="0">
                <a:ea typeface="ＭＳ Ｐゴシック" panose="020B0600070205080204" pitchFamily="34" charset="-128"/>
              </a:rPr>
              <a:t>while offering a midrange grip support to accommodate a pronated grip position.</a:t>
            </a:r>
          </a:p>
          <a:p>
            <a:pPr lvl="1" fontAlgn="auto">
              <a:spcAft>
                <a:spcPts val="0"/>
              </a:spcAft>
              <a:defRPr/>
            </a:pPr>
            <a:r>
              <a:rPr lang="en-US" altLang="en-US" dirty="0">
                <a:ea typeface="ＭＳ Ｐゴシック" panose="020B0600070205080204" pitchFamily="34" charset="-128"/>
              </a:rPr>
              <a:t>Very little research has explored the effectiveness of or the best way to use this type of loading. </a:t>
            </a:r>
          </a:p>
          <a:p>
            <a:pPr lvl="2" fontAlgn="auto">
              <a:spcAft>
                <a:spcPts val="0"/>
              </a:spcAft>
              <a:defRPr/>
            </a:pPr>
            <a:endParaRPr lang="en-US" altLang="en-US"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a:p>
            <a:pPr marL="914400" lvl="2" indent="0" algn="r" fontAlgn="auto">
              <a:spcAft>
                <a:spcPts val="0"/>
              </a:spcAft>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31625F83-E245-4FE6-BEAC-271DF96D357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grass, tree, photo, outdoor&#10;&#10;Description generated with very high confidence">
            <a:extLst>
              <a:ext uri="{FF2B5EF4-FFF2-40B4-BE49-F238E27FC236}">
                <a16:creationId xmlns:a16="http://schemas.microsoft.com/office/drawing/2014/main" id="{9C46691A-2B68-4C32-BD0D-6D42B4F5A065}"/>
              </a:ext>
            </a:extLst>
          </p:cNvPr>
          <p:cNvPicPr>
            <a:picLocks noChangeAspect="1"/>
          </p:cNvPicPr>
          <p:nvPr/>
        </p:nvPicPr>
        <p:blipFill>
          <a:blip r:embed="rId2"/>
          <a:stretch>
            <a:fillRect/>
          </a:stretch>
        </p:blipFill>
        <p:spPr>
          <a:xfrm>
            <a:off x="944880" y="347980"/>
            <a:ext cx="6807200" cy="5105400"/>
          </a:xfrm>
          <a:prstGeom prst="rect">
            <a:avLst/>
          </a:prstGeom>
        </p:spPr>
      </p:pic>
    </p:spTree>
    <p:extLst>
      <p:ext uri="{BB962C8B-B14F-4D97-AF65-F5344CB8AC3E}">
        <p14:creationId xmlns:p14="http://schemas.microsoft.com/office/powerpoint/2010/main" val="1680156757"/>
      </p:ext>
    </p:extLst>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76116FC-4695-4630-AA02-E542FA9F8894}"/>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31747" name="Content Placeholder 2">
            <a:extLst>
              <a:ext uri="{FF2B5EF4-FFF2-40B4-BE49-F238E27FC236}">
                <a16:creationId xmlns:a16="http://schemas.microsoft.com/office/drawing/2014/main" id="{0AF820CC-D6B3-47DF-8409-7923771BCB31}"/>
              </a:ext>
            </a:extLst>
          </p:cNvPr>
          <p:cNvSpPr>
            <a:spLocks noGrp="1"/>
          </p:cNvSpPr>
          <p:nvPr>
            <p:ph idx="1"/>
          </p:nvPr>
        </p:nvSpPr>
        <p:spPr>
          <a:xfrm>
            <a:off x="571500" y="1981200"/>
            <a:ext cx="8051800" cy="3663950"/>
          </a:xfrm>
        </p:spPr>
        <p:txBody>
          <a:bodyPr rtlCol="0">
            <a:normAutofit fontScale="92500"/>
          </a:bodyPr>
          <a:lstStyle/>
          <a:p>
            <a:pPr fontAlgn="auto">
              <a:spcAft>
                <a:spcPts val="0"/>
              </a:spcAft>
              <a:defRPr/>
            </a:pPr>
            <a:r>
              <a:rPr lang="en-US" altLang="en-US" dirty="0">
                <a:ea typeface="ＭＳ Ｐゴシック" panose="020B0600070205080204" pitchFamily="34" charset="-128"/>
              </a:rPr>
              <a:t>Farmer’s walk</a:t>
            </a:r>
          </a:p>
          <a:p>
            <a:pPr lvl="1" fontAlgn="auto">
              <a:spcAft>
                <a:spcPts val="0"/>
              </a:spcAft>
              <a:defRPr/>
            </a:pPr>
            <a:r>
              <a:rPr lang="en-US" altLang="en-US" dirty="0">
                <a:ea typeface="ＭＳ Ｐゴシック" panose="020B0600070205080204" pitchFamily="34" charset="-128"/>
              </a:rPr>
              <a:t>Athlete holds a load in each hand while walking forward</a:t>
            </a:r>
          </a:p>
          <a:p>
            <a:pPr lvl="1" fontAlgn="auto">
              <a:spcAft>
                <a:spcPts val="0"/>
              </a:spcAft>
              <a:defRPr/>
            </a:pPr>
            <a:r>
              <a:rPr lang="en-US" altLang="en-US" dirty="0">
                <a:ea typeface="ＭＳ Ｐゴシック" panose="020B0600070205080204" pitchFamily="34" charset="-128"/>
              </a:rPr>
              <a:t>Offers a unique activation pattern for the core and may help to increase grip strength, back endurance, and total body anaerobic endurance</a:t>
            </a:r>
          </a:p>
          <a:p>
            <a:pPr lvl="1" fontAlgn="auto">
              <a:spcAft>
                <a:spcPts val="0"/>
              </a:spcAft>
              <a:defRPr/>
            </a:pPr>
            <a:r>
              <a:rPr lang="en-US" altLang="en-US" dirty="0">
                <a:ea typeface="ＭＳ Ｐゴシック" panose="020B0600070205080204" pitchFamily="34" charset="-128"/>
              </a:rPr>
              <a:t>Should be used only with athletes possessing high levels of strength</a:t>
            </a:r>
          </a:p>
          <a:p>
            <a:pPr lvl="2" fontAlgn="auto">
              <a:spcAft>
                <a:spcPts val="0"/>
              </a:spcAft>
              <a:defRPr/>
            </a:pPr>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9CFD3064-9D9F-49AB-A0C8-042C28D47F0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648A1C2-C0C5-45DB-BEDF-32205E1AEBF2}"/>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r>
              <a:rPr lang="en-US" altLang="en-US" sz="2400" i="1">
                <a:ea typeface="ＭＳ Ｐゴシック" panose="020B0600070205080204" pitchFamily="34" charset="-128"/>
              </a:rPr>
              <a:t> (continued)</a:t>
            </a:r>
            <a:endParaRPr lang="en-US" altLang="en-US">
              <a:ea typeface="ＭＳ Ｐゴシック" panose="020B0600070205080204" pitchFamily="34" charset="-128"/>
            </a:endParaRPr>
          </a:p>
        </p:txBody>
      </p:sp>
      <p:sp>
        <p:nvSpPr>
          <p:cNvPr id="32771" name="Content Placeholder 2">
            <a:extLst>
              <a:ext uri="{FF2B5EF4-FFF2-40B4-BE49-F238E27FC236}">
                <a16:creationId xmlns:a16="http://schemas.microsoft.com/office/drawing/2014/main" id="{B23CE19A-B82D-4A90-B292-20E3D1B53A30}"/>
              </a:ext>
            </a:extLst>
          </p:cNvPr>
          <p:cNvSpPr>
            <a:spLocks noGrp="1"/>
          </p:cNvSpPr>
          <p:nvPr>
            <p:ph idx="1"/>
          </p:nvPr>
        </p:nvSpPr>
        <p:spPr>
          <a:xfrm>
            <a:off x="571500" y="1981200"/>
            <a:ext cx="8051800" cy="3355975"/>
          </a:xfrm>
        </p:spPr>
        <p:txBody>
          <a:bodyPr rtlCol="0">
            <a:normAutofit fontScale="85000" lnSpcReduction="20000"/>
          </a:bodyPr>
          <a:lstStyle/>
          <a:p>
            <a:pPr fontAlgn="auto">
              <a:spcAft>
                <a:spcPts val="0"/>
              </a:spcAft>
              <a:defRPr/>
            </a:pPr>
            <a:r>
              <a:rPr lang="en-US" altLang="en-US" dirty="0">
                <a:ea typeface="ＭＳ Ｐゴシック" panose="020B0600070205080204" pitchFamily="34" charset="-128"/>
              </a:rPr>
              <a:t>Kettlebell training</a:t>
            </a:r>
          </a:p>
          <a:p>
            <a:pPr lvl="1" fontAlgn="auto">
              <a:spcAft>
                <a:spcPts val="0"/>
              </a:spcAft>
              <a:defRPr/>
            </a:pPr>
            <a:r>
              <a:rPr lang="en-US" altLang="en-US" dirty="0">
                <a:ea typeface="ＭＳ Ｐゴシック" panose="020B0600070205080204" pitchFamily="34" charset="-128"/>
              </a:rPr>
              <a:t>Can have a positive impact on cardiovascular fitness, though not as much as traditional aerobic exercise</a:t>
            </a:r>
          </a:p>
          <a:p>
            <a:pPr lvl="1" fontAlgn="auto">
              <a:spcAft>
                <a:spcPts val="0"/>
              </a:spcAft>
              <a:defRPr/>
            </a:pPr>
            <a:r>
              <a:rPr lang="en-US" altLang="en-US" dirty="0">
                <a:ea typeface="ＭＳ Ｐゴシック" panose="020B0600070205080204" pitchFamily="34" charset="-128"/>
              </a:rPr>
              <a:t>Can offer strength gains, but typically much lower than those seen with traditional resistance training </a:t>
            </a:r>
          </a:p>
          <a:p>
            <a:pPr fontAlgn="auto">
              <a:spcAft>
                <a:spcPts val="0"/>
              </a:spcAft>
              <a:defRPr/>
            </a:pPr>
            <a:r>
              <a:rPr lang="en-US" altLang="en-US" dirty="0">
                <a:ea typeface="ＭＳ Ｐゴシック" panose="020B0600070205080204" pitchFamily="34" charset="-128"/>
              </a:rPr>
              <a:t>Figures 16.5 and 16.6 (next slide)</a:t>
            </a:r>
          </a:p>
          <a:p>
            <a:pPr lvl="1" fontAlgn="auto">
              <a:spcAft>
                <a:spcPts val="0"/>
              </a:spcAft>
              <a:defRPr/>
            </a:pPr>
            <a:r>
              <a:rPr lang="en-US" altLang="en-US" dirty="0">
                <a:ea typeface="ＭＳ Ｐゴシック" panose="020B0600070205080204" pitchFamily="34" charset="-128"/>
              </a:rPr>
              <a:t>Cast iron class kettlebells</a:t>
            </a:r>
          </a:p>
          <a:p>
            <a:pPr lvl="1" fontAlgn="auto">
              <a:spcAft>
                <a:spcPts val="0"/>
              </a:spcAft>
              <a:defRPr/>
            </a:pPr>
            <a:r>
              <a:rPr lang="en-US" altLang="en-US" dirty="0">
                <a:ea typeface="ＭＳ Ｐゴシック" panose="020B0600070205080204" pitchFamily="34" charset="-128"/>
              </a:rPr>
              <a:t>Competition kettlebells</a:t>
            </a:r>
          </a:p>
          <a:p>
            <a:pPr lvl="2" fontAlgn="auto">
              <a:spcAft>
                <a:spcPts val="0"/>
              </a:spcAft>
              <a:defRPr/>
            </a:pPr>
            <a:endParaRPr lang="en-US" altLang="en-US" sz="600" dirty="0">
              <a:ea typeface="ＭＳ Ｐゴシック" panose="020B0600070205080204" pitchFamily="34" charset="-128"/>
            </a:endParaRP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C1EFE66-A89B-4028-99E4-3028FAF886FA}"/>
              </a:ext>
            </a:extLst>
          </p:cNvPr>
          <p:cNvSpPr>
            <a:spLocks noGrp="1"/>
          </p:cNvSpPr>
          <p:nvPr>
            <p:ph type="title"/>
          </p:nvPr>
        </p:nvSpPr>
        <p:spPr/>
        <p:txBody>
          <a:bodyPr/>
          <a:lstStyle/>
          <a:p>
            <a:r>
              <a:rPr lang="en-US" altLang="en-US">
                <a:ea typeface="ＭＳ Ｐゴシック" panose="020B0600070205080204" pitchFamily="34" charset="-128"/>
              </a:rPr>
              <a:t>Figures 16.5 and 16.6</a:t>
            </a:r>
          </a:p>
        </p:txBody>
      </p:sp>
      <p:pic>
        <p:nvPicPr>
          <p:cNvPr id="31747" name="Content Placeholder 1">
            <a:extLst>
              <a:ext uri="{FF2B5EF4-FFF2-40B4-BE49-F238E27FC236}">
                <a16:creationId xmlns:a16="http://schemas.microsoft.com/office/drawing/2014/main" id="{C1AFD5CE-C6A4-4FCC-982B-713A1E7F376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5714" b="11443"/>
          <a:stretch>
            <a:fillRect/>
          </a:stretch>
        </p:blipFill>
        <p:spPr>
          <a:xfrm>
            <a:off x="1392238" y="471488"/>
            <a:ext cx="6191250" cy="2516187"/>
          </a:xfrm>
        </p:spPr>
      </p:pic>
      <p:pic>
        <p:nvPicPr>
          <p:cNvPr id="31748" name="Picture 2">
            <a:extLst>
              <a:ext uri="{FF2B5EF4-FFF2-40B4-BE49-F238E27FC236}">
                <a16:creationId xmlns:a16="http://schemas.microsoft.com/office/drawing/2014/main" id="{0D083AE3-270A-4107-9C9F-6A6A21F12997}"/>
              </a:ext>
            </a:extLst>
          </p:cNvPr>
          <p:cNvPicPr>
            <a:picLocks noChangeAspect="1"/>
          </p:cNvPicPr>
          <p:nvPr/>
        </p:nvPicPr>
        <p:blipFill>
          <a:blip r:embed="rId3">
            <a:extLst>
              <a:ext uri="{28A0092B-C50C-407E-A947-70E740481C1C}">
                <a14:useLocalDpi xmlns:a14="http://schemas.microsoft.com/office/drawing/2010/main" val="0"/>
              </a:ext>
            </a:extLst>
          </a:blip>
          <a:srcRect t="16270" b="11369"/>
          <a:stretch>
            <a:fillRect/>
          </a:stretch>
        </p:blipFill>
        <p:spPr bwMode="auto">
          <a:xfrm>
            <a:off x="1392238" y="3184525"/>
            <a:ext cx="6191250" cy="219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6DF85C8C-7EFE-4AC8-8E9F-F662D0A3FE25}"/>
              </a:ext>
            </a:extLst>
          </p:cNvPr>
          <p:cNvSpPr>
            <a:spLocks noGrp="1"/>
          </p:cNvSpPr>
          <p:nvPr>
            <p:ph type="title"/>
          </p:nvPr>
        </p:nvSpPr>
        <p:spPr/>
        <p:txBody>
          <a:bodyPr rtlCol="0">
            <a:normAutofit fontScale="90000"/>
          </a:bodyPr>
          <a:lstStyle/>
          <a:p>
            <a:pPr fontAlgn="auto">
              <a:spcAft>
                <a:spcPts val="0"/>
              </a:spcAft>
              <a:defRPr/>
            </a:pPr>
            <a:r>
              <a:rPr lang="en-US" altLang="en-US">
                <a:ea typeface="ＭＳ Ｐゴシック" panose="020B0600070205080204" pitchFamily="34" charset="-128"/>
              </a:rPr>
              <a:t>Nontraditional Implement Training Methods</a:t>
            </a:r>
            <a:endParaRPr lang="en-AU" altLang="en-US">
              <a:ea typeface="ＭＳ Ｐゴシック" panose="020B0600070205080204" pitchFamily="34" charset="-128"/>
            </a:endParaRPr>
          </a:p>
        </p:txBody>
      </p:sp>
      <p:sp>
        <p:nvSpPr>
          <p:cNvPr id="34819" name="Content Placeholder 2">
            <a:extLst>
              <a:ext uri="{FF2B5EF4-FFF2-40B4-BE49-F238E27FC236}">
                <a16:creationId xmlns:a16="http://schemas.microsoft.com/office/drawing/2014/main" id="{06BD5B10-5C08-4700-9D24-A4E7D043F624}"/>
              </a:ext>
            </a:extLst>
          </p:cNvPr>
          <p:cNvSpPr>
            <a:spLocks noGrp="1"/>
          </p:cNvSpPr>
          <p:nvPr>
            <p:ph idx="1"/>
          </p:nvPr>
        </p:nvSpPr>
        <p:spPr>
          <a:xfrm>
            <a:off x="457200" y="1600200"/>
            <a:ext cx="8229600" cy="3916363"/>
          </a:xfrm>
        </p:spPr>
        <p:txBody>
          <a:bodyPr rtlCol="0">
            <a:normAutofit fontScale="92500"/>
          </a:bodyPr>
          <a:lstStyle/>
          <a:p>
            <a:pPr fontAlgn="auto">
              <a:spcAft>
                <a:spcPts val="0"/>
              </a:spcAft>
              <a:defRPr/>
            </a:pPr>
            <a:r>
              <a:rPr lang="en-US" altLang="en-US">
                <a:ea typeface="ＭＳ Ｐゴシック" panose="020B0600070205080204" pitchFamily="34" charset="-128"/>
              </a:rPr>
              <a:t>Kettlebell training</a:t>
            </a:r>
          </a:p>
          <a:p>
            <a:pPr lvl="1" fontAlgn="auto">
              <a:spcAft>
                <a:spcPts val="0"/>
              </a:spcAft>
              <a:defRPr/>
            </a:pPr>
            <a:r>
              <a:rPr lang="en-US" altLang="en-US">
                <a:ea typeface="ＭＳ Ｐゴシック" panose="020B0600070205080204" pitchFamily="34" charset="-128"/>
              </a:rPr>
              <a:t>Selecting kettlebells</a:t>
            </a:r>
          </a:p>
          <a:p>
            <a:pPr lvl="2" fontAlgn="auto">
              <a:spcAft>
                <a:spcPts val="0"/>
              </a:spcAft>
              <a:defRPr/>
            </a:pPr>
            <a:r>
              <a:rPr lang="en-US" altLang="en-US">
                <a:ea typeface="ＭＳ Ｐゴシック" panose="020B0600070205080204" pitchFamily="34" charset="-128"/>
              </a:rPr>
              <a:t>Must choose either fixed- or adjustable-load kettlebells</a:t>
            </a:r>
          </a:p>
          <a:p>
            <a:pPr lvl="3" fontAlgn="auto">
              <a:spcAft>
                <a:spcPts val="0"/>
              </a:spcAft>
              <a:defRPr/>
            </a:pPr>
            <a:r>
              <a:rPr lang="en-US" altLang="en-US">
                <a:ea typeface="ＭＳ Ｐゴシック" panose="020B0600070205080204" pitchFamily="34" charset="-128"/>
              </a:rPr>
              <a:t>Fixed load requires multiple kettlebells across a range of loads to provide training variety</a:t>
            </a:r>
          </a:p>
          <a:p>
            <a:pPr lvl="2" fontAlgn="auto">
              <a:spcAft>
                <a:spcPts val="0"/>
              </a:spcAft>
              <a:defRPr/>
            </a:pPr>
            <a:r>
              <a:rPr lang="en-US" altLang="en-US">
                <a:ea typeface="ＭＳ Ｐゴシック" panose="020B0600070205080204" pitchFamily="34" charset="-128"/>
              </a:rPr>
              <a:t>Must also consider the handle of the kettlebell, as it is the major interface between the athlete and the kettlebell</a:t>
            </a:r>
          </a:p>
          <a:p>
            <a:pPr lvl="3" fontAlgn="auto">
              <a:spcAft>
                <a:spcPts val="0"/>
              </a:spcAft>
              <a:defRPr/>
            </a:pPr>
            <a:r>
              <a:rPr lang="en-US" altLang="en-US">
                <a:ea typeface="ＭＳ Ｐゴシック" panose="020B0600070205080204" pitchFamily="34" charset="-128"/>
              </a:rPr>
              <a:t>Diameter of the handle</a:t>
            </a:r>
          </a:p>
          <a:p>
            <a:pPr lvl="3" fontAlgn="auto">
              <a:spcAft>
                <a:spcPts val="0"/>
              </a:spcAft>
              <a:defRPr/>
            </a:pPr>
            <a:r>
              <a:rPr lang="en-US" altLang="en-US">
                <a:ea typeface="ＭＳ Ｐゴシック" panose="020B0600070205080204" pitchFamily="34" charset="-128"/>
              </a:rPr>
              <a:t>Handle surface</a:t>
            </a:r>
            <a:endParaRPr lang="en-AU" altLang="en-US">
              <a:ea typeface="ＭＳ Ｐゴシック" panose="020B0600070205080204" pitchFamily="34" charset="-128"/>
            </a:endParaRPr>
          </a:p>
        </p:txBody>
      </p:sp>
    </p:spTree>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 shot of a person&#10;&#10;Description generated with high confidence">
            <a:extLst>
              <a:ext uri="{FF2B5EF4-FFF2-40B4-BE49-F238E27FC236}">
                <a16:creationId xmlns:a16="http://schemas.microsoft.com/office/drawing/2014/main" id="{061E6934-9E10-4FB8-BAB7-EA5D3F0B288E}"/>
              </a:ext>
            </a:extLst>
          </p:cNvPr>
          <p:cNvPicPr>
            <a:picLocks noChangeAspect="1"/>
          </p:cNvPicPr>
          <p:nvPr/>
        </p:nvPicPr>
        <p:blipFill>
          <a:blip r:embed="rId2"/>
          <a:stretch>
            <a:fillRect/>
          </a:stretch>
        </p:blipFill>
        <p:spPr>
          <a:xfrm>
            <a:off x="863600" y="215900"/>
            <a:ext cx="6858000" cy="5146040"/>
          </a:xfrm>
          <a:prstGeom prst="rect">
            <a:avLst/>
          </a:prstGeom>
        </p:spPr>
      </p:pic>
    </p:spTree>
    <p:extLst>
      <p:ext uri="{BB962C8B-B14F-4D97-AF65-F5344CB8AC3E}">
        <p14:creationId xmlns:p14="http://schemas.microsoft.com/office/powerpoint/2010/main" val="2070023403"/>
      </p:ext>
    </p:extLst>
  </p:cSld>
  <p:clrMapOvr>
    <a:masterClrMapping/>
  </p:clrMapOvr>
  <p:transition>
    <p:wipe di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8914BA8-DF66-4175-8452-96150033058F}"/>
              </a:ext>
            </a:extLst>
          </p:cNvPr>
          <p:cNvSpPr>
            <a:spLocks noGrp="1"/>
          </p:cNvSpPr>
          <p:nvPr>
            <p:ph type="title"/>
          </p:nvPr>
        </p:nvSpPr>
        <p:spPr/>
        <p:txBody>
          <a:bodyPr/>
          <a:lstStyle/>
          <a:p>
            <a:r>
              <a:rPr lang="en-US" altLang="en-US">
                <a:ea typeface="ＭＳ Ｐゴシック" panose="020B0600070205080204" pitchFamily="34" charset="-128"/>
              </a:rPr>
              <a:t>Unilateral Training</a:t>
            </a:r>
          </a:p>
        </p:txBody>
      </p:sp>
      <p:sp>
        <p:nvSpPr>
          <p:cNvPr id="33795" name="Content Placeholder 2">
            <a:extLst>
              <a:ext uri="{FF2B5EF4-FFF2-40B4-BE49-F238E27FC236}">
                <a16:creationId xmlns:a16="http://schemas.microsoft.com/office/drawing/2014/main" id="{DDB44D5C-A783-44A0-BF9A-7B6F59BBBA13}"/>
              </a:ext>
            </a:extLst>
          </p:cNvPr>
          <p:cNvSpPr>
            <a:spLocks noGrp="1"/>
          </p:cNvSpPr>
          <p:nvPr>
            <p:ph idx="1"/>
          </p:nvPr>
        </p:nvSpPr>
        <p:spPr>
          <a:xfrm>
            <a:off x="457200" y="1600200"/>
            <a:ext cx="8229600" cy="3916363"/>
          </a:xfrm>
        </p:spPr>
        <p:txBody>
          <a:bodyPr/>
          <a:lstStyle/>
          <a:p>
            <a:r>
              <a:rPr lang="en-US" altLang="en-US">
                <a:ea typeface="ＭＳ Ｐゴシック" panose="020B0600070205080204" pitchFamily="34" charset="-128"/>
              </a:rPr>
              <a:t>Often used to reduce bilateral asymmetries or as a rehabilitation tool</a:t>
            </a:r>
          </a:p>
          <a:p>
            <a:pPr lvl="1"/>
            <a:r>
              <a:rPr lang="en-US" altLang="en-US">
                <a:ea typeface="ＭＳ Ｐゴシック" panose="020B0600070205080204" pitchFamily="34" charset="-128"/>
              </a:rPr>
              <a:t>Bilateral deficit: asymmetries in force production between unilateral and bilateral movements</a:t>
            </a:r>
          </a:p>
          <a:p>
            <a:pPr lvl="1"/>
            <a:r>
              <a:rPr lang="en-US" altLang="en-US">
                <a:ea typeface="ＭＳ Ｐゴシック" panose="020B0600070205080204" pitchFamily="34" charset="-128"/>
              </a:rPr>
              <a:t>Bilateral facilitation: an increase in voluntary activation of the agonist muscle group during bilateral movements</a:t>
            </a:r>
          </a:p>
        </p:txBody>
      </p:sp>
    </p:spTree>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erson standing in a kitchen&#10;&#10;Description generated with high confidence">
            <a:extLst>
              <a:ext uri="{FF2B5EF4-FFF2-40B4-BE49-F238E27FC236}">
                <a16:creationId xmlns:a16="http://schemas.microsoft.com/office/drawing/2014/main" id="{6BA05FCC-7716-4C3B-8135-87A03EB1919D}"/>
              </a:ext>
            </a:extLst>
          </p:cNvPr>
          <p:cNvPicPr>
            <a:picLocks noChangeAspect="1"/>
          </p:cNvPicPr>
          <p:nvPr/>
        </p:nvPicPr>
        <p:blipFill>
          <a:blip r:embed="rId2"/>
          <a:stretch>
            <a:fillRect/>
          </a:stretch>
        </p:blipFill>
        <p:spPr>
          <a:xfrm>
            <a:off x="721360" y="297180"/>
            <a:ext cx="6756400" cy="5074920"/>
          </a:xfrm>
          <a:prstGeom prst="rect">
            <a:avLst/>
          </a:prstGeom>
        </p:spPr>
      </p:pic>
    </p:spTree>
    <p:extLst>
      <p:ext uri="{BB962C8B-B14F-4D97-AF65-F5344CB8AC3E}">
        <p14:creationId xmlns:p14="http://schemas.microsoft.com/office/powerpoint/2010/main" val="3375716386"/>
      </p:ext>
    </p:extLst>
  </p:cSld>
  <p:clrMapOvr>
    <a:masterClrMapping/>
  </p:clrMapOvr>
  <p:transition>
    <p:wipe di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port, person, floor, athletic game&#10;&#10;Description generated with very high confidence">
            <a:extLst>
              <a:ext uri="{FF2B5EF4-FFF2-40B4-BE49-F238E27FC236}">
                <a16:creationId xmlns:a16="http://schemas.microsoft.com/office/drawing/2014/main" id="{FE46EFB1-6765-42B7-B219-CDF7E9B2EAFD}"/>
              </a:ext>
            </a:extLst>
          </p:cNvPr>
          <p:cNvPicPr>
            <a:picLocks noChangeAspect="1"/>
          </p:cNvPicPr>
          <p:nvPr/>
        </p:nvPicPr>
        <p:blipFill>
          <a:blip r:embed="rId2"/>
          <a:stretch>
            <a:fillRect/>
          </a:stretch>
        </p:blipFill>
        <p:spPr>
          <a:xfrm>
            <a:off x="589280" y="256540"/>
            <a:ext cx="6817360" cy="5115560"/>
          </a:xfrm>
          <a:prstGeom prst="rect">
            <a:avLst/>
          </a:prstGeom>
        </p:spPr>
      </p:pic>
    </p:spTree>
    <p:extLst>
      <p:ext uri="{BB962C8B-B14F-4D97-AF65-F5344CB8AC3E}">
        <p14:creationId xmlns:p14="http://schemas.microsoft.com/office/powerpoint/2010/main" val="3190452481"/>
      </p:ext>
    </p:extLst>
  </p:cSld>
  <p:clrMapOvr>
    <a:masterClrMapping/>
  </p:clrMapOvr>
  <p:transition>
    <p:wipe dir="d"/>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34FEE03-E669-4856-B70E-7DCA6EC161A9}"/>
              </a:ext>
            </a:extLst>
          </p:cNvPr>
          <p:cNvSpPr>
            <a:spLocks noGrp="1"/>
          </p:cNvSpPr>
          <p:nvPr>
            <p:ph type="title"/>
          </p:nvPr>
        </p:nvSpPr>
        <p:spPr/>
        <p:txBody>
          <a:bodyPr/>
          <a:lstStyle/>
          <a:p>
            <a:r>
              <a:rPr lang="en-US" altLang="en-US" dirty="0">
                <a:ea typeface="ＭＳ Ｐゴシック" panose="020B0600070205080204" pitchFamily="34" charset="-128"/>
              </a:rPr>
              <a:t>Key Point</a:t>
            </a:r>
            <a:endParaRPr lang="en-US" altLang="en-US" sz="2400" dirty="0">
              <a:ea typeface="ＭＳ Ｐゴシック" panose="020B0600070205080204" pitchFamily="34" charset="-128"/>
            </a:endParaRPr>
          </a:p>
        </p:txBody>
      </p:sp>
      <p:sp>
        <p:nvSpPr>
          <p:cNvPr id="34819" name="Content Placeholder 2">
            <a:extLst>
              <a:ext uri="{FF2B5EF4-FFF2-40B4-BE49-F238E27FC236}">
                <a16:creationId xmlns:a16="http://schemas.microsoft.com/office/drawing/2014/main" id="{2407866A-404A-4965-BDA5-66521FC1EDCB}"/>
              </a:ext>
            </a:extLst>
          </p:cNvPr>
          <p:cNvSpPr>
            <a:spLocks noGrp="1"/>
          </p:cNvSpPr>
          <p:nvPr>
            <p:ph idx="1"/>
          </p:nvPr>
        </p:nvSpPr>
        <p:spPr>
          <a:xfrm>
            <a:off x="457200" y="1600200"/>
            <a:ext cx="8229600" cy="3916363"/>
          </a:xfrm>
        </p:spPr>
        <p:txBody>
          <a:bodyPr/>
          <a:lstStyle/>
          <a:p>
            <a:r>
              <a:rPr lang="en-US" altLang="en-US" dirty="0">
                <a:ea typeface="ＭＳ Ｐゴシック" panose="020B0600070205080204" pitchFamily="34" charset="-128"/>
              </a:rPr>
              <a:t>Trained or stronger individuals have been theorized to exhibit a bilateral facilitation, while untrained, injured, or weaker athletes exhibit a bilateral deficit.</a:t>
            </a:r>
          </a:p>
          <a:p>
            <a:pPr lvl="1"/>
            <a:endParaRPr lang="en-US" altLang="en-US">
              <a:ea typeface="ＭＳ Ｐゴシック" panose="020B0600070205080204" pitchFamily="34" charset="-128"/>
            </a:endParaRPr>
          </a:p>
        </p:txBody>
      </p:sp>
    </p:spTree>
  </p:cSld>
  <p:clrMapOvr>
    <a:masterClrMapping/>
  </p:clrMapOvr>
  <p:transition>
    <p:wipe dir="d"/>
  </p:transition>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3466</TotalTime>
  <Words>1371</Words>
  <Application>Microsoft Office PowerPoint</Application>
  <PresentationFormat>On-screen Show (4:3)</PresentationFormat>
  <Paragraphs>182</Paragraphs>
  <Slides>39</Slides>
  <Notes>0</Notes>
  <HiddenSlides>5</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UWTSD Theme</vt:lpstr>
      <vt:lpstr>Alternative modes and non-traditional implement training</vt:lpstr>
      <vt:lpstr>General Guidelines</vt:lpstr>
      <vt:lpstr>General Guidelines (continued)</vt:lpstr>
      <vt:lpstr>Bodyweight Training Methods</vt:lpstr>
      <vt:lpstr>Core Stability and  Balance Training Methods</vt:lpstr>
      <vt:lpstr>Core Stability and  Balance Training Methods (continued)</vt:lpstr>
      <vt:lpstr>Key Point</vt:lpstr>
      <vt:lpstr>Core Stability and  Balance Training Methods</vt:lpstr>
      <vt:lpstr>Core Stability and  Balance Training Methods (continued)</vt:lpstr>
      <vt:lpstr>PowerPoint Presentation</vt:lpstr>
      <vt:lpstr>PowerPoint Presentation</vt:lpstr>
      <vt:lpstr>Key Point</vt:lpstr>
      <vt:lpstr>Variable Resistance Training  Methods</vt:lpstr>
      <vt:lpstr>Variable Resistance Training  Methods (continued)</vt:lpstr>
      <vt:lpstr>Variable Resistance Training  Methods (continued)</vt:lpstr>
      <vt:lpstr>Variable Resistance Training  Methods (continued)</vt:lpstr>
      <vt:lpstr>PowerPoint Presentation</vt:lpstr>
      <vt:lpstr>Variable Resistance Training  Methods (continued)</vt:lpstr>
      <vt:lpstr>Variable Resistance Training  Methods (continued)</vt:lpstr>
      <vt:lpstr>PowerPoint Presentation</vt:lpstr>
      <vt:lpstr>PowerPoint Presentation</vt:lpstr>
      <vt:lpstr>Nontraditional Implement Training Methods</vt:lpstr>
      <vt:lpstr>Nontraditional Implement Training Methods (continued)</vt:lpstr>
      <vt:lpstr>Nontraditional Implement Training Methods (continued)</vt:lpstr>
      <vt:lpstr>PowerPoint Presentation</vt:lpstr>
      <vt:lpstr>Nontraditional Implement Training Methods (continued)</vt:lpstr>
      <vt:lpstr>Nontraditional Implement Training Methods (continued)</vt:lpstr>
      <vt:lpstr>Nontraditional Implement Training Methods (continued)</vt:lpstr>
      <vt:lpstr>Nontraditional Implement Training Methods (continued)</vt:lpstr>
      <vt:lpstr>PowerPoint Presentation</vt:lpstr>
      <vt:lpstr>Nontraditional Implement Training Methods (continued)</vt:lpstr>
      <vt:lpstr>Nontraditional Implement Training Methods (continued)</vt:lpstr>
      <vt:lpstr>Figures 16.5 and 16.6</vt:lpstr>
      <vt:lpstr>Nontraditional Implement Training Methods</vt:lpstr>
      <vt:lpstr>PowerPoint Presentation</vt:lpstr>
      <vt:lpstr>Unilateral Training</vt:lpstr>
      <vt:lpstr>PowerPoint Presentation</vt:lpstr>
      <vt:lpstr>PowerPoint Presentation</vt:lpstr>
      <vt:lpstr>Key Point</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Package</dc:title>
  <dc:creator>Capps, Christopher</dc:creator>
  <cp:lastModifiedBy>Geraint Forster</cp:lastModifiedBy>
  <cp:revision>260</cp:revision>
  <dcterms:created xsi:type="dcterms:W3CDTF">2008-05-08T15:58:19Z</dcterms:created>
  <dcterms:modified xsi:type="dcterms:W3CDTF">2019-03-21T09:20:18Z</dcterms:modified>
</cp:coreProperties>
</file>