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Lst>
  <p:sldSz cx="30275213" cy="213836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DBCAA466-BD72-4E5D-A2D0-731C486EC55C}">
          <p14:sldIdLst>
            <p14:sldId id="256"/>
            <p14:sldId id="257"/>
          </p14:sldIdLst>
        </p14:section>
      </p14:sectionLst>
    </p:ext>
    <p:ext uri="{EFAFB233-063F-42B5-8137-9DF3F51BA10A}">
      <p15:sldGuideLst xmlns:p15="http://schemas.microsoft.com/office/powerpoint/2012/main">
        <p15:guide id="1" orient="horz" pos="6735" userDrawn="1">
          <p15:clr>
            <a:srgbClr val="A4A3A4"/>
          </p15:clr>
        </p15:guide>
        <p15:guide id="2" orient="horz" pos="6848" userDrawn="1">
          <p15:clr>
            <a:srgbClr val="A4A3A4"/>
          </p15:clr>
        </p15:guide>
        <p15:guide id="3" pos="95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A1C0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62E355-4069-4E17-8939-858C33F63DAA}" v="35" dt="2022-11-07T21:48:26.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14" autoAdjust="0"/>
    <p:restoredTop sz="94660"/>
  </p:normalViewPr>
  <p:slideViewPr>
    <p:cSldViewPr snapToGrid="0">
      <p:cViewPr varScale="1">
        <p:scale>
          <a:sx n="53" d="100"/>
          <a:sy n="53" d="100"/>
        </p:scale>
        <p:origin x="1338" y="114"/>
      </p:cViewPr>
      <p:guideLst>
        <p:guide orient="horz" pos="6735"/>
        <p:guide orient="horz" pos="6848"/>
        <p:guide pos="95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Taylor" userId="608f086e0ae3c68f" providerId="LiveId" clId="{9B62E355-4069-4E17-8939-858C33F63DAA}"/>
    <pc:docChg chg="undo custSel addSld modSld modSection">
      <pc:chgData name="Steven Taylor" userId="608f086e0ae3c68f" providerId="LiveId" clId="{9B62E355-4069-4E17-8939-858C33F63DAA}" dt="2022-11-07T23:51:42.823" v="1082" actId="403"/>
      <pc:docMkLst>
        <pc:docMk/>
      </pc:docMkLst>
      <pc:sldChg chg="addSp delSp modSp mod setBg">
        <pc:chgData name="Steven Taylor" userId="608f086e0ae3c68f" providerId="LiveId" clId="{9B62E355-4069-4E17-8939-858C33F63DAA}" dt="2022-11-07T22:38:45.783" v="1032" actId="20577"/>
        <pc:sldMkLst>
          <pc:docMk/>
          <pc:sldMk cId="4281728886" sldId="256"/>
        </pc:sldMkLst>
        <pc:spChg chg="add mod">
          <ac:chgData name="Steven Taylor" userId="608f086e0ae3c68f" providerId="LiveId" clId="{9B62E355-4069-4E17-8939-858C33F63DAA}" dt="2022-11-07T21:44:40.254" v="645" actId="208"/>
          <ac:spMkLst>
            <pc:docMk/>
            <pc:sldMk cId="4281728886" sldId="256"/>
            <ac:spMk id="2" creationId="{A347FFA4-46FE-ED61-AD39-F161B09C74D9}"/>
          </ac:spMkLst>
        </pc:spChg>
        <pc:spChg chg="add mod">
          <ac:chgData name="Steven Taylor" userId="608f086e0ae3c68f" providerId="LiveId" clId="{9B62E355-4069-4E17-8939-858C33F63DAA}" dt="2022-11-07T21:41:33.119" v="628" actId="164"/>
          <ac:spMkLst>
            <pc:docMk/>
            <pc:sldMk cId="4281728886" sldId="256"/>
            <ac:spMk id="3" creationId="{1C6CB6CF-8132-9DBE-8CDF-FCC6F8E23AB6}"/>
          </ac:spMkLst>
        </pc:spChg>
        <pc:spChg chg="del mod">
          <ac:chgData name="Steven Taylor" userId="608f086e0ae3c68f" providerId="LiveId" clId="{9B62E355-4069-4E17-8939-858C33F63DAA}" dt="2022-11-07T21:48:21.308" v="667" actId="478"/>
          <ac:spMkLst>
            <pc:docMk/>
            <pc:sldMk cId="4281728886" sldId="256"/>
            <ac:spMk id="4" creationId="{6F51540C-3B8D-0BAD-41B0-D7F90D4CD916}"/>
          </ac:spMkLst>
        </pc:spChg>
        <pc:spChg chg="del mod">
          <ac:chgData name="Steven Taylor" userId="608f086e0ae3c68f" providerId="LiveId" clId="{9B62E355-4069-4E17-8939-858C33F63DAA}" dt="2022-11-07T21:48:19.209" v="666" actId="478"/>
          <ac:spMkLst>
            <pc:docMk/>
            <pc:sldMk cId="4281728886" sldId="256"/>
            <ac:spMk id="5" creationId="{4ED48580-ADDE-62CD-2DC6-0D1A6D4DCEE1}"/>
          </ac:spMkLst>
        </pc:spChg>
        <pc:spChg chg="add del mod">
          <ac:chgData name="Steven Taylor" userId="608f086e0ae3c68f" providerId="LiveId" clId="{9B62E355-4069-4E17-8939-858C33F63DAA}" dt="2022-11-07T21:23:42.379" v="456" actId="164"/>
          <ac:spMkLst>
            <pc:docMk/>
            <pc:sldMk cId="4281728886" sldId="256"/>
            <ac:spMk id="6" creationId="{3FD22558-9B54-D62D-F014-EACC09C425B6}"/>
          </ac:spMkLst>
        </pc:spChg>
        <pc:spChg chg="del mod">
          <ac:chgData name="Steven Taylor" userId="608f086e0ae3c68f" providerId="LiveId" clId="{9B62E355-4069-4E17-8939-858C33F63DAA}" dt="2022-11-07T20:55:19.077" v="88" actId="478"/>
          <ac:spMkLst>
            <pc:docMk/>
            <pc:sldMk cId="4281728886" sldId="256"/>
            <ac:spMk id="7" creationId="{8E97CD17-3574-757C-E928-0E856B0E40A8}"/>
          </ac:spMkLst>
        </pc:spChg>
        <pc:spChg chg="del mod">
          <ac:chgData name="Steven Taylor" userId="608f086e0ae3c68f" providerId="LiveId" clId="{9B62E355-4069-4E17-8939-858C33F63DAA}" dt="2022-11-07T20:55:28.434" v="91" actId="478"/>
          <ac:spMkLst>
            <pc:docMk/>
            <pc:sldMk cId="4281728886" sldId="256"/>
            <ac:spMk id="8" creationId="{8523DB37-BDE9-1D92-D8C9-8BDD4611A2EB}"/>
          </ac:spMkLst>
        </pc:spChg>
        <pc:spChg chg="del">
          <ac:chgData name="Steven Taylor" userId="608f086e0ae3c68f" providerId="LiveId" clId="{9B62E355-4069-4E17-8939-858C33F63DAA}" dt="2022-11-07T20:55:32.354" v="93" actId="478"/>
          <ac:spMkLst>
            <pc:docMk/>
            <pc:sldMk cId="4281728886" sldId="256"/>
            <ac:spMk id="9" creationId="{D2250D5F-78EF-F61A-82D6-86E749B05313}"/>
          </ac:spMkLst>
        </pc:spChg>
        <pc:spChg chg="del">
          <ac:chgData name="Steven Taylor" userId="608f086e0ae3c68f" providerId="LiveId" clId="{9B62E355-4069-4E17-8939-858C33F63DAA}" dt="2022-11-07T20:55:34.431" v="94" actId="478"/>
          <ac:spMkLst>
            <pc:docMk/>
            <pc:sldMk cId="4281728886" sldId="256"/>
            <ac:spMk id="10" creationId="{4DD8733C-AFE7-3F82-E025-4ED5D1F0B7E6}"/>
          </ac:spMkLst>
        </pc:spChg>
        <pc:spChg chg="del">
          <ac:chgData name="Steven Taylor" userId="608f086e0ae3c68f" providerId="LiveId" clId="{9B62E355-4069-4E17-8939-858C33F63DAA}" dt="2022-11-07T20:55:36.216" v="95" actId="478"/>
          <ac:spMkLst>
            <pc:docMk/>
            <pc:sldMk cId="4281728886" sldId="256"/>
            <ac:spMk id="11" creationId="{0155E50C-8EFD-C1B8-B900-6F183F514404}"/>
          </ac:spMkLst>
        </pc:spChg>
        <pc:spChg chg="del">
          <ac:chgData name="Steven Taylor" userId="608f086e0ae3c68f" providerId="LiveId" clId="{9B62E355-4069-4E17-8939-858C33F63DAA}" dt="2022-11-07T20:55:30.704" v="92" actId="478"/>
          <ac:spMkLst>
            <pc:docMk/>
            <pc:sldMk cId="4281728886" sldId="256"/>
            <ac:spMk id="12" creationId="{FE99B584-63FD-7B4A-59C9-A9F008DF31BE}"/>
          </ac:spMkLst>
        </pc:spChg>
        <pc:spChg chg="del">
          <ac:chgData name="Steven Taylor" userId="608f086e0ae3c68f" providerId="LiveId" clId="{9B62E355-4069-4E17-8939-858C33F63DAA}" dt="2022-11-07T20:55:23.603" v="89" actId="478"/>
          <ac:spMkLst>
            <pc:docMk/>
            <pc:sldMk cId="4281728886" sldId="256"/>
            <ac:spMk id="13" creationId="{93C657BE-CBEB-2D80-E423-2BDD891C6416}"/>
          </ac:spMkLst>
        </pc:spChg>
        <pc:spChg chg="mod">
          <ac:chgData name="Steven Taylor" userId="608f086e0ae3c68f" providerId="LiveId" clId="{9B62E355-4069-4E17-8939-858C33F63DAA}" dt="2022-11-07T22:36:36.125" v="998" actId="20577"/>
          <ac:spMkLst>
            <pc:docMk/>
            <pc:sldMk cId="4281728886" sldId="256"/>
            <ac:spMk id="14" creationId="{D096AC93-B767-EDF1-1F61-EBAF6B716725}"/>
          </ac:spMkLst>
        </pc:spChg>
        <pc:spChg chg="del mod">
          <ac:chgData name="Steven Taylor" userId="608f086e0ae3c68f" providerId="LiveId" clId="{9B62E355-4069-4E17-8939-858C33F63DAA}" dt="2022-11-07T20:56:40.275" v="109" actId="478"/>
          <ac:spMkLst>
            <pc:docMk/>
            <pc:sldMk cId="4281728886" sldId="256"/>
            <ac:spMk id="15" creationId="{8825AFFB-ED0B-5E3E-0933-8322DAC9A0B6}"/>
          </ac:spMkLst>
        </pc:spChg>
        <pc:spChg chg="del mod">
          <ac:chgData name="Steven Taylor" userId="608f086e0ae3c68f" providerId="LiveId" clId="{9B62E355-4069-4E17-8939-858C33F63DAA}" dt="2022-11-07T20:56:39.459" v="108" actId="478"/>
          <ac:spMkLst>
            <pc:docMk/>
            <pc:sldMk cId="4281728886" sldId="256"/>
            <ac:spMk id="16" creationId="{59E6EB23-9BD7-9C28-9457-91F926652C7C}"/>
          </ac:spMkLst>
        </pc:spChg>
        <pc:spChg chg="del mod">
          <ac:chgData name="Steven Taylor" userId="608f086e0ae3c68f" providerId="LiveId" clId="{9B62E355-4069-4E17-8939-858C33F63DAA}" dt="2022-11-07T20:56:38.743" v="107" actId="478"/>
          <ac:spMkLst>
            <pc:docMk/>
            <pc:sldMk cId="4281728886" sldId="256"/>
            <ac:spMk id="17" creationId="{AE44DA3E-609D-E739-8A4E-2F25908B987E}"/>
          </ac:spMkLst>
        </pc:spChg>
        <pc:spChg chg="del mod">
          <ac:chgData name="Steven Taylor" userId="608f086e0ae3c68f" providerId="LiveId" clId="{9B62E355-4069-4E17-8939-858C33F63DAA}" dt="2022-11-07T20:56:37.933" v="105" actId="478"/>
          <ac:spMkLst>
            <pc:docMk/>
            <pc:sldMk cId="4281728886" sldId="256"/>
            <ac:spMk id="18" creationId="{C0D68F78-4AD4-439D-3443-45CD906ABE76}"/>
          </ac:spMkLst>
        </pc:spChg>
        <pc:spChg chg="add mod">
          <ac:chgData name="Steven Taylor" userId="608f086e0ae3c68f" providerId="LiveId" clId="{9B62E355-4069-4E17-8939-858C33F63DAA}" dt="2022-11-07T21:54:20.571" v="990" actId="1076"/>
          <ac:spMkLst>
            <pc:docMk/>
            <pc:sldMk cId="4281728886" sldId="256"/>
            <ac:spMk id="19" creationId="{25CFAE9B-DA2A-8505-2BE3-0948F9505DF9}"/>
          </ac:spMkLst>
        </pc:spChg>
        <pc:spChg chg="add mod">
          <ac:chgData name="Steven Taylor" userId="608f086e0ae3c68f" providerId="LiveId" clId="{9B62E355-4069-4E17-8939-858C33F63DAA}" dt="2022-11-07T21:54:07.136" v="988" actId="1076"/>
          <ac:spMkLst>
            <pc:docMk/>
            <pc:sldMk cId="4281728886" sldId="256"/>
            <ac:spMk id="20" creationId="{606F8979-AA17-A39B-DE46-BF83E32FFEFC}"/>
          </ac:spMkLst>
        </pc:spChg>
        <pc:spChg chg="add del">
          <ac:chgData name="Steven Taylor" userId="608f086e0ae3c68f" providerId="LiveId" clId="{9B62E355-4069-4E17-8939-858C33F63DAA}" dt="2022-11-07T21:03:29.079" v="187"/>
          <ac:spMkLst>
            <pc:docMk/>
            <pc:sldMk cId="4281728886" sldId="256"/>
            <ac:spMk id="21" creationId="{50F7BCB1-1886-18EA-2C74-CF2A9C1C761A}"/>
          </ac:spMkLst>
        </pc:spChg>
        <pc:spChg chg="add del">
          <ac:chgData name="Steven Taylor" userId="608f086e0ae3c68f" providerId="LiveId" clId="{9B62E355-4069-4E17-8939-858C33F63DAA}" dt="2022-11-07T21:03:29.079" v="187"/>
          <ac:spMkLst>
            <pc:docMk/>
            <pc:sldMk cId="4281728886" sldId="256"/>
            <ac:spMk id="22" creationId="{78F1ED7E-8464-4322-0F05-1EE754A6EAC4}"/>
          </ac:spMkLst>
        </pc:spChg>
        <pc:spChg chg="add del mod">
          <ac:chgData name="Steven Taylor" userId="608f086e0ae3c68f" providerId="LiveId" clId="{9B62E355-4069-4E17-8939-858C33F63DAA}" dt="2022-11-07T21:14:06.039" v="330"/>
          <ac:spMkLst>
            <pc:docMk/>
            <pc:sldMk cId="4281728886" sldId="256"/>
            <ac:spMk id="24" creationId="{94B57112-9A5E-AEBE-6179-0440BF07BB0A}"/>
          </ac:spMkLst>
        </pc:spChg>
        <pc:spChg chg="add mod">
          <ac:chgData name="Steven Taylor" userId="608f086e0ae3c68f" providerId="LiveId" clId="{9B62E355-4069-4E17-8939-858C33F63DAA}" dt="2022-11-07T21:23:42.379" v="456" actId="164"/>
          <ac:spMkLst>
            <pc:docMk/>
            <pc:sldMk cId="4281728886" sldId="256"/>
            <ac:spMk id="25" creationId="{F6B13F39-9837-C265-A747-11EB70580368}"/>
          </ac:spMkLst>
        </pc:spChg>
        <pc:spChg chg="add mod">
          <ac:chgData name="Steven Taylor" userId="608f086e0ae3c68f" providerId="LiveId" clId="{9B62E355-4069-4E17-8939-858C33F63DAA}" dt="2022-11-07T21:42:38.459" v="632" actId="1076"/>
          <ac:spMkLst>
            <pc:docMk/>
            <pc:sldMk cId="4281728886" sldId="256"/>
            <ac:spMk id="26" creationId="{E3D6363E-0677-D6B5-86C0-EEE6EEEEBBEE}"/>
          </ac:spMkLst>
        </pc:spChg>
        <pc:spChg chg="add mod">
          <ac:chgData name="Steven Taylor" userId="608f086e0ae3c68f" providerId="LiveId" clId="{9B62E355-4069-4E17-8939-858C33F63DAA}" dt="2022-11-07T21:20:33.514" v="406" actId="164"/>
          <ac:spMkLst>
            <pc:docMk/>
            <pc:sldMk cId="4281728886" sldId="256"/>
            <ac:spMk id="28" creationId="{55B2A006-B6A3-52B3-951F-18C7F86E3C37}"/>
          </ac:spMkLst>
        </pc:spChg>
        <pc:spChg chg="add mod">
          <ac:chgData name="Steven Taylor" userId="608f086e0ae3c68f" providerId="LiveId" clId="{9B62E355-4069-4E17-8939-858C33F63DAA}" dt="2022-11-07T22:38:14.409" v="1002" actId="20577"/>
          <ac:spMkLst>
            <pc:docMk/>
            <pc:sldMk cId="4281728886" sldId="256"/>
            <ac:spMk id="30" creationId="{3A6BF6EE-296E-16AC-84F9-44E1FA1FD761}"/>
          </ac:spMkLst>
        </pc:spChg>
        <pc:spChg chg="add mod">
          <ac:chgData name="Steven Taylor" userId="608f086e0ae3c68f" providerId="LiveId" clId="{9B62E355-4069-4E17-8939-858C33F63DAA}" dt="2022-11-07T22:38:45.783" v="1032" actId="20577"/>
          <ac:spMkLst>
            <pc:docMk/>
            <pc:sldMk cId="4281728886" sldId="256"/>
            <ac:spMk id="33" creationId="{447B32D6-59F2-1EA1-D770-E48788D7562D}"/>
          </ac:spMkLst>
        </pc:spChg>
        <pc:spChg chg="add mod">
          <ac:chgData name="Steven Taylor" userId="608f086e0ae3c68f" providerId="LiveId" clId="{9B62E355-4069-4E17-8939-858C33F63DAA}" dt="2022-11-07T21:41:33.119" v="628" actId="164"/>
          <ac:spMkLst>
            <pc:docMk/>
            <pc:sldMk cId="4281728886" sldId="256"/>
            <ac:spMk id="34" creationId="{DBFBFE66-B52F-D1C8-3531-2EB904A12A11}"/>
          </ac:spMkLst>
        </pc:spChg>
        <pc:spChg chg="add mod">
          <ac:chgData name="Steven Taylor" userId="608f086e0ae3c68f" providerId="LiveId" clId="{9B62E355-4069-4E17-8939-858C33F63DAA}" dt="2022-11-07T21:41:33.119" v="628" actId="164"/>
          <ac:spMkLst>
            <pc:docMk/>
            <pc:sldMk cId="4281728886" sldId="256"/>
            <ac:spMk id="35" creationId="{15209F58-472A-40F3-F547-CB23885E423F}"/>
          </ac:spMkLst>
        </pc:spChg>
        <pc:spChg chg="add mod">
          <ac:chgData name="Steven Taylor" userId="608f086e0ae3c68f" providerId="LiveId" clId="{9B62E355-4069-4E17-8939-858C33F63DAA}" dt="2022-11-07T21:54:02.474" v="987" actId="14100"/>
          <ac:spMkLst>
            <pc:docMk/>
            <pc:sldMk cId="4281728886" sldId="256"/>
            <ac:spMk id="37" creationId="{84DDFE2D-C07E-1832-5E19-10C0C68B1B4C}"/>
          </ac:spMkLst>
        </pc:spChg>
        <pc:spChg chg="add mod">
          <ac:chgData name="Steven Taylor" userId="608f086e0ae3c68f" providerId="LiveId" clId="{9B62E355-4069-4E17-8939-858C33F63DAA}" dt="2022-11-07T21:54:56.304" v="996" actId="403"/>
          <ac:spMkLst>
            <pc:docMk/>
            <pc:sldMk cId="4281728886" sldId="256"/>
            <ac:spMk id="38" creationId="{3CFB378A-4BAB-2CCE-8195-B3AF32ADFE1E}"/>
          </ac:spMkLst>
        </pc:spChg>
        <pc:grpChg chg="add mod">
          <ac:chgData name="Steven Taylor" userId="608f086e0ae3c68f" providerId="LiveId" clId="{9B62E355-4069-4E17-8939-858C33F63DAA}" dt="2022-11-07T21:54:28.615" v="991" actId="1076"/>
          <ac:grpSpMkLst>
            <pc:docMk/>
            <pc:sldMk cId="4281728886" sldId="256"/>
            <ac:grpSpMk id="29" creationId="{CCA845AA-7BF4-87B9-C8A3-77330F1F35AA}"/>
          </ac:grpSpMkLst>
        </pc:grpChg>
        <pc:grpChg chg="add mod">
          <ac:chgData name="Steven Taylor" userId="608f086e0ae3c68f" providerId="LiveId" clId="{9B62E355-4069-4E17-8939-858C33F63DAA}" dt="2022-11-07T21:44:03.373" v="641" actId="1076"/>
          <ac:grpSpMkLst>
            <pc:docMk/>
            <pc:sldMk cId="4281728886" sldId="256"/>
            <ac:grpSpMk id="31" creationId="{80EC5DF3-15D7-D145-0F12-2F8EA98D96E3}"/>
          </ac:grpSpMkLst>
        </pc:grpChg>
        <pc:grpChg chg="add mod">
          <ac:chgData name="Steven Taylor" userId="608f086e0ae3c68f" providerId="LiveId" clId="{9B62E355-4069-4E17-8939-858C33F63DAA}" dt="2022-11-07T21:43:50.033" v="639" actId="1076"/>
          <ac:grpSpMkLst>
            <pc:docMk/>
            <pc:sldMk cId="4281728886" sldId="256"/>
            <ac:grpSpMk id="36" creationId="{87875EE8-E751-0566-AA28-6991DC53DD9A}"/>
          </ac:grpSpMkLst>
        </pc:grpChg>
        <pc:picChg chg="add mod">
          <ac:chgData name="Steven Taylor" userId="608f086e0ae3c68f" providerId="LiveId" clId="{9B62E355-4069-4E17-8939-858C33F63DAA}" dt="2022-11-07T21:23:42.379" v="456" actId="164"/>
          <ac:picMkLst>
            <pc:docMk/>
            <pc:sldMk cId="4281728886" sldId="256"/>
            <ac:picMk id="23" creationId="{F029ECA9-DCBF-1FE5-1842-7278CF57ECDD}"/>
          </ac:picMkLst>
        </pc:picChg>
        <pc:picChg chg="add mod">
          <ac:chgData name="Steven Taylor" userId="608f086e0ae3c68f" providerId="LiveId" clId="{9B62E355-4069-4E17-8939-858C33F63DAA}" dt="2022-11-07T21:20:33.514" v="406" actId="164"/>
          <ac:picMkLst>
            <pc:docMk/>
            <pc:sldMk cId="4281728886" sldId="256"/>
            <ac:picMk id="27" creationId="{17153E6A-D7D8-134D-0010-AE09867F266E}"/>
          </ac:picMkLst>
        </pc:picChg>
        <pc:picChg chg="add mod">
          <ac:chgData name="Steven Taylor" userId="608f086e0ae3c68f" providerId="LiveId" clId="{9B62E355-4069-4E17-8939-858C33F63DAA}" dt="2022-11-07T21:41:33.119" v="628" actId="164"/>
          <ac:picMkLst>
            <pc:docMk/>
            <pc:sldMk cId="4281728886" sldId="256"/>
            <ac:picMk id="32" creationId="{79B9459B-4115-B5B2-3E36-19023B2F6362}"/>
          </ac:picMkLst>
        </pc:picChg>
        <pc:picChg chg="add del">
          <ac:chgData name="Steven Taylor" userId="608f086e0ae3c68f" providerId="LiveId" clId="{9B62E355-4069-4E17-8939-858C33F63DAA}" dt="2022-11-07T21:03:29.079" v="187"/>
          <ac:picMkLst>
            <pc:docMk/>
            <pc:sldMk cId="4281728886" sldId="256"/>
            <ac:picMk id="2049" creationId="{2F82B81C-A63F-C579-7946-7208312E7ECA}"/>
          </ac:picMkLst>
        </pc:picChg>
      </pc:sldChg>
      <pc:sldChg chg="modSp new mod">
        <pc:chgData name="Steven Taylor" userId="608f086e0ae3c68f" providerId="LiveId" clId="{9B62E355-4069-4E17-8939-858C33F63DAA}" dt="2022-11-07T23:51:42.823" v="1082" actId="403"/>
        <pc:sldMkLst>
          <pc:docMk/>
          <pc:sldMk cId="1162958882" sldId="257"/>
        </pc:sldMkLst>
        <pc:spChg chg="mod">
          <ac:chgData name="Steven Taylor" userId="608f086e0ae3c68f" providerId="LiveId" clId="{9B62E355-4069-4E17-8939-858C33F63DAA}" dt="2022-11-07T20:53:06.873" v="31" actId="14100"/>
          <ac:spMkLst>
            <pc:docMk/>
            <pc:sldMk cId="1162958882" sldId="257"/>
            <ac:spMk id="2" creationId="{DAAFC5E6-D18C-AB04-A0B2-A2F276AC8B57}"/>
          </ac:spMkLst>
        </pc:spChg>
        <pc:spChg chg="mod">
          <ac:chgData name="Steven Taylor" userId="608f086e0ae3c68f" providerId="LiveId" clId="{9B62E355-4069-4E17-8939-858C33F63DAA}" dt="2022-11-07T23:51:42.823" v="1082" actId="403"/>
          <ac:spMkLst>
            <pc:docMk/>
            <pc:sldMk cId="1162958882" sldId="257"/>
            <ac:spMk id="3" creationId="{AB90177E-0858-8AB5-05E9-E2604F23FF2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EA81D9-672E-4F2A-A6C6-C5E0E8B80DE1}" type="datetimeFigureOut">
              <a:rPr lang="en-GB" smtClean="0"/>
              <a:t>07/11/2022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1112635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EA81D9-672E-4F2A-A6C6-C5E0E8B80DE1}" type="datetimeFigureOut">
              <a:rPr lang="en-GB" smtClean="0"/>
              <a:t>07/11/2022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1277805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EA81D9-672E-4F2A-A6C6-C5E0E8B80DE1}" type="datetimeFigureOut">
              <a:rPr lang="en-GB" smtClean="0"/>
              <a:t>07/11/2022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851237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EA81D9-672E-4F2A-A6C6-C5E0E8B80DE1}" type="datetimeFigureOut">
              <a:rPr lang="en-GB" smtClean="0"/>
              <a:t>07/11/2022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17753528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Click to 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EA81D9-672E-4F2A-A6C6-C5E0E8B80DE1}" type="datetimeFigureOut">
              <a:rPr lang="en-GB" smtClean="0"/>
              <a:t>07/11/2022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2579763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EA81D9-672E-4F2A-A6C6-C5E0E8B80DE1}" type="datetimeFigureOut">
              <a:rPr lang="en-GB" smtClean="0"/>
              <a:t>07/11/2022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409493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EA81D9-672E-4F2A-A6C6-C5E0E8B80DE1}" type="datetimeFigureOut">
              <a:rPr lang="en-GB" smtClean="0"/>
              <a:t>07/11/2022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397459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0EA81D9-672E-4F2A-A6C6-C5E0E8B80DE1}" type="datetimeFigureOut">
              <a:rPr lang="en-GB" smtClean="0"/>
              <a:t>07/11/2022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30374544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Click to edit Master text styles</a:t>
            </a:r>
          </a:p>
        </p:txBody>
      </p:sp>
      <p:sp>
        <p:nvSpPr>
          <p:cNvPr id="5" name="Date Placeholder 4"/>
          <p:cNvSpPr>
            <a:spLocks noGrp="1"/>
          </p:cNvSpPr>
          <p:nvPr>
            <p:ph type="dt" sz="half" idx="10"/>
          </p:nvPr>
        </p:nvSpPr>
        <p:spPr/>
        <p:txBody>
          <a:bodyPr/>
          <a:lstStyle/>
          <a:p>
            <a:fld id="{C0EA81D9-672E-4F2A-A6C6-C5E0E8B80DE1}" type="datetimeFigureOut">
              <a:rPr lang="en-GB" smtClean="0"/>
              <a:t>07/11/2022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2532779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EA81D9-672E-4F2A-A6C6-C5E0E8B80DE1}" type="datetimeFigureOut">
              <a:rPr lang="en-GB" smtClean="0"/>
              <a:t>07/11/2022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1630223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EA81D9-672E-4F2A-A6C6-C5E0E8B80DE1}" type="datetimeFigureOut">
              <a:rPr lang="en-GB" smtClean="0"/>
              <a:t>07/11/2022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FE594E6-C793-465C-BDFE-E002420E0014}" type="slidenum">
              <a:rPr lang="en-GB" smtClean="0"/>
              <a:t>‹#›</a:t>
            </a:fld>
            <a:endParaRPr lang="en-GB" dirty="0"/>
          </a:p>
        </p:txBody>
      </p:sp>
    </p:spTree>
    <p:extLst>
      <p:ext uri="{BB962C8B-B14F-4D97-AF65-F5344CB8AC3E}">
        <p14:creationId xmlns:p14="http://schemas.microsoft.com/office/powerpoint/2010/main" val="2987482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C0EA81D9-672E-4F2A-A6C6-C5E0E8B80DE1}" type="datetimeFigureOut">
              <a:rPr lang="en-GB" smtClean="0"/>
              <a:t>07/11/2022</a:t>
            </a:fld>
            <a:endParaRPr lang="en-GB" dirty="0"/>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8FE594E6-C793-465C-BDFE-E002420E0014}" type="slidenum">
              <a:rPr lang="en-GB" smtClean="0"/>
              <a:t>‹#›</a:t>
            </a:fld>
            <a:endParaRPr lang="en-GB" dirty="0"/>
          </a:p>
        </p:txBody>
      </p:sp>
    </p:spTree>
    <p:extLst>
      <p:ext uri="{BB962C8B-B14F-4D97-AF65-F5344CB8AC3E}">
        <p14:creationId xmlns:p14="http://schemas.microsoft.com/office/powerpoint/2010/main" val="338811484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hyperlink" Target="https://uowtsd-my.sharepoint.com/:v:/r/personal/2104374_student_uwtsd_ac_uk/Documents/Recording-20221107_234918.webm?csf=1&amp;web=1&amp;e=Dbtjwu"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7030A0"/>
            </a:gs>
            <a:gs pos="74000">
              <a:schemeClr val="accent1">
                <a:lumMod val="45000"/>
                <a:lumOff val="55000"/>
              </a:schemeClr>
            </a:gs>
            <a:gs pos="83000">
              <a:schemeClr val="accent1">
                <a:lumMod val="45000"/>
                <a:lumOff val="55000"/>
              </a:schemeClr>
            </a:gs>
            <a:gs pos="100000">
              <a:schemeClr val="accent1">
                <a:lumMod val="30000"/>
                <a:lumOff val="70000"/>
              </a:schemeClr>
            </a:gs>
          </a:gsLst>
          <a:lin ang="13500000" scaled="1"/>
          <a:tileRect/>
        </a:gradFill>
        <a:effectLst/>
      </p:bgPr>
    </p:bg>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D096AC93-B767-EDF1-1F61-EBAF6B716725}"/>
              </a:ext>
            </a:extLst>
          </p:cNvPr>
          <p:cNvSpPr/>
          <p:nvPr/>
        </p:nvSpPr>
        <p:spPr>
          <a:xfrm>
            <a:off x="55223" y="2088855"/>
            <a:ext cx="14789759" cy="6293985"/>
          </a:xfrm>
          <a:prstGeom prst="roundRect">
            <a:avLst/>
          </a:prstGeom>
          <a:solidFill>
            <a:schemeClr val="accent2">
              <a:lumMod val="20000"/>
              <a:lumOff val="8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800"/>
              </a:spcAft>
            </a:pPr>
            <a:r>
              <a:rPr lang="en-GB" sz="1550" b="1" u="sng" dirty="0">
                <a:solidFill>
                  <a:schemeClr val="tx1"/>
                </a:solidFill>
                <a:effectLst/>
                <a:latin typeface="Arial" panose="020B0604020202020204" pitchFamily="34" charset="0"/>
                <a:ea typeface="Calibri" panose="020F0502020204030204" pitchFamily="34" charset="0"/>
              </a:rPr>
              <a:t>Section One - Introduction </a:t>
            </a:r>
            <a:endParaRPr lang="en-GB" sz="1550" dirty="0">
              <a:solidFill>
                <a:schemeClr val="tx1"/>
              </a:solidFill>
              <a:effectLst/>
              <a:latin typeface="Arial" panose="020B0604020202020204" pitchFamily="34" charset="0"/>
              <a:ea typeface="Calibri" panose="020F0502020204030204" pitchFamily="34" charset="0"/>
            </a:endParaRP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This poster will look at how paradigm research has been utilised within the above-chosen academic research article. It will strive to critically analyse the validity of the research through the further investigation into the methodologies used.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article looks at how a child’s background and upbringing can affect their chances of proceeding on to higher education based on the prevailing circumstances extent in the country in which they live. The study looked at the situation in four countries (USA, Australia, Canada, and England) to see which of them provided children who had been identified as having disadvantaged backgrounds the best chance of going into higher education. In all countries, it has been found that holding a higher education award offers an individual a better lifestyle in the future with access to better healthcare and occupation (Groot and Van Den Brink, 2006). This in turn means that after an individual has graduated from university, they have a much higher chance of living a more affluent (Chevalier and Conlon, 2003) and wealthy life than those who did not partake in higher education (Black, 2006).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study within the article found that children from disadvantaged backgrounds had a greater chance of proceeding on to higher education when living in the USA and Australia.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study used a pragmatism paradigm approach to look at the issue of access to higher education for disadvantaged children.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pragmatism paradigm is utilised when the research question determines pragmatism (Morgan, 2014), which this study does by looking at a child’s background to understand their future regarding answering the question “are children from disadvantaged backgrounds less likely to go onto higher education?”. As this study looked at multiple factors to determine the research question outlined above, this shows that the interpretivism paradigm is also utilised within the study (Ryan, 2018).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This study uses the pragmatism and the interpretivism paradigm to look at the three pillars of ontology, epistemology, and methodology.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Ontology is defined as a philosophical theory to determine if there is a single issue or no issue at all (Smith, 2012). In this study, the issue or question (as outlined above) is whether disadvantaged children are less likely to go on to higher education.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Epistemology is defined as the study of knowledge to understand the target issue or question (Berryman, 2019).</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methodology is defined as the totality of the concepts used to carry out research to answer the issue or question (Johansson, 2007).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This poster will utilise the paradigms to investigate the three pillars to critically analyse the chosen research article. </a:t>
            </a:r>
          </a:p>
        </p:txBody>
      </p:sp>
      <p:sp>
        <p:nvSpPr>
          <p:cNvPr id="2" name="Rectangle: Rounded Corners 1">
            <a:extLst>
              <a:ext uri="{FF2B5EF4-FFF2-40B4-BE49-F238E27FC236}">
                <a16:creationId xmlns:a16="http://schemas.microsoft.com/office/drawing/2014/main" id="{A347FFA4-46FE-ED61-AD39-F161B09C74D9}"/>
              </a:ext>
            </a:extLst>
          </p:cNvPr>
          <p:cNvSpPr/>
          <p:nvPr/>
        </p:nvSpPr>
        <p:spPr>
          <a:xfrm>
            <a:off x="15360716" y="16366628"/>
            <a:ext cx="14789759" cy="4951721"/>
          </a:xfrm>
          <a:prstGeom prst="roundRect">
            <a:avLst/>
          </a:prstGeom>
          <a:solidFill>
            <a:schemeClr val="accent1">
              <a:lumMod val="20000"/>
              <a:lumOff val="8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800"/>
              </a:spcAft>
            </a:pPr>
            <a:r>
              <a:rPr lang="en-GB" sz="1550" b="1" u="sng" dirty="0">
                <a:solidFill>
                  <a:schemeClr val="tx1"/>
                </a:solidFill>
                <a:effectLst/>
                <a:latin typeface="Arial" panose="020B0604020202020204" pitchFamily="34" charset="0"/>
                <a:ea typeface="Calibri" panose="020F0502020204030204" pitchFamily="34" charset="0"/>
              </a:rPr>
              <a:t>Section Six - Conclusion </a:t>
            </a:r>
            <a:endParaRPr lang="en-GB" sz="1550" dirty="0">
              <a:solidFill>
                <a:schemeClr val="tx1"/>
              </a:solidFill>
              <a:effectLst/>
              <a:latin typeface="Arial" panose="020B0604020202020204" pitchFamily="34" charset="0"/>
              <a:ea typeface="Calibri" panose="020F0502020204030204" pitchFamily="34" charset="0"/>
            </a:endParaRP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In conclusion, this article investigated the question accurately and precisely. The data has been evaluated efficiently and displayed in a way so that the reader can easily understand the results. The writing of the article is clear and concise, exploring all variables and constants that can affect the question throughout all analyses.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Although this research has been extensive, if it were to be carried out again there are further factors that could be evaluated to give a further understanding of why children from disadvantaged backgrounds are less likely to go to university.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These factors include: </a:t>
            </a:r>
          </a:p>
          <a:p>
            <a:pPr marL="342900" lvl="0" indent="-342900">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Family make-up – Does a child have one, two, or no parents in the home? and are the child’s parents divorced? </a:t>
            </a:r>
          </a:p>
          <a:p>
            <a:pPr marL="342900" lvl="0" indent="-342900">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Number of children – In multiple-child households would the children have been more likely to go to university if they were an only child even if from a disadvantaged background? </a:t>
            </a:r>
          </a:p>
          <a:p>
            <a:pPr marL="342900" lvl="0" indent="-342900">
              <a:spcAft>
                <a:spcPts val="800"/>
              </a:spcAft>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Availability of resources outside of school – Does a child have access to facilities that will further their academic background? For instance, is there internet access in the home so children can comfortably carry out schoolwork and research in order to ascertain whether higher education may be right for them?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If these factors were researched in a repeat study, then the graphs above may see a change in the number of children going to university. It is always the case that if there were more, and valid, data to build a clearer picture of the situation then the number of ways this data could be correlated would increase, leading to a more varied form of conclusion.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Overall, in the opinion of this reviewer, this article demonstrated an elevated level of reliability and tolerance of mitigating factors and would be easily repeatable allowing for the comparison of cohorts of children over an extended period of time. </a:t>
            </a:r>
          </a:p>
        </p:txBody>
      </p:sp>
      <p:sp>
        <p:nvSpPr>
          <p:cNvPr id="20" name="Rectangle: Rounded Corners 19">
            <a:extLst>
              <a:ext uri="{FF2B5EF4-FFF2-40B4-BE49-F238E27FC236}">
                <a16:creationId xmlns:a16="http://schemas.microsoft.com/office/drawing/2014/main" id="{606F8979-AA17-A39B-DE46-BF83E32FFEFC}"/>
              </a:ext>
            </a:extLst>
          </p:cNvPr>
          <p:cNvSpPr/>
          <p:nvPr/>
        </p:nvSpPr>
        <p:spPr>
          <a:xfrm>
            <a:off x="74567" y="16068496"/>
            <a:ext cx="14789759" cy="4365487"/>
          </a:xfrm>
          <a:prstGeom prst="roundRect">
            <a:avLst/>
          </a:prstGeom>
          <a:solidFill>
            <a:schemeClr val="accent4">
              <a:lumMod val="20000"/>
              <a:lumOff val="8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800"/>
              </a:spcAft>
            </a:pPr>
            <a:r>
              <a:rPr lang="en-GB" sz="1550" b="1" u="sng" dirty="0">
                <a:solidFill>
                  <a:schemeClr val="tx1"/>
                </a:solidFill>
                <a:effectLst/>
                <a:latin typeface="Arial" panose="020B0604020202020204" pitchFamily="34" charset="0"/>
                <a:ea typeface="Calibri" panose="020F0502020204030204" pitchFamily="34" charset="0"/>
              </a:rPr>
              <a:t>Section Five - Evaluation</a:t>
            </a:r>
            <a:endParaRPr lang="en-GB" sz="1550" dirty="0">
              <a:solidFill>
                <a:schemeClr val="tx1"/>
              </a:solidFill>
              <a:effectLst/>
              <a:latin typeface="Arial" panose="020B0604020202020204" pitchFamily="34" charset="0"/>
              <a:ea typeface="Calibri" panose="020F0502020204030204" pitchFamily="34" charset="0"/>
            </a:endParaRPr>
          </a:p>
          <a:p>
            <a:pPr marL="342900" lvl="0" indent="-342900">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Structure – The structure of the article has been well thought out with clear headings and subheadings for each section so that the reader can clearly distinguish between areas of the test. The chronological structure is also well organised, with the article talking through the stages of studying for the reader to follow step by step. As shown in an article by Holmes, 1997 structure is important as an article that is easy to follow will keep the reader captivated. </a:t>
            </a:r>
          </a:p>
          <a:p>
            <a:pPr marL="342900" lvl="0" indent="-342900">
              <a:spcAft>
                <a:spcPts val="800"/>
              </a:spcAft>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Data validity – Although the data within the study was gathered from four separate studies and not gathered by the authors themselves, they have backed this up with extensive further research from many repeatable peer-reviewed sources. This ensures the validity of the data used and reinforced its strength to ensure the results produced are accurate and precise. </a:t>
            </a:r>
          </a:p>
          <a:p>
            <a:pPr marL="342900" lvl="0" indent="-342900">
              <a:spcAft>
                <a:spcPts val="800"/>
              </a:spcAft>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Treatment of the topic – As spoken about previously the article investigated the question of “are children from a disadvantaged background less likely to go on to university?”. The authors investigated this by first analysing which factors contribute to children not going to university after school such as parental education level and gathering data around these factors. As mentioned above the data was gathered from multiple reputable sources and compiled into tables to produce graphs. Within all sections of the article, the question remained the focus and the authors did not stray from the topic or add unnecessary information. </a:t>
            </a:r>
          </a:p>
          <a:p>
            <a:pPr marL="342900" lvl="0" indent="-342900">
              <a:spcAft>
                <a:spcPts val="800"/>
              </a:spcAft>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Effectiveness - The article has very effectively explored the question, especially when looking back at ontology, entomology, and methodology. They effectively explored the question using the pragmatism paradigm, utilising many variables with which to explore the ultimate question.</a:t>
            </a:r>
          </a:p>
          <a:p>
            <a:pPr marL="342900" lvl="0" indent="-342900">
              <a:spcAft>
                <a:spcPts val="800"/>
              </a:spcAft>
              <a:buFont typeface="Symbol" panose="05050102010706020507" pitchFamily="18" charset="2"/>
              <a:buChar char=""/>
            </a:pPr>
            <a:r>
              <a:rPr lang="en-GB" sz="1550" dirty="0">
                <a:solidFill>
                  <a:schemeClr val="tx1"/>
                </a:solidFill>
                <a:effectLst/>
                <a:latin typeface="Arial" panose="020B0604020202020204" pitchFamily="34" charset="0"/>
                <a:ea typeface="Calibri" panose="020F0502020204030204" pitchFamily="34" charset="0"/>
              </a:rPr>
              <a:t>Ethical implication – As the study utilised data compiled by other researchers, the authors/researchers of this study did not have any direct contact with children or their families. Therefore, there are minimal ethical implications as child and adult welfare did not need to be considered. </a:t>
            </a:r>
          </a:p>
        </p:txBody>
      </p:sp>
      <p:grpSp>
        <p:nvGrpSpPr>
          <p:cNvPr id="29" name="Group 28">
            <a:extLst>
              <a:ext uri="{FF2B5EF4-FFF2-40B4-BE49-F238E27FC236}">
                <a16:creationId xmlns:a16="http://schemas.microsoft.com/office/drawing/2014/main" id="{CCA845AA-7BF4-87B9-C8A3-77330F1F35AA}"/>
              </a:ext>
            </a:extLst>
          </p:cNvPr>
          <p:cNvGrpSpPr/>
          <p:nvPr/>
        </p:nvGrpSpPr>
        <p:grpSpPr>
          <a:xfrm>
            <a:off x="55223" y="8480901"/>
            <a:ext cx="14789759" cy="7523778"/>
            <a:chOff x="172803" y="7365929"/>
            <a:chExt cx="14789759" cy="7523778"/>
          </a:xfrm>
        </p:grpSpPr>
        <p:sp>
          <p:nvSpPr>
            <p:cNvPr id="19" name="Rectangle: Rounded Corners 18">
              <a:extLst>
                <a:ext uri="{FF2B5EF4-FFF2-40B4-BE49-F238E27FC236}">
                  <a16:creationId xmlns:a16="http://schemas.microsoft.com/office/drawing/2014/main" id="{25CFAE9B-DA2A-8505-2BE3-0948F9505DF9}"/>
                </a:ext>
              </a:extLst>
            </p:cNvPr>
            <p:cNvSpPr/>
            <p:nvPr/>
          </p:nvSpPr>
          <p:spPr>
            <a:xfrm>
              <a:off x="172803" y="7365929"/>
              <a:ext cx="14789759" cy="7523778"/>
            </a:xfrm>
            <a:prstGeom prst="roundRect">
              <a:avLst/>
            </a:prstGeom>
            <a:solidFill>
              <a:schemeClr val="accent5">
                <a:lumMod val="20000"/>
                <a:lumOff val="80000"/>
              </a:schemeClr>
            </a:solidFill>
            <a:ln>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a:extLst>
                <a:ext uri="{FF2B5EF4-FFF2-40B4-BE49-F238E27FC236}">
                  <a16:creationId xmlns:a16="http://schemas.microsoft.com/office/drawing/2014/main" id="{E3D6363E-0677-D6B5-86C0-EEE6EEEEBBEE}"/>
                </a:ext>
              </a:extLst>
            </p:cNvPr>
            <p:cNvSpPr txBox="1"/>
            <p:nvPr/>
          </p:nvSpPr>
          <p:spPr>
            <a:xfrm>
              <a:off x="354842" y="7383439"/>
              <a:ext cx="14425683" cy="3434273"/>
            </a:xfrm>
            <a:prstGeom prst="rect">
              <a:avLst/>
            </a:prstGeom>
            <a:noFill/>
          </p:spPr>
          <p:txBody>
            <a:bodyPr wrap="square" rtlCol="0">
              <a:spAutoFit/>
            </a:bodyPr>
            <a:lstStyle/>
            <a:p>
              <a:pPr algn="ctr">
                <a:spcAft>
                  <a:spcPts val="800"/>
                </a:spcAft>
              </a:pPr>
              <a:r>
                <a:rPr lang="en-GB" sz="1550" b="1" dirty="0">
                  <a:effectLst/>
                  <a:latin typeface="Arial" panose="020B0604020202020204" pitchFamily="34" charset="0"/>
                  <a:ea typeface="Calibri" panose="020F0502020204030204" pitchFamily="34" charset="0"/>
                </a:rPr>
                <a:t>    </a:t>
              </a:r>
              <a:r>
                <a:rPr lang="en-GB" sz="1550" b="1" u="sng" dirty="0">
                  <a:effectLst/>
                  <a:latin typeface="Arial" panose="020B0604020202020204" pitchFamily="34" charset="0"/>
                  <a:ea typeface="Calibri" panose="020F0502020204030204" pitchFamily="34" charset="0"/>
                </a:rPr>
                <a:t>Section Three - Data Analysis</a:t>
              </a:r>
              <a:endParaRPr lang="en-GB" sz="1550" dirty="0">
                <a:effectLst/>
                <a:latin typeface="Arial" panose="020B0604020202020204" pitchFamily="34" charset="0"/>
                <a:ea typeface="Calibri" panose="020F0502020204030204" pitchFamily="34" charset="0"/>
              </a:endParaRPr>
            </a:p>
            <a:p>
              <a:pPr>
                <a:spcAft>
                  <a:spcPts val="800"/>
                </a:spcAft>
              </a:pPr>
              <a:r>
                <a:rPr lang="en-GB" sz="1550" dirty="0">
                  <a:effectLst/>
                  <a:latin typeface="Arial" panose="020B0604020202020204" pitchFamily="34" charset="0"/>
                  <a:ea typeface="Calibri" panose="020F0502020204030204" pitchFamily="34" charset="0"/>
                </a:rPr>
                <a:t>	Data used within this research was sourced from 4 other studies, as detailed later in this section, that had been carried out in the target countries. These studies were utilised as they all contained information relevant to the target question. All four sources followed children from mid-teenage years (approximately 15) to at least early adulthood around 20. These studies were also good multiple sources of relevant data as they also had supporting evidence for parental educational status and financial situation. </a:t>
              </a:r>
            </a:p>
            <a:p>
              <a:pPr>
                <a:spcAft>
                  <a:spcPts val="800"/>
                </a:spcAft>
              </a:pPr>
              <a:r>
                <a:rPr lang="en-GB" sz="1550" dirty="0">
                  <a:effectLst/>
                  <a:latin typeface="Arial" panose="020B0604020202020204" pitchFamily="34" charset="0"/>
                  <a:ea typeface="Calibri" panose="020F0502020204030204" pitchFamily="34" charset="0"/>
                </a:rPr>
                <a:t>	These four studies are:</a:t>
              </a:r>
            </a:p>
            <a:p>
              <a:pPr>
                <a:spcAft>
                  <a:spcPts val="800"/>
                </a:spcAft>
              </a:pPr>
              <a:r>
                <a:rPr lang="en-GB" sz="1550" dirty="0">
                  <a:effectLst/>
                  <a:latin typeface="Arial" panose="020B0604020202020204" pitchFamily="34" charset="0"/>
                  <a:ea typeface="Calibri" panose="020F0502020204030204" pitchFamily="34" charset="0"/>
                </a:rPr>
                <a:t>The Longitudinal Study of Australian Youth (Marks and Rothman, 2003)– Australia</a:t>
              </a:r>
            </a:p>
            <a:p>
              <a:pPr>
                <a:spcAft>
                  <a:spcPts val="800"/>
                </a:spcAft>
              </a:pPr>
              <a:r>
                <a:rPr lang="en-GB" sz="1550" dirty="0">
                  <a:effectLst/>
                  <a:latin typeface="Arial" panose="020B0604020202020204" pitchFamily="34" charset="0"/>
                  <a:ea typeface="Calibri" panose="020F0502020204030204" pitchFamily="34" charset="0"/>
                </a:rPr>
                <a:t>The Youth in Transition Study Cohort A (Statistics Canada, 2001) – Canada</a:t>
              </a:r>
            </a:p>
            <a:p>
              <a:pPr>
                <a:spcAft>
                  <a:spcPts val="800"/>
                </a:spcAft>
              </a:pPr>
              <a:r>
                <a:rPr lang="en-GB" sz="1550" dirty="0">
                  <a:effectLst/>
                  <a:latin typeface="Arial" panose="020B0604020202020204" pitchFamily="34" charset="0"/>
                  <a:ea typeface="Calibri" panose="020F0502020204030204" pitchFamily="34" charset="0"/>
                </a:rPr>
                <a:t>The Longitudinal Study of Young People in England (Calderwood and Sanchez, 2004)  – England </a:t>
              </a:r>
            </a:p>
            <a:p>
              <a:pPr>
                <a:spcAft>
                  <a:spcPts val="800"/>
                </a:spcAft>
              </a:pPr>
              <a:r>
                <a:rPr lang="en-GB" sz="1550" dirty="0">
                  <a:effectLst/>
                  <a:latin typeface="Arial" panose="020B0604020202020204" pitchFamily="34" charset="0"/>
                  <a:ea typeface="Calibri" panose="020F0502020204030204" pitchFamily="34" charset="0"/>
                </a:rPr>
                <a:t>The Educational Longitudinal Study  (</a:t>
              </a:r>
              <a:r>
                <a:rPr lang="en-GB" sz="1550" dirty="0" err="1">
                  <a:effectLst/>
                  <a:latin typeface="Arial" panose="020B0604020202020204" pitchFamily="34" charset="0"/>
                  <a:ea typeface="Calibri" panose="020F0502020204030204" pitchFamily="34" charset="0"/>
                </a:rPr>
                <a:t>Lauff</a:t>
              </a:r>
              <a:r>
                <a:rPr lang="en-GB" sz="1550" dirty="0">
                  <a:effectLst/>
                  <a:latin typeface="Arial" panose="020B0604020202020204" pitchFamily="34" charset="0"/>
                  <a:ea typeface="Calibri" panose="020F0502020204030204" pitchFamily="34" charset="0"/>
                </a:rPr>
                <a:t> and Bozick, 2007) – USA</a:t>
              </a:r>
            </a:p>
            <a:p>
              <a:r>
                <a:rPr lang="en-GB" sz="1550" dirty="0">
                  <a:effectLst/>
                  <a:latin typeface="Arial" panose="020B0604020202020204" pitchFamily="34" charset="0"/>
                  <a:ea typeface="Calibri" panose="020F0502020204030204" pitchFamily="34" charset="0"/>
                </a:rPr>
                <a:t>	This data was then given a numerical value and a sign so that they can be placed into the equation below. A set of numerical data was produced</a:t>
              </a:r>
              <a:endParaRPr lang="en-GB" sz="1550" dirty="0">
                <a:latin typeface="Arial" panose="020B0604020202020204" pitchFamily="34" charset="0"/>
                <a:cs typeface="Arial" panose="020B0604020202020204" pitchFamily="34" charset="0"/>
              </a:endParaRPr>
            </a:p>
          </p:txBody>
        </p:sp>
        <p:pic>
          <p:nvPicPr>
            <p:cNvPr id="27" name="Picture 26" descr="Graphical user interface, application&#10;&#10;Description automatically generated">
              <a:extLst>
                <a:ext uri="{FF2B5EF4-FFF2-40B4-BE49-F238E27FC236}">
                  <a16:creationId xmlns:a16="http://schemas.microsoft.com/office/drawing/2014/main" id="{17153E6A-D7D8-134D-0010-AE09867F266E}"/>
                </a:ext>
              </a:extLst>
            </p:cNvPr>
            <p:cNvPicPr>
              <a:picLocks noChangeAspect="1"/>
            </p:cNvPicPr>
            <p:nvPr/>
          </p:nvPicPr>
          <p:blipFill rotWithShape="1">
            <a:blip r:embed="rId2"/>
            <a:srcRect l="14292" t="25219" r="64934" b="69499"/>
            <a:stretch/>
          </p:blipFill>
          <p:spPr bwMode="auto">
            <a:xfrm>
              <a:off x="4683536" y="10820091"/>
              <a:ext cx="5729605" cy="666115"/>
            </a:xfrm>
            <a:prstGeom prst="rect">
              <a:avLst/>
            </a:prstGeom>
            <a:ln>
              <a:noFill/>
            </a:ln>
            <a:extLst>
              <a:ext uri="{53640926-AAD7-44D8-BBD7-CCE9431645EC}">
                <a14:shadowObscured xmlns:a14="http://schemas.microsoft.com/office/drawing/2010/main"/>
              </a:ext>
            </a:extLst>
          </p:spPr>
        </p:pic>
        <p:sp>
          <p:nvSpPr>
            <p:cNvPr id="28" name="TextBox 27">
              <a:extLst>
                <a:ext uri="{FF2B5EF4-FFF2-40B4-BE49-F238E27FC236}">
                  <a16:creationId xmlns:a16="http://schemas.microsoft.com/office/drawing/2014/main" id="{55B2A006-B6A3-52B3-951F-18C7F86E3C37}"/>
                </a:ext>
              </a:extLst>
            </p:cNvPr>
            <p:cNvSpPr txBox="1"/>
            <p:nvPr/>
          </p:nvSpPr>
          <p:spPr>
            <a:xfrm>
              <a:off x="354843" y="11628173"/>
              <a:ext cx="14425682" cy="2887970"/>
            </a:xfrm>
            <a:prstGeom prst="rect">
              <a:avLst/>
            </a:prstGeom>
            <a:noFill/>
          </p:spPr>
          <p:txBody>
            <a:bodyPr wrap="square" rtlCol="0">
              <a:spAutoFit/>
            </a:bodyPr>
            <a:lstStyle/>
            <a:p>
              <a:pPr>
                <a:spcAft>
                  <a:spcPts val="800"/>
                </a:spcAft>
              </a:pPr>
              <a:r>
                <a:rPr lang="en-GB" sz="1550" dirty="0">
                  <a:effectLst/>
                  <a:latin typeface="Arial" panose="020B0604020202020204" pitchFamily="34" charset="0"/>
                  <a:ea typeface="Calibri" panose="020F0502020204030204" pitchFamily="34" charset="0"/>
                </a:rPr>
                <a:t>	The equation included numerical values for the following variables; whether a child was enrolled or not enrolled in higher education, parental education variables, academic ability at age 15, gender and language spoken at home, academic ability at age 18, and school-fixed effects. </a:t>
              </a:r>
            </a:p>
            <a:p>
              <a:pPr lvl="1">
                <a:spcAft>
                  <a:spcPts val="800"/>
                </a:spcAft>
              </a:pPr>
              <a:r>
                <a:rPr lang="en-GB" sz="1550" dirty="0">
                  <a:effectLst/>
                  <a:latin typeface="Arial" panose="020B0604020202020204" pitchFamily="34" charset="0"/>
                  <a:ea typeface="Calibri" panose="020F0502020204030204" pitchFamily="34" charset="0"/>
                </a:rPr>
                <a:t>The above equation was utilised in four different specifications to produce four different graphs showing the difference in logarithmic scale. </a:t>
              </a:r>
            </a:p>
            <a:p>
              <a:pPr>
                <a:spcAft>
                  <a:spcPts val="800"/>
                </a:spcAft>
              </a:pPr>
              <a:r>
                <a:rPr lang="en-GB" sz="1550" dirty="0">
                  <a:effectLst/>
                  <a:latin typeface="Arial" panose="020B0604020202020204" pitchFamily="34" charset="0"/>
                  <a:ea typeface="Calibri" panose="020F0502020204030204" pitchFamily="34" charset="0"/>
                </a:rPr>
                <a:t>The four specifications were: </a:t>
              </a:r>
            </a:p>
            <a:p>
              <a:pPr marL="342900" lvl="0" indent="-342900">
                <a:buFont typeface="+mj-lt"/>
                <a:buAutoNum type="arabicParenR"/>
              </a:pPr>
              <a:r>
                <a:rPr lang="en-GB" sz="1550" dirty="0">
                  <a:effectLst/>
                  <a:latin typeface="Arial" panose="020B0604020202020204" pitchFamily="34" charset="0"/>
                  <a:ea typeface="Calibri" panose="020F0502020204030204" pitchFamily="34" charset="0"/>
                </a:rPr>
                <a:t>Looking at parental education status with gender and immigrant status as controls.</a:t>
              </a:r>
            </a:p>
            <a:p>
              <a:pPr marL="342900" lvl="0" indent="-342900">
                <a:buFont typeface="+mj-lt"/>
                <a:buAutoNum type="arabicParenR"/>
              </a:pPr>
              <a:r>
                <a:rPr lang="en-GB" sz="1550" dirty="0">
                  <a:effectLst/>
                  <a:latin typeface="Arial" panose="020B0604020202020204" pitchFamily="34" charset="0"/>
                  <a:ea typeface="Calibri" panose="020F0502020204030204" pitchFamily="34" charset="0"/>
                </a:rPr>
                <a:t>Looking at test scores aged fifteen alongside parental education status and controls. </a:t>
              </a:r>
            </a:p>
            <a:p>
              <a:pPr marL="342900" lvl="0" indent="-342900">
                <a:buFont typeface="+mj-lt"/>
                <a:buAutoNum type="arabicParenR"/>
              </a:pPr>
              <a:r>
                <a:rPr lang="en-GB" sz="1550" dirty="0">
                  <a:effectLst/>
                  <a:latin typeface="Arial" panose="020B0604020202020204" pitchFamily="34" charset="0"/>
                  <a:ea typeface="Calibri" panose="020F0502020204030204" pitchFamily="34" charset="0"/>
                </a:rPr>
                <a:t>This data included school-fixed effects alongside parental educational status. School-fixed effects are the effects schooling had on a child and how their schooling affected them up to the age of eighteen. This also accounts for the difference in teaching across the four target countries. </a:t>
              </a:r>
            </a:p>
            <a:p>
              <a:pPr marL="342900" lvl="0" indent="-342900">
                <a:spcAft>
                  <a:spcPts val="800"/>
                </a:spcAft>
                <a:buFont typeface="+mj-lt"/>
                <a:buAutoNum type="arabicParenR"/>
              </a:pPr>
              <a:r>
                <a:rPr lang="en-GB" sz="1550" dirty="0">
                  <a:effectLst/>
                  <a:latin typeface="Arial" panose="020B0604020202020204" pitchFamily="34" charset="0"/>
                  <a:ea typeface="Calibri" panose="020F0502020204030204" pitchFamily="34" charset="0"/>
                </a:rPr>
                <a:t>The final specification looked solely at children who were still in education at 18 years old and were eligible for university entry. </a:t>
              </a:r>
            </a:p>
            <a:p>
              <a:pPr>
                <a:spcAft>
                  <a:spcPts val="800"/>
                </a:spcAft>
              </a:pPr>
              <a:r>
                <a:rPr lang="en-GB" sz="1550" dirty="0">
                  <a:effectLst/>
                  <a:latin typeface="Arial" panose="020B0604020202020204" pitchFamily="34" charset="0"/>
                  <a:ea typeface="Calibri" panose="020F0502020204030204" pitchFamily="34" charset="0"/>
                </a:rPr>
                <a:t>	Alongside these four specifications, controlled variables were utilised in every calculation. These controls were: age, gender, and language spoken at home. </a:t>
              </a:r>
            </a:p>
          </p:txBody>
        </p:sp>
      </p:grpSp>
      <p:grpSp>
        <p:nvGrpSpPr>
          <p:cNvPr id="31" name="Group 30">
            <a:extLst>
              <a:ext uri="{FF2B5EF4-FFF2-40B4-BE49-F238E27FC236}">
                <a16:creationId xmlns:a16="http://schemas.microsoft.com/office/drawing/2014/main" id="{80EC5DF3-15D7-D145-0F12-2F8EA98D96E3}"/>
              </a:ext>
            </a:extLst>
          </p:cNvPr>
          <p:cNvGrpSpPr/>
          <p:nvPr/>
        </p:nvGrpSpPr>
        <p:grpSpPr>
          <a:xfrm>
            <a:off x="15258504" y="65276"/>
            <a:ext cx="14798712" cy="6522842"/>
            <a:chOff x="15327515" y="1196256"/>
            <a:chExt cx="14798712" cy="6522842"/>
          </a:xfrm>
        </p:grpSpPr>
        <p:sp>
          <p:nvSpPr>
            <p:cNvPr id="6" name="Rectangle: Rounded Corners 5">
              <a:extLst>
                <a:ext uri="{FF2B5EF4-FFF2-40B4-BE49-F238E27FC236}">
                  <a16:creationId xmlns:a16="http://schemas.microsoft.com/office/drawing/2014/main" id="{3FD22558-9B54-D62D-F014-EACC09C425B6}"/>
                </a:ext>
              </a:extLst>
            </p:cNvPr>
            <p:cNvSpPr/>
            <p:nvPr/>
          </p:nvSpPr>
          <p:spPr>
            <a:xfrm>
              <a:off x="15331992" y="1212351"/>
              <a:ext cx="14789759" cy="6506747"/>
            </a:xfrm>
            <a:prstGeom prst="roundRect">
              <a:avLst/>
            </a:prstGeom>
            <a:solidFill>
              <a:schemeClr val="accent3">
                <a:lumMod val="20000"/>
                <a:lumOff val="8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800"/>
                </a:spcAft>
              </a:pPr>
              <a:endParaRPr lang="en-GB" sz="1550" dirty="0">
                <a:solidFill>
                  <a:schemeClr val="tx1"/>
                </a:solidFill>
                <a:latin typeface="Arial" panose="020B0604020202020204" pitchFamily="34" charset="0"/>
                <a:ea typeface="Calibri" panose="020F0502020204030204" pitchFamily="34" charset="0"/>
              </a:endParaRPr>
            </a:p>
          </p:txBody>
        </p:sp>
        <p:pic>
          <p:nvPicPr>
            <p:cNvPr id="23" name="Picture 22" descr="Graphical user interface, application&#10;&#10;Description automatically generated">
              <a:extLst>
                <a:ext uri="{FF2B5EF4-FFF2-40B4-BE49-F238E27FC236}">
                  <a16:creationId xmlns:a16="http://schemas.microsoft.com/office/drawing/2014/main" id="{F029ECA9-DCBF-1FE5-1842-7278CF57ECDD}"/>
                </a:ext>
              </a:extLst>
            </p:cNvPr>
            <p:cNvPicPr>
              <a:picLocks noChangeAspect="1"/>
            </p:cNvPicPr>
            <p:nvPr/>
          </p:nvPicPr>
          <p:blipFill rotWithShape="1">
            <a:blip r:embed="rId3">
              <a:extLst>
                <a:ext uri="{28A0092B-C50C-407E-A947-70E740481C1C}">
                  <a14:useLocalDpi xmlns:a14="http://schemas.microsoft.com/office/drawing/2010/main" val="0"/>
                </a:ext>
              </a:extLst>
            </a:blip>
            <a:srcRect l="11640" t="18976" r="62441" b="57697"/>
            <a:stretch/>
          </p:blipFill>
          <p:spPr bwMode="auto">
            <a:xfrm>
              <a:off x="19889975" y="2972229"/>
              <a:ext cx="5664835" cy="2333625"/>
            </a:xfrm>
            <a:prstGeom prst="rect">
              <a:avLst/>
            </a:prstGeom>
            <a:ln>
              <a:noFill/>
            </a:ln>
            <a:extLst>
              <a:ext uri="{53640926-AAD7-44D8-BBD7-CCE9431645EC}">
                <a14:shadowObscured xmlns:a14="http://schemas.microsoft.com/office/drawing/2010/main"/>
              </a:ext>
            </a:extLst>
          </p:spPr>
        </p:pic>
        <p:sp>
          <p:nvSpPr>
            <p:cNvPr id="25" name="TextBox 24">
              <a:extLst>
                <a:ext uri="{FF2B5EF4-FFF2-40B4-BE49-F238E27FC236}">
                  <a16:creationId xmlns:a16="http://schemas.microsoft.com/office/drawing/2014/main" id="{F6B13F39-9837-C265-A747-11EB70580368}"/>
                </a:ext>
              </a:extLst>
            </p:cNvPr>
            <p:cNvSpPr txBox="1"/>
            <p:nvPr/>
          </p:nvSpPr>
          <p:spPr>
            <a:xfrm rot="10800000" flipH="1" flipV="1">
              <a:off x="15653982" y="5253524"/>
              <a:ext cx="14472245" cy="2341667"/>
            </a:xfrm>
            <a:prstGeom prst="rect">
              <a:avLst/>
            </a:prstGeom>
            <a:noFill/>
          </p:spPr>
          <p:txBody>
            <a:bodyPr wrap="square" rtlCol="0">
              <a:spAutoFit/>
            </a:bodyPr>
            <a:lstStyle/>
            <a:p>
              <a:pPr>
                <a:spcAft>
                  <a:spcPts val="800"/>
                </a:spcAft>
              </a:pPr>
              <a:r>
                <a:rPr lang="en-GB" sz="1550" dirty="0">
                  <a:solidFill>
                    <a:schemeClr val="tx1"/>
                  </a:solidFill>
                  <a:effectLst/>
                  <a:latin typeface="Arial" panose="020B0604020202020204" pitchFamily="34" charset="0"/>
                  <a:ea typeface="Calibri" panose="020F0502020204030204" pitchFamily="34" charset="0"/>
                </a:rPr>
                <a:t>	The research was conducted in a phased manner, with the first phase being focused on family background and what level of education a child’s parents have whether this be, less than high school, high school to associate degree, or bachelor’s degree and above. Once this was established the study then looked at the financial status of the parents in order to understand the household income of the child. Along with these variables, controlled variables were also looked at in the form of gender, language spoken, and school-fixed effects. </a:t>
              </a:r>
            </a:p>
            <a:p>
              <a:pPr>
                <a:spcAft>
                  <a:spcPts val="800"/>
                </a:spcAft>
              </a:pPr>
              <a:r>
                <a:rPr lang="en-GB" sz="1550" dirty="0">
                  <a:solidFill>
                    <a:schemeClr val="tx1"/>
                  </a:solidFill>
                  <a:effectLst/>
                  <a:latin typeface="Arial" panose="020B0604020202020204" pitchFamily="34" charset="0"/>
                  <a:ea typeface="Calibri" panose="020F0502020204030204" pitchFamily="34" charset="0"/>
                </a:rPr>
                <a:t>	After data was gathered from stage one, stage two commenced with the research looking into the academic achievement of students at age 18. To measure academic achievement in England they looked at G.C.S.Es, A-levels and equivalent, and key stage 5 total points. In the USA they looked at the number of high school graduates, GPA scores, Carnegie units taken, SAT quintile or equivalent, and age 18 maths test quintile. In Australia, they looked at the number of high school graduates, and the tertiary entry rank quintile. Finally, in Canada, they looked at the number of high school graduates, and various GPA scores. Once all this data was gathered the study then looked at how many of the students from the sample progressed to higher education. </a:t>
              </a:r>
            </a:p>
          </p:txBody>
        </p:sp>
        <p:sp>
          <p:nvSpPr>
            <p:cNvPr id="30" name="TextBox 29">
              <a:extLst>
                <a:ext uri="{FF2B5EF4-FFF2-40B4-BE49-F238E27FC236}">
                  <a16:creationId xmlns:a16="http://schemas.microsoft.com/office/drawing/2014/main" id="{3A6BF6EE-296E-16AC-84F9-44E1FA1FD761}"/>
                </a:ext>
              </a:extLst>
            </p:cNvPr>
            <p:cNvSpPr txBox="1"/>
            <p:nvPr/>
          </p:nvSpPr>
          <p:spPr>
            <a:xfrm>
              <a:off x="15327515" y="1196256"/>
              <a:ext cx="14789758" cy="1831271"/>
            </a:xfrm>
            <a:prstGeom prst="rect">
              <a:avLst/>
            </a:prstGeom>
            <a:noFill/>
          </p:spPr>
          <p:txBody>
            <a:bodyPr wrap="square" rtlCol="0">
              <a:spAutoFit/>
            </a:bodyPr>
            <a:lstStyle/>
            <a:p>
              <a:pPr algn="ctr">
                <a:spcAft>
                  <a:spcPts val="800"/>
                </a:spcAft>
              </a:pPr>
              <a:r>
                <a:rPr lang="en-GB" sz="1550" b="1" u="sng" dirty="0">
                  <a:effectLst/>
                  <a:latin typeface="Arial" panose="020B0604020202020204" pitchFamily="34" charset="0"/>
                  <a:ea typeface="Calibri" panose="020F0502020204030204" pitchFamily="34" charset="0"/>
                </a:rPr>
                <a:t>Section Two - Methodology</a:t>
              </a:r>
              <a:endParaRPr lang="en-GB" sz="1550" dirty="0">
                <a:effectLst/>
                <a:latin typeface="Arial" panose="020B0604020202020204" pitchFamily="34" charset="0"/>
                <a:ea typeface="Calibri" panose="020F0502020204030204" pitchFamily="34" charset="0"/>
              </a:endParaRPr>
            </a:p>
            <a:p>
              <a:pPr>
                <a:spcAft>
                  <a:spcPts val="800"/>
                </a:spcAft>
              </a:pPr>
              <a:r>
                <a:rPr lang="en-GB" sz="1550" dirty="0">
                  <a:effectLst/>
                  <a:latin typeface="Arial" panose="020B0604020202020204" pitchFamily="34" charset="0"/>
                  <a:ea typeface="Calibri" panose="020F0502020204030204" pitchFamily="34" charset="0"/>
                </a:rPr>
                <a:t>	The article looked at the research question “Are children from a disadvantaged background less likely to go on to higher education?”.</a:t>
              </a:r>
            </a:p>
            <a:p>
              <a:pPr>
                <a:spcAft>
                  <a:spcPts val="800"/>
                </a:spcAft>
              </a:pPr>
              <a:r>
                <a:rPr lang="en-GB" sz="1550" dirty="0">
                  <a:effectLst/>
                  <a:latin typeface="Arial" panose="020B0604020202020204" pitchFamily="34" charset="0"/>
                  <a:ea typeface="Calibri" panose="020F0502020204030204" pitchFamily="34" charset="0"/>
                </a:rPr>
                <a:t>	Data was collected by evaluating a varying number of students across the four countries, the sample sizes of students were: 12,575 from the USA, 9,446 from Canada, 7,715 from England, and 6,536 from Australia.</a:t>
              </a:r>
            </a:p>
            <a:p>
              <a:pPr>
                <a:spcAft>
                  <a:spcPts val="800"/>
                </a:spcAft>
              </a:pPr>
              <a:r>
                <a:rPr lang="en-GB" sz="1550" dirty="0">
                  <a:effectLst/>
                  <a:latin typeface="Arial" panose="020B0604020202020204" pitchFamily="34" charset="0"/>
                  <a:ea typeface="Calibri" panose="020F0502020204030204" pitchFamily="34" charset="0"/>
                </a:rPr>
                <a:t>	The diagram below outlines the three stages of the research undertaken by Haverman and Wolfe, 1995. This diagram was used to create the framework for the study carried out within the chosen article. The study utilised stages one and two of the diagram below (Haverman and Wolfe, 1995). </a:t>
              </a:r>
            </a:p>
          </p:txBody>
        </p:sp>
      </p:grpSp>
      <p:grpSp>
        <p:nvGrpSpPr>
          <p:cNvPr id="36" name="Group 35">
            <a:extLst>
              <a:ext uri="{FF2B5EF4-FFF2-40B4-BE49-F238E27FC236}">
                <a16:creationId xmlns:a16="http://schemas.microsoft.com/office/drawing/2014/main" id="{87875EE8-E751-0566-AA28-6991DC53DD9A}"/>
              </a:ext>
            </a:extLst>
          </p:cNvPr>
          <p:cNvGrpSpPr/>
          <p:nvPr/>
        </p:nvGrpSpPr>
        <p:grpSpPr>
          <a:xfrm>
            <a:off x="15360714" y="6690327"/>
            <a:ext cx="14789761" cy="9552394"/>
            <a:chOff x="15327512" y="6824644"/>
            <a:chExt cx="14789761" cy="9552394"/>
          </a:xfrm>
        </p:grpSpPr>
        <p:sp>
          <p:nvSpPr>
            <p:cNvPr id="3" name="Rectangle: Rounded Corners 2">
              <a:extLst>
                <a:ext uri="{FF2B5EF4-FFF2-40B4-BE49-F238E27FC236}">
                  <a16:creationId xmlns:a16="http://schemas.microsoft.com/office/drawing/2014/main" id="{1C6CB6CF-8132-9DBE-8CDF-FCC6F8E23AB6}"/>
                </a:ext>
              </a:extLst>
            </p:cNvPr>
            <p:cNvSpPr/>
            <p:nvPr/>
          </p:nvSpPr>
          <p:spPr>
            <a:xfrm>
              <a:off x="15327514" y="6826014"/>
              <a:ext cx="14789759" cy="9551024"/>
            </a:xfrm>
            <a:prstGeom prst="roundRect">
              <a:avLst/>
            </a:prstGeom>
            <a:solidFill>
              <a:schemeClr val="accent6">
                <a:lumMod val="20000"/>
                <a:lumOff val="8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2" name="Picture 31" descr="Graphical user interface, application&#10;&#10;Description automatically generated">
              <a:extLst>
                <a:ext uri="{FF2B5EF4-FFF2-40B4-BE49-F238E27FC236}">
                  <a16:creationId xmlns:a16="http://schemas.microsoft.com/office/drawing/2014/main" id="{79B9459B-4115-B5B2-3E36-19023B2F6362}"/>
                </a:ext>
              </a:extLst>
            </p:cNvPr>
            <p:cNvPicPr>
              <a:picLocks noChangeAspect="1"/>
            </p:cNvPicPr>
            <p:nvPr/>
          </p:nvPicPr>
          <p:blipFill rotWithShape="1">
            <a:blip r:embed="rId4"/>
            <a:srcRect l="62819" t="23602" r="18901" b="41540"/>
            <a:stretch/>
          </p:blipFill>
          <p:spPr bwMode="auto">
            <a:xfrm>
              <a:off x="15660202" y="7623021"/>
              <a:ext cx="5696585" cy="4972050"/>
            </a:xfrm>
            <a:prstGeom prst="rect">
              <a:avLst/>
            </a:prstGeom>
            <a:ln>
              <a:noFill/>
            </a:ln>
            <a:extLst>
              <a:ext uri="{53640926-AAD7-44D8-BBD7-CCE9431645EC}">
                <a14:shadowObscured xmlns:a14="http://schemas.microsoft.com/office/drawing/2010/main"/>
              </a:ext>
            </a:extLst>
          </p:spPr>
        </p:pic>
        <p:sp>
          <p:nvSpPr>
            <p:cNvPr id="33" name="TextBox 32">
              <a:extLst>
                <a:ext uri="{FF2B5EF4-FFF2-40B4-BE49-F238E27FC236}">
                  <a16:creationId xmlns:a16="http://schemas.microsoft.com/office/drawing/2014/main" id="{447B32D6-59F2-1EA1-D770-E48788D7562D}"/>
                </a:ext>
              </a:extLst>
            </p:cNvPr>
            <p:cNvSpPr txBox="1"/>
            <p:nvPr/>
          </p:nvSpPr>
          <p:spPr>
            <a:xfrm>
              <a:off x="15738282" y="6824644"/>
              <a:ext cx="14285732" cy="671979"/>
            </a:xfrm>
            <a:prstGeom prst="rect">
              <a:avLst/>
            </a:prstGeom>
            <a:noFill/>
          </p:spPr>
          <p:txBody>
            <a:bodyPr wrap="square" rtlCol="0">
              <a:spAutoFit/>
            </a:bodyPr>
            <a:lstStyle/>
            <a:p>
              <a:pPr algn="ctr">
                <a:spcAft>
                  <a:spcPts val="800"/>
                </a:spcAft>
              </a:pPr>
              <a:r>
                <a:rPr lang="en-GB" sz="1550" b="1" u="sng" dirty="0">
                  <a:effectLst/>
                  <a:latin typeface="Arial" panose="020B0604020202020204" pitchFamily="34" charset="0"/>
                  <a:ea typeface="Calibri" panose="020F0502020204030204" pitchFamily="34" charset="0"/>
                </a:rPr>
                <a:t>Section Four - Findings and Discussion </a:t>
              </a:r>
              <a:endParaRPr lang="en-GB" sz="1550" dirty="0">
                <a:effectLst/>
                <a:latin typeface="Arial" panose="020B0604020202020204" pitchFamily="34" charset="0"/>
                <a:ea typeface="Calibri" panose="020F0502020204030204" pitchFamily="34" charset="0"/>
              </a:endParaRPr>
            </a:p>
            <a:p>
              <a:pPr>
                <a:spcAft>
                  <a:spcPts val="800"/>
                </a:spcAft>
              </a:pPr>
              <a:r>
                <a:rPr lang="en-GB" sz="1550" dirty="0">
                  <a:effectLst/>
                  <a:latin typeface="Arial" panose="020B0604020202020204" pitchFamily="34" charset="0"/>
                  <a:ea typeface="Calibri" panose="020F0502020204030204" pitchFamily="34" charset="0"/>
                </a:rPr>
                <a:t>The results of the data were placed into four graphs as shown to the left:</a:t>
              </a:r>
            </a:p>
          </p:txBody>
        </p:sp>
        <p:sp>
          <p:nvSpPr>
            <p:cNvPr id="34" name="TextBox 33">
              <a:extLst>
                <a:ext uri="{FF2B5EF4-FFF2-40B4-BE49-F238E27FC236}">
                  <a16:creationId xmlns:a16="http://schemas.microsoft.com/office/drawing/2014/main" id="{DBFBFE66-B52F-D1C8-3531-2EB904A12A11}"/>
                </a:ext>
              </a:extLst>
            </p:cNvPr>
            <p:cNvSpPr txBox="1"/>
            <p:nvPr/>
          </p:nvSpPr>
          <p:spPr>
            <a:xfrm>
              <a:off x="21426985" y="7496623"/>
              <a:ext cx="8512728" cy="5427127"/>
            </a:xfrm>
            <a:prstGeom prst="rect">
              <a:avLst/>
            </a:prstGeom>
            <a:noFill/>
          </p:spPr>
          <p:txBody>
            <a:bodyPr wrap="square" rtlCol="0">
              <a:spAutoFit/>
            </a:bodyPr>
            <a:lstStyle/>
            <a:p>
              <a:pPr>
                <a:spcAft>
                  <a:spcPts val="800"/>
                </a:spcAft>
              </a:pPr>
              <a:r>
                <a:rPr lang="en-GB" sz="1500" dirty="0">
                  <a:effectLst/>
                  <a:latin typeface="Arial" panose="020B0604020202020204" pitchFamily="34" charset="0"/>
                  <a:ea typeface="Calibri" panose="020F0502020204030204" pitchFamily="34" charset="0"/>
                </a:rPr>
                <a:t>Table A shows results gathered across the four countries regarding specification one</a:t>
              </a:r>
            </a:p>
            <a:p>
              <a:pPr>
                <a:spcAft>
                  <a:spcPts val="800"/>
                </a:spcAft>
              </a:pPr>
              <a:r>
                <a:rPr lang="en-GB" sz="1500" dirty="0">
                  <a:effectLst/>
                  <a:latin typeface="Arial" panose="020B0604020202020204" pitchFamily="34" charset="0"/>
                  <a:ea typeface="Calibri" panose="020F0502020204030204" pitchFamily="34" charset="0"/>
                </a:rPr>
                <a:t>Table B shows the results from specification two </a:t>
              </a:r>
            </a:p>
            <a:p>
              <a:pPr>
                <a:spcAft>
                  <a:spcPts val="800"/>
                </a:spcAft>
              </a:pPr>
              <a:r>
                <a:rPr lang="en-GB" sz="1500" dirty="0">
                  <a:effectLst/>
                  <a:latin typeface="Arial" panose="020B0604020202020204" pitchFamily="34" charset="0"/>
                  <a:ea typeface="Calibri" panose="020F0502020204030204" pitchFamily="34" charset="0"/>
                </a:rPr>
                <a:t>Table C shows the results from specification three </a:t>
              </a:r>
            </a:p>
            <a:p>
              <a:pPr>
                <a:spcAft>
                  <a:spcPts val="800"/>
                </a:spcAft>
              </a:pPr>
              <a:r>
                <a:rPr lang="en-GB" sz="1500" dirty="0">
                  <a:effectLst/>
                  <a:latin typeface="Arial" panose="020B0604020202020204" pitchFamily="34" charset="0"/>
                  <a:ea typeface="Calibri" panose="020F0502020204030204" pitchFamily="34" charset="0"/>
                </a:rPr>
                <a:t>And table D shows the results from specification four </a:t>
              </a:r>
            </a:p>
            <a:p>
              <a:pPr>
                <a:spcAft>
                  <a:spcPts val="800"/>
                </a:spcAft>
              </a:pPr>
              <a:r>
                <a:rPr lang="en-GB" sz="1500" dirty="0">
                  <a:effectLst/>
                  <a:latin typeface="Arial" panose="020B0604020202020204" pitchFamily="34" charset="0"/>
                  <a:ea typeface="Calibri" panose="020F0502020204030204" pitchFamily="34" charset="0"/>
                </a:rPr>
                <a:t>	In all the graphs, the light grey areas show university-participating children with parents in the low and lower-middle educational groups. The dark grey areas show university-participating children with parents in the higher-middle and high parental educational groups.</a:t>
              </a:r>
            </a:p>
            <a:p>
              <a:pPr>
                <a:spcAft>
                  <a:spcPts val="800"/>
                </a:spcAft>
              </a:pPr>
              <a:r>
                <a:rPr lang="en-GB" sz="1500" dirty="0">
                  <a:effectLst/>
                  <a:latin typeface="Arial" panose="020B0604020202020204" pitchFamily="34" charset="0"/>
                  <a:ea typeface="Calibri" panose="020F0502020204030204" pitchFamily="34" charset="0"/>
                </a:rPr>
                <a:t>	On all graphs, children in households where parents have a low to lower-middle education are less likely to go to university under all variables. </a:t>
              </a:r>
            </a:p>
            <a:p>
              <a:pPr>
                <a:spcAft>
                  <a:spcPts val="800"/>
                </a:spcAft>
              </a:pPr>
              <a:r>
                <a:rPr lang="en-GB" sz="1500" dirty="0">
                  <a:effectLst/>
                  <a:latin typeface="Arial" panose="020B0604020202020204" pitchFamily="34" charset="0"/>
                  <a:ea typeface="Calibri" panose="020F0502020204030204" pitchFamily="34" charset="0"/>
                </a:rPr>
                <a:t>	Graph A shows – the effects parental university participation has on children going to university. From this, we can see children are more likely to participate in university when their parents received a higher-middle to high education. This is especially prevalent in Australia where the graph shows children of parents with low or lower-middle education, are much less likely to participate in university with less than half the number of children going on to university when compared to the other three countries. </a:t>
              </a:r>
            </a:p>
            <a:p>
              <a:pPr>
                <a:spcAft>
                  <a:spcPts val="800"/>
                </a:spcAft>
              </a:pPr>
              <a:r>
                <a:rPr lang="en-GB" sz="1500" dirty="0">
                  <a:effectLst/>
                  <a:latin typeface="Arial" panose="020B0604020202020204" pitchFamily="34" charset="0"/>
                  <a:ea typeface="Calibri" panose="020F0502020204030204" pitchFamily="34" charset="0"/>
                </a:rPr>
                <a:t>	Graph B shows – the effects academic test scores at 15 alongside parental education have on child participation in university. When comparing this graph to graph A it shows that academic test scores at the age of 15 have a greatly adverse effect on children going on to university, with fewer children partaking in university across the board from all countries, regardless of the parental education group. </a:t>
              </a:r>
            </a:p>
          </p:txBody>
        </p:sp>
        <p:sp>
          <p:nvSpPr>
            <p:cNvPr id="35" name="TextBox 34">
              <a:extLst>
                <a:ext uri="{FF2B5EF4-FFF2-40B4-BE49-F238E27FC236}">
                  <a16:creationId xmlns:a16="http://schemas.microsoft.com/office/drawing/2014/main" id="{15209F58-472A-40F3-F547-CB23885E423F}"/>
                </a:ext>
              </a:extLst>
            </p:cNvPr>
            <p:cNvSpPr txBox="1"/>
            <p:nvPr/>
          </p:nvSpPr>
          <p:spPr>
            <a:xfrm>
              <a:off x="15327512" y="12911384"/>
              <a:ext cx="14789759" cy="3298339"/>
            </a:xfrm>
            <a:prstGeom prst="rect">
              <a:avLst/>
            </a:prstGeom>
            <a:noFill/>
          </p:spPr>
          <p:txBody>
            <a:bodyPr wrap="square" rtlCol="0">
              <a:spAutoFit/>
            </a:bodyPr>
            <a:lstStyle/>
            <a:p>
              <a:pPr>
                <a:spcAft>
                  <a:spcPts val="800"/>
                </a:spcAft>
              </a:pPr>
              <a:r>
                <a:rPr lang="en-GB" sz="1450" dirty="0">
                  <a:effectLst/>
                  <a:latin typeface="Arial" panose="020B0604020202020204" pitchFamily="34" charset="0"/>
                  <a:ea typeface="Calibri" panose="020F0502020204030204" pitchFamily="34" charset="0"/>
                </a:rPr>
                <a:t>	</a:t>
              </a:r>
              <a:r>
                <a:rPr lang="en-GB" sz="1500" dirty="0">
                  <a:effectLst/>
                  <a:latin typeface="Arial" panose="020B0604020202020204" pitchFamily="34" charset="0"/>
                  <a:ea typeface="Calibri" panose="020F0502020204030204" pitchFamily="34" charset="0"/>
                </a:rPr>
                <a:t>Graph C shows – what effects school itself has on a child’s outlook on whether to go to university or not. This is known as school-fixed effects. School-fixed effects consist of the quality of education a child receives, the school environment and whether it is safe and nurturing, and how a child had been treated by its peers within a schooling environment. From the graph, poor school-fixed effects have a detrimental decline in the numbers of children going on to university from all countries with the worse most greatly affected country being Australia. Again, like with graph B, poor schooling conditions have an adverse effect regardless of the parental educational group of the child. </a:t>
              </a:r>
            </a:p>
            <a:p>
              <a:pPr>
                <a:spcAft>
                  <a:spcPts val="800"/>
                </a:spcAft>
              </a:pPr>
              <a:r>
                <a:rPr lang="en-GB" sz="1500" dirty="0">
                  <a:effectLst/>
                  <a:latin typeface="Arial" panose="020B0604020202020204" pitchFamily="34" charset="0"/>
                  <a:ea typeface="Calibri" panose="020F0502020204030204" pitchFamily="34" charset="0"/>
                </a:rPr>
                <a:t> 	Graph D shows – the number of children that go to university after being educated until the age of eighteen. Within England and America, this has a massive effect with no children from households where parents have a low or lower-middle education going onto university after the age of eighteen, even children from these countries with parents from high to higher-middle education groups are less likely to continue education after partaking in constant education till eighteen. When comparing graph A to graph D it can be seen that schooling until eighteen reduces the number of children going straight to university across all countries and all educational groups. </a:t>
              </a:r>
            </a:p>
            <a:p>
              <a:pPr>
                <a:spcAft>
                  <a:spcPts val="800"/>
                </a:spcAft>
              </a:pPr>
              <a:r>
                <a:rPr lang="en-GB" sz="1500" dirty="0">
                  <a:effectLst/>
                  <a:latin typeface="Arial" panose="020B0604020202020204" pitchFamily="34" charset="0"/>
                  <a:ea typeface="Calibri" panose="020F0502020204030204" pitchFamily="34" charset="0"/>
                </a:rPr>
                <a:t>	Overall, the study found that parental background has a profound influence on whether a disadvantaged child goes to higher education. If one or two parents went to 	higher education there is a greater chance that their offspring will also go to university.  Low parental income was found to be insignificant once academic achievement 	between 15 and 18 is controlled. In conclusion, the study found that disadvantaged children from England and Canada are less likely to pursue higher education 			compared to their American and Australian counterparts.</a:t>
              </a:r>
            </a:p>
          </p:txBody>
        </p:sp>
      </p:grpSp>
      <p:sp>
        <p:nvSpPr>
          <p:cNvPr id="37" name="Rectangle: Rounded Corners 36">
            <a:extLst>
              <a:ext uri="{FF2B5EF4-FFF2-40B4-BE49-F238E27FC236}">
                <a16:creationId xmlns:a16="http://schemas.microsoft.com/office/drawing/2014/main" id="{84DDFE2D-C07E-1832-5E19-10C0C68B1B4C}"/>
              </a:ext>
            </a:extLst>
          </p:cNvPr>
          <p:cNvSpPr/>
          <p:nvPr/>
        </p:nvSpPr>
        <p:spPr>
          <a:xfrm>
            <a:off x="55223" y="20497800"/>
            <a:ext cx="14789758" cy="796942"/>
          </a:xfrm>
          <a:prstGeom prst="roundRect">
            <a:avLst/>
          </a:prstGeom>
          <a:solidFill>
            <a:schemeClr val="accent3">
              <a:lumMod val="20000"/>
              <a:lumOff val="8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Arial" panose="020B0604020202020204" pitchFamily="34" charset="0"/>
                <a:cs typeface="Arial" panose="020B0604020202020204" pitchFamily="34" charset="0"/>
              </a:rPr>
              <a:t>By Mr Steven Taylor - 2104374</a:t>
            </a:r>
          </a:p>
          <a:p>
            <a:pPr algn="ctr"/>
            <a:r>
              <a:rPr lang="en-GB" sz="2400" dirty="0">
                <a:solidFill>
                  <a:schemeClr val="tx1"/>
                </a:solidFill>
                <a:latin typeface="Arial" panose="020B0604020202020204" pitchFamily="34" charset="0"/>
                <a:cs typeface="Arial" panose="020B0604020202020204" pitchFamily="34" charset="0"/>
              </a:rPr>
              <a:t>Education Research: ECES5018</a:t>
            </a:r>
          </a:p>
        </p:txBody>
      </p:sp>
      <p:sp>
        <p:nvSpPr>
          <p:cNvPr id="38" name="Rectangle: Rounded Corners 37">
            <a:extLst>
              <a:ext uri="{FF2B5EF4-FFF2-40B4-BE49-F238E27FC236}">
                <a16:creationId xmlns:a16="http://schemas.microsoft.com/office/drawing/2014/main" id="{3CFB378A-4BAB-2CCE-8195-B3AF32ADFE1E}"/>
              </a:ext>
            </a:extLst>
          </p:cNvPr>
          <p:cNvSpPr/>
          <p:nvPr/>
        </p:nvSpPr>
        <p:spPr>
          <a:xfrm>
            <a:off x="74568" y="81370"/>
            <a:ext cx="14789758" cy="1943667"/>
          </a:xfrm>
          <a:prstGeom prst="roundRect">
            <a:avLst/>
          </a:prstGeom>
          <a:solidFill>
            <a:schemeClr val="accent6">
              <a:lumMod val="20000"/>
              <a:lumOff val="8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u="sng" dirty="0">
                <a:solidFill>
                  <a:schemeClr val="tx1"/>
                </a:solidFill>
                <a:latin typeface="Arial" panose="020B0604020202020204" pitchFamily="34" charset="0"/>
                <a:cs typeface="Arial" panose="020B0604020202020204" pitchFamily="34" charset="0"/>
              </a:rPr>
              <a:t>Critical Analysis of the Research Within a Chosen Article </a:t>
            </a:r>
          </a:p>
          <a:p>
            <a:pPr algn="ctr"/>
            <a:endParaRPr lang="en-GB" sz="2800" b="1" u="sng" dirty="0">
              <a:solidFill>
                <a:schemeClr val="tx1"/>
              </a:solidFill>
              <a:latin typeface="Arial" panose="020B0604020202020204" pitchFamily="34" charset="0"/>
              <a:cs typeface="Arial" panose="020B0604020202020204" pitchFamily="34" charset="0"/>
            </a:endParaRPr>
          </a:p>
          <a:p>
            <a:pPr algn="ctr"/>
            <a:r>
              <a:rPr lang="en-GB" sz="2400" b="1" u="sng" dirty="0">
                <a:solidFill>
                  <a:schemeClr val="tx1"/>
                </a:solidFill>
                <a:latin typeface="Arial" panose="020B0604020202020204" pitchFamily="34" charset="0"/>
                <a:cs typeface="Arial" panose="020B0604020202020204" pitchFamily="34" charset="0"/>
              </a:rPr>
              <a:t>The Chosen Article: - University access for disadvantaged children: A comparison across countries (Jerrim and Vignole, 2015)</a:t>
            </a:r>
          </a:p>
        </p:txBody>
      </p:sp>
    </p:spTree>
    <p:extLst>
      <p:ext uri="{BB962C8B-B14F-4D97-AF65-F5344CB8AC3E}">
        <p14:creationId xmlns:p14="http://schemas.microsoft.com/office/powerpoint/2010/main" val="4281728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FC5E6-D18C-AB04-A0B2-A2F276AC8B57}"/>
              </a:ext>
            </a:extLst>
          </p:cNvPr>
          <p:cNvSpPr>
            <a:spLocks noGrp="1"/>
          </p:cNvSpPr>
          <p:nvPr>
            <p:ph type="title"/>
          </p:nvPr>
        </p:nvSpPr>
        <p:spPr>
          <a:xfrm>
            <a:off x="2081421" y="1138486"/>
            <a:ext cx="5763168" cy="985026"/>
          </a:xfrm>
        </p:spPr>
        <p:txBody>
          <a:bodyPr>
            <a:normAutofit fontScale="90000"/>
          </a:bodyPr>
          <a:lstStyle/>
          <a:p>
            <a:r>
              <a:rPr lang="en-GB" sz="7200" dirty="0">
                <a:latin typeface="Arial" panose="020B0604020202020204" pitchFamily="34" charset="0"/>
                <a:cs typeface="Arial" panose="020B0604020202020204" pitchFamily="34" charset="0"/>
              </a:rPr>
              <a:t>Reference List </a:t>
            </a:r>
          </a:p>
        </p:txBody>
      </p:sp>
      <p:sp>
        <p:nvSpPr>
          <p:cNvPr id="3" name="Content Placeholder 2">
            <a:extLst>
              <a:ext uri="{FF2B5EF4-FFF2-40B4-BE49-F238E27FC236}">
                <a16:creationId xmlns:a16="http://schemas.microsoft.com/office/drawing/2014/main" id="{AB90177E-0858-8AB5-05E9-E2604F23FF22}"/>
              </a:ext>
            </a:extLst>
          </p:cNvPr>
          <p:cNvSpPr>
            <a:spLocks noGrp="1"/>
          </p:cNvSpPr>
          <p:nvPr>
            <p:ph idx="1"/>
          </p:nvPr>
        </p:nvSpPr>
        <p:spPr>
          <a:xfrm>
            <a:off x="2081421" y="2454442"/>
            <a:ext cx="26112371" cy="16805672"/>
          </a:xfrm>
        </p:spPr>
        <p:txBody>
          <a:bodyPr>
            <a:normAutofit fontScale="85000" lnSpcReduction="20000"/>
          </a:bodyPr>
          <a:lstStyle/>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Berryman, D.R. (2019). Ontology, Epistemology, Methodology, and Methods: Information for Librarian Researchers. </a:t>
            </a:r>
            <a:r>
              <a:rPr lang="en-GB" sz="3200" i="1" dirty="0">
                <a:effectLst/>
                <a:latin typeface="Arial" panose="020B0604020202020204" pitchFamily="34" charset="0"/>
                <a:ea typeface="Times New Roman" panose="02020603050405020304" pitchFamily="18" charset="0"/>
                <a:cs typeface="Arial" panose="020B0604020202020204" pitchFamily="34" charset="0"/>
              </a:rPr>
              <a:t>Medical Reference Services Quarterly</a:t>
            </a:r>
            <a:r>
              <a:rPr lang="en-GB" sz="3200" dirty="0">
                <a:effectLst/>
                <a:latin typeface="Arial" panose="020B0604020202020204" pitchFamily="34" charset="0"/>
                <a:ea typeface="Times New Roman" panose="02020603050405020304" pitchFamily="18" charset="0"/>
                <a:cs typeface="Arial" panose="020B0604020202020204" pitchFamily="34" charset="0"/>
              </a:rPr>
              <a:t>, [online] 38(3), pp.271–279. doi:10.1080/02763869.2019.1623614.</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Black, D. (2006). Estimating the returns to college quality with multiple proxies for quality. </a:t>
            </a:r>
            <a:r>
              <a:rPr lang="en-GB" sz="3200" i="1" dirty="0">
                <a:effectLst/>
                <a:latin typeface="Arial" panose="020B0604020202020204" pitchFamily="34" charset="0"/>
                <a:ea typeface="Times New Roman" panose="02020603050405020304" pitchFamily="18" charset="0"/>
                <a:cs typeface="Arial" panose="020B0604020202020204" pitchFamily="34" charset="0"/>
              </a:rPr>
              <a:t>Journal of Labour Economics</a:t>
            </a:r>
            <a:r>
              <a:rPr lang="en-GB" sz="3200" dirty="0">
                <a:effectLst/>
                <a:latin typeface="Arial" panose="020B0604020202020204" pitchFamily="34" charset="0"/>
                <a:ea typeface="Times New Roman" panose="02020603050405020304" pitchFamily="18" charset="0"/>
                <a:cs typeface="Arial" panose="020B0604020202020204" pitchFamily="34" charset="0"/>
              </a:rPr>
              <a:t>, 24(3), pp.701–728.</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Calderwood, L. and Sanchez, C. (2004). Next Steps (formerly known as the Longitudinal Study of Young People in England). </a:t>
            </a:r>
            <a:r>
              <a:rPr lang="en-GB" sz="3200" i="1" dirty="0">
                <a:effectLst/>
                <a:latin typeface="Arial" panose="020B0604020202020204" pitchFamily="34" charset="0"/>
                <a:ea typeface="Times New Roman" panose="02020603050405020304" pitchFamily="18" charset="0"/>
                <a:cs typeface="Arial" panose="020B0604020202020204" pitchFamily="34" charset="0"/>
              </a:rPr>
              <a:t>Open Health Data</a:t>
            </a:r>
            <a:r>
              <a:rPr lang="en-GB" sz="3200" dirty="0">
                <a:effectLst/>
                <a:latin typeface="Arial" panose="020B0604020202020204" pitchFamily="34" charset="0"/>
                <a:ea typeface="Times New Roman" panose="02020603050405020304" pitchFamily="18" charset="0"/>
                <a:cs typeface="Arial" panose="020B0604020202020204" pitchFamily="34" charset="0"/>
              </a:rPr>
              <a:t>, 4(1), p.e2. doi:10.5334/ohd.16.</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Chevalier, A. and Conlon, G. (2003). </a:t>
            </a:r>
            <a:r>
              <a:rPr lang="en-GB" sz="3200" i="1" dirty="0">
                <a:effectLst/>
                <a:latin typeface="Arial" panose="020B0604020202020204" pitchFamily="34" charset="0"/>
                <a:ea typeface="Times New Roman" panose="02020603050405020304" pitchFamily="18" charset="0"/>
                <a:cs typeface="Arial" panose="020B0604020202020204" pitchFamily="34" charset="0"/>
              </a:rPr>
              <a:t>Does It Pay to Attend a Prestigious university?</a:t>
            </a:r>
            <a:r>
              <a:rPr lang="en-GB" sz="3200" dirty="0">
                <a:effectLst/>
                <a:latin typeface="Arial" panose="020B0604020202020204" pitchFamily="34" charset="0"/>
                <a:ea typeface="Times New Roman" panose="02020603050405020304" pitchFamily="18" charset="0"/>
                <a:cs typeface="Arial" panose="020B0604020202020204" pitchFamily="34" charset="0"/>
              </a:rPr>
              <a:t> Discussion Paper. Discussion paper number 33.</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Groot, W. and Van Den Brink, H. (2006). What Does Education Do to Our health? In: </a:t>
            </a:r>
            <a:r>
              <a:rPr lang="en-GB" sz="3200" i="1" dirty="0">
                <a:effectLst/>
                <a:latin typeface="Arial" panose="020B0604020202020204" pitchFamily="34" charset="0"/>
                <a:ea typeface="Times New Roman" panose="02020603050405020304" pitchFamily="18" charset="0"/>
                <a:cs typeface="Arial" panose="020B0604020202020204" pitchFamily="34" charset="0"/>
              </a:rPr>
              <a:t>Copenhagen Symposium</a:t>
            </a:r>
            <a:r>
              <a:rPr lang="en-GB" sz="3200" dirty="0">
                <a:effectLst/>
                <a:latin typeface="Arial" panose="020B0604020202020204" pitchFamily="34" charset="0"/>
                <a:ea typeface="Times New Roman" panose="02020603050405020304" pitchFamily="18" charset="0"/>
                <a:cs typeface="Arial" panose="020B0604020202020204" pitchFamily="34" charset="0"/>
              </a:rPr>
              <a:t>. Measuring the Effects of Education on Health and Civic Engagement.</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Haverman, R. and Wolfe, B. (1995). The determinants of children’s attainments: A review of methods and findings. </a:t>
            </a:r>
            <a:r>
              <a:rPr lang="en-GB" sz="3200" i="1" dirty="0">
                <a:effectLst/>
                <a:latin typeface="Arial" panose="020B0604020202020204" pitchFamily="34" charset="0"/>
                <a:ea typeface="Times New Roman" panose="02020603050405020304" pitchFamily="18" charset="0"/>
                <a:cs typeface="Arial" panose="020B0604020202020204" pitchFamily="34" charset="0"/>
              </a:rPr>
              <a:t>Journal of Economic Literature</a:t>
            </a:r>
            <a:r>
              <a:rPr lang="en-GB" sz="3200" dirty="0">
                <a:effectLst/>
                <a:latin typeface="Arial" panose="020B0604020202020204" pitchFamily="34" charset="0"/>
                <a:ea typeface="Times New Roman" panose="02020603050405020304" pitchFamily="18" charset="0"/>
                <a:cs typeface="Arial" panose="020B0604020202020204" pitchFamily="34" charset="0"/>
              </a:rPr>
              <a:t>, 33(4), pp.1829–1878.</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Holmes, R. (1997). Genre analysis, and the social sciences: An investigation of the structure of research article discussion sections in three disciplines. </a:t>
            </a:r>
            <a:r>
              <a:rPr lang="en-GB" sz="3200" i="1" dirty="0">
                <a:effectLst/>
                <a:latin typeface="Arial" panose="020B0604020202020204" pitchFamily="34" charset="0"/>
                <a:ea typeface="Times New Roman" panose="02020603050405020304" pitchFamily="18" charset="0"/>
                <a:cs typeface="Arial" panose="020B0604020202020204" pitchFamily="34" charset="0"/>
              </a:rPr>
              <a:t>English for Specific Purposes</a:t>
            </a:r>
            <a:r>
              <a:rPr lang="en-GB" sz="3200" dirty="0">
                <a:effectLst/>
                <a:latin typeface="Arial" panose="020B0604020202020204" pitchFamily="34" charset="0"/>
                <a:ea typeface="Times New Roman" panose="02020603050405020304" pitchFamily="18" charset="0"/>
                <a:cs typeface="Arial" panose="020B0604020202020204" pitchFamily="34" charset="0"/>
              </a:rPr>
              <a:t>, 16(4), pp.321–337. doi:10.1016/s0889-4906(96)00038-5.</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Jerrim, J. and </a:t>
            </a:r>
            <a:r>
              <a:rPr lang="en-GB" sz="3200" dirty="0" err="1">
                <a:effectLst/>
                <a:latin typeface="Arial" panose="020B0604020202020204" pitchFamily="34" charset="0"/>
                <a:ea typeface="Times New Roman" panose="02020603050405020304" pitchFamily="18" charset="0"/>
                <a:cs typeface="Arial" panose="020B0604020202020204" pitchFamily="34" charset="0"/>
              </a:rPr>
              <a:t>Vignoles</a:t>
            </a:r>
            <a:r>
              <a:rPr lang="en-GB" sz="3200" dirty="0">
                <a:effectLst/>
                <a:latin typeface="Arial" panose="020B0604020202020204" pitchFamily="34" charset="0"/>
                <a:ea typeface="Times New Roman" panose="02020603050405020304" pitchFamily="18" charset="0"/>
                <a:cs typeface="Arial" panose="020B0604020202020204" pitchFamily="34" charset="0"/>
              </a:rPr>
              <a:t>, A. (2015). University access for disadvantaged children: a comparison across countries. </a:t>
            </a:r>
            <a:r>
              <a:rPr lang="en-GB" sz="3200" i="1" dirty="0">
                <a:effectLst/>
                <a:latin typeface="Arial" panose="020B0604020202020204" pitchFamily="34" charset="0"/>
                <a:ea typeface="Times New Roman" panose="02020603050405020304" pitchFamily="18" charset="0"/>
                <a:cs typeface="Arial" panose="020B0604020202020204" pitchFamily="34" charset="0"/>
              </a:rPr>
              <a:t>Higher Education</a:t>
            </a:r>
            <a:r>
              <a:rPr lang="en-GB" sz="3200" dirty="0">
                <a:effectLst/>
                <a:latin typeface="Arial" panose="020B0604020202020204" pitchFamily="34" charset="0"/>
                <a:ea typeface="Times New Roman" panose="02020603050405020304" pitchFamily="18" charset="0"/>
                <a:cs typeface="Arial" panose="020B0604020202020204" pitchFamily="34" charset="0"/>
              </a:rPr>
              <a:t>, 70(6), pp.903–921. doi:10.1007/s10734-015-9878-6.</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Johansson, R. (2007). On Case Study Methodology. </a:t>
            </a:r>
            <a:r>
              <a:rPr lang="en-GB" sz="3200" i="1" dirty="0">
                <a:effectLst/>
                <a:latin typeface="Arial" panose="020B0604020202020204" pitchFamily="34" charset="0"/>
                <a:ea typeface="Times New Roman" panose="02020603050405020304" pitchFamily="18" charset="0"/>
                <a:cs typeface="Arial" panose="020B0604020202020204" pitchFamily="34" charset="0"/>
              </a:rPr>
              <a:t>Open House International</a:t>
            </a:r>
            <a:r>
              <a:rPr lang="en-GB" sz="3200" dirty="0">
                <a:effectLst/>
                <a:latin typeface="Arial" panose="020B0604020202020204" pitchFamily="34" charset="0"/>
                <a:ea typeface="Times New Roman" panose="02020603050405020304" pitchFamily="18" charset="0"/>
                <a:cs typeface="Arial" panose="020B0604020202020204" pitchFamily="34" charset="0"/>
              </a:rPr>
              <a:t>, 32(3), pp.48–54. doi:10.1108/ohi-03-2007-b0006.</a:t>
            </a:r>
          </a:p>
          <a:p>
            <a:pPr marL="0" indent="0">
              <a:lnSpc>
                <a:spcPct val="120000"/>
              </a:lnSpc>
              <a:buNone/>
            </a:pPr>
            <a:r>
              <a:rPr lang="en-GB" sz="3200" dirty="0" err="1">
                <a:effectLst/>
                <a:latin typeface="Arial" panose="020B0604020202020204" pitchFamily="34" charset="0"/>
                <a:ea typeface="Times New Roman" panose="02020603050405020304" pitchFamily="18" charset="0"/>
                <a:cs typeface="Arial" panose="020B0604020202020204" pitchFamily="34" charset="0"/>
              </a:rPr>
              <a:t>Lauff</a:t>
            </a:r>
            <a:r>
              <a:rPr lang="en-GB" sz="3200" dirty="0">
                <a:effectLst/>
                <a:latin typeface="Arial" panose="020B0604020202020204" pitchFamily="34" charset="0"/>
                <a:ea typeface="Times New Roman" panose="02020603050405020304" pitchFamily="18" charset="0"/>
                <a:cs typeface="Arial" panose="020B0604020202020204" pitchFamily="34" charset="0"/>
              </a:rPr>
              <a:t>, E. and Bozick, R. (2007). </a:t>
            </a:r>
            <a:r>
              <a:rPr lang="en-GB" sz="3200" i="1" dirty="0">
                <a:effectLst/>
                <a:latin typeface="Arial" panose="020B0604020202020204" pitchFamily="34" charset="0"/>
                <a:ea typeface="Times New Roman" panose="02020603050405020304" pitchFamily="18" charset="0"/>
                <a:cs typeface="Arial" panose="020B0604020202020204" pitchFamily="34" charset="0"/>
              </a:rPr>
              <a:t>Education Longitudinal Study of 2002</a:t>
            </a:r>
            <a:r>
              <a:rPr lang="en-GB" sz="3200" dirty="0">
                <a:effectLst/>
                <a:latin typeface="Arial" panose="020B0604020202020204" pitchFamily="34" charset="0"/>
                <a:ea typeface="Times New Roman" panose="02020603050405020304" pitchFamily="18" charset="0"/>
                <a:cs typeface="Arial" panose="020B0604020202020204" pitchFamily="34" charset="0"/>
              </a:rPr>
              <a:t>. National </a:t>
            </a:r>
            <a:r>
              <a:rPr lang="en-GB" sz="3200" dirty="0" err="1">
                <a:effectLst/>
                <a:latin typeface="Arial" panose="020B0604020202020204" pitchFamily="34" charset="0"/>
                <a:ea typeface="Times New Roman" panose="02020603050405020304" pitchFamily="18" charset="0"/>
                <a:cs typeface="Arial" panose="020B0604020202020204" pitchFamily="34" charset="0"/>
              </a:rPr>
              <a:t>Center</a:t>
            </a:r>
            <a:r>
              <a:rPr lang="en-GB" sz="3200" dirty="0">
                <a:effectLst/>
                <a:latin typeface="Arial" panose="020B0604020202020204" pitchFamily="34" charset="0"/>
                <a:ea typeface="Times New Roman" panose="02020603050405020304" pitchFamily="18" charset="0"/>
                <a:cs typeface="Arial" panose="020B0604020202020204" pitchFamily="34" charset="0"/>
              </a:rPr>
              <a:t> for Educational Statistics.</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Marks, G.N. and Rothman, S. (2003). Longitudinal Studies of Australian Youth. </a:t>
            </a:r>
            <a:r>
              <a:rPr lang="en-GB" sz="3200" i="1" dirty="0">
                <a:effectLst/>
                <a:latin typeface="Arial" panose="020B0604020202020204" pitchFamily="34" charset="0"/>
                <a:ea typeface="Times New Roman" panose="02020603050405020304" pitchFamily="18" charset="0"/>
                <a:cs typeface="Arial" panose="020B0604020202020204" pitchFamily="34" charset="0"/>
              </a:rPr>
              <a:t>The Australian Economic Review</a:t>
            </a:r>
            <a:r>
              <a:rPr lang="en-GB" sz="3200" dirty="0">
                <a:effectLst/>
                <a:latin typeface="Arial" panose="020B0604020202020204" pitchFamily="34" charset="0"/>
                <a:ea typeface="Times New Roman" panose="02020603050405020304" pitchFamily="18" charset="0"/>
                <a:cs typeface="Arial" panose="020B0604020202020204" pitchFamily="34" charset="0"/>
              </a:rPr>
              <a:t>, 36(4), pp.428–434. doi:10.1111/j.1467-8462.2003.00299.x.</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Morgan, D.L. (2014). Pragmatism as a Paradigm for Social Research. </a:t>
            </a:r>
            <a:r>
              <a:rPr lang="en-GB" sz="3200" i="1" dirty="0">
                <a:effectLst/>
                <a:latin typeface="Arial" panose="020B0604020202020204" pitchFamily="34" charset="0"/>
                <a:ea typeface="Times New Roman" panose="02020603050405020304" pitchFamily="18" charset="0"/>
                <a:cs typeface="Arial" panose="020B0604020202020204" pitchFamily="34" charset="0"/>
              </a:rPr>
              <a:t>Qualitative Inquiry</a:t>
            </a:r>
            <a:r>
              <a:rPr lang="en-GB" sz="3200" dirty="0">
                <a:effectLst/>
                <a:latin typeface="Arial" panose="020B0604020202020204" pitchFamily="34" charset="0"/>
                <a:ea typeface="Times New Roman" panose="02020603050405020304" pitchFamily="18" charset="0"/>
                <a:cs typeface="Arial" panose="020B0604020202020204" pitchFamily="34" charset="0"/>
              </a:rPr>
              <a:t>, [online] 20(8), pp.1045–1053. doi:10.1177/1077800413513733.</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Ryan, G. (2018). Introduction to positivism, Interpretivism and Critical Theory. </a:t>
            </a:r>
            <a:r>
              <a:rPr lang="en-GB" sz="3200" i="1" dirty="0">
                <a:effectLst/>
                <a:latin typeface="Arial" panose="020B0604020202020204" pitchFamily="34" charset="0"/>
                <a:ea typeface="Times New Roman" panose="02020603050405020304" pitchFamily="18" charset="0"/>
                <a:cs typeface="Arial" panose="020B0604020202020204" pitchFamily="34" charset="0"/>
              </a:rPr>
              <a:t>Nurse Researcher</a:t>
            </a:r>
            <a:r>
              <a:rPr lang="en-GB" sz="3200" dirty="0">
                <a:effectLst/>
                <a:latin typeface="Arial" panose="020B0604020202020204" pitchFamily="34" charset="0"/>
                <a:ea typeface="Times New Roman" panose="02020603050405020304" pitchFamily="18" charset="0"/>
                <a:cs typeface="Arial" panose="020B0604020202020204" pitchFamily="34" charset="0"/>
              </a:rPr>
              <a:t>, [online] 25(4), pp.41–49. doi:10.7748/nr.2018.e1466.</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Smith, B. (2012). Ontology. </a:t>
            </a:r>
            <a:r>
              <a:rPr lang="en-GB" sz="3200" i="1" dirty="0">
                <a:effectLst/>
                <a:latin typeface="Arial" panose="020B0604020202020204" pitchFamily="34" charset="0"/>
                <a:ea typeface="Times New Roman" panose="02020603050405020304" pitchFamily="18" charset="0"/>
                <a:cs typeface="Arial" panose="020B0604020202020204" pitchFamily="34" charset="0"/>
              </a:rPr>
              <a:t>The furniture of the world</a:t>
            </a:r>
            <a:r>
              <a:rPr lang="en-GB" sz="3200" dirty="0">
                <a:effectLst/>
                <a:latin typeface="Arial" panose="020B0604020202020204" pitchFamily="34" charset="0"/>
                <a:ea typeface="Times New Roman" panose="02020603050405020304" pitchFamily="18" charset="0"/>
                <a:cs typeface="Arial" panose="020B0604020202020204" pitchFamily="34" charset="0"/>
              </a:rPr>
              <a:t>, [online] 9(1), pp.47–68. doi:10.1163/9789401207799_005.</a:t>
            </a: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Statistics Canada (2001). </a:t>
            </a:r>
            <a:r>
              <a:rPr lang="en-GB" sz="3200" i="1" dirty="0">
                <a:effectLst/>
                <a:latin typeface="Arial" panose="020B0604020202020204" pitchFamily="34" charset="0"/>
                <a:ea typeface="Times New Roman" panose="02020603050405020304" pitchFamily="18" charset="0"/>
                <a:cs typeface="Arial" panose="020B0604020202020204" pitchFamily="34" charset="0"/>
              </a:rPr>
              <a:t>Youth in Transition Survey</a:t>
            </a:r>
            <a:r>
              <a:rPr lang="en-GB" sz="3200" dirty="0">
                <a:effectLst/>
                <a:latin typeface="Arial" panose="020B0604020202020204" pitchFamily="34" charset="0"/>
                <a:ea typeface="Times New Roman" panose="02020603050405020304" pitchFamily="18" charset="0"/>
                <a:cs typeface="Arial" panose="020B0604020202020204" pitchFamily="34" charset="0"/>
              </a:rPr>
              <a:t>. Human Resources Development Canada.</a:t>
            </a:r>
          </a:p>
          <a:p>
            <a:pPr marL="0" indent="0">
              <a:lnSpc>
                <a:spcPct val="120000"/>
              </a:lnSpc>
              <a:buNone/>
            </a:pPr>
            <a:endParaRPr lang="en-GB" sz="3200" dirty="0">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buNone/>
            </a:pPr>
            <a:r>
              <a:rPr lang="en-GB" sz="3200" dirty="0">
                <a:effectLst/>
                <a:latin typeface="Arial" panose="020B0604020202020204" pitchFamily="34" charset="0"/>
                <a:ea typeface="Times New Roman" panose="02020603050405020304" pitchFamily="18" charset="0"/>
                <a:cs typeface="Arial" panose="020B0604020202020204" pitchFamily="34" charset="0"/>
              </a:rPr>
              <a:t>Microsoft Stream Link - </a:t>
            </a:r>
            <a:r>
              <a:rPr lang="en-GB" sz="7800" dirty="0">
                <a:hlinkClick r:id="rId2"/>
              </a:rPr>
              <a:t>Recording-20221107_234918.webm</a:t>
            </a:r>
            <a:endParaRPr lang="en-GB" sz="338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29588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2170</TotalTime>
  <Words>3116</Words>
  <Application>Microsoft Office PowerPoint</Application>
  <PresentationFormat>Custom</PresentationFormat>
  <Paragraphs>84</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Symbol</vt:lpstr>
      <vt:lpstr>Office Theme</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Steven Taylor</dc:creator>
  <cp:lastModifiedBy>Steven Taylor</cp:lastModifiedBy>
  <cp:revision>1</cp:revision>
  <dcterms:created xsi:type="dcterms:W3CDTF">2022-11-05T16:24:34Z</dcterms:created>
  <dcterms:modified xsi:type="dcterms:W3CDTF">2022-11-07T23:51:46Z</dcterms:modified>
</cp:coreProperties>
</file>