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2"/>
  </p:notesMasterIdLst>
  <p:sldIdLst>
    <p:sldId id="256" r:id="rId5"/>
    <p:sldId id="273" r:id="rId6"/>
    <p:sldId id="276" r:id="rId7"/>
    <p:sldId id="271" r:id="rId8"/>
    <p:sldId id="272" r:id="rId9"/>
    <p:sldId id="275" r:id="rId10"/>
    <p:sldId id="260" r:id="rId11"/>
    <p:sldId id="267" r:id="rId12"/>
    <p:sldId id="277" r:id="rId13"/>
    <p:sldId id="270" r:id="rId14"/>
    <p:sldId id="265" r:id="rId15"/>
    <p:sldId id="278" r:id="rId16"/>
    <p:sldId id="268" r:id="rId17"/>
    <p:sldId id="262" r:id="rId18"/>
    <p:sldId id="261" r:id="rId19"/>
    <p:sldId id="257" r:id="rId20"/>
    <p:sldId id="279" r:id="rId21"/>
  </p:sldIdLst>
  <p:sldSz cx="12192000" cy="6858000"/>
  <p:notesSz cx="6889750" cy="10018713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ee David Perkins" initials="LDP" lastIdx="1" clrIdx="0">
    <p:extLst>
      <p:ext uri="{19B8F6BF-5375-455C-9EA6-DF929625EA0E}">
        <p15:presenceInfo xmlns:p15="http://schemas.microsoft.com/office/powerpoint/2012/main" userId="Lee David Perkins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E6E6"/>
    <a:srgbClr val="00B0F0"/>
    <a:srgbClr val="DADADA"/>
    <a:srgbClr val="FFFF00"/>
    <a:srgbClr val="00B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EDE4A0-4EF8-4CFC-BAC6-5C27FD8C6E7C}" v="16" dt="2021-06-01T14:49:34.6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559" autoAdjust="0"/>
    <p:restoredTop sz="96357" autoAdjust="0"/>
  </p:normalViewPr>
  <p:slideViewPr>
    <p:cSldViewPr snapToGrid="0">
      <p:cViewPr varScale="1">
        <p:scale>
          <a:sx n="114" d="100"/>
          <a:sy n="114" d="100"/>
        </p:scale>
        <p:origin x="78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commentAuthors" Target="commentAuthor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How many believed their feedback seemed</a:t>
            </a:r>
            <a:r>
              <a:rPr lang="en-GB" baseline="0" dirty="0"/>
              <a:t> accurate? </a:t>
            </a:r>
            <a:endParaRPr lang="en-GB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Did the test describe you accruately ?</c:v>
                </c:pt>
              </c:strCache>
            </c:strRef>
          </c:tx>
          <c:spPr>
            <a:solidFill>
              <a:srgbClr val="00B0F0"/>
            </a:solidFill>
          </c:spPr>
          <c:dPt>
            <c:idx val="0"/>
            <c:bubble3D val="0"/>
            <c:spPr>
              <a:solidFill>
                <a:srgbClr val="00B0F0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0920-4F96-A005-0115D73DDCF7}"/>
              </c:ext>
            </c:extLst>
          </c:dPt>
          <c:dPt>
            <c:idx val="1"/>
            <c:bubble3D val="0"/>
            <c:spPr>
              <a:solidFill>
                <a:schemeClr val="tx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2-0920-4F96-A005-0115D73DDCF7}"/>
              </c:ext>
            </c:extLst>
          </c:dPt>
          <c:dPt>
            <c:idx val="2"/>
            <c:bubble3D val="0"/>
            <c:spPr>
              <a:solidFill>
                <a:srgbClr val="00B0F0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A46D-4CF1-8C71-664BDE32877A}"/>
              </c:ext>
            </c:extLst>
          </c:dPt>
          <c:dPt>
            <c:idx val="3"/>
            <c:bubble3D val="0"/>
            <c:spPr>
              <a:solidFill>
                <a:srgbClr val="00B0F0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A46D-4CF1-8C71-664BDE32877A}"/>
              </c:ext>
            </c:extLst>
          </c:dPt>
          <c:dLbls>
            <c:dLbl>
              <c:idx val="0"/>
              <c:spPr>
                <a:solidFill>
                  <a:prstClr val="white"/>
                </a:solidFill>
                <a:ln w="9525" cap="flat" cmpd="sng" algn="ctr">
                  <a:solidFill>
                    <a:prstClr val="black">
                      <a:lumMod val="25000"/>
                      <a:lumOff val="75000"/>
                    </a:prstClr>
                  </a:solidFill>
                  <a:prstDash val="solid"/>
                  <a:round/>
                  <a:headEnd type="none" w="med" len="med"/>
                  <a:tailEnd type="none" w="med" len="med"/>
                  <a:extLst>
                    <a:ext uri="{C807C97D-BFC1-408E-A445-0C87EB9F89A2}">
                      <ask:lineSketchStyleProps xmlns:ask="http://schemas.microsoft.com/office/drawing/2018/sketchyshapes" sd="0">
                        <a:custGeom>
                          <a:avLst/>
                          <a:gdLst/>
                          <a:ahLst/>
                          <a:cxnLst/>
                          <a:rect l="0" t="0" r="0" b="0"/>
                          <a:pathLst/>
                        </a:custGeom>
                        <ask:type/>
                      </ask:lineSketchStyleProps>
                    </a:ext>
                  </a:extLst>
                </a:ln>
                <a:effectLst/>
              </c:spPr>
              <c:txPr>
                <a:bodyPr rot="0" spcFirstLastPara="1" vertOverflow="clip" horzOverflow="clip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197" b="0" i="0" u="none" strike="noStrike" kern="1200" baseline="0">
                      <a:solidFill>
                        <a:schemeClr val="dk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outEnd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wedgeRectCallout">
                      <a:avLst>
                        <a:gd name="adj1" fmla="val -85102"/>
                        <a:gd name="adj2" fmla="val -21921"/>
                      </a:avLst>
                    </a:prstGeom>
                    <a:noFill/>
                    <a:ln>
                      <a:noFill/>
                    </a:ln>
                  </c15:spPr>
                  <c15:layout>
                    <c:manualLayout>
                      <c:w val="0.12355332811078007"/>
                      <c:h val="0.13965807020444149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0920-4F96-A005-0115D73DDCF7}"/>
                </c:ext>
              </c:extLst>
            </c:dLbl>
            <c:dLbl>
              <c:idx val="1"/>
              <c:spPr>
                <a:solidFill>
                  <a:prstClr val="white"/>
                </a:solidFill>
                <a:ln w="9525" cap="flat" cmpd="sng" algn="ctr">
                  <a:solidFill>
                    <a:prstClr val="black">
                      <a:lumMod val="25000"/>
                      <a:lumOff val="75000"/>
                    </a:prstClr>
                  </a:solidFill>
                  <a:prstDash val="solid"/>
                  <a:round/>
                  <a:headEnd type="none" w="med" len="med"/>
                  <a:tailEnd type="none" w="med" len="med"/>
                  <a:extLst>
                    <a:ext uri="{C807C97D-BFC1-408E-A445-0C87EB9F89A2}">
                      <ask:lineSketchStyleProps xmlns:ask="http://schemas.microsoft.com/office/drawing/2018/sketchyshapes" sd="0">
                        <a:custGeom>
                          <a:avLst/>
                          <a:gdLst/>
                          <a:ahLst/>
                          <a:cxnLst/>
                          <a:rect l="0" t="0" r="0" b="0"/>
                          <a:pathLst/>
                        </a:custGeom>
                        <ask:type/>
                      </ask:lineSketchStyleProps>
                    </a:ext>
                  </a:extLst>
                </a:ln>
                <a:effectLst/>
              </c:spPr>
              <c:txPr>
                <a:bodyPr rot="0" spcFirstLastPara="1" vertOverflow="clip" horzOverflow="clip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197" b="0" i="0" u="none" strike="noStrike" kern="1200" baseline="0">
                      <a:solidFill>
                        <a:schemeClr val="dk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outEnd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wedgeRectCallout">
                      <a:avLst>
                        <a:gd name="adj1" fmla="val 102113"/>
                        <a:gd name="adj2" fmla="val 25395"/>
                      </a:avLst>
                    </a:prstGeom>
                    <a:noFill/>
                    <a:ln>
                      <a:noFill/>
                    </a:ln>
                  </c15:spPr>
                  <c15:layout>
                    <c:manualLayout>
                      <c:w val="0.11507310166875359"/>
                      <c:h val="0.14840607262908473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2-0920-4F96-A005-0115D73DDCF7}"/>
                </c:ext>
              </c:extLst>
            </c:dLbl>
            <c:spPr>
              <a:solidFill>
                <a:prstClr val="white"/>
              </a:solidFill>
              <a:ln>
                <a:solidFill>
                  <a:prstClr val="black">
                    <a:lumMod val="25000"/>
                    <a:lumOff val="75000"/>
                  </a:prst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cat>
            <c:strRef>
              <c:f>Sheet1!$A$2:$A$5</c:f>
              <c:strCache>
                <c:ptCount val="2"/>
                <c:pt idx="0">
                  <c:v>YES</c:v>
                </c:pt>
                <c:pt idx="1">
                  <c:v>NO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12</c:v>
                </c:pt>
                <c:pt idx="1">
                  <c:v>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920-4F96-A005-0115D73DDCF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legend>
      <c:legendPos val="b"/>
      <c:legendEntry>
        <c:idx val="2"/>
        <c:delete val="1"/>
      </c:legendEntry>
      <c:legendEntry>
        <c:idx val="3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Did I match</a:t>
            </a:r>
            <a:r>
              <a:rPr lang="en-US" baseline="0" dirty="0"/>
              <a:t> their personality type to their results?</a:t>
            </a:r>
            <a:endParaRPr lang="en-US" dirty="0"/>
          </a:p>
        </c:rich>
      </c:tx>
      <c:layout>
        <c:manualLayout>
          <c:xMode val="edge"/>
          <c:yMode val="edge"/>
          <c:x val="0.13916256665890389"/>
          <c:y val="2.6663606067265071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rgbClr val="00B0F0"/>
            </a:solidFill>
          </c:spPr>
          <c:dPt>
            <c:idx val="0"/>
            <c:bubble3D val="0"/>
            <c:spPr>
              <a:solidFill>
                <a:srgbClr val="00B0F0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CAEA-4A0F-B6DE-F885AA5B9DBA}"/>
              </c:ext>
            </c:extLst>
          </c:dPt>
          <c:dPt>
            <c:idx val="1"/>
            <c:bubble3D val="0"/>
            <c:explosion val="1"/>
            <c:spPr>
              <a:solidFill>
                <a:schemeClr val="tx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2-CAEA-4A0F-B6DE-F885AA5B9DBA}"/>
              </c:ext>
            </c:extLst>
          </c:dPt>
          <c:dPt>
            <c:idx val="2"/>
            <c:bubble3D val="0"/>
            <c:spPr>
              <a:solidFill>
                <a:srgbClr val="00B0F0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E30B-4F2F-A326-05FDC9E5EBED}"/>
              </c:ext>
            </c:extLst>
          </c:dPt>
          <c:dPt>
            <c:idx val="3"/>
            <c:bubble3D val="0"/>
            <c:spPr>
              <a:solidFill>
                <a:srgbClr val="00B0F0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E30B-4F2F-A326-05FDC9E5EBED}"/>
              </c:ext>
            </c:extLst>
          </c:dPt>
          <c:dLbls>
            <c:dLbl>
              <c:idx val="0"/>
              <c:layout>
                <c:manualLayout>
                  <c:x val="0.1310332019562121"/>
                  <c:y val="9.9988522752243944E-2"/>
                </c:manualLayout>
              </c:layout>
              <c:spPr>
                <a:xfrm>
                  <a:off x="2132583" y="910894"/>
                  <a:ext cx="684006" cy="583300"/>
                </a:xfrm>
                <a:solidFill>
                  <a:prstClr val="white"/>
                </a:solidFill>
                <a:ln w="9525" cap="flat" cmpd="sng" algn="ctr">
                  <a:solidFill>
                    <a:prstClr val="black">
                      <a:lumMod val="25000"/>
                      <a:lumOff val="75000"/>
                    </a:prstClr>
                  </a:solidFill>
                  <a:prstDash val="solid"/>
                  <a:round/>
                  <a:headEnd type="none" w="med" len="med"/>
                  <a:tailEnd type="none" w="med" len="med"/>
                  <a:extLst>
                    <a:ext uri="{C807C97D-BFC1-408E-A445-0C87EB9F89A2}">
                      <ask:lineSketchStyleProps xmlns:ask="http://schemas.microsoft.com/office/drawing/2018/sketchyshapes" sd="0">
                        <a:custGeom>
                          <a:avLst/>
                          <a:gdLst/>
                          <a:ahLst/>
                          <a:cxnLst/>
                          <a:rect l="0" t="0" r="0" b="0"/>
                          <a:pathLst/>
                        </a:custGeom>
                        <ask:type/>
                      </ask:lineSketchStyleProps>
                    </a:ext>
                  </a:extLst>
                </a:ln>
                <a:effectLst/>
              </c:spPr>
              <c:txPr>
                <a:bodyPr rot="0" spcFirstLastPara="1" vertOverflow="clip" horzOverflow="clip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197" b="0" i="0" u="none" strike="noStrike" kern="1200" baseline="0">
                      <a:solidFill>
                        <a:schemeClr val="dk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wedgeRectCallout">
                      <a:avLst>
                        <a:gd name="adj1" fmla="val -103899"/>
                        <a:gd name="adj2" fmla="val 5994"/>
                      </a:avLst>
                    </a:prstGeom>
                    <a:noFill/>
                    <a:ln>
                      <a:noFill/>
                    </a:ln>
                  </c15:spPr>
                  <c15:layout>
                    <c:manualLayout>
                      <c:w val="0.15671099293393509"/>
                      <c:h val="0.1685545806115693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3-CAEA-4A0F-B6DE-F885AA5B9DBA}"/>
                </c:ext>
              </c:extLst>
            </c:dLbl>
            <c:dLbl>
              <c:idx val="1"/>
              <c:layout>
                <c:manualLayout>
                  <c:x val="-9.9210705515775557E-2"/>
                  <c:y val="-9.1100654063155817E-2"/>
                </c:manualLayout>
              </c:layout>
              <c:spPr>
                <a:solidFill>
                  <a:prstClr val="white"/>
                </a:solidFill>
                <a:ln w="9525" cap="flat" cmpd="sng" algn="ctr">
                  <a:solidFill>
                    <a:prstClr val="black">
                      <a:lumMod val="25000"/>
                      <a:lumOff val="75000"/>
                    </a:prstClr>
                  </a:solidFill>
                  <a:prstDash val="solid"/>
                  <a:round/>
                  <a:headEnd type="none" w="med" len="med"/>
                  <a:tailEnd type="none" w="med" len="med"/>
                  <a:extLst>
                    <a:ext uri="{C807C97D-BFC1-408E-A445-0C87EB9F89A2}">
                      <ask:lineSketchStyleProps xmlns:ask="http://schemas.microsoft.com/office/drawing/2018/sketchyshapes" sd="0">
                        <a:custGeom>
                          <a:avLst/>
                          <a:gdLst/>
                          <a:ahLst/>
                          <a:cxnLst/>
                          <a:rect l="0" t="0" r="0" b="0"/>
                          <a:pathLst/>
                        </a:custGeom>
                        <ask:type/>
                      </ask:lineSketchStyleProps>
                    </a:ext>
                  </a:extLst>
                </a:ln>
                <a:effectLst/>
              </c:spPr>
              <c:txPr>
                <a:bodyPr rot="0" spcFirstLastPara="1" vertOverflow="clip" horzOverflow="clip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197" b="0" i="0" u="none" strike="noStrike" kern="1200" baseline="0">
                      <a:solidFill>
                        <a:schemeClr val="dk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wedgeRectCallout">
                      <a:avLst>
                        <a:gd name="adj1" fmla="val 97806"/>
                        <a:gd name="adj2" fmla="val -29034"/>
                      </a:avLst>
                    </a:prstGeom>
                    <a:noFill/>
                    <a:ln>
                      <a:noFill/>
                    </a:ln>
                  </c15:spPr>
                  <c15:layout>
                    <c:manualLayout>
                      <c:w val="0.17595887119834211"/>
                      <c:h val="0.1777573737817671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2-CAEA-4A0F-B6DE-F885AA5B9DBA}"/>
                </c:ext>
              </c:extLst>
            </c:dLbl>
            <c:spPr>
              <a:solidFill>
                <a:prstClr val="white"/>
              </a:solidFill>
              <a:ln>
                <a:solidFill>
                  <a:prstClr val="black">
                    <a:lumMod val="25000"/>
                    <a:lumOff val="75000"/>
                  </a:prst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wedgeRectCallou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cat>
            <c:strRef>
              <c:f>Sheet1!$A$2:$A$5</c:f>
              <c:strCache>
                <c:ptCount val="2"/>
                <c:pt idx="0">
                  <c:v>YES</c:v>
                </c:pt>
                <c:pt idx="1">
                  <c:v>NO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1</c:v>
                </c:pt>
                <c:pt idx="1">
                  <c:v>19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AEA-4A0F-B6DE-F885AA5B9DB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legend>
      <c:legendPos val="b"/>
      <c:legendEntry>
        <c:idx val="2"/>
        <c:delete val="1"/>
      </c:legendEntry>
      <c:legendEntry>
        <c:idx val="3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2676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7" y="0"/>
            <a:ext cx="2985558" cy="502676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274A636A-EE0A-458D-9A58-3A77BC391657}" type="datetimeFigureOut">
              <a:rPr lang="en-GB" smtClean="0"/>
              <a:t>01/06/2021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10275" cy="33813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16" tIns="48308" rIns="96616" bIns="4830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821506"/>
            <a:ext cx="5511800" cy="3944868"/>
          </a:xfrm>
          <a:prstGeom prst="rect">
            <a:avLst/>
          </a:prstGeom>
        </p:spPr>
        <p:txBody>
          <a:bodyPr vert="horz" lIns="96616" tIns="48308" rIns="96616" bIns="4830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6039"/>
            <a:ext cx="2985558" cy="50267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7" y="9516039"/>
            <a:ext cx="2985558" cy="50267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073B880A-7C9D-4D74-91C3-612B15B7E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7616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3B880A-7C9D-4D74-91C3-612B15B7EDF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5185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3B880A-7C9D-4D74-91C3-612B15B7EDF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0043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3B880A-7C9D-4D74-91C3-612B15B7EDF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4318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3B880A-7C9D-4D74-91C3-612B15B7EDF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65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3B880A-7C9D-4D74-91C3-612B15B7EDF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2183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3B880A-7C9D-4D74-91C3-612B15B7EDF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9574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3B880A-7C9D-4D74-91C3-612B15B7EDF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2708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3B880A-7C9D-4D74-91C3-612B15B7EDF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6724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66155"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3B880A-7C9D-4D74-91C3-612B15B7EDF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550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3B880A-7C9D-4D74-91C3-612B15B7EDF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2873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45"/>
              </a:spcAft>
            </a:pPr>
            <a:endParaRPr lang="en-GB" sz="19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3B880A-7C9D-4D74-91C3-612B15B7EDF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49760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66155"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3B880A-7C9D-4D74-91C3-612B15B7EDF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9016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3B880A-7C9D-4D74-91C3-612B15B7EDF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7618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74BF2-466F-4C2F-AF0B-2B55B6CDF5DF}" type="datetime1">
              <a:rPr lang="en-GB" smtClean="0"/>
              <a:t>01/06/2021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D2BEC-F11C-4C7A-A035-D2C97CEB83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560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C6BFD-702D-4311-B4EC-2FB2DE0D7223}" type="datetime1">
              <a:rPr lang="en-GB" smtClean="0"/>
              <a:t>01/06/2021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D2BEC-F11C-4C7A-A035-D2C97CEB83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0388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9F194-BB7A-40F6-BF51-8B92D3CAB1DA}" type="datetime1">
              <a:rPr lang="en-GB" smtClean="0"/>
              <a:t>01/06/2021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D2BEC-F11C-4C7A-A035-D2C97CEB83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162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D0EEF1-0C88-4460-BE57-C81C28D30985}" type="datetime1">
              <a:rPr lang="en-GB" smtClean="0"/>
              <a:t>01/06/2021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D2BEC-F11C-4C7A-A035-D2C97CEB83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195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3D963-2DFB-41FA-8613-F72594AF5620}" type="datetime1">
              <a:rPr lang="en-GB" smtClean="0"/>
              <a:t>01/06/2021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D2BEC-F11C-4C7A-A035-D2C97CEB83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1697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82868-B1CE-4C4B-BDD2-8328B1DFE730}" type="datetime1">
              <a:rPr lang="en-GB" smtClean="0"/>
              <a:t>01/06/2021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D2BEC-F11C-4C7A-A035-D2C97CEB83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288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700FF-3030-4761-81FB-9A3D0F9A953F}" type="datetime1">
              <a:rPr lang="en-GB" smtClean="0"/>
              <a:t>01/06/2021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D2BEC-F11C-4C7A-A035-D2C97CEB83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3255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BD1DC-3D15-4FB7-8CB1-8A8143B40FC4}" type="datetime1">
              <a:rPr lang="en-GB" smtClean="0"/>
              <a:t>01/06/2021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D2BEC-F11C-4C7A-A035-D2C97CEB83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842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3EC63E-009B-4D05-B560-645FF1BDBE75}" type="datetime1">
              <a:rPr lang="en-GB" smtClean="0"/>
              <a:t>01/06/2021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D2BEC-F11C-4C7A-A035-D2C97CEB83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681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FDA09-01D4-4F68-888C-1FEFE864973B}" type="datetime1">
              <a:rPr lang="en-GB" smtClean="0"/>
              <a:t>01/06/2021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D2BEC-F11C-4C7A-A035-D2C97CEB83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283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712B1-7F72-4F31-8BEF-8449C4D3EBEB}" type="datetime1">
              <a:rPr lang="en-GB" smtClean="0"/>
              <a:t>01/06/2021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D2BEC-F11C-4C7A-A035-D2C97CEB83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2832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7981A-B367-4350-A69B-EA7534682A73}" type="datetime1">
              <a:rPr lang="en-GB" smtClean="0"/>
              <a:t>01/06/2021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D2BEC-F11C-4C7A-A035-D2C97CEB8379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780841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1B76A-7A0A-4D1A-9BE2-792670A40BA3}" type="datetime1">
              <a:rPr lang="en-GB" smtClean="0"/>
              <a:t>01/06/2021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D2BEC-F11C-4C7A-A035-D2C97CEB83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7115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238A8-ED3D-4948-AA9F-FAAF6662DB28}" type="datetime1">
              <a:rPr lang="en-GB" smtClean="0"/>
              <a:t>01/06/2021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D2BEC-F11C-4C7A-A035-D2C97CEB83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3961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E9304-0522-48EB-AB4D-53900A53055C}" type="datetime1">
              <a:rPr lang="en-GB" smtClean="0"/>
              <a:t>01/06/2021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D2BEC-F11C-4C7A-A035-D2C97CEB83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5294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0EE80-C307-44A6-A755-5DF40EEB9E48}" type="datetime1">
              <a:rPr lang="en-GB" smtClean="0"/>
              <a:t>01/06/2021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D2BEC-F11C-4C7A-A035-D2C97CEB83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7161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92940-FC7B-453F-8E80-00F767F026FA}" type="datetime1">
              <a:rPr lang="en-GB" smtClean="0"/>
              <a:t>01/06/2021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D2BEC-F11C-4C7A-A035-D2C97CEB83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3540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EB433B97-9B87-466A-B8EA-3DD651190F9A}" type="datetime1">
              <a:rPr lang="en-GB" smtClean="0"/>
              <a:t>01/06/2021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A2BD2BEC-F11C-4C7A-A035-D2C97CEB83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4536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hdr="0" ftr="0" dt="0"/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8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7.png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24.png"/><Relationship Id="rId7" Type="http://schemas.openxmlformats.org/officeDocument/2006/relationships/chart" Target="../charts/chart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chart" Target="../charts/chart1.xml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btionline.com/en-US" TargetMode="External"/><Relationship Id="rId13" Type="http://schemas.openxmlformats.org/officeDocument/2006/relationships/hyperlink" Target="http://www.theguardian.com/science/brain-flapping/2013/mar/19/myers-briggs-test-unscientific" TargetMode="External"/><Relationship Id="rId3" Type="http://schemas.openxmlformats.org/officeDocument/2006/relationships/hyperlink" Target="https://www.themyersbriggs.com/en-US/Get-Certified/Certification-and-Training" TargetMode="External"/><Relationship Id="rId7" Type="http://schemas.openxmlformats.org/officeDocument/2006/relationships/hyperlink" Target="https://www.washingtonpost.com/national/on-leadership/myers-briggs-does-it-pay-to-know-your-type/2012/12/14/eaed51ae-3fcc-11e2-bca3-aadc9b7e29c5_story.html" TargetMode="External"/><Relationship Id="rId12" Type="http://schemas.openxmlformats.org/officeDocument/2006/relationships/hyperlink" Target="https://doi.org/10.1111/j.1742-9544.1995.tb01750.x" TargetMode="External"/><Relationship Id="rId2" Type="http://schemas.openxmlformats.org/officeDocument/2006/relationships/hyperlink" Target="https://dilbert.com/strip/2000-01-24" TargetMode="External"/><Relationship Id="rId16" Type="http://schemas.openxmlformats.org/officeDocument/2006/relationships/hyperlink" Target="https://www.themyersbriggs.com/en-US/Support/FAQ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utenberg.org/files/61543/61543-h/61543-h.htm" TargetMode="External"/><Relationship Id="rId11" Type="http://schemas.openxmlformats.org/officeDocument/2006/relationships/hyperlink" Target="https://owlcation.com/social-sciences/The-History-and-Significance-of-the-Myers-Briggs-Personality-Test" TargetMode="External"/><Relationship Id="rId5" Type="http://schemas.openxmlformats.org/officeDocument/2006/relationships/hyperlink" Target="https://www.myersbriggs.org/myers-and-briggs-foundation/ethical-use-of-the-mbti-instrument/ethical-guidelines.htm" TargetMode="External"/><Relationship Id="rId15" Type="http://schemas.openxmlformats.org/officeDocument/2006/relationships/hyperlink" Target="https://www.verywellmind.com/what-is-reliability-2795786" TargetMode="External"/><Relationship Id="rId10" Type="http://schemas.openxmlformats.org/officeDocument/2006/relationships/hyperlink" Target="https://www.inspiredgrowth.ca/offical-mbti-vs-free-myers-briggs-tests/" TargetMode="External"/><Relationship Id="rId4" Type="http://schemas.openxmlformats.org/officeDocument/2006/relationships/hyperlink" Target="https://www.youtube.com/watch?v=dkQiYiXxmjg" TargetMode="External"/><Relationship Id="rId9" Type="http://schemas.openxmlformats.org/officeDocument/2006/relationships/hyperlink" Target="https://my-personality-test.com/" TargetMode="External"/><Relationship Id="rId14" Type="http://schemas.openxmlformats.org/officeDocument/2006/relationships/hyperlink" Target="https://www.verywellmind.com/the-myers-briggs-type-indicator-2795583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arketplace.org/2018/10/30/myers-briggs-system-evaluate-employees/" TargetMode="External"/><Relationship Id="rId13" Type="http://schemas.openxmlformats.org/officeDocument/2006/relationships/hyperlink" Target="https://www.additudemag.com/adhd-stigmas-hiding-faults/" TargetMode="External"/><Relationship Id="rId3" Type="http://schemas.openxmlformats.org/officeDocument/2006/relationships/hyperlink" Target="https://doi.org/10.1016/0191-8869(96)00033-5" TargetMode="External"/><Relationship Id="rId7" Type="http://schemas.openxmlformats.org/officeDocument/2006/relationships/hyperlink" Target="https://www.themyersbriggs.com/en-US/Get-Certified/MBTI-Certification" TargetMode="External"/><Relationship Id="rId12" Type="http://schemas.openxmlformats.org/officeDocument/2006/relationships/hyperlink" Target="https://www.psychologytoday.com/us/blog/cutting-edge-leadership/201402/the-truth-about-myers-briggs-types" TargetMode="External"/><Relationship Id="rId17" Type="http://schemas.openxmlformats.org/officeDocument/2006/relationships/hyperlink" Target="https://www.businessinsider.com/the-best-jobs-for-every-personality-type-myers-briggs-2020-9?r=US&amp;IR=T" TargetMode="External"/><Relationship Id="rId2" Type="http://schemas.openxmlformats.org/officeDocument/2006/relationships/notesSlide" Target="../notesSlides/notesSlide13.xml"/><Relationship Id="rId16" Type="http://schemas.openxmlformats.org/officeDocument/2006/relationships/hyperlink" Target="https://www.myersbriggs.org/my-mbti-personality-type/understanding-mbti-type-dynamic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yersbriggs.org/my-mbti-personality-type/mbti-basics/" TargetMode="External"/><Relationship Id="rId11" Type="http://schemas.openxmlformats.org/officeDocument/2006/relationships/hyperlink" Target="https://doi.org/10.1016/j.hpe.2019.03.002" TargetMode="External"/><Relationship Id="rId5" Type="http://schemas.openxmlformats.org/officeDocument/2006/relationships/hyperlink" Target="https://eu.themyersbriggs.com/" TargetMode="External"/><Relationship Id="rId15" Type="http://schemas.openxmlformats.org/officeDocument/2006/relationships/hyperlink" Target="https://eu.themyersbriggs.com/en/tools/MBTI/Myers-Briggs-history" TargetMode="External"/><Relationship Id="rId10" Type="http://schemas.openxmlformats.org/officeDocument/2006/relationships/hyperlink" Target="https://thoughtcatalog.com/heidi-priebe/2015/06/how-each-myers-briggs-type-contradicts-their-own-stereotype/" TargetMode="External"/><Relationship Id="rId4" Type="http://schemas.openxmlformats.org/officeDocument/2006/relationships/hyperlink" Target="https://www.businessinsider.com/the-best-jobs-for-every-personality-type-myers-briggs-2020-9" TargetMode="External"/><Relationship Id="rId9" Type="http://schemas.openxmlformats.org/officeDocument/2006/relationships/hyperlink" Target="https://allthatsinteresting.com/myers-briggs-test" TargetMode="External"/><Relationship Id="rId14" Type="http://schemas.openxmlformats.org/officeDocument/2006/relationships/hyperlink" Target="https://blog.mettl.com/10-companies-using-psychometric-test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A3704-56B3-4AAA-B70F-EFE6B8FAFD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95618" y="95768"/>
            <a:ext cx="12583235" cy="1387906"/>
          </a:xfrm>
        </p:spPr>
        <p:txBody>
          <a:bodyPr>
            <a:normAutofit/>
          </a:bodyPr>
          <a:lstStyle/>
          <a:p>
            <a:r>
              <a:rPr lang="en-GB" sz="3600" dirty="0"/>
              <a:t>A Review and Critique of the</a:t>
            </a:r>
            <a:br>
              <a:rPr lang="en-GB" sz="3600" dirty="0"/>
            </a:br>
            <a:r>
              <a:rPr lang="en-GB" sz="3600" dirty="0"/>
              <a:t> Personality Type Indicator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5A53B5-8B14-4B19-8C73-D5CF9D8411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46862" y="5712365"/>
            <a:ext cx="9440034" cy="1049867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Lee Perkins - 1711094</a:t>
            </a:r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June 2021</a:t>
            </a:r>
          </a:p>
          <a:p>
            <a:r>
              <a:rPr lang="en-GB" dirty="0"/>
              <a:t>Crime and Charisma? Psychopathology and Society HPAN6040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D3BBAE-8009-42DA-8ACF-844E1663A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8455" y="6492875"/>
            <a:ext cx="753545" cy="365125"/>
          </a:xfrm>
        </p:spPr>
        <p:txBody>
          <a:bodyPr/>
          <a:lstStyle/>
          <a:p>
            <a:fld id="{A2BD2BEC-F11C-4C7A-A035-D2C97CEB8379}" type="slidenum">
              <a:rPr lang="en-GB" smtClean="0"/>
              <a:t>1</a:t>
            </a:fld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9F89163-9D14-438A-B81A-D46548B0938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8170" t="26135" r="32998" b="56745"/>
          <a:stretch/>
        </p:blipFill>
        <p:spPr>
          <a:xfrm>
            <a:off x="2426493" y="2877009"/>
            <a:ext cx="3674674" cy="201288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A28E914-E576-4BAE-BABE-40BA080D310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7065" t="22359" r="22393" b="60363"/>
          <a:stretch/>
        </p:blipFill>
        <p:spPr>
          <a:xfrm>
            <a:off x="6096000" y="2877010"/>
            <a:ext cx="4366468" cy="201288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FADA1BF-0F19-4B90-90D0-46FB89F691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2452" y="4815605"/>
            <a:ext cx="3359187" cy="377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12996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26635-BB3E-4789-9CDC-29222C6EE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693" y="96350"/>
            <a:ext cx="10353762" cy="970450"/>
          </a:xfrm>
        </p:spPr>
        <p:txBody>
          <a:bodyPr>
            <a:normAutofit/>
          </a:bodyPr>
          <a:lstStyle/>
          <a:p>
            <a:r>
              <a:rPr lang="en-GB" dirty="0"/>
              <a:t>Presentation Outline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B50DE0-D681-4C40-9CBE-29C9A24178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1362" y="2266697"/>
            <a:ext cx="3708897" cy="2541486"/>
          </a:xfrm>
        </p:spPr>
        <p:txBody>
          <a:bodyPr>
            <a:normAutofit lnSpcReduction="10000"/>
          </a:bodyPr>
          <a:lstStyle/>
          <a:p>
            <a:pPr marL="36900" indent="0" algn="ctr">
              <a:buNone/>
            </a:pPr>
            <a:r>
              <a:rPr lang="en-GB" b="1" u="sng" dirty="0"/>
              <a:t>Part 1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Introduce the test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Background and context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psychodynamic model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use and value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Scholarship criticism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D4B469-3435-404F-B940-E67F9E2021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8455" y="6492875"/>
            <a:ext cx="753545" cy="365125"/>
          </a:xfrm>
        </p:spPr>
        <p:txBody>
          <a:bodyPr/>
          <a:lstStyle/>
          <a:p>
            <a:fld id="{A2BD2BEC-F11C-4C7A-A035-D2C97CEB8379}" type="slidenum">
              <a:rPr lang="en-GB" smtClean="0"/>
              <a:t>2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F751788-9BF4-48F7-B627-B8038CFA73EF}"/>
              </a:ext>
            </a:extLst>
          </p:cNvPr>
          <p:cNvSpPr txBox="1"/>
          <p:nvPr/>
        </p:nvSpPr>
        <p:spPr>
          <a:xfrm>
            <a:off x="4358543" y="2266697"/>
            <a:ext cx="3708896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6900" marR="0" lvl="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tabLst/>
              <a:defRPr/>
            </a:pPr>
            <a:r>
              <a:rPr kumimoji="0" lang="en-GB" sz="2000" b="1" i="0" u="sng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Part 2</a:t>
            </a:r>
          </a:p>
          <a:p>
            <a:pPr marL="342900" marR="0" lvl="0" indent="-306000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My test results </a:t>
            </a:r>
          </a:p>
          <a:p>
            <a:pPr marL="342900" marR="0" lvl="0" indent="-306000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Calisto MT" panose="02040603050505030304"/>
              </a:rPr>
              <a:t>Independent research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EED37FE-3352-405B-96FE-CA83E42BE4A7}"/>
              </a:ext>
            </a:extLst>
          </p:cNvPr>
          <p:cNvSpPr txBox="1"/>
          <p:nvPr/>
        </p:nvSpPr>
        <p:spPr>
          <a:xfrm>
            <a:off x="8355723" y="2266697"/>
            <a:ext cx="3708897" cy="17389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6900" marR="0" lvl="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tabLst/>
              <a:defRPr/>
            </a:pPr>
            <a:r>
              <a:rPr kumimoji="0" lang="en-GB" sz="2000" b="1" i="0" u="sng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Part 3</a:t>
            </a:r>
          </a:p>
          <a:p>
            <a:pPr marL="342900" indent="-306000"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Review and critique</a:t>
            </a:r>
          </a:p>
          <a:p>
            <a:pPr marL="342900" marR="0" lvl="0" indent="-306000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Calisto MT" panose="02040603050505030304"/>
              </a:rPr>
              <a:t>Conclusion</a:t>
            </a:r>
            <a:endParaRPr kumimoji="0" lang="en-GB" sz="2000" b="0" i="0" u="none" strike="noStrike" kern="1200" cap="none" spc="0" normalizeH="0" baseline="0" noProof="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DADADA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uLnTx/>
              <a:uFillTx/>
              <a:latin typeface="Calisto MT" panose="02040603050505030304"/>
              <a:ea typeface="+mn-ea"/>
              <a:cs typeface="+mn-cs"/>
            </a:endParaRPr>
          </a:p>
          <a:p>
            <a:pPr marL="342900" marR="0" lvl="0" indent="-306000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Bibliography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0D32402-145E-4E22-985C-1894DED07B45}"/>
              </a:ext>
            </a:extLst>
          </p:cNvPr>
          <p:cNvCxnSpPr>
            <a:cxnSpLocks/>
          </p:cNvCxnSpPr>
          <p:nvPr/>
        </p:nvCxnSpPr>
        <p:spPr>
          <a:xfrm>
            <a:off x="4070259" y="2266697"/>
            <a:ext cx="0" cy="2541486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AFC5300-E63C-4FFB-8868-E28D65D1C706}"/>
              </a:ext>
            </a:extLst>
          </p:cNvPr>
          <p:cNvCxnSpPr>
            <a:cxnSpLocks/>
          </p:cNvCxnSpPr>
          <p:nvPr/>
        </p:nvCxnSpPr>
        <p:spPr>
          <a:xfrm>
            <a:off x="8180510" y="2266697"/>
            <a:ext cx="0" cy="2541486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5137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ED541-C41E-478D-9A5F-A76EAFB2DE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4713" y="2943774"/>
            <a:ext cx="3298039" cy="970450"/>
          </a:xfrm>
        </p:spPr>
        <p:txBody>
          <a:bodyPr>
            <a:noAutofit/>
          </a:bodyPr>
          <a:lstStyle/>
          <a:p>
            <a:r>
              <a:rPr lang="en-GB" sz="8800" u="sng" dirty="0"/>
              <a:t>Part 1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FBA4B4-E126-4A0C-BADF-F01B77208B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8455" y="6492875"/>
            <a:ext cx="753545" cy="365125"/>
          </a:xfrm>
        </p:spPr>
        <p:txBody>
          <a:bodyPr/>
          <a:lstStyle/>
          <a:p>
            <a:fld id="{A2BD2BEC-F11C-4C7A-A035-D2C97CEB8379}" type="slidenum">
              <a:rPr lang="en-GB" smtClean="0"/>
              <a:t>3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1F8E219-A778-4E03-B6B9-E8BC88A143FC}"/>
              </a:ext>
            </a:extLst>
          </p:cNvPr>
          <p:cNvSpPr txBox="1"/>
          <p:nvPr/>
        </p:nvSpPr>
        <p:spPr>
          <a:xfrm>
            <a:off x="5795211" y="1800861"/>
            <a:ext cx="5933042" cy="32562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060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Introduce the test </a:t>
            </a:r>
          </a:p>
          <a:p>
            <a:pPr marL="342900" marR="0" lvl="0" indent="-3060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Background and context</a:t>
            </a:r>
          </a:p>
          <a:p>
            <a:pPr marL="342900" marR="0" lvl="0" indent="-3060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The psychodynamic model</a:t>
            </a:r>
          </a:p>
          <a:p>
            <a:pPr marL="342900" indent="-306000"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defRPr/>
            </a:pPr>
            <a:r>
              <a:rPr lang="en-GB" sz="32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The use and value</a:t>
            </a:r>
          </a:p>
          <a:p>
            <a:pPr marL="342900" indent="-306000"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defRPr/>
            </a:pPr>
            <a:r>
              <a:rPr lang="en-GB" sz="32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Scholarship criticism</a:t>
            </a:r>
            <a:r>
              <a:rPr kumimoji="0" lang="en-GB" sz="32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576262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E57C3-EA83-4A02-BB8E-A6B40886D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-65231"/>
            <a:ext cx="10353762" cy="970450"/>
          </a:xfrm>
        </p:spPr>
        <p:txBody>
          <a:bodyPr>
            <a:normAutofit/>
          </a:bodyPr>
          <a:lstStyle/>
          <a:p>
            <a:r>
              <a:rPr lang="en-GB" dirty="0"/>
              <a:t>The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0C3E2D-9F4E-42A9-80D4-D870038068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0035" y="1100921"/>
            <a:ext cx="6413436" cy="5434098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10000"/>
                    <a:lumOff val="90000"/>
                  </a:schemeClr>
                </a:solidFill>
              </a:rPr>
              <a:t>Personality Type Indicator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10000"/>
                    <a:lumOff val="90000"/>
                  </a:schemeClr>
                </a:solidFill>
              </a:rPr>
              <a:t>Free online access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10000"/>
                    <a:lumOff val="90000"/>
                  </a:schemeClr>
                </a:solidFill>
              </a:rPr>
              <a:t>Myers-Briggs Type Indicator (MBTI)</a:t>
            </a:r>
          </a:p>
          <a:p>
            <a:pPr marL="450000" lvl="1" indent="0">
              <a:buNone/>
            </a:pPr>
            <a:endParaRPr lang="en-GB" dirty="0">
              <a:solidFill>
                <a:schemeClr val="bg2">
                  <a:lumMod val="10000"/>
                  <a:lumOff val="90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10000"/>
                    <a:lumOff val="90000"/>
                  </a:schemeClr>
                </a:solidFill>
              </a:rPr>
              <a:t>64 Questions (free version)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10000"/>
                    <a:lumOff val="90000"/>
                  </a:schemeClr>
                </a:solidFill>
              </a:rPr>
              <a:t>Forced choice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10000"/>
                    <a:lumOff val="90000"/>
                  </a:schemeClr>
                </a:solidFill>
              </a:rPr>
              <a:t>Answer scale - Agree - Disagree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solidFill>
                <a:schemeClr val="bg2">
                  <a:lumMod val="10000"/>
                  <a:lumOff val="90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10000"/>
                    <a:lumOff val="90000"/>
                  </a:schemeClr>
                </a:solidFill>
              </a:rPr>
              <a:t>Test Results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10000"/>
                    <a:lumOff val="90000"/>
                  </a:schemeClr>
                </a:solidFill>
              </a:rPr>
              <a:t>In-depth feedback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10000"/>
                    <a:lumOff val="90000"/>
                  </a:schemeClr>
                </a:solidFill>
              </a:rPr>
              <a:t>1 out of 16 different personality types</a:t>
            </a:r>
          </a:p>
          <a:p>
            <a:pPr marL="36900" indent="0">
              <a:buNone/>
            </a:pPr>
            <a:endParaRPr lang="en-GB" dirty="0">
              <a:solidFill>
                <a:schemeClr val="bg2">
                  <a:lumMod val="10000"/>
                  <a:lumOff val="90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10000"/>
                    <a:lumOff val="90000"/>
                  </a:schemeClr>
                </a:solidFill>
              </a:rPr>
              <a:t>Rationale </a:t>
            </a:r>
          </a:p>
          <a:p>
            <a:pPr lv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b="1" u="sng" dirty="0">
                <a:solidFill>
                  <a:schemeClr val="bg2">
                    <a:lumMod val="10000"/>
                    <a:lumOff val="90000"/>
                  </a:schemeClr>
                </a:solidFill>
              </a:rPr>
              <a:t>Only 16 different personalities?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94DF03-1CBC-4BA9-8DF8-07D8F21DC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8455" y="6492875"/>
            <a:ext cx="753545" cy="365125"/>
          </a:xfrm>
        </p:spPr>
        <p:txBody>
          <a:bodyPr/>
          <a:lstStyle/>
          <a:p>
            <a:fld id="{A2BD2BEC-F11C-4C7A-A035-D2C97CEB8379}" type="slidenum">
              <a:rPr lang="en-GB" smtClean="0"/>
              <a:t>4</a:t>
            </a:fld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6FFB389-7806-4CF1-8361-C2113459E55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6842" t="9649" r="7583" b="50000"/>
          <a:stretch/>
        </p:blipFill>
        <p:spPr>
          <a:xfrm>
            <a:off x="5122555" y="1228200"/>
            <a:ext cx="6839410" cy="21817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CB996C8-0927-4D2E-9A6B-5DAF0BD41E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2666" y="5805784"/>
            <a:ext cx="3359187" cy="37798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EB1FA64-7306-4F7D-9293-C1DB843776B6}"/>
              </a:ext>
            </a:extLst>
          </p:cNvPr>
          <p:cNvSpPr txBox="1"/>
          <p:nvPr/>
        </p:nvSpPr>
        <p:spPr>
          <a:xfrm>
            <a:off x="7141076" y="3391567"/>
            <a:ext cx="3358772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6900" marR="0" lvl="0" algn="l" defTabSz="457200" rtl="0" eaLnBrk="1" fontAlgn="auto" latinLnBrk="0" hangingPunct="1">
              <a:lnSpc>
                <a:spcPct val="107000"/>
              </a:lnSpc>
              <a:spcBef>
                <a:spcPct val="20000"/>
              </a:spcBef>
              <a:spcAft>
                <a:spcPts val="800"/>
              </a:spcAft>
              <a:buClr>
                <a:srgbClr val="DADADA"/>
              </a:buClr>
              <a:buSzPct val="70000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kumimoji="0" lang="en-GB" sz="1800" b="0" i="1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Personality Type Indicator</a:t>
            </a:r>
            <a:r>
              <a:rPr kumimoji="0" lang="en-GB" sz="18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2021)</a:t>
            </a:r>
            <a:endParaRPr kumimoji="0" lang="en-GB" sz="1800" b="0" i="0" u="none" strike="noStrike" kern="1200" cap="none" spc="0" normalizeH="0" baseline="0" noProof="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DADADA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4FD9378-758F-4F4C-8222-923AB90F6DC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8669" t="42438" r="21447" b="11053"/>
          <a:stretch/>
        </p:blipFill>
        <p:spPr>
          <a:xfrm>
            <a:off x="4878665" y="1217357"/>
            <a:ext cx="6940296" cy="456601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6FF31AA-C3AA-47A8-B607-77AA27F7E4C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3119" t="10829" r="14659" b="6351"/>
          <a:stretch/>
        </p:blipFill>
        <p:spPr>
          <a:xfrm>
            <a:off x="4851369" y="1140539"/>
            <a:ext cx="7313335" cy="471965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6A3C57C-6D40-4F58-A8A2-388D509D8A5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17977" y="6402779"/>
            <a:ext cx="2145978" cy="40237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239DDDB-CF08-4D87-9002-322A1830DEC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40738" y="797897"/>
            <a:ext cx="5694978" cy="5694978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FA2D9D24-35E5-4805-9C41-EBA107FCCD71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58572" t="17720" r="21447" b="47998"/>
          <a:stretch/>
        </p:blipFill>
        <p:spPr>
          <a:xfrm>
            <a:off x="4461114" y="1026159"/>
            <a:ext cx="7703590" cy="3717481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64ACBB00-28DA-4E2C-8A30-2CCEAED389E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08633" y="4669027"/>
            <a:ext cx="3359187" cy="377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4157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5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064F8-473C-4030-8C0B-C95DAEDFE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8859" y="124375"/>
            <a:ext cx="6235379" cy="970450"/>
          </a:xfrm>
        </p:spPr>
        <p:txBody>
          <a:bodyPr/>
          <a:lstStyle/>
          <a:p>
            <a:r>
              <a:rPr lang="en-GB" dirty="0"/>
              <a:t>Background and Context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5BE01-D41B-4F67-B874-02E7B5C18F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859" y="1863846"/>
            <a:ext cx="5397909" cy="4234605"/>
          </a:xfrm>
        </p:spPr>
        <p:txBody>
          <a:bodyPr>
            <a:normAutofit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Katherine Briggs and Isabel Myers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Carl Jung </a:t>
            </a:r>
            <a:r>
              <a:rPr lang="en-GB" i="1" dirty="0"/>
              <a:t>– Psychological Types </a:t>
            </a:r>
            <a:r>
              <a:rPr lang="en-GB" dirty="0"/>
              <a:t>1921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Development began - 1940s 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MBTI Instrument – published 1962 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Improve performance &amp; job satisfaction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0BD9BD-E4ED-4366-8DBF-2A788519EC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8455" y="6492875"/>
            <a:ext cx="753545" cy="365125"/>
          </a:xfrm>
        </p:spPr>
        <p:txBody>
          <a:bodyPr/>
          <a:lstStyle/>
          <a:p>
            <a:fld id="{A2BD2BEC-F11C-4C7A-A035-D2C97CEB8379}" type="slidenum">
              <a:rPr lang="en-GB" smtClean="0"/>
              <a:t>5</a:t>
            </a:fld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B2E487-3B74-4F70-B8DA-C2C5565D38E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3790" t="14516" r="13764" b="7778"/>
          <a:stretch/>
        </p:blipFill>
        <p:spPr>
          <a:xfrm>
            <a:off x="7733869" y="220152"/>
            <a:ext cx="3376407" cy="328738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F1DA319-C21C-4DA6-84FF-9305F95F5DC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2097" t="9554" r="1854" b="4646"/>
          <a:stretch/>
        </p:blipFill>
        <p:spPr>
          <a:xfrm>
            <a:off x="6981367" y="3829110"/>
            <a:ext cx="4881410" cy="255804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3C3F76-8E88-42D2-8747-5FC0F3B153B3}"/>
              </a:ext>
            </a:extLst>
          </p:cNvPr>
          <p:cNvSpPr txBox="1"/>
          <p:nvPr/>
        </p:nvSpPr>
        <p:spPr>
          <a:xfrm>
            <a:off x="8621974" y="3429000"/>
            <a:ext cx="206422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20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(Myers, 1923)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7941D39-4042-4300-945E-4AC3B205B3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70505" y="6425479"/>
            <a:ext cx="3103133" cy="249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89786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A793B-8CE0-4ED7-8C08-508678ADE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21443"/>
            <a:ext cx="10353762" cy="790975"/>
          </a:xfrm>
        </p:spPr>
        <p:txBody>
          <a:bodyPr>
            <a:normAutofit/>
          </a:bodyPr>
          <a:lstStyle/>
          <a:p>
            <a:r>
              <a:rPr lang="en-GB" sz="3600" dirty="0"/>
              <a:t>The Myers-Briggs Personality Theory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FE624E-EA3B-4B4C-B3F1-CCF2F8E601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8455" y="6487959"/>
            <a:ext cx="753545" cy="365125"/>
          </a:xfrm>
        </p:spPr>
        <p:txBody>
          <a:bodyPr/>
          <a:lstStyle/>
          <a:p>
            <a:fld id="{A2BD2BEC-F11C-4C7A-A035-D2C97CEB8379}" type="slidenum">
              <a:rPr lang="en-GB" smtClean="0"/>
              <a:t>6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26236F-2AC3-40F1-8A41-735476CEE39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323" t="74793" r="3543" b="9312"/>
          <a:stretch/>
        </p:blipFill>
        <p:spPr>
          <a:xfrm>
            <a:off x="6371766" y="4969179"/>
            <a:ext cx="5518364" cy="10901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12D892D-9828-4096-91CB-4418412F86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323" t="52784" r="3543" b="31319"/>
          <a:stretch/>
        </p:blipFill>
        <p:spPr>
          <a:xfrm>
            <a:off x="253743" y="4972665"/>
            <a:ext cx="5518364" cy="109013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861B9CD-9059-466D-832F-8FA3655BDEA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61" t="29871" r="3706" b="54233"/>
          <a:stretch/>
        </p:blipFill>
        <p:spPr>
          <a:xfrm>
            <a:off x="6371766" y="2415180"/>
            <a:ext cx="5518364" cy="109013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EF0C5E4-7BBF-4160-80CB-02F32AAC55E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323" t="8793" r="3543" b="75269"/>
          <a:stretch/>
        </p:blipFill>
        <p:spPr>
          <a:xfrm>
            <a:off x="253744" y="2412252"/>
            <a:ext cx="5518364" cy="109306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CE0293C-3806-4F2B-9ABD-5AE1F7D086A3}"/>
              </a:ext>
            </a:extLst>
          </p:cNvPr>
          <p:cNvSpPr txBox="1"/>
          <p:nvPr/>
        </p:nvSpPr>
        <p:spPr>
          <a:xfrm>
            <a:off x="1565764" y="1894339"/>
            <a:ext cx="289432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6900" marR="0" lvl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Extroverts vs Introverts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18F7D18-BD54-4043-9A7A-4F94002A899A}"/>
              </a:ext>
            </a:extLst>
          </p:cNvPr>
          <p:cNvSpPr txBox="1"/>
          <p:nvPr/>
        </p:nvSpPr>
        <p:spPr>
          <a:xfrm>
            <a:off x="7930749" y="1908195"/>
            <a:ext cx="240039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6900" marR="0" lvl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Intuition vs Sensing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350C380-B32A-4F5C-9539-703CEAB74F05}"/>
              </a:ext>
            </a:extLst>
          </p:cNvPr>
          <p:cNvSpPr txBox="1"/>
          <p:nvPr/>
        </p:nvSpPr>
        <p:spPr>
          <a:xfrm>
            <a:off x="1821020" y="4299895"/>
            <a:ext cx="238381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6900" lvl="0"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defRPr/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Thinking vs Feeling</a:t>
            </a:r>
            <a:endParaRPr kumimoji="0" lang="en-GB" sz="2000" b="0" i="0" u="none" strike="noStrike" kern="1200" cap="none" spc="0" normalizeH="0" baseline="0" noProof="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DADADA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uLnTx/>
              <a:uFillTx/>
              <a:latin typeface="Calisto MT" panose="02040603050505030304"/>
              <a:ea typeface="+mn-ea"/>
              <a:cs typeface="+mn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9CD9E72-C72B-45ED-9C82-844AAB73A280}"/>
              </a:ext>
            </a:extLst>
          </p:cNvPr>
          <p:cNvSpPr txBox="1"/>
          <p:nvPr/>
        </p:nvSpPr>
        <p:spPr>
          <a:xfrm>
            <a:off x="8136328" y="4299895"/>
            <a:ext cx="264396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6900" lvl="0"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defRPr/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Judging vs Perceiving</a:t>
            </a:r>
            <a:endParaRPr kumimoji="0" lang="en-GB" sz="2000" b="0" i="0" u="none" strike="noStrike" kern="1200" cap="none" spc="0" normalizeH="0" baseline="0" noProof="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DADADA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uLnTx/>
              <a:uFillTx/>
              <a:latin typeface="Calisto MT" panose="02040603050505030304"/>
              <a:ea typeface="+mn-ea"/>
              <a:cs typeface="+mn-cs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58CC1C6-0A4A-4702-A8CF-7CB469819EFF}"/>
              </a:ext>
            </a:extLst>
          </p:cNvPr>
          <p:cNvSpPr txBox="1"/>
          <p:nvPr/>
        </p:nvSpPr>
        <p:spPr>
          <a:xfrm>
            <a:off x="3315871" y="1264244"/>
            <a:ext cx="611178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6900" marR="0" lvl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tabLst/>
              <a:defRPr/>
            </a:pPr>
            <a:r>
              <a:rPr lang="en-GB" sz="2800" u="sng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Calisto MT" panose="02040603050505030304"/>
              </a:rPr>
              <a:t>Four</a:t>
            </a:r>
            <a:r>
              <a:rPr kumimoji="0" lang="en-GB" sz="2800" b="0" i="0" u="sng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</a:rPr>
              <a:t> Opposing Personality </a:t>
            </a:r>
            <a:r>
              <a:rPr lang="en-GB" sz="2800" u="sng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Calisto MT" panose="02040603050505030304"/>
              </a:rPr>
              <a:t>P</a:t>
            </a:r>
            <a:r>
              <a:rPr kumimoji="0" lang="en-GB" sz="2800" b="0" i="0" u="sng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</a:rPr>
              <a:t>references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2F773F7-1FAF-426B-B571-1B1ECAA4A6AF}"/>
              </a:ext>
            </a:extLst>
          </p:cNvPr>
          <p:cNvSpPr txBox="1"/>
          <p:nvPr/>
        </p:nvSpPr>
        <p:spPr>
          <a:xfrm>
            <a:off x="3537224" y="6079519"/>
            <a:ext cx="51175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6900" marR="0" lvl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tabLst/>
              <a:defRPr/>
            </a:pPr>
            <a:r>
              <a:rPr lang="de-DE" sz="18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Calisto MT" panose="02040603050505030304"/>
              </a:rPr>
              <a:t>(Source image: Tieger, Barron and Tieger, 2020)</a:t>
            </a:r>
          </a:p>
        </p:txBody>
      </p:sp>
    </p:spTree>
    <p:extLst>
      <p:ext uri="{BB962C8B-B14F-4D97-AF65-F5344CB8AC3E}">
        <p14:creationId xmlns:p14="http://schemas.microsoft.com/office/powerpoint/2010/main" val="2907731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4" grpId="0"/>
      <p:bldP spid="16" grpId="0"/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2A4AA8-CECC-4450-9CE5-BAB47E545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2873" y="-2139"/>
            <a:ext cx="4586254" cy="970450"/>
          </a:xfrm>
        </p:spPr>
        <p:txBody>
          <a:bodyPr>
            <a:normAutofit/>
          </a:bodyPr>
          <a:lstStyle/>
          <a:p>
            <a:r>
              <a:rPr lang="en-GB" dirty="0"/>
              <a:t>The Use and Value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663D4-10CE-469E-8763-334E5CD386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18" y="1002419"/>
            <a:ext cx="6278575" cy="5488272"/>
          </a:xfrm>
        </p:spPr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Personal Development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Strengths &amp; weaknesses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Self-reflection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Recruitment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Employers – personality types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Short listing applicants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Job Placement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Match personality types for specific jobs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Understanding individual differences 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Team Building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Training days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Team bonding</a:t>
            </a:r>
          </a:p>
          <a:p>
            <a:pPr marL="450000" lvl="1" indent="0">
              <a:buNone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marL="36900" indent="0">
              <a:buNone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7D80DA-549F-419E-B8A2-21C7A0D038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8455" y="6490691"/>
            <a:ext cx="753545" cy="365125"/>
          </a:xfrm>
        </p:spPr>
        <p:txBody>
          <a:bodyPr/>
          <a:lstStyle/>
          <a:p>
            <a:fld id="{A2BD2BEC-F11C-4C7A-A035-D2C97CEB8379}" type="slidenum">
              <a:rPr lang="en-GB" smtClean="0"/>
              <a:t>7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63F9968-1659-4E1A-A71C-D5D49E2C773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9045"/>
          <a:stretch/>
        </p:blipFill>
        <p:spPr>
          <a:xfrm>
            <a:off x="5833667" y="1517306"/>
            <a:ext cx="5604788" cy="382338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3D656E8-C75B-4504-A76B-045EBE65C308}"/>
              </a:ext>
            </a:extLst>
          </p:cNvPr>
          <p:cNvSpPr txBox="1"/>
          <p:nvPr/>
        </p:nvSpPr>
        <p:spPr>
          <a:xfrm>
            <a:off x="6906758" y="5340693"/>
            <a:ext cx="345860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690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Tx/>
              <a:buNone/>
              <a:tabLst/>
              <a:defRPr/>
            </a:pPr>
            <a:r>
              <a:rPr kumimoji="0" lang="de-DE" sz="18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(Tieger, Barron and Tieger, 2020)</a:t>
            </a:r>
          </a:p>
        </p:txBody>
      </p:sp>
    </p:spTree>
    <p:extLst>
      <p:ext uri="{BB962C8B-B14F-4D97-AF65-F5344CB8AC3E}">
        <p14:creationId xmlns:p14="http://schemas.microsoft.com/office/powerpoint/2010/main" val="14109265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43B32-5D18-4E63-9870-A699EE76A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0"/>
            <a:ext cx="10353762" cy="970450"/>
          </a:xfrm>
        </p:spPr>
        <p:txBody>
          <a:bodyPr/>
          <a:lstStyle/>
          <a:p>
            <a:r>
              <a:rPr lang="en-GB" dirty="0"/>
              <a:t>Scholar reviews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4881AD-D743-469B-B484-2DE72C144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8455" y="6492875"/>
            <a:ext cx="753545" cy="365125"/>
          </a:xfrm>
        </p:spPr>
        <p:txBody>
          <a:bodyPr/>
          <a:lstStyle/>
          <a:p>
            <a:fld id="{A2BD2BEC-F11C-4C7A-A035-D2C97CEB8379}" type="slidenum">
              <a:rPr lang="en-GB" smtClean="0"/>
              <a:t>8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A34218-351C-4914-9527-4A447689B1CD}"/>
              </a:ext>
            </a:extLst>
          </p:cNvPr>
          <p:cNvSpPr txBox="1"/>
          <p:nvPr/>
        </p:nvSpPr>
        <p:spPr>
          <a:xfrm>
            <a:off x="513763" y="2392595"/>
            <a:ext cx="1075911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060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Unreliable – ‘Studies have found between 40% and 75% of respondents receive a different result after completing the inventory a second time’ (Cherry, 2020)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BF56A36-B32E-43F5-B71B-E2CAF9B760AC}"/>
              </a:ext>
            </a:extLst>
          </p:cNvPr>
          <p:cNvSpPr txBox="1"/>
          <p:nvPr/>
        </p:nvSpPr>
        <p:spPr>
          <a:xfrm>
            <a:off x="513763" y="3537415"/>
            <a:ext cx="1075911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060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Career advising - ‘there is little evidence to support the connections between MBTI types and success in specific careers’ (Riggio, 2014)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A824414-4875-40CF-9173-AFE5EBBC5DD0}"/>
              </a:ext>
            </a:extLst>
          </p:cNvPr>
          <p:cNvSpPr txBox="1"/>
          <p:nvPr/>
        </p:nvSpPr>
        <p:spPr>
          <a:xfrm>
            <a:off x="513763" y="4682235"/>
            <a:ext cx="1075911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060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‘The Myers-Briggs personality test is used by companies the world over but the evidence is that it's nowhere near as useful as its popularity suggests’ (Burnett, 2013)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85BE0A-4652-4936-B27D-8B127C4C920A}"/>
              </a:ext>
            </a:extLst>
          </p:cNvPr>
          <p:cNvSpPr txBox="1"/>
          <p:nvPr/>
        </p:nvSpPr>
        <p:spPr>
          <a:xfrm>
            <a:off x="457048" y="1247775"/>
            <a:ext cx="1127790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060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Validity - ‘A consistent criticism of the MBTI, which is an ipsative measure, is that this response format-distorts data, which causes serious psychometric shortcomings’ (Furnham, 1996, p. 303)</a:t>
            </a:r>
          </a:p>
        </p:txBody>
      </p:sp>
    </p:spTree>
    <p:extLst>
      <p:ext uri="{BB962C8B-B14F-4D97-AF65-F5344CB8AC3E}">
        <p14:creationId xmlns:p14="http://schemas.microsoft.com/office/powerpoint/2010/main" val="1374573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4A7CE-453C-4EB7-9C0B-7511CE031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2943775"/>
            <a:ext cx="3843950" cy="970450"/>
          </a:xfrm>
        </p:spPr>
        <p:txBody>
          <a:bodyPr>
            <a:noAutofit/>
          </a:bodyPr>
          <a:lstStyle/>
          <a:p>
            <a:r>
              <a:rPr lang="en-GB" sz="8800" u="sng" dirty="0"/>
              <a:t>Part 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D5C40B-808B-4797-AAEA-8666C3336A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8455" y="6476953"/>
            <a:ext cx="753545" cy="365125"/>
          </a:xfrm>
        </p:spPr>
        <p:txBody>
          <a:bodyPr/>
          <a:lstStyle/>
          <a:p>
            <a:fld id="{A2BD2BEC-F11C-4C7A-A035-D2C97CEB8379}" type="slidenum">
              <a:rPr lang="en-GB" smtClean="0"/>
              <a:t>9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3C910F-8EDF-479C-AC95-FF9354048D69}"/>
              </a:ext>
            </a:extLst>
          </p:cNvPr>
          <p:cNvSpPr txBox="1"/>
          <p:nvPr/>
        </p:nvSpPr>
        <p:spPr>
          <a:xfrm>
            <a:off x="6096000" y="2802674"/>
            <a:ext cx="5565026" cy="12526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060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My test results </a:t>
            </a:r>
          </a:p>
          <a:p>
            <a:pPr marL="342900" marR="0" lvl="0" indent="-3060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Independent research</a:t>
            </a:r>
          </a:p>
        </p:txBody>
      </p:sp>
    </p:spTree>
    <p:extLst>
      <p:ext uri="{BB962C8B-B14F-4D97-AF65-F5344CB8AC3E}">
        <p14:creationId xmlns:p14="http://schemas.microsoft.com/office/powerpoint/2010/main" val="28689362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5D422-8541-4070-8F62-5B024523F0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8" y="0"/>
            <a:ext cx="4832752" cy="970450"/>
          </a:xfrm>
        </p:spPr>
        <p:txBody>
          <a:bodyPr/>
          <a:lstStyle/>
          <a:p>
            <a:r>
              <a:rPr lang="en-GB" dirty="0"/>
              <a:t>My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AF3C05-D01A-437F-88E3-A12E45DBD0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7965" y="1520787"/>
            <a:ext cx="4889295" cy="3638067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ESTJ 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Fair reflection?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Reliable? </a:t>
            </a:r>
          </a:p>
          <a:p>
            <a:pPr marL="36900" indent="0">
              <a:buNone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ESTJ vs INFP</a:t>
            </a:r>
          </a:p>
          <a:p>
            <a:pPr marL="36900" indent="0">
              <a:buNone/>
            </a:pPr>
            <a:endParaRPr lang="en-GB" dirty="0"/>
          </a:p>
          <a:p>
            <a:pPr marL="36900" indent="0">
              <a:buNone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EA0ADF-F7BB-4B55-A3DD-35DE649CE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8455" y="6492875"/>
            <a:ext cx="753545" cy="365125"/>
          </a:xfrm>
        </p:spPr>
        <p:txBody>
          <a:bodyPr/>
          <a:lstStyle/>
          <a:p>
            <a:fld id="{A2BD2BEC-F11C-4C7A-A035-D2C97CEB8379}" type="slidenum">
              <a:rPr lang="en-GB" smtClean="0"/>
              <a:t>10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474C7F5-7AAF-4F54-A968-AAC59B2E09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4386" y="0"/>
            <a:ext cx="6587614" cy="6587614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BC33DC0F-EB61-4960-A136-D74A584EADD6}"/>
              </a:ext>
            </a:extLst>
          </p:cNvPr>
          <p:cNvSpPr/>
          <p:nvPr/>
        </p:nvSpPr>
        <p:spPr>
          <a:xfrm>
            <a:off x="5277260" y="4894007"/>
            <a:ext cx="2025445" cy="1828800"/>
          </a:xfrm>
          <a:prstGeom prst="ellipse">
            <a:avLst/>
          </a:prstGeom>
          <a:noFill/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8FDF6DC-C65D-455B-99F2-B3D7569FE8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21614" y="1520787"/>
            <a:ext cx="2103302" cy="190821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A76FE72-BA86-4733-BF19-C60CD3B824A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21304" y="6492875"/>
            <a:ext cx="2145978" cy="40237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B81C2D9-0E71-4A95-9F6D-5718CA221AA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7965" y="5062869"/>
            <a:ext cx="4011516" cy="274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9206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5F006-5F2C-4DF5-9FBA-2904AABFF9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7326" y="52510"/>
            <a:ext cx="6037347" cy="757084"/>
          </a:xfrm>
        </p:spPr>
        <p:txBody>
          <a:bodyPr/>
          <a:lstStyle/>
          <a:p>
            <a:r>
              <a:rPr lang="en-GB" dirty="0"/>
              <a:t>My Research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459B17-79C7-4DEE-8998-229A7F5807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8455" y="6492875"/>
            <a:ext cx="753545" cy="365125"/>
          </a:xfrm>
        </p:spPr>
        <p:txBody>
          <a:bodyPr/>
          <a:lstStyle/>
          <a:p>
            <a:fld id="{A2BD2BEC-F11C-4C7A-A035-D2C97CEB8379}" type="slidenum">
              <a:rPr lang="en-GB" smtClean="0"/>
              <a:t>11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EFA715-AAB9-48CD-A635-088BB83F5EA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49" r="2767" b="1156"/>
          <a:stretch/>
        </p:blipFill>
        <p:spPr>
          <a:xfrm>
            <a:off x="8887598" y="370275"/>
            <a:ext cx="3165822" cy="588117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FB83DAF-9FDC-4894-B8C5-2E673F6A51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3203" y="2254460"/>
            <a:ext cx="9119360" cy="4457797"/>
          </a:xfrm>
          <a:prstGeom prst="rect">
            <a:avLst/>
          </a:prstGeom>
        </p:spPr>
      </p:pic>
      <p:graphicFrame>
        <p:nvGraphicFramePr>
          <p:cNvPr id="6" name="Table 7">
            <a:extLst>
              <a:ext uri="{FF2B5EF4-FFF2-40B4-BE49-F238E27FC236}">
                <a16:creationId xmlns:a16="http://schemas.microsoft.com/office/drawing/2014/main" id="{F655E705-F06E-4FE1-BB02-B4BE0932F3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883186"/>
              </p:ext>
            </p:extLst>
          </p:nvPr>
        </p:nvGraphicFramePr>
        <p:xfrm>
          <a:off x="138580" y="1001386"/>
          <a:ext cx="8828880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4904">
                  <a:extLst>
                    <a:ext uri="{9D8B030D-6E8A-4147-A177-3AD203B41FA5}">
                      <a16:colId xmlns:a16="http://schemas.microsoft.com/office/drawing/2014/main" val="381182480"/>
                    </a:ext>
                  </a:extLst>
                </a:gridCol>
                <a:gridCol w="1711827">
                  <a:extLst>
                    <a:ext uri="{9D8B030D-6E8A-4147-A177-3AD203B41FA5}">
                      <a16:colId xmlns:a16="http://schemas.microsoft.com/office/drawing/2014/main" val="3025130353"/>
                    </a:ext>
                  </a:extLst>
                </a:gridCol>
                <a:gridCol w="1037471">
                  <a:extLst>
                    <a:ext uri="{9D8B030D-6E8A-4147-A177-3AD203B41FA5}">
                      <a16:colId xmlns:a16="http://schemas.microsoft.com/office/drawing/2014/main" val="2731448948"/>
                    </a:ext>
                  </a:extLst>
                </a:gridCol>
                <a:gridCol w="2187335">
                  <a:extLst>
                    <a:ext uri="{9D8B030D-6E8A-4147-A177-3AD203B41FA5}">
                      <a16:colId xmlns:a16="http://schemas.microsoft.com/office/drawing/2014/main" val="3496922252"/>
                    </a:ext>
                  </a:extLst>
                </a:gridCol>
                <a:gridCol w="3147343">
                  <a:extLst>
                    <a:ext uri="{9D8B030D-6E8A-4147-A177-3AD203B41FA5}">
                      <a16:colId xmlns:a16="http://schemas.microsoft.com/office/drawing/2014/main" val="696056447"/>
                    </a:ext>
                  </a:extLst>
                </a:gridCol>
              </a:tblGrid>
              <a:tr h="368324">
                <a:tc>
                  <a:txBody>
                    <a:bodyPr/>
                    <a:lstStyle/>
                    <a:p>
                      <a:r>
                        <a:rPr lang="en-GB" sz="1400" dirty="0"/>
                        <a:t>Name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 think their type is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Their result 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What they thought mine was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Did their feedback seem accurate to them? 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5387246"/>
                  </a:ext>
                </a:extLst>
              </a:tr>
              <a:tr h="216661">
                <a:tc>
                  <a:txBody>
                    <a:bodyPr/>
                    <a:lstStyle/>
                    <a:p>
                      <a:r>
                        <a:rPr lang="en-GB" sz="1400" b="1" dirty="0"/>
                        <a:t>Ami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INFP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ISFP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ESFJ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YES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0503303"/>
                  </a:ext>
                </a:extLst>
              </a:tr>
            </a:tbl>
          </a:graphicData>
        </a:graphic>
      </p:graphicFrame>
      <p:graphicFrame>
        <p:nvGraphicFramePr>
          <p:cNvPr id="10" name="Chart 9">
            <a:extLst>
              <a:ext uri="{FF2B5EF4-FFF2-40B4-BE49-F238E27FC236}">
                <a16:creationId xmlns:a16="http://schemas.microsoft.com/office/drawing/2014/main" id="{998D977A-B76A-47D9-BC46-8DE47C0E56A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69749295"/>
              </p:ext>
            </p:extLst>
          </p:nvPr>
        </p:nvGraphicFramePr>
        <p:xfrm>
          <a:off x="8576161" y="3820464"/>
          <a:ext cx="3788696" cy="29035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4" name="Content Placeholder 6">
            <a:extLst>
              <a:ext uri="{FF2B5EF4-FFF2-40B4-BE49-F238E27FC236}">
                <a16:creationId xmlns:a16="http://schemas.microsoft.com/office/drawing/2014/main" id="{9D80CE32-D39F-4DD6-8837-5EE70439E4D5}"/>
              </a:ext>
            </a:extLst>
          </p:cNvPr>
          <p:cNvSpPr txBox="1">
            <a:spLocks/>
          </p:cNvSpPr>
          <p:nvPr/>
        </p:nvSpPr>
        <p:spPr>
          <a:xfrm>
            <a:off x="112293" y="1457435"/>
            <a:ext cx="5328311" cy="3346577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Questionnaire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20 People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Family and friends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Personality Perception</a:t>
            </a:r>
          </a:p>
          <a:p>
            <a:pPr marL="36900" indent="0">
              <a:buFont typeface="Wingdings 2" charset="2"/>
              <a:buNone/>
            </a:pPr>
            <a:endParaRPr lang="en-GB" dirty="0">
              <a:solidFill>
                <a:schemeClr val="bg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Feedback &amp; Comments 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36900" indent="0">
              <a:buFont typeface="Wingdings 2" charset="2"/>
              <a:buNone/>
            </a:pPr>
            <a:endParaRPr lang="en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B62FB6A-F778-4D53-8129-75B8ED28B28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42513" y="1457435"/>
            <a:ext cx="4344924" cy="4344924"/>
          </a:xfrm>
          <a:prstGeom prst="rect">
            <a:avLst/>
          </a:prstGeom>
        </p:spPr>
      </p:pic>
      <p:graphicFrame>
        <p:nvGraphicFramePr>
          <p:cNvPr id="25" name="Chart 24">
            <a:extLst>
              <a:ext uri="{FF2B5EF4-FFF2-40B4-BE49-F238E27FC236}">
                <a16:creationId xmlns:a16="http://schemas.microsoft.com/office/drawing/2014/main" id="{6A1096DE-F27F-418D-B010-63A2C9A930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0617388"/>
              </p:ext>
            </p:extLst>
          </p:nvPr>
        </p:nvGraphicFramePr>
        <p:xfrm>
          <a:off x="8774374" y="624177"/>
          <a:ext cx="3392270" cy="285782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pic>
        <p:nvPicPr>
          <p:cNvPr id="26" name="Picture 25">
            <a:extLst>
              <a:ext uri="{FF2B5EF4-FFF2-40B4-BE49-F238E27FC236}">
                <a16:creationId xmlns:a16="http://schemas.microsoft.com/office/drawing/2014/main" id="{6649E7B6-10E4-4BBC-AE3D-DFCB0CFDA08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56100" y="5745245"/>
            <a:ext cx="2145978" cy="402371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2F5322E7-CA6C-4607-9227-B23433DB6005}"/>
              </a:ext>
            </a:extLst>
          </p:cNvPr>
          <p:cNvSpPr txBox="1"/>
          <p:nvPr/>
        </p:nvSpPr>
        <p:spPr>
          <a:xfrm>
            <a:off x="427944" y="4344107"/>
            <a:ext cx="4428019" cy="18955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Described me perfectly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Pointless and complicated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 a realistic reflection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can see myself being more than one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Very complimentary </a:t>
            </a:r>
          </a:p>
        </p:txBody>
      </p:sp>
    </p:spTree>
    <p:extLst>
      <p:ext uri="{BB962C8B-B14F-4D97-AF65-F5344CB8AC3E}">
        <p14:creationId xmlns:p14="http://schemas.microsoft.com/office/powerpoint/2010/main" val="3899016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  <p:bldP spid="14" grpId="0"/>
      <p:bldGraphic spid="25" grpId="0">
        <p:bldAsOne/>
      </p:bldGraphic>
      <p:bldP spid="38" grpId="0"/>
      <p:bldP spid="38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1B59C-A558-44DC-B850-AD7686D2B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864" y="2943775"/>
            <a:ext cx="3835626" cy="970450"/>
          </a:xfrm>
        </p:spPr>
        <p:txBody>
          <a:bodyPr>
            <a:noAutofit/>
          </a:bodyPr>
          <a:lstStyle/>
          <a:p>
            <a:r>
              <a:rPr lang="en-GB" sz="8800" u="sng" dirty="0"/>
              <a:t>Part 3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09B584-E937-4A7E-816F-D5D17F4CD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8455" y="6492875"/>
            <a:ext cx="753545" cy="365125"/>
          </a:xfrm>
        </p:spPr>
        <p:txBody>
          <a:bodyPr/>
          <a:lstStyle/>
          <a:p>
            <a:fld id="{A2BD2BEC-F11C-4C7A-A035-D2C97CEB8379}" type="slidenum">
              <a:rPr lang="en-GB" smtClean="0"/>
              <a:t>12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A95D88-4C3C-48F2-84A9-D274E8E90A50}"/>
              </a:ext>
            </a:extLst>
          </p:cNvPr>
          <p:cNvSpPr txBox="1"/>
          <p:nvPr/>
        </p:nvSpPr>
        <p:spPr>
          <a:xfrm>
            <a:off x="6096000" y="2468737"/>
            <a:ext cx="4763674" cy="19205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060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Review and critique</a:t>
            </a:r>
          </a:p>
          <a:p>
            <a:pPr marL="342900" marR="0" lvl="0" indent="-3060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Conclusion</a:t>
            </a:r>
          </a:p>
          <a:p>
            <a:pPr marL="342900" marR="0" lvl="0" indent="-3060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Bibliography </a:t>
            </a:r>
          </a:p>
        </p:txBody>
      </p:sp>
    </p:spTree>
    <p:extLst>
      <p:ext uri="{BB962C8B-B14F-4D97-AF65-F5344CB8AC3E}">
        <p14:creationId xmlns:p14="http://schemas.microsoft.com/office/powerpoint/2010/main" val="5461312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A7A63-E793-4619-8762-83D8589840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7597"/>
            <a:ext cx="10353762" cy="970450"/>
          </a:xfrm>
        </p:spPr>
        <p:txBody>
          <a:bodyPr/>
          <a:lstStyle/>
          <a:p>
            <a:r>
              <a:rPr lang="en-GB" dirty="0"/>
              <a:t>Review - Controversial Questions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FF9152-3E99-42A8-8FCB-274BA0C1D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8455" y="6456805"/>
            <a:ext cx="753545" cy="365125"/>
          </a:xfrm>
        </p:spPr>
        <p:txBody>
          <a:bodyPr/>
          <a:lstStyle/>
          <a:p>
            <a:fld id="{A2BD2BEC-F11C-4C7A-A035-D2C97CEB8379}" type="slidenum">
              <a:rPr lang="en-GB" smtClean="0"/>
              <a:t>13</a:t>
            </a:fld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96BEE44-9EF0-457C-9938-E57C194EE21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702" r="8253"/>
          <a:stretch/>
        </p:blipFill>
        <p:spPr>
          <a:xfrm>
            <a:off x="6927517" y="1675153"/>
            <a:ext cx="5116196" cy="350769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8F3B192-518D-4AA7-8AEA-9EF04ADC7256}"/>
              </a:ext>
            </a:extLst>
          </p:cNvPr>
          <p:cNvSpPr txBox="1"/>
          <p:nvPr/>
        </p:nvSpPr>
        <p:spPr>
          <a:xfrm>
            <a:off x="8541490" y="5147922"/>
            <a:ext cx="18937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6900" marR="0" lvl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(</a:t>
            </a:r>
            <a:r>
              <a:rPr kumimoji="0" lang="en-GB" sz="2000" b="0" i="0" u="none" strike="noStrike" kern="1200" cap="none" spc="0" normalizeH="0" baseline="0" noProof="0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Roggli</a:t>
            </a:r>
            <a:r>
              <a:rPr kumimoji="0" lang="en-GB" sz="20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, 2016)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097AEDE-CA54-4839-935C-E81D100B00D6}"/>
              </a:ext>
            </a:extLst>
          </p:cNvPr>
          <p:cNvSpPr txBox="1"/>
          <p:nvPr/>
        </p:nvSpPr>
        <p:spPr>
          <a:xfrm>
            <a:off x="343784" y="1152770"/>
            <a:ext cx="6107372" cy="4997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6900" marR="0" lvl="0" algn="l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Others would describe me as a social butterfly.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4BB2583-8EF4-4C59-BA83-CBFB92BA2884}"/>
              </a:ext>
            </a:extLst>
          </p:cNvPr>
          <p:cNvSpPr txBox="1"/>
          <p:nvPr/>
        </p:nvSpPr>
        <p:spPr>
          <a:xfrm>
            <a:off x="343784" y="1827245"/>
            <a:ext cx="6107372" cy="4997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6900" marR="0" lvl="0" algn="l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I plan ahead so I have no problem meeting deadlines.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2B72B8A-1216-4AF0-9145-17E0684CB55E}"/>
              </a:ext>
            </a:extLst>
          </p:cNvPr>
          <p:cNvSpPr txBox="1"/>
          <p:nvPr/>
        </p:nvSpPr>
        <p:spPr>
          <a:xfrm>
            <a:off x="342502" y="2501720"/>
            <a:ext cx="6746203" cy="4997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6900" marR="0" lvl="0" indent="0" algn="l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Wingdings 2" charset="2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Others would describe me as compassionate and empathic.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212E2D6-F41F-4C95-826D-9E5926EF84D6}"/>
              </a:ext>
            </a:extLst>
          </p:cNvPr>
          <p:cNvSpPr txBox="1"/>
          <p:nvPr/>
        </p:nvSpPr>
        <p:spPr>
          <a:xfrm>
            <a:off x="342502" y="3742884"/>
            <a:ext cx="6357267" cy="9614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6900" marR="0" lvl="0" indent="0" algn="l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Wingdings 2" charset="2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I do my best work under the pressure of an upcoming deadline.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8983335-C146-46A3-AAC1-6E2FF51B2D9E}"/>
              </a:ext>
            </a:extLst>
          </p:cNvPr>
          <p:cNvSpPr txBox="1"/>
          <p:nvPr/>
        </p:nvSpPr>
        <p:spPr>
          <a:xfrm>
            <a:off x="342502" y="3172123"/>
            <a:ext cx="610737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20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I prefer to work alone.</a:t>
            </a:r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913B838-39FD-489B-BAEE-66D840C6BAD9}"/>
              </a:ext>
            </a:extLst>
          </p:cNvPr>
          <p:cNvSpPr txBox="1"/>
          <p:nvPr/>
        </p:nvSpPr>
        <p:spPr>
          <a:xfrm>
            <a:off x="342502" y="4874952"/>
            <a:ext cx="7066949" cy="9614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6900" marR="0" lvl="0" indent="0" algn="l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Wingdings 2" charset="2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When someone has a problem, I start by offering emotional support, rather than advice.</a:t>
            </a:r>
          </a:p>
        </p:txBody>
      </p:sp>
    </p:spTree>
    <p:extLst>
      <p:ext uri="{BB962C8B-B14F-4D97-AF65-F5344CB8AC3E}">
        <p14:creationId xmlns:p14="http://schemas.microsoft.com/office/powerpoint/2010/main" val="2154473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21" grpId="0"/>
      <p:bldP spid="23" grpId="0"/>
      <p:bldP spid="25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D3F5E-2F31-4E13-BF27-1D7D39FD4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-1005"/>
            <a:ext cx="10353762" cy="970450"/>
          </a:xfrm>
        </p:spPr>
        <p:txBody>
          <a:bodyPr>
            <a:normAutofit/>
          </a:bodyPr>
          <a:lstStyle/>
          <a:p>
            <a:r>
              <a:rPr lang="en-GB" dirty="0"/>
              <a:t>Test Review - Critiques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ACA24B-EEF1-488B-8006-199C15B301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8455" y="6492875"/>
            <a:ext cx="753545" cy="365125"/>
          </a:xfrm>
        </p:spPr>
        <p:txBody>
          <a:bodyPr/>
          <a:lstStyle/>
          <a:p>
            <a:fld id="{A2BD2BEC-F11C-4C7A-A035-D2C97CEB8379}" type="slidenum">
              <a:rPr lang="en-GB" smtClean="0"/>
              <a:t>14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3CE47D-1F2B-4A5A-A865-46C9E3723AA3}"/>
              </a:ext>
            </a:extLst>
          </p:cNvPr>
          <p:cNvSpPr txBox="1"/>
          <p:nvPr/>
        </p:nvSpPr>
        <p:spPr>
          <a:xfrm>
            <a:off x="6833473" y="1790984"/>
            <a:ext cx="4978020" cy="44165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79800" indent="-342900"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Unreliable </a:t>
            </a:r>
          </a:p>
          <a:p>
            <a:pPr marL="379800" indent="-342900"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Authenticity </a:t>
            </a:r>
          </a:p>
          <a:p>
            <a:pPr marL="379800" indent="-342900"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defRPr/>
            </a:pPr>
            <a:r>
              <a:rPr lang="en-GB" sz="2000" b="1" u="sng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No negative feedback</a:t>
            </a:r>
          </a:p>
          <a:p>
            <a:pPr marL="379800" indent="-342900"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Calisto MT" panose="02040603050505030304"/>
              </a:rPr>
              <a:t>Simplistic </a:t>
            </a:r>
            <a:endParaRPr kumimoji="0" lang="en-GB" sz="2000" b="0" i="0" u="none" strike="noStrike" kern="1200" cap="none" spc="0" normalizeH="0" baseline="0" noProof="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DADADA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uLnTx/>
              <a:uFillTx/>
              <a:latin typeface="Calisto MT" panose="02040603050505030304"/>
              <a:ea typeface="+mn-ea"/>
              <a:cs typeface="+mn-cs"/>
            </a:endParaRPr>
          </a:p>
          <a:p>
            <a:pPr marL="3798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Danger of personality deception</a:t>
            </a:r>
          </a:p>
          <a:p>
            <a:pPr marL="3798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Calisto MT" panose="02040603050505030304"/>
              </a:rPr>
              <a:t>Reduces you to 1/16 personality types</a:t>
            </a:r>
          </a:p>
          <a:p>
            <a:pPr marL="3798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Calisto MT" panose="02040603050505030304"/>
              </a:rPr>
              <a:t>Subjective results</a:t>
            </a:r>
          </a:p>
          <a:p>
            <a:pPr marL="3798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Calisto MT" panose="02040603050505030304"/>
              </a:rPr>
              <a:t>Creates stereotypes </a:t>
            </a:r>
          </a:p>
          <a:p>
            <a:pPr marL="3798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Calisto MT" panose="02040603050505030304"/>
              </a:rPr>
              <a:t>Misuse</a:t>
            </a:r>
          </a:p>
          <a:p>
            <a:pPr marL="379800" indent="-342900"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Calisto MT" panose="02040603050505030304"/>
              </a:rPr>
              <a:t>Disregards mental and physical health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5B84B9-553F-4A49-8EC4-2774F1654E27}"/>
              </a:ext>
            </a:extLst>
          </p:cNvPr>
          <p:cNvSpPr txBox="1"/>
          <p:nvPr/>
        </p:nvSpPr>
        <p:spPr>
          <a:xfrm>
            <a:off x="266180" y="1790984"/>
            <a:ext cx="4978020" cy="35240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798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Calisto MT" panose="02040603050505030304"/>
              </a:rPr>
              <a:t>Practical for employers </a:t>
            </a:r>
          </a:p>
          <a:p>
            <a:pPr marL="3798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In-depth write up of your</a:t>
            </a: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Calisto MT" panose="02040603050505030304"/>
              </a:rPr>
              <a:t> personality</a:t>
            </a:r>
          </a:p>
          <a:p>
            <a:pPr marL="3798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Calisto MT" panose="02040603050505030304"/>
              </a:rPr>
              <a:t>No negative feedback</a:t>
            </a:r>
          </a:p>
          <a:p>
            <a:pPr marL="3798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Calisto MT" panose="02040603050505030304"/>
              </a:rPr>
              <a:t>Highlights personality differences  </a:t>
            </a:r>
          </a:p>
          <a:p>
            <a:pPr marL="3798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Calisto MT" panose="02040603050505030304"/>
              </a:rPr>
              <a:t>Easy to access</a:t>
            </a:r>
          </a:p>
          <a:p>
            <a:pPr marL="3798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Calisto MT" panose="02040603050505030304"/>
              </a:rPr>
              <a:t>Team building </a:t>
            </a:r>
          </a:p>
          <a:p>
            <a:pPr marL="3798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Calisto MT" panose="02040603050505030304"/>
              </a:rPr>
              <a:t>User friendly </a:t>
            </a:r>
          </a:p>
          <a:p>
            <a:pPr marL="3690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Wingdings 2" charset="2"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DADADA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uLnTx/>
              <a:uFillTx/>
              <a:latin typeface="Calisto MT" panose="02040603050505030304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B6F7BF8-C186-4108-877B-4AAC1DC1B49B}"/>
              </a:ext>
            </a:extLst>
          </p:cNvPr>
          <p:cNvSpPr txBox="1"/>
          <p:nvPr/>
        </p:nvSpPr>
        <p:spPr>
          <a:xfrm>
            <a:off x="8329609" y="825970"/>
            <a:ext cx="123967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6900" marR="0" lvl="0" indent="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DADADA"/>
              </a:buClr>
              <a:buSzPct val="70000"/>
              <a:buFont typeface="Wingdings 2" charset="2"/>
              <a:buNone/>
              <a:tabLst/>
              <a:defRPr/>
            </a:pPr>
            <a:r>
              <a:rPr lang="en-GB" sz="3200" b="1" u="sng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Calisto MT" panose="02040603050505030304"/>
              </a:rPr>
              <a:t>Cons</a:t>
            </a:r>
            <a:endParaRPr kumimoji="0" lang="en-GB" sz="3200" b="1" i="0" u="sng" strike="noStrike" kern="1200" cap="none" spc="0" normalizeH="0" baseline="0" noProof="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DADADA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uLnTx/>
              <a:uFillTx/>
              <a:latin typeface="Calisto MT" panose="02040603050505030304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AB784B0-AD2D-4FA2-8DDB-0EE8D6ACB7DA}"/>
              </a:ext>
            </a:extLst>
          </p:cNvPr>
          <p:cNvSpPr txBox="1"/>
          <p:nvPr/>
        </p:nvSpPr>
        <p:spPr>
          <a:xfrm>
            <a:off x="1679292" y="825969"/>
            <a:ext cx="107589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u="sng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Pros</a:t>
            </a:r>
            <a:endParaRPr lang="en-GB" sz="3200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D483426-6E81-4D42-9EC2-F78B8154DD33}"/>
              </a:ext>
            </a:extLst>
          </p:cNvPr>
          <p:cNvCxnSpPr>
            <a:cxnSpLocks/>
          </p:cNvCxnSpPr>
          <p:nvPr/>
        </p:nvCxnSpPr>
        <p:spPr>
          <a:xfrm flipV="1">
            <a:off x="376773" y="1498596"/>
            <a:ext cx="11660552" cy="16306"/>
          </a:xfrm>
          <a:prstGeom prst="line">
            <a:avLst/>
          </a:prstGeom>
          <a:ln w="38100">
            <a:solidFill>
              <a:srgbClr val="E6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9EFF65E-19EC-4989-9A9B-A4D86B2CF931}"/>
              </a:ext>
            </a:extLst>
          </p:cNvPr>
          <p:cNvCxnSpPr>
            <a:cxnSpLocks/>
          </p:cNvCxnSpPr>
          <p:nvPr/>
        </p:nvCxnSpPr>
        <p:spPr>
          <a:xfrm>
            <a:off x="5893149" y="1118356"/>
            <a:ext cx="0" cy="5374519"/>
          </a:xfrm>
          <a:prstGeom prst="line">
            <a:avLst/>
          </a:prstGeom>
          <a:ln w="38100">
            <a:solidFill>
              <a:srgbClr val="E6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Picture 23">
            <a:extLst>
              <a:ext uri="{FF2B5EF4-FFF2-40B4-BE49-F238E27FC236}">
                <a16:creationId xmlns:a16="http://schemas.microsoft.com/office/drawing/2014/main" id="{0F0B63F5-AF63-48D4-B924-4C2748E82CC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0653" t="53218" r="12480" b="5908"/>
          <a:stretch/>
        </p:blipFill>
        <p:spPr>
          <a:xfrm>
            <a:off x="257022" y="948354"/>
            <a:ext cx="3111689" cy="520930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448450F6-883E-475C-8AF4-C7721E6C16C9}"/>
              </a:ext>
            </a:extLst>
          </p:cNvPr>
          <p:cNvSpPr txBox="1"/>
          <p:nvPr/>
        </p:nvSpPr>
        <p:spPr>
          <a:xfrm>
            <a:off x="5514898" y="1654170"/>
            <a:ext cx="6152473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Calisto MT" panose="02040603050505030304"/>
              </a:rPr>
              <a:t>‘</a:t>
            </a:r>
            <a:r>
              <a:rPr kumimoji="0" lang="en-GB" sz="20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All participants will be certified to use any version of the MBTI® assessment, regardless of the date they certified.’ (The Myers-Briggs Company, 2021)</a:t>
            </a:r>
            <a:endParaRPr lang="en-GB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D76B337-32A1-4BC5-A0D8-1C413E232A3B}"/>
              </a:ext>
            </a:extLst>
          </p:cNvPr>
          <p:cNvSpPr txBox="1"/>
          <p:nvPr/>
        </p:nvSpPr>
        <p:spPr>
          <a:xfrm>
            <a:off x="159145" y="6123543"/>
            <a:ext cx="389237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18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(The Myers-Briggs Company, 2021)</a:t>
            </a:r>
            <a:endParaRPr lang="en-GB" dirty="0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11B7A76A-F10E-495A-B46F-18E6EEF7533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4503" t="28313" r="4014" b="33781"/>
          <a:stretch/>
        </p:blipFill>
        <p:spPr>
          <a:xfrm>
            <a:off x="5105619" y="3467354"/>
            <a:ext cx="6675524" cy="2260528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CB81B516-1D21-48AE-8901-67A8207F83E4}"/>
              </a:ext>
            </a:extLst>
          </p:cNvPr>
          <p:cNvSpPr txBox="1"/>
          <p:nvPr/>
        </p:nvSpPr>
        <p:spPr>
          <a:xfrm>
            <a:off x="6471398" y="5680030"/>
            <a:ext cx="389237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18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(The Myers-Briggs Company, 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981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8" grpId="0"/>
      <p:bldP spid="12" grpId="0"/>
      <p:bldP spid="14" grpId="0"/>
      <p:bldP spid="28" grpId="0"/>
      <p:bldP spid="30" grpId="0"/>
      <p:bldP spid="3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8B39A-D5CF-45EF-8DCF-818F849F9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8" y="-1"/>
            <a:ext cx="10353762" cy="882587"/>
          </a:xfrm>
        </p:spPr>
        <p:txBody>
          <a:bodyPr/>
          <a:lstStyle/>
          <a:p>
            <a:r>
              <a:rPr lang="en-GB" dirty="0"/>
              <a:t>Conclusion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7A1BEAE-FEE2-4C99-9905-11BE14B0A4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591860" y="3185617"/>
            <a:ext cx="9513605" cy="2970359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D48B16-FCAD-4FD4-A4C7-8A9F1E5550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8455" y="6463305"/>
            <a:ext cx="753545" cy="365125"/>
          </a:xfrm>
        </p:spPr>
        <p:txBody>
          <a:bodyPr/>
          <a:lstStyle/>
          <a:p>
            <a:fld id="{A2BD2BEC-F11C-4C7A-A035-D2C97CEB8379}" type="slidenum">
              <a:rPr lang="en-GB" smtClean="0"/>
              <a:t>15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DDBFD9F-104F-43D2-AE7E-C6939D73C439}"/>
              </a:ext>
            </a:extLst>
          </p:cNvPr>
          <p:cNvSpPr txBox="1"/>
          <p:nvPr/>
        </p:nvSpPr>
        <p:spPr>
          <a:xfrm>
            <a:off x="2350164" y="1139206"/>
            <a:ext cx="232273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kumimoji="0" lang="en-GB" sz="20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Calisto MT" panose="02040603050505030304"/>
                <a:ea typeface="+mn-ea"/>
                <a:cs typeface="+mn-cs"/>
              </a:rPr>
              <a:t>Misleading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DADADA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Calisto MT" panose="02040603050505030304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Calisto MT" panose="02040603050505030304"/>
              </a:rPr>
              <a:t>Stereotyping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DADADA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Calisto MT" panose="02040603050505030304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Calisto MT" panose="02040603050505030304"/>
              </a:rPr>
              <a:t>Ethical issues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04F4A5A-0893-44D1-9781-1025E2C1A1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00402" y="6302924"/>
            <a:ext cx="1591194" cy="268247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9FF068E-FE9B-48F1-BC86-056DB4DD8AB9}"/>
              </a:ext>
            </a:extLst>
          </p:cNvPr>
          <p:cNvSpPr txBox="1"/>
          <p:nvPr/>
        </p:nvSpPr>
        <p:spPr>
          <a:xfrm>
            <a:off x="7299481" y="1139206"/>
            <a:ext cx="254235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Unreliable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DADADA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Calisto MT" panose="020406030505050303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Calisto MT" panose="02040603050505030304"/>
              </a:rPr>
              <a:t>Outdated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DADADA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Calisto MT" panose="020406030505050303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DADADA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Calisto MT" panose="02040603050505030304"/>
              </a:rPr>
              <a:t>Run its course</a:t>
            </a:r>
          </a:p>
        </p:txBody>
      </p:sp>
    </p:spTree>
    <p:extLst>
      <p:ext uri="{BB962C8B-B14F-4D97-AF65-F5344CB8AC3E}">
        <p14:creationId xmlns:p14="http://schemas.microsoft.com/office/powerpoint/2010/main" val="11739601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F4441-792D-4332-9C25-0408005D70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0"/>
            <a:ext cx="10353762" cy="970450"/>
          </a:xfrm>
        </p:spPr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74E180-59CB-43C5-8786-AEF881FC97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8455" y="6492875"/>
            <a:ext cx="753545" cy="365125"/>
          </a:xfrm>
        </p:spPr>
        <p:txBody>
          <a:bodyPr/>
          <a:lstStyle/>
          <a:p>
            <a:fld id="{A2BD2BEC-F11C-4C7A-A035-D2C97CEB8379}" type="slidenum">
              <a:rPr lang="en-GB" smtClean="0"/>
              <a:t>16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12A224-211D-4894-B36B-DEED319BB756}"/>
              </a:ext>
            </a:extLst>
          </p:cNvPr>
          <p:cNvSpPr txBox="1"/>
          <p:nvPr/>
        </p:nvSpPr>
        <p:spPr>
          <a:xfrm>
            <a:off x="0" y="485226"/>
            <a:ext cx="12296274" cy="7310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Primary Sources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Adams, S. (2000)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Dilbert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https://dilbert.com/strip/2000-01-24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31 May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Certification and Training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(2021)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Myers-Briggs Company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https://www.themyersbriggs.com/en-US/Get-Certified/Certification-and-Training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Dr.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Todd Grande (2019)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Myers-Briggs Type Indicator (MBTI) | Is it a Valid Personality Test?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Online: YouTube.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https://www.youtube.com/watch?v=dkQiYiXxmjg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Ethical Guidelines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(2021)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Myers &amp; Briggs Foundation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https://www.myersbriggs.org/myers-and-briggs-foundation/ethical-use-of-the-mbti-instrument/ethical-guidelines.htm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Jung, Carl. G. (1921)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Psychological Types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2020 Gutenberg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Ebook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Edition. Verlag, Zurich: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Rascher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&amp; Cie.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https://www.gutenberg.org/files/61543/61543-h/61543-h.htm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29 May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Myers, K. (1923)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Katharine Briggs, left, and daughter Isabel Myers are pictured in 1923.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https://www.washingtonpost.com/national/on-leadership/myers-briggs-does-it-pay-to-know-your-type/2012/12/14/eaed51ae-3fcc-11e2-bca3-aadc9b7e29c5_story.html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Myers, K. and Washington Post (No Date)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Myers-Briggs Type Indicator Answer Cards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https://www.washingtonpost.com/national/on-leadership/myers-briggs-does-it-pay-to-know-your-type/2012/12/14/eaed51ae-3fcc-11e2-bca3-aadc9b7e29c5_story.html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Official Myers Briggs Test &amp; Personality Assessment | </a:t>
            </a:r>
            <a:r>
              <a:rPr lang="en-GB" sz="11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MBTIonline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(2021)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MBTI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https://www.mbtionline.com/en-US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Personality Type Indicator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(2021)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 Personality Test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https://my-personality-test.com/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100" b="1" u="sng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Secondary Sources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Beech, J. (2014)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Myers-Briggs personality type chart.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https://www.inspiredgrowth.ca/offical-mbti-vs-free-myers-briggs-tests/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Black, J. L. (2020) ‘History and Significance of the Myers-Briggs Personality Test’, </a:t>
            </a:r>
            <a:r>
              <a:rPr lang="en-GB" sz="11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Owlcation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11 December.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https://owlcation.com/social-sciences/The-History-and-Significance-of-the-Myers-Briggs-Personality-Test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30 May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Boyle, G. J. (1995) ‘Myers-Briggs Type Indicator (MBTI): Some psychometric limitations’,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Humanities &amp; Social Sciences papers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30(1), p. 9.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2"/>
              </a:rPr>
              <a:t>10.1111/j.1742-9544.1995.tb01750.x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Burnett, D. (2013) ‘Nothing Personal: The questionable Myers-Briggs test’,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Guardian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19 March.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3"/>
              </a:rPr>
              <a:t>http://www.theguardian.com/science/brain-flapping/2013/mar/19/myers-briggs-test-unscientific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31 May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Cherry, K. (2020a)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 Overview of the Myers-Briggs Type Indicator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1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Verywell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Mind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4"/>
              </a:rPr>
              <a:t>https://www.verywellmind.com/the-myers-briggs-type-indicator-2795583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24 May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Cherry, K. (2020b)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Importance of Reliability in Psychological Tests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1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Verywell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Mind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5"/>
              </a:rPr>
              <a:t>https://www.verywellmind.com/what-is-reliability-2795786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31 May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Frequently Asked Questions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(2021)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Myers-Briggs Company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6"/>
              </a:rPr>
              <a:t>https://www.themyersbriggs.com/en-US/Support/FAQs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41937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51D9D-F541-4761-8D43-03A114A36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573" y="46510"/>
            <a:ext cx="10353762" cy="970450"/>
          </a:xfrm>
        </p:spPr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4C636B-4C90-4B39-B1AB-22C685A81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8455" y="6496886"/>
            <a:ext cx="753545" cy="365125"/>
          </a:xfrm>
        </p:spPr>
        <p:txBody>
          <a:bodyPr/>
          <a:lstStyle/>
          <a:p>
            <a:fld id="{A2BD2BEC-F11C-4C7A-A035-D2C97CEB8379}" type="slidenum">
              <a:rPr lang="en-GB" smtClean="0"/>
              <a:t>17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CF67EB-47C3-4E99-9A0F-846E1D126948}"/>
              </a:ext>
            </a:extLst>
          </p:cNvPr>
          <p:cNvSpPr txBox="1"/>
          <p:nvPr/>
        </p:nvSpPr>
        <p:spPr>
          <a:xfrm>
            <a:off x="1" y="1207071"/>
            <a:ext cx="12192000" cy="56044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Secondary Sources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Furnham, A. (1996) ‘The big five versus the big four: the relationship between the Myers-Briggs Type Indicator (MBTI) and NEO-PI five factor model of personality’,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Personality and Individual Differences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21(2), pp. 303–307.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10.1016/0191-8869(96)00033-5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Gould, S. and Ward, M. (2020) ‘Here are the best jobs for every personality type’,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Insider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15 September.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https://www.businessinsider.com/the-best-jobs-for-every-personality-type-myers-briggs-2020-9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Home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(2021)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Myers-Briggs Company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https://eu.themyersbriggs.com/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MBTI - Basics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(2021)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Myers &amp; Briggs Foundation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https://www.myersbriggs.org/my-mbti-personality-type/mbti-basics/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Myers-Briggs (MBTI) Certification | The Myers-Briggs Company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(2021).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https://www.themyersbriggs.com/en-US/Get-Certified/MBTI-Certification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Nguyen, J. (2018) ‘How companies use the Myers-Briggs system to evaluate employees’,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Marketplace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30 October.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https://www.marketplace.org/2018/10/30/myers-briggs-system-evaluate-employees/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24 May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Norman, A. (2019)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Real Story Behind The Myers-Briggs Test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 That’s Interesting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https://allthatsinteresting.com/myers-briggs-test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Priebe, H. (2015) ‘How Each Myers-Briggs Type Contradicts Their Own Stereotype’,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Thought </a:t>
            </a:r>
            <a:r>
              <a:rPr lang="en-GB" sz="11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Catalog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15 June.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https://thoughtcatalog.com/heidi-priebe/2015/06/how-each-myers-briggs-type-contradicts-their-own-stereotype/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Ramachandran, V.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(2020) ‘Myers-Briggs Type Indicator in Medical Education: A Narrative Review and Analysis’,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 Professions Education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6(1), pp. 31–46.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10.1016/j.hpe.2019.03.002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Riggio, Ronald. E. (2014) ‘The Truth About Myers-Briggs Types’,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Psychology Today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21 February.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2"/>
              </a:rPr>
              <a:t>https://www.psychologytoday.com/us/blog/cutting-edge-leadership/201402/the-truth-about-myers-briggs-types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31 May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Roggli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 (2016) ‘7 Masks We Use to Hide Our Faults’, </a:t>
            </a:r>
            <a:r>
              <a:rPr lang="en-GB" sz="11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ADDitude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28 July.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3"/>
              </a:rPr>
              <a:t>https://www.additudemag.com/adhd-stigmas-hiding-faults/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31 May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Shingal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T. (2018) ‘10 Companies Who Use Psychometric Testing’,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Mercer | </a:t>
            </a:r>
            <a:r>
              <a:rPr lang="en-GB" sz="11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Mettl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30 March.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4"/>
              </a:rPr>
              <a:t>https://blog.mettl.com/10-companies-using-psychometric-testing/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history of the MBTI® assessment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(2021)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Myers-Briggs </a:t>
            </a:r>
            <a:r>
              <a:rPr lang="en-GB" sz="11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Compnay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5"/>
              </a:rPr>
              <a:t>https://eu.themyersbriggs.com/en/tools/MBTI/Myers-Briggs-history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 June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Myers &amp; Briggs Foundation - Understanding MBTI® Type Dynamics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(2021)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Myers &amp; Briggs Foundation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6"/>
              </a:rPr>
              <a:t>https://www.myersbriggs.org/my-mbti-personality-type/understanding-mbti-type-dynamics/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 June 2021).</a:t>
            </a:r>
          </a:p>
          <a:p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Tieger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P., Barron, B. and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Tieger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K. (2020) 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Personality Types Key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7"/>
              </a:rPr>
              <a:t>https://www.businessinsider.com/the-best-jobs-for-every-personality-type-myers-briggs-2020-9?r=US&amp;IR=T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42934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373159165EAA34F9C9B3EE9F52511FE" ma:contentTypeVersion="12" ma:contentTypeDescription="Create a new document." ma:contentTypeScope="" ma:versionID="cd20cc38be362d9926ecede786086943">
  <xsd:schema xmlns:xsd="http://www.w3.org/2001/XMLSchema" xmlns:xs="http://www.w3.org/2001/XMLSchema" xmlns:p="http://schemas.microsoft.com/office/2006/metadata/properties" xmlns:ns3="efa9d651-39c0-4d22-8fcb-f0236f90333c" xmlns:ns4="1b91cf5a-81de-4cc9-8246-aee25c210182" targetNamespace="http://schemas.microsoft.com/office/2006/metadata/properties" ma:root="true" ma:fieldsID="6606be7485509563d4f30893cc7db5c4" ns3:_="" ns4:_="">
    <xsd:import namespace="efa9d651-39c0-4d22-8fcb-f0236f90333c"/>
    <xsd:import namespace="1b91cf5a-81de-4cc9-8246-aee25c21018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fa9d651-39c0-4d22-8fcb-f0236f90333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91cf5a-81de-4cc9-8246-aee25c210182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84EB1EE-9C7E-4C2B-B218-56A65CE8976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22B6E46-A298-4FC6-8B4F-68794B49CBF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fa9d651-39c0-4d22-8fcb-f0236f90333c"/>
    <ds:schemaRef ds:uri="1b91cf5a-81de-4cc9-8246-aee25c21018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424C803-70A2-425D-ACC6-D8CC0CCE5C25}">
  <ds:schemaRefs>
    <ds:schemaRef ds:uri="http://purl.org/dc/terms/"/>
    <ds:schemaRef ds:uri="http://schemas.microsoft.com/office/2006/metadata/properties"/>
    <ds:schemaRef ds:uri="efa9d651-39c0-4d22-8fcb-f0236f90333c"/>
    <ds:schemaRef ds:uri="http://purl.org/dc/elements/1.1/"/>
    <ds:schemaRef ds:uri="1b91cf5a-81de-4cc9-8246-aee25c210182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TM04033929[[fn=Slate]]</Template>
  <TotalTime>10610</TotalTime>
  <Words>1911</Words>
  <Application>Microsoft Office PowerPoint</Application>
  <PresentationFormat>Widescreen</PresentationFormat>
  <Paragraphs>242</Paragraphs>
  <Slides>17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Calisto MT</vt:lpstr>
      <vt:lpstr>Wingdings 2</vt:lpstr>
      <vt:lpstr>Slate</vt:lpstr>
      <vt:lpstr>A Review and Critique of the  Personality Type Indicator </vt:lpstr>
      <vt:lpstr>Presentation Outline </vt:lpstr>
      <vt:lpstr>Part 1</vt:lpstr>
      <vt:lpstr>The Test</vt:lpstr>
      <vt:lpstr>Background and Context </vt:lpstr>
      <vt:lpstr>The Myers-Briggs Personality Theory</vt:lpstr>
      <vt:lpstr>The Use and Value</vt:lpstr>
      <vt:lpstr>Scholar reviews </vt:lpstr>
      <vt:lpstr>Part 2</vt:lpstr>
      <vt:lpstr>My Results</vt:lpstr>
      <vt:lpstr>My Research</vt:lpstr>
      <vt:lpstr>Part 3</vt:lpstr>
      <vt:lpstr>Review - Controversial Questions </vt:lpstr>
      <vt:lpstr>Test Review - Critiques</vt:lpstr>
      <vt:lpstr>Conclusion </vt:lpstr>
      <vt:lpstr>Bibliography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Lee Perks</dc:creator>
  <cp:lastModifiedBy>Lee David Perkins</cp:lastModifiedBy>
  <cp:revision>5</cp:revision>
  <cp:lastPrinted>2021-06-01T14:04:41Z</cp:lastPrinted>
  <dcterms:created xsi:type="dcterms:W3CDTF">2021-05-23T11:55:12Z</dcterms:created>
  <dcterms:modified xsi:type="dcterms:W3CDTF">2021-06-01T15:38:14Z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0x0101008373159165EAA34F9C9B3EE9F52511FE</vt:lpwstr>
  </property>
</Properties>
</file>