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34" r:id="rId1"/>
  </p:sldMasterIdLst>
  <p:notesMasterIdLst>
    <p:notesMasterId r:id="rId11"/>
  </p:notesMasterIdLst>
  <p:sldIdLst>
    <p:sldId id="256" r:id="rId2"/>
    <p:sldId id="259" r:id="rId3"/>
    <p:sldId id="260" r:id="rId4"/>
    <p:sldId id="261" r:id="rId5"/>
    <p:sldId id="262" r:id="rId6"/>
    <p:sldId id="263" r:id="rId7"/>
    <p:sldId id="264" r:id="rId8"/>
    <p:sldId id="265"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04"/>
    <p:restoredTop sz="94726"/>
  </p:normalViewPr>
  <p:slideViewPr>
    <p:cSldViewPr snapToGrid="0">
      <p:cViewPr varScale="1">
        <p:scale>
          <a:sx n="100" d="100"/>
          <a:sy n="100" d="100"/>
        </p:scale>
        <p:origin x="160"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6C7C02-2340-A640-8408-3BE8E507BACA}"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GB"/>
        </a:p>
      </dgm:t>
    </dgm:pt>
    <dgm:pt modelId="{776EB475-F97E-F74D-A29F-D92DF718EDE4}">
      <dgm:prSet/>
      <dgm:spPr>
        <a:solidFill>
          <a:schemeClr val="tx1"/>
        </a:solidFill>
      </dgm:spPr>
      <dgm:t>
        <a:bodyPr/>
        <a:lstStyle/>
        <a:p>
          <a:r>
            <a:rPr lang="en-US" b="1" dirty="0">
              <a:latin typeface="Arial Nova" panose="020B0504020202020204" pitchFamily="34" charset="0"/>
            </a:rPr>
            <a:t>A brief overview on County Lines.</a:t>
          </a:r>
          <a:endParaRPr lang="en-GB" b="1" dirty="0">
            <a:latin typeface="Arial Nova" panose="020B0504020202020204" pitchFamily="34" charset="0"/>
          </a:endParaRPr>
        </a:p>
      </dgm:t>
    </dgm:pt>
    <dgm:pt modelId="{B1073853-077A-314C-91F2-8EF6517B6C2A}" type="parTrans" cxnId="{CEB2459D-DB2F-1C4A-A3C0-ACAD9D994D78}">
      <dgm:prSet/>
      <dgm:spPr/>
      <dgm:t>
        <a:bodyPr/>
        <a:lstStyle/>
        <a:p>
          <a:endParaRPr lang="en-GB"/>
        </a:p>
      </dgm:t>
    </dgm:pt>
    <dgm:pt modelId="{0E2EFAC8-0F0D-0C4F-8C6A-EAF038AD9457}" type="sibTrans" cxnId="{CEB2459D-DB2F-1C4A-A3C0-ACAD9D994D78}">
      <dgm:prSet/>
      <dgm:spPr/>
      <dgm:t>
        <a:bodyPr/>
        <a:lstStyle/>
        <a:p>
          <a:endParaRPr lang="en-GB"/>
        </a:p>
      </dgm:t>
    </dgm:pt>
    <dgm:pt modelId="{C95612F6-D230-2D46-85ED-AC3126927439}">
      <dgm:prSet/>
      <dgm:spPr>
        <a:solidFill>
          <a:schemeClr val="tx1"/>
        </a:solidFill>
      </dgm:spPr>
      <dgm:t>
        <a:bodyPr/>
        <a:lstStyle/>
        <a:p>
          <a:r>
            <a:rPr lang="en-US" b="1" dirty="0">
              <a:latin typeface="Arial Nova" panose="020B0504020202020204" pitchFamily="34" charset="0"/>
            </a:rPr>
            <a:t>County Lines and Child Exploitation.</a:t>
          </a:r>
          <a:endParaRPr lang="en-GB" b="1" dirty="0">
            <a:latin typeface="Arial Nova" panose="020B0504020202020204" pitchFamily="34" charset="0"/>
          </a:endParaRPr>
        </a:p>
      </dgm:t>
    </dgm:pt>
    <dgm:pt modelId="{1A5E7B1F-9455-C046-800D-E502130B6DA2}" type="parTrans" cxnId="{B4C7DD61-A088-944B-B689-13287C356E6F}">
      <dgm:prSet/>
      <dgm:spPr/>
      <dgm:t>
        <a:bodyPr/>
        <a:lstStyle/>
        <a:p>
          <a:endParaRPr lang="en-GB"/>
        </a:p>
      </dgm:t>
    </dgm:pt>
    <dgm:pt modelId="{A3FEF369-623A-674D-A9FB-FFF57FFFDD94}" type="sibTrans" cxnId="{B4C7DD61-A088-944B-B689-13287C356E6F}">
      <dgm:prSet/>
      <dgm:spPr/>
      <dgm:t>
        <a:bodyPr/>
        <a:lstStyle/>
        <a:p>
          <a:endParaRPr lang="en-GB"/>
        </a:p>
      </dgm:t>
    </dgm:pt>
    <dgm:pt modelId="{08E9EAC1-9AFA-CA46-A98E-69055A1420C1}">
      <dgm:prSet/>
      <dgm:spPr>
        <a:solidFill>
          <a:schemeClr val="tx1"/>
        </a:solidFill>
      </dgm:spPr>
      <dgm:t>
        <a:bodyPr/>
        <a:lstStyle/>
        <a:p>
          <a:r>
            <a:rPr lang="en-US" b="1" dirty="0">
              <a:latin typeface="Arial Nova" panose="020B0504020202020204" pitchFamily="34" charset="0"/>
            </a:rPr>
            <a:t>Intrinsic and Extrinsic Factors of Vulnerability.</a:t>
          </a:r>
          <a:endParaRPr lang="en-GB" b="1" dirty="0">
            <a:latin typeface="Arial Nova" panose="020B0504020202020204" pitchFamily="34" charset="0"/>
          </a:endParaRPr>
        </a:p>
      </dgm:t>
    </dgm:pt>
    <dgm:pt modelId="{EC7BC54A-A9CF-B743-9CCC-5C94FF383F00}" type="parTrans" cxnId="{C3F5FF02-A34F-5A4F-86BD-9754801F5BD1}">
      <dgm:prSet/>
      <dgm:spPr/>
      <dgm:t>
        <a:bodyPr/>
        <a:lstStyle/>
        <a:p>
          <a:endParaRPr lang="en-GB"/>
        </a:p>
      </dgm:t>
    </dgm:pt>
    <dgm:pt modelId="{A5C4381B-BA7B-1B4F-AF04-B741929C8992}" type="sibTrans" cxnId="{C3F5FF02-A34F-5A4F-86BD-9754801F5BD1}">
      <dgm:prSet/>
      <dgm:spPr/>
      <dgm:t>
        <a:bodyPr/>
        <a:lstStyle/>
        <a:p>
          <a:endParaRPr lang="en-GB"/>
        </a:p>
      </dgm:t>
    </dgm:pt>
    <dgm:pt modelId="{A56CD3D1-D0EF-C641-BFDA-7F2B0F41B7E8}">
      <dgm:prSet/>
      <dgm:spPr>
        <a:solidFill>
          <a:schemeClr val="tx1"/>
        </a:solidFill>
      </dgm:spPr>
      <dgm:t>
        <a:bodyPr/>
        <a:lstStyle/>
        <a:p>
          <a:r>
            <a:rPr lang="en-US" b="1" dirty="0">
              <a:latin typeface="Arial Nova" panose="020B0504020202020204" pitchFamily="34" charset="0"/>
            </a:rPr>
            <a:t>Summary</a:t>
          </a:r>
          <a:endParaRPr lang="en-GB" b="1" dirty="0">
            <a:latin typeface="Arial Nova" panose="020B0504020202020204" pitchFamily="34" charset="0"/>
          </a:endParaRPr>
        </a:p>
      </dgm:t>
    </dgm:pt>
    <dgm:pt modelId="{4E9B5FB2-45B6-BC49-BF0C-F67DCCC66770}" type="parTrans" cxnId="{62E501B9-26EA-7346-A68B-F66EC89B8B35}">
      <dgm:prSet/>
      <dgm:spPr/>
      <dgm:t>
        <a:bodyPr/>
        <a:lstStyle/>
        <a:p>
          <a:endParaRPr lang="en-GB"/>
        </a:p>
      </dgm:t>
    </dgm:pt>
    <dgm:pt modelId="{599D03F7-4206-F34B-88B8-23FE7678748D}" type="sibTrans" cxnId="{62E501B9-26EA-7346-A68B-F66EC89B8B35}">
      <dgm:prSet/>
      <dgm:spPr/>
      <dgm:t>
        <a:bodyPr/>
        <a:lstStyle/>
        <a:p>
          <a:endParaRPr lang="en-GB"/>
        </a:p>
      </dgm:t>
    </dgm:pt>
    <dgm:pt modelId="{77A0103A-746E-4D4A-9ECC-FF228B3A18AB}">
      <dgm:prSet/>
      <dgm:spPr>
        <a:solidFill>
          <a:schemeClr val="tx1"/>
        </a:solidFill>
      </dgm:spPr>
      <dgm:t>
        <a:bodyPr/>
        <a:lstStyle/>
        <a:p>
          <a:r>
            <a:rPr lang="en-US" b="1" dirty="0">
              <a:latin typeface="Arial Nova" panose="020B0504020202020204" pitchFamily="34" charset="0"/>
            </a:rPr>
            <a:t>References</a:t>
          </a:r>
          <a:endParaRPr lang="en-GB" b="1" dirty="0">
            <a:latin typeface="Arial Nova" panose="020B0504020202020204" pitchFamily="34" charset="0"/>
          </a:endParaRPr>
        </a:p>
      </dgm:t>
    </dgm:pt>
    <dgm:pt modelId="{439C38EE-04C4-F447-A3EA-DD37F31B6ECA}" type="parTrans" cxnId="{4F72E4CD-8814-144A-8405-144BA0A29BA0}">
      <dgm:prSet/>
      <dgm:spPr/>
      <dgm:t>
        <a:bodyPr/>
        <a:lstStyle/>
        <a:p>
          <a:endParaRPr lang="en-GB"/>
        </a:p>
      </dgm:t>
    </dgm:pt>
    <dgm:pt modelId="{EB31D759-2FC8-DD4F-A416-19980C57BDA9}" type="sibTrans" cxnId="{4F72E4CD-8814-144A-8405-144BA0A29BA0}">
      <dgm:prSet/>
      <dgm:spPr/>
      <dgm:t>
        <a:bodyPr/>
        <a:lstStyle/>
        <a:p>
          <a:endParaRPr lang="en-GB"/>
        </a:p>
      </dgm:t>
    </dgm:pt>
    <dgm:pt modelId="{56255E69-6BC7-964B-92A8-6792990B52A3}" type="pres">
      <dgm:prSet presAssocID="{D06C7C02-2340-A640-8408-3BE8E507BACA}" presName="linear" presStyleCnt="0">
        <dgm:presLayoutVars>
          <dgm:dir/>
          <dgm:animLvl val="lvl"/>
          <dgm:resizeHandles val="exact"/>
        </dgm:presLayoutVars>
      </dgm:prSet>
      <dgm:spPr/>
    </dgm:pt>
    <dgm:pt modelId="{8317832F-3AB6-1540-80D6-345754266B29}" type="pres">
      <dgm:prSet presAssocID="{776EB475-F97E-F74D-A29F-D92DF718EDE4}" presName="parentLin" presStyleCnt="0"/>
      <dgm:spPr/>
    </dgm:pt>
    <dgm:pt modelId="{141265E8-711E-0648-AD54-9DE90AC2F374}" type="pres">
      <dgm:prSet presAssocID="{776EB475-F97E-F74D-A29F-D92DF718EDE4}" presName="parentLeftMargin" presStyleLbl="node1" presStyleIdx="0" presStyleCnt="5"/>
      <dgm:spPr/>
    </dgm:pt>
    <dgm:pt modelId="{69E7D215-D3BE-F344-A5F3-98C33767A703}" type="pres">
      <dgm:prSet presAssocID="{776EB475-F97E-F74D-A29F-D92DF718EDE4}" presName="parentText" presStyleLbl="node1" presStyleIdx="0" presStyleCnt="5">
        <dgm:presLayoutVars>
          <dgm:chMax val="0"/>
          <dgm:bulletEnabled val="1"/>
        </dgm:presLayoutVars>
      </dgm:prSet>
      <dgm:spPr/>
    </dgm:pt>
    <dgm:pt modelId="{22BDB90F-47D5-914D-AD1F-36D5D2CE19B3}" type="pres">
      <dgm:prSet presAssocID="{776EB475-F97E-F74D-A29F-D92DF718EDE4}" presName="negativeSpace" presStyleCnt="0"/>
      <dgm:spPr/>
    </dgm:pt>
    <dgm:pt modelId="{3EAF5973-F674-BF45-A2EC-C7A49E6C3A3C}" type="pres">
      <dgm:prSet presAssocID="{776EB475-F97E-F74D-A29F-D92DF718EDE4}" presName="childText" presStyleLbl="conFgAcc1" presStyleIdx="0" presStyleCnt="5">
        <dgm:presLayoutVars>
          <dgm:bulletEnabled val="1"/>
        </dgm:presLayoutVars>
      </dgm:prSet>
      <dgm:spPr/>
    </dgm:pt>
    <dgm:pt modelId="{666FA125-877E-E746-8121-DC1747636BD4}" type="pres">
      <dgm:prSet presAssocID="{0E2EFAC8-0F0D-0C4F-8C6A-EAF038AD9457}" presName="spaceBetweenRectangles" presStyleCnt="0"/>
      <dgm:spPr/>
    </dgm:pt>
    <dgm:pt modelId="{ED607922-F306-FC42-AB5F-D03E515784B3}" type="pres">
      <dgm:prSet presAssocID="{C95612F6-D230-2D46-85ED-AC3126927439}" presName="parentLin" presStyleCnt="0"/>
      <dgm:spPr/>
    </dgm:pt>
    <dgm:pt modelId="{5463EA75-5948-E540-B483-F9DAD8E6DE4D}" type="pres">
      <dgm:prSet presAssocID="{C95612F6-D230-2D46-85ED-AC3126927439}" presName="parentLeftMargin" presStyleLbl="node1" presStyleIdx="0" presStyleCnt="5"/>
      <dgm:spPr/>
    </dgm:pt>
    <dgm:pt modelId="{CD57B05C-7FB2-E24C-9F74-5A60D4203E03}" type="pres">
      <dgm:prSet presAssocID="{C95612F6-D230-2D46-85ED-AC3126927439}" presName="parentText" presStyleLbl="node1" presStyleIdx="1" presStyleCnt="5">
        <dgm:presLayoutVars>
          <dgm:chMax val="0"/>
          <dgm:bulletEnabled val="1"/>
        </dgm:presLayoutVars>
      </dgm:prSet>
      <dgm:spPr/>
    </dgm:pt>
    <dgm:pt modelId="{4D5375AA-E847-6F42-BCEA-E82D524E2C84}" type="pres">
      <dgm:prSet presAssocID="{C95612F6-D230-2D46-85ED-AC3126927439}" presName="negativeSpace" presStyleCnt="0"/>
      <dgm:spPr/>
    </dgm:pt>
    <dgm:pt modelId="{A7B8A800-79B6-CF47-A384-6A053748B00D}" type="pres">
      <dgm:prSet presAssocID="{C95612F6-D230-2D46-85ED-AC3126927439}" presName="childText" presStyleLbl="conFgAcc1" presStyleIdx="1" presStyleCnt="5">
        <dgm:presLayoutVars>
          <dgm:bulletEnabled val="1"/>
        </dgm:presLayoutVars>
      </dgm:prSet>
      <dgm:spPr/>
    </dgm:pt>
    <dgm:pt modelId="{A5528E8D-E768-FB42-9535-02267356E588}" type="pres">
      <dgm:prSet presAssocID="{A3FEF369-623A-674D-A9FB-FFF57FFFDD94}" presName="spaceBetweenRectangles" presStyleCnt="0"/>
      <dgm:spPr/>
    </dgm:pt>
    <dgm:pt modelId="{DFAECB64-A813-0F4E-B725-EC39F58A510A}" type="pres">
      <dgm:prSet presAssocID="{08E9EAC1-9AFA-CA46-A98E-69055A1420C1}" presName="parentLin" presStyleCnt="0"/>
      <dgm:spPr/>
    </dgm:pt>
    <dgm:pt modelId="{F6166601-75D7-3B41-BD9A-B347554048AF}" type="pres">
      <dgm:prSet presAssocID="{08E9EAC1-9AFA-CA46-A98E-69055A1420C1}" presName="parentLeftMargin" presStyleLbl="node1" presStyleIdx="1" presStyleCnt="5"/>
      <dgm:spPr/>
    </dgm:pt>
    <dgm:pt modelId="{DEC29B71-F20E-6B4A-886B-404B2167397C}" type="pres">
      <dgm:prSet presAssocID="{08E9EAC1-9AFA-CA46-A98E-69055A1420C1}" presName="parentText" presStyleLbl="node1" presStyleIdx="2" presStyleCnt="5">
        <dgm:presLayoutVars>
          <dgm:chMax val="0"/>
          <dgm:bulletEnabled val="1"/>
        </dgm:presLayoutVars>
      </dgm:prSet>
      <dgm:spPr/>
    </dgm:pt>
    <dgm:pt modelId="{1D171963-1EC4-5142-9AC8-66BA9AAFD7DB}" type="pres">
      <dgm:prSet presAssocID="{08E9EAC1-9AFA-CA46-A98E-69055A1420C1}" presName="negativeSpace" presStyleCnt="0"/>
      <dgm:spPr/>
    </dgm:pt>
    <dgm:pt modelId="{FBC49C88-9966-3142-B7BE-AD56B26B9AA7}" type="pres">
      <dgm:prSet presAssocID="{08E9EAC1-9AFA-CA46-A98E-69055A1420C1}" presName="childText" presStyleLbl="conFgAcc1" presStyleIdx="2" presStyleCnt="5">
        <dgm:presLayoutVars>
          <dgm:bulletEnabled val="1"/>
        </dgm:presLayoutVars>
      </dgm:prSet>
      <dgm:spPr/>
    </dgm:pt>
    <dgm:pt modelId="{BC9BF922-A1FD-6845-BCC2-E5ED10EC83BD}" type="pres">
      <dgm:prSet presAssocID="{A5C4381B-BA7B-1B4F-AF04-B741929C8992}" presName="spaceBetweenRectangles" presStyleCnt="0"/>
      <dgm:spPr/>
    </dgm:pt>
    <dgm:pt modelId="{7A6C2D22-8AF4-0147-B569-E2C46A8243C0}" type="pres">
      <dgm:prSet presAssocID="{A56CD3D1-D0EF-C641-BFDA-7F2B0F41B7E8}" presName="parentLin" presStyleCnt="0"/>
      <dgm:spPr/>
    </dgm:pt>
    <dgm:pt modelId="{AFD82408-7043-C24B-8755-6D2E0DE3F2E1}" type="pres">
      <dgm:prSet presAssocID="{A56CD3D1-D0EF-C641-BFDA-7F2B0F41B7E8}" presName="parentLeftMargin" presStyleLbl="node1" presStyleIdx="2" presStyleCnt="5"/>
      <dgm:spPr/>
    </dgm:pt>
    <dgm:pt modelId="{801DC98A-D9D3-8F4A-B810-8EF96709680C}" type="pres">
      <dgm:prSet presAssocID="{A56CD3D1-D0EF-C641-BFDA-7F2B0F41B7E8}" presName="parentText" presStyleLbl="node1" presStyleIdx="3" presStyleCnt="5">
        <dgm:presLayoutVars>
          <dgm:chMax val="0"/>
          <dgm:bulletEnabled val="1"/>
        </dgm:presLayoutVars>
      </dgm:prSet>
      <dgm:spPr/>
    </dgm:pt>
    <dgm:pt modelId="{C7F5729A-0CDE-3C4D-A6F3-63064B9C32F9}" type="pres">
      <dgm:prSet presAssocID="{A56CD3D1-D0EF-C641-BFDA-7F2B0F41B7E8}" presName="negativeSpace" presStyleCnt="0"/>
      <dgm:spPr/>
    </dgm:pt>
    <dgm:pt modelId="{EB4F9249-C3E1-D94C-9814-EFFDDFC3B095}" type="pres">
      <dgm:prSet presAssocID="{A56CD3D1-D0EF-C641-BFDA-7F2B0F41B7E8}" presName="childText" presStyleLbl="conFgAcc1" presStyleIdx="3" presStyleCnt="5">
        <dgm:presLayoutVars>
          <dgm:bulletEnabled val="1"/>
        </dgm:presLayoutVars>
      </dgm:prSet>
      <dgm:spPr/>
    </dgm:pt>
    <dgm:pt modelId="{22F71D27-84FC-DA46-92CE-6322AE630C7E}" type="pres">
      <dgm:prSet presAssocID="{599D03F7-4206-F34B-88B8-23FE7678748D}" presName="spaceBetweenRectangles" presStyleCnt="0"/>
      <dgm:spPr/>
    </dgm:pt>
    <dgm:pt modelId="{08908651-05A7-794E-80E0-4855E2B53046}" type="pres">
      <dgm:prSet presAssocID="{77A0103A-746E-4D4A-9ECC-FF228B3A18AB}" presName="parentLin" presStyleCnt="0"/>
      <dgm:spPr/>
    </dgm:pt>
    <dgm:pt modelId="{F044512A-BF80-B541-B6AA-1B8ECB428D20}" type="pres">
      <dgm:prSet presAssocID="{77A0103A-746E-4D4A-9ECC-FF228B3A18AB}" presName="parentLeftMargin" presStyleLbl="node1" presStyleIdx="3" presStyleCnt="5"/>
      <dgm:spPr/>
    </dgm:pt>
    <dgm:pt modelId="{68D2D1DF-8F9D-A546-AD8B-8AABC86861BA}" type="pres">
      <dgm:prSet presAssocID="{77A0103A-746E-4D4A-9ECC-FF228B3A18AB}" presName="parentText" presStyleLbl="node1" presStyleIdx="4" presStyleCnt="5">
        <dgm:presLayoutVars>
          <dgm:chMax val="0"/>
          <dgm:bulletEnabled val="1"/>
        </dgm:presLayoutVars>
      </dgm:prSet>
      <dgm:spPr/>
    </dgm:pt>
    <dgm:pt modelId="{46D483A7-24D1-E54B-BC0D-9A950EAB873A}" type="pres">
      <dgm:prSet presAssocID="{77A0103A-746E-4D4A-9ECC-FF228B3A18AB}" presName="negativeSpace" presStyleCnt="0"/>
      <dgm:spPr/>
    </dgm:pt>
    <dgm:pt modelId="{D12E1EE5-653C-A147-B02E-D69183DE7A2F}" type="pres">
      <dgm:prSet presAssocID="{77A0103A-746E-4D4A-9ECC-FF228B3A18AB}" presName="childText" presStyleLbl="conFgAcc1" presStyleIdx="4" presStyleCnt="5">
        <dgm:presLayoutVars>
          <dgm:bulletEnabled val="1"/>
        </dgm:presLayoutVars>
      </dgm:prSet>
      <dgm:spPr/>
    </dgm:pt>
  </dgm:ptLst>
  <dgm:cxnLst>
    <dgm:cxn modelId="{C3F5FF02-A34F-5A4F-86BD-9754801F5BD1}" srcId="{D06C7C02-2340-A640-8408-3BE8E507BACA}" destId="{08E9EAC1-9AFA-CA46-A98E-69055A1420C1}" srcOrd="2" destOrd="0" parTransId="{EC7BC54A-A9CF-B743-9CCC-5C94FF383F00}" sibTransId="{A5C4381B-BA7B-1B4F-AF04-B741929C8992}"/>
    <dgm:cxn modelId="{CB33B410-1803-3E42-98C8-3D11550C4F38}" type="presOf" srcId="{77A0103A-746E-4D4A-9ECC-FF228B3A18AB}" destId="{F044512A-BF80-B541-B6AA-1B8ECB428D20}" srcOrd="0" destOrd="0" presId="urn:microsoft.com/office/officeart/2005/8/layout/list1"/>
    <dgm:cxn modelId="{CD43C21A-BE2A-9C4C-9D0F-23C9DD986EDF}" type="presOf" srcId="{A56CD3D1-D0EF-C641-BFDA-7F2B0F41B7E8}" destId="{801DC98A-D9D3-8F4A-B810-8EF96709680C}" srcOrd="1" destOrd="0" presId="urn:microsoft.com/office/officeart/2005/8/layout/list1"/>
    <dgm:cxn modelId="{223DC159-C6BE-6F43-A5FE-DC287ACC9405}" type="presOf" srcId="{08E9EAC1-9AFA-CA46-A98E-69055A1420C1}" destId="{F6166601-75D7-3B41-BD9A-B347554048AF}" srcOrd="0" destOrd="0" presId="urn:microsoft.com/office/officeart/2005/8/layout/list1"/>
    <dgm:cxn modelId="{B4C7DD61-A088-944B-B689-13287C356E6F}" srcId="{D06C7C02-2340-A640-8408-3BE8E507BACA}" destId="{C95612F6-D230-2D46-85ED-AC3126927439}" srcOrd="1" destOrd="0" parTransId="{1A5E7B1F-9455-C046-800D-E502130B6DA2}" sibTransId="{A3FEF369-623A-674D-A9FB-FFF57FFFDD94}"/>
    <dgm:cxn modelId="{EDC55F6D-2C91-D142-A183-BE90D6C77F02}" type="presOf" srcId="{A56CD3D1-D0EF-C641-BFDA-7F2B0F41B7E8}" destId="{AFD82408-7043-C24B-8755-6D2E0DE3F2E1}" srcOrd="0" destOrd="0" presId="urn:microsoft.com/office/officeart/2005/8/layout/list1"/>
    <dgm:cxn modelId="{CEB2459D-DB2F-1C4A-A3C0-ACAD9D994D78}" srcId="{D06C7C02-2340-A640-8408-3BE8E507BACA}" destId="{776EB475-F97E-F74D-A29F-D92DF718EDE4}" srcOrd="0" destOrd="0" parTransId="{B1073853-077A-314C-91F2-8EF6517B6C2A}" sibTransId="{0E2EFAC8-0F0D-0C4F-8C6A-EAF038AD9457}"/>
    <dgm:cxn modelId="{0875F1B6-9798-5C45-9CD6-BF4A939FF69E}" type="presOf" srcId="{08E9EAC1-9AFA-CA46-A98E-69055A1420C1}" destId="{DEC29B71-F20E-6B4A-886B-404B2167397C}" srcOrd="1" destOrd="0" presId="urn:microsoft.com/office/officeart/2005/8/layout/list1"/>
    <dgm:cxn modelId="{62E501B9-26EA-7346-A68B-F66EC89B8B35}" srcId="{D06C7C02-2340-A640-8408-3BE8E507BACA}" destId="{A56CD3D1-D0EF-C641-BFDA-7F2B0F41B7E8}" srcOrd="3" destOrd="0" parTransId="{4E9B5FB2-45B6-BC49-BF0C-F67DCCC66770}" sibTransId="{599D03F7-4206-F34B-88B8-23FE7678748D}"/>
    <dgm:cxn modelId="{94991CBF-8E3F-D941-B67B-57E80DC54407}" type="presOf" srcId="{77A0103A-746E-4D4A-9ECC-FF228B3A18AB}" destId="{68D2D1DF-8F9D-A546-AD8B-8AABC86861BA}" srcOrd="1" destOrd="0" presId="urn:microsoft.com/office/officeart/2005/8/layout/list1"/>
    <dgm:cxn modelId="{BECA11C9-A0BB-184E-8BEB-BA9E32FB6625}" type="presOf" srcId="{776EB475-F97E-F74D-A29F-D92DF718EDE4}" destId="{69E7D215-D3BE-F344-A5F3-98C33767A703}" srcOrd="1" destOrd="0" presId="urn:microsoft.com/office/officeart/2005/8/layout/list1"/>
    <dgm:cxn modelId="{4F72E4CD-8814-144A-8405-144BA0A29BA0}" srcId="{D06C7C02-2340-A640-8408-3BE8E507BACA}" destId="{77A0103A-746E-4D4A-9ECC-FF228B3A18AB}" srcOrd="4" destOrd="0" parTransId="{439C38EE-04C4-F447-A3EA-DD37F31B6ECA}" sibTransId="{EB31D759-2FC8-DD4F-A416-19980C57BDA9}"/>
    <dgm:cxn modelId="{159420DB-E8FD-934D-A0EB-CFACF8C10CB7}" type="presOf" srcId="{C95612F6-D230-2D46-85ED-AC3126927439}" destId="{CD57B05C-7FB2-E24C-9F74-5A60D4203E03}" srcOrd="1" destOrd="0" presId="urn:microsoft.com/office/officeart/2005/8/layout/list1"/>
    <dgm:cxn modelId="{E2B024DF-220A-AF46-8215-2AD9E39F2F1F}" type="presOf" srcId="{C95612F6-D230-2D46-85ED-AC3126927439}" destId="{5463EA75-5948-E540-B483-F9DAD8E6DE4D}" srcOrd="0" destOrd="0" presId="urn:microsoft.com/office/officeart/2005/8/layout/list1"/>
    <dgm:cxn modelId="{EF9C5CE6-9F88-E645-8D5D-9365B6125EDD}" type="presOf" srcId="{D06C7C02-2340-A640-8408-3BE8E507BACA}" destId="{56255E69-6BC7-964B-92A8-6792990B52A3}" srcOrd="0" destOrd="0" presId="urn:microsoft.com/office/officeart/2005/8/layout/list1"/>
    <dgm:cxn modelId="{03608BFA-9B00-D94F-B9CD-E87AB4864DB5}" type="presOf" srcId="{776EB475-F97E-F74D-A29F-D92DF718EDE4}" destId="{141265E8-711E-0648-AD54-9DE90AC2F374}" srcOrd="0" destOrd="0" presId="urn:microsoft.com/office/officeart/2005/8/layout/list1"/>
    <dgm:cxn modelId="{E55EABBF-5BEB-D942-9884-CCC764607175}" type="presParOf" srcId="{56255E69-6BC7-964B-92A8-6792990B52A3}" destId="{8317832F-3AB6-1540-80D6-345754266B29}" srcOrd="0" destOrd="0" presId="urn:microsoft.com/office/officeart/2005/8/layout/list1"/>
    <dgm:cxn modelId="{694BADD0-C37C-064D-9A9E-F19FAF1F82A1}" type="presParOf" srcId="{8317832F-3AB6-1540-80D6-345754266B29}" destId="{141265E8-711E-0648-AD54-9DE90AC2F374}" srcOrd="0" destOrd="0" presId="urn:microsoft.com/office/officeart/2005/8/layout/list1"/>
    <dgm:cxn modelId="{039AE244-A70F-7545-A2CD-4B28DB13C955}" type="presParOf" srcId="{8317832F-3AB6-1540-80D6-345754266B29}" destId="{69E7D215-D3BE-F344-A5F3-98C33767A703}" srcOrd="1" destOrd="0" presId="urn:microsoft.com/office/officeart/2005/8/layout/list1"/>
    <dgm:cxn modelId="{92B36097-7F1F-1A41-ACDE-214188946B73}" type="presParOf" srcId="{56255E69-6BC7-964B-92A8-6792990B52A3}" destId="{22BDB90F-47D5-914D-AD1F-36D5D2CE19B3}" srcOrd="1" destOrd="0" presId="urn:microsoft.com/office/officeart/2005/8/layout/list1"/>
    <dgm:cxn modelId="{769588A9-65F1-6E45-B650-BF0D72C11151}" type="presParOf" srcId="{56255E69-6BC7-964B-92A8-6792990B52A3}" destId="{3EAF5973-F674-BF45-A2EC-C7A49E6C3A3C}" srcOrd="2" destOrd="0" presId="urn:microsoft.com/office/officeart/2005/8/layout/list1"/>
    <dgm:cxn modelId="{6ECEB018-BAAC-034A-98DC-148CDF483A68}" type="presParOf" srcId="{56255E69-6BC7-964B-92A8-6792990B52A3}" destId="{666FA125-877E-E746-8121-DC1747636BD4}" srcOrd="3" destOrd="0" presId="urn:microsoft.com/office/officeart/2005/8/layout/list1"/>
    <dgm:cxn modelId="{EEAAB5D0-9450-6242-B459-7BDA4511C18D}" type="presParOf" srcId="{56255E69-6BC7-964B-92A8-6792990B52A3}" destId="{ED607922-F306-FC42-AB5F-D03E515784B3}" srcOrd="4" destOrd="0" presId="urn:microsoft.com/office/officeart/2005/8/layout/list1"/>
    <dgm:cxn modelId="{137C665D-DE1F-1A48-8A58-842A7B7EC2B7}" type="presParOf" srcId="{ED607922-F306-FC42-AB5F-D03E515784B3}" destId="{5463EA75-5948-E540-B483-F9DAD8E6DE4D}" srcOrd="0" destOrd="0" presId="urn:microsoft.com/office/officeart/2005/8/layout/list1"/>
    <dgm:cxn modelId="{DCF3E6BB-F908-F345-9E34-D027A3925A24}" type="presParOf" srcId="{ED607922-F306-FC42-AB5F-D03E515784B3}" destId="{CD57B05C-7FB2-E24C-9F74-5A60D4203E03}" srcOrd="1" destOrd="0" presId="urn:microsoft.com/office/officeart/2005/8/layout/list1"/>
    <dgm:cxn modelId="{0D0B6ECA-D414-694E-BF16-E656700F5255}" type="presParOf" srcId="{56255E69-6BC7-964B-92A8-6792990B52A3}" destId="{4D5375AA-E847-6F42-BCEA-E82D524E2C84}" srcOrd="5" destOrd="0" presId="urn:microsoft.com/office/officeart/2005/8/layout/list1"/>
    <dgm:cxn modelId="{EE75A77A-AB90-9F44-89BB-45D27AA74B59}" type="presParOf" srcId="{56255E69-6BC7-964B-92A8-6792990B52A3}" destId="{A7B8A800-79B6-CF47-A384-6A053748B00D}" srcOrd="6" destOrd="0" presId="urn:microsoft.com/office/officeart/2005/8/layout/list1"/>
    <dgm:cxn modelId="{9D88A64A-E831-BD4D-A6A9-409B27BA149B}" type="presParOf" srcId="{56255E69-6BC7-964B-92A8-6792990B52A3}" destId="{A5528E8D-E768-FB42-9535-02267356E588}" srcOrd="7" destOrd="0" presId="urn:microsoft.com/office/officeart/2005/8/layout/list1"/>
    <dgm:cxn modelId="{F97CF370-FFF0-7F42-ABB3-19DEF61D6EB4}" type="presParOf" srcId="{56255E69-6BC7-964B-92A8-6792990B52A3}" destId="{DFAECB64-A813-0F4E-B725-EC39F58A510A}" srcOrd="8" destOrd="0" presId="urn:microsoft.com/office/officeart/2005/8/layout/list1"/>
    <dgm:cxn modelId="{6E7F336A-00AB-1845-A1FE-C6846326B43F}" type="presParOf" srcId="{DFAECB64-A813-0F4E-B725-EC39F58A510A}" destId="{F6166601-75D7-3B41-BD9A-B347554048AF}" srcOrd="0" destOrd="0" presId="urn:microsoft.com/office/officeart/2005/8/layout/list1"/>
    <dgm:cxn modelId="{340B25B3-6F8F-F44F-9D93-C6B63B5ABE6E}" type="presParOf" srcId="{DFAECB64-A813-0F4E-B725-EC39F58A510A}" destId="{DEC29B71-F20E-6B4A-886B-404B2167397C}" srcOrd="1" destOrd="0" presId="urn:microsoft.com/office/officeart/2005/8/layout/list1"/>
    <dgm:cxn modelId="{0B95143E-8A9B-0D4B-BAB2-C729A2368847}" type="presParOf" srcId="{56255E69-6BC7-964B-92A8-6792990B52A3}" destId="{1D171963-1EC4-5142-9AC8-66BA9AAFD7DB}" srcOrd="9" destOrd="0" presId="urn:microsoft.com/office/officeart/2005/8/layout/list1"/>
    <dgm:cxn modelId="{B6D05E93-5CAE-8543-A043-B0049F289A74}" type="presParOf" srcId="{56255E69-6BC7-964B-92A8-6792990B52A3}" destId="{FBC49C88-9966-3142-B7BE-AD56B26B9AA7}" srcOrd="10" destOrd="0" presId="urn:microsoft.com/office/officeart/2005/8/layout/list1"/>
    <dgm:cxn modelId="{09641863-82D0-1D41-9C57-308752CAA6D6}" type="presParOf" srcId="{56255E69-6BC7-964B-92A8-6792990B52A3}" destId="{BC9BF922-A1FD-6845-BCC2-E5ED10EC83BD}" srcOrd="11" destOrd="0" presId="urn:microsoft.com/office/officeart/2005/8/layout/list1"/>
    <dgm:cxn modelId="{1457DDE1-9994-294C-A0E1-3EFD44C86003}" type="presParOf" srcId="{56255E69-6BC7-964B-92A8-6792990B52A3}" destId="{7A6C2D22-8AF4-0147-B569-E2C46A8243C0}" srcOrd="12" destOrd="0" presId="urn:microsoft.com/office/officeart/2005/8/layout/list1"/>
    <dgm:cxn modelId="{7F9ADFB0-8CA7-974A-9E5B-8F73EFDA90D3}" type="presParOf" srcId="{7A6C2D22-8AF4-0147-B569-E2C46A8243C0}" destId="{AFD82408-7043-C24B-8755-6D2E0DE3F2E1}" srcOrd="0" destOrd="0" presId="urn:microsoft.com/office/officeart/2005/8/layout/list1"/>
    <dgm:cxn modelId="{4AB45963-D9FB-0649-BB7C-55103CFADC33}" type="presParOf" srcId="{7A6C2D22-8AF4-0147-B569-E2C46A8243C0}" destId="{801DC98A-D9D3-8F4A-B810-8EF96709680C}" srcOrd="1" destOrd="0" presId="urn:microsoft.com/office/officeart/2005/8/layout/list1"/>
    <dgm:cxn modelId="{C0DAFF1A-07EB-734F-9FC4-21484D17CEBD}" type="presParOf" srcId="{56255E69-6BC7-964B-92A8-6792990B52A3}" destId="{C7F5729A-0CDE-3C4D-A6F3-63064B9C32F9}" srcOrd="13" destOrd="0" presId="urn:microsoft.com/office/officeart/2005/8/layout/list1"/>
    <dgm:cxn modelId="{1390ECF5-1059-B743-9113-7D801329A4DC}" type="presParOf" srcId="{56255E69-6BC7-964B-92A8-6792990B52A3}" destId="{EB4F9249-C3E1-D94C-9814-EFFDDFC3B095}" srcOrd="14" destOrd="0" presId="urn:microsoft.com/office/officeart/2005/8/layout/list1"/>
    <dgm:cxn modelId="{8F999F1D-537A-184D-950E-A8D6ECB3DE75}" type="presParOf" srcId="{56255E69-6BC7-964B-92A8-6792990B52A3}" destId="{22F71D27-84FC-DA46-92CE-6322AE630C7E}" srcOrd="15" destOrd="0" presId="urn:microsoft.com/office/officeart/2005/8/layout/list1"/>
    <dgm:cxn modelId="{AA4B4D0A-5E3C-1E41-8008-6F593E598E0C}" type="presParOf" srcId="{56255E69-6BC7-964B-92A8-6792990B52A3}" destId="{08908651-05A7-794E-80E0-4855E2B53046}" srcOrd="16" destOrd="0" presId="urn:microsoft.com/office/officeart/2005/8/layout/list1"/>
    <dgm:cxn modelId="{3FE4F02A-01BA-E942-81DD-B66C8A615C82}" type="presParOf" srcId="{08908651-05A7-794E-80E0-4855E2B53046}" destId="{F044512A-BF80-B541-B6AA-1B8ECB428D20}" srcOrd="0" destOrd="0" presId="urn:microsoft.com/office/officeart/2005/8/layout/list1"/>
    <dgm:cxn modelId="{7DD670F9-2C6B-FA4D-94A4-57C86F6A9A71}" type="presParOf" srcId="{08908651-05A7-794E-80E0-4855E2B53046}" destId="{68D2D1DF-8F9D-A546-AD8B-8AABC86861BA}" srcOrd="1" destOrd="0" presId="urn:microsoft.com/office/officeart/2005/8/layout/list1"/>
    <dgm:cxn modelId="{0932FD1C-A542-854E-8FBD-A6EF866F55FA}" type="presParOf" srcId="{56255E69-6BC7-964B-92A8-6792990B52A3}" destId="{46D483A7-24D1-E54B-BC0D-9A950EAB873A}" srcOrd="17" destOrd="0" presId="urn:microsoft.com/office/officeart/2005/8/layout/list1"/>
    <dgm:cxn modelId="{42A8888A-5505-3549-8EFF-4997F9CFE81D}" type="presParOf" srcId="{56255E69-6BC7-964B-92A8-6792990B52A3}" destId="{D12E1EE5-653C-A147-B02E-D69183DE7A2F}"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BF9569-FC92-4656-A871-8E63AF0374B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11D42DE-A650-4B30-93C3-05B507854DA7}">
      <dgm:prSet/>
      <dgm:spPr>
        <a:solidFill>
          <a:schemeClr val="tx1"/>
        </a:solidFill>
      </dgm:spPr>
      <dgm:t>
        <a:bodyPr/>
        <a:lstStyle/>
        <a:p>
          <a:pPr algn="ctr"/>
          <a:r>
            <a:rPr lang="en-GB" b="1" dirty="0">
              <a:latin typeface="Arial" panose="020B0604020202020204" pitchFamily="34" charset="0"/>
              <a:cs typeface="Arial" panose="020B0604020202020204" pitchFamily="34" charset="0"/>
            </a:rPr>
            <a:t>A ‘County Line’ is where an organised crime group run a drug dealing operation in a country location outside their usual urban operating area.</a:t>
          </a:r>
        </a:p>
      </dgm:t>
    </dgm:pt>
    <dgm:pt modelId="{A3DA822E-FAA1-4E75-B912-B0109A32FF5B}" type="parTrans" cxnId="{BBD488D8-EBF4-4EA2-8D1E-9FB921253BE5}">
      <dgm:prSet/>
      <dgm:spPr/>
      <dgm:t>
        <a:bodyPr/>
        <a:lstStyle/>
        <a:p>
          <a:endParaRPr lang="en-US"/>
        </a:p>
      </dgm:t>
    </dgm:pt>
    <dgm:pt modelId="{C5E5C6F1-FEEB-4FCA-86AC-6E7BF9C4C2C1}" type="sibTrans" cxnId="{BBD488D8-EBF4-4EA2-8D1E-9FB921253BE5}">
      <dgm:prSet/>
      <dgm:spPr>
        <a:solidFill>
          <a:schemeClr val="bg1">
            <a:lumMod val="50000"/>
            <a:alpha val="90000"/>
          </a:schemeClr>
        </a:solidFill>
      </dgm:spPr>
      <dgm:t>
        <a:bodyPr/>
        <a:lstStyle/>
        <a:p>
          <a:endParaRPr lang="en-GB" dirty="0"/>
        </a:p>
      </dgm:t>
    </dgm:pt>
    <dgm:pt modelId="{A3D2885E-D76D-468F-938B-C5F0678E0E44}">
      <dgm:prSet/>
      <dgm:spPr>
        <a:solidFill>
          <a:schemeClr val="tx1"/>
        </a:solidFill>
      </dgm:spPr>
      <dgm:t>
        <a:bodyPr/>
        <a:lstStyle/>
        <a:p>
          <a:pPr algn="ctr"/>
          <a:r>
            <a:rPr lang="en-GB" b="1" dirty="0">
              <a:latin typeface="Arial" panose="020B0604020202020204" pitchFamily="34" charset="0"/>
              <a:cs typeface="Arial" panose="020B0604020202020204" pitchFamily="34" charset="0"/>
            </a:rPr>
            <a:t>Criminal groups often referred to as gangs create these networks and county locations to supply recreational and other types of illegal drugs.</a:t>
          </a:r>
        </a:p>
      </dgm:t>
    </dgm:pt>
    <dgm:pt modelId="{9C2F54E5-0444-4180-8B33-14EEF322AA67}" type="parTrans" cxnId="{919F8A5D-6585-463E-BD24-D090DCC2A280}">
      <dgm:prSet/>
      <dgm:spPr/>
      <dgm:t>
        <a:bodyPr/>
        <a:lstStyle/>
        <a:p>
          <a:endParaRPr lang="en-US"/>
        </a:p>
      </dgm:t>
    </dgm:pt>
    <dgm:pt modelId="{7E913DB0-8656-43F2-8363-48EB751555F0}" type="sibTrans" cxnId="{919F8A5D-6585-463E-BD24-D090DCC2A280}">
      <dgm:prSet/>
      <dgm:spPr>
        <a:solidFill>
          <a:schemeClr val="bg1">
            <a:lumMod val="50000"/>
            <a:alpha val="90000"/>
          </a:schemeClr>
        </a:solidFill>
      </dgm:spPr>
      <dgm:t>
        <a:bodyPr/>
        <a:lstStyle/>
        <a:p>
          <a:endParaRPr lang="en-GB" dirty="0"/>
        </a:p>
      </dgm:t>
    </dgm:pt>
    <dgm:pt modelId="{765C8C03-4E0E-D246-BCD8-267010D02D76}">
      <dgm:prSet/>
      <dgm:spPr>
        <a:solidFill>
          <a:schemeClr val="tx1"/>
        </a:solidFill>
      </dgm:spPr>
      <dgm:t>
        <a:bodyPr/>
        <a:lstStyle/>
        <a:p>
          <a:pPr algn="ctr"/>
          <a:r>
            <a:rPr lang="en-GB" b="1" dirty="0">
              <a:solidFill>
                <a:schemeClr val="bg1"/>
              </a:solidFill>
              <a:latin typeface="Arial" panose="020B0604020202020204" pitchFamily="34" charset="0"/>
              <a:cs typeface="Arial" panose="020B0604020202020204" pitchFamily="34" charset="0"/>
            </a:rPr>
            <a:t>County lines is a form of criminal exploitation. The ‘lines’ refer to mobile phones that are used to control a young person who is delivering the drugs.</a:t>
          </a:r>
          <a:endParaRPr lang="en-GB" b="1" dirty="0">
            <a:latin typeface="Arial" panose="020B0604020202020204" pitchFamily="34" charset="0"/>
            <a:cs typeface="Arial" panose="020B0604020202020204" pitchFamily="34" charset="0"/>
          </a:endParaRPr>
        </a:p>
      </dgm:t>
    </dgm:pt>
    <dgm:pt modelId="{F9491959-16AA-3943-891F-29039150443E}" type="parTrans" cxnId="{2BCAC09A-5D20-0F43-9C2B-B7E1C3C5C34F}">
      <dgm:prSet/>
      <dgm:spPr/>
      <dgm:t>
        <a:bodyPr/>
        <a:lstStyle/>
        <a:p>
          <a:endParaRPr lang="en-GB"/>
        </a:p>
      </dgm:t>
    </dgm:pt>
    <dgm:pt modelId="{D2EE2B6E-DF02-234D-8106-6D278ADB0C9F}" type="sibTrans" cxnId="{2BCAC09A-5D20-0F43-9C2B-B7E1C3C5C34F}">
      <dgm:prSet/>
      <dgm:spPr/>
      <dgm:t>
        <a:bodyPr/>
        <a:lstStyle/>
        <a:p>
          <a:endParaRPr lang="en-GB"/>
        </a:p>
      </dgm:t>
    </dgm:pt>
    <dgm:pt modelId="{F1B1D6DE-99BD-4242-8DF7-228EFEA15E13}" type="pres">
      <dgm:prSet presAssocID="{69BF9569-FC92-4656-A871-8E63AF0374B5}" presName="outerComposite" presStyleCnt="0">
        <dgm:presLayoutVars>
          <dgm:chMax val="5"/>
          <dgm:dir/>
          <dgm:resizeHandles val="exact"/>
        </dgm:presLayoutVars>
      </dgm:prSet>
      <dgm:spPr/>
    </dgm:pt>
    <dgm:pt modelId="{628B1139-D3C4-674C-AFF4-87868FF8D3F8}" type="pres">
      <dgm:prSet presAssocID="{69BF9569-FC92-4656-A871-8E63AF0374B5}" presName="dummyMaxCanvas" presStyleCnt="0">
        <dgm:presLayoutVars/>
      </dgm:prSet>
      <dgm:spPr/>
    </dgm:pt>
    <dgm:pt modelId="{338519B9-7E9E-894E-B29C-8ADF1AE15378}" type="pres">
      <dgm:prSet presAssocID="{69BF9569-FC92-4656-A871-8E63AF0374B5}" presName="ThreeNodes_1" presStyleLbl="node1" presStyleIdx="0" presStyleCnt="3">
        <dgm:presLayoutVars>
          <dgm:bulletEnabled val="1"/>
        </dgm:presLayoutVars>
      </dgm:prSet>
      <dgm:spPr/>
    </dgm:pt>
    <dgm:pt modelId="{DA64B090-5944-9F44-A8D4-307C1DCCC305}" type="pres">
      <dgm:prSet presAssocID="{69BF9569-FC92-4656-A871-8E63AF0374B5}" presName="ThreeNodes_2" presStyleLbl="node1" presStyleIdx="1" presStyleCnt="3">
        <dgm:presLayoutVars>
          <dgm:bulletEnabled val="1"/>
        </dgm:presLayoutVars>
      </dgm:prSet>
      <dgm:spPr/>
    </dgm:pt>
    <dgm:pt modelId="{37152E73-835D-1E44-A21D-694C316DB472}" type="pres">
      <dgm:prSet presAssocID="{69BF9569-FC92-4656-A871-8E63AF0374B5}" presName="ThreeNodes_3" presStyleLbl="node1" presStyleIdx="2" presStyleCnt="3">
        <dgm:presLayoutVars>
          <dgm:bulletEnabled val="1"/>
        </dgm:presLayoutVars>
      </dgm:prSet>
      <dgm:spPr/>
    </dgm:pt>
    <dgm:pt modelId="{1C2AE471-69A6-C845-9C90-48D95CEEF100}" type="pres">
      <dgm:prSet presAssocID="{69BF9569-FC92-4656-A871-8E63AF0374B5}" presName="ThreeConn_1-2" presStyleLbl="fgAccFollowNode1" presStyleIdx="0" presStyleCnt="2">
        <dgm:presLayoutVars>
          <dgm:bulletEnabled val="1"/>
        </dgm:presLayoutVars>
      </dgm:prSet>
      <dgm:spPr/>
    </dgm:pt>
    <dgm:pt modelId="{F263190F-9A58-7E4D-A647-1EB875C7B7BF}" type="pres">
      <dgm:prSet presAssocID="{69BF9569-FC92-4656-A871-8E63AF0374B5}" presName="ThreeConn_2-3" presStyleLbl="fgAccFollowNode1" presStyleIdx="1" presStyleCnt="2">
        <dgm:presLayoutVars>
          <dgm:bulletEnabled val="1"/>
        </dgm:presLayoutVars>
      </dgm:prSet>
      <dgm:spPr/>
    </dgm:pt>
    <dgm:pt modelId="{72E1D6B6-FB75-0B48-A5CD-450494B2908C}" type="pres">
      <dgm:prSet presAssocID="{69BF9569-FC92-4656-A871-8E63AF0374B5}" presName="ThreeNodes_1_text" presStyleLbl="node1" presStyleIdx="2" presStyleCnt="3">
        <dgm:presLayoutVars>
          <dgm:bulletEnabled val="1"/>
        </dgm:presLayoutVars>
      </dgm:prSet>
      <dgm:spPr/>
    </dgm:pt>
    <dgm:pt modelId="{980CECC9-A107-6344-8F36-DDA273EEE1EC}" type="pres">
      <dgm:prSet presAssocID="{69BF9569-FC92-4656-A871-8E63AF0374B5}" presName="ThreeNodes_2_text" presStyleLbl="node1" presStyleIdx="2" presStyleCnt="3">
        <dgm:presLayoutVars>
          <dgm:bulletEnabled val="1"/>
        </dgm:presLayoutVars>
      </dgm:prSet>
      <dgm:spPr/>
    </dgm:pt>
    <dgm:pt modelId="{8767FE58-9AB5-6A41-AE80-A65826C85B5D}" type="pres">
      <dgm:prSet presAssocID="{69BF9569-FC92-4656-A871-8E63AF0374B5}" presName="ThreeNodes_3_text" presStyleLbl="node1" presStyleIdx="2" presStyleCnt="3">
        <dgm:presLayoutVars>
          <dgm:bulletEnabled val="1"/>
        </dgm:presLayoutVars>
      </dgm:prSet>
      <dgm:spPr/>
    </dgm:pt>
  </dgm:ptLst>
  <dgm:cxnLst>
    <dgm:cxn modelId="{BDC71A10-0A4E-4747-81D3-018E92D5BEEF}" type="presOf" srcId="{C5E5C6F1-FEEB-4FCA-86AC-6E7BF9C4C2C1}" destId="{1C2AE471-69A6-C845-9C90-48D95CEEF100}" srcOrd="0" destOrd="0" presId="urn:microsoft.com/office/officeart/2005/8/layout/vProcess5"/>
    <dgm:cxn modelId="{00A7B02B-F374-B746-922D-20F9E8F336D0}" type="presOf" srcId="{765C8C03-4E0E-D246-BCD8-267010D02D76}" destId="{8767FE58-9AB5-6A41-AE80-A65826C85B5D}" srcOrd="1" destOrd="0" presId="urn:microsoft.com/office/officeart/2005/8/layout/vProcess5"/>
    <dgm:cxn modelId="{D8DEF52E-FFB5-BC4E-8EC2-A7CC59C0BE6D}" type="presOf" srcId="{211D42DE-A650-4B30-93C3-05B507854DA7}" destId="{72E1D6B6-FB75-0B48-A5CD-450494B2908C}" srcOrd="1" destOrd="0" presId="urn:microsoft.com/office/officeart/2005/8/layout/vProcess5"/>
    <dgm:cxn modelId="{FDAB3E42-8FEF-2E4B-8552-EF2F5E1F5FE3}" type="presOf" srcId="{765C8C03-4E0E-D246-BCD8-267010D02D76}" destId="{37152E73-835D-1E44-A21D-694C316DB472}" srcOrd="0" destOrd="0" presId="urn:microsoft.com/office/officeart/2005/8/layout/vProcess5"/>
    <dgm:cxn modelId="{61C53346-8250-8A46-94ED-70892EAD9E8F}" type="presOf" srcId="{A3D2885E-D76D-468F-938B-C5F0678E0E44}" destId="{DA64B090-5944-9F44-A8D4-307C1DCCC305}" srcOrd="0" destOrd="0" presId="urn:microsoft.com/office/officeart/2005/8/layout/vProcess5"/>
    <dgm:cxn modelId="{919F8A5D-6585-463E-BD24-D090DCC2A280}" srcId="{69BF9569-FC92-4656-A871-8E63AF0374B5}" destId="{A3D2885E-D76D-468F-938B-C5F0678E0E44}" srcOrd="1" destOrd="0" parTransId="{9C2F54E5-0444-4180-8B33-14EEF322AA67}" sibTransId="{7E913DB0-8656-43F2-8363-48EB751555F0}"/>
    <dgm:cxn modelId="{2A8D4E7A-9647-FD43-99C9-CF7E1A42EB0D}" type="presOf" srcId="{A3D2885E-D76D-468F-938B-C5F0678E0E44}" destId="{980CECC9-A107-6344-8F36-DDA273EEE1EC}" srcOrd="1" destOrd="0" presId="urn:microsoft.com/office/officeart/2005/8/layout/vProcess5"/>
    <dgm:cxn modelId="{0E10A590-EE52-0E4B-8EB2-DFBA08C81D31}" type="presOf" srcId="{69BF9569-FC92-4656-A871-8E63AF0374B5}" destId="{F1B1D6DE-99BD-4242-8DF7-228EFEA15E13}" srcOrd="0" destOrd="0" presId="urn:microsoft.com/office/officeart/2005/8/layout/vProcess5"/>
    <dgm:cxn modelId="{2BCAC09A-5D20-0F43-9C2B-B7E1C3C5C34F}" srcId="{69BF9569-FC92-4656-A871-8E63AF0374B5}" destId="{765C8C03-4E0E-D246-BCD8-267010D02D76}" srcOrd="2" destOrd="0" parTransId="{F9491959-16AA-3943-891F-29039150443E}" sibTransId="{D2EE2B6E-DF02-234D-8106-6D278ADB0C9F}"/>
    <dgm:cxn modelId="{EB345FCB-E8F0-4E4F-BAF2-5F5B8DB3EAFF}" type="presOf" srcId="{211D42DE-A650-4B30-93C3-05B507854DA7}" destId="{338519B9-7E9E-894E-B29C-8ADF1AE15378}" srcOrd="0" destOrd="0" presId="urn:microsoft.com/office/officeart/2005/8/layout/vProcess5"/>
    <dgm:cxn modelId="{4ACD07D6-AFC9-0B40-816A-C0EE1CBDF040}" type="presOf" srcId="{7E913DB0-8656-43F2-8363-48EB751555F0}" destId="{F263190F-9A58-7E4D-A647-1EB875C7B7BF}" srcOrd="0" destOrd="0" presId="urn:microsoft.com/office/officeart/2005/8/layout/vProcess5"/>
    <dgm:cxn modelId="{BBD488D8-EBF4-4EA2-8D1E-9FB921253BE5}" srcId="{69BF9569-FC92-4656-A871-8E63AF0374B5}" destId="{211D42DE-A650-4B30-93C3-05B507854DA7}" srcOrd="0" destOrd="0" parTransId="{A3DA822E-FAA1-4E75-B912-B0109A32FF5B}" sibTransId="{C5E5C6F1-FEEB-4FCA-86AC-6E7BF9C4C2C1}"/>
    <dgm:cxn modelId="{CB6CE383-09AB-544F-832A-E293723A35F8}" type="presParOf" srcId="{F1B1D6DE-99BD-4242-8DF7-228EFEA15E13}" destId="{628B1139-D3C4-674C-AFF4-87868FF8D3F8}" srcOrd="0" destOrd="0" presId="urn:microsoft.com/office/officeart/2005/8/layout/vProcess5"/>
    <dgm:cxn modelId="{3EAF0C49-7AFD-F64D-8F6D-B949F65164C5}" type="presParOf" srcId="{F1B1D6DE-99BD-4242-8DF7-228EFEA15E13}" destId="{338519B9-7E9E-894E-B29C-8ADF1AE15378}" srcOrd="1" destOrd="0" presId="urn:microsoft.com/office/officeart/2005/8/layout/vProcess5"/>
    <dgm:cxn modelId="{E56AA5E2-C486-084E-A330-2F1FE46315E5}" type="presParOf" srcId="{F1B1D6DE-99BD-4242-8DF7-228EFEA15E13}" destId="{DA64B090-5944-9F44-A8D4-307C1DCCC305}" srcOrd="2" destOrd="0" presId="urn:microsoft.com/office/officeart/2005/8/layout/vProcess5"/>
    <dgm:cxn modelId="{E7E48958-6413-1843-A949-F8FC977CE132}" type="presParOf" srcId="{F1B1D6DE-99BD-4242-8DF7-228EFEA15E13}" destId="{37152E73-835D-1E44-A21D-694C316DB472}" srcOrd="3" destOrd="0" presId="urn:microsoft.com/office/officeart/2005/8/layout/vProcess5"/>
    <dgm:cxn modelId="{F67CB5B6-5FB8-6A42-B3C8-3F24F9091EF9}" type="presParOf" srcId="{F1B1D6DE-99BD-4242-8DF7-228EFEA15E13}" destId="{1C2AE471-69A6-C845-9C90-48D95CEEF100}" srcOrd="4" destOrd="0" presId="urn:microsoft.com/office/officeart/2005/8/layout/vProcess5"/>
    <dgm:cxn modelId="{9DF603D5-3819-534E-8531-EA93723E98CC}" type="presParOf" srcId="{F1B1D6DE-99BD-4242-8DF7-228EFEA15E13}" destId="{F263190F-9A58-7E4D-A647-1EB875C7B7BF}" srcOrd="5" destOrd="0" presId="urn:microsoft.com/office/officeart/2005/8/layout/vProcess5"/>
    <dgm:cxn modelId="{7157A73E-4436-F244-B52B-937F611D769D}" type="presParOf" srcId="{F1B1D6DE-99BD-4242-8DF7-228EFEA15E13}" destId="{72E1D6B6-FB75-0B48-A5CD-450494B2908C}" srcOrd="6" destOrd="0" presId="urn:microsoft.com/office/officeart/2005/8/layout/vProcess5"/>
    <dgm:cxn modelId="{91F3E6CD-4744-2F48-A469-AC9427155E73}" type="presParOf" srcId="{F1B1D6DE-99BD-4242-8DF7-228EFEA15E13}" destId="{980CECC9-A107-6344-8F36-DDA273EEE1EC}" srcOrd="7" destOrd="0" presId="urn:microsoft.com/office/officeart/2005/8/layout/vProcess5"/>
    <dgm:cxn modelId="{C6140747-CAF5-1B46-94EC-2F77F341E598}" type="presParOf" srcId="{F1B1D6DE-99BD-4242-8DF7-228EFEA15E13}" destId="{8767FE58-9AB5-6A41-AE80-A65826C85B5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D65C72-AA54-634F-9F92-011DB06C367C}"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E1D6990D-7E94-DF49-B395-4A376C4BCC60}">
      <dgm:prSet/>
      <dgm:spPr>
        <a:solidFill>
          <a:schemeClr val="tx1"/>
        </a:solidFill>
      </dgm:spPr>
      <dgm:t>
        <a:bodyPr/>
        <a:lstStyle/>
        <a:p>
          <a:r>
            <a:rPr lang="en-US" b="1" dirty="0">
              <a:latin typeface="Arial" panose="020B0604020202020204" pitchFamily="34" charset="0"/>
              <a:cs typeface="Arial" panose="020B0604020202020204" pitchFamily="34" charset="0"/>
            </a:rPr>
            <a:t>Often it is a young child that is coerced and manipulated to carry out the crime on behalf of the gang.</a:t>
          </a:r>
          <a:endParaRPr lang="en-GB" dirty="0">
            <a:latin typeface="Arial" panose="020B0604020202020204" pitchFamily="34" charset="0"/>
            <a:cs typeface="Arial" panose="020B0604020202020204" pitchFamily="34" charset="0"/>
          </a:endParaRPr>
        </a:p>
      </dgm:t>
    </dgm:pt>
    <dgm:pt modelId="{D38BBB44-25BD-6F4F-AA0B-171F0ED41F5E}" type="parTrans" cxnId="{3C9D48DE-F74D-AF47-A88C-A9135D448D64}">
      <dgm:prSet/>
      <dgm:spPr/>
      <dgm:t>
        <a:bodyPr/>
        <a:lstStyle/>
        <a:p>
          <a:endParaRPr lang="en-GB"/>
        </a:p>
      </dgm:t>
    </dgm:pt>
    <dgm:pt modelId="{86FAD0CC-F28C-E04E-A75F-C6DC7823E41E}" type="sibTrans" cxnId="{3C9D48DE-F74D-AF47-A88C-A9135D448D64}">
      <dgm:prSet/>
      <dgm:spPr/>
      <dgm:t>
        <a:bodyPr/>
        <a:lstStyle/>
        <a:p>
          <a:endParaRPr lang="en-GB"/>
        </a:p>
      </dgm:t>
    </dgm:pt>
    <dgm:pt modelId="{FC1C806B-DD3A-E148-84D3-E16333855480}">
      <dgm:prSet/>
      <dgm:spPr>
        <a:solidFill>
          <a:schemeClr val="tx1"/>
        </a:solidFill>
      </dgm:spPr>
      <dgm:t>
        <a:bodyPr/>
        <a:lstStyle/>
        <a:p>
          <a:r>
            <a:rPr lang="en-US" b="1" dirty="0">
              <a:latin typeface="Arial" panose="020B0604020202020204" pitchFamily="34" charset="0"/>
              <a:cs typeface="Arial" panose="020B0604020202020204" pitchFamily="34" charset="0"/>
            </a:rPr>
            <a:t>By grooming the vulnerable child or adult with promises of rewards such as wealth.</a:t>
          </a:r>
          <a:endParaRPr lang="en-GB" dirty="0">
            <a:latin typeface="Arial" panose="020B0604020202020204" pitchFamily="34" charset="0"/>
            <a:cs typeface="Arial" panose="020B0604020202020204" pitchFamily="34" charset="0"/>
          </a:endParaRPr>
        </a:p>
      </dgm:t>
    </dgm:pt>
    <dgm:pt modelId="{1462873B-7BEC-F44F-80B0-8FC4DB7B0B94}" type="parTrans" cxnId="{2242C26F-2950-7E4A-B400-204211FE686B}">
      <dgm:prSet/>
      <dgm:spPr/>
      <dgm:t>
        <a:bodyPr/>
        <a:lstStyle/>
        <a:p>
          <a:endParaRPr lang="en-GB"/>
        </a:p>
      </dgm:t>
    </dgm:pt>
    <dgm:pt modelId="{4543144D-4D4E-9F4E-AA58-2D74D656DD28}" type="sibTrans" cxnId="{2242C26F-2950-7E4A-B400-204211FE686B}">
      <dgm:prSet/>
      <dgm:spPr/>
      <dgm:t>
        <a:bodyPr/>
        <a:lstStyle/>
        <a:p>
          <a:endParaRPr lang="en-GB"/>
        </a:p>
      </dgm:t>
    </dgm:pt>
    <dgm:pt modelId="{19073BDF-91FF-2C4C-8148-770986E6E79C}">
      <dgm:prSet/>
      <dgm:spPr>
        <a:solidFill>
          <a:schemeClr val="tx1"/>
        </a:solidFill>
      </dgm:spPr>
      <dgm:t>
        <a:bodyPr/>
        <a:lstStyle/>
        <a:p>
          <a:r>
            <a:rPr lang="en-US" b="1" dirty="0">
              <a:latin typeface="Arial" panose="020B0604020202020204" pitchFamily="34" charset="0"/>
              <a:cs typeface="Arial" panose="020B0604020202020204" pitchFamily="34" charset="0"/>
            </a:rPr>
            <a:t>The criminals look primarily for vulnerable individuals who is not known to authorities.</a:t>
          </a:r>
          <a:endParaRPr lang="en-GB" dirty="0">
            <a:latin typeface="Arial" panose="020B0604020202020204" pitchFamily="34" charset="0"/>
            <a:cs typeface="Arial" panose="020B0604020202020204" pitchFamily="34" charset="0"/>
          </a:endParaRPr>
        </a:p>
      </dgm:t>
    </dgm:pt>
    <dgm:pt modelId="{A0745CFE-392F-8443-9069-BFF8C3646B3E}" type="parTrans" cxnId="{DF820571-46F4-944E-92BE-E3D47FCC53C0}">
      <dgm:prSet/>
      <dgm:spPr/>
      <dgm:t>
        <a:bodyPr/>
        <a:lstStyle/>
        <a:p>
          <a:endParaRPr lang="en-GB"/>
        </a:p>
      </dgm:t>
    </dgm:pt>
    <dgm:pt modelId="{222A1DF8-BA7F-9141-B69D-A0EDEF42773E}" type="sibTrans" cxnId="{DF820571-46F4-944E-92BE-E3D47FCC53C0}">
      <dgm:prSet/>
      <dgm:spPr/>
      <dgm:t>
        <a:bodyPr/>
        <a:lstStyle/>
        <a:p>
          <a:endParaRPr lang="en-GB"/>
        </a:p>
      </dgm:t>
    </dgm:pt>
    <dgm:pt modelId="{25A0AC48-45AA-5B4C-B4EC-90D7ACFF8E0B}" type="pres">
      <dgm:prSet presAssocID="{DCD65C72-AA54-634F-9F92-011DB06C367C}" presName="linearFlow" presStyleCnt="0">
        <dgm:presLayoutVars>
          <dgm:dir/>
          <dgm:resizeHandles val="exact"/>
        </dgm:presLayoutVars>
      </dgm:prSet>
      <dgm:spPr/>
    </dgm:pt>
    <dgm:pt modelId="{C147D983-9CC7-C44F-B72A-917178563B7C}" type="pres">
      <dgm:prSet presAssocID="{E1D6990D-7E94-DF49-B395-4A376C4BCC60}" presName="composite" presStyleCnt="0"/>
      <dgm:spPr/>
    </dgm:pt>
    <dgm:pt modelId="{EAF7373C-D51C-464D-AABD-57A68DDE9512}" type="pres">
      <dgm:prSet presAssocID="{E1D6990D-7E94-DF49-B395-4A376C4BCC60}" presName="imgShp" presStyleLbl="fgImgPlace1" presStyleIdx="0" presStyleCnt="3"/>
      <dgm:spPr>
        <a:solidFill>
          <a:schemeClr val="tx1"/>
        </a:solidFill>
      </dgm:spPr>
      <dgm:extLst>
        <a:ext uri="{E40237B7-FDA0-4F09-8148-C483321AD2D9}">
          <dgm14:cNvPr xmlns:dgm14="http://schemas.microsoft.com/office/drawing/2010/diagram" id="0" name="" descr="Smart Phone with solid fill"/>
        </a:ext>
      </dgm:extLst>
    </dgm:pt>
    <dgm:pt modelId="{F0F9EB38-CA18-714A-AB71-424206053606}" type="pres">
      <dgm:prSet presAssocID="{E1D6990D-7E94-DF49-B395-4A376C4BCC60}" presName="txShp" presStyleLbl="node1" presStyleIdx="0" presStyleCnt="3">
        <dgm:presLayoutVars>
          <dgm:bulletEnabled val="1"/>
        </dgm:presLayoutVars>
      </dgm:prSet>
      <dgm:spPr/>
    </dgm:pt>
    <dgm:pt modelId="{ACA078AC-81FF-DB4C-B623-2400BD7654F0}" type="pres">
      <dgm:prSet presAssocID="{86FAD0CC-F28C-E04E-A75F-C6DC7823E41E}" presName="spacing" presStyleCnt="0"/>
      <dgm:spPr/>
    </dgm:pt>
    <dgm:pt modelId="{6BA85084-E79B-3443-AE39-215BAE7E85BC}" type="pres">
      <dgm:prSet presAssocID="{FC1C806B-DD3A-E148-84D3-E16333855480}" presName="composite" presStyleCnt="0"/>
      <dgm:spPr/>
    </dgm:pt>
    <dgm:pt modelId="{9EE25E24-9800-7E4B-859A-1AE35B3CACBB}" type="pres">
      <dgm:prSet presAssocID="{FC1C806B-DD3A-E148-84D3-E16333855480}" presName="imgShp" presStyleLbl="fgImgPlace1" presStyleIdx="1" presStyleCnt="3"/>
      <dgm:spPr>
        <a:solidFill>
          <a:schemeClr val="tx1"/>
        </a:solidFill>
      </dgm:spPr>
    </dgm:pt>
    <dgm:pt modelId="{C8F9F88A-BB4F-054A-8D10-77C1C6A585F6}" type="pres">
      <dgm:prSet presAssocID="{FC1C806B-DD3A-E148-84D3-E16333855480}" presName="txShp" presStyleLbl="node1" presStyleIdx="1" presStyleCnt="3">
        <dgm:presLayoutVars>
          <dgm:bulletEnabled val="1"/>
        </dgm:presLayoutVars>
      </dgm:prSet>
      <dgm:spPr/>
    </dgm:pt>
    <dgm:pt modelId="{FC8A6EEB-1A80-D74A-A676-B3C9394CB0C1}" type="pres">
      <dgm:prSet presAssocID="{4543144D-4D4E-9F4E-AA58-2D74D656DD28}" presName="spacing" presStyleCnt="0"/>
      <dgm:spPr/>
    </dgm:pt>
    <dgm:pt modelId="{DD21CF5E-DEA1-E144-830A-33BF9D2B154D}" type="pres">
      <dgm:prSet presAssocID="{19073BDF-91FF-2C4C-8148-770986E6E79C}" presName="composite" presStyleCnt="0"/>
      <dgm:spPr/>
    </dgm:pt>
    <dgm:pt modelId="{0D0E3542-C670-D548-8602-30147A846708}" type="pres">
      <dgm:prSet presAssocID="{19073BDF-91FF-2C4C-8148-770986E6E79C}" presName="imgShp" presStyleLbl="fgImgPlace1" presStyleIdx="2" presStyleCnt="3"/>
      <dgm:spPr>
        <a:solidFill>
          <a:schemeClr val="tx1"/>
        </a:solidFill>
      </dgm:spPr>
    </dgm:pt>
    <dgm:pt modelId="{D4026939-D9D5-7446-BA54-F570EC5EB2A0}" type="pres">
      <dgm:prSet presAssocID="{19073BDF-91FF-2C4C-8148-770986E6E79C}" presName="txShp" presStyleLbl="node1" presStyleIdx="2" presStyleCnt="3">
        <dgm:presLayoutVars>
          <dgm:bulletEnabled val="1"/>
        </dgm:presLayoutVars>
      </dgm:prSet>
      <dgm:spPr/>
    </dgm:pt>
  </dgm:ptLst>
  <dgm:cxnLst>
    <dgm:cxn modelId="{B4ABD912-F93B-C845-B69F-CF2BF124F60D}" type="presOf" srcId="{DCD65C72-AA54-634F-9F92-011DB06C367C}" destId="{25A0AC48-45AA-5B4C-B4EC-90D7ACFF8E0B}" srcOrd="0" destOrd="0" presId="urn:microsoft.com/office/officeart/2005/8/layout/vList3"/>
    <dgm:cxn modelId="{5D90DE6E-966B-AE43-9749-DF4A7DB7686D}" type="presOf" srcId="{E1D6990D-7E94-DF49-B395-4A376C4BCC60}" destId="{F0F9EB38-CA18-714A-AB71-424206053606}" srcOrd="0" destOrd="0" presId="urn:microsoft.com/office/officeart/2005/8/layout/vList3"/>
    <dgm:cxn modelId="{2242C26F-2950-7E4A-B400-204211FE686B}" srcId="{DCD65C72-AA54-634F-9F92-011DB06C367C}" destId="{FC1C806B-DD3A-E148-84D3-E16333855480}" srcOrd="1" destOrd="0" parTransId="{1462873B-7BEC-F44F-80B0-8FC4DB7B0B94}" sibTransId="{4543144D-4D4E-9F4E-AA58-2D74D656DD28}"/>
    <dgm:cxn modelId="{DF820571-46F4-944E-92BE-E3D47FCC53C0}" srcId="{DCD65C72-AA54-634F-9F92-011DB06C367C}" destId="{19073BDF-91FF-2C4C-8148-770986E6E79C}" srcOrd="2" destOrd="0" parTransId="{A0745CFE-392F-8443-9069-BFF8C3646B3E}" sibTransId="{222A1DF8-BA7F-9141-B69D-A0EDEF42773E}"/>
    <dgm:cxn modelId="{0D4D3B91-D8C6-E24E-9DF3-3AD90BBEA7BA}" type="presOf" srcId="{FC1C806B-DD3A-E148-84D3-E16333855480}" destId="{C8F9F88A-BB4F-054A-8D10-77C1C6A585F6}" srcOrd="0" destOrd="0" presId="urn:microsoft.com/office/officeart/2005/8/layout/vList3"/>
    <dgm:cxn modelId="{04C3E1C5-DBB5-104B-8EA6-B43810F400ED}" type="presOf" srcId="{19073BDF-91FF-2C4C-8148-770986E6E79C}" destId="{D4026939-D9D5-7446-BA54-F570EC5EB2A0}" srcOrd="0" destOrd="0" presId="urn:microsoft.com/office/officeart/2005/8/layout/vList3"/>
    <dgm:cxn modelId="{3C9D48DE-F74D-AF47-A88C-A9135D448D64}" srcId="{DCD65C72-AA54-634F-9F92-011DB06C367C}" destId="{E1D6990D-7E94-DF49-B395-4A376C4BCC60}" srcOrd="0" destOrd="0" parTransId="{D38BBB44-25BD-6F4F-AA0B-171F0ED41F5E}" sibTransId="{86FAD0CC-F28C-E04E-A75F-C6DC7823E41E}"/>
    <dgm:cxn modelId="{F29023E5-2026-A841-AD40-4F40C036F59F}" type="presParOf" srcId="{25A0AC48-45AA-5B4C-B4EC-90D7ACFF8E0B}" destId="{C147D983-9CC7-C44F-B72A-917178563B7C}" srcOrd="0" destOrd="0" presId="urn:microsoft.com/office/officeart/2005/8/layout/vList3"/>
    <dgm:cxn modelId="{2F28D6EB-92B4-A348-803E-DC9923CBF3CC}" type="presParOf" srcId="{C147D983-9CC7-C44F-B72A-917178563B7C}" destId="{EAF7373C-D51C-464D-AABD-57A68DDE9512}" srcOrd="0" destOrd="0" presId="urn:microsoft.com/office/officeart/2005/8/layout/vList3"/>
    <dgm:cxn modelId="{24EEC764-FA35-144C-AC71-D6616B753816}" type="presParOf" srcId="{C147D983-9CC7-C44F-B72A-917178563B7C}" destId="{F0F9EB38-CA18-714A-AB71-424206053606}" srcOrd="1" destOrd="0" presId="urn:microsoft.com/office/officeart/2005/8/layout/vList3"/>
    <dgm:cxn modelId="{BD7F44FE-055D-F648-A906-DF4DE4F7E0AE}" type="presParOf" srcId="{25A0AC48-45AA-5B4C-B4EC-90D7ACFF8E0B}" destId="{ACA078AC-81FF-DB4C-B623-2400BD7654F0}" srcOrd="1" destOrd="0" presId="urn:microsoft.com/office/officeart/2005/8/layout/vList3"/>
    <dgm:cxn modelId="{B6AA99E5-5DA6-9F47-BF6D-B8353FFFA3A2}" type="presParOf" srcId="{25A0AC48-45AA-5B4C-B4EC-90D7ACFF8E0B}" destId="{6BA85084-E79B-3443-AE39-215BAE7E85BC}" srcOrd="2" destOrd="0" presId="urn:microsoft.com/office/officeart/2005/8/layout/vList3"/>
    <dgm:cxn modelId="{1120CA9C-BA02-B447-AD37-B11F17DBD5D7}" type="presParOf" srcId="{6BA85084-E79B-3443-AE39-215BAE7E85BC}" destId="{9EE25E24-9800-7E4B-859A-1AE35B3CACBB}" srcOrd="0" destOrd="0" presId="urn:microsoft.com/office/officeart/2005/8/layout/vList3"/>
    <dgm:cxn modelId="{1DE0DC98-E2A5-BD42-976B-AECA8AD4E844}" type="presParOf" srcId="{6BA85084-E79B-3443-AE39-215BAE7E85BC}" destId="{C8F9F88A-BB4F-054A-8D10-77C1C6A585F6}" srcOrd="1" destOrd="0" presId="urn:microsoft.com/office/officeart/2005/8/layout/vList3"/>
    <dgm:cxn modelId="{E56015C0-0110-5449-BE21-3EB7A5305A51}" type="presParOf" srcId="{25A0AC48-45AA-5B4C-B4EC-90D7ACFF8E0B}" destId="{FC8A6EEB-1A80-D74A-A676-B3C9394CB0C1}" srcOrd="3" destOrd="0" presId="urn:microsoft.com/office/officeart/2005/8/layout/vList3"/>
    <dgm:cxn modelId="{CC99386F-C73F-7246-B1DE-896D2512E5A9}" type="presParOf" srcId="{25A0AC48-45AA-5B4C-B4EC-90D7ACFF8E0B}" destId="{DD21CF5E-DEA1-E144-830A-33BF9D2B154D}" srcOrd="4" destOrd="0" presId="urn:microsoft.com/office/officeart/2005/8/layout/vList3"/>
    <dgm:cxn modelId="{3BBBE1F1-51E3-1A44-9415-C145923B8322}" type="presParOf" srcId="{DD21CF5E-DEA1-E144-830A-33BF9D2B154D}" destId="{0D0E3542-C670-D548-8602-30147A846708}" srcOrd="0" destOrd="0" presId="urn:microsoft.com/office/officeart/2005/8/layout/vList3"/>
    <dgm:cxn modelId="{63BF576F-9521-824B-A197-A175DE444D75}" type="presParOf" srcId="{DD21CF5E-DEA1-E144-830A-33BF9D2B154D}" destId="{D4026939-D9D5-7446-BA54-F570EC5EB2A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BF9569-FC92-4656-A871-8E63AF0374B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DDBE7290-79B8-CD47-AA1F-C9DE545782A5}">
      <dgm:prSet custT="1"/>
      <dgm:spPr>
        <a:solidFill>
          <a:schemeClr val="tx1"/>
        </a:solidFill>
      </dgm:spPr>
      <dgm:t>
        <a:bodyPr/>
        <a:lstStyle/>
        <a:p>
          <a:pPr algn="ctr"/>
          <a:r>
            <a:rPr lang="en-GB" sz="2000" b="1" dirty="0">
              <a:latin typeface="Arial" panose="020B0604020202020204" pitchFamily="34" charset="0"/>
              <a:cs typeface="Arial" panose="020B0604020202020204" pitchFamily="34" charset="0"/>
            </a:rPr>
            <a:t> Age is a factor making them vulnerable due to their young age. Often targeted due to the gangs being able to manipulate and coerce them into taking part in their drug supplying operation. </a:t>
          </a:r>
        </a:p>
      </dgm:t>
    </dgm:pt>
    <dgm:pt modelId="{42A724DB-4D94-A14C-AB4E-4CA14A772BDD}" type="parTrans" cxnId="{98C40150-B066-724C-929F-4B535B12F544}">
      <dgm:prSet/>
      <dgm:spPr/>
      <dgm:t>
        <a:bodyPr/>
        <a:lstStyle/>
        <a:p>
          <a:endParaRPr lang="en-GB"/>
        </a:p>
      </dgm:t>
    </dgm:pt>
    <dgm:pt modelId="{EED7CE97-324F-C345-B3B9-7488A3E768DD}" type="sibTrans" cxnId="{98C40150-B066-724C-929F-4B535B12F544}">
      <dgm:prSet/>
      <dgm:spPr>
        <a:solidFill>
          <a:schemeClr val="tx2">
            <a:alpha val="90000"/>
          </a:schemeClr>
        </a:solidFill>
      </dgm:spPr>
      <dgm:t>
        <a:bodyPr/>
        <a:lstStyle/>
        <a:p>
          <a:endParaRPr lang="en-GB"/>
        </a:p>
      </dgm:t>
    </dgm:pt>
    <dgm:pt modelId="{51C68CF8-86B0-0341-93AB-699BE0DEFCBA}">
      <dgm:prSet custT="1"/>
      <dgm:spPr>
        <a:solidFill>
          <a:schemeClr val="tx1"/>
        </a:solidFill>
      </dgm:spPr>
      <dgm:t>
        <a:bodyPr/>
        <a:lstStyle/>
        <a:p>
          <a:pPr algn="ctr"/>
          <a:r>
            <a:rPr lang="en-GB" sz="2000" b="1" dirty="0">
              <a:latin typeface="Arial" panose="020B0604020202020204" pitchFamily="34" charset="0"/>
              <a:cs typeface="Arial" panose="020B0604020202020204" pitchFamily="34" charset="0"/>
            </a:rPr>
            <a:t>Adverse community environments are considered factors which can hinder an individual’s development or even possibly highlight a pathway to negative outcomes.</a:t>
          </a:r>
        </a:p>
      </dgm:t>
    </dgm:pt>
    <dgm:pt modelId="{A0AB4304-8B8C-6146-8697-9B2B0679C40B}" type="parTrans" cxnId="{B8DFD873-F993-AA48-AF15-EF1807767E3E}">
      <dgm:prSet/>
      <dgm:spPr/>
      <dgm:t>
        <a:bodyPr/>
        <a:lstStyle/>
        <a:p>
          <a:endParaRPr lang="en-GB"/>
        </a:p>
      </dgm:t>
    </dgm:pt>
    <dgm:pt modelId="{207CCB1F-E480-0B4A-8899-C062358A7C1A}" type="sibTrans" cxnId="{B8DFD873-F993-AA48-AF15-EF1807767E3E}">
      <dgm:prSet/>
      <dgm:spPr>
        <a:solidFill>
          <a:schemeClr val="tx2">
            <a:alpha val="90000"/>
          </a:schemeClr>
        </a:solidFill>
      </dgm:spPr>
      <dgm:t>
        <a:bodyPr/>
        <a:lstStyle/>
        <a:p>
          <a:endParaRPr lang="en-GB"/>
        </a:p>
      </dgm:t>
    </dgm:pt>
    <dgm:pt modelId="{68707224-C4E4-144E-B25B-DFFCD5C13ECF}">
      <dgm:prSet custT="1"/>
      <dgm:spPr>
        <a:solidFill>
          <a:schemeClr val="tx1"/>
        </a:solidFill>
      </dgm:spPr>
      <dgm:t>
        <a:bodyPr/>
        <a:lstStyle/>
        <a:p>
          <a:pPr algn="ctr"/>
          <a:r>
            <a:rPr lang="en-GB" sz="2000" b="1" dirty="0">
              <a:latin typeface="Arial" panose="020B0604020202020204" pitchFamily="34" charset="0"/>
              <a:cs typeface="Arial" panose="020B0604020202020204" pitchFamily="34" charset="0"/>
            </a:rPr>
            <a:t>These can include poverty, poor housing, discrimination. </a:t>
          </a:r>
        </a:p>
      </dgm:t>
    </dgm:pt>
    <dgm:pt modelId="{C18B3B03-9DEC-804A-AD9E-931DF69B3420}" type="parTrans" cxnId="{8C6148CA-6D5C-1142-9D7F-C7BDE7EAD2CB}">
      <dgm:prSet/>
      <dgm:spPr/>
      <dgm:t>
        <a:bodyPr/>
        <a:lstStyle/>
        <a:p>
          <a:endParaRPr lang="en-GB"/>
        </a:p>
      </dgm:t>
    </dgm:pt>
    <dgm:pt modelId="{2AD98B22-7039-864D-8487-1E80FECDDA73}" type="sibTrans" cxnId="{8C6148CA-6D5C-1142-9D7F-C7BDE7EAD2CB}">
      <dgm:prSet/>
      <dgm:spPr/>
      <dgm:t>
        <a:bodyPr/>
        <a:lstStyle/>
        <a:p>
          <a:endParaRPr lang="en-GB"/>
        </a:p>
      </dgm:t>
    </dgm:pt>
    <dgm:pt modelId="{F1B1D6DE-99BD-4242-8DF7-228EFEA15E13}" type="pres">
      <dgm:prSet presAssocID="{69BF9569-FC92-4656-A871-8E63AF0374B5}" presName="outerComposite" presStyleCnt="0">
        <dgm:presLayoutVars>
          <dgm:chMax val="5"/>
          <dgm:dir/>
          <dgm:resizeHandles val="exact"/>
        </dgm:presLayoutVars>
      </dgm:prSet>
      <dgm:spPr/>
    </dgm:pt>
    <dgm:pt modelId="{628B1139-D3C4-674C-AFF4-87868FF8D3F8}" type="pres">
      <dgm:prSet presAssocID="{69BF9569-FC92-4656-A871-8E63AF0374B5}" presName="dummyMaxCanvas" presStyleCnt="0">
        <dgm:presLayoutVars/>
      </dgm:prSet>
      <dgm:spPr/>
    </dgm:pt>
    <dgm:pt modelId="{5AC410B4-7105-6F45-92C6-411E522AF5F0}" type="pres">
      <dgm:prSet presAssocID="{69BF9569-FC92-4656-A871-8E63AF0374B5}" presName="ThreeNodes_1" presStyleLbl="node1" presStyleIdx="0" presStyleCnt="3">
        <dgm:presLayoutVars>
          <dgm:bulletEnabled val="1"/>
        </dgm:presLayoutVars>
      </dgm:prSet>
      <dgm:spPr/>
    </dgm:pt>
    <dgm:pt modelId="{016504AB-47DF-424B-AB1E-4C364B958043}" type="pres">
      <dgm:prSet presAssocID="{69BF9569-FC92-4656-A871-8E63AF0374B5}" presName="ThreeNodes_2" presStyleLbl="node1" presStyleIdx="1" presStyleCnt="3">
        <dgm:presLayoutVars>
          <dgm:bulletEnabled val="1"/>
        </dgm:presLayoutVars>
      </dgm:prSet>
      <dgm:spPr/>
    </dgm:pt>
    <dgm:pt modelId="{A75FAAFD-2461-474D-8FE9-17AD7477E911}" type="pres">
      <dgm:prSet presAssocID="{69BF9569-FC92-4656-A871-8E63AF0374B5}" presName="ThreeNodes_3" presStyleLbl="node1" presStyleIdx="2" presStyleCnt="3">
        <dgm:presLayoutVars>
          <dgm:bulletEnabled val="1"/>
        </dgm:presLayoutVars>
      </dgm:prSet>
      <dgm:spPr/>
    </dgm:pt>
    <dgm:pt modelId="{400FB396-E296-174E-86A7-81256131914E}" type="pres">
      <dgm:prSet presAssocID="{69BF9569-FC92-4656-A871-8E63AF0374B5}" presName="ThreeConn_1-2" presStyleLbl="fgAccFollowNode1" presStyleIdx="0" presStyleCnt="2">
        <dgm:presLayoutVars>
          <dgm:bulletEnabled val="1"/>
        </dgm:presLayoutVars>
      </dgm:prSet>
      <dgm:spPr/>
    </dgm:pt>
    <dgm:pt modelId="{DC8828C4-CAB9-7C42-8122-878A572BC132}" type="pres">
      <dgm:prSet presAssocID="{69BF9569-FC92-4656-A871-8E63AF0374B5}" presName="ThreeConn_2-3" presStyleLbl="fgAccFollowNode1" presStyleIdx="1" presStyleCnt="2">
        <dgm:presLayoutVars>
          <dgm:bulletEnabled val="1"/>
        </dgm:presLayoutVars>
      </dgm:prSet>
      <dgm:spPr/>
    </dgm:pt>
    <dgm:pt modelId="{6FC46F76-61B8-9749-87B6-35CB7ED66838}" type="pres">
      <dgm:prSet presAssocID="{69BF9569-FC92-4656-A871-8E63AF0374B5}" presName="ThreeNodes_1_text" presStyleLbl="node1" presStyleIdx="2" presStyleCnt="3">
        <dgm:presLayoutVars>
          <dgm:bulletEnabled val="1"/>
        </dgm:presLayoutVars>
      </dgm:prSet>
      <dgm:spPr/>
    </dgm:pt>
    <dgm:pt modelId="{6BCDBD69-78B9-D540-8642-D31D3CFFA6F0}" type="pres">
      <dgm:prSet presAssocID="{69BF9569-FC92-4656-A871-8E63AF0374B5}" presName="ThreeNodes_2_text" presStyleLbl="node1" presStyleIdx="2" presStyleCnt="3">
        <dgm:presLayoutVars>
          <dgm:bulletEnabled val="1"/>
        </dgm:presLayoutVars>
      </dgm:prSet>
      <dgm:spPr/>
    </dgm:pt>
    <dgm:pt modelId="{38D0B9B3-9212-244F-BDD7-26C8633EF197}" type="pres">
      <dgm:prSet presAssocID="{69BF9569-FC92-4656-A871-8E63AF0374B5}" presName="ThreeNodes_3_text" presStyleLbl="node1" presStyleIdx="2" presStyleCnt="3">
        <dgm:presLayoutVars>
          <dgm:bulletEnabled val="1"/>
        </dgm:presLayoutVars>
      </dgm:prSet>
      <dgm:spPr/>
    </dgm:pt>
  </dgm:ptLst>
  <dgm:cxnLst>
    <dgm:cxn modelId="{406A810B-E873-D747-BA89-FE7A9674F37D}" type="presOf" srcId="{68707224-C4E4-144E-B25B-DFFCD5C13ECF}" destId="{A75FAAFD-2461-474D-8FE9-17AD7477E911}" srcOrd="0" destOrd="0" presId="urn:microsoft.com/office/officeart/2005/8/layout/vProcess5"/>
    <dgm:cxn modelId="{D595321E-D068-D143-A35A-D9081C87125D}" type="presOf" srcId="{DDBE7290-79B8-CD47-AA1F-C9DE545782A5}" destId="{5AC410B4-7105-6F45-92C6-411E522AF5F0}" srcOrd="0" destOrd="0" presId="urn:microsoft.com/office/officeart/2005/8/layout/vProcess5"/>
    <dgm:cxn modelId="{5125E046-A35B-5B46-8B29-4D3040879B71}" type="presOf" srcId="{207CCB1F-E480-0B4A-8899-C062358A7C1A}" destId="{DC8828C4-CAB9-7C42-8122-878A572BC132}" srcOrd="0" destOrd="0" presId="urn:microsoft.com/office/officeart/2005/8/layout/vProcess5"/>
    <dgm:cxn modelId="{81722848-42EC-7047-AB41-AA4E6813C51B}" type="presOf" srcId="{EED7CE97-324F-C345-B3B9-7488A3E768DD}" destId="{400FB396-E296-174E-86A7-81256131914E}" srcOrd="0" destOrd="0" presId="urn:microsoft.com/office/officeart/2005/8/layout/vProcess5"/>
    <dgm:cxn modelId="{98C40150-B066-724C-929F-4B535B12F544}" srcId="{69BF9569-FC92-4656-A871-8E63AF0374B5}" destId="{DDBE7290-79B8-CD47-AA1F-C9DE545782A5}" srcOrd="0" destOrd="0" parTransId="{42A724DB-4D94-A14C-AB4E-4CA14A772BDD}" sibTransId="{EED7CE97-324F-C345-B3B9-7488A3E768DD}"/>
    <dgm:cxn modelId="{B8DFD873-F993-AA48-AF15-EF1807767E3E}" srcId="{69BF9569-FC92-4656-A871-8E63AF0374B5}" destId="{51C68CF8-86B0-0341-93AB-699BE0DEFCBA}" srcOrd="1" destOrd="0" parTransId="{A0AB4304-8B8C-6146-8697-9B2B0679C40B}" sibTransId="{207CCB1F-E480-0B4A-8899-C062358A7C1A}"/>
    <dgm:cxn modelId="{CACE5474-7FDD-B74F-A77C-78A4663BBB81}" type="presOf" srcId="{DDBE7290-79B8-CD47-AA1F-C9DE545782A5}" destId="{6FC46F76-61B8-9749-87B6-35CB7ED66838}" srcOrd="1" destOrd="0" presId="urn:microsoft.com/office/officeart/2005/8/layout/vProcess5"/>
    <dgm:cxn modelId="{10976B77-7BF6-F248-AEC5-E83C5895E122}" type="presOf" srcId="{68707224-C4E4-144E-B25B-DFFCD5C13ECF}" destId="{38D0B9B3-9212-244F-BDD7-26C8633EF197}" srcOrd="1" destOrd="0" presId="urn:microsoft.com/office/officeart/2005/8/layout/vProcess5"/>
    <dgm:cxn modelId="{A20FFF83-0677-3A49-B432-311C036CBDE4}" type="presOf" srcId="{51C68CF8-86B0-0341-93AB-699BE0DEFCBA}" destId="{6BCDBD69-78B9-D540-8642-D31D3CFFA6F0}" srcOrd="1" destOrd="0" presId="urn:microsoft.com/office/officeart/2005/8/layout/vProcess5"/>
    <dgm:cxn modelId="{0E10A590-EE52-0E4B-8EB2-DFBA08C81D31}" type="presOf" srcId="{69BF9569-FC92-4656-A871-8E63AF0374B5}" destId="{F1B1D6DE-99BD-4242-8DF7-228EFEA15E13}" srcOrd="0" destOrd="0" presId="urn:microsoft.com/office/officeart/2005/8/layout/vProcess5"/>
    <dgm:cxn modelId="{F92F32AC-FB1B-9A4A-88FF-010D10731F0D}" type="presOf" srcId="{51C68CF8-86B0-0341-93AB-699BE0DEFCBA}" destId="{016504AB-47DF-424B-AB1E-4C364B958043}" srcOrd="0" destOrd="0" presId="urn:microsoft.com/office/officeart/2005/8/layout/vProcess5"/>
    <dgm:cxn modelId="{8C6148CA-6D5C-1142-9D7F-C7BDE7EAD2CB}" srcId="{69BF9569-FC92-4656-A871-8E63AF0374B5}" destId="{68707224-C4E4-144E-B25B-DFFCD5C13ECF}" srcOrd="2" destOrd="0" parTransId="{C18B3B03-9DEC-804A-AD9E-931DF69B3420}" sibTransId="{2AD98B22-7039-864D-8487-1E80FECDDA73}"/>
    <dgm:cxn modelId="{CB6CE383-09AB-544F-832A-E293723A35F8}" type="presParOf" srcId="{F1B1D6DE-99BD-4242-8DF7-228EFEA15E13}" destId="{628B1139-D3C4-674C-AFF4-87868FF8D3F8}" srcOrd="0" destOrd="0" presId="urn:microsoft.com/office/officeart/2005/8/layout/vProcess5"/>
    <dgm:cxn modelId="{7E8C92A8-74FA-2049-9B0B-DAB965E087BB}" type="presParOf" srcId="{F1B1D6DE-99BD-4242-8DF7-228EFEA15E13}" destId="{5AC410B4-7105-6F45-92C6-411E522AF5F0}" srcOrd="1" destOrd="0" presId="urn:microsoft.com/office/officeart/2005/8/layout/vProcess5"/>
    <dgm:cxn modelId="{9B8BE125-6713-F246-8284-DA2EA9CB9832}" type="presParOf" srcId="{F1B1D6DE-99BD-4242-8DF7-228EFEA15E13}" destId="{016504AB-47DF-424B-AB1E-4C364B958043}" srcOrd="2" destOrd="0" presId="urn:microsoft.com/office/officeart/2005/8/layout/vProcess5"/>
    <dgm:cxn modelId="{024DEAA4-2481-0B45-A366-A0645A7FB663}" type="presParOf" srcId="{F1B1D6DE-99BD-4242-8DF7-228EFEA15E13}" destId="{A75FAAFD-2461-474D-8FE9-17AD7477E911}" srcOrd="3" destOrd="0" presId="urn:microsoft.com/office/officeart/2005/8/layout/vProcess5"/>
    <dgm:cxn modelId="{9B67DEFA-0DF3-1D49-B6F3-109FA380CAC5}" type="presParOf" srcId="{F1B1D6DE-99BD-4242-8DF7-228EFEA15E13}" destId="{400FB396-E296-174E-86A7-81256131914E}" srcOrd="4" destOrd="0" presId="urn:microsoft.com/office/officeart/2005/8/layout/vProcess5"/>
    <dgm:cxn modelId="{1F3E8086-3730-DF45-8848-DA1C65838CD3}" type="presParOf" srcId="{F1B1D6DE-99BD-4242-8DF7-228EFEA15E13}" destId="{DC8828C4-CAB9-7C42-8122-878A572BC132}" srcOrd="5" destOrd="0" presId="urn:microsoft.com/office/officeart/2005/8/layout/vProcess5"/>
    <dgm:cxn modelId="{4551E321-FCF2-0942-B109-9B53B754589B}" type="presParOf" srcId="{F1B1D6DE-99BD-4242-8DF7-228EFEA15E13}" destId="{6FC46F76-61B8-9749-87B6-35CB7ED66838}" srcOrd="6" destOrd="0" presId="urn:microsoft.com/office/officeart/2005/8/layout/vProcess5"/>
    <dgm:cxn modelId="{85069C94-B2C0-9249-BAB3-E3B4D8D49A2B}" type="presParOf" srcId="{F1B1D6DE-99BD-4242-8DF7-228EFEA15E13}" destId="{6BCDBD69-78B9-D540-8642-D31D3CFFA6F0}" srcOrd="7" destOrd="0" presId="urn:microsoft.com/office/officeart/2005/8/layout/vProcess5"/>
    <dgm:cxn modelId="{E5356261-BCC8-3644-A2C4-755BDBCE883C}" type="presParOf" srcId="{F1B1D6DE-99BD-4242-8DF7-228EFEA15E13}" destId="{38D0B9B3-9212-244F-BDD7-26C8633EF19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F5973-F674-BF45-A2EC-C7A49E6C3A3C}">
      <dsp:nvSpPr>
        <dsp:cNvPr id="0" name=""/>
        <dsp:cNvSpPr/>
      </dsp:nvSpPr>
      <dsp:spPr>
        <a:xfrm>
          <a:off x="0" y="396037"/>
          <a:ext cx="10982160" cy="554399"/>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E7D215-D3BE-F344-A5F3-98C33767A703}">
      <dsp:nvSpPr>
        <dsp:cNvPr id="0" name=""/>
        <dsp:cNvSpPr/>
      </dsp:nvSpPr>
      <dsp:spPr>
        <a:xfrm>
          <a:off x="549108" y="71317"/>
          <a:ext cx="7687512" cy="649440"/>
        </a:xfrm>
        <a:prstGeom prst="roundRect">
          <a:avLst/>
        </a:prstGeom>
        <a:solidFill>
          <a:schemeClr val="tx1"/>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570" tIns="0" rIns="290570" bIns="0" numCol="1" spcCol="1270" anchor="ctr" anchorCtr="0">
          <a:noAutofit/>
        </a:bodyPr>
        <a:lstStyle/>
        <a:p>
          <a:pPr marL="0" lvl="0" indent="0" algn="l" defTabSz="977900">
            <a:lnSpc>
              <a:spcPct val="90000"/>
            </a:lnSpc>
            <a:spcBef>
              <a:spcPct val="0"/>
            </a:spcBef>
            <a:spcAft>
              <a:spcPct val="35000"/>
            </a:spcAft>
            <a:buNone/>
          </a:pPr>
          <a:r>
            <a:rPr lang="en-US" sz="2200" b="1" kern="1200" dirty="0">
              <a:latin typeface="Arial Nova" panose="020B0504020202020204" pitchFamily="34" charset="0"/>
            </a:rPr>
            <a:t>A brief overview on County Lines.</a:t>
          </a:r>
          <a:endParaRPr lang="en-GB" sz="2200" b="1" kern="1200" dirty="0">
            <a:latin typeface="Arial Nova" panose="020B0504020202020204" pitchFamily="34" charset="0"/>
          </a:endParaRPr>
        </a:p>
      </dsp:txBody>
      <dsp:txXfrm>
        <a:off x="580811" y="103020"/>
        <a:ext cx="7624106" cy="586034"/>
      </dsp:txXfrm>
    </dsp:sp>
    <dsp:sp modelId="{A7B8A800-79B6-CF47-A384-6A053748B00D}">
      <dsp:nvSpPr>
        <dsp:cNvPr id="0" name=""/>
        <dsp:cNvSpPr/>
      </dsp:nvSpPr>
      <dsp:spPr>
        <a:xfrm>
          <a:off x="0" y="1393957"/>
          <a:ext cx="10982160" cy="554399"/>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57B05C-7FB2-E24C-9F74-5A60D4203E03}">
      <dsp:nvSpPr>
        <dsp:cNvPr id="0" name=""/>
        <dsp:cNvSpPr/>
      </dsp:nvSpPr>
      <dsp:spPr>
        <a:xfrm>
          <a:off x="549108" y="1069237"/>
          <a:ext cx="7687512" cy="649440"/>
        </a:xfrm>
        <a:prstGeom prst="roundRect">
          <a:avLst/>
        </a:prstGeom>
        <a:solidFill>
          <a:schemeClr val="tx1"/>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570" tIns="0" rIns="290570" bIns="0" numCol="1" spcCol="1270" anchor="ctr" anchorCtr="0">
          <a:noAutofit/>
        </a:bodyPr>
        <a:lstStyle/>
        <a:p>
          <a:pPr marL="0" lvl="0" indent="0" algn="l" defTabSz="977900">
            <a:lnSpc>
              <a:spcPct val="90000"/>
            </a:lnSpc>
            <a:spcBef>
              <a:spcPct val="0"/>
            </a:spcBef>
            <a:spcAft>
              <a:spcPct val="35000"/>
            </a:spcAft>
            <a:buNone/>
          </a:pPr>
          <a:r>
            <a:rPr lang="en-US" sz="2200" b="1" kern="1200" dirty="0">
              <a:latin typeface="Arial Nova" panose="020B0504020202020204" pitchFamily="34" charset="0"/>
            </a:rPr>
            <a:t>County Lines and Child Exploitation.</a:t>
          </a:r>
          <a:endParaRPr lang="en-GB" sz="2200" b="1" kern="1200" dirty="0">
            <a:latin typeface="Arial Nova" panose="020B0504020202020204" pitchFamily="34" charset="0"/>
          </a:endParaRPr>
        </a:p>
      </dsp:txBody>
      <dsp:txXfrm>
        <a:off x="580811" y="1100940"/>
        <a:ext cx="7624106" cy="586034"/>
      </dsp:txXfrm>
    </dsp:sp>
    <dsp:sp modelId="{FBC49C88-9966-3142-B7BE-AD56B26B9AA7}">
      <dsp:nvSpPr>
        <dsp:cNvPr id="0" name=""/>
        <dsp:cNvSpPr/>
      </dsp:nvSpPr>
      <dsp:spPr>
        <a:xfrm>
          <a:off x="0" y="2391877"/>
          <a:ext cx="10982160" cy="554399"/>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C29B71-F20E-6B4A-886B-404B2167397C}">
      <dsp:nvSpPr>
        <dsp:cNvPr id="0" name=""/>
        <dsp:cNvSpPr/>
      </dsp:nvSpPr>
      <dsp:spPr>
        <a:xfrm>
          <a:off x="549108" y="2067157"/>
          <a:ext cx="7687512" cy="649440"/>
        </a:xfrm>
        <a:prstGeom prst="roundRect">
          <a:avLst/>
        </a:prstGeom>
        <a:solidFill>
          <a:schemeClr val="tx1"/>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570" tIns="0" rIns="290570" bIns="0" numCol="1" spcCol="1270" anchor="ctr" anchorCtr="0">
          <a:noAutofit/>
        </a:bodyPr>
        <a:lstStyle/>
        <a:p>
          <a:pPr marL="0" lvl="0" indent="0" algn="l" defTabSz="977900">
            <a:lnSpc>
              <a:spcPct val="90000"/>
            </a:lnSpc>
            <a:spcBef>
              <a:spcPct val="0"/>
            </a:spcBef>
            <a:spcAft>
              <a:spcPct val="35000"/>
            </a:spcAft>
            <a:buNone/>
          </a:pPr>
          <a:r>
            <a:rPr lang="en-US" sz="2200" b="1" kern="1200" dirty="0">
              <a:latin typeface="Arial Nova" panose="020B0504020202020204" pitchFamily="34" charset="0"/>
            </a:rPr>
            <a:t>Intrinsic and Extrinsic Factors of Vulnerability.</a:t>
          </a:r>
          <a:endParaRPr lang="en-GB" sz="2200" b="1" kern="1200" dirty="0">
            <a:latin typeface="Arial Nova" panose="020B0504020202020204" pitchFamily="34" charset="0"/>
          </a:endParaRPr>
        </a:p>
      </dsp:txBody>
      <dsp:txXfrm>
        <a:off x="580811" y="2098860"/>
        <a:ext cx="7624106" cy="586034"/>
      </dsp:txXfrm>
    </dsp:sp>
    <dsp:sp modelId="{EB4F9249-C3E1-D94C-9814-EFFDDFC3B095}">
      <dsp:nvSpPr>
        <dsp:cNvPr id="0" name=""/>
        <dsp:cNvSpPr/>
      </dsp:nvSpPr>
      <dsp:spPr>
        <a:xfrm>
          <a:off x="0" y="3389797"/>
          <a:ext cx="10982160" cy="554399"/>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01DC98A-D9D3-8F4A-B810-8EF96709680C}">
      <dsp:nvSpPr>
        <dsp:cNvPr id="0" name=""/>
        <dsp:cNvSpPr/>
      </dsp:nvSpPr>
      <dsp:spPr>
        <a:xfrm>
          <a:off x="549108" y="3065077"/>
          <a:ext cx="7687512" cy="649440"/>
        </a:xfrm>
        <a:prstGeom prst="roundRect">
          <a:avLst/>
        </a:prstGeom>
        <a:solidFill>
          <a:schemeClr val="tx1"/>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570" tIns="0" rIns="290570" bIns="0" numCol="1" spcCol="1270" anchor="ctr" anchorCtr="0">
          <a:noAutofit/>
        </a:bodyPr>
        <a:lstStyle/>
        <a:p>
          <a:pPr marL="0" lvl="0" indent="0" algn="l" defTabSz="977900">
            <a:lnSpc>
              <a:spcPct val="90000"/>
            </a:lnSpc>
            <a:spcBef>
              <a:spcPct val="0"/>
            </a:spcBef>
            <a:spcAft>
              <a:spcPct val="35000"/>
            </a:spcAft>
            <a:buNone/>
          </a:pPr>
          <a:r>
            <a:rPr lang="en-US" sz="2200" b="1" kern="1200" dirty="0">
              <a:latin typeface="Arial Nova" panose="020B0504020202020204" pitchFamily="34" charset="0"/>
            </a:rPr>
            <a:t>Summary</a:t>
          </a:r>
          <a:endParaRPr lang="en-GB" sz="2200" b="1" kern="1200" dirty="0">
            <a:latin typeface="Arial Nova" panose="020B0504020202020204" pitchFamily="34" charset="0"/>
          </a:endParaRPr>
        </a:p>
      </dsp:txBody>
      <dsp:txXfrm>
        <a:off x="580811" y="3096780"/>
        <a:ext cx="7624106" cy="586034"/>
      </dsp:txXfrm>
    </dsp:sp>
    <dsp:sp modelId="{D12E1EE5-653C-A147-B02E-D69183DE7A2F}">
      <dsp:nvSpPr>
        <dsp:cNvPr id="0" name=""/>
        <dsp:cNvSpPr/>
      </dsp:nvSpPr>
      <dsp:spPr>
        <a:xfrm>
          <a:off x="0" y="4387717"/>
          <a:ext cx="10982160" cy="554399"/>
        </a:xfrm>
        <a:prstGeom prst="rect">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8D2D1DF-8F9D-A546-AD8B-8AABC86861BA}">
      <dsp:nvSpPr>
        <dsp:cNvPr id="0" name=""/>
        <dsp:cNvSpPr/>
      </dsp:nvSpPr>
      <dsp:spPr>
        <a:xfrm>
          <a:off x="549108" y="4062997"/>
          <a:ext cx="7687512" cy="649440"/>
        </a:xfrm>
        <a:prstGeom prst="roundRect">
          <a:avLst/>
        </a:prstGeom>
        <a:solidFill>
          <a:schemeClr val="tx1"/>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0570" tIns="0" rIns="290570" bIns="0" numCol="1" spcCol="1270" anchor="ctr" anchorCtr="0">
          <a:noAutofit/>
        </a:bodyPr>
        <a:lstStyle/>
        <a:p>
          <a:pPr marL="0" lvl="0" indent="0" algn="l" defTabSz="977900">
            <a:lnSpc>
              <a:spcPct val="90000"/>
            </a:lnSpc>
            <a:spcBef>
              <a:spcPct val="0"/>
            </a:spcBef>
            <a:spcAft>
              <a:spcPct val="35000"/>
            </a:spcAft>
            <a:buNone/>
          </a:pPr>
          <a:r>
            <a:rPr lang="en-US" sz="2200" b="1" kern="1200" dirty="0">
              <a:latin typeface="Arial Nova" panose="020B0504020202020204" pitchFamily="34" charset="0"/>
            </a:rPr>
            <a:t>References</a:t>
          </a:r>
          <a:endParaRPr lang="en-GB" sz="2200" b="1" kern="1200" dirty="0">
            <a:latin typeface="Arial Nova" panose="020B0504020202020204" pitchFamily="34" charset="0"/>
          </a:endParaRPr>
        </a:p>
      </dsp:txBody>
      <dsp:txXfrm>
        <a:off x="580811" y="4094700"/>
        <a:ext cx="7624106" cy="586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519B9-7E9E-894E-B29C-8ADF1AE15378}">
      <dsp:nvSpPr>
        <dsp:cNvPr id="0" name=""/>
        <dsp:cNvSpPr/>
      </dsp:nvSpPr>
      <dsp:spPr>
        <a:xfrm>
          <a:off x="0" y="0"/>
          <a:ext cx="9778519" cy="161255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panose="020B0604020202020204" pitchFamily="34" charset="0"/>
              <a:cs typeface="Arial" panose="020B0604020202020204" pitchFamily="34" charset="0"/>
            </a:rPr>
            <a:t>A ‘County Line’ is where an organised crime group run a drug dealing operation in a country location outside their usual urban operating area.</a:t>
          </a:r>
        </a:p>
      </dsp:txBody>
      <dsp:txXfrm>
        <a:off x="47230" y="47230"/>
        <a:ext cx="8038444" cy="1518096"/>
      </dsp:txXfrm>
    </dsp:sp>
    <dsp:sp modelId="{DA64B090-5944-9F44-A8D4-307C1DCCC305}">
      <dsp:nvSpPr>
        <dsp:cNvPr id="0" name=""/>
        <dsp:cNvSpPr/>
      </dsp:nvSpPr>
      <dsp:spPr>
        <a:xfrm>
          <a:off x="862810" y="1881316"/>
          <a:ext cx="9778519" cy="161255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panose="020B0604020202020204" pitchFamily="34" charset="0"/>
              <a:cs typeface="Arial" panose="020B0604020202020204" pitchFamily="34" charset="0"/>
            </a:rPr>
            <a:t>Criminal groups often referred to as gangs create these networks and county locations to supply recreational and other types of illegal drugs.</a:t>
          </a:r>
        </a:p>
      </dsp:txBody>
      <dsp:txXfrm>
        <a:off x="910040" y="1928546"/>
        <a:ext cx="7773086" cy="1518096"/>
      </dsp:txXfrm>
    </dsp:sp>
    <dsp:sp modelId="{37152E73-835D-1E44-A21D-694C316DB472}">
      <dsp:nvSpPr>
        <dsp:cNvPr id="0" name=""/>
        <dsp:cNvSpPr/>
      </dsp:nvSpPr>
      <dsp:spPr>
        <a:xfrm>
          <a:off x="1725621" y="3762632"/>
          <a:ext cx="9778519" cy="161255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solidFill>
                <a:schemeClr val="bg1"/>
              </a:solidFill>
              <a:latin typeface="Arial" panose="020B0604020202020204" pitchFamily="34" charset="0"/>
              <a:cs typeface="Arial" panose="020B0604020202020204" pitchFamily="34" charset="0"/>
            </a:rPr>
            <a:t>County lines is a form of criminal exploitation. The ‘lines’ refer to mobile phones that are used to control a young person who is delivering the drugs.</a:t>
          </a:r>
          <a:endParaRPr lang="en-GB" sz="2500" b="1" kern="1200" dirty="0">
            <a:latin typeface="Arial" panose="020B0604020202020204" pitchFamily="34" charset="0"/>
            <a:cs typeface="Arial" panose="020B0604020202020204" pitchFamily="34" charset="0"/>
          </a:endParaRPr>
        </a:p>
      </dsp:txBody>
      <dsp:txXfrm>
        <a:off x="1772851" y="3809862"/>
        <a:ext cx="7773086" cy="1518096"/>
      </dsp:txXfrm>
    </dsp:sp>
    <dsp:sp modelId="{1C2AE471-69A6-C845-9C90-48D95CEEF100}">
      <dsp:nvSpPr>
        <dsp:cNvPr id="0" name=""/>
        <dsp:cNvSpPr/>
      </dsp:nvSpPr>
      <dsp:spPr>
        <a:xfrm>
          <a:off x="8730357" y="1222855"/>
          <a:ext cx="1048161" cy="1048161"/>
        </a:xfrm>
        <a:prstGeom prst="downArrow">
          <a:avLst>
            <a:gd name="adj1" fmla="val 55000"/>
            <a:gd name="adj2" fmla="val 45000"/>
          </a:avLst>
        </a:prstGeom>
        <a:solidFill>
          <a:schemeClr val="bg1">
            <a:lumMod val="50000"/>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8966193" y="1222855"/>
        <a:ext cx="576489" cy="788741"/>
      </dsp:txXfrm>
    </dsp:sp>
    <dsp:sp modelId="{F263190F-9A58-7E4D-A647-1EB875C7B7BF}">
      <dsp:nvSpPr>
        <dsp:cNvPr id="0" name=""/>
        <dsp:cNvSpPr/>
      </dsp:nvSpPr>
      <dsp:spPr>
        <a:xfrm>
          <a:off x="9593167" y="3093421"/>
          <a:ext cx="1048161" cy="1048161"/>
        </a:xfrm>
        <a:prstGeom prst="downArrow">
          <a:avLst>
            <a:gd name="adj1" fmla="val 55000"/>
            <a:gd name="adj2" fmla="val 45000"/>
          </a:avLst>
        </a:prstGeom>
        <a:solidFill>
          <a:schemeClr val="bg1">
            <a:lumMod val="50000"/>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9829003" y="3093421"/>
        <a:ext cx="576489" cy="7887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F9EB38-CA18-714A-AB71-424206053606}">
      <dsp:nvSpPr>
        <dsp:cNvPr id="0" name=""/>
        <dsp:cNvSpPr/>
      </dsp:nvSpPr>
      <dsp:spPr>
        <a:xfrm rot="10800000">
          <a:off x="2434960" y="1538"/>
          <a:ext cx="8398022" cy="1278677"/>
        </a:xfrm>
        <a:prstGeom prst="homePlate">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3861"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latin typeface="Arial" panose="020B0604020202020204" pitchFamily="34" charset="0"/>
              <a:cs typeface="Arial" panose="020B0604020202020204" pitchFamily="34" charset="0"/>
            </a:rPr>
            <a:t>Often it is a young child that is coerced and manipulated to carry out the crime on behalf of the gang.</a:t>
          </a:r>
          <a:endParaRPr lang="en-GB" sz="2700" kern="1200" dirty="0">
            <a:latin typeface="Arial" panose="020B0604020202020204" pitchFamily="34" charset="0"/>
            <a:cs typeface="Arial" panose="020B0604020202020204" pitchFamily="34" charset="0"/>
          </a:endParaRPr>
        </a:p>
      </dsp:txBody>
      <dsp:txXfrm rot="10800000">
        <a:off x="2754629" y="1538"/>
        <a:ext cx="8078353" cy="1278677"/>
      </dsp:txXfrm>
    </dsp:sp>
    <dsp:sp modelId="{EAF7373C-D51C-464D-AABD-57A68DDE9512}">
      <dsp:nvSpPr>
        <dsp:cNvPr id="0" name=""/>
        <dsp:cNvSpPr/>
      </dsp:nvSpPr>
      <dsp:spPr>
        <a:xfrm>
          <a:off x="1795622" y="1538"/>
          <a:ext cx="1278677" cy="1278677"/>
        </a:xfrm>
        <a:prstGeom prst="ellipse">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8F9F88A-BB4F-054A-8D10-77C1C6A585F6}">
      <dsp:nvSpPr>
        <dsp:cNvPr id="0" name=""/>
        <dsp:cNvSpPr/>
      </dsp:nvSpPr>
      <dsp:spPr>
        <a:xfrm rot="10800000">
          <a:off x="2434960" y="1621947"/>
          <a:ext cx="8398022" cy="1278677"/>
        </a:xfrm>
        <a:prstGeom prst="homePlate">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3861"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latin typeface="Arial" panose="020B0604020202020204" pitchFamily="34" charset="0"/>
              <a:cs typeface="Arial" panose="020B0604020202020204" pitchFamily="34" charset="0"/>
            </a:rPr>
            <a:t>By grooming the vulnerable child or adult with promises of rewards such as wealth.</a:t>
          </a:r>
          <a:endParaRPr lang="en-GB" sz="2700" kern="1200" dirty="0">
            <a:latin typeface="Arial" panose="020B0604020202020204" pitchFamily="34" charset="0"/>
            <a:cs typeface="Arial" panose="020B0604020202020204" pitchFamily="34" charset="0"/>
          </a:endParaRPr>
        </a:p>
      </dsp:txBody>
      <dsp:txXfrm rot="10800000">
        <a:off x="2754629" y="1621947"/>
        <a:ext cx="8078353" cy="1278677"/>
      </dsp:txXfrm>
    </dsp:sp>
    <dsp:sp modelId="{9EE25E24-9800-7E4B-859A-1AE35B3CACBB}">
      <dsp:nvSpPr>
        <dsp:cNvPr id="0" name=""/>
        <dsp:cNvSpPr/>
      </dsp:nvSpPr>
      <dsp:spPr>
        <a:xfrm>
          <a:off x="1795622" y="1621947"/>
          <a:ext cx="1278677" cy="1278677"/>
        </a:xfrm>
        <a:prstGeom prst="ellipse">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026939-D9D5-7446-BA54-F570EC5EB2A0}">
      <dsp:nvSpPr>
        <dsp:cNvPr id="0" name=""/>
        <dsp:cNvSpPr/>
      </dsp:nvSpPr>
      <dsp:spPr>
        <a:xfrm rot="10800000">
          <a:off x="2434960" y="3242357"/>
          <a:ext cx="8398022" cy="1278677"/>
        </a:xfrm>
        <a:prstGeom prst="homePlate">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3861" tIns="102870" rIns="192024" bIns="102870" numCol="1" spcCol="1270" anchor="ctr" anchorCtr="0">
          <a:noAutofit/>
        </a:bodyPr>
        <a:lstStyle/>
        <a:p>
          <a:pPr marL="0" lvl="0" indent="0" algn="ctr" defTabSz="1200150">
            <a:lnSpc>
              <a:spcPct val="90000"/>
            </a:lnSpc>
            <a:spcBef>
              <a:spcPct val="0"/>
            </a:spcBef>
            <a:spcAft>
              <a:spcPct val="35000"/>
            </a:spcAft>
            <a:buNone/>
          </a:pPr>
          <a:r>
            <a:rPr lang="en-US" sz="2700" b="1" kern="1200" dirty="0">
              <a:latin typeface="Arial" panose="020B0604020202020204" pitchFamily="34" charset="0"/>
              <a:cs typeface="Arial" panose="020B0604020202020204" pitchFamily="34" charset="0"/>
            </a:rPr>
            <a:t>The criminals look primarily for vulnerable individuals who is not known to authorities.</a:t>
          </a:r>
          <a:endParaRPr lang="en-GB" sz="2700" kern="1200" dirty="0">
            <a:latin typeface="Arial" panose="020B0604020202020204" pitchFamily="34" charset="0"/>
            <a:cs typeface="Arial" panose="020B0604020202020204" pitchFamily="34" charset="0"/>
          </a:endParaRPr>
        </a:p>
      </dsp:txBody>
      <dsp:txXfrm rot="10800000">
        <a:off x="2754629" y="3242357"/>
        <a:ext cx="8078353" cy="1278677"/>
      </dsp:txXfrm>
    </dsp:sp>
    <dsp:sp modelId="{0D0E3542-C670-D548-8602-30147A846708}">
      <dsp:nvSpPr>
        <dsp:cNvPr id="0" name=""/>
        <dsp:cNvSpPr/>
      </dsp:nvSpPr>
      <dsp:spPr>
        <a:xfrm>
          <a:off x="1795622" y="3242357"/>
          <a:ext cx="1278677" cy="1278677"/>
        </a:xfrm>
        <a:prstGeom prst="ellipse">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410B4-7105-6F45-92C6-411E522AF5F0}">
      <dsp:nvSpPr>
        <dsp:cNvPr id="0" name=""/>
        <dsp:cNvSpPr/>
      </dsp:nvSpPr>
      <dsp:spPr>
        <a:xfrm>
          <a:off x="0" y="0"/>
          <a:ext cx="7571087" cy="120107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 Age is a factor making them vulnerable due to their young age. Often targeted due to the gangs being able to manipulate and coerce them into taking part in their drug supplying operation. </a:t>
          </a:r>
        </a:p>
      </dsp:txBody>
      <dsp:txXfrm>
        <a:off x="35178" y="35178"/>
        <a:ext cx="6275032" cy="1130720"/>
      </dsp:txXfrm>
    </dsp:sp>
    <dsp:sp modelId="{016504AB-47DF-424B-AB1E-4C364B958043}">
      <dsp:nvSpPr>
        <dsp:cNvPr id="0" name=""/>
        <dsp:cNvSpPr/>
      </dsp:nvSpPr>
      <dsp:spPr>
        <a:xfrm>
          <a:off x="668037" y="1401256"/>
          <a:ext cx="7571087" cy="120107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Adverse community environments are considered factors which can hinder an individual’s development or even possibly highlight a pathway to negative outcomes.</a:t>
          </a:r>
        </a:p>
      </dsp:txBody>
      <dsp:txXfrm>
        <a:off x="703215" y="1436434"/>
        <a:ext cx="6051994" cy="1130720"/>
      </dsp:txXfrm>
    </dsp:sp>
    <dsp:sp modelId="{A75FAAFD-2461-474D-8FE9-17AD7477E911}">
      <dsp:nvSpPr>
        <dsp:cNvPr id="0" name=""/>
        <dsp:cNvSpPr/>
      </dsp:nvSpPr>
      <dsp:spPr>
        <a:xfrm>
          <a:off x="1336074" y="2802512"/>
          <a:ext cx="7571087" cy="120107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These can include poverty, poor housing, discrimination. </a:t>
          </a:r>
        </a:p>
      </dsp:txBody>
      <dsp:txXfrm>
        <a:off x="1371252" y="2837690"/>
        <a:ext cx="6051994" cy="1130720"/>
      </dsp:txXfrm>
    </dsp:sp>
    <dsp:sp modelId="{400FB396-E296-174E-86A7-81256131914E}">
      <dsp:nvSpPr>
        <dsp:cNvPr id="0" name=""/>
        <dsp:cNvSpPr/>
      </dsp:nvSpPr>
      <dsp:spPr>
        <a:xfrm>
          <a:off x="6790387" y="910816"/>
          <a:ext cx="780699" cy="780699"/>
        </a:xfrm>
        <a:prstGeom prst="downArrow">
          <a:avLst>
            <a:gd name="adj1" fmla="val 55000"/>
            <a:gd name="adj2" fmla="val 45000"/>
          </a:avLst>
        </a:prstGeom>
        <a:solidFill>
          <a:schemeClr val="tx2">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966044" y="910816"/>
        <a:ext cx="429385" cy="587476"/>
      </dsp:txXfrm>
    </dsp:sp>
    <dsp:sp modelId="{DC8828C4-CAB9-7C42-8122-878A572BC132}">
      <dsp:nvSpPr>
        <dsp:cNvPr id="0" name=""/>
        <dsp:cNvSpPr/>
      </dsp:nvSpPr>
      <dsp:spPr>
        <a:xfrm>
          <a:off x="7458424" y="2304065"/>
          <a:ext cx="780699" cy="780699"/>
        </a:xfrm>
        <a:prstGeom prst="downArrow">
          <a:avLst>
            <a:gd name="adj1" fmla="val 55000"/>
            <a:gd name="adj2" fmla="val 45000"/>
          </a:avLst>
        </a:prstGeom>
        <a:solidFill>
          <a:schemeClr val="tx2">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7634081" y="2304065"/>
        <a:ext cx="429385" cy="58747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F9F9AB-175D-1A42-BBC2-973F5F11FA98}" type="datetimeFigureOut">
              <a:rPr lang="en-US" smtClean="0"/>
              <a:t>1/15/25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46787-180A-E541-883F-A0A60BB4EF8C}" type="slidenum">
              <a:rPr lang="en-US" smtClean="0"/>
              <a:t>‹#›</a:t>
            </a:fld>
            <a:endParaRPr lang="en-US"/>
          </a:p>
        </p:txBody>
      </p:sp>
    </p:spTree>
    <p:extLst>
      <p:ext uri="{BB962C8B-B14F-4D97-AF65-F5344CB8AC3E}">
        <p14:creationId xmlns:p14="http://schemas.microsoft.com/office/powerpoint/2010/main" val="2753590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141413"/>
                </a:solidFill>
                <a:effectLst/>
                <a:latin typeface="Helvetica" pitchFamily="2" charset="0"/>
              </a:rPr>
              <a:t>“A term used to describe gangs and organised</a:t>
            </a:r>
          </a:p>
          <a:p>
            <a:r>
              <a:rPr lang="en-GB" dirty="0">
                <a:solidFill>
                  <a:srgbClr val="141413"/>
                </a:solidFill>
                <a:effectLst/>
                <a:latin typeface="Helvetica" pitchFamily="2" charset="0"/>
              </a:rPr>
              <a:t>criminal networks involved in exporting illegal</a:t>
            </a:r>
          </a:p>
          <a:p>
            <a:r>
              <a:rPr lang="en-GB" dirty="0">
                <a:solidFill>
                  <a:srgbClr val="141413"/>
                </a:solidFill>
                <a:effectLst/>
                <a:latin typeface="Helvetica" pitchFamily="2" charset="0"/>
              </a:rPr>
              <a:t>drugs into one or more importing areas within</a:t>
            </a:r>
          </a:p>
          <a:p>
            <a:r>
              <a:rPr lang="en-GB" dirty="0">
                <a:solidFill>
                  <a:srgbClr val="141413"/>
                </a:solidFill>
                <a:effectLst/>
                <a:latin typeface="Helvetica" pitchFamily="2" charset="0"/>
              </a:rPr>
              <a:t>the UK, using dedicated mobile phone lines or</a:t>
            </a:r>
          </a:p>
          <a:p>
            <a:r>
              <a:rPr lang="en-GB" dirty="0">
                <a:solidFill>
                  <a:srgbClr val="141413"/>
                </a:solidFill>
                <a:effectLst/>
                <a:latin typeface="Helvetica" pitchFamily="2" charset="0"/>
              </a:rPr>
              <a:t>other form of ‘deal line’. They are likely to exploit</a:t>
            </a:r>
          </a:p>
          <a:p>
            <a:r>
              <a:rPr lang="en-GB" dirty="0">
                <a:solidFill>
                  <a:srgbClr val="141413"/>
                </a:solidFill>
                <a:effectLst/>
                <a:latin typeface="Helvetica" pitchFamily="2" charset="0"/>
              </a:rPr>
              <a:t>children and vulnerable adults to move and store</a:t>
            </a:r>
          </a:p>
          <a:p>
            <a:r>
              <a:rPr lang="en-GB" dirty="0">
                <a:solidFill>
                  <a:srgbClr val="141413"/>
                </a:solidFill>
                <a:effectLst/>
                <a:latin typeface="Helvetica" pitchFamily="2" charset="0"/>
              </a:rPr>
              <a:t>the drugs and money and they will often use</a:t>
            </a:r>
          </a:p>
          <a:p>
            <a:r>
              <a:rPr lang="en-GB" dirty="0">
                <a:solidFill>
                  <a:srgbClr val="141413"/>
                </a:solidFill>
                <a:effectLst/>
                <a:latin typeface="Helvetica" pitchFamily="2" charset="0"/>
              </a:rPr>
              <a:t>coercion, intimidation, violence (including sexual</a:t>
            </a:r>
          </a:p>
          <a:p>
            <a:r>
              <a:rPr lang="en-GB" dirty="0">
                <a:solidFill>
                  <a:srgbClr val="141413"/>
                </a:solidFill>
                <a:effectLst/>
                <a:latin typeface="Helvetica" pitchFamily="2" charset="0"/>
              </a:rPr>
              <a:t>violence) and weapons.” NPCC</a:t>
            </a:r>
          </a:p>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3</a:t>
            </a:fld>
            <a:endParaRPr lang="en-US"/>
          </a:p>
        </p:txBody>
      </p:sp>
    </p:spTree>
    <p:extLst>
      <p:ext uri="{BB962C8B-B14F-4D97-AF65-F5344CB8AC3E}">
        <p14:creationId xmlns:p14="http://schemas.microsoft.com/office/powerpoint/2010/main" val="2057021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141413"/>
                </a:solidFill>
                <a:effectLst/>
                <a:latin typeface="Helvetica" pitchFamily="2" charset="0"/>
              </a:rPr>
              <a:t>County Lines have a devastating impact on</a:t>
            </a:r>
          </a:p>
          <a:p>
            <a:r>
              <a:rPr lang="en-GB" dirty="0">
                <a:solidFill>
                  <a:srgbClr val="141413"/>
                </a:solidFill>
                <a:effectLst/>
                <a:latin typeface="Helvetica" pitchFamily="2" charset="0"/>
              </a:rPr>
              <a:t>communities and brings serious harm to people,</a:t>
            </a:r>
          </a:p>
          <a:p>
            <a:r>
              <a:rPr lang="en-GB" dirty="0">
                <a:solidFill>
                  <a:srgbClr val="141413"/>
                </a:solidFill>
                <a:effectLst/>
                <a:latin typeface="Helvetica" pitchFamily="2" charset="0"/>
              </a:rPr>
              <a:t>through the supply of drugs and associated</a:t>
            </a:r>
          </a:p>
          <a:p>
            <a:r>
              <a:rPr lang="en-GB" dirty="0">
                <a:solidFill>
                  <a:srgbClr val="141413"/>
                </a:solidFill>
                <a:effectLst/>
                <a:latin typeface="Helvetica" pitchFamily="2" charset="0"/>
              </a:rPr>
              <a:t>violence and exploitation of vulnerable people.</a:t>
            </a:r>
          </a:p>
          <a:p>
            <a:r>
              <a:rPr lang="en-US" dirty="0"/>
              <a:t>NPCC</a:t>
            </a:r>
          </a:p>
        </p:txBody>
      </p:sp>
      <p:sp>
        <p:nvSpPr>
          <p:cNvPr id="4" name="Slide Number Placeholder 3"/>
          <p:cNvSpPr>
            <a:spLocks noGrp="1"/>
          </p:cNvSpPr>
          <p:nvPr>
            <p:ph type="sldNum" sz="quarter" idx="5"/>
          </p:nvPr>
        </p:nvSpPr>
        <p:spPr/>
        <p:txBody>
          <a:bodyPr/>
          <a:lstStyle/>
          <a:p>
            <a:fld id="{89646787-180A-E541-883F-A0A60BB4EF8C}" type="slidenum">
              <a:rPr lang="en-US" smtClean="0"/>
              <a:t>4</a:t>
            </a:fld>
            <a:endParaRPr lang="en-US"/>
          </a:p>
        </p:txBody>
      </p:sp>
    </p:spTree>
    <p:extLst>
      <p:ext uri="{BB962C8B-B14F-4D97-AF65-F5344CB8AC3E}">
        <p14:creationId xmlns:p14="http://schemas.microsoft.com/office/powerpoint/2010/main" val="2012267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Benton Sans"/>
              </a:rPr>
              <a:t>It doesn’t matter where you’re from or your social background, children from any community can be groomed into county lines. However, those from poor households, who regularly skip school or have problems at home may be more at risk. (The Children’s Society)</a:t>
            </a:r>
          </a:p>
          <a:p>
            <a:endParaRPr lang="en-GB" b="0" i="0" u="none" strike="noStrike" dirty="0">
              <a:solidFill>
                <a:srgbClr val="000000"/>
              </a:solidFill>
              <a:effectLst/>
              <a:latin typeface="Benton Sans"/>
            </a:endParaRPr>
          </a:p>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5</a:t>
            </a:fld>
            <a:endParaRPr lang="en-US"/>
          </a:p>
        </p:txBody>
      </p:sp>
    </p:spTree>
    <p:extLst>
      <p:ext uri="{BB962C8B-B14F-4D97-AF65-F5344CB8AC3E}">
        <p14:creationId xmlns:p14="http://schemas.microsoft.com/office/powerpoint/2010/main" val="2847321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Due to age the individual is vulnerable and a viable target for county lines gangs.</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Approached and groomed by the criminal group the individual is soon drawn into the murky world of drugs supply and transported into a town elsewhere in the country.</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individual is at risk of vanishing away from the natural environment they are from, leaving behind family, friends, school.</a:t>
            </a:r>
          </a:p>
          <a:p>
            <a:r>
              <a:rPr lang="en-GB" sz="1800" b="0" i="0" u="none" strike="noStrike" dirty="0">
                <a:solidFill>
                  <a:srgbClr val="000000"/>
                </a:solidFill>
                <a:effectLst/>
                <a:latin typeface="Times New Roman" panose="02020603050405020304" pitchFamily="18" charset="0"/>
              </a:rPr>
              <a:t>(Williams, 2023, pp.13–14, 46–55, 100–109)</a:t>
            </a:r>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6</a:t>
            </a:fld>
            <a:endParaRPr lang="en-US"/>
          </a:p>
        </p:txBody>
      </p:sp>
    </p:spTree>
    <p:extLst>
      <p:ext uri="{BB962C8B-B14F-4D97-AF65-F5344CB8AC3E}">
        <p14:creationId xmlns:p14="http://schemas.microsoft.com/office/powerpoint/2010/main" val="37980460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141413"/>
                </a:solidFill>
                <a:effectLst/>
                <a:latin typeface="Helvetica" pitchFamily="2" charset="0"/>
              </a:rPr>
              <a:t>Drug dealers take over the homes of vulnerable</a:t>
            </a:r>
          </a:p>
          <a:p>
            <a:r>
              <a:rPr lang="en-GB" dirty="0">
                <a:solidFill>
                  <a:srgbClr val="141413"/>
                </a:solidFill>
                <a:effectLst/>
                <a:latin typeface="Helvetica" pitchFamily="2" charset="0"/>
              </a:rPr>
              <a:t>adults, using the premises as a base to supply</a:t>
            </a:r>
          </a:p>
          <a:p>
            <a:r>
              <a:rPr lang="en-GB" dirty="0">
                <a:solidFill>
                  <a:srgbClr val="141413"/>
                </a:solidFill>
                <a:effectLst/>
                <a:latin typeface="Helvetica" pitchFamily="2" charset="0"/>
              </a:rPr>
              <a:t>drugs, in a tactic known as cuckooing.</a:t>
            </a:r>
          </a:p>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7</a:t>
            </a:fld>
            <a:endParaRPr lang="en-US"/>
          </a:p>
        </p:txBody>
      </p:sp>
    </p:spTree>
    <p:extLst>
      <p:ext uri="{BB962C8B-B14F-4D97-AF65-F5344CB8AC3E}">
        <p14:creationId xmlns:p14="http://schemas.microsoft.com/office/powerpoint/2010/main" val="2110026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1/15/25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FAEF9944-A4F6-4C59-AEBD-678D6480B8EA}"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2153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09633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9327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1/15/25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3720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1/15/25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906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1/15/25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2325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1/15/25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89362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1/15/25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7753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4605E03-BC17-41A7-854C-DFAB672737DC}" type="datetime1">
              <a:rPr lang="en-US" smtClean="0"/>
              <a:t>1/15/25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4675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7627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1/15/25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6671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94000"/>
                <a:satMod val="80000"/>
                <a:lumMod val="106000"/>
              </a:schemeClr>
            </a:gs>
            <a:gs pos="100000">
              <a:schemeClr val="bg2">
                <a:shade val="80000"/>
              </a:schemeClr>
            </a:gs>
          </a:gsLst>
          <a:path path="circle">
            <a:fillToRect l="43000" r="43000" b="100000"/>
          </a:path>
          <a:tileRect/>
        </a:grad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4408324-A84C-4A45-93B6-78D079CCE772}" type="datetime1">
              <a:rPr lang="en-US" smtClean="0"/>
              <a:t>1/15/25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algn="l"/>
            <a:fld id="{FAEF9944-A4F6-4C59-AEBD-678D6480B8EA}" type="slidenum">
              <a:rPr lang="en-US" smtClean="0"/>
              <a:pPr algn="l"/>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8247566"/>
      </p:ext>
    </p:extLst>
  </p:cSld>
  <p:clrMap bg1="lt1" tx1="dk1" bg2="lt2" tx2="dk2" accent1="accent1" accent2="accent2" accent3="accent3" accent4="accent4" accent5="accent5" accent6="accent6" hlink="hlink" folHlink="folHlink"/>
  <p:sldLayoutIdLst>
    <p:sldLayoutId id="2147484035" r:id="rId1"/>
    <p:sldLayoutId id="2147484036" r:id="rId2"/>
    <p:sldLayoutId id="2147484037" r:id="rId3"/>
    <p:sldLayoutId id="2147484038" r:id="rId4"/>
    <p:sldLayoutId id="2147484039" r:id="rId5"/>
    <p:sldLayoutId id="2147484040" r:id="rId6"/>
    <p:sldLayoutId id="2147484041" r:id="rId7"/>
    <p:sldLayoutId id="2147484042" r:id="rId8"/>
    <p:sldLayoutId id="2147484043" r:id="rId9"/>
    <p:sldLayoutId id="2147484044" r:id="rId10"/>
    <p:sldLayoutId id="2147484045"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home-offices-county-lines-programme-data/county-lines-programme-data" TargetMode="External"/><Relationship Id="rId7" Type="http://schemas.openxmlformats.org/officeDocument/2006/relationships/hyperlink" Target="https://www.childrenssociety.org.uk/what-we-do/our-work/child-criminal-exploitation-and-county-lines/what-is-county-lines" TargetMode="External"/><Relationship Id="rId2" Type="http://schemas.openxmlformats.org/officeDocument/2006/relationships/hyperlink" Target="https://www.gov.uk/government/publications/independent-review-of-drugs-by-dame-carol-black-government-response" TargetMode="External"/><Relationship Id="rId1" Type="http://schemas.openxmlformats.org/officeDocument/2006/relationships/slideLayout" Target="../slideLayouts/slideLayout7.xml"/><Relationship Id="rId6" Type="http://schemas.openxmlformats.org/officeDocument/2006/relationships/hyperlink" Target="https://www.nspcc.org.uk/what-is-child-abuse/types-of-abuse/gangs-criminal-exploitation/" TargetMode="External"/><Relationship Id="rId5" Type="http://schemas.openxmlformats.org/officeDocument/2006/relationships/hyperlink" Target="https://news.npcc.police.uk/releases/launch-of-the-county-lines-policing-strategy-2024-to-202" TargetMode="External"/><Relationship Id="rId4" Type="http://schemas.openxmlformats.org/officeDocument/2006/relationships/hyperlink" Target="https://news.npcc.police.uk/releases/county-lines-are-changing-to-become-more-localised-reveals-new-county-lines-strategic-threat-risk-assessment"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9DE9D0E-C638-4470-A425-A312F6514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52">
            <a:extLst>
              <a:ext uri="{FF2B5EF4-FFF2-40B4-BE49-F238E27FC236}">
                <a16:creationId xmlns:a16="http://schemas.microsoft.com/office/drawing/2014/main" id="{CE5E68C2-DCCC-4202-9B0B-165BA46C8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1938130"/>
            <a:ext cx="8293042" cy="3615369"/>
          </a:xfrm>
          <a:prstGeom prst="rect">
            <a:avLst/>
          </a:prstGeom>
          <a:solidFill>
            <a:schemeClr val="tx1">
              <a:alpha val="88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69A60EAF-2579-F64F-64B1-7B1988DD4F79}"/>
              </a:ext>
            </a:extLst>
          </p:cNvPr>
          <p:cNvSpPr>
            <a:spLocks noGrp="1"/>
          </p:cNvSpPr>
          <p:nvPr>
            <p:ph type="ctrTitle"/>
          </p:nvPr>
        </p:nvSpPr>
        <p:spPr>
          <a:xfrm>
            <a:off x="1210736" y="2280224"/>
            <a:ext cx="6829044" cy="2297552"/>
          </a:xfrm>
        </p:spPr>
        <p:txBody>
          <a:bodyPr>
            <a:normAutofit fontScale="90000"/>
          </a:bodyPr>
          <a:lstStyle/>
          <a:p>
            <a:pPr algn="ctr"/>
            <a:r>
              <a:rPr lang="en-US" sz="4000" b="1" dirty="0">
                <a:ln>
                  <a:solidFill>
                    <a:schemeClr val="bg1"/>
                  </a:solidFill>
                </a:ln>
                <a:solidFill>
                  <a:schemeClr val="bg1"/>
                </a:solidFill>
                <a:latin typeface="Arial" panose="020B0604020202020204" pitchFamily="34" charset="0"/>
                <a:cs typeface="Arial" panose="020B0604020202020204" pitchFamily="34" charset="0"/>
              </a:rPr>
              <a:t>Critically evaluate the idea that vulnerable people are coerced or forced into illegal activities by others.</a:t>
            </a:r>
            <a:endParaRPr lang="en-GB" sz="4000" dirty="0">
              <a:solidFill>
                <a:schemeClr val="bg1"/>
              </a:solidFill>
              <a:latin typeface="Arial Nova" panose="020B0504020202020204" pitchFamily="34" charset="0"/>
            </a:endParaRPr>
          </a:p>
        </p:txBody>
      </p:sp>
      <p:cxnSp>
        <p:nvCxnSpPr>
          <p:cNvPr id="55" name="Straight Connector 54">
            <a:extLst>
              <a:ext uri="{FF2B5EF4-FFF2-40B4-BE49-F238E27FC236}">
                <a16:creationId xmlns:a16="http://schemas.microsoft.com/office/drawing/2014/main" id="{547D1AEC-1823-4871-91B6-6654851409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F9FE68"/>
            </a:solidFill>
          </a:ln>
        </p:spPr>
        <p:style>
          <a:lnRef idx="3">
            <a:schemeClr val="accent1"/>
          </a:lnRef>
          <a:fillRef idx="0">
            <a:schemeClr val="accent1"/>
          </a:fillRef>
          <a:effectRef idx="2">
            <a:schemeClr val="accent1"/>
          </a:effectRef>
          <a:fontRef idx="minor">
            <a:schemeClr val="tx1"/>
          </a:fontRef>
        </p:style>
      </p:cxnSp>
      <p:sp>
        <p:nvSpPr>
          <p:cNvPr id="3" name="TextBox 2">
            <a:extLst>
              <a:ext uri="{FF2B5EF4-FFF2-40B4-BE49-F238E27FC236}">
                <a16:creationId xmlns:a16="http://schemas.microsoft.com/office/drawing/2014/main" id="{F5D93BD9-4BD6-5FAE-A501-78D2D132A637}"/>
              </a:ext>
            </a:extLst>
          </p:cNvPr>
          <p:cNvSpPr txBox="1"/>
          <p:nvPr/>
        </p:nvSpPr>
        <p:spPr>
          <a:xfrm>
            <a:off x="1123287" y="4880919"/>
            <a:ext cx="7006281" cy="341632"/>
          </a:xfrm>
          <a:prstGeom prst="rect">
            <a:avLst/>
          </a:prstGeom>
          <a:noFill/>
        </p:spPr>
        <p:txBody>
          <a:bodyPr wrap="square" rtlCol="0">
            <a:spAutoFit/>
          </a:bodyPr>
          <a:lstStyle/>
          <a:p>
            <a:pPr algn="ctr">
              <a:lnSpc>
                <a:spcPct val="90000"/>
              </a:lnSpc>
              <a:spcBef>
                <a:spcPts val="1000"/>
              </a:spcBef>
              <a:buClr>
                <a:schemeClr val="accent1"/>
              </a:buClr>
              <a:buSzPct val="100000"/>
            </a:pPr>
            <a:r>
              <a:rPr lang="en-US" sz="1800" cap="all" dirty="0">
                <a:solidFill>
                  <a:schemeClr val="bg1"/>
                </a:solidFill>
              </a:rPr>
              <a:t>Louisa O’Neill - </a:t>
            </a:r>
            <a:r>
              <a:rPr lang="en-US" sz="1800" b="0" i="0" u="none" strike="noStrike" dirty="0">
                <a:solidFill>
                  <a:schemeClr val="bg1"/>
                </a:solidFill>
                <a:effectLst/>
              </a:rPr>
              <a:t>2245487</a:t>
            </a:r>
            <a:endParaRPr lang="en-US" sz="1800" cap="all" dirty="0">
              <a:solidFill>
                <a:schemeClr val="bg1"/>
              </a:solidFill>
            </a:endParaRPr>
          </a:p>
        </p:txBody>
      </p:sp>
    </p:spTree>
    <p:extLst>
      <p:ext uri="{BB962C8B-B14F-4D97-AF65-F5344CB8AC3E}">
        <p14:creationId xmlns:p14="http://schemas.microsoft.com/office/powerpoint/2010/main" val="63712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76EB6-FFEF-AAD6-0D2C-5D60ED4AFB01}"/>
              </a:ext>
            </a:extLst>
          </p:cNvPr>
          <p:cNvSpPr>
            <a:spLocks noGrp="1"/>
          </p:cNvSpPr>
          <p:nvPr>
            <p:ph type="title"/>
          </p:nvPr>
        </p:nvSpPr>
        <p:spPr/>
        <p:txBody>
          <a:bodyPr>
            <a:normAutofit/>
          </a:bodyPr>
          <a:lstStyle/>
          <a:p>
            <a:r>
              <a:rPr lang="en-US" sz="6000" b="1">
                <a:latin typeface="Arial Nova" panose="020B0504020202020204" pitchFamily="34" charset="0"/>
              </a:rPr>
              <a:t>contents</a:t>
            </a:r>
            <a:endParaRPr lang="en-US" sz="6000" b="1" dirty="0">
              <a:latin typeface="Arial Nova" panose="020B0504020202020204" pitchFamily="34" charset="0"/>
            </a:endParaRPr>
          </a:p>
        </p:txBody>
      </p:sp>
      <p:graphicFrame>
        <p:nvGraphicFramePr>
          <p:cNvPr id="4" name="Content Placeholder 3">
            <a:extLst>
              <a:ext uri="{FF2B5EF4-FFF2-40B4-BE49-F238E27FC236}">
                <a16:creationId xmlns:a16="http://schemas.microsoft.com/office/drawing/2014/main" id="{64F57768-6B73-8A2E-8744-E90C9A1031AA}"/>
              </a:ext>
            </a:extLst>
          </p:cNvPr>
          <p:cNvGraphicFramePr>
            <a:graphicFrameLocks noGrp="1"/>
          </p:cNvGraphicFramePr>
          <p:nvPr>
            <p:ph idx="1"/>
            <p:extLst>
              <p:ext uri="{D42A27DB-BD31-4B8C-83A1-F6EECF244321}">
                <p14:modId xmlns:p14="http://schemas.microsoft.com/office/powerpoint/2010/main" val="3118711443"/>
              </p:ext>
            </p:extLst>
          </p:nvPr>
        </p:nvGraphicFramePr>
        <p:xfrm>
          <a:off x="505647" y="1629103"/>
          <a:ext cx="10982160" cy="5013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24916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A49F5-13EC-789E-3694-33251E1484CF}"/>
              </a:ext>
            </a:extLst>
          </p:cNvPr>
          <p:cNvSpPr>
            <a:spLocks noGrp="1"/>
          </p:cNvSpPr>
          <p:nvPr>
            <p:ph type="title"/>
          </p:nvPr>
        </p:nvSpPr>
        <p:spPr>
          <a:xfrm>
            <a:off x="2244795" y="160638"/>
            <a:ext cx="9603275" cy="1049235"/>
          </a:xfrm>
        </p:spPr>
        <p:txBody>
          <a:bodyPr>
            <a:normAutofit/>
          </a:bodyPr>
          <a:lstStyle/>
          <a:p>
            <a:r>
              <a:rPr lang="en-US" b="1" dirty="0">
                <a:latin typeface="Arial Nova" panose="020B0504020202020204" pitchFamily="34" charset="0"/>
              </a:rPr>
              <a:t>A brief overview on County Lines.</a:t>
            </a:r>
            <a:br>
              <a:rPr lang="en-GB" sz="2000" b="1" dirty="0">
                <a:latin typeface="Arial Nova" panose="020B0504020202020204" pitchFamily="34" charset="0"/>
              </a:rPr>
            </a:br>
            <a:endParaRPr lang="en-GB" sz="3600" b="1" dirty="0">
              <a:latin typeface="Arial Nova" panose="020B0504020202020204" pitchFamily="34" charset="0"/>
            </a:endParaRPr>
          </a:p>
        </p:txBody>
      </p:sp>
      <p:graphicFrame>
        <p:nvGraphicFramePr>
          <p:cNvPr id="7" name="Content Placeholder 2">
            <a:extLst>
              <a:ext uri="{FF2B5EF4-FFF2-40B4-BE49-F238E27FC236}">
                <a16:creationId xmlns:a16="http://schemas.microsoft.com/office/drawing/2014/main" id="{64FC19FF-0483-693A-31FA-3F3AC04D58C1}"/>
              </a:ext>
            </a:extLst>
          </p:cNvPr>
          <p:cNvGraphicFramePr>
            <a:graphicFrameLocks noGrp="1"/>
          </p:cNvGraphicFramePr>
          <p:nvPr>
            <p:ph idx="1"/>
            <p:extLst>
              <p:ext uri="{D42A27DB-BD31-4B8C-83A1-F6EECF244321}">
                <p14:modId xmlns:p14="http://schemas.microsoft.com/office/powerpoint/2010/main" val="3682526805"/>
              </p:ext>
            </p:extLst>
          </p:nvPr>
        </p:nvGraphicFramePr>
        <p:xfrm>
          <a:off x="343930" y="963827"/>
          <a:ext cx="11504140" cy="5375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88909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1F3C9D9-9A0B-6975-64D8-3567566DB18E}"/>
              </a:ext>
            </a:extLst>
          </p:cNvPr>
          <p:cNvSpPr>
            <a:spLocks noGrp="1"/>
          </p:cNvSpPr>
          <p:nvPr>
            <p:ph type="title"/>
          </p:nvPr>
        </p:nvSpPr>
        <p:spPr>
          <a:xfrm>
            <a:off x="1067242" y="168501"/>
            <a:ext cx="9605635" cy="1339023"/>
          </a:xfrm>
        </p:spPr>
        <p:txBody>
          <a:bodyPr>
            <a:normAutofit/>
          </a:bodyPr>
          <a:lstStyle/>
          <a:p>
            <a:pPr algn="ctr"/>
            <a:r>
              <a:rPr lang="en-US" sz="3600" b="1" dirty="0">
                <a:latin typeface="Arial Nova" panose="020B0504020202020204" pitchFamily="34" charset="0"/>
              </a:rPr>
              <a:t>County lines and child exploitation</a:t>
            </a:r>
          </a:p>
        </p:txBody>
      </p:sp>
      <p:graphicFrame>
        <p:nvGraphicFramePr>
          <p:cNvPr id="5" name="Content Placeholder 4">
            <a:extLst>
              <a:ext uri="{FF2B5EF4-FFF2-40B4-BE49-F238E27FC236}">
                <a16:creationId xmlns:a16="http://schemas.microsoft.com/office/drawing/2014/main" id="{7ADC95C3-5C2E-8F9D-4F77-2202B7D3A475}"/>
              </a:ext>
            </a:extLst>
          </p:cNvPr>
          <p:cNvGraphicFramePr>
            <a:graphicFrameLocks noGrp="1"/>
          </p:cNvGraphicFramePr>
          <p:nvPr>
            <p:ph sz="half" idx="2"/>
            <p:extLst>
              <p:ext uri="{D42A27DB-BD31-4B8C-83A1-F6EECF244321}">
                <p14:modId xmlns:p14="http://schemas.microsoft.com/office/powerpoint/2010/main" val="1738870051"/>
              </p:ext>
            </p:extLst>
          </p:nvPr>
        </p:nvGraphicFramePr>
        <p:xfrm>
          <a:off x="-654908" y="1977081"/>
          <a:ext cx="12628605" cy="45225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8362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7F640-D876-1596-3DB2-F3DFF65550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FB5480-D3F6-D68C-592A-8DB5DFF81471}"/>
              </a:ext>
            </a:extLst>
          </p:cNvPr>
          <p:cNvSpPr>
            <a:spLocks noGrp="1"/>
          </p:cNvSpPr>
          <p:nvPr>
            <p:ph type="title"/>
          </p:nvPr>
        </p:nvSpPr>
        <p:spPr>
          <a:xfrm>
            <a:off x="1294362" y="439209"/>
            <a:ext cx="9603275" cy="1049235"/>
          </a:xfrm>
        </p:spPr>
        <p:txBody>
          <a:bodyPr>
            <a:normAutofit/>
          </a:bodyPr>
          <a:lstStyle/>
          <a:p>
            <a:pPr algn="ctr"/>
            <a:r>
              <a:rPr lang="en-GB" b="1" dirty="0">
                <a:latin typeface="Arial Nova" panose="020B0504020202020204" pitchFamily="34" charset="0"/>
              </a:rPr>
              <a:t>Intrinsic and extrinsic factors of </a:t>
            </a:r>
            <a:br>
              <a:rPr lang="en-GB" b="1" dirty="0">
                <a:latin typeface="Arial Nova" panose="020B0504020202020204" pitchFamily="34" charset="0"/>
              </a:rPr>
            </a:br>
            <a:r>
              <a:rPr lang="en-GB" b="1" dirty="0">
                <a:latin typeface="Arial Nova" panose="020B0504020202020204" pitchFamily="34" charset="0"/>
              </a:rPr>
              <a:t>vulnerability</a:t>
            </a:r>
            <a:endParaRPr lang="en-GB" sz="3600" b="1" dirty="0">
              <a:latin typeface="Arial Nova" panose="020B0504020202020204" pitchFamily="34" charset="0"/>
            </a:endParaRPr>
          </a:p>
        </p:txBody>
      </p:sp>
      <p:graphicFrame>
        <p:nvGraphicFramePr>
          <p:cNvPr id="7" name="Content Placeholder 2">
            <a:extLst>
              <a:ext uri="{FF2B5EF4-FFF2-40B4-BE49-F238E27FC236}">
                <a16:creationId xmlns:a16="http://schemas.microsoft.com/office/drawing/2014/main" id="{4B67E7CC-3261-C7CA-9D14-9528976CABD4}"/>
              </a:ext>
            </a:extLst>
          </p:cNvPr>
          <p:cNvGraphicFramePr>
            <a:graphicFrameLocks noGrp="1"/>
          </p:cNvGraphicFramePr>
          <p:nvPr>
            <p:ph idx="1"/>
            <p:extLst>
              <p:ext uri="{D42A27DB-BD31-4B8C-83A1-F6EECF244321}">
                <p14:modId xmlns:p14="http://schemas.microsoft.com/office/powerpoint/2010/main" val="2744367954"/>
              </p:ext>
            </p:extLst>
          </p:nvPr>
        </p:nvGraphicFramePr>
        <p:xfrm>
          <a:off x="2940908" y="2335427"/>
          <a:ext cx="8907162" cy="40035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Crying face outline with solid fill">
            <a:extLst>
              <a:ext uri="{FF2B5EF4-FFF2-40B4-BE49-F238E27FC236}">
                <a16:creationId xmlns:a16="http://schemas.microsoft.com/office/drawing/2014/main" id="{F0CE8782-B641-834C-B9A4-004C7D886D9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51362" y="2570206"/>
            <a:ext cx="2286000" cy="2286000"/>
          </a:xfrm>
          <a:prstGeom prst="rect">
            <a:avLst/>
          </a:prstGeom>
        </p:spPr>
      </p:pic>
    </p:spTree>
    <p:extLst>
      <p:ext uri="{BB962C8B-B14F-4D97-AF65-F5344CB8AC3E}">
        <p14:creationId xmlns:p14="http://schemas.microsoft.com/office/powerpoint/2010/main" val="16136577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31E4842C-E2FC-3627-31A7-D5C2C019F18E}"/>
            </a:ext>
          </a:extLst>
        </p:cNvPr>
        <p:cNvGrpSpPr/>
        <p:nvPr/>
      </p:nvGrpSpPr>
      <p:grpSpPr>
        <a:xfrm>
          <a:off x="0" y="0"/>
          <a:ext cx="0" cy="0"/>
          <a:chOff x="0" y="0"/>
          <a:chExt cx="0" cy="0"/>
        </a:xfrm>
      </p:grpSpPr>
      <p:pic>
        <p:nvPicPr>
          <p:cNvPr id="8" name="Picture 7" descr="A person holding a plastic bag of pills&#10;&#10;AI-generated content may be incorrect.">
            <a:extLst>
              <a:ext uri="{FF2B5EF4-FFF2-40B4-BE49-F238E27FC236}">
                <a16:creationId xmlns:a16="http://schemas.microsoft.com/office/drawing/2014/main" id="{68786A3A-5B14-A37A-638B-55F676B5685A}"/>
              </a:ext>
            </a:extLst>
          </p:cNvPr>
          <p:cNvPicPr>
            <a:picLocks noChangeAspect="1"/>
          </p:cNvPicPr>
          <p:nvPr/>
        </p:nvPicPr>
        <p:blipFill>
          <a:blip r:embed="rId3"/>
          <a:srcRect r="3"/>
          <a:stretch/>
        </p:blipFill>
        <p:spPr>
          <a:xfrm>
            <a:off x="2" y="10"/>
            <a:ext cx="12191695" cy="6857990"/>
          </a:xfrm>
          <a:prstGeom prst="rect">
            <a:avLst/>
          </a:prstGeom>
        </p:spPr>
      </p:pic>
      <p:sp>
        <p:nvSpPr>
          <p:cNvPr id="28" name="Rectangle 27">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E309C0-275D-38D8-92B1-B2BE769129DE}"/>
              </a:ext>
            </a:extLst>
          </p:cNvPr>
          <p:cNvSpPr>
            <a:spLocks noGrp="1"/>
          </p:cNvSpPr>
          <p:nvPr>
            <p:ph type="title"/>
          </p:nvPr>
        </p:nvSpPr>
        <p:spPr>
          <a:xfrm>
            <a:off x="1304017" y="804520"/>
            <a:ext cx="6815731" cy="1049235"/>
          </a:xfrm>
        </p:spPr>
        <p:txBody>
          <a:bodyPr>
            <a:normAutofit/>
          </a:bodyPr>
          <a:lstStyle/>
          <a:p>
            <a:pPr algn="ctr"/>
            <a:r>
              <a:rPr lang="en-GB" sz="2000" b="1" dirty="0">
                <a:solidFill>
                  <a:srgbClr val="FFFFFE"/>
                </a:solidFill>
                <a:latin typeface="Arial Nova" panose="020B0504020202020204" pitchFamily="34" charset="0"/>
              </a:rPr>
              <a:t>Intrinsic and extrinsic factors of </a:t>
            </a:r>
            <a:br>
              <a:rPr lang="en-GB" sz="2000" b="1" dirty="0">
                <a:solidFill>
                  <a:srgbClr val="FFFFFE"/>
                </a:solidFill>
                <a:latin typeface="Arial Nova" panose="020B0504020202020204" pitchFamily="34" charset="0"/>
              </a:rPr>
            </a:br>
            <a:r>
              <a:rPr lang="en-GB" sz="2000" b="1" dirty="0">
                <a:solidFill>
                  <a:srgbClr val="FFFFFE"/>
                </a:solidFill>
                <a:latin typeface="Arial Nova" panose="020B0504020202020204" pitchFamily="34" charset="0"/>
              </a:rPr>
              <a:t>vulnerability</a:t>
            </a:r>
          </a:p>
        </p:txBody>
      </p:sp>
      <p:cxnSp>
        <p:nvCxnSpPr>
          <p:cNvPr id="30" name="Straight Connector 29">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966458"/>
            </a:solidFill>
          </a:ln>
        </p:spPr>
        <p:style>
          <a:lnRef idx="3">
            <a:schemeClr val="accent1"/>
          </a:lnRef>
          <a:fillRef idx="0">
            <a:schemeClr val="accent1"/>
          </a:fillRef>
          <a:effectRef idx="2">
            <a:schemeClr val="accent1"/>
          </a:effectRef>
          <a:fontRef idx="minor">
            <a:schemeClr val="tx1"/>
          </a:fontRef>
        </p:style>
      </p:cxnSp>
      <p:sp>
        <p:nvSpPr>
          <p:cNvPr id="16" name="Content Placeholder 3">
            <a:extLst>
              <a:ext uri="{FF2B5EF4-FFF2-40B4-BE49-F238E27FC236}">
                <a16:creationId xmlns:a16="http://schemas.microsoft.com/office/drawing/2014/main" id="{8F710BCE-E5C5-7A64-6CF4-EB5DF08834C0}"/>
              </a:ext>
            </a:extLst>
          </p:cNvPr>
          <p:cNvSpPr>
            <a:spLocks noGrp="1"/>
          </p:cNvSpPr>
          <p:nvPr>
            <p:ph idx="1"/>
          </p:nvPr>
        </p:nvSpPr>
        <p:spPr>
          <a:xfrm>
            <a:off x="135924" y="1847089"/>
            <a:ext cx="8160333" cy="4530234"/>
          </a:xfrm>
        </p:spPr>
        <p:txBody>
          <a:bodyPr>
            <a:noAutofit/>
          </a:bodyPr>
          <a:lstStyle/>
          <a:p>
            <a:pPr>
              <a:lnSpc>
                <a:spcPct val="110000"/>
              </a:lnSpc>
              <a:buClr>
                <a:srgbClr val="966458"/>
              </a:buClr>
            </a:pPr>
            <a:r>
              <a:rPr lang="en-US" sz="1800" b="1" dirty="0">
                <a:solidFill>
                  <a:srgbClr val="FFFFFE"/>
                </a:solidFill>
                <a:latin typeface="Arial" panose="020B0604020202020204" pitchFamily="34" charset="0"/>
                <a:cs typeface="Arial" panose="020B0604020202020204" pitchFamily="34" charset="0"/>
              </a:rPr>
              <a:t>Coercive control and grooming factors are a big part of being able to recruit vulnerable individuals to the county lines operation.</a:t>
            </a:r>
          </a:p>
          <a:p>
            <a:pPr>
              <a:lnSpc>
                <a:spcPct val="110000"/>
              </a:lnSpc>
              <a:buClr>
                <a:srgbClr val="966458"/>
              </a:buClr>
            </a:pPr>
            <a:endParaRPr lang="en-US" sz="1600" b="1" dirty="0">
              <a:solidFill>
                <a:srgbClr val="FFFFFE"/>
              </a:solidFill>
              <a:latin typeface="Arial" panose="020B0604020202020204" pitchFamily="34" charset="0"/>
              <a:cs typeface="Arial" panose="020B0604020202020204" pitchFamily="34" charset="0"/>
            </a:endParaRPr>
          </a:p>
          <a:p>
            <a:pPr>
              <a:lnSpc>
                <a:spcPct val="110000"/>
              </a:lnSpc>
              <a:buClr>
                <a:srgbClr val="966458"/>
              </a:buClr>
            </a:pPr>
            <a:r>
              <a:rPr lang="en-US" sz="1800" b="1" dirty="0">
                <a:solidFill>
                  <a:srgbClr val="FFFFFE"/>
                </a:solidFill>
                <a:latin typeface="Arial" panose="020B0604020202020204" pitchFamily="34" charset="0"/>
                <a:cs typeface="Arial" panose="020B0604020202020204" pitchFamily="34" charset="0"/>
              </a:rPr>
              <a:t>Coercive control is an act or pattern, it can be humiliation, intimidation that is used to harm, punish or frighten the victim. This behavior is designed to make a victim feel isolated and obliged to follow their instructions.</a:t>
            </a:r>
          </a:p>
          <a:p>
            <a:pPr>
              <a:lnSpc>
                <a:spcPct val="110000"/>
              </a:lnSpc>
              <a:buClr>
                <a:srgbClr val="966458"/>
              </a:buClr>
            </a:pPr>
            <a:endParaRPr lang="en-US" sz="1600" b="1" dirty="0">
              <a:solidFill>
                <a:srgbClr val="FFFFFE"/>
              </a:solidFill>
              <a:latin typeface="Arial" panose="020B0604020202020204" pitchFamily="34" charset="0"/>
              <a:cs typeface="Arial" panose="020B0604020202020204" pitchFamily="34" charset="0"/>
            </a:endParaRPr>
          </a:p>
          <a:p>
            <a:pPr>
              <a:lnSpc>
                <a:spcPct val="110000"/>
              </a:lnSpc>
              <a:buClr>
                <a:srgbClr val="966458"/>
              </a:buClr>
            </a:pPr>
            <a:r>
              <a:rPr lang="en-US" sz="1800" b="1" dirty="0">
                <a:solidFill>
                  <a:srgbClr val="FFFFFE"/>
                </a:solidFill>
                <a:latin typeface="Arial" panose="020B0604020202020204" pitchFamily="34" charset="0"/>
                <a:cs typeface="Arial" panose="020B0604020202020204" pitchFamily="34" charset="0"/>
              </a:rPr>
              <a:t>Grooming, is referred in the context that an individual is preparing a child for the purpose of their own gratification, this can be in a sexual nature or grooming the individual to supply drugs. Grooming can take place online or face to face. There is usually the promise of presents and praise, enticing the vulnerable individual to meet.</a:t>
            </a:r>
          </a:p>
        </p:txBody>
      </p:sp>
    </p:spTree>
    <p:extLst>
      <p:ext uri="{BB962C8B-B14F-4D97-AF65-F5344CB8AC3E}">
        <p14:creationId xmlns:p14="http://schemas.microsoft.com/office/powerpoint/2010/main" val="41809522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8C66F6-5361-EAA7-80BF-43710BA6C8B6}"/>
              </a:ext>
            </a:extLst>
          </p:cNvPr>
          <p:cNvSpPr txBox="1"/>
          <p:nvPr/>
        </p:nvSpPr>
        <p:spPr>
          <a:xfrm>
            <a:off x="1413479" y="82991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b="0" i="0" kern="1200" cap="all" dirty="0">
                <a:solidFill>
                  <a:schemeClr val="tx1"/>
                </a:solidFill>
                <a:effectLst/>
                <a:latin typeface="+mj-lt"/>
                <a:ea typeface="+mj-ea"/>
                <a:cs typeface="+mj-cs"/>
              </a:rPr>
              <a:t>SUMMARY</a:t>
            </a:r>
          </a:p>
        </p:txBody>
      </p:sp>
      <p:sp>
        <p:nvSpPr>
          <p:cNvPr id="3" name="Content Placeholder 2">
            <a:extLst>
              <a:ext uri="{FF2B5EF4-FFF2-40B4-BE49-F238E27FC236}">
                <a16:creationId xmlns:a16="http://schemas.microsoft.com/office/drawing/2014/main" id="{35B926E1-0F0C-0173-CE75-10B06169ED3D}"/>
              </a:ext>
            </a:extLst>
          </p:cNvPr>
          <p:cNvSpPr>
            <a:spLocks noGrp="1"/>
          </p:cNvSpPr>
          <p:nvPr>
            <p:ph idx="1"/>
          </p:nvPr>
        </p:nvSpPr>
        <p:spPr>
          <a:xfrm>
            <a:off x="641350" y="2107754"/>
            <a:ext cx="10909300" cy="4381946"/>
          </a:xfrm>
        </p:spPr>
        <p:txBody>
          <a:bodyPr vert="horz" lIns="91440" tIns="45720" rIns="91440" bIns="45720" rtlCol="0" anchor="t">
            <a:normAutofit fontScale="92500" lnSpcReduction="20000"/>
          </a:bodyPr>
          <a:lstStyle/>
          <a:p>
            <a:pPr>
              <a:lnSpc>
                <a:spcPct val="110000"/>
              </a:lnSpc>
            </a:pPr>
            <a:r>
              <a:rPr lang="en-US" b="1" i="0" u="none" strike="noStrike" dirty="0">
                <a:latin typeface="Arial" panose="020B0604020202020204" pitchFamily="34" charset="0"/>
                <a:cs typeface="Arial" panose="020B0604020202020204" pitchFamily="34" charset="0"/>
              </a:rPr>
              <a:t>Home Office estimates suggest that approximately 14,000 children were identified as at risk or involved in child criminal exploitation in 2022 to 2023, and we know this is likely to be a significant underestimate on the scale of the problem.</a:t>
            </a:r>
          </a:p>
          <a:p>
            <a:pPr>
              <a:lnSpc>
                <a:spcPct val="110000"/>
              </a:lnSpc>
            </a:pPr>
            <a:endParaRPr lang="en-US" b="1" dirty="0">
              <a:latin typeface="Arial" panose="020B0604020202020204" pitchFamily="34" charset="0"/>
              <a:cs typeface="Arial" panose="020B0604020202020204" pitchFamily="34" charset="0"/>
            </a:endParaRPr>
          </a:p>
          <a:p>
            <a:pPr>
              <a:lnSpc>
                <a:spcPct val="110000"/>
              </a:lnSpc>
            </a:pPr>
            <a:r>
              <a:rPr lang="en-US" b="1" dirty="0">
                <a:latin typeface="Arial" panose="020B0604020202020204" pitchFamily="34" charset="0"/>
                <a:cs typeface="Arial" panose="020B0604020202020204" pitchFamily="34" charset="0"/>
              </a:rPr>
              <a:t>The Review of Drugs by Dame Carol Black also found (in 2020) more children and young people were becoming involved in the supply of drug and county lines groups are associated with the wide-spread exploitation of young people as drugs runners, and of vulnerable drug users through cuckooing.</a:t>
            </a:r>
          </a:p>
          <a:p>
            <a:pPr>
              <a:lnSpc>
                <a:spcPct val="110000"/>
              </a:lnSpc>
            </a:pPr>
            <a:endParaRPr lang="en-US" sz="2400" b="1" dirty="0">
              <a:latin typeface="Arial" panose="020B0604020202020204" pitchFamily="34" charset="0"/>
              <a:cs typeface="Arial" panose="020B0604020202020204" pitchFamily="34" charset="0"/>
            </a:endParaRPr>
          </a:p>
          <a:p>
            <a:pPr>
              <a:lnSpc>
                <a:spcPct val="110000"/>
              </a:lnSpc>
            </a:pPr>
            <a:r>
              <a:rPr lang="en-GB" b="1" kern="100" dirty="0">
                <a:effectLst/>
                <a:latin typeface="Arial" panose="020B0604020202020204" pitchFamily="34" charset="0"/>
                <a:ea typeface="Calibri" panose="020F0502020204030204" pitchFamily="34" charset="0"/>
                <a:cs typeface="Arial" panose="020B0604020202020204" pitchFamily="34" charset="0"/>
              </a:rPr>
              <a:t>Vulnerable individuals who are targeted can also be groomed, physically abused, emotionally abused, sexually exploited or trafficked. However, as children are involved in gangs and often commit crimes themselves, sometimes they aren’t seen as victims by adults and professionals, despite the harm they have experienced.</a:t>
            </a:r>
          </a:p>
          <a:p>
            <a:pPr>
              <a:lnSpc>
                <a:spcPct val="110000"/>
              </a:lnSpc>
            </a:pPr>
            <a:endParaRPr lang="en-US" b="1" dirty="0"/>
          </a:p>
        </p:txBody>
      </p:sp>
    </p:spTree>
    <p:extLst>
      <p:ext uri="{BB962C8B-B14F-4D97-AF65-F5344CB8AC3E}">
        <p14:creationId xmlns:p14="http://schemas.microsoft.com/office/powerpoint/2010/main" val="127288328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4510F5B-0A91-9C59-53DF-00945D7D6FCB}"/>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References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Books">
            <a:extLst>
              <a:ext uri="{FF2B5EF4-FFF2-40B4-BE49-F238E27FC236}">
                <a16:creationId xmlns:a16="http://schemas.microsoft.com/office/drawing/2014/main" id="{D9EACECF-DE2B-9948-3303-C731C77D2C6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5786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16D3AE-9EB3-D784-A320-BBF275A4A82B}"/>
              </a:ext>
            </a:extLst>
          </p:cNvPr>
          <p:cNvSpPr txBox="1"/>
          <p:nvPr/>
        </p:nvSpPr>
        <p:spPr>
          <a:xfrm>
            <a:off x="963827" y="256193"/>
            <a:ext cx="10589740" cy="6601807"/>
          </a:xfrm>
          <a:prstGeom prst="rect">
            <a:avLst/>
          </a:prstGeom>
          <a:noFill/>
        </p:spPr>
        <p:txBody>
          <a:bodyPr wrap="square" rtlCol="0">
            <a:spAutoFit/>
          </a:bodyPr>
          <a:lstStyle/>
          <a:p>
            <a:pPr algn="l">
              <a:lnSpc>
                <a:spcPts val="1800"/>
              </a:lnSpc>
            </a:pPr>
            <a:r>
              <a:rPr lang="en-GB" sz="1600" b="0" i="0" u="none" strike="noStrike" dirty="0">
                <a:solidFill>
                  <a:srgbClr val="000000"/>
                </a:solidFill>
                <a:effectLst/>
                <a:latin typeface="Arial" panose="020B0604020202020204" pitchFamily="34" charset="0"/>
                <a:cs typeface="Arial" panose="020B0604020202020204" pitchFamily="34" charset="0"/>
              </a:rPr>
              <a:t>Bryant, R. and Bryant, S. (2021). </a:t>
            </a:r>
            <a:r>
              <a:rPr lang="en-GB" sz="1600" b="0" i="1" u="none" strike="noStrike" dirty="0">
                <a:solidFill>
                  <a:srgbClr val="000000"/>
                </a:solidFill>
                <a:effectLst/>
                <a:latin typeface="Arial" panose="020B0604020202020204" pitchFamily="34" charset="0"/>
                <a:cs typeface="Arial" panose="020B0604020202020204" pitchFamily="34" charset="0"/>
              </a:rPr>
              <a:t>Blackstone’s Handbook For Policing Students 2021.</a:t>
            </a:r>
            <a:r>
              <a:rPr lang="en-GB" sz="1600" b="0" i="0" u="none" strike="noStrike" dirty="0">
                <a:solidFill>
                  <a:srgbClr val="000000"/>
                </a:solidFill>
                <a:effectLst/>
                <a:latin typeface="Arial" panose="020B0604020202020204" pitchFamily="34" charset="0"/>
                <a:cs typeface="Arial" panose="020B0604020202020204" pitchFamily="34" charset="0"/>
              </a:rPr>
              <a:t> S.L.: Oxford </a:t>
            </a:r>
            <a:r>
              <a:rPr lang="en-GB" sz="1600" b="0" i="0" u="none" strike="noStrike" dirty="0" err="1">
                <a:solidFill>
                  <a:srgbClr val="000000"/>
                </a:solidFill>
                <a:effectLst/>
                <a:latin typeface="Arial" panose="020B0604020202020204" pitchFamily="34" charset="0"/>
                <a:cs typeface="Arial" panose="020B0604020202020204" pitchFamily="34" charset="0"/>
              </a:rPr>
              <a:t>Univ</a:t>
            </a:r>
            <a:r>
              <a:rPr lang="en-GB" sz="1600" b="0" i="0" u="none" strike="noStrike" dirty="0">
                <a:solidFill>
                  <a:srgbClr val="000000"/>
                </a:solidFill>
                <a:effectLst/>
                <a:latin typeface="Arial" panose="020B0604020202020204" pitchFamily="34" charset="0"/>
                <a:cs typeface="Arial" panose="020B0604020202020204" pitchFamily="34" charset="0"/>
              </a:rPr>
              <a:t> Press.</a:t>
            </a:r>
          </a:p>
          <a:p>
            <a:pPr algn="l">
              <a:lnSpc>
                <a:spcPts val="1800"/>
              </a:lnSpc>
            </a:pPr>
            <a:endParaRPr lang="en-GB" sz="1600" b="0" i="0" u="none" strike="noStrike" dirty="0">
              <a:solidFill>
                <a:srgbClr val="000000"/>
              </a:solidFill>
              <a:effectLst/>
              <a:latin typeface="Arial" panose="020B0604020202020204" pitchFamily="34" charset="0"/>
              <a:cs typeface="Arial" panose="020B0604020202020204" pitchFamily="34" charset="0"/>
            </a:endParaRPr>
          </a:p>
          <a:p>
            <a:pPr algn="l">
              <a:lnSpc>
                <a:spcPts val="1800"/>
              </a:lnSpc>
            </a:pPr>
            <a:r>
              <a:rPr lang="en-GB" sz="1600" b="0" i="0" u="none" strike="noStrike" dirty="0">
                <a:solidFill>
                  <a:srgbClr val="000000"/>
                </a:solidFill>
                <a:effectLst/>
                <a:latin typeface="Arial" panose="020B0604020202020204" pitchFamily="34" charset="0"/>
                <a:cs typeface="Arial" panose="020B0604020202020204" pitchFamily="34" charset="0"/>
              </a:rPr>
              <a:t>Home Office (2021). </a:t>
            </a:r>
            <a:r>
              <a:rPr lang="en-GB" sz="1600" b="0" i="1" u="none" strike="noStrike" dirty="0">
                <a:solidFill>
                  <a:srgbClr val="000000"/>
                </a:solidFill>
                <a:effectLst/>
                <a:latin typeface="Arial" panose="020B0604020202020204" pitchFamily="34" charset="0"/>
                <a:cs typeface="Arial" panose="020B0604020202020204" pitchFamily="34" charset="0"/>
              </a:rPr>
              <a:t>Independent review of drugs by Dame Carol Black: government response</a:t>
            </a:r>
            <a:r>
              <a:rPr lang="en-GB" sz="1600" b="0" i="0" u="none" strike="noStrike" dirty="0">
                <a:solidFill>
                  <a:srgbClr val="000000"/>
                </a:solidFill>
                <a:effectLst/>
                <a:latin typeface="Arial" panose="020B0604020202020204" pitchFamily="34" charset="0"/>
                <a:cs typeface="Arial" panose="020B0604020202020204" pitchFamily="34" charset="0"/>
              </a:rPr>
              <a:t>. GOV.UK. Available at: </a:t>
            </a:r>
            <a:r>
              <a:rPr lang="en-GB" sz="1600" b="0" i="0" u="none" strike="noStrike" dirty="0">
                <a:solidFill>
                  <a:srgbClr val="000000"/>
                </a:solidFill>
                <a:effectLst/>
                <a:latin typeface="Arial" panose="020B0604020202020204" pitchFamily="34" charset="0"/>
                <a:cs typeface="Arial" panose="020B0604020202020204" pitchFamily="34" charset="0"/>
                <a:hlinkClick r:id="rId2"/>
              </a:rPr>
              <a:t>https://www.gov.uk/government/publications/independent-review-of-drugs-by-dame-carol-black-government-response</a:t>
            </a:r>
            <a:r>
              <a:rPr lang="en-GB" sz="1600" b="0" i="0" u="none" strike="noStrike" dirty="0">
                <a:solidFill>
                  <a:srgbClr val="000000"/>
                </a:solidFill>
                <a:effectLst/>
                <a:latin typeface="Arial" panose="020B0604020202020204" pitchFamily="34" charset="0"/>
                <a:cs typeface="Arial" panose="020B0604020202020204" pitchFamily="34" charset="0"/>
              </a:rPr>
              <a:t> (Accessed 7 Jan. 2025).</a:t>
            </a:r>
          </a:p>
          <a:p>
            <a:pPr algn="l">
              <a:lnSpc>
                <a:spcPts val="1800"/>
              </a:lnSpc>
            </a:pPr>
            <a:endParaRPr lang="en-GB" sz="1600" b="0" i="0" u="none" strike="noStrike" dirty="0">
              <a:solidFill>
                <a:srgbClr val="000000"/>
              </a:solidFill>
              <a:effectLst/>
              <a:latin typeface="Arial" panose="020B0604020202020204" pitchFamily="34" charset="0"/>
              <a:cs typeface="Arial" panose="020B0604020202020204" pitchFamily="34" charset="0"/>
            </a:endParaRPr>
          </a:p>
          <a:p>
            <a:pPr algn="l">
              <a:lnSpc>
                <a:spcPts val="1800"/>
              </a:lnSpc>
            </a:pPr>
            <a:r>
              <a:rPr lang="en-GB" sz="1600" b="0" i="0" u="none" strike="noStrike" dirty="0">
                <a:solidFill>
                  <a:srgbClr val="000000"/>
                </a:solidFill>
                <a:effectLst/>
                <a:latin typeface="Arial" panose="020B0604020202020204" pitchFamily="34" charset="0"/>
                <a:cs typeface="Arial" panose="020B0604020202020204" pitchFamily="34" charset="0"/>
              </a:rPr>
              <a:t>Home Office (2023). </a:t>
            </a:r>
            <a:r>
              <a:rPr lang="en-GB" sz="1600" b="0" i="1" u="none" strike="noStrike" dirty="0">
                <a:solidFill>
                  <a:srgbClr val="000000"/>
                </a:solidFill>
                <a:effectLst/>
                <a:latin typeface="Arial" panose="020B0604020202020204" pitchFamily="34" charset="0"/>
                <a:cs typeface="Arial" panose="020B0604020202020204" pitchFamily="34" charset="0"/>
              </a:rPr>
              <a:t>County Lines Programme data</a:t>
            </a:r>
            <a:r>
              <a:rPr lang="en-GB" sz="1600" b="0" i="0" u="none" strike="noStrike" dirty="0">
                <a:solidFill>
                  <a:srgbClr val="000000"/>
                </a:solidFill>
                <a:effectLst/>
                <a:latin typeface="Arial" panose="020B0604020202020204" pitchFamily="34" charset="0"/>
                <a:cs typeface="Arial" panose="020B0604020202020204" pitchFamily="34" charset="0"/>
              </a:rPr>
              <a:t>. GOV.UK. Available at: </a:t>
            </a:r>
            <a:r>
              <a:rPr lang="en-GB" sz="1600" b="0" i="0" u="none" strike="noStrike" dirty="0">
                <a:solidFill>
                  <a:srgbClr val="000000"/>
                </a:solidFill>
                <a:effectLst/>
                <a:latin typeface="Arial" panose="020B0604020202020204" pitchFamily="34" charset="0"/>
                <a:cs typeface="Arial" panose="020B0604020202020204" pitchFamily="34" charset="0"/>
                <a:hlinkClick r:id="rId3"/>
              </a:rPr>
              <a:t>https://www.gov.uk/government/publications/home-offices-county-lines-programme-data/county-lines-programme-data</a:t>
            </a:r>
            <a:r>
              <a:rPr lang="en-GB" sz="1600" b="0" i="0" u="none" strike="noStrike" dirty="0">
                <a:solidFill>
                  <a:srgbClr val="000000"/>
                </a:solidFill>
                <a:effectLst/>
                <a:latin typeface="Arial" panose="020B0604020202020204" pitchFamily="34" charset="0"/>
                <a:cs typeface="Arial" panose="020B0604020202020204" pitchFamily="34" charset="0"/>
              </a:rPr>
              <a:t>. (Accessed 31 Dec. 2024)</a:t>
            </a:r>
          </a:p>
          <a:p>
            <a:pPr algn="l">
              <a:lnSpc>
                <a:spcPts val="1800"/>
              </a:lnSpc>
            </a:pPr>
            <a:endParaRPr lang="en-GB" sz="1600" b="0" i="0" u="none" strike="noStrike" dirty="0">
              <a:solidFill>
                <a:srgbClr val="000000"/>
              </a:solidFill>
              <a:effectLst/>
              <a:latin typeface="Arial" panose="020B0604020202020204" pitchFamily="34" charset="0"/>
              <a:cs typeface="Arial" panose="020B0604020202020204" pitchFamily="34" charset="0"/>
            </a:endParaRPr>
          </a:p>
          <a:p>
            <a:pPr algn="l">
              <a:lnSpc>
                <a:spcPts val="1800"/>
              </a:lnSpc>
            </a:pPr>
            <a:r>
              <a:rPr lang="en-GB" sz="1600" b="0" i="0" u="none" strike="noStrike" dirty="0">
                <a:solidFill>
                  <a:srgbClr val="000000"/>
                </a:solidFill>
                <a:effectLst/>
                <a:latin typeface="Arial" panose="020B0604020202020204" pitchFamily="34" charset="0"/>
                <a:cs typeface="Arial" panose="020B0604020202020204" pitchFamily="34" charset="0"/>
              </a:rPr>
              <a:t>NPCC (2024a). </a:t>
            </a:r>
            <a:r>
              <a:rPr lang="en-GB" sz="1600" b="0" i="1" u="none" strike="noStrike" dirty="0">
                <a:solidFill>
                  <a:srgbClr val="000000"/>
                </a:solidFill>
                <a:effectLst/>
                <a:latin typeface="Arial" panose="020B0604020202020204" pitchFamily="34" charset="0"/>
                <a:cs typeface="Arial" panose="020B0604020202020204" pitchFamily="34" charset="0"/>
              </a:rPr>
              <a:t>County Lines are changing to become more localised, reveals new County Lines Strategic Threat Risk Assessment</a:t>
            </a:r>
            <a:r>
              <a:rPr lang="en-GB" sz="1600" b="0" i="0" u="none" strike="noStrike" dirty="0">
                <a:solidFill>
                  <a:srgbClr val="000000"/>
                </a:solidFill>
                <a:effectLst/>
                <a:latin typeface="Arial" panose="020B0604020202020204" pitchFamily="34" charset="0"/>
                <a:cs typeface="Arial" panose="020B0604020202020204" pitchFamily="34" charset="0"/>
              </a:rPr>
              <a:t>. National Police Chiefs’ Council (NPCC). Available at: </a:t>
            </a:r>
            <a:r>
              <a:rPr lang="en-GB" sz="1600" b="0" i="0" u="none" strike="noStrike" dirty="0">
                <a:solidFill>
                  <a:srgbClr val="000000"/>
                </a:solidFill>
                <a:effectLst/>
                <a:latin typeface="Arial" panose="020B0604020202020204" pitchFamily="34" charset="0"/>
                <a:cs typeface="Arial" panose="020B0604020202020204" pitchFamily="34" charset="0"/>
                <a:hlinkClick r:id="rId4"/>
              </a:rPr>
              <a:t>https://news.npcc.police.uk/releases/county-lines-are-changing-to-become-more-localised-reveals-new-county-lines-strategic-threat-risk-assessment</a:t>
            </a:r>
            <a:r>
              <a:rPr lang="en-GB" sz="1600" b="0" i="0" u="none" strike="noStrike" dirty="0">
                <a:solidFill>
                  <a:srgbClr val="000000"/>
                </a:solidFill>
                <a:effectLst/>
                <a:latin typeface="Arial" panose="020B0604020202020204" pitchFamily="34" charset="0"/>
                <a:cs typeface="Arial" panose="020B0604020202020204" pitchFamily="34" charset="0"/>
              </a:rPr>
              <a:t> (Accessed 5 Jan. 2025).</a:t>
            </a:r>
          </a:p>
          <a:p>
            <a:pPr algn="l">
              <a:lnSpc>
                <a:spcPts val="1800"/>
              </a:lnSpc>
            </a:pPr>
            <a:endParaRPr lang="en-GB" sz="1600" b="0" i="0" u="none" strike="noStrike" dirty="0">
              <a:solidFill>
                <a:srgbClr val="000000"/>
              </a:solidFill>
              <a:effectLst/>
              <a:latin typeface="Arial" panose="020B0604020202020204" pitchFamily="34" charset="0"/>
              <a:cs typeface="Arial" panose="020B0604020202020204" pitchFamily="34" charset="0"/>
            </a:endParaRPr>
          </a:p>
          <a:p>
            <a:pPr algn="l">
              <a:lnSpc>
                <a:spcPts val="1800"/>
              </a:lnSpc>
            </a:pPr>
            <a:r>
              <a:rPr lang="en-GB" sz="1600" b="0" i="0" u="none" strike="noStrike" dirty="0">
                <a:solidFill>
                  <a:srgbClr val="000000"/>
                </a:solidFill>
                <a:effectLst/>
                <a:latin typeface="Arial" panose="020B0604020202020204" pitchFamily="34" charset="0"/>
                <a:cs typeface="Arial" panose="020B0604020202020204" pitchFamily="34" charset="0"/>
              </a:rPr>
              <a:t>NPCC (2024b). </a:t>
            </a:r>
            <a:r>
              <a:rPr lang="en-GB" sz="1600" b="0" i="1" u="none" strike="noStrike" dirty="0">
                <a:solidFill>
                  <a:srgbClr val="000000"/>
                </a:solidFill>
                <a:effectLst/>
                <a:latin typeface="Arial" panose="020B0604020202020204" pitchFamily="34" charset="0"/>
                <a:cs typeface="Arial" panose="020B0604020202020204" pitchFamily="34" charset="0"/>
              </a:rPr>
              <a:t>Launch of the County Lines Policing Strategy 2024 to 2027</a:t>
            </a:r>
            <a:r>
              <a:rPr lang="en-GB" sz="1600" b="0" i="0" u="none" strike="noStrike" dirty="0">
                <a:solidFill>
                  <a:srgbClr val="000000"/>
                </a:solidFill>
                <a:effectLst/>
                <a:latin typeface="Arial" panose="020B0604020202020204" pitchFamily="34" charset="0"/>
                <a:cs typeface="Arial" panose="020B0604020202020204" pitchFamily="34" charset="0"/>
              </a:rPr>
              <a:t>.  National Police Chiefs’ Council (NPCC). Available at: </a:t>
            </a:r>
            <a:r>
              <a:rPr lang="en-GB" sz="1600" b="0" i="0" u="none" strike="noStrike" dirty="0">
                <a:solidFill>
                  <a:srgbClr val="000000"/>
                </a:solidFill>
                <a:effectLst/>
                <a:latin typeface="Arial" panose="020B0604020202020204" pitchFamily="34" charset="0"/>
                <a:cs typeface="Arial" panose="020B0604020202020204" pitchFamily="34" charset="0"/>
                <a:hlinkClick r:id="rId5"/>
              </a:rPr>
              <a:t>https://news.npcc.police.uk/releases/launch-of-the-county-lines-policing-strategy-2024-to-202</a:t>
            </a:r>
            <a:r>
              <a:rPr lang="en-GB" sz="1600" b="0" i="0" u="none" strike="noStrike" dirty="0">
                <a:solidFill>
                  <a:srgbClr val="000000"/>
                </a:solidFill>
                <a:effectLst/>
                <a:latin typeface="Arial" panose="020B0604020202020204" pitchFamily="34" charset="0"/>
                <a:cs typeface="Arial" panose="020B0604020202020204" pitchFamily="34" charset="0"/>
              </a:rPr>
              <a:t>  (Accessed 7 Jan. 2025).</a:t>
            </a:r>
          </a:p>
          <a:p>
            <a:pPr algn="l">
              <a:lnSpc>
                <a:spcPts val="1800"/>
              </a:lnSpc>
            </a:pPr>
            <a:endParaRPr lang="en-GB" sz="1600" b="0" i="0" u="none" strike="noStrike" dirty="0">
              <a:solidFill>
                <a:srgbClr val="000000"/>
              </a:solidFill>
              <a:effectLst/>
              <a:latin typeface="Arial" panose="020B0604020202020204" pitchFamily="34" charset="0"/>
              <a:cs typeface="Arial" panose="020B0604020202020204" pitchFamily="34" charset="0"/>
            </a:endParaRPr>
          </a:p>
          <a:p>
            <a:pPr algn="l">
              <a:lnSpc>
                <a:spcPts val="1800"/>
              </a:lnSpc>
            </a:pPr>
            <a:r>
              <a:rPr lang="en-GB" sz="1600" b="0" i="0" u="none" strike="noStrike" dirty="0">
                <a:solidFill>
                  <a:srgbClr val="000000"/>
                </a:solidFill>
                <a:effectLst/>
                <a:latin typeface="Arial" panose="020B0604020202020204" pitchFamily="34" charset="0"/>
                <a:cs typeface="Arial" panose="020B0604020202020204" pitchFamily="34" charset="0"/>
              </a:rPr>
              <a:t>NSPCC (2019). </a:t>
            </a:r>
            <a:r>
              <a:rPr lang="en-GB" sz="1600" b="0" i="1" u="none" strike="noStrike" dirty="0">
                <a:solidFill>
                  <a:srgbClr val="000000"/>
                </a:solidFill>
                <a:effectLst/>
                <a:latin typeface="Arial" panose="020B0604020202020204" pitchFamily="34" charset="0"/>
                <a:cs typeface="Arial" panose="020B0604020202020204" pitchFamily="34" charset="0"/>
              </a:rPr>
              <a:t>Criminal Exploitation and Gangs</a:t>
            </a:r>
            <a:r>
              <a:rPr lang="en-GB" sz="1600" b="0" i="0" u="none" strike="noStrike" dirty="0">
                <a:solidFill>
                  <a:srgbClr val="000000"/>
                </a:solidFill>
                <a:effectLst/>
                <a:latin typeface="Arial" panose="020B0604020202020204" pitchFamily="34" charset="0"/>
                <a:cs typeface="Arial" panose="020B0604020202020204" pitchFamily="34" charset="0"/>
              </a:rPr>
              <a:t>. NSPCC. Available at: </a:t>
            </a:r>
            <a:r>
              <a:rPr lang="en-GB" sz="1600" b="0" i="0" u="none" strike="noStrike" dirty="0">
                <a:solidFill>
                  <a:srgbClr val="000000"/>
                </a:solidFill>
                <a:effectLst/>
                <a:latin typeface="Arial" panose="020B0604020202020204" pitchFamily="34" charset="0"/>
                <a:cs typeface="Arial" panose="020B0604020202020204" pitchFamily="34" charset="0"/>
                <a:hlinkClick r:id="rId6"/>
              </a:rPr>
              <a:t>https://www.nspcc.org.uk/what-is-child-abuse/types-of-abuse/gangs-criminal-exploitation/</a:t>
            </a:r>
            <a:r>
              <a:rPr lang="en-GB" sz="1600" b="0" i="0" u="none" strike="noStrike" dirty="0">
                <a:solidFill>
                  <a:srgbClr val="000000"/>
                </a:solidFill>
                <a:effectLst/>
                <a:latin typeface="Arial" panose="020B0604020202020204" pitchFamily="34" charset="0"/>
                <a:cs typeface="Arial" panose="020B0604020202020204" pitchFamily="34" charset="0"/>
              </a:rPr>
              <a:t> (Accessed 5 Jan. 2025).</a:t>
            </a:r>
          </a:p>
          <a:p>
            <a:pPr algn="l">
              <a:lnSpc>
                <a:spcPts val="1800"/>
              </a:lnSpc>
            </a:pPr>
            <a:endParaRPr lang="en-GB" sz="1600" b="0" i="0" u="none" strike="noStrike" dirty="0">
              <a:solidFill>
                <a:srgbClr val="000000"/>
              </a:solidFill>
              <a:effectLst/>
              <a:latin typeface="Arial" panose="020B0604020202020204" pitchFamily="34" charset="0"/>
              <a:cs typeface="Arial" panose="020B0604020202020204" pitchFamily="34" charset="0"/>
            </a:endParaRPr>
          </a:p>
          <a:p>
            <a:pPr algn="l">
              <a:lnSpc>
                <a:spcPts val="1800"/>
              </a:lnSpc>
            </a:pPr>
            <a:r>
              <a:rPr lang="en-GB" sz="1600" b="0" i="0" u="none" strike="noStrike" dirty="0">
                <a:solidFill>
                  <a:srgbClr val="000000"/>
                </a:solidFill>
                <a:effectLst/>
                <a:latin typeface="Arial" panose="020B0604020202020204" pitchFamily="34" charset="0"/>
                <a:cs typeface="Arial" panose="020B0604020202020204" pitchFamily="34" charset="0"/>
              </a:rPr>
              <a:t>The Children's Society (2022). </a:t>
            </a:r>
            <a:r>
              <a:rPr lang="en-GB" sz="1600" b="0" i="1" u="none" strike="noStrike" dirty="0">
                <a:solidFill>
                  <a:srgbClr val="000000"/>
                </a:solidFill>
                <a:effectLst/>
                <a:latin typeface="Arial" panose="020B0604020202020204" pitchFamily="34" charset="0"/>
                <a:cs typeface="Arial" panose="020B0604020202020204" pitchFamily="34" charset="0"/>
              </a:rPr>
              <a:t>What Is County Lines? | The Children’s Society</a:t>
            </a:r>
            <a:r>
              <a:rPr lang="en-GB" sz="1600" b="0" i="0" u="none" strike="noStrike" dirty="0">
                <a:solidFill>
                  <a:srgbClr val="000000"/>
                </a:solidFill>
                <a:effectLst/>
                <a:latin typeface="Arial" panose="020B0604020202020204" pitchFamily="34" charset="0"/>
                <a:cs typeface="Arial" panose="020B0604020202020204" pitchFamily="34" charset="0"/>
              </a:rPr>
              <a:t>. </a:t>
            </a:r>
            <a:r>
              <a:rPr lang="en-GB" sz="1600" b="0" i="0" u="none" strike="noStrike" dirty="0" err="1">
                <a:solidFill>
                  <a:srgbClr val="000000"/>
                </a:solidFill>
                <a:effectLst/>
                <a:latin typeface="Arial" panose="020B0604020202020204" pitchFamily="34" charset="0"/>
                <a:cs typeface="Arial" panose="020B0604020202020204" pitchFamily="34" charset="0"/>
              </a:rPr>
              <a:t>www.childrenssociety.org.uk</a:t>
            </a:r>
            <a:r>
              <a:rPr lang="en-GB" sz="1600" b="0" i="0" u="none" strike="noStrike" dirty="0">
                <a:solidFill>
                  <a:srgbClr val="000000"/>
                </a:solidFill>
                <a:effectLst/>
                <a:latin typeface="Arial" panose="020B0604020202020204" pitchFamily="34" charset="0"/>
                <a:cs typeface="Arial" panose="020B0604020202020204" pitchFamily="34" charset="0"/>
              </a:rPr>
              <a:t>. Available at: </a:t>
            </a:r>
            <a:r>
              <a:rPr lang="en-GB" sz="1600" b="0" i="0" u="none" strike="noStrike" dirty="0">
                <a:solidFill>
                  <a:srgbClr val="000000"/>
                </a:solidFill>
                <a:effectLst/>
                <a:latin typeface="Arial" panose="020B0604020202020204" pitchFamily="34" charset="0"/>
                <a:cs typeface="Arial" panose="020B0604020202020204" pitchFamily="34" charset="0"/>
                <a:hlinkClick r:id="rId7"/>
              </a:rPr>
              <a:t>https://www.childrenssociety.org.uk/what-we-do/our-work/child-criminal-exploitation-and-county-lines/what-is-county-lines</a:t>
            </a:r>
            <a:r>
              <a:rPr lang="en-GB" sz="1600" b="0" i="0" u="none" strike="noStrike" dirty="0">
                <a:solidFill>
                  <a:srgbClr val="000000"/>
                </a:solidFill>
                <a:effectLst/>
                <a:latin typeface="Arial" panose="020B0604020202020204" pitchFamily="34" charset="0"/>
                <a:cs typeface="Arial" panose="020B0604020202020204" pitchFamily="34" charset="0"/>
              </a:rPr>
              <a:t> (Accessed 29 Dec. 2024).</a:t>
            </a:r>
          </a:p>
          <a:p>
            <a:pPr algn="l">
              <a:lnSpc>
                <a:spcPts val="1800"/>
              </a:lnSpc>
            </a:pPr>
            <a:endParaRPr lang="en-GB" sz="1600" b="0" i="0" u="none" strike="noStrike" dirty="0">
              <a:solidFill>
                <a:srgbClr val="000000"/>
              </a:solidFill>
              <a:effectLst/>
              <a:latin typeface="Arial" panose="020B0604020202020204" pitchFamily="34" charset="0"/>
              <a:cs typeface="Arial" panose="020B0604020202020204" pitchFamily="34" charset="0"/>
            </a:endParaRPr>
          </a:p>
          <a:p>
            <a:pPr algn="l">
              <a:lnSpc>
                <a:spcPts val="1800"/>
              </a:lnSpc>
            </a:pPr>
            <a:r>
              <a:rPr lang="en-GB" sz="1600" b="0" i="0" u="none" strike="noStrike" dirty="0">
                <a:solidFill>
                  <a:srgbClr val="000000"/>
                </a:solidFill>
                <a:effectLst/>
                <a:latin typeface="Arial" panose="020B0604020202020204" pitchFamily="34" charset="0"/>
                <a:cs typeface="Arial" panose="020B0604020202020204" pitchFamily="34" charset="0"/>
              </a:rPr>
              <a:t>Williams, B. (2023). </a:t>
            </a:r>
            <a:r>
              <a:rPr lang="en-GB" sz="1600" b="0" i="1" u="none" strike="noStrike" dirty="0">
                <a:solidFill>
                  <a:srgbClr val="000000"/>
                </a:solidFill>
                <a:effectLst/>
                <a:latin typeface="Arial" panose="020B0604020202020204" pitchFamily="34" charset="0"/>
                <a:cs typeface="Arial" panose="020B0604020202020204" pitchFamily="34" charset="0"/>
              </a:rPr>
              <a:t>Policing Mental Health, Vulnerability and Risk</a:t>
            </a:r>
            <a:r>
              <a:rPr lang="en-GB" sz="1600" b="0" i="0" u="none" strike="noStrike" dirty="0">
                <a:solidFill>
                  <a:srgbClr val="000000"/>
                </a:solidFill>
                <a:effectLst/>
                <a:latin typeface="Arial" panose="020B0604020202020204" pitchFamily="34" charset="0"/>
                <a:cs typeface="Arial" panose="020B0604020202020204" pitchFamily="34" charset="0"/>
              </a:rPr>
              <a:t>. Critical Publishing, pp.13–14, 46–55, 100–109.</a:t>
            </a:r>
          </a:p>
          <a:p>
            <a:endParaRPr lang="en-US" dirty="0"/>
          </a:p>
        </p:txBody>
      </p:sp>
    </p:spTree>
    <p:extLst>
      <p:ext uri="{BB962C8B-B14F-4D97-AF65-F5344CB8AC3E}">
        <p14:creationId xmlns:p14="http://schemas.microsoft.com/office/powerpoint/2010/main" val="42055584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675</TotalTime>
  <Words>1142</Words>
  <Application>Microsoft Macintosh PowerPoint</Application>
  <PresentationFormat>Widescreen</PresentationFormat>
  <Paragraphs>76</Paragraphs>
  <Slides>9</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Aptos</vt:lpstr>
      <vt:lpstr>Arial</vt:lpstr>
      <vt:lpstr>Arial Nova</vt:lpstr>
      <vt:lpstr>Benton Sans</vt:lpstr>
      <vt:lpstr>Calibri</vt:lpstr>
      <vt:lpstr>Gill Sans MT</vt:lpstr>
      <vt:lpstr>Helvetica</vt:lpstr>
      <vt:lpstr>Times New Roman</vt:lpstr>
      <vt:lpstr>Gallery</vt:lpstr>
      <vt:lpstr>Critically evaluate the idea that vulnerable people are coerced or forced into illegal activities by others.</vt:lpstr>
      <vt:lpstr>contents</vt:lpstr>
      <vt:lpstr>A brief overview on County Lines. </vt:lpstr>
      <vt:lpstr>County lines and child exploitation</vt:lpstr>
      <vt:lpstr>Intrinsic and extrinsic factors of  vulnerability</vt:lpstr>
      <vt:lpstr>Intrinsic and extrinsic factors of  vulnerability</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Louisa O'Neill</dc:creator>
  <cp:lastModifiedBy>Louisa O’Neill (2245487)</cp:lastModifiedBy>
  <cp:revision>14</cp:revision>
  <dcterms:created xsi:type="dcterms:W3CDTF">2024-10-21T10:30:46Z</dcterms:created>
  <dcterms:modified xsi:type="dcterms:W3CDTF">2025-01-15T23:06:58Z</dcterms:modified>
</cp:coreProperties>
</file>