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0" r:id="rId3"/>
    <p:sldId id="295" r:id="rId4"/>
    <p:sldId id="297" r:id="rId5"/>
    <p:sldId id="292" r:id="rId6"/>
    <p:sldId id="296" r:id="rId7"/>
    <p:sldId id="298" r:id="rId8"/>
    <p:sldId id="300" r:id="rId9"/>
    <p:sldId id="293" r:id="rId10"/>
    <p:sldId id="294" r:id="rId11"/>
    <p:sldId id="301" r:id="rId12"/>
    <p:sldId id="302" r:id="rId13"/>
    <p:sldId id="303" r:id="rId14"/>
    <p:sldId id="305" r:id="rId15"/>
    <p:sldId id="306" r:id="rId16"/>
    <p:sldId id="304" r:id="rId17"/>
    <p:sldId id="307" r:id="rId18"/>
    <p:sldId id="308" r:id="rId19"/>
    <p:sldId id="310" r:id="rId20"/>
    <p:sldId id="311" r:id="rId21"/>
    <p:sldId id="262" r:id="rId22"/>
    <p:sldId id="312" r:id="rId23"/>
    <p:sldId id="313" r:id="rId24"/>
    <p:sldId id="314" r:id="rId25"/>
    <p:sldId id="315" r:id="rId26"/>
    <p:sldId id="316" r:id="rId27"/>
    <p:sldId id="263" r:id="rId28"/>
    <p:sldId id="317" r:id="rId29"/>
    <p:sldId id="318" r:id="rId30"/>
    <p:sldId id="319" r:id="rId31"/>
    <p:sldId id="322" r:id="rId32"/>
    <p:sldId id="323" r:id="rId33"/>
    <p:sldId id="264" r:id="rId34"/>
    <p:sldId id="324" r:id="rId35"/>
    <p:sldId id="265" r:id="rId36"/>
    <p:sldId id="325" r:id="rId37"/>
    <p:sldId id="326" r:id="rId38"/>
    <p:sldId id="327" r:id="rId39"/>
    <p:sldId id="328" r:id="rId40"/>
    <p:sldId id="331" r:id="rId41"/>
    <p:sldId id="329" r:id="rId42"/>
    <p:sldId id="330" r:id="rId43"/>
    <p:sldId id="334" r:id="rId44"/>
    <p:sldId id="332" r:id="rId45"/>
    <p:sldId id="33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3FBA-5807-3AA8-C5FA-A1183BAB68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97823B2-683B-1884-ECC1-6EB7EFC41E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141AAFF-A492-91A6-3A66-B89AF2CBA5A0}"/>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7BAC2C92-3EFF-EC58-FDEE-45EC6FE5D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9385D-3C44-823E-8041-B5B388B8B9B4}"/>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778667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139F-1A7C-0EF8-95E6-03652F97B3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DA3645-5757-AD7B-7F78-416304C19F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3CC4A3-9910-DDF7-4AE1-74D5F95237FD}"/>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D3F4964B-5C7C-9236-61A7-9AA1F75F5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7F8E06-A80B-EEC4-BFEB-A1893C2B805E}"/>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473941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B256-B06B-E148-413E-2586668A04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4C96EB-0BA3-B7FD-A392-E6F61D51DE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93F32B-FD78-FC76-FBBD-80E7BF25B291}"/>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EDA7BBDB-21A9-0D31-AD06-B0B97FFED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725A9-D1BD-D26E-4DCA-B47799C5233E}"/>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51662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9011-C6D3-9255-7B93-F4BA9932C6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095B3D-71FF-52B3-4C09-FFC275D9D2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780ACE1-9C67-5910-4BBE-3421EEFBE4A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A04977-7C52-92CD-1FF1-39FF6B4C3FBC}"/>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6" name="Footer Placeholder 5">
            <a:extLst>
              <a:ext uri="{FF2B5EF4-FFF2-40B4-BE49-F238E27FC236}">
                <a16:creationId xmlns:a16="http://schemas.microsoft.com/office/drawing/2014/main" id="{E7B8350A-1D59-0077-3C1F-4D06E4112F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50F40E-9F36-F50A-8CA2-E06A66106916}"/>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4194942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F40C0-5DD6-EF11-138E-B4471B7473F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29E46AF-E943-C7DE-77A7-0377960C61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18CA91-C5F5-8866-E647-7BCC253587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7ABB816-49EE-13A4-1831-BBA96F7C9D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F79AEE-FB54-0F23-6E98-7BE1B81677D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07EEF6B-3B6F-2582-5FFC-51DA049739ED}"/>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8" name="Footer Placeholder 7">
            <a:extLst>
              <a:ext uri="{FF2B5EF4-FFF2-40B4-BE49-F238E27FC236}">
                <a16:creationId xmlns:a16="http://schemas.microsoft.com/office/drawing/2014/main" id="{AB5DA869-2350-687F-BFD9-AA08E4FF6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9164DD-BA68-8BDC-6723-9FD3022BEA79}"/>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379010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4C2FA-EE8F-1067-002A-EC0A0F2E942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B9AAD4-5352-2C16-E7CD-9E7400BF1505}"/>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4" name="Footer Placeholder 3">
            <a:extLst>
              <a:ext uri="{FF2B5EF4-FFF2-40B4-BE49-F238E27FC236}">
                <a16:creationId xmlns:a16="http://schemas.microsoft.com/office/drawing/2014/main" id="{C0D0D6BB-612D-DD39-6520-2E737349472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5223A6E-9EDA-5CA2-C420-BDDBC01D1C98}"/>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147780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B452E4-15CA-E10D-02AB-142DEAFED4E3}"/>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3" name="Footer Placeholder 2">
            <a:extLst>
              <a:ext uri="{FF2B5EF4-FFF2-40B4-BE49-F238E27FC236}">
                <a16:creationId xmlns:a16="http://schemas.microsoft.com/office/drawing/2014/main" id="{577B9575-5727-C8C0-30F9-5D13D13E84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8D4096-5A94-C90D-9093-2FAE292E29C7}"/>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120904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AF9CD-9628-5B89-1354-5EAD65F226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74FA31-13DE-762E-F3E0-5B62AE3A37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856899A-FA0E-2C21-81B4-ED5F9941AF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0F7D5B-241F-83FB-124F-FDA486D3FECF}"/>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6" name="Footer Placeholder 5">
            <a:extLst>
              <a:ext uri="{FF2B5EF4-FFF2-40B4-BE49-F238E27FC236}">
                <a16:creationId xmlns:a16="http://schemas.microsoft.com/office/drawing/2014/main" id="{13D607AF-FA39-D883-BF44-882CEBF1E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A2A75-215A-3977-E337-2FD9199F4856}"/>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254256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B92EA-C166-C9F2-0D4A-36356931F0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B360FFF-3802-900F-55AD-4967F6278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07F6FE-1319-29CA-2DFE-2CA7964374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55B6FF-502A-C3D2-05DF-AB69733910F3}"/>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6" name="Footer Placeholder 5">
            <a:extLst>
              <a:ext uri="{FF2B5EF4-FFF2-40B4-BE49-F238E27FC236}">
                <a16:creationId xmlns:a16="http://schemas.microsoft.com/office/drawing/2014/main" id="{A8750EF2-2D41-B931-DEBD-8962BE36E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41118-BF28-209E-D0CB-8B5C3DD5A8C1}"/>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670318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F591-68A3-39AE-0891-46E38A7FB19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BDFB292-1828-50D6-08A6-DDF3EA8AF5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F0B767-D6F5-1976-7A00-DD99734DEBF2}"/>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1DF06327-B359-0FAD-8A4A-AF8AE875BC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F7FA4-1035-E68C-440B-1D6345973208}"/>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627938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A44EA3-30AC-D524-9821-753089A1E2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E33F46D-7EE5-A3A2-889F-DE08B61702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080829-E344-275B-ABE5-C967A680B84C}"/>
              </a:ext>
            </a:extLst>
          </p:cNvPr>
          <p:cNvSpPr>
            <a:spLocks noGrp="1"/>
          </p:cNvSpPr>
          <p:nvPr>
            <p:ph type="dt" sz="half" idx="10"/>
          </p:nvPr>
        </p:nvSpPr>
        <p:spPr/>
        <p:txBody>
          <a:body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2D216521-107D-2E83-8D0E-67649C5E9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823EE-8564-F603-B013-FCC53C01171A}"/>
              </a:ext>
            </a:extLst>
          </p:cNvPr>
          <p:cNvSpPr>
            <a:spLocks noGrp="1"/>
          </p:cNvSpPr>
          <p:nvPr>
            <p:ph type="sldNum" sz="quarter" idx="12"/>
          </p:nvPr>
        </p:nvSpPr>
        <p:spPr/>
        <p:txBody>
          <a:bodyPr/>
          <a:lstStyle/>
          <a:p>
            <a:fld id="{24D9A723-DCCA-43EE-8AEF-90DDD259517E}" type="slidenum">
              <a:rPr lang="en-GB" smtClean="0"/>
              <a:t>‹#›</a:t>
            </a:fld>
            <a:endParaRPr lang="en-GB"/>
          </a:p>
        </p:txBody>
      </p:sp>
    </p:spTree>
    <p:extLst>
      <p:ext uri="{BB962C8B-B14F-4D97-AF65-F5344CB8AC3E}">
        <p14:creationId xmlns:p14="http://schemas.microsoft.com/office/powerpoint/2010/main" val="1105233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C94943-2F30-FA14-F62D-85E1354C72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43C59B-129F-8147-28C1-0428D4D0D0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8E7DF12-AAB5-B7DC-31DB-B37D09F35E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D2BDBB-E11F-41F4-AE1C-4A67C7131405}" type="datetimeFigureOut">
              <a:rPr lang="en-GB" smtClean="0"/>
              <a:t>10/04/2024</a:t>
            </a:fld>
            <a:endParaRPr lang="en-GB"/>
          </a:p>
        </p:txBody>
      </p:sp>
      <p:sp>
        <p:nvSpPr>
          <p:cNvPr id="5" name="Footer Placeholder 4">
            <a:extLst>
              <a:ext uri="{FF2B5EF4-FFF2-40B4-BE49-F238E27FC236}">
                <a16:creationId xmlns:a16="http://schemas.microsoft.com/office/drawing/2014/main" id="{11BF7138-D049-DE95-CE70-F9C679CBC4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101905-18A6-CE2D-5660-17F9439EDC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D9A723-DCCA-43EE-8AEF-90DDD259517E}" type="slidenum">
              <a:rPr lang="en-GB" smtClean="0"/>
              <a:t>‹#›</a:t>
            </a:fld>
            <a:endParaRPr lang="en-GB"/>
          </a:p>
        </p:txBody>
      </p:sp>
    </p:spTree>
    <p:extLst>
      <p:ext uri="{BB962C8B-B14F-4D97-AF65-F5344CB8AC3E}">
        <p14:creationId xmlns:p14="http://schemas.microsoft.com/office/powerpoint/2010/main" val="4214622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4E07-7BA8-141D-4926-EDC6E2487259}"/>
              </a:ext>
            </a:extLst>
          </p:cNvPr>
          <p:cNvSpPr>
            <a:spLocks noGrp="1"/>
          </p:cNvSpPr>
          <p:nvPr>
            <p:ph type="ctrTitle"/>
          </p:nvPr>
        </p:nvSpPr>
        <p:spPr/>
        <p:txBody>
          <a:bodyPr/>
          <a:lstStyle/>
          <a:p>
            <a:r>
              <a:rPr lang="en-GB" dirty="0"/>
              <a:t>Global Governance</a:t>
            </a:r>
          </a:p>
        </p:txBody>
      </p:sp>
      <p:sp>
        <p:nvSpPr>
          <p:cNvPr id="3" name="Subtitle 2">
            <a:extLst>
              <a:ext uri="{FF2B5EF4-FFF2-40B4-BE49-F238E27FC236}">
                <a16:creationId xmlns:a16="http://schemas.microsoft.com/office/drawing/2014/main" id="{AD83F424-0155-73A3-4667-631A10BB8448}"/>
              </a:ext>
            </a:extLst>
          </p:cNvPr>
          <p:cNvSpPr>
            <a:spLocks noGrp="1"/>
          </p:cNvSpPr>
          <p:nvPr>
            <p:ph type="subTitle" idx="1"/>
          </p:nvPr>
        </p:nvSpPr>
        <p:spPr/>
        <p:txBody>
          <a:bodyPr>
            <a:normAutofit/>
          </a:bodyPr>
          <a:lstStyle/>
          <a:p>
            <a:r>
              <a:rPr lang="en-GB" sz="3600" dirty="0"/>
              <a:t>Lecture 2: Global Governance within the Context of International Relations Theory</a:t>
            </a:r>
          </a:p>
        </p:txBody>
      </p:sp>
    </p:spTree>
    <p:extLst>
      <p:ext uri="{BB962C8B-B14F-4D97-AF65-F5344CB8AC3E}">
        <p14:creationId xmlns:p14="http://schemas.microsoft.com/office/powerpoint/2010/main" val="2049088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Realism: Key Features</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r>
              <a:rPr lang="en-GB" sz="3200" dirty="0"/>
              <a:t>World is anarchic environment </a:t>
            </a:r>
          </a:p>
          <a:p>
            <a:r>
              <a:rPr lang="en-GB" sz="3200" dirty="0"/>
              <a:t>States are the primary units of consideration</a:t>
            </a:r>
          </a:p>
          <a:p>
            <a:r>
              <a:rPr lang="en-GB" sz="3200" dirty="0"/>
              <a:t>States act to ensure their own survival and prioritize their national interests</a:t>
            </a:r>
          </a:p>
          <a:p>
            <a:r>
              <a:rPr lang="en-GB" sz="3200" dirty="0"/>
              <a:t>The relative power of states, or the distribution of power capabilities amongst states are key determinants of outcomes </a:t>
            </a:r>
          </a:p>
          <a:p>
            <a:r>
              <a:rPr lang="en-GB" sz="3200" dirty="0"/>
              <a:t>Sovereign states act in predictable ways to generate patterns of order and disorder </a:t>
            </a:r>
          </a:p>
        </p:txBody>
      </p:sp>
    </p:spTree>
    <p:extLst>
      <p:ext uri="{BB962C8B-B14F-4D97-AF65-F5344CB8AC3E}">
        <p14:creationId xmlns:p14="http://schemas.microsoft.com/office/powerpoint/2010/main" val="1840467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International Organization vs. Global Governance</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pPr marL="0" marR="0">
              <a:lnSpc>
                <a:spcPct val="107000"/>
              </a:lnSpc>
              <a:spcBef>
                <a:spcPts val="1200"/>
              </a:spcBef>
              <a:spcAft>
                <a:spcPts val="0"/>
              </a:spcAft>
            </a:pPr>
            <a:r>
              <a:rPr lang="en-GB" sz="3000" kern="100" dirty="0">
                <a:effectLst/>
                <a:ea typeface="Aptos" panose="020B0004020202020204" pitchFamily="34" charset="0"/>
                <a:cs typeface="Times New Roman" panose="02020603050405020304" pitchFamily="18" charset="0"/>
              </a:rPr>
              <a:t>“IO” (International Organization) is a reference to the Westphalian international system comprised of sovereign states, which interact in predictable ways thereby generating patterns of order and disorder in world politics. </a:t>
            </a:r>
          </a:p>
          <a:p>
            <a:pPr marL="0" marR="0">
              <a:lnSpc>
                <a:spcPct val="107000"/>
              </a:lnSpc>
              <a:spcBef>
                <a:spcPts val="1200"/>
              </a:spcBef>
              <a:spcAft>
                <a:spcPts val="0"/>
              </a:spcAft>
            </a:pPr>
            <a:r>
              <a:rPr lang="en-GB" sz="3000" kern="100" dirty="0">
                <a:ea typeface="Aptos" panose="020B0004020202020204" pitchFamily="34" charset="0"/>
                <a:cs typeface="Times New Roman" panose="02020603050405020304" pitchFamily="18" charset="0"/>
              </a:rPr>
              <a:t>Global governance is the pattern of authority, control, and legitimacy that includes all global actors, or international organizations like IGOs and NGOs. Global governance and global actors are the outgrowth of the relative power of states  </a:t>
            </a:r>
          </a:p>
          <a:p>
            <a:pPr marL="0" marR="0">
              <a:lnSpc>
                <a:spcPct val="107000"/>
              </a:lnSpc>
              <a:spcBef>
                <a:spcPts val="1200"/>
              </a:spcBef>
              <a:spcAft>
                <a:spcPts val="0"/>
              </a:spcAft>
            </a:pP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75735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International Organization vs. Global Governance</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pPr marL="0" marR="0" indent="0">
              <a:lnSpc>
                <a:spcPct val="107000"/>
              </a:lnSpc>
              <a:spcBef>
                <a:spcPts val="1200"/>
              </a:spcBef>
              <a:spcAft>
                <a:spcPts val="0"/>
              </a:spcAft>
              <a:buNone/>
            </a:pPr>
            <a:r>
              <a:rPr lang="en-GB" sz="3200" kern="100" dirty="0">
                <a:effectLst/>
                <a:ea typeface="Aptos" panose="020B0004020202020204" pitchFamily="34" charset="0"/>
                <a:cs typeface="Times New Roman" panose="02020603050405020304" pitchFamily="18" charset="0"/>
                <a:sym typeface="Wingdings" panose="05000000000000000000" pitchFamily="2" charset="2"/>
              </a:rPr>
              <a:t> </a:t>
            </a:r>
            <a:r>
              <a:rPr lang="en-GB" sz="3200" kern="100" dirty="0">
                <a:effectLst/>
                <a:ea typeface="Aptos" panose="020B0004020202020204" pitchFamily="34" charset="0"/>
                <a:cs typeface="Times New Roman" panose="02020603050405020304" pitchFamily="18" charset="0"/>
              </a:rPr>
              <a:t>International organization </a:t>
            </a:r>
            <a:r>
              <a:rPr lang="en-GB" sz="3200" kern="100" dirty="0">
                <a:ea typeface="Aptos" panose="020B0004020202020204" pitchFamily="34" charset="0"/>
                <a:cs typeface="Times New Roman" panose="02020603050405020304" pitchFamily="18" charset="0"/>
              </a:rPr>
              <a:t>focuses on states, Global governance focuses on all global actors like IGOs and NGOs </a:t>
            </a:r>
          </a:p>
          <a:p>
            <a:pPr marL="0" marR="0" indent="0">
              <a:lnSpc>
                <a:spcPct val="107000"/>
              </a:lnSpc>
              <a:spcBef>
                <a:spcPts val="1200"/>
              </a:spcBef>
              <a:spcAft>
                <a:spcPts val="0"/>
              </a:spcAft>
              <a:buNone/>
            </a:pP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63284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Realism and Global Governance</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rmAutofit fontScale="92500"/>
          </a:bodyPr>
          <a:lstStyle/>
          <a:p>
            <a:r>
              <a:rPr lang="en-GB" sz="3500" kern="100" dirty="0">
                <a:ea typeface="Aptos" panose="020B0004020202020204" pitchFamily="34" charset="0"/>
                <a:cs typeface="Times New Roman" panose="02020603050405020304" pitchFamily="18" charset="0"/>
              </a:rPr>
              <a:t>Realism sees some definitions of global governance as implying that global management occurs independent and separate of states which is misleading</a:t>
            </a:r>
          </a:p>
          <a:p>
            <a:r>
              <a:rPr lang="en-GB" sz="3500" kern="100" dirty="0">
                <a:effectLst/>
                <a:ea typeface="Aptos" panose="020B0004020202020204" pitchFamily="34" charset="0"/>
                <a:cs typeface="Times New Roman" panose="02020603050405020304" pitchFamily="18" charset="0"/>
              </a:rPr>
              <a:t>Realists insist that states and power remain fundamental to the subject of </a:t>
            </a:r>
            <a:r>
              <a:rPr lang="en-GB" sz="3500" kern="100" dirty="0">
                <a:ea typeface="Aptos" panose="020B0004020202020204" pitchFamily="34" charset="0"/>
                <a:cs typeface="Times New Roman" panose="02020603050405020304" pitchFamily="18" charset="0"/>
              </a:rPr>
              <a:t>I</a:t>
            </a:r>
            <a:r>
              <a:rPr lang="en-GB" sz="3500" kern="100" dirty="0">
                <a:effectLst/>
                <a:ea typeface="Aptos" panose="020B0004020202020204" pitchFamily="34" charset="0"/>
                <a:cs typeface="Times New Roman" panose="02020603050405020304" pitchFamily="18" charset="0"/>
              </a:rPr>
              <a:t>nternational Organization</a:t>
            </a:r>
          </a:p>
          <a:p>
            <a:pPr marL="0" indent="0">
              <a:buNone/>
            </a:pPr>
            <a:r>
              <a:rPr lang="en-GB" sz="3500" dirty="0">
                <a:effectLst/>
                <a:ea typeface="Aptos" panose="020B0004020202020204" pitchFamily="34" charset="0"/>
                <a:sym typeface="Wingdings" panose="05000000000000000000" pitchFamily="2" charset="2"/>
              </a:rPr>
              <a:t> </a:t>
            </a:r>
            <a:r>
              <a:rPr lang="en-GB" sz="3500" dirty="0">
                <a:effectLst/>
                <a:ea typeface="Aptos" panose="020B0004020202020204" pitchFamily="34" charset="0"/>
              </a:rPr>
              <a:t>Global governance- patterns of authority, control, and legitimacy in contemporary world politics- is the result of  international organization- the relative power, ongoing interactions, and preferences of powerful states.</a:t>
            </a:r>
            <a:endParaRPr lang="en-GB" sz="3500" dirty="0"/>
          </a:p>
          <a:p>
            <a:endParaRPr lang="en-GB" sz="3600" kern="100" dirty="0">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3047580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International Organization vs. International Organizations</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pPr marL="0" marR="0">
              <a:lnSpc>
                <a:spcPct val="107000"/>
              </a:lnSpc>
              <a:spcBef>
                <a:spcPts val="1200"/>
              </a:spcBef>
              <a:spcAft>
                <a:spcPts val="0"/>
              </a:spcAft>
            </a:pPr>
            <a:r>
              <a:rPr lang="en-GB" sz="3200" kern="100" dirty="0">
                <a:effectLst/>
                <a:ea typeface="Aptos" panose="020B0004020202020204" pitchFamily="34" charset="0"/>
                <a:cs typeface="Times New Roman" panose="02020603050405020304" pitchFamily="18" charset="0"/>
              </a:rPr>
              <a:t>“IO” (International organization) is a reference to the Westphalian system comprised of sovereign states, which interact in predictable ways thereby generating patterns of order and disorder in world politics. </a:t>
            </a:r>
          </a:p>
          <a:p>
            <a:pPr marL="0" marR="0">
              <a:lnSpc>
                <a:spcPct val="107000"/>
              </a:lnSpc>
              <a:spcBef>
                <a:spcPts val="1200"/>
              </a:spcBef>
              <a:spcAft>
                <a:spcPts val="0"/>
              </a:spcAft>
            </a:pPr>
            <a:r>
              <a:rPr lang="en-GB" sz="3200" kern="100" dirty="0">
                <a:ea typeface="Aptos" panose="020B0004020202020204" pitchFamily="34" charset="0"/>
                <a:cs typeface="Times New Roman" panose="02020603050405020304" pitchFamily="18" charset="0"/>
              </a:rPr>
              <a:t>International organizations refer to global actors intergovernmental organizations (IGOs) and non-governmental organizations (NGOs)  </a:t>
            </a: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09102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BA65-E655-1E6F-0FE6-4EFA4B502F18}"/>
              </a:ext>
            </a:extLst>
          </p:cNvPr>
          <p:cNvSpPr>
            <a:spLocks noGrp="1"/>
          </p:cNvSpPr>
          <p:nvPr>
            <p:ph type="title"/>
          </p:nvPr>
        </p:nvSpPr>
        <p:spPr/>
        <p:txBody>
          <a:bodyPr/>
          <a:lstStyle/>
          <a:p>
            <a:pPr algn="ctr"/>
            <a:r>
              <a:rPr lang="en-GB" dirty="0"/>
              <a:t>International organization past and present</a:t>
            </a:r>
          </a:p>
        </p:txBody>
      </p:sp>
      <p:sp>
        <p:nvSpPr>
          <p:cNvPr id="3" name="Content Placeholder 2">
            <a:extLst>
              <a:ext uri="{FF2B5EF4-FFF2-40B4-BE49-F238E27FC236}">
                <a16:creationId xmlns:a16="http://schemas.microsoft.com/office/drawing/2014/main" id="{8A19E818-8C83-E140-AA99-F549D4D8BDE3}"/>
              </a:ext>
            </a:extLst>
          </p:cNvPr>
          <p:cNvSpPr>
            <a:spLocks noGrp="1"/>
          </p:cNvSpPr>
          <p:nvPr>
            <p:ph idx="1"/>
          </p:nvPr>
        </p:nvSpPr>
        <p:spPr/>
        <p:txBody>
          <a:bodyPr>
            <a:normAutofit lnSpcReduction="10000"/>
          </a:bodyPr>
          <a:lstStyle/>
          <a:p>
            <a:r>
              <a:rPr lang="en-GB" sz="3000" dirty="0"/>
              <a:t>In the past, cooperation amongst states was rare because states are naturally suspicious of one another</a:t>
            </a:r>
          </a:p>
          <a:p>
            <a:r>
              <a:rPr lang="en-GB" sz="3000" dirty="0"/>
              <a:t>Cooperation occurred only because of the necessity of security alliances when there is a common threat and a need to pool resources to fight it </a:t>
            </a:r>
          </a:p>
          <a:p>
            <a:r>
              <a:rPr lang="en-GB" sz="3000" dirty="0">
                <a:ea typeface="Aptos" panose="020B0004020202020204" pitchFamily="34" charset="0"/>
              </a:rPr>
              <a:t>Examples: </a:t>
            </a:r>
          </a:p>
          <a:p>
            <a:pPr lvl="1"/>
            <a:r>
              <a:rPr lang="en-GB" sz="3000" dirty="0">
                <a:effectLst/>
                <a:ea typeface="Aptos" panose="020B0004020202020204" pitchFamily="34" charset="0"/>
              </a:rPr>
              <a:t>Coalitions against Napoleon in the early 19</a:t>
            </a:r>
            <a:r>
              <a:rPr lang="en-GB" sz="3000" baseline="30000" dirty="0">
                <a:effectLst/>
                <a:ea typeface="Aptos" panose="020B0004020202020204" pitchFamily="34" charset="0"/>
              </a:rPr>
              <a:t>th</a:t>
            </a:r>
            <a:r>
              <a:rPr lang="en-GB" sz="3000" dirty="0">
                <a:effectLst/>
                <a:ea typeface="Aptos" panose="020B0004020202020204" pitchFamily="34" charset="0"/>
              </a:rPr>
              <a:t> century</a:t>
            </a:r>
          </a:p>
          <a:p>
            <a:pPr lvl="1"/>
            <a:r>
              <a:rPr lang="en-GB" sz="3000" dirty="0">
                <a:effectLst/>
                <a:ea typeface="Aptos" panose="020B0004020202020204" pitchFamily="34" charset="0"/>
              </a:rPr>
              <a:t>Opposing alliances during WWI and WWII</a:t>
            </a:r>
          </a:p>
          <a:p>
            <a:r>
              <a:rPr lang="en-GB" sz="3000" dirty="0"/>
              <a:t>Such cooperation can be difficult to sustain and exist only when the common threat persists </a:t>
            </a:r>
          </a:p>
          <a:p>
            <a:pPr marL="0" indent="0">
              <a:buNone/>
            </a:pPr>
            <a:endParaRPr lang="en-GB" dirty="0"/>
          </a:p>
        </p:txBody>
      </p:sp>
    </p:spTree>
    <p:extLst>
      <p:ext uri="{BB962C8B-B14F-4D97-AF65-F5344CB8AC3E}">
        <p14:creationId xmlns:p14="http://schemas.microsoft.com/office/powerpoint/2010/main" val="1288725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BA65-E655-1E6F-0FE6-4EFA4B502F18}"/>
              </a:ext>
            </a:extLst>
          </p:cNvPr>
          <p:cNvSpPr>
            <a:spLocks noGrp="1"/>
          </p:cNvSpPr>
          <p:nvPr>
            <p:ph type="title"/>
          </p:nvPr>
        </p:nvSpPr>
        <p:spPr/>
        <p:txBody>
          <a:bodyPr/>
          <a:lstStyle/>
          <a:p>
            <a:pPr algn="ctr"/>
            <a:r>
              <a:rPr lang="en-GB"/>
              <a:t>International organization past and present</a:t>
            </a:r>
            <a:endParaRPr lang="en-GB" dirty="0"/>
          </a:p>
        </p:txBody>
      </p:sp>
      <p:sp>
        <p:nvSpPr>
          <p:cNvPr id="3" name="Content Placeholder 2">
            <a:extLst>
              <a:ext uri="{FF2B5EF4-FFF2-40B4-BE49-F238E27FC236}">
                <a16:creationId xmlns:a16="http://schemas.microsoft.com/office/drawing/2014/main" id="{8A19E818-8C83-E140-AA99-F549D4D8BDE3}"/>
              </a:ext>
            </a:extLst>
          </p:cNvPr>
          <p:cNvSpPr>
            <a:spLocks noGrp="1"/>
          </p:cNvSpPr>
          <p:nvPr>
            <p:ph idx="1"/>
          </p:nvPr>
        </p:nvSpPr>
        <p:spPr/>
        <p:txBody>
          <a:bodyPr>
            <a:normAutofit/>
          </a:bodyPr>
          <a:lstStyle/>
          <a:p>
            <a:r>
              <a:rPr lang="en-GB" sz="3200" dirty="0"/>
              <a:t>In the contemporary world, there has been a remarkable amount of  international peace and cooperation compared to the past</a:t>
            </a:r>
          </a:p>
          <a:p>
            <a:r>
              <a:rPr lang="en-GB" sz="3200" dirty="0"/>
              <a:t>Realists highlight the role of democracy, economic interdependence, and international organizations (global actors, IGOs and NGOs) as contributing to international peace and cooperation  </a:t>
            </a:r>
          </a:p>
          <a:p>
            <a:pPr marL="0" indent="0">
              <a:buNone/>
            </a:pPr>
            <a:endParaRPr lang="en-GB" dirty="0"/>
          </a:p>
        </p:txBody>
      </p:sp>
    </p:spTree>
    <p:extLst>
      <p:ext uri="{BB962C8B-B14F-4D97-AF65-F5344CB8AC3E}">
        <p14:creationId xmlns:p14="http://schemas.microsoft.com/office/powerpoint/2010/main" val="182625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Realism and Global Governance</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r>
              <a:rPr lang="en-GB" sz="3000" kern="100" dirty="0">
                <a:effectLst/>
                <a:ea typeface="Aptos" panose="020B0004020202020204" pitchFamily="34" charset="0"/>
                <a:cs typeface="Times New Roman" panose="02020603050405020304" pitchFamily="18" charset="0"/>
              </a:rPr>
              <a:t>Realism sees global governance as the product of power politics amongst states</a:t>
            </a:r>
          </a:p>
          <a:p>
            <a:r>
              <a:rPr lang="en-GB" sz="3000" kern="100" dirty="0">
                <a:ea typeface="Aptos" panose="020B0004020202020204" pitchFamily="34" charset="0"/>
                <a:cs typeface="Times New Roman" panose="02020603050405020304" pitchFamily="18" charset="0"/>
              </a:rPr>
              <a:t>Even though an anarchic environment invites suspicion and therefore inhibits cooperation, this can be overcome through particular circumstances resulting from power politics</a:t>
            </a:r>
          </a:p>
          <a:p>
            <a:pPr marL="0" indent="0">
              <a:buNone/>
            </a:pPr>
            <a:r>
              <a:rPr lang="en-GB" sz="3000" dirty="0">
                <a:ea typeface="Aptos" panose="020B0004020202020204" pitchFamily="34" charset="0"/>
                <a:sym typeface="Wingdings" panose="05000000000000000000" pitchFamily="2" charset="2"/>
              </a:rPr>
              <a:t> </a:t>
            </a:r>
            <a:r>
              <a:rPr lang="en-GB" sz="3000" dirty="0">
                <a:ea typeface="Aptos" panose="020B0004020202020204" pitchFamily="34" charset="0"/>
              </a:rPr>
              <a:t>E</a:t>
            </a:r>
            <a:r>
              <a:rPr lang="en-GB" sz="3000" dirty="0">
                <a:effectLst/>
                <a:ea typeface="Aptos" panose="020B0004020202020204" pitchFamily="34" charset="0"/>
              </a:rPr>
              <a:t>xceptionally powerful states that can shape global interactions to conform to their own interests and values, can lead to circumstances in which more extensive forms of cooperation, organization, and order are achieved</a:t>
            </a:r>
            <a:endParaRPr lang="en-GB" sz="30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02212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a:xfrm>
            <a:off x="838200" y="500062"/>
            <a:ext cx="10515600" cy="1325563"/>
          </a:xfrm>
        </p:spPr>
        <p:txBody>
          <a:bodyPr/>
          <a:lstStyle/>
          <a:p>
            <a:pPr algn="ctr"/>
            <a:r>
              <a:rPr lang="en-GB" dirty="0"/>
              <a:t>Realism and Global Governance</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p:txBody>
          <a:bodyPr>
            <a:noAutofit/>
          </a:bodyPr>
          <a:lstStyle/>
          <a:p>
            <a:r>
              <a:rPr lang="en-GB" sz="3200" kern="100" dirty="0">
                <a:effectLst/>
                <a:ea typeface="Aptos" panose="020B0004020202020204" pitchFamily="34" charset="0"/>
                <a:cs typeface="Times New Roman" panose="02020603050405020304" pitchFamily="18" charset="0"/>
              </a:rPr>
              <a:t>Polarity </a:t>
            </a:r>
            <a:r>
              <a:rPr lang="en-GB" sz="3200" kern="100" dirty="0">
                <a:ea typeface="Aptos" panose="020B0004020202020204" pitchFamily="34" charset="0"/>
                <a:cs typeface="Times New Roman" panose="02020603050405020304" pitchFamily="18" charset="0"/>
              </a:rPr>
              <a:t>refers to patterns of </a:t>
            </a:r>
            <a:r>
              <a:rPr lang="en-GB" sz="3200" kern="100" dirty="0">
                <a:effectLst/>
                <a:ea typeface="Aptos" panose="020B0004020202020204" pitchFamily="34" charset="0"/>
                <a:cs typeface="Times New Roman" panose="02020603050405020304" pitchFamily="18" charset="0"/>
              </a:rPr>
              <a:t>relative distribution of capabilities, or relative power, in the international system during particular time periods</a:t>
            </a:r>
          </a:p>
          <a:p>
            <a:r>
              <a:rPr lang="en-GB" sz="3200" kern="100" dirty="0">
                <a:effectLst/>
                <a:ea typeface="Aptos" panose="020B0004020202020204" pitchFamily="34" charset="0"/>
                <a:cs typeface="Times New Roman" panose="02020603050405020304" pitchFamily="18" charset="0"/>
              </a:rPr>
              <a:t> Polarity accounts for cooperative circumstances in an anarchical environment </a:t>
            </a:r>
          </a:p>
          <a:p>
            <a:pPr lvl="1"/>
            <a:r>
              <a:rPr lang="en-GB" sz="3200" kern="100" dirty="0">
                <a:ea typeface="Aptos" panose="020B0004020202020204" pitchFamily="34" charset="0"/>
                <a:cs typeface="Times New Roman" panose="02020603050405020304" pitchFamily="18" charset="0"/>
              </a:rPr>
              <a:t>Unipolar (post-Cold War era)</a:t>
            </a:r>
          </a:p>
          <a:p>
            <a:pPr lvl="1"/>
            <a:r>
              <a:rPr lang="en-GB" sz="3200" kern="100" dirty="0">
                <a:effectLst/>
                <a:ea typeface="Aptos" panose="020B0004020202020204" pitchFamily="34" charset="0"/>
                <a:cs typeface="Times New Roman" panose="02020603050405020304" pitchFamily="18" charset="0"/>
              </a:rPr>
              <a:t>Bipolar (Cold War with US and Soviet spheres of influence)</a:t>
            </a:r>
          </a:p>
          <a:p>
            <a:pPr lvl="1"/>
            <a:r>
              <a:rPr lang="en-GB" sz="3200" kern="100" dirty="0">
                <a:ea typeface="Aptos" panose="020B0004020202020204" pitchFamily="34" charset="0"/>
                <a:cs typeface="Times New Roman" panose="02020603050405020304" pitchFamily="18" charset="0"/>
              </a:rPr>
              <a:t>Multipolar</a:t>
            </a:r>
            <a:endParaRPr lang="en-GB" sz="3200" kern="100" dirty="0">
              <a:effectLst/>
              <a:ea typeface="Aptos" panose="020B0004020202020204" pitchFamily="34" charset="0"/>
              <a:cs typeface="Times New Roman" panose="02020603050405020304" pitchFamily="18" charset="0"/>
            </a:endParaRPr>
          </a:p>
          <a:p>
            <a:endParaRPr lang="en-GB" sz="3000" kern="100" dirty="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83861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8517E-22A8-E577-E3D9-015D16D2A63C}"/>
              </a:ext>
            </a:extLst>
          </p:cNvPr>
          <p:cNvSpPr>
            <a:spLocks noGrp="1"/>
          </p:cNvSpPr>
          <p:nvPr>
            <p:ph type="title"/>
          </p:nvPr>
        </p:nvSpPr>
        <p:spPr/>
        <p:txBody>
          <a:bodyPr/>
          <a:lstStyle/>
          <a:p>
            <a:pPr algn="ctr"/>
            <a:r>
              <a:rPr lang="en-GB" dirty="0"/>
              <a:t>Unipolarity</a:t>
            </a:r>
          </a:p>
        </p:txBody>
      </p:sp>
      <p:sp>
        <p:nvSpPr>
          <p:cNvPr id="3" name="Content Placeholder 2">
            <a:extLst>
              <a:ext uri="{FF2B5EF4-FFF2-40B4-BE49-F238E27FC236}">
                <a16:creationId xmlns:a16="http://schemas.microsoft.com/office/drawing/2014/main" id="{6A77677B-78E6-136A-060F-3CAA71148A91}"/>
              </a:ext>
            </a:extLst>
          </p:cNvPr>
          <p:cNvSpPr>
            <a:spLocks noGrp="1"/>
          </p:cNvSpPr>
          <p:nvPr>
            <p:ph idx="1"/>
          </p:nvPr>
        </p:nvSpPr>
        <p:spPr/>
        <p:txBody>
          <a:bodyPr>
            <a:normAutofit fontScale="92500" lnSpcReduction="10000"/>
          </a:bodyPr>
          <a:lstStyle/>
          <a:p>
            <a:r>
              <a:rPr lang="en-GB" sz="3200" dirty="0">
                <a:effectLst/>
                <a:ea typeface="Aptos" panose="020B0004020202020204" pitchFamily="34" charset="0"/>
              </a:rPr>
              <a:t>The </a:t>
            </a:r>
            <a:r>
              <a:rPr lang="en-GB" sz="3200" dirty="0" err="1">
                <a:effectLst/>
                <a:ea typeface="Aptos" panose="020B0004020202020204" pitchFamily="34" charset="0"/>
              </a:rPr>
              <a:t>unipole</a:t>
            </a:r>
            <a:r>
              <a:rPr lang="en-GB" sz="3200" dirty="0">
                <a:effectLst/>
                <a:ea typeface="Aptos" panose="020B0004020202020204" pitchFamily="34" charset="0"/>
              </a:rPr>
              <a:t> attempts to establish rules that benefit itself</a:t>
            </a:r>
          </a:p>
          <a:p>
            <a:r>
              <a:rPr lang="en-GB" sz="3200" dirty="0">
                <a:ea typeface="Aptos" panose="020B0004020202020204" pitchFamily="34" charset="0"/>
              </a:rPr>
              <a:t>International system as managed by a </a:t>
            </a:r>
            <a:r>
              <a:rPr lang="en-GB" sz="3200" dirty="0" err="1">
                <a:ea typeface="Aptos" panose="020B0004020202020204" pitchFamily="34" charset="0"/>
              </a:rPr>
              <a:t>unipole</a:t>
            </a:r>
            <a:r>
              <a:rPr lang="en-GB" sz="3200" dirty="0">
                <a:ea typeface="Aptos" panose="020B0004020202020204" pitchFamily="34" charset="0"/>
              </a:rPr>
              <a:t> reflects its own</a:t>
            </a:r>
            <a:r>
              <a:rPr lang="en-GB" sz="3200" dirty="0">
                <a:effectLst/>
                <a:ea typeface="Aptos" panose="020B0004020202020204" pitchFamily="34" charset="0"/>
              </a:rPr>
              <a:t> internal characteristics </a:t>
            </a:r>
          </a:p>
          <a:p>
            <a:r>
              <a:rPr lang="en-GB" sz="3200" dirty="0" err="1">
                <a:ea typeface="Aptos" panose="020B0004020202020204" pitchFamily="34" charset="0"/>
                <a:sym typeface="Wingdings" panose="05000000000000000000" pitchFamily="2" charset="2"/>
              </a:rPr>
              <a:t>Unipoles</a:t>
            </a:r>
            <a:r>
              <a:rPr lang="en-GB" sz="3200" dirty="0">
                <a:ea typeface="Aptos" panose="020B0004020202020204" pitchFamily="34" charset="0"/>
                <a:sym typeface="Wingdings" panose="05000000000000000000" pitchFamily="2" charset="2"/>
              </a:rPr>
              <a:t> rely on both coercion and negotiated consent </a:t>
            </a:r>
          </a:p>
          <a:p>
            <a:r>
              <a:rPr lang="en-GB" sz="3200" dirty="0">
                <a:ea typeface="Aptos" panose="020B0004020202020204" pitchFamily="34" charset="0"/>
                <a:sym typeface="Wingdings" panose="05000000000000000000" pitchFamily="2" charset="2"/>
              </a:rPr>
              <a:t>A rules-based system is more attractive to weaker states and helps enhance legitimacy of </a:t>
            </a:r>
            <a:r>
              <a:rPr lang="en-GB" sz="3200" dirty="0" err="1">
                <a:ea typeface="Aptos" panose="020B0004020202020204" pitchFamily="34" charset="0"/>
                <a:sym typeface="Wingdings" panose="05000000000000000000" pitchFamily="2" charset="2"/>
              </a:rPr>
              <a:t>unipole</a:t>
            </a:r>
            <a:r>
              <a:rPr lang="en-GB" sz="3200" dirty="0">
                <a:ea typeface="Aptos" panose="020B0004020202020204" pitchFamily="34" charset="0"/>
                <a:sym typeface="Wingdings" panose="05000000000000000000" pitchFamily="2" charset="2"/>
              </a:rPr>
              <a:t> rule and cooperation </a:t>
            </a:r>
          </a:p>
          <a:p>
            <a:pPr marL="0" indent="0">
              <a:buNone/>
            </a:pPr>
            <a:r>
              <a:rPr lang="en-GB" sz="3200" dirty="0">
                <a:ea typeface="Aptos" panose="020B0004020202020204" pitchFamily="34" charset="0"/>
                <a:sym typeface="Wingdings" panose="05000000000000000000" pitchFamily="2" charset="2"/>
              </a:rPr>
              <a:t> </a:t>
            </a:r>
            <a:r>
              <a:rPr lang="en-GB" sz="3200" dirty="0">
                <a:ea typeface="Aptos" panose="020B0004020202020204" pitchFamily="34" charset="0"/>
              </a:rPr>
              <a:t>E</a:t>
            </a:r>
            <a:r>
              <a:rPr lang="en-GB" sz="3200" dirty="0">
                <a:effectLst/>
                <a:ea typeface="Aptos" panose="020B0004020202020204" pitchFamily="34" charset="0"/>
              </a:rPr>
              <a:t>xceptionally powerful states that can shape global interactions to conform to their own interests and values, can lead to circumstances in which more extensive forms of cooperation, organization, and order are achieved</a:t>
            </a:r>
            <a:endParaRPr lang="en-GB" sz="32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91886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8E8D-AAA5-7A50-D040-BBE33BDFB7A6}"/>
              </a:ext>
            </a:extLst>
          </p:cNvPr>
          <p:cNvSpPr>
            <a:spLocks noGrp="1"/>
          </p:cNvSpPr>
          <p:nvPr>
            <p:ph type="title"/>
          </p:nvPr>
        </p:nvSpPr>
        <p:spPr/>
        <p:txBody>
          <a:bodyPr/>
          <a:lstStyle/>
          <a:p>
            <a:pPr algn="ctr"/>
            <a:r>
              <a:rPr lang="en-GB" dirty="0"/>
              <a:t>Hegemonic stability</a:t>
            </a:r>
          </a:p>
        </p:txBody>
      </p:sp>
      <p:sp>
        <p:nvSpPr>
          <p:cNvPr id="3" name="Content Placeholder 2">
            <a:extLst>
              <a:ext uri="{FF2B5EF4-FFF2-40B4-BE49-F238E27FC236}">
                <a16:creationId xmlns:a16="http://schemas.microsoft.com/office/drawing/2014/main" id="{D81B89FB-0393-1E22-72B1-328546DC3004}"/>
              </a:ext>
            </a:extLst>
          </p:cNvPr>
          <p:cNvSpPr>
            <a:spLocks noGrp="1"/>
          </p:cNvSpPr>
          <p:nvPr>
            <p:ph idx="1"/>
          </p:nvPr>
        </p:nvSpPr>
        <p:spPr/>
        <p:txBody>
          <a:bodyPr>
            <a:normAutofit/>
          </a:bodyPr>
          <a:lstStyle/>
          <a:p>
            <a:r>
              <a:rPr lang="en-GB" sz="3200" dirty="0"/>
              <a:t>A hegemon utilizes its greater power capabilities to shape the international system</a:t>
            </a:r>
          </a:p>
          <a:p>
            <a:r>
              <a:rPr lang="en-GB" sz="3200" dirty="0"/>
              <a:t>Examples:</a:t>
            </a:r>
          </a:p>
          <a:p>
            <a:pPr lvl="1"/>
            <a:r>
              <a:rPr lang="en-GB" sz="3200" dirty="0"/>
              <a:t>The Netherlands in the 17</a:t>
            </a:r>
            <a:r>
              <a:rPr lang="en-GB" sz="3200" baseline="30000" dirty="0"/>
              <a:t>th</a:t>
            </a:r>
            <a:r>
              <a:rPr lang="en-GB" sz="3200" dirty="0"/>
              <a:t> century</a:t>
            </a:r>
          </a:p>
          <a:p>
            <a:pPr lvl="1"/>
            <a:r>
              <a:rPr lang="en-GB" sz="3200" dirty="0"/>
              <a:t>The United Kingdom in the late nineteenth century</a:t>
            </a:r>
          </a:p>
          <a:p>
            <a:pPr lvl="1"/>
            <a:r>
              <a:rPr lang="en-GB" sz="3200" dirty="0"/>
              <a:t>The United States after WWII</a:t>
            </a:r>
          </a:p>
        </p:txBody>
      </p:sp>
    </p:spTree>
    <p:extLst>
      <p:ext uri="{BB962C8B-B14F-4D97-AF65-F5344CB8AC3E}">
        <p14:creationId xmlns:p14="http://schemas.microsoft.com/office/powerpoint/2010/main" val="3538327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8E8D-AAA5-7A50-D040-BBE33BDFB7A6}"/>
              </a:ext>
            </a:extLst>
          </p:cNvPr>
          <p:cNvSpPr>
            <a:spLocks noGrp="1"/>
          </p:cNvSpPr>
          <p:nvPr>
            <p:ph type="title"/>
          </p:nvPr>
        </p:nvSpPr>
        <p:spPr/>
        <p:txBody>
          <a:bodyPr/>
          <a:lstStyle/>
          <a:p>
            <a:pPr algn="ctr"/>
            <a:r>
              <a:rPr lang="en-GB" dirty="0"/>
              <a:t>Hegemonic stability</a:t>
            </a:r>
          </a:p>
        </p:txBody>
      </p:sp>
      <p:sp>
        <p:nvSpPr>
          <p:cNvPr id="3" name="Content Placeholder 2">
            <a:extLst>
              <a:ext uri="{FF2B5EF4-FFF2-40B4-BE49-F238E27FC236}">
                <a16:creationId xmlns:a16="http://schemas.microsoft.com/office/drawing/2014/main" id="{D81B89FB-0393-1E22-72B1-328546DC3004}"/>
              </a:ext>
            </a:extLst>
          </p:cNvPr>
          <p:cNvSpPr>
            <a:spLocks noGrp="1"/>
          </p:cNvSpPr>
          <p:nvPr>
            <p:ph idx="1"/>
          </p:nvPr>
        </p:nvSpPr>
        <p:spPr/>
        <p:txBody>
          <a:bodyPr>
            <a:normAutofit/>
          </a:bodyPr>
          <a:lstStyle/>
          <a:p>
            <a:r>
              <a:rPr lang="en-GB" sz="3600" dirty="0"/>
              <a:t>A hegemon is not necessarily a </a:t>
            </a:r>
            <a:r>
              <a:rPr lang="en-GB" sz="3600" dirty="0" err="1"/>
              <a:t>unipole</a:t>
            </a:r>
            <a:endParaRPr lang="en-GB" sz="3600" dirty="0"/>
          </a:p>
          <a:p>
            <a:r>
              <a:rPr lang="en-GB" sz="3600" dirty="0"/>
              <a:t>The US can be considered a hegemon after WWII (bipolar world) and a </a:t>
            </a:r>
            <a:r>
              <a:rPr lang="en-GB" sz="3600" dirty="0" err="1"/>
              <a:t>unipole</a:t>
            </a:r>
            <a:r>
              <a:rPr lang="en-GB" sz="3600" dirty="0"/>
              <a:t> in the post-Cold War era </a:t>
            </a:r>
          </a:p>
        </p:txBody>
      </p:sp>
    </p:spTree>
    <p:extLst>
      <p:ext uri="{BB962C8B-B14F-4D97-AF65-F5344CB8AC3E}">
        <p14:creationId xmlns:p14="http://schemas.microsoft.com/office/powerpoint/2010/main" val="2653663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8E8D-AAA5-7A50-D040-BBE33BDFB7A6}"/>
              </a:ext>
            </a:extLst>
          </p:cNvPr>
          <p:cNvSpPr>
            <a:spLocks noGrp="1"/>
          </p:cNvSpPr>
          <p:nvPr>
            <p:ph type="title"/>
          </p:nvPr>
        </p:nvSpPr>
        <p:spPr/>
        <p:txBody>
          <a:bodyPr/>
          <a:lstStyle/>
          <a:p>
            <a:pPr algn="ctr"/>
            <a:r>
              <a:rPr lang="en-GB" dirty="0"/>
              <a:t>Hegemonic stability</a:t>
            </a:r>
          </a:p>
        </p:txBody>
      </p:sp>
      <p:sp>
        <p:nvSpPr>
          <p:cNvPr id="3" name="Content Placeholder 2">
            <a:extLst>
              <a:ext uri="{FF2B5EF4-FFF2-40B4-BE49-F238E27FC236}">
                <a16:creationId xmlns:a16="http://schemas.microsoft.com/office/drawing/2014/main" id="{D81B89FB-0393-1E22-72B1-328546DC3004}"/>
              </a:ext>
            </a:extLst>
          </p:cNvPr>
          <p:cNvSpPr>
            <a:spLocks noGrp="1"/>
          </p:cNvSpPr>
          <p:nvPr>
            <p:ph idx="1"/>
          </p:nvPr>
        </p:nvSpPr>
        <p:spPr/>
        <p:txBody>
          <a:bodyPr>
            <a:noAutofit/>
          </a:bodyPr>
          <a:lstStyle/>
          <a:p>
            <a:r>
              <a:rPr lang="en-GB" sz="2400" dirty="0">
                <a:effectLst/>
                <a:ea typeface="Aptos" panose="020B0004020202020204" pitchFamily="34" charset="0"/>
              </a:rPr>
              <a:t>Most of the IGOs that serve as the backbone for contemporary international cooperation can be traced to US hegemony in the immediate aftermath of WWII. </a:t>
            </a:r>
          </a:p>
          <a:p>
            <a:r>
              <a:rPr lang="en-GB" sz="2400" dirty="0">
                <a:ea typeface="Aptos" panose="020B0004020202020204" pitchFamily="34" charset="0"/>
              </a:rPr>
              <a:t>The US</a:t>
            </a:r>
            <a:r>
              <a:rPr lang="en-GB" sz="2400" dirty="0">
                <a:effectLst/>
                <a:ea typeface="Aptos" panose="020B0004020202020204" pitchFamily="34" charset="0"/>
              </a:rPr>
              <a:t> emerged from that conflict as the most powerful state in the international system, and its reliance on formal institutions and international law is a distinguishing feature of its hegemony. </a:t>
            </a:r>
          </a:p>
          <a:p>
            <a:r>
              <a:rPr lang="en-GB" sz="2400" dirty="0">
                <a:effectLst/>
                <a:ea typeface="Aptos" panose="020B0004020202020204" pitchFamily="34" charset="0"/>
              </a:rPr>
              <a:t>It promoted the creation of the UN as an umbrella organization for treaty-based cooperation in a variety of global concerns and issue areas. It also oversaw the creation of the International Monetary Fund, the World Bank, and the General Agreement on Tariffs and Trade (GATT)</a:t>
            </a:r>
            <a:endParaRPr lang="en-GB" sz="2400" dirty="0"/>
          </a:p>
        </p:txBody>
      </p:sp>
    </p:spTree>
    <p:extLst>
      <p:ext uri="{BB962C8B-B14F-4D97-AF65-F5344CB8AC3E}">
        <p14:creationId xmlns:p14="http://schemas.microsoft.com/office/powerpoint/2010/main" val="3125605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F8E8D-AAA5-7A50-D040-BBE33BDFB7A6}"/>
              </a:ext>
            </a:extLst>
          </p:cNvPr>
          <p:cNvSpPr>
            <a:spLocks noGrp="1"/>
          </p:cNvSpPr>
          <p:nvPr>
            <p:ph type="title"/>
          </p:nvPr>
        </p:nvSpPr>
        <p:spPr/>
        <p:txBody>
          <a:bodyPr/>
          <a:lstStyle/>
          <a:p>
            <a:pPr algn="ctr"/>
            <a:r>
              <a:rPr lang="en-GB" dirty="0"/>
              <a:t>Hegemonic stability</a:t>
            </a:r>
          </a:p>
        </p:txBody>
      </p:sp>
      <p:sp>
        <p:nvSpPr>
          <p:cNvPr id="3" name="Content Placeholder 2">
            <a:extLst>
              <a:ext uri="{FF2B5EF4-FFF2-40B4-BE49-F238E27FC236}">
                <a16:creationId xmlns:a16="http://schemas.microsoft.com/office/drawing/2014/main" id="{D81B89FB-0393-1E22-72B1-328546DC3004}"/>
              </a:ext>
            </a:extLst>
          </p:cNvPr>
          <p:cNvSpPr>
            <a:spLocks noGrp="1"/>
          </p:cNvSpPr>
          <p:nvPr>
            <p:ph idx="1"/>
          </p:nvPr>
        </p:nvSpPr>
        <p:spPr/>
        <p:txBody>
          <a:bodyPr>
            <a:noAutofit/>
          </a:bodyPr>
          <a:lstStyle/>
          <a:p>
            <a:pPr marR="0">
              <a:lnSpc>
                <a:spcPct val="107000"/>
              </a:lnSpc>
              <a:spcBef>
                <a:spcPts val="0"/>
              </a:spcBef>
              <a:spcAft>
                <a:spcPts val="0"/>
              </a:spcAft>
              <a:buFont typeface="Wingdings" panose="05000000000000000000" pitchFamily="2" charset="2"/>
              <a:buChar char="à"/>
            </a:pPr>
            <a:r>
              <a:rPr lang="en-GB" sz="3200" kern="100" dirty="0">
                <a:ea typeface="Aptos" panose="020B0004020202020204" pitchFamily="34" charset="0"/>
                <a:cs typeface="Times New Roman" panose="02020603050405020304" pitchFamily="18" charset="0"/>
              </a:rPr>
              <a:t>I</a:t>
            </a:r>
            <a:r>
              <a:rPr lang="en-GB" sz="3200" kern="100" dirty="0">
                <a:effectLst/>
                <a:ea typeface="Aptos" panose="020B0004020202020204" pitchFamily="34" charset="0"/>
                <a:cs typeface="Times New Roman" panose="02020603050405020304" pitchFamily="18" charset="0"/>
              </a:rPr>
              <a:t>f the relative power of the US and its willingness to support the current international system changes, then so too would existing patterns of organization and management. </a:t>
            </a:r>
          </a:p>
          <a:p>
            <a:pPr marR="0">
              <a:lnSpc>
                <a:spcPct val="107000"/>
              </a:lnSpc>
              <a:spcBef>
                <a:spcPts val="0"/>
              </a:spcBef>
              <a:spcAft>
                <a:spcPts val="0"/>
              </a:spcAft>
              <a:buFont typeface="Wingdings" panose="05000000000000000000" pitchFamily="2" charset="2"/>
              <a:buChar char="à"/>
            </a:pPr>
            <a:r>
              <a:rPr lang="en-GB" sz="3200" dirty="0">
                <a:effectLst/>
                <a:ea typeface="Aptos" panose="020B0004020202020204" pitchFamily="34" charset="0"/>
              </a:rPr>
              <a:t>If the contemporary world order, often referred to as the Liberal International Order, is sustained through a particular distribution of power, there are significant implications for IO when that distribution changes. </a:t>
            </a:r>
            <a:endParaRPr lang="en-GB" sz="3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57347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8270-97D6-9A75-4337-A47C8C0CCA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4C650D-65DC-34D1-D269-EE47F9C27660}"/>
              </a:ext>
            </a:extLst>
          </p:cNvPr>
          <p:cNvSpPr>
            <a:spLocks noGrp="1"/>
          </p:cNvSpPr>
          <p:nvPr>
            <p:ph idx="1"/>
          </p:nvPr>
        </p:nvSpPr>
        <p:spPr/>
        <p:txBody>
          <a:bodyPr>
            <a:normAutofit/>
          </a:bodyPr>
          <a:lstStyle/>
          <a:p>
            <a:r>
              <a:rPr lang="en-GB" sz="3200" dirty="0">
                <a:effectLst/>
                <a:ea typeface="Aptos" panose="020B0004020202020204" pitchFamily="34" charset="0"/>
              </a:rPr>
              <a:t>Realists are </a:t>
            </a:r>
            <a:r>
              <a:rPr lang="en-GB" sz="3200" dirty="0" err="1">
                <a:effectLst/>
                <a:ea typeface="Aptos" panose="020B0004020202020204" pitchFamily="34" charset="0"/>
              </a:rPr>
              <a:t>skeptical</a:t>
            </a:r>
            <a:r>
              <a:rPr lang="en-GB" sz="3200" dirty="0">
                <a:effectLst/>
                <a:ea typeface="Aptos" panose="020B0004020202020204" pitchFamily="34" charset="0"/>
              </a:rPr>
              <a:t> about whether US primacy can be maintained in the face of rising powers, increased economic and military competition, technological changes, and internal social pressures, and therefore they are </a:t>
            </a:r>
            <a:r>
              <a:rPr lang="en-GB" sz="3200" dirty="0" err="1">
                <a:effectLst/>
                <a:ea typeface="Aptos" panose="020B0004020202020204" pitchFamily="34" charset="0"/>
              </a:rPr>
              <a:t>skeptical</a:t>
            </a:r>
            <a:r>
              <a:rPr lang="en-GB" sz="3200" dirty="0">
                <a:effectLst/>
                <a:ea typeface="Aptos" panose="020B0004020202020204" pitchFamily="34" charset="0"/>
              </a:rPr>
              <a:t> about the maintenance of the Liberal International Order (LIO). This has led to debate about whether the US is in decline and what this means for the LIO and world affairs. </a:t>
            </a:r>
            <a:endParaRPr lang="en-GB" sz="3200" dirty="0"/>
          </a:p>
        </p:txBody>
      </p:sp>
    </p:spTree>
    <p:extLst>
      <p:ext uri="{BB962C8B-B14F-4D97-AF65-F5344CB8AC3E}">
        <p14:creationId xmlns:p14="http://schemas.microsoft.com/office/powerpoint/2010/main" val="1853222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2AA5-DEA7-E77E-2D96-A98416220B1B}"/>
              </a:ext>
            </a:extLst>
          </p:cNvPr>
          <p:cNvSpPr>
            <a:spLocks noGrp="1"/>
          </p:cNvSpPr>
          <p:nvPr>
            <p:ph type="title"/>
          </p:nvPr>
        </p:nvSpPr>
        <p:spPr/>
        <p:txBody>
          <a:bodyPr/>
          <a:lstStyle/>
          <a:p>
            <a:pPr algn="ctr"/>
            <a:r>
              <a:rPr lang="en-GB" dirty="0"/>
              <a:t>Topics of Debate in Realism</a:t>
            </a:r>
          </a:p>
        </p:txBody>
      </p:sp>
      <p:sp>
        <p:nvSpPr>
          <p:cNvPr id="3" name="Content Placeholder 2">
            <a:extLst>
              <a:ext uri="{FF2B5EF4-FFF2-40B4-BE49-F238E27FC236}">
                <a16:creationId xmlns:a16="http://schemas.microsoft.com/office/drawing/2014/main" id="{B4F20C73-3A1B-F0A2-592F-96C58BD242F7}"/>
              </a:ext>
            </a:extLst>
          </p:cNvPr>
          <p:cNvSpPr>
            <a:spLocks noGrp="1"/>
          </p:cNvSpPr>
          <p:nvPr>
            <p:ph idx="1"/>
          </p:nvPr>
        </p:nvSpPr>
        <p:spPr/>
        <p:txBody>
          <a:bodyPr>
            <a:normAutofit/>
          </a:bodyPr>
          <a:lstStyle/>
          <a:p>
            <a:r>
              <a:rPr lang="en-GB" sz="3200" dirty="0"/>
              <a:t>Can powerful states count on lasting </a:t>
            </a:r>
            <a:r>
              <a:rPr lang="en-GB" sz="3200" dirty="0" err="1"/>
              <a:t>favorable</a:t>
            </a:r>
            <a:r>
              <a:rPr lang="en-GB" sz="3200" dirty="0"/>
              <a:t> distribution of power capabilities? </a:t>
            </a:r>
          </a:p>
        </p:txBody>
      </p:sp>
    </p:spTree>
    <p:extLst>
      <p:ext uri="{BB962C8B-B14F-4D97-AF65-F5344CB8AC3E}">
        <p14:creationId xmlns:p14="http://schemas.microsoft.com/office/powerpoint/2010/main" val="420460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2AA5-DEA7-E77E-2D96-A98416220B1B}"/>
              </a:ext>
            </a:extLst>
          </p:cNvPr>
          <p:cNvSpPr>
            <a:spLocks noGrp="1"/>
          </p:cNvSpPr>
          <p:nvPr>
            <p:ph type="title"/>
          </p:nvPr>
        </p:nvSpPr>
        <p:spPr/>
        <p:txBody>
          <a:bodyPr/>
          <a:lstStyle/>
          <a:p>
            <a:pPr algn="ctr"/>
            <a:r>
              <a:rPr lang="en-GB" dirty="0"/>
              <a:t>Topics of Debate in Realism</a:t>
            </a:r>
          </a:p>
        </p:txBody>
      </p:sp>
      <p:sp>
        <p:nvSpPr>
          <p:cNvPr id="3" name="Content Placeholder 2">
            <a:extLst>
              <a:ext uri="{FF2B5EF4-FFF2-40B4-BE49-F238E27FC236}">
                <a16:creationId xmlns:a16="http://schemas.microsoft.com/office/drawing/2014/main" id="{B4F20C73-3A1B-F0A2-592F-96C58BD242F7}"/>
              </a:ext>
            </a:extLst>
          </p:cNvPr>
          <p:cNvSpPr>
            <a:spLocks noGrp="1"/>
          </p:cNvSpPr>
          <p:nvPr>
            <p:ph idx="1"/>
          </p:nvPr>
        </p:nvSpPr>
        <p:spPr>
          <a:xfrm>
            <a:off x="838200" y="1825625"/>
            <a:ext cx="10515600" cy="1325563"/>
          </a:xfrm>
        </p:spPr>
        <p:txBody>
          <a:bodyPr>
            <a:normAutofit/>
          </a:bodyPr>
          <a:lstStyle/>
          <a:p>
            <a:r>
              <a:rPr lang="en-GB" sz="3200" dirty="0"/>
              <a:t>Are other states capable of balancing against US military and economic power?</a:t>
            </a:r>
          </a:p>
          <a:p>
            <a:endParaRPr lang="en-GB" sz="3200" dirty="0"/>
          </a:p>
        </p:txBody>
      </p:sp>
      <p:pic>
        <p:nvPicPr>
          <p:cNvPr id="1028" name="Picture 4" descr="See related image detail. The Countries With the Biggest Military Budgets | Military spending ...">
            <a:extLst>
              <a:ext uri="{FF2B5EF4-FFF2-40B4-BE49-F238E27FC236}">
                <a16:creationId xmlns:a16="http://schemas.microsoft.com/office/drawing/2014/main" id="{4DD3EECE-3847-8505-A153-E6F1378C2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698" y="2855458"/>
            <a:ext cx="5137205" cy="363741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a:extLst>
              <a:ext uri="{FF2B5EF4-FFF2-40B4-BE49-F238E27FC236}">
                <a16:creationId xmlns:a16="http://schemas.microsoft.com/office/drawing/2014/main" id="{F7E1618E-DAF5-7704-F99A-07B9CB7DDA3A}"/>
              </a:ext>
            </a:extLst>
          </p:cNvPr>
          <p:cNvPicPr>
            <a:picLocks noChangeAspect="1"/>
          </p:cNvPicPr>
          <p:nvPr/>
        </p:nvPicPr>
        <p:blipFill rotWithShape="1">
          <a:blip r:embed="rId3">
            <a:extLst>
              <a:ext uri="{28A0092B-C50C-407E-A947-70E740481C1C}">
                <a14:useLocalDpi xmlns:a14="http://schemas.microsoft.com/office/drawing/2010/main" val="0"/>
              </a:ext>
            </a:extLst>
          </a:blip>
          <a:srcRect l="1786" t="11587" r="24093" b="7937"/>
          <a:stretch/>
        </p:blipFill>
        <p:spPr>
          <a:xfrm>
            <a:off x="5706971" y="2855458"/>
            <a:ext cx="5955877" cy="3637417"/>
          </a:xfrm>
          <a:prstGeom prst="rect">
            <a:avLst/>
          </a:prstGeom>
        </p:spPr>
      </p:pic>
    </p:spTree>
    <p:extLst>
      <p:ext uri="{BB962C8B-B14F-4D97-AF65-F5344CB8AC3E}">
        <p14:creationId xmlns:p14="http://schemas.microsoft.com/office/powerpoint/2010/main" val="3316393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2AA5-DEA7-E77E-2D96-A98416220B1B}"/>
              </a:ext>
            </a:extLst>
          </p:cNvPr>
          <p:cNvSpPr>
            <a:spLocks noGrp="1"/>
          </p:cNvSpPr>
          <p:nvPr>
            <p:ph type="title"/>
          </p:nvPr>
        </p:nvSpPr>
        <p:spPr/>
        <p:txBody>
          <a:bodyPr/>
          <a:lstStyle/>
          <a:p>
            <a:pPr algn="ctr"/>
            <a:r>
              <a:rPr lang="en-GB" dirty="0"/>
              <a:t>Topics of Debate in Realism</a:t>
            </a:r>
          </a:p>
        </p:txBody>
      </p:sp>
      <p:sp>
        <p:nvSpPr>
          <p:cNvPr id="3" name="Content Placeholder 2">
            <a:extLst>
              <a:ext uri="{FF2B5EF4-FFF2-40B4-BE49-F238E27FC236}">
                <a16:creationId xmlns:a16="http://schemas.microsoft.com/office/drawing/2014/main" id="{B4F20C73-3A1B-F0A2-592F-96C58BD242F7}"/>
              </a:ext>
            </a:extLst>
          </p:cNvPr>
          <p:cNvSpPr>
            <a:spLocks noGrp="1"/>
          </p:cNvSpPr>
          <p:nvPr>
            <p:ph idx="1"/>
          </p:nvPr>
        </p:nvSpPr>
        <p:spPr>
          <a:xfrm>
            <a:off x="838200" y="1825625"/>
            <a:ext cx="10515600" cy="1325563"/>
          </a:xfrm>
        </p:spPr>
        <p:txBody>
          <a:bodyPr>
            <a:normAutofit/>
          </a:bodyPr>
          <a:lstStyle/>
          <a:p>
            <a:r>
              <a:rPr lang="en-GB" sz="3200" dirty="0"/>
              <a:t>Will the hegemon’s own </a:t>
            </a:r>
            <a:r>
              <a:rPr lang="en-GB" sz="3200" dirty="0" err="1"/>
              <a:t>behavior</a:t>
            </a:r>
            <a:r>
              <a:rPr lang="en-GB" sz="3200" dirty="0"/>
              <a:t> induce balancing backlash if it pursues its interests too aggressively? </a:t>
            </a:r>
          </a:p>
          <a:p>
            <a:endParaRPr lang="en-GB" sz="3200" dirty="0"/>
          </a:p>
        </p:txBody>
      </p:sp>
    </p:spTree>
    <p:extLst>
      <p:ext uri="{BB962C8B-B14F-4D97-AF65-F5344CB8AC3E}">
        <p14:creationId xmlns:p14="http://schemas.microsoft.com/office/powerpoint/2010/main" val="2673177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2AA5-DEA7-E77E-2D96-A98416220B1B}"/>
              </a:ext>
            </a:extLst>
          </p:cNvPr>
          <p:cNvSpPr>
            <a:spLocks noGrp="1"/>
          </p:cNvSpPr>
          <p:nvPr>
            <p:ph type="title"/>
          </p:nvPr>
        </p:nvSpPr>
        <p:spPr/>
        <p:txBody>
          <a:bodyPr/>
          <a:lstStyle/>
          <a:p>
            <a:pPr algn="ctr"/>
            <a:r>
              <a:rPr lang="en-GB" dirty="0"/>
              <a:t>Topics of Debate in Realism</a:t>
            </a:r>
          </a:p>
        </p:txBody>
      </p:sp>
      <p:sp>
        <p:nvSpPr>
          <p:cNvPr id="3" name="Content Placeholder 2">
            <a:extLst>
              <a:ext uri="{FF2B5EF4-FFF2-40B4-BE49-F238E27FC236}">
                <a16:creationId xmlns:a16="http://schemas.microsoft.com/office/drawing/2014/main" id="{B4F20C73-3A1B-F0A2-592F-96C58BD242F7}"/>
              </a:ext>
            </a:extLst>
          </p:cNvPr>
          <p:cNvSpPr>
            <a:spLocks noGrp="1"/>
          </p:cNvSpPr>
          <p:nvPr>
            <p:ph idx="1"/>
          </p:nvPr>
        </p:nvSpPr>
        <p:spPr>
          <a:xfrm>
            <a:off x="838200" y="1825625"/>
            <a:ext cx="10515600" cy="1325563"/>
          </a:xfrm>
        </p:spPr>
        <p:txBody>
          <a:bodyPr>
            <a:normAutofit/>
          </a:bodyPr>
          <a:lstStyle/>
          <a:p>
            <a:r>
              <a:rPr lang="en-GB" sz="3200" dirty="0"/>
              <a:t>Will the hegemon demonstrate a declining commitment to the Liberal International Order? </a:t>
            </a:r>
          </a:p>
          <a:p>
            <a:endParaRPr lang="en-GB" sz="3200" dirty="0"/>
          </a:p>
        </p:txBody>
      </p:sp>
    </p:spTree>
    <p:extLst>
      <p:ext uri="{BB962C8B-B14F-4D97-AF65-F5344CB8AC3E}">
        <p14:creationId xmlns:p14="http://schemas.microsoft.com/office/powerpoint/2010/main" val="458921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Classical International Liberalism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pPr marL="0" marR="0">
              <a:lnSpc>
                <a:spcPct val="107000"/>
              </a:lnSpc>
              <a:spcBef>
                <a:spcPts val="0"/>
              </a:spcBef>
              <a:spcAft>
                <a:spcPts val="0"/>
              </a:spcAft>
            </a:pPr>
            <a:r>
              <a:rPr lang="en-GB" sz="2400" b="1" u="sng" kern="100" dirty="0">
                <a:effectLst/>
                <a:ea typeface="Aptos" panose="020B0004020202020204" pitchFamily="34" charset="0"/>
                <a:cs typeface="Times New Roman" panose="02020603050405020304" pitchFamily="18" charset="0"/>
              </a:rPr>
              <a:t>Internationalism</a:t>
            </a:r>
            <a:r>
              <a:rPr lang="en-GB" sz="2400" kern="100" dirty="0">
                <a:effectLst/>
                <a:ea typeface="Aptos" panose="020B0004020202020204" pitchFamily="34" charset="0"/>
                <a:cs typeface="Times New Roman" panose="02020603050405020304" pitchFamily="18" charset="0"/>
              </a:rPr>
              <a:t>: “the idea that we both are and should be part of a broader</a:t>
            </a:r>
          </a:p>
          <a:p>
            <a:pPr marL="0" marR="0" indent="0">
              <a:lnSpc>
                <a:spcPct val="107000"/>
              </a:lnSpc>
              <a:spcBef>
                <a:spcPts val="0"/>
              </a:spcBef>
              <a:spcAft>
                <a:spcPts val="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  community than that of the nation or the state” </a:t>
            </a:r>
          </a:p>
          <a:p>
            <a:pPr marL="45720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Can be viewed as t</a:t>
            </a:r>
            <a:r>
              <a:rPr lang="en-GB" sz="2400" kern="100" dirty="0">
                <a:effectLst/>
                <a:ea typeface="Aptos" panose="020B0004020202020204" pitchFamily="34" charset="0"/>
                <a:cs typeface="Times New Roman" panose="02020603050405020304" pitchFamily="18" charset="0"/>
              </a:rPr>
              <a:t>he opposite of nationalism, which emphasizes national interests and values in opposition to internationalist ideas and programs that are perceived a threat to national independence</a:t>
            </a:r>
          </a:p>
          <a:p>
            <a:pPr marL="45720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Also distinguished from cosmopolitanism: </a:t>
            </a:r>
            <a:r>
              <a:rPr lang="en-GB" sz="2400" kern="100" dirty="0">
                <a:ea typeface="Aptos" panose="020B0004020202020204" pitchFamily="34" charset="0"/>
                <a:cs typeface="Times New Roman" panose="02020603050405020304" pitchFamily="18" charset="0"/>
              </a:rPr>
              <a:t>C</a:t>
            </a:r>
            <a:r>
              <a:rPr lang="en-GB" sz="2400" kern="100" dirty="0">
                <a:effectLst/>
                <a:ea typeface="Aptos" panose="020B0004020202020204" pitchFamily="34" charset="0"/>
                <a:cs typeface="Times New Roman" panose="02020603050405020304" pitchFamily="18" charset="0"/>
              </a:rPr>
              <a:t>osmopolitanism envisages a universalistic community, while internationalism does not </a:t>
            </a:r>
            <a:r>
              <a:rPr lang="en-GB" sz="2400" kern="100" dirty="0">
                <a:ea typeface="Aptos" panose="020B0004020202020204" pitchFamily="34" charset="0"/>
                <a:cs typeface="Times New Roman" panose="02020603050405020304" pitchFamily="18" charset="0"/>
              </a:rPr>
              <a:t>s</a:t>
            </a:r>
            <a:r>
              <a:rPr lang="en-GB" sz="2400" kern="100" dirty="0">
                <a:effectLst/>
                <a:ea typeface="Aptos" panose="020B0004020202020204" pitchFamily="34" charset="0"/>
                <a:cs typeface="Times New Roman" panose="02020603050405020304" pitchFamily="18" charset="0"/>
              </a:rPr>
              <a:t>hare the cosmopolitan vision of transcending the state but takes division of states as a given and look for ways of aligning conflicting interests </a:t>
            </a:r>
          </a:p>
          <a:p>
            <a:pPr marR="0" indent="0">
              <a:lnSpc>
                <a:spcPct val="107000"/>
              </a:lnSpc>
              <a:spcBef>
                <a:spcPts val="0"/>
              </a:spcBef>
              <a:spcAft>
                <a:spcPts val="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3600" dirty="0"/>
          </a:p>
        </p:txBody>
      </p:sp>
    </p:spTree>
    <p:extLst>
      <p:ext uri="{BB962C8B-B14F-4D97-AF65-F5344CB8AC3E}">
        <p14:creationId xmlns:p14="http://schemas.microsoft.com/office/powerpoint/2010/main" val="33908617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Classical International Liberalism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lnSpcReduction="10000"/>
          </a:bodyPr>
          <a:lstStyle/>
          <a:p>
            <a:pPr marL="0" marR="0">
              <a:lnSpc>
                <a:spcPct val="107000"/>
              </a:lnSpc>
              <a:spcBef>
                <a:spcPts val="0"/>
              </a:spcBef>
              <a:spcAft>
                <a:spcPts val="0"/>
              </a:spcAft>
            </a:pPr>
            <a:r>
              <a:rPr lang="en-GB" sz="2400" b="1" u="sng" kern="100" dirty="0">
                <a:effectLst/>
                <a:ea typeface="Aptos" panose="020B0004020202020204" pitchFamily="34" charset="0"/>
                <a:cs typeface="Times New Roman" panose="02020603050405020304" pitchFamily="18" charset="0"/>
              </a:rPr>
              <a:t>Liberal: </a:t>
            </a:r>
            <a:r>
              <a:rPr lang="en-GB" sz="2400" kern="100" dirty="0">
                <a:ea typeface="Aptos" panose="020B0004020202020204" pitchFamily="34" charset="0"/>
                <a:cs typeface="Times New Roman" panose="02020603050405020304" pitchFamily="18" charset="0"/>
              </a:rPr>
              <a:t>T</a:t>
            </a:r>
            <a:r>
              <a:rPr lang="en-GB" sz="2400" kern="100" dirty="0">
                <a:effectLst/>
                <a:ea typeface="Aptos" panose="020B0004020202020204" pitchFamily="34" charset="0"/>
                <a:cs typeface="Times New Roman" panose="02020603050405020304" pitchFamily="18" charset="0"/>
              </a:rPr>
              <a:t>o distinguish from conservative and socialist internationalism</a:t>
            </a:r>
          </a:p>
          <a:p>
            <a:pPr marL="45720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Conservative internationalism views balance of power as the principal way of restraining states, while liberal internationalism is more optimistic about the prospects for interstate cooperation</a:t>
            </a:r>
          </a:p>
          <a:p>
            <a:pPr marL="45720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Socialist vision eliminates states to create a classless world society, while liberal internationalism proposes a zone of peace and cooperation among liberal states </a:t>
            </a:r>
          </a:p>
          <a:p>
            <a:pPr marL="45720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Liberal internationalism can also be distinguished from hegemonic internationalism- the belief that the only possible and desirable way of integrating the world is on asymmetrical, unequal terms </a:t>
            </a:r>
          </a:p>
          <a:p>
            <a:pPr marL="45720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It can also be distinguished from radical or revolutionary internationalism </a:t>
            </a:r>
          </a:p>
          <a:p>
            <a:pPr marR="0" indent="0">
              <a:lnSpc>
                <a:spcPct val="107000"/>
              </a:lnSpc>
              <a:spcBef>
                <a:spcPts val="0"/>
              </a:spcBef>
              <a:spcAft>
                <a:spcPts val="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3600" dirty="0"/>
          </a:p>
        </p:txBody>
      </p:sp>
    </p:spTree>
    <p:extLst>
      <p:ext uri="{BB962C8B-B14F-4D97-AF65-F5344CB8AC3E}">
        <p14:creationId xmlns:p14="http://schemas.microsoft.com/office/powerpoint/2010/main" val="3252768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Classical International Liberalism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pPr marL="0" marR="0">
              <a:lnSpc>
                <a:spcPct val="107000"/>
              </a:lnSpc>
              <a:spcBef>
                <a:spcPts val="0"/>
              </a:spcBef>
              <a:spcAft>
                <a:spcPts val="0"/>
              </a:spcAft>
            </a:pPr>
            <a:r>
              <a:rPr lang="en-GB" kern="100" dirty="0">
                <a:effectLst/>
                <a:ea typeface="Aptos" panose="020B0004020202020204" pitchFamily="34" charset="0"/>
                <a:cs typeface="Times New Roman" panose="02020603050405020304" pitchFamily="18" charset="0"/>
              </a:rPr>
              <a:t>Classical: A tradition of thought with roots in the Enlightenment.</a:t>
            </a:r>
          </a:p>
          <a:p>
            <a:pPr marL="0" marR="0" indent="0">
              <a:lnSpc>
                <a:spcPct val="107000"/>
              </a:lnSpc>
              <a:spcBef>
                <a:spcPts val="0"/>
              </a:spcBef>
              <a:spcAft>
                <a:spcPts val="0"/>
              </a:spcAft>
              <a:buNone/>
            </a:pPr>
            <a:r>
              <a:rPr lang="en-GB" kern="100" dirty="0">
                <a:effectLst/>
                <a:ea typeface="Aptos" panose="020B0004020202020204" pitchFamily="34" charset="0"/>
                <a:cs typeface="Times New Roman" panose="02020603050405020304" pitchFamily="18" charset="0"/>
              </a:rPr>
              <a:t>   The classical era of international </a:t>
            </a:r>
            <a:r>
              <a:rPr lang="en-GB" kern="100" dirty="0">
                <a:ea typeface="Aptos" panose="020B0004020202020204" pitchFamily="34" charset="0"/>
                <a:cs typeface="Times New Roman" panose="02020603050405020304" pitchFamily="18" charset="0"/>
              </a:rPr>
              <a:t>liberalism</a:t>
            </a:r>
            <a:r>
              <a:rPr lang="en-GB" kern="100" dirty="0">
                <a:effectLst/>
                <a:ea typeface="Aptos" panose="020B0004020202020204" pitchFamily="34" charset="0"/>
                <a:cs typeface="Times New Roman" panose="02020603050405020304" pitchFamily="18" charset="0"/>
              </a:rPr>
              <a:t> is distinguished from   </a:t>
            </a:r>
          </a:p>
          <a:p>
            <a:pPr marL="0" marR="0" indent="0">
              <a:lnSpc>
                <a:spcPct val="107000"/>
              </a:lnSpc>
              <a:spcBef>
                <a:spcPts val="0"/>
              </a:spcBef>
              <a:spcAft>
                <a:spcPts val="0"/>
              </a:spcAft>
              <a:buNone/>
            </a:pPr>
            <a:r>
              <a:rPr lang="en-GB" kern="100" dirty="0">
                <a:effectLst/>
                <a:ea typeface="Aptos" panose="020B0004020202020204" pitchFamily="34" charset="0"/>
                <a:cs typeface="Times New Roman" panose="02020603050405020304" pitchFamily="18" charset="0"/>
              </a:rPr>
              <a:t>   the</a:t>
            </a:r>
            <a:r>
              <a:rPr lang="en-GB" kern="100" dirty="0">
                <a:ea typeface="Aptos" panose="020B0004020202020204" pitchFamily="34" charset="0"/>
                <a:cs typeface="Times New Roman" panose="02020603050405020304" pitchFamily="18" charset="0"/>
              </a:rPr>
              <a:t> </a:t>
            </a:r>
            <a:r>
              <a:rPr lang="en-GB" kern="100" dirty="0">
                <a:effectLst/>
                <a:ea typeface="Aptos" panose="020B0004020202020204" pitchFamily="34" charset="0"/>
                <a:cs typeface="Times New Roman" panose="02020603050405020304" pitchFamily="18" charset="0"/>
              </a:rPr>
              <a:t>neoliberal era which came after, arguably during WWII. </a:t>
            </a:r>
          </a:p>
          <a:p>
            <a:pPr marL="0" marR="0" indent="0">
              <a:lnSpc>
                <a:spcPct val="107000"/>
              </a:lnSpc>
              <a:spcBef>
                <a:spcPts val="0"/>
              </a:spcBef>
              <a:spcAft>
                <a:spcPts val="0"/>
              </a:spcAft>
              <a:buNone/>
            </a:pPr>
            <a:endParaRPr lang="en-GB" kern="100" dirty="0">
              <a:effectLst/>
              <a:ea typeface="Aptos" panose="020B0004020202020204" pitchFamily="34" charset="0"/>
              <a:cs typeface="Times New Roman" panose="02020603050405020304" pitchFamily="18" charset="0"/>
            </a:endParaRPr>
          </a:p>
          <a:p>
            <a:pPr marR="0">
              <a:lnSpc>
                <a:spcPct val="107000"/>
              </a:lnSpc>
              <a:spcBef>
                <a:spcPts val="0"/>
              </a:spcBef>
              <a:spcAft>
                <a:spcPts val="0"/>
              </a:spcAft>
              <a:buFont typeface="Wingdings" panose="05000000000000000000" pitchFamily="2" charset="2"/>
              <a:buChar char="à"/>
            </a:pPr>
            <a:r>
              <a:rPr lang="en-GB" sz="2800" kern="100" dirty="0">
                <a:effectLst/>
                <a:ea typeface="Aptos" panose="020B0004020202020204" pitchFamily="34" charset="0"/>
                <a:cs typeface="Times New Roman" panose="02020603050405020304" pitchFamily="18" charset="0"/>
              </a:rPr>
              <a:t> The classical tradition was primarily prescriptive and prospective</a:t>
            </a:r>
          </a:p>
          <a:p>
            <a:pPr marL="0" marR="0" indent="0">
              <a:lnSpc>
                <a:spcPct val="107000"/>
              </a:lnSpc>
              <a:spcBef>
                <a:spcPts val="0"/>
              </a:spcBef>
              <a:spcAft>
                <a:spcPts val="0"/>
              </a:spcAft>
              <a:buNone/>
            </a:pPr>
            <a:r>
              <a:rPr lang="en-GB" kern="100" dirty="0">
                <a:ea typeface="Aptos" panose="020B0004020202020204" pitchFamily="34" charset="0"/>
                <a:cs typeface="Times New Roman" panose="02020603050405020304" pitchFamily="18" charset="0"/>
              </a:rPr>
              <a:t>    </a:t>
            </a:r>
            <a:r>
              <a:rPr lang="en-GB" sz="2800" kern="100" dirty="0">
                <a:effectLst/>
                <a:ea typeface="Aptos" panose="020B0004020202020204" pitchFamily="34" charset="0"/>
                <a:cs typeface="Times New Roman" panose="02020603050405020304" pitchFamily="18" charset="0"/>
              </a:rPr>
              <a:t> ideology with minimal empirical claims.</a:t>
            </a:r>
          </a:p>
          <a:p>
            <a:pPr marL="0" marR="0" indent="0">
              <a:lnSpc>
                <a:spcPct val="107000"/>
              </a:lnSpc>
              <a:spcBef>
                <a:spcPts val="0"/>
              </a:spcBef>
              <a:spcAft>
                <a:spcPts val="0"/>
              </a:spcAft>
              <a:buNone/>
            </a:pPr>
            <a:r>
              <a:rPr lang="en-GB" kern="100" dirty="0">
                <a:ea typeface="Aptos" panose="020B0004020202020204" pitchFamily="34" charset="0"/>
                <a:cs typeface="Times New Roman" panose="02020603050405020304" pitchFamily="18" charset="0"/>
                <a:sym typeface="Wingdings" panose="05000000000000000000" pitchFamily="2" charset="2"/>
              </a:rPr>
              <a:t> </a:t>
            </a:r>
            <a:r>
              <a:rPr lang="en-GB" sz="2800" kern="100" dirty="0">
                <a:effectLst/>
                <a:ea typeface="Aptos" panose="020B0004020202020204" pitchFamily="34" charset="0"/>
                <a:cs typeface="Times New Roman" panose="02020603050405020304" pitchFamily="18" charset="0"/>
              </a:rPr>
              <a:t>Neoliberalism, on the other hand, offers an analytical framework for the study of historical process rather than a remote ideal. </a:t>
            </a:r>
          </a:p>
          <a:p>
            <a:pPr marL="457200" lvl="1">
              <a:lnSpc>
                <a:spcPct val="107000"/>
              </a:lnSpc>
              <a:spcBef>
                <a:spcPts val="0"/>
              </a:spcBef>
            </a:pPr>
            <a:endParaRPr lang="en-GB" sz="1700" kern="100" dirty="0">
              <a:effectLst/>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579072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Classical International Liberalism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fontScale="92500" lnSpcReduction="10000"/>
          </a:bodyPr>
          <a:lstStyle/>
          <a:p>
            <a:pPr marL="0" marR="0">
              <a:lnSpc>
                <a:spcPct val="107000"/>
              </a:lnSpc>
              <a:spcBef>
                <a:spcPts val="0"/>
              </a:spcBef>
              <a:spcAft>
                <a:spcPts val="0"/>
              </a:spcAft>
            </a:pPr>
            <a:r>
              <a:rPr lang="en-GB" sz="2200" kern="100" dirty="0">
                <a:ea typeface="Aptos" panose="020B0004020202020204" pitchFamily="34" charset="0"/>
                <a:cs typeface="Times New Roman" panose="02020603050405020304" pitchFamily="18" charset="0"/>
              </a:rPr>
              <a:t>W</a:t>
            </a:r>
            <a:r>
              <a:rPr lang="en-GB" sz="2200" kern="100" dirty="0">
                <a:effectLst/>
                <a:ea typeface="Aptos" panose="020B0004020202020204" pitchFamily="34" charset="0"/>
                <a:cs typeface="Times New Roman" panose="02020603050405020304" pitchFamily="18" charset="0"/>
              </a:rPr>
              <a:t>Ws I and II were a crisis for liberal internationalism, when it was characterized as idealistic, naïve, and</a:t>
            </a:r>
          </a:p>
          <a:p>
            <a:pPr marL="0" marR="0" indent="0">
              <a:lnSpc>
                <a:spcPct val="107000"/>
              </a:lnSpc>
              <a:spcBef>
                <a:spcPts val="0"/>
              </a:spcBef>
              <a:spcAft>
                <a:spcPts val="0"/>
              </a:spcAft>
              <a:buNone/>
            </a:pPr>
            <a:r>
              <a:rPr lang="en-GB" sz="2200" kern="100" dirty="0">
                <a:ea typeface="Aptos" panose="020B0004020202020204" pitchFamily="34"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utopian. </a:t>
            </a:r>
          </a:p>
          <a:p>
            <a:pPr marL="457200" lvl="1">
              <a:lnSpc>
                <a:spcPct val="107000"/>
              </a:lnSpc>
              <a:spcBef>
                <a:spcPts val="0"/>
              </a:spcBef>
            </a:pPr>
            <a:r>
              <a:rPr lang="en-GB" sz="2200" kern="100" dirty="0">
                <a:effectLst/>
                <a:ea typeface="Aptos" panose="020B0004020202020204" pitchFamily="34" charset="0"/>
                <a:cs typeface="Times New Roman" panose="02020603050405020304" pitchFamily="18" charset="0"/>
              </a:rPr>
              <a:t>In 1939, </a:t>
            </a:r>
            <a:r>
              <a:rPr lang="en-GB" sz="2200" kern="100" dirty="0" err="1">
                <a:effectLst/>
                <a:ea typeface="Aptos" panose="020B0004020202020204" pitchFamily="34" charset="0"/>
                <a:cs typeface="Times New Roman" panose="02020603050405020304" pitchFamily="18" charset="0"/>
              </a:rPr>
              <a:t>E.H.Carr</a:t>
            </a:r>
            <a:r>
              <a:rPr lang="en-GB" sz="2200" kern="100" dirty="0">
                <a:effectLst/>
                <a:ea typeface="Aptos" panose="020B0004020202020204" pitchFamily="34" charset="0"/>
                <a:cs typeface="Times New Roman" panose="02020603050405020304" pitchFamily="18" charset="0"/>
              </a:rPr>
              <a:t> wrote the book </a:t>
            </a:r>
            <a:r>
              <a:rPr lang="en-GB" sz="2200" i="1" kern="100" dirty="0">
                <a:effectLst/>
                <a:ea typeface="Aptos" panose="020B0004020202020204" pitchFamily="34" charset="0"/>
                <a:cs typeface="Times New Roman" panose="02020603050405020304" pitchFamily="18" charset="0"/>
              </a:rPr>
              <a:t>The Twenty Years’ Crisis</a:t>
            </a:r>
            <a:r>
              <a:rPr lang="en-GB" sz="2200" kern="100" dirty="0">
                <a:effectLst/>
                <a:ea typeface="Aptos" panose="020B0004020202020204" pitchFamily="34" charset="0"/>
                <a:cs typeface="Times New Roman" panose="02020603050405020304" pitchFamily="18" charset="0"/>
              </a:rPr>
              <a:t>, in which he lambasted “utopians” who had trusted transnational ties or institutions to overcome states’ innate attraction to power, competition, and armed conflict. </a:t>
            </a:r>
          </a:p>
          <a:p>
            <a:pPr marL="457200" lvl="1">
              <a:lnSpc>
                <a:spcPct val="107000"/>
              </a:lnSpc>
              <a:spcBef>
                <a:spcPts val="0"/>
              </a:spcBef>
            </a:pPr>
            <a:r>
              <a:rPr lang="en-GB" sz="2200" kern="100" dirty="0">
                <a:effectLst/>
                <a:ea typeface="Aptos" panose="020B0004020202020204" pitchFamily="34" charset="0"/>
                <a:cs typeface="Times New Roman" panose="02020603050405020304" pitchFamily="18" charset="0"/>
              </a:rPr>
              <a:t>Later that year, Hitler invaded Poland, launching WWII. </a:t>
            </a:r>
          </a:p>
          <a:p>
            <a:pPr marL="457200" lvl="1">
              <a:lnSpc>
                <a:spcPct val="107000"/>
              </a:lnSpc>
              <a:spcBef>
                <a:spcPts val="0"/>
              </a:spcBef>
            </a:pPr>
            <a:r>
              <a:rPr lang="en-GB" sz="2200" kern="100" dirty="0">
                <a:effectLst/>
                <a:ea typeface="Aptos" panose="020B0004020202020204" pitchFamily="34" charset="0"/>
                <a:cs typeface="Times New Roman" panose="02020603050405020304" pitchFamily="18" charset="0"/>
              </a:rPr>
              <a:t>After WWII, liberal internationalism was overtaken by realism as the prevailing paradigm. Realism seemed to explain the failure to prevent a second world war, and it also seemed to explain the emerging Cold War between the US and the Soviet Union. </a:t>
            </a:r>
          </a:p>
          <a:p>
            <a:pPr marL="228600" lvl="1" indent="0">
              <a:lnSpc>
                <a:spcPct val="107000"/>
              </a:lnSpc>
              <a:spcBef>
                <a:spcPts val="0"/>
              </a:spcBef>
              <a:buNone/>
            </a:pPr>
            <a:r>
              <a:rPr lang="en-GB" sz="2200" kern="100" dirty="0">
                <a:effectLst/>
                <a:ea typeface="Aptos" panose="020B0004020202020204" pitchFamily="34" charset="0"/>
                <a:cs typeface="Times New Roman" panose="02020603050405020304" pitchFamily="18" charset="0"/>
              </a:rPr>
              <a:t> </a:t>
            </a:r>
          </a:p>
          <a:p>
            <a:pPr marL="0" marR="0">
              <a:lnSpc>
                <a:spcPct val="107000"/>
              </a:lnSpc>
              <a:spcBef>
                <a:spcPts val="0"/>
              </a:spcBef>
              <a:spcAft>
                <a:spcPts val="0"/>
              </a:spcAft>
            </a:pPr>
            <a:r>
              <a:rPr lang="en-GB" sz="2200" kern="100" dirty="0">
                <a:effectLst/>
                <a:ea typeface="Aptos" panose="020B0004020202020204" pitchFamily="34" charset="0"/>
                <a:cs typeface="Times New Roman" panose="02020603050405020304" pitchFamily="18" charset="0"/>
              </a:rPr>
              <a:t>It was only after WWII that significant barriers to trade were removed, and there were</a:t>
            </a:r>
          </a:p>
          <a:p>
            <a:pPr marL="0" marR="0" indent="0">
              <a:lnSpc>
                <a:spcPct val="107000"/>
              </a:lnSpc>
              <a:spcBef>
                <a:spcPts val="0"/>
              </a:spcBef>
              <a:spcAft>
                <a:spcPts val="0"/>
              </a:spcAft>
              <a:buNone/>
            </a:pPr>
            <a:r>
              <a:rPr lang="en-GB" sz="2200" kern="100" dirty="0">
                <a:ea typeface="Aptos" panose="020B0004020202020204" pitchFamily="34" charset="0"/>
                <a:cs typeface="Times New Roman" panose="02020603050405020304" pitchFamily="18" charset="0"/>
              </a:rPr>
              <a:t>   </a:t>
            </a:r>
            <a:r>
              <a:rPr lang="en-GB" sz="2200" kern="100" dirty="0">
                <a:effectLst/>
                <a:ea typeface="Aptos" panose="020B0004020202020204" pitchFamily="34" charset="0"/>
                <a:cs typeface="Times New Roman" panose="02020603050405020304" pitchFamily="18" charset="0"/>
              </a:rPr>
              <a:t> successive waves of democratization as well as the proliferation of international</a:t>
            </a:r>
          </a:p>
          <a:p>
            <a:pPr marL="0" marR="0" indent="0">
              <a:lnSpc>
                <a:spcPct val="107000"/>
              </a:lnSpc>
              <a:spcBef>
                <a:spcPts val="0"/>
              </a:spcBef>
              <a:spcAft>
                <a:spcPts val="0"/>
              </a:spcAft>
              <a:buNone/>
            </a:pPr>
            <a:r>
              <a:rPr lang="en-GB" sz="2200" kern="100" dirty="0">
                <a:effectLst/>
                <a:ea typeface="Aptos" panose="020B0004020202020204" pitchFamily="34" charset="0"/>
                <a:cs typeface="Times New Roman" panose="02020603050405020304" pitchFamily="18" charset="0"/>
              </a:rPr>
              <a:t>    organizations. So in essence, significant parts of the classical ideals became reality. </a:t>
            </a:r>
          </a:p>
          <a:p>
            <a:pPr marL="457200" lvl="1">
              <a:lnSpc>
                <a:spcPct val="107000"/>
              </a:lnSpc>
              <a:spcBef>
                <a:spcPts val="0"/>
              </a:spcBef>
            </a:pPr>
            <a:endParaRPr lang="en-GB" sz="1700" kern="100" dirty="0">
              <a:effectLst/>
              <a:ea typeface="Aptos" panose="020B0004020202020204" pitchFamily="34" charset="0"/>
              <a:cs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2202635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A2FA-B3F0-2394-4D62-6B8F1B79A735}"/>
              </a:ext>
            </a:extLst>
          </p:cNvPr>
          <p:cNvSpPr>
            <a:spLocks noGrp="1"/>
          </p:cNvSpPr>
          <p:nvPr>
            <p:ph type="title"/>
          </p:nvPr>
        </p:nvSpPr>
        <p:spPr/>
        <p:txBody>
          <a:bodyPr/>
          <a:lstStyle/>
          <a:p>
            <a:pPr algn="ctr"/>
            <a:r>
              <a:rPr lang="en-GB" dirty="0"/>
              <a:t>Basic Tenets of Liberalism</a:t>
            </a:r>
          </a:p>
        </p:txBody>
      </p:sp>
      <p:sp>
        <p:nvSpPr>
          <p:cNvPr id="3" name="Content Placeholder 2">
            <a:extLst>
              <a:ext uri="{FF2B5EF4-FFF2-40B4-BE49-F238E27FC236}">
                <a16:creationId xmlns:a16="http://schemas.microsoft.com/office/drawing/2014/main" id="{ED0E7DEF-F7A6-0A81-B554-0DC25D14A56F}"/>
              </a:ext>
            </a:extLst>
          </p:cNvPr>
          <p:cNvSpPr>
            <a:spLocks noGrp="1"/>
          </p:cNvSpPr>
          <p:nvPr>
            <p:ph idx="1"/>
          </p:nvPr>
        </p:nvSpPr>
        <p:spPr/>
        <p:txBody>
          <a:bodyPr/>
          <a:lstStyle/>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Individual freedom. Commitment involves challenging vested interests, arbitrary authority, defending human rights, promoting popularly based institutions </a:t>
            </a:r>
          </a:p>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Power legitimate only if based on popular consent and respect for basic freedoms</a:t>
            </a:r>
          </a:p>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Relies on the rational and moral qualities of human beings </a:t>
            </a:r>
          </a:p>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Emphasizes liberty and welfare of individuals over social structures, which sets it apart from socialism </a:t>
            </a:r>
          </a:p>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Belief in progressive change- ideology of reform, with confidence in the improvability of all political arrangements. Counterproductive institutions and practices can be remedied through reform. This sets it apart from conservatism. </a:t>
            </a:r>
          </a:p>
          <a:p>
            <a:pPr marL="342900" marR="0" lvl="0" indent="-342900">
              <a:lnSpc>
                <a:spcPct val="107000"/>
              </a:lnSpc>
              <a:spcBef>
                <a:spcPts val="0"/>
              </a:spcBef>
              <a:spcAft>
                <a:spcPts val="0"/>
              </a:spcAft>
              <a:buFont typeface="+mj-lt"/>
              <a:buAutoNum type="arabicParenR"/>
            </a:pPr>
            <a:r>
              <a:rPr lang="en-GB" sz="2000" kern="100" dirty="0">
                <a:effectLst/>
                <a:ea typeface="Aptos" panose="020B0004020202020204" pitchFamily="34" charset="0"/>
                <a:cs typeface="Times New Roman" panose="02020603050405020304" pitchFamily="18" charset="0"/>
              </a:rPr>
              <a:t>Associated with negative freedom (freedom from arbitrary authority) and positive freedom (social rights protected by authority are essential for promoting capacity for freedom), and democratic participation or representation </a:t>
            </a:r>
          </a:p>
          <a:p>
            <a:endParaRPr lang="en-GB" dirty="0"/>
          </a:p>
        </p:txBody>
      </p:sp>
    </p:spTree>
    <p:extLst>
      <p:ext uri="{BB962C8B-B14F-4D97-AF65-F5344CB8AC3E}">
        <p14:creationId xmlns:p14="http://schemas.microsoft.com/office/powerpoint/2010/main" val="482964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0AC8A-9669-F7B1-F02C-CF0EB6A66304}"/>
              </a:ext>
            </a:extLst>
          </p:cNvPr>
          <p:cNvSpPr>
            <a:spLocks noGrp="1"/>
          </p:cNvSpPr>
          <p:nvPr>
            <p:ph type="title"/>
          </p:nvPr>
        </p:nvSpPr>
        <p:spPr/>
        <p:txBody>
          <a:bodyPr/>
          <a:lstStyle/>
          <a:p>
            <a:pPr algn="ctr"/>
            <a:r>
              <a:rPr lang="en-GB" dirty="0"/>
              <a:t>Application of liberalism to international affairs</a:t>
            </a:r>
          </a:p>
        </p:txBody>
      </p:sp>
      <p:sp>
        <p:nvSpPr>
          <p:cNvPr id="3" name="Content Placeholder 2">
            <a:extLst>
              <a:ext uri="{FF2B5EF4-FFF2-40B4-BE49-F238E27FC236}">
                <a16:creationId xmlns:a16="http://schemas.microsoft.com/office/drawing/2014/main" id="{4EA870E2-2AA5-BFE1-A37B-EB8115A2DF5C}"/>
              </a:ext>
            </a:extLst>
          </p:cNvPr>
          <p:cNvSpPr>
            <a:spLocks noGrp="1"/>
          </p:cNvSpPr>
          <p:nvPr>
            <p:ph idx="1"/>
          </p:nvPr>
        </p:nvSpPr>
        <p:spPr/>
        <p:txBody>
          <a:bodyPr>
            <a:normAutofit/>
          </a:bodyPr>
          <a:lstStyle/>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International dimension is an integral part of liberal thinking. </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Growth of international interaction and cooperation seen as central to the realization of greater human freedom. </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Belief in progress applies to the international arena as well. </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Envisions a gradual transformation of international relations, which helps to promote human freedom by establishing conditions of peace, prosperity, and justice</a:t>
            </a:r>
          </a:p>
          <a:p>
            <a:pPr marL="342900" marR="0" lvl="0" indent="-342900">
              <a:lnSpc>
                <a:spcPct val="107000"/>
              </a:lnSpc>
              <a:spcBef>
                <a:spcPts val="0"/>
              </a:spcBef>
              <a:spcAft>
                <a:spcPts val="0"/>
              </a:spcAft>
              <a:buFont typeface="+mj-lt"/>
              <a:buAutoNum type="arabicParenR"/>
            </a:pPr>
            <a:r>
              <a:rPr lang="en-GB" sz="2400" kern="100" dirty="0">
                <a:effectLst/>
                <a:ea typeface="Aptos" panose="020B0004020202020204" pitchFamily="34" charset="0"/>
                <a:cs typeface="Times New Roman" panose="02020603050405020304" pitchFamily="18" charset="0"/>
              </a:rPr>
              <a:t>Offers a broad vision of an open, rules-based system where states have overcome constraints and are prepared to cooperate and pursue collective action </a:t>
            </a:r>
          </a:p>
          <a:p>
            <a:endParaRPr lang="en-GB" dirty="0"/>
          </a:p>
        </p:txBody>
      </p:sp>
    </p:spTree>
    <p:extLst>
      <p:ext uri="{BB962C8B-B14F-4D97-AF65-F5344CB8AC3E}">
        <p14:creationId xmlns:p14="http://schemas.microsoft.com/office/powerpoint/2010/main" val="2664480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Immanuel Kant in </a:t>
            </a:r>
            <a:r>
              <a:rPr lang="en-GB" i="1" dirty="0"/>
              <a:t>Perpetual Peace </a:t>
            </a:r>
            <a:r>
              <a:rPr lang="en-GB" dirty="0"/>
              <a:t>(1795)</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pPr marL="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The role of republican governments based on liberal principles in developing peaceful</a:t>
            </a:r>
          </a:p>
          <a:p>
            <a:pPr marL="0" marR="0" indent="0">
              <a:lnSpc>
                <a:spcPct val="107000"/>
              </a:lnSpc>
              <a:spcBef>
                <a:spcPts val="0"/>
              </a:spcBef>
              <a:spcAft>
                <a:spcPts val="0"/>
              </a:spcAft>
              <a:buNone/>
            </a:pPr>
            <a:r>
              <a:rPr lang="en-GB" sz="2000" kern="100" dirty="0">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international relations was highlighted by Immanuel Kant in Perpetual Peace (1795). </a:t>
            </a:r>
          </a:p>
          <a:p>
            <a:pPr marL="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Kant</a:t>
            </a:r>
            <a:r>
              <a:rPr lang="en-GB" sz="2000" kern="100" dirty="0">
                <a:effectLst/>
                <a:ea typeface="Aptos" panose="020B0004020202020204" pitchFamily="34" charset="0"/>
                <a:cs typeface="Times New Roman" panose="02020603050405020304" pitchFamily="18" charset="0"/>
              </a:rPr>
              <a:t> outlined three “definitive articles” of peace:</a:t>
            </a:r>
          </a:p>
          <a:p>
            <a:pPr marL="800100" lvl="1" indent="-342900">
              <a:lnSpc>
                <a:spcPct val="107000"/>
              </a:lnSpc>
              <a:spcBef>
                <a:spcPts val="0"/>
              </a:spcBef>
              <a:buFont typeface="+mj-lt"/>
              <a:buAutoNum type="arabicParenR"/>
            </a:pPr>
            <a:r>
              <a:rPr lang="en-GB" sz="2000" kern="100" dirty="0">
                <a:effectLst/>
                <a:ea typeface="Aptos" panose="020B0004020202020204" pitchFamily="34" charset="0"/>
                <a:cs typeface="Times New Roman" panose="02020603050405020304" pitchFamily="18" charset="0"/>
              </a:rPr>
              <a:t>State constitutions should be republican; republics are less inclined to go to war than absolute monarchies because war would require the consent of citizens who are reluctant to accept the costs in lives and financial resources</a:t>
            </a:r>
          </a:p>
          <a:p>
            <a:pPr marL="800100" lvl="1" indent="-342900">
              <a:lnSpc>
                <a:spcPct val="107000"/>
              </a:lnSpc>
              <a:spcBef>
                <a:spcPts val="0"/>
              </a:spcBef>
              <a:buFont typeface="+mj-lt"/>
              <a:buAutoNum type="arabicParenR"/>
            </a:pPr>
            <a:r>
              <a:rPr lang="en-GB" sz="2000" kern="100" dirty="0">
                <a:effectLst/>
                <a:ea typeface="Aptos" panose="020B0004020202020204" pitchFamily="34" charset="0"/>
                <a:cs typeface="Times New Roman" panose="02020603050405020304" pitchFamily="18" charset="0"/>
              </a:rPr>
              <a:t>Liberal republics will progressively establish peace among themselves by means of a pacific federation (</a:t>
            </a:r>
            <a:r>
              <a:rPr lang="en-GB" sz="2000" i="1" kern="100" dirty="0" err="1">
                <a:effectLst/>
                <a:ea typeface="Aptos" panose="020B0004020202020204" pitchFamily="34" charset="0"/>
                <a:cs typeface="Times New Roman" panose="02020603050405020304" pitchFamily="18" charset="0"/>
              </a:rPr>
              <a:t>foedus</a:t>
            </a:r>
            <a:r>
              <a:rPr lang="en-GB" sz="2000" i="1" kern="100" dirty="0">
                <a:effectLst/>
                <a:ea typeface="Aptos" panose="020B0004020202020204" pitchFamily="34" charset="0"/>
                <a:cs typeface="Times New Roman" panose="02020603050405020304" pitchFamily="18" charset="0"/>
              </a:rPr>
              <a:t> </a:t>
            </a:r>
            <a:r>
              <a:rPr lang="en-GB" sz="2000" i="1" kern="100" dirty="0" err="1">
                <a:effectLst/>
                <a:ea typeface="Aptos" panose="020B0004020202020204" pitchFamily="34" charset="0"/>
                <a:cs typeface="Times New Roman" panose="02020603050405020304" pitchFamily="18" charset="0"/>
              </a:rPr>
              <a:t>pacificum</a:t>
            </a:r>
            <a:r>
              <a:rPr lang="en-GB" sz="2000" kern="100" dirty="0">
                <a:effectLst/>
                <a:ea typeface="Aptos" panose="020B0004020202020204" pitchFamily="34" charset="0"/>
                <a:cs typeface="Times New Roman" panose="02020603050405020304" pitchFamily="18" charset="0"/>
              </a:rPr>
              <a:t>). The more republics that join, the greater the “zone of peace.” </a:t>
            </a:r>
          </a:p>
          <a:p>
            <a:pPr marL="800100" lvl="1" indent="-342900">
              <a:lnSpc>
                <a:spcPct val="107000"/>
              </a:lnSpc>
              <a:spcBef>
                <a:spcPts val="0"/>
              </a:spcBef>
              <a:buFont typeface="+mj-lt"/>
              <a:buAutoNum type="arabicParenR"/>
            </a:pPr>
            <a:r>
              <a:rPr lang="en-GB" sz="2000" kern="100" dirty="0">
                <a:effectLst/>
                <a:ea typeface="Aptos" panose="020B0004020202020204" pitchFamily="34" charset="0"/>
                <a:cs typeface="Times New Roman" panose="02020603050405020304" pitchFamily="18" charset="0"/>
              </a:rPr>
              <a:t>Idea of a cosmopolitan law “limited to conditions of universal hospitality” as a complement to the pacific union. Cosmopolitan law would guarantee access to foreigners and flow of goods and ideas across national borders </a:t>
            </a:r>
          </a:p>
          <a:p>
            <a:endParaRPr lang="en-GB" sz="3600" dirty="0"/>
          </a:p>
        </p:txBody>
      </p:sp>
    </p:spTree>
    <p:extLst>
      <p:ext uri="{BB962C8B-B14F-4D97-AF65-F5344CB8AC3E}">
        <p14:creationId xmlns:p14="http://schemas.microsoft.com/office/powerpoint/2010/main" val="1855006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0607-FEA0-5C82-E64F-8A3F45876BBC}"/>
              </a:ext>
            </a:extLst>
          </p:cNvPr>
          <p:cNvSpPr>
            <a:spLocks noGrp="1"/>
          </p:cNvSpPr>
          <p:nvPr>
            <p:ph type="title"/>
          </p:nvPr>
        </p:nvSpPr>
        <p:spPr/>
        <p:txBody>
          <a:bodyPr>
            <a:normAutofit fontScale="90000"/>
          </a:bodyPr>
          <a:lstStyle/>
          <a:p>
            <a:pPr algn="ctr"/>
            <a:br>
              <a:rPr lang="en-GB" sz="3600" kern="100" dirty="0">
                <a:effectLst/>
                <a:latin typeface="+mn-lt"/>
                <a:ea typeface="Aptos" panose="020B0004020202020204" pitchFamily="34" charset="0"/>
                <a:cs typeface="Times New Roman" panose="02020603050405020304" pitchFamily="18" charset="0"/>
              </a:rPr>
            </a:br>
            <a:r>
              <a:rPr lang="en-GB" sz="3600" kern="100" dirty="0">
                <a:effectLst/>
                <a:latin typeface="+mn-lt"/>
                <a:ea typeface="Aptos" panose="020B0004020202020204" pitchFamily="34" charset="0"/>
                <a:cs typeface="Times New Roman" panose="02020603050405020304" pitchFamily="18" charset="0"/>
              </a:rPr>
              <a:t>Woodrow Wilson’s vision of a liberal </a:t>
            </a:r>
            <a:r>
              <a:rPr lang="en-GB" sz="3600" kern="100" dirty="0">
                <a:latin typeface="+mn-lt"/>
                <a:ea typeface="Aptos" panose="020B0004020202020204" pitchFamily="34" charset="0"/>
                <a:cs typeface="Times New Roman" panose="02020603050405020304" pitchFamily="18" charset="0"/>
              </a:rPr>
              <a:t>international </a:t>
            </a:r>
            <a:r>
              <a:rPr lang="en-GB" sz="3600" kern="100" dirty="0">
                <a:effectLst/>
                <a:latin typeface="+mn-lt"/>
                <a:ea typeface="Aptos" panose="020B0004020202020204" pitchFamily="34" charset="0"/>
                <a:cs typeface="Times New Roman" panose="02020603050405020304" pitchFamily="18" charset="0"/>
              </a:rPr>
              <a:t>order</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B129084-D451-5240-2603-606EB3A497C5}"/>
              </a:ext>
            </a:extLst>
          </p:cNvPr>
          <p:cNvSpPr>
            <a:spLocks noGrp="1"/>
          </p:cNvSpPr>
          <p:nvPr>
            <p:ph idx="1"/>
          </p:nvPr>
        </p:nvSpPr>
        <p:spPr/>
        <p:txBody>
          <a:bodyPr/>
          <a:lstStyle/>
          <a:p>
            <a:pPr marL="45720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O</a:t>
            </a:r>
            <a:r>
              <a:rPr lang="en-GB" sz="2000" kern="100" dirty="0">
                <a:effectLst/>
                <a:ea typeface="Aptos" panose="020B0004020202020204" pitchFamily="34" charset="0"/>
                <a:cs typeface="Times New Roman" panose="02020603050405020304" pitchFamily="18" charset="0"/>
              </a:rPr>
              <a:t>rderly international community of states interacting in a system of laws and international organization.</a:t>
            </a: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 Wilson grounded his liberalism in Christian origins of democracy. </a:t>
            </a: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Wilson like Kant believed peace could only be established by a compact among inherently peaceful democracies. Wilson had fought WWI </a:t>
            </a:r>
            <a:r>
              <a:rPr lang="en-GB" sz="2000" kern="100">
                <a:effectLst/>
                <a:ea typeface="Aptos" panose="020B0004020202020204" pitchFamily="34" charset="0"/>
                <a:cs typeface="Times New Roman" panose="02020603050405020304" pitchFamily="18" charset="0"/>
              </a:rPr>
              <a:t>to “make </a:t>
            </a:r>
            <a:r>
              <a:rPr lang="en-GB" sz="2000" kern="100" dirty="0">
                <a:effectLst/>
                <a:ea typeface="Aptos" panose="020B0004020202020204" pitchFamily="34" charset="0"/>
                <a:cs typeface="Times New Roman" panose="02020603050405020304" pitchFamily="18" charset="0"/>
              </a:rPr>
              <a:t>the world </a:t>
            </a:r>
            <a:r>
              <a:rPr lang="en-GB" sz="2000" kern="100">
                <a:effectLst/>
                <a:ea typeface="Aptos" panose="020B0004020202020204" pitchFamily="34" charset="0"/>
                <a:cs typeface="Times New Roman" panose="02020603050405020304" pitchFamily="18" charset="0"/>
              </a:rPr>
              <a:t>safe </a:t>
            </a:r>
            <a:r>
              <a:rPr lang="en-GB" sz="2000" kern="100">
                <a:ea typeface="Aptos" panose="020B0004020202020204" pitchFamily="34" charset="0"/>
                <a:cs typeface="Times New Roman" panose="02020603050405020304" pitchFamily="18" charset="0"/>
              </a:rPr>
              <a:t>for</a:t>
            </a:r>
            <a:r>
              <a:rPr lang="en-GB" sz="2000" kern="100">
                <a:effectLst/>
                <a:ea typeface="Aptos" panose="020B0004020202020204" pitchFamily="34" charset="0"/>
                <a:cs typeface="Times New Roman" panose="02020603050405020304" pitchFamily="18" charset="0"/>
              </a:rPr>
              <a:t> democracy.” </a:t>
            </a:r>
            <a:endParaRPr lang="en-GB" sz="2000" kern="100" dirty="0">
              <a:effectLst/>
              <a:ea typeface="Aptos" panose="020B0004020202020204" pitchFamily="34" charset="0"/>
              <a:cs typeface="Times New Roman" panose="02020603050405020304" pitchFamily="18" charset="0"/>
            </a:endParaRP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National self-determination was an essential corollary of democracy. “Just as the people had a right to govern themselves within the national system, so nations had the right to govern themselves within the global system.” </a:t>
            </a:r>
          </a:p>
          <a:p>
            <a:pPr marL="457200" marR="0">
              <a:lnSpc>
                <a:spcPct val="107000"/>
              </a:lnSpc>
              <a:spcBef>
                <a:spcPts val="0"/>
              </a:spcBef>
              <a:spcAft>
                <a:spcPts val="0"/>
              </a:spcAft>
            </a:pPr>
            <a:r>
              <a:rPr lang="en-GB" sz="2000" kern="100" dirty="0">
                <a:effectLst/>
                <a:ea typeface="Aptos" panose="020B0004020202020204" pitchFamily="34" charset="0"/>
                <a:cs typeface="Times New Roman" panose="02020603050405020304" pitchFamily="18" charset="0"/>
              </a:rPr>
              <a:t>Wilsonian liberal internationalism was not based on legally binding political institutions but constructed around “soft law” of public opinion and moral suasion. </a:t>
            </a:r>
          </a:p>
          <a:p>
            <a:endParaRPr lang="en-GB" dirty="0"/>
          </a:p>
        </p:txBody>
      </p:sp>
    </p:spTree>
    <p:extLst>
      <p:ext uri="{BB962C8B-B14F-4D97-AF65-F5344CB8AC3E}">
        <p14:creationId xmlns:p14="http://schemas.microsoft.com/office/powerpoint/2010/main" val="2545722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A6943-6FEC-903E-3C8F-AC3BCFE91FC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2ABE637-0FEA-E61C-5A33-7D8D4002A48D}"/>
              </a:ext>
            </a:extLst>
          </p:cNvPr>
          <p:cNvSpPr>
            <a:spLocks noGrp="1"/>
          </p:cNvSpPr>
          <p:nvPr>
            <p:ph idx="1"/>
          </p:nvPr>
        </p:nvSpPr>
        <p:spPr/>
        <p:txBody>
          <a:bodyPr/>
          <a:lstStyle/>
          <a:p>
            <a:pPr marL="0" indent="0">
              <a:buNone/>
            </a:pPr>
            <a:r>
              <a:rPr lang="en-GB" kern="100" dirty="0">
                <a:effectLst/>
                <a:ea typeface="Aptos" panose="020B0004020202020204" pitchFamily="34" charset="0"/>
                <a:cs typeface="Times New Roman" panose="02020603050405020304" pitchFamily="18" charset="0"/>
                <a:sym typeface="Wingdings" panose="05000000000000000000" pitchFamily="2" charset="2"/>
              </a:rPr>
              <a:t> </a:t>
            </a:r>
            <a:r>
              <a:rPr lang="en-GB" kern="100" dirty="0">
                <a:effectLst/>
                <a:ea typeface="Aptos" panose="020B0004020202020204" pitchFamily="34" charset="0"/>
                <a:cs typeface="Times New Roman" panose="02020603050405020304" pitchFamily="18" charset="0"/>
              </a:rPr>
              <a:t>It was only in the 20</a:t>
            </a:r>
            <a:r>
              <a:rPr lang="en-GB" kern="100" baseline="30000" dirty="0">
                <a:effectLst/>
                <a:ea typeface="Aptos" panose="020B0004020202020204" pitchFamily="34" charset="0"/>
                <a:cs typeface="Times New Roman" panose="02020603050405020304" pitchFamily="18" charset="0"/>
              </a:rPr>
              <a:t>th</a:t>
            </a:r>
            <a:r>
              <a:rPr lang="en-GB" kern="100" dirty="0">
                <a:effectLst/>
                <a:ea typeface="Aptos" panose="020B0004020202020204" pitchFamily="34" charset="0"/>
                <a:cs typeface="Times New Roman" panose="02020603050405020304" pitchFamily="18" charset="0"/>
              </a:rPr>
              <a:t> century that international organization entered the liberal internationalist agenda in a substantial and concrete manner. Before then, either free trade or an expanding network of liberal republics was seen as producing future prosperity and peace.</a:t>
            </a:r>
          </a:p>
          <a:p>
            <a:pPr marL="0" indent="0">
              <a:buNone/>
            </a:pPr>
            <a:endParaRPr lang="en-GB" dirty="0"/>
          </a:p>
        </p:txBody>
      </p:sp>
    </p:spTree>
    <p:extLst>
      <p:ext uri="{BB962C8B-B14F-4D97-AF65-F5344CB8AC3E}">
        <p14:creationId xmlns:p14="http://schemas.microsoft.com/office/powerpoint/2010/main" val="4143597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56B1-E70A-9D8C-C311-D31762002EF4}"/>
              </a:ext>
            </a:extLst>
          </p:cNvPr>
          <p:cNvSpPr>
            <a:spLocks noGrp="1"/>
          </p:cNvSpPr>
          <p:nvPr>
            <p:ph type="title"/>
          </p:nvPr>
        </p:nvSpPr>
        <p:spPr/>
        <p:txBody>
          <a:bodyPr/>
          <a:lstStyle/>
          <a:p>
            <a:pPr algn="ctr"/>
            <a:r>
              <a:rPr lang="en-GB" dirty="0"/>
              <a:t>Debates in Liberal Internationalism</a:t>
            </a:r>
          </a:p>
        </p:txBody>
      </p:sp>
      <p:sp>
        <p:nvSpPr>
          <p:cNvPr id="3" name="Content Placeholder 2">
            <a:extLst>
              <a:ext uri="{FF2B5EF4-FFF2-40B4-BE49-F238E27FC236}">
                <a16:creationId xmlns:a16="http://schemas.microsoft.com/office/drawing/2014/main" id="{7469966D-0E34-4A45-D409-7DAC89AEA27D}"/>
              </a:ext>
            </a:extLst>
          </p:cNvPr>
          <p:cNvSpPr>
            <a:spLocks noGrp="1"/>
          </p:cNvSpPr>
          <p:nvPr>
            <p:ph idx="1"/>
          </p:nvPr>
        </p:nvSpPr>
        <p:spPr/>
        <p:txBody>
          <a:bodyPr/>
          <a:lstStyle/>
          <a:p>
            <a:r>
              <a:rPr lang="en-GB" dirty="0"/>
              <a:t>Can economic and political factors contribute to international progress? </a:t>
            </a:r>
          </a:p>
          <a:p>
            <a:r>
              <a:rPr lang="en-GB" dirty="0"/>
              <a:t>Should the economy be free from government intervention? (</a:t>
            </a:r>
            <a:r>
              <a:rPr lang="en-GB" i="1" dirty="0"/>
              <a:t>Laissez-faire</a:t>
            </a:r>
            <a:r>
              <a:rPr lang="en-GB" dirty="0"/>
              <a:t> policy) </a:t>
            </a:r>
          </a:p>
          <a:p>
            <a:r>
              <a:rPr lang="en-GB" dirty="0"/>
              <a:t>What should the role of the state be? Negative freedom (freedom from control by the state) and positive freedom (state plays a role in securing freedoms of humanity) </a:t>
            </a:r>
          </a:p>
        </p:txBody>
      </p:sp>
    </p:spTree>
    <p:extLst>
      <p:ext uri="{BB962C8B-B14F-4D97-AF65-F5344CB8AC3E}">
        <p14:creationId xmlns:p14="http://schemas.microsoft.com/office/powerpoint/2010/main" val="41426839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56B1-E70A-9D8C-C311-D31762002EF4}"/>
              </a:ext>
            </a:extLst>
          </p:cNvPr>
          <p:cNvSpPr>
            <a:spLocks noGrp="1"/>
          </p:cNvSpPr>
          <p:nvPr>
            <p:ph type="title"/>
          </p:nvPr>
        </p:nvSpPr>
        <p:spPr/>
        <p:txBody>
          <a:bodyPr/>
          <a:lstStyle/>
          <a:p>
            <a:pPr algn="ctr"/>
            <a:r>
              <a:rPr lang="en-GB" dirty="0"/>
              <a:t>Debates in Liberal Internationalism</a:t>
            </a:r>
          </a:p>
        </p:txBody>
      </p:sp>
      <p:sp>
        <p:nvSpPr>
          <p:cNvPr id="3" name="Content Placeholder 2">
            <a:extLst>
              <a:ext uri="{FF2B5EF4-FFF2-40B4-BE49-F238E27FC236}">
                <a16:creationId xmlns:a16="http://schemas.microsoft.com/office/drawing/2014/main" id="{7469966D-0E34-4A45-D409-7DAC89AEA27D}"/>
              </a:ext>
            </a:extLst>
          </p:cNvPr>
          <p:cNvSpPr>
            <a:spLocks noGrp="1"/>
          </p:cNvSpPr>
          <p:nvPr>
            <p:ph idx="1"/>
          </p:nvPr>
        </p:nvSpPr>
        <p:spPr/>
        <p:txBody>
          <a:bodyPr/>
          <a:lstStyle/>
          <a:p>
            <a:r>
              <a:rPr lang="en-GB" sz="2200" dirty="0"/>
              <a:t>Moral vs. Institutional Arguments</a:t>
            </a:r>
          </a:p>
          <a:p>
            <a:pPr marL="457200" marR="0">
              <a:lnSpc>
                <a:spcPct val="107000"/>
              </a:lnSpc>
              <a:spcBef>
                <a:spcPts val="0"/>
              </a:spcBef>
              <a:spcAft>
                <a:spcPts val="0"/>
              </a:spcAft>
            </a:pPr>
            <a:r>
              <a:rPr lang="en-GB" sz="2200" kern="100" dirty="0">
                <a:effectLst/>
                <a:ea typeface="Aptos" panose="020B0004020202020204" pitchFamily="34" charset="0"/>
                <a:cs typeface="Times New Roman" panose="02020603050405020304" pitchFamily="18" charset="0"/>
              </a:rPr>
              <a:t>Moral arguments point to a new international consciousness as the agent of a positive transformation of international relations. A civilized humankind would safeguard internationalist goals of order and progress. </a:t>
            </a:r>
          </a:p>
          <a:p>
            <a:pPr marL="457200" marR="0">
              <a:lnSpc>
                <a:spcPct val="107000"/>
              </a:lnSpc>
              <a:spcBef>
                <a:spcPts val="0"/>
              </a:spcBef>
              <a:spcAft>
                <a:spcPts val="0"/>
              </a:spcAft>
            </a:pPr>
            <a:r>
              <a:rPr lang="en-GB" sz="2200" kern="100" dirty="0">
                <a:effectLst/>
                <a:ea typeface="Aptos" panose="020B0004020202020204" pitchFamily="34" charset="0"/>
                <a:cs typeface="Times New Roman" panose="02020603050405020304" pitchFamily="18" charset="0"/>
              </a:rPr>
              <a:t>Institutional arguments point out that ethics cannot alone drive international progress but that institutional mechanisms are required. The aim is then to devise political institutions that can induce people to act in morally defensible ways. </a:t>
            </a:r>
          </a:p>
          <a:p>
            <a:pPr marL="457200" marR="0">
              <a:lnSpc>
                <a:spcPct val="107000"/>
              </a:lnSpc>
              <a:spcBef>
                <a:spcPts val="0"/>
              </a:spcBef>
              <a:spcAft>
                <a:spcPts val="0"/>
              </a:spcAft>
            </a:pPr>
            <a:r>
              <a:rPr lang="en-GB" sz="2200" kern="100" dirty="0">
                <a:effectLst/>
                <a:ea typeface="Aptos" panose="020B0004020202020204" pitchFamily="34" charset="0"/>
                <a:cs typeface="Times New Roman" panose="02020603050405020304" pitchFamily="18" charset="0"/>
              </a:rPr>
              <a:t>WWII tipped the balance in </a:t>
            </a:r>
            <a:r>
              <a:rPr lang="en-GB" sz="2200" kern="100" dirty="0" err="1">
                <a:effectLst/>
                <a:ea typeface="Aptos" panose="020B0004020202020204" pitchFamily="34" charset="0"/>
                <a:cs typeface="Times New Roman" panose="02020603050405020304" pitchFamily="18" charset="0"/>
              </a:rPr>
              <a:t>favor</a:t>
            </a:r>
            <a:r>
              <a:rPr lang="en-GB" sz="2200" kern="100" dirty="0">
                <a:effectLst/>
                <a:ea typeface="Aptos" panose="020B0004020202020204" pitchFamily="34" charset="0"/>
                <a:cs typeface="Times New Roman" panose="02020603050405020304" pitchFamily="18" charset="0"/>
              </a:rPr>
              <a:t> of institutional arguments. Humanitarian ethics had proved inadequate to avert warfare, and an international organization to promote peace and prevent the recurrence of war became a cornerstone of liberal internationalism. </a:t>
            </a:r>
          </a:p>
          <a:p>
            <a:pPr marL="0" indent="0">
              <a:buNone/>
            </a:pPr>
            <a:endParaRPr lang="en-GB" dirty="0"/>
          </a:p>
        </p:txBody>
      </p:sp>
    </p:spTree>
    <p:extLst>
      <p:ext uri="{BB962C8B-B14F-4D97-AF65-F5344CB8AC3E}">
        <p14:creationId xmlns:p14="http://schemas.microsoft.com/office/powerpoint/2010/main" val="41575594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56B1-E70A-9D8C-C311-D31762002EF4}"/>
              </a:ext>
            </a:extLst>
          </p:cNvPr>
          <p:cNvSpPr>
            <a:spLocks noGrp="1"/>
          </p:cNvSpPr>
          <p:nvPr>
            <p:ph type="title"/>
          </p:nvPr>
        </p:nvSpPr>
        <p:spPr/>
        <p:txBody>
          <a:bodyPr/>
          <a:lstStyle/>
          <a:p>
            <a:pPr algn="ctr"/>
            <a:r>
              <a:rPr lang="en-GB" dirty="0"/>
              <a:t>Debates in Liberal Internationalism</a:t>
            </a:r>
          </a:p>
        </p:txBody>
      </p:sp>
      <p:sp>
        <p:nvSpPr>
          <p:cNvPr id="3" name="Content Placeholder 2">
            <a:extLst>
              <a:ext uri="{FF2B5EF4-FFF2-40B4-BE49-F238E27FC236}">
                <a16:creationId xmlns:a16="http://schemas.microsoft.com/office/drawing/2014/main" id="{7469966D-0E34-4A45-D409-7DAC89AEA27D}"/>
              </a:ext>
            </a:extLst>
          </p:cNvPr>
          <p:cNvSpPr>
            <a:spLocks noGrp="1"/>
          </p:cNvSpPr>
          <p:nvPr>
            <p:ph idx="1"/>
          </p:nvPr>
        </p:nvSpPr>
        <p:spPr/>
        <p:txBody>
          <a:bodyPr>
            <a:normAutofit/>
          </a:bodyPr>
          <a:lstStyle/>
          <a:p>
            <a:r>
              <a:rPr lang="en-GB" sz="2000" dirty="0">
                <a:ea typeface="Aptos" panose="020B0004020202020204" pitchFamily="34" charset="0"/>
              </a:rPr>
              <a:t>W</a:t>
            </a:r>
            <a:r>
              <a:rPr lang="en-GB" sz="2000" dirty="0">
                <a:effectLst/>
                <a:ea typeface="Aptos" panose="020B0004020202020204" pitchFamily="34" charset="0"/>
              </a:rPr>
              <a:t>ould national reforms establishing liberal states in and by themselves establish the desired order, or is the formation of a transnational society linking people across borders and beyond government control a precondition? </a:t>
            </a:r>
          </a:p>
          <a:p>
            <a:pPr marL="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D</a:t>
            </a:r>
            <a:r>
              <a:rPr lang="en-GB" sz="2000" kern="100" dirty="0">
                <a:effectLst/>
                <a:ea typeface="Aptos" panose="020B0004020202020204" pitchFamily="34" charset="0"/>
                <a:cs typeface="Times New Roman" panose="02020603050405020304" pitchFamily="18" charset="0"/>
              </a:rPr>
              <a:t>ifferent ideas for need of an international organization, and scope and mandate</a:t>
            </a:r>
          </a:p>
          <a:p>
            <a:pPr marL="45720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R</a:t>
            </a:r>
            <a:r>
              <a:rPr lang="en-GB" sz="2000" kern="100" dirty="0">
                <a:effectLst/>
                <a:ea typeface="Aptos" panose="020B0004020202020204" pitchFamily="34" charset="0"/>
                <a:cs typeface="Times New Roman" panose="02020603050405020304" pitchFamily="18" charset="0"/>
              </a:rPr>
              <a:t>ule of law significant part of liberal vision of a peaceful world, but no consensus as to the proper role of international law </a:t>
            </a:r>
          </a:p>
          <a:p>
            <a:pPr marL="91440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S</a:t>
            </a:r>
            <a:r>
              <a:rPr lang="en-GB" sz="2000" kern="100" dirty="0">
                <a:effectLst/>
                <a:ea typeface="Aptos" panose="020B0004020202020204" pitchFamily="34" charset="0"/>
                <a:cs typeface="Times New Roman" panose="02020603050405020304" pitchFamily="18" charset="0"/>
              </a:rPr>
              <a:t>ome advocate for “soft law”- rules and norms enforced through moral suasion and world public opinion </a:t>
            </a:r>
          </a:p>
          <a:p>
            <a:pPr marL="914400" marR="0">
              <a:lnSpc>
                <a:spcPct val="107000"/>
              </a:lnSpc>
              <a:spcBef>
                <a:spcPts val="0"/>
              </a:spcBef>
              <a:spcAft>
                <a:spcPts val="0"/>
              </a:spcAft>
            </a:pPr>
            <a:r>
              <a:rPr lang="en-GB" sz="2000" kern="100" dirty="0">
                <a:ea typeface="Aptos" panose="020B0004020202020204" pitchFamily="34" charset="0"/>
                <a:cs typeface="Times New Roman" panose="02020603050405020304" pitchFamily="18" charset="0"/>
              </a:rPr>
              <a:t>O</a:t>
            </a:r>
            <a:r>
              <a:rPr lang="en-GB" sz="2000" kern="100" dirty="0">
                <a:effectLst/>
                <a:ea typeface="Aptos" panose="020B0004020202020204" pitchFamily="34" charset="0"/>
                <a:cs typeface="Times New Roman" panose="02020603050405020304" pitchFamily="18" charset="0"/>
              </a:rPr>
              <a:t>thers call for articulated set of legally-binding rules </a:t>
            </a:r>
          </a:p>
          <a:p>
            <a:pPr marR="0" indent="0">
              <a:lnSpc>
                <a:spcPct val="107000"/>
              </a:lnSpc>
              <a:spcBef>
                <a:spcPts val="0"/>
              </a:spcBef>
              <a:spcAft>
                <a:spcPts val="0"/>
              </a:spcAft>
              <a:buNone/>
            </a:pPr>
            <a:r>
              <a:rPr lang="en-GB" sz="2000" kern="100" dirty="0">
                <a:effectLst/>
                <a:ea typeface="Aptos" panose="020B0004020202020204" pitchFamily="34" charset="0"/>
                <a:cs typeface="Times New Roman" panose="02020603050405020304" pitchFamily="18" charset="0"/>
                <a:sym typeface="Wingdings" panose="05000000000000000000" pitchFamily="2" charset="2"/>
              </a:rPr>
              <a:t></a:t>
            </a:r>
            <a:r>
              <a:rPr lang="en-GB" sz="2000" kern="100" dirty="0">
                <a:effectLst/>
                <a:ea typeface="Aptos" panose="020B0004020202020204" pitchFamily="34" charset="0"/>
                <a:cs typeface="Times New Roman" panose="02020603050405020304" pitchFamily="18" charset="0"/>
              </a:rPr>
              <a:t> Liberal internationalists share a belief in international progress defined as a movement toward increasing levels of harmony and cooperation between states, but they have differing views on how to achieve these goals </a:t>
            </a:r>
          </a:p>
          <a:p>
            <a:endParaRPr lang="en-GB" sz="2400" dirty="0"/>
          </a:p>
        </p:txBody>
      </p:sp>
    </p:spTree>
    <p:extLst>
      <p:ext uri="{BB962C8B-B14F-4D97-AF65-F5344CB8AC3E}">
        <p14:creationId xmlns:p14="http://schemas.microsoft.com/office/powerpoint/2010/main" val="2167703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Liberal Institutionalism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r>
              <a:rPr lang="en-GB" kern="100" dirty="0">
                <a:effectLst/>
                <a:ea typeface="Aptos" panose="020B0004020202020204" pitchFamily="34" charset="0"/>
                <a:cs typeface="Times New Roman" panose="02020603050405020304" pitchFamily="18" charset="0"/>
              </a:rPr>
              <a:t>Presumes domestic and international institutions play central roles in facilitating cooperation and peace</a:t>
            </a:r>
          </a:p>
          <a:p>
            <a:r>
              <a:rPr lang="en-GB" kern="100" dirty="0">
                <a:ea typeface="Aptos" panose="020B0004020202020204" pitchFamily="34" charset="0"/>
                <a:cs typeface="Times New Roman" panose="02020603050405020304" pitchFamily="18" charset="0"/>
              </a:rPr>
              <a:t>L</a:t>
            </a:r>
            <a:r>
              <a:rPr lang="en-GB" kern="100" dirty="0">
                <a:effectLst/>
                <a:ea typeface="Aptos" panose="020B0004020202020204" pitchFamily="34" charset="0"/>
                <a:cs typeface="Times New Roman" panose="02020603050405020304" pitchFamily="18" charset="0"/>
              </a:rPr>
              <a:t>iberal institutionalism is the view that cooperation in world politics can be enhanced through the construction and support of multilateral institutions based on liberal principles (Keohane)</a:t>
            </a:r>
          </a:p>
          <a:p>
            <a:r>
              <a:rPr lang="en-GB" dirty="0">
                <a:effectLst/>
                <a:ea typeface="Aptos" panose="020B0004020202020204" pitchFamily="34" charset="0"/>
              </a:rPr>
              <a:t>Liberal institutionalism is the basis for the development of international organizations in the 20</a:t>
            </a:r>
            <a:r>
              <a:rPr lang="en-GB" baseline="30000" dirty="0">
                <a:effectLst/>
                <a:ea typeface="Aptos" panose="020B0004020202020204" pitchFamily="34" charset="0"/>
              </a:rPr>
              <a:t>th</a:t>
            </a:r>
            <a:r>
              <a:rPr lang="en-GB" dirty="0">
                <a:effectLst/>
                <a:ea typeface="Aptos" panose="020B0004020202020204" pitchFamily="34" charset="0"/>
              </a:rPr>
              <a:t> century </a:t>
            </a:r>
            <a:endParaRPr lang="en-GB" kern="100" dirty="0">
              <a:effectLst/>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3200" dirty="0"/>
          </a:p>
        </p:txBody>
      </p:sp>
    </p:spTree>
    <p:extLst>
      <p:ext uri="{BB962C8B-B14F-4D97-AF65-F5344CB8AC3E}">
        <p14:creationId xmlns:p14="http://schemas.microsoft.com/office/powerpoint/2010/main" val="20916729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The Concept of Social Purpose </a:t>
            </a:r>
            <a:br>
              <a:rPr lang="en-GB" dirty="0"/>
            </a:br>
            <a:r>
              <a:rPr lang="en-GB" dirty="0"/>
              <a:t>in Liberal Institutionalism</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pPr marL="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The social purpose of liberal institutionalism is to promote beneficial effects </a:t>
            </a:r>
          </a:p>
          <a:p>
            <a:pPr marL="0" marR="0" indent="0">
              <a:lnSpc>
                <a:spcPct val="107000"/>
              </a:lnSpc>
              <a:spcBef>
                <a:spcPts val="0"/>
              </a:spcBef>
              <a:spcAft>
                <a:spcPts val="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of liberal values for human security, human welfare, and human liberty as a</a:t>
            </a:r>
          </a:p>
          <a:p>
            <a:pPr marL="0" marR="0" indent="0">
              <a:lnSpc>
                <a:spcPct val="107000"/>
              </a:lnSpc>
              <a:spcBef>
                <a:spcPts val="0"/>
              </a:spcBef>
              <a:spcAft>
                <a:spcPts val="0"/>
              </a:spcAft>
              <a:buNone/>
            </a:pPr>
            <a:r>
              <a:rPr lang="en-GB" sz="2400" kern="100" dirty="0">
                <a:effectLst/>
                <a:ea typeface="Aptos" panose="020B0004020202020204" pitchFamily="34" charset="0"/>
                <a:cs typeface="Times New Roman" panose="02020603050405020304" pitchFamily="18" charset="0"/>
              </a:rPr>
              <a:t>    result of a more peaceful, prosperous, and free world. </a:t>
            </a:r>
          </a:p>
          <a:p>
            <a:pPr marL="0" marR="0">
              <a:lnSpc>
                <a:spcPct val="107000"/>
              </a:lnSpc>
              <a:spcBef>
                <a:spcPts val="0"/>
              </a:spcBef>
              <a:spcAft>
                <a:spcPts val="0"/>
              </a:spcAft>
            </a:pPr>
            <a:r>
              <a:rPr lang="en-GB" sz="2400" kern="100" dirty="0">
                <a:ea typeface="Aptos" panose="020B0004020202020204" pitchFamily="34" charset="0"/>
                <a:cs typeface="Times New Roman" panose="02020603050405020304" pitchFamily="18" charset="0"/>
              </a:rPr>
              <a:t>L</a:t>
            </a:r>
            <a:r>
              <a:rPr lang="en-GB" sz="2400" kern="100" dirty="0">
                <a:effectLst/>
                <a:ea typeface="Aptos" panose="020B0004020202020204" pitchFamily="34" charset="0"/>
                <a:cs typeface="Times New Roman" panose="02020603050405020304" pitchFamily="18" charset="0"/>
              </a:rPr>
              <a:t>iberal institutionalism justifies the use of power in constructing institutions</a:t>
            </a:r>
          </a:p>
          <a:p>
            <a:pPr marL="0" marR="0" indent="0">
              <a:lnSpc>
                <a:spcPct val="107000"/>
              </a:lnSpc>
              <a:spcBef>
                <a:spcPts val="0"/>
              </a:spcBef>
              <a:spcAft>
                <a:spcPts val="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on the basis of this concept of social purpose (with caution and restraint)</a:t>
            </a:r>
          </a:p>
          <a:p>
            <a:pPr marL="0" marR="0">
              <a:lnSpc>
                <a:spcPct val="107000"/>
              </a:lnSpc>
              <a:spcBef>
                <a:spcPts val="0"/>
              </a:spcBef>
              <a:spcAft>
                <a:spcPts val="0"/>
              </a:spcAft>
            </a:pPr>
            <a:r>
              <a:rPr lang="en-GB" sz="2400" kern="100" dirty="0">
                <a:effectLst/>
                <a:ea typeface="Aptos" panose="020B0004020202020204" pitchFamily="34" charset="0"/>
                <a:cs typeface="Times New Roman" panose="02020603050405020304" pitchFamily="18" charset="0"/>
              </a:rPr>
              <a:t>Institutions serve a crucial purpose because they are essential for sustained</a:t>
            </a:r>
          </a:p>
          <a:p>
            <a:pPr marL="0" marR="0" indent="0">
              <a:lnSpc>
                <a:spcPct val="107000"/>
              </a:lnSpc>
              <a:spcBef>
                <a:spcPts val="0"/>
              </a:spcBef>
              <a:spcAft>
                <a:spcPts val="0"/>
              </a:spcAft>
              <a:buNone/>
            </a:pPr>
            <a:r>
              <a:rPr lang="en-GB" sz="2400" kern="100" dirty="0">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cooperation that enhances the interests of humanity </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3200" dirty="0"/>
          </a:p>
        </p:txBody>
      </p:sp>
    </p:spTree>
    <p:extLst>
      <p:ext uri="{BB962C8B-B14F-4D97-AF65-F5344CB8AC3E}">
        <p14:creationId xmlns:p14="http://schemas.microsoft.com/office/powerpoint/2010/main" val="10368988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20AD8-09A6-ED11-8AF0-739EB6A8C193}"/>
              </a:ext>
            </a:extLst>
          </p:cNvPr>
          <p:cNvSpPr>
            <a:spLocks noGrp="1"/>
          </p:cNvSpPr>
          <p:nvPr>
            <p:ph type="title"/>
          </p:nvPr>
        </p:nvSpPr>
        <p:spPr/>
        <p:txBody>
          <a:bodyPr/>
          <a:lstStyle/>
          <a:p>
            <a:pPr algn="ctr"/>
            <a:r>
              <a:rPr lang="en-GB" dirty="0"/>
              <a:t>Liberal Institutionalism in US Foreign Policy</a:t>
            </a:r>
          </a:p>
        </p:txBody>
      </p:sp>
      <p:sp>
        <p:nvSpPr>
          <p:cNvPr id="3" name="Content Placeholder 2">
            <a:extLst>
              <a:ext uri="{FF2B5EF4-FFF2-40B4-BE49-F238E27FC236}">
                <a16:creationId xmlns:a16="http://schemas.microsoft.com/office/drawing/2014/main" id="{D6943048-FF3D-1AA2-8792-4D04BFFABE82}"/>
              </a:ext>
            </a:extLst>
          </p:cNvPr>
          <p:cNvSpPr>
            <a:spLocks noGrp="1"/>
          </p:cNvSpPr>
          <p:nvPr>
            <p:ph idx="1"/>
          </p:nvPr>
        </p:nvSpPr>
        <p:spPr>
          <a:xfrm>
            <a:off x="838200" y="1792967"/>
            <a:ext cx="10515600" cy="4351338"/>
          </a:xfrm>
        </p:spPr>
        <p:txBody>
          <a:bodyPr>
            <a:normAutofit/>
          </a:bodyPr>
          <a:lstStyle/>
          <a:p>
            <a:pPr>
              <a:lnSpc>
                <a:spcPct val="107000"/>
              </a:lnSpc>
              <a:spcBef>
                <a:spcPts val="0"/>
              </a:spcBef>
            </a:pPr>
            <a:r>
              <a:rPr lang="en-GB" sz="2000" kern="100" dirty="0">
                <a:effectLst/>
                <a:ea typeface="Aptos" panose="020B0004020202020204" pitchFamily="34" charset="0"/>
                <a:cs typeface="Times New Roman" panose="02020603050405020304" pitchFamily="18" charset="0"/>
              </a:rPr>
              <a:t>Woodrow Wilson incorporated liberal notions into his Fourteen Points. He called for an intergovernmental League of Nations, in which states with shared values and linked economies could coexist. The League had many weaknesses and ultimately failed to secure sufficient international cooperation and commitment to peace to prevent a second world war.</a:t>
            </a:r>
          </a:p>
          <a:p>
            <a:pPr>
              <a:lnSpc>
                <a:spcPct val="107000"/>
              </a:lnSpc>
              <a:spcBef>
                <a:spcPts val="0"/>
              </a:spcBef>
            </a:pPr>
            <a:endParaRPr lang="en-GB" sz="2000" kern="100" dirty="0">
              <a:effectLst/>
              <a:ea typeface="Aptos" panose="020B0004020202020204" pitchFamily="34" charset="0"/>
              <a:cs typeface="Times New Roman" panose="02020603050405020304" pitchFamily="18" charset="0"/>
            </a:endParaRPr>
          </a:p>
          <a:p>
            <a:pPr>
              <a:lnSpc>
                <a:spcPct val="107000"/>
              </a:lnSpc>
              <a:spcBef>
                <a:spcPts val="0"/>
              </a:spcBef>
            </a:pPr>
            <a:r>
              <a:rPr lang="en-GB" sz="2000" kern="100">
                <a:ea typeface="Aptos" panose="020B0004020202020204" pitchFamily="34" charset="0"/>
                <a:cs typeface="Times New Roman" panose="02020603050405020304" pitchFamily="18" charset="0"/>
              </a:rPr>
              <a:t>On January 6, 1941</a:t>
            </a:r>
            <a:r>
              <a:rPr lang="en-GB" sz="2000" kern="100">
                <a:effectLst/>
                <a:ea typeface="Aptos" panose="020B0004020202020204" pitchFamily="34" charset="0"/>
                <a:cs typeface="Times New Roman" panose="02020603050405020304" pitchFamily="18" charset="0"/>
              </a:rPr>
              <a:t>, </a:t>
            </a:r>
            <a:r>
              <a:rPr lang="en-GB" sz="2000" kern="100" dirty="0">
                <a:effectLst/>
                <a:ea typeface="Aptos" panose="020B0004020202020204" pitchFamily="34" charset="0"/>
                <a:cs typeface="Times New Roman" panose="02020603050405020304" pitchFamily="18" charset="0"/>
              </a:rPr>
              <a:t>Franklin D. Roosevelt in his State of the Union address asserted freedom of speech, freedom of religion, freedom from want, and freedom from fear as core values that could and should spread throughout the United States and the world. These “four freedoms” can be found present in the United Nations, which replaced the League of Nations in 1945. These values are also present in other international institutions such as the FAO, GATT, IMF, and World Bank, which were designed and funded by the US and others at the end of WWII. </a:t>
            </a:r>
          </a:p>
        </p:txBody>
      </p:sp>
    </p:spTree>
    <p:extLst>
      <p:ext uri="{BB962C8B-B14F-4D97-AF65-F5344CB8AC3E}">
        <p14:creationId xmlns:p14="http://schemas.microsoft.com/office/powerpoint/2010/main" val="447677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12B0-C6AF-AAB0-6377-E193D001D67F}"/>
              </a:ext>
            </a:extLst>
          </p:cNvPr>
          <p:cNvSpPr>
            <a:spLocks noGrp="1"/>
          </p:cNvSpPr>
          <p:nvPr>
            <p:ph type="title"/>
          </p:nvPr>
        </p:nvSpPr>
        <p:spPr/>
        <p:txBody>
          <a:bodyPr/>
          <a:lstStyle/>
          <a:p>
            <a:pPr algn="ctr"/>
            <a:r>
              <a:rPr lang="en-GB" dirty="0"/>
              <a:t>Liberal Institutionalism in the 20</a:t>
            </a:r>
            <a:r>
              <a:rPr lang="en-GB" baseline="30000" dirty="0"/>
              <a:t>th</a:t>
            </a:r>
            <a:r>
              <a:rPr lang="en-GB" dirty="0"/>
              <a:t> Century</a:t>
            </a:r>
          </a:p>
        </p:txBody>
      </p:sp>
      <p:sp>
        <p:nvSpPr>
          <p:cNvPr id="3" name="Content Placeholder 2">
            <a:extLst>
              <a:ext uri="{FF2B5EF4-FFF2-40B4-BE49-F238E27FC236}">
                <a16:creationId xmlns:a16="http://schemas.microsoft.com/office/drawing/2014/main" id="{BF1710DC-C29C-EC33-0F0F-29ADC5E6297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construction of global and regional institutions continued in the decades after WWII.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Institution-building was seen as important for creating economic prosperity and patterns of cooperation that would reinforce the position of the West in the struggle with the Soviet Union. </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International institutions after WWII were constructed on the basis of principles espoused by the United States. American power was essential for their construction and maintenance. </a:t>
            </a:r>
          </a:p>
        </p:txBody>
      </p:sp>
    </p:spTree>
    <p:extLst>
      <p:ext uri="{BB962C8B-B14F-4D97-AF65-F5344CB8AC3E}">
        <p14:creationId xmlns:p14="http://schemas.microsoft.com/office/powerpoint/2010/main" val="17032297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F12B0-C6AF-AAB0-6377-E193D001D67F}"/>
              </a:ext>
            </a:extLst>
          </p:cNvPr>
          <p:cNvSpPr>
            <a:spLocks noGrp="1"/>
          </p:cNvSpPr>
          <p:nvPr>
            <p:ph type="title"/>
          </p:nvPr>
        </p:nvSpPr>
        <p:spPr/>
        <p:txBody>
          <a:bodyPr/>
          <a:lstStyle/>
          <a:p>
            <a:pPr algn="ctr"/>
            <a:r>
              <a:rPr lang="en-GB" dirty="0"/>
              <a:t>Liberal Institutionalism in the 20</a:t>
            </a:r>
            <a:r>
              <a:rPr lang="en-GB" baseline="30000" dirty="0"/>
              <a:t>th</a:t>
            </a:r>
            <a:r>
              <a:rPr lang="en-GB" dirty="0"/>
              <a:t> Century</a:t>
            </a:r>
          </a:p>
        </p:txBody>
      </p:sp>
      <p:sp>
        <p:nvSpPr>
          <p:cNvPr id="3" name="Content Placeholder 2">
            <a:extLst>
              <a:ext uri="{FF2B5EF4-FFF2-40B4-BE49-F238E27FC236}">
                <a16:creationId xmlns:a16="http://schemas.microsoft.com/office/drawing/2014/main" id="{BF1710DC-C29C-EC33-0F0F-29ADC5E62978}"/>
              </a:ext>
            </a:extLst>
          </p:cNvPr>
          <p:cNvSpPr>
            <a:spLocks noGrp="1"/>
          </p:cNvSpPr>
          <p:nvPr>
            <p:ph idx="1"/>
          </p:nvPr>
        </p:nvSpPr>
        <p:spPr/>
        <p:txBody>
          <a:bodyPr>
            <a:normAutofit/>
          </a:bodyPr>
          <a:lstStyle/>
          <a:p>
            <a:pPr>
              <a:lnSpc>
                <a:spcPct val="107000"/>
              </a:lnSpc>
              <a:spcBef>
                <a:spcPts val="0"/>
              </a:spcBef>
            </a:pPr>
            <a:r>
              <a:rPr lang="en-GB" sz="2400" kern="100" dirty="0">
                <a:effectLst/>
                <a:ea typeface="Aptos" panose="020B0004020202020204" pitchFamily="34" charset="0"/>
                <a:cs typeface="Times New Roman" panose="02020603050405020304" pitchFamily="18" charset="0"/>
              </a:rPr>
              <a:t>The international institutions that operated during this period facilitated mutually beneficial cooperation on issues ranging from security to monetary cooperation to trade. Most of these institutions were not highly legalized.</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 Sovereignty was not taken away from states, but became a bargaining resource that states could negotiate away to some extent to obtain other benefits, such as influence over other states’ regulatory policies.</a:t>
            </a:r>
          </a:p>
          <a:p>
            <a:pPr>
              <a:lnSpc>
                <a:spcPct val="107000"/>
              </a:lnSpc>
              <a:spcBef>
                <a:spcPts val="0"/>
              </a:spcBef>
            </a:pPr>
            <a:r>
              <a:rPr lang="en-GB" sz="2400" kern="100" dirty="0">
                <a:effectLst/>
                <a:ea typeface="Aptos" panose="020B0004020202020204" pitchFamily="34" charset="0"/>
                <a:cs typeface="Times New Roman" panose="02020603050405020304" pitchFamily="18" charset="0"/>
              </a:rPr>
              <a:t> Cooperation occurred on the basis of mutual self-interest and reciprocity, without much legalization.  </a:t>
            </a:r>
          </a:p>
          <a:p>
            <a:r>
              <a:rPr lang="en-GB" sz="2400" dirty="0">
                <a:effectLst/>
                <a:ea typeface="Aptos" panose="020B0004020202020204" pitchFamily="34" charset="0"/>
              </a:rPr>
              <a:t>These patterns of cooperation led to remarkably robust international regimes: sets of principles, norms and rules governing the relations among well-defined sets of actors. </a:t>
            </a:r>
            <a:endParaRPr lang="en-GB" sz="2400" dirty="0"/>
          </a:p>
        </p:txBody>
      </p:sp>
    </p:spTree>
    <p:extLst>
      <p:ext uri="{BB962C8B-B14F-4D97-AF65-F5344CB8AC3E}">
        <p14:creationId xmlns:p14="http://schemas.microsoft.com/office/powerpoint/2010/main" val="3834968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70ED8-4D9C-91AC-DDFD-B4FA48CA4E7C}"/>
              </a:ext>
            </a:extLst>
          </p:cNvPr>
          <p:cNvSpPr>
            <a:spLocks noGrp="1"/>
          </p:cNvSpPr>
          <p:nvPr>
            <p:ph type="title"/>
          </p:nvPr>
        </p:nvSpPr>
        <p:spPr/>
        <p:txBody>
          <a:bodyPr/>
          <a:lstStyle/>
          <a:p>
            <a:pPr algn="ctr"/>
            <a:r>
              <a:rPr lang="en-GB" dirty="0"/>
              <a:t>Debate in Liberal Institutionalism</a:t>
            </a:r>
          </a:p>
        </p:txBody>
      </p:sp>
      <p:sp>
        <p:nvSpPr>
          <p:cNvPr id="3" name="Content Placeholder 2">
            <a:extLst>
              <a:ext uri="{FF2B5EF4-FFF2-40B4-BE49-F238E27FC236}">
                <a16:creationId xmlns:a16="http://schemas.microsoft.com/office/drawing/2014/main" id="{4DD3F7CE-2AC0-D78A-CEA0-41FC5A8B7F00}"/>
              </a:ext>
            </a:extLst>
          </p:cNvPr>
          <p:cNvSpPr>
            <a:spLocks noGrp="1"/>
          </p:cNvSpPr>
          <p:nvPr>
            <p:ph idx="1"/>
          </p:nvPr>
        </p:nvSpPr>
        <p:spPr/>
        <p:txBody>
          <a:bodyPr/>
          <a:lstStyle/>
          <a:p>
            <a:r>
              <a:rPr lang="en-GB" sz="2400" kern="100" dirty="0">
                <a:effectLst/>
                <a:ea typeface="Aptos" panose="020B0004020202020204" pitchFamily="34" charset="0"/>
                <a:cs typeface="Times New Roman" panose="02020603050405020304" pitchFamily="18" charset="0"/>
              </a:rPr>
              <a:t>Both domestic and international institutions would be tested in the 1980s and 1990s after the end of the Cold War. Would international institutions crumble in a unipolar world? Would inter-state war become widespread again now there were no longer two superpowers reining in smaller states? Would the community of liberal democracies collapse now their primary antagonist had disbanded? </a:t>
            </a:r>
          </a:p>
          <a:p>
            <a:pPr marL="0" indent="0">
              <a:buNone/>
            </a:pPr>
            <a:endParaRPr lang="en-GB" dirty="0"/>
          </a:p>
        </p:txBody>
      </p:sp>
    </p:spTree>
    <p:extLst>
      <p:ext uri="{BB962C8B-B14F-4D97-AF65-F5344CB8AC3E}">
        <p14:creationId xmlns:p14="http://schemas.microsoft.com/office/powerpoint/2010/main" val="17826133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3CE9D-88D1-1C51-3D93-6821C9A8BE16}"/>
              </a:ext>
            </a:extLst>
          </p:cNvPr>
          <p:cNvSpPr>
            <a:spLocks noGrp="1"/>
          </p:cNvSpPr>
          <p:nvPr>
            <p:ph type="title"/>
          </p:nvPr>
        </p:nvSpPr>
        <p:spPr/>
        <p:txBody>
          <a:bodyPr/>
          <a:lstStyle/>
          <a:p>
            <a:pPr algn="ctr"/>
            <a:r>
              <a:rPr lang="en-GB" dirty="0"/>
              <a:t>Constructivism </a:t>
            </a:r>
          </a:p>
        </p:txBody>
      </p:sp>
      <p:sp>
        <p:nvSpPr>
          <p:cNvPr id="3" name="Content Placeholder 2">
            <a:extLst>
              <a:ext uri="{FF2B5EF4-FFF2-40B4-BE49-F238E27FC236}">
                <a16:creationId xmlns:a16="http://schemas.microsoft.com/office/drawing/2014/main" id="{F8FE709E-95A5-C690-0B4F-E4442F600166}"/>
              </a:ext>
            </a:extLst>
          </p:cNvPr>
          <p:cNvSpPr>
            <a:spLocks noGrp="1"/>
          </p:cNvSpPr>
          <p:nvPr>
            <p:ph idx="1"/>
          </p:nvPr>
        </p:nvSpPr>
        <p:spPr/>
        <p:txBody>
          <a:bodyPr/>
          <a:lstStyle/>
          <a:p>
            <a:r>
              <a:rPr lang="en-GB" dirty="0"/>
              <a:t>Everything in the world is socially constructed </a:t>
            </a:r>
          </a:p>
          <a:p>
            <a:pPr lvl="1"/>
            <a:r>
              <a:rPr lang="en-GB" dirty="0">
                <a:effectLst/>
                <a:ea typeface="Aptos" panose="020B0004020202020204" pitchFamily="34" charset="0"/>
              </a:rPr>
              <a:t>Institutions such as money and GDP, what constitutes a failed state, and the very nature of state sovereignty and the international system, are social constructs that endure because state and non-state actors are willing to accept them as given and act in accordance with them.</a:t>
            </a:r>
            <a:endParaRPr lang="en-GB" dirty="0"/>
          </a:p>
          <a:p>
            <a:r>
              <a:rPr lang="en-GB" dirty="0"/>
              <a:t>Based on norms, culture, and identity</a:t>
            </a:r>
          </a:p>
          <a:p>
            <a:pPr lvl="1"/>
            <a:r>
              <a:rPr lang="en-GB" dirty="0">
                <a:effectLst/>
                <a:ea typeface="Aptos" panose="020B0004020202020204" pitchFamily="34" charset="0"/>
              </a:rPr>
              <a:t>Norms that states currently take for granted include: sovereignty, anti-slavery, anti-apartheid, the chemical weapons taboo, opposing wartime plunder and piracy, opposing the use of mercenaries, opposing drug trafficking and the trade in endangered species, and prohibiting torture, among others</a:t>
            </a:r>
            <a:endParaRPr lang="en-GB" dirty="0"/>
          </a:p>
          <a:p>
            <a:endParaRPr lang="en-GB" dirty="0"/>
          </a:p>
        </p:txBody>
      </p:sp>
    </p:spTree>
    <p:extLst>
      <p:ext uri="{BB962C8B-B14F-4D97-AF65-F5344CB8AC3E}">
        <p14:creationId xmlns:p14="http://schemas.microsoft.com/office/powerpoint/2010/main" val="19916661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EA458-9222-183C-81B0-5A910262BBC3}"/>
              </a:ext>
            </a:extLst>
          </p:cNvPr>
          <p:cNvSpPr>
            <a:spLocks noGrp="1"/>
          </p:cNvSpPr>
          <p:nvPr>
            <p:ph type="title"/>
          </p:nvPr>
        </p:nvSpPr>
        <p:spPr/>
        <p:txBody>
          <a:bodyPr/>
          <a:lstStyle/>
          <a:p>
            <a:pPr algn="ctr"/>
            <a:r>
              <a:rPr lang="en-GB" dirty="0"/>
              <a:t>It’s all about ideas and how people think</a:t>
            </a:r>
          </a:p>
        </p:txBody>
      </p:sp>
      <p:sp>
        <p:nvSpPr>
          <p:cNvPr id="3" name="Content Placeholder 2">
            <a:extLst>
              <a:ext uri="{FF2B5EF4-FFF2-40B4-BE49-F238E27FC236}">
                <a16:creationId xmlns:a16="http://schemas.microsoft.com/office/drawing/2014/main" id="{38AFC4FD-4B2E-E1F9-2BBA-5330B49A50F3}"/>
              </a:ext>
            </a:extLst>
          </p:cNvPr>
          <p:cNvSpPr>
            <a:spLocks noGrp="1"/>
          </p:cNvSpPr>
          <p:nvPr>
            <p:ph idx="1"/>
          </p:nvPr>
        </p:nvSpPr>
        <p:spPr/>
        <p:txBody>
          <a:bodyPr/>
          <a:lstStyle/>
          <a:p>
            <a:r>
              <a:rPr lang="en-GB" kern="100" dirty="0">
                <a:effectLst/>
                <a:ea typeface="Aptos" panose="020B0004020202020204" pitchFamily="34" charset="0"/>
                <a:cs typeface="Times New Roman" panose="02020603050405020304" pitchFamily="18" charset="0"/>
              </a:rPr>
              <a:t>According to constructivists, actors in international affairs are socialized and influenced by their surroundings, and therefore their proclivities toward conflict or cooperation are collectively constructed. </a:t>
            </a:r>
          </a:p>
          <a:p>
            <a:r>
              <a:rPr lang="en-GB" kern="100" dirty="0">
                <a:effectLst/>
                <a:ea typeface="Aptos" panose="020B0004020202020204" pitchFamily="34" charset="0"/>
                <a:cs typeface="Times New Roman" panose="02020603050405020304" pitchFamily="18" charset="0"/>
              </a:rPr>
              <a:t>Those who interact with others negatively will generate a hostile realist system, those who interact with others more positively can create a Kantian system in which self-interests meld with community interests. </a:t>
            </a:r>
          </a:p>
          <a:p>
            <a:r>
              <a:rPr lang="en-GB" kern="100" dirty="0">
                <a:ea typeface="Aptos" panose="020B0004020202020204" pitchFamily="34" charset="0"/>
                <a:cs typeface="Times New Roman" panose="02020603050405020304" pitchFamily="18" charset="0"/>
              </a:rPr>
              <a:t>Not necessarily rational therefore constructivists do not endorse a scientific approach to theory </a:t>
            </a:r>
            <a:endParaRPr lang="en-GB"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88213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8AB0-E5CC-A87A-15CB-3DC4C7C47FD7}"/>
              </a:ext>
            </a:extLst>
          </p:cNvPr>
          <p:cNvSpPr>
            <a:spLocks noGrp="1"/>
          </p:cNvSpPr>
          <p:nvPr>
            <p:ph type="title"/>
          </p:nvPr>
        </p:nvSpPr>
        <p:spPr/>
        <p:txBody>
          <a:bodyPr/>
          <a:lstStyle/>
          <a:p>
            <a:pPr algn="ctr"/>
            <a:r>
              <a:rPr lang="en-GB" dirty="0"/>
              <a:t>Norms in Constructivism</a:t>
            </a:r>
          </a:p>
        </p:txBody>
      </p:sp>
      <p:sp>
        <p:nvSpPr>
          <p:cNvPr id="3" name="Content Placeholder 2">
            <a:extLst>
              <a:ext uri="{FF2B5EF4-FFF2-40B4-BE49-F238E27FC236}">
                <a16:creationId xmlns:a16="http://schemas.microsoft.com/office/drawing/2014/main" id="{39B000AA-FCAB-F343-1B07-1BDF3A1B31F2}"/>
              </a:ext>
            </a:extLst>
          </p:cNvPr>
          <p:cNvSpPr>
            <a:spLocks noGrp="1"/>
          </p:cNvSpPr>
          <p:nvPr>
            <p:ph idx="1"/>
          </p:nvPr>
        </p:nvSpPr>
        <p:spPr/>
        <p:txBody>
          <a:bodyPr>
            <a:normAutofit/>
          </a:bodyPr>
          <a:lstStyle/>
          <a:p>
            <a:pPr marL="457200" marR="0">
              <a:lnSpc>
                <a:spcPct val="107000"/>
              </a:lnSpc>
              <a:spcBef>
                <a:spcPts val="0"/>
              </a:spcBef>
              <a:spcAft>
                <a:spcPts val="0"/>
              </a:spcAft>
            </a:pPr>
            <a:r>
              <a:rPr lang="en-GB" b="1" kern="100" dirty="0">
                <a:effectLst/>
                <a:ea typeface="Aptos" panose="020B0004020202020204" pitchFamily="34" charset="0"/>
                <a:cs typeface="Times New Roman" panose="02020603050405020304" pitchFamily="18" charset="0"/>
              </a:rPr>
              <a:t>Regulative</a:t>
            </a:r>
            <a:r>
              <a:rPr lang="en-GB" kern="100" dirty="0">
                <a:effectLst/>
                <a:ea typeface="Aptos" panose="020B0004020202020204" pitchFamily="34" charset="0"/>
                <a:cs typeface="Times New Roman" panose="02020603050405020304" pitchFamily="18" charset="0"/>
              </a:rPr>
              <a:t> norms lead to norm-following </a:t>
            </a:r>
            <a:r>
              <a:rPr lang="en-GB" kern="100" dirty="0" err="1">
                <a:effectLst/>
                <a:ea typeface="Aptos" panose="020B0004020202020204" pitchFamily="34" charset="0"/>
                <a:cs typeface="Times New Roman" panose="02020603050405020304" pitchFamily="18" charset="0"/>
              </a:rPr>
              <a:t>behavior</a:t>
            </a:r>
            <a:r>
              <a:rPr lang="en-GB" kern="100" dirty="0">
                <a:effectLst/>
                <a:ea typeface="Aptos" panose="020B0004020202020204" pitchFamily="34" charset="0"/>
                <a:cs typeface="Times New Roman" panose="02020603050405020304" pitchFamily="18" charset="0"/>
              </a:rPr>
              <a:t> </a:t>
            </a:r>
          </a:p>
          <a:p>
            <a:pPr marL="914400" lvl="1">
              <a:lnSpc>
                <a:spcPct val="107000"/>
              </a:lnSpc>
              <a:spcBef>
                <a:spcPts val="0"/>
              </a:spcBef>
            </a:pPr>
            <a:r>
              <a:rPr lang="en-GB" sz="2800" kern="100" dirty="0">
                <a:ea typeface="Aptos" panose="020B0004020202020204" pitchFamily="34" charset="0"/>
                <a:cs typeface="Times New Roman" panose="02020603050405020304" pitchFamily="18" charset="0"/>
              </a:rPr>
              <a:t>For example, a</a:t>
            </a:r>
            <a:r>
              <a:rPr lang="en-GB" sz="2800" kern="100" dirty="0">
                <a:effectLst/>
                <a:ea typeface="Aptos" panose="020B0004020202020204" pitchFamily="34" charset="0"/>
                <a:cs typeface="Times New Roman" panose="02020603050405020304" pitchFamily="18" charset="0"/>
              </a:rPr>
              <a:t>greeing to adhere to UN treaties and protocols</a:t>
            </a:r>
          </a:p>
          <a:p>
            <a:pPr marL="457200" marR="0">
              <a:lnSpc>
                <a:spcPct val="107000"/>
              </a:lnSpc>
              <a:spcBef>
                <a:spcPts val="0"/>
              </a:spcBef>
              <a:spcAft>
                <a:spcPts val="0"/>
              </a:spcAft>
            </a:pPr>
            <a:r>
              <a:rPr lang="en-GB" b="1" kern="100" dirty="0">
                <a:effectLst/>
                <a:ea typeface="Aptos" panose="020B0004020202020204" pitchFamily="34" charset="0"/>
                <a:cs typeface="Times New Roman" panose="02020603050405020304" pitchFamily="18" charset="0"/>
              </a:rPr>
              <a:t>Constitutive </a:t>
            </a:r>
            <a:r>
              <a:rPr lang="en-GB" kern="100" dirty="0">
                <a:effectLst/>
                <a:ea typeface="Aptos" panose="020B0004020202020204" pitchFamily="34" charset="0"/>
                <a:cs typeface="Times New Roman" panose="02020603050405020304" pitchFamily="18" charset="0"/>
              </a:rPr>
              <a:t>norms not only lead to norm following but a fundamental change in the identity of states and non-state actors, reshaping what they understand as their interests and preferences. </a:t>
            </a:r>
          </a:p>
          <a:p>
            <a:pPr marL="457200" marR="0">
              <a:lnSpc>
                <a:spcPct val="107000"/>
              </a:lnSpc>
              <a:spcBef>
                <a:spcPts val="0"/>
              </a:spcBef>
              <a:spcAft>
                <a:spcPts val="0"/>
              </a:spcAft>
            </a:pPr>
            <a:endParaRPr lang="en-GB" sz="2000" kern="100" dirty="0">
              <a:cs typeface="Times New Roman" panose="02020603050405020304" pitchFamily="18" charset="0"/>
            </a:endParaRPr>
          </a:p>
        </p:txBody>
      </p:sp>
    </p:spTree>
    <p:extLst>
      <p:ext uri="{BB962C8B-B14F-4D97-AF65-F5344CB8AC3E}">
        <p14:creationId xmlns:p14="http://schemas.microsoft.com/office/powerpoint/2010/main" val="28772579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8AB0-E5CC-A87A-15CB-3DC4C7C47FD7}"/>
              </a:ext>
            </a:extLst>
          </p:cNvPr>
          <p:cNvSpPr>
            <a:spLocks noGrp="1"/>
          </p:cNvSpPr>
          <p:nvPr>
            <p:ph type="title"/>
          </p:nvPr>
        </p:nvSpPr>
        <p:spPr/>
        <p:txBody>
          <a:bodyPr/>
          <a:lstStyle/>
          <a:p>
            <a:pPr algn="ctr"/>
            <a:r>
              <a:rPr lang="en-GB" dirty="0"/>
              <a:t>Norms in Constructivism</a:t>
            </a:r>
          </a:p>
        </p:txBody>
      </p:sp>
      <p:sp>
        <p:nvSpPr>
          <p:cNvPr id="3" name="Content Placeholder 2">
            <a:extLst>
              <a:ext uri="{FF2B5EF4-FFF2-40B4-BE49-F238E27FC236}">
                <a16:creationId xmlns:a16="http://schemas.microsoft.com/office/drawing/2014/main" id="{39B000AA-FCAB-F343-1B07-1BDF3A1B31F2}"/>
              </a:ext>
            </a:extLst>
          </p:cNvPr>
          <p:cNvSpPr>
            <a:spLocks noGrp="1"/>
          </p:cNvSpPr>
          <p:nvPr>
            <p:ph idx="1"/>
          </p:nvPr>
        </p:nvSpPr>
        <p:spPr/>
        <p:txBody>
          <a:bodyPr>
            <a:normAutofit/>
          </a:bodyPr>
          <a:lstStyle/>
          <a:p>
            <a:pPr marL="457200" marR="0">
              <a:lnSpc>
                <a:spcPct val="107000"/>
              </a:lnSpc>
              <a:spcBef>
                <a:spcPts val="0"/>
              </a:spcBef>
              <a:spcAft>
                <a:spcPts val="0"/>
              </a:spcAft>
            </a:pPr>
            <a:r>
              <a:rPr lang="en-GB" dirty="0">
                <a:effectLst/>
                <a:ea typeface="Aptos" panose="020B0004020202020204" pitchFamily="34" charset="0"/>
              </a:rPr>
              <a:t>While norms do not necessarily cease to exist if they are challenged, they can no longer hold power in influencing actors’ </a:t>
            </a:r>
            <a:r>
              <a:rPr lang="en-GB" dirty="0" err="1">
                <a:effectLst/>
                <a:ea typeface="Aptos" panose="020B0004020202020204" pitchFamily="34" charset="0"/>
              </a:rPr>
              <a:t>behavior</a:t>
            </a:r>
            <a:r>
              <a:rPr lang="en-GB" dirty="0">
                <a:effectLst/>
                <a:ea typeface="Aptos" panose="020B0004020202020204" pitchFamily="34" charset="0"/>
              </a:rPr>
              <a:t> if the majority of actors no longer follow or enforce them. </a:t>
            </a:r>
          </a:p>
          <a:p>
            <a:pPr marL="457200" marR="0">
              <a:lnSpc>
                <a:spcPct val="107000"/>
              </a:lnSpc>
              <a:spcBef>
                <a:spcPts val="0"/>
              </a:spcBef>
              <a:spcAft>
                <a:spcPts val="0"/>
              </a:spcAft>
            </a:pPr>
            <a:r>
              <a:rPr lang="en-GB" dirty="0">
                <a:effectLst/>
                <a:ea typeface="Aptos" panose="020B0004020202020204" pitchFamily="34" charset="0"/>
              </a:rPr>
              <a:t>Change may occur in the international system when “actors, through their practices,” change the rules and norms constitutive of international interaction. This process of structuration shapes our world. </a:t>
            </a:r>
            <a:endParaRPr lang="en-GB" dirty="0"/>
          </a:p>
          <a:p>
            <a:pPr marR="0" indent="0">
              <a:lnSpc>
                <a:spcPct val="107000"/>
              </a:lnSpc>
              <a:spcBef>
                <a:spcPts val="0"/>
              </a:spcBef>
              <a:spcAft>
                <a:spcPts val="0"/>
              </a:spcAft>
              <a:buNone/>
            </a:pPr>
            <a:endParaRPr lang="en-GB" sz="2000" kern="100" dirty="0">
              <a:cs typeface="Times New Roman" panose="02020603050405020304" pitchFamily="18" charset="0"/>
            </a:endParaRPr>
          </a:p>
        </p:txBody>
      </p:sp>
    </p:spTree>
    <p:extLst>
      <p:ext uri="{BB962C8B-B14F-4D97-AF65-F5344CB8AC3E}">
        <p14:creationId xmlns:p14="http://schemas.microsoft.com/office/powerpoint/2010/main" val="15700173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68EBD-4E0D-BA8F-C053-6C9A5942192F}"/>
              </a:ext>
            </a:extLst>
          </p:cNvPr>
          <p:cNvSpPr>
            <a:spLocks noGrp="1"/>
          </p:cNvSpPr>
          <p:nvPr>
            <p:ph type="title"/>
          </p:nvPr>
        </p:nvSpPr>
        <p:spPr/>
        <p:txBody>
          <a:bodyPr/>
          <a:lstStyle/>
          <a:p>
            <a:pPr algn="ctr"/>
            <a:r>
              <a:rPr lang="en-GB" dirty="0" err="1"/>
              <a:t>Constructivm</a:t>
            </a:r>
            <a:endParaRPr lang="en-GB" dirty="0"/>
          </a:p>
        </p:txBody>
      </p:sp>
      <p:sp>
        <p:nvSpPr>
          <p:cNvPr id="3" name="Content Placeholder 2">
            <a:extLst>
              <a:ext uri="{FF2B5EF4-FFF2-40B4-BE49-F238E27FC236}">
                <a16:creationId xmlns:a16="http://schemas.microsoft.com/office/drawing/2014/main" id="{F359AB5A-2A2F-DE4A-5893-16CCA3F4A799}"/>
              </a:ext>
            </a:extLst>
          </p:cNvPr>
          <p:cNvSpPr>
            <a:spLocks noGrp="1"/>
          </p:cNvSpPr>
          <p:nvPr>
            <p:ph idx="1"/>
          </p:nvPr>
        </p:nvSpPr>
        <p:spPr/>
        <p:txBody>
          <a:bodyPr/>
          <a:lstStyle/>
          <a:p>
            <a:pPr marL="0" indent="0">
              <a:buNone/>
            </a:pPr>
            <a:r>
              <a:rPr lang="en-GB" sz="3600" kern="100" dirty="0">
                <a:ea typeface="Aptos" panose="020B0004020202020204" pitchFamily="34" charset="0"/>
                <a:cs typeface="Times New Roman" panose="02020603050405020304" pitchFamily="18" charset="0"/>
                <a:sym typeface="Wingdings" panose="05000000000000000000" pitchFamily="2" charset="2"/>
              </a:rPr>
              <a:t> </a:t>
            </a:r>
            <a:r>
              <a:rPr lang="en-GB" sz="3600" kern="100" dirty="0">
                <a:effectLst/>
                <a:ea typeface="Aptos" panose="020B0004020202020204" pitchFamily="34" charset="0"/>
                <a:cs typeface="Times New Roman" panose="02020603050405020304" pitchFamily="18" charset="0"/>
              </a:rPr>
              <a:t>Constructivists of all types remain focused on identifying how and when ideas shape </a:t>
            </a:r>
            <a:r>
              <a:rPr lang="en-GB" sz="3600" kern="100" dirty="0">
                <a:ea typeface="Aptos" panose="020B0004020202020204" pitchFamily="34" charset="0"/>
                <a:cs typeface="Times New Roman" panose="02020603050405020304" pitchFamily="18" charset="0"/>
              </a:rPr>
              <a:t>International Organization (IO) </a:t>
            </a:r>
            <a:r>
              <a:rPr lang="en-GB" sz="3600" kern="100" dirty="0" err="1">
                <a:effectLst/>
                <a:ea typeface="Aptos" panose="020B0004020202020204" pitchFamily="34" charset="0"/>
                <a:cs typeface="Times New Roman" panose="02020603050405020304" pitchFamily="18" charset="0"/>
              </a:rPr>
              <a:t>behavior</a:t>
            </a:r>
            <a:r>
              <a:rPr lang="en-GB" sz="3600" kern="100" dirty="0">
                <a:effectLst/>
                <a:ea typeface="Aptos" panose="020B0004020202020204" pitchFamily="34" charset="0"/>
                <a:cs typeface="Times New Roman" panose="02020603050405020304" pitchFamily="18" charset="0"/>
              </a:rPr>
              <a:t>, and how norms transform global governance </a:t>
            </a:r>
          </a:p>
          <a:p>
            <a:endParaRPr lang="en-GB" dirty="0"/>
          </a:p>
        </p:txBody>
      </p:sp>
    </p:spTree>
    <p:extLst>
      <p:ext uri="{BB962C8B-B14F-4D97-AF65-F5344CB8AC3E}">
        <p14:creationId xmlns:p14="http://schemas.microsoft.com/office/powerpoint/2010/main" val="2498929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5366E-38D0-A0CF-A292-5482D188F672}"/>
              </a:ext>
            </a:extLst>
          </p:cNvPr>
          <p:cNvSpPr>
            <a:spLocks noGrp="1"/>
          </p:cNvSpPr>
          <p:nvPr>
            <p:ph type="title"/>
          </p:nvPr>
        </p:nvSpPr>
        <p:spPr/>
        <p:txBody>
          <a:bodyPr/>
          <a:lstStyle/>
          <a:p>
            <a:pPr algn="ctr"/>
            <a:r>
              <a:rPr lang="en-GB" dirty="0"/>
              <a:t>Critique of Constructivism</a:t>
            </a:r>
          </a:p>
        </p:txBody>
      </p:sp>
      <p:sp>
        <p:nvSpPr>
          <p:cNvPr id="3" name="Content Placeholder 2">
            <a:extLst>
              <a:ext uri="{FF2B5EF4-FFF2-40B4-BE49-F238E27FC236}">
                <a16:creationId xmlns:a16="http://schemas.microsoft.com/office/drawing/2014/main" id="{DF05EE7F-835E-014B-4701-7F1C2F4BC2DD}"/>
              </a:ext>
            </a:extLst>
          </p:cNvPr>
          <p:cNvSpPr>
            <a:spLocks noGrp="1"/>
          </p:cNvSpPr>
          <p:nvPr>
            <p:ph idx="1"/>
          </p:nvPr>
        </p:nvSpPr>
        <p:spPr/>
        <p:txBody>
          <a:bodyPr>
            <a:normAutofit fontScale="92500"/>
          </a:bodyPr>
          <a:lstStyle/>
          <a:p>
            <a:pPr marL="342900" marR="0" lvl="0" indent="-342900">
              <a:lnSpc>
                <a:spcPct val="107000"/>
              </a:lnSpc>
              <a:spcBef>
                <a:spcPts val="0"/>
              </a:spcBef>
              <a:spcAft>
                <a:spcPts val="0"/>
              </a:spcAft>
              <a:buFont typeface="+mj-lt"/>
              <a:buAutoNum type="arabicParenR"/>
            </a:pPr>
            <a:r>
              <a:rPr lang="en-GB" kern="100" dirty="0">
                <a:effectLst/>
                <a:ea typeface="Aptos" panose="020B0004020202020204" pitchFamily="34" charset="0"/>
                <a:cs typeface="Times New Roman" panose="02020603050405020304" pitchFamily="18" charset="0"/>
              </a:rPr>
              <a:t>When norms matter- Constructivists choose cases when norms are important but do not go far enough to explain when norms and ideas matter vs. other factors such as power, wealth, and states’ national interest. </a:t>
            </a:r>
          </a:p>
          <a:p>
            <a:pPr marL="342900" marR="0" lvl="0" indent="-342900">
              <a:lnSpc>
                <a:spcPct val="107000"/>
              </a:lnSpc>
              <a:spcBef>
                <a:spcPts val="0"/>
              </a:spcBef>
              <a:spcAft>
                <a:spcPts val="0"/>
              </a:spcAft>
              <a:buFont typeface="+mj-lt"/>
              <a:buAutoNum type="arabicParenR"/>
            </a:pPr>
            <a:r>
              <a:rPr lang="en-GB" kern="100" dirty="0">
                <a:effectLst/>
                <a:ea typeface="Aptos" panose="020B0004020202020204" pitchFamily="34" charset="0"/>
                <a:cs typeface="Times New Roman" panose="02020603050405020304" pitchFamily="18" charset="0"/>
              </a:rPr>
              <a:t>The role power plays in constructivist analysis- Constructivists tend to ignore power according to some critics. Many constructivists do believe they have looked at power relations in their studies. </a:t>
            </a:r>
          </a:p>
          <a:p>
            <a:pPr marL="342900" marR="0" lvl="0" indent="-342900">
              <a:lnSpc>
                <a:spcPct val="107000"/>
              </a:lnSpc>
              <a:spcBef>
                <a:spcPts val="0"/>
              </a:spcBef>
              <a:spcAft>
                <a:spcPts val="0"/>
              </a:spcAft>
              <a:buFont typeface="+mj-lt"/>
              <a:buAutoNum type="arabicParenR"/>
            </a:pPr>
            <a:r>
              <a:rPr lang="en-GB" kern="100" dirty="0">
                <a:effectLst/>
                <a:ea typeface="Aptos" panose="020B0004020202020204" pitchFamily="34" charset="0"/>
                <a:cs typeface="Times New Roman" panose="02020603050405020304" pitchFamily="18" charset="0"/>
              </a:rPr>
              <a:t>The predominant focus on good norms-According to Susan Park, this is a valid criticism as little work has been done on bad norms, their emergence, development, and distribution.  </a:t>
            </a:r>
          </a:p>
          <a:p>
            <a:endParaRPr lang="en-GB" dirty="0"/>
          </a:p>
        </p:txBody>
      </p:sp>
    </p:spTree>
    <p:extLst>
      <p:ext uri="{BB962C8B-B14F-4D97-AF65-F5344CB8AC3E}">
        <p14:creationId xmlns:p14="http://schemas.microsoft.com/office/powerpoint/2010/main" val="40290850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EB533-B8B2-3338-5A5C-BCE447935F0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F314C69-817D-8006-437A-FF83E7746115}"/>
              </a:ext>
            </a:extLst>
          </p:cNvPr>
          <p:cNvSpPr>
            <a:spLocks noGrp="1"/>
          </p:cNvSpPr>
          <p:nvPr>
            <p:ph idx="1"/>
          </p:nvPr>
        </p:nvSpPr>
        <p:spPr/>
        <p:txBody>
          <a:bodyPr/>
          <a:lstStyle/>
          <a:p>
            <a:r>
              <a:rPr lang="en-GB" dirty="0"/>
              <a:t>Realism</a:t>
            </a:r>
          </a:p>
          <a:p>
            <a:r>
              <a:rPr lang="en-GB" dirty="0"/>
              <a:t>Classical Liberal Internationalism</a:t>
            </a:r>
          </a:p>
          <a:p>
            <a:r>
              <a:rPr lang="en-GB" dirty="0"/>
              <a:t>Liberal Institutionalism</a:t>
            </a:r>
          </a:p>
          <a:p>
            <a:r>
              <a:rPr lang="en-GB" dirty="0"/>
              <a:t>Constructivism</a:t>
            </a:r>
          </a:p>
        </p:txBody>
      </p:sp>
    </p:spTree>
    <p:extLst>
      <p:ext uri="{BB962C8B-B14F-4D97-AF65-F5344CB8AC3E}">
        <p14:creationId xmlns:p14="http://schemas.microsoft.com/office/powerpoint/2010/main" val="1137977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516</TotalTime>
  <Words>3391</Words>
  <Application>Microsoft Office PowerPoint</Application>
  <PresentationFormat>Widescreen</PresentationFormat>
  <Paragraphs>196</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Aptos</vt:lpstr>
      <vt:lpstr>Aptos Display</vt:lpstr>
      <vt:lpstr>Arial</vt:lpstr>
      <vt:lpstr>Times New Roman</vt:lpstr>
      <vt:lpstr>Wingdings</vt:lpstr>
      <vt:lpstr>Office Theme</vt:lpstr>
      <vt:lpstr>Global Governance</vt:lpstr>
      <vt:lpstr>Realism: Key Features</vt:lpstr>
      <vt:lpstr>International Organization vs. Global Governance</vt:lpstr>
      <vt:lpstr>International Organization vs. Global Governance</vt:lpstr>
      <vt:lpstr>Realism and Global Governance</vt:lpstr>
      <vt:lpstr>International Organization vs. International Organizations</vt:lpstr>
      <vt:lpstr>International organization past and present</vt:lpstr>
      <vt:lpstr>International organization past and present</vt:lpstr>
      <vt:lpstr>Realism and Global Governance</vt:lpstr>
      <vt:lpstr>Realism and Global Governance</vt:lpstr>
      <vt:lpstr>Unipolarity</vt:lpstr>
      <vt:lpstr>Hegemonic stability</vt:lpstr>
      <vt:lpstr>Hegemonic stability</vt:lpstr>
      <vt:lpstr>Hegemonic stability</vt:lpstr>
      <vt:lpstr>Hegemonic stability</vt:lpstr>
      <vt:lpstr>PowerPoint Presentation</vt:lpstr>
      <vt:lpstr>Topics of Debate in Realism</vt:lpstr>
      <vt:lpstr>Topics of Debate in Realism</vt:lpstr>
      <vt:lpstr>Topics of Debate in Realism</vt:lpstr>
      <vt:lpstr>Topics of Debate in Realism</vt:lpstr>
      <vt:lpstr>Classical International Liberalism</vt:lpstr>
      <vt:lpstr>Classical International Liberalism</vt:lpstr>
      <vt:lpstr>Classical International Liberalism</vt:lpstr>
      <vt:lpstr>Classical International Liberalism</vt:lpstr>
      <vt:lpstr>Basic Tenets of Liberalism</vt:lpstr>
      <vt:lpstr>Application of liberalism to international affairs</vt:lpstr>
      <vt:lpstr>Immanuel Kant in Perpetual Peace (1795)</vt:lpstr>
      <vt:lpstr> Woodrow Wilson’s vision of a liberal international order </vt:lpstr>
      <vt:lpstr>PowerPoint Presentation</vt:lpstr>
      <vt:lpstr>Debates in Liberal Internationalism</vt:lpstr>
      <vt:lpstr>Debates in Liberal Internationalism</vt:lpstr>
      <vt:lpstr>Debates in Liberal Internationalism</vt:lpstr>
      <vt:lpstr>Liberal Institutionalism</vt:lpstr>
      <vt:lpstr>The Concept of Social Purpose  in Liberal Institutionalism</vt:lpstr>
      <vt:lpstr>Liberal Institutionalism in US Foreign Policy</vt:lpstr>
      <vt:lpstr>Liberal Institutionalism in the 20th Century</vt:lpstr>
      <vt:lpstr>Liberal Institutionalism in the 20th Century</vt:lpstr>
      <vt:lpstr>Debate in Liberal Institutionalism</vt:lpstr>
      <vt:lpstr>Constructivism </vt:lpstr>
      <vt:lpstr>It’s all about ideas and how people think</vt:lpstr>
      <vt:lpstr>Norms in Constructivism</vt:lpstr>
      <vt:lpstr>Norms in Constructivism</vt:lpstr>
      <vt:lpstr>Constructivm</vt:lpstr>
      <vt:lpstr>Critique of Constructivism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Governance</dc:title>
  <dc:creator>janieyh 10</dc:creator>
  <cp:lastModifiedBy>janieyh 10</cp:lastModifiedBy>
  <cp:revision>152</cp:revision>
  <dcterms:created xsi:type="dcterms:W3CDTF">2024-04-08T08:01:33Z</dcterms:created>
  <dcterms:modified xsi:type="dcterms:W3CDTF">2024-04-10T15:21:41Z</dcterms:modified>
</cp:coreProperties>
</file>