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2" r:id="rId26"/>
    <p:sldId id="281"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10" r:id="rId53"/>
    <p:sldId id="311" r:id="rId54"/>
    <p:sldId id="313"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1D3A09-6EA8-4EC4-AB55-F58350E429B5}" v="1" dt="2022-10-26T14:16:23.7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60" autoAdjust="0"/>
    <p:restoredTop sz="52245"/>
  </p:normalViewPr>
  <p:slideViewPr>
    <p:cSldViewPr snapToGrid="0">
      <p:cViewPr varScale="1">
        <p:scale>
          <a:sx n="63" d="100"/>
          <a:sy n="63" d="100"/>
        </p:scale>
        <p:origin x="29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ke Roach" userId="3c173453-1e89-4ab7-a897-c035ad6940d7" providerId="ADAL" clId="{631D3A09-6EA8-4EC4-AB55-F58350E429B5}"/>
    <pc:docChg chg="custSel addSld modSld">
      <pc:chgData name="Luke Roach" userId="3c173453-1e89-4ab7-a897-c035ad6940d7" providerId="ADAL" clId="{631D3A09-6EA8-4EC4-AB55-F58350E429B5}" dt="2022-10-26T14:16:26.610" v="164" actId="26606"/>
      <pc:docMkLst>
        <pc:docMk/>
      </pc:docMkLst>
      <pc:sldChg chg="addSp modSp new mod setBg">
        <pc:chgData name="Luke Roach" userId="3c173453-1e89-4ab7-a897-c035ad6940d7" providerId="ADAL" clId="{631D3A09-6EA8-4EC4-AB55-F58350E429B5}" dt="2022-10-26T14:12:24.444" v="84" actId="26606"/>
        <pc:sldMkLst>
          <pc:docMk/>
          <pc:sldMk cId="4245487867" sldId="312"/>
        </pc:sldMkLst>
        <pc:spChg chg="mod">
          <ac:chgData name="Luke Roach" userId="3c173453-1e89-4ab7-a897-c035ad6940d7" providerId="ADAL" clId="{631D3A09-6EA8-4EC4-AB55-F58350E429B5}" dt="2022-10-26T14:12:24.444" v="84" actId="26606"/>
          <ac:spMkLst>
            <pc:docMk/>
            <pc:sldMk cId="4245487867" sldId="312"/>
            <ac:spMk id="2" creationId="{B4D791C9-91B3-CB46-FDD5-7C715FE0CB30}"/>
          </ac:spMkLst>
        </pc:spChg>
        <pc:spChg chg="mod">
          <ac:chgData name="Luke Roach" userId="3c173453-1e89-4ab7-a897-c035ad6940d7" providerId="ADAL" clId="{631D3A09-6EA8-4EC4-AB55-F58350E429B5}" dt="2022-10-26T14:12:24.444" v="84" actId="26606"/>
          <ac:spMkLst>
            <pc:docMk/>
            <pc:sldMk cId="4245487867" sldId="312"/>
            <ac:spMk id="3" creationId="{C7E66B27-6854-5C85-3B05-86CACE3BAA4B}"/>
          </ac:spMkLst>
        </pc:spChg>
        <pc:spChg chg="add">
          <ac:chgData name="Luke Roach" userId="3c173453-1e89-4ab7-a897-c035ad6940d7" providerId="ADAL" clId="{631D3A09-6EA8-4EC4-AB55-F58350E429B5}" dt="2022-10-26T14:12:24.444" v="84" actId="26606"/>
          <ac:spMkLst>
            <pc:docMk/>
            <pc:sldMk cId="4245487867" sldId="312"/>
            <ac:spMk id="8" creationId="{8B9AA7C6-5E5A-498E-A6DF-A943376E09BC}"/>
          </ac:spMkLst>
        </pc:spChg>
        <pc:spChg chg="add">
          <ac:chgData name="Luke Roach" userId="3c173453-1e89-4ab7-a897-c035ad6940d7" providerId="ADAL" clId="{631D3A09-6EA8-4EC4-AB55-F58350E429B5}" dt="2022-10-26T14:12:24.444" v="84" actId="26606"/>
          <ac:spMkLst>
            <pc:docMk/>
            <pc:sldMk cId="4245487867" sldId="312"/>
            <ac:spMk id="14" creationId="{81E140AE-0ABF-47C8-BF32-7D2F0CF2BA44}"/>
          </ac:spMkLst>
        </pc:spChg>
        <pc:spChg chg="add">
          <ac:chgData name="Luke Roach" userId="3c173453-1e89-4ab7-a897-c035ad6940d7" providerId="ADAL" clId="{631D3A09-6EA8-4EC4-AB55-F58350E429B5}" dt="2022-10-26T14:12:24.444" v="84" actId="26606"/>
          <ac:spMkLst>
            <pc:docMk/>
            <pc:sldMk cId="4245487867" sldId="312"/>
            <ac:spMk id="16" creationId="{CBC4F608-B4B8-48C3-9572-C0F061B1CD99}"/>
          </ac:spMkLst>
        </pc:spChg>
        <pc:grpChg chg="add">
          <ac:chgData name="Luke Roach" userId="3c173453-1e89-4ab7-a897-c035ad6940d7" providerId="ADAL" clId="{631D3A09-6EA8-4EC4-AB55-F58350E429B5}" dt="2022-10-26T14:12:24.444" v="84" actId="26606"/>
          <ac:grpSpMkLst>
            <pc:docMk/>
            <pc:sldMk cId="4245487867" sldId="312"/>
            <ac:grpSpMk id="10" creationId="{83EAB11A-76F7-48F4-9B4F-5BFDF4BF9670}"/>
          </ac:grpSpMkLst>
        </pc:grpChg>
      </pc:sldChg>
      <pc:sldChg chg="addSp delSp modSp new mod setBg">
        <pc:chgData name="Luke Roach" userId="3c173453-1e89-4ab7-a897-c035ad6940d7" providerId="ADAL" clId="{631D3A09-6EA8-4EC4-AB55-F58350E429B5}" dt="2022-10-26T14:16:26.610" v="164" actId="26606"/>
        <pc:sldMkLst>
          <pc:docMk/>
          <pc:sldMk cId="3412184001" sldId="313"/>
        </pc:sldMkLst>
        <pc:spChg chg="mod">
          <ac:chgData name="Luke Roach" userId="3c173453-1e89-4ab7-a897-c035ad6940d7" providerId="ADAL" clId="{631D3A09-6EA8-4EC4-AB55-F58350E429B5}" dt="2022-10-26T14:16:26.610" v="164" actId="26606"/>
          <ac:spMkLst>
            <pc:docMk/>
            <pc:sldMk cId="3412184001" sldId="313"/>
            <ac:spMk id="2" creationId="{5B2180E7-37D2-B36C-8116-D05CF2444CE0}"/>
          </ac:spMkLst>
        </pc:spChg>
        <pc:spChg chg="mod">
          <ac:chgData name="Luke Roach" userId="3c173453-1e89-4ab7-a897-c035ad6940d7" providerId="ADAL" clId="{631D3A09-6EA8-4EC4-AB55-F58350E429B5}" dt="2022-10-26T14:16:26.610" v="164" actId="26606"/>
          <ac:spMkLst>
            <pc:docMk/>
            <pc:sldMk cId="3412184001" sldId="313"/>
            <ac:spMk id="3" creationId="{D395214D-F1B5-F132-8F22-786DD210239F}"/>
          </ac:spMkLst>
        </pc:spChg>
        <pc:spChg chg="add del">
          <ac:chgData name="Luke Roach" userId="3c173453-1e89-4ab7-a897-c035ad6940d7" providerId="ADAL" clId="{631D3A09-6EA8-4EC4-AB55-F58350E429B5}" dt="2022-10-26T14:16:26.610" v="164" actId="26606"/>
          <ac:spMkLst>
            <pc:docMk/>
            <pc:sldMk cId="3412184001" sldId="313"/>
            <ac:spMk id="8" creationId="{8B9AA7C6-5E5A-498E-A6DF-A943376E09BC}"/>
          </ac:spMkLst>
        </pc:spChg>
        <pc:spChg chg="add del">
          <ac:chgData name="Luke Roach" userId="3c173453-1e89-4ab7-a897-c035ad6940d7" providerId="ADAL" clId="{631D3A09-6EA8-4EC4-AB55-F58350E429B5}" dt="2022-10-26T14:16:26.610" v="164" actId="26606"/>
          <ac:spMkLst>
            <pc:docMk/>
            <pc:sldMk cId="3412184001" sldId="313"/>
            <ac:spMk id="14" creationId="{81E140AE-0ABF-47C8-BF32-7D2F0CF2BA44}"/>
          </ac:spMkLst>
        </pc:spChg>
        <pc:spChg chg="add del">
          <ac:chgData name="Luke Roach" userId="3c173453-1e89-4ab7-a897-c035ad6940d7" providerId="ADAL" clId="{631D3A09-6EA8-4EC4-AB55-F58350E429B5}" dt="2022-10-26T14:16:26.610" v="164" actId="26606"/>
          <ac:spMkLst>
            <pc:docMk/>
            <pc:sldMk cId="3412184001" sldId="313"/>
            <ac:spMk id="16" creationId="{CBC4F608-B4B8-48C3-9572-C0F061B1CD99}"/>
          </ac:spMkLst>
        </pc:spChg>
        <pc:spChg chg="add">
          <ac:chgData name="Luke Roach" userId="3c173453-1e89-4ab7-a897-c035ad6940d7" providerId="ADAL" clId="{631D3A09-6EA8-4EC4-AB55-F58350E429B5}" dt="2022-10-26T14:16:26.610" v="164" actId="26606"/>
          <ac:spMkLst>
            <pc:docMk/>
            <pc:sldMk cId="3412184001" sldId="313"/>
            <ac:spMk id="1031" creationId="{058A14AF-9FB5-4CC7-BA35-E8E85D3EDF0E}"/>
          </ac:spMkLst>
        </pc:spChg>
        <pc:spChg chg="add">
          <ac:chgData name="Luke Roach" userId="3c173453-1e89-4ab7-a897-c035ad6940d7" providerId="ADAL" clId="{631D3A09-6EA8-4EC4-AB55-F58350E429B5}" dt="2022-10-26T14:16:26.610" v="164" actId="26606"/>
          <ac:spMkLst>
            <pc:docMk/>
            <pc:sldMk cId="3412184001" sldId="313"/>
            <ac:spMk id="1033" creationId="{3A9A4357-BD1D-4622-A4FE-766E6AB8DE84}"/>
          </ac:spMkLst>
        </pc:spChg>
        <pc:spChg chg="add">
          <ac:chgData name="Luke Roach" userId="3c173453-1e89-4ab7-a897-c035ad6940d7" providerId="ADAL" clId="{631D3A09-6EA8-4EC4-AB55-F58350E429B5}" dt="2022-10-26T14:16:26.610" v="164" actId="26606"/>
          <ac:spMkLst>
            <pc:docMk/>
            <pc:sldMk cId="3412184001" sldId="313"/>
            <ac:spMk id="1035" creationId="{E659831F-0D9A-4C63-9EBB-8435B85A440F}"/>
          </ac:spMkLst>
        </pc:spChg>
        <pc:spChg chg="add">
          <ac:chgData name="Luke Roach" userId="3c173453-1e89-4ab7-a897-c035ad6940d7" providerId="ADAL" clId="{631D3A09-6EA8-4EC4-AB55-F58350E429B5}" dt="2022-10-26T14:16:26.610" v="164" actId="26606"/>
          <ac:spMkLst>
            <pc:docMk/>
            <pc:sldMk cId="3412184001" sldId="313"/>
            <ac:spMk id="1037" creationId="{E6995CE5-F890-4ABA-82A2-26507CE8D2A3}"/>
          </ac:spMkLst>
        </pc:spChg>
        <pc:grpChg chg="add del">
          <ac:chgData name="Luke Roach" userId="3c173453-1e89-4ab7-a897-c035ad6940d7" providerId="ADAL" clId="{631D3A09-6EA8-4EC4-AB55-F58350E429B5}" dt="2022-10-26T14:16:26.610" v="164" actId="26606"/>
          <ac:grpSpMkLst>
            <pc:docMk/>
            <pc:sldMk cId="3412184001" sldId="313"/>
            <ac:grpSpMk id="10" creationId="{83EAB11A-76F7-48F4-9B4F-5BFDF4BF9670}"/>
          </ac:grpSpMkLst>
        </pc:grpChg>
        <pc:picChg chg="add mod">
          <ac:chgData name="Luke Roach" userId="3c173453-1e89-4ab7-a897-c035ad6940d7" providerId="ADAL" clId="{631D3A09-6EA8-4EC4-AB55-F58350E429B5}" dt="2022-10-26T14:16:26.610" v="164" actId="26606"/>
          <ac:picMkLst>
            <pc:docMk/>
            <pc:sldMk cId="3412184001" sldId="313"/>
            <ac:picMk id="1026" creationId="{BC563C82-EE4C-36F5-0472-E09F7383423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F62CFF-83C4-3A41-98B3-C8D29B4CE7B5}" type="datetimeFigureOut">
              <a:rPr lang="en-US" smtClean="0"/>
              <a:t>10/19/23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23DD2F-C695-6244-946D-B1058A403D7E}" type="slidenum">
              <a:rPr lang="en-US" smtClean="0"/>
              <a:t>‹#›</a:t>
            </a:fld>
            <a:endParaRPr lang="en-US"/>
          </a:p>
        </p:txBody>
      </p:sp>
    </p:spTree>
    <p:extLst>
      <p:ext uri="{BB962C8B-B14F-4D97-AF65-F5344CB8AC3E}">
        <p14:creationId xmlns:p14="http://schemas.microsoft.com/office/powerpoint/2010/main" val="444696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a:t>
            </a:fld>
            <a:endParaRPr lang="en-US"/>
          </a:p>
        </p:txBody>
      </p:sp>
    </p:spTree>
    <p:extLst>
      <p:ext uri="{BB962C8B-B14F-4D97-AF65-F5344CB8AC3E}">
        <p14:creationId xmlns:p14="http://schemas.microsoft.com/office/powerpoint/2010/main" val="135347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a:t>
            </a:fld>
            <a:endParaRPr lang="en-US"/>
          </a:p>
        </p:txBody>
      </p:sp>
    </p:spTree>
    <p:extLst>
      <p:ext uri="{BB962C8B-B14F-4D97-AF65-F5344CB8AC3E}">
        <p14:creationId xmlns:p14="http://schemas.microsoft.com/office/powerpoint/2010/main" val="4206594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a:t>
            </a:fld>
            <a:endParaRPr lang="en-US"/>
          </a:p>
        </p:txBody>
      </p:sp>
    </p:spTree>
    <p:extLst>
      <p:ext uri="{BB962C8B-B14F-4D97-AF65-F5344CB8AC3E}">
        <p14:creationId xmlns:p14="http://schemas.microsoft.com/office/powerpoint/2010/main" val="3539290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The Prevention of Terrorism (Temporary Provisions) Act 1989, often referred to as the PTA 1989, was a piece of legislation in the United Kingdom aimed at countering terrorism. It was part of a series of laws enacted in response to the threat of terrorism, particularly from groups like the Irish Republican Army (IRA) during the late 20th century.</a:t>
            </a:r>
          </a:p>
          <a:p>
            <a:pPr algn="l"/>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Key points regarding the Prevention of Terrorism (Temporary Provisions) Act 1989 include:</a:t>
            </a:r>
          </a:p>
          <a:p>
            <a:pPr algn="l"/>
            <a:endParaRPr lang="en-GB" b="0" i="0" u="none" strike="noStrike" dirty="0">
              <a:solidFill>
                <a:srgbClr val="374151"/>
              </a:solidFill>
              <a:effectLst/>
              <a:latin typeface="+mn-lt"/>
            </a:endParaRPr>
          </a:p>
          <a:p>
            <a:pPr algn="l"/>
            <a:r>
              <a:rPr lang="en-GB" b="1" i="0" u="none" strike="noStrike" dirty="0">
                <a:solidFill>
                  <a:srgbClr val="374151"/>
                </a:solidFill>
                <a:effectLst/>
                <a:latin typeface="+mn-lt"/>
              </a:rPr>
              <a:t>1. Context:</a:t>
            </a:r>
            <a:r>
              <a:rPr lang="en-GB" b="0" i="0" u="none" strike="noStrike" dirty="0">
                <a:solidFill>
                  <a:srgbClr val="374151"/>
                </a:solidFill>
                <a:effectLst/>
                <a:latin typeface="+mn-lt"/>
              </a:rPr>
              <a:t> The PTA 1989 was introduced as a response to the ongoing conflict in Northern Ireland and the threat posed by the IRA. It was part of a broader legislative effort to address terrorism in the UK.</a:t>
            </a:r>
          </a:p>
          <a:p>
            <a:pPr algn="l"/>
            <a:r>
              <a:rPr lang="en-GB" b="1" i="0" u="none" strike="noStrike" dirty="0">
                <a:solidFill>
                  <a:srgbClr val="374151"/>
                </a:solidFill>
                <a:effectLst/>
                <a:latin typeface="+mn-lt"/>
              </a:rPr>
              <a:t>2. Temporary Provisions:</a:t>
            </a:r>
            <a:r>
              <a:rPr lang="en-GB" b="0" i="0" u="none" strike="noStrike" dirty="0">
                <a:solidFill>
                  <a:srgbClr val="374151"/>
                </a:solidFill>
                <a:effectLst/>
                <a:latin typeface="+mn-lt"/>
              </a:rPr>
              <a:t> The term "Temporary Provisions" in the Act's title indicated that it was intended to be a temporary measure rather than a permanent law. The Act included a sunset clause, meaning that it would automatically expire after a set period, unless renewed by Parliament.</a:t>
            </a:r>
          </a:p>
          <a:p>
            <a:pPr algn="l"/>
            <a:r>
              <a:rPr lang="en-GB" b="1" i="0" u="none" strike="noStrike" dirty="0">
                <a:solidFill>
                  <a:srgbClr val="374151"/>
                </a:solidFill>
                <a:effectLst/>
                <a:latin typeface="+mn-lt"/>
              </a:rPr>
              <a:t>3. Detention Powers:</a:t>
            </a:r>
            <a:r>
              <a:rPr lang="en-GB" b="0" i="0" u="none" strike="noStrike" dirty="0">
                <a:solidFill>
                  <a:srgbClr val="374151"/>
                </a:solidFill>
                <a:effectLst/>
                <a:latin typeface="+mn-lt"/>
              </a:rPr>
              <a:t> The PTA 1989 granted significant powers to law enforcement agencies, including the ability to detain individuals suspected of involvement in terrorism without trial. These detention powers were highly controversial and were seen by some as a departure from traditional legal norms.</a:t>
            </a:r>
          </a:p>
          <a:p>
            <a:pPr algn="l"/>
            <a:r>
              <a:rPr lang="en-GB" b="1" i="0" u="none" strike="noStrike" dirty="0">
                <a:solidFill>
                  <a:srgbClr val="374151"/>
                </a:solidFill>
                <a:effectLst/>
                <a:latin typeface="+mn-lt"/>
              </a:rPr>
              <a:t>4. Judicial Oversight:</a:t>
            </a:r>
            <a:r>
              <a:rPr lang="en-GB" b="0" i="0" u="none" strike="noStrike" dirty="0">
                <a:solidFill>
                  <a:srgbClr val="374151"/>
                </a:solidFill>
                <a:effectLst/>
                <a:latin typeface="+mn-lt"/>
              </a:rPr>
              <a:t> The Act included provisions for judicial oversight of detention orders. Detainees had the right to challenge their detention in court, and judges had the authority to review cases.</a:t>
            </a:r>
          </a:p>
          <a:p>
            <a:pPr algn="l"/>
            <a:r>
              <a:rPr lang="en-GB" b="1" i="0" u="none" strike="noStrike" dirty="0">
                <a:solidFill>
                  <a:srgbClr val="374151"/>
                </a:solidFill>
                <a:effectLst/>
                <a:latin typeface="+mn-lt"/>
              </a:rPr>
              <a:t>5. Renewals:</a:t>
            </a:r>
            <a:r>
              <a:rPr lang="en-GB" b="0" i="0" u="none" strike="noStrike" dirty="0">
                <a:solidFill>
                  <a:srgbClr val="374151"/>
                </a:solidFill>
                <a:effectLst/>
                <a:latin typeface="+mn-lt"/>
              </a:rPr>
              <a:t> The Act was subject to regular parliamentary reviews and renewals, as it included a sunset clause. It was periodically extended over the years, with modifications and amendments, as the threat of terrorism persisted.</a:t>
            </a:r>
          </a:p>
          <a:p>
            <a:pPr algn="l"/>
            <a:r>
              <a:rPr lang="en-GB" b="1" i="0" u="none" strike="noStrike" dirty="0">
                <a:solidFill>
                  <a:srgbClr val="374151"/>
                </a:solidFill>
                <a:effectLst/>
                <a:latin typeface="+mn-lt"/>
              </a:rPr>
              <a:t>6. Repeal:</a:t>
            </a:r>
            <a:r>
              <a:rPr lang="en-GB" b="0" i="0" u="none" strike="noStrike" dirty="0">
                <a:solidFill>
                  <a:srgbClr val="374151"/>
                </a:solidFill>
                <a:effectLst/>
                <a:latin typeface="+mn-lt"/>
              </a:rPr>
              <a:t> The PTA 1989 was eventually repealed in 2005 with the introduction of the Prevention of Terrorism Act 2005. The 2005 Act introduced control orders as an alternative to internment and made other changes to counter-terrorism measures.</a:t>
            </a:r>
          </a:p>
          <a:p>
            <a:pPr algn="l"/>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The PTA 1989 was a highly controversial piece of legislation, primarily due to its provisions allowing for the detention of individuals without trial. Critics argued that it represented a departure from established legal principles and civil liberties. It was eventually replaced by subsequent legislation as the nature of the terrorist threat and the political landscape evolved in the UK.</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a:t>
            </a:fld>
            <a:endParaRPr lang="en-US"/>
          </a:p>
        </p:txBody>
      </p:sp>
    </p:spTree>
    <p:extLst>
      <p:ext uri="{BB962C8B-B14F-4D97-AF65-F5344CB8AC3E}">
        <p14:creationId xmlns:p14="http://schemas.microsoft.com/office/powerpoint/2010/main" val="2077326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The Terrorism Act 2000 (known as TACT2000) is the primary legislation relating to terrorism, from which all current offences are based. This was enacted in the year 2000 following on from temporary legislation that had existed for some years beforehand.</a:t>
            </a:r>
          </a:p>
          <a:p>
            <a:endParaRPr lang="en-US" dirty="0">
              <a:latin typeface="Calibri" panose="020F0502020204030204" pitchFamily="34" charset="0"/>
              <a:cs typeface="Calibri" panose="020F0502020204030204" pitchFamily="34" charset="0"/>
            </a:endParaRPr>
          </a:p>
          <a:p>
            <a:r>
              <a:rPr lang="en-GB" altLang="en-US" sz="1200" b="1" dirty="0">
                <a:latin typeface="Calibri" panose="020F0502020204030204" pitchFamily="34" charset="0"/>
                <a:cs typeface="Calibri" panose="020F0502020204030204" pitchFamily="34" charset="0"/>
              </a:rPr>
              <a:t>The Anti-Terrorism </a:t>
            </a:r>
            <a:r>
              <a:rPr lang="en-GB" altLang="en-US" sz="1200" dirty="0">
                <a:latin typeface="Calibri" panose="020F0502020204030204" pitchFamily="34" charset="0"/>
                <a:cs typeface="Calibri" panose="020F0502020204030204" pitchFamily="34" charset="0"/>
              </a:rPr>
              <a:t>section amends some of 2000 Act extended powers of stop and search to include internal flights.</a:t>
            </a:r>
          </a:p>
          <a:p>
            <a:endParaRPr lang="en-GB" altLang="en-US"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latin typeface="Calibri" panose="020F0502020204030204" pitchFamily="34" charset="0"/>
                <a:cs typeface="Calibri" panose="020F0502020204030204" pitchFamily="34" charset="0"/>
              </a:rPr>
              <a:t>The Prevention of Terrorism Act 2005.  This legislation created control orders – effectively a house arrest for suspected terrorists.  This was repealed and replaced with the </a:t>
            </a:r>
            <a:r>
              <a:rPr lang="en-GB" altLang="en-US" sz="1200" b="1" dirty="0">
                <a:latin typeface="Calibri" panose="020F0502020204030204" pitchFamily="34" charset="0"/>
                <a:cs typeface="Calibri" panose="020F0502020204030204" pitchFamily="34" charset="0"/>
              </a:rPr>
              <a:t>Terrorism Prevention &amp; Investigation Measures Act 2011.</a:t>
            </a:r>
            <a:r>
              <a:rPr lang="en-GB" altLang="en-US" sz="1200" dirty="0">
                <a:latin typeface="Calibri" panose="020F0502020204030204" pitchFamily="34" charset="0"/>
                <a:cs typeface="Calibri" panose="020F0502020204030204" pitchFamily="34" charset="0"/>
              </a:rPr>
              <a:t> Persons who cannot be charged and brought before a court may be subject to a TPIM measure i.e. relocate to a certain part of the country, restriction on association, restriction on mobile phones, restriction on bank accounts, restriction on computer use, restrictions on travel. </a:t>
            </a:r>
          </a:p>
          <a:p>
            <a:endParaRPr lang="en-GB" altLang="en-US" sz="1200" b="1" dirty="0">
              <a:latin typeface="Calibri" panose="020F0502020204030204" pitchFamily="34" charset="0"/>
              <a:cs typeface="Calibri" panose="020F0502020204030204" pitchFamily="34" charset="0"/>
            </a:endParaRPr>
          </a:p>
          <a:p>
            <a:endParaRPr lang="en-GB" altLang="en-US" sz="1200" dirty="0">
              <a:latin typeface="Calibri" panose="020F0502020204030204" pitchFamily="34" charset="0"/>
              <a:cs typeface="Calibri" panose="020F0502020204030204" pitchFamily="34" charset="0"/>
            </a:endParaRPr>
          </a:p>
          <a:p>
            <a:r>
              <a:rPr lang="en-GB" altLang="en-US" sz="1200" b="1" dirty="0">
                <a:latin typeface="Calibri" panose="020F0502020204030204" pitchFamily="34" charset="0"/>
                <a:cs typeface="Calibri" panose="020F0502020204030204" pitchFamily="34" charset="0"/>
              </a:rPr>
              <a:t>The Terrorism Act 2006 </a:t>
            </a:r>
            <a:r>
              <a:rPr lang="en-GB" altLang="en-US" sz="1200" dirty="0">
                <a:latin typeface="Calibri" panose="020F0502020204030204" pitchFamily="34" charset="0"/>
                <a:cs typeface="Calibri" panose="020F0502020204030204" pitchFamily="34" charset="0"/>
              </a:rPr>
              <a:t>which has introduced some 9 new terrorism offences and amends some of the 2000 Act powers.</a:t>
            </a:r>
          </a:p>
          <a:p>
            <a:endParaRPr lang="en-GB" altLang="en-US" sz="1200" dirty="0">
              <a:latin typeface="Calibri" panose="020F0502020204030204" pitchFamily="34" charset="0"/>
              <a:cs typeface="Calibri" panose="020F0502020204030204" pitchFamily="34" charset="0"/>
            </a:endParaRPr>
          </a:p>
          <a:p>
            <a:r>
              <a:rPr lang="en-GB" altLang="en-US" sz="1200" b="1" dirty="0">
                <a:latin typeface="Calibri" panose="020F0502020204030204" pitchFamily="34" charset="0"/>
                <a:cs typeface="Calibri" panose="020F0502020204030204" pitchFamily="34" charset="0"/>
              </a:rPr>
              <a:t>The CT Act 2008 </a:t>
            </a:r>
            <a:r>
              <a:rPr lang="en-GB" altLang="en-US" sz="1200" dirty="0">
                <a:latin typeface="Calibri" panose="020F0502020204030204" pitchFamily="34" charset="0"/>
                <a:cs typeface="Calibri" panose="020F0502020204030204" pitchFamily="34" charset="0"/>
              </a:rPr>
              <a:t>– persons convicted under CT legislation to be registered, to live at approved premises, have their photographs taken and regularly updated, to report to a police station under certain circumstances</a:t>
            </a:r>
          </a:p>
          <a:p>
            <a:endParaRPr lang="en-GB" altLang="en-US" sz="1200" dirty="0">
              <a:latin typeface="Calibri" panose="020F0502020204030204" pitchFamily="34" charset="0"/>
              <a:cs typeface="Calibri" panose="020F0502020204030204" pitchFamily="34" charset="0"/>
            </a:endParaRPr>
          </a:p>
          <a:p>
            <a:r>
              <a:rPr lang="en-GB" altLang="en-US" sz="1200" b="1" dirty="0">
                <a:latin typeface="Calibri" panose="020F0502020204030204" pitchFamily="34" charset="0"/>
                <a:cs typeface="Calibri" panose="020F0502020204030204" pitchFamily="34" charset="0"/>
              </a:rPr>
              <a:t>The Terrorist Asset freezing Act 2010 </a:t>
            </a:r>
            <a:r>
              <a:rPr lang="en-GB" altLang="en-US" sz="1200" dirty="0">
                <a:latin typeface="Calibri" panose="020F0502020204030204" pitchFamily="34" charset="0"/>
                <a:cs typeface="Calibri" panose="020F0502020204030204" pitchFamily="34" charset="0"/>
              </a:rPr>
              <a:t>has little bearing on Police work and was introduced to allow the treasury to freeze bank accounts of suspected terrorists</a:t>
            </a:r>
          </a:p>
          <a:p>
            <a:endParaRPr lang="en-GB" altLang="en-US"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dirty="0">
                <a:latin typeface="Calibri" panose="020F0502020204030204" pitchFamily="34" charset="0"/>
                <a:cs typeface="Calibri" panose="020F0502020204030204" pitchFamily="34" charset="0"/>
              </a:rPr>
              <a:t>CT &amp; Security Act 2015 </a:t>
            </a:r>
            <a:r>
              <a:rPr lang="en-GB" altLang="en-US" sz="1200" dirty="0">
                <a:latin typeface="Calibri" panose="020F0502020204030204" pitchFamily="34" charset="0"/>
                <a:cs typeface="Calibri" panose="020F0502020204030204" pitchFamily="34" charset="0"/>
              </a:rPr>
              <a:t>– this legislation made amendments to parts of the terrorism Act 2000 and Aviation Security Act 1982 to deal with travellers.  Most importantly it brought in a lot of PREVENT directives to Higher Education &amp; Further Education organisations.  </a:t>
            </a:r>
          </a:p>
          <a:p>
            <a:endParaRPr lang="en-GB" altLang="en-US" sz="1200" dirty="0">
              <a:latin typeface="Calibri" panose="020F0502020204030204" pitchFamily="34" charset="0"/>
              <a:cs typeface="Calibri" panose="020F0502020204030204" pitchFamily="34" charset="0"/>
            </a:endParaRPr>
          </a:p>
          <a:p>
            <a:r>
              <a:rPr lang="en-GB" b="1" i="0" u="none" strike="noStrike" dirty="0">
                <a:solidFill>
                  <a:srgbClr val="374151"/>
                </a:solidFill>
                <a:effectLst/>
                <a:latin typeface="Calibri" panose="020F0502020204030204" pitchFamily="34" charset="0"/>
                <a:cs typeface="Calibri" panose="020F0502020204030204" pitchFamily="34" charset="0"/>
              </a:rPr>
              <a:t>The Counter-Terrorism and Border Security Act 2019 </a:t>
            </a:r>
            <a:r>
              <a:rPr lang="en-GB" b="0" i="0" u="none" strike="noStrike" dirty="0">
                <a:solidFill>
                  <a:srgbClr val="374151"/>
                </a:solidFill>
                <a:effectLst/>
                <a:latin typeface="Calibri" panose="020F0502020204030204" pitchFamily="34" charset="0"/>
                <a:cs typeface="Calibri" panose="020F0502020204030204" pitchFamily="34" charset="0"/>
              </a:rPr>
              <a:t>is a piece of legislation in the United Kingdom that aims to strengthen the country's counter-terrorism measures and enhance border security. The Act was introduced in response to the evolving threat of terrorism and security concerns. The Act provides increased powers to border security agencies, including the ability to stop, question, and detain individuals at the border to determine if they are engaged in or connected to terrorism. The Act provides law enforcement agencies with enhanced powers to access and monitor communications, subject to appropriate safeguards and oversight.</a:t>
            </a:r>
            <a:endParaRPr lang="en-GB" altLang="en-US" sz="1200" dirty="0">
              <a:latin typeface="Calibri" panose="020F0502020204030204" pitchFamily="34" charset="0"/>
              <a:cs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5</a:t>
            </a:fld>
            <a:endParaRPr lang="en-US"/>
          </a:p>
        </p:txBody>
      </p:sp>
    </p:spTree>
    <p:extLst>
      <p:ext uri="{BB962C8B-B14F-4D97-AF65-F5344CB8AC3E}">
        <p14:creationId xmlns:p14="http://schemas.microsoft.com/office/powerpoint/2010/main" val="437180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6</a:t>
            </a:fld>
            <a:endParaRPr lang="en-US"/>
          </a:p>
        </p:txBody>
      </p:sp>
    </p:spTree>
    <p:extLst>
      <p:ext uri="{BB962C8B-B14F-4D97-AF65-F5344CB8AC3E}">
        <p14:creationId xmlns:p14="http://schemas.microsoft.com/office/powerpoint/2010/main" val="899707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374151"/>
                </a:solidFill>
                <a:effectLst/>
                <a:latin typeface="Calibri" panose="020F0502020204030204" pitchFamily="34" charset="0"/>
                <a:cs typeface="Calibri" panose="020F0502020204030204" pitchFamily="34" charset="0"/>
              </a:rPr>
              <a:t>The Human Rights Act 1998 is a significant piece of legislation in the United Kingdom that incorporates the rights and freedoms protected by the European Convention on Human Rights (ECHR) into UK law. It was enacted to make these rights directly enforceable in UK courts and has had a profound impact on the protection of human rights in the country.</a:t>
            </a:r>
            <a:endParaRPr lang="en-US"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4F23DD2F-C695-6244-946D-B1058A403D7E}" type="slidenum">
              <a:rPr lang="en-US" smtClean="0"/>
              <a:t>7</a:t>
            </a:fld>
            <a:endParaRPr lang="en-US"/>
          </a:p>
        </p:txBody>
      </p:sp>
    </p:spTree>
    <p:extLst>
      <p:ext uri="{BB962C8B-B14F-4D97-AF65-F5344CB8AC3E}">
        <p14:creationId xmlns:p14="http://schemas.microsoft.com/office/powerpoint/2010/main" val="1780184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Paul Wilkinson discusses the complex and challenging issues surrounding the response of liberal democratic states to acts of terrorism. One of the key topics he addressed is the tension between the imperative to combat terrorism and the need to protect and uphold human rights. </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Balancing Security and Human Rights:</a:t>
            </a:r>
            <a:r>
              <a:rPr lang="en-GB" b="0" i="0" u="none" strike="noStrike" dirty="0">
                <a:solidFill>
                  <a:srgbClr val="374151"/>
                </a:solidFill>
                <a:effectLst/>
                <a:latin typeface="Calibri" panose="020F0502020204030204" pitchFamily="34" charset="0"/>
                <a:cs typeface="Calibri" panose="020F0502020204030204" pitchFamily="34" charset="0"/>
              </a:rPr>
              <a:t> Wilkinson delves into the delicate balance that liberal democratic states must strike between maintaining security and safeguarding human rights. He highlights the potential tension between counterterrorism measures, which often involve expanded state powers, and the protection of individual liberties and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Civil Liberties and Due Process:</a:t>
            </a:r>
            <a:r>
              <a:rPr lang="en-GB" b="0" i="0" u="none" strike="noStrike" dirty="0">
                <a:solidFill>
                  <a:srgbClr val="374151"/>
                </a:solidFill>
                <a:effectLst/>
                <a:latin typeface="Calibri" panose="020F0502020204030204" pitchFamily="34" charset="0"/>
                <a:cs typeface="Calibri" panose="020F0502020204030204" pitchFamily="34" charset="0"/>
              </a:rPr>
              <a:t> The book examines how counterterrorism measures can impact civil liberties, such as freedom of expression, privacy, and due process. It discusses issues such as surveillance, detention without trial, and restrictions on free speech, which can raise concerns about violations of human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State Response to Terrorism:</a:t>
            </a:r>
            <a:r>
              <a:rPr lang="en-GB" b="0" i="0" u="none" strike="noStrike" dirty="0">
                <a:solidFill>
                  <a:srgbClr val="374151"/>
                </a:solidFill>
                <a:effectLst/>
                <a:latin typeface="Calibri" panose="020F0502020204030204" pitchFamily="34" charset="0"/>
                <a:cs typeface="Calibri" panose="020F0502020204030204" pitchFamily="34" charset="0"/>
              </a:rPr>
              <a:t> Wilkinson </a:t>
            </a:r>
            <a:r>
              <a:rPr lang="en-GB" b="0" i="0" u="none" strike="noStrike" dirty="0" err="1">
                <a:solidFill>
                  <a:srgbClr val="374151"/>
                </a:solidFill>
                <a:effectLst/>
                <a:latin typeface="Calibri" panose="020F0502020204030204" pitchFamily="34" charset="0"/>
                <a:cs typeface="Calibri" panose="020F0502020204030204" pitchFamily="34" charset="0"/>
              </a:rPr>
              <a:t>analyzes</a:t>
            </a:r>
            <a:r>
              <a:rPr lang="en-GB" b="0" i="0" u="none" strike="noStrike" dirty="0">
                <a:solidFill>
                  <a:srgbClr val="374151"/>
                </a:solidFill>
                <a:effectLst/>
                <a:latin typeface="Calibri" panose="020F0502020204030204" pitchFamily="34" charset="0"/>
                <a:cs typeface="Calibri" panose="020F0502020204030204" pitchFamily="34" charset="0"/>
              </a:rPr>
              <a:t> the various responses that states may adopt when confronted with acts of terrorism. He discusses measures like emergency legislation, enhanced intelligence sharing, and international cooperation and evaluates their compatibility with human rights standards.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Judicial Oversight:</a:t>
            </a:r>
            <a:r>
              <a:rPr lang="en-GB" b="0" i="0" u="none" strike="noStrike" dirty="0">
                <a:solidFill>
                  <a:srgbClr val="374151"/>
                </a:solidFill>
                <a:effectLst/>
                <a:latin typeface="Calibri" panose="020F0502020204030204" pitchFamily="34" charset="0"/>
                <a:cs typeface="Calibri" panose="020F0502020204030204" pitchFamily="34" charset="0"/>
              </a:rPr>
              <a:t> The book considers the role of the judiciary in upholding human rights in the context of counterterrorism. It examines cases in which courts are called upon to assess the legality and proportionality of counterterrorism measures, including their impact on human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International Legal Framework:</a:t>
            </a:r>
            <a:r>
              <a:rPr lang="en-GB" b="0" i="0" u="none" strike="noStrike" dirty="0">
                <a:solidFill>
                  <a:srgbClr val="374151"/>
                </a:solidFill>
                <a:effectLst/>
                <a:latin typeface="Calibri" panose="020F0502020204030204" pitchFamily="34" charset="0"/>
                <a:cs typeface="Calibri" panose="020F0502020204030204" pitchFamily="34" charset="0"/>
              </a:rPr>
              <a:t> Wilkinson also explores how international law, including human rights treaties, shapes the counterterrorism efforts of states. He assesses the implications of international human rights law on the actions of states when responding to terrorism.</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The Impact on Democracy:</a:t>
            </a:r>
            <a:r>
              <a:rPr lang="en-GB" b="0" i="0" u="none" strike="noStrike" dirty="0">
                <a:solidFill>
                  <a:srgbClr val="374151"/>
                </a:solidFill>
                <a:effectLst/>
                <a:latin typeface="Calibri" panose="020F0502020204030204" pitchFamily="34" charset="0"/>
                <a:cs typeface="Calibri" panose="020F0502020204030204" pitchFamily="34" charset="0"/>
              </a:rPr>
              <a:t> The book discusses how the response to terrorism can affect the democratic character of a state. It considers how restrictions on civil liberties and the expansion of state powers can challenge the principles of liberal democracy.</a:t>
            </a:r>
          </a:p>
          <a:p>
            <a:pPr algn="l">
              <a:buFont typeface="+mj-lt"/>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Overall, Wilkinson's provides a comprehensive examination of the complex and multifaceted relationship between counterterrorism efforts and the protection of human rights in liberal democratic states. He highlights the challenges faced by governments in striking the right balance between security imperatives and the preservation of individual liberties and human rights.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8</a:t>
            </a:fld>
            <a:endParaRPr lang="en-US"/>
          </a:p>
        </p:txBody>
      </p:sp>
    </p:spTree>
    <p:extLst>
      <p:ext uri="{BB962C8B-B14F-4D97-AF65-F5344CB8AC3E}">
        <p14:creationId xmlns:p14="http://schemas.microsoft.com/office/powerpoint/2010/main" val="266237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latin typeface="+mn-lt"/>
              </a:rPr>
              <a:t>1966 : Catholic minority population discriminated against-politically, socially and economically. </a:t>
            </a:r>
          </a:p>
          <a:p>
            <a:endParaRPr lang="en-GB" altLang="en-US" sz="1200" dirty="0">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eaLnBrk="1" hangingPunct="1"/>
            <a:r>
              <a:rPr lang="en-GB" altLang="en-US" sz="1200" dirty="0">
                <a:latin typeface="+mn-lt"/>
              </a:rPr>
              <a:t>Many had no vote as they were not ratepayers,</a:t>
            </a:r>
          </a:p>
          <a:p>
            <a:pPr eaLnBrk="1" hangingPunct="1"/>
            <a:endParaRPr lang="en-GB" altLang="en-US" sz="1200" dirty="0">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eaLnBrk="1" hangingPunct="1"/>
            <a:r>
              <a:rPr lang="en-GB" altLang="en-US" sz="1200" dirty="0">
                <a:latin typeface="+mn-lt"/>
              </a:rPr>
              <a:t>Electoral wards were ‘gerrymandered’ so that even where there was a Catholic majority there was still a Protestant council</a:t>
            </a:r>
          </a:p>
          <a:p>
            <a:pPr eaLnBrk="1" hangingPunct="1"/>
            <a:endParaRPr lang="en-GB" altLang="en-US" sz="1200" dirty="0">
              <a:latin typeface="+mn-lt"/>
            </a:endParaRPr>
          </a:p>
          <a:p>
            <a:pPr eaLnBrk="1" hangingPunct="1"/>
            <a:r>
              <a:rPr lang="en-GB" b="0" i="0" u="none" strike="noStrike" dirty="0">
                <a:solidFill>
                  <a:srgbClr val="374151"/>
                </a:solidFill>
                <a:effectLst/>
                <a:latin typeface="+mn-lt"/>
              </a:rPr>
              <a:t>"Gerrymandered" is a term used to describe a political manipulation or redrawing of electoral district boundaries to give an unfair advantage to one political party or group. This manipulation is typically done to ensure that a particular party or group gains a majority of seats in the legislature, even if their actual share of the vote doesn't warrant it. Gerrymandering can be used to dilute the voting power of certain communities, thereby distorting the democratic representation within a country or state.</a:t>
            </a:r>
            <a:endParaRPr lang="en-GB" altLang="en-US" sz="1200" dirty="0">
              <a:latin typeface="+mn-lt"/>
            </a:endParaRPr>
          </a:p>
          <a:p>
            <a:pPr eaLnBrk="1" hangingPunct="1"/>
            <a:endParaRPr lang="en-GB" altLang="en-US" sz="1200" dirty="0">
              <a:latin typeface="+mn-lt"/>
            </a:endParaRPr>
          </a:p>
          <a:p>
            <a:pPr eaLnBrk="1" hangingPunct="1"/>
            <a:r>
              <a:rPr lang="en-GB" altLang="en-US" sz="1200" dirty="0">
                <a:latin typeface="+mn-lt"/>
              </a:rPr>
              <a:t>Harland and Wolff shipbuilders had a workforce of 100,000 only 400 were Catholic.</a:t>
            </a:r>
          </a:p>
          <a:p>
            <a:pPr eaLnBrk="1" hangingPunct="1"/>
            <a:endParaRPr lang="en-GB" altLang="en-US" sz="1200" dirty="0">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r>
              <a:rPr lang="en-GB" altLang="en-US" sz="1200" dirty="0">
                <a:latin typeface="+mn-lt"/>
              </a:rPr>
              <a:t>The Catholic Community described itself as “an oppressed minority”-they had plenty to be angry about. </a:t>
            </a:r>
          </a:p>
          <a:p>
            <a:endParaRPr lang="en-GB" altLang="en-US" sz="1200" dirty="0">
              <a:latin typeface="+mn-lt"/>
            </a:endParaRPr>
          </a:p>
          <a:p>
            <a:pPr eaLnBrk="1" hangingPunct="1"/>
            <a:r>
              <a:rPr lang="en-GB" altLang="en-US" sz="1200" dirty="0">
                <a:latin typeface="+mn-lt"/>
              </a:rPr>
              <a:t>Allocation of Housing,</a:t>
            </a:r>
          </a:p>
          <a:p>
            <a:pPr eaLnBrk="1" hangingPunct="1"/>
            <a:endParaRPr lang="en-GB" altLang="en-US" sz="1200" dirty="0">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r>
              <a:rPr lang="en-GB" altLang="en-US" sz="1200" dirty="0">
                <a:latin typeface="+mn-lt"/>
              </a:rPr>
              <a:t>Employment:  “ When I went for jobs, I found out I was asked if I was Catholic, not whether I had the qualifications. If I said I was Catholic, I was told the job was not available”  (Belfast woman)</a:t>
            </a:r>
            <a:endParaRPr lang="en-GB" altLang="en-US" sz="1200" dirty="0">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9</a:t>
            </a:fld>
            <a:endParaRPr lang="en-US"/>
          </a:p>
        </p:txBody>
      </p:sp>
    </p:spTree>
    <p:extLst>
      <p:ext uri="{BB962C8B-B14F-4D97-AF65-F5344CB8AC3E}">
        <p14:creationId xmlns:p14="http://schemas.microsoft.com/office/powerpoint/2010/main" val="1211843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In the 1960s, Northern Ireland experienced a significant civil rights movement that emerged from deep-seated grievances related to discrimination against the Catholic nationalist community in the region. The civil rights campaign sought to address a range of issues and injustices, with a primary focus on securing equal rights and an end to discriminatory practices.</a:t>
            </a:r>
          </a:p>
          <a:p>
            <a:pPr algn="l"/>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Key issues and events surrounding civil rights in Northern Ireland during the 1960s include:</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Housing Discrimination:</a:t>
            </a:r>
            <a:r>
              <a:rPr lang="en-GB" b="0" i="0" u="none" strike="noStrike" dirty="0">
                <a:solidFill>
                  <a:srgbClr val="374151"/>
                </a:solidFill>
                <a:effectLst/>
                <a:latin typeface="+mn-lt"/>
              </a:rPr>
              <a:t> One of the central issues was discrimination in housing. Many Catholic families faced housing inequalities, with complaints that social housing allocation </a:t>
            </a:r>
            <a:r>
              <a:rPr lang="en-GB" b="0" i="0" u="none" strike="noStrike" dirty="0" err="1">
                <a:solidFill>
                  <a:srgbClr val="374151"/>
                </a:solidFill>
                <a:effectLst/>
                <a:latin typeface="+mn-lt"/>
              </a:rPr>
              <a:t>favored</a:t>
            </a:r>
            <a:r>
              <a:rPr lang="en-GB" b="0" i="0" u="none" strike="noStrike" dirty="0">
                <a:solidFill>
                  <a:srgbClr val="374151"/>
                </a:solidFill>
                <a:effectLst/>
                <a:latin typeface="+mn-lt"/>
              </a:rPr>
              <a:t> Protestants, contributing to segregated communities.</a:t>
            </a:r>
          </a:p>
          <a:p>
            <a:pPr algn="l">
              <a:buFont typeface="+mj-lt"/>
              <a:buAutoNum type="arabicPeriod"/>
            </a:pPr>
            <a:r>
              <a:rPr lang="en-GB" b="1" i="0" u="none" strike="noStrike" dirty="0">
                <a:solidFill>
                  <a:srgbClr val="374151"/>
                </a:solidFill>
                <a:effectLst/>
                <a:latin typeface="+mn-lt"/>
              </a:rPr>
              <a:t>Employment Discrimination:</a:t>
            </a:r>
            <a:r>
              <a:rPr lang="en-GB" b="0" i="0" u="none" strike="noStrike" dirty="0">
                <a:solidFill>
                  <a:srgbClr val="374151"/>
                </a:solidFill>
                <a:effectLst/>
                <a:latin typeface="+mn-lt"/>
              </a:rPr>
              <a:t> Catholics often faced employment discrimination, with allegations that many job opportunities were restricted to Protestants.</a:t>
            </a:r>
          </a:p>
          <a:p>
            <a:pPr algn="l">
              <a:buFont typeface="+mj-lt"/>
              <a:buAutoNum type="arabicPeriod"/>
            </a:pPr>
            <a:r>
              <a:rPr lang="en-GB" b="1" i="0" u="none" strike="noStrike" dirty="0">
                <a:solidFill>
                  <a:srgbClr val="374151"/>
                </a:solidFill>
                <a:effectLst/>
                <a:latin typeface="+mn-lt"/>
              </a:rPr>
              <a:t>Electoral Reform:</a:t>
            </a:r>
            <a:r>
              <a:rPr lang="en-GB" b="0" i="0" u="none" strike="noStrike" dirty="0">
                <a:solidFill>
                  <a:srgbClr val="374151"/>
                </a:solidFill>
                <a:effectLst/>
                <a:latin typeface="+mn-lt"/>
              </a:rPr>
              <a:t> The civil rights movement called for reforms to the electoral system, arguing that gerrymandering and property qualifications unfairly </a:t>
            </a:r>
            <a:r>
              <a:rPr lang="en-GB" b="0" i="0" u="none" strike="noStrike" dirty="0" err="1">
                <a:solidFill>
                  <a:srgbClr val="374151"/>
                </a:solidFill>
                <a:effectLst/>
                <a:latin typeface="+mn-lt"/>
              </a:rPr>
              <a:t>favored</a:t>
            </a:r>
            <a:r>
              <a:rPr lang="en-GB" b="0" i="0" u="none" strike="noStrike" dirty="0">
                <a:solidFill>
                  <a:srgbClr val="374151"/>
                </a:solidFill>
                <a:effectLst/>
                <a:latin typeface="+mn-lt"/>
              </a:rPr>
              <a:t> the Protestant majority, resulting in Catholic underrepresentation.</a:t>
            </a:r>
          </a:p>
          <a:p>
            <a:pPr algn="l">
              <a:buFont typeface="+mj-lt"/>
              <a:buAutoNum type="arabicPeriod"/>
            </a:pPr>
            <a:r>
              <a:rPr lang="en-GB" b="1" i="0" u="none" strike="noStrike" dirty="0">
                <a:solidFill>
                  <a:srgbClr val="374151"/>
                </a:solidFill>
                <a:effectLst/>
                <a:latin typeface="+mn-lt"/>
              </a:rPr>
              <a:t>Police Bias:</a:t>
            </a:r>
            <a:r>
              <a:rPr lang="en-GB" b="0" i="0" u="none" strike="noStrike" dirty="0">
                <a:solidFill>
                  <a:srgbClr val="374151"/>
                </a:solidFill>
                <a:effectLst/>
                <a:latin typeface="+mn-lt"/>
              </a:rPr>
              <a:t> Complaints of police bias and brutality were widespread. The Royal Ulster Constabulary (RUC) was accused of using excessive force against civil rights protesters, deepening tensions.</a:t>
            </a:r>
          </a:p>
          <a:p>
            <a:pPr algn="l">
              <a:buFont typeface="+mj-lt"/>
              <a:buAutoNum type="arabicPeriod"/>
            </a:pPr>
            <a:r>
              <a:rPr lang="en-GB" b="1" i="0" u="none" strike="noStrike" dirty="0">
                <a:solidFill>
                  <a:srgbClr val="374151"/>
                </a:solidFill>
                <a:effectLst/>
                <a:latin typeface="+mn-lt"/>
              </a:rPr>
              <a:t>Civil Rights Campaign:</a:t>
            </a:r>
            <a:r>
              <a:rPr lang="en-GB" b="0" i="0" u="none" strike="noStrike" dirty="0">
                <a:solidFill>
                  <a:srgbClr val="374151"/>
                </a:solidFill>
                <a:effectLst/>
                <a:latin typeface="+mn-lt"/>
              </a:rPr>
              <a:t> The civil rights movement in Northern Ireland gained momentum in the mid-1960s. Inspired by the U.S. civil rights movement, activists organized marches and protests to draw attention to their demands for equal rights and an end to discrimination.</a:t>
            </a:r>
          </a:p>
          <a:p>
            <a:pPr algn="l">
              <a:buFont typeface="+mj-lt"/>
              <a:buAutoNum type="arabicPeriod"/>
            </a:pPr>
            <a:r>
              <a:rPr lang="en-GB" b="1" i="0" u="none" strike="noStrike" dirty="0">
                <a:solidFill>
                  <a:srgbClr val="374151"/>
                </a:solidFill>
                <a:effectLst/>
                <a:latin typeface="+mn-lt"/>
              </a:rPr>
              <a:t>The Bogside Massacre:</a:t>
            </a:r>
            <a:r>
              <a:rPr lang="en-GB" b="0" i="0" u="none" strike="noStrike" dirty="0">
                <a:solidFill>
                  <a:srgbClr val="374151"/>
                </a:solidFill>
                <a:effectLst/>
                <a:latin typeface="+mn-lt"/>
              </a:rPr>
              <a:t> The situation escalated in 1969 when clashes between civil rights demonstrators and the RUC led to violence in the Bogside area of Derry. This event, known as the Bogside Massacre, marked a turning point in the conflict.</a:t>
            </a:r>
          </a:p>
          <a:p>
            <a:pPr algn="l">
              <a:buFont typeface="+mj-lt"/>
              <a:buAutoNum type="arabicPeriod"/>
            </a:pPr>
            <a:r>
              <a:rPr lang="en-GB" b="1" i="0" u="none" strike="noStrike" dirty="0">
                <a:solidFill>
                  <a:srgbClr val="374151"/>
                </a:solidFill>
                <a:effectLst/>
                <a:latin typeface="+mn-lt"/>
              </a:rPr>
              <a:t>British Troops Deployment:</a:t>
            </a:r>
            <a:r>
              <a:rPr lang="en-GB" b="0" i="0" u="none" strike="noStrike" dirty="0">
                <a:solidFill>
                  <a:srgbClr val="374151"/>
                </a:solidFill>
                <a:effectLst/>
                <a:latin typeface="+mn-lt"/>
              </a:rPr>
              <a:t> Following the escalating violence and unrest, the British government deployed troops to Northern Ireland in 1969, marking the beginning of the Troubles, a period of conflict that would last for decades.</a:t>
            </a:r>
          </a:p>
          <a:p>
            <a:pPr algn="l">
              <a:buFont typeface="+mj-lt"/>
              <a:buAutoNum type="arabicPeriod"/>
            </a:pPr>
            <a:r>
              <a:rPr lang="en-GB" b="1" i="0" u="none" strike="noStrike" dirty="0">
                <a:solidFill>
                  <a:srgbClr val="374151"/>
                </a:solidFill>
                <a:effectLst/>
                <a:latin typeface="+mn-lt"/>
              </a:rPr>
              <a:t>Resumption of Direct Rule:</a:t>
            </a:r>
            <a:r>
              <a:rPr lang="en-GB" b="0" i="0" u="none" strike="noStrike" dirty="0">
                <a:solidFill>
                  <a:srgbClr val="374151"/>
                </a:solidFill>
                <a:effectLst/>
                <a:latin typeface="+mn-lt"/>
              </a:rPr>
              <a:t> In 1972, the British government suspended the Northern Ireland Parliament and government, instituting direct rule from London. This marked a significant change in the governance of Northern Ireland.</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The civil rights movement in Northern Ireland in the 1960s laid the groundwork for a period of intense political and sectarian conflict. The issues raised by the movement, particularly those related to discrimination and political representation, remained central to the broader conflict that would become known as the Troubles, lasting until the late 1990s with the signing of the Good Friday Agreement.</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10</a:t>
            </a:fld>
            <a:endParaRPr lang="en-US"/>
          </a:p>
        </p:txBody>
      </p:sp>
    </p:spTree>
    <p:extLst>
      <p:ext uri="{BB962C8B-B14F-4D97-AF65-F5344CB8AC3E}">
        <p14:creationId xmlns:p14="http://schemas.microsoft.com/office/powerpoint/2010/main" val="811672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Operation Motorman was a major military operation carried out by the British Army in Northern Ireland on July 31, 1972. It was a significant event during "The Troubles," a period of conflict and political violence in Northern Ireland. The primary objective of Operation Motorman was to reassert control over areas of Northern Ireland that had become "no-go" zones for the security forces and were effectively controlled by nationalist and republican paramilitary groups.</a:t>
            </a:r>
          </a:p>
          <a:p>
            <a:pPr algn="l"/>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Key points about Operation Motorman include:</a:t>
            </a:r>
          </a:p>
          <a:p>
            <a:pPr algn="l">
              <a:buFont typeface="+mj-lt"/>
              <a:buAutoNum type="arabicPeriod"/>
            </a:pPr>
            <a:r>
              <a:rPr lang="en-GB" b="1" i="0" u="none" strike="noStrike" dirty="0">
                <a:solidFill>
                  <a:srgbClr val="374151"/>
                </a:solidFill>
                <a:effectLst/>
                <a:latin typeface="+mn-lt"/>
              </a:rPr>
              <a:t>Background:</a:t>
            </a:r>
            <a:r>
              <a:rPr lang="en-GB" b="0" i="0" u="none" strike="noStrike" dirty="0">
                <a:solidFill>
                  <a:srgbClr val="374151"/>
                </a:solidFill>
                <a:effectLst/>
                <a:latin typeface="+mn-lt"/>
              </a:rPr>
              <a:t> By 1972, several areas in Northern Ireland had become "no-go" zones for the British Army and the police, particularly in Derry (Londonderry) and Belfast. These areas were effectively controlled by republican paramilitary groups like the Provisional Irish Republican Army (IRA). The British government and the security forces decided to reassert control over these areas.</a:t>
            </a:r>
          </a:p>
          <a:p>
            <a:pPr algn="l">
              <a:buFont typeface="+mj-lt"/>
              <a:buAutoNum type="arabicPeriod"/>
            </a:pPr>
            <a:r>
              <a:rPr lang="en-GB" b="1" i="0" u="none" strike="noStrike" dirty="0">
                <a:solidFill>
                  <a:srgbClr val="374151"/>
                </a:solidFill>
                <a:effectLst/>
                <a:latin typeface="+mn-lt"/>
              </a:rPr>
              <a:t>Large-Scale Military Operation:</a:t>
            </a:r>
            <a:r>
              <a:rPr lang="en-GB" b="0" i="0" u="none" strike="noStrike" dirty="0">
                <a:solidFill>
                  <a:srgbClr val="374151"/>
                </a:solidFill>
                <a:effectLst/>
                <a:latin typeface="+mn-lt"/>
              </a:rPr>
              <a:t> Operation Motorman was a massive military operation that involved thousands of British soldiers and armoured vehicles. Its scale was unprecedented in the history of the conflict.</a:t>
            </a:r>
          </a:p>
          <a:p>
            <a:pPr algn="l">
              <a:buFont typeface="+mj-lt"/>
              <a:buAutoNum type="arabicPeriod"/>
            </a:pPr>
            <a:r>
              <a:rPr lang="en-GB" b="1" i="0" u="none" strike="noStrike" dirty="0">
                <a:solidFill>
                  <a:srgbClr val="374151"/>
                </a:solidFill>
                <a:effectLst/>
                <a:latin typeface="+mn-lt"/>
              </a:rPr>
              <a:t>Occupation of No-Go Areas:</a:t>
            </a:r>
            <a:r>
              <a:rPr lang="en-GB" b="0" i="0" u="none" strike="noStrike" dirty="0">
                <a:solidFill>
                  <a:srgbClr val="374151"/>
                </a:solidFill>
                <a:effectLst/>
                <a:latin typeface="+mn-lt"/>
              </a:rPr>
              <a:t> The primary goal of the operation was to reoccupy and re-establish control over the "no-go" areas in Derry, particularly the Bogside, and the </a:t>
            </a:r>
            <a:r>
              <a:rPr lang="en-GB" b="0" i="0" u="none" strike="noStrike" dirty="0" err="1">
                <a:solidFill>
                  <a:srgbClr val="374151"/>
                </a:solidFill>
                <a:effectLst/>
                <a:latin typeface="+mn-lt"/>
              </a:rPr>
              <a:t>Creggan</a:t>
            </a:r>
            <a:r>
              <a:rPr lang="en-GB" b="0" i="0" u="none" strike="noStrike" dirty="0">
                <a:solidFill>
                  <a:srgbClr val="374151"/>
                </a:solidFill>
                <a:effectLst/>
                <a:latin typeface="+mn-lt"/>
              </a:rPr>
              <a:t>, and in Belfast, particularly the Lower Falls area.</a:t>
            </a:r>
          </a:p>
          <a:p>
            <a:pPr algn="l">
              <a:buFont typeface="+mj-lt"/>
              <a:buAutoNum type="arabicPeriod"/>
            </a:pPr>
            <a:r>
              <a:rPr lang="en-GB" b="1" i="0" u="none" strike="noStrike" dirty="0">
                <a:solidFill>
                  <a:srgbClr val="374151"/>
                </a:solidFill>
                <a:effectLst/>
                <a:latin typeface="+mn-lt"/>
              </a:rPr>
              <a:t>Use of Force:</a:t>
            </a:r>
            <a:r>
              <a:rPr lang="en-GB" b="0" i="0" u="none" strike="noStrike" dirty="0">
                <a:solidFill>
                  <a:srgbClr val="374151"/>
                </a:solidFill>
                <a:effectLst/>
                <a:latin typeface="+mn-lt"/>
              </a:rPr>
              <a:t> The operation involved the use of force, including the use of armoured vehicles to break through barricades that had been set up by residents and paramilitary groups. There were confrontations and violence during the operation.</a:t>
            </a:r>
          </a:p>
          <a:p>
            <a:pPr algn="l">
              <a:buFont typeface="+mj-lt"/>
              <a:buAutoNum type="arabicPeriod"/>
            </a:pPr>
            <a:r>
              <a:rPr lang="en-GB" b="1" i="0" u="none" strike="noStrike" dirty="0">
                <a:solidFill>
                  <a:srgbClr val="374151"/>
                </a:solidFill>
                <a:effectLst/>
                <a:latin typeface="+mn-lt"/>
              </a:rPr>
              <a:t>End of No-Go Areas:</a:t>
            </a:r>
            <a:r>
              <a:rPr lang="en-GB" b="0" i="0" u="none" strike="noStrike" dirty="0">
                <a:solidFill>
                  <a:srgbClr val="374151"/>
                </a:solidFill>
                <a:effectLst/>
                <a:latin typeface="+mn-lt"/>
              </a:rPr>
              <a:t> By the end of Operation Motorman, British forces had regained control over the areas that had been "no-go" zones. The barricades were removed, and the security forces established a visible presence in these areas.</a:t>
            </a:r>
          </a:p>
          <a:p>
            <a:pPr algn="l">
              <a:buFont typeface="+mj-lt"/>
              <a:buAutoNum type="arabicPeriod"/>
            </a:pPr>
            <a:r>
              <a:rPr lang="en-GB" b="1" i="0" u="none" strike="noStrike" dirty="0">
                <a:solidFill>
                  <a:srgbClr val="374151"/>
                </a:solidFill>
                <a:effectLst/>
                <a:latin typeface="+mn-lt"/>
              </a:rPr>
              <a:t>Escalation of the Conflict:</a:t>
            </a:r>
            <a:r>
              <a:rPr lang="en-GB" b="0" i="0" u="none" strike="noStrike" dirty="0">
                <a:solidFill>
                  <a:srgbClr val="374151"/>
                </a:solidFill>
                <a:effectLst/>
                <a:latin typeface="+mn-lt"/>
              </a:rPr>
              <a:t> Operation Motorman marked a significant escalation of the conflict in Northern Ireland. It resulted in a surge in violence and tensions in the short term.</a:t>
            </a:r>
          </a:p>
          <a:p>
            <a:pPr algn="l">
              <a:buFont typeface="+mj-lt"/>
              <a:buAutoNum type="arabicPeriod"/>
            </a:pPr>
            <a:r>
              <a:rPr lang="en-GB" b="1" i="0" u="none" strike="noStrike" dirty="0">
                <a:solidFill>
                  <a:srgbClr val="374151"/>
                </a:solidFill>
                <a:effectLst/>
                <a:latin typeface="+mn-lt"/>
              </a:rPr>
              <a:t>Impact on the Troubles:</a:t>
            </a:r>
            <a:r>
              <a:rPr lang="en-GB" b="0" i="0" u="none" strike="noStrike" dirty="0">
                <a:solidFill>
                  <a:srgbClr val="374151"/>
                </a:solidFill>
                <a:effectLst/>
                <a:latin typeface="+mn-lt"/>
              </a:rPr>
              <a:t> While the operation succeeded in re-establishing government control over these areas, it did not bring an end to the Troubles. The conflict continued for decades, with political and military developments in the years that followed.</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Operation Motorman remains a significant and controversial event in the history of the Northern Ireland conflict. It is remembered for its use of military force in urban areas and the impact it had on the dynamics of the conflict.</a:t>
            </a:r>
          </a:p>
          <a:p>
            <a:endParaRPr lang="en-US" dirty="0">
              <a:latin typeface="+mn-lt"/>
            </a:endParaRPr>
          </a:p>
          <a:p>
            <a:endParaRPr lang="en-US" dirty="0">
              <a:latin typeface="+mn-lt"/>
            </a:endParaRPr>
          </a:p>
          <a:p>
            <a:pPr algn="l"/>
            <a:r>
              <a:rPr lang="en-GB" b="0" i="0" u="none" strike="noStrike" dirty="0">
                <a:solidFill>
                  <a:srgbClr val="374151"/>
                </a:solidFill>
                <a:effectLst/>
                <a:latin typeface="+mn-lt"/>
              </a:rPr>
              <a:t>Bloody Sunday, which occurred on January 30, 1972, was a tragic and highly controversial event during "The Troubles" in Northern Ireland. On that day, a civil rights march in the city of Derry (Londonderry) ended in a violent confrontation between British soldiers and civilian demonstrators, resulting in the deaths of 14 unarmed civilians and the injury of many others. The incident had profound consequences for the Northern Ireland conflict and its political landscape.</a:t>
            </a:r>
          </a:p>
          <a:p>
            <a:pPr algn="l"/>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Key points about Bloody Sunday 1972 include:</a:t>
            </a:r>
          </a:p>
          <a:p>
            <a:pPr algn="l">
              <a:buFont typeface="+mj-lt"/>
              <a:buAutoNum type="arabicPeriod"/>
            </a:pPr>
            <a:r>
              <a:rPr lang="en-GB" b="1" i="0" u="none" strike="noStrike" dirty="0">
                <a:solidFill>
                  <a:srgbClr val="374151"/>
                </a:solidFill>
                <a:effectLst/>
                <a:latin typeface="+mn-lt"/>
              </a:rPr>
              <a:t>Civil Rights March:</a:t>
            </a:r>
            <a:r>
              <a:rPr lang="en-GB" b="0" i="0" u="none" strike="noStrike" dirty="0">
                <a:solidFill>
                  <a:srgbClr val="374151"/>
                </a:solidFill>
                <a:effectLst/>
                <a:latin typeface="+mn-lt"/>
              </a:rPr>
              <a:t> The march, organized by the Northern Ireland Civil Rights Association, was intended to protest against the policy of internment without trial and to demand civil rights and an end to discrimination against the Catholic nationalist community in Northern Ireland.</a:t>
            </a:r>
          </a:p>
          <a:p>
            <a:pPr algn="l">
              <a:buFont typeface="+mj-lt"/>
              <a:buAutoNum type="arabicPeriod"/>
            </a:pPr>
            <a:r>
              <a:rPr lang="en-GB" b="1" i="0" u="none" strike="noStrike" dirty="0">
                <a:solidFill>
                  <a:srgbClr val="374151"/>
                </a:solidFill>
                <a:effectLst/>
                <a:latin typeface="+mn-lt"/>
              </a:rPr>
              <a:t>Confrontation:</a:t>
            </a:r>
            <a:r>
              <a:rPr lang="en-GB" b="0" i="0" u="none" strike="noStrike" dirty="0">
                <a:solidFill>
                  <a:srgbClr val="374151"/>
                </a:solidFill>
                <a:effectLst/>
                <a:latin typeface="+mn-lt"/>
              </a:rPr>
              <a:t> As the marchers approached the area around the Bogside, a nationalist </a:t>
            </a:r>
            <a:r>
              <a:rPr lang="en-GB" b="0" i="0" u="none" strike="noStrike" dirty="0" err="1">
                <a:solidFill>
                  <a:srgbClr val="374151"/>
                </a:solidFill>
                <a:effectLst/>
                <a:latin typeface="+mn-lt"/>
              </a:rPr>
              <a:t>neighborhood</a:t>
            </a:r>
            <a:r>
              <a:rPr lang="en-GB" b="0" i="0" u="none" strike="noStrike" dirty="0">
                <a:solidFill>
                  <a:srgbClr val="374151"/>
                </a:solidFill>
                <a:effectLst/>
                <a:latin typeface="+mn-lt"/>
              </a:rPr>
              <a:t> in Derry, they encountered a heavy military presence. Tensions escalated, and a confrontation between the demonstrators and British soldiers, particularly members of the Parachute Regiment, turned violent.</a:t>
            </a:r>
          </a:p>
          <a:p>
            <a:pPr algn="l">
              <a:buFont typeface="+mj-lt"/>
              <a:buAutoNum type="arabicPeriod"/>
            </a:pPr>
            <a:r>
              <a:rPr lang="en-GB" b="1" i="0" u="none" strike="noStrike" dirty="0">
                <a:solidFill>
                  <a:srgbClr val="374151"/>
                </a:solidFill>
                <a:effectLst/>
                <a:latin typeface="+mn-lt"/>
              </a:rPr>
              <a:t>Shootings:</a:t>
            </a:r>
            <a:r>
              <a:rPr lang="en-GB" b="0" i="0" u="none" strike="noStrike" dirty="0">
                <a:solidFill>
                  <a:srgbClr val="374151"/>
                </a:solidFill>
                <a:effectLst/>
                <a:latin typeface="+mn-lt"/>
              </a:rPr>
              <a:t> On that fateful day, British soldiers opened fire on the crowd of unarmed civilians. Fourteen people were killed, and many more were injured. The victims included both men and boys, with the youngest being just 17 years old.</a:t>
            </a:r>
          </a:p>
          <a:p>
            <a:pPr algn="l">
              <a:buFont typeface="+mj-lt"/>
              <a:buAutoNum type="arabicPeriod"/>
            </a:pPr>
            <a:r>
              <a:rPr lang="en-GB" b="1" i="0" u="none" strike="noStrike" dirty="0">
                <a:solidFill>
                  <a:srgbClr val="374151"/>
                </a:solidFill>
                <a:effectLst/>
                <a:latin typeface="+mn-lt"/>
              </a:rPr>
              <a:t>Immediate Impact:</a:t>
            </a:r>
            <a:r>
              <a:rPr lang="en-GB" b="0" i="0" u="none" strike="noStrike" dirty="0">
                <a:solidFill>
                  <a:srgbClr val="374151"/>
                </a:solidFill>
                <a:effectLst/>
                <a:latin typeface="+mn-lt"/>
              </a:rPr>
              <a:t> Bloody Sunday had an immediate and deeply emotional impact in Northern Ireland. It led to a surge in violence and outrage among the nationalist and republican communities, and it intensified the conflict.</a:t>
            </a:r>
          </a:p>
          <a:p>
            <a:pPr algn="l">
              <a:buFont typeface="+mj-lt"/>
              <a:buAutoNum type="arabicPeriod"/>
            </a:pPr>
            <a:r>
              <a:rPr lang="en-GB" b="1" i="0" u="none" strike="noStrike" dirty="0">
                <a:solidFill>
                  <a:srgbClr val="374151"/>
                </a:solidFill>
                <a:effectLst/>
                <a:latin typeface="+mn-lt"/>
              </a:rPr>
              <a:t>Widely Criticized:</a:t>
            </a:r>
            <a:r>
              <a:rPr lang="en-GB" b="0" i="0" u="none" strike="noStrike" dirty="0">
                <a:solidFill>
                  <a:srgbClr val="374151"/>
                </a:solidFill>
                <a:effectLst/>
                <a:latin typeface="+mn-lt"/>
              </a:rPr>
              <a:t> The events of Bloody Sunday were widely condemned, both nationally and internationally. The British Army's actions were seen as excessive and unjustified, as the victims had been participating in a peaceful civil rights march.</a:t>
            </a:r>
          </a:p>
          <a:p>
            <a:pPr algn="l">
              <a:buFont typeface="+mj-lt"/>
              <a:buAutoNum type="arabicPeriod"/>
            </a:pPr>
            <a:r>
              <a:rPr lang="en-GB" b="1" i="0" u="none" strike="noStrike" dirty="0">
                <a:solidFill>
                  <a:srgbClr val="374151"/>
                </a:solidFill>
                <a:effectLst/>
                <a:latin typeface="+mn-lt"/>
              </a:rPr>
              <a:t>Widely Investigated:</a:t>
            </a:r>
            <a:r>
              <a:rPr lang="en-GB" b="0" i="0" u="none" strike="noStrike" dirty="0">
                <a:solidFill>
                  <a:srgbClr val="374151"/>
                </a:solidFill>
                <a:effectLst/>
                <a:latin typeface="+mn-lt"/>
              </a:rPr>
              <a:t> The British government established the Widgery Tribunal to investigate the events of Bloody Sunday. However, the tribunal's findings, released in April 1972, were criticized for exonerating the British soldiers involved.</a:t>
            </a:r>
          </a:p>
          <a:p>
            <a:pPr algn="l">
              <a:buFont typeface="+mj-lt"/>
              <a:buAutoNum type="arabicPeriod"/>
            </a:pPr>
            <a:r>
              <a:rPr lang="en-GB" b="1" i="0" u="none" strike="noStrike" dirty="0">
                <a:solidFill>
                  <a:srgbClr val="374151"/>
                </a:solidFill>
                <a:effectLst/>
                <a:latin typeface="+mn-lt"/>
              </a:rPr>
              <a:t>Saville Inquiry:</a:t>
            </a:r>
            <a:r>
              <a:rPr lang="en-GB" b="0" i="0" u="none" strike="noStrike" dirty="0">
                <a:solidFill>
                  <a:srgbClr val="374151"/>
                </a:solidFill>
                <a:effectLst/>
                <a:latin typeface="+mn-lt"/>
              </a:rPr>
              <a:t> The campaign for justice continued for decades. In 1998, the British government established the Saville Inquiry, which took 12 years to complete. In 2010, the Saville Inquiry published its findings, which concluded that the killings were unjustified and that the victims were innocent.</a:t>
            </a:r>
          </a:p>
          <a:p>
            <a:pPr algn="l">
              <a:buFont typeface="+mj-lt"/>
              <a:buAutoNum type="arabicPeriod"/>
            </a:pPr>
            <a:r>
              <a:rPr lang="en-GB" b="1" i="0" u="none" strike="noStrike" dirty="0">
                <a:solidFill>
                  <a:srgbClr val="374151"/>
                </a:solidFill>
                <a:effectLst/>
                <a:latin typeface="+mn-lt"/>
              </a:rPr>
              <a:t>Official Apology:</a:t>
            </a:r>
            <a:r>
              <a:rPr lang="en-GB" b="0" i="0" u="none" strike="noStrike" dirty="0">
                <a:solidFill>
                  <a:srgbClr val="374151"/>
                </a:solidFill>
                <a:effectLst/>
                <a:latin typeface="+mn-lt"/>
              </a:rPr>
              <a:t> Following the Saville Inquiry, then-Prime Minister David Cameron issued an official apology in the House of Commons, expressing regret for the events of Bloody Sunday and acknowledging the innocence of the victims.</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Bloody Sunday remains a significant and painful chapter in the history of the Northern Ireland conflict. It contributed to further polarization and violence, highlighting the deep-seated grievances and tensions in the region. The impact of the events of that day is still felt in Northern Ireland today.</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11</a:t>
            </a:fld>
            <a:endParaRPr lang="en-US"/>
          </a:p>
        </p:txBody>
      </p:sp>
    </p:spTree>
    <p:extLst>
      <p:ext uri="{BB962C8B-B14F-4D97-AF65-F5344CB8AC3E}">
        <p14:creationId xmlns:p14="http://schemas.microsoft.com/office/powerpoint/2010/main" val="2653675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The events of Bloody Sunday in 1972 were widely seen as a tragic violation of human rights and a failure in upholding the rule of law. The incident involved the fatal shooting of unarmed civilian demonstrators by British soldiers during a civil rights march in Derry, Northern Ireland. While it may not be accurately characterized as the curtailing of democracy (as it was a response to a protest for civil rights), it was undoubtedly a severe breach of human rights and a challenge to the rule of law.</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Key points related to democracy, human rights, and the rule of law in the context of Bloody Sunday include: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Violation of Human Rights:</a:t>
            </a:r>
            <a:r>
              <a:rPr lang="en-GB" b="0" i="0" u="none" strike="noStrike" dirty="0">
                <a:solidFill>
                  <a:srgbClr val="374151"/>
                </a:solidFill>
                <a:effectLst/>
                <a:latin typeface="Calibri" panose="020F0502020204030204" pitchFamily="34" charset="0"/>
                <a:cs typeface="Calibri" panose="020F0502020204030204" pitchFamily="34" charset="0"/>
              </a:rPr>
              <a:t> The use of lethal force against unarmed civilians participating in a peaceful demonstration was a clear violation of their human rights, particularly the right to life.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Right to Assemble and Protest:</a:t>
            </a:r>
            <a:r>
              <a:rPr lang="en-GB" b="0" i="0" u="none" strike="noStrike" dirty="0">
                <a:solidFill>
                  <a:srgbClr val="374151"/>
                </a:solidFill>
                <a:effectLst/>
                <a:latin typeface="Calibri" panose="020F0502020204030204" pitchFamily="34" charset="0"/>
                <a:cs typeface="Calibri" panose="020F0502020204030204" pitchFamily="34" charset="0"/>
              </a:rPr>
              <a:t> The marchers were exercising their right to assemble and protest, which are fundamental components of democratic societies. The violent response to the protest was a breach of these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Use of Force and the Rule of Law:</a:t>
            </a:r>
            <a:r>
              <a:rPr lang="en-GB" b="0" i="0" u="none" strike="noStrike" dirty="0">
                <a:solidFill>
                  <a:srgbClr val="374151"/>
                </a:solidFill>
                <a:effectLst/>
                <a:latin typeface="Calibri" panose="020F0502020204030204" pitchFamily="34" charset="0"/>
                <a:cs typeface="Calibri" panose="020F0502020204030204" pitchFamily="34" charset="0"/>
              </a:rPr>
              <a:t> The use of lethal force by the military in a situation involving unarmed demonstrators raised questions about the application of the rule of law and the appropriate use of force in maintaining public order.</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Impact on Democracy:</a:t>
            </a:r>
            <a:r>
              <a:rPr lang="en-GB" b="0" i="0" u="none" strike="noStrike" dirty="0">
                <a:solidFill>
                  <a:srgbClr val="374151"/>
                </a:solidFill>
                <a:effectLst/>
                <a:latin typeface="Calibri" panose="020F0502020204030204" pitchFamily="34" charset="0"/>
                <a:cs typeface="Calibri" panose="020F0502020204030204" pitchFamily="34" charset="0"/>
              </a:rPr>
              <a:t> While the march itself was an expression of demands for civil rights, the violent response by the military exacerbated tensions and deepened divisions in Northern Ireland. It did not directly curtail democracy but contributed to an environment of conflict and political instability.</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Inquiry and Apology:</a:t>
            </a:r>
            <a:r>
              <a:rPr lang="en-GB" b="0" i="0" u="none" strike="noStrike" dirty="0">
                <a:solidFill>
                  <a:srgbClr val="374151"/>
                </a:solidFill>
                <a:effectLst/>
                <a:latin typeface="Calibri" panose="020F0502020204030204" pitchFamily="34" charset="0"/>
                <a:cs typeface="Calibri" panose="020F0502020204030204" pitchFamily="34" charset="0"/>
              </a:rPr>
              <a:t> The British government's subsequent establishment of the Widgery Tribunal and the later Saville Inquiry, along with the formal apology by Prime Minister David Cameron, were efforts to address the failures in the rule of law and human rights that had occurred on Bloody Sunday.</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Bloody Sunday was a significant violation of human rights and a failure to uphold the rule of law. While it was not a direct curtailing of democracy, it had profound implications for the political and social landscape of Northern Ireland during a period of intense conflict.</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12</a:t>
            </a:fld>
            <a:endParaRPr lang="en-US"/>
          </a:p>
        </p:txBody>
      </p:sp>
    </p:spTree>
    <p:extLst>
      <p:ext uri="{BB962C8B-B14F-4D97-AF65-F5344CB8AC3E}">
        <p14:creationId xmlns:p14="http://schemas.microsoft.com/office/powerpoint/2010/main" val="3785489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The effects of Bloody Sunday on the community, particularly in Derry and the broader nationalist and republican communities in Northern Ireland, were profound and enduring. The incident had a lasting impact on individuals, families, and the overall dynamics of the conflict. Some of the key effects on the community include:</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Loss and Grief:</a:t>
            </a:r>
            <a:r>
              <a:rPr lang="en-GB" b="0" i="0" u="none" strike="noStrike" dirty="0">
                <a:solidFill>
                  <a:srgbClr val="374151"/>
                </a:solidFill>
                <a:effectLst/>
                <a:latin typeface="+mn-lt"/>
              </a:rPr>
              <a:t> The immediate and most tragic effect was the loss of 14 innocent lives, with many more injured. This led to profound grief and mourning among the victims' families and the wider community.</a:t>
            </a:r>
          </a:p>
          <a:p>
            <a:pPr algn="l">
              <a:buFont typeface="+mj-lt"/>
              <a:buAutoNum type="arabicPeriod"/>
            </a:pPr>
            <a:r>
              <a:rPr lang="en-GB" b="1" i="0" u="none" strike="noStrike" dirty="0">
                <a:solidFill>
                  <a:srgbClr val="374151"/>
                </a:solidFill>
                <a:effectLst/>
                <a:latin typeface="+mn-lt"/>
              </a:rPr>
              <a:t>Outrage and Anger:</a:t>
            </a:r>
            <a:r>
              <a:rPr lang="en-GB" b="0" i="0" u="none" strike="noStrike" dirty="0">
                <a:solidFill>
                  <a:srgbClr val="374151"/>
                </a:solidFill>
                <a:effectLst/>
                <a:latin typeface="+mn-lt"/>
              </a:rPr>
              <a:t> The community's response to the events of Bloody Sunday was one of outrage and anger. Many believed that the British Army's actions were not only unjust but also a deliberate provocation.</a:t>
            </a:r>
          </a:p>
          <a:p>
            <a:pPr algn="l">
              <a:buFont typeface="+mj-lt"/>
              <a:buAutoNum type="arabicPeriod"/>
            </a:pPr>
            <a:r>
              <a:rPr lang="en-GB" b="1" i="0" u="none" strike="noStrike" dirty="0">
                <a:solidFill>
                  <a:srgbClr val="374151"/>
                </a:solidFill>
                <a:effectLst/>
                <a:latin typeface="+mn-lt"/>
              </a:rPr>
              <a:t>Polarization:</a:t>
            </a:r>
            <a:r>
              <a:rPr lang="en-GB" b="0" i="0" u="none" strike="noStrike" dirty="0">
                <a:solidFill>
                  <a:srgbClr val="374151"/>
                </a:solidFill>
                <a:effectLst/>
                <a:latin typeface="+mn-lt"/>
              </a:rPr>
              <a:t> Bloody Sunday intensified the already deep-seated political and sectarian divisions in Northern Ireland. The nationalist and republican communities felt alienated and further radicalized.</a:t>
            </a:r>
          </a:p>
          <a:p>
            <a:pPr algn="l">
              <a:buFont typeface="+mj-lt"/>
              <a:buAutoNum type="arabicPeriod"/>
            </a:pPr>
            <a:r>
              <a:rPr lang="en-GB" b="1" i="0" u="none" strike="noStrike" dirty="0">
                <a:solidFill>
                  <a:srgbClr val="374151"/>
                </a:solidFill>
                <a:effectLst/>
                <a:latin typeface="+mn-lt"/>
              </a:rPr>
              <a:t>Escalation of the Conflict:</a:t>
            </a:r>
            <a:r>
              <a:rPr lang="en-GB" b="0" i="0" u="none" strike="noStrike" dirty="0">
                <a:solidFill>
                  <a:srgbClr val="374151"/>
                </a:solidFill>
                <a:effectLst/>
                <a:latin typeface="+mn-lt"/>
              </a:rPr>
              <a:t> The incident marked a significant escalation in the violence and conflict. It </a:t>
            </a:r>
            <a:r>
              <a:rPr lang="en-GB" b="0" i="0" u="none" strike="noStrike" dirty="0" err="1">
                <a:solidFill>
                  <a:srgbClr val="374151"/>
                </a:solidFill>
                <a:effectLst/>
                <a:latin typeface="+mn-lt"/>
              </a:rPr>
              <a:t>fueled</a:t>
            </a:r>
            <a:r>
              <a:rPr lang="en-GB" b="0" i="0" u="none" strike="noStrike" dirty="0">
                <a:solidFill>
                  <a:srgbClr val="374151"/>
                </a:solidFill>
                <a:effectLst/>
                <a:latin typeface="+mn-lt"/>
              </a:rPr>
              <a:t> further paramilitary activity on both sides, leading to more deaths and injuries.</a:t>
            </a:r>
          </a:p>
          <a:p>
            <a:pPr algn="l">
              <a:buFont typeface="+mj-lt"/>
              <a:buAutoNum type="arabicPeriod"/>
            </a:pPr>
            <a:r>
              <a:rPr lang="en-GB" b="1" i="0" u="none" strike="noStrike" dirty="0">
                <a:solidFill>
                  <a:srgbClr val="374151"/>
                </a:solidFill>
                <a:effectLst/>
                <a:latin typeface="+mn-lt"/>
              </a:rPr>
              <a:t>Impact on the Peace Process:</a:t>
            </a:r>
            <a:r>
              <a:rPr lang="en-GB" b="0" i="0" u="none" strike="noStrike" dirty="0">
                <a:solidFill>
                  <a:srgbClr val="374151"/>
                </a:solidFill>
                <a:effectLst/>
                <a:latin typeface="+mn-lt"/>
              </a:rPr>
              <a:t> The legacy of Bloody Sunday cast a long shadow over the peace process in Northern Ireland. It remained a contentious issue for many years, complicating efforts to achieve reconciliation.</a:t>
            </a:r>
          </a:p>
          <a:p>
            <a:pPr algn="l">
              <a:buFont typeface="+mj-lt"/>
              <a:buAutoNum type="arabicPeriod"/>
            </a:pPr>
            <a:r>
              <a:rPr lang="en-GB" b="1" i="0" u="none" strike="noStrike" dirty="0">
                <a:solidFill>
                  <a:srgbClr val="374151"/>
                </a:solidFill>
                <a:effectLst/>
                <a:latin typeface="+mn-lt"/>
              </a:rPr>
              <a:t>Long Quest for Justice:</a:t>
            </a:r>
            <a:r>
              <a:rPr lang="en-GB" b="0" i="0" u="none" strike="noStrike" dirty="0">
                <a:solidFill>
                  <a:srgbClr val="374151"/>
                </a:solidFill>
                <a:effectLst/>
                <a:latin typeface="+mn-lt"/>
              </a:rPr>
              <a:t> The victims' families and the wider community pressed for justice and accountability for decades. The Saville Inquiry's findings in 2010, which declared the victims innocent, marked a crucial moment in the community's quest for justice.</a:t>
            </a:r>
          </a:p>
          <a:p>
            <a:pPr algn="l">
              <a:buFont typeface="+mj-lt"/>
              <a:buAutoNum type="arabicPeriod"/>
            </a:pPr>
            <a:r>
              <a:rPr lang="en-GB" b="1" i="0" u="none" strike="noStrike" dirty="0">
                <a:solidFill>
                  <a:srgbClr val="374151"/>
                </a:solidFill>
                <a:effectLst/>
                <a:latin typeface="+mn-lt"/>
              </a:rPr>
              <a:t>Memorialization:</a:t>
            </a:r>
            <a:r>
              <a:rPr lang="en-GB" b="0" i="0" u="none" strike="noStrike" dirty="0">
                <a:solidFill>
                  <a:srgbClr val="374151"/>
                </a:solidFill>
                <a:effectLst/>
                <a:latin typeface="+mn-lt"/>
              </a:rPr>
              <a:t> The memory of Bloody Sunday has been preserved through various forms of memorialization, including commemorations, murals, and annual events to remember the victims.</a:t>
            </a:r>
          </a:p>
          <a:p>
            <a:pPr algn="l">
              <a:buFont typeface="+mj-lt"/>
              <a:buAutoNum type="arabicPeriod"/>
            </a:pPr>
            <a:r>
              <a:rPr lang="en-GB" b="1" i="0" u="none" strike="noStrike" dirty="0">
                <a:solidFill>
                  <a:srgbClr val="374151"/>
                </a:solidFill>
                <a:effectLst/>
                <a:latin typeface="+mn-lt"/>
              </a:rPr>
              <a:t>Symbol of Injustice:</a:t>
            </a:r>
            <a:r>
              <a:rPr lang="en-GB" b="0" i="0" u="none" strike="noStrike" dirty="0">
                <a:solidFill>
                  <a:srgbClr val="374151"/>
                </a:solidFill>
                <a:effectLst/>
                <a:latin typeface="+mn-lt"/>
              </a:rPr>
              <a:t> For many in the nationalist and republican communities, Bloody Sunday became a symbol of British oppression and injustice, strengthening their resolve in the face of political and social challenges.</a:t>
            </a:r>
          </a:p>
          <a:p>
            <a:pPr algn="l">
              <a:buFont typeface="+mj-lt"/>
              <a:buAutoNum type="arabicPeriod"/>
            </a:pPr>
            <a:r>
              <a:rPr lang="en-GB" b="1" i="0" u="none" strike="noStrike" dirty="0">
                <a:solidFill>
                  <a:srgbClr val="374151"/>
                </a:solidFill>
                <a:effectLst/>
                <a:latin typeface="+mn-lt"/>
              </a:rPr>
              <a:t>Complex Legacy:</a:t>
            </a:r>
            <a:r>
              <a:rPr lang="en-GB" b="0" i="0" u="none" strike="noStrike" dirty="0">
                <a:solidFill>
                  <a:srgbClr val="374151"/>
                </a:solidFill>
                <a:effectLst/>
                <a:latin typeface="+mn-lt"/>
              </a:rPr>
              <a:t> The legacy of Bloody Sunday is complex. While it contributed to a sense of victimization and alienation within the community, it also spurred activism, resilience, and a determination to see justice done.</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The effects of Bloody Sunday continue to shape the collective memory and narrative of the conflict in Northern Ireland. The incident remains a significant and emotionally charged chapter in the history of the region, highlighting the enduring impact of political violence on communities and the quest for truth and reconciliation</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13</a:t>
            </a:fld>
            <a:endParaRPr lang="en-US"/>
          </a:p>
        </p:txBody>
      </p:sp>
    </p:spTree>
    <p:extLst>
      <p:ext uri="{BB962C8B-B14F-4D97-AF65-F5344CB8AC3E}">
        <p14:creationId xmlns:p14="http://schemas.microsoft.com/office/powerpoint/2010/main" val="1892867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Troubles, a period of conflict in Northern Ireland that lasted from the late 1960s to the late 1990s, had devastating consequences for the region. The conflict resulted in loss of life, injuries, and significant social and economic costs. However, it is important to acknowledge that there were several significant successes in the efforts to bring about peace, reconciliation, and political progress in Northern Ireland. Some of the key successes include:</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Good Friday Agreement (Belfast Agreement) of 1998:</a:t>
            </a:r>
            <a:r>
              <a:rPr lang="en-GB" b="0" i="0" u="none" strike="noStrike" dirty="0">
                <a:solidFill>
                  <a:srgbClr val="374151"/>
                </a:solidFill>
                <a:effectLst/>
                <a:latin typeface="Söhne"/>
              </a:rPr>
              <a:t> The Good Friday Agreement is arguably the most significant success of the peace process. It established a framework for devolved government in Northern Ireland, addressing key issues like power-sharing, human rights, policing, and justice. The agreement provided a pathway to peace and helped end the violent conflict.</a:t>
            </a:r>
          </a:p>
          <a:p>
            <a:pPr algn="l">
              <a:buFont typeface="+mj-lt"/>
              <a:buAutoNum type="arabicPeriod"/>
            </a:pPr>
            <a:r>
              <a:rPr lang="en-GB" b="1" i="0" u="none" strike="noStrike" dirty="0">
                <a:solidFill>
                  <a:srgbClr val="374151"/>
                </a:solidFill>
                <a:effectLst/>
                <a:latin typeface="Söhne"/>
              </a:rPr>
              <a:t>Demilitarization:</a:t>
            </a:r>
            <a:r>
              <a:rPr lang="en-GB" b="0" i="0" u="none" strike="noStrike" dirty="0">
                <a:solidFill>
                  <a:srgbClr val="374151"/>
                </a:solidFill>
                <a:effectLst/>
                <a:latin typeface="Söhne"/>
              </a:rPr>
              <a:t> Over the years, there was a significant reduction in the military presence and checkpoints in Northern Ireland. The removal of military installations and a more visible police presence contributed to a sense of normalcy.</a:t>
            </a:r>
          </a:p>
          <a:p>
            <a:pPr algn="l">
              <a:buFont typeface="+mj-lt"/>
              <a:buAutoNum type="arabicPeriod"/>
            </a:pPr>
            <a:r>
              <a:rPr lang="en-GB" b="1" i="0" u="none" strike="noStrike" dirty="0">
                <a:solidFill>
                  <a:srgbClr val="374151"/>
                </a:solidFill>
                <a:effectLst/>
                <a:latin typeface="Söhne"/>
              </a:rPr>
              <a:t>Cessation of Violence:</a:t>
            </a:r>
            <a:r>
              <a:rPr lang="en-GB" b="0" i="0" u="none" strike="noStrike" dirty="0">
                <a:solidFill>
                  <a:srgbClr val="374151"/>
                </a:solidFill>
                <a:effectLst/>
                <a:latin typeface="Söhne"/>
              </a:rPr>
              <a:t> While the road to peace was long and challenging, paramilitary organizations like the Provisional Irish Republican Army (IRA) and loyalist groups eventually declared ceasefires. These declarations marked a significant reduction in violence.</a:t>
            </a:r>
          </a:p>
          <a:p>
            <a:pPr algn="l">
              <a:buFont typeface="+mj-lt"/>
              <a:buAutoNum type="arabicPeriod"/>
            </a:pPr>
            <a:r>
              <a:rPr lang="en-GB" b="1" i="0" u="none" strike="noStrike" dirty="0">
                <a:solidFill>
                  <a:srgbClr val="374151"/>
                </a:solidFill>
                <a:effectLst/>
                <a:latin typeface="Söhne"/>
              </a:rPr>
              <a:t>Paramilitary Disarmament:</a:t>
            </a:r>
            <a:r>
              <a:rPr lang="en-GB" b="0" i="0" u="none" strike="noStrike" dirty="0">
                <a:solidFill>
                  <a:srgbClr val="374151"/>
                </a:solidFill>
                <a:effectLst/>
                <a:latin typeface="Söhne"/>
              </a:rPr>
              <a:t> The decommissioning of paramilitary weapons was a crucial step in the peace process. It demonstrated the commitment of various groups to a peaceful resolution.</a:t>
            </a:r>
          </a:p>
          <a:p>
            <a:pPr algn="l">
              <a:buFont typeface="+mj-lt"/>
              <a:buAutoNum type="arabicPeriod"/>
            </a:pPr>
            <a:r>
              <a:rPr lang="en-GB" b="1" i="0" u="none" strike="noStrike" dirty="0">
                <a:solidFill>
                  <a:srgbClr val="374151"/>
                </a:solidFill>
                <a:effectLst/>
                <a:latin typeface="Söhne"/>
              </a:rPr>
              <a:t>Economic Growth:</a:t>
            </a:r>
            <a:r>
              <a:rPr lang="en-GB" b="0" i="0" u="none" strike="noStrike" dirty="0">
                <a:solidFill>
                  <a:srgbClr val="374151"/>
                </a:solidFill>
                <a:effectLst/>
                <a:latin typeface="Söhne"/>
              </a:rPr>
              <a:t> Northern Ireland experienced economic growth and investment as the peace process took hold. The improvement in security conditions and political stability attracted businesses and investors.</a:t>
            </a:r>
          </a:p>
          <a:p>
            <a:pPr algn="l">
              <a:buFont typeface="+mj-lt"/>
              <a:buAutoNum type="arabicPeriod"/>
            </a:pPr>
            <a:r>
              <a:rPr lang="en-GB" b="1" i="0" u="none" strike="noStrike" dirty="0">
                <a:solidFill>
                  <a:srgbClr val="374151"/>
                </a:solidFill>
                <a:effectLst/>
                <a:latin typeface="Söhne"/>
              </a:rPr>
              <a:t>Reconciliation Initiatives:</a:t>
            </a:r>
            <a:r>
              <a:rPr lang="en-GB" b="0" i="0" u="none" strike="noStrike" dirty="0">
                <a:solidFill>
                  <a:srgbClr val="374151"/>
                </a:solidFill>
                <a:effectLst/>
                <a:latin typeface="Söhne"/>
              </a:rPr>
              <a:t> Various initiatives aimed at promoting reconciliation and building relationships between communities were undertaken. These efforts included cross-community projects, dialogue, and cultural exchanges.</a:t>
            </a:r>
          </a:p>
          <a:p>
            <a:pPr algn="l">
              <a:buFont typeface="+mj-lt"/>
              <a:buAutoNum type="arabicPeriod"/>
            </a:pPr>
            <a:r>
              <a:rPr lang="en-GB" b="1" i="0" u="none" strike="noStrike" dirty="0">
                <a:solidFill>
                  <a:srgbClr val="374151"/>
                </a:solidFill>
                <a:effectLst/>
                <a:latin typeface="Söhne"/>
              </a:rPr>
              <a:t>Devolved Government:</a:t>
            </a:r>
            <a:r>
              <a:rPr lang="en-GB" b="0" i="0" u="none" strike="noStrike" dirty="0">
                <a:solidFill>
                  <a:srgbClr val="374151"/>
                </a:solidFill>
                <a:effectLst/>
                <a:latin typeface="Söhne"/>
              </a:rPr>
              <a:t> The establishment of the Northern Ireland Assembly and the Executive following the Good Friday Agreement allowed for self-governance and power-sharing between unionist and nationalist parties.</a:t>
            </a:r>
          </a:p>
          <a:p>
            <a:pPr algn="l">
              <a:buFont typeface="+mj-lt"/>
              <a:buAutoNum type="arabicPeriod"/>
            </a:pPr>
            <a:r>
              <a:rPr lang="en-GB" b="1" i="0" u="none" strike="noStrike" dirty="0">
                <a:solidFill>
                  <a:srgbClr val="374151"/>
                </a:solidFill>
                <a:effectLst/>
                <a:latin typeface="Söhne"/>
              </a:rPr>
              <a:t>Human Rights Protections:</a:t>
            </a:r>
            <a:r>
              <a:rPr lang="en-GB" b="0" i="0" u="none" strike="noStrike" dirty="0">
                <a:solidFill>
                  <a:srgbClr val="374151"/>
                </a:solidFill>
                <a:effectLst/>
                <a:latin typeface="Söhne"/>
              </a:rPr>
              <a:t> The peace process led to improvements in human rights and civil liberties in Northern Ireland. Key human rights issues were addressed in the Good Friday Agreement.</a:t>
            </a:r>
          </a:p>
          <a:p>
            <a:pPr algn="l">
              <a:buFont typeface="+mj-lt"/>
              <a:buAutoNum type="arabicPeriod"/>
            </a:pPr>
            <a:r>
              <a:rPr lang="en-GB" b="1" i="0" u="none" strike="noStrike" dirty="0">
                <a:solidFill>
                  <a:srgbClr val="374151"/>
                </a:solidFill>
                <a:effectLst/>
                <a:latin typeface="Söhne"/>
              </a:rPr>
              <a:t>Cross-Border Cooperation:</a:t>
            </a:r>
            <a:r>
              <a:rPr lang="en-GB" b="0" i="0" u="none" strike="noStrike" dirty="0">
                <a:solidFill>
                  <a:srgbClr val="374151"/>
                </a:solidFill>
                <a:effectLst/>
                <a:latin typeface="Söhne"/>
              </a:rPr>
              <a:t> The peace process facilitated cooperation and communication between Northern Ireland and the Republic of Ireland, helping to strengthen relations and mutual understanding.</a:t>
            </a:r>
          </a:p>
          <a:p>
            <a:pPr algn="l">
              <a:buFont typeface="+mj-lt"/>
              <a:buAutoNum type="arabicPeriod"/>
            </a:pPr>
            <a:r>
              <a:rPr lang="en-GB" b="1" i="0" u="none" strike="noStrike" dirty="0">
                <a:solidFill>
                  <a:srgbClr val="374151"/>
                </a:solidFill>
                <a:effectLst/>
                <a:latin typeface="Söhne"/>
              </a:rPr>
              <a:t>End of Internment:</a:t>
            </a:r>
            <a:r>
              <a:rPr lang="en-GB" b="0" i="0" u="none" strike="noStrike" dirty="0">
                <a:solidFill>
                  <a:srgbClr val="374151"/>
                </a:solidFill>
                <a:effectLst/>
                <a:latin typeface="Söhne"/>
              </a:rPr>
              <a:t> The policy of internment without trial, which had been a major grievance in the early years of the Troubles, came to an end.</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While the Troubles had devastating consequences, these successes demonstrate that political and social progress was possible. The path to peace and reconciliation in Northern Ireland was long and challenging, and it required the efforts of many individuals, political leaders, and international stakeholders. The achievements in Northern Ireland serve as a hopeful example of how conflicts can be resolved through dialogue, negotiation, and compromise.</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14</a:t>
            </a:fld>
            <a:endParaRPr lang="en-US"/>
          </a:p>
        </p:txBody>
      </p:sp>
    </p:spTree>
    <p:extLst>
      <p:ext uri="{BB962C8B-B14F-4D97-AF65-F5344CB8AC3E}">
        <p14:creationId xmlns:p14="http://schemas.microsoft.com/office/powerpoint/2010/main" val="36522999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15</a:t>
            </a:fld>
            <a:endParaRPr lang="en-US"/>
          </a:p>
        </p:txBody>
      </p:sp>
    </p:spTree>
    <p:extLst>
      <p:ext uri="{BB962C8B-B14F-4D97-AF65-F5344CB8AC3E}">
        <p14:creationId xmlns:p14="http://schemas.microsoft.com/office/powerpoint/2010/main" val="466230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16</a:t>
            </a:fld>
            <a:endParaRPr lang="en-US"/>
          </a:p>
        </p:txBody>
      </p:sp>
    </p:spTree>
    <p:extLst>
      <p:ext uri="{BB962C8B-B14F-4D97-AF65-F5344CB8AC3E}">
        <p14:creationId xmlns:p14="http://schemas.microsoft.com/office/powerpoint/2010/main" val="851213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The "Scotland Yard Anti-Terrorist Branch" refers to a specialized unit within the Metropolitan Police Service (MPS) in London, also known as New Scotland Yard. This branch was historically responsible for counter-terrorism and investigating terrorist threats and incidents in the United Kingdom, particularly in the London area.</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MI5, officially known as the Security Service, is the United Kingdom's domestic counter-intelligence and security agency. MI5's primary responsibility is to protect the UK from security threats, including terrorism. They are involved in intelligence gathering, analysis, and the protection of national security.</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MPSB likely refers to the Metropolitan Police Service's Specialist Firearms Command, which is responsible for armed policing and responding to various high-risk situations, including counter-terrorism operations.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The partnership between the Anti-Terrorist Branch (ATB) and MI5, supported by the Metropolitan Police Specialist Firearms Command (MPSB), represents a coordinated approach to counter-terrorism efforts. MI5 provides intelligence and counter-terrorism expertise, while the ATB and MPSB work to implement and respond to these intelligence insights in the field, ensuring the safety and security of the public in London and the wider UK. This partnership is crucial in addressing the evolving threat of terrorism and ensuring the protection of the nation.</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17</a:t>
            </a:fld>
            <a:endParaRPr lang="en-US"/>
          </a:p>
        </p:txBody>
      </p:sp>
    </p:spTree>
    <p:extLst>
      <p:ext uri="{BB962C8B-B14F-4D97-AF65-F5344CB8AC3E}">
        <p14:creationId xmlns:p14="http://schemas.microsoft.com/office/powerpoint/2010/main" val="2867183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18</a:t>
            </a:fld>
            <a:endParaRPr lang="en-US"/>
          </a:p>
        </p:txBody>
      </p:sp>
    </p:spTree>
    <p:extLst>
      <p:ext uri="{BB962C8B-B14F-4D97-AF65-F5344CB8AC3E}">
        <p14:creationId xmlns:p14="http://schemas.microsoft.com/office/powerpoint/2010/main" val="35680410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RIRA stands for the "Real Irish Republican Army." It is a dissident republican paramilitary organization that emerged in the late 20th century in Northern Ireland and the Republic of Ireland. The RIRA is one of several splinter groups that broke away from the Provisional Irish Republican Army (IRA) in the late 1990s due to disagreements over the peace process.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RIRA was formed in 1997 and has been responsible for several violent incidents and attacks in its efforts to oppose the peace process in Northern Ireland and advocate for a united Ireland. The group has been involved in bombings, shootings, and other forms of violence, primarily targeting security forces and symbols of the British state.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RIRA is considered a terrorist organization, and its activities have been widely condemned by political leaders and peace advocates. It is distinct from the original IRA, which declared a ceasefire in the 1990s and eventually decommissioned its weapons as part of the peace process. The RIRA is one of the factions that rejected the ceasefire and continued to engage in paramilitary activities.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19</a:t>
            </a:fld>
            <a:endParaRPr lang="en-US"/>
          </a:p>
        </p:txBody>
      </p:sp>
    </p:spTree>
    <p:extLst>
      <p:ext uri="{BB962C8B-B14F-4D97-AF65-F5344CB8AC3E}">
        <p14:creationId xmlns:p14="http://schemas.microsoft.com/office/powerpoint/2010/main" val="4254856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The contemporary wave of Islamism refers to the political and ideological movements within the Muslim world that advocate for the establishment of Islamic governance, often based on a strict interpretation of Islamic law, known as Sharia. This wave has been particularly prominent in the late 20th and early 21st centuries and has had a significant impact on politics and society in many predominantly Muslim countries.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Political Activism:</a:t>
            </a:r>
            <a:r>
              <a:rPr lang="en-GB" b="0" i="0" u="none" strike="noStrike" dirty="0">
                <a:solidFill>
                  <a:srgbClr val="374151"/>
                </a:solidFill>
                <a:effectLst/>
                <a:latin typeface="Calibri" panose="020F0502020204030204" pitchFamily="34" charset="0"/>
                <a:cs typeface="Calibri" panose="020F0502020204030204" pitchFamily="34" charset="0"/>
              </a:rPr>
              <a:t> Islamist movements have become politically active in many countries, participating in elections, forming political parties, and advocating for Islamic principles to be incorporated into the legal and political systems.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Diverse Ideological Trends:</a:t>
            </a:r>
            <a:r>
              <a:rPr lang="en-GB" b="0" i="0" u="none" strike="noStrike" dirty="0">
                <a:solidFill>
                  <a:srgbClr val="374151"/>
                </a:solidFill>
                <a:effectLst/>
                <a:latin typeface="Calibri" panose="020F0502020204030204" pitchFamily="34" charset="0"/>
                <a:cs typeface="Calibri" panose="020F0502020204030204" pitchFamily="34" charset="0"/>
              </a:rPr>
              <a:t> The Islamist movement is not monolithic, and there is a wide range of ideological perspectives within it. Some Islamist groups are more moderate and advocate for a peaceful, democratic approach, while others are more radical and may support violent means to achieve their goals.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Challenges to Secularism:</a:t>
            </a:r>
            <a:r>
              <a:rPr lang="en-GB" b="0" i="0" u="none" strike="noStrike" dirty="0">
                <a:solidFill>
                  <a:srgbClr val="374151"/>
                </a:solidFill>
                <a:effectLst/>
                <a:latin typeface="Calibri" panose="020F0502020204030204" pitchFamily="34" charset="0"/>
                <a:cs typeface="Calibri" panose="020F0502020204030204" pitchFamily="34" charset="0"/>
              </a:rPr>
              <a:t> Islamism often challenges the secular nature of government in countries where it gains influence. Islamists may seek to implement Sharia law, which can raise questions about the separation of religion and state.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Social Conservatism:</a:t>
            </a:r>
            <a:r>
              <a:rPr lang="en-GB" b="0" i="0" u="none" strike="noStrike" dirty="0">
                <a:solidFill>
                  <a:srgbClr val="374151"/>
                </a:solidFill>
                <a:effectLst/>
                <a:latin typeface="Calibri" panose="020F0502020204030204" pitchFamily="34" charset="0"/>
                <a:cs typeface="Calibri" panose="020F0502020204030204" pitchFamily="34" charset="0"/>
              </a:rPr>
              <a:t> Many Islamist movements promote conservative social values and advocate for restrictions on issues such as women's rights, freedom of expression, and personal behaviour.</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Role of Religion in Politics:</a:t>
            </a:r>
            <a:r>
              <a:rPr lang="en-GB" b="0" i="0" u="none" strike="noStrike" dirty="0">
                <a:solidFill>
                  <a:srgbClr val="374151"/>
                </a:solidFill>
                <a:effectLst/>
                <a:latin typeface="Calibri" panose="020F0502020204030204" pitchFamily="34" charset="0"/>
                <a:cs typeface="Calibri" panose="020F0502020204030204" pitchFamily="34" charset="0"/>
              </a:rPr>
              <a:t> Islamism emphasizes the role of religion in the public sphere and seeks to apply Islamic principles to various aspects of governance and society.</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Anti-Western Sentiment:</a:t>
            </a:r>
            <a:r>
              <a:rPr lang="en-GB" b="0" i="0" u="none" strike="noStrike" dirty="0">
                <a:solidFill>
                  <a:srgbClr val="374151"/>
                </a:solidFill>
                <a:effectLst/>
                <a:latin typeface="Calibri" panose="020F0502020204030204" pitchFamily="34" charset="0"/>
                <a:cs typeface="Calibri" panose="020F0502020204030204" pitchFamily="34" charset="0"/>
              </a:rPr>
              <a:t> Some Islamist movements are critical of Western influence in Muslim-majority countries and may express anti-Western sentiment.</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Terrorism and Extremism:</a:t>
            </a:r>
            <a:r>
              <a:rPr lang="en-GB" b="0" i="0" u="none" strike="noStrike" dirty="0">
                <a:solidFill>
                  <a:srgbClr val="374151"/>
                </a:solidFill>
                <a:effectLst/>
                <a:latin typeface="Calibri" panose="020F0502020204030204" pitchFamily="34" charset="0"/>
                <a:cs typeface="Calibri" panose="020F0502020204030204" pitchFamily="34" charset="0"/>
              </a:rPr>
              <a:t> A minority of Islamist groups, often referred to as jihadist or extremist, advocate for violence and terrorism as a means to achieve their goals. These groups have been responsible for a number of high-profile terrorist attacks.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Peaceful Activism:</a:t>
            </a:r>
            <a:r>
              <a:rPr lang="en-GB" b="0" i="0" u="none" strike="noStrike" dirty="0">
                <a:solidFill>
                  <a:srgbClr val="374151"/>
                </a:solidFill>
                <a:effectLst/>
                <a:latin typeface="Calibri" panose="020F0502020204030204" pitchFamily="34" charset="0"/>
                <a:cs typeface="Calibri" panose="020F0502020204030204" pitchFamily="34" charset="0"/>
              </a:rPr>
              <a:t> Many Islamists engage in peaceful political activism and participate in democratic processes. Islamist parties have won elections and held positions of power in countries such as Turkey, Egypt, and Tunisia.</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Regional Variations:</a:t>
            </a:r>
            <a:r>
              <a:rPr lang="en-GB" b="0" i="0" u="none" strike="noStrike" dirty="0">
                <a:solidFill>
                  <a:srgbClr val="374151"/>
                </a:solidFill>
                <a:effectLst/>
                <a:latin typeface="Calibri" panose="020F0502020204030204" pitchFamily="34" charset="0"/>
                <a:cs typeface="Calibri" panose="020F0502020204030204" pitchFamily="34" charset="0"/>
              </a:rPr>
              <a:t> The manifestation of Islamism varies from one region to another. For example, the Muslim Brotherhood in Egypt has a different approach and history than the Taliban in Afghanistan.</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Government Responses:</a:t>
            </a:r>
            <a:r>
              <a:rPr lang="en-GB" b="0" i="0" u="none" strike="noStrike" dirty="0">
                <a:solidFill>
                  <a:srgbClr val="374151"/>
                </a:solidFill>
                <a:effectLst/>
                <a:latin typeface="Calibri" panose="020F0502020204030204" pitchFamily="34" charset="0"/>
                <a:cs typeface="Calibri" panose="020F0502020204030204" pitchFamily="34" charset="0"/>
              </a:rPr>
              <a:t> Governments in Muslim-majority countries often have complex relationships with Islamist movements. They may respond with repression or seek to engage in dialogue and cooperation, depending on the specific group and its objectives.</a:t>
            </a:r>
          </a:p>
          <a:p>
            <a:pPr algn="l">
              <a:buFont typeface="+mj-lt"/>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The contemporary wave of Islamism is a multifaceted and dynamic phenomenon that reflects the diversity of perspectives within the Muslim world. It has had a significant impact on regional and global politics and continues to shape the social and political landscapes in many countries.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20</a:t>
            </a:fld>
            <a:endParaRPr lang="en-US"/>
          </a:p>
        </p:txBody>
      </p:sp>
    </p:spTree>
    <p:extLst>
      <p:ext uri="{BB962C8B-B14F-4D97-AF65-F5344CB8AC3E}">
        <p14:creationId xmlns:p14="http://schemas.microsoft.com/office/powerpoint/2010/main" val="28206916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Al-Qaeda, meaning "The Base" in Arabic, is a transnational extremist organization that emerged in the late 20th century. Its birth and development can be traced to a series of key events and ideological influences: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marL="228600" indent="-228600" algn="l">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Soviet-Afghan War (1979-1989):</a:t>
            </a:r>
            <a:r>
              <a:rPr lang="en-GB" b="0" i="0" u="none" strike="noStrike" dirty="0">
                <a:solidFill>
                  <a:srgbClr val="374151"/>
                </a:solidFill>
                <a:effectLst/>
                <a:latin typeface="Calibri" panose="020F0502020204030204" pitchFamily="34" charset="0"/>
                <a:cs typeface="Calibri" panose="020F0502020204030204" pitchFamily="34" charset="0"/>
              </a:rPr>
              <a:t> The origins of Al-Qaeda can be linked to the Soviet-Afghan War. During the 1980s, the Soviet Union invaded Afghanistan, leading to a resistance movement by Afghan mujahideen (holy warriors) with support from various countries, including the United States and Saudi Arabia. Many Arab volunteers, including Osama bin Laden, went to Afghanistan to join the fight against the Soviets. This experience served as a catalyst for the formation of Al-Qaeda.</a:t>
            </a:r>
          </a:p>
          <a:p>
            <a:pPr marL="228600" indent="-228600" algn="l">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1" i="0" u="none" strike="noStrike" dirty="0">
                <a:solidFill>
                  <a:srgbClr val="374151"/>
                </a:solidFill>
                <a:effectLst/>
                <a:latin typeface="Calibri" panose="020F0502020204030204" pitchFamily="34" charset="0"/>
                <a:cs typeface="Calibri" panose="020F0502020204030204" pitchFamily="34" charset="0"/>
              </a:rPr>
              <a:t>2. Osama bin Laden:</a:t>
            </a:r>
            <a:r>
              <a:rPr lang="en-GB" b="0" i="0" u="none" strike="noStrike" dirty="0">
                <a:solidFill>
                  <a:srgbClr val="374151"/>
                </a:solidFill>
                <a:effectLst/>
                <a:latin typeface="Calibri" panose="020F0502020204030204" pitchFamily="34" charset="0"/>
                <a:cs typeface="Calibri" panose="020F0502020204030204" pitchFamily="34" charset="0"/>
              </a:rPr>
              <a:t> Osama bin Laden, a wealthy Saudi Arabian, played a central role in the formation of Al-Qaeda. He was a key figure in the Arab volunteer efforts in Afghanistan and used his family's wealth to fund the mujahideen. Bin Laden's experiences in Afghanistan, his radicalization, and his desire to create a pan-Islamic militant group contributed to Al-Qaeda's birth.</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1" i="0" u="none" strike="noStrike" dirty="0">
                <a:solidFill>
                  <a:srgbClr val="374151"/>
                </a:solidFill>
                <a:effectLst/>
                <a:latin typeface="Calibri" panose="020F0502020204030204" pitchFamily="34" charset="0"/>
                <a:cs typeface="Calibri" panose="020F0502020204030204" pitchFamily="34" charset="0"/>
              </a:rPr>
              <a:t>3. Formation of Al-Qaeda:</a:t>
            </a:r>
            <a:r>
              <a:rPr lang="en-GB" b="0" i="0" u="none" strike="noStrike" dirty="0">
                <a:solidFill>
                  <a:srgbClr val="374151"/>
                </a:solidFill>
                <a:effectLst/>
                <a:latin typeface="Calibri" panose="020F0502020204030204" pitchFamily="34" charset="0"/>
                <a:cs typeface="Calibri" panose="020F0502020204030204" pitchFamily="34" charset="0"/>
              </a:rPr>
              <a:t> Al-Qaeda was officially founded by Osama bin Laden in 1988, with the goal of establishing a network of like-minded jihadist groups to promote Islamist extremism and carry out attacks against perceived enemies of Islam. Its primary objective was to expel foreign forces from Muslim-majority countries and establish Islamic states governed by strict interpretations of Sharia law.</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1" i="0" u="none" strike="noStrike" dirty="0">
                <a:solidFill>
                  <a:srgbClr val="374151"/>
                </a:solidFill>
                <a:effectLst/>
                <a:latin typeface="Calibri" panose="020F0502020204030204" pitchFamily="34" charset="0"/>
                <a:cs typeface="Calibri" panose="020F0502020204030204" pitchFamily="34" charset="0"/>
              </a:rPr>
              <a:t>4. Ideology and Goals:</a:t>
            </a:r>
            <a:r>
              <a:rPr lang="en-GB" b="0" i="0" u="none" strike="noStrike" dirty="0">
                <a:solidFill>
                  <a:srgbClr val="374151"/>
                </a:solidFill>
                <a:effectLst/>
                <a:latin typeface="Calibri" panose="020F0502020204030204" pitchFamily="34" charset="0"/>
                <a:cs typeface="Calibri" panose="020F0502020204030204" pitchFamily="34" charset="0"/>
              </a:rPr>
              <a:t> Al-Qaeda's ideology is rooted in extremist interpretations of Islam. It sought to create a global jihadist movement that transcended national borders, aiming to unite Muslims under a single banner to combat perceived Western aggression and influence in Muslim-majority countries. It advocated for the overthrow of "apostate" governments in the Muslim world.</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1" i="0" u="none" strike="noStrike" dirty="0">
                <a:solidFill>
                  <a:srgbClr val="374151"/>
                </a:solidFill>
                <a:effectLst/>
                <a:latin typeface="Calibri" panose="020F0502020204030204" pitchFamily="34" charset="0"/>
                <a:cs typeface="Calibri" panose="020F0502020204030204" pitchFamily="34" charset="0"/>
              </a:rPr>
              <a:t>5. Early Attacks:</a:t>
            </a:r>
            <a:r>
              <a:rPr lang="en-GB" b="0" i="0" u="none" strike="noStrike" dirty="0">
                <a:solidFill>
                  <a:srgbClr val="374151"/>
                </a:solidFill>
                <a:effectLst/>
                <a:latin typeface="Calibri" panose="020F0502020204030204" pitchFamily="34" charset="0"/>
                <a:cs typeface="Calibri" panose="020F0502020204030204" pitchFamily="34" charset="0"/>
              </a:rPr>
              <a:t> Al-Qaeda gained international notoriety in the early 1990s with a series of high-profile attacks. Notable incidents include the 1993 World Trade </a:t>
            </a:r>
            <a:r>
              <a:rPr lang="en-GB" b="0" i="0" u="none" strike="noStrike" dirty="0" err="1">
                <a:solidFill>
                  <a:srgbClr val="374151"/>
                </a:solidFill>
                <a:effectLst/>
                <a:latin typeface="Calibri" panose="020F0502020204030204" pitchFamily="34" charset="0"/>
                <a:cs typeface="Calibri" panose="020F0502020204030204" pitchFamily="34" charset="0"/>
              </a:rPr>
              <a:t>Center</a:t>
            </a:r>
            <a:r>
              <a:rPr lang="en-GB" b="0" i="0" u="none" strike="noStrike" dirty="0">
                <a:solidFill>
                  <a:srgbClr val="374151"/>
                </a:solidFill>
                <a:effectLst/>
                <a:latin typeface="Calibri" panose="020F0502020204030204" pitchFamily="34" charset="0"/>
                <a:cs typeface="Calibri" panose="020F0502020204030204" pitchFamily="34" charset="0"/>
              </a:rPr>
              <a:t> bombing in New York City and the 1998 U.S. embassy bombings in Kenya and Tanzania. These attacks </a:t>
            </a:r>
            <a:r>
              <a:rPr lang="en-GB" b="0" i="0" u="none" strike="noStrike" dirty="0" err="1">
                <a:solidFill>
                  <a:srgbClr val="374151"/>
                </a:solidFill>
                <a:effectLst/>
                <a:latin typeface="Calibri" panose="020F0502020204030204" pitchFamily="34" charset="0"/>
                <a:cs typeface="Calibri" panose="020F0502020204030204" pitchFamily="34" charset="0"/>
              </a:rPr>
              <a:t>signaled</a:t>
            </a:r>
            <a:r>
              <a:rPr lang="en-GB" b="0" i="0" u="none" strike="noStrike" dirty="0">
                <a:solidFill>
                  <a:srgbClr val="374151"/>
                </a:solidFill>
                <a:effectLst/>
                <a:latin typeface="Calibri" panose="020F0502020204030204" pitchFamily="34" charset="0"/>
                <a:cs typeface="Calibri" panose="020F0502020204030204" pitchFamily="34" charset="0"/>
              </a:rPr>
              <a:t> Al-Qaeda's willingness to target the United States and its interests.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1" i="0" u="none" strike="noStrike" dirty="0">
                <a:solidFill>
                  <a:srgbClr val="374151"/>
                </a:solidFill>
                <a:effectLst/>
                <a:latin typeface="Calibri" panose="020F0502020204030204" pitchFamily="34" charset="0"/>
                <a:cs typeface="Calibri" panose="020F0502020204030204" pitchFamily="34" charset="0"/>
              </a:rPr>
              <a:t>6. September 11, 2001:</a:t>
            </a:r>
            <a:r>
              <a:rPr lang="en-GB" b="0" i="0" u="none" strike="noStrike" dirty="0">
                <a:solidFill>
                  <a:srgbClr val="374151"/>
                </a:solidFill>
                <a:effectLst/>
                <a:latin typeface="Calibri" panose="020F0502020204030204" pitchFamily="34" charset="0"/>
                <a:cs typeface="Calibri" panose="020F0502020204030204" pitchFamily="34" charset="0"/>
              </a:rPr>
              <a:t> The most infamous and deadly act attributed to Al-Qaeda was the terrorist attacks on September 11, 2001. Nineteen hijackers, under the leadership of Osama bin Laden, carried out coordinated suicide plane attacks on the World Trade </a:t>
            </a:r>
            <a:r>
              <a:rPr lang="en-GB" b="0" i="0" u="none" strike="noStrike" dirty="0" err="1">
                <a:solidFill>
                  <a:srgbClr val="374151"/>
                </a:solidFill>
                <a:effectLst/>
                <a:latin typeface="Calibri" panose="020F0502020204030204" pitchFamily="34" charset="0"/>
                <a:cs typeface="Calibri" panose="020F0502020204030204" pitchFamily="34" charset="0"/>
              </a:rPr>
              <a:t>Center</a:t>
            </a:r>
            <a:r>
              <a:rPr lang="en-GB" b="0" i="0" u="none" strike="noStrike" dirty="0">
                <a:solidFill>
                  <a:srgbClr val="374151"/>
                </a:solidFill>
                <a:effectLst/>
                <a:latin typeface="Calibri" panose="020F0502020204030204" pitchFamily="34" charset="0"/>
                <a:cs typeface="Calibri" panose="020F0502020204030204" pitchFamily="34" charset="0"/>
              </a:rPr>
              <a:t> in New York City and the Pentagon in Washington, D.C. These attacks led to the deaths of nearly 3,000 people and marked a turning point in global counterterrorism efforts.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After the 9/11 attacks, the United States, along with its allies, launched a global campaign against Al-Qaeda, resulting in the removal of the Taliban regime in Afghanistan, which had provided safe haven to the group. Al-Qaeda's leadership faced significant setbacks, and Osama bin Laden was eventually located and killed by U.S. forces in Pakistan in 2011.</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While the core leadership of Al-Qaeda has been disrupted, the organization has evolved and inspired or directed other Islamist extremist groups. It continues to pose a threat, and its ideology remains a driver for acts of terrorism around the world.</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21</a:t>
            </a:fld>
            <a:endParaRPr lang="en-US"/>
          </a:p>
        </p:txBody>
      </p:sp>
    </p:spTree>
    <p:extLst>
      <p:ext uri="{BB962C8B-B14F-4D97-AF65-F5344CB8AC3E}">
        <p14:creationId xmlns:p14="http://schemas.microsoft.com/office/powerpoint/2010/main" val="2192368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22</a:t>
            </a:fld>
            <a:endParaRPr lang="en-US"/>
          </a:p>
        </p:txBody>
      </p:sp>
    </p:spTree>
    <p:extLst>
      <p:ext uri="{BB962C8B-B14F-4D97-AF65-F5344CB8AC3E}">
        <p14:creationId xmlns:p14="http://schemas.microsoft.com/office/powerpoint/2010/main" val="32965601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23</a:t>
            </a:fld>
            <a:endParaRPr lang="en-US"/>
          </a:p>
        </p:txBody>
      </p:sp>
    </p:spTree>
    <p:extLst>
      <p:ext uri="{BB962C8B-B14F-4D97-AF65-F5344CB8AC3E}">
        <p14:creationId xmlns:p14="http://schemas.microsoft.com/office/powerpoint/2010/main" val="1103365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24</a:t>
            </a:fld>
            <a:endParaRPr lang="en-US"/>
          </a:p>
        </p:txBody>
      </p:sp>
    </p:spTree>
    <p:extLst>
      <p:ext uri="{BB962C8B-B14F-4D97-AF65-F5344CB8AC3E}">
        <p14:creationId xmlns:p14="http://schemas.microsoft.com/office/powerpoint/2010/main" val="13295431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25</a:t>
            </a:fld>
            <a:endParaRPr lang="en-US"/>
          </a:p>
        </p:txBody>
      </p:sp>
    </p:spTree>
    <p:extLst>
      <p:ext uri="{BB962C8B-B14F-4D97-AF65-F5344CB8AC3E}">
        <p14:creationId xmlns:p14="http://schemas.microsoft.com/office/powerpoint/2010/main" val="374291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26</a:t>
            </a:fld>
            <a:endParaRPr lang="en-US"/>
          </a:p>
        </p:txBody>
      </p:sp>
    </p:spTree>
    <p:extLst>
      <p:ext uri="{BB962C8B-B14F-4D97-AF65-F5344CB8AC3E}">
        <p14:creationId xmlns:p14="http://schemas.microsoft.com/office/powerpoint/2010/main" val="27178568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27</a:t>
            </a:fld>
            <a:endParaRPr lang="en-US"/>
          </a:p>
        </p:txBody>
      </p:sp>
    </p:spTree>
    <p:extLst>
      <p:ext uri="{BB962C8B-B14F-4D97-AF65-F5344CB8AC3E}">
        <p14:creationId xmlns:p14="http://schemas.microsoft.com/office/powerpoint/2010/main" val="25788867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28</a:t>
            </a:fld>
            <a:endParaRPr lang="en-US"/>
          </a:p>
        </p:txBody>
      </p:sp>
    </p:spTree>
    <p:extLst>
      <p:ext uri="{BB962C8B-B14F-4D97-AF65-F5344CB8AC3E}">
        <p14:creationId xmlns:p14="http://schemas.microsoft.com/office/powerpoint/2010/main" val="12430537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374151"/>
                </a:solidFill>
                <a:effectLst/>
                <a:latin typeface="Calibri" panose="020F0502020204030204" pitchFamily="34" charset="0"/>
                <a:cs typeface="Calibri" panose="020F0502020204030204" pitchFamily="34" charset="0"/>
              </a:rPr>
              <a:t>Counter-Terrorism Unit (CTU):</a:t>
            </a:r>
            <a:r>
              <a:rPr lang="en-GB" b="0" i="0" u="none" strike="noStrike" dirty="0">
                <a:solidFill>
                  <a:srgbClr val="374151"/>
                </a:solidFill>
                <a:effectLst/>
                <a:latin typeface="Calibri" panose="020F0502020204030204" pitchFamily="34" charset="0"/>
                <a:cs typeface="Calibri" panose="020F0502020204030204" pitchFamily="34" charset="0"/>
              </a:rPr>
              <a:t> In the context of law enforcement and security, CTU typically stands for Counter-Terrorism Unit. A Counter-Terrorism Unit is a specialized law enforcement or security agency responsible for preventing and responding to terrorist threats and acts of terrorism. These units are tasked with gathering intelligence, conducting operations, and coordinating efforts to counter terrorist activities.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Counter-Terrorism Intelligence Unit (CTIU):</a:t>
            </a:r>
            <a:r>
              <a:rPr lang="en-GB" b="0" i="0" u="none" strike="noStrike" dirty="0">
                <a:solidFill>
                  <a:srgbClr val="374151"/>
                </a:solidFill>
                <a:effectLst/>
                <a:latin typeface="Calibri" panose="020F0502020204030204" pitchFamily="34" charset="0"/>
                <a:cs typeface="Calibri" panose="020F0502020204030204" pitchFamily="34" charset="0"/>
              </a:rPr>
              <a:t> CTIU may also refer to a Counter-Terrorism Intelligence Unit. This would be a specialized division or unit within a law enforcement or intelligence agency that focuses on gathering and analysing intelligence related to terrorist threats and activities. CTIUs play a critical role in identifying and monitoring potential threats and sharing intelligence with relevant agencies.</a:t>
            </a:r>
          </a:p>
          <a:p>
            <a:pPr algn="l">
              <a:buFont typeface="+mj-lt"/>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The specific meaning of CTU and CTIU can vary based on the country, organization, or agency using these acronyms. They are typically part of broader efforts to address and counter the challenges posed by terrorism.</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29</a:t>
            </a:fld>
            <a:endParaRPr lang="en-US"/>
          </a:p>
        </p:txBody>
      </p:sp>
    </p:spTree>
    <p:extLst>
      <p:ext uri="{BB962C8B-B14F-4D97-AF65-F5344CB8AC3E}">
        <p14:creationId xmlns:p14="http://schemas.microsoft.com/office/powerpoint/2010/main" val="16040368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30</a:t>
            </a:fld>
            <a:endParaRPr lang="en-US"/>
          </a:p>
        </p:txBody>
      </p:sp>
    </p:spTree>
    <p:extLst>
      <p:ext uri="{BB962C8B-B14F-4D97-AF65-F5344CB8AC3E}">
        <p14:creationId xmlns:p14="http://schemas.microsoft.com/office/powerpoint/2010/main" val="35512913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374151"/>
                </a:solidFill>
                <a:effectLst/>
                <a:latin typeface="Söhne"/>
              </a:rPr>
              <a:t>The quote, "Few terrorist movements have lasted for long without a ‘supportive community’," is often attributed to Marc Sageman, a forensic psychiatrist, and former CIA officer. Sageman is known for his research and writing on terrorism and the social networks of terrorist organizations. This quote underscores the role of a supportive environment or community in the sustainability of terrorist movements. It suggests that terrorists often rely on sympathetic or supportive networks to recruit, plan, and carry out their activities. Sageman's work has contributed to the understanding of the social dynamics of terrorism and the importance of addressing these support networks in counterterrorism efforts.</a:t>
            </a:r>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32</a:t>
            </a:fld>
            <a:endParaRPr lang="en-US"/>
          </a:p>
        </p:txBody>
      </p:sp>
    </p:spTree>
    <p:extLst>
      <p:ext uri="{BB962C8B-B14F-4D97-AF65-F5344CB8AC3E}">
        <p14:creationId xmlns:p14="http://schemas.microsoft.com/office/powerpoint/2010/main" val="30578251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33</a:t>
            </a:fld>
            <a:endParaRPr lang="en-US"/>
          </a:p>
        </p:txBody>
      </p:sp>
    </p:spTree>
    <p:extLst>
      <p:ext uri="{BB962C8B-B14F-4D97-AF65-F5344CB8AC3E}">
        <p14:creationId xmlns:p14="http://schemas.microsoft.com/office/powerpoint/2010/main" val="20364968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34</a:t>
            </a:fld>
            <a:endParaRPr lang="en-US"/>
          </a:p>
        </p:txBody>
      </p:sp>
    </p:spTree>
    <p:extLst>
      <p:ext uri="{BB962C8B-B14F-4D97-AF65-F5344CB8AC3E}">
        <p14:creationId xmlns:p14="http://schemas.microsoft.com/office/powerpoint/2010/main" val="36611197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The United Kingdom has implemented various government responses to address the threat of terrorism over the years. These responses have evolved in response to changing security challenges and include legislative, law enforcement, and intelligence measures. Some key UK government responses to terrorism include:</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Prevent Strategy:</a:t>
            </a:r>
            <a:r>
              <a:rPr lang="en-GB" b="0" i="0" u="none" strike="noStrike" dirty="0">
                <a:solidFill>
                  <a:srgbClr val="374151"/>
                </a:solidFill>
                <a:effectLst/>
                <a:latin typeface="+mn-lt"/>
              </a:rPr>
              <a:t> The Prevent strategy is a key component of the UK's counter-terrorism efforts. It focuses on preventing individuals from becoming involved in terrorism or supporting extremist ideologies. Prevent includes initiatives to identify and support individuals at risk of radicalization, as well as addressing the root causes of extremism.</a:t>
            </a:r>
          </a:p>
          <a:p>
            <a:pPr algn="l">
              <a:buFont typeface="+mj-lt"/>
              <a:buAutoNum type="arabicPeriod"/>
            </a:pPr>
            <a:r>
              <a:rPr lang="en-GB" b="1" i="0" u="none" strike="noStrike" dirty="0">
                <a:solidFill>
                  <a:srgbClr val="374151"/>
                </a:solidFill>
                <a:effectLst/>
                <a:latin typeface="+mn-lt"/>
              </a:rPr>
              <a:t>Counter-Terrorism Legislation:</a:t>
            </a:r>
            <a:r>
              <a:rPr lang="en-GB" b="0" i="0" u="none" strike="noStrike" dirty="0">
                <a:solidFill>
                  <a:srgbClr val="374151"/>
                </a:solidFill>
                <a:effectLst/>
                <a:latin typeface="+mn-lt"/>
              </a:rPr>
              <a:t> The UK has enacted several pieces of counter-terrorism legislation to enhance law enforcement powers. Examples include the Terrorism Act 2000, the Anti-Terrorism, Crime, and Security Act 2001, the Terrorism Act 2006, and the Terrorism Act 2006. These laws provide authorities with the legal framework to investigate and prosecute terrorism-related offenses.</a:t>
            </a:r>
          </a:p>
          <a:p>
            <a:pPr algn="l">
              <a:buFont typeface="+mj-lt"/>
              <a:buAutoNum type="arabicPeriod"/>
            </a:pPr>
            <a:r>
              <a:rPr lang="en-GB" b="1" i="0" u="none" strike="noStrike" dirty="0">
                <a:solidFill>
                  <a:srgbClr val="374151"/>
                </a:solidFill>
                <a:effectLst/>
                <a:latin typeface="+mn-lt"/>
              </a:rPr>
              <a:t>Security and Intelligence Agencies:</a:t>
            </a:r>
            <a:r>
              <a:rPr lang="en-GB" b="0" i="0" u="none" strike="noStrike" dirty="0">
                <a:solidFill>
                  <a:srgbClr val="374151"/>
                </a:solidFill>
                <a:effectLst/>
                <a:latin typeface="+mn-lt"/>
              </a:rPr>
              <a:t> The UK's security and intelligence agencies, such as MI5 and MI6, play a vital role in counter-terrorism efforts. They are responsible for gathering intelligence, monitoring potential threats, and disrupting terrorist plots.</a:t>
            </a:r>
          </a:p>
          <a:p>
            <a:pPr algn="l">
              <a:buFont typeface="+mj-lt"/>
              <a:buAutoNum type="arabicPeriod"/>
            </a:pPr>
            <a:r>
              <a:rPr lang="en-GB" b="1" i="0" u="none" strike="noStrike" dirty="0">
                <a:solidFill>
                  <a:srgbClr val="374151"/>
                </a:solidFill>
                <a:effectLst/>
                <a:latin typeface="+mn-lt"/>
              </a:rPr>
              <a:t>Border Security:</a:t>
            </a:r>
            <a:r>
              <a:rPr lang="en-GB" b="0" i="0" u="none" strike="noStrike" dirty="0">
                <a:solidFill>
                  <a:srgbClr val="374151"/>
                </a:solidFill>
                <a:effectLst/>
                <a:latin typeface="+mn-lt"/>
              </a:rPr>
              <a:t> The UK has implemented border security measures to prevent the entry of individuals who may pose a threat to national security. These measures include watchlists and border control procedures.</a:t>
            </a:r>
          </a:p>
          <a:p>
            <a:pPr algn="l">
              <a:buFont typeface="+mj-lt"/>
              <a:buAutoNum type="arabicPeriod"/>
            </a:pPr>
            <a:r>
              <a:rPr lang="en-GB" b="1" i="0" u="none" strike="noStrike" dirty="0">
                <a:solidFill>
                  <a:srgbClr val="374151"/>
                </a:solidFill>
                <a:effectLst/>
                <a:latin typeface="+mn-lt"/>
              </a:rPr>
              <a:t>International Cooperation:</a:t>
            </a:r>
            <a:r>
              <a:rPr lang="en-GB" b="0" i="0" u="none" strike="noStrike" dirty="0">
                <a:solidFill>
                  <a:srgbClr val="374151"/>
                </a:solidFill>
                <a:effectLst/>
                <a:latin typeface="+mn-lt"/>
              </a:rPr>
              <a:t> The UK collaborates with international partners to combat global terrorism. It is a member of various international organizations and agreements, such as INTERPOL, Europol, and the United Nations, to share information and coordinate efforts to counter terrorism.</a:t>
            </a:r>
          </a:p>
          <a:p>
            <a:pPr algn="l">
              <a:buFont typeface="+mj-lt"/>
              <a:buAutoNum type="arabicPeriod"/>
            </a:pPr>
            <a:r>
              <a:rPr lang="en-GB" b="1" i="0" u="none" strike="noStrike" dirty="0">
                <a:solidFill>
                  <a:srgbClr val="374151"/>
                </a:solidFill>
                <a:effectLst/>
                <a:latin typeface="+mn-lt"/>
              </a:rPr>
              <a:t>Joint Terrorism Analysis Centre (JTAC):</a:t>
            </a:r>
            <a:r>
              <a:rPr lang="en-GB" b="0" i="0" u="none" strike="noStrike" dirty="0">
                <a:solidFill>
                  <a:srgbClr val="374151"/>
                </a:solidFill>
                <a:effectLst/>
                <a:latin typeface="+mn-lt"/>
              </a:rPr>
              <a:t> JTAC is a UK government agency that assesses the threat level posed by terrorism. It provides threat assessments to government agencies, law enforcement, and the public.</a:t>
            </a:r>
          </a:p>
          <a:p>
            <a:pPr algn="l">
              <a:buFont typeface="+mj-lt"/>
              <a:buAutoNum type="arabicPeriod"/>
            </a:pPr>
            <a:r>
              <a:rPr lang="en-GB" b="1" i="0" u="none" strike="noStrike" dirty="0">
                <a:solidFill>
                  <a:srgbClr val="374151"/>
                </a:solidFill>
                <a:effectLst/>
                <a:latin typeface="+mn-lt"/>
              </a:rPr>
              <a:t>Enhanced Policing:</a:t>
            </a:r>
            <a:r>
              <a:rPr lang="en-GB" b="0" i="0" u="none" strike="noStrike" dirty="0">
                <a:solidFill>
                  <a:srgbClr val="374151"/>
                </a:solidFill>
                <a:effectLst/>
                <a:latin typeface="+mn-lt"/>
              </a:rPr>
              <a:t> The UK has increased police resources and capabilities to respond to potential terrorist threats. Specialized counter-terrorism units, such as the Metropolitan Police's Counter Terrorism Command, have been established to investigate and prevent terrorist activities.</a:t>
            </a:r>
          </a:p>
          <a:p>
            <a:pPr algn="l">
              <a:buFont typeface="+mj-lt"/>
              <a:buAutoNum type="arabicPeriod"/>
            </a:pPr>
            <a:r>
              <a:rPr lang="en-GB" b="1" i="0" u="none" strike="noStrike" dirty="0">
                <a:solidFill>
                  <a:srgbClr val="374151"/>
                </a:solidFill>
                <a:effectLst/>
                <a:latin typeface="+mn-lt"/>
              </a:rPr>
              <a:t>Crisis Response:</a:t>
            </a:r>
            <a:r>
              <a:rPr lang="en-GB" b="0" i="0" u="none" strike="noStrike" dirty="0">
                <a:solidFill>
                  <a:srgbClr val="374151"/>
                </a:solidFill>
                <a:effectLst/>
                <a:latin typeface="+mn-lt"/>
              </a:rPr>
              <a:t> The government has established emergency response protocols to manage and respond to terrorist incidents, such as the COBRA (Cabinet Office Briefing Rooms) meetings.</a:t>
            </a:r>
          </a:p>
          <a:p>
            <a:pPr algn="l">
              <a:buFont typeface="+mj-lt"/>
              <a:buAutoNum type="arabicPeriod"/>
            </a:pPr>
            <a:r>
              <a:rPr lang="en-GB" b="1" i="0" u="none" strike="noStrike" dirty="0">
                <a:solidFill>
                  <a:srgbClr val="374151"/>
                </a:solidFill>
                <a:effectLst/>
                <a:latin typeface="+mn-lt"/>
              </a:rPr>
              <a:t>Public Awareness and Vigilance:</a:t>
            </a:r>
            <a:r>
              <a:rPr lang="en-GB" b="0" i="0" u="none" strike="noStrike" dirty="0">
                <a:solidFill>
                  <a:srgbClr val="374151"/>
                </a:solidFill>
                <a:effectLst/>
                <a:latin typeface="+mn-lt"/>
              </a:rPr>
              <a:t> The government encourages public awareness of the threat of terrorism and advises individuals to remain vigilant. The "See It, Say It, Sorted" campaign is an example of public awareness efforts.</a:t>
            </a:r>
          </a:p>
          <a:p>
            <a:pPr algn="l">
              <a:buFont typeface="+mj-lt"/>
              <a:buAutoNum type="arabicPeriod"/>
            </a:pPr>
            <a:r>
              <a:rPr lang="en-GB" b="1" i="0" u="none" strike="noStrike" dirty="0">
                <a:solidFill>
                  <a:srgbClr val="374151"/>
                </a:solidFill>
                <a:effectLst/>
                <a:latin typeface="+mn-lt"/>
              </a:rPr>
              <a:t>De-Radicalization and Rehabilitation Programs:</a:t>
            </a:r>
            <a:r>
              <a:rPr lang="en-GB" b="0" i="0" u="none" strike="noStrike" dirty="0">
                <a:solidFill>
                  <a:srgbClr val="374151"/>
                </a:solidFill>
                <a:effectLst/>
                <a:latin typeface="+mn-lt"/>
              </a:rPr>
              <a:t> The UK offers programs to support individuals who have been involved in extremist activities to disengage from terrorism and reintegrate into society.</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These responses reflect the UK's commitment to addressing the threat of terrorism through a multi-faceted approach that encompasses prevention, intelligence, law enforcement, border security, and international cooperation. The government continues to adapt its strategies and legislation to address evolving security challenges.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35</a:t>
            </a:fld>
            <a:endParaRPr lang="en-US"/>
          </a:p>
        </p:txBody>
      </p:sp>
    </p:spTree>
    <p:extLst>
      <p:ext uri="{BB962C8B-B14F-4D97-AF65-F5344CB8AC3E}">
        <p14:creationId xmlns:p14="http://schemas.microsoft.com/office/powerpoint/2010/main" val="2200625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The question of whether Muslims in Britain are viewed as the "new suspect community" in counter-terrorism efforts is a complex and debated issue. It is important to note that not all Muslims are treated as suspects, and it is a topic that involves various perspectives and experiences. </a:t>
            </a:r>
          </a:p>
          <a:p>
            <a:pPr algn="l"/>
            <a:endParaRPr lang="en-GB" b="0" i="0" u="none" strike="noStrike" dirty="0">
              <a:solidFill>
                <a:srgbClr val="374151"/>
              </a:solidFill>
              <a:effectLst/>
              <a:latin typeface="+mn-lt"/>
            </a:endParaRPr>
          </a:p>
          <a:p>
            <a:pPr algn="l"/>
            <a:r>
              <a:rPr lang="en-GB" b="1" i="0" u="none" strike="noStrike" dirty="0">
                <a:solidFill>
                  <a:srgbClr val="374151"/>
                </a:solidFill>
                <a:effectLst/>
                <a:latin typeface="+mn-lt"/>
              </a:rPr>
              <a:t>Diversity within the Muslim Community:</a:t>
            </a:r>
            <a:r>
              <a:rPr lang="en-GB" b="0" i="0" u="none" strike="noStrike" dirty="0">
                <a:solidFill>
                  <a:srgbClr val="374151"/>
                </a:solidFill>
                <a:effectLst/>
                <a:latin typeface="+mn-lt"/>
              </a:rPr>
              <a:t> The Muslim community in the UK is diverse and encompasses a wide range of ethnicities, backgrounds, and beliefs. It is essential to avoid generalizations and recognize that the vast majority of Muslims in the UK are law-abiding citizens who reject terrorism.</a:t>
            </a:r>
          </a:p>
          <a:p>
            <a:pPr algn="l">
              <a:buFont typeface="+mj-lt"/>
              <a:buAutoNum type="arabicPeriod"/>
            </a:pPr>
            <a:r>
              <a:rPr lang="en-GB" b="1" i="0" u="none" strike="noStrike" dirty="0">
                <a:solidFill>
                  <a:srgbClr val="374151"/>
                </a:solidFill>
                <a:effectLst/>
                <a:latin typeface="+mn-lt"/>
              </a:rPr>
              <a:t>Counter-Terrorism Measures:</a:t>
            </a:r>
            <a:r>
              <a:rPr lang="en-GB" b="0" i="0" u="none" strike="noStrike" dirty="0">
                <a:solidFill>
                  <a:srgbClr val="374151"/>
                </a:solidFill>
                <a:effectLst/>
                <a:latin typeface="+mn-lt"/>
              </a:rPr>
              <a:t> In the UK, counter-terrorism measures are based on intelligence and risk assessments rather than religious or ethnic profiling. Counter-terrorism efforts focus on preventing and responding to threats from various sources, not solely the Muslim community.</a:t>
            </a:r>
          </a:p>
          <a:p>
            <a:pPr algn="l">
              <a:buFont typeface="+mj-lt"/>
              <a:buAutoNum type="arabicPeriod"/>
            </a:pPr>
            <a:r>
              <a:rPr lang="en-GB" b="1" i="0" u="none" strike="noStrike" dirty="0">
                <a:solidFill>
                  <a:srgbClr val="374151"/>
                </a:solidFill>
                <a:effectLst/>
                <a:latin typeface="+mn-lt"/>
              </a:rPr>
              <a:t>Impact of Counter-Terrorism Policies:</a:t>
            </a:r>
            <a:r>
              <a:rPr lang="en-GB" b="0" i="0" u="none" strike="noStrike" dirty="0">
                <a:solidFill>
                  <a:srgbClr val="374151"/>
                </a:solidFill>
                <a:effectLst/>
                <a:latin typeface="+mn-lt"/>
              </a:rPr>
              <a:t> Some counter-terrorism policies and strategies, such as the Prevent strategy, have faced criticism for disproportionately affecting Muslim communities. Critics argue that these policies can stigmatize and alienate some members of the Muslim community.</a:t>
            </a:r>
          </a:p>
          <a:p>
            <a:pPr algn="l">
              <a:buFont typeface="+mj-lt"/>
              <a:buAutoNum type="arabicPeriod"/>
            </a:pPr>
            <a:r>
              <a:rPr lang="en-GB" b="1" i="0" u="none" strike="noStrike" dirty="0">
                <a:solidFill>
                  <a:srgbClr val="374151"/>
                </a:solidFill>
                <a:effectLst/>
                <a:latin typeface="+mn-lt"/>
              </a:rPr>
              <a:t>Balancing Security and Civil Liberties:</a:t>
            </a:r>
            <a:r>
              <a:rPr lang="en-GB" b="0" i="0" u="none" strike="noStrike" dirty="0">
                <a:solidFill>
                  <a:srgbClr val="374151"/>
                </a:solidFill>
                <a:effectLst/>
                <a:latin typeface="+mn-lt"/>
              </a:rPr>
              <a:t> The UK, like many other countries, faces the challenge of balancing national security with the protection of civil liberties and human rights. Striking the right balance is an ongoing and complex task.</a:t>
            </a:r>
          </a:p>
          <a:p>
            <a:pPr algn="l">
              <a:buFont typeface="+mj-lt"/>
              <a:buAutoNum type="arabicPeriod"/>
            </a:pPr>
            <a:r>
              <a:rPr lang="en-GB" b="1" i="0" u="none" strike="noStrike" dirty="0">
                <a:solidFill>
                  <a:srgbClr val="374151"/>
                </a:solidFill>
                <a:effectLst/>
                <a:latin typeface="+mn-lt"/>
              </a:rPr>
              <a:t>Public Perception:</a:t>
            </a:r>
            <a:r>
              <a:rPr lang="en-GB" b="0" i="0" u="none" strike="noStrike" dirty="0">
                <a:solidFill>
                  <a:srgbClr val="374151"/>
                </a:solidFill>
                <a:effectLst/>
                <a:latin typeface="+mn-lt"/>
              </a:rPr>
              <a:t> Public perception and media portrayal can influence whether Muslims in the UK feel stigmatized or treated as a suspect community. Negative stereotypes and biases can contribute to this perception.</a:t>
            </a:r>
          </a:p>
          <a:p>
            <a:pPr algn="l">
              <a:buFont typeface="+mj-lt"/>
              <a:buAutoNum type="arabicPeriod"/>
            </a:pPr>
            <a:r>
              <a:rPr lang="en-GB" b="1" i="0" u="none" strike="noStrike" dirty="0">
                <a:solidFill>
                  <a:srgbClr val="374151"/>
                </a:solidFill>
                <a:effectLst/>
                <a:latin typeface="+mn-lt"/>
              </a:rPr>
              <a:t>Community Engagement:</a:t>
            </a:r>
            <a:r>
              <a:rPr lang="en-GB" b="0" i="0" u="none" strike="noStrike" dirty="0">
                <a:solidFill>
                  <a:srgbClr val="374151"/>
                </a:solidFill>
                <a:effectLst/>
                <a:latin typeface="+mn-lt"/>
              </a:rPr>
              <a:t> Some efforts have been made to engage with Muslim communities to build trust and cooperation in counter-terrorism efforts. Initiatives to involve communities in preventing radicalization and extremism have been developed.</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It is important to approach this topic with sensitivity and consider the experiences and perspectives of individuals within the Muslim community. While the perception of Muslims as a "suspect community" in terrorism-related matters has been a concern for some, it is not a universally held viewpoint. The government and various organizations are working to address these issues and promote inclusivity and cooperation in counter-terrorism efforts.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36</a:t>
            </a:fld>
            <a:endParaRPr lang="en-US"/>
          </a:p>
        </p:txBody>
      </p:sp>
    </p:spTree>
    <p:extLst>
      <p:ext uri="{BB962C8B-B14F-4D97-AF65-F5344CB8AC3E}">
        <p14:creationId xmlns:p14="http://schemas.microsoft.com/office/powerpoint/2010/main" val="40412458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37</a:t>
            </a:fld>
            <a:endParaRPr lang="en-US"/>
          </a:p>
        </p:txBody>
      </p:sp>
    </p:spTree>
    <p:extLst>
      <p:ext uri="{BB962C8B-B14F-4D97-AF65-F5344CB8AC3E}">
        <p14:creationId xmlns:p14="http://schemas.microsoft.com/office/powerpoint/2010/main" val="1342384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38</a:t>
            </a:fld>
            <a:endParaRPr lang="en-US"/>
          </a:p>
        </p:txBody>
      </p:sp>
    </p:spTree>
    <p:extLst>
      <p:ext uri="{BB962C8B-B14F-4D97-AF65-F5344CB8AC3E}">
        <p14:creationId xmlns:p14="http://schemas.microsoft.com/office/powerpoint/2010/main" val="20052258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Terrorism legislation is designed to address the specific challenges posed by acts of terrorism. Several key reasons necessitate the need for terrorism legislation:</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Protection of National Security:</a:t>
            </a:r>
            <a:r>
              <a:rPr lang="en-GB" b="0" i="0" u="none" strike="noStrike" dirty="0">
                <a:solidFill>
                  <a:srgbClr val="374151"/>
                </a:solidFill>
                <a:effectLst/>
                <a:latin typeface="+mn-lt"/>
              </a:rPr>
              <a:t> Terrorism poses a significant threat to national security. Acts of terrorism can result in loss of life, destruction of property, and disruption of societal functions. Terrorism legislation provides a legal framework for governments to take action to prevent, investigate, and respond to terrorist acts.</a:t>
            </a:r>
          </a:p>
          <a:p>
            <a:pPr algn="l">
              <a:buFont typeface="+mj-lt"/>
              <a:buAutoNum type="arabicPeriod"/>
            </a:pPr>
            <a:r>
              <a:rPr lang="en-GB" b="1" i="0" u="none" strike="noStrike" dirty="0">
                <a:solidFill>
                  <a:srgbClr val="374151"/>
                </a:solidFill>
                <a:effectLst/>
                <a:latin typeface="+mn-lt"/>
              </a:rPr>
              <a:t>Definition and Classification:</a:t>
            </a:r>
            <a:r>
              <a:rPr lang="en-GB" b="0" i="0" u="none" strike="noStrike" dirty="0">
                <a:solidFill>
                  <a:srgbClr val="374151"/>
                </a:solidFill>
                <a:effectLst/>
                <a:latin typeface="+mn-lt"/>
              </a:rPr>
              <a:t> Terrorism legislation provides clear definitions of what constitutes a terrorist act, including criteria related to intent, motive, and methodology. This enables law enforcement and the judicial system to differentiate between ordinary criminal activities and acts of terrorism.</a:t>
            </a:r>
          </a:p>
          <a:p>
            <a:pPr algn="l">
              <a:buFont typeface="+mj-lt"/>
              <a:buAutoNum type="arabicPeriod"/>
            </a:pPr>
            <a:r>
              <a:rPr lang="en-GB" b="1" i="0" u="none" strike="noStrike" dirty="0">
                <a:solidFill>
                  <a:srgbClr val="374151"/>
                </a:solidFill>
                <a:effectLst/>
                <a:latin typeface="+mn-lt"/>
              </a:rPr>
              <a:t>Enhanced Investigative Powers:</a:t>
            </a:r>
            <a:r>
              <a:rPr lang="en-GB" b="0" i="0" u="none" strike="noStrike" dirty="0">
                <a:solidFill>
                  <a:srgbClr val="374151"/>
                </a:solidFill>
                <a:effectLst/>
                <a:latin typeface="+mn-lt"/>
              </a:rPr>
              <a:t> Terrorism legislation often grants law enforcement agencies enhanced investigative powers to gather intelligence, conduct surveillance, and arrest individuals suspected of involvement in terrorism. These powers are essential for identifying and preventing potential threats.</a:t>
            </a:r>
          </a:p>
          <a:p>
            <a:pPr algn="l">
              <a:buFont typeface="+mj-lt"/>
              <a:buAutoNum type="arabicPeriod"/>
            </a:pPr>
            <a:r>
              <a:rPr lang="en-GB" b="1" i="0" u="none" strike="noStrike" dirty="0">
                <a:solidFill>
                  <a:srgbClr val="374151"/>
                </a:solidFill>
                <a:effectLst/>
                <a:latin typeface="+mn-lt"/>
              </a:rPr>
              <a:t>Preventive Measures:</a:t>
            </a:r>
            <a:r>
              <a:rPr lang="en-GB" b="0" i="0" u="none" strike="noStrike" dirty="0">
                <a:solidFill>
                  <a:srgbClr val="374151"/>
                </a:solidFill>
                <a:effectLst/>
                <a:latin typeface="+mn-lt"/>
              </a:rPr>
              <a:t> Terrorism legislation allows for proactive measures to identify and address radicalization and extremism before acts of terrorism occur. It includes strategies to counter the spread of extremist ideologies.</a:t>
            </a:r>
          </a:p>
          <a:p>
            <a:pPr algn="l">
              <a:buFont typeface="+mj-lt"/>
              <a:buAutoNum type="arabicPeriod"/>
            </a:pPr>
            <a:r>
              <a:rPr lang="en-GB" b="1" i="0" u="none" strike="noStrike" dirty="0">
                <a:solidFill>
                  <a:srgbClr val="374151"/>
                </a:solidFill>
                <a:effectLst/>
                <a:latin typeface="+mn-lt"/>
              </a:rPr>
              <a:t>International Cooperation:</a:t>
            </a:r>
            <a:r>
              <a:rPr lang="en-GB" b="0" i="0" u="none" strike="noStrike" dirty="0">
                <a:solidFill>
                  <a:srgbClr val="374151"/>
                </a:solidFill>
                <a:effectLst/>
                <a:latin typeface="+mn-lt"/>
              </a:rPr>
              <a:t> Terrorism is a global issue, and international cooperation is crucial for addressing cross-border threats. Terrorism legislation often aligns with international agreements and conventions, allowing for collaboration with other nations in counter-terrorism efforts.</a:t>
            </a:r>
          </a:p>
          <a:p>
            <a:pPr algn="l">
              <a:buFont typeface="+mj-lt"/>
              <a:buAutoNum type="arabicPeriod"/>
            </a:pPr>
            <a:r>
              <a:rPr lang="en-GB" b="1" i="0" u="none" strike="noStrike" dirty="0">
                <a:solidFill>
                  <a:srgbClr val="374151"/>
                </a:solidFill>
                <a:effectLst/>
                <a:latin typeface="+mn-lt"/>
              </a:rPr>
              <a:t>Punishment and Deterrence:</a:t>
            </a:r>
            <a:r>
              <a:rPr lang="en-GB" b="0" i="0" u="none" strike="noStrike" dirty="0">
                <a:solidFill>
                  <a:srgbClr val="374151"/>
                </a:solidFill>
                <a:effectLst/>
                <a:latin typeface="+mn-lt"/>
              </a:rPr>
              <a:t> Terrorism legislation establishes penalties for those found guilty of terrorism-related offenses. The legal consequences act as a deterrent to potential terrorists and those who might support or facilitate terrorism.</a:t>
            </a:r>
          </a:p>
          <a:p>
            <a:pPr algn="l">
              <a:buFont typeface="+mj-lt"/>
              <a:buAutoNum type="arabicPeriod"/>
            </a:pPr>
            <a:r>
              <a:rPr lang="en-GB" b="1" i="0" u="none" strike="noStrike" dirty="0">
                <a:solidFill>
                  <a:srgbClr val="374151"/>
                </a:solidFill>
                <a:effectLst/>
                <a:latin typeface="+mn-lt"/>
              </a:rPr>
              <a:t>Protection of Human Rights:</a:t>
            </a:r>
            <a:r>
              <a:rPr lang="en-GB" b="0" i="0" u="none" strike="noStrike" dirty="0">
                <a:solidFill>
                  <a:srgbClr val="374151"/>
                </a:solidFill>
                <a:effectLst/>
                <a:latin typeface="+mn-lt"/>
              </a:rPr>
              <a:t> While terrorism legislation grants authorities certain powers, it is also expected to safeguard human rights. Many countries include provisions that require adherence to human rights standards and principles, ensuring that counter-terrorism measures respect individual freedoms and due process.</a:t>
            </a:r>
          </a:p>
          <a:p>
            <a:pPr algn="l">
              <a:buFont typeface="+mj-lt"/>
              <a:buAutoNum type="arabicPeriod"/>
            </a:pPr>
            <a:r>
              <a:rPr lang="en-GB" b="1" i="0" u="none" strike="noStrike" dirty="0">
                <a:solidFill>
                  <a:srgbClr val="374151"/>
                </a:solidFill>
                <a:effectLst/>
                <a:latin typeface="+mn-lt"/>
              </a:rPr>
              <a:t>Response to Evolving Threats:</a:t>
            </a:r>
            <a:r>
              <a:rPr lang="en-GB" b="0" i="0" u="none" strike="noStrike" dirty="0">
                <a:solidFill>
                  <a:srgbClr val="374151"/>
                </a:solidFill>
                <a:effectLst/>
                <a:latin typeface="+mn-lt"/>
              </a:rPr>
              <a:t> Terrorism is an evolving threat, and legislation must adapt to new tactics and methods used by terrorists. Governments periodically review and update their terrorism laws to address emerging challenges.</a:t>
            </a:r>
          </a:p>
          <a:p>
            <a:pPr algn="l">
              <a:buFont typeface="+mj-lt"/>
              <a:buAutoNum type="arabicPeriod"/>
            </a:pPr>
            <a:r>
              <a:rPr lang="en-GB" b="1" i="0" u="none" strike="noStrike" dirty="0">
                <a:solidFill>
                  <a:srgbClr val="374151"/>
                </a:solidFill>
                <a:effectLst/>
                <a:latin typeface="+mn-lt"/>
              </a:rPr>
              <a:t>Public Safety and Confidence:</a:t>
            </a:r>
            <a:r>
              <a:rPr lang="en-GB" b="0" i="0" u="none" strike="noStrike" dirty="0">
                <a:solidFill>
                  <a:srgbClr val="374151"/>
                </a:solidFill>
                <a:effectLst/>
                <a:latin typeface="+mn-lt"/>
              </a:rPr>
              <a:t> Effective terrorism legislation enhances public safety and </a:t>
            </a:r>
            <a:r>
              <a:rPr lang="en-GB" b="0" i="0" u="none" strike="noStrike" dirty="0" err="1">
                <a:solidFill>
                  <a:srgbClr val="374151"/>
                </a:solidFill>
                <a:effectLst/>
                <a:latin typeface="+mn-lt"/>
              </a:rPr>
              <a:t>instills</a:t>
            </a:r>
            <a:r>
              <a:rPr lang="en-GB" b="0" i="0" u="none" strike="noStrike" dirty="0">
                <a:solidFill>
                  <a:srgbClr val="374151"/>
                </a:solidFill>
                <a:effectLst/>
                <a:latin typeface="+mn-lt"/>
              </a:rPr>
              <a:t> confidence that the government is taking measures to protect citizens from the threat of terrorism. It also provides a legal basis for governments to respond to and manage crises.</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It's important to strike a balance between effective counter-terrorism measures and the protection of civil liberties and human rights. Terrorism legislation is often subject to scrutiny and debate to ensure that it achieves its intended goals while respecting the rule of law and democratic values.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40</a:t>
            </a:fld>
            <a:endParaRPr lang="en-US"/>
          </a:p>
        </p:txBody>
      </p:sp>
    </p:spTree>
    <p:extLst>
      <p:ext uri="{BB962C8B-B14F-4D97-AF65-F5344CB8AC3E}">
        <p14:creationId xmlns:p14="http://schemas.microsoft.com/office/powerpoint/2010/main" val="6925310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The police require terrorism powers to effectively address and respond to the unique and often high-stakes challenges posed by acts of terrorism. </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1" i="0" u="none" strike="noStrike" dirty="0">
                <a:solidFill>
                  <a:srgbClr val="374151"/>
                </a:solidFill>
                <a:effectLst/>
                <a:latin typeface="Calibri" panose="020F0502020204030204" pitchFamily="34" charset="0"/>
                <a:cs typeface="Calibri" panose="020F0502020204030204" pitchFamily="34" charset="0"/>
              </a:rPr>
              <a:t>Prevention of Terrorism:</a:t>
            </a:r>
            <a:r>
              <a:rPr lang="en-GB" b="0" i="0" u="none" strike="noStrike" dirty="0">
                <a:solidFill>
                  <a:srgbClr val="374151"/>
                </a:solidFill>
                <a:effectLst/>
                <a:latin typeface="Calibri" panose="020F0502020204030204" pitchFamily="34" charset="0"/>
                <a:cs typeface="Calibri" panose="020F0502020204030204" pitchFamily="34" charset="0"/>
              </a:rPr>
              <a:t> Terrorism powers enable law enforcement agencies to take proactive measures to prevent acts of terrorism. This may include conducting surveillance, intelligence gathering, and investigations to identify and disrupt potential threats.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National Security:</a:t>
            </a:r>
            <a:r>
              <a:rPr lang="en-GB" b="0" i="0" u="none" strike="noStrike" dirty="0">
                <a:solidFill>
                  <a:srgbClr val="374151"/>
                </a:solidFill>
                <a:effectLst/>
                <a:latin typeface="Calibri" panose="020F0502020204030204" pitchFamily="34" charset="0"/>
                <a:cs typeface="Calibri" panose="020F0502020204030204" pitchFamily="34" charset="0"/>
              </a:rPr>
              <a:t> Acts of terrorism can pose a significant threat to national security, potentially resulting in loss of life, damage to critical infrastructure, and social disruption. Terrorism powers are necessary to protect the safety and security of the nation and its citizens.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Investigation of Terrorism Offenses:</a:t>
            </a:r>
            <a:r>
              <a:rPr lang="en-GB" b="0" i="0" u="none" strike="noStrike" dirty="0">
                <a:solidFill>
                  <a:srgbClr val="374151"/>
                </a:solidFill>
                <a:effectLst/>
                <a:latin typeface="Calibri" panose="020F0502020204030204" pitchFamily="34" charset="0"/>
                <a:cs typeface="Calibri" panose="020F0502020204030204" pitchFamily="34" charset="0"/>
              </a:rPr>
              <a:t> Terrorism legislation grants law enforcement the authority to investigate and prosecute individuals involved in terrorist activities. This includes gathering evidence, making arrests, and building cases against suspected terrorists.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Counterterrorism Operations:</a:t>
            </a:r>
            <a:r>
              <a:rPr lang="en-GB" b="0" i="0" u="none" strike="noStrike" dirty="0">
                <a:solidFill>
                  <a:srgbClr val="374151"/>
                </a:solidFill>
                <a:effectLst/>
                <a:latin typeface="Calibri" panose="020F0502020204030204" pitchFamily="34" charset="0"/>
                <a:cs typeface="Calibri" panose="020F0502020204030204" pitchFamily="34" charset="0"/>
              </a:rPr>
              <a:t> Specialized counterterrorism units and agencies are often established to respond to terrorist threats. These units are equipped with the training, expertise, and resources necessary to handle terrorism-related incidents.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Enhanced Surveillance:</a:t>
            </a:r>
            <a:r>
              <a:rPr lang="en-GB" b="0" i="0" u="none" strike="noStrike" dirty="0">
                <a:solidFill>
                  <a:srgbClr val="374151"/>
                </a:solidFill>
                <a:effectLst/>
                <a:latin typeface="Calibri" panose="020F0502020204030204" pitchFamily="34" charset="0"/>
                <a:cs typeface="Calibri" panose="020F0502020204030204" pitchFamily="34" charset="0"/>
              </a:rPr>
              <a:t> Terrorism powers may include provisions for surveillance, wiretapping, and monitoring of communications, enabling authorities to intercept and </a:t>
            </a:r>
            <a:r>
              <a:rPr lang="en-GB" b="0" i="0" u="none" strike="noStrike" dirty="0" err="1">
                <a:solidFill>
                  <a:srgbClr val="374151"/>
                </a:solidFill>
                <a:effectLst/>
                <a:latin typeface="Calibri" panose="020F0502020204030204" pitchFamily="34" charset="0"/>
                <a:cs typeface="Calibri" panose="020F0502020204030204" pitchFamily="34" charset="0"/>
              </a:rPr>
              <a:t>analyze</a:t>
            </a:r>
            <a:r>
              <a:rPr lang="en-GB" b="0" i="0" u="none" strike="noStrike" dirty="0">
                <a:solidFill>
                  <a:srgbClr val="374151"/>
                </a:solidFill>
                <a:effectLst/>
                <a:latin typeface="Calibri" panose="020F0502020204030204" pitchFamily="34" charset="0"/>
                <a:cs typeface="Calibri" panose="020F0502020204030204" pitchFamily="34" charset="0"/>
              </a:rPr>
              <a:t> information related to potential threats.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Emergency Response:</a:t>
            </a:r>
            <a:r>
              <a:rPr lang="en-GB" b="0" i="0" u="none" strike="noStrike" dirty="0">
                <a:solidFill>
                  <a:srgbClr val="374151"/>
                </a:solidFill>
                <a:effectLst/>
                <a:latin typeface="Calibri" panose="020F0502020204030204" pitchFamily="34" charset="0"/>
                <a:cs typeface="Calibri" panose="020F0502020204030204" pitchFamily="34" charset="0"/>
              </a:rPr>
              <a:t> In the event of a terrorist incident, law enforcement agencies need the authority to respond quickly and decisively. Terrorism powers provide the legal framework for emergency response actions, including securing scenes, evacuating areas, and managing crises.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Coordination with Intelligence Agencies:</a:t>
            </a:r>
            <a:r>
              <a:rPr lang="en-GB" b="0" i="0" u="none" strike="noStrike" dirty="0">
                <a:solidFill>
                  <a:srgbClr val="374151"/>
                </a:solidFill>
                <a:effectLst/>
                <a:latin typeface="Calibri" panose="020F0502020204030204" pitchFamily="34" charset="0"/>
                <a:cs typeface="Calibri" panose="020F0502020204030204" pitchFamily="34" charset="0"/>
              </a:rPr>
              <a:t> Terrorism powers often involve close cooperation with intelligence agencies to share information, </a:t>
            </a:r>
            <a:r>
              <a:rPr lang="en-GB" b="0" i="0" u="none" strike="noStrike" dirty="0" err="1">
                <a:solidFill>
                  <a:srgbClr val="374151"/>
                </a:solidFill>
                <a:effectLst/>
                <a:latin typeface="Calibri" panose="020F0502020204030204" pitchFamily="34" charset="0"/>
                <a:cs typeface="Calibri" panose="020F0502020204030204" pitchFamily="34" charset="0"/>
              </a:rPr>
              <a:t>analyze</a:t>
            </a:r>
            <a:r>
              <a:rPr lang="en-GB" b="0" i="0" u="none" strike="noStrike" dirty="0">
                <a:solidFill>
                  <a:srgbClr val="374151"/>
                </a:solidFill>
                <a:effectLst/>
                <a:latin typeface="Calibri" panose="020F0502020204030204" pitchFamily="34" charset="0"/>
                <a:cs typeface="Calibri" panose="020F0502020204030204" pitchFamily="34" charset="0"/>
              </a:rPr>
              <a:t> threats, and implement counterterrorism strategies effectively.</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Protection of Critical Infrastructure:</a:t>
            </a:r>
            <a:r>
              <a:rPr lang="en-GB" b="0" i="0" u="none" strike="noStrike" dirty="0">
                <a:solidFill>
                  <a:srgbClr val="374151"/>
                </a:solidFill>
                <a:effectLst/>
                <a:latin typeface="Calibri" panose="020F0502020204030204" pitchFamily="34" charset="0"/>
                <a:cs typeface="Calibri" panose="020F0502020204030204" pitchFamily="34" charset="0"/>
              </a:rPr>
              <a:t> Critical infrastructure, such as transportation hubs, energy facilities, and government buildings, can be prime targets for terrorist attacks. Police with terrorism powers work to protect these assets and maintain their security.</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Public Safety:</a:t>
            </a:r>
            <a:r>
              <a:rPr lang="en-GB" b="0" i="0" u="none" strike="noStrike" dirty="0">
                <a:solidFill>
                  <a:srgbClr val="374151"/>
                </a:solidFill>
                <a:effectLst/>
                <a:latin typeface="Calibri" panose="020F0502020204030204" pitchFamily="34" charset="0"/>
                <a:cs typeface="Calibri" panose="020F0502020204030204" pitchFamily="34" charset="0"/>
              </a:rPr>
              <a:t> Terrorism powers are used to enhance public safety by preventing, deterring, and responding to potential terrorist threats. This is essential to maintain the trust and confidence of the public.</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International Cooperation:</a:t>
            </a:r>
            <a:r>
              <a:rPr lang="en-GB" b="0" i="0" u="none" strike="noStrike" dirty="0">
                <a:solidFill>
                  <a:srgbClr val="374151"/>
                </a:solidFill>
                <a:effectLst/>
                <a:latin typeface="Calibri" panose="020F0502020204030204" pitchFamily="34" charset="0"/>
                <a:cs typeface="Calibri" panose="020F0502020204030204" pitchFamily="34" charset="0"/>
              </a:rPr>
              <a:t> Given the transnational nature of terrorism, law enforcement agencies require the authority to collaborate with foreign counterparts and international organizations to address global terrorism threats.</a:t>
            </a:r>
          </a:p>
          <a:p>
            <a:pPr algn="l">
              <a:buFont typeface="+mj-lt"/>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It is important to note that while terrorism powers are necessary for effective counterterrorism efforts, they must be used in a manner consistent with the rule of law, human rights, and civil liberties. The balance between security and individual freedoms is a critical consideration in the development and application of terrorism powers.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41</a:t>
            </a:fld>
            <a:endParaRPr lang="en-US"/>
          </a:p>
        </p:txBody>
      </p:sp>
    </p:spTree>
    <p:extLst>
      <p:ext uri="{BB962C8B-B14F-4D97-AF65-F5344CB8AC3E}">
        <p14:creationId xmlns:p14="http://schemas.microsoft.com/office/powerpoint/2010/main" val="81402712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42</a:t>
            </a:fld>
            <a:endParaRPr lang="en-US"/>
          </a:p>
        </p:txBody>
      </p:sp>
    </p:spTree>
    <p:extLst>
      <p:ext uri="{BB962C8B-B14F-4D97-AF65-F5344CB8AC3E}">
        <p14:creationId xmlns:p14="http://schemas.microsoft.com/office/powerpoint/2010/main" val="9797944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43</a:t>
            </a:fld>
            <a:endParaRPr lang="en-US"/>
          </a:p>
        </p:txBody>
      </p:sp>
    </p:spTree>
    <p:extLst>
      <p:ext uri="{BB962C8B-B14F-4D97-AF65-F5344CB8AC3E}">
        <p14:creationId xmlns:p14="http://schemas.microsoft.com/office/powerpoint/2010/main" val="230717942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44</a:t>
            </a:fld>
            <a:endParaRPr lang="en-US"/>
          </a:p>
        </p:txBody>
      </p:sp>
    </p:spTree>
    <p:extLst>
      <p:ext uri="{BB962C8B-B14F-4D97-AF65-F5344CB8AC3E}">
        <p14:creationId xmlns:p14="http://schemas.microsoft.com/office/powerpoint/2010/main" val="17733607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45</a:t>
            </a:fld>
            <a:endParaRPr lang="en-US"/>
          </a:p>
        </p:txBody>
      </p:sp>
    </p:spTree>
    <p:extLst>
      <p:ext uri="{BB962C8B-B14F-4D97-AF65-F5344CB8AC3E}">
        <p14:creationId xmlns:p14="http://schemas.microsoft.com/office/powerpoint/2010/main" val="20040937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46</a:t>
            </a:fld>
            <a:endParaRPr lang="en-US"/>
          </a:p>
        </p:txBody>
      </p:sp>
    </p:spTree>
    <p:extLst>
      <p:ext uri="{BB962C8B-B14F-4D97-AF65-F5344CB8AC3E}">
        <p14:creationId xmlns:p14="http://schemas.microsoft.com/office/powerpoint/2010/main" val="364045469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47</a:t>
            </a:fld>
            <a:endParaRPr lang="en-US"/>
          </a:p>
        </p:txBody>
      </p:sp>
    </p:spTree>
    <p:extLst>
      <p:ext uri="{BB962C8B-B14F-4D97-AF65-F5344CB8AC3E}">
        <p14:creationId xmlns:p14="http://schemas.microsoft.com/office/powerpoint/2010/main" val="2355543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The Anti-Terrorism, Crime and Security Act 2001 (ATCSA) is a piece of legislation in the United Kingdom that was enacted in response to the increased threat of terrorism, particularly after the 9/11 attacks in the United States. The Act was introduced to enhance the government's counter-terrorism powers. </a:t>
            </a:r>
          </a:p>
          <a:p>
            <a:pPr algn="l">
              <a:buFont typeface="+mj-lt"/>
              <a:buAutoNum type="arabicPeriod"/>
            </a:pPr>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Detention of Suspected Terrorists:</a:t>
            </a:r>
            <a:r>
              <a:rPr lang="en-GB" b="0" i="0" u="none" strike="noStrike" dirty="0">
                <a:solidFill>
                  <a:srgbClr val="374151"/>
                </a:solidFill>
                <a:effectLst/>
                <a:latin typeface="+mn-lt"/>
              </a:rPr>
              <a:t> One of the most controversial provisions of the ATCSA was the power to detain foreign nationals suspected of involvement in terrorism without trial. Under this Act, non-UK citizens could be detained indefinitely, leading to concerns about human rights violations.</a:t>
            </a:r>
          </a:p>
          <a:p>
            <a:pPr algn="l">
              <a:buFont typeface="+mj-lt"/>
              <a:buAutoNum type="arabicPeriod"/>
            </a:pPr>
            <a:r>
              <a:rPr lang="en-GB" b="1" i="0" u="none" strike="noStrike" dirty="0">
                <a:solidFill>
                  <a:srgbClr val="374151"/>
                </a:solidFill>
                <a:effectLst/>
                <a:latin typeface="+mn-lt"/>
              </a:rPr>
              <a:t>Deportation:</a:t>
            </a:r>
            <a:r>
              <a:rPr lang="en-GB" b="0" i="0" u="none" strike="noStrike" dirty="0">
                <a:solidFill>
                  <a:srgbClr val="374151"/>
                </a:solidFill>
                <a:effectLst/>
                <a:latin typeface="+mn-lt"/>
              </a:rPr>
              <a:t> The Act also contained provisions for the deportation of foreign nationals suspected of involvement in terrorism, even if they might face torture or other ill-treatment in their home countries. These provisions were also controversial and raised human rights concerns.</a:t>
            </a:r>
          </a:p>
          <a:p>
            <a:pPr algn="l">
              <a:buFont typeface="+mj-lt"/>
              <a:buAutoNum type="arabicPeriod"/>
            </a:pPr>
            <a:r>
              <a:rPr lang="en-GB" b="1" i="0" u="none" strike="noStrike" dirty="0">
                <a:solidFill>
                  <a:srgbClr val="374151"/>
                </a:solidFill>
                <a:effectLst/>
                <a:latin typeface="+mn-lt"/>
              </a:rPr>
              <a:t>Terrorism Offenses:</a:t>
            </a:r>
            <a:r>
              <a:rPr lang="en-GB" b="0" i="0" u="none" strike="noStrike" dirty="0">
                <a:solidFill>
                  <a:srgbClr val="374151"/>
                </a:solidFill>
                <a:effectLst/>
                <a:latin typeface="+mn-lt"/>
              </a:rPr>
              <a:t> ATCSA expanded the list of terrorism-related offenses and provided authorities with increased powers to investigate and prosecute those suspected of terrorism.</a:t>
            </a:r>
          </a:p>
          <a:p>
            <a:pPr algn="l">
              <a:buFont typeface="+mj-lt"/>
              <a:buAutoNum type="arabicPeriod"/>
            </a:pPr>
            <a:r>
              <a:rPr lang="en-GB" b="1" i="0" u="none" strike="noStrike" dirty="0">
                <a:solidFill>
                  <a:srgbClr val="374151"/>
                </a:solidFill>
                <a:effectLst/>
                <a:latin typeface="+mn-lt"/>
              </a:rPr>
              <a:t>Freezing of Assets:</a:t>
            </a:r>
            <a:r>
              <a:rPr lang="en-GB" b="0" i="0" u="none" strike="noStrike" dirty="0">
                <a:solidFill>
                  <a:srgbClr val="374151"/>
                </a:solidFill>
                <a:effectLst/>
                <a:latin typeface="+mn-lt"/>
              </a:rPr>
              <a:t> The Act gave the government the authority to freeze the assets of individuals or organizations suspected of involvement in terrorism, preventing them from accessing their financial resources.</a:t>
            </a:r>
          </a:p>
          <a:p>
            <a:pPr algn="l">
              <a:buFont typeface="+mj-lt"/>
              <a:buAutoNum type="arabicPeriod"/>
            </a:pPr>
            <a:r>
              <a:rPr lang="en-GB" b="1" i="0" u="none" strike="noStrike" dirty="0">
                <a:solidFill>
                  <a:srgbClr val="374151"/>
                </a:solidFill>
                <a:effectLst/>
                <a:latin typeface="+mn-lt"/>
              </a:rPr>
              <a:t>Control Orders:</a:t>
            </a:r>
            <a:r>
              <a:rPr lang="en-GB" b="0" i="0" u="none" strike="noStrike" dirty="0">
                <a:solidFill>
                  <a:srgbClr val="374151"/>
                </a:solidFill>
                <a:effectLst/>
                <a:latin typeface="+mn-lt"/>
              </a:rPr>
              <a:t> ATCSA introduced control orders, which allowed authorities to impose restrictions on individuals suspected of involvement in terrorism. These restrictions could include curfews, electronic monitoring, and limitations on communications and movements.</a:t>
            </a:r>
          </a:p>
          <a:p>
            <a:pPr algn="l">
              <a:buFont typeface="+mj-lt"/>
              <a:buAutoNum type="arabicPeriod"/>
            </a:pPr>
            <a:r>
              <a:rPr lang="en-GB" b="1" i="0" u="none" strike="noStrike" dirty="0">
                <a:solidFill>
                  <a:srgbClr val="374151"/>
                </a:solidFill>
                <a:effectLst/>
                <a:latin typeface="+mn-lt"/>
              </a:rPr>
              <a:t>Aviation Security:</a:t>
            </a:r>
            <a:r>
              <a:rPr lang="en-GB" b="0" i="0" u="none" strike="noStrike" dirty="0">
                <a:solidFill>
                  <a:srgbClr val="374151"/>
                </a:solidFill>
                <a:effectLst/>
                <a:latin typeface="+mn-lt"/>
              </a:rPr>
              <a:t> The Act included measures to enhance aviation security, particularly in response to the heightened risk of terrorism involving aircraft.</a:t>
            </a:r>
          </a:p>
          <a:p>
            <a:pPr algn="l">
              <a:buFont typeface="+mj-lt"/>
              <a:buAutoNum type="arabicPeriod"/>
            </a:pPr>
            <a:r>
              <a:rPr lang="en-GB" b="1" i="0" u="none" strike="noStrike" dirty="0">
                <a:solidFill>
                  <a:srgbClr val="374151"/>
                </a:solidFill>
                <a:effectLst/>
                <a:latin typeface="+mn-lt"/>
              </a:rPr>
              <a:t>Amendments to Other Laws:</a:t>
            </a:r>
            <a:r>
              <a:rPr lang="en-GB" b="0" i="0" u="none" strike="noStrike" dirty="0">
                <a:solidFill>
                  <a:srgbClr val="374151"/>
                </a:solidFill>
                <a:effectLst/>
                <a:latin typeface="+mn-lt"/>
              </a:rPr>
              <a:t> ATCSA amended various existing laws, such as the Terrorism Act 2000, to strengthen counter-terrorism provisions.</a:t>
            </a:r>
          </a:p>
          <a:p>
            <a:pPr algn="l">
              <a:buFont typeface="+mj-lt"/>
              <a:buAutoNum type="arabicPeriod"/>
            </a:pPr>
            <a:r>
              <a:rPr lang="en-GB" b="1" i="0" u="none" strike="noStrike" dirty="0">
                <a:solidFill>
                  <a:srgbClr val="374151"/>
                </a:solidFill>
                <a:effectLst/>
                <a:latin typeface="+mn-lt"/>
              </a:rPr>
              <a:t>Review and Repeal:</a:t>
            </a:r>
            <a:r>
              <a:rPr lang="en-GB" b="0" i="0" u="none" strike="noStrike" dirty="0">
                <a:solidFill>
                  <a:srgbClr val="374151"/>
                </a:solidFill>
                <a:effectLst/>
                <a:latin typeface="+mn-lt"/>
              </a:rPr>
              <a:t> Some of the provisions of the ATCSA, particularly those related to detention without trial, were highly controversial and faced legal challenges. In response to these challenges, the government introduced the Prevention of Terrorism Act 2005, which replaced some of the most contentious parts of the ATCSA.</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The ATCSA was seen as a significant piece of counter-terrorism legislation, but it generated considerable debate and criticism, particularly concerning the detention of foreign nationals without trial. It highlighted the ongoing challenge of balancing national security and individual civil liberties in the context of counter-terrorism efforts.</a:t>
            </a:r>
          </a:p>
          <a:p>
            <a:pPr algn="l"/>
            <a:br>
              <a:rPr lang="en-GB" b="0" i="0" u="none" strike="noStrike" dirty="0">
                <a:solidFill>
                  <a:srgbClr val="000000"/>
                </a:solidFill>
                <a:effectLst/>
                <a:latin typeface="Söhne"/>
              </a:rPr>
            </a:br>
            <a:endParaRPr lang="en-GB" b="0" i="0" u="none" strike="noStrike" dirty="0">
              <a:solidFill>
                <a:srgbClr val="000000"/>
              </a:solidFill>
              <a:effectLst/>
              <a:latin typeface="Söhne"/>
            </a:endParaRPr>
          </a:p>
          <a:p>
            <a:br>
              <a:rPr lang="en-GB" dirty="0"/>
            </a:br>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48</a:t>
            </a:fld>
            <a:endParaRPr lang="en-US"/>
          </a:p>
        </p:txBody>
      </p:sp>
    </p:spTree>
    <p:extLst>
      <p:ext uri="{BB962C8B-B14F-4D97-AF65-F5344CB8AC3E}">
        <p14:creationId xmlns:p14="http://schemas.microsoft.com/office/powerpoint/2010/main" val="357867847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Terrorism Prevention and Investigation Measures (TPIMs) are a set of counter-terrorism measures used in the United Kingdom to manage and monitor individuals who are suspected of involvement in terrorism but cannot be prosecuted or detained under the existing legal framework. TPIMs were introduced as part of the Terrorism Prevention and Investigation Measures Act 2011, replacing the previous control orders that were considered more restrictive. </a:t>
            </a:r>
          </a:p>
          <a:p>
            <a:pPr algn="l"/>
            <a:endParaRPr lang="en-GB" b="0" i="0" u="none" strike="noStrike" dirty="0">
              <a:solidFill>
                <a:srgbClr val="374151"/>
              </a:solidFill>
              <a:effectLst/>
              <a:latin typeface="+mn-lt"/>
            </a:endParaRPr>
          </a:p>
          <a:p>
            <a:pPr algn="l"/>
            <a:r>
              <a:rPr lang="en-GB" b="1" i="0" u="none" strike="noStrike" dirty="0">
                <a:solidFill>
                  <a:srgbClr val="374151"/>
                </a:solidFill>
                <a:effectLst/>
                <a:latin typeface="+mn-lt"/>
              </a:rPr>
              <a:t>Restrictions on Movement:</a:t>
            </a:r>
            <a:r>
              <a:rPr lang="en-GB" b="0" i="0" u="none" strike="noStrike" dirty="0">
                <a:solidFill>
                  <a:srgbClr val="374151"/>
                </a:solidFill>
                <a:effectLst/>
                <a:latin typeface="+mn-lt"/>
              </a:rPr>
              <a:t> TPIMs can impose geographical restrictions on the individual, requiring them to reside in a specified location or limiting their movements to a defined area. They may also be required to report regularly to a police station.</a:t>
            </a:r>
          </a:p>
          <a:p>
            <a:pPr algn="l">
              <a:buFont typeface="+mj-lt"/>
              <a:buAutoNum type="arabicPeriod"/>
            </a:pPr>
            <a:r>
              <a:rPr lang="en-GB" b="1" i="0" u="none" strike="noStrike" dirty="0">
                <a:solidFill>
                  <a:srgbClr val="374151"/>
                </a:solidFill>
                <a:effectLst/>
                <a:latin typeface="+mn-lt"/>
              </a:rPr>
              <a:t>Electronic Monitoring:</a:t>
            </a:r>
            <a:r>
              <a:rPr lang="en-GB" b="0" i="0" u="none" strike="noStrike" dirty="0">
                <a:solidFill>
                  <a:srgbClr val="374151"/>
                </a:solidFill>
                <a:effectLst/>
                <a:latin typeface="+mn-lt"/>
              </a:rPr>
              <a:t> Individuals subject to TPIMs may be required to wear an electronic monitoring device, such as an ankle tag, to track their movements and ensure compliance with the restrictions.</a:t>
            </a:r>
          </a:p>
          <a:p>
            <a:pPr algn="l">
              <a:buFont typeface="+mj-lt"/>
              <a:buAutoNum type="arabicPeriod"/>
            </a:pPr>
            <a:r>
              <a:rPr lang="en-GB" b="1" i="0" u="none" strike="noStrike" dirty="0">
                <a:solidFill>
                  <a:srgbClr val="374151"/>
                </a:solidFill>
                <a:effectLst/>
                <a:latin typeface="+mn-lt"/>
              </a:rPr>
              <a:t>Internet and Communication Restrictions:</a:t>
            </a:r>
            <a:r>
              <a:rPr lang="en-GB" b="0" i="0" u="none" strike="noStrike" dirty="0">
                <a:solidFill>
                  <a:srgbClr val="374151"/>
                </a:solidFill>
                <a:effectLst/>
                <a:latin typeface="+mn-lt"/>
              </a:rPr>
              <a:t> TPIMs can include limitations on an individual's use of the internet and other communication devices. Authorities may require them to provide details of their online communications.</a:t>
            </a:r>
          </a:p>
          <a:p>
            <a:pPr algn="l">
              <a:buFont typeface="+mj-lt"/>
              <a:buAutoNum type="arabicPeriod"/>
            </a:pPr>
            <a:r>
              <a:rPr lang="en-GB" b="1" i="0" u="none" strike="noStrike" dirty="0">
                <a:solidFill>
                  <a:srgbClr val="374151"/>
                </a:solidFill>
                <a:effectLst/>
                <a:latin typeface="+mn-lt"/>
              </a:rPr>
              <a:t>Financial Reporting:</a:t>
            </a:r>
            <a:r>
              <a:rPr lang="en-GB" b="0" i="0" u="none" strike="noStrike" dirty="0">
                <a:solidFill>
                  <a:srgbClr val="374151"/>
                </a:solidFill>
                <a:effectLst/>
                <a:latin typeface="+mn-lt"/>
              </a:rPr>
              <a:t> Individuals may be required to report their financial transactions and provide information about their financial activities to authorities.</a:t>
            </a:r>
          </a:p>
          <a:p>
            <a:pPr algn="l">
              <a:buFont typeface="+mj-lt"/>
              <a:buAutoNum type="arabicPeriod"/>
            </a:pPr>
            <a:r>
              <a:rPr lang="en-GB" b="1" i="0" u="none" strike="noStrike" dirty="0">
                <a:solidFill>
                  <a:srgbClr val="374151"/>
                </a:solidFill>
                <a:effectLst/>
                <a:latin typeface="+mn-lt"/>
              </a:rPr>
              <a:t>Associations:</a:t>
            </a:r>
            <a:r>
              <a:rPr lang="en-GB" b="0" i="0" u="none" strike="noStrike" dirty="0">
                <a:solidFill>
                  <a:srgbClr val="374151"/>
                </a:solidFill>
                <a:effectLst/>
                <a:latin typeface="+mn-lt"/>
              </a:rPr>
              <a:t> TPIMs can include restrictions on an individual's associations, preventing them from contacting certain individuals who may be of concern to authorities.</a:t>
            </a:r>
          </a:p>
          <a:p>
            <a:pPr algn="l">
              <a:buFont typeface="+mj-lt"/>
              <a:buAutoNum type="arabicPeriod"/>
            </a:pPr>
            <a:r>
              <a:rPr lang="en-GB" b="1" i="0" u="none" strike="noStrike" dirty="0">
                <a:solidFill>
                  <a:srgbClr val="374151"/>
                </a:solidFill>
                <a:effectLst/>
                <a:latin typeface="+mn-lt"/>
              </a:rPr>
              <a:t>Travel Restrictions:</a:t>
            </a:r>
            <a:r>
              <a:rPr lang="en-GB" b="0" i="0" u="none" strike="noStrike" dirty="0">
                <a:solidFill>
                  <a:srgbClr val="374151"/>
                </a:solidFill>
                <a:effectLst/>
                <a:latin typeface="+mn-lt"/>
              </a:rPr>
              <a:t> Individuals may be prohibited from traveling overseas or may be subject to additional scrutiny when traveling.</a:t>
            </a:r>
          </a:p>
          <a:p>
            <a:pPr algn="l">
              <a:buFont typeface="+mj-lt"/>
              <a:buAutoNum type="arabicPeriod"/>
            </a:pPr>
            <a:r>
              <a:rPr lang="en-GB" b="1" i="0" u="none" strike="noStrike" dirty="0">
                <a:solidFill>
                  <a:srgbClr val="374151"/>
                </a:solidFill>
                <a:effectLst/>
                <a:latin typeface="+mn-lt"/>
              </a:rPr>
              <a:t>Regular Review:</a:t>
            </a:r>
            <a:r>
              <a:rPr lang="en-GB" b="0" i="0" u="none" strike="noStrike" dirty="0">
                <a:solidFill>
                  <a:srgbClr val="374151"/>
                </a:solidFill>
                <a:effectLst/>
                <a:latin typeface="+mn-lt"/>
              </a:rPr>
              <a:t> TPIMs are subject to periodic review by the government to assess whether they should be continued or modified. The aim is to ensure that they remain necessary and proportionate.</a:t>
            </a:r>
          </a:p>
          <a:p>
            <a:pPr algn="l">
              <a:buFont typeface="+mj-lt"/>
              <a:buAutoNum type="arabicPeriod"/>
            </a:pPr>
            <a:r>
              <a:rPr lang="en-GB" b="1" i="0" u="none" strike="noStrike" dirty="0">
                <a:solidFill>
                  <a:srgbClr val="374151"/>
                </a:solidFill>
                <a:effectLst/>
                <a:latin typeface="+mn-lt"/>
              </a:rPr>
              <a:t>Derogation from Human Rights:</a:t>
            </a:r>
            <a:r>
              <a:rPr lang="en-GB" b="0" i="0" u="none" strike="noStrike" dirty="0">
                <a:solidFill>
                  <a:srgbClr val="374151"/>
                </a:solidFill>
                <a:effectLst/>
                <a:latin typeface="+mn-lt"/>
              </a:rPr>
              <a:t> The use of TPIMs allows the government to derogate from certain human rights obligations, which means they can be applied even if they would otherwise be considered a violation of an individual's rights. However, the government must demonstrate that TPIMs are necessary to protect national security.</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TPIMs are intended to provide a legal framework to monitor and manage individuals who are considered a security risk but cannot be prosecuted or detained due to insufficient evidence or other legal constraints. The use of TPIMs is subject to legal oversight and parliamentary scrutiny to ensure that they are applied in a manner consistent with human rights and the rule of law.</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49</a:t>
            </a:fld>
            <a:endParaRPr lang="en-US"/>
          </a:p>
        </p:txBody>
      </p:sp>
    </p:spTree>
    <p:extLst>
      <p:ext uri="{BB962C8B-B14F-4D97-AF65-F5344CB8AC3E}">
        <p14:creationId xmlns:p14="http://schemas.microsoft.com/office/powerpoint/2010/main" val="385980376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Investigatory Powers Act 2016, commonly known as the "Snooper's Charter," is a piece of legislation in the United Kingdom that governs the surveillance and investigative powers of various government agencies, including law enforcement, intelligence, and security agencies. The Act, which received royal assent in November 2016, consolidates and updates existing laws related to surveillance, data collection, and privacy. </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Bulk Data Collection:</a:t>
            </a:r>
            <a:r>
              <a:rPr lang="en-GB" b="0" i="0" u="none" strike="noStrike" dirty="0">
                <a:solidFill>
                  <a:srgbClr val="374151"/>
                </a:solidFill>
                <a:effectLst/>
                <a:latin typeface="Söhne"/>
              </a:rPr>
              <a:t> The Act authorizes the bulk collection of communication data, including internet browsing history, from telecommunications and internet service providers. This data can be accessed by various government agencies for legitimate purposes, such as national security and law enforcement.</a:t>
            </a:r>
          </a:p>
          <a:p>
            <a:pPr algn="l">
              <a:buFont typeface="+mj-lt"/>
              <a:buAutoNum type="arabicPeriod"/>
            </a:pPr>
            <a:r>
              <a:rPr lang="en-GB" b="1" i="0" u="none" strike="noStrike" dirty="0">
                <a:solidFill>
                  <a:srgbClr val="374151"/>
                </a:solidFill>
                <a:effectLst/>
                <a:latin typeface="Söhne"/>
              </a:rPr>
              <a:t>Interception of Communications:</a:t>
            </a:r>
            <a:r>
              <a:rPr lang="en-GB" b="0" i="0" u="none" strike="noStrike" dirty="0">
                <a:solidFill>
                  <a:srgbClr val="374151"/>
                </a:solidFill>
                <a:effectLst/>
                <a:latin typeface="Söhne"/>
              </a:rPr>
              <a:t> The Act provides legal powers for the interception of communications, including phone calls, emails, and internet communications. These powers are subject to strict oversight and require warrants from the Secretary of State.</a:t>
            </a:r>
          </a:p>
          <a:p>
            <a:pPr algn="l">
              <a:buFont typeface="+mj-lt"/>
              <a:buAutoNum type="arabicPeriod"/>
            </a:pPr>
            <a:r>
              <a:rPr lang="en-GB" b="1" i="0" u="none" strike="noStrike" dirty="0">
                <a:solidFill>
                  <a:srgbClr val="374151"/>
                </a:solidFill>
                <a:effectLst/>
                <a:latin typeface="Söhne"/>
              </a:rPr>
              <a:t>Retention of Communications Data:</a:t>
            </a:r>
            <a:r>
              <a:rPr lang="en-GB" b="0" i="0" u="none" strike="noStrike" dirty="0">
                <a:solidFill>
                  <a:srgbClr val="374151"/>
                </a:solidFill>
                <a:effectLst/>
                <a:latin typeface="Söhne"/>
              </a:rPr>
              <a:t> It obliges communication service providers to retain customer communications data for a specific period, making it accessible to authorized agencies.</a:t>
            </a:r>
          </a:p>
          <a:p>
            <a:pPr algn="l">
              <a:buFont typeface="+mj-lt"/>
              <a:buAutoNum type="arabicPeriod"/>
            </a:pPr>
            <a:r>
              <a:rPr lang="en-GB" b="1" i="0" u="none" strike="noStrike" dirty="0">
                <a:solidFill>
                  <a:srgbClr val="374151"/>
                </a:solidFill>
                <a:effectLst/>
                <a:latin typeface="Söhne"/>
              </a:rPr>
              <a:t>Equipment Interference:</a:t>
            </a:r>
            <a:r>
              <a:rPr lang="en-GB" b="0" i="0" u="none" strike="noStrike" dirty="0">
                <a:solidFill>
                  <a:srgbClr val="374151"/>
                </a:solidFill>
                <a:effectLst/>
                <a:latin typeface="Söhne"/>
              </a:rPr>
              <a:t> The Act allows security and intelligence agencies to engage in equipment interference, commonly known as hacking, to collect information from devices and networks.</a:t>
            </a:r>
          </a:p>
          <a:p>
            <a:pPr algn="l">
              <a:buFont typeface="+mj-lt"/>
              <a:buAutoNum type="arabicPeriod"/>
            </a:pPr>
            <a:r>
              <a:rPr lang="en-GB" b="1" i="0" u="none" strike="noStrike" dirty="0">
                <a:solidFill>
                  <a:srgbClr val="374151"/>
                </a:solidFill>
                <a:effectLst/>
                <a:latin typeface="Söhne"/>
              </a:rPr>
              <a:t>Bulk Personal Datasets:</a:t>
            </a:r>
            <a:r>
              <a:rPr lang="en-GB" b="0" i="0" u="none" strike="noStrike" dirty="0">
                <a:solidFill>
                  <a:srgbClr val="374151"/>
                </a:solidFill>
                <a:effectLst/>
                <a:latin typeface="Söhne"/>
              </a:rPr>
              <a:t> Government agencies can collect, store, and </a:t>
            </a:r>
            <a:r>
              <a:rPr lang="en-GB" b="0" i="0" u="none" strike="noStrike" dirty="0" err="1">
                <a:solidFill>
                  <a:srgbClr val="374151"/>
                </a:solidFill>
                <a:effectLst/>
                <a:latin typeface="Söhne"/>
              </a:rPr>
              <a:t>analyze</a:t>
            </a:r>
            <a:r>
              <a:rPr lang="en-GB" b="0" i="0" u="none" strike="noStrike" dirty="0">
                <a:solidFill>
                  <a:srgbClr val="374151"/>
                </a:solidFill>
                <a:effectLst/>
                <a:latin typeface="Söhne"/>
              </a:rPr>
              <a:t> large datasets containing personal information about individuals for security and law enforcement purposes.</a:t>
            </a:r>
          </a:p>
          <a:p>
            <a:pPr algn="l">
              <a:buFont typeface="+mj-lt"/>
              <a:buAutoNum type="arabicPeriod"/>
            </a:pPr>
            <a:r>
              <a:rPr lang="en-GB" b="1" i="0" u="none" strike="noStrike" dirty="0">
                <a:solidFill>
                  <a:srgbClr val="374151"/>
                </a:solidFill>
                <a:effectLst/>
                <a:latin typeface="Söhne"/>
              </a:rPr>
              <a:t>Authorization and Oversight:</a:t>
            </a:r>
            <a:r>
              <a:rPr lang="en-GB" b="0" i="0" u="none" strike="noStrike" dirty="0">
                <a:solidFill>
                  <a:srgbClr val="374151"/>
                </a:solidFill>
                <a:effectLst/>
                <a:latin typeface="Söhne"/>
              </a:rPr>
              <a:t> The Act establishes a system of judicial commissioners responsible for overseeing surveillance activities and authorizing warrants. This helps ensure that surveillance and data collection are conducted lawfully and proportionally.</a:t>
            </a:r>
          </a:p>
          <a:p>
            <a:pPr algn="l">
              <a:buFont typeface="+mj-lt"/>
              <a:buAutoNum type="arabicPeriod"/>
            </a:pPr>
            <a:r>
              <a:rPr lang="en-GB" b="1" i="0" u="none" strike="noStrike" dirty="0">
                <a:solidFill>
                  <a:srgbClr val="374151"/>
                </a:solidFill>
                <a:effectLst/>
                <a:latin typeface="Söhne"/>
              </a:rPr>
              <a:t>Safeguards and Protections:</a:t>
            </a:r>
            <a:r>
              <a:rPr lang="en-GB" b="0" i="0" u="none" strike="noStrike" dirty="0">
                <a:solidFill>
                  <a:srgbClr val="374151"/>
                </a:solidFill>
                <a:effectLst/>
                <a:latin typeface="Söhne"/>
              </a:rPr>
              <a:t> The Act includes safeguards and privacy protections to limit the abuse of surveillance powers and to protect individual rights, such as the requirement to obtain warrants and conduct surveillance activities only for specified purposes.</a:t>
            </a:r>
          </a:p>
          <a:p>
            <a:pPr algn="l">
              <a:buFont typeface="+mj-lt"/>
              <a:buAutoNum type="arabicPeriod"/>
            </a:pPr>
            <a:r>
              <a:rPr lang="en-GB" b="1" i="0" u="none" strike="noStrike" dirty="0">
                <a:solidFill>
                  <a:srgbClr val="374151"/>
                </a:solidFill>
                <a:effectLst/>
                <a:latin typeface="Söhne"/>
              </a:rPr>
              <a:t>Access to Encrypted Information:</a:t>
            </a:r>
            <a:r>
              <a:rPr lang="en-GB" b="0" i="0" u="none" strike="noStrike" dirty="0">
                <a:solidFill>
                  <a:srgbClr val="374151"/>
                </a:solidFill>
                <a:effectLst/>
                <a:latin typeface="Söhne"/>
              </a:rPr>
              <a:t> The Act grants authorities the power to compel technology companies to assist in breaking encryption or providing access to encrypted data when it is technically feasible and lawful.</a:t>
            </a:r>
          </a:p>
          <a:p>
            <a:pPr algn="l">
              <a:buFont typeface="+mj-lt"/>
              <a:buAutoNum type="arabicPeriod"/>
            </a:pPr>
            <a:r>
              <a:rPr lang="en-GB" b="1" i="0" u="none" strike="noStrike" dirty="0">
                <a:solidFill>
                  <a:srgbClr val="374151"/>
                </a:solidFill>
                <a:effectLst/>
                <a:latin typeface="Söhne"/>
              </a:rPr>
              <a:t>Data Access by Law Enforcement:</a:t>
            </a:r>
            <a:r>
              <a:rPr lang="en-GB" b="0" i="0" u="none" strike="noStrike" dirty="0">
                <a:solidFill>
                  <a:srgbClr val="374151"/>
                </a:solidFill>
                <a:effectLst/>
                <a:latin typeface="Söhne"/>
              </a:rPr>
              <a:t> The Act allows various law enforcement agencies to access communications data and intercepted content for the investigation of criminal offenses.</a:t>
            </a:r>
          </a:p>
          <a:p>
            <a:pPr algn="l">
              <a:buFont typeface="+mj-lt"/>
              <a:buAutoNum type="arabicPeriod"/>
            </a:pPr>
            <a:r>
              <a:rPr lang="en-GB" b="1" i="0" u="none" strike="noStrike" dirty="0">
                <a:solidFill>
                  <a:srgbClr val="374151"/>
                </a:solidFill>
                <a:effectLst/>
                <a:latin typeface="Söhne"/>
              </a:rPr>
              <a:t>Extraterritorial Reach:</a:t>
            </a:r>
            <a:r>
              <a:rPr lang="en-GB" b="0" i="0" u="none" strike="noStrike" dirty="0">
                <a:solidFill>
                  <a:srgbClr val="374151"/>
                </a:solidFill>
                <a:effectLst/>
                <a:latin typeface="Söhne"/>
              </a:rPr>
              <a:t> The Act has extraterritorial reach, meaning that it can apply to companies and individuals outside the UK if they provide services or equipment used within the country.</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Investigatory Powers Act 2016 has been a subject of significant debate and controversy, with concerns raised about its impact on individual privacy and civil liberties. It represents the UK's legal framework for surveillance, and its implementation is closely monitored to ensure that it complies with human rights standards and the rule of law.</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50</a:t>
            </a:fld>
            <a:endParaRPr lang="en-US"/>
          </a:p>
        </p:txBody>
      </p:sp>
    </p:spTree>
    <p:extLst>
      <p:ext uri="{BB962C8B-B14F-4D97-AF65-F5344CB8AC3E}">
        <p14:creationId xmlns:p14="http://schemas.microsoft.com/office/powerpoint/2010/main" val="110308432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51</a:t>
            </a:fld>
            <a:endParaRPr lang="en-US"/>
          </a:p>
        </p:txBody>
      </p:sp>
    </p:spTree>
    <p:extLst>
      <p:ext uri="{BB962C8B-B14F-4D97-AF65-F5344CB8AC3E}">
        <p14:creationId xmlns:p14="http://schemas.microsoft.com/office/powerpoint/2010/main" val="27811890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52</a:t>
            </a:fld>
            <a:endParaRPr lang="en-US"/>
          </a:p>
        </p:txBody>
      </p:sp>
    </p:spTree>
    <p:extLst>
      <p:ext uri="{BB962C8B-B14F-4D97-AF65-F5344CB8AC3E}">
        <p14:creationId xmlns:p14="http://schemas.microsoft.com/office/powerpoint/2010/main" val="2445827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0002-FE69-F2ED-01D9-E5B4616587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681803-D186-8CBA-B655-D840F554E1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23F1DA5-D665-F0E0-95AE-7309033BB073}"/>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5" name="Footer Placeholder 4">
            <a:extLst>
              <a:ext uri="{FF2B5EF4-FFF2-40B4-BE49-F238E27FC236}">
                <a16:creationId xmlns:a16="http://schemas.microsoft.com/office/drawing/2014/main" id="{E403C557-FAAB-5779-80A6-02D8CE7FE3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F36B99-EA95-D346-2F51-1E3EE79D3950}"/>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1809516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7D9A5-3CC4-6452-A706-8BC11B5551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C4743E-ACF8-3CF9-B214-3BA0CDB2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231C14-AF7E-8D05-D760-396743D02556}"/>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5" name="Footer Placeholder 4">
            <a:extLst>
              <a:ext uri="{FF2B5EF4-FFF2-40B4-BE49-F238E27FC236}">
                <a16:creationId xmlns:a16="http://schemas.microsoft.com/office/drawing/2014/main" id="{C5B4E71D-52C8-4511-86D0-E9FE5377D7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00CAF6-3C15-6F75-9F03-E55C6BE0F3F3}"/>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41268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A5901-201E-0021-8C54-29623E2019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F8D0E8-57F4-3A41-4ABF-61B0293E13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6606C6-2DE4-98E0-BCB0-3CA9F04223DE}"/>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5" name="Footer Placeholder 4">
            <a:extLst>
              <a:ext uri="{FF2B5EF4-FFF2-40B4-BE49-F238E27FC236}">
                <a16:creationId xmlns:a16="http://schemas.microsoft.com/office/drawing/2014/main" id="{AC6E3061-A9F4-1F3B-E20D-15DE18C419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E9811F-CA9A-9D42-CA91-D5A787FB8DC3}"/>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535489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B163D-8CE5-9486-B851-CCD62FA34A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14E6FF-3C29-4BE2-B010-5ACAABFE96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A45EB2-C2DA-041A-D718-95F602AF21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E340BF-A967-BCAD-80FD-0ADB212FF3A1}"/>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6" name="Footer Placeholder 5">
            <a:extLst>
              <a:ext uri="{FF2B5EF4-FFF2-40B4-BE49-F238E27FC236}">
                <a16:creationId xmlns:a16="http://schemas.microsoft.com/office/drawing/2014/main" id="{EA859AD5-9D3E-0A22-FAA9-7A9816CA29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CD2A20-ABA3-782B-AC6D-E7BE03CA3F26}"/>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54027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5CD7B-E571-9DAF-91E9-B5A060048A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F6B7CB-1F9A-EDA3-702A-BFEF9583D7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6827C4-9A06-ADAA-3762-8E5B9B45BEE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6D54A4-ABB1-F5C3-0DC3-8C842F3CC3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A93AF1-903C-FF2A-20E6-9C29B9D427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9C7DFB-AE67-0F23-8613-ADD83CCE061B}"/>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8" name="Footer Placeholder 7">
            <a:extLst>
              <a:ext uri="{FF2B5EF4-FFF2-40B4-BE49-F238E27FC236}">
                <a16:creationId xmlns:a16="http://schemas.microsoft.com/office/drawing/2014/main" id="{2734CE11-5A28-FED7-6C69-F91B9929C9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7C702C-F4EA-2677-94C7-C4786710DF94}"/>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2364237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9B739-7F32-8F9E-4809-69881D2B7E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AFF5A45-2C3E-D5DF-1B94-34907AD19D9E}"/>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4" name="Footer Placeholder 3">
            <a:extLst>
              <a:ext uri="{FF2B5EF4-FFF2-40B4-BE49-F238E27FC236}">
                <a16:creationId xmlns:a16="http://schemas.microsoft.com/office/drawing/2014/main" id="{6969F0BF-71BF-CD51-4493-496D83C6EF6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AECF68-CE0B-87F0-87E9-B3ECB121CFA1}"/>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2779319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E07D8D-3C36-09AC-5E9E-66F20ACEFC76}"/>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3" name="Footer Placeholder 2">
            <a:extLst>
              <a:ext uri="{FF2B5EF4-FFF2-40B4-BE49-F238E27FC236}">
                <a16:creationId xmlns:a16="http://schemas.microsoft.com/office/drawing/2014/main" id="{F8E19222-05AE-D22F-2EE0-5D6F0A6729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5CD78E-0797-2036-8A8F-D59A4F908374}"/>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942552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64E60-941A-EE86-B68B-650513BE7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ED45E9-EC90-CB6C-2497-6506D7F4E2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24DD5A2-DC94-B578-E842-2DCE2D18EA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4D5CA1-AEAE-A9B7-9469-BB0513199C19}"/>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6" name="Footer Placeholder 5">
            <a:extLst>
              <a:ext uri="{FF2B5EF4-FFF2-40B4-BE49-F238E27FC236}">
                <a16:creationId xmlns:a16="http://schemas.microsoft.com/office/drawing/2014/main" id="{83F30427-62B5-2D0B-2BF6-F7706713DE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E6125F-9267-8C12-B8C2-5FE14099B122}"/>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1612798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2AE10-A44C-9307-EFBB-92425A645C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41EE281-7A1A-81AE-DAD5-2AED5E94D3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FBCEC7-8849-E169-15BF-E68A0823D2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9258DB-C43B-DEC5-5A89-7C2F8F086D9D}"/>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6" name="Footer Placeholder 5">
            <a:extLst>
              <a:ext uri="{FF2B5EF4-FFF2-40B4-BE49-F238E27FC236}">
                <a16:creationId xmlns:a16="http://schemas.microsoft.com/office/drawing/2014/main" id="{B5A9030F-9873-4021-84A8-08D71E7EAF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484154-A294-A7FF-6960-AA4AC35FDFE1}"/>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95145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0A0E4-DD53-55BF-9F24-77102F62D7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F8FAC0-2604-A7FE-9DC0-2AD2795A2A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66AE82-B677-B52F-2A8A-946C50EC34AD}"/>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5" name="Footer Placeholder 4">
            <a:extLst>
              <a:ext uri="{FF2B5EF4-FFF2-40B4-BE49-F238E27FC236}">
                <a16:creationId xmlns:a16="http://schemas.microsoft.com/office/drawing/2014/main" id="{BF18AD5E-0646-DA66-055F-77D56E1AA5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4C2C9E-C05D-41F0-7ACB-B661F6BC9D16}"/>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744285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A86AAD-BF3D-B138-1598-11405659DC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5C0E86-F42D-0C32-F6E3-B956C62F7B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85FC2A-2573-839B-6FB3-FDDA2CBEB886}"/>
              </a:ext>
            </a:extLst>
          </p:cNvPr>
          <p:cNvSpPr>
            <a:spLocks noGrp="1"/>
          </p:cNvSpPr>
          <p:nvPr>
            <p:ph type="dt" sz="half" idx="10"/>
          </p:nvPr>
        </p:nvSpPr>
        <p:spPr/>
        <p:txBody>
          <a:bodyPr/>
          <a:lstStyle/>
          <a:p>
            <a:fld id="{46224084-9545-45DB-8751-10E3A0459079}" type="datetimeFigureOut">
              <a:rPr lang="en-GB" smtClean="0"/>
              <a:t>19/10/2023</a:t>
            </a:fld>
            <a:endParaRPr lang="en-GB"/>
          </a:p>
        </p:txBody>
      </p:sp>
      <p:sp>
        <p:nvSpPr>
          <p:cNvPr id="5" name="Footer Placeholder 4">
            <a:extLst>
              <a:ext uri="{FF2B5EF4-FFF2-40B4-BE49-F238E27FC236}">
                <a16:creationId xmlns:a16="http://schemas.microsoft.com/office/drawing/2014/main" id="{2E928980-E73A-0132-391B-D08EC42860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041BC5-E8C9-E173-7E41-2F49355B1877}"/>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4123066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0981B0-2C55-9BD9-1148-1E78C14832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6D54D1-DC5D-8D07-2EEC-BB2D34AF29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B35114-66C4-7475-380E-4C30DEF9A6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224084-9545-45DB-8751-10E3A0459079}" type="datetimeFigureOut">
              <a:rPr lang="en-GB" smtClean="0"/>
              <a:t>19/10/2023</a:t>
            </a:fld>
            <a:endParaRPr lang="en-GB"/>
          </a:p>
        </p:txBody>
      </p:sp>
      <p:sp>
        <p:nvSpPr>
          <p:cNvPr id="5" name="Footer Placeholder 4">
            <a:extLst>
              <a:ext uri="{FF2B5EF4-FFF2-40B4-BE49-F238E27FC236}">
                <a16:creationId xmlns:a16="http://schemas.microsoft.com/office/drawing/2014/main" id="{068212C6-96B9-D5D0-0E41-FA7C314D46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8763748-0B8C-BF7F-0F9A-B344B317DF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F4EA83-3694-480C-B826-7C9D41BE0592}" type="slidenum">
              <a:rPr lang="en-GB" smtClean="0"/>
              <a:t>‹#›</a:t>
            </a:fld>
            <a:endParaRPr lang="en-GB"/>
          </a:p>
        </p:txBody>
      </p:sp>
    </p:spTree>
    <p:extLst>
      <p:ext uri="{BB962C8B-B14F-4D97-AF65-F5344CB8AC3E}">
        <p14:creationId xmlns:p14="http://schemas.microsoft.com/office/powerpoint/2010/main" val="132462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hyperlink" Target="http://www.independent.co.uk/news/uk/home-news/photographers-snap-over-use-of-section-44-by-police-officers-1833839.html" TargetMode="External"/><Relationship Id="rId3" Type="http://schemas.openxmlformats.org/officeDocument/2006/relationships/hyperlink" Target="https://terrorismlegislationreviewer.independent.gov.uk/wp-content/uploads/2014/07/2014-Public-Law-403-20.pdf" TargetMode="External"/><Relationship Id="rId7" Type="http://schemas.openxmlformats.org/officeDocument/2006/relationships/hyperlink" Target="http://www.guardian.co.uk/commentisfree/libertycentral/2009/jan/22/explainer-terrorism-legislation" TargetMode="External"/><Relationship Id="rId2" Type="http://schemas.openxmlformats.org/officeDocument/2006/relationships/hyperlink" Target="https://www.bbc.co.uk/news/uk-england-birmingham-54573551" TargetMode="External"/><Relationship Id="rId1" Type="http://schemas.openxmlformats.org/officeDocument/2006/relationships/slideLayout" Target="../slideLayouts/slideLayout2.xml"/><Relationship Id="rId6" Type="http://schemas.openxmlformats.org/officeDocument/2006/relationships/hyperlink" Target="http://www.guardian.co.uk/uk/2011/may/23/counter-terror-stop-search-minorities" TargetMode="External"/><Relationship Id="rId5" Type="http://schemas.openxmlformats.org/officeDocument/2006/relationships/hyperlink" Target="http://www.liberty-human-rights.org.uk/human-rights/terrorism/control-orders/index.php" TargetMode="External"/><Relationship Id="rId10" Type="http://schemas.openxmlformats.org/officeDocument/2006/relationships/hyperlink" Target="https://www.ons.gov.uk/aboutus/transparencyandgovernance/freedomofinformationfoi/muslimpopulationintheuk" TargetMode="External"/><Relationship Id="rId4" Type="http://schemas.openxmlformats.org/officeDocument/2006/relationships/hyperlink" Target="https://www.equalityhumanrights.com/en/human-rights/human-rights-act" TargetMode="External"/><Relationship Id="rId9" Type="http://schemas.openxmlformats.org/officeDocument/2006/relationships/hyperlink" Target="http://www.homeoffice.gov.uk/publications/counter-terrorism/terrorism-act-remedial-order/"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826B4A43-2A34-4B22-882C-D7552FA9C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429BAE5-B200-4FC0-BBC1-8D7C57D1D9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971" y="0"/>
            <a:ext cx="4565104"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73049B-7735-B040-D5E0-7AAEA2B7F942}"/>
              </a:ext>
            </a:extLst>
          </p:cNvPr>
          <p:cNvSpPr>
            <a:spLocks noGrp="1"/>
          </p:cNvSpPr>
          <p:nvPr>
            <p:ph type="ctrTitle"/>
          </p:nvPr>
        </p:nvSpPr>
        <p:spPr>
          <a:xfrm>
            <a:off x="1036685" y="1152144"/>
            <a:ext cx="3794760" cy="3072393"/>
          </a:xfrm>
        </p:spPr>
        <p:txBody>
          <a:bodyPr>
            <a:normAutofit/>
          </a:bodyPr>
          <a:lstStyle/>
          <a:p>
            <a:pPr algn="l"/>
            <a:r>
              <a:rPr lang="en-GB" sz="5600" dirty="0"/>
              <a:t>Terrorism and Cybercrime</a:t>
            </a:r>
          </a:p>
        </p:txBody>
      </p:sp>
      <p:sp>
        <p:nvSpPr>
          <p:cNvPr id="3" name="Subtitle 2">
            <a:extLst>
              <a:ext uri="{FF2B5EF4-FFF2-40B4-BE49-F238E27FC236}">
                <a16:creationId xmlns:a16="http://schemas.microsoft.com/office/drawing/2014/main" id="{69E006A2-BB87-2CF1-2AAE-2CE7F211D021}"/>
              </a:ext>
            </a:extLst>
          </p:cNvPr>
          <p:cNvSpPr>
            <a:spLocks noGrp="1"/>
          </p:cNvSpPr>
          <p:nvPr>
            <p:ph type="subTitle" idx="1"/>
          </p:nvPr>
        </p:nvSpPr>
        <p:spPr>
          <a:xfrm>
            <a:off x="1036684" y="4462272"/>
            <a:ext cx="3794760" cy="1272831"/>
          </a:xfrm>
        </p:spPr>
        <p:txBody>
          <a:bodyPr anchor="t">
            <a:normAutofit/>
          </a:bodyPr>
          <a:lstStyle/>
          <a:p>
            <a:pPr algn="l"/>
            <a:r>
              <a:rPr lang="en-GB" sz="1700" dirty="0"/>
              <a:t>Week 4 – Terrorism and Human Rights</a:t>
            </a:r>
          </a:p>
        </p:txBody>
      </p:sp>
      <p:grpSp>
        <p:nvGrpSpPr>
          <p:cNvPr id="17" name="Group 16">
            <a:extLst>
              <a:ext uri="{FF2B5EF4-FFF2-40B4-BE49-F238E27FC236}">
                <a16:creationId xmlns:a16="http://schemas.microsoft.com/office/drawing/2014/main" id="{A9644633-5AE1-44D6-8F5F-6376DDA130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8" name="Rectangle 64">
              <a:extLst>
                <a:ext uri="{FF2B5EF4-FFF2-40B4-BE49-F238E27FC236}">
                  <a16:creationId xmlns:a16="http://schemas.microsoft.com/office/drawing/2014/main" id="{4FA74995-C5A7-4DBF-BFD1-C4831852D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009DC7CE-EC50-455B-AEF3-758096A62E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4">
              <a:extLst>
                <a:ext uri="{FF2B5EF4-FFF2-40B4-BE49-F238E27FC236}">
                  <a16:creationId xmlns:a16="http://schemas.microsoft.com/office/drawing/2014/main" id="{680D0724-2EE2-4A8E-B7FC-994977F2A6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6">
              <a:extLst>
                <a:ext uri="{FF2B5EF4-FFF2-40B4-BE49-F238E27FC236}">
                  <a16:creationId xmlns:a16="http://schemas.microsoft.com/office/drawing/2014/main" id="{D7DD4A6B-2000-4A3E-BBCE-637ED6CDD2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4">
              <a:extLst>
                <a:ext uri="{FF2B5EF4-FFF2-40B4-BE49-F238E27FC236}">
                  <a16:creationId xmlns:a16="http://schemas.microsoft.com/office/drawing/2014/main" id="{694A6722-0FE9-4640-B93F-C2BAA8956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6">
              <a:extLst>
                <a:ext uri="{FF2B5EF4-FFF2-40B4-BE49-F238E27FC236}">
                  <a16:creationId xmlns:a16="http://schemas.microsoft.com/office/drawing/2014/main" id="{19F6A010-3765-4FAB-8CCA-7AC189141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4">
              <a:extLst>
                <a:ext uri="{FF2B5EF4-FFF2-40B4-BE49-F238E27FC236}">
                  <a16:creationId xmlns:a16="http://schemas.microsoft.com/office/drawing/2014/main" id="{2ED876B1-4DDC-4999-864F-EFF32EFF5C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6">
              <a:extLst>
                <a:ext uri="{FF2B5EF4-FFF2-40B4-BE49-F238E27FC236}">
                  <a16:creationId xmlns:a16="http://schemas.microsoft.com/office/drawing/2014/main" id="{2DD9B48A-E7DB-4540-8781-F434856A75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4">
              <a:extLst>
                <a:ext uri="{FF2B5EF4-FFF2-40B4-BE49-F238E27FC236}">
                  <a16:creationId xmlns:a16="http://schemas.microsoft.com/office/drawing/2014/main" id="{2BEF54FF-8FAE-4B7F-ACE8-52ED70B04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6">
              <a:extLst>
                <a:ext uri="{FF2B5EF4-FFF2-40B4-BE49-F238E27FC236}">
                  <a16:creationId xmlns:a16="http://schemas.microsoft.com/office/drawing/2014/main" id="{16F687E9-D21B-46CB-8A13-9BFDA780F6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4">
              <a:extLst>
                <a:ext uri="{FF2B5EF4-FFF2-40B4-BE49-F238E27FC236}">
                  <a16:creationId xmlns:a16="http://schemas.microsoft.com/office/drawing/2014/main" id="{49C0A7C4-BA67-480B-9F9A-E965357562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6">
              <a:extLst>
                <a:ext uri="{FF2B5EF4-FFF2-40B4-BE49-F238E27FC236}">
                  <a16:creationId xmlns:a16="http://schemas.microsoft.com/office/drawing/2014/main" id="{5C27E413-D9C4-45A2-AB5A-A00612798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4">
              <a:extLst>
                <a:ext uri="{FF2B5EF4-FFF2-40B4-BE49-F238E27FC236}">
                  <a16:creationId xmlns:a16="http://schemas.microsoft.com/office/drawing/2014/main" id="{76F8DD1F-1A00-4D5A-B979-33A41277C9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D16F8034-114D-4513-A6BD-F05ABF9AF4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4">
              <a:extLst>
                <a:ext uri="{FF2B5EF4-FFF2-40B4-BE49-F238E27FC236}">
                  <a16:creationId xmlns:a16="http://schemas.microsoft.com/office/drawing/2014/main" id="{1DAD48F0-0B0E-40E2-9ED5-E0FBB99C4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6">
              <a:extLst>
                <a:ext uri="{FF2B5EF4-FFF2-40B4-BE49-F238E27FC236}">
                  <a16:creationId xmlns:a16="http://schemas.microsoft.com/office/drawing/2014/main" id="{A58F217F-BBAB-4ACB-91C0-B119DEFDC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4">
              <a:extLst>
                <a:ext uri="{FF2B5EF4-FFF2-40B4-BE49-F238E27FC236}">
                  <a16:creationId xmlns:a16="http://schemas.microsoft.com/office/drawing/2014/main" id="{17D6638B-4C45-4C73-AFE3-8C41F939A9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6">
              <a:extLst>
                <a:ext uri="{FF2B5EF4-FFF2-40B4-BE49-F238E27FC236}">
                  <a16:creationId xmlns:a16="http://schemas.microsoft.com/office/drawing/2014/main" id="{31A3013F-24A0-486B-A892-92E42BD741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4">
              <a:extLst>
                <a:ext uri="{FF2B5EF4-FFF2-40B4-BE49-F238E27FC236}">
                  <a16:creationId xmlns:a16="http://schemas.microsoft.com/office/drawing/2014/main" id="{F4540C9F-BC47-470D-A9C2-4AB05FB4C5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66">
              <a:extLst>
                <a:ext uri="{FF2B5EF4-FFF2-40B4-BE49-F238E27FC236}">
                  <a16:creationId xmlns:a16="http://schemas.microsoft.com/office/drawing/2014/main" id="{A38505B1-1AD2-47B0-8122-2EB533CBAA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9EF9278A-257C-9277-8181-058A071CE3F5}"/>
              </a:ext>
            </a:extLst>
          </p:cNvPr>
          <p:cNvPicPr>
            <a:picLocks noChangeAspect="1"/>
          </p:cNvPicPr>
          <p:nvPr/>
        </p:nvPicPr>
        <p:blipFill rotWithShape="1">
          <a:blip r:embed="rId3"/>
          <a:srcRect t="15730"/>
          <a:stretch/>
        </p:blipFill>
        <p:spPr>
          <a:xfrm>
            <a:off x="5619404" y="1699685"/>
            <a:ext cx="6192981" cy="3483566"/>
          </a:xfrm>
          <a:prstGeom prst="rect">
            <a:avLst/>
          </a:prstGeom>
        </p:spPr>
      </p:pic>
    </p:spTree>
    <p:extLst>
      <p:ext uri="{BB962C8B-B14F-4D97-AF65-F5344CB8AC3E}">
        <p14:creationId xmlns:p14="http://schemas.microsoft.com/office/powerpoint/2010/main" val="4284102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67770E-659B-B814-F636-F888FF320F2D}"/>
              </a:ext>
            </a:extLst>
          </p:cNvPr>
          <p:cNvSpPr>
            <a:spLocks noGrp="1"/>
          </p:cNvSpPr>
          <p:nvPr>
            <p:ph type="title"/>
          </p:nvPr>
        </p:nvSpPr>
        <p:spPr>
          <a:xfrm>
            <a:off x="9244749" y="858525"/>
            <a:ext cx="2469624" cy="1715479"/>
          </a:xfrm>
        </p:spPr>
        <p:txBody>
          <a:bodyPr vert="horz" lIns="91440" tIns="45720" rIns="91440" bIns="45720" rtlCol="0" anchor="ctr">
            <a:normAutofit/>
          </a:bodyPr>
          <a:lstStyle/>
          <a:p>
            <a:pPr algn="ctr"/>
            <a:r>
              <a:rPr lang="en-US" sz="3700" b="1" dirty="0"/>
              <a:t>The Dilemma</a:t>
            </a:r>
          </a:p>
        </p:txBody>
      </p:sp>
      <p:sp>
        <p:nvSpPr>
          <p:cNvPr id="3" name="Content Placeholder 2">
            <a:extLst>
              <a:ext uri="{FF2B5EF4-FFF2-40B4-BE49-F238E27FC236}">
                <a16:creationId xmlns:a16="http://schemas.microsoft.com/office/drawing/2014/main" id="{825C489C-773B-8136-4BE8-37A838F4B963}"/>
              </a:ext>
            </a:extLst>
          </p:cNvPr>
          <p:cNvSpPr>
            <a:spLocks noGrp="1"/>
          </p:cNvSpPr>
          <p:nvPr>
            <p:ph idx="1"/>
          </p:nvPr>
        </p:nvSpPr>
        <p:spPr>
          <a:xfrm>
            <a:off x="9235249" y="3020967"/>
            <a:ext cx="2446465" cy="2526059"/>
          </a:xfrm>
        </p:spPr>
        <p:txBody>
          <a:bodyPr vert="horz" lIns="91440" tIns="45720" rIns="91440" bIns="45720" rtlCol="0">
            <a:noAutofit/>
          </a:bodyPr>
          <a:lstStyle/>
          <a:p>
            <a:pPr marL="0" indent="0" algn="ctr">
              <a:buNone/>
            </a:pPr>
            <a:r>
              <a:rPr lang="en-US" altLang="en-US" sz="2400" dirty="0"/>
              <a:t>For Governments to provide Safety and Security whilst protecting Human Rights…</a:t>
            </a:r>
            <a:endParaRPr lang="en-US"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1033" name="Rectangle 103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uman Rights | Security Council - Counter-Terrorism Committee (CTC)">
            <a:extLst>
              <a:ext uri="{FF2B5EF4-FFF2-40B4-BE49-F238E27FC236}">
                <a16:creationId xmlns:a16="http://schemas.microsoft.com/office/drawing/2014/main" id="{B084AF21-6732-4E60-8E1C-C39E1D5101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029" r="4222" b="-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4389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C88AD2-8858-3694-7D1A-B2F426749759}"/>
              </a:ext>
            </a:extLst>
          </p:cNvPr>
          <p:cNvSpPr>
            <a:spLocks noGrp="1"/>
          </p:cNvSpPr>
          <p:nvPr>
            <p:ph type="title"/>
          </p:nvPr>
        </p:nvSpPr>
        <p:spPr>
          <a:xfrm>
            <a:off x="1006900" y="1188637"/>
            <a:ext cx="3141430" cy="4480726"/>
          </a:xfrm>
        </p:spPr>
        <p:txBody>
          <a:bodyPr>
            <a:normAutofit/>
          </a:bodyPr>
          <a:lstStyle/>
          <a:p>
            <a:pPr algn="r"/>
            <a:r>
              <a:rPr lang="en-GB" sz="6100"/>
              <a:t>Historical Context – England 1939</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083BA9-0967-F08C-223D-23D5F3218E41}"/>
              </a:ext>
            </a:extLst>
          </p:cNvPr>
          <p:cNvSpPr>
            <a:spLocks noGrp="1"/>
          </p:cNvSpPr>
          <p:nvPr>
            <p:ph idx="1"/>
          </p:nvPr>
        </p:nvSpPr>
        <p:spPr>
          <a:xfrm>
            <a:off x="5138927" y="1338729"/>
            <a:ext cx="6407893" cy="4180542"/>
          </a:xfrm>
        </p:spPr>
        <p:txBody>
          <a:bodyPr anchor="ctr">
            <a:normAutofit/>
          </a:bodyPr>
          <a:lstStyle/>
          <a:p>
            <a:pPr marL="0" indent="0" algn="ctr">
              <a:buNone/>
            </a:pPr>
            <a:r>
              <a:rPr lang="en-GB" sz="2400" dirty="0"/>
              <a:t>January to June 1939 127 bombings – IRA</a:t>
            </a:r>
          </a:p>
          <a:p>
            <a:pPr marL="0" indent="0" algn="ctr">
              <a:buNone/>
            </a:pPr>
            <a:endParaRPr lang="en-GB" sz="2400" dirty="0"/>
          </a:p>
          <a:p>
            <a:pPr marL="0" indent="0" algn="ctr">
              <a:buNone/>
            </a:pPr>
            <a:r>
              <a:rPr lang="en-GB" sz="2400" dirty="0"/>
              <a:t>Coventry August 1939 </a:t>
            </a:r>
          </a:p>
          <a:p>
            <a:pPr marL="0" indent="0" algn="ctr">
              <a:buNone/>
            </a:pPr>
            <a:r>
              <a:rPr lang="en-GB" sz="2400" dirty="0"/>
              <a:t>5 killed and 80 injured</a:t>
            </a:r>
          </a:p>
          <a:p>
            <a:pPr marL="0" indent="0" algn="ctr">
              <a:buNone/>
            </a:pPr>
            <a:r>
              <a:rPr lang="en-GB" altLang="en-US" sz="2400" dirty="0"/>
              <a:t>Peter Barnes and Frank McCormick, were hanged for the Coventry Street bombings </a:t>
            </a:r>
          </a:p>
          <a:p>
            <a:pPr marL="0" indent="0" algn="ctr">
              <a:buNone/>
            </a:pPr>
            <a:endParaRPr lang="en-GB" altLang="en-US" sz="2400" dirty="0"/>
          </a:p>
          <a:p>
            <a:pPr marL="0" indent="0" algn="ctr" eaLnBrk="1" hangingPunct="1">
              <a:spcBef>
                <a:spcPct val="0"/>
              </a:spcBef>
              <a:buNone/>
            </a:pPr>
            <a:r>
              <a:rPr lang="en-GB" altLang="en-US" sz="2400" dirty="0"/>
              <a:t>Prevention of Violence (Temporary Provision) Act of 1939 introduced</a:t>
            </a:r>
          </a:p>
        </p:txBody>
      </p:sp>
    </p:spTree>
    <p:extLst>
      <p:ext uri="{BB962C8B-B14F-4D97-AF65-F5344CB8AC3E}">
        <p14:creationId xmlns:p14="http://schemas.microsoft.com/office/powerpoint/2010/main" val="377129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C:\Users\561\Desktop\harrods-bombing2.jpg">
            <a:extLst>
              <a:ext uri="{FF2B5EF4-FFF2-40B4-BE49-F238E27FC236}">
                <a16:creationId xmlns:a16="http://schemas.microsoft.com/office/drawing/2014/main" id="{C5FC0B60-7747-7822-E0A3-93BADE4B67C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775" y="623275"/>
            <a:ext cx="1732382" cy="264485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C:\Users\561\Desktop\mountbatten.jpg">
            <a:extLst>
              <a:ext uri="{FF2B5EF4-FFF2-40B4-BE49-F238E27FC236}">
                <a16:creationId xmlns:a16="http://schemas.microsoft.com/office/drawing/2014/main" id="{2D0EAB15-99EE-5B58-899F-289FC513574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807819" y="623275"/>
            <a:ext cx="1736922" cy="264485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Users\561\Desktop\brighton.jpg">
            <a:extLst>
              <a:ext uri="{FF2B5EF4-FFF2-40B4-BE49-F238E27FC236}">
                <a16:creationId xmlns:a16="http://schemas.microsoft.com/office/drawing/2014/main" id="{004ED432-4D72-04FA-658F-D8BD60E748C9}"/>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54307" y="3586297"/>
            <a:ext cx="2023317" cy="264486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561\Desktop\hyde park.png">
            <a:extLst>
              <a:ext uri="{FF2B5EF4-FFF2-40B4-BE49-F238E27FC236}">
                <a16:creationId xmlns:a16="http://schemas.microsoft.com/office/drawing/2014/main" id="{4DA34781-D84F-D531-E513-A8515E89B6C6}"/>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431990" y="3959785"/>
            <a:ext cx="2488580" cy="18598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5">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AB1CE4-6E2F-CBB6-E651-0C9043062278}"/>
              </a:ext>
            </a:extLst>
          </p:cNvPr>
          <p:cNvSpPr>
            <a:spLocks noGrp="1"/>
          </p:cNvSpPr>
          <p:nvPr>
            <p:ph type="title"/>
          </p:nvPr>
        </p:nvSpPr>
        <p:spPr>
          <a:xfrm>
            <a:off x="6889832" y="658786"/>
            <a:ext cx="4218138" cy="1597228"/>
          </a:xfrm>
        </p:spPr>
        <p:txBody>
          <a:bodyPr>
            <a:normAutofit/>
          </a:bodyPr>
          <a:lstStyle/>
          <a:p>
            <a:pPr algn="ctr"/>
            <a:r>
              <a:rPr lang="en-GB" sz="4000" b="1" dirty="0"/>
              <a:t>Historical Context</a:t>
            </a:r>
          </a:p>
        </p:txBody>
      </p:sp>
      <p:sp>
        <p:nvSpPr>
          <p:cNvPr id="3" name="Content Placeholder 2">
            <a:extLst>
              <a:ext uri="{FF2B5EF4-FFF2-40B4-BE49-F238E27FC236}">
                <a16:creationId xmlns:a16="http://schemas.microsoft.com/office/drawing/2014/main" id="{AACBB07C-93C5-2D3A-7A69-AEC972FDE448}"/>
              </a:ext>
            </a:extLst>
          </p:cNvPr>
          <p:cNvSpPr>
            <a:spLocks noGrp="1"/>
          </p:cNvSpPr>
          <p:nvPr>
            <p:ph idx="1"/>
          </p:nvPr>
        </p:nvSpPr>
        <p:spPr>
          <a:xfrm>
            <a:off x="6889832" y="2256015"/>
            <a:ext cx="4419045" cy="3413348"/>
          </a:xfrm>
        </p:spPr>
        <p:txBody>
          <a:bodyPr anchor="t">
            <a:normAutofit/>
          </a:bodyPr>
          <a:lstStyle/>
          <a:p>
            <a:pPr marL="0" indent="0" algn="ctr">
              <a:buNone/>
            </a:pPr>
            <a:r>
              <a:rPr lang="en-GB" altLang="en-US" sz="2400" dirty="0"/>
              <a:t>The Prevention of Terrorism (Temporary Provisions) Act 1989</a:t>
            </a:r>
          </a:p>
          <a:p>
            <a:pPr marL="0" indent="0" algn="ctr">
              <a:buNone/>
            </a:pPr>
            <a:r>
              <a:rPr lang="en-GB" altLang="en-US" sz="2400" dirty="0"/>
              <a:t>In force for 12 years</a:t>
            </a:r>
          </a:p>
          <a:p>
            <a:pPr marL="0" indent="0" algn="ctr">
              <a:buNone/>
            </a:pPr>
            <a:r>
              <a:rPr lang="en-GB" altLang="en-US" sz="2400" dirty="0"/>
              <a:t>Focused on countering Irish Related Terrorism (IRT) activity</a:t>
            </a:r>
          </a:p>
          <a:p>
            <a:pPr marL="0" indent="0" algn="ctr">
              <a:buNone/>
            </a:pPr>
            <a:endParaRPr lang="en-GB" altLang="en-US" sz="2400" dirty="0"/>
          </a:p>
          <a:p>
            <a:pPr marL="0" indent="0" algn="ctr">
              <a:buNone/>
            </a:pPr>
            <a:r>
              <a:rPr lang="en-GB" altLang="en-US" sz="2400" dirty="0"/>
              <a:t>The Terrorism Act 2000 introduced in February 2001 </a:t>
            </a:r>
          </a:p>
        </p:txBody>
      </p:sp>
    </p:spTree>
    <p:extLst>
      <p:ext uri="{BB962C8B-B14F-4D97-AF65-F5344CB8AC3E}">
        <p14:creationId xmlns:p14="http://schemas.microsoft.com/office/powerpoint/2010/main" val="2385275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330DC35-CB28-8341-BE28-9FDD5D253038}"/>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Counter Terrorism (CT) Offences</a:t>
            </a:r>
          </a:p>
        </p:txBody>
      </p:sp>
      <p:sp>
        <p:nvSpPr>
          <p:cNvPr id="3" name="Content Placeholder 2">
            <a:extLst>
              <a:ext uri="{FF2B5EF4-FFF2-40B4-BE49-F238E27FC236}">
                <a16:creationId xmlns:a16="http://schemas.microsoft.com/office/drawing/2014/main" id="{9C2A7BCA-F477-F192-BB15-92773E668479}"/>
              </a:ext>
            </a:extLst>
          </p:cNvPr>
          <p:cNvSpPr>
            <a:spLocks noGrp="1"/>
          </p:cNvSpPr>
          <p:nvPr>
            <p:ph idx="1"/>
          </p:nvPr>
        </p:nvSpPr>
        <p:spPr>
          <a:xfrm>
            <a:off x="5430389" y="378960"/>
            <a:ext cx="6522720" cy="6100079"/>
          </a:xfrm>
        </p:spPr>
        <p:txBody>
          <a:bodyPr anchor="t">
            <a:normAutofit lnSpcReduction="10000"/>
          </a:bodyPr>
          <a:lstStyle/>
          <a:p>
            <a:pPr marL="0" indent="0" algn="ctr">
              <a:buNone/>
              <a:defRPr/>
            </a:pPr>
            <a:r>
              <a:rPr lang="en-GB" sz="2600" b="1" dirty="0"/>
              <a:t>The Terrorism Act 2000 </a:t>
            </a:r>
          </a:p>
          <a:p>
            <a:pPr marL="0" indent="0" algn="ctr">
              <a:buNone/>
              <a:defRPr/>
            </a:pPr>
            <a:endParaRPr lang="en-GB" sz="2400" dirty="0"/>
          </a:p>
          <a:p>
            <a:pPr marL="0" indent="0" algn="ctr">
              <a:lnSpc>
                <a:spcPct val="110000"/>
              </a:lnSpc>
              <a:buNone/>
              <a:defRPr/>
            </a:pPr>
            <a:r>
              <a:rPr lang="en-GB" sz="2400" dirty="0"/>
              <a:t>Several key pieces of legislation have become enacted since 2000 which have sought to enhance and refine the 2000 act, and to give Counter Terrorism officers more powers such as:</a:t>
            </a:r>
          </a:p>
          <a:p>
            <a:pPr marL="0" indent="0" algn="ctr">
              <a:buNone/>
              <a:defRPr/>
            </a:pPr>
            <a:endParaRPr lang="en-GB" sz="2400" dirty="0"/>
          </a:p>
          <a:p>
            <a:pPr marL="0" indent="0" algn="ctr">
              <a:buNone/>
              <a:defRPr/>
            </a:pPr>
            <a:r>
              <a:rPr lang="en-GB" sz="2400" dirty="0"/>
              <a:t>Anti-terrorism, Crime and Security Act 2001</a:t>
            </a:r>
          </a:p>
          <a:p>
            <a:pPr marL="0" indent="0" algn="ctr">
              <a:buNone/>
              <a:defRPr/>
            </a:pPr>
            <a:r>
              <a:rPr lang="en-GB" sz="2400" dirty="0"/>
              <a:t>Terrorism Prevention and Investigation Measures Act 2011</a:t>
            </a:r>
          </a:p>
          <a:p>
            <a:pPr marL="0" indent="0" algn="ctr">
              <a:buNone/>
              <a:defRPr/>
            </a:pPr>
            <a:r>
              <a:rPr lang="en-GB" sz="2400" dirty="0"/>
              <a:t>Terrorism Act 2006</a:t>
            </a:r>
          </a:p>
          <a:p>
            <a:pPr marL="0" indent="0" algn="ctr">
              <a:buNone/>
              <a:defRPr/>
            </a:pPr>
            <a:r>
              <a:rPr lang="en-GB" sz="2400" dirty="0"/>
              <a:t>Counter Terrorism Act 2008</a:t>
            </a:r>
          </a:p>
          <a:p>
            <a:pPr marL="0" indent="0" algn="ctr">
              <a:buNone/>
              <a:defRPr/>
            </a:pPr>
            <a:r>
              <a:rPr lang="en-GB" sz="2400" dirty="0"/>
              <a:t>Terrorist Asset-Freezing Act 2010</a:t>
            </a:r>
          </a:p>
          <a:p>
            <a:pPr marL="0" indent="0" algn="ctr">
              <a:buNone/>
              <a:defRPr/>
            </a:pPr>
            <a:r>
              <a:rPr lang="en-GB" sz="2400" dirty="0"/>
              <a:t>Counter Terrorism and Security Act 2015</a:t>
            </a:r>
          </a:p>
          <a:p>
            <a:pPr marL="0" indent="0" algn="ctr">
              <a:buNone/>
              <a:defRPr/>
            </a:pPr>
            <a:r>
              <a:rPr lang="en-GB" sz="2400" dirty="0"/>
              <a:t>&amp; Counter Terrorism and Border Security Act 2019</a:t>
            </a:r>
          </a:p>
        </p:txBody>
      </p:sp>
    </p:spTree>
    <p:extLst>
      <p:ext uri="{BB962C8B-B14F-4D97-AF65-F5344CB8AC3E}">
        <p14:creationId xmlns:p14="http://schemas.microsoft.com/office/powerpoint/2010/main" val="4157869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789C56-2656-F32F-EB50-AC38ED33A97B}"/>
              </a:ext>
            </a:extLst>
          </p:cNvPr>
          <p:cNvSpPr>
            <a:spLocks noGrp="1"/>
          </p:cNvSpPr>
          <p:nvPr>
            <p:ph type="title"/>
          </p:nvPr>
        </p:nvSpPr>
        <p:spPr>
          <a:xfrm>
            <a:off x="1006900" y="1188637"/>
            <a:ext cx="3141430" cy="4480726"/>
          </a:xfrm>
        </p:spPr>
        <p:txBody>
          <a:bodyPr>
            <a:normAutofit/>
          </a:bodyPr>
          <a:lstStyle/>
          <a:p>
            <a:pPr algn="r"/>
            <a:r>
              <a:rPr lang="en-GB" sz="6600" dirty="0"/>
              <a:t>Powers of these Acts</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B010EC-2669-8D6C-4026-5A59F0F76AE6}"/>
              </a:ext>
            </a:extLst>
          </p:cNvPr>
          <p:cNvSpPr>
            <a:spLocks noGrp="1"/>
          </p:cNvSpPr>
          <p:nvPr>
            <p:ph idx="1"/>
          </p:nvPr>
        </p:nvSpPr>
        <p:spPr>
          <a:xfrm>
            <a:off x="5138928" y="1338729"/>
            <a:ext cx="4795584" cy="4180542"/>
          </a:xfrm>
        </p:spPr>
        <p:txBody>
          <a:bodyPr anchor="ctr">
            <a:normAutofit/>
          </a:bodyPr>
          <a:lstStyle/>
          <a:p>
            <a:r>
              <a:rPr lang="en-GB" sz="2400"/>
              <a:t>Do these, in your evaluation, infringe on human rights in any serious way?</a:t>
            </a:r>
          </a:p>
          <a:p>
            <a:endParaRPr lang="en-GB" sz="2400"/>
          </a:p>
          <a:p>
            <a:r>
              <a:rPr lang="en-GB" sz="2400"/>
              <a:t>Are they justified in the response to perceived threat of terrorism?</a:t>
            </a:r>
          </a:p>
        </p:txBody>
      </p:sp>
    </p:spTree>
    <p:extLst>
      <p:ext uri="{BB962C8B-B14F-4D97-AF65-F5344CB8AC3E}">
        <p14:creationId xmlns:p14="http://schemas.microsoft.com/office/powerpoint/2010/main" val="4197232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C5E277-37C6-99DB-D8CA-588258DEB06B}"/>
              </a:ext>
            </a:extLst>
          </p:cNvPr>
          <p:cNvSpPr>
            <a:spLocks noGrp="1"/>
          </p:cNvSpPr>
          <p:nvPr>
            <p:ph type="title"/>
          </p:nvPr>
        </p:nvSpPr>
        <p:spPr>
          <a:xfrm>
            <a:off x="4654296" y="329184"/>
            <a:ext cx="6894576" cy="1783080"/>
          </a:xfrm>
        </p:spPr>
        <p:txBody>
          <a:bodyPr anchor="b">
            <a:normAutofit/>
          </a:bodyPr>
          <a:lstStyle/>
          <a:p>
            <a:r>
              <a:rPr lang="en-GB" sz="5400"/>
              <a:t>Human Rights Act 1998</a:t>
            </a:r>
          </a:p>
        </p:txBody>
      </p:sp>
      <p:pic>
        <p:nvPicPr>
          <p:cNvPr id="18" name="Picture 17" descr="Lock with a love heart">
            <a:extLst>
              <a:ext uri="{FF2B5EF4-FFF2-40B4-BE49-F238E27FC236}">
                <a16:creationId xmlns:a16="http://schemas.microsoft.com/office/drawing/2014/main" id="{04F97DC0-9D81-76F0-6580-C13AF921B1FE}"/>
              </a:ext>
            </a:extLst>
          </p:cNvPr>
          <p:cNvPicPr>
            <a:picLocks noChangeAspect="1"/>
          </p:cNvPicPr>
          <p:nvPr/>
        </p:nvPicPr>
        <p:blipFill rotWithShape="1">
          <a:blip r:embed="rId3"/>
          <a:srcRect l="33655" r="33106"/>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24"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7D0B620-6579-55BD-A0E6-7DE25F6F8412}"/>
              </a:ext>
            </a:extLst>
          </p:cNvPr>
          <p:cNvSpPr>
            <a:spLocks noGrp="1"/>
          </p:cNvSpPr>
          <p:nvPr>
            <p:ph idx="1"/>
          </p:nvPr>
        </p:nvSpPr>
        <p:spPr>
          <a:xfrm>
            <a:off x="4654296" y="2706624"/>
            <a:ext cx="6894576" cy="3483864"/>
          </a:xfrm>
        </p:spPr>
        <p:txBody>
          <a:bodyPr>
            <a:normAutofit/>
          </a:bodyPr>
          <a:lstStyle/>
          <a:p>
            <a:r>
              <a:rPr lang="en-GB" sz="1900" b="0" i="0">
                <a:effectLst/>
                <a:latin typeface="Roboto" panose="02000000000000000000" pitchFamily="2" charset="0"/>
              </a:rPr>
              <a:t>Right to life</a:t>
            </a:r>
          </a:p>
          <a:p>
            <a:r>
              <a:rPr lang="en-GB" sz="1900" b="0" i="0">
                <a:effectLst/>
                <a:latin typeface="Roboto" panose="02000000000000000000" pitchFamily="2" charset="0"/>
              </a:rPr>
              <a:t>Freedom from torture / degrading treatment / slavery</a:t>
            </a:r>
          </a:p>
          <a:p>
            <a:r>
              <a:rPr lang="en-GB" sz="1900" b="0" i="0">
                <a:effectLst/>
                <a:latin typeface="Roboto" panose="02000000000000000000" pitchFamily="2" charset="0"/>
              </a:rPr>
              <a:t>Right to security</a:t>
            </a:r>
          </a:p>
          <a:p>
            <a:r>
              <a:rPr lang="en-GB" sz="1900" b="0" i="0">
                <a:effectLst/>
                <a:latin typeface="Roboto" panose="02000000000000000000" pitchFamily="2" charset="0"/>
              </a:rPr>
              <a:t>Right to fair trial / no punishment without law ruling</a:t>
            </a:r>
          </a:p>
          <a:p>
            <a:r>
              <a:rPr lang="en-GB" sz="1900">
                <a:latin typeface="Roboto" panose="02000000000000000000" pitchFamily="2" charset="0"/>
              </a:rPr>
              <a:t>Respect of family / private life</a:t>
            </a:r>
          </a:p>
          <a:p>
            <a:r>
              <a:rPr lang="en-GB" sz="1900">
                <a:latin typeface="Roboto" panose="02000000000000000000" pitchFamily="2" charset="0"/>
              </a:rPr>
              <a:t>Freedom of speech</a:t>
            </a:r>
          </a:p>
          <a:p>
            <a:r>
              <a:rPr lang="en-GB" sz="1900">
                <a:latin typeface="Roboto" panose="02000000000000000000" pitchFamily="2" charset="0"/>
              </a:rPr>
              <a:t>Freedom of assembly and association</a:t>
            </a:r>
          </a:p>
          <a:p>
            <a:r>
              <a:rPr lang="en-GB" sz="1900">
                <a:latin typeface="Roboto" panose="02000000000000000000" pitchFamily="2" charset="0"/>
              </a:rPr>
              <a:t>Right to education / free participation in elections</a:t>
            </a:r>
          </a:p>
          <a:p>
            <a:r>
              <a:rPr lang="en-GB" sz="1900">
                <a:latin typeface="Roboto" panose="02000000000000000000" pitchFamily="2" charset="0"/>
              </a:rPr>
              <a:t>Abolition of death penalty</a:t>
            </a:r>
          </a:p>
        </p:txBody>
      </p:sp>
    </p:spTree>
    <p:extLst>
      <p:ext uri="{BB962C8B-B14F-4D97-AF65-F5344CB8AC3E}">
        <p14:creationId xmlns:p14="http://schemas.microsoft.com/office/powerpoint/2010/main" val="531798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0AD1DA-C9B6-4F4C-8FAE-93399A0B0CA8}"/>
              </a:ext>
            </a:extLst>
          </p:cNvPr>
          <p:cNvSpPr>
            <a:spLocks noGrp="1"/>
          </p:cNvSpPr>
          <p:nvPr>
            <p:ph type="title"/>
          </p:nvPr>
        </p:nvSpPr>
        <p:spPr>
          <a:xfrm>
            <a:off x="1075767" y="1188637"/>
            <a:ext cx="2988234" cy="4480726"/>
          </a:xfrm>
        </p:spPr>
        <p:txBody>
          <a:bodyPr>
            <a:normAutofit/>
          </a:bodyPr>
          <a:lstStyle/>
          <a:p>
            <a:pPr algn="r"/>
            <a:r>
              <a:rPr lang="en-GB" sz="5600" dirty="0"/>
              <a:t>Wilkinson (2007) </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047D01-DED1-E61E-A1B2-65E325F2100D}"/>
              </a:ext>
            </a:extLst>
          </p:cNvPr>
          <p:cNvSpPr>
            <a:spLocks noGrp="1"/>
          </p:cNvSpPr>
          <p:nvPr>
            <p:ph idx="1"/>
          </p:nvPr>
        </p:nvSpPr>
        <p:spPr>
          <a:xfrm>
            <a:off x="5255260" y="1648870"/>
            <a:ext cx="4702848" cy="3560260"/>
          </a:xfrm>
        </p:spPr>
        <p:txBody>
          <a:bodyPr anchor="ctr">
            <a:normAutofit/>
          </a:bodyPr>
          <a:lstStyle/>
          <a:p>
            <a:pPr eaLnBrk="1" hangingPunct="1">
              <a:buFont typeface="Wingdings 2" pitchFamily="18" charset="2"/>
              <a:buNone/>
            </a:pPr>
            <a:r>
              <a:rPr lang="en-GB" altLang="en-US" sz="2400"/>
              <a:t>Spoke of the dangers of:</a:t>
            </a:r>
            <a:endParaRPr lang="en-GB" altLang="en-US" sz="2400">
              <a:effectLst>
                <a:glow rad="38100">
                  <a:prstClr val="black">
                    <a:lumMod val="50000"/>
                    <a:lumOff val="50000"/>
                    <a:alpha val="20000"/>
                  </a:prstClr>
                </a:glow>
                <a:outerShdw blurRad="44450" dist="12700" dir="13860000" algn="tl" rotWithShape="0">
                  <a:srgbClr val="000000">
                    <a:alpha val="20000"/>
                  </a:srgbClr>
                </a:outerShdw>
              </a:effectLst>
            </a:endParaRPr>
          </a:p>
          <a:p>
            <a:pPr lvl="1"/>
            <a:r>
              <a:rPr lang="en-GB" altLang="en-US"/>
              <a:t>Overreaction, </a:t>
            </a:r>
            <a:endParaRPr lang="en-GB" altLang="en-US">
              <a:effectLst>
                <a:glow rad="38100">
                  <a:prstClr val="black">
                    <a:lumMod val="50000"/>
                    <a:lumOff val="50000"/>
                    <a:alpha val="20000"/>
                  </a:prstClr>
                </a:glow>
                <a:outerShdw blurRad="44450" dist="12700" dir="13860000" algn="tl" rotWithShape="0">
                  <a:srgbClr val="000000">
                    <a:alpha val="20000"/>
                  </a:srgbClr>
                </a:outerShdw>
              </a:effectLst>
            </a:endParaRPr>
          </a:p>
          <a:p>
            <a:pPr lvl="1"/>
            <a:r>
              <a:rPr lang="en-GB" altLang="en-US"/>
              <a:t>Over reliance on military force</a:t>
            </a:r>
          </a:p>
          <a:p>
            <a:pPr lvl="1"/>
            <a:r>
              <a:rPr lang="en-GB" altLang="en-US"/>
              <a:t>Measures that involve curtailment of democracy,</a:t>
            </a:r>
          </a:p>
          <a:p>
            <a:pPr lvl="1"/>
            <a:r>
              <a:rPr lang="en-GB" altLang="en-US"/>
              <a:t>Abuses of Human rights and the Rule of law and the threat that these pose to democracy.</a:t>
            </a:r>
            <a:endParaRPr lang="en-GB" altLang="en-US">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768984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957F54-4C0C-E7A9-75DD-5AD8ADA1EE18}"/>
              </a:ext>
            </a:extLst>
          </p:cNvPr>
          <p:cNvSpPr>
            <a:spLocks noGrp="1"/>
          </p:cNvSpPr>
          <p:nvPr>
            <p:ph type="title"/>
          </p:nvPr>
        </p:nvSpPr>
        <p:spPr>
          <a:xfrm>
            <a:off x="572493" y="238539"/>
            <a:ext cx="11047013" cy="1434415"/>
          </a:xfrm>
        </p:spPr>
        <p:txBody>
          <a:bodyPr anchor="b">
            <a:normAutofit/>
          </a:bodyPr>
          <a:lstStyle/>
          <a:p>
            <a:r>
              <a:rPr lang="en-GB" sz="5400"/>
              <a:t>Northern Ireland- Discrimination</a:t>
            </a:r>
          </a:p>
        </p:txBody>
      </p:sp>
      <p:sp>
        <p:nvSpPr>
          <p:cNvPr id="5129"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CAIN: Events: Civil Rights - &quot;We Shall Overcome&quot; .... published by the Northern  Ireland Civil Rights Association (NICRA; 1978)">
            <a:extLst>
              <a:ext uri="{FF2B5EF4-FFF2-40B4-BE49-F238E27FC236}">
                <a16:creationId xmlns:a16="http://schemas.microsoft.com/office/drawing/2014/main" id="{DF832F56-3430-5F8B-CAE3-A9BEB1117D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153" r="1037" b="-1"/>
          <a:stretch/>
        </p:blipFill>
        <p:spPr bwMode="auto">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EC27162-3F81-CE8B-C3F3-0E0B987E0346}"/>
              </a:ext>
            </a:extLst>
          </p:cNvPr>
          <p:cNvSpPr>
            <a:spLocks noGrp="1"/>
          </p:cNvSpPr>
          <p:nvPr>
            <p:ph idx="1"/>
          </p:nvPr>
        </p:nvSpPr>
        <p:spPr>
          <a:xfrm>
            <a:off x="4905955" y="2071316"/>
            <a:ext cx="6713552" cy="4114800"/>
          </a:xfrm>
        </p:spPr>
        <p:txBody>
          <a:bodyPr anchor="t">
            <a:normAutofit/>
          </a:bodyPr>
          <a:lstStyle/>
          <a:p>
            <a:r>
              <a:rPr lang="en-GB" altLang="en-US" sz="1700"/>
              <a:t>1966 : Catholic minority population discriminated against-politically, socially and economically. </a:t>
            </a:r>
            <a:endParaRPr lang="en-GB" altLang="en-US" sz="17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1700"/>
              <a:t>Many had no vote as they were not ratepayers,</a:t>
            </a:r>
            <a:endParaRPr lang="en-GB" altLang="en-US" sz="17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1700"/>
              <a:t>Electoral wards were ‘gerrymandered’ so that even where there was a Catholic majority there was still a Protestant council</a:t>
            </a:r>
          </a:p>
          <a:p>
            <a:pPr eaLnBrk="1" hangingPunct="1"/>
            <a:r>
              <a:rPr lang="en-GB" altLang="en-US" sz="1700"/>
              <a:t>Harland and Wolff shipbuilders had a workforce of 100,000 only 400 were Catholic.</a:t>
            </a:r>
            <a:endParaRPr lang="en-GB" altLang="en-US" sz="170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700"/>
              <a:t>The Catholic Community described itself as “an oppressed minority”-they had plenty to be angry about. </a:t>
            </a:r>
          </a:p>
          <a:p>
            <a:pPr eaLnBrk="1" hangingPunct="1"/>
            <a:r>
              <a:rPr lang="en-GB" altLang="en-US" sz="1700"/>
              <a:t>Allocation of Housing</a:t>
            </a:r>
            <a:endParaRPr lang="en-GB" altLang="en-US" sz="170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700"/>
              <a:t>Employment:  “ When I went for jobs, I found out I was asked if I was Catholic, not whether I had the qualifications. If I said I was Catholic, I was told the job was not available”  (Belfast woman)</a:t>
            </a:r>
            <a:endParaRPr lang="en-GB" altLang="en-US" sz="170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327854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CD5265-2833-9AFB-51A6-287802933F41}"/>
              </a:ext>
            </a:extLst>
          </p:cNvPr>
          <p:cNvSpPr>
            <a:spLocks noGrp="1"/>
          </p:cNvSpPr>
          <p:nvPr>
            <p:ph type="title"/>
          </p:nvPr>
        </p:nvSpPr>
        <p:spPr>
          <a:xfrm>
            <a:off x="572493" y="238539"/>
            <a:ext cx="11047013" cy="1434415"/>
          </a:xfrm>
        </p:spPr>
        <p:txBody>
          <a:bodyPr anchor="ctr">
            <a:normAutofit/>
          </a:bodyPr>
          <a:lstStyle/>
          <a:p>
            <a:pPr algn="ctr"/>
            <a:r>
              <a:rPr lang="en-GB" sz="3600" b="1" dirty="0"/>
              <a:t>Northern Ireland Civil Rights</a:t>
            </a:r>
          </a:p>
        </p:txBody>
      </p:sp>
      <p:sp>
        <p:nvSpPr>
          <p:cNvPr id="4105"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Revisiting the Northern Ireland Civil Rights Movement: 1968-69 | The Irish  Story">
            <a:extLst>
              <a:ext uri="{FF2B5EF4-FFF2-40B4-BE49-F238E27FC236}">
                <a16:creationId xmlns:a16="http://schemas.microsoft.com/office/drawing/2014/main" id="{F881349E-5C73-2094-7EA0-2CB05236FE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593" r="26577" b="2"/>
          <a:stretch/>
        </p:blipFill>
        <p:spPr bwMode="auto">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82CF78A-7E62-E8E4-E26E-5AC06148F7CE}"/>
              </a:ext>
            </a:extLst>
          </p:cNvPr>
          <p:cNvSpPr>
            <a:spLocks noGrp="1"/>
          </p:cNvSpPr>
          <p:nvPr>
            <p:ph idx="1"/>
          </p:nvPr>
        </p:nvSpPr>
        <p:spPr>
          <a:xfrm>
            <a:off x="4905955" y="2071316"/>
            <a:ext cx="6713552" cy="4114800"/>
          </a:xfrm>
        </p:spPr>
        <p:txBody>
          <a:bodyPr anchor="t">
            <a:normAutofit/>
          </a:bodyPr>
          <a:lstStyle/>
          <a:p>
            <a:pPr eaLnBrk="1" hangingPunct="1"/>
            <a:r>
              <a:rPr lang="en-GB" altLang="en-US" sz="1900" dirty="0"/>
              <a:t>The Catholic minority were persecuted – homes burnt down / driven from the areas they live in.</a:t>
            </a:r>
          </a:p>
          <a:p>
            <a:pPr eaLnBrk="1" hangingPunct="1"/>
            <a:r>
              <a:rPr lang="en-GB" altLang="en-US" sz="1900" dirty="0"/>
              <a:t>Demanded Civil Rights, the Protestant majority resisted</a:t>
            </a:r>
          </a:p>
          <a:p>
            <a:pPr eaLnBrk="1" hangingPunct="1"/>
            <a:r>
              <a:rPr lang="en-GB" altLang="en-US" sz="1900" dirty="0"/>
              <a:t>The Catholic community blamed the Police (largely Protestant), no action = violence</a:t>
            </a:r>
          </a:p>
          <a:p>
            <a:pPr marL="0" indent="0" eaLnBrk="1" hangingPunct="1">
              <a:buNone/>
            </a:pPr>
            <a:r>
              <a:rPr lang="en-GB" altLang="en-US" sz="1900" b="1" dirty="0"/>
              <a:t>Enter the Troops: </a:t>
            </a:r>
          </a:p>
          <a:p>
            <a:pPr marL="539750" indent="-457200">
              <a:defRPr/>
            </a:pPr>
            <a:r>
              <a:rPr lang="en-GB" sz="1900" dirty="0"/>
              <a:t>The British Army were temporarily deployed to NI in 1969.</a:t>
            </a:r>
            <a:endParaRPr lang="en-GB" sz="1900" dirty="0">
              <a:effectLst>
                <a:glow rad="38100">
                  <a:prstClr val="black">
                    <a:lumMod val="50000"/>
                    <a:lumOff val="50000"/>
                    <a:alpha val="20000"/>
                  </a:prstClr>
                </a:glow>
                <a:outerShdw blurRad="44450" dist="12700" dir="13860000" algn="tl" rotWithShape="0">
                  <a:srgbClr val="000000">
                    <a:alpha val="20000"/>
                  </a:srgbClr>
                </a:outerShdw>
              </a:effectLst>
            </a:endParaRPr>
          </a:p>
          <a:p>
            <a:pPr marL="539750" indent="-457200">
              <a:defRPr/>
            </a:pPr>
            <a:r>
              <a:rPr lang="en-GB" sz="1900" dirty="0"/>
              <a:t>On their arrival they were welcomed by the Catholic community who saw the army as ‘protectors’ they were the ‘Good Guys’ – birth of the PIRA</a:t>
            </a:r>
          </a:p>
          <a:p>
            <a:pPr marL="539750" indent="-457200">
              <a:defRPr/>
            </a:pPr>
            <a:r>
              <a:rPr lang="en-GB" altLang="en-US" sz="1900" dirty="0"/>
              <a:t>The sight of heavily armed troops on the civilian streets did not fit well within communities</a:t>
            </a:r>
            <a:endParaRPr lang="en-GB" altLang="en-US" sz="1900" dirty="0">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sz="1900" dirty="0"/>
          </a:p>
        </p:txBody>
      </p:sp>
    </p:spTree>
    <p:extLst>
      <p:ext uri="{BB962C8B-B14F-4D97-AF65-F5344CB8AC3E}">
        <p14:creationId xmlns:p14="http://schemas.microsoft.com/office/powerpoint/2010/main" val="471191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4A3EF5-646D-5981-7308-05D7C8227F0D}"/>
              </a:ext>
            </a:extLst>
          </p:cNvPr>
          <p:cNvSpPr>
            <a:spLocks noGrp="1"/>
          </p:cNvSpPr>
          <p:nvPr>
            <p:ph type="title"/>
          </p:nvPr>
        </p:nvSpPr>
        <p:spPr>
          <a:xfrm>
            <a:off x="640080" y="325369"/>
            <a:ext cx="4368602" cy="1956841"/>
          </a:xfrm>
        </p:spPr>
        <p:txBody>
          <a:bodyPr anchor="b">
            <a:normAutofit/>
          </a:bodyPr>
          <a:lstStyle/>
          <a:p>
            <a:r>
              <a:rPr lang="en-GB" sz="3800"/>
              <a:t>Overreaction</a:t>
            </a:r>
            <a:br>
              <a:rPr lang="en-GB" sz="3800"/>
            </a:br>
            <a:br>
              <a:rPr lang="en-GB" sz="3800"/>
            </a:br>
            <a:r>
              <a:rPr lang="en-GB" sz="3800"/>
              <a:t> A Recruitment Tool</a:t>
            </a:r>
          </a:p>
        </p:txBody>
      </p:sp>
      <p:sp>
        <p:nvSpPr>
          <p:cNvPr id="308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298B06-A0B6-B2B4-7A7E-85E33970EEC9}"/>
              </a:ext>
            </a:extLst>
          </p:cNvPr>
          <p:cNvSpPr>
            <a:spLocks noGrp="1"/>
          </p:cNvSpPr>
          <p:nvPr>
            <p:ph idx="1"/>
          </p:nvPr>
        </p:nvSpPr>
        <p:spPr>
          <a:xfrm>
            <a:off x="640080" y="2872899"/>
            <a:ext cx="4243589" cy="3320668"/>
          </a:xfrm>
        </p:spPr>
        <p:txBody>
          <a:bodyPr>
            <a:normAutofit/>
          </a:bodyPr>
          <a:lstStyle/>
          <a:p>
            <a:pPr marL="0" indent="0" eaLnBrk="1" hangingPunct="1">
              <a:buNone/>
            </a:pPr>
            <a:r>
              <a:rPr lang="en-GB" altLang="en-US" sz="2000"/>
              <a:t>Community Unrests - </a:t>
            </a:r>
          </a:p>
          <a:p>
            <a:r>
              <a:rPr lang="en-GB" altLang="en-US" sz="2000"/>
              <a:t>‘Operation Motorman’ saw the deployment of 31000 troops tasked with tearing down barricades protecting Catholic ‘no go’ areas,</a:t>
            </a:r>
            <a:endParaRPr lang="en-GB" altLang="en-US" sz="20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000"/>
              <a:t>Internment without trial (almost entirely against Catholics),</a:t>
            </a:r>
            <a:endParaRPr lang="en-GB" altLang="en-US" sz="20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000"/>
              <a:t>Bloody Sunday (30</a:t>
            </a:r>
            <a:r>
              <a:rPr lang="en-GB" altLang="en-US" sz="2000" baseline="30000"/>
              <a:t>th</a:t>
            </a:r>
            <a:r>
              <a:rPr lang="en-GB" altLang="en-US" sz="2000"/>
              <a:t> Jan 1972 British Soldiers shoot dead 13 during a Civil Rights march)</a:t>
            </a:r>
          </a:p>
        </p:txBody>
      </p:sp>
      <p:pic>
        <p:nvPicPr>
          <p:cNvPr id="3074" name="Picture 2" descr="BBC - History - Operation Motorman, Belfast">
            <a:extLst>
              <a:ext uri="{FF2B5EF4-FFF2-40B4-BE49-F238E27FC236}">
                <a16:creationId xmlns:a16="http://schemas.microsoft.com/office/drawing/2014/main" id="{C7129DBD-8DA6-643D-4107-BF031E6972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413" r="15885"/>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534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E04611DD-4610-F7DE-DBBA-30DB7D123941}"/>
              </a:ext>
            </a:extLst>
          </p:cNvPr>
          <p:cNvSpPr>
            <a:spLocks noGrp="1"/>
          </p:cNvSpPr>
          <p:nvPr>
            <p:ph type="title"/>
          </p:nvPr>
        </p:nvSpPr>
        <p:spPr>
          <a:xfrm>
            <a:off x="838200" y="713312"/>
            <a:ext cx="4038600" cy="5431376"/>
          </a:xfrm>
        </p:spPr>
        <p:txBody>
          <a:bodyPr>
            <a:normAutofit/>
          </a:bodyPr>
          <a:lstStyle/>
          <a:p>
            <a:r>
              <a:rPr lang="en-GB" dirty="0"/>
              <a:t>Think back to Wilkinson</a:t>
            </a:r>
          </a:p>
        </p:txBody>
      </p:sp>
      <p:sp>
        <p:nvSpPr>
          <p:cNvPr id="3" name="Content Placeholder 2">
            <a:extLst>
              <a:ext uri="{FF2B5EF4-FFF2-40B4-BE49-F238E27FC236}">
                <a16:creationId xmlns:a16="http://schemas.microsoft.com/office/drawing/2014/main" id="{90CB6C9C-6513-4D54-4EF4-F76FB6DBA9E8}"/>
              </a:ext>
            </a:extLst>
          </p:cNvPr>
          <p:cNvSpPr>
            <a:spLocks noGrp="1"/>
          </p:cNvSpPr>
          <p:nvPr>
            <p:ph idx="1"/>
          </p:nvPr>
        </p:nvSpPr>
        <p:spPr>
          <a:xfrm>
            <a:off x="6095999" y="713313"/>
            <a:ext cx="5257801" cy="5431376"/>
          </a:xfrm>
        </p:spPr>
        <p:txBody>
          <a:bodyPr anchor="ctr">
            <a:normAutofit/>
          </a:bodyPr>
          <a:lstStyle/>
          <a:p>
            <a:r>
              <a:rPr lang="en-GB" dirty="0"/>
              <a:t>Overreaction?</a:t>
            </a:r>
            <a:endParaRPr lang="en-US" dirty="0"/>
          </a:p>
          <a:p>
            <a:r>
              <a:rPr lang="en-GB" dirty="0"/>
              <a:t>Over reliance on military force?</a:t>
            </a:r>
            <a:endParaRPr lang="en-US" dirty="0"/>
          </a:p>
          <a:p>
            <a:r>
              <a:rPr lang="en-GB" dirty="0"/>
              <a:t>Curtailment of democracy, Human rights and the Rule of law?</a:t>
            </a:r>
            <a:endParaRPr lang="en-US" dirty="0"/>
          </a:p>
        </p:txBody>
      </p:sp>
    </p:spTree>
    <p:extLst>
      <p:ext uri="{BB962C8B-B14F-4D97-AF65-F5344CB8AC3E}">
        <p14:creationId xmlns:p14="http://schemas.microsoft.com/office/powerpoint/2010/main" val="3190865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What You Need to Know About The Troubles | Imperial War Museums">
            <a:extLst>
              <a:ext uri="{FF2B5EF4-FFF2-40B4-BE49-F238E27FC236}">
                <a16:creationId xmlns:a16="http://schemas.microsoft.com/office/drawing/2014/main" id="{2812B176-3806-8601-173B-62C7A1EB96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506"/>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21E1AFB-A219-BA76-7C32-A2AC9F6E90DF}"/>
              </a:ext>
            </a:extLst>
          </p:cNvPr>
          <p:cNvSpPr>
            <a:spLocks noGrp="1"/>
          </p:cNvSpPr>
          <p:nvPr>
            <p:ph type="title"/>
          </p:nvPr>
        </p:nvSpPr>
        <p:spPr>
          <a:xfrm>
            <a:off x="7998970" y="435674"/>
            <a:ext cx="3822189" cy="1899912"/>
          </a:xfrm>
        </p:spPr>
        <p:txBody>
          <a:bodyPr>
            <a:normAutofit/>
          </a:bodyPr>
          <a:lstStyle/>
          <a:p>
            <a:r>
              <a:rPr lang="en-GB" sz="4000" dirty="0"/>
              <a:t>Community Effects	</a:t>
            </a:r>
          </a:p>
        </p:txBody>
      </p:sp>
      <p:sp>
        <p:nvSpPr>
          <p:cNvPr id="3" name="Content Placeholder 2">
            <a:extLst>
              <a:ext uri="{FF2B5EF4-FFF2-40B4-BE49-F238E27FC236}">
                <a16:creationId xmlns:a16="http://schemas.microsoft.com/office/drawing/2014/main" id="{C049039D-9676-A6F9-D816-922DD4F74957}"/>
              </a:ext>
            </a:extLst>
          </p:cNvPr>
          <p:cNvSpPr>
            <a:spLocks noGrp="1"/>
          </p:cNvSpPr>
          <p:nvPr>
            <p:ph idx="1"/>
          </p:nvPr>
        </p:nvSpPr>
        <p:spPr>
          <a:xfrm>
            <a:off x="7998970" y="2434201"/>
            <a:ext cx="3822189" cy="3742762"/>
          </a:xfrm>
        </p:spPr>
        <p:txBody>
          <a:bodyPr>
            <a:normAutofit/>
          </a:bodyPr>
          <a:lstStyle/>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Loss and Grief</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Outrage and Anger</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Polarization</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Escalation of the Conflict</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Process:</a:t>
            </a:r>
            <a:r>
              <a:rPr lang="en-GB" sz="2000" b="0" i="0" u="none" strike="noStrike" dirty="0">
                <a:effectLst/>
                <a:latin typeface="Calibri" panose="020F0502020204030204" pitchFamily="34" charset="0"/>
                <a:cs typeface="Calibri" panose="020F0502020204030204" pitchFamily="34" charset="0"/>
              </a:rPr>
              <a:t> </a:t>
            </a:r>
            <a:r>
              <a:rPr lang="en-GB" sz="2000" b="1" i="0" u="none" strike="noStrike" dirty="0">
                <a:effectLst/>
                <a:latin typeface="Calibri" panose="020F0502020204030204" pitchFamily="34" charset="0"/>
                <a:cs typeface="Calibri" panose="020F0502020204030204" pitchFamily="34" charset="0"/>
              </a:rPr>
              <a:t>Long Quest for Justice</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Memorialization</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Symbol of Injustice</a:t>
            </a:r>
          </a:p>
          <a:p>
            <a:pPr>
              <a:buFont typeface="+mj-lt"/>
              <a:buAutoNum type="arabicPeriod"/>
            </a:pPr>
            <a:r>
              <a:rPr lang="en-GB" sz="2000" b="1" i="0" u="none" strike="noStrike" dirty="0">
                <a:effectLst/>
                <a:latin typeface="Calibri" panose="020F0502020204030204" pitchFamily="34" charset="0"/>
                <a:cs typeface="Calibri" panose="020F0502020204030204" pitchFamily="34" charset="0"/>
              </a:rPr>
              <a:t>Complex Legacy</a:t>
            </a:r>
            <a:endParaRPr lang="en-GB"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45515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Provisional IRA: How 1969 sparked deadly campaign - BBC News">
            <a:extLst>
              <a:ext uri="{FF2B5EF4-FFF2-40B4-BE49-F238E27FC236}">
                <a16:creationId xmlns:a16="http://schemas.microsoft.com/office/drawing/2014/main" id="{B0E5FB39-B6B1-1B90-9FEB-994F59C4DB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06" r="15182"/>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724C662-C095-9E8E-790A-95505B482E4A}"/>
              </a:ext>
            </a:extLst>
          </p:cNvPr>
          <p:cNvSpPr>
            <a:spLocks noGrp="1"/>
          </p:cNvSpPr>
          <p:nvPr>
            <p:ph type="title"/>
          </p:nvPr>
        </p:nvSpPr>
        <p:spPr>
          <a:xfrm>
            <a:off x="7531610" y="365125"/>
            <a:ext cx="3822189" cy="1899912"/>
          </a:xfrm>
        </p:spPr>
        <p:txBody>
          <a:bodyPr>
            <a:normAutofit/>
          </a:bodyPr>
          <a:lstStyle/>
          <a:p>
            <a:r>
              <a:rPr lang="en-GB" sz="4000"/>
              <a:t>The Troubles</a:t>
            </a:r>
          </a:p>
        </p:txBody>
      </p:sp>
      <p:sp>
        <p:nvSpPr>
          <p:cNvPr id="3" name="Content Placeholder 2">
            <a:extLst>
              <a:ext uri="{FF2B5EF4-FFF2-40B4-BE49-F238E27FC236}">
                <a16:creationId xmlns:a16="http://schemas.microsoft.com/office/drawing/2014/main" id="{858C76D1-2E69-4967-1EE6-9747A629EC5A}"/>
              </a:ext>
            </a:extLst>
          </p:cNvPr>
          <p:cNvSpPr>
            <a:spLocks noGrp="1"/>
          </p:cNvSpPr>
          <p:nvPr>
            <p:ph idx="1"/>
          </p:nvPr>
        </p:nvSpPr>
        <p:spPr>
          <a:xfrm>
            <a:off x="7213600" y="1808480"/>
            <a:ext cx="4140199" cy="4368483"/>
          </a:xfrm>
        </p:spPr>
        <p:txBody>
          <a:bodyPr>
            <a:normAutofit/>
          </a:bodyPr>
          <a:lstStyle/>
          <a:p>
            <a:pPr marL="0" indent="0" algn="ctr">
              <a:buNone/>
            </a:pPr>
            <a:r>
              <a:rPr lang="en-GB" sz="2000" dirty="0"/>
              <a:t>Whilst the combined Military/Police approach failed to deal with the PIRA there were arguably some successes</a:t>
            </a:r>
          </a:p>
          <a:p>
            <a:pPr marL="0" indent="0" algn="ctr">
              <a:buNone/>
            </a:pPr>
            <a:r>
              <a:rPr lang="en-GB" sz="2000" dirty="0"/>
              <a:t>Numbers of those killed as result of terrorist attack reduced significantly:</a:t>
            </a:r>
          </a:p>
          <a:p>
            <a:pPr marL="0" indent="0" algn="ctr">
              <a:buNone/>
            </a:pPr>
            <a:r>
              <a:rPr lang="en-GB" sz="2000" dirty="0"/>
              <a:t>1972 – 467 deaths</a:t>
            </a:r>
          </a:p>
          <a:p>
            <a:pPr marL="0" indent="0" algn="ctr">
              <a:buNone/>
            </a:pPr>
            <a:r>
              <a:rPr lang="en-GB" sz="2000" dirty="0"/>
              <a:t>The late 1980's - 90’s less than 100 per year  </a:t>
            </a:r>
          </a:p>
          <a:p>
            <a:pPr marL="0" indent="0" algn="ctr">
              <a:buNone/>
            </a:pPr>
            <a:r>
              <a:rPr lang="en-GB" sz="2000" dirty="0"/>
              <a:t>Prevented escalation of troubles to civil war and made the peace process possible</a:t>
            </a:r>
          </a:p>
        </p:txBody>
      </p:sp>
    </p:spTree>
    <p:extLst>
      <p:ext uri="{BB962C8B-B14F-4D97-AF65-F5344CB8AC3E}">
        <p14:creationId xmlns:p14="http://schemas.microsoft.com/office/powerpoint/2010/main" val="3170053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Flowchart: Document 25">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4C3B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ABAAEA-B2B8-F7A3-C0B7-937F6BE56891}"/>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altLang="en-US" sz="3200" kern="1200">
                <a:solidFill>
                  <a:srgbClr val="FFFFFF"/>
                </a:solidFill>
                <a:latin typeface="+mj-lt"/>
                <a:ea typeface="+mj-ea"/>
                <a:cs typeface="+mj-cs"/>
              </a:rPr>
              <a:t> The UK’s CT Network</a:t>
            </a:r>
            <a:endParaRPr lang="en-US" sz="3200" kern="1200">
              <a:solidFill>
                <a:srgbClr val="FFFFFF"/>
              </a:solidFill>
              <a:latin typeface="+mj-lt"/>
              <a:ea typeface="+mj-ea"/>
              <a:cs typeface="+mj-cs"/>
            </a:endParaRPr>
          </a:p>
        </p:txBody>
      </p:sp>
      <p:pic>
        <p:nvPicPr>
          <p:cNvPr id="4" name="Content Placeholder 3">
            <a:extLst>
              <a:ext uri="{FF2B5EF4-FFF2-40B4-BE49-F238E27FC236}">
                <a16:creationId xmlns:a16="http://schemas.microsoft.com/office/drawing/2014/main" id="{47CAE745-6D3A-BF1B-F9CE-0D17850B3939}"/>
              </a:ext>
            </a:extLst>
          </p:cNvPr>
          <p:cNvPicPr>
            <a:picLocks noGrp="1" noChangeAspect="1"/>
          </p:cNvPicPr>
          <p:nvPr>
            <p:ph idx="1"/>
          </p:nvPr>
        </p:nvPicPr>
        <p:blipFill rotWithShape="1">
          <a:blip r:embed="rId3"/>
          <a:srcRect r="4" b="3065"/>
          <a:stretch/>
        </p:blipFill>
        <p:spPr>
          <a:xfrm>
            <a:off x="5004210" y="640080"/>
            <a:ext cx="5754982" cy="5578816"/>
          </a:xfrm>
          <a:prstGeom prst="rect">
            <a:avLst/>
          </a:prstGeom>
        </p:spPr>
      </p:pic>
    </p:spTree>
    <p:extLst>
      <p:ext uri="{BB962C8B-B14F-4D97-AF65-F5344CB8AC3E}">
        <p14:creationId xmlns:p14="http://schemas.microsoft.com/office/powerpoint/2010/main" val="1615923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D9EE2B-327F-AC9C-6085-A3270335A99C}"/>
              </a:ext>
            </a:extLst>
          </p:cNvPr>
          <p:cNvSpPr>
            <a:spLocks noGrp="1"/>
          </p:cNvSpPr>
          <p:nvPr>
            <p:ph type="title"/>
          </p:nvPr>
        </p:nvSpPr>
        <p:spPr>
          <a:xfrm>
            <a:off x="572493" y="238539"/>
            <a:ext cx="11018520" cy="1434415"/>
          </a:xfrm>
        </p:spPr>
        <p:txBody>
          <a:bodyPr anchor="b">
            <a:normAutofit/>
          </a:bodyPr>
          <a:lstStyle/>
          <a:p>
            <a:r>
              <a:rPr lang="en-GB" altLang="en-US" sz="4600"/>
              <a:t>Scotland Yards Anti Terrorist Branch (SO13)</a:t>
            </a:r>
            <a:endParaRPr lang="en-GB" sz="4600"/>
          </a:p>
        </p:txBody>
      </p:sp>
      <p:sp>
        <p:nvSpPr>
          <p:cNvPr id="615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83BF787-9D3B-C6E0-BB5F-01532115C12E}"/>
              </a:ext>
            </a:extLst>
          </p:cNvPr>
          <p:cNvSpPr>
            <a:spLocks noGrp="1"/>
          </p:cNvSpPr>
          <p:nvPr>
            <p:ph idx="1"/>
          </p:nvPr>
        </p:nvSpPr>
        <p:spPr>
          <a:xfrm>
            <a:off x="572493" y="2071316"/>
            <a:ext cx="6713552" cy="4119172"/>
          </a:xfrm>
        </p:spPr>
        <p:txBody>
          <a:bodyPr anchor="t">
            <a:normAutofit lnSpcReduction="10000"/>
          </a:bodyPr>
          <a:lstStyle/>
          <a:p>
            <a:pPr marL="0" indent="0">
              <a:lnSpc>
                <a:spcPct val="150000"/>
              </a:lnSpc>
              <a:buNone/>
            </a:pPr>
            <a:r>
              <a:rPr lang="en-GB" sz="2200" dirty="0"/>
              <a:t>The main burden of containing and defeating terrorists lies with the Police as the methods used to detect and prosecute persons for terrorism are similar to those used to detect and prosecute criminality.</a:t>
            </a:r>
            <a:endParaRPr lang="en-US" sz="2200" dirty="0"/>
          </a:p>
          <a:p>
            <a:pPr marL="0" indent="0">
              <a:lnSpc>
                <a:spcPct val="150000"/>
              </a:lnSpc>
              <a:buNone/>
            </a:pPr>
            <a:r>
              <a:rPr lang="en-GB" sz="2200" dirty="0"/>
              <a:t>Prior to the events of 7</a:t>
            </a:r>
            <a:r>
              <a:rPr lang="en-GB" sz="2200" baseline="30000" dirty="0"/>
              <a:t>th</a:t>
            </a:r>
            <a:r>
              <a:rPr lang="en-GB" sz="2200" dirty="0"/>
              <a:t> of July 2005 the National responsibility for the Investigation of terrorism lied with Scotland Yard Anti-Terrorist Branch, a section of the Metropolitan Police Service</a:t>
            </a:r>
          </a:p>
        </p:txBody>
      </p:sp>
      <p:pic>
        <p:nvPicPr>
          <p:cNvPr id="6146" name="Picture 2" descr="Scotland Yard creates SAS-style unit to counter threat of terrorist gun  attack | UK security and counter-terrorism | The Guardian">
            <a:extLst>
              <a:ext uri="{FF2B5EF4-FFF2-40B4-BE49-F238E27FC236}">
                <a16:creationId xmlns:a16="http://schemas.microsoft.com/office/drawing/2014/main" id="{997F091B-684F-FCCC-77CF-5ECBD0EB40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08" r="26568"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1834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2C1F0C-48ED-24C1-F7B9-43AF1499A6CA}"/>
              </a:ext>
            </a:extLst>
          </p:cNvPr>
          <p:cNvSpPr>
            <a:spLocks noGrp="1"/>
          </p:cNvSpPr>
          <p:nvPr>
            <p:ph type="title"/>
          </p:nvPr>
        </p:nvSpPr>
        <p:spPr>
          <a:xfrm>
            <a:off x="808638" y="386930"/>
            <a:ext cx="9236700" cy="1188950"/>
          </a:xfrm>
        </p:spPr>
        <p:txBody>
          <a:bodyPr anchor="b">
            <a:normAutofit/>
          </a:bodyPr>
          <a:lstStyle/>
          <a:p>
            <a:r>
              <a:rPr lang="en-GB" altLang="en-US" sz="5000" dirty="0"/>
              <a:t>Scotland Yard Anti-Terrorist Branch</a:t>
            </a:r>
            <a:endParaRPr lang="en-GB" sz="5000" dirty="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B6F72EB-1070-1E7B-8BD7-1DEEA65ECA66}"/>
              </a:ext>
            </a:extLst>
          </p:cNvPr>
          <p:cNvSpPr>
            <a:spLocks noGrp="1"/>
          </p:cNvSpPr>
          <p:nvPr>
            <p:ph idx="1"/>
          </p:nvPr>
        </p:nvSpPr>
        <p:spPr>
          <a:xfrm>
            <a:off x="793660" y="2599509"/>
            <a:ext cx="10143668" cy="3435531"/>
          </a:xfrm>
        </p:spPr>
        <p:txBody>
          <a:bodyPr anchor="ctr">
            <a:normAutofit/>
          </a:bodyPr>
          <a:lstStyle/>
          <a:p>
            <a:pPr marL="0" indent="0" algn="ctr">
              <a:buNone/>
            </a:pPr>
            <a:r>
              <a:rPr lang="en-GB" altLang="en-US" sz="2400" dirty="0"/>
              <a:t>The partnership forged between the ATB and MI5 (supported by MPSB) had reaped rewards as the combination of the intelligence agencies together with the specialist knowledge relating to the terrorists, weapons, tactics, bomb disposal and bomb scene management skills  possessed by the specialist resources within the ATB paid off.  </a:t>
            </a:r>
          </a:p>
        </p:txBody>
      </p:sp>
    </p:spTree>
    <p:extLst>
      <p:ext uri="{BB962C8B-B14F-4D97-AF65-F5344CB8AC3E}">
        <p14:creationId xmlns:p14="http://schemas.microsoft.com/office/powerpoint/2010/main" val="1896077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8"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F15CBE-DD1B-FD8F-921D-20E288D031CA}"/>
              </a:ext>
            </a:extLst>
          </p:cNvPr>
          <p:cNvSpPr>
            <a:spLocks noGrp="1"/>
          </p:cNvSpPr>
          <p:nvPr>
            <p:ph type="title"/>
          </p:nvPr>
        </p:nvSpPr>
        <p:spPr>
          <a:xfrm>
            <a:off x="1282963" y="1238080"/>
            <a:ext cx="9849751" cy="1349671"/>
          </a:xfrm>
        </p:spPr>
        <p:txBody>
          <a:bodyPr anchor="b">
            <a:normAutofit/>
          </a:bodyPr>
          <a:lstStyle/>
          <a:p>
            <a:r>
              <a:rPr lang="en-GB" altLang="en-US" sz="5400" dirty="0"/>
              <a:t>PIRA on the Back-Foot!</a:t>
            </a:r>
            <a:endParaRPr lang="en-GB" sz="5400" dirty="0"/>
          </a:p>
        </p:txBody>
      </p:sp>
      <p:sp>
        <p:nvSpPr>
          <p:cNvPr id="3" name="Content Placeholder 2">
            <a:extLst>
              <a:ext uri="{FF2B5EF4-FFF2-40B4-BE49-F238E27FC236}">
                <a16:creationId xmlns:a16="http://schemas.microsoft.com/office/drawing/2014/main" id="{0AB1886D-EC8B-9B18-CF5C-4FC105E50FC5}"/>
              </a:ext>
            </a:extLst>
          </p:cNvPr>
          <p:cNvSpPr>
            <a:spLocks noGrp="1"/>
          </p:cNvSpPr>
          <p:nvPr>
            <p:ph idx="1"/>
          </p:nvPr>
        </p:nvSpPr>
        <p:spPr>
          <a:xfrm>
            <a:off x="1289304" y="2902913"/>
            <a:ext cx="9849751" cy="3032168"/>
          </a:xfrm>
        </p:spPr>
        <p:txBody>
          <a:bodyPr anchor="ctr">
            <a:normAutofit/>
          </a:bodyPr>
          <a:lstStyle/>
          <a:p>
            <a:pPr marL="0" indent="0" algn="ctr">
              <a:buNone/>
            </a:pPr>
            <a:r>
              <a:rPr lang="en-GB" altLang="en-US" dirty="0"/>
              <a:t>Arguably it was the successes of this partnership and the successful prosecution of several key PIRA players that brought about the ‘ceasefire’ called in 1994 and ultimately led to the ‘Peace Process’ following the election of the Labour government in 1997.  </a:t>
            </a:r>
          </a:p>
          <a:p>
            <a:endParaRPr lang="en-GB" sz="2000" dirty="0"/>
          </a:p>
        </p:txBody>
      </p:sp>
      <p:pic>
        <p:nvPicPr>
          <p:cNvPr id="7172" name="Picture 4" descr="SO13 Anti Terrorist Branch Lapel Pin or Tie Tack | #488901689">
            <a:extLst>
              <a:ext uri="{FF2B5EF4-FFF2-40B4-BE49-F238E27FC236}">
                <a16:creationId xmlns:a16="http://schemas.microsoft.com/office/drawing/2014/main" id="{01B99C95-2E5C-4843-B46F-BD9C1111E4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0714" y="495244"/>
            <a:ext cx="2032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733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8B3A2D1A-45FC-4F95-B150-1C13EF2F6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1" name="Freeform: Shape 8200">
            <a:extLst>
              <a:ext uri="{FF2B5EF4-FFF2-40B4-BE49-F238E27FC236}">
                <a16:creationId xmlns:a16="http://schemas.microsoft.com/office/drawing/2014/main" id="{39C3C864-C625-4883-B868-9A4C470F4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291" y="3296652"/>
            <a:ext cx="12202113" cy="3561346"/>
          </a:xfrm>
          <a:custGeom>
            <a:avLst/>
            <a:gdLst>
              <a:gd name="connsiteX0" fmla="*/ 0 w 12202113"/>
              <a:gd name="connsiteY0" fmla="*/ 3188466 h 3188466"/>
              <a:gd name="connsiteX1" fmla="*/ 10116 w 12202113"/>
              <a:gd name="connsiteY1" fmla="*/ 2657641 h 3188466"/>
              <a:gd name="connsiteX2" fmla="*/ 10116 w 12202113"/>
              <a:gd name="connsiteY2" fmla="*/ 0 h 3188466"/>
              <a:gd name="connsiteX3" fmla="*/ 12202113 w 12202113"/>
              <a:gd name="connsiteY3" fmla="*/ 0 h 3188466"/>
              <a:gd name="connsiteX4" fmla="*/ 12202113 w 12202113"/>
              <a:gd name="connsiteY4" fmla="*/ 2879832 h 3188466"/>
              <a:gd name="connsiteX5" fmla="*/ 12198167 w 12202113"/>
              <a:gd name="connsiteY5" fmla="*/ 2880360 h 3188466"/>
              <a:gd name="connsiteX6" fmla="*/ 12122128 w 12202113"/>
              <a:gd name="connsiteY6" fmla="*/ 2887194 h 3188466"/>
              <a:gd name="connsiteX7" fmla="*/ 12028868 w 12202113"/>
              <a:gd name="connsiteY7" fmla="*/ 2911786 h 3188466"/>
              <a:gd name="connsiteX8" fmla="*/ 11995238 w 12202113"/>
              <a:gd name="connsiteY8" fmla="*/ 2914090 h 3188466"/>
              <a:gd name="connsiteX9" fmla="*/ 11996460 w 12202113"/>
              <a:gd name="connsiteY9" fmla="*/ 2918442 h 3188466"/>
              <a:gd name="connsiteX10" fmla="*/ 11983968 w 12202113"/>
              <a:gd name="connsiteY10" fmla="*/ 2918762 h 3188466"/>
              <a:gd name="connsiteX11" fmla="*/ 11956084 w 12202113"/>
              <a:gd name="connsiteY11" fmla="*/ 2918868 h 3188466"/>
              <a:gd name="connsiteX12" fmla="*/ 11872586 w 12202113"/>
              <a:gd name="connsiteY12" fmla="*/ 2920076 h 3188466"/>
              <a:gd name="connsiteX13" fmla="*/ 11849804 w 12202113"/>
              <a:gd name="connsiteY13" fmla="*/ 2928420 h 3188466"/>
              <a:gd name="connsiteX14" fmla="*/ 11828254 w 12202113"/>
              <a:gd name="connsiteY14" fmla="*/ 2928551 h 3188466"/>
              <a:gd name="connsiteX15" fmla="*/ 11703277 w 12202113"/>
              <a:gd name="connsiteY15" fmla="*/ 2939735 h 3188466"/>
              <a:gd name="connsiteX16" fmla="*/ 11686094 w 12202113"/>
              <a:gd name="connsiteY16" fmla="*/ 2940570 h 3188466"/>
              <a:gd name="connsiteX17" fmla="*/ 11676788 w 12202113"/>
              <a:gd name="connsiteY17" fmla="*/ 2944321 h 3188466"/>
              <a:gd name="connsiteX18" fmla="*/ 11643464 w 12202113"/>
              <a:gd name="connsiteY18" fmla="*/ 2945066 h 3188466"/>
              <a:gd name="connsiteX19" fmla="*/ 11641922 w 12202113"/>
              <a:gd name="connsiteY19" fmla="*/ 2947200 h 3188466"/>
              <a:gd name="connsiteX20" fmla="*/ 11532386 w 12202113"/>
              <a:gd name="connsiteY20" fmla="*/ 2965529 h 3188466"/>
              <a:gd name="connsiteX21" fmla="*/ 11513619 w 12202113"/>
              <a:gd name="connsiteY21" fmla="*/ 2968556 h 3188466"/>
              <a:gd name="connsiteX22" fmla="*/ 11497404 w 12202113"/>
              <a:gd name="connsiteY22" fmla="*/ 2967639 h 3188466"/>
              <a:gd name="connsiteX23" fmla="*/ 11407630 w 12202113"/>
              <a:gd name="connsiteY23" fmla="*/ 2970255 h 3188466"/>
              <a:gd name="connsiteX24" fmla="*/ 11386276 w 12202113"/>
              <a:gd name="connsiteY24" fmla="*/ 2968648 h 3188466"/>
              <a:gd name="connsiteX25" fmla="*/ 11377296 w 12202113"/>
              <a:gd name="connsiteY25" fmla="*/ 2965257 h 3188466"/>
              <a:gd name="connsiteX26" fmla="*/ 11342536 w 12202113"/>
              <a:gd name="connsiteY26" fmla="*/ 2971666 h 3188466"/>
              <a:gd name="connsiteX27" fmla="*/ 11288902 w 12202113"/>
              <a:gd name="connsiteY27" fmla="*/ 2976058 h 3188466"/>
              <a:gd name="connsiteX28" fmla="*/ 11263411 w 12202113"/>
              <a:gd name="connsiteY28" fmla="*/ 2979228 h 3188466"/>
              <a:gd name="connsiteX29" fmla="*/ 11242843 w 12202113"/>
              <a:gd name="connsiteY29" fmla="*/ 2977303 h 3188466"/>
              <a:gd name="connsiteX30" fmla="*/ 11125798 w 12202113"/>
              <a:gd name="connsiteY30" fmla="*/ 2976816 h 3188466"/>
              <a:gd name="connsiteX31" fmla="*/ 11098884 w 12202113"/>
              <a:gd name="connsiteY31" fmla="*/ 2973758 h 3188466"/>
              <a:gd name="connsiteX32" fmla="*/ 11086128 w 12202113"/>
              <a:gd name="connsiteY32" fmla="*/ 2967663 h 3188466"/>
              <a:gd name="connsiteX33" fmla="*/ 11076132 w 12202113"/>
              <a:gd name="connsiteY33" fmla="*/ 2969836 h 3188466"/>
              <a:gd name="connsiteX34" fmla="*/ 11005337 w 12202113"/>
              <a:gd name="connsiteY34" fmla="*/ 2970053 h 3188466"/>
              <a:gd name="connsiteX35" fmla="*/ 10959154 w 12202113"/>
              <a:gd name="connsiteY35" fmla="*/ 2970750 h 3188466"/>
              <a:gd name="connsiteX36" fmla="*/ 10956347 w 12202113"/>
              <a:gd name="connsiteY36" fmla="*/ 2979118 h 3188466"/>
              <a:gd name="connsiteX37" fmla="*/ 10915223 w 12202113"/>
              <a:gd name="connsiteY37" fmla="*/ 2982099 h 3188466"/>
              <a:gd name="connsiteX38" fmla="*/ 10871398 w 12202113"/>
              <a:gd name="connsiteY38" fmla="*/ 2976728 h 3188466"/>
              <a:gd name="connsiteX39" fmla="*/ 10819743 w 12202113"/>
              <a:gd name="connsiteY39" fmla="*/ 2977481 h 3188466"/>
              <a:gd name="connsiteX40" fmla="*/ 10788834 w 12202113"/>
              <a:gd name="connsiteY40" fmla="*/ 2977840 h 3188466"/>
              <a:gd name="connsiteX41" fmla="*/ 10707711 w 12202113"/>
              <a:gd name="connsiteY41" fmla="*/ 2985644 h 3188466"/>
              <a:gd name="connsiteX42" fmla="*/ 10576086 w 12202113"/>
              <a:gd name="connsiteY42" fmla="*/ 3015319 h 3188466"/>
              <a:gd name="connsiteX43" fmla="*/ 10534761 w 12202113"/>
              <a:gd name="connsiteY43" fmla="*/ 3019524 h 3188466"/>
              <a:gd name="connsiteX44" fmla="*/ 10527537 w 12202113"/>
              <a:gd name="connsiteY44" fmla="*/ 3017814 h 3188466"/>
              <a:gd name="connsiteX45" fmla="*/ 10321799 w 12202113"/>
              <a:gd name="connsiteY45" fmla="*/ 3035635 h 3188466"/>
              <a:gd name="connsiteX46" fmla="*/ 10284989 w 12202113"/>
              <a:gd name="connsiteY46" fmla="*/ 3036679 h 3188466"/>
              <a:gd name="connsiteX47" fmla="*/ 10257423 w 12202113"/>
              <a:gd name="connsiteY47" fmla="*/ 3036027 h 3188466"/>
              <a:gd name="connsiteX48" fmla="*/ 10191450 w 12202113"/>
              <a:gd name="connsiteY48" fmla="*/ 3041963 h 3188466"/>
              <a:gd name="connsiteX49" fmla="*/ 10083845 w 12202113"/>
              <a:gd name="connsiteY49" fmla="*/ 3054978 h 3188466"/>
              <a:gd name="connsiteX50" fmla="*/ 10060611 w 12202113"/>
              <a:gd name="connsiteY50" fmla="*/ 3057035 h 3188466"/>
              <a:gd name="connsiteX51" fmla="*/ 10039363 w 12202113"/>
              <a:gd name="connsiteY51" fmla="*/ 3055961 h 3188466"/>
              <a:gd name="connsiteX52" fmla="*/ 10033322 w 12202113"/>
              <a:gd name="connsiteY52" fmla="*/ 3053238 h 3188466"/>
              <a:gd name="connsiteX53" fmla="*/ 10020337 w 12202113"/>
              <a:gd name="connsiteY53" fmla="*/ 3053912 h 3188466"/>
              <a:gd name="connsiteX54" fmla="*/ 10016616 w 12202113"/>
              <a:gd name="connsiteY54" fmla="*/ 3053498 h 3188466"/>
              <a:gd name="connsiteX55" fmla="*/ 9995549 w 12202113"/>
              <a:gd name="connsiteY55" fmla="*/ 3051719 h 3188466"/>
              <a:gd name="connsiteX56" fmla="*/ 9957212 w 12202113"/>
              <a:gd name="connsiteY56" fmla="*/ 3062663 h 3188466"/>
              <a:gd name="connsiteX57" fmla="*/ 9904584 w 12202113"/>
              <a:gd name="connsiteY57" fmla="*/ 3063999 h 3188466"/>
              <a:gd name="connsiteX58" fmla="*/ 9713857 w 12202113"/>
              <a:gd name="connsiteY58" fmla="*/ 3087955 h 3188466"/>
              <a:gd name="connsiteX59" fmla="*/ 9678879 w 12202113"/>
              <a:gd name="connsiteY59" fmla="*/ 3079676 h 3188466"/>
              <a:gd name="connsiteX60" fmla="*/ 9598760 w 12202113"/>
              <a:gd name="connsiteY60" fmla="*/ 3085228 h 3188466"/>
              <a:gd name="connsiteX61" fmla="*/ 9488796 w 12202113"/>
              <a:gd name="connsiteY61" fmla="*/ 3115384 h 3188466"/>
              <a:gd name="connsiteX62" fmla="*/ 9341972 w 12202113"/>
              <a:gd name="connsiteY62" fmla="*/ 3126583 h 3188466"/>
              <a:gd name="connsiteX63" fmla="*/ 9333795 w 12202113"/>
              <a:gd name="connsiteY63" fmla="*/ 3132083 h 3188466"/>
              <a:gd name="connsiteX64" fmla="*/ 9321736 w 12202113"/>
              <a:gd name="connsiteY64" fmla="*/ 3135834 h 3188466"/>
              <a:gd name="connsiteX65" fmla="*/ 9319405 w 12202113"/>
              <a:gd name="connsiteY65" fmla="*/ 3135561 h 3188466"/>
              <a:gd name="connsiteX66" fmla="*/ 9302847 w 12202113"/>
              <a:gd name="connsiteY66" fmla="*/ 3137746 h 3188466"/>
              <a:gd name="connsiteX67" fmla="*/ 9300930 w 12202113"/>
              <a:gd name="connsiteY67" fmla="*/ 3139687 h 3188466"/>
              <a:gd name="connsiteX68" fmla="*/ 9290106 w 12202113"/>
              <a:gd name="connsiteY68" fmla="*/ 3141645 h 3188466"/>
              <a:gd name="connsiteX69" fmla="*/ 9270220 w 12202113"/>
              <a:gd name="connsiteY69" fmla="*/ 3146737 h 3188466"/>
              <a:gd name="connsiteX70" fmla="*/ 9265150 w 12202113"/>
              <a:gd name="connsiteY70" fmla="*/ 3146531 h 3188466"/>
              <a:gd name="connsiteX71" fmla="*/ 9233057 w 12202113"/>
              <a:gd name="connsiteY71" fmla="*/ 3152408 h 3188466"/>
              <a:gd name="connsiteX72" fmla="*/ 9231974 w 12202113"/>
              <a:gd name="connsiteY72" fmla="*/ 3151938 h 3188466"/>
              <a:gd name="connsiteX73" fmla="*/ 9220130 w 12202113"/>
              <a:gd name="connsiteY73" fmla="*/ 3151189 h 3188466"/>
              <a:gd name="connsiteX74" fmla="*/ 9198955 w 12202113"/>
              <a:gd name="connsiteY74" fmla="*/ 3151015 h 3188466"/>
              <a:gd name="connsiteX75" fmla="*/ 9142196 w 12202113"/>
              <a:gd name="connsiteY75" fmla="*/ 3143802 h 3188466"/>
              <a:gd name="connsiteX76" fmla="*/ 9108665 w 12202113"/>
              <a:gd name="connsiteY76" fmla="*/ 3149868 h 3188466"/>
              <a:gd name="connsiteX77" fmla="*/ 9014086 w 12202113"/>
              <a:gd name="connsiteY77" fmla="*/ 3150791 h 3188466"/>
              <a:gd name="connsiteX78" fmla="*/ 8915037 w 12202113"/>
              <a:gd name="connsiteY78" fmla="*/ 3140020 h 3188466"/>
              <a:gd name="connsiteX79" fmla="*/ 8815667 w 12202113"/>
              <a:gd name="connsiteY79" fmla="*/ 3138606 h 3188466"/>
              <a:gd name="connsiteX80" fmla="*/ 8779688 w 12202113"/>
              <a:gd name="connsiteY80" fmla="*/ 3138895 h 3188466"/>
              <a:gd name="connsiteX81" fmla="*/ 8715556 w 12202113"/>
              <a:gd name="connsiteY81" fmla="*/ 3135878 h 3188466"/>
              <a:gd name="connsiteX82" fmla="*/ 8686183 w 12202113"/>
              <a:gd name="connsiteY82" fmla="*/ 3132307 h 3188466"/>
              <a:gd name="connsiteX83" fmla="*/ 8684895 w 12202113"/>
              <a:gd name="connsiteY83" fmla="*/ 3132527 h 3188466"/>
              <a:gd name="connsiteX84" fmla="*/ 8682270 w 12202113"/>
              <a:gd name="connsiteY84" fmla="*/ 3130989 h 3188466"/>
              <a:gd name="connsiteX85" fmla="*/ 8676836 w 12202113"/>
              <a:gd name="connsiteY85" fmla="*/ 3130278 h 3188466"/>
              <a:gd name="connsiteX86" fmla="*/ 8662002 w 12202113"/>
              <a:gd name="connsiteY86" fmla="*/ 3130735 h 3188466"/>
              <a:gd name="connsiteX87" fmla="*/ 8656423 w 12202113"/>
              <a:gd name="connsiteY87" fmla="*/ 3131304 h 3188466"/>
              <a:gd name="connsiteX88" fmla="*/ 8648261 w 12202113"/>
              <a:gd name="connsiteY88" fmla="*/ 3131294 h 3188466"/>
              <a:gd name="connsiteX89" fmla="*/ 8648057 w 12202113"/>
              <a:gd name="connsiteY89" fmla="*/ 3131167 h 3188466"/>
              <a:gd name="connsiteX90" fmla="*/ 8640412 w 12202113"/>
              <a:gd name="connsiteY90" fmla="*/ 3131403 h 3188466"/>
              <a:gd name="connsiteX91" fmla="*/ 8603003 w 12202113"/>
              <a:gd name="connsiteY91" fmla="*/ 3134155 h 3188466"/>
              <a:gd name="connsiteX92" fmla="*/ 8553571 w 12202113"/>
              <a:gd name="connsiteY92" fmla="*/ 3122125 h 3188466"/>
              <a:gd name="connsiteX93" fmla="*/ 8533128 w 12202113"/>
              <a:gd name="connsiteY93" fmla="*/ 3120039 h 3188466"/>
              <a:gd name="connsiteX94" fmla="*/ 8522209 w 12202113"/>
              <a:gd name="connsiteY94" fmla="*/ 3118252 h 3188466"/>
              <a:gd name="connsiteX95" fmla="*/ 8521532 w 12202113"/>
              <a:gd name="connsiteY95" fmla="*/ 3117705 h 3188466"/>
              <a:gd name="connsiteX96" fmla="*/ 8485667 w 12202113"/>
              <a:gd name="connsiteY96" fmla="*/ 3120406 h 3188466"/>
              <a:gd name="connsiteX97" fmla="*/ 8480905 w 12202113"/>
              <a:gd name="connsiteY97" fmla="*/ 3119749 h 3188466"/>
              <a:gd name="connsiteX98" fmla="*/ 8457530 w 12202113"/>
              <a:gd name="connsiteY98" fmla="*/ 3122810 h 3188466"/>
              <a:gd name="connsiteX99" fmla="*/ 8445451 w 12202113"/>
              <a:gd name="connsiteY99" fmla="*/ 3123697 h 3188466"/>
              <a:gd name="connsiteX100" fmla="*/ 8442039 w 12202113"/>
              <a:gd name="connsiteY100" fmla="*/ 3125378 h 3188466"/>
              <a:gd name="connsiteX101" fmla="*/ 8424215 w 12202113"/>
              <a:gd name="connsiteY101" fmla="*/ 3125963 h 3188466"/>
              <a:gd name="connsiteX102" fmla="*/ 8422165 w 12202113"/>
              <a:gd name="connsiteY102" fmla="*/ 3125491 h 3188466"/>
              <a:gd name="connsiteX103" fmla="*/ 8407465 w 12202113"/>
              <a:gd name="connsiteY103" fmla="*/ 3127979 h 3188466"/>
              <a:gd name="connsiteX104" fmla="*/ 8395146 w 12202113"/>
              <a:gd name="connsiteY104" fmla="*/ 3132488 h 3188466"/>
              <a:gd name="connsiteX105" fmla="*/ 8243538 w 12202113"/>
              <a:gd name="connsiteY105" fmla="*/ 3129873 h 3188466"/>
              <a:gd name="connsiteX106" fmla="*/ 8112685 w 12202113"/>
              <a:gd name="connsiteY106" fmla="*/ 3148698 h 3188466"/>
              <a:gd name="connsiteX107" fmla="*/ 8026741 w 12202113"/>
              <a:gd name="connsiteY107" fmla="*/ 3154015 h 3188466"/>
              <a:gd name="connsiteX108" fmla="*/ 8030400 w 12202113"/>
              <a:gd name="connsiteY108" fmla="*/ 3146736 h 3188466"/>
              <a:gd name="connsiteX109" fmla="*/ 8002987 w 12202113"/>
              <a:gd name="connsiteY109" fmla="*/ 3135663 h 3188466"/>
              <a:gd name="connsiteX110" fmla="*/ 7798568 w 12202113"/>
              <a:gd name="connsiteY110" fmla="*/ 3141249 h 3188466"/>
              <a:gd name="connsiteX111" fmla="*/ 7746353 w 12202113"/>
              <a:gd name="connsiteY111" fmla="*/ 3137755 h 3188466"/>
              <a:gd name="connsiteX112" fmla="*/ 7700395 w 12202113"/>
              <a:gd name="connsiteY112" fmla="*/ 3144729 h 3188466"/>
              <a:gd name="connsiteX113" fmla="*/ 7681335 w 12202113"/>
              <a:gd name="connsiteY113" fmla="*/ 3141120 h 3188466"/>
              <a:gd name="connsiteX114" fmla="*/ 7678044 w 12202113"/>
              <a:gd name="connsiteY114" fmla="*/ 3140387 h 3188466"/>
              <a:gd name="connsiteX115" fmla="*/ 7664890 w 12202113"/>
              <a:gd name="connsiteY115" fmla="*/ 3139855 h 3188466"/>
              <a:gd name="connsiteX116" fmla="*/ 7661183 w 12202113"/>
              <a:gd name="connsiteY116" fmla="*/ 3136706 h 3188466"/>
              <a:gd name="connsiteX117" fmla="*/ 7641383 w 12202113"/>
              <a:gd name="connsiteY117" fmla="*/ 3133755 h 3188466"/>
              <a:gd name="connsiteX118" fmla="*/ 7617169 w 12202113"/>
              <a:gd name="connsiteY118" fmla="*/ 3133614 h 3188466"/>
              <a:gd name="connsiteX119" fmla="*/ 7531143 w 12202113"/>
              <a:gd name="connsiteY119" fmla="*/ 3132781 h 3188466"/>
              <a:gd name="connsiteX120" fmla="*/ 7517113 w 12202113"/>
              <a:gd name="connsiteY120" fmla="*/ 3134483 h 3188466"/>
              <a:gd name="connsiteX121" fmla="*/ 7471320 w 12202113"/>
              <a:gd name="connsiteY121" fmla="*/ 3131645 h 3188466"/>
              <a:gd name="connsiteX122" fmla="*/ 7430512 w 12202113"/>
              <a:gd name="connsiteY122" fmla="*/ 3131007 h 3188466"/>
              <a:gd name="connsiteX123" fmla="*/ 7404071 w 12202113"/>
              <a:gd name="connsiteY123" fmla="*/ 3132361 h 3188466"/>
              <a:gd name="connsiteX124" fmla="*/ 7397140 w 12202113"/>
              <a:gd name="connsiteY124" fmla="*/ 3131239 h 3188466"/>
              <a:gd name="connsiteX125" fmla="*/ 7370514 w 12202113"/>
              <a:gd name="connsiteY125" fmla="*/ 3130516 h 3188466"/>
              <a:gd name="connsiteX126" fmla="*/ 7356953 w 12202113"/>
              <a:gd name="connsiteY126" fmla="*/ 3132179 h 3188466"/>
              <a:gd name="connsiteX127" fmla="*/ 7343567 w 12202113"/>
              <a:gd name="connsiteY127" fmla="*/ 3128350 h 3188466"/>
              <a:gd name="connsiteX128" fmla="*/ 7340295 w 12202113"/>
              <a:gd name="connsiteY128" fmla="*/ 3125545 h 3188466"/>
              <a:gd name="connsiteX129" fmla="*/ 7321348 w 12202113"/>
              <a:gd name="connsiteY129" fmla="*/ 3126804 h 3188466"/>
              <a:gd name="connsiteX130" fmla="*/ 7305815 w 12202113"/>
              <a:gd name="connsiteY130" fmla="*/ 3124063 h 3188466"/>
              <a:gd name="connsiteX131" fmla="*/ 7292274 w 12202113"/>
              <a:gd name="connsiteY131" fmla="*/ 3125855 h 3188466"/>
              <a:gd name="connsiteX132" fmla="*/ 7286654 w 12202113"/>
              <a:gd name="connsiteY132" fmla="*/ 3125451 h 3188466"/>
              <a:gd name="connsiteX133" fmla="*/ 7272685 w 12202113"/>
              <a:gd name="connsiteY133" fmla="*/ 3124094 h 3188466"/>
              <a:gd name="connsiteX134" fmla="*/ 7248584 w 12202113"/>
              <a:gd name="connsiteY134" fmla="*/ 3121080 h 3188466"/>
              <a:gd name="connsiteX135" fmla="*/ 7241065 w 12202113"/>
              <a:gd name="connsiteY135" fmla="*/ 3120661 h 3188466"/>
              <a:gd name="connsiteX136" fmla="*/ 7224696 w 12202113"/>
              <a:gd name="connsiteY136" fmla="*/ 3116051 h 3188466"/>
              <a:gd name="connsiteX137" fmla="*/ 7193009 w 12202113"/>
              <a:gd name="connsiteY137" fmla="*/ 3112108 h 3188466"/>
              <a:gd name="connsiteX138" fmla="*/ 7137220 w 12202113"/>
              <a:gd name="connsiteY138" fmla="*/ 3098354 h 3188466"/>
              <a:gd name="connsiteX139" fmla="*/ 7104427 w 12202113"/>
              <a:gd name="connsiteY139" fmla="*/ 3091790 h 3188466"/>
              <a:gd name="connsiteX140" fmla="*/ 7082240 w 12202113"/>
              <a:gd name="connsiteY140" fmla="*/ 3085740 h 3188466"/>
              <a:gd name="connsiteX141" fmla="*/ 7016754 w 12202113"/>
              <a:gd name="connsiteY141" fmla="*/ 3077196 h 3188466"/>
              <a:gd name="connsiteX142" fmla="*/ 6904436 w 12202113"/>
              <a:gd name="connsiteY142" fmla="*/ 3065900 h 3188466"/>
              <a:gd name="connsiteX143" fmla="*/ 6881434 w 12202113"/>
              <a:gd name="connsiteY143" fmla="*/ 3062865 h 3188466"/>
              <a:gd name="connsiteX144" fmla="*/ 6865273 w 12202113"/>
              <a:gd name="connsiteY144" fmla="*/ 3057749 h 3188466"/>
              <a:gd name="connsiteX145" fmla="*/ 6864671 w 12202113"/>
              <a:gd name="connsiteY145" fmla="*/ 3054378 h 3188466"/>
              <a:gd name="connsiteX146" fmla="*/ 6852599 w 12202113"/>
              <a:gd name="connsiteY146" fmla="*/ 3052306 h 3188466"/>
              <a:gd name="connsiteX147" fmla="*/ 6850143 w 12202113"/>
              <a:gd name="connsiteY147" fmla="*/ 3051232 h 3188466"/>
              <a:gd name="connsiteX148" fmla="*/ 6835301 w 12202113"/>
              <a:gd name="connsiteY148" fmla="*/ 3045593 h 3188466"/>
              <a:gd name="connsiteX149" fmla="*/ 6784871 w 12202113"/>
              <a:gd name="connsiteY149" fmla="*/ 3046562 h 3188466"/>
              <a:gd name="connsiteX150" fmla="*/ 6738245 w 12202113"/>
              <a:gd name="connsiteY150" fmla="*/ 3037055 h 3188466"/>
              <a:gd name="connsiteX151" fmla="*/ 6537703 w 12202113"/>
              <a:gd name="connsiteY151" fmla="*/ 3017736 h 3188466"/>
              <a:gd name="connsiteX152" fmla="*/ 6521858 w 12202113"/>
              <a:gd name="connsiteY152" fmla="*/ 3004158 h 3188466"/>
              <a:gd name="connsiteX153" fmla="*/ 6445069 w 12202113"/>
              <a:gd name="connsiteY153" fmla="*/ 2992470 h 3188466"/>
              <a:gd name="connsiteX154" fmla="*/ 6302447 w 12202113"/>
              <a:gd name="connsiteY154" fmla="*/ 2994274 h 3188466"/>
              <a:gd name="connsiteX155" fmla="*/ 6160029 w 12202113"/>
              <a:gd name="connsiteY155" fmla="*/ 2973666 h 3188466"/>
              <a:gd name="connsiteX156" fmla="*/ 6144046 w 12202113"/>
              <a:gd name="connsiteY156" fmla="*/ 2976380 h 3188466"/>
              <a:gd name="connsiteX157" fmla="*/ 6127670 w 12202113"/>
              <a:gd name="connsiteY157" fmla="*/ 2976929 h 3188466"/>
              <a:gd name="connsiteX158" fmla="*/ 6126155 w 12202113"/>
              <a:gd name="connsiteY158" fmla="*/ 2976245 h 3188466"/>
              <a:gd name="connsiteX159" fmla="*/ 6108575 w 12202113"/>
              <a:gd name="connsiteY159" fmla="*/ 2974651 h 3188466"/>
              <a:gd name="connsiteX160" fmla="*/ 6103746 w 12202113"/>
              <a:gd name="connsiteY160" fmla="*/ 2975803 h 3188466"/>
              <a:gd name="connsiteX161" fmla="*/ 6091377 w 12202113"/>
              <a:gd name="connsiteY161" fmla="*/ 2975180 h 3188466"/>
              <a:gd name="connsiteX162" fmla="*/ 6066183 w 12202113"/>
              <a:gd name="connsiteY162" fmla="*/ 2975222 h 3188466"/>
              <a:gd name="connsiteX163" fmla="*/ 6063287 w 12202113"/>
              <a:gd name="connsiteY163" fmla="*/ 2974353 h 3188466"/>
              <a:gd name="connsiteX164" fmla="*/ 6054813 w 12202113"/>
              <a:gd name="connsiteY164" fmla="*/ 2974911 h 3188466"/>
              <a:gd name="connsiteX165" fmla="*/ 6050809 w 12202113"/>
              <a:gd name="connsiteY165" fmla="*/ 2973985 h 3188466"/>
              <a:gd name="connsiteX166" fmla="*/ 6013979 w 12202113"/>
              <a:gd name="connsiteY166" fmla="*/ 2974553 h 3188466"/>
              <a:gd name="connsiteX167" fmla="*/ 6013800 w 12202113"/>
              <a:gd name="connsiteY167" fmla="*/ 2973973 h 3188466"/>
              <a:gd name="connsiteX168" fmla="*/ 6004866 w 12202113"/>
              <a:gd name="connsiteY168" fmla="*/ 2971570 h 3188466"/>
              <a:gd name="connsiteX169" fmla="*/ 5987036 w 12202113"/>
              <a:gd name="connsiteY169" fmla="*/ 2968315 h 3188466"/>
              <a:gd name="connsiteX170" fmla="*/ 5950027 w 12202113"/>
              <a:gd name="connsiteY170" fmla="*/ 2953546 h 3188466"/>
              <a:gd name="connsiteX171" fmla="*/ 5911668 w 12202113"/>
              <a:gd name="connsiteY171" fmla="*/ 2954074 h 3188466"/>
              <a:gd name="connsiteX172" fmla="*/ 5904110 w 12202113"/>
              <a:gd name="connsiteY172" fmla="*/ 2953861 h 3188466"/>
              <a:gd name="connsiteX173" fmla="*/ 5904026 w 12202113"/>
              <a:gd name="connsiteY173" fmla="*/ 2953724 h 3188466"/>
              <a:gd name="connsiteX174" fmla="*/ 5896189 w 12202113"/>
              <a:gd name="connsiteY174" fmla="*/ 2953236 h 3188466"/>
              <a:gd name="connsiteX175" fmla="*/ 5890331 w 12202113"/>
              <a:gd name="connsiteY175" fmla="*/ 2953471 h 3188466"/>
              <a:gd name="connsiteX176" fmla="*/ 5875672 w 12202113"/>
              <a:gd name="connsiteY176" fmla="*/ 2953056 h 3188466"/>
              <a:gd name="connsiteX177" fmla="*/ 5871070 w 12202113"/>
              <a:gd name="connsiteY177" fmla="*/ 2952035 h 3188466"/>
              <a:gd name="connsiteX178" fmla="*/ 5869888 w 12202113"/>
              <a:gd name="connsiteY178" fmla="*/ 2950364 h 3188466"/>
              <a:gd name="connsiteX179" fmla="*/ 5868461 w 12202113"/>
              <a:gd name="connsiteY179" fmla="*/ 2950506 h 3188466"/>
              <a:gd name="connsiteX180" fmla="*/ 5843343 w 12202113"/>
              <a:gd name="connsiteY180" fmla="*/ 2945262 h 3188466"/>
              <a:gd name="connsiteX181" fmla="*/ 5784331 w 12202113"/>
              <a:gd name="connsiteY181" fmla="*/ 2938531 h 3188466"/>
              <a:gd name="connsiteX182" fmla="*/ 5749498 w 12202113"/>
              <a:gd name="connsiteY182" fmla="*/ 2936713 h 3188466"/>
              <a:gd name="connsiteX183" fmla="*/ 5655214 w 12202113"/>
              <a:gd name="connsiteY183" fmla="*/ 2929503 h 3188466"/>
              <a:gd name="connsiteX184" fmla="*/ 5561446 w 12202113"/>
              <a:gd name="connsiteY184" fmla="*/ 2920575 h 3188466"/>
              <a:gd name="connsiteX185" fmla="*/ 5519456 w 12202113"/>
              <a:gd name="connsiteY185" fmla="*/ 2906631 h 3188466"/>
              <a:gd name="connsiteX186" fmla="*/ 5514099 w 12202113"/>
              <a:gd name="connsiteY186" fmla="*/ 2906097 h 3188466"/>
              <a:gd name="connsiteX187" fmla="*/ 5499273 w 12202113"/>
              <a:gd name="connsiteY187" fmla="*/ 2907057 h 3188466"/>
              <a:gd name="connsiteX188" fmla="*/ 5493664 w 12202113"/>
              <a:gd name="connsiteY188" fmla="*/ 2907817 h 3188466"/>
              <a:gd name="connsiteX189" fmla="*/ 5485530 w 12202113"/>
              <a:gd name="connsiteY189" fmla="*/ 2908080 h 3188466"/>
              <a:gd name="connsiteX190" fmla="*/ 5485337 w 12202113"/>
              <a:gd name="connsiteY190" fmla="*/ 2907959 h 3188466"/>
              <a:gd name="connsiteX191" fmla="*/ 5477696 w 12202113"/>
              <a:gd name="connsiteY191" fmla="*/ 2908455 h 3188466"/>
              <a:gd name="connsiteX192" fmla="*/ 5440170 w 12202113"/>
              <a:gd name="connsiteY192" fmla="*/ 2912482 h 3188466"/>
              <a:gd name="connsiteX193" fmla="*/ 5391911 w 12202113"/>
              <a:gd name="connsiteY193" fmla="*/ 2902040 h 3188466"/>
              <a:gd name="connsiteX194" fmla="*/ 5371708 w 12202113"/>
              <a:gd name="connsiteY194" fmla="*/ 2900629 h 3188466"/>
              <a:gd name="connsiteX195" fmla="*/ 5360976 w 12202113"/>
              <a:gd name="connsiteY195" fmla="*/ 2899197 h 3188466"/>
              <a:gd name="connsiteX196" fmla="*/ 5360345 w 12202113"/>
              <a:gd name="connsiteY196" fmla="*/ 2898671 h 3188466"/>
              <a:gd name="connsiteX197" fmla="*/ 5324367 w 12202113"/>
              <a:gd name="connsiteY197" fmla="*/ 2902593 h 3188466"/>
              <a:gd name="connsiteX198" fmla="*/ 5319673 w 12202113"/>
              <a:gd name="connsiteY198" fmla="*/ 2902094 h 3188466"/>
              <a:gd name="connsiteX199" fmla="*/ 5296114 w 12202113"/>
              <a:gd name="connsiteY199" fmla="*/ 2905958 h 3188466"/>
              <a:gd name="connsiteX200" fmla="*/ 5283999 w 12202113"/>
              <a:gd name="connsiteY200" fmla="*/ 2907258 h 3188466"/>
              <a:gd name="connsiteX201" fmla="*/ 5280460 w 12202113"/>
              <a:gd name="connsiteY201" fmla="*/ 2909063 h 3188466"/>
              <a:gd name="connsiteX202" fmla="*/ 5262637 w 12202113"/>
              <a:gd name="connsiteY202" fmla="*/ 2910250 h 3188466"/>
              <a:gd name="connsiteX203" fmla="*/ 5260635 w 12202113"/>
              <a:gd name="connsiteY203" fmla="*/ 2909845 h 3188466"/>
              <a:gd name="connsiteX204" fmla="*/ 5245770 w 12202113"/>
              <a:gd name="connsiteY204" fmla="*/ 2912842 h 3188466"/>
              <a:gd name="connsiteX205" fmla="*/ 5233108 w 12202113"/>
              <a:gd name="connsiteY205" fmla="*/ 2917794 h 3188466"/>
              <a:gd name="connsiteX206" fmla="*/ 5082201 w 12202113"/>
              <a:gd name="connsiteY206" fmla="*/ 2920260 h 3188466"/>
              <a:gd name="connsiteX207" fmla="*/ 4939211 w 12202113"/>
              <a:gd name="connsiteY207" fmla="*/ 2931760 h 3188466"/>
              <a:gd name="connsiteX208" fmla="*/ 4794309 w 12202113"/>
              <a:gd name="connsiteY208" fmla="*/ 2937227 h 3188466"/>
              <a:gd name="connsiteX209" fmla="*/ 4637676 w 12202113"/>
              <a:gd name="connsiteY209" fmla="*/ 2946666 h 3188466"/>
              <a:gd name="connsiteX210" fmla="*/ 4585922 w 12202113"/>
              <a:gd name="connsiteY210" fmla="*/ 2944906 h 3188466"/>
              <a:gd name="connsiteX211" fmla="*/ 4539516 w 12202113"/>
              <a:gd name="connsiteY211" fmla="*/ 2953466 h 3188466"/>
              <a:gd name="connsiteX212" fmla="*/ 4520819 w 12202113"/>
              <a:gd name="connsiteY212" fmla="*/ 2950477 h 3188466"/>
              <a:gd name="connsiteX213" fmla="*/ 4517604 w 12202113"/>
              <a:gd name="connsiteY213" fmla="*/ 2949852 h 3188466"/>
              <a:gd name="connsiteX214" fmla="*/ 4504537 w 12202113"/>
              <a:gd name="connsiteY214" fmla="*/ 2949759 h 3188466"/>
              <a:gd name="connsiteX215" fmla="*/ 4501104 w 12202113"/>
              <a:gd name="connsiteY215" fmla="*/ 2946715 h 3188466"/>
              <a:gd name="connsiteX216" fmla="*/ 4342695 w 12202113"/>
              <a:gd name="connsiteY216" fmla="*/ 2951638 h 3188466"/>
              <a:gd name="connsiteX217" fmla="*/ 4274096 w 12202113"/>
              <a:gd name="connsiteY217" fmla="*/ 2953640 h 3188466"/>
              <a:gd name="connsiteX218" fmla="*/ 4248170 w 12202113"/>
              <a:gd name="connsiteY218" fmla="*/ 2951384 h 3188466"/>
              <a:gd name="connsiteX219" fmla="*/ 4147924 w 12202113"/>
              <a:gd name="connsiteY219" fmla="*/ 2945945 h 3188466"/>
              <a:gd name="connsiteX220" fmla="*/ 4061825 w 12202113"/>
              <a:gd name="connsiteY220" fmla="*/ 2944206 h 3188466"/>
              <a:gd name="connsiteX221" fmla="*/ 3998557 w 12202113"/>
              <a:gd name="connsiteY221" fmla="*/ 2955821 h 3188466"/>
              <a:gd name="connsiteX222" fmla="*/ 3993107 w 12202113"/>
              <a:gd name="connsiteY222" fmla="*/ 2953708 h 3188466"/>
              <a:gd name="connsiteX223" fmla="*/ 3949713 w 12202113"/>
              <a:gd name="connsiteY223" fmla="*/ 2955441 h 3188466"/>
              <a:gd name="connsiteX224" fmla="*/ 3797284 w 12202113"/>
              <a:gd name="connsiteY224" fmla="*/ 2977037 h 3188466"/>
              <a:gd name="connsiteX225" fmla="*/ 3712498 w 12202113"/>
              <a:gd name="connsiteY225" fmla="*/ 2979996 h 3188466"/>
              <a:gd name="connsiteX226" fmla="*/ 3682471 w 12202113"/>
              <a:gd name="connsiteY226" fmla="*/ 2978543 h 3188466"/>
              <a:gd name="connsiteX227" fmla="*/ 3632163 w 12202113"/>
              <a:gd name="connsiteY227" fmla="*/ 2976264 h 3188466"/>
              <a:gd name="connsiteX228" fmla="*/ 3594728 w 12202113"/>
              <a:gd name="connsiteY228" fmla="*/ 2968398 h 3188466"/>
              <a:gd name="connsiteX229" fmla="*/ 3552594 w 12202113"/>
              <a:gd name="connsiteY229" fmla="*/ 2968934 h 3188466"/>
              <a:gd name="connsiteX230" fmla="*/ 3542589 w 12202113"/>
              <a:gd name="connsiteY230" fmla="*/ 2977031 h 3188466"/>
              <a:gd name="connsiteX231" fmla="*/ 3497591 w 12202113"/>
              <a:gd name="connsiteY231" fmla="*/ 2975018 h 3188466"/>
              <a:gd name="connsiteX232" fmla="*/ 3429352 w 12202113"/>
              <a:gd name="connsiteY232" fmla="*/ 2971090 h 3188466"/>
              <a:gd name="connsiteX233" fmla="*/ 3389938 w 12202113"/>
              <a:gd name="connsiteY233" fmla="*/ 2970884 h 3188466"/>
              <a:gd name="connsiteX234" fmla="*/ 3282344 w 12202113"/>
              <a:gd name="connsiteY234" fmla="*/ 2968084 h 3188466"/>
              <a:gd name="connsiteX235" fmla="*/ 3174624 w 12202113"/>
              <a:gd name="connsiteY235" fmla="*/ 2963576 h 3188466"/>
              <a:gd name="connsiteX236" fmla="*/ 3111077 w 12202113"/>
              <a:gd name="connsiteY236" fmla="*/ 2951285 h 3188466"/>
              <a:gd name="connsiteX237" fmla="*/ 3022501 w 12202113"/>
              <a:gd name="connsiteY237" fmla="*/ 2948619 h 3188466"/>
              <a:gd name="connsiteX238" fmla="*/ 3007714 w 12202113"/>
              <a:gd name="connsiteY238" fmla="*/ 2946762 h 3188466"/>
              <a:gd name="connsiteX239" fmla="*/ 2903098 w 12202113"/>
              <a:gd name="connsiteY239" fmla="*/ 2940576 h 3188466"/>
              <a:gd name="connsiteX240" fmla="*/ 2781591 w 12202113"/>
              <a:gd name="connsiteY240" fmla="*/ 2946394 h 3188466"/>
              <a:gd name="connsiteX241" fmla="*/ 2627942 w 12202113"/>
              <a:gd name="connsiteY241" fmla="*/ 2919996 h 3188466"/>
              <a:gd name="connsiteX242" fmla="*/ 2354959 w 12202113"/>
              <a:gd name="connsiteY242" fmla="*/ 2882080 h 3188466"/>
              <a:gd name="connsiteX243" fmla="*/ 2063184 w 12202113"/>
              <a:gd name="connsiteY243" fmla="*/ 2879109 h 3188466"/>
              <a:gd name="connsiteX244" fmla="*/ 1986946 w 12202113"/>
              <a:gd name="connsiteY244" fmla="*/ 2887619 h 3188466"/>
              <a:gd name="connsiteX245" fmla="*/ 1763479 w 12202113"/>
              <a:gd name="connsiteY245" fmla="*/ 2909077 h 3188466"/>
              <a:gd name="connsiteX246" fmla="*/ 1537980 w 12202113"/>
              <a:gd name="connsiteY246" fmla="*/ 2960398 h 3188466"/>
              <a:gd name="connsiteX247" fmla="*/ 1395229 w 12202113"/>
              <a:gd name="connsiteY247" fmla="*/ 2975625 h 3188466"/>
              <a:gd name="connsiteX248" fmla="*/ 1327834 w 12202113"/>
              <a:gd name="connsiteY248" fmla="*/ 2989485 h 3188466"/>
              <a:gd name="connsiteX249" fmla="*/ 1280757 w 12202113"/>
              <a:gd name="connsiteY249" fmla="*/ 2992959 h 3188466"/>
              <a:gd name="connsiteX250" fmla="*/ 1252582 w 12202113"/>
              <a:gd name="connsiteY250" fmla="*/ 2995877 h 3188466"/>
              <a:gd name="connsiteX251" fmla="*/ 1204670 w 12202113"/>
              <a:gd name="connsiteY251" fmla="*/ 3014826 h 3188466"/>
              <a:gd name="connsiteX252" fmla="*/ 1020457 w 12202113"/>
              <a:gd name="connsiteY252" fmla="*/ 3031603 h 3188466"/>
              <a:gd name="connsiteX253" fmla="*/ 843248 w 12202113"/>
              <a:gd name="connsiteY253" fmla="*/ 3026954 h 3188466"/>
              <a:gd name="connsiteX254" fmla="*/ 583517 w 12202113"/>
              <a:gd name="connsiteY254" fmla="*/ 3089095 h 3188466"/>
              <a:gd name="connsiteX255" fmla="*/ 556836 w 12202113"/>
              <a:gd name="connsiteY255" fmla="*/ 3094374 h 3188466"/>
              <a:gd name="connsiteX256" fmla="*/ 412089 w 12202113"/>
              <a:gd name="connsiteY256" fmla="*/ 3121334 h 3188466"/>
              <a:gd name="connsiteX257" fmla="*/ 83929 w 12202113"/>
              <a:gd name="connsiteY257" fmla="*/ 3150566 h 3188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202113" h="3188466">
                <a:moveTo>
                  <a:pt x="0" y="3188466"/>
                </a:moveTo>
                <a:lnTo>
                  <a:pt x="10116" y="2657641"/>
                </a:lnTo>
                <a:lnTo>
                  <a:pt x="10116" y="0"/>
                </a:lnTo>
                <a:lnTo>
                  <a:pt x="12202113" y="0"/>
                </a:lnTo>
                <a:lnTo>
                  <a:pt x="12202113" y="2879832"/>
                </a:lnTo>
                <a:lnTo>
                  <a:pt x="12198167" y="2880360"/>
                </a:lnTo>
                <a:cubicBezTo>
                  <a:pt x="12163116" y="2884349"/>
                  <a:pt x="12143771" y="2884544"/>
                  <a:pt x="12122128" y="2887194"/>
                </a:cubicBezTo>
                <a:cubicBezTo>
                  <a:pt x="12087086" y="2893347"/>
                  <a:pt x="12050015" y="2907304"/>
                  <a:pt x="12028868" y="2911786"/>
                </a:cubicBezTo>
                <a:lnTo>
                  <a:pt x="11995238" y="2914090"/>
                </a:lnTo>
                <a:lnTo>
                  <a:pt x="11996460" y="2918442"/>
                </a:lnTo>
                <a:lnTo>
                  <a:pt x="11983968" y="2918762"/>
                </a:lnTo>
                <a:lnTo>
                  <a:pt x="11956084" y="2918868"/>
                </a:lnTo>
                <a:cubicBezTo>
                  <a:pt x="11938684" y="2919526"/>
                  <a:pt x="11890300" y="2918483"/>
                  <a:pt x="11872586" y="2920076"/>
                </a:cubicBezTo>
                <a:cubicBezTo>
                  <a:pt x="11867476" y="2924717"/>
                  <a:pt x="11859589" y="2927247"/>
                  <a:pt x="11849804" y="2928420"/>
                </a:cubicBezTo>
                <a:lnTo>
                  <a:pt x="11828254" y="2928551"/>
                </a:lnTo>
                <a:lnTo>
                  <a:pt x="11703277" y="2939735"/>
                </a:lnTo>
                <a:lnTo>
                  <a:pt x="11686094" y="2940570"/>
                </a:lnTo>
                <a:lnTo>
                  <a:pt x="11676788" y="2944321"/>
                </a:lnTo>
                <a:cubicBezTo>
                  <a:pt x="11669684" y="2945069"/>
                  <a:pt x="11649276" y="2944585"/>
                  <a:pt x="11643464" y="2945066"/>
                </a:cubicBezTo>
                <a:lnTo>
                  <a:pt x="11641922" y="2947200"/>
                </a:lnTo>
                <a:cubicBezTo>
                  <a:pt x="11623408" y="2950611"/>
                  <a:pt x="11553770" y="2961969"/>
                  <a:pt x="11532386" y="2965529"/>
                </a:cubicBezTo>
                <a:cubicBezTo>
                  <a:pt x="11528114" y="2962248"/>
                  <a:pt x="11518548" y="2967430"/>
                  <a:pt x="11513619" y="2968556"/>
                </a:cubicBezTo>
                <a:cubicBezTo>
                  <a:pt x="11512856" y="2966346"/>
                  <a:pt x="11500924" y="2965672"/>
                  <a:pt x="11497404" y="2967639"/>
                </a:cubicBezTo>
                <a:cubicBezTo>
                  <a:pt x="11413522" y="2978420"/>
                  <a:pt x="11455510" y="2956141"/>
                  <a:pt x="11407630" y="2970255"/>
                </a:cubicBezTo>
                <a:cubicBezTo>
                  <a:pt x="11399160" y="2971190"/>
                  <a:pt x="11392296" y="2970299"/>
                  <a:pt x="11386276" y="2968648"/>
                </a:cubicBezTo>
                <a:lnTo>
                  <a:pt x="11377296" y="2965257"/>
                </a:lnTo>
                <a:lnTo>
                  <a:pt x="11342536" y="2971666"/>
                </a:lnTo>
                <a:cubicBezTo>
                  <a:pt x="11325414" y="2973900"/>
                  <a:pt x="11307393" y="2975381"/>
                  <a:pt x="11288902" y="2976058"/>
                </a:cubicBezTo>
                <a:cubicBezTo>
                  <a:pt x="11284753" y="2971542"/>
                  <a:pt x="11270239" y="2977957"/>
                  <a:pt x="11263411" y="2979228"/>
                </a:cubicBezTo>
                <a:cubicBezTo>
                  <a:pt x="11263340" y="2976278"/>
                  <a:pt x="11248212" y="2974865"/>
                  <a:pt x="11242843" y="2977303"/>
                </a:cubicBezTo>
                <a:cubicBezTo>
                  <a:pt x="11130019" y="2987845"/>
                  <a:pt x="11193504" y="2960297"/>
                  <a:pt x="11125798" y="2976816"/>
                </a:cubicBezTo>
                <a:cubicBezTo>
                  <a:pt x="11114472" y="2977677"/>
                  <a:pt x="11105974" y="2976199"/>
                  <a:pt x="11098884" y="2973758"/>
                </a:cubicBezTo>
                <a:lnTo>
                  <a:pt x="11086128" y="2967663"/>
                </a:lnTo>
                <a:lnTo>
                  <a:pt x="11076132" y="2969836"/>
                </a:lnTo>
                <a:cubicBezTo>
                  <a:pt x="11038408" y="2970007"/>
                  <a:pt x="11027285" y="2963760"/>
                  <a:pt x="11005337" y="2970053"/>
                </a:cubicBezTo>
                <a:cubicBezTo>
                  <a:pt x="10972902" y="2956973"/>
                  <a:pt x="10983824" y="2968749"/>
                  <a:pt x="10959154" y="2970750"/>
                </a:cubicBezTo>
                <a:cubicBezTo>
                  <a:pt x="10939692" y="2973358"/>
                  <a:pt x="10975422" y="2978377"/>
                  <a:pt x="10956347" y="2979118"/>
                </a:cubicBezTo>
                <a:cubicBezTo>
                  <a:pt x="10935712" y="2975741"/>
                  <a:pt x="10936682" y="2986229"/>
                  <a:pt x="10915223" y="2982099"/>
                </a:cubicBezTo>
                <a:cubicBezTo>
                  <a:pt x="10920436" y="2974198"/>
                  <a:pt x="10872877" y="2983630"/>
                  <a:pt x="10871398" y="2976728"/>
                </a:cubicBezTo>
                <a:cubicBezTo>
                  <a:pt x="10853171" y="2986599"/>
                  <a:pt x="10844013" y="2974439"/>
                  <a:pt x="10819743" y="2977481"/>
                </a:cubicBezTo>
                <a:cubicBezTo>
                  <a:pt x="10808314" y="2981215"/>
                  <a:pt x="10800068" y="2981856"/>
                  <a:pt x="10788834" y="2977840"/>
                </a:cubicBezTo>
                <a:cubicBezTo>
                  <a:pt x="10736185" y="2996020"/>
                  <a:pt x="10756982" y="2978653"/>
                  <a:pt x="10707711" y="2985644"/>
                </a:cubicBezTo>
                <a:cubicBezTo>
                  <a:pt x="10665262" y="2992997"/>
                  <a:pt x="10617142" y="2997767"/>
                  <a:pt x="10576086" y="3015319"/>
                </a:cubicBezTo>
                <a:cubicBezTo>
                  <a:pt x="10568550" y="3020292"/>
                  <a:pt x="10550046" y="3022174"/>
                  <a:pt x="10534761" y="3019524"/>
                </a:cubicBezTo>
                <a:cubicBezTo>
                  <a:pt x="10532134" y="3019067"/>
                  <a:pt x="10529698" y="3018490"/>
                  <a:pt x="10527537" y="3017814"/>
                </a:cubicBezTo>
                <a:cubicBezTo>
                  <a:pt x="10492044" y="3020498"/>
                  <a:pt x="10362224" y="3032491"/>
                  <a:pt x="10321799" y="3035635"/>
                </a:cubicBezTo>
                <a:cubicBezTo>
                  <a:pt x="10318526" y="3029246"/>
                  <a:pt x="10298084" y="3040774"/>
                  <a:pt x="10284989" y="3036679"/>
                </a:cubicBezTo>
                <a:cubicBezTo>
                  <a:pt x="10275610" y="3033085"/>
                  <a:pt x="10267220" y="3035744"/>
                  <a:pt x="10257423" y="3036027"/>
                </a:cubicBezTo>
                <a:cubicBezTo>
                  <a:pt x="10244517" y="3033202"/>
                  <a:pt x="10202424" y="3038304"/>
                  <a:pt x="10191450" y="3041963"/>
                </a:cubicBezTo>
                <a:cubicBezTo>
                  <a:pt x="10165225" y="3054679"/>
                  <a:pt x="10105634" y="3045236"/>
                  <a:pt x="10083845" y="3054978"/>
                </a:cubicBezTo>
                <a:cubicBezTo>
                  <a:pt x="10075939" y="3056408"/>
                  <a:pt x="10068203" y="3056986"/>
                  <a:pt x="10060611" y="3057035"/>
                </a:cubicBezTo>
                <a:lnTo>
                  <a:pt x="10039363" y="3055961"/>
                </a:lnTo>
                <a:lnTo>
                  <a:pt x="10033322" y="3053238"/>
                </a:lnTo>
                <a:lnTo>
                  <a:pt x="10020337" y="3053912"/>
                </a:lnTo>
                <a:lnTo>
                  <a:pt x="10016616" y="3053498"/>
                </a:lnTo>
                <a:cubicBezTo>
                  <a:pt x="10009508" y="3052695"/>
                  <a:pt x="10002492" y="3051995"/>
                  <a:pt x="9995549" y="3051719"/>
                </a:cubicBezTo>
                <a:cubicBezTo>
                  <a:pt x="10004680" y="3065377"/>
                  <a:pt x="9937988" y="3051618"/>
                  <a:pt x="9957212" y="3062663"/>
                </a:cubicBezTo>
                <a:cubicBezTo>
                  <a:pt x="9920646" y="3063519"/>
                  <a:pt x="9948538" y="3073806"/>
                  <a:pt x="9904584" y="3063999"/>
                </a:cubicBezTo>
                <a:cubicBezTo>
                  <a:pt x="9847813" y="3075166"/>
                  <a:pt x="9758323" y="3071010"/>
                  <a:pt x="9713857" y="3087955"/>
                </a:cubicBezTo>
                <a:cubicBezTo>
                  <a:pt x="9719380" y="3081485"/>
                  <a:pt x="9695453" y="3076466"/>
                  <a:pt x="9678879" y="3079676"/>
                </a:cubicBezTo>
                <a:cubicBezTo>
                  <a:pt x="9698255" y="3054291"/>
                  <a:pt x="9613348" y="3102551"/>
                  <a:pt x="9598760" y="3085228"/>
                </a:cubicBezTo>
                <a:cubicBezTo>
                  <a:pt x="9598041" y="3101310"/>
                  <a:pt x="9523758" y="3128579"/>
                  <a:pt x="9488796" y="3115384"/>
                </a:cubicBezTo>
                <a:cubicBezTo>
                  <a:pt x="9435532" y="3118605"/>
                  <a:pt x="9397815" y="3131898"/>
                  <a:pt x="9341972" y="3126583"/>
                </a:cubicBezTo>
                <a:cubicBezTo>
                  <a:pt x="9340239" y="3128735"/>
                  <a:pt x="9337399" y="3130536"/>
                  <a:pt x="9333795" y="3132083"/>
                </a:cubicBezTo>
                <a:lnTo>
                  <a:pt x="9321736" y="3135834"/>
                </a:lnTo>
                <a:lnTo>
                  <a:pt x="9319405" y="3135561"/>
                </a:lnTo>
                <a:cubicBezTo>
                  <a:pt x="9310247" y="3135512"/>
                  <a:pt x="9305558" y="3136419"/>
                  <a:pt x="9302847" y="3137746"/>
                </a:cubicBezTo>
                <a:lnTo>
                  <a:pt x="9300930" y="3139687"/>
                </a:lnTo>
                <a:lnTo>
                  <a:pt x="9290106" y="3141645"/>
                </a:lnTo>
                <a:lnTo>
                  <a:pt x="9270220" y="3146737"/>
                </a:lnTo>
                <a:lnTo>
                  <a:pt x="9265150" y="3146531"/>
                </a:lnTo>
                <a:lnTo>
                  <a:pt x="9233057" y="3152408"/>
                </a:lnTo>
                <a:lnTo>
                  <a:pt x="9231974" y="3151938"/>
                </a:lnTo>
                <a:cubicBezTo>
                  <a:pt x="9228816" y="3151020"/>
                  <a:pt x="9225099" y="3150595"/>
                  <a:pt x="9220130" y="3151189"/>
                </a:cubicBezTo>
                <a:cubicBezTo>
                  <a:pt x="9218372" y="3142213"/>
                  <a:pt x="9213458" y="3148467"/>
                  <a:pt x="9198955" y="3151015"/>
                </a:cubicBezTo>
                <a:cubicBezTo>
                  <a:pt x="9192986" y="3137641"/>
                  <a:pt x="9157451" y="3149750"/>
                  <a:pt x="9142196" y="3143802"/>
                </a:cubicBezTo>
                <a:cubicBezTo>
                  <a:pt x="9131673" y="3145976"/>
                  <a:pt x="9120437" y="3148030"/>
                  <a:pt x="9108665" y="3149868"/>
                </a:cubicBezTo>
                <a:lnTo>
                  <a:pt x="9014086" y="3150791"/>
                </a:lnTo>
                <a:lnTo>
                  <a:pt x="8915037" y="3140020"/>
                </a:lnTo>
                <a:cubicBezTo>
                  <a:pt x="8878400" y="3139785"/>
                  <a:pt x="8846675" y="3135786"/>
                  <a:pt x="8815667" y="3138606"/>
                </a:cubicBezTo>
                <a:cubicBezTo>
                  <a:pt x="8803071" y="3135495"/>
                  <a:pt x="8791199" y="3134238"/>
                  <a:pt x="8779688" y="3138895"/>
                </a:cubicBezTo>
                <a:cubicBezTo>
                  <a:pt x="8745498" y="3137342"/>
                  <a:pt x="8737221" y="3130691"/>
                  <a:pt x="8715556" y="3135878"/>
                </a:cubicBezTo>
                <a:cubicBezTo>
                  <a:pt x="8696347" y="3125121"/>
                  <a:pt x="8695210" y="3129227"/>
                  <a:pt x="8686183" y="3132307"/>
                </a:cubicBezTo>
                <a:lnTo>
                  <a:pt x="8684895" y="3132527"/>
                </a:lnTo>
                <a:lnTo>
                  <a:pt x="8682270" y="3130989"/>
                </a:lnTo>
                <a:lnTo>
                  <a:pt x="8676836" y="3130278"/>
                </a:lnTo>
                <a:lnTo>
                  <a:pt x="8662002" y="3130735"/>
                </a:lnTo>
                <a:lnTo>
                  <a:pt x="8656423" y="3131304"/>
                </a:lnTo>
                <a:cubicBezTo>
                  <a:pt x="8652581" y="3131550"/>
                  <a:pt x="8650028" y="3131521"/>
                  <a:pt x="8648261" y="3131294"/>
                </a:cubicBezTo>
                <a:lnTo>
                  <a:pt x="8648057" y="3131167"/>
                </a:lnTo>
                <a:lnTo>
                  <a:pt x="8640412" y="3131403"/>
                </a:lnTo>
                <a:cubicBezTo>
                  <a:pt x="8627510" y="3132092"/>
                  <a:pt x="8614954" y="3133035"/>
                  <a:pt x="8603003" y="3134155"/>
                </a:cubicBezTo>
                <a:cubicBezTo>
                  <a:pt x="8592897" y="3127095"/>
                  <a:pt x="8548738" y="3135435"/>
                  <a:pt x="8553571" y="3122125"/>
                </a:cubicBezTo>
                <a:cubicBezTo>
                  <a:pt x="8537450" y="3123243"/>
                  <a:pt x="8527699" y="3128769"/>
                  <a:pt x="8533128" y="3120039"/>
                </a:cubicBezTo>
                <a:cubicBezTo>
                  <a:pt x="8527821" y="3120156"/>
                  <a:pt x="8524551" y="3119414"/>
                  <a:pt x="8522209" y="3118252"/>
                </a:cubicBezTo>
                <a:lnTo>
                  <a:pt x="8521532" y="3117705"/>
                </a:lnTo>
                <a:lnTo>
                  <a:pt x="8485667" y="3120406"/>
                </a:lnTo>
                <a:lnTo>
                  <a:pt x="8480905" y="3119749"/>
                </a:lnTo>
                <a:lnTo>
                  <a:pt x="8457530" y="3122810"/>
                </a:lnTo>
                <a:lnTo>
                  <a:pt x="8445451" y="3123697"/>
                </a:lnTo>
                <a:lnTo>
                  <a:pt x="8442039" y="3125378"/>
                </a:lnTo>
                <a:cubicBezTo>
                  <a:pt x="8438355" y="3126399"/>
                  <a:pt x="8433075" y="3126839"/>
                  <a:pt x="8424215" y="3125963"/>
                </a:cubicBezTo>
                <a:lnTo>
                  <a:pt x="8422165" y="3125491"/>
                </a:lnTo>
                <a:lnTo>
                  <a:pt x="8407465" y="3127979"/>
                </a:lnTo>
                <a:cubicBezTo>
                  <a:pt x="8402731" y="3129129"/>
                  <a:pt x="8398540" y="3130592"/>
                  <a:pt x="8395146" y="3132488"/>
                </a:cubicBezTo>
                <a:cubicBezTo>
                  <a:pt x="8345093" y="3122354"/>
                  <a:pt x="8297866" y="3131626"/>
                  <a:pt x="8243538" y="3129873"/>
                </a:cubicBezTo>
                <a:cubicBezTo>
                  <a:pt x="8220052" y="3114107"/>
                  <a:pt x="8126172" y="3133411"/>
                  <a:pt x="8112685" y="3148698"/>
                </a:cubicBezTo>
                <a:cubicBezTo>
                  <a:pt x="8112380" y="3135302"/>
                  <a:pt x="8044302" y="3153542"/>
                  <a:pt x="8026741" y="3154015"/>
                </a:cubicBezTo>
                <a:cubicBezTo>
                  <a:pt x="8020887" y="3154173"/>
                  <a:pt x="8020646" y="3152357"/>
                  <a:pt x="8030400" y="3146736"/>
                </a:cubicBezTo>
                <a:cubicBezTo>
                  <a:pt x="8011739" y="3148301"/>
                  <a:pt x="7992477" y="3141339"/>
                  <a:pt x="8002987" y="3135663"/>
                </a:cubicBezTo>
                <a:cubicBezTo>
                  <a:pt x="7946297" y="3147811"/>
                  <a:pt x="7862627" y="3135732"/>
                  <a:pt x="7798568" y="3141249"/>
                </a:cubicBezTo>
                <a:cubicBezTo>
                  <a:pt x="7763645" y="3127901"/>
                  <a:pt x="7782577" y="3140251"/>
                  <a:pt x="7746353" y="3137755"/>
                </a:cubicBezTo>
                <a:cubicBezTo>
                  <a:pt x="7756261" y="3150042"/>
                  <a:pt x="7702377" y="3130861"/>
                  <a:pt x="7700395" y="3144729"/>
                </a:cubicBezTo>
                <a:cubicBezTo>
                  <a:pt x="7693866" y="3143835"/>
                  <a:pt x="7687603" y="3142532"/>
                  <a:pt x="7681335" y="3141120"/>
                </a:cubicBezTo>
                <a:lnTo>
                  <a:pt x="7678044" y="3140387"/>
                </a:lnTo>
                <a:lnTo>
                  <a:pt x="7664890" y="3139855"/>
                </a:lnTo>
                <a:lnTo>
                  <a:pt x="7661183" y="3136706"/>
                </a:lnTo>
                <a:lnTo>
                  <a:pt x="7641383" y="3133755"/>
                </a:lnTo>
                <a:cubicBezTo>
                  <a:pt x="7633967" y="3133115"/>
                  <a:pt x="7625987" y="3132967"/>
                  <a:pt x="7617169" y="3133614"/>
                </a:cubicBezTo>
                <a:cubicBezTo>
                  <a:pt x="7595475" y="3139109"/>
                  <a:pt x="7561695" y="3132374"/>
                  <a:pt x="7531143" y="3132781"/>
                </a:cubicBezTo>
                <a:lnTo>
                  <a:pt x="7517113" y="3134483"/>
                </a:lnTo>
                <a:lnTo>
                  <a:pt x="7471320" y="3131645"/>
                </a:lnTo>
                <a:cubicBezTo>
                  <a:pt x="7458285" y="3131095"/>
                  <a:pt x="7444756" y="3130805"/>
                  <a:pt x="7430512" y="3131007"/>
                </a:cubicBezTo>
                <a:lnTo>
                  <a:pt x="7404071" y="3132361"/>
                </a:lnTo>
                <a:lnTo>
                  <a:pt x="7397140" y="3131239"/>
                </a:lnTo>
                <a:cubicBezTo>
                  <a:pt x="7385068" y="3131364"/>
                  <a:pt x="7369091" y="3135313"/>
                  <a:pt x="7370514" y="3130516"/>
                </a:cubicBezTo>
                <a:lnTo>
                  <a:pt x="7356953" y="3132179"/>
                </a:lnTo>
                <a:lnTo>
                  <a:pt x="7343567" y="3128350"/>
                </a:lnTo>
                <a:cubicBezTo>
                  <a:pt x="7342101" y="3127461"/>
                  <a:pt x="7340998" y="3126514"/>
                  <a:pt x="7340295" y="3125545"/>
                </a:cubicBezTo>
                <a:lnTo>
                  <a:pt x="7321348" y="3126804"/>
                </a:lnTo>
                <a:lnTo>
                  <a:pt x="7305815" y="3124063"/>
                </a:lnTo>
                <a:lnTo>
                  <a:pt x="7292274" y="3125855"/>
                </a:lnTo>
                <a:lnTo>
                  <a:pt x="7286654" y="3125451"/>
                </a:lnTo>
                <a:lnTo>
                  <a:pt x="7272685" y="3124094"/>
                </a:lnTo>
                <a:cubicBezTo>
                  <a:pt x="7265523" y="3123143"/>
                  <a:pt x="7257508" y="3121997"/>
                  <a:pt x="7248584" y="3121080"/>
                </a:cubicBezTo>
                <a:lnTo>
                  <a:pt x="7241065" y="3120661"/>
                </a:lnTo>
                <a:lnTo>
                  <a:pt x="7224696" y="3116051"/>
                </a:lnTo>
                <a:cubicBezTo>
                  <a:pt x="7212786" y="3112566"/>
                  <a:pt x="7203412" y="3110217"/>
                  <a:pt x="7193009" y="3112108"/>
                </a:cubicBezTo>
                <a:cubicBezTo>
                  <a:pt x="7175276" y="3107606"/>
                  <a:pt x="7162888" y="3094987"/>
                  <a:pt x="7137220" y="3098354"/>
                </a:cubicBezTo>
                <a:cubicBezTo>
                  <a:pt x="7145010" y="3092637"/>
                  <a:pt x="7108715" y="3097662"/>
                  <a:pt x="7104427" y="3091790"/>
                </a:cubicBezTo>
                <a:cubicBezTo>
                  <a:pt x="7102447" y="3087061"/>
                  <a:pt x="7090976" y="3087484"/>
                  <a:pt x="7082240" y="3085740"/>
                </a:cubicBezTo>
                <a:cubicBezTo>
                  <a:pt x="7076014" y="3080911"/>
                  <a:pt x="7032058" y="3076501"/>
                  <a:pt x="7016754" y="3077196"/>
                </a:cubicBezTo>
                <a:cubicBezTo>
                  <a:pt x="6973620" y="3082001"/>
                  <a:pt x="6938923" y="3062558"/>
                  <a:pt x="6904436" y="3065900"/>
                </a:cubicBezTo>
                <a:cubicBezTo>
                  <a:pt x="6895406" y="3065445"/>
                  <a:pt x="6887919" y="3064350"/>
                  <a:pt x="6881434" y="3062865"/>
                </a:cubicBezTo>
                <a:lnTo>
                  <a:pt x="6865273" y="3057749"/>
                </a:lnTo>
                <a:cubicBezTo>
                  <a:pt x="6865072" y="3056626"/>
                  <a:pt x="6864871" y="3055502"/>
                  <a:pt x="6864671" y="3054378"/>
                </a:cubicBezTo>
                <a:lnTo>
                  <a:pt x="6852599" y="3052306"/>
                </a:lnTo>
                <a:lnTo>
                  <a:pt x="6850143" y="3051232"/>
                </a:lnTo>
                <a:cubicBezTo>
                  <a:pt x="6845470" y="3049168"/>
                  <a:pt x="6840704" y="3047206"/>
                  <a:pt x="6835301" y="3045593"/>
                </a:cubicBezTo>
                <a:cubicBezTo>
                  <a:pt x="6820447" y="3058242"/>
                  <a:pt x="6786888" y="3033956"/>
                  <a:pt x="6784871" y="3046562"/>
                </a:cubicBezTo>
                <a:cubicBezTo>
                  <a:pt x="6752593" y="3039899"/>
                  <a:pt x="6759140" y="3053646"/>
                  <a:pt x="6738245" y="3037055"/>
                </a:cubicBezTo>
                <a:cubicBezTo>
                  <a:pt x="6671880" y="3034501"/>
                  <a:pt x="6603220" y="3013245"/>
                  <a:pt x="6537703" y="3017736"/>
                </a:cubicBezTo>
                <a:cubicBezTo>
                  <a:pt x="6553051" y="3013722"/>
                  <a:pt x="6541149" y="3004943"/>
                  <a:pt x="6521858" y="3004158"/>
                </a:cubicBezTo>
                <a:cubicBezTo>
                  <a:pt x="6580141" y="2987944"/>
                  <a:pt x="6428765" y="3009117"/>
                  <a:pt x="6445069" y="2992470"/>
                </a:cubicBezTo>
                <a:cubicBezTo>
                  <a:pt x="6417897" y="3005060"/>
                  <a:pt x="6310156" y="3011743"/>
                  <a:pt x="6302447" y="2994274"/>
                </a:cubicBezTo>
                <a:cubicBezTo>
                  <a:pt x="6252173" y="2986131"/>
                  <a:pt x="6198382" y="2989085"/>
                  <a:pt x="6160029" y="2973666"/>
                </a:cubicBezTo>
                <a:cubicBezTo>
                  <a:pt x="6155014" y="2975022"/>
                  <a:pt x="6149642" y="2975878"/>
                  <a:pt x="6144046" y="2976380"/>
                </a:cubicBezTo>
                <a:lnTo>
                  <a:pt x="6127670" y="2976929"/>
                </a:lnTo>
                <a:lnTo>
                  <a:pt x="6126155" y="2976245"/>
                </a:lnTo>
                <a:cubicBezTo>
                  <a:pt x="6118509" y="2974369"/>
                  <a:pt x="6113052" y="2974144"/>
                  <a:pt x="6108575" y="2974651"/>
                </a:cubicBezTo>
                <a:lnTo>
                  <a:pt x="6103746" y="2975803"/>
                </a:lnTo>
                <a:lnTo>
                  <a:pt x="6091377" y="2975180"/>
                </a:lnTo>
                <a:lnTo>
                  <a:pt x="6066183" y="2975222"/>
                </a:lnTo>
                <a:lnTo>
                  <a:pt x="6063287" y="2974353"/>
                </a:lnTo>
                <a:lnTo>
                  <a:pt x="6054813" y="2974911"/>
                </a:lnTo>
                <a:lnTo>
                  <a:pt x="6050809" y="2973985"/>
                </a:lnTo>
                <a:lnTo>
                  <a:pt x="6013979" y="2974553"/>
                </a:lnTo>
                <a:cubicBezTo>
                  <a:pt x="6013918" y="2974361"/>
                  <a:pt x="6013860" y="2974167"/>
                  <a:pt x="6013800" y="2973973"/>
                </a:cubicBezTo>
                <a:cubicBezTo>
                  <a:pt x="6012565" y="2972689"/>
                  <a:pt x="6010070" y="2971765"/>
                  <a:pt x="6004866" y="2971570"/>
                </a:cubicBezTo>
                <a:cubicBezTo>
                  <a:pt x="6017706" y="2963268"/>
                  <a:pt x="6003515" y="2968156"/>
                  <a:pt x="5987036" y="2968315"/>
                </a:cubicBezTo>
                <a:cubicBezTo>
                  <a:pt x="6003302" y="2955458"/>
                  <a:pt x="5953573" y="2961108"/>
                  <a:pt x="5950027" y="2953546"/>
                </a:cubicBezTo>
                <a:cubicBezTo>
                  <a:pt x="5937559" y="2953953"/>
                  <a:pt x="5924668" y="2954151"/>
                  <a:pt x="5911668" y="2954074"/>
                </a:cubicBezTo>
                <a:lnTo>
                  <a:pt x="5904110" y="2953861"/>
                </a:lnTo>
                <a:cubicBezTo>
                  <a:pt x="5904082" y="2953815"/>
                  <a:pt x="5904053" y="2953769"/>
                  <a:pt x="5904026" y="2953724"/>
                </a:cubicBezTo>
                <a:cubicBezTo>
                  <a:pt x="5902528" y="2953395"/>
                  <a:pt x="5900097" y="2953219"/>
                  <a:pt x="5896189" y="2953236"/>
                </a:cubicBezTo>
                <a:lnTo>
                  <a:pt x="5890331" y="2953471"/>
                </a:lnTo>
                <a:lnTo>
                  <a:pt x="5875672" y="2953056"/>
                </a:lnTo>
                <a:lnTo>
                  <a:pt x="5871070" y="2952035"/>
                </a:lnTo>
                <a:lnTo>
                  <a:pt x="5869888" y="2950364"/>
                </a:lnTo>
                <a:lnTo>
                  <a:pt x="5868461" y="2950506"/>
                </a:lnTo>
                <a:cubicBezTo>
                  <a:pt x="5857092" y="2953019"/>
                  <a:pt x="5852416" y="2957005"/>
                  <a:pt x="5843343" y="2945262"/>
                </a:cubicBezTo>
                <a:cubicBezTo>
                  <a:pt x="5817989" y="2949116"/>
                  <a:pt x="5815840" y="2942065"/>
                  <a:pt x="5784331" y="2938531"/>
                </a:cubicBezTo>
                <a:cubicBezTo>
                  <a:pt x="5769202" y="2942455"/>
                  <a:pt x="5758885" y="2940521"/>
                  <a:pt x="5749498" y="2936713"/>
                </a:cubicBezTo>
                <a:cubicBezTo>
                  <a:pt x="5717228" y="2937683"/>
                  <a:pt x="5690227" y="2931877"/>
                  <a:pt x="5655214" y="2929503"/>
                </a:cubicBezTo>
                <a:cubicBezTo>
                  <a:pt x="5614827" y="2933899"/>
                  <a:pt x="5598877" y="2923069"/>
                  <a:pt x="5561446" y="2920575"/>
                </a:cubicBezTo>
                <a:cubicBezTo>
                  <a:pt x="5525084" y="2929276"/>
                  <a:pt x="5537471" y="2911136"/>
                  <a:pt x="5519456" y="2906631"/>
                </a:cubicBezTo>
                <a:lnTo>
                  <a:pt x="5514099" y="2906097"/>
                </a:lnTo>
                <a:lnTo>
                  <a:pt x="5499273" y="2907057"/>
                </a:lnTo>
                <a:lnTo>
                  <a:pt x="5493664" y="2907817"/>
                </a:lnTo>
                <a:cubicBezTo>
                  <a:pt x="5489815" y="2908191"/>
                  <a:pt x="5487270" y="2908250"/>
                  <a:pt x="5485530" y="2908080"/>
                </a:cubicBezTo>
                <a:lnTo>
                  <a:pt x="5485337" y="2907959"/>
                </a:lnTo>
                <a:lnTo>
                  <a:pt x="5477696" y="2908455"/>
                </a:lnTo>
                <a:cubicBezTo>
                  <a:pt x="5464775" y="2909581"/>
                  <a:pt x="5452182" y="2910951"/>
                  <a:pt x="5440170" y="2912482"/>
                </a:cubicBezTo>
                <a:cubicBezTo>
                  <a:pt x="5430698" y="2905718"/>
                  <a:pt x="5385970" y="2915593"/>
                  <a:pt x="5391911" y="2902040"/>
                </a:cubicBezTo>
                <a:cubicBezTo>
                  <a:pt x="5375744" y="2903707"/>
                  <a:pt x="5365560" y="2909594"/>
                  <a:pt x="5371708" y="2900629"/>
                </a:cubicBezTo>
                <a:cubicBezTo>
                  <a:pt x="5366408" y="2900926"/>
                  <a:pt x="5363213" y="2900288"/>
                  <a:pt x="5360976" y="2899197"/>
                </a:cubicBezTo>
                <a:lnTo>
                  <a:pt x="5360345" y="2898671"/>
                </a:lnTo>
                <a:lnTo>
                  <a:pt x="5324367" y="2902593"/>
                </a:lnTo>
                <a:lnTo>
                  <a:pt x="5319673" y="2902094"/>
                </a:lnTo>
                <a:lnTo>
                  <a:pt x="5296114" y="2905958"/>
                </a:lnTo>
                <a:lnTo>
                  <a:pt x="5283999" y="2907258"/>
                </a:lnTo>
                <a:lnTo>
                  <a:pt x="5280460" y="2909063"/>
                </a:lnTo>
                <a:cubicBezTo>
                  <a:pt x="5276699" y="2910214"/>
                  <a:pt x="5271395" y="2910834"/>
                  <a:pt x="5262637" y="2910250"/>
                </a:cubicBezTo>
                <a:lnTo>
                  <a:pt x="5260635" y="2909845"/>
                </a:lnTo>
                <a:lnTo>
                  <a:pt x="5245770" y="2912842"/>
                </a:lnTo>
                <a:cubicBezTo>
                  <a:pt x="5240955" y="2914159"/>
                  <a:pt x="5236652" y="2915770"/>
                  <a:pt x="5233108" y="2917794"/>
                </a:cubicBezTo>
                <a:cubicBezTo>
                  <a:pt x="5184071" y="2909280"/>
                  <a:pt x="5136210" y="2920197"/>
                  <a:pt x="5082201" y="2920260"/>
                </a:cubicBezTo>
                <a:lnTo>
                  <a:pt x="4939211" y="2931760"/>
                </a:lnTo>
                <a:cubicBezTo>
                  <a:pt x="4920477" y="2933960"/>
                  <a:pt x="4783353" y="2943291"/>
                  <a:pt x="4794309" y="2937227"/>
                </a:cubicBezTo>
                <a:cubicBezTo>
                  <a:pt x="4736776" y="2951353"/>
                  <a:pt x="4701995" y="2938961"/>
                  <a:pt x="4637676" y="2946666"/>
                </a:cubicBezTo>
                <a:cubicBezTo>
                  <a:pt x="4603987" y="2934412"/>
                  <a:pt x="4621816" y="2946201"/>
                  <a:pt x="4585922" y="2944906"/>
                </a:cubicBezTo>
                <a:cubicBezTo>
                  <a:pt x="4594760" y="2956935"/>
                  <a:pt x="4542663" y="2939450"/>
                  <a:pt x="4539516" y="2953466"/>
                </a:cubicBezTo>
                <a:cubicBezTo>
                  <a:pt x="4533082" y="2952789"/>
                  <a:pt x="4526953" y="2951687"/>
                  <a:pt x="4520819" y="2950477"/>
                </a:cubicBezTo>
                <a:lnTo>
                  <a:pt x="4517604" y="2949852"/>
                </a:lnTo>
                <a:lnTo>
                  <a:pt x="4504537" y="2949759"/>
                </a:lnTo>
                <a:lnTo>
                  <a:pt x="4501104" y="2946715"/>
                </a:lnTo>
                <a:lnTo>
                  <a:pt x="4342695" y="2951638"/>
                </a:lnTo>
                <a:cubicBezTo>
                  <a:pt x="4328954" y="2954609"/>
                  <a:pt x="4284038" y="2957184"/>
                  <a:pt x="4274096" y="2953640"/>
                </a:cubicBezTo>
                <a:cubicBezTo>
                  <a:pt x="4264434" y="2953346"/>
                  <a:pt x="4254047" y="2955481"/>
                  <a:pt x="4248170" y="2951384"/>
                </a:cubicBezTo>
                <a:lnTo>
                  <a:pt x="4147924" y="2945945"/>
                </a:lnTo>
                <a:cubicBezTo>
                  <a:pt x="4131656" y="2952619"/>
                  <a:pt x="4104816" y="2942907"/>
                  <a:pt x="4061825" y="2944206"/>
                </a:cubicBezTo>
                <a:cubicBezTo>
                  <a:pt x="4044045" y="2951860"/>
                  <a:pt x="4032845" y="2944993"/>
                  <a:pt x="3998557" y="2955821"/>
                </a:cubicBezTo>
                <a:cubicBezTo>
                  <a:pt x="3997072" y="2955023"/>
                  <a:pt x="3995237" y="2954313"/>
                  <a:pt x="3993107" y="2953708"/>
                </a:cubicBezTo>
                <a:cubicBezTo>
                  <a:pt x="3980729" y="2950196"/>
                  <a:pt x="3961302" y="2950972"/>
                  <a:pt x="3949713" y="2955441"/>
                </a:cubicBezTo>
                <a:cubicBezTo>
                  <a:pt x="3894925" y="2970367"/>
                  <a:pt x="3844508" y="2972262"/>
                  <a:pt x="3797284" y="2977037"/>
                </a:cubicBezTo>
                <a:cubicBezTo>
                  <a:pt x="3743822" y="2981057"/>
                  <a:pt x="3778974" y="2965129"/>
                  <a:pt x="3712498" y="2979996"/>
                </a:cubicBezTo>
                <a:cubicBezTo>
                  <a:pt x="3705202" y="2975373"/>
                  <a:pt x="3696720" y="2975524"/>
                  <a:pt x="3682471" y="2978543"/>
                </a:cubicBezTo>
                <a:cubicBezTo>
                  <a:pt x="3656488" y="2980127"/>
                  <a:pt x="3658300" y="2967587"/>
                  <a:pt x="3632163" y="2976264"/>
                </a:cubicBezTo>
                <a:cubicBezTo>
                  <a:pt x="3636766" y="2969363"/>
                  <a:pt x="3582819" y="2975892"/>
                  <a:pt x="3594728" y="2968398"/>
                </a:cubicBezTo>
                <a:cubicBezTo>
                  <a:pt x="3577705" y="2963064"/>
                  <a:pt x="3569481" y="2973476"/>
                  <a:pt x="3552594" y="2968934"/>
                </a:cubicBezTo>
                <a:cubicBezTo>
                  <a:pt x="3533613" y="2968552"/>
                  <a:pt x="3563577" y="2975594"/>
                  <a:pt x="3542589" y="2977031"/>
                </a:cubicBezTo>
                <a:cubicBezTo>
                  <a:pt x="3517131" y="2977564"/>
                  <a:pt x="3517346" y="2989828"/>
                  <a:pt x="3497591" y="2975018"/>
                </a:cubicBezTo>
                <a:lnTo>
                  <a:pt x="3429352" y="2971090"/>
                </a:lnTo>
                <a:cubicBezTo>
                  <a:pt x="3414141" y="2975624"/>
                  <a:pt x="3401904" y="2974195"/>
                  <a:pt x="3389938" y="2970884"/>
                </a:cubicBezTo>
                <a:cubicBezTo>
                  <a:pt x="3354504" y="2973297"/>
                  <a:pt x="3322178" y="2968827"/>
                  <a:pt x="3282344" y="2968084"/>
                </a:cubicBezTo>
                <a:cubicBezTo>
                  <a:pt x="3239277" y="2974224"/>
                  <a:pt x="3217192" y="2964327"/>
                  <a:pt x="3174624" y="2963576"/>
                </a:cubicBezTo>
                <a:cubicBezTo>
                  <a:pt x="3132504" y="2975210"/>
                  <a:pt x="3146911" y="2949576"/>
                  <a:pt x="3111077" y="2951285"/>
                </a:cubicBezTo>
                <a:cubicBezTo>
                  <a:pt x="3052732" y="2962418"/>
                  <a:pt x="3112543" y="2942881"/>
                  <a:pt x="3022501" y="2948619"/>
                </a:cubicBezTo>
                <a:cubicBezTo>
                  <a:pt x="3017399" y="2950352"/>
                  <a:pt x="3006521" y="2948989"/>
                  <a:pt x="3007714" y="2946762"/>
                </a:cubicBezTo>
                <a:cubicBezTo>
                  <a:pt x="2987987" y="2948105"/>
                  <a:pt x="2931270" y="2937206"/>
                  <a:pt x="2903098" y="2940576"/>
                </a:cubicBezTo>
                <a:cubicBezTo>
                  <a:pt x="2848155" y="2935894"/>
                  <a:pt x="2821430" y="2947095"/>
                  <a:pt x="2781591" y="2946394"/>
                </a:cubicBezTo>
                <a:cubicBezTo>
                  <a:pt x="2735559" y="2940279"/>
                  <a:pt x="2708563" y="2934146"/>
                  <a:pt x="2627942" y="2919996"/>
                </a:cubicBezTo>
                <a:lnTo>
                  <a:pt x="2354959" y="2882080"/>
                </a:lnTo>
                <a:cubicBezTo>
                  <a:pt x="2252426" y="2847776"/>
                  <a:pt x="2124519" y="2878188"/>
                  <a:pt x="2063184" y="2879109"/>
                </a:cubicBezTo>
                <a:cubicBezTo>
                  <a:pt x="2038620" y="2892844"/>
                  <a:pt x="2017217" y="2880735"/>
                  <a:pt x="1986946" y="2887619"/>
                </a:cubicBezTo>
                <a:cubicBezTo>
                  <a:pt x="1919067" y="2894646"/>
                  <a:pt x="1852404" y="2912737"/>
                  <a:pt x="1763479" y="2909077"/>
                </a:cubicBezTo>
                <a:cubicBezTo>
                  <a:pt x="1726097" y="2949538"/>
                  <a:pt x="1621108" y="2933327"/>
                  <a:pt x="1537980" y="2960398"/>
                </a:cubicBezTo>
                <a:cubicBezTo>
                  <a:pt x="1489205" y="2967965"/>
                  <a:pt x="1410921" y="2954082"/>
                  <a:pt x="1395229" y="2975625"/>
                </a:cubicBezTo>
                <a:cubicBezTo>
                  <a:pt x="1371975" y="2964548"/>
                  <a:pt x="1352259" y="2986116"/>
                  <a:pt x="1327834" y="2989485"/>
                </a:cubicBezTo>
                <a:cubicBezTo>
                  <a:pt x="1307734" y="2982782"/>
                  <a:pt x="1298456" y="2990289"/>
                  <a:pt x="1280757" y="2992959"/>
                </a:cubicBezTo>
                <a:cubicBezTo>
                  <a:pt x="1272383" y="2988567"/>
                  <a:pt x="1257337" y="2989790"/>
                  <a:pt x="1252582" y="2995877"/>
                </a:cubicBezTo>
                <a:cubicBezTo>
                  <a:pt x="1260705" y="3008688"/>
                  <a:pt x="1207969" y="3005420"/>
                  <a:pt x="1204670" y="3014826"/>
                </a:cubicBezTo>
                <a:cubicBezTo>
                  <a:pt x="1174431" y="3018683"/>
                  <a:pt x="1041848" y="3015513"/>
                  <a:pt x="1020457" y="3031603"/>
                </a:cubicBezTo>
                <a:cubicBezTo>
                  <a:pt x="959520" y="3042500"/>
                  <a:pt x="869308" y="3024872"/>
                  <a:pt x="843248" y="3026954"/>
                </a:cubicBezTo>
                <a:cubicBezTo>
                  <a:pt x="815646" y="3001836"/>
                  <a:pt x="694189" y="3080490"/>
                  <a:pt x="583517" y="3089095"/>
                </a:cubicBezTo>
                <a:cubicBezTo>
                  <a:pt x="568425" y="3087467"/>
                  <a:pt x="560448" y="3088013"/>
                  <a:pt x="556836" y="3094374"/>
                </a:cubicBezTo>
                <a:cubicBezTo>
                  <a:pt x="528264" y="3099747"/>
                  <a:pt x="471823" y="3109156"/>
                  <a:pt x="412089" y="3121334"/>
                </a:cubicBezTo>
                <a:cubicBezTo>
                  <a:pt x="367235" y="3131096"/>
                  <a:pt x="143790" y="3139436"/>
                  <a:pt x="83929" y="315056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1710486-6EC4-5CA3-DD9D-70368DFDB7A6}"/>
              </a:ext>
            </a:extLst>
          </p:cNvPr>
          <p:cNvSpPr>
            <a:spLocks noGrp="1"/>
          </p:cNvSpPr>
          <p:nvPr>
            <p:ph type="title"/>
          </p:nvPr>
        </p:nvSpPr>
        <p:spPr>
          <a:xfrm>
            <a:off x="838200" y="3905833"/>
            <a:ext cx="4215063" cy="2398713"/>
          </a:xfrm>
        </p:spPr>
        <p:txBody>
          <a:bodyPr>
            <a:normAutofit/>
          </a:bodyPr>
          <a:lstStyle/>
          <a:p>
            <a:r>
              <a:rPr lang="en-GB" altLang="en-US"/>
              <a:t>MI5 and Crime</a:t>
            </a:r>
            <a:endParaRPr lang="en-GB"/>
          </a:p>
        </p:txBody>
      </p:sp>
      <p:pic>
        <p:nvPicPr>
          <p:cNvPr id="8194" name="Picture 2" descr="MI5 – Intelligence Officer Development Programme - Save the Student">
            <a:extLst>
              <a:ext uri="{FF2B5EF4-FFF2-40B4-BE49-F238E27FC236}">
                <a16:creationId xmlns:a16="http://schemas.microsoft.com/office/drawing/2014/main" id="{234C98AE-0850-B146-0EBF-8C21070C0D2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34509" y="553454"/>
            <a:ext cx="9724151" cy="24692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67C2370-4A98-6743-F628-7F61BE8B9A0B}"/>
              </a:ext>
            </a:extLst>
          </p:cNvPr>
          <p:cNvSpPr>
            <a:spLocks noGrp="1"/>
          </p:cNvSpPr>
          <p:nvPr>
            <p:ph idx="1"/>
          </p:nvPr>
        </p:nvSpPr>
        <p:spPr>
          <a:xfrm>
            <a:off x="4673600" y="3884452"/>
            <a:ext cx="7193279" cy="2739868"/>
          </a:xfrm>
        </p:spPr>
        <p:txBody>
          <a:bodyPr anchor="ctr">
            <a:normAutofit fontScale="77500" lnSpcReduction="20000"/>
          </a:bodyPr>
          <a:lstStyle/>
          <a:p>
            <a:pPr marL="0" indent="0" eaLnBrk="1" hangingPunct="1">
              <a:lnSpc>
                <a:spcPct val="110000"/>
              </a:lnSpc>
              <a:buNone/>
            </a:pPr>
            <a:r>
              <a:rPr lang="en-GB" altLang="en-US" sz="3100" dirty="0"/>
              <a:t>Following it’s success in gathering intelligence against PIRA there were calls for the Service to be used to tackle Serious Crime most significantly the illicit drug trade.</a:t>
            </a:r>
            <a:endParaRPr lang="en-GB" altLang="en-US" sz="3100" dirty="0">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lnSpc>
                <a:spcPct val="110000"/>
              </a:lnSpc>
              <a:buNone/>
            </a:pPr>
            <a:r>
              <a:rPr lang="en-GB" altLang="en-US" sz="3100" dirty="0"/>
              <a:t>However, whilst MI5 focussed upon serious crime, PIRA and more latterly RIRA, as a result they neglected to identify the emergence of Al Qaeda and its affiliated groups</a:t>
            </a:r>
            <a:endParaRPr lang="en-GB" altLang="en-US" sz="3100" dirty="0">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sz="1900" dirty="0"/>
          </a:p>
        </p:txBody>
      </p:sp>
    </p:spTree>
    <p:extLst>
      <p:ext uri="{BB962C8B-B14F-4D97-AF65-F5344CB8AC3E}">
        <p14:creationId xmlns:p14="http://schemas.microsoft.com/office/powerpoint/2010/main" val="23166373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2B45E9-6443-2980-3FF3-387472501DD1}"/>
              </a:ext>
            </a:extLst>
          </p:cNvPr>
          <p:cNvSpPr>
            <a:spLocks noGrp="1"/>
          </p:cNvSpPr>
          <p:nvPr>
            <p:ph type="title"/>
          </p:nvPr>
        </p:nvSpPr>
        <p:spPr>
          <a:xfrm>
            <a:off x="572493" y="238539"/>
            <a:ext cx="11018520" cy="1434415"/>
          </a:xfrm>
        </p:spPr>
        <p:txBody>
          <a:bodyPr anchor="b">
            <a:normAutofit/>
          </a:bodyPr>
          <a:lstStyle/>
          <a:p>
            <a:r>
              <a:rPr lang="en-GB" altLang="en-US" sz="5400"/>
              <a:t>The Contemporary Wave of Islamism</a:t>
            </a:r>
            <a:endParaRPr lang="en-GB" sz="5400"/>
          </a:p>
        </p:txBody>
      </p:sp>
      <p:sp>
        <p:nvSpPr>
          <p:cNvPr id="92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8BACCD6-F411-689F-0011-F53FE72C7B5F}"/>
              </a:ext>
            </a:extLst>
          </p:cNvPr>
          <p:cNvSpPr>
            <a:spLocks noGrp="1"/>
          </p:cNvSpPr>
          <p:nvPr>
            <p:ph idx="1"/>
          </p:nvPr>
        </p:nvSpPr>
        <p:spPr>
          <a:xfrm>
            <a:off x="572493" y="2071316"/>
            <a:ext cx="6713552" cy="4119172"/>
          </a:xfrm>
        </p:spPr>
        <p:txBody>
          <a:bodyPr anchor="t">
            <a:normAutofit/>
          </a:bodyPr>
          <a:lstStyle/>
          <a:p>
            <a:pPr algn="ctr">
              <a:lnSpc>
                <a:spcPct val="150000"/>
              </a:lnSpc>
              <a:buNone/>
            </a:pPr>
            <a:r>
              <a:rPr lang="en-GB" altLang="en-US" sz="2200" dirty="0"/>
              <a:t>   The successes of the Iranian Revolution in 1979 and the multinational campaign against the Soviets in Afghanistan between 1979 and 1989 instilled in the minds of many young  Muslims that they could ‘take on’ the US and were attracted by the ideology of a global jihad that appealed to a wide and disparate following in the Muslim world.</a:t>
            </a:r>
            <a:endParaRPr lang="en-GB" altLang="en-US" sz="22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9218" name="Picture 2" descr="Contemporary Islam : Dynamic, Not Static)] [Edited by Abdul Aziz Said ]  published on (September, 2006): Amazon.co.uk: Abdul Aziz Said: Books">
            <a:extLst>
              <a:ext uri="{FF2B5EF4-FFF2-40B4-BE49-F238E27FC236}">
                <a16:creationId xmlns:a16="http://schemas.microsoft.com/office/drawing/2014/main" id="{30099C8C-E28B-0421-6A0B-5543A4D17E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30830"/>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2205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DC9C1-5E6A-1253-86D7-FD83BF9AD3D0}"/>
              </a:ext>
            </a:extLst>
          </p:cNvPr>
          <p:cNvSpPr>
            <a:spLocks noGrp="1"/>
          </p:cNvSpPr>
          <p:nvPr>
            <p:ph type="title"/>
          </p:nvPr>
        </p:nvSpPr>
        <p:spPr>
          <a:xfrm>
            <a:off x="572493" y="238539"/>
            <a:ext cx="11018520" cy="1434415"/>
          </a:xfrm>
        </p:spPr>
        <p:txBody>
          <a:bodyPr anchor="b">
            <a:normAutofit/>
          </a:bodyPr>
          <a:lstStyle/>
          <a:p>
            <a:r>
              <a:rPr lang="en-GB" altLang="en-US" sz="5400" dirty="0"/>
              <a:t>Birth of Al Qaeda</a:t>
            </a:r>
            <a:endParaRPr lang="en-GB" sz="5400" dirty="0"/>
          </a:p>
        </p:txBody>
      </p:sp>
      <p:sp>
        <p:nvSpPr>
          <p:cNvPr id="1024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44EC26-E434-4A0C-903B-8513A7CB39BB}"/>
              </a:ext>
            </a:extLst>
          </p:cNvPr>
          <p:cNvSpPr>
            <a:spLocks noGrp="1"/>
          </p:cNvSpPr>
          <p:nvPr>
            <p:ph idx="1"/>
          </p:nvPr>
        </p:nvSpPr>
        <p:spPr>
          <a:xfrm>
            <a:off x="572493" y="2071316"/>
            <a:ext cx="6713552" cy="4493280"/>
          </a:xfrm>
        </p:spPr>
        <p:txBody>
          <a:bodyPr anchor="t">
            <a:normAutofit fontScale="92500" lnSpcReduction="10000"/>
          </a:bodyPr>
          <a:lstStyle/>
          <a:p>
            <a:pPr marL="0" indent="0" algn="ctr">
              <a:lnSpc>
                <a:spcPct val="150000"/>
              </a:lnSpc>
              <a:buNone/>
            </a:pPr>
            <a:r>
              <a:rPr lang="en-GB" altLang="en-US" sz="2400" dirty="0"/>
              <a:t>Following the Soviet withdrawal from Afghanistan in 1989 the group known as al-Qaida al </a:t>
            </a:r>
            <a:r>
              <a:rPr lang="en-GB" altLang="en-US" sz="2400" dirty="0" err="1"/>
              <a:t>Sulbah</a:t>
            </a:r>
            <a:r>
              <a:rPr lang="en-GB" altLang="en-US" sz="2400" dirty="0"/>
              <a:t> (‘The Solid Base’) began to support and assist local jihadist groups who opposed their governments in Muslim countries such as Algeria, Bosnia, Chechnya before developing its own Operational capability in close cooperation with several Egyptian Terrorist Groups (Egyptian Islamic Jihad, Islamic Group of Egypt) and becoming simply Al Qaida (The Base).  </a:t>
            </a:r>
            <a:endParaRPr lang="en-GB" sz="2400" dirty="0"/>
          </a:p>
        </p:txBody>
      </p:sp>
      <p:pic>
        <p:nvPicPr>
          <p:cNvPr id="10242" name="Picture 2" descr="The Birth of Al-Qaeda - YouTube">
            <a:extLst>
              <a:ext uri="{FF2B5EF4-FFF2-40B4-BE49-F238E27FC236}">
                <a16:creationId xmlns:a16="http://schemas.microsoft.com/office/drawing/2014/main" id="{0B0283CD-DA07-7516-CCAF-CCD445A39B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728" r="15397"/>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948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746884-EA9A-511A-8AAA-0DA69932296F}"/>
              </a:ext>
            </a:extLst>
          </p:cNvPr>
          <p:cNvSpPr>
            <a:spLocks noGrp="1"/>
          </p:cNvSpPr>
          <p:nvPr>
            <p:ph type="title"/>
          </p:nvPr>
        </p:nvSpPr>
        <p:spPr>
          <a:xfrm>
            <a:off x="5297762" y="329184"/>
            <a:ext cx="6251110" cy="1783080"/>
          </a:xfrm>
        </p:spPr>
        <p:txBody>
          <a:bodyPr anchor="b">
            <a:normAutofit/>
          </a:bodyPr>
          <a:lstStyle/>
          <a:p>
            <a:r>
              <a:rPr lang="en-GB" altLang="en-US" sz="5400"/>
              <a:t>11</a:t>
            </a:r>
            <a:r>
              <a:rPr lang="en-GB" altLang="en-US" sz="5400" baseline="30000"/>
              <a:t>th</a:t>
            </a:r>
            <a:r>
              <a:rPr lang="en-GB" altLang="en-US" sz="5400"/>
              <a:t> September 2001</a:t>
            </a:r>
            <a:endParaRPr lang="en-GB" sz="5400"/>
          </a:p>
        </p:txBody>
      </p:sp>
      <p:pic>
        <p:nvPicPr>
          <p:cNvPr id="11266" name="Picture 2" descr="Remembering the September 11th terrorist attacks – New York Daily News">
            <a:extLst>
              <a:ext uri="{FF2B5EF4-FFF2-40B4-BE49-F238E27FC236}">
                <a16:creationId xmlns:a16="http://schemas.microsoft.com/office/drawing/2014/main" id="{9552D7A1-D6B8-E6E0-E0F9-1137828673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2" r="-1"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27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E03DD8-D029-BF14-C6A5-4E755C8A4BFC}"/>
              </a:ext>
            </a:extLst>
          </p:cNvPr>
          <p:cNvSpPr>
            <a:spLocks noGrp="1"/>
          </p:cNvSpPr>
          <p:nvPr>
            <p:ph idx="1"/>
          </p:nvPr>
        </p:nvSpPr>
        <p:spPr>
          <a:xfrm>
            <a:off x="5297762" y="2706624"/>
            <a:ext cx="6251110" cy="3822192"/>
          </a:xfrm>
        </p:spPr>
        <p:txBody>
          <a:bodyPr>
            <a:normAutofit fontScale="92500" lnSpcReduction="20000"/>
          </a:bodyPr>
          <a:lstStyle/>
          <a:p>
            <a:pPr marL="0" indent="0" algn="ctr">
              <a:lnSpc>
                <a:spcPct val="150000"/>
              </a:lnSpc>
              <a:buNone/>
            </a:pPr>
            <a:r>
              <a:rPr lang="en-GB" altLang="en-US" sz="2200" dirty="0"/>
              <a:t>The transformation of AQ from the ‘supporter’ or ‘facilitator’ seen during it’s early days to becoming Operational culminated in the attacks on the Twin Towers during which by recruiting Western educated Islamists they were able to strike deep inside the West. The resulting focus of the worlds security service forced the organisation to switch their attention to countries where it was easier to operate such as Indonesia, Pakistan and Chechnya.</a:t>
            </a:r>
            <a:endParaRPr lang="en-GB" sz="2200" dirty="0"/>
          </a:p>
        </p:txBody>
      </p:sp>
    </p:spTree>
    <p:extLst>
      <p:ext uri="{BB962C8B-B14F-4D97-AF65-F5344CB8AC3E}">
        <p14:creationId xmlns:p14="http://schemas.microsoft.com/office/powerpoint/2010/main" val="1424655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5" name="Rectangle 12294">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7AF78A-B8EC-0D4C-F30C-FEA48F8D3E02}"/>
              </a:ext>
            </a:extLst>
          </p:cNvPr>
          <p:cNvSpPr>
            <a:spLocks noGrp="1"/>
          </p:cNvSpPr>
          <p:nvPr>
            <p:ph type="title"/>
          </p:nvPr>
        </p:nvSpPr>
        <p:spPr>
          <a:xfrm>
            <a:off x="908454" y="1360481"/>
            <a:ext cx="4605340" cy="2387600"/>
          </a:xfrm>
        </p:spPr>
        <p:txBody>
          <a:bodyPr vert="horz" lIns="91440" tIns="45720" rIns="91440" bIns="45720" rtlCol="0" anchor="b">
            <a:normAutofit/>
          </a:bodyPr>
          <a:lstStyle/>
          <a:p>
            <a:r>
              <a:rPr lang="en-US" sz="4300">
                <a:solidFill>
                  <a:schemeClr val="bg1"/>
                </a:solidFill>
              </a:rPr>
              <a:t>THE CHANGING THREAT</a:t>
            </a:r>
          </a:p>
        </p:txBody>
      </p:sp>
      <p:pic>
        <p:nvPicPr>
          <p:cNvPr id="12290" name="Picture 2" descr="How 9/11 Changed America: Four Major Lasting Impacts (with Lesson Plan) |  KQED">
            <a:extLst>
              <a:ext uri="{FF2B5EF4-FFF2-40B4-BE49-F238E27FC236}">
                <a16:creationId xmlns:a16="http://schemas.microsoft.com/office/drawing/2014/main" id="{772E32A8-2908-7A88-D64F-9650615446E6}"/>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6918" r="1" b="1"/>
          <a:stretch/>
        </p:blipFill>
        <p:spPr bwMode="auto">
          <a:xfrm>
            <a:off x="5800734" y="1057275"/>
            <a:ext cx="5917401" cy="4743450"/>
          </a:xfrm>
          <a:prstGeom prst="rect">
            <a:avLst/>
          </a:prstGeom>
          <a:noFill/>
          <a:extLst>
            <a:ext uri="{909E8E84-426E-40DD-AFC4-6F175D3DCCD1}">
              <a14:hiddenFill xmlns:a14="http://schemas.microsoft.com/office/drawing/2010/main">
                <a:solidFill>
                  <a:srgbClr val="FFFFFF"/>
                </a:solidFill>
              </a14:hiddenFill>
            </a:ext>
          </a:extLst>
        </p:spPr>
      </p:pic>
      <p:sp>
        <p:nvSpPr>
          <p:cNvPr id="12297" name="Rectangle 12296">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5799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8C11A8-5371-27B0-09FC-AC358FA747C0}"/>
              </a:ext>
            </a:extLst>
          </p:cNvPr>
          <p:cNvSpPr>
            <a:spLocks noGrp="1"/>
          </p:cNvSpPr>
          <p:nvPr>
            <p:ph type="title"/>
          </p:nvPr>
        </p:nvSpPr>
        <p:spPr>
          <a:xfrm>
            <a:off x="589560" y="856180"/>
            <a:ext cx="4560584" cy="1128068"/>
          </a:xfrm>
        </p:spPr>
        <p:txBody>
          <a:bodyPr anchor="ctr">
            <a:normAutofit/>
          </a:bodyPr>
          <a:lstStyle/>
          <a:p>
            <a:r>
              <a:rPr lang="en-GB" sz="3700"/>
              <a:t>Irish Republican Terrorism</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52C6F5-A079-A98B-CA06-D5B0D2F6D163}"/>
              </a:ext>
            </a:extLst>
          </p:cNvPr>
          <p:cNvSpPr>
            <a:spLocks noGrp="1"/>
          </p:cNvSpPr>
          <p:nvPr>
            <p:ph idx="1"/>
          </p:nvPr>
        </p:nvSpPr>
        <p:spPr>
          <a:xfrm>
            <a:off x="590719" y="2330505"/>
            <a:ext cx="4559425" cy="3979585"/>
          </a:xfrm>
          <a:noFill/>
          <a:ln>
            <a:noFill/>
          </a:ln>
        </p:spPr>
        <p:style>
          <a:lnRef idx="0">
            <a:scrgbClr r="0" g="0" b="0"/>
          </a:lnRef>
          <a:fillRef idx="0">
            <a:scrgbClr r="0" g="0" b="0"/>
          </a:fillRef>
          <a:effectRef idx="0">
            <a:scrgbClr r="0" g="0" b="0"/>
          </a:effectRef>
          <a:fontRef idx="minor">
            <a:schemeClr val="dk1"/>
          </a:fontRef>
        </p:style>
        <p:txBody>
          <a:bodyPr anchor="ctr">
            <a:normAutofit/>
          </a:bodyPr>
          <a:lstStyle/>
          <a:p>
            <a:pPr marL="365125" indent="-255270">
              <a:buSzPct val="100000"/>
            </a:pPr>
            <a:r>
              <a:rPr lang="en-US" altLang="en-US" sz="2400" dirty="0"/>
              <a:t>United Ireland</a:t>
            </a:r>
          </a:p>
          <a:p>
            <a:pPr marL="365125" indent="-255270">
              <a:buSzPct val="100000"/>
            </a:pPr>
            <a:r>
              <a:rPr lang="en-US" altLang="en-US" sz="2400" dirty="0"/>
              <a:t>Hierarchal</a:t>
            </a:r>
          </a:p>
          <a:p>
            <a:pPr marL="365125" indent="-255270">
              <a:buSzPct val="100000"/>
            </a:pPr>
            <a:r>
              <a:rPr lang="en-US" altLang="en-US" sz="2400" dirty="0"/>
              <a:t>Coded warnings</a:t>
            </a:r>
          </a:p>
          <a:p>
            <a:pPr marL="365125" indent="-255270">
              <a:buSzPct val="100000"/>
            </a:pPr>
            <a:r>
              <a:rPr lang="en-US" altLang="en-US" sz="2400" dirty="0"/>
              <a:t>Non-suicidal</a:t>
            </a:r>
          </a:p>
          <a:p>
            <a:pPr marL="365125" indent="-255270">
              <a:buSzPct val="100000"/>
            </a:pPr>
            <a:r>
              <a:rPr lang="en-US" altLang="en-US" sz="2400" dirty="0"/>
              <a:t>Infra structure</a:t>
            </a:r>
          </a:p>
          <a:p>
            <a:pPr marL="365125" indent="-255270">
              <a:buSzPct val="100000"/>
            </a:pPr>
            <a:r>
              <a:rPr lang="en-US" altLang="en-US" sz="2400" dirty="0"/>
              <a:t>Targets and Collateral Death</a:t>
            </a:r>
          </a:p>
          <a:p>
            <a:pPr marL="365125" indent="-255270">
              <a:buSzPct val="100000"/>
            </a:pPr>
            <a:r>
              <a:rPr lang="en-US" altLang="en-US" sz="2400" dirty="0"/>
              <a:t>Dialogue with HMG</a:t>
            </a: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A close up of a mans face&#10;&#10;Description generated with very high confidence">
            <a:extLst>
              <a:ext uri="{FF2B5EF4-FFF2-40B4-BE49-F238E27FC236}">
                <a16:creationId xmlns:a16="http://schemas.microsoft.com/office/drawing/2014/main" id="{286E5E29-C278-2B26-EB37-05CBA7FF15C7}"/>
              </a:ext>
            </a:extLst>
          </p:cNvPr>
          <p:cNvPicPr>
            <a:picLocks noChangeAspect="1"/>
          </p:cNvPicPr>
          <p:nvPr/>
        </p:nvPicPr>
        <p:blipFill rotWithShape="1">
          <a:blip r:embed="rId3"/>
          <a:srcRect l="31975" r="-1" b="-1"/>
          <a:stretch/>
        </p:blipFill>
        <p:spPr>
          <a:xfrm>
            <a:off x="5977788" y="799352"/>
            <a:ext cx="5425410" cy="5259296"/>
          </a:xfrm>
          <a:prstGeom prst="rect">
            <a:avLst/>
          </a:prstGeom>
        </p:spPr>
      </p:pic>
    </p:spTree>
    <p:extLst>
      <p:ext uri="{BB962C8B-B14F-4D97-AF65-F5344CB8AC3E}">
        <p14:creationId xmlns:p14="http://schemas.microsoft.com/office/powerpoint/2010/main" val="41866302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0C6FFF-A780-1591-57BE-F472B0463037}"/>
              </a:ext>
            </a:extLst>
          </p:cNvPr>
          <p:cNvSpPr>
            <a:spLocks noGrp="1"/>
          </p:cNvSpPr>
          <p:nvPr>
            <p:ph type="title"/>
          </p:nvPr>
        </p:nvSpPr>
        <p:spPr>
          <a:xfrm>
            <a:off x="1153618" y="1239927"/>
            <a:ext cx="4008586" cy="4680583"/>
          </a:xfrm>
        </p:spPr>
        <p:txBody>
          <a:bodyPr anchor="ctr">
            <a:normAutofit/>
          </a:bodyPr>
          <a:lstStyle/>
          <a:p>
            <a:r>
              <a:rPr lang="en-GB" altLang="en-US" sz="5200"/>
              <a:t>Change of Intelligence Function</a:t>
            </a:r>
            <a:endParaRPr lang="en-GB" sz="5200"/>
          </a:p>
        </p:txBody>
      </p:sp>
      <p:sp>
        <p:nvSpPr>
          <p:cNvPr id="3" name="Content Placeholder 2">
            <a:extLst>
              <a:ext uri="{FF2B5EF4-FFF2-40B4-BE49-F238E27FC236}">
                <a16:creationId xmlns:a16="http://schemas.microsoft.com/office/drawing/2014/main" id="{E2CE813E-6672-35DF-FE7A-A2B5A7BBDD02}"/>
              </a:ext>
            </a:extLst>
          </p:cNvPr>
          <p:cNvSpPr>
            <a:spLocks noGrp="1"/>
          </p:cNvSpPr>
          <p:nvPr>
            <p:ph idx="1"/>
          </p:nvPr>
        </p:nvSpPr>
        <p:spPr>
          <a:xfrm>
            <a:off x="4759665" y="937490"/>
            <a:ext cx="6569827" cy="4983020"/>
          </a:xfrm>
        </p:spPr>
        <p:txBody>
          <a:bodyPr anchor="t">
            <a:normAutofit fontScale="70000" lnSpcReduction="20000"/>
          </a:bodyPr>
          <a:lstStyle/>
          <a:p>
            <a:pPr marL="0" indent="0">
              <a:lnSpc>
                <a:spcPct val="170000"/>
              </a:lnSpc>
              <a:buNone/>
            </a:pPr>
            <a:r>
              <a:rPr lang="en-GB" dirty="0"/>
              <a:t>Following the Cold War MI5 were handed the intelligence function for Countering the PIRA on the UK mainland previously the responsibility of the Metropolitan Police Special Branch (MPSB)</a:t>
            </a:r>
          </a:p>
          <a:p>
            <a:pPr marL="0" indent="0">
              <a:lnSpc>
                <a:spcPct val="170000"/>
              </a:lnSpc>
              <a:buNone/>
            </a:pPr>
            <a:r>
              <a:rPr lang="en-GB" dirty="0"/>
              <a:t>They quickly Identified significant Intelligence ‘gaps’ and working in partnership with the Metropolitan Police’s Ant- Terrorist Branch had substantial successes in capturing key PIRA suspects planning terrorist attacks. </a:t>
            </a:r>
          </a:p>
          <a:p>
            <a:pPr marL="0" indent="0">
              <a:lnSpc>
                <a:spcPct val="170000"/>
              </a:lnSpc>
              <a:buNone/>
            </a:pPr>
            <a:r>
              <a:rPr lang="en-GB" dirty="0"/>
              <a:t>Arguably these successes led to the PIRA ceasefire of 1994 and paved the way for the ‘Peace Process’. </a:t>
            </a:r>
          </a:p>
        </p:txBody>
      </p:sp>
    </p:spTree>
    <p:extLst>
      <p:ext uri="{BB962C8B-B14F-4D97-AF65-F5344CB8AC3E}">
        <p14:creationId xmlns:p14="http://schemas.microsoft.com/office/powerpoint/2010/main" val="3109305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BB6DE5-8A7C-B696-6D30-29FE97FDB1AD}"/>
              </a:ext>
            </a:extLst>
          </p:cNvPr>
          <p:cNvSpPr>
            <a:spLocks noGrp="1"/>
          </p:cNvSpPr>
          <p:nvPr>
            <p:ph type="title"/>
          </p:nvPr>
        </p:nvSpPr>
        <p:spPr>
          <a:xfrm>
            <a:off x="589560" y="856180"/>
            <a:ext cx="4560584" cy="1128068"/>
          </a:xfrm>
        </p:spPr>
        <p:txBody>
          <a:bodyPr anchor="ctr">
            <a:normAutofit/>
          </a:bodyPr>
          <a:lstStyle/>
          <a:p>
            <a:r>
              <a:rPr lang="en-GB" sz="3700"/>
              <a:t>International Terrorism</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34815F-F579-ABDB-7A4C-8124324CBE70}"/>
              </a:ext>
            </a:extLst>
          </p:cNvPr>
          <p:cNvSpPr>
            <a:spLocks noGrp="1"/>
          </p:cNvSpPr>
          <p:nvPr>
            <p:ph idx="1"/>
          </p:nvPr>
        </p:nvSpPr>
        <p:spPr>
          <a:xfrm>
            <a:off x="590719" y="2330505"/>
            <a:ext cx="4559425" cy="3743605"/>
          </a:xfrm>
        </p:spPr>
        <p:txBody>
          <a:bodyPr anchor="ctr">
            <a:normAutofit fontScale="92500" lnSpcReduction="10000"/>
          </a:bodyPr>
          <a:lstStyle/>
          <a:p>
            <a:pPr marL="365125" indent="-255270">
              <a:buSzPct val="100000"/>
            </a:pPr>
            <a:r>
              <a:rPr lang="en-US" altLang="en-US" dirty="0"/>
              <a:t>An Interpretation of Islam</a:t>
            </a:r>
          </a:p>
          <a:p>
            <a:pPr marL="365125" indent="-255270">
              <a:buSzPct val="100000"/>
            </a:pPr>
            <a:r>
              <a:rPr lang="en-US" altLang="en-US" dirty="0"/>
              <a:t>Disparate groups / individuals</a:t>
            </a:r>
          </a:p>
          <a:p>
            <a:pPr marL="365125" indent="-255270">
              <a:buSzPct val="100000"/>
            </a:pPr>
            <a:r>
              <a:rPr lang="en-US" altLang="en-US" dirty="0"/>
              <a:t>Suicide</a:t>
            </a:r>
          </a:p>
          <a:p>
            <a:pPr marL="365125" indent="-255270">
              <a:buSzPct val="100000"/>
            </a:pPr>
            <a:r>
              <a:rPr lang="en-US" altLang="en-US" dirty="0"/>
              <a:t>High collateral deaths</a:t>
            </a:r>
          </a:p>
          <a:p>
            <a:pPr marL="365125" indent="-255270">
              <a:buSzPct val="100000"/>
            </a:pPr>
            <a:r>
              <a:rPr lang="en-US" altLang="en-US" dirty="0"/>
              <a:t>Vengeance</a:t>
            </a:r>
          </a:p>
          <a:p>
            <a:pPr marL="365125" indent="-255270">
              <a:buSzPct val="100000"/>
            </a:pPr>
            <a:r>
              <a:rPr lang="en-US" altLang="en-US" dirty="0"/>
              <a:t>No dialogue with HMG</a:t>
            </a:r>
          </a:p>
          <a:p>
            <a:pPr marL="365125" indent="-255270">
              <a:buSzPct val="100000"/>
            </a:pPr>
            <a:r>
              <a:rPr lang="en-US" altLang="en-US" dirty="0"/>
              <a:t>Recruited locally</a:t>
            </a:r>
          </a:p>
          <a:p>
            <a:pPr marL="365125" indent="-255270">
              <a:buSzPct val="100000"/>
            </a:pPr>
            <a:r>
              <a:rPr lang="en-US" altLang="en-US" dirty="0"/>
              <a:t>Single Narrative</a:t>
            </a: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A group of people standing in front of a crowd posing for the camera&#10;&#10;Description generated with very high confidence">
            <a:extLst>
              <a:ext uri="{FF2B5EF4-FFF2-40B4-BE49-F238E27FC236}">
                <a16:creationId xmlns:a16="http://schemas.microsoft.com/office/drawing/2014/main" id="{EC7F2805-47D9-08DB-52AA-DC3AB7F681A1}"/>
              </a:ext>
            </a:extLst>
          </p:cNvPr>
          <p:cNvPicPr>
            <a:picLocks noChangeAspect="1"/>
          </p:cNvPicPr>
          <p:nvPr/>
        </p:nvPicPr>
        <p:blipFill rotWithShape="1">
          <a:blip r:embed="rId3"/>
          <a:srcRect l="20503" r="10898" b="1"/>
          <a:stretch/>
        </p:blipFill>
        <p:spPr>
          <a:xfrm>
            <a:off x="5977788" y="799352"/>
            <a:ext cx="5425410" cy="5259296"/>
          </a:xfrm>
          <a:prstGeom prst="rect">
            <a:avLst/>
          </a:prstGeom>
        </p:spPr>
      </p:pic>
    </p:spTree>
    <p:extLst>
      <p:ext uri="{BB962C8B-B14F-4D97-AF65-F5344CB8AC3E}">
        <p14:creationId xmlns:p14="http://schemas.microsoft.com/office/powerpoint/2010/main" val="2836903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922C23-56FC-5743-711E-A04684EC14D8}"/>
              </a:ext>
            </a:extLst>
          </p:cNvPr>
          <p:cNvSpPr>
            <a:spLocks noGrp="1"/>
          </p:cNvSpPr>
          <p:nvPr>
            <p:ph type="title"/>
          </p:nvPr>
        </p:nvSpPr>
        <p:spPr>
          <a:xfrm>
            <a:off x="572493" y="238539"/>
            <a:ext cx="11018520" cy="1434415"/>
          </a:xfrm>
        </p:spPr>
        <p:txBody>
          <a:bodyPr anchor="b">
            <a:normAutofit/>
          </a:bodyPr>
          <a:lstStyle/>
          <a:p>
            <a:r>
              <a:rPr lang="en-GB" altLang="en-US" sz="5400"/>
              <a:t>11</a:t>
            </a:r>
            <a:r>
              <a:rPr lang="en-GB" altLang="en-US" sz="5400" baseline="30000"/>
              <a:t>th</a:t>
            </a:r>
            <a:r>
              <a:rPr lang="en-GB" altLang="en-US" sz="5400"/>
              <a:t> September 2001</a:t>
            </a:r>
            <a:endParaRPr lang="en-GB" sz="5400"/>
          </a:p>
        </p:txBody>
      </p:sp>
      <p:sp>
        <p:nvSpPr>
          <p:cNvPr id="133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6668108-09AB-3811-A137-DF5B78940642}"/>
              </a:ext>
            </a:extLst>
          </p:cNvPr>
          <p:cNvSpPr>
            <a:spLocks noGrp="1"/>
          </p:cNvSpPr>
          <p:nvPr>
            <p:ph idx="1"/>
          </p:nvPr>
        </p:nvSpPr>
        <p:spPr>
          <a:xfrm>
            <a:off x="572493" y="2071316"/>
            <a:ext cx="6713552" cy="4119172"/>
          </a:xfrm>
        </p:spPr>
        <p:txBody>
          <a:bodyPr anchor="t">
            <a:normAutofit/>
          </a:bodyPr>
          <a:lstStyle/>
          <a:p>
            <a:pPr marL="0" indent="0" algn="ctr">
              <a:lnSpc>
                <a:spcPct val="200000"/>
              </a:lnSpc>
              <a:buNone/>
            </a:pPr>
            <a:r>
              <a:rPr lang="en-GB" altLang="en-US" sz="2200" dirty="0"/>
              <a:t>The invasion of Afghanistan that followed the Twin Towers attacks forced AQ to alter its hierarchical structure into a movement that comprised of loosely affiliated or ‘localised groups and in order to continue to spread its ideology to resort to intensive networking.</a:t>
            </a:r>
            <a:endParaRPr lang="en-GB" sz="2200" dirty="0"/>
          </a:p>
        </p:txBody>
      </p:sp>
      <p:pic>
        <p:nvPicPr>
          <p:cNvPr id="13314" name="Picture 2" descr="How the US invasion changed Afghanistan – DW – 10/06/2021">
            <a:extLst>
              <a:ext uri="{FF2B5EF4-FFF2-40B4-BE49-F238E27FC236}">
                <a16:creationId xmlns:a16="http://schemas.microsoft.com/office/drawing/2014/main" id="{5870F2C8-23D8-3F30-A548-971320154B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056" r="24069"/>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880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C6AFA7-F614-440D-0381-4DE70962DB4F}"/>
              </a:ext>
            </a:extLst>
          </p:cNvPr>
          <p:cNvSpPr>
            <a:spLocks noGrp="1"/>
          </p:cNvSpPr>
          <p:nvPr>
            <p:ph type="title"/>
          </p:nvPr>
        </p:nvSpPr>
        <p:spPr>
          <a:xfrm>
            <a:off x="838200" y="365125"/>
            <a:ext cx="10515600" cy="1325563"/>
          </a:xfrm>
        </p:spPr>
        <p:txBody>
          <a:bodyPr>
            <a:normAutofit/>
          </a:bodyPr>
          <a:lstStyle/>
          <a:p>
            <a:r>
              <a:rPr lang="en-GB" altLang="en-US"/>
              <a:t>The Threat to the UK</a:t>
            </a:r>
            <a:endParaRPr lang="en-GB"/>
          </a:p>
        </p:txBody>
      </p:sp>
      <p:sp>
        <p:nvSpPr>
          <p:cNvPr id="3" name="Content Placeholder 2">
            <a:extLst>
              <a:ext uri="{FF2B5EF4-FFF2-40B4-BE49-F238E27FC236}">
                <a16:creationId xmlns:a16="http://schemas.microsoft.com/office/drawing/2014/main" id="{4993BB36-86C6-4D56-94FD-9A53800CC994}"/>
              </a:ext>
            </a:extLst>
          </p:cNvPr>
          <p:cNvSpPr>
            <a:spLocks noGrp="1"/>
          </p:cNvSpPr>
          <p:nvPr>
            <p:ph idx="1"/>
          </p:nvPr>
        </p:nvSpPr>
        <p:spPr>
          <a:xfrm>
            <a:off x="838201" y="2013625"/>
            <a:ext cx="4614759" cy="4163337"/>
          </a:xfrm>
        </p:spPr>
        <p:txBody>
          <a:bodyPr>
            <a:normAutofit lnSpcReduction="10000"/>
          </a:bodyPr>
          <a:lstStyle/>
          <a:p>
            <a:pPr algn="ctr" eaLnBrk="1" hangingPunct="1">
              <a:lnSpc>
                <a:spcPct val="150000"/>
              </a:lnSpc>
              <a:buFontTx/>
              <a:buNone/>
            </a:pPr>
            <a:r>
              <a:rPr lang="en-GB" altLang="en-US" sz="2000" dirty="0"/>
              <a:t> As early as 2003 the Head of MI5 and the Commissioner of Police for London had expressed the view that it was not ‘if’ but ‘when’ the UK would be attacked by Islamist extremists associated with AQ. </a:t>
            </a:r>
          </a:p>
          <a:p>
            <a:pPr algn="ctr" eaLnBrk="1" hangingPunct="1">
              <a:lnSpc>
                <a:spcPct val="150000"/>
              </a:lnSpc>
              <a:buFontTx/>
              <a:buNone/>
            </a:pPr>
            <a:r>
              <a:rPr lang="en-GB" altLang="en-US" sz="2000" dirty="0"/>
              <a:t>   The attacks that took place on the 7</a:t>
            </a:r>
            <a:r>
              <a:rPr lang="en-GB" altLang="en-US" sz="2000" baseline="30000" dirty="0"/>
              <a:t>th</a:t>
            </a:r>
            <a:r>
              <a:rPr lang="en-GB" altLang="en-US" sz="2000" dirty="0"/>
              <a:t> July 2005 bore all the hallmarks of such an attack (no warning, mass casualties, maximise publicity)</a:t>
            </a:r>
            <a:endParaRPr lang="en-GB" sz="2000" dirty="0"/>
          </a:p>
        </p:txBody>
      </p:sp>
      <p:pic>
        <p:nvPicPr>
          <p:cNvPr id="14338" name="Picture 2" descr="7/7 London bombings: capital to mark 10th anniversary of terror attacks | 7 July  London attacks | The Guardian">
            <a:extLst>
              <a:ext uri="{FF2B5EF4-FFF2-40B4-BE49-F238E27FC236}">
                <a16:creationId xmlns:a16="http://schemas.microsoft.com/office/drawing/2014/main" id="{CBBA00A8-9017-6343-2B14-3B175A4354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110" r="7594"/>
          <a:stretch/>
        </p:blipFill>
        <p:spPr bwMode="auto">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96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6F39BD-B14F-85CA-A929-F353F11BF8F8}"/>
              </a:ext>
            </a:extLst>
          </p:cNvPr>
          <p:cNvSpPr>
            <a:spLocks noGrp="1"/>
          </p:cNvSpPr>
          <p:nvPr>
            <p:ph type="title"/>
          </p:nvPr>
        </p:nvSpPr>
        <p:spPr>
          <a:xfrm>
            <a:off x="645065" y="1463040"/>
            <a:ext cx="3796306" cy="2690949"/>
          </a:xfrm>
        </p:spPr>
        <p:txBody>
          <a:bodyPr anchor="t">
            <a:normAutofit/>
          </a:bodyPr>
          <a:lstStyle/>
          <a:p>
            <a:r>
              <a:rPr lang="en-GB" sz="4800" dirty="0"/>
              <a:t>CTU's and CTIU's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62DDDC4-A5B4-BF64-C08C-B938A80863EA}"/>
              </a:ext>
            </a:extLst>
          </p:cNvPr>
          <p:cNvSpPr>
            <a:spLocks noGrp="1"/>
          </p:cNvSpPr>
          <p:nvPr>
            <p:ph idx="1"/>
          </p:nvPr>
        </p:nvSpPr>
        <p:spPr>
          <a:xfrm>
            <a:off x="5656218" y="1463039"/>
            <a:ext cx="5542387" cy="4300447"/>
          </a:xfrm>
        </p:spPr>
        <p:txBody>
          <a:bodyPr anchor="t">
            <a:normAutofit/>
          </a:bodyPr>
          <a:lstStyle/>
          <a:p>
            <a:r>
              <a:rPr lang="en-GB" sz="2200"/>
              <a:t>HMIC recommended regionalisation of CT activity  to provide coordination of intelligence gathering activity</a:t>
            </a:r>
          </a:p>
          <a:p>
            <a:r>
              <a:rPr lang="en-GB" sz="2200"/>
              <a:t>Intel gathering and handling in accordance with NIM</a:t>
            </a:r>
          </a:p>
          <a:p>
            <a:r>
              <a:rPr lang="en-GB" sz="2200"/>
              <a:t>Through Tasking and coordination process they provide regional strategic assessments of terrorism and other threats</a:t>
            </a:r>
          </a:p>
          <a:p>
            <a:r>
              <a:rPr lang="en-GB" sz="2200"/>
              <a:t>Standardisation of Special Branch procedures</a:t>
            </a:r>
          </a:p>
        </p:txBody>
      </p:sp>
    </p:spTree>
    <p:extLst>
      <p:ext uri="{BB962C8B-B14F-4D97-AF65-F5344CB8AC3E}">
        <p14:creationId xmlns:p14="http://schemas.microsoft.com/office/powerpoint/2010/main" val="6166248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E42565C-E3CC-4EF0-8093-88FCC788A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8027347"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D55BEE-A304-5C3D-18C1-2BCDCD2A009A}"/>
              </a:ext>
            </a:extLst>
          </p:cNvPr>
          <p:cNvSpPr>
            <a:spLocks noGrp="1"/>
          </p:cNvSpPr>
          <p:nvPr>
            <p:ph type="title"/>
          </p:nvPr>
        </p:nvSpPr>
        <p:spPr>
          <a:xfrm>
            <a:off x="879620" y="1471351"/>
            <a:ext cx="5702193" cy="4016621"/>
          </a:xfrm>
        </p:spPr>
        <p:txBody>
          <a:bodyPr vert="horz" lIns="91440" tIns="45720" rIns="91440" bIns="45720" rtlCol="0" anchor="ctr">
            <a:normAutofit/>
          </a:bodyPr>
          <a:lstStyle/>
          <a:p>
            <a:r>
              <a:rPr lang="en-US" sz="6600" kern="1200" dirty="0">
                <a:solidFill>
                  <a:schemeClr val="tx1"/>
                </a:solidFill>
                <a:latin typeface="+mj-lt"/>
                <a:ea typeface="+mj-ea"/>
                <a:cs typeface="+mj-cs"/>
              </a:rPr>
              <a:t>Policing Terrorism  Government Responses </a:t>
            </a:r>
          </a:p>
        </p:txBody>
      </p:sp>
      <p:sp>
        <p:nvSpPr>
          <p:cNvPr id="15" name="Rectangle 14">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Islamic State and Al-Qaeda plotting terror attacks in UK, government report  to warn">
            <a:extLst>
              <a:ext uri="{FF2B5EF4-FFF2-40B4-BE49-F238E27FC236}">
                <a16:creationId xmlns:a16="http://schemas.microsoft.com/office/drawing/2014/main" id="{240FAAE9-08CF-E34D-47F6-814418A954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8923" y="1940989"/>
            <a:ext cx="4948504" cy="3101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0085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7D4407-BEA1-E768-833B-2118394D8A8C}"/>
              </a:ext>
            </a:extLst>
          </p:cNvPr>
          <p:cNvSpPr>
            <a:spLocks noGrp="1"/>
          </p:cNvSpPr>
          <p:nvPr>
            <p:ph type="title"/>
          </p:nvPr>
        </p:nvSpPr>
        <p:spPr>
          <a:xfrm>
            <a:off x="808638" y="386930"/>
            <a:ext cx="9236700" cy="1188950"/>
          </a:xfrm>
        </p:spPr>
        <p:txBody>
          <a:bodyPr anchor="b">
            <a:normAutofit/>
          </a:bodyPr>
          <a:lstStyle/>
          <a:p>
            <a:r>
              <a:rPr lang="en-GB" sz="5400" dirty="0"/>
              <a:t>Muslims in Britain today</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0519BF-01FE-7A6D-483D-E6D78A434C28}"/>
              </a:ext>
            </a:extLst>
          </p:cNvPr>
          <p:cNvSpPr>
            <a:spLocks noGrp="1"/>
          </p:cNvSpPr>
          <p:nvPr>
            <p:ph idx="1"/>
          </p:nvPr>
        </p:nvSpPr>
        <p:spPr>
          <a:xfrm>
            <a:off x="793660" y="2599509"/>
            <a:ext cx="10143668" cy="3435531"/>
          </a:xfrm>
        </p:spPr>
        <p:txBody>
          <a:bodyPr anchor="ctr">
            <a:normAutofit/>
          </a:bodyPr>
          <a:lstStyle/>
          <a:p>
            <a:pPr eaLnBrk="1" hangingPunct="1"/>
            <a:r>
              <a:rPr lang="en-GB" altLang="en-US" sz="2200" dirty="0"/>
              <a:t>The ONS 2018 revealed there is 3M Muslims living in Britain, by 2030 this number is estimated to grow to 5.5M,</a:t>
            </a:r>
            <a:endParaRPr lang="en-GB" altLang="en-US" sz="22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200" dirty="0"/>
              <a:t>In 2011 a study conducted at Durham University on behalf of the Equality and Human Rights Commission by Choudhury and Fenwick revealed that:</a:t>
            </a:r>
          </a:p>
          <a:p>
            <a:pPr eaLnBrk="1" hangingPunct="1"/>
            <a:r>
              <a:rPr lang="en-GB" altLang="en-US" sz="2200" dirty="0"/>
              <a:t>60% of Muslims are under 34,</a:t>
            </a:r>
            <a:endParaRPr lang="en-GB" altLang="en-US" sz="22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200" dirty="0"/>
              <a:t>In 2010 87% of terrorist prisoners were Muslim,</a:t>
            </a:r>
            <a:endParaRPr lang="en-GB" altLang="en-US" sz="22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200" dirty="0"/>
              <a:t>There appeared a disconnect between what the Government described as the major threat to communities (CT) and what the communities believed were the major threats (Criminality).</a:t>
            </a:r>
            <a:endParaRPr lang="en-GB" altLang="en-US" sz="22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429059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C18FEB-CE51-95CC-EBAF-83223B38ABED}"/>
              </a:ext>
            </a:extLst>
          </p:cNvPr>
          <p:cNvSpPr>
            <a:spLocks noGrp="1"/>
          </p:cNvSpPr>
          <p:nvPr>
            <p:ph type="title"/>
          </p:nvPr>
        </p:nvSpPr>
        <p:spPr>
          <a:xfrm>
            <a:off x="1043631" y="809898"/>
            <a:ext cx="9942716" cy="1554480"/>
          </a:xfrm>
        </p:spPr>
        <p:txBody>
          <a:bodyPr anchor="ctr">
            <a:normAutofit/>
          </a:bodyPr>
          <a:lstStyle/>
          <a:p>
            <a:r>
              <a:rPr lang="en-GB" sz="4800"/>
              <a:t>But who are the Terrorists?</a:t>
            </a:r>
          </a:p>
        </p:txBody>
      </p:sp>
      <p:sp>
        <p:nvSpPr>
          <p:cNvPr id="3" name="Content Placeholder 2">
            <a:extLst>
              <a:ext uri="{FF2B5EF4-FFF2-40B4-BE49-F238E27FC236}">
                <a16:creationId xmlns:a16="http://schemas.microsoft.com/office/drawing/2014/main" id="{7D6ED3BA-E725-12C6-8453-71DFCB315A58}"/>
              </a:ext>
            </a:extLst>
          </p:cNvPr>
          <p:cNvSpPr>
            <a:spLocks noGrp="1"/>
          </p:cNvSpPr>
          <p:nvPr>
            <p:ph idx="1"/>
          </p:nvPr>
        </p:nvSpPr>
        <p:spPr>
          <a:xfrm>
            <a:off x="1045028" y="3017522"/>
            <a:ext cx="9941319" cy="3124658"/>
          </a:xfrm>
        </p:spPr>
        <p:txBody>
          <a:bodyPr anchor="ctr">
            <a:normAutofit/>
          </a:bodyPr>
          <a:lstStyle/>
          <a:p>
            <a:pPr marL="82550" indent="0" algn="ctr">
              <a:buNone/>
              <a:defRPr/>
            </a:pPr>
            <a:r>
              <a:rPr lang="en-GB" sz="2400" dirty="0"/>
              <a:t>Whilst the UK Muslim population is acknowledged as being law abiding and peaceful research conducted post 7/7 indicated some support for the bombings</a:t>
            </a:r>
          </a:p>
          <a:p>
            <a:pPr marL="365760" indent="-283210" algn="ctr">
              <a:buFont typeface="Wingdings 2"/>
              <a:buChar char=""/>
              <a:defRPr/>
            </a:pP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82550" indent="0" algn="ctr">
              <a:buNone/>
              <a:defRPr/>
            </a:pPr>
            <a:r>
              <a:rPr lang="en-GB" sz="2400" dirty="0"/>
              <a:t>“Few terrorist movements have lasted for long without a ‘supportive community’ (Marc Sageman) </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04961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1" name="Rectangle 16390">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Who Are the Terrorists? (The Roots of Terrorism) eBook : Gupta, Dipak K.:  Amazon.co.uk: Kindle Store">
            <a:extLst>
              <a:ext uri="{FF2B5EF4-FFF2-40B4-BE49-F238E27FC236}">
                <a16:creationId xmlns:a16="http://schemas.microsoft.com/office/drawing/2014/main" id="{011660C4-8BEE-2BA0-2680-481D00E2C9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825"/>
          <a:stretch/>
        </p:blipFill>
        <p:spPr bwMode="auto">
          <a:xfrm>
            <a:off x="788889" y="965199"/>
            <a:ext cx="3321167" cy="4419602"/>
          </a:xfrm>
          <a:prstGeom prst="rect">
            <a:avLst/>
          </a:prstGeom>
          <a:noFill/>
          <a:extLst>
            <a:ext uri="{909E8E84-426E-40DD-AFC4-6F175D3DCCD1}">
              <a14:hiddenFill xmlns:a14="http://schemas.microsoft.com/office/drawing/2010/main">
                <a:solidFill>
                  <a:srgbClr val="FFFFFF"/>
                </a:solidFill>
              </a14:hiddenFill>
            </a:ext>
          </a:extLst>
        </p:spPr>
      </p:pic>
      <p:sp>
        <p:nvSpPr>
          <p:cNvPr id="16393" name="Freeform: Shape 16392">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AA636417-E4C7-F599-802B-161037C54411}"/>
              </a:ext>
            </a:extLst>
          </p:cNvPr>
          <p:cNvSpPr>
            <a:spLocks noGrp="1"/>
          </p:cNvSpPr>
          <p:nvPr>
            <p:ph type="title"/>
          </p:nvPr>
        </p:nvSpPr>
        <p:spPr>
          <a:xfrm>
            <a:off x="5759354" y="457201"/>
            <a:ext cx="5337270" cy="1835911"/>
          </a:xfrm>
        </p:spPr>
        <p:txBody>
          <a:bodyPr anchor="b">
            <a:normAutofit/>
          </a:bodyPr>
          <a:lstStyle/>
          <a:p>
            <a:r>
              <a:rPr lang="en-GB" sz="5400">
                <a:solidFill>
                  <a:srgbClr val="FFFFFF"/>
                </a:solidFill>
              </a:rPr>
              <a:t>But who are the Terrorists?</a:t>
            </a:r>
          </a:p>
        </p:txBody>
      </p:sp>
      <p:sp>
        <p:nvSpPr>
          <p:cNvPr id="16395"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353" y="2560829"/>
            <a:ext cx="5029200" cy="18288"/>
          </a:xfrm>
          <a:custGeom>
            <a:avLst/>
            <a:gdLst>
              <a:gd name="connsiteX0" fmla="*/ 0 w 5029200"/>
              <a:gd name="connsiteY0" fmla="*/ 0 h 18288"/>
              <a:gd name="connsiteX1" fmla="*/ 528066 w 5029200"/>
              <a:gd name="connsiteY1" fmla="*/ 0 h 18288"/>
              <a:gd name="connsiteX2" fmla="*/ 1207008 w 5029200"/>
              <a:gd name="connsiteY2" fmla="*/ 0 h 18288"/>
              <a:gd name="connsiteX3" fmla="*/ 1785366 w 5029200"/>
              <a:gd name="connsiteY3" fmla="*/ 0 h 18288"/>
              <a:gd name="connsiteX4" fmla="*/ 2313432 w 5029200"/>
              <a:gd name="connsiteY4" fmla="*/ 0 h 18288"/>
              <a:gd name="connsiteX5" fmla="*/ 2992374 w 5029200"/>
              <a:gd name="connsiteY5" fmla="*/ 0 h 18288"/>
              <a:gd name="connsiteX6" fmla="*/ 3621024 w 5029200"/>
              <a:gd name="connsiteY6" fmla="*/ 0 h 18288"/>
              <a:gd name="connsiteX7" fmla="*/ 4249674 w 5029200"/>
              <a:gd name="connsiteY7" fmla="*/ 0 h 18288"/>
              <a:gd name="connsiteX8" fmla="*/ 5029200 w 5029200"/>
              <a:gd name="connsiteY8" fmla="*/ 0 h 18288"/>
              <a:gd name="connsiteX9" fmla="*/ 5029200 w 5029200"/>
              <a:gd name="connsiteY9" fmla="*/ 18288 h 18288"/>
              <a:gd name="connsiteX10" fmla="*/ 4501134 w 5029200"/>
              <a:gd name="connsiteY10" fmla="*/ 18288 h 18288"/>
              <a:gd name="connsiteX11" fmla="*/ 4023360 w 5029200"/>
              <a:gd name="connsiteY11" fmla="*/ 18288 h 18288"/>
              <a:gd name="connsiteX12" fmla="*/ 3344418 w 5029200"/>
              <a:gd name="connsiteY12" fmla="*/ 18288 h 18288"/>
              <a:gd name="connsiteX13" fmla="*/ 2816352 w 5029200"/>
              <a:gd name="connsiteY13" fmla="*/ 18288 h 18288"/>
              <a:gd name="connsiteX14" fmla="*/ 2137410 w 5029200"/>
              <a:gd name="connsiteY14" fmla="*/ 18288 h 18288"/>
              <a:gd name="connsiteX15" fmla="*/ 1408176 w 5029200"/>
              <a:gd name="connsiteY15" fmla="*/ 18288 h 18288"/>
              <a:gd name="connsiteX16" fmla="*/ 829818 w 5029200"/>
              <a:gd name="connsiteY16" fmla="*/ 18288 h 18288"/>
              <a:gd name="connsiteX17" fmla="*/ 0 w 5029200"/>
              <a:gd name="connsiteY17" fmla="*/ 18288 h 18288"/>
              <a:gd name="connsiteX18" fmla="*/ 0 w 5029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29200" h="18288" fill="none" extrusionOk="0">
                <a:moveTo>
                  <a:pt x="0" y="0"/>
                </a:moveTo>
                <a:cubicBezTo>
                  <a:pt x="142937" y="1696"/>
                  <a:pt x="371859" y="12840"/>
                  <a:pt x="528066" y="0"/>
                </a:cubicBezTo>
                <a:cubicBezTo>
                  <a:pt x="684273" y="-12840"/>
                  <a:pt x="928949" y="-5725"/>
                  <a:pt x="1207008" y="0"/>
                </a:cubicBezTo>
                <a:cubicBezTo>
                  <a:pt x="1485067" y="5725"/>
                  <a:pt x="1562886" y="-21331"/>
                  <a:pt x="1785366" y="0"/>
                </a:cubicBezTo>
                <a:cubicBezTo>
                  <a:pt x="2007846" y="21331"/>
                  <a:pt x="2056226" y="25221"/>
                  <a:pt x="2313432" y="0"/>
                </a:cubicBezTo>
                <a:cubicBezTo>
                  <a:pt x="2570638" y="-25221"/>
                  <a:pt x="2732455" y="16294"/>
                  <a:pt x="2992374" y="0"/>
                </a:cubicBezTo>
                <a:cubicBezTo>
                  <a:pt x="3252293" y="-16294"/>
                  <a:pt x="3319267" y="-29774"/>
                  <a:pt x="3621024" y="0"/>
                </a:cubicBezTo>
                <a:cubicBezTo>
                  <a:pt x="3922781" y="29774"/>
                  <a:pt x="3998107" y="-1004"/>
                  <a:pt x="4249674" y="0"/>
                </a:cubicBezTo>
                <a:cubicBezTo>
                  <a:pt x="4501241" y="1004"/>
                  <a:pt x="4792523" y="-4510"/>
                  <a:pt x="5029200" y="0"/>
                </a:cubicBezTo>
                <a:cubicBezTo>
                  <a:pt x="5029730" y="6954"/>
                  <a:pt x="5029934" y="12839"/>
                  <a:pt x="5029200" y="18288"/>
                </a:cubicBezTo>
                <a:cubicBezTo>
                  <a:pt x="4805432" y="23154"/>
                  <a:pt x="4715801" y="17034"/>
                  <a:pt x="4501134" y="18288"/>
                </a:cubicBezTo>
                <a:cubicBezTo>
                  <a:pt x="4286467" y="19542"/>
                  <a:pt x="4193719" y="41701"/>
                  <a:pt x="4023360" y="18288"/>
                </a:cubicBezTo>
                <a:cubicBezTo>
                  <a:pt x="3853001" y="-5125"/>
                  <a:pt x="3676466" y="16909"/>
                  <a:pt x="3344418" y="18288"/>
                </a:cubicBezTo>
                <a:cubicBezTo>
                  <a:pt x="3012370" y="19667"/>
                  <a:pt x="2945824" y="14410"/>
                  <a:pt x="2816352" y="18288"/>
                </a:cubicBezTo>
                <a:cubicBezTo>
                  <a:pt x="2686880" y="22166"/>
                  <a:pt x="2438351" y="13507"/>
                  <a:pt x="2137410" y="18288"/>
                </a:cubicBezTo>
                <a:cubicBezTo>
                  <a:pt x="1836469" y="23069"/>
                  <a:pt x="1581391" y="46111"/>
                  <a:pt x="1408176" y="18288"/>
                </a:cubicBezTo>
                <a:cubicBezTo>
                  <a:pt x="1234961" y="-9535"/>
                  <a:pt x="1040489" y="-7495"/>
                  <a:pt x="829818" y="18288"/>
                </a:cubicBezTo>
                <a:cubicBezTo>
                  <a:pt x="619147" y="44071"/>
                  <a:pt x="238626" y="37568"/>
                  <a:pt x="0" y="18288"/>
                </a:cubicBezTo>
                <a:cubicBezTo>
                  <a:pt x="-570" y="9279"/>
                  <a:pt x="132" y="5100"/>
                  <a:pt x="0" y="0"/>
                </a:cubicBezTo>
                <a:close/>
              </a:path>
              <a:path w="5029200" h="18288" stroke="0" extrusionOk="0">
                <a:moveTo>
                  <a:pt x="0" y="0"/>
                </a:moveTo>
                <a:cubicBezTo>
                  <a:pt x="165412" y="-21137"/>
                  <a:pt x="322344" y="-21985"/>
                  <a:pt x="578358" y="0"/>
                </a:cubicBezTo>
                <a:cubicBezTo>
                  <a:pt x="834372" y="21985"/>
                  <a:pt x="907099" y="-19195"/>
                  <a:pt x="1056132" y="0"/>
                </a:cubicBezTo>
                <a:cubicBezTo>
                  <a:pt x="1205165" y="19195"/>
                  <a:pt x="1612834" y="-24928"/>
                  <a:pt x="1785366" y="0"/>
                </a:cubicBezTo>
                <a:cubicBezTo>
                  <a:pt x="1957898" y="24928"/>
                  <a:pt x="2149044" y="19108"/>
                  <a:pt x="2363724" y="0"/>
                </a:cubicBezTo>
                <a:cubicBezTo>
                  <a:pt x="2578404" y="-19108"/>
                  <a:pt x="2759981" y="-21788"/>
                  <a:pt x="2942082" y="0"/>
                </a:cubicBezTo>
                <a:cubicBezTo>
                  <a:pt x="3124183" y="21788"/>
                  <a:pt x="3482217" y="8836"/>
                  <a:pt x="3671316" y="0"/>
                </a:cubicBezTo>
                <a:cubicBezTo>
                  <a:pt x="3860415" y="-8836"/>
                  <a:pt x="4058665" y="-25048"/>
                  <a:pt x="4199382" y="0"/>
                </a:cubicBezTo>
                <a:cubicBezTo>
                  <a:pt x="4340099" y="25048"/>
                  <a:pt x="4735096" y="-22088"/>
                  <a:pt x="5029200" y="0"/>
                </a:cubicBezTo>
                <a:cubicBezTo>
                  <a:pt x="5028517" y="5414"/>
                  <a:pt x="5028480" y="12510"/>
                  <a:pt x="5029200" y="18288"/>
                </a:cubicBezTo>
                <a:cubicBezTo>
                  <a:pt x="4891577" y="31493"/>
                  <a:pt x="4684146" y="-2509"/>
                  <a:pt x="4501134" y="18288"/>
                </a:cubicBezTo>
                <a:cubicBezTo>
                  <a:pt x="4318122" y="39085"/>
                  <a:pt x="4030703" y="3672"/>
                  <a:pt x="3872484" y="18288"/>
                </a:cubicBezTo>
                <a:cubicBezTo>
                  <a:pt x="3714265" y="32905"/>
                  <a:pt x="3546134" y="7501"/>
                  <a:pt x="3294126" y="18288"/>
                </a:cubicBezTo>
                <a:cubicBezTo>
                  <a:pt x="3042118" y="29075"/>
                  <a:pt x="2912116" y="11153"/>
                  <a:pt x="2564892" y="18288"/>
                </a:cubicBezTo>
                <a:cubicBezTo>
                  <a:pt x="2217668" y="25423"/>
                  <a:pt x="2095118" y="11659"/>
                  <a:pt x="1835658" y="18288"/>
                </a:cubicBezTo>
                <a:cubicBezTo>
                  <a:pt x="1576198" y="24917"/>
                  <a:pt x="1500897" y="19889"/>
                  <a:pt x="1307592" y="18288"/>
                </a:cubicBezTo>
                <a:cubicBezTo>
                  <a:pt x="1114287" y="16687"/>
                  <a:pt x="961527" y="47453"/>
                  <a:pt x="678942" y="18288"/>
                </a:cubicBezTo>
                <a:cubicBezTo>
                  <a:pt x="396357" y="-10877"/>
                  <a:pt x="271066" y="23005"/>
                  <a:pt x="0" y="18288"/>
                </a:cubicBezTo>
                <a:cubicBezTo>
                  <a:pt x="-306" y="11061"/>
                  <a:pt x="-655" y="7751"/>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1E55064-5187-6C18-C86F-E7B7F9C42880}"/>
              </a:ext>
            </a:extLst>
          </p:cNvPr>
          <p:cNvSpPr>
            <a:spLocks noGrp="1"/>
          </p:cNvSpPr>
          <p:nvPr>
            <p:ph idx="1"/>
          </p:nvPr>
        </p:nvSpPr>
        <p:spPr>
          <a:xfrm>
            <a:off x="5759354" y="2798064"/>
            <a:ext cx="5461095" cy="3417611"/>
          </a:xfrm>
        </p:spPr>
        <p:txBody>
          <a:bodyPr anchor="t">
            <a:normAutofit/>
          </a:bodyPr>
          <a:lstStyle/>
          <a:p>
            <a:pPr marL="82550" indent="0">
              <a:buNone/>
              <a:defRPr/>
            </a:pPr>
            <a:r>
              <a:rPr lang="en-GB" sz="2200">
                <a:solidFill>
                  <a:srgbClr val="FFFFFF"/>
                </a:solidFill>
              </a:rPr>
              <a:t>“A supportive community does not condone violence, and certainly, most people in it would not want to become personally involved...whether or not they condone violence they see terrorists are sharing their world view, part of the struggle to which they belong.” </a:t>
            </a:r>
          </a:p>
          <a:p>
            <a:pPr marL="82550" indent="0">
              <a:buNone/>
              <a:defRPr/>
            </a:pPr>
            <a:r>
              <a:rPr lang="en-GB" sz="2200">
                <a:solidFill>
                  <a:srgbClr val="FFFFFF"/>
                </a:solidFill>
              </a:rPr>
              <a:t>(McGhee 2008:69). </a:t>
            </a:r>
            <a:endParaRPr lang="en-US" sz="220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8681348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20" name="Rectangle 17419">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F3DD91-A9A6-5F1E-3BF3-5D46C55282A5}"/>
              </a:ext>
            </a:extLst>
          </p:cNvPr>
          <p:cNvSpPr>
            <a:spLocks noGrp="1"/>
          </p:cNvSpPr>
          <p:nvPr>
            <p:ph type="title"/>
          </p:nvPr>
        </p:nvSpPr>
        <p:spPr>
          <a:xfrm>
            <a:off x="589559" y="856180"/>
            <a:ext cx="4828417" cy="1128068"/>
          </a:xfrm>
        </p:spPr>
        <p:txBody>
          <a:bodyPr anchor="ctr">
            <a:normAutofit/>
          </a:bodyPr>
          <a:lstStyle/>
          <a:p>
            <a:r>
              <a:rPr lang="en-GB" sz="3700" dirty="0"/>
              <a:t>Who are the Terrorists?</a:t>
            </a:r>
          </a:p>
        </p:txBody>
      </p:sp>
      <p:grpSp>
        <p:nvGrpSpPr>
          <p:cNvPr id="17422" name="Group 1742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7418" name="Rectangle 1741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9" name="Rectangle 1741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421" name="Rectangle 1742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961A54-158F-49B9-7D7A-955040B38AFB}"/>
              </a:ext>
            </a:extLst>
          </p:cNvPr>
          <p:cNvSpPr>
            <a:spLocks noGrp="1"/>
          </p:cNvSpPr>
          <p:nvPr>
            <p:ph idx="1"/>
          </p:nvPr>
        </p:nvSpPr>
        <p:spPr>
          <a:xfrm>
            <a:off x="590719" y="2431014"/>
            <a:ext cx="4803113" cy="3979585"/>
          </a:xfrm>
        </p:spPr>
        <p:txBody>
          <a:bodyPr anchor="ctr">
            <a:noAutofit/>
          </a:bodyPr>
          <a:lstStyle/>
          <a:p>
            <a:pPr marL="82550" indent="0" algn="ctr">
              <a:buNone/>
              <a:defRPr/>
            </a:pPr>
            <a:r>
              <a:rPr lang="en-GB" sz="2400" dirty="0"/>
              <a:t>The suggestion of a ‘supportive’ rather than suspect community is a key point in the discourse surrounding the way in which Muslim communities are viewed as it implicates a far greater percentage of the Muslim population and it is this community support, sympathy or merely ‘seeing no evil’ which provides terrorists with the ability to plan and carry out their attacks </a:t>
            </a:r>
          </a:p>
          <a:p>
            <a:pPr marL="82550" indent="0" algn="ctr">
              <a:buNone/>
              <a:defRPr/>
            </a:pPr>
            <a:r>
              <a:rPr lang="en-GB" sz="2400" dirty="0"/>
              <a:t>(Lambert 2008)</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17423" name="Rectangle 1742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25" name="Rectangle 1742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FBI's Most Wanted Terrorists 15 Years Later: The Ones Who Got Away - ABC  News">
            <a:extLst>
              <a:ext uri="{FF2B5EF4-FFF2-40B4-BE49-F238E27FC236}">
                <a16:creationId xmlns:a16="http://schemas.microsoft.com/office/drawing/2014/main" id="{9ACF6A31-F6EF-E09F-FE65-26D8D6A6B37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3494"/>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8250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7" name="Rectangle 184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7E0B6-D98A-9C45-F2C7-75A41D5E9155}"/>
              </a:ext>
            </a:extLst>
          </p:cNvPr>
          <p:cNvSpPr>
            <a:spLocks noGrp="1"/>
          </p:cNvSpPr>
          <p:nvPr>
            <p:ph type="title"/>
          </p:nvPr>
        </p:nvSpPr>
        <p:spPr>
          <a:xfrm>
            <a:off x="793662" y="386930"/>
            <a:ext cx="10066122" cy="1298448"/>
          </a:xfrm>
        </p:spPr>
        <p:txBody>
          <a:bodyPr anchor="b">
            <a:normAutofit/>
          </a:bodyPr>
          <a:lstStyle/>
          <a:p>
            <a:r>
              <a:rPr lang="en-GB" sz="4800"/>
              <a:t>UK Govt Responses to Terrorism</a:t>
            </a:r>
          </a:p>
        </p:txBody>
      </p:sp>
      <p:sp>
        <p:nvSpPr>
          <p:cNvPr id="18448" name="Rectangle 18447">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9" name="Rectangle 1844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376629-360A-C7DE-44F6-A381B2721D4A}"/>
              </a:ext>
            </a:extLst>
          </p:cNvPr>
          <p:cNvSpPr>
            <a:spLocks noGrp="1"/>
          </p:cNvSpPr>
          <p:nvPr>
            <p:ph idx="1"/>
          </p:nvPr>
        </p:nvSpPr>
        <p:spPr>
          <a:xfrm>
            <a:off x="793661" y="2599509"/>
            <a:ext cx="4530898" cy="3639450"/>
          </a:xfrm>
        </p:spPr>
        <p:txBody>
          <a:bodyPr anchor="ctr">
            <a:normAutofit/>
          </a:bodyPr>
          <a:lstStyle/>
          <a:p>
            <a:r>
              <a:rPr lang="en-GB" sz="2000"/>
              <a:t>Body Scanners,</a:t>
            </a:r>
            <a:endParaRPr lang="en-US" sz="2000"/>
          </a:p>
          <a:p>
            <a:r>
              <a:rPr lang="en-GB" sz="2000"/>
              <a:t>Section 44 Terrorism Act, </a:t>
            </a:r>
            <a:endParaRPr lang="en-US" sz="2000"/>
          </a:p>
          <a:p>
            <a:r>
              <a:rPr lang="en-GB" sz="2000"/>
              <a:t>Schedule 7 Terrorism Act,</a:t>
            </a:r>
            <a:endParaRPr lang="en-US" sz="2000"/>
          </a:p>
          <a:p>
            <a:r>
              <a:rPr lang="en-GB" sz="2000"/>
              <a:t>CONTEST (PREVENT),</a:t>
            </a:r>
            <a:endParaRPr lang="en-US" sz="2000"/>
          </a:p>
          <a:p>
            <a:r>
              <a:rPr lang="en-GB" sz="2000"/>
              <a:t>CT Network,</a:t>
            </a:r>
            <a:endParaRPr lang="en-US" sz="2000"/>
          </a:p>
          <a:p>
            <a:r>
              <a:rPr lang="en-GB" sz="2000"/>
              <a:t>ANPR</a:t>
            </a:r>
            <a:endParaRPr lang="en-US" sz="2000"/>
          </a:p>
          <a:p>
            <a:r>
              <a:rPr lang="en-GB" sz="2000"/>
              <a:t>CCTV</a:t>
            </a:r>
            <a:endParaRPr lang="en-US" sz="2000" dirty="0"/>
          </a:p>
        </p:txBody>
      </p:sp>
      <p:pic>
        <p:nvPicPr>
          <p:cNvPr id="18434" name="Picture 2" descr="CONTEST (Counter Terrorism)">
            <a:extLst>
              <a:ext uri="{FF2B5EF4-FFF2-40B4-BE49-F238E27FC236}">
                <a16:creationId xmlns:a16="http://schemas.microsoft.com/office/drawing/2014/main" id="{E10246FD-1E35-F446-F2B9-91FFDA0DF64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11532" y="2756676"/>
            <a:ext cx="5150277" cy="3169401"/>
          </a:xfrm>
          <a:prstGeom prst="rect">
            <a:avLst/>
          </a:prstGeom>
          <a:noFill/>
          <a:extLst>
            <a:ext uri="{909E8E84-426E-40DD-AFC4-6F175D3DCCD1}">
              <a14:hiddenFill xmlns:a14="http://schemas.microsoft.com/office/drawing/2010/main">
                <a:solidFill>
                  <a:srgbClr val="FFFFFF"/>
                </a:solidFill>
              </a14:hiddenFill>
            </a:ext>
          </a:extLst>
        </p:spPr>
      </p:pic>
      <p:sp>
        <p:nvSpPr>
          <p:cNvPr id="18450" name="Rectangle 18449">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9943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37D92B-6B02-6E60-538E-3E525E5ED306}"/>
              </a:ext>
            </a:extLst>
          </p:cNvPr>
          <p:cNvSpPr>
            <a:spLocks noGrp="1"/>
          </p:cNvSpPr>
          <p:nvPr>
            <p:ph type="title"/>
          </p:nvPr>
        </p:nvSpPr>
        <p:spPr>
          <a:xfrm>
            <a:off x="1153618" y="1239927"/>
            <a:ext cx="4008586" cy="4680583"/>
          </a:xfrm>
        </p:spPr>
        <p:txBody>
          <a:bodyPr anchor="ctr">
            <a:normAutofit/>
          </a:bodyPr>
          <a:lstStyle/>
          <a:p>
            <a:r>
              <a:rPr lang="en-GB" sz="5200" dirty="0"/>
              <a:t>Muslims in Britain Today:</a:t>
            </a:r>
            <a:br>
              <a:rPr lang="en-GB" sz="5200" dirty="0"/>
            </a:br>
            <a:r>
              <a:rPr lang="en-GB" sz="5200" dirty="0"/>
              <a:t> The new Suspect Community?</a:t>
            </a:r>
          </a:p>
        </p:txBody>
      </p:sp>
      <p:sp>
        <p:nvSpPr>
          <p:cNvPr id="3" name="Content Placeholder 2">
            <a:extLst>
              <a:ext uri="{FF2B5EF4-FFF2-40B4-BE49-F238E27FC236}">
                <a16:creationId xmlns:a16="http://schemas.microsoft.com/office/drawing/2014/main" id="{7314B167-9674-1EB9-D29B-7C1391273E3D}"/>
              </a:ext>
            </a:extLst>
          </p:cNvPr>
          <p:cNvSpPr>
            <a:spLocks noGrp="1"/>
          </p:cNvSpPr>
          <p:nvPr>
            <p:ph idx="1"/>
          </p:nvPr>
        </p:nvSpPr>
        <p:spPr>
          <a:xfrm>
            <a:off x="6291923" y="1239927"/>
            <a:ext cx="4971824" cy="4680583"/>
          </a:xfrm>
        </p:spPr>
        <p:txBody>
          <a:bodyPr anchor="ctr">
            <a:normAutofit/>
          </a:bodyPr>
          <a:lstStyle/>
          <a:p>
            <a:pPr eaLnBrk="1" hangingPunct="1"/>
            <a:r>
              <a:rPr lang="en-GB" altLang="en-US" sz="2400" dirty="0"/>
              <a:t>Many Muslims believe that they are treated as the new ‘suspect community’ and question the Government’s stance that International Terrorism is the greatest threat to communities.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Many believe that the threat from drugs, gangs, unemployment and racist violence is greater than that of terrorism.</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7503042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9C7058-2FC4-9C2C-81C0-9021CB6687B7}"/>
              </a:ext>
            </a:extLst>
          </p:cNvPr>
          <p:cNvSpPr>
            <a:spLocks noGrp="1"/>
          </p:cNvSpPr>
          <p:nvPr>
            <p:ph type="title"/>
          </p:nvPr>
        </p:nvSpPr>
        <p:spPr>
          <a:xfrm>
            <a:off x="1153618" y="1239927"/>
            <a:ext cx="4008586" cy="4680583"/>
          </a:xfrm>
        </p:spPr>
        <p:txBody>
          <a:bodyPr anchor="ctr">
            <a:normAutofit/>
          </a:bodyPr>
          <a:lstStyle/>
          <a:p>
            <a:r>
              <a:rPr lang="en-GB" sz="5200"/>
              <a:t>Muslims in Britain Today:</a:t>
            </a:r>
            <a:br>
              <a:rPr lang="en-GB" sz="5200"/>
            </a:br>
            <a:r>
              <a:rPr lang="en-GB" sz="5200"/>
              <a:t> The new Suspect Community?</a:t>
            </a:r>
          </a:p>
        </p:txBody>
      </p:sp>
      <p:sp>
        <p:nvSpPr>
          <p:cNvPr id="3" name="Content Placeholder 2">
            <a:extLst>
              <a:ext uri="{FF2B5EF4-FFF2-40B4-BE49-F238E27FC236}">
                <a16:creationId xmlns:a16="http://schemas.microsoft.com/office/drawing/2014/main" id="{44D74396-79A7-43BE-2122-7E1FAA92A55D}"/>
              </a:ext>
            </a:extLst>
          </p:cNvPr>
          <p:cNvSpPr>
            <a:spLocks noGrp="1"/>
          </p:cNvSpPr>
          <p:nvPr>
            <p:ph idx="1"/>
          </p:nvPr>
        </p:nvSpPr>
        <p:spPr>
          <a:xfrm>
            <a:off x="6291923" y="1239927"/>
            <a:ext cx="4971824" cy="4680583"/>
          </a:xfrm>
        </p:spPr>
        <p:txBody>
          <a:bodyPr anchor="t">
            <a:normAutofit/>
          </a:bodyPr>
          <a:lstStyle/>
          <a:p>
            <a:pPr marL="82550" indent="0" algn="ctr">
              <a:lnSpc>
                <a:spcPct val="150000"/>
              </a:lnSpc>
              <a:buNone/>
              <a:defRPr/>
            </a:pPr>
            <a:r>
              <a:rPr lang="en-GB" sz="2000" dirty="0"/>
              <a:t>Since 9/11 and 7/7 the overwhelming focus of CT work has been toward Muslim Communities,</a:t>
            </a:r>
            <a:endParaRPr 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82550" indent="0" algn="ctr">
              <a:lnSpc>
                <a:spcPct val="150000"/>
              </a:lnSpc>
              <a:buNone/>
              <a:defRPr/>
            </a:pP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82550" indent="0" algn="ctr">
              <a:lnSpc>
                <a:spcPct val="150000"/>
              </a:lnSpc>
              <a:buNone/>
              <a:defRPr/>
            </a:pPr>
            <a:r>
              <a:rPr lang="en-GB" sz="2000" dirty="0"/>
              <a:t>The words “Muslim” and “terrorist” have become almost synonymous,</a:t>
            </a: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82550" indent="0" algn="ctr">
              <a:lnSpc>
                <a:spcPct val="150000"/>
              </a:lnSpc>
              <a:buNone/>
              <a:defRPr/>
            </a:pP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82550" indent="0" algn="ctr">
              <a:lnSpc>
                <a:spcPct val="150000"/>
              </a:lnSpc>
              <a:buNone/>
              <a:defRPr/>
            </a:pPr>
            <a:r>
              <a:rPr lang="en-GB" sz="2000" dirty="0"/>
              <a:t>Concerns about the compliance of CT laws and policies with Human Rights (Section 44)</a:t>
            </a: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5385208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C98E9F-A782-D38F-8FDE-38873651F5E8}"/>
              </a:ext>
            </a:extLst>
          </p:cNvPr>
          <p:cNvSpPr>
            <a:spLocks noGrp="1"/>
          </p:cNvSpPr>
          <p:nvPr>
            <p:ph type="title"/>
          </p:nvPr>
        </p:nvSpPr>
        <p:spPr>
          <a:xfrm>
            <a:off x="1709247" y="1239926"/>
            <a:ext cx="4008586" cy="4680583"/>
          </a:xfrm>
        </p:spPr>
        <p:txBody>
          <a:bodyPr anchor="ctr">
            <a:normAutofit/>
          </a:bodyPr>
          <a:lstStyle/>
          <a:p>
            <a:r>
              <a:rPr lang="en-GB" sz="5200" dirty="0"/>
              <a:t>Remember Wilkinson</a:t>
            </a:r>
          </a:p>
        </p:txBody>
      </p:sp>
      <p:sp>
        <p:nvSpPr>
          <p:cNvPr id="3" name="Content Placeholder 2">
            <a:extLst>
              <a:ext uri="{FF2B5EF4-FFF2-40B4-BE49-F238E27FC236}">
                <a16:creationId xmlns:a16="http://schemas.microsoft.com/office/drawing/2014/main" id="{91C7BB9A-C2CC-C2F6-B383-85E948F9BC86}"/>
              </a:ext>
            </a:extLst>
          </p:cNvPr>
          <p:cNvSpPr>
            <a:spLocks noGrp="1"/>
          </p:cNvSpPr>
          <p:nvPr>
            <p:ph idx="1"/>
          </p:nvPr>
        </p:nvSpPr>
        <p:spPr>
          <a:xfrm>
            <a:off x="6291923" y="1239927"/>
            <a:ext cx="4971824" cy="4680583"/>
          </a:xfrm>
        </p:spPr>
        <p:txBody>
          <a:bodyPr anchor="ctr">
            <a:normAutofit/>
          </a:bodyPr>
          <a:lstStyle/>
          <a:p>
            <a:r>
              <a:rPr lang="en-GB" altLang="en-US" sz="2400" dirty="0"/>
              <a:t>Overreaction? </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t>Curtailment of democracy, </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Human rights, and</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The Rule of law?</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1004910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9463" name="Rectangle 1946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Top terror trial QC Max Hill appointed as Independent Reviewer of Terrorism  Legislation">
            <a:extLst>
              <a:ext uri="{FF2B5EF4-FFF2-40B4-BE49-F238E27FC236}">
                <a16:creationId xmlns:a16="http://schemas.microsoft.com/office/drawing/2014/main" id="{626FF02C-5919-0612-0057-78B69993ABE3}"/>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b="15730"/>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73B549B-A567-B96E-A1AA-5FDE08DBFF88}"/>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altLang="en-US" sz="6000">
                <a:solidFill>
                  <a:srgbClr val="FFFFFF"/>
                </a:solidFill>
              </a:rPr>
              <a:t>Terrorism Legislation</a:t>
            </a:r>
            <a:endParaRPr lang="en-US" sz="6000">
              <a:solidFill>
                <a:srgbClr val="FFFFFF"/>
              </a:solidFill>
            </a:endParaRPr>
          </a:p>
        </p:txBody>
      </p:sp>
    </p:spTree>
    <p:extLst>
      <p:ext uri="{BB962C8B-B14F-4D97-AF65-F5344CB8AC3E}">
        <p14:creationId xmlns:p14="http://schemas.microsoft.com/office/powerpoint/2010/main" val="295954010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972B2-BB90-0238-DEC2-94E1059E4247}"/>
              </a:ext>
            </a:extLst>
          </p:cNvPr>
          <p:cNvSpPr>
            <a:spLocks noGrp="1"/>
          </p:cNvSpPr>
          <p:nvPr>
            <p:ph type="title"/>
          </p:nvPr>
        </p:nvSpPr>
        <p:spPr>
          <a:xfrm>
            <a:off x="6513788" y="365125"/>
            <a:ext cx="4840010" cy="1807305"/>
          </a:xfrm>
        </p:spPr>
        <p:txBody>
          <a:bodyPr>
            <a:normAutofit/>
          </a:bodyPr>
          <a:lstStyle/>
          <a:p>
            <a:r>
              <a:rPr lang="en-GB" altLang="en-US" sz="4100">
                <a:latin typeface="+mn-lt"/>
              </a:rPr>
              <a:t>Why Do we need Terrorism Legislation?</a:t>
            </a:r>
            <a:endParaRPr lang="en-GB" sz="4100">
              <a:latin typeface="+mn-lt"/>
            </a:endParaRPr>
          </a:p>
        </p:txBody>
      </p:sp>
      <p:pic>
        <p:nvPicPr>
          <p:cNvPr id="16" name="Picture 15" descr="Padlock on computer motherboard">
            <a:extLst>
              <a:ext uri="{FF2B5EF4-FFF2-40B4-BE49-F238E27FC236}">
                <a16:creationId xmlns:a16="http://schemas.microsoft.com/office/drawing/2014/main" id="{E23F231A-ED8E-C18D-3EEC-241DA566F20B}"/>
              </a:ext>
            </a:extLst>
          </p:cNvPr>
          <p:cNvPicPr>
            <a:picLocks noChangeAspect="1"/>
          </p:cNvPicPr>
          <p:nvPr/>
        </p:nvPicPr>
        <p:blipFill rotWithShape="1">
          <a:blip r:embed="rId3"/>
          <a:srcRect l="8556" r="31910"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B163A5C6-A458-DB85-A52A-B55999CEB9BE}"/>
              </a:ext>
            </a:extLst>
          </p:cNvPr>
          <p:cNvSpPr>
            <a:spLocks noGrp="1"/>
          </p:cNvSpPr>
          <p:nvPr>
            <p:ph idx="1"/>
          </p:nvPr>
        </p:nvSpPr>
        <p:spPr>
          <a:xfrm>
            <a:off x="6513788" y="2333297"/>
            <a:ext cx="4840010" cy="3843666"/>
          </a:xfrm>
        </p:spPr>
        <p:txBody>
          <a:bodyPr>
            <a:normAutofit/>
          </a:bodyPr>
          <a:lstStyle/>
          <a:p>
            <a:r>
              <a:rPr lang="en-GB" altLang="en-US" dirty="0"/>
              <a:t>To Provide the Police with Powers</a:t>
            </a:r>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dirty="0"/>
              <a:t>To authorise Action to be taken</a:t>
            </a:r>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dirty="0"/>
              <a:t>To Regulate Police Action</a:t>
            </a:r>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3536727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7" name="Rectangle 20486">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9" name="Rectangle 20488">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491" name="Group 20490">
            <a:extLst>
              <a:ext uri="{FF2B5EF4-FFF2-40B4-BE49-F238E27FC236}">
                <a16:creationId xmlns:a16="http://schemas.microsoft.com/office/drawing/2014/main" id="{1EA1DAFF-CECA-492F-BFA1-22C64956B8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20492" name="Oval 20491">
              <a:extLst>
                <a:ext uri="{FF2B5EF4-FFF2-40B4-BE49-F238E27FC236}">
                  <a16:creationId xmlns:a16="http://schemas.microsoft.com/office/drawing/2014/main" id="{5D3D3744-142C-4653-90AB-546FE6B84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3" name="Oval 20492">
              <a:extLst>
                <a:ext uri="{FF2B5EF4-FFF2-40B4-BE49-F238E27FC236}">
                  <a16:creationId xmlns:a16="http://schemas.microsoft.com/office/drawing/2014/main" id="{0BC69CAC-820B-41BA-BFCA-79B45576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4" name="Oval 20493">
              <a:extLst>
                <a:ext uri="{FF2B5EF4-FFF2-40B4-BE49-F238E27FC236}">
                  <a16:creationId xmlns:a16="http://schemas.microsoft.com/office/drawing/2014/main" id="{3D205E7A-88AB-4C4B-B8D1-5A76AA878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5" name="Oval 20494">
              <a:extLst>
                <a:ext uri="{FF2B5EF4-FFF2-40B4-BE49-F238E27FC236}">
                  <a16:creationId xmlns:a16="http://schemas.microsoft.com/office/drawing/2014/main" id="{0D4286E9-8501-4EBF-874C-74897B4B6F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496" name="Oval 20495">
              <a:extLst>
                <a:ext uri="{FF2B5EF4-FFF2-40B4-BE49-F238E27FC236}">
                  <a16:creationId xmlns:a16="http://schemas.microsoft.com/office/drawing/2014/main" id="{45586ADC-910E-45C9-BAB4-CB0EFBEE5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7" name="Oval 20496">
              <a:extLst>
                <a:ext uri="{FF2B5EF4-FFF2-40B4-BE49-F238E27FC236}">
                  <a16:creationId xmlns:a16="http://schemas.microsoft.com/office/drawing/2014/main" id="{DAB594C5-5BB0-49AE-8AAC-AE40A6F8A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499" name="Rectangle 20498">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501" name="Group 20500">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0502" name="Straight Connector 20501">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503" name="Straight Connector 20502">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504" name="Straight Connector 20503">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505" name="Straight Connector 20504">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20482" name="Picture 2" descr="Report possible terrorist or extremist activity – Action Counters Terrorism">
            <a:extLst>
              <a:ext uri="{FF2B5EF4-FFF2-40B4-BE49-F238E27FC236}">
                <a16:creationId xmlns:a16="http://schemas.microsoft.com/office/drawing/2014/main" id="{E12270A4-3BA5-9058-C8B8-238EDFADA4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4558"/>
          <a:stretch/>
        </p:blipFill>
        <p:spPr bwMode="auto">
          <a:xfrm>
            <a:off x="626590" y="317578"/>
            <a:ext cx="10851111" cy="3508437"/>
          </a:xfrm>
          <a:prstGeom prst="rect">
            <a:avLst/>
          </a:prstGeom>
          <a:noFill/>
          <a:extLst>
            <a:ext uri="{909E8E84-426E-40DD-AFC4-6F175D3DCCD1}">
              <a14:hiddenFill xmlns:a14="http://schemas.microsoft.com/office/drawing/2010/main">
                <a:solidFill>
                  <a:srgbClr val="FFFFFF"/>
                </a:solidFill>
              </a14:hiddenFill>
            </a:ext>
          </a:extLst>
        </p:spPr>
      </p:pic>
      <p:grpSp>
        <p:nvGrpSpPr>
          <p:cNvPr id="20507" name="Group 20506">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74192" y="482489"/>
            <a:ext cx="304800" cy="429768"/>
            <a:chOff x="215328" y="-46937"/>
            <a:chExt cx="304800" cy="2773841"/>
          </a:xfrm>
        </p:grpSpPr>
        <p:cxnSp>
          <p:nvCxnSpPr>
            <p:cNvPr id="20508" name="Straight Connector 20507">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09" name="Straight Connector 20508">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10" name="Straight Connector 20509">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11" name="Straight Connector 20510">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0513" name="Rectangle 20512">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515" name="Group 20514">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20516" name="Straight Connector 20515">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517" name="Straight Connector 20516">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518" name="Straight Connector 20517">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519" name="Straight Connector 20518">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C8AA702-87AB-46BF-B786-C59D4BEC29AE}"/>
              </a:ext>
            </a:extLst>
          </p:cNvPr>
          <p:cNvSpPr>
            <a:spLocks noGrp="1"/>
          </p:cNvSpPr>
          <p:nvPr>
            <p:ph type="title"/>
          </p:nvPr>
        </p:nvSpPr>
        <p:spPr>
          <a:xfrm>
            <a:off x="630936" y="4018137"/>
            <a:ext cx="4569060" cy="2129586"/>
          </a:xfrm>
          <a:noFill/>
        </p:spPr>
        <p:txBody>
          <a:bodyPr anchor="t">
            <a:normAutofit/>
          </a:bodyPr>
          <a:lstStyle/>
          <a:p>
            <a:r>
              <a:rPr lang="en-GB" altLang="en-US" sz="4800">
                <a:solidFill>
                  <a:schemeClr val="bg1"/>
                </a:solidFill>
                <a:latin typeface="+mn-lt"/>
              </a:rPr>
              <a:t>Why Do the Police need Powers?</a:t>
            </a:r>
            <a:endParaRPr lang="en-GB" sz="4800">
              <a:solidFill>
                <a:schemeClr val="bg1"/>
              </a:solidFill>
              <a:latin typeface="+mn-lt"/>
            </a:endParaRPr>
          </a:p>
        </p:txBody>
      </p:sp>
      <p:sp>
        <p:nvSpPr>
          <p:cNvPr id="3" name="Content Placeholder 2">
            <a:extLst>
              <a:ext uri="{FF2B5EF4-FFF2-40B4-BE49-F238E27FC236}">
                <a16:creationId xmlns:a16="http://schemas.microsoft.com/office/drawing/2014/main" id="{65489288-A64E-FCF9-71FD-852D800A9058}"/>
              </a:ext>
            </a:extLst>
          </p:cNvPr>
          <p:cNvSpPr>
            <a:spLocks noGrp="1"/>
          </p:cNvSpPr>
          <p:nvPr>
            <p:ph idx="1"/>
          </p:nvPr>
        </p:nvSpPr>
        <p:spPr>
          <a:xfrm>
            <a:off x="5486080" y="4018143"/>
            <a:ext cx="5674105" cy="2129599"/>
          </a:xfrm>
          <a:noFill/>
        </p:spPr>
        <p:txBody>
          <a:bodyPr anchor="t">
            <a:noAutofit/>
          </a:bodyPr>
          <a:lstStyle/>
          <a:p>
            <a:r>
              <a:rPr lang="en-GB" altLang="en-US" sz="1800" dirty="0">
                <a:solidFill>
                  <a:schemeClr val="bg1"/>
                </a:solidFill>
              </a:rPr>
              <a:t>Need to Question People</a:t>
            </a:r>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800" dirty="0">
                <a:solidFill>
                  <a:schemeClr val="bg1"/>
                </a:solidFill>
              </a:rPr>
              <a:t>Need to Search People and Premises</a:t>
            </a:r>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800" dirty="0">
                <a:solidFill>
                  <a:schemeClr val="bg1"/>
                </a:solidFill>
              </a:rPr>
              <a:t>Need to Arrest People</a:t>
            </a:r>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a:p>
            <a:pPr>
              <a:buFontTx/>
              <a:buNone/>
            </a:pPr>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800" dirty="0">
                <a:solidFill>
                  <a:schemeClr val="bg1"/>
                </a:solidFill>
              </a:rPr>
              <a:t>Need to Seize and detain Property</a:t>
            </a:r>
            <a:endParaRPr lang="en-GB" altLang="en-US" sz="1800" dirty="0">
              <a:solidFill>
                <a:schemeClr val="bg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9452342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11"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Terrorism Act 2000: Amazon.co.uk: The Law Library: 9781987698329: Books">
            <a:extLst>
              <a:ext uri="{FF2B5EF4-FFF2-40B4-BE49-F238E27FC236}">
                <a16:creationId xmlns:a16="http://schemas.microsoft.com/office/drawing/2014/main" id="{14708AD9-47ED-3B35-83D9-17BD0E64DA3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8" r="1" b="10692"/>
          <a:stretch/>
        </p:blipFill>
        <p:spPr bwMode="auto">
          <a:xfrm>
            <a:off x="-1" y="-2"/>
            <a:ext cx="5410198" cy="6858002"/>
          </a:xfrm>
          <a:prstGeom prst="rect">
            <a:avLst/>
          </a:prstGeom>
          <a:noFill/>
          <a:extLst>
            <a:ext uri="{909E8E84-426E-40DD-AFC4-6F175D3DCCD1}">
              <a14:hiddenFill xmlns:a14="http://schemas.microsoft.com/office/drawing/2010/main">
                <a:solidFill>
                  <a:srgbClr val="FFFFFF"/>
                </a:solidFill>
              </a14:hiddenFill>
            </a:ext>
          </a:extLst>
        </p:spPr>
      </p:pic>
      <p:sp useBgFill="1">
        <p:nvSpPr>
          <p:cNvPr id="21513" name="Rectangle 21512">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DC7B37-063D-17DB-FC80-52B25F6B42BB}"/>
              </a:ext>
            </a:extLst>
          </p:cNvPr>
          <p:cNvSpPr>
            <a:spLocks noGrp="1"/>
          </p:cNvSpPr>
          <p:nvPr>
            <p:ph type="title"/>
          </p:nvPr>
        </p:nvSpPr>
        <p:spPr>
          <a:xfrm>
            <a:off x="6115317" y="405685"/>
            <a:ext cx="5464968" cy="1559301"/>
          </a:xfrm>
        </p:spPr>
        <p:txBody>
          <a:bodyPr>
            <a:normAutofit/>
          </a:bodyPr>
          <a:lstStyle/>
          <a:p>
            <a:r>
              <a:rPr lang="en-GB" altLang="en-US" sz="4000">
                <a:latin typeface="Century Gothic"/>
              </a:rPr>
              <a:t>The Terrorism Act 2000</a:t>
            </a:r>
            <a:endParaRPr lang="en-GB" sz="4000"/>
          </a:p>
        </p:txBody>
      </p:sp>
      <p:sp>
        <p:nvSpPr>
          <p:cNvPr id="3" name="Content Placeholder 2">
            <a:extLst>
              <a:ext uri="{FF2B5EF4-FFF2-40B4-BE49-F238E27FC236}">
                <a16:creationId xmlns:a16="http://schemas.microsoft.com/office/drawing/2014/main" id="{EB63E8BD-2D5C-3073-C1F0-460C5568912D}"/>
              </a:ext>
            </a:extLst>
          </p:cNvPr>
          <p:cNvSpPr>
            <a:spLocks noGrp="1"/>
          </p:cNvSpPr>
          <p:nvPr>
            <p:ph idx="1"/>
          </p:nvPr>
        </p:nvSpPr>
        <p:spPr>
          <a:xfrm>
            <a:off x="6115317" y="2743200"/>
            <a:ext cx="5247340" cy="3496878"/>
          </a:xfrm>
        </p:spPr>
        <p:txBody>
          <a:bodyPr anchor="ctr">
            <a:normAutofit/>
          </a:bodyPr>
          <a:lstStyle/>
          <a:p>
            <a:r>
              <a:rPr lang="en-GB" sz="2000" dirty="0"/>
              <a:t>Defined Terrorism *</a:t>
            </a:r>
            <a:endParaRPr lang="en-US" sz="2000" dirty="0"/>
          </a:p>
          <a:p>
            <a:r>
              <a:rPr lang="en-GB" sz="2000" dirty="0"/>
              <a:t>Outlawed ‘Proscribed Organisations’</a:t>
            </a:r>
            <a:endParaRPr lang="en-US" sz="2000" dirty="0"/>
          </a:p>
          <a:p>
            <a:r>
              <a:rPr lang="en-GB" sz="2000" dirty="0"/>
              <a:t>Provided new Stop and Search Powers</a:t>
            </a:r>
            <a:endParaRPr lang="en-US" sz="2000" dirty="0"/>
          </a:p>
          <a:p>
            <a:r>
              <a:rPr lang="en-GB" sz="2000" dirty="0"/>
              <a:t>Provided new Border Powers</a:t>
            </a:r>
            <a:endParaRPr lang="en-US" sz="2000" dirty="0"/>
          </a:p>
          <a:p>
            <a:r>
              <a:rPr lang="en-GB" sz="2000" dirty="0"/>
              <a:t>Provided new offences of Weapons handling/Training</a:t>
            </a:r>
            <a:endParaRPr lang="en-US" sz="2000" dirty="0"/>
          </a:p>
          <a:p>
            <a:r>
              <a:rPr lang="en-GB" sz="2000" dirty="0"/>
              <a:t>Introduced new ‘fund raising’ offences </a:t>
            </a:r>
            <a:endParaRPr lang="en-US" sz="2000" dirty="0"/>
          </a:p>
          <a:p>
            <a:r>
              <a:rPr lang="en-GB" sz="2000" dirty="0"/>
              <a:t>Introduced 'snooping charter’ re mobile telephone data</a:t>
            </a:r>
          </a:p>
        </p:txBody>
      </p:sp>
    </p:spTree>
    <p:extLst>
      <p:ext uri="{BB962C8B-B14F-4D97-AF65-F5344CB8AC3E}">
        <p14:creationId xmlns:p14="http://schemas.microsoft.com/office/powerpoint/2010/main" val="13663441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35" name="Rectangle 22534">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5DD2CD-F210-DDC5-0BA4-AE29C48FACA5}"/>
              </a:ext>
            </a:extLst>
          </p:cNvPr>
          <p:cNvSpPr>
            <a:spLocks noGrp="1"/>
          </p:cNvSpPr>
          <p:nvPr>
            <p:ph type="title"/>
          </p:nvPr>
        </p:nvSpPr>
        <p:spPr>
          <a:xfrm>
            <a:off x="838201" y="632390"/>
            <a:ext cx="10515600" cy="1325563"/>
          </a:xfrm>
        </p:spPr>
        <p:txBody>
          <a:bodyPr>
            <a:normAutofit/>
          </a:bodyPr>
          <a:lstStyle/>
          <a:p>
            <a:r>
              <a:rPr lang="en-GB" altLang="en-US" dirty="0">
                <a:latin typeface="+mn-lt"/>
              </a:rPr>
              <a:t>Terrorism Act 2000:</a:t>
            </a:r>
            <a:br>
              <a:rPr lang="en-GB" altLang="en-US" dirty="0">
                <a:latin typeface="+mn-lt"/>
              </a:rPr>
            </a:br>
            <a:r>
              <a:rPr lang="en-GB" altLang="en-US" dirty="0">
                <a:latin typeface="+mn-lt"/>
              </a:rPr>
              <a:t>Problems with Police Powers</a:t>
            </a:r>
            <a:endParaRPr lang="en-GB" dirty="0">
              <a:latin typeface="+mn-lt"/>
            </a:endParaRPr>
          </a:p>
        </p:txBody>
      </p:sp>
      <p:sp>
        <p:nvSpPr>
          <p:cNvPr id="3" name="Content Placeholder 2">
            <a:extLst>
              <a:ext uri="{FF2B5EF4-FFF2-40B4-BE49-F238E27FC236}">
                <a16:creationId xmlns:a16="http://schemas.microsoft.com/office/drawing/2014/main" id="{2F4920BB-2765-EF0F-6D8E-F105AAE17460}"/>
              </a:ext>
            </a:extLst>
          </p:cNvPr>
          <p:cNvSpPr>
            <a:spLocks noGrp="1"/>
          </p:cNvSpPr>
          <p:nvPr>
            <p:ph idx="1"/>
          </p:nvPr>
        </p:nvSpPr>
        <p:spPr>
          <a:xfrm>
            <a:off x="838201" y="2013625"/>
            <a:ext cx="5013959" cy="4163337"/>
          </a:xfrm>
        </p:spPr>
        <p:txBody>
          <a:bodyPr anchor="ctr">
            <a:normAutofit/>
          </a:bodyPr>
          <a:lstStyle/>
          <a:p>
            <a:r>
              <a:rPr lang="en-GB" sz="2400" dirty="0"/>
              <a:t>Allegations that Police Officers abused this power as it required no ‘Reasonable Suspicion’ </a:t>
            </a:r>
            <a:endParaRPr lang="en-US" sz="2400" dirty="0"/>
          </a:p>
          <a:p>
            <a:r>
              <a:rPr lang="en-GB" sz="2400" dirty="0"/>
              <a:t>Less than 1% of stops under this power resulted in arrest</a:t>
            </a:r>
            <a:endParaRPr lang="en-US" sz="2400" dirty="0"/>
          </a:p>
          <a:p>
            <a:r>
              <a:rPr lang="en-GB" sz="2400" dirty="0"/>
              <a:t>Many photographers, tourists and train-spotters were stopped</a:t>
            </a:r>
            <a:endParaRPr lang="en-US" sz="2400" dirty="0"/>
          </a:p>
        </p:txBody>
      </p:sp>
      <p:pic>
        <p:nvPicPr>
          <p:cNvPr id="22530" name="Picture 2" descr="New stats reveal the number of children arrested for terrorism offences is  highest since records began | Counter Terrorism Policing">
            <a:extLst>
              <a:ext uri="{FF2B5EF4-FFF2-40B4-BE49-F238E27FC236}">
                <a16:creationId xmlns:a16="http://schemas.microsoft.com/office/drawing/2014/main" id="{90CA8AAC-921A-92BE-6C23-EA05FE45B6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281" r="13442" b="-1"/>
          <a:stretch/>
        </p:blipFill>
        <p:spPr bwMode="auto">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0954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4AA8F-83D0-D63B-B606-4110EF38BBF1}"/>
              </a:ext>
            </a:extLst>
          </p:cNvPr>
          <p:cNvSpPr>
            <a:spLocks noGrp="1"/>
          </p:cNvSpPr>
          <p:nvPr>
            <p:ph type="title"/>
          </p:nvPr>
        </p:nvSpPr>
        <p:spPr>
          <a:xfrm>
            <a:off x="753389" y="1138265"/>
            <a:ext cx="4843762" cy="1401183"/>
          </a:xfrm>
        </p:spPr>
        <p:txBody>
          <a:bodyPr anchor="t">
            <a:normAutofit/>
          </a:bodyPr>
          <a:lstStyle/>
          <a:p>
            <a:r>
              <a:rPr lang="en-GB" altLang="en-US" sz="3200">
                <a:latin typeface="Century Gothic"/>
              </a:rPr>
              <a:t>Stop and Search</a:t>
            </a:r>
            <a:endParaRPr lang="en-GB" sz="3200"/>
          </a:p>
        </p:txBody>
      </p:sp>
      <p:cxnSp>
        <p:nvCxnSpPr>
          <p:cNvPr id="23559" name="Straight Connector 23558">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1D2B632-BBE8-20BA-81E2-5A967B378B8F}"/>
              </a:ext>
            </a:extLst>
          </p:cNvPr>
          <p:cNvSpPr>
            <a:spLocks noGrp="1"/>
          </p:cNvSpPr>
          <p:nvPr>
            <p:ph idx="1"/>
          </p:nvPr>
        </p:nvSpPr>
        <p:spPr>
          <a:xfrm>
            <a:off x="753389" y="2551176"/>
            <a:ext cx="4843762" cy="3602935"/>
          </a:xfrm>
        </p:spPr>
        <p:txBody>
          <a:bodyPr>
            <a:normAutofit/>
          </a:bodyPr>
          <a:lstStyle/>
          <a:p>
            <a:r>
              <a:rPr lang="en-GB" sz="2000" dirty="0"/>
              <a:t>Section 44 of the Terrorism Act allowed Police officers to Stop and Search people without Reasonable Suspicion</a:t>
            </a:r>
          </a:p>
          <a:p>
            <a:r>
              <a:rPr lang="en-GB" sz="2000" b="0" i="0" dirty="0">
                <a:effectLst/>
                <a:latin typeface="open_sans"/>
              </a:rPr>
              <a:t>Section 44 also states that it is an offence to intentionally obstruct a police officer who is carrying out such a search.</a:t>
            </a:r>
          </a:p>
          <a:p>
            <a:r>
              <a:rPr lang="en-GB" sz="2000" dirty="0"/>
              <a:t>A ruling by the European Court of Human Rights declared this power to be unlawful and it has since been repealed</a:t>
            </a:r>
          </a:p>
        </p:txBody>
      </p:sp>
      <p:pic>
        <p:nvPicPr>
          <p:cNvPr id="23554" name="Picture 2" descr="Stop and search: the controversial police power - BBC News">
            <a:extLst>
              <a:ext uri="{FF2B5EF4-FFF2-40B4-BE49-F238E27FC236}">
                <a16:creationId xmlns:a16="http://schemas.microsoft.com/office/drawing/2014/main" id="{F61529DE-A092-4887-50E8-4E127BF9B81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983" r="19018" b="1"/>
          <a:stretch/>
        </p:blipFill>
        <p:spPr bwMode="auto">
          <a:xfrm>
            <a:off x="6524941" y="1023779"/>
            <a:ext cx="4810442" cy="4810442"/>
          </a:xfrm>
          <a:custGeom>
            <a:avLst/>
            <a:gdLst/>
            <a:ahLst/>
            <a:cxnLst/>
            <a:rect l="l" t="t" r="r" b="b"/>
            <a:pathLst>
              <a:path w="4810442" h="4810442">
                <a:moveTo>
                  <a:pt x="2405221" y="0"/>
                </a:moveTo>
                <a:cubicBezTo>
                  <a:pt x="3733588" y="0"/>
                  <a:pt x="4810442" y="1076854"/>
                  <a:pt x="4810442" y="2405221"/>
                </a:cubicBezTo>
                <a:cubicBezTo>
                  <a:pt x="4810442" y="3733588"/>
                  <a:pt x="3733588" y="4810442"/>
                  <a:pt x="2405221" y="4810442"/>
                </a:cubicBezTo>
                <a:cubicBezTo>
                  <a:pt x="1076854" y="4810442"/>
                  <a:pt x="0" y="3733588"/>
                  <a:pt x="0" y="2405221"/>
                </a:cubicBezTo>
                <a:cubicBezTo>
                  <a:pt x="0" y="1076854"/>
                  <a:pt x="1076854" y="0"/>
                  <a:pt x="2405221"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5478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1B2B7-868D-9EFF-2CD0-9711DE12B93F}"/>
              </a:ext>
            </a:extLst>
          </p:cNvPr>
          <p:cNvSpPr>
            <a:spLocks noGrp="1"/>
          </p:cNvSpPr>
          <p:nvPr>
            <p:ph type="title"/>
          </p:nvPr>
        </p:nvSpPr>
        <p:spPr>
          <a:xfrm>
            <a:off x="876694" y="741391"/>
            <a:ext cx="3549649" cy="660689"/>
          </a:xfrm>
        </p:spPr>
        <p:txBody>
          <a:bodyPr anchor="t">
            <a:normAutofit/>
          </a:bodyPr>
          <a:lstStyle/>
          <a:p>
            <a:pPr algn="ctr"/>
            <a:r>
              <a:rPr lang="en-GB" altLang="en-US" sz="3200" b="1" dirty="0">
                <a:latin typeface="+mn-lt"/>
              </a:rPr>
              <a:t>Stop and Search</a:t>
            </a:r>
            <a:endParaRPr lang="en-GB" sz="3200" b="1" dirty="0">
              <a:latin typeface="+mn-lt"/>
            </a:endParaRPr>
          </a:p>
        </p:txBody>
      </p:sp>
      <p:sp>
        <p:nvSpPr>
          <p:cNvPr id="3" name="Content Placeholder 2">
            <a:extLst>
              <a:ext uri="{FF2B5EF4-FFF2-40B4-BE49-F238E27FC236}">
                <a16:creationId xmlns:a16="http://schemas.microsoft.com/office/drawing/2014/main" id="{112F7479-94C5-A9AD-696C-2E4A6330EDBF}"/>
              </a:ext>
            </a:extLst>
          </p:cNvPr>
          <p:cNvSpPr>
            <a:spLocks noGrp="1"/>
          </p:cNvSpPr>
          <p:nvPr>
            <p:ph idx="1"/>
          </p:nvPr>
        </p:nvSpPr>
        <p:spPr>
          <a:xfrm>
            <a:off x="876694" y="1539239"/>
            <a:ext cx="3878186" cy="4577370"/>
          </a:xfrm>
        </p:spPr>
        <p:txBody>
          <a:bodyPr anchor="t">
            <a:normAutofit/>
          </a:bodyPr>
          <a:lstStyle/>
          <a:p>
            <a:pPr marL="0" indent="0" algn="ctr">
              <a:buNone/>
            </a:pPr>
            <a:r>
              <a:rPr lang="en-GB" sz="2400" dirty="0"/>
              <a:t>Section 44 was replaced via a Parliamentary Remedial Order.</a:t>
            </a:r>
          </a:p>
          <a:p>
            <a:pPr marL="0" indent="0" algn="ctr">
              <a:buNone/>
            </a:pPr>
            <a:r>
              <a:rPr lang="en-GB" sz="2400" dirty="0"/>
              <a:t>It states that:</a:t>
            </a:r>
          </a:p>
          <a:p>
            <a:pPr marL="0" indent="0" algn="ctr">
              <a:buNone/>
            </a:pPr>
            <a:r>
              <a:rPr lang="en-GB" sz="2400" dirty="0"/>
              <a:t>"Authorising Officers should only use the power when they reasonably suspect that an act of terrorism will take place, and he / she considers it necessary to prevent such an act".</a:t>
            </a:r>
          </a:p>
          <a:p>
            <a:endParaRPr lang="en-GB" sz="2000" dirty="0"/>
          </a:p>
        </p:txBody>
      </p:sp>
      <p:pic>
        <p:nvPicPr>
          <p:cNvPr id="24578" name="Picture 2" descr="Stop and search: the controversial police power - BBC News">
            <a:extLst>
              <a:ext uri="{FF2B5EF4-FFF2-40B4-BE49-F238E27FC236}">
                <a16:creationId xmlns:a16="http://schemas.microsoft.com/office/drawing/2014/main" id="{084246C4-78EB-A99D-AAFD-3587D570E5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435" r="12466" b="-1"/>
          <a:stretch/>
        </p:blipFill>
        <p:spPr bwMode="auto">
          <a:xfrm>
            <a:off x="5089243" y="877413"/>
            <a:ext cx="6222628" cy="5043096"/>
          </a:xfrm>
          <a:prstGeom prst="rect">
            <a:avLst/>
          </a:prstGeom>
          <a:noFill/>
          <a:extLst>
            <a:ext uri="{909E8E84-426E-40DD-AFC4-6F175D3DCCD1}">
              <a14:hiddenFill xmlns:a14="http://schemas.microsoft.com/office/drawing/2010/main">
                <a:solidFill>
                  <a:srgbClr val="FFFFFF"/>
                </a:solidFill>
              </a14:hiddenFill>
            </a:ext>
          </a:extLst>
        </p:spPr>
      </p:pic>
      <p:grpSp>
        <p:nvGrpSpPr>
          <p:cNvPr id="24583" name="Group 24582">
            <a:extLst>
              <a:ext uri="{FF2B5EF4-FFF2-40B4-BE49-F238E27FC236}">
                <a16:creationId xmlns:a16="http://schemas.microsoft.com/office/drawing/2014/main" id="{3AFCAD34-1AFC-BC1A-F6B2-C34C63912E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89243" y="5858828"/>
            <a:ext cx="6226463" cy="123363"/>
            <a:chOff x="7015162" y="5858828"/>
            <a:chExt cx="4300544" cy="123363"/>
          </a:xfrm>
        </p:grpSpPr>
        <p:sp>
          <p:nvSpPr>
            <p:cNvPr id="24584" name="Rectangle 24583">
              <a:extLst>
                <a:ext uri="{FF2B5EF4-FFF2-40B4-BE49-F238E27FC236}">
                  <a16:creationId xmlns:a16="http://schemas.microsoft.com/office/drawing/2014/main" id="{1129F4A2-3705-CF87-3DDA-AF9CE9389B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85" name="Rectangle 24584">
              <a:extLst>
                <a:ext uri="{FF2B5EF4-FFF2-40B4-BE49-F238E27FC236}">
                  <a16:creationId xmlns:a16="http://schemas.microsoft.com/office/drawing/2014/main" id="{891B1028-FC76-5583-3A1F-5815A7DCF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06649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54526F-5D4D-14D9-BA1F-95EF270C886D}"/>
              </a:ext>
            </a:extLst>
          </p:cNvPr>
          <p:cNvSpPr>
            <a:spLocks noGrp="1"/>
          </p:cNvSpPr>
          <p:nvPr>
            <p:ph type="title"/>
          </p:nvPr>
        </p:nvSpPr>
        <p:spPr>
          <a:xfrm>
            <a:off x="784407" y="861103"/>
            <a:ext cx="3796306" cy="2087795"/>
          </a:xfrm>
        </p:spPr>
        <p:txBody>
          <a:bodyPr anchor="t">
            <a:normAutofit/>
          </a:bodyPr>
          <a:lstStyle/>
          <a:p>
            <a:r>
              <a:rPr lang="en-GB" altLang="en-US" sz="4800" dirty="0">
                <a:latin typeface="+mn-lt"/>
              </a:rPr>
              <a:t>Stop and Search at Ports </a:t>
            </a:r>
            <a:endParaRPr lang="en-GB" sz="4800" dirty="0">
              <a:latin typeface="+mn-lt"/>
            </a:endParaRP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ABAB83C-7398-3E9D-5EA5-D731E08DBB68}"/>
              </a:ext>
            </a:extLst>
          </p:cNvPr>
          <p:cNvSpPr>
            <a:spLocks noGrp="1"/>
          </p:cNvSpPr>
          <p:nvPr>
            <p:ph idx="1"/>
          </p:nvPr>
        </p:nvSpPr>
        <p:spPr>
          <a:xfrm>
            <a:off x="5656218" y="1463039"/>
            <a:ext cx="5542387" cy="4300447"/>
          </a:xfrm>
        </p:spPr>
        <p:txBody>
          <a:bodyPr anchor="t">
            <a:normAutofit/>
          </a:bodyPr>
          <a:lstStyle/>
          <a:p>
            <a:pPr>
              <a:buFontTx/>
              <a:buNone/>
            </a:pPr>
            <a:r>
              <a:rPr lang="en-GB" altLang="en-US" sz="2400" dirty="0"/>
              <a:t>The Guardian 2011 Reported:</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a:buFontTx/>
              <a:buNone/>
            </a:pP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a:buFontTx/>
              <a:buNone/>
            </a:pPr>
            <a:r>
              <a:rPr lang="en-GB" altLang="en-US" sz="2400" dirty="0"/>
              <a:t>“Asian people 42 times more likely to be held under terror law</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a:buFontTx/>
              <a:buNone/>
            </a:pPr>
            <a:r>
              <a:rPr lang="en-GB" altLang="en-US" sz="2400" dirty="0"/>
              <a:t>People from ethnic minorities more likely than white people to be stopped under schedule 7 of the Terrorism Act”</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25606" name="Picture 6" descr="Operation of police powers under the Terrorism Act 2000 and subsequent  legislation: Arrests, outcomes, and stop and search, Great Britain,  quarterly update to September 2022 - GOV.UK">
            <a:extLst>
              <a:ext uri="{FF2B5EF4-FFF2-40B4-BE49-F238E27FC236}">
                <a16:creationId xmlns:a16="http://schemas.microsoft.com/office/drawing/2014/main" id="{5E94633E-D508-EB45-6484-29069862FF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353" y="3548606"/>
            <a:ext cx="3429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42745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7DF1F0-0075-37D7-3FAF-4462B522FA1B}"/>
              </a:ext>
            </a:extLst>
          </p:cNvPr>
          <p:cNvSpPr>
            <a:spLocks noGrp="1"/>
          </p:cNvSpPr>
          <p:nvPr>
            <p:ph type="title"/>
          </p:nvPr>
        </p:nvSpPr>
        <p:spPr>
          <a:xfrm>
            <a:off x="6434223" y="381001"/>
            <a:ext cx="4982191" cy="1708244"/>
          </a:xfrm>
        </p:spPr>
        <p:txBody>
          <a:bodyPr anchor="ctr">
            <a:normAutofit/>
          </a:bodyPr>
          <a:lstStyle/>
          <a:p>
            <a:r>
              <a:rPr lang="en-GB" altLang="en-US" sz="4000" dirty="0">
                <a:latin typeface="Calibri" panose="020F0502020204030204" pitchFamily="34" charset="0"/>
                <a:cs typeface="Calibri" panose="020F0502020204030204" pitchFamily="34" charset="0"/>
              </a:rPr>
              <a:t>Additional Legislation</a:t>
            </a:r>
            <a:endParaRPr lang="en-GB" sz="4000" dirty="0">
              <a:latin typeface="Calibri" panose="020F0502020204030204" pitchFamily="34" charset="0"/>
              <a:cs typeface="Calibri" panose="020F0502020204030204" pitchFamily="34" charset="0"/>
            </a:endParaRPr>
          </a:p>
        </p:txBody>
      </p:sp>
      <p:pic>
        <p:nvPicPr>
          <p:cNvPr id="16" name="Picture 15" descr="Front steps and columns of a majestic city building">
            <a:extLst>
              <a:ext uri="{FF2B5EF4-FFF2-40B4-BE49-F238E27FC236}">
                <a16:creationId xmlns:a16="http://schemas.microsoft.com/office/drawing/2014/main" id="{DCC37E7B-4581-F0FE-E660-8709CD135825}"/>
              </a:ext>
            </a:extLst>
          </p:cNvPr>
          <p:cNvPicPr>
            <a:picLocks noChangeAspect="1"/>
          </p:cNvPicPr>
          <p:nvPr/>
        </p:nvPicPr>
        <p:blipFill rotWithShape="1">
          <a:blip r:embed="rId3"/>
          <a:srcRect l="19159" r="21507"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46408485-3CCC-150F-973E-5F106DFC3F97}"/>
              </a:ext>
            </a:extLst>
          </p:cNvPr>
          <p:cNvSpPr>
            <a:spLocks noGrp="1"/>
          </p:cNvSpPr>
          <p:nvPr>
            <p:ph idx="1"/>
          </p:nvPr>
        </p:nvSpPr>
        <p:spPr>
          <a:xfrm>
            <a:off x="6803409" y="2470245"/>
            <a:ext cx="4156512" cy="3769835"/>
          </a:xfrm>
        </p:spPr>
        <p:txBody>
          <a:bodyPr anchor="ctr">
            <a:noAutofit/>
          </a:bodyPr>
          <a:lstStyle/>
          <a:p>
            <a:pPr marL="0" indent="0" algn="ctr">
              <a:buNone/>
            </a:pPr>
            <a:r>
              <a:rPr lang="en-GB" sz="2400" dirty="0"/>
              <a:t>Even though Lord Lloyds review of Terrorism Legislation and the Introduction of the Terrorism Act 2000 was supposed to bring terrorism legislation together more legislation was introduced following the 9/11 attacks most notably:</a:t>
            </a:r>
            <a:endParaRPr lang="en-US" sz="2400" dirty="0"/>
          </a:p>
          <a:p>
            <a:pPr lvl="1" algn="ctr"/>
            <a:endParaRPr lang="en-GB" dirty="0"/>
          </a:p>
          <a:p>
            <a:pPr marL="457200" lvl="1" indent="0" algn="ctr">
              <a:buNone/>
            </a:pPr>
            <a:r>
              <a:rPr lang="en-GB" dirty="0"/>
              <a:t>The Anti-Terrorism Crime and Security Act 2001</a:t>
            </a:r>
            <a:endParaRPr lang="en-US" dirty="0"/>
          </a:p>
        </p:txBody>
      </p:sp>
    </p:spTree>
    <p:extLst>
      <p:ext uri="{BB962C8B-B14F-4D97-AF65-F5344CB8AC3E}">
        <p14:creationId xmlns:p14="http://schemas.microsoft.com/office/powerpoint/2010/main" val="3205811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631" name="Rectangle 2663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A4EF5C-0037-9A07-82DA-BB40E4E60417}"/>
              </a:ext>
            </a:extLst>
          </p:cNvPr>
          <p:cNvSpPr>
            <a:spLocks noGrp="1"/>
          </p:cNvSpPr>
          <p:nvPr>
            <p:ph type="title"/>
          </p:nvPr>
        </p:nvSpPr>
        <p:spPr>
          <a:xfrm>
            <a:off x="572493" y="238539"/>
            <a:ext cx="11018520" cy="1434415"/>
          </a:xfrm>
        </p:spPr>
        <p:txBody>
          <a:bodyPr anchor="b">
            <a:normAutofit/>
          </a:bodyPr>
          <a:lstStyle/>
          <a:p>
            <a:r>
              <a:rPr lang="en-GB" altLang="en-US" sz="4600" dirty="0">
                <a:latin typeface="Century Gothic"/>
              </a:rPr>
              <a:t>The Anti - Terrorism Crime and Security Act 2001</a:t>
            </a:r>
            <a:endParaRPr lang="en-GB" sz="4600" dirty="0"/>
          </a:p>
        </p:txBody>
      </p:sp>
      <p:sp>
        <p:nvSpPr>
          <p:cNvPr id="2663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BF1ACE2-297F-1553-08D5-0A893C497DDF}"/>
              </a:ext>
            </a:extLst>
          </p:cNvPr>
          <p:cNvSpPr>
            <a:spLocks noGrp="1"/>
          </p:cNvSpPr>
          <p:nvPr>
            <p:ph idx="1"/>
          </p:nvPr>
        </p:nvSpPr>
        <p:spPr>
          <a:xfrm>
            <a:off x="572493" y="2071316"/>
            <a:ext cx="6713552" cy="4119172"/>
          </a:xfrm>
        </p:spPr>
        <p:txBody>
          <a:bodyPr anchor="t">
            <a:normAutofit/>
          </a:bodyPr>
          <a:lstStyle/>
          <a:p>
            <a:pPr marL="0" indent="0" algn="ctr">
              <a:buNone/>
            </a:pPr>
            <a:r>
              <a:rPr lang="en-GB" dirty="0"/>
              <a:t>This Act permitted the Home Secretary to indefinitely detain without charge or trial foreign nationals suspected of terrorism.</a:t>
            </a:r>
          </a:p>
          <a:p>
            <a:pPr marL="0" indent="0" algn="ctr">
              <a:buNone/>
            </a:pPr>
            <a:endParaRPr lang="en-GB" dirty="0"/>
          </a:p>
          <a:p>
            <a:pPr marL="0" indent="0" algn="ctr">
              <a:buNone/>
            </a:pPr>
            <a:r>
              <a:rPr lang="en-GB" dirty="0"/>
              <a:t>The Tory/Lib Dem Coalition scrapped Control Orders which had been ruled unlawful by the House of Lords and replaced them with Terrorism Prevention and Investigation Measures (TPIM’s) </a:t>
            </a:r>
          </a:p>
        </p:txBody>
      </p:sp>
      <p:pic>
        <p:nvPicPr>
          <p:cNvPr id="26626" name="Picture 2" descr="Anti-terrorism, Crime and Security Act 2001: Amazon.co.uk: The Law Library:  9781987684742: Books">
            <a:extLst>
              <a:ext uri="{FF2B5EF4-FFF2-40B4-BE49-F238E27FC236}">
                <a16:creationId xmlns:a16="http://schemas.microsoft.com/office/drawing/2014/main" id="{AB90F769-DFF8-D710-39E7-D90B46FAF2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87" r="-1" b="24797"/>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7353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655" name="Rectangle 2765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AE18A-2A9A-2AF9-7FA8-DD471BAE5E72}"/>
              </a:ext>
            </a:extLst>
          </p:cNvPr>
          <p:cNvSpPr>
            <a:spLocks noGrp="1"/>
          </p:cNvSpPr>
          <p:nvPr>
            <p:ph type="title"/>
          </p:nvPr>
        </p:nvSpPr>
        <p:spPr>
          <a:xfrm>
            <a:off x="5297762" y="329184"/>
            <a:ext cx="6251110" cy="1783080"/>
          </a:xfrm>
        </p:spPr>
        <p:txBody>
          <a:bodyPr anchor="b">
            <a:normAutofit/>
          </a:bodyPr>
          <a:lstStyle/>
          <a:p>
            <a:r>
              <a:rPr lang="en-GB" altLang="en-US" sz="4600">
                <a:latin typeface="+mn-lt"/>
              </a:rPr>
              <a:t>Terrorism Prevention and Investigation Measures </a:t>
            </a:r>
            <a:endParaRPr lang="en-GB" sz="4600">
              <a:latin typeface="+mn-lt"/>
            </a:endParaRPr>
          </a:p>
        </p:txBody>
      </p:sp>
      <p:pic>
        <p:nvPicPr>
          <p:cNvPr id="27650" name="Picture 2" descr="Handbook of Terrorism Prevention and Preparedness | International Centre  for Counter-Terrorism - ICCT">
            <a:extLst>
              <a:ext uri="{FF2B5EF4-FFF2-40B4-BE49-F238E27FC236}">
                <a16:creationId xmlns:a16="http://schemas.microsoft.com/office/drawing/2014/main" id="{DE7872DF-48C7-9050-684A-235B024994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061"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2765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AD5CD8-1224-F9E5-51C6-CCBF66AD8CCC}"/>
              </a:ext>
            </a:extLst>
          </p:cNvPr>
          <p:cNvSpPr>
            <a:spLocks noGrp="1"/>
          </p:cNvSpPr>
          <p:nvPr>
            <p:ph idx="1"/>
          </p:nvPr>
        </p:nvSpPr>
        <p:spPr>
          <a:xfrm>
            <a:off x="4657345" y="2706624"/>
            <a:ext cx="7534655" cy="3483864"/>
          </a:xfrm>
        </p:spPr>
        <p:txBody>
          <a:bodyPr>
            <a:noAutofit/>
          </a:bodyPr>
          <a:lstStyle/>
          <a:p>
            <a:r>
              <a:rPr lang="en-GB" sz="2000" dirty="0"/>
              <a:t>If you are subject to the TPIM’s you might not be able to:</a:t>
            </a:r>
          </a:p>
          <a:p>
            <a:r>
              <a:rPr lang="en-GB" sz="2000" dirty="0"/>
              <a:t>Leave your house overnight, Go beyond the geographical boundaries decided by the Home Office </a:t>
            </a:r>
          </a:p>
          <a:p>
            <a:r>
              <a:rPr lang="en-GB" sz="2000" dirty="0"/>
              <a:t>Take off your electronic monitoring tag, Talk to or meet with whoever you wanted </a:t>
            </a:r>
            <a:endParaRPr lang="en-US" sz="2000" dirty="0"/>
          </a:p>
          <a:p>
            <a:r>
              <a:rPr lang="en-GB" sz="2000" dirty="0"/>
              <a:t>Have friends or family to your home unless approved by the Home Office, approval which can be removed at any time, Travel overseas</a:t>
            </a:r>
            <a:endParaRPr lang="en-US" sz="2000" dirty="0"/>
          </a:p>
          <a:p>
            <a:r>
              <a:rPr lang="en-GB" sz="2000" dirty="0"/>
              <a:t>Stop the police or staff from the monitoring company entering and searching your home without a warrant </a:t>
            </a:r>
          </a:p>
          <a:p>
            <a:r>
              <a:rPr lang="en-GB" sz="2000" dirty="0"/>
              <a:t>If you did any of these things in breach of the TPIM’s notice you could be put in jail for up to five years. </a:t>
            </a:r>
            <a:endParaRPr lang="en-US" sz="2000" dirty="0"/>
          </a:p>
        </p:txBody>
      </p:sp>
    </p:spTree>
    <p:extLst>
      <p:ext uri="{BB962C8B-B14F-4D97-AF65-F5344CB8AC3E}">
        <p14:creationId xmlns:p14="http://schemas.microsoft.com/office/powerpoint/2010/main" val="15718272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79" name="Rectangle 2867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1" name="Rectangle 28680">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A7DD5-83B5-FD95-7049-71CD2538A7FE}"/>
              </a:ext>
            </a:extLst>
          </p:cNvPr>
          <p:cNvSpPr>
            <a:spLocks noGrp="1"/>
          </p:cNvSpPr>
          <p:nvPr>
            <p:ph type="title"/>
          </p:nvPr>
        </p:nvSpPr>
        <p:spPr>
          <a:xfrm>
            <a:off x="1137033" y="670559"/>
            <a:ext cx="4683321" cy="2148841"/>
          </a:xfrm>
        </p:spPr>
        <p:txBody>
          <a:bodyPr anchor="t">
            <a:normAutofit/>
          </a:bodyPr>
          <a:lstStyle/>
          <a:p>
            <a:r>
              <a:rPr lang="en-GB">
                <a:latin typeface="Calibri" panose="020F0502020204030204" pitchFamily="34" charset="0"/>
                <a:cs typeface="Calibri" panose="020F0502020204030204" pitchFamily="34" charset="0"/>
              </a:rPr>
              <a:t>Investigatory Powers Act 2016</a:t>
            </a:r>
          </a:p>
        </p:txBody>
      </p:sp>
      <p:pic>
        <p:nvPicPr>
          <p:cNvPr id="28674" name="Picture 2" descr="The UK Investigatory Powers Act 2016">
            <a:extLst>
              <a:ext uri="{FF2B5EF4-FFF2-40B4-BE49-F238E27FC236}">
                <a16:creationId xmlns:a16="http://schemas.microsoft.com/office/drawing/2014/main" id="{AC95AFFC-A264-65B5-F2A4-64E8F5E50DF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67" r="6029" b="1"/>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3FD92A9-C82F-44DC-923F-1BDE678F554C}"/>
              </a:ext>
            </a:extLst>
          </p:cNvPr>
          <p:cNvSpPr>
            <a:spLocks noGrp="1"/>
          </p:cNvSpPr>
          <p:nvPr>
            <p:ph idx="1"/>
          </p:nvPr>
        </p:nvSpPr>
        <p:spPr>
          <a:xfrm>
            <a:off x="6797004" y="670559"/>
            <a:ext cx="4555782" cy="5445076"/>
          </a:xfrm>
        </p:spPr>
        <p:txBody>
          <a:bodyPr anchor="t">
            <a:normAutofit/>
          </a:bodyPr>
          <a:lstStyle/>
          <a:p>
            <a:pPr algn="ctr"/>
            <a:r>
              <a:rPr lang="en-GB" dirty="0"/>
              <a:t>The so called 'Snoopers Charter' which allows the authorities 'hack' thousands of devices </a:t>
            </a:r>
            <a:r>
              <a:rPr lang="en-GB" dirty="0" err="1"/>
              <a:t>en</a:t>
            </a:r>
            <a:r>
              <a:rPr lang="en-GB" dirty="0"/>
              <a:t> masse, </a:t>
            </a:r>
          </a:p>
          <a:p>
            <a:pPr algn="ctr"/>
            <a:r>
              <a:rPr lang="en-GB" dirty="0"/>
              <a:t>Requires internet providers to collect browsing histories and make them available to public bodies, </a:t>
            </a:r>
          </a:p>
          <a:p>
            <a:pPr algn="ctr"/>
            <a:r>
              <a:rPr lang="en-GB" dirty="0"/>
              <a:t>Permits the mass collection of data . </a:t>
            </a:r>
          </a:p>
          <a:p>
            <a:pPr algn="ctr"/>
            <a:endParaRPr lang="en-GB" dirty="0"/>
          </a:p>
          <a:p>
            <a:pPr marL="0" indent="0" algn="ctr">
              <a:buNone/>
            </a:pPr>
            <a:r>
              <a:rPr lang="en-GB" dirty="0"/>
              <a:t>Liberty (2019)</a:t>
            </a:r>
          </a:p>
        </p:txBody>
      </p:sp>
    </p:spTree>
    <p:extLst>
      <p:ext uri="{BB962C8B-B14F-4D97-AF65-F5344CB8AC3E}">
        <p14:creationId xmlns:p14="http://schemas.microsoft.com/office/powerpoint/2010/main" val="5533013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707" name="Rectangle 2970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0082CA-3407-A883-BB67-DF7B18FA4D39}"/>
              </a:ext>
            </a:extLst>
          </p:cNvPr>
          <p:cNvSpPr>
            <a:spLocks noGrp="1"/>
          </p:cNvSpPr>
          <p:nvPr>
            <p:ph type="title"/>
          </p:nvPr>
        </p:nvSpPr>
        <p:spPr>
          <a:xfrm>
            <a:off x="630936" y="640080"/>
            <a:ext cx="4818888" cy="1481328"/>
          </a:xfrm>
        </p:spPr>
        <p:txBody>
          <a:bodyPr anchor="b">
            <a:normAutofit/>
          </a:bodyPr>
          <a:lstStyle/>
          <a:p>
            <a:r>
              <a:rPr lang="en-GB" sz="4600" dirty="0"/>
              <a:t>Policing Terrorism – UK Statistics </a:t>
            </a:r>
          </a:p>
        </p:txBody>
      </p:sp>
      <p:sp>
        <p:nvSpPr>
          <p:cNvPr id="29708"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05AA3ED-CE33-2B9C-D843-9C24C095C53B}"/>
              </a:ext>
            </a:extLst>
          </p:cNvPr>
          <p:cNvSpPr>
            <a:spLocks noGrp="1"/>
          </p:cNvSpPr>
          <p:nvPr>
            <p:ph idx="1"/>
          </p:nvPr>
        </p:nvSpPr>
        <p:spPr>
          <a:xfrm>
            <a:off x="630936" y="2660904"/>
            <a:ext cx="4818888" cy="3725672"/>
          </a:xfrm>
        </p:spPr>
        <p:txBody>
          <a:bodyPr anchor="t">
            <a:normAutofit/>
          </a:bodyPr>
          <a:lstStyle/>
          <a:p>
            <a:r>
              <a:rPr lang="en-GB" dirty="0"/>
              <a:t>Since June 2002 865 people convicted on terrorism related charges</a:t>
            </a:r>
          </a:p>
          <a:p>
            <a:r>
              <a:rPr lang="en-GB" dirty="0"/>
              <a:t>Over 70 people murdered including three police officers</a:t>
            </a:r>
          </a:p>
          <a:p>
            <a:r>
              <a:rPr lang="en-GB" dirty="0"/>
              <a:t>Innocent member of public mistakenly shot</a:t>
            </a:r>
          </a:p>
        </p:txBody>
      </p:sp>
      <p:pic>
        <p:nvPicPr>
          <p:cNvPr id="29698" name="Picture 2" descr="Terrorism in the United Kingdom - Wikipedia">
            <a:extLst>
              <a:ext uri="{FF2B5EF4-FFF2-40B4-BE49-F238E27FC236}">
                <a16:creationId xmlns:a16="http://schemas.microsoft.com/office/drawing/2014/main" id="{F25FCC2E-D440-BB3E-ADD4-C81F187092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9048" y="1154430"/>
            <a:ext cx="5458968" cy="4549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3691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27" name="Rectangle 30726">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C37C00-7937-9591-2ADF-C5AB30630B4D}"/>
              </a:ext>
            </a:extLst>
          </p:cNvPr>
          <p:cNvSpPr>
            <a:spLocks noGrp="1"/>
          </p:cNvSpPr>
          <p:nvPr>
            <p:ph type="title"/>
          </p:nvPr>
        </p:nvSpPr>
        <p:spPr>
          <a:xfrm>
            <a:off x="5297762" y="329184"/>
            <a:ext cx="6251110" cy="1783080"/>
          </a:xfrm>
        </p:spPr>
        <p:txBody>
          <a:bodyPr anchor="b">
            <a:normAutofit/>
          </a:bodyPr>
          <a:lstStyle/>
          <a:p>
            <a:r>
              <a:rPr lang="en-GB" sz="5400" dirty="0"/>
              <a:t>The Future? </a:t>
            </a:r>
          </a:p>
        </p:txBody>
      </p:sp>
      <p:pic>
        <p:nvPicPr>
          <p:cNvPr id="30722" name="Picture 2" descr="UK terrorism threat level raised to 'severe' - Shield Security">
            <a:extLst>
              <a:ext uri="{FF2B5EF4-FFF2-40B4-BE49-F238E27FC236}">
                <a16:creationId xmlns:a16="http://schemas.microsoft.com/office/drawing/2014/main" id="{8A6CD9B2-4076-A4B4-498F-DA731C487FF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061"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0729"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341DDC2-9ECA-6EC9-7E6C-532C6B85AF19}"/>
              </a:ext>
            </a:extLst>
          </p:cNvPr>
          <p:cNvSpPr>
            <a:spLocks noGrp="1"/>
          </p:cNvSpPr>
          <p:nvPr>
            <p:ph idx="1"/>
          </p:nvPr>
        </p:nvSpPr>
        <p:spPr>
          <a:xfrm>
            <a:off x="5297762" y="2706624"/>
            <a:ext cx="6251110" cy="3483864"/>
          </a:xfrm>
        </p:spPr>
        <p:txBody>
          <a:bodyPr>
            <a:normAutofit/>
          </a:bodyPr>
          <a:lstStyle/>
          <a:p>
            <a:r>
              <a:rPr lang="en-GB" sz="1900"/>
              <a:t>Learn to live with some aspects and incidents of terrorism</a:t>
            </a:r>
          </a:p>
          <a:p>
            <a:r>
              <a:rPr lang="en-GB" sz="1900"/>
              <a:t>Address the underlying causes</a:t>
            </a:r>
          </a:p>
          <a:p>
            <a:r>
              <a:rPr lang="en-GB" sz="1900"/>
              <a:t>Avoid over militarisation</a:t>
            </a:r>
          </a:p>
          <a:p>
            <a:r>
              <a:rPr lang="en-GB" sz="1900"/>
              <a:t>Follow Rule of Law</a:t>
            </a:r>
          </a:p>
          <a:p>
            <a:r>
              <a:rPr lang="en-GB" sz="1900"/>
              <a:t>Recognise central role of intelligence</a:t>
            </a:r>
          </a:p>
          <a:p>
            <a:r>
              <a:rPr lang="en-GB" sz="1900"/>
              <a:t>Coordinate all erasures e.g. finance, technology, forensic</a:t>
            </a:r>
          </a:p>
          <a:p>
            <a:r>
              <a:rPr lang="en-GB" sz="1900"/>
              <a:t>Counter narrative against terrorist to undermine credibility</a:t>
            </a:r>
          </a:p>
          <a:p>
            <a:pPr marL="0" indent="0">
              <a:buNone/>
            </a:pPr>
            <a:endParaRPr lang="en-GB" sz="1900"/>
          </a:p>
          <a:p>
            <a:pPr marL="0" indent="0">
              <a:buNone/>
            </a:pPr>
            <a:r>
              <a:rPr lang="en-GB" sz="1900"/>
              <a:t>English (2009)</a:t>
            </a:r>
          </a:p>
        </p:txBody>
      </p:sp>
    </p:spTree>
    <p:extLst>
      <p:ext uri="{BB962C8B-B14F-4D97-AF65-F5344CB8AC3E}">
        <p14:creationId xmlns:p14="http://schemas.microsoft.com/office/powerpoint/2010/main" val="11484987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7" name="Rectangle 16">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0" name="Rectangle 19">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1">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864456-7EE3-54F5-005F-5779FA75840D}"/>
              </a:ext>
            </a:extLst>
          </p:cNvPr>
          <p:cNvSpPr>
            <a:spLocks noGrp="1"/>
          </p:cNvSpPr>
          <p:nvPr>
            <p:ph type="title"/>
          </p:nvPr>
        </p:nvSpPr>
        <p:spPr>
          <a:xfrm>
            <a:off x="1153618" y="1239927"/>
            <a:ext cx="4008586" cy="4680583"/>
          </a:xfrm>
        </p:spPr>
        <p:txBody>
          <a:bodyPr anchor="ctr">
            <a:normAutofit/>
          </a:bodyPr>
          <a:lstStyle/>
          <a:p>
            <a:r>
              <a:rPr lang="en-GB" sz="5200" dirty="0"/>
              <a:t>References</a:t>
            </a:r>
          </a:p>
        </p:txBody>
      </p:sp>
      <p:sp>
        <p:nvSpPr>
          <p:cNvPr id="9" name="Content Placeholder 8">
            <a:extLst>
              <a:ext uri="{FF2B5EF4-FFF2-40B4-BE49-F238E27FC236}">
                <a16:creationId xmlns:a16="http://schemas.microsoft.com/office/drawing/2014/main" id="{D8635DEE-DBBC-FCC4-80C7-545360AC337E}"/>
              </a:ext>
            </a:extLst>
          </p:cNvPr>
          <p:cNvSpPr>
            <a:spLocks noGrp="1"/>
          </p:cNvSpPr>
          <p:nvPr>
            <p:ph idx="1"/>
          </p:nvPr>
        </p:nvSpPr>
        <p:spPr>
          <a:xfrm>
            <a:off x="4717473" y="937491"/>
            <a:ext cx="6546274" cy="5288742"/>
          </a:xfrm>
        </p:spPr>
        <p:txBody>
          <a:bodyPr anchor="ctr">
            <a:normAutofit fontScale="92500" lnSpcReduction="20000"/>
          </a:bodyPr>
          <a:lstStyle/>
          <a:p>
            <a:r>
              <a:rPr lang="en-GB" sz="1600" dirty="0">
                <a:hlinkClick r:id="rId2"/>
              </a:rPr>
              <a:t>https://www.bbc.co.uk/news/uk-england-birmingham-54573551</a:t>
            </a:r>
            <a:endParaRPr lang="en-GB" sz="1600" dirty="0"/>
          </a:p>
          <a:p>
            <a:r>
              <a:rPr lang="en-GB" sz="1600" dirty="0">
                <a:hlinkClick r:id="rId3"/>
              </a:rPr>
              <a:t>https://terrorismlegislationreviewer.independent.gov.uk/wp-content/uploads/2014/07/2014-Public-Law-403-20.pdf</a:t>
            </a:r>
            <a:endParaRPr lang="en-GB" sz="1600" dirty="0"/>
          </a:p>
          <a:p>
            <a:r>
              <a:rPr lang="en-GB" sz="1600" dirty="0">
                <a:hlinkClick r:id="rId4"/>
              </a:rPr>
              <a:t>https://www.equalityhumanrights.com/en/human-rights/human-rights-act</a:t>
            </a:r>
            <a:endParaRPr lang="en-GB" sz="1600" dirty="0"/>
          </a:p>
          <a:p>
            <a:r>
              <a:rPr lang="en-GB" sz="1600" b="0" i="0" dirty="0">
                <a:effectLst/>
                <a:latin typeface="Source Sans Pro" panose="020B0503030403020204" pitchFamily="34" charset="0"/>
              </a:rPr>
              <a:t>Wilkinson, P. (2011). </a:t>
            </a:r>
            <a:r>
              <a:rPr lang="en-GB" sz="1600" b="0" i="1" dirty="0">
                <a:effectLst/>
                <a:latin typeface="Source Sans Pro" panose="020B0503030403020204" pitchFamily="34" charset="0"/>
              </a:rPr>
              <a:t>Terrorism versus democracy : the liberal state response</a:t>
            </a:r>
            <a:r>
              <a:rPr lang="en-GB" sz="1600" b="0" i="0" dirty="0">
                <a:effectLst/>
                <a:latin typeface="Source Sans Pro" panose="020B0503030403020204" pitchFamily="34" charset="0"/>
              </a:rPr>
              <a:t> (3rd ed.). Routledge.</a:t>
            </a:r>
          </a:p>
          <a:p>
            <a:r>
              <a:rPr lang="en-GB" sz="1600" dirty="0"/>
              <a:t>https://www.ohchr.org/documents/publications/factsheet32en.pdf</a:t>
            </a:r>
          </a:p>
          <a:p>
            <a:r>
              <a:rPr lang="en-GB" altLang="en-US" sz="1600" dirty="0">
                <a:hlinkClick r:id="rId5"/>
              </a:rPr>
              <a:t>http://www.liberty-human-rights.org.uk/human-rights/terrorism/control-orders/index.php</a:t>
            </a:r>
            <a:r>
              <a:rPr lang="en-GB" altLang="en-US" sz="1600" dirty="0"/>
              <a:t> </a:t>
            </a:r>
          </a:p>
          <a:p>
            <a:r>
              <a:rPr lang="en-GB" altLang="en-US" sz="1600" dirty="0">
                <a:hlinkClick r:id="rId6"/>
              </a:rPr>
              <a:t>http://www.guardian.co.uk/uk/2011/may/23/counter-terror-stop-search-minorities</a:t>
            </a:r>
            <a:r>
              <a:rPr lang="en-GB" altLang="en-US" sz="1600" dirty="0"/>
              <a:t> </a:t>
            </a:r>
          </a:p>
          <a:p>
            <a:r>
              <a:rPr lang="en-GB" altLang="en-US" sz="1600" dirty="0">
                <a:hlinkClick r:id="rId7"/>
              </a:rPr>
              <a:t>http://www.guardian.co.uk/commentisfree/libertycentral/2009/jan/22/explainer-terrorism-legislation</a:t>
            </a:r>
            <a:r>
              <a:rPr lang="en-GB" altLang="en-US" sz="1600" dirty="0"/>
              <a:t> </a:t>
            </a:r>
          </a:p>
          <a:p>
            <a:r>
              <a:rPr lang="en-GB" altLang="en-US" sz="1600" dirty="0">
                <a:hlinkClick r:id="rId8"/>
              </a:rPr>
              <a:t>http://www.independent.co.uk/news/uk/home-news/photographers-snap-over-use-of-section-44-by-police-officers-1833839.html</a:t>
            </a:r>
            <a:r>
              <a:rPr lang="en-GB" altLang="en-US" sz="1600" dirty="0"/>
              <a:t> </a:t>
            </a:r>
          </a:p>
          <a:p>
            <a:r>
              <a:rPr lang="en-GB" altLang="en-US" sz="1600" dirty="0">
                <a:hlinkClick r:id="rId9"/>
              </a:rPr>
              <a:t>http://www.homeoffice.gov.uk/publications/counter-terrorism/terrorism-act-remedial-order/</a:t>
            </a:r>
            <a:r>
              <a:rPr lang="en-GB" altLang="en-US" sz="1600" dirty="0"/>
              <a:t> </a:t>
            </a:r>
          </a:p>
          <a:p>
            <a:r>
              <a:rPr lang="en-GB" altLang="en-US" sz="1600" dirty="0">
                <a:hlinkClick r:id="rId10"/>
              </a:rPr>
              <a:t>https://www.ons.gov.uk/aboutus/transparencyandgovernance/freedomofinformationfoi/muslimpopulationintheuk</a:t>
            </a:r>
            <a:endParaRPr lang="en-GB" altLang="en-US" sz="1600" dirty="0"/>
          </a:p>
          <a:p>
            <a:r>
              <a:rPr lang="en-GB" altLang="en-US" sz="1600" dirty="0"/>
              <a:t>https://www.gov.uk/government/statistics/operation-of-police-powers-under-the-terrorism-act-2000-quarterly-update-to-june-2021</a:t>
            </a:r>
          </a:p>
        </p:txBody>
      </p:sp>
    </p:spTree>
    <p:extLst>
      <p:ext uri="{BB962C8B-B14F-4D97-AF65-F5344CB8AC3E}">
        <p14:creationId xmlns:p14="http://schemas.microsoft.com/office/powerpoint/2010/main" val="16423871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2180E7-37D2-B36C-8116-D05CF2444CE0}"/>
              </a:ext>
            </a:extLst>
          </p:cNvPr>
          <p:cNvSpPr>
            <a:spLocks noGrp="1"/>
          </p:cNvSpPr>
          <p:nvPr>
            <p:ph type="title"/>
          </p:nvPr>
        </p:nvSpPr>
        <p:spPr>
          <a:xfrm>
            <a:off x="793662" y="386930"/>
            <a:ext cx="10066122" cy="1298448"/>
          </a:xfrm>
        </p:spPr>
        <p:txBody>
          <a:bodyPr anchor="b">
            <a:normAutofit/>
          </a:bodyPr>
          <a:lstStyle/>
          <a:p>
            <a:r>
              <a:rPr lang="en-GB" sz="4800"/>
              <a:t>Week 4 Complete!</a:t>
            </a:r>
          </a:p>
        </p:txBody>
      </p:sp>
      <p:sp>
        <p:nvSpPr>
          <p:cNvPr id="1033" name="Rectangle 103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95214D-F1B5-F132-8F22-786DD210239F}"/>
              </a:ext>
            </a:extLst>
          </p:cNvPr>
          <p:cNvSpPr>
            <a:spLocks noGrp="1"/>
          </p:cNvSpPr>
          <p:nvPr>
            <p:ph idx="1"/>
          </p:nvPr>
        </p:nvSpPr>
        <p:spPr>
          <a:xfrm>
            <a:off x="793661" y="2599509"/>
            <a:ext cx="4530898" cy="3639450"/>
          </a:xfrm>
        </p:spPr>
        <p:txBody>
          <a:bodyPr anchor="ctr">
            <a:normAutofit/>
          </a:bodyPr>
          <a:lstStyle/>
          <a:p>
            <a:r>
              <a:rPr lang="en-GB" sz="2000"/>
              <a:t>Thank you for listening!</a:t>
            </a:r>
          </a:p>
          <a:p>
            <a:endParaRPr lang="en-GB" sz="2000"/>
          </a:p>
          <a:p>
            <a:r>
              <a:rPr lang="en-GB" sz="2000"/>
              <a:t>See you all next week!</a:t>
            </a:r>
          </a:p>
        </p:txBody>
      </p:sp>
      <p:pic>
        <p:nvPicPr>
          <p:cNvPr id="1026" name="Picture 2" descr="In which I have a little fun and count down my top 10 moments from The  Simpsons. | ResetEra">
            <a:extLst>
              <a:ext uri="{FF2B5EF4-FFF2-40B4-BE49-F238E27FC236}">
                <a16:creationId xmlns:a16="http://schemas.microsoft.com/office/drawing/2014/main" id="{BC563C82-EE4C-36F5-0472-E09F7383423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10508" y="2484255"/>
            <a:ext cx="4952325" cy="3714244"/>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21840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TotalTime>
  <Words>11767</Words>
  <Application>Microsoft Macintosh PowerPoint</Application>
  <PresentationFormat>Widescreen</PresentationFormat>
  <Paragraphs>595</Paragraphs>
  <Slides>54</Slides>
  <Notes>50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Arial</vt:lpstr>
      <vt:lpstr>Calibri</vt:lpstr>
      <vt:lpstr>Calibri Light</vt:lpstr>
      <vt:lpstr>Century Gothic</vt:lpstr>
      <vt:lpstr>open_sans</vt:lpstr>
      <vt:lpstr>Roboto</vt:lpstr>
      <vt:lpstr>Söhne</vt:lpstr>
      <vt:lpstr>Source Sans Pro</vt:lpstr>
      <vt:lpstr>Wingdings 2</vt:lpstr>
      <vt:lpstr>Office Theme</vt:lpstr>
      <vt:lpstr>Terrorism and Cybercrime</vt:lpstr>
      <vt:lpstr>The Dilemma</vt:lpstr>
      <vt:lpstr>Historical Context – England 1939</vt:lpstr>
      <vt:lpstr>Historical Context</vt:lpstr>
      <vt:lpstr>Counter Terrorism (CT) Offences</vt:lpstr>
      <vt:lpstr>Powers of these Acts</vt:lpstr>
      <vt:lpstr>Human Rights Act 1998</vt:lpstr>
      <vt:lpstr>Wilkinson (2007) </vt:lpstr>
      <vt:lpstr>Northern Ireland- Discrimination</vt:lpstr>
      <vt:lpstr>Northern Ireland Civil Rights</vt:lpstr>
      <vt:lpstr>Overreaction   A Recruitment Tool</vt:lpstr>
      <vt:lpstr>Think back to Wilkinson</vt:lpstr>
      <vt:lpstr>Community Effects </vt:lpstr>
      <vt:lpstr>The Troubles</vt:lpstr>
      <vt:lpstr> The UK’s CT Network</vt:lpstr>
      <vt:lpstr>Scotland Yards Anti Terrorist Branch (SO13)</vt:lpstr>
      <vt:lpstr>Scotland Yard Anti-Terrorist Branch</vt:lpstr>
      <vt:lpstr>PIRA on the Back-Foot!</vt:lpstr>
      <vt:lpstr>MI5 and Crime</vt:lpstr>
      <vt:lpstr>The Contemporary Wave of Islamism</vt:lpstr>
      <vt:lpstr>Birth of Al Qaeda</vt:lpstr>
      <vt:lpstr>11th September 2001</vt:lpstr>
      <vt:lpstr>THE CHANGING THREAT</vt:lpstr>
      <vt:lpstr>Irish Republican Terrorism</vt:lpstr>
      <vt:lpstr>Change of Intelligence Function</vt:lpstr>
      <vt:lpstr>International Terrorism</vt:lpstr>
      <vt:lpstr>11th September 2001</vt:lpstr>
      <vt:lpstr>The Threat to the UK</vt:lpstr>
      <vt:lpstr>CTU's and CTIU's</vt:lpstr>
      <vt:lpstr>Policing Terrorism  Government Responses </vt:lpstr>
      <vt:lpstr>Muslims in Britain today</vt:lpstr>
      <vt:lpstr>But who are the Terrorists?</vt:lpstr>
      <vt:lpstr>But who are the Terrorists?</vt:lpstr>
      <vt:lpstr>Who are the Terrorists?</vt:lpstr>
      <vt:lpstr>UK Govt Responses to Terrorism</vt:lpstr>
      <vt:lpstr>Muslims in Britain Today:  The new Suspect Community?</vt:lpstr>
      <vt:lpstr>Muslims in Britain Today:  The new Suspect Community?</vt:lpstr>
      <vt:lpstr>Remember Wilkinson</vt:lpstr>
      <vt:lpstr>Terrorism Legislation</vt:lpstr>
      <vt:lpstr>Why Do we need Terrorism Legislation?</vt:lpstr>
      <vt:lpstr>Why Do the Police need Powers?</vt:lpstr>
      <vt:lpstr>The Terrorism Act 2000</vt:lpstr>
      <vt:lpstr>Terrorism Act 2000: Problems with Police Powers</vt:lpstr>
      <vt:lpstr>Stop and Search</vt:lpstr>
      <vt:lpstr>Stop and Search</vt:lpstr>
      <vt:lpstr>Stop and Search at Ports </vt:lpstr>
      <vt:lpstr>Additional Legislation</vt:lpstr>
      <vt:lpstr>The Anti - Terrorism Crime and Security Act 2001</vt:lpstr>
      <vt:lpstr>Terrorism Prevention and Investigation Measures </vt:lpstr>
      <vt:lpstr>Investigatory Powers Act 2016</vt:lpstr>
      <vt:lpstr>Policing Terrorism – UK Statistics </vt:lpstr>
      <vt:lpstr>The Future? </vt:lpstr>
      <vt:lpstr>References</vt:lpstr>
      <vt:lpstr>Week 4 Complete!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Terrorism and Cybercrime</dc:title>
  <dc:creator>Luke Roach</dc:creator>
  <cp:lastModifiedBy>Sarah Jones (IMH)</cp:lastModifiedBy>
  <cp:revision>28</cp:revision>
  <dcterms:created xsi:type="dcterms:W3CDTF">2022-10-26T10:37:33Z</dcterms:created>
  <dcterms:modified xsi:type="dcterms:W3CDTF">2023-10-19T11:26:25Z</dcterms:modified>
</cp:coreProperties>
</file>