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66" r:id="rId2"/>
    <p:sldId id="276" r:id="rId3"/>
    <p:sldId id="257" r:id="rId4"/>
    <p:sldId id="258" r:id="rId5"/>
    <p:sldId id="259" r:id="rId6"/>
    <p:sldId id="260" r:id="rId7"/>
    <p:sldId id="267" r:id="rId8"/>
    <p:sldId id="269" r:id="rId9"/>
    <p:sldId id="271" r:id="rId10"/>
    <p:sldId id="272" r:id="rId11"/>
    <p:sldId id="273" r:id="rId12"/>
    <p:sldId id="274" r:id="rId13"/>
    <p:sldId id="275" r:id="rId14"/>
    <p:sldId id="261" r:id="rId15"/>
    <p:sldId id="262" r:id="rId16"/>
    <p:sldId id="264" r:id="rId17"/>
    <p:sldId id="277" r:id="rId18"/>
    <p:sldId id="268"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383" autoAdjust="0"/>
  </p:normalViewPr>
  <p:slideViewPr>
    <p:cSldViewPr snapToGrid="0">
      <p:cViewPr varScale="1">
        <p:scale>
          <a:sx n="62" d="100"/>
          <a:sy n="62" d="100"/>
        </p:scale>
        <p:origin x="76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6543AAB2-36A1-9C5E-2933-88E9B499B365}"/>
    <pc:docChg chg="modSld">
      <pc:chgData name="Kelly Andrews" userId="S::k.andrews@uwtsd.ac.uk::27b33446-ea2e-4a81-9117-53d618272837" providerId="AD" clId="Web-{6543AAB2-36A1-9C5E-2933-88E9B499B365}" dt="2024-02-12T13:17:08.962" v="0" actId="1076"/>
      <pc:docMkLst>
        <pc:docMk/>
      </pc:docMkLst>
      <pc:sldChg chg="modSp">
        <pc:chgData name="Kelly Andrews" userId="S::k.andrews@uwtsd.ac.uk::27b33446-ea2e-4a81-9117-53d618272837" providerId="AD" clId="Web-{6543AAB2-36A1-9C5E-2933-88E9B499B365}" dt="2024-02-12T13:17:08.962" v="0" actId="1076"/>
        <pc:sldMkLst>
          <pc:docMk/>
          <pc:sldMk cId="1458644103" sldId="273"/>
        </pc:sldMkLst>
        <pc:graphicFrameChg chg="mod">
          <ac:chgData name="Kelly Andrews" userId="S::k.andrews@uwtsd.ac.uk::27b33446-ea2e-4a81-9117-53d618272837" providerId="AD" clId="Web-{6543AAB2-36A1-9C5E-2933-88E9B499B365}" dt="2024-02-12T13:17:08.962" v="0" actId="1076"/>
          <ac:graphicFrameMkLst>
            <pc:docMk/>
            <pc:sldMk cId="1458644103" sldId="273"/>
            <ac:graphicFrameMk id="5" creationId="{F4330549-BA3C-6DD3-89AA-24078D8857A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2E3D0-0DF8-4AE6-80C2-A3DB5837165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18DC56B-B084-4831-87F5-9631C2684B26}">
      <dgm:prSet/>
      <dgm:spPr/>
      <dgm:t>
        <a:bodyPr/>
        <a:lstStyle/>
        <a:p>
          <a:r>
            <a:rPr lang="en-GB"/>
            <a:t>A person (A) commits an offence if:</a:t>
          </a:r>
          <a:endParaRPr lang="en-US"/>
        </a:p>
      </dgm:t>
    </dgm:pt>
    <dgm:pt modelId="{A92E3894-2BD8-44E3-BBDB-FA086A9D8FDA}" type="parTrans" cxnId="{0BA49606-E1A2-418F-BADA-FB415A557CF5}">
      <dgm:prSet/>
      <dgm:spPr/>
      <dgm:t>
        <a:bodyPr/>
        <a:lstStyle/>
        <a:p>
          <a:endParaRPr lang="en-US"/>
        </a:p>
      </dgm:t>
    </dgm:pt>
    <dgm:pt modelId="{18B80380-60CD-4255-83F7-D89497D7BE76}" type="sibTrans" cxnId="{0BA49606-E1A2-418F-BADA-FB415A557CF5}">
      <dgm:prSet/>
      <dgm:spPr/>
      <dgm:t>
        <a:bodyPr/>
        <a:lstStyle/>
        <a:p>
          <a:endParaRPr lang="en-US"/>
        </a:p>
      </dgm:t>
    </dgm:pt>
    <dgm:pt modelId="{FCF95388-100F-4DE6-BDB5-67F490673A8E}">
      <dgm:prSet/>
      <dgm:spPr/>
      <dgm:t>
        <a:bodyPr/>
        <a:lstStyle/>
        <a:p>
          <a:r>
            <a:rPr lang="en-GB"/>
            <a:t>repeatedly or continuously engages in behaviour towards another person (B) that is coercive or controlling and</a:t>
          </a:r>
          <a:endParaRPr lang="en-US"/>
        </a:p>
      </dgm:t>
    </dgm:pt>
    <dgm:pt modelId="{F37E6888-1AB4-4ABB-BBA0-E847622770A6}" type="parTrans" cxnId="{7B0B27BB-3987-4E43-BD31-64E07B505813}">
      <dgm:prSet/>
      <dgm:spPr/>
      <dgm:t>
        <a:bodyPr/>
        <a:lstStyle/>
        <a:p>
          <a:endParaRPr lang="en-US"/>
        </a:p>
      </dgm:t>
    </dgm:pt>
    <dgm:pt modelId="{01CFB41D-3181-4825-AB67-629417B36D43}" type="sibTrans" cxnId="{7B0B27BB-3987-4E43-BD31-64E07B505813}">
      <dgm:prSet/>
      <dgm:spPr/>
      <dgm:t>
        <a:bodyPr/>
        <a:lstStyle/>
        <a:p>
          <a:endParaRPr lang="en-US"/>
        </a:p>
      </dgm:t>
    </dgm:pt>
    <dgm:pt modelId="{EB104C0F-195B-4D74-A723-311E2BAE2649}">
      <dgm:prSet/>
      <dgm:spPr/>
      <dgm:t>
        <a:bodyPr/>
        <a:lstStyle/>
        <a:p>
          <a:r>
            <a:rPr lang="en-GB"/>
            <a:t>At the time of the behaviour, (A) and (B) are personally connected, </a:t>
          </a:r>
          <a:endParaRPr lang="en-US"/>
        </a:p>
      </dgm:t>
    </dgm:pt>
    <dgm:pt modelId="{AF98ED39-C4EB-48F8-9FC3-3A165EE5F8B5}" type="parTrans" cxnId="{440DFA36-0B49-4816-9BDB-356FA671AB98}">
      <dgm:prSet/>
      <dgm:spPr/>
      <dgm:t>
        <a:bodyPr/>
        <a:lstStyle/>
        <a:p>
          <a:endParaRPr lang="en-US"/>
        </a:p>
      </dgm:t>
    </dgm:pt>
    <dgm:pt modelId="{38A6646C-C6F6-4614-BA7D-69AEEF0A2279}" type="sibTrans" cxnId="{440DFA36-0B49-4816-9BDB-356FA671AB98}">
      <dgm:prSet/>
      <dgm:spPr/>
      <dgm:t>
        <a:bodyPr/>
        <a:lstStyle/>
        <a:p>
          <a:endParaRPr lang="en-US"/>
        </a:p>
      </dgm:t>
    </dgm:pt>
    <dgm:pt modelId="{FB03E9C8-2CC4-4D31-B4D7-89F3CA6DE67E}">
      <dgm:prSet/>
      <dgm:spPr/>
      <dgm:t>
        <a:bodyPr/>
        <a:lstStyle/>
        <a:p>
          <a:r>
            <a:rPr lang="en-GB"/>
            <a:t>The behaviour has a serious effect on (B), and </a:t>
          </a:r>
          <a:endParaRPr lang="en-US"/>
        </a:p>
      </dgm:t>
    </dgm:pt>
    <dgm:pt modelId="{ED240CCA-416E-434E-A31B-AE7848C912F5}" type="parTrans" cxnId="{F6CA0F31-9942-4807-8A1E-33A3BCC78B14}">
      <dgm:prSet/>
      <dgm:spPr/>
      <dgm:t>
        <a:bodyPr/>
        <a:lstStyle/>
        <a:p>
          <a:endParaRPr lang="en-US"/>
        </a:p>
      </dgm:t>
    </dgm:pt>
    <dgm:pt modelId="{31FFFF7D-079F-4329-BF90-C311B4A73B81}" type="sibTrans" cxnId="{F6CA0F31-9942-4807-8A1E-33A3BCC78B14}">
      <dgm:prSet/>
      <dgm:spPr/>
      <dgm:t>
        <a:bodyPr/>
        <a:lstStyle/>
        <a:p>
          <a:endParaRPr lang="en-US"/>
        </a:p>
      </dgm:t>
    </dgm:pt>
    <dgm:pt modelId="{59AE8AF9-6890-4B10-A7B2-906C78E987B1}">
      <dgm:prSet/>
      <dgm:spPr/>
      <dgm:t>
        <a:bodyPr/>
        <a:lstStyle/>
        <a:p>
          <a:r>
            <a:rPr lang="en-GB"/>
            <a:t>(A) knows or ought to know that the behaviour will have a serious effect on (B</a:t>
          </a:r>
          <a:endParaRPr lang="en-US"/>
        </a:p>
      </dgm:t>
    </dgm:pt>
    <dgm:pt modelId="{EA88348A-278D-400F-9059-A7A74EE75A49}" type="parTrans" cxnId="{9A509FA3-5629-41DE-B27C-E81C8D828528}">
      <dgm:prSet/>
      <dgm:spPr/>
      <dgm:t>
        <a:bodyPr/>
        <a:lstStyle/>
        <a:p>
          <a:endParaRPr lang="en-US"/>
        </a:p>
      </dgm:t>
    </dgm:pt>
    <dgm:pt modelId="{96E36308-76F7-4656-B69E-854181FF666D}" type="sibTrans" cxnId="{9A509FA3-5629-41DE-B27C-E81C8D828528}">
      <dgm:prSet/>
      <dgm:spPr/>
      <dgm:t>
        <a:bodyPr/>
        <a:lstStyle/>
        <a:p>
          <a:endParaRPr lang="en-US"/>
        </a:p>
      </dgm:t>
    </dgm:pt>
    <dgm:pt modelId="{479EC302-E87D-49C3-A5B4-202B1D2B8D57}" type="pres">
      <dgm:prSet presAssocID="{0D02E3D0-0DF8-4AE6-80C2-A3DB5837165C}" presName="Name0" presStyleCnt="0">
        <dgm:presLayoutVars>
          <dgm:dir/>
          <dgm:resizeHandles val="exact"/>
        </dgm:presLayoutVars>
      </dgm:prSet>
      <dgm:spPr/>
    </dgm:pt>
    <dgm:pt modelId="{765AEA8E-140D-4818-8144-B995C6EBC293}" type="pres">
      <dgm:prSet presAssocID="{418DC56B-B084-4831-87F5-9631C2684B26}" presName="node" presStyleLbl="node1" presStyleIdx="0" presStyleCnt="1">
        <dgm:presLayoutVars>
          <dgm:bulletEnabled val="1"/>
        </dgm:presLayoutVars>
      </dgm:prSet>
      <dgm:spPr/>
    </dgm:pt>
  </dgm:ptLst>
  <dgm:cxnLst>
    <dgm:cxn modelId="{0BA49606-E1A2-418F-BADA-FB415A557CF5}" srcId="{0D02E3D0-0DF8-4AE6-80C2-A3DB5837165C}" destId="{418DC56B-B084-4831-87F5-9631C2684B26}" srcOrd="0" destOrd="0" parTransId="{A92E3894-2BD8-44E3-BBDB-FA086A9D8FDA}" sibTransId="{18B80380-60CD-4255-83F7-D89497D7BE76}"/>
    <dgm:cxn modelId="{0C176F0A-CA3B-4887-AFB8-8B6C68F9BE61}" type="presOf" srcId="{418DC56B-B084-4831-87F5-9631C2684B26}" destId="{765AEA8E-140D-4818-8144-B995C6EBC293}" srcOrd="0" destOrd="0" presId="urn:microsoft.com/office/officeart/2016/7/layout/RepeatingBendingProcessNew"/>
    <dgm:cxn modelId="{AF24971E-5CC0-422E-BC5F-3F7A6BF11099}" type="presOf" srcId="{0D02E3D0-0DF8-4AE6-80C2-A3DB5837165C}" destId="{479EC302-E87D-49C3-A5B4-202B1D2B8D57}" srcOrd="0" destOrd="0" presId="urn:microsoft.com/office/officeart/2016/7/layout/RepeatingBendingProcessNew"/>
    <dgm:cxn modelId="{F6CA0F31-9942-4807-8A1E-33A3BCC78B14}" srcId="{418DC56B-B084-4831-87F5-9631C2684B26}" destId="{FB03E9C8-2CC4-4D31-B4D7-89F3CA6DE67E}" srcOrd="2" destOrd="0" parTransId="{ED240CCA-416E-434E-A31B-AE7848C912F5}" sibTransId="{31FFFF7D-079F-4329-BF90-C311B4A73B81}"/>
    <dgm:cxn modelId="{440DFA36-0B49-4816-9BDB-356FA671AB98}" srcId="{418DC56B-B084-4831-87F5-9631C2684B26}" destId="{EB104C0F-195B-4D74-A723-311E2BAE2649}" srcOrd="1" destOrd="0" parTransId="{AF98ED39-C4EB-48F8-9FC3-3A165EE5F8B5}" sibTransId="{38A6646C-C6F6-4614-BA7D-69AEEF0A2279}"/>
    <dgm:cxn modelId="{7E5B586D-5166-4948-9C55-3C94BB39F160}" type="presOf" srcId="{FB03E9C8-2CC4-4D31-B4D7-89F3CA6DE67E}" destId="{765AEA8E-140D-4818-8144-B995C6EBC293}" srcOrd="0" destOrd="3" presId="urn:microsoft.com/office/officeart/2016/7/layout/RepeatingBendingProcessNew"/>
    <dgm:cxn modelId="{33216497-5465-4D98-BFB3-6B894425FC9A}" type="presOf" srcId="{EB104C0F-195B-4D74-A723-311E2BAE2649}" destId="{765AEA8E-140D-4818-8144-B995C6EBC293}" srcOrd="0" destOrd="2" presId="urn:microsoft.com/office/officeart/2016/7/layout/RepeatingBendingProcessNew"/>
    <dgm:cxn modelId="{9A509FA3-5629-41DE-B27C-E81C8D828528}" srcId="{418DC56B-B084-4831-87F5-9631C2684B26}" destId="{59AE8AF9-6890-4B10-A7B2-906C78E987B1}" srcOrd="3" destOrd="0" parTransId="{EA88348A-278D-400F-9059-A7A74EE75A49}" sibTransId="{96E36308-76F7-4656-B69E-854181FF666D}"/>
    <dgm:cxn modelId="{7B0B27BB-3987-4E43-BD31-64E07B505813}" srcId="{418DC56B-B084-4831-87F5-9631C2684B26}" destId="{FCF95388-100F-4DE6-BDB5-67F490673A8E}" srcOrd="0" destOrd="0" parTransId="{F37E6888-1AB4-4ABB-BBA0-E847622770A6}" sibTransId="{01CFB41D-3181-4825-AB67-629417B36D43}"/>
    <dgm:cxn modelId="{85D6C0CE-1B4A-47BE-AC1A-592FE966C0AF}" type="presOf" srcId="{FCF95388-100F-4DE6-BDB5-67F490673A8E}" destId="{765AEA8E-140D-4818-8144-B995C6EBC293}" srcOrd="0" destOrd="1" presId="urn:microsoft.com/office/officeart/2016/7/layout/RepeatingBendingProcessNew"/>
    <dgm:cxn modelId="{A5CCFBD5-6E66-4935-AD77-FA9117356664}" type="presOf" srcId="{59AE8AF9-6890-4B10-A7B2-906C78E987B1}" destId="{765AEA8E-140D-4818-8144-B995C6EBC293}" srcOrd="0" destOrd="4" presId="urn:microsoft.com/office/officeart/2016/7/layout/RepeatingBendingProcessNew"/>
    <dgm:cxn modelId="{F95E897B-DCB5-4834-B832-C8B26F752953}" type="presParOf" srcId="{479EC302-E87D-49C3-A5B4-202B1D2B8D57}" destId="{765AEA8E-140D-4818-8144-B995C6EBC293}"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5C28DE-3834-40F2-AE21-3DC5D502D75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8F055DC-12BF-4375-B604-89498B1B5AFA}">
      <dgm:prSet/>
      <dgm:spPr/>
      <dgm:t>
        <a:bodyPr/>
        <a:lstStyle/>
        <a:p>
          <a:r>
            <a:rPr lang="en-GB"/>
            <a:t>Stage 1 – Grooming/Conditioning</a:t>
          </a:r>
          <a:endParaRPr lang="en-US"/>
        </a:p>
      </dgm:t>
    </dgm:pt>
    <dgm:pt modelId="{BD509A17-074B-42E1-B36C-B023A4F609ED}" type="parTrans" cxnId="{5B502C90-B18D-4FA4-AD98-29F7BCD20E50}">
      <dgm:prSet/>
      <dgm:spPr/>
      <dgm:t>
        <a:bodyPr/>
        <a:lstStyle/>
        <a:p>
          <a:endParaRPr lang="en-US"/>
        </a:p>
      </dgm:t>
    </dgm:pt>
    <dgm:pt modelId="{72C13736-2BB6-428F-9D9A-26BBAFB99C63}" type="sibTrans" cxnId="{5B502C90-B18D-4FA4-AD98-29F7BCD20E50}">
      <dgm:prSet phldrT="1" phldr="0"/>
      <dgm:spPr/>
      <dgm:t>
        <a:bodyPr/>
        <a:lstStyle/>
        <a:p>
          <a:r>
            <a:rPr lang="en-US"/>
            <a:t>1</a:t>
          </a:r>
        </a:p>
      </dgm:t>
    </dgm:pt>
    <dgm:pt modelId="{65DAE244-7B44-4AD1-A52B-6DE995E257C1}">
      <dgm:prSet/>
      <dgm:spPr/>
      <dgm:t>
        <a:bodyPr/>
        <a:lstStyle/>
        <a:p>
          <a:r>
            <a:rPr lang="en-GB"/>
            <a:t>Stage 2 – Normalisation</a:t>
          </a:r>
          <a:endParaRPr lang="en-US"/>
        </a:p>
      </dgm:t>
    </dgm:pt>
    <dgm:pt modelId="{EBC2E736-797B-468B-A9FD-7D97BBE6AE27}" type="parTrans" cxnId="{31BDC6D4-9026-4CF7-9B60-182DBE58E1C4}">
      <dgm:prSet/>
      <dgm:spPr/>
      <dgm:t>
        <a:bodyPr/>
        <a:lstStyle/>
        <a:p>
          <a:endParaRPr lang="en-US"/>
        </a:p>
      </dgm:t>
    </dgm:pt>
    <dgm:pt modelId="{D3B71729-BDEF-4E41-BC9B-5AA4B57BC18E}" type="sibTrans" cxnId="{31BDC6D4-9026-4CF7-9B60-182DBE58E1C4}">
      <dgm:prSet phldrT="2" phldr="0"/>
      <dgm:spPr/>
      <dgm:t>
        <a:bodyPr/>
        <a:lstStyle/>
        <a:p>
          <a:r>
            <a:rPr lang="en-US"/>
            <a:t>2</a:t>
          </a:r>
        </a:p>
      </dgm:t>
    </dgm:pt>
    <dgm:pt modelId="{1F72B650-592E-42B5-9B6A-0895A78E3BA1}">
      <dgm:prSet/>
      <dgm:spPr/>
      <dgm:t>
        <a:bodyPr/>
        <a:lstStyle/>
        <a:p>
          <a:r>
            <a:rPr lang="en-GB"/>
            <a:t>Stage 3- Entrapment</a:t>
          </a:r>
          <a:endParaRPr lang="en-US"/>
        </a:p>
      </dgm:t>
    </dgm:pt>
    <dgm:pt modelId="{BD3B32B6-65F8-4EE8-A73D-3E232D7E357A}" type="parTrans" cxnId="{6F5768E0-F7C3-4C32-9432-BF8E60FE9F4D}">
      <dgm:prSet/>
      <dgm:spPr/>
      <dgm:t>
        <a:bodyPr/>
        <a:lstStyle/>
        <a:p>
          <a:endParaRPr lang="en-US"/>
        </a:p>
      </dgm:t>
    </dgm:pt>
    <dgm:pt modelId="{D3B5AA1B-1E71-4762-B386-EE4F49F33A34}" type="sibTrans" cxnId="{6F5768E0-F7C3-4C32-9432-BF8E60FE9F4D}">
      <dgm:prSet phldrT="3" phldr="0"/>
      <dgm:spPr/>
      <dgm:t>
        <a:bodyPr/>
        <a:lstStyle/>
        <a:p>
          <a:r>
            <a:rPr lang="en-US"/>
            <a:t>3</a:t>
          </a:r>
        </a:p>
      </dgm:t>
    </dgm:pt>
    <dgm:pt modelId="{D2EFA3FC-CEF7-4186-B2E4-23EF2A6F281F}" type="pres">
      <dgm:prSet presAssocID="{765C28DE-3834-40F2-AE21-3DC5D502D75D}" presName="Name0" presStyleCnt="0">
        <dgm:presLayoutVars>
          <dgm:animLvl val="lvl"/>
          <dgm:resizeHandles val="exact"/>
        </dgm:presLayoutVars>
      </dgm:prSet>
      <dgm:spPr/>
    </dgm:pt>
    <dgm:pt modelId="{31F44469-B398-4C4A-8C45-800A5EE40D0E}" type="pres">
      <dgm:prSet presAssocID="{F8F055DC-12BF-4375-B604-89498B1B5AFA}" presName="compositeNode" presStyleCnt="0">
        <dgm:presLayoutVars>
          <dgm:bulletEnabled val="1"/>
        </dgm:presLayoutVars>
      </dgm:prSet>
      <dgm:spPr/>
    </dgm:pt>
    <dgm:pt modelId="{04A4F50F-CEE2-4A11-8AEE-844388C3EC48}" type="pres">
      <dgm:prSet presAssocID="{F8F055DC-12BF-4375-B604-89498B1B5AFA}" presName="bgRect" presStyleLbl="bgAccFollowNode1" presStyleIdx="0" presStyleCnt="3"/>
      <dgm:spPr/>
    </dgm:pt>
    <dgm:pt modelId="{1537A5A2-002D-4A55-BDD3-434CB9849D1B}" type="pres">
      <dgm:prSet presAssocID="{72C13736-2BB6-428F-9D9A-26BBAFB99C63}" presName="sibTransNodeCircle" presStyleLbl="alignNode1" presStyleIdx="0" presStyleCnt="6">
        <dgm:presLayoutVars>
          <dgm:chMax val="0"/>
          <dgm:bulletEnabled/>
        </dgm:presLayoutVars>
      </dgm:prSet>
      <dgm:spPr/>
    </dgm:pt>
    <dgm:pt modelId="{0CC91217-034F-4295-B043-9E606A340B61}" type="pres">
      <dgm:prSet presAssocID="{F8F055DC-12BF-4375-B604-89498B1B5AFA}" presName="bottomLine" presStyleLbl="alignNode1" presStyleIdx="1" presStyleCnt="6">
        <dgm:presLayoutVars/>
      </dgm:prSet>
      <dgm:spPr/>
    </dgm:pt>
    <dgm:pt modelId="{7E59046C-446F-405D-8E59-C6DB31F6D4C7}" type="pres">
      <dgm:prSet presAssocID="{F8F055DC-12BF-4375-B604-89498B1B5AFA}" presName="nodeText" presStyleLbl="bgAccFollowNode1" presStyleIdx="0" presStyleCnt="3">
        <dgm:presLayoutVars>
          <dgm:bulletEnabled val="1"/>
        </dgm:presLayoutVars>
      </dgm:prSet>
      <dgm:spPr/>
    </dgm:pt>
    <dgm:pt modelId="{4F12B566-40FE-4060-B359-3680E7D14587}" type="pres">
      <dgm:prSet presAssocID="{72C13736-2BB6-428F-9D9A-26BBAFB99C63}" presName="sibTrans" presStyleCnt="0"/>
      <dgm:spPr/>
    </dgm:pt>
    <dgm:pt modelId="{832E3BC4-CC6C-483B-855C-9D4A69674B1F}" type="pres">
      <dgm:prSet presAssocID="{65DAE244-7B44-4AD1-A52B-6DE995E257C1}" presName="compositeNode" presStyleCnt="0">
        <dgm:presLayoutVars>
          <dgm:bulletEnabled val="1"/>
        </dgm:presLayoutVars>
      </dgm:prSet>
      <dgm:spPr/>
    </dgm:pt>
    <dgm:pt modelId="{8C07CF20-9629-4EFD-AAC9-1DA34EB1AD2F}" type="pres">
      <dgm:prSet presAssocID="{65DAE244-7B44-4AD1-A52B-6DE995E257C1}" presName="bgRect" presStyleLbl="bgAccFollowNode1" presStyleIdx="1" presStyleCnt="3"/>
      <dgm:spPr/>
    </dgm:pt>
    <dgm:pt modelId="{C85CC78C-184B-4661-BB12-879ED9EC045D}" type="pres">
      <dgm:prSet presAssocID="{D3B71729-BDEF-4E41-BC9B-5AA4B57BC18E}" presName="sibTransNodeCircle" presStyleLbl="alignNode1" presStyleIdx="2" presStyleCnt="6">
        <dgm:presLayoutVars>
          <dgm:chMax val="0"/>
          <dgm:bulletEnabled/>
        </dgm:presLayoutVars>
      </dgm:prSet>
      <dgm:spPr/>
    </dgm:pt>
    <dgm:pt modelId="{AACA69D1-DA10-4095-B6D1-21DCA217063F}" type="pres">
      <dgm:prSet presAssocID="{65DAE244-7B44-4AD1-A52B-6DE995E257C1}" presName="bottomLine" presStyleLbl="alignNode1" presStyleIdx="3" presStyleCnt="6">
        <dgm:presLayoutVars/>
      </dgm:prSet>
      <dgm:spPr/>
    </dgm:pt>
    <dgm:pt modelId="{07A12AAF-9E15-4BE7-A51B-26D6E5133A23}" type="pres">
      <dgm:prSet presAssocID="{65DAE244-7B44-4AD1-A52B-6DE995E257C1}" presName="nodeText" presStyleLbl="bgAccFollowNode1" presStyleIdx="1" presStyleCnt="3">
        <dgm:presLayoutVars>
          <dgm:bulletEnabled val="1"/>
        </dgm:presLayoutVars>
      </dgm:prSet>
      <dgm:spPr/>
    </dgm:pt>
    <dgm:pt modelId="{120F9FBD-A647-43FF-8B0A-A123CC5E8222}" type="pres">
      <dgm:prSet presAssocID="{D3B71729-BDEF-4E41-BC9B-5AA4B57BC18E}" presName="sibTrans" presStyleCnt="0"/>
      <dgm:spPr/>
    </dgm:pt>
    <dgm:pt modelId="{ED8503D7-D06A-4336-96D8-381241906938}" type="pres">
      <dgm:prSet presAssocID="{1F72B650-592E-42B5-9B6A-0895A78E3BA1}" presName="compositeNode" presStyleCnt="0">
        <dgm:presLayoutVars>
          <dgm:bulletEnabled val="1"/>
        </dgm:presLayoutVars>
      </dgm:prSet>
      <dgm:spPr/>
    </dgm:pt>
    <dgm:pt modelId="{CF0BCB29-C541-4D54-86D6-BD2A75A947CD}" type="pres">
      <dgm:prSet presAssocID="{1F72B650-592E-42B5-9B6A-0895A78E3BA1}" presName="bgRect" presStyleLbl="bgAccFollowNode1" presStyleIdx="2" presStyleCnt="3"/>
      <dgm:spPr/>
    </dgm:pt>
    <dgm:pt modelId="{B866A0BD-F770-4F58-B8B0-31C2FC08C731}" type="pres">
      <dgm:prSet presAssocID="{D3B5AA1B-1E71-4762-B386-EE4F49F33A34}" presName="sibTransNodeCircle" presStyleLbl="alignNode1" presStyleIdx="4" presStyleCnt="6">
        <dgm:presLayoutVars>
          <dgm:chMax val="0"/>
          <dgm:bulletEnabled/>
        </dgm:presLayoutVars>
      </dgm:prSet>
      <dgm:spPr/>
    </dgm:pt>
    <dgm:pt modelId="{3253458B-C2A8-4000-AA8E-B9D75F920D40}" type="pres">
      <dgm:prSet presAssocID="{1F72B650-592E-42B5-9B6A-0895A78E3BA1}" presName="bottomLine" presStyleLbl="alignNode1" presStyleIdx="5" presStyleCnt="6">
        <dgm:presLayoutVars/>
      </dgm:prSet>
      <dgm:spPr/>
    </dgm:pt>
    <dgm:pt modelId="{5A3AEB8A-4A94-42DA-BD49-5ED4263061DD}" type="pres">
      <dgm:prSet presAssocID="{1F72B650-592E-42B5-9B6A-0895A78E3BA1}" presName="nodeText" presStyleLbl="bgAccFollowNode1" presStyleIdx="2" presStyleCnt="3">
        <dgm:presLayoutVars>
          <dgm:bulletEnabled val="1"/>
        </dgm:presLayoutVars>
      </dgm:prSet>
      <dgm:spPr/>
    </dgm:pt>
  </dgm:ptLst>
  <dgm:cxnLst>
    <dgm:cxn modelId="{6C9A8F05-4323-4057-BD18-C15411CEA278}" type="presOf" srcId="{1F72B650-592E-42B5-9B6A-0895A78E3BA1}" destId="{CF0BCB29-C541-4D54-86D6-BD2A75A947CD}" srcOrd="0" destOrd="0" presId="urn:microsoft.com/office/officeart/2016/7/layout/BasicLinearProcessNumbered"/>
    <dgm:cxn modelId="{AFAF6E17-4A75-46C7-B8C3-FAB1B9EBF623}" type="presOf" srcId="{765C28DE-3834-40F2-AE21-3DC5D502D75D}" destId="{D2EFA3FC-CEF7-4186-B2E4-23EF2A6F281F}" srcOrd="0" destOrd="0" presId="urn:microsoft.com/office/officeart/2016/7/layout/BasicLinearProcessNumbered"/>
    <dgm:cxn modelId="{B376B919-C9DE-4C6C-8A48-1B62A7F9027C}" type="presOf" srcId="{F8F055DC-12BF-4375-B604-89498B1B5AFA}" destId="{04A4F50F-CEE2-4A11-8AEE-844388C3EC48}" srcOrd="0" destOrd="0" presId="urn:microsoft.com/office/officeart/2016/7/layout/BasicLinearProcessNumbered"/>
    <dgm:cxn modelId="{98EB881F-859A-4E6C-AF53-F908D7F96CEE}" type="presOf" srcId="{65DAE244-7B44-4AD1-A52B-6DE995E257C1}" destId="{07A12AAF-9E15-4BE7-A51B-26D6E5133A23}" srcOrd="1" destOrd="0" presId="urn:microsoft.com/office/officeart/2016/7/layout/BasicLinearProcessNumbered"/>
    <dgm:cxn modelId="{5C1F2F7C-FC76-4551-9873-EE2C8DFCEEAC}" type="presOf" srcId="{65DAE244-7B44-4AD1-A52B-6DE995E257C1}" destId="{8C07CF20-9629-4EFD-AAC9-1DA34EB1AD2F}" srcOrd="0" destOrd="0" presId="urn:microsoft.com/office/officeart/2016/7/layout/BasicLinearProcessNumbered"/>
    <dgm:cxn modelId="{5B502C90-B18D-4FA4-AD98-29F7BCD20E50}" srcId="{765C28DE-3834-40F2-AE21-3DC5D502D75D}" destId="{F8F055DC-12BF-4375-B604-89498B1B5AFA}" srcOrd="0" destOrd="0" parTransId="{BD509A17-074B-42E1-B36C-B023A4F609ED}" sibTransId="{72C13736-2BB6-428F-9D9A-26BBAFB99C63}"/>
    <dgm:cxn modelId="{56BE3AC1-B3B7-48B7-8977-D1A79666E172}" type="presOf" srcId="{72C13736-2BB6-428F-9D9A-26BBAFB99C63}" destId="{1537A5A2-002D-4A55-BDD3-434CB9849D1B}" srcOrd="0" destOrd="0" presId="urn:microsoft.com/office/officeart/2016/7/layout/BasicLinearProcessNumbered"/>
    <dgm:cxn modelId="{2B5735C2-1B7D-486C-93CA-C2895B7BF2F7}" type="presOf" srcId="{D3B71729-BDEF-4E41-BC9B-5AA4B57BC18E}" destId="{C85CC78C-184B-4661-BB12-879ED9EC045D}" srcOrd="0" destOrd="0" presId="urn:microsoft.com/office/officeart/2016/7/layout/BasicLinearProcessNumbered"/>
    <dgm:cxn modelId="{917F50C2-F98A-49C8-A869-17B74B5C6915}" type="presOf" srcId="{F8F055DC-12BF-4375-B604-89498B1B5AFA}" destId="{7E59046C-446F-405D-8E59-C6DB31F6D4C7}" srcOrd="1" destOrd="0" presId="urn:microsoft.com/office/officeart/2016/7/layout/BasicLinearProcessNumbered"/>
    <dgm:cxn modelId="{AC025CD1-6617-4519-A892-F8970388DD6F}" type="presOf" srcId="{1F72B650-592E-42B5-9B6A-0895A78E3BA1}" destId="{5A3AEB8A-4A94-42DA-BD49-5ED4263061DD}" srcOrd="1" destOrd="0" presId="urn:microsoft.com/office/officeart/2016/7/layout/BasicLinearProcessNumbered"/>
    <dgm:cxn modelId="{31BDC6D4-9026-4CF7-9B60-182DBE58E1C4}" srcId="{765C28DE-3834-40F2-AE21-3DC5D502D75D}" destId="{65DAE244-7B44-4AD1-A52B-6DE995E257C1}" srcOrd="1" destOrd="0" parTransId="{EBC2E736-797B-468B-A9FD-7D97BBE6AE27}" sibTransId="{D3B71729-BDEF-4E41-BC9B-5AA4B57BC18E}"/>
    <dgm:cxn modelId="{6F5768E0-F7C3-4C32-9432-BF8E60FE9F4D}" srcId="{765C28DE-3834-40F2-AE21-3DC5D502D75D}" destId="{1F72B650-592E-42B5-9B6A-0895A78E3BA1}" srcOrd="2" destOrd="0" parTransId="{BD3B32B6-65F8-4EE8-A73D-3E232D7E357A}" sibTransId="{D3B5AA1B-1E71-4762-B386-EE4F49F33A34}"/>
    <dgm:cxn modelId="{6AA577FA-87AF-4A66-9D8E-A452203880A5}" type="presOf" srcId="{D3B5AA1B-1E71-4762-B386-EE4F49F33A34}" destId="{B866A0BD-F770-4F58-B8B0-31C2FC08C731}" srcOrd="0" destOrd="0" presId="urn:microsoft.com/office/officeart/2016/7/layout/BasicLinearProcessNumbered"/>
    <dgm:cxn modelId="{0AD7592A-344D-41A0-AB48-8D6B240FCF03}" type="presParOf" srcId="{D2EFA3FC-CEF7-4186-B2E4-23EF2A6F281F}" destId="{31F44469-B398-4C4A-8C45-800A5EE40D0E}" srcOrd="0" destOrd="0" presId="urn:microsoft.com/office/officeart/2016/7/layout/BasicLinearProcessNumbered"/>
    <dgm:cxn modelId="{B1925E16-8247-423B-9187-FD9685E8435A}" type="presParOf" srcId="{31F44469-B398-4C4A-8C45-800A5EE40D0E}" destId="{04A4F50F-CEE2-4A11-8AEE-844388C3EC48}" srcOrd="0" destOrd="0" presId="urn:microsoft.com/office/officeart/2016/7/layout/BasicLinearProcessNumbered"/>
    <dgm:cxn modelId="{8E6CF804-95B9-4B12-B3B4-1DE4477129D7}" type="presParOf" srcId="{31F44469-B398-4C4A-8C45-800A5EE40D0E}" destId="{1537A5A2-002D-4A55-BDD3-434CB9849D1B}" srcOrd="1" destOrd="0" presId="urn:microsoft.com/office/officeart/2016/7/layout/BasicLinearProcessNumbered"/>
    <dgm:cxn modelId="{90EE2704-CB44-4EE5-A1CF-4FB1125539B9}" type="presParOf" srcId="{31F44469-B398-4C4A-8C45-800A5EE40D0E}" destId="{0CC91217-034F-4295-B043-9E606A340B61}" srcOrd="2" destOrd="0" presId="urn:microsoft.com/office/officeart/2016/7/layout/BasicLinearProcessNumbered"/>
    <dgm:cxn modelId="{E061AD7F-EE0C-4CF6-AD1F-EBEC48215CFA}" type="presParOf" srcId="{31F44469-B398-4C4A-8C45-800A5EE40D0E}" destId="{7E59046C-446F-405D-8E59-C6DB31F6D4C7}" srcOrd="3" destOrd="0" presId="urn:microsoft.com/office/officeart/2016/7/layout/BasicLinearProcessNumbered"/>
    <dgm:cxn modelId="{06E45C0F-B34B-4A77-A2B7-91652E032A4F}" type="presParOf" srcId="{D2EFA3FC-CEF7-4186-B2E4-23EF2A6F281F}" destId="{4F12B566-40FE-4060-B359-3680E7D14587}" srcOrd="1" destOrd="0" presId="urn:microsoft.com/office/officeart/2016/7/layout/BasicLinearProcessNumbered"/>
    <dgm:cxn modelId="{4679D888-EEAF-4169-AAC3-B9DA5ED10E2D}" type="presParOf" srcId="{D2EFA3FC-CEF7-4186-B2E4-23EF2A6F281F}" destId="{832E3BC4-CC6C-483B-855C-9D4A69674B1F}" srcOrd="2" destOrd="0" presId="urn:microsoft.com/office/officeart/2016/7/layout/BasicLinearProcessNumbered"/>
    <dgm:cxn modelId="{D88F5CEF-E0A3-427A-AFFF-17BC0E98F1CD}" type="presParOf" srcId="{832E3BC4-CC6C-483B-855C-9D4A69674B1F}" destId="{8C07CF20-9629-4EFD-AAC9-1DA34EB1AD2F}" srcOrd="0" destOrd="0" presId="urn:microsoft.com/office/officeart/2016/7/layout/BasicLinearProcessNumbered"/>
    <dgm:cxn modelId="{7740253C-9B53-4D60-B32B-D0D36446AE04}" type="presParOf" srcId="{832E3BC4-CC6C-483B-855C-9D4A69674B1F}" destId="{C85CC78C-184B-4661-BB12-879ED9EC045D}" srcOrd="1" destOrd="0" presId="urn:microsoft.com/office/officeart/2016/7/layout/BasicLinearProcessNumbered"/>
    <dgm:cxn modelId="{8A1E65B3-B666-4776-B508-8455C4CE9337}" type="presParOf" srcId="{832E3BC4-CC6C-483B-855C-9D4A69674B1F}" destId="{AACA69D1-DA10-4095-B6D1-21DCA217063F}" srcOrd="2" destOrd="0" presId="urn:microsoft.com/office/officeart/2016/7/layout/BasicLinearProcessNumbered"/>
    <dgm:cxn modelId="{DC619BDF-6CEF-4389-B95B-31C9A3C121B7}" type="presParOf" srcId="{832E3BC4-CC6C-483B-855C-9D4A69674B1F}" destId="{07A12AAF-9E15-4BE7-A51B-26D6E5133A23}" srcOrd="3" destOrd="0" presId="urn:microsoft.com/office/officeart/2016/7/layout/BasicLinearProcessNumbered"/>
    <dgm:cxn modelId="{B85A2259-B465-4535-860C-4EAC26834C1F}" type="presParOf" srcId="{D2EFA3FC-CEF7-4186-B2E4-23EF2A6F281F}" destId="{120F9FBD-A647-43FF-8B0A-A123CC5E8222}" srcOrd="3" destOrd="0" presId="urn:microsoft.com/office/officeart/2016/7/layout/BasicLinearProcessNumbered"/>
    <dgm:cxn modelId="{3EFCE458-EAC2-471E-9E34-82E3F99620EB}" type="presParOf" srcId="{D2EFA3FC-CEF7-4186-B2E4-23EF2A6F281F}" destId="{ED8503D7-D06A-4336-96D8-381241906938}" srcOrd="4" destOrd="0" presId="urn:microsoft.com/office/officeart/2016/7/layout/BasicLinearProcessNumbered"/>
    <dgm:cxn modelId="{172C9BAF-4920-41AA-AC54-07E3EF8AF129}" type="presParOf" srcId="{ED8503D7-D06A-4336-96D8-381241906938}" destId="{CF0BCB29-C541-4D54-86D6-BD2A75A947CD}" srcOrd="0" destOrd="0" presId="urn:microsoft.com/office/officeart/2016/7/layout/BasicLinearProcessNumbered"/>
    <dgm:cxn modelId="{397959E3-ED35-423B-94CB-BA78C8A2FEDE}" type="presParOf" srcId="{ED8503D7-D06A-4336-96D8-381241906938}" destId="{B866A0BD-F770-4F58-B8B0-31C2FC08C731}" srcOrd="1" destOrd="0" presId="urn:microsoft.com/office/officeart/2016/7/layout/BasicLinearProcessNumbered"/>
    <dgm:cxn modelId="{C10B0FDD-B920-4092-A8E0-91CF475CAC7B}" type="presParOf" srcId="{ED8503D7-D06A-4336-96D8-381241906938}" destId="{3253458B-C2A8-4000-AA8E-B9D75F920D40}" srcOrd="2" destOrd="0" presId="urn:microsoft.com/office/officeart/2016/7/layout/BasicLinearProcessNumbered"/>
    <dgm:cxn modelId="{4A1B251B-C509-40EF-90F9-C59B4C310A45}" type="presParOf" srcId="{ED8503D7-D06A-4336-96D8-381241906938}" destId="{5A3AEB8A-4A94-42DA-BD49-5ED4263061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AEA8E-140D-4818-8144-B995C6EBC293}">
      <dsp:nvSpPr>
        <dsp:cNvPr id="0" name=""/>
        <dsp:cNvSpPr/>
      </dsp:nvSpPr>
      <dsp:spPr>
        <a:xfrm>
          <a:off x="1632793" y="665"/>
          <a:ext cx="7250013" cy="43500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257" tIns="372904" rIns="355257" bIns="372904" numCol="1" spcCol="1270" anchor="t" anchorCtr="0">
          <a:noAutofit/>
        </a:bodyPr>
        <a:lstStyle/>
        <a:p>
          <a:pPr marL="0" lvl="0" indent="0" algn="l" defTabSz="1422400">
            <a:lnSpc>
              <a:spcPct val="90000"/>
            </a:lnSpc>
            <a:spcBef>
              <a:spcPct val="0"/>
            </a:spcBef>
            <a:spcAft>
              <a:spcPct val="35000"/>
            </a:spcAft>
            <a:buNone/>
          </a:pPr>
          <a:r>
            <a:rPr lang="en-GB" sz="3200" kern="1200"/>
            <a:t>A person (A) commits an offence if:</a:t>
          </a:r>
          <a:endParaRPr lang="en-US" sz="3200" kern="1200"/>
        </a:p>
        <a:p>
          <a:pPr marL="228600" lvl="1" indent="-228600" algn="l" defTabSz="1111250">
            <a:lnSpc>
              <a:spcPct val="90000"/>
            </a:lnSpc>
            <a:spcBef>
              <a:spcPct val="0"/>
            </a:spcBef>
            <a:spcAft>
              <a:spcPct val="15000"/>
            </a:spcAft>
            <a:buChar char="•"/>
          </a:pPr>
          <a:r>
            <a:rPr lang="en-GB" sz="2500" kern="1200"/>
            <a:t>repeatedly or continuously engages in behaviour towards another person (B) that is coercive or controlling and</a:t>
          </a:r>
          <a:endParaRPr lang="en-US" sz="2500" kern="1200"/>
        </a:p>
        <a:p>
          <a:pPr marL="228600" lvl="1" indent="-228600" algn="l" defTabSz="1111250">
            <a:lnSpc>
              <a:spcPct val="90000"/>
            </a:lnSpc>
            <a:spcBef>
              <a:spcPct val="0"/>
            </a:spcBef>
            <a:spcAft>
              <a:spcPct val="15000"/>
            </a:spcAft>
            <a:buChar char="•"/>
          </a:pPr>
          <a:r>
            <a:rPr lang="en-GB" sz="2500" kern="1200"/>
            <a:t>At the time of the behaviour, (A) and (B) are personally connected, </a:t>
          </a:r>
          <a:endParaRPr lang="en-US" sz="2500" kern="1200"/>
        </a:p>
        <a:p>
          <a:pPr marL="228600" lvl="1" indent="-228600" algn="l" defTabSz="1111250">
            <a:lnSpc>
              <a:spcPct val="90000"/>
            </a:lnSpc>
            <a:spcBef>
              <a:spcPct val="0"/>
            </a:spcBef>
            <a:spcAft>
              <a:spcPct val="15000"/>
            </a:spcAft>
            <a:buChar char="•"/>
          </a:pPr>
          <a:r>
            <a:rPr lang="en-GB" sz="2500" kern="1200"/>
            <a:t>The behaviour has a serious effect on (B), and </a:t>
          </a:r>
          <a:endParaRPr lang="en-US" sz="2500" kern="1200"/>
        </a:p>
        <a:p>
          <a:pPr marL="228600" lvl="1" indent="-228600" algn="l" defTabSz="1111250">
            <a:lnSpc>
              <a:spcPct val="90000"/>
            </a:lnSpc>
            <a:spcBef>
              <a:spcPct val="0"/>
            </a:spcBef>
            <a:spcAft>
              <a:spcPct val="15000"/>
            </a:spcAft>
            <a:buChar char="•"/>
          </a:pPr>
          <a:r>
            <a:rPr lang="en-GB" sz="2500" kern="1200"/>
            <a:t>(A) knows or ought to know that the behaviour will have a serious effect on (B</a:t>
          </a:r>
          <a:endParaRPr lang="en-US" sz="2500" kern="1200"/>
        </a:p>
      </dsp:txBody>
      <dsp:txXfrm>
        <a:off x="1632793" y="665"/>
        <a:ext cx="7250013" cy="4350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30163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To prove ‘serious effect’</a:t>
          </a:r>
          <a:endParaRPr lang="en-US" sz="3000" kern="1200"/>
        </a:p>
      </dsp:txBody>
      <dsp:txXfrm>
        <a:off x="58177" y="359813"/>
        <a:ext cx="10399246" cy="1075400"/>
      </dsp:txXfrm>
    </dsp:sp>
    <dsp:sp modelId="{BE6C9708-2CA5-42BF-AE46-1D7A18E6D653}">
      <dsp:nvSpPr>
        <dsp:cNvPr id="0" name=""/>
        <dsp:cNvSpPr/>
      </dsp:nvSpPr>
      <dsp:spPr>
        <a:xfrm>
          <a:off x="0" y="1579791"/>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to fear on at least 2 occasions that violence will be used against them S76(4)(a)</a:t>
          </a:r>
          <a:endParaRPr lang="en-US" sz="3000" kern="1200"/>
        </a:p>
      </dsp:txBody>
      <dsp:txXfrm>
        <a:off x="58177" y="1637968"/>
        <a:ext cx="10399246" cy="1075400"/>
      </dsp:txXfrm>
    </dsp:sp>
    <dsp:sp modelId="{15C94CD7-B9E1-422F-AFD2-C7DC6F5C463D}">
      <dsp:nvSpPr>
        <dsp:cNvPr id="0" name=""/>
        <dsp:cNvSpPr/>
      </dsp:nvSpPr>
      <dsp:spPr>
        <a:xfrm>
          <a:off x="0" y="285794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serious alarm or distress which has a substantial adverse effect on their day-to-day activities S76(4)(b) </a:t>
          </a:r>
          <a:endParaRPr lang="en-US" sz="3000" kern="1200"/>
        </a:p>
      </dsp:txBody>
      <dsp:txXfrm>
        <a:off x="58177" y="2916123"/>
        <a:ext cx="10399246" cy="1075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F50F-CEE2-4A11-8AEE-844388C3EC48}">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1 – Grooming/Conditioning</a:t>
          </a:r>
          <a:endParaRPr lang="en-US" sz="2200" kern="1200"/>
        </a:p>
      </dsp:txBody>
      <dsp:txXfrm>
        <a:off x="0" y="1500572"/>
        <a:ext cx="3286125" cy="2369325"/>
      </dsp:txXfrm>
    </dsp:sp>
    <dsp:sp modelId="{1537A5A2-002D-4A55-BDD3-434CB9849D1B}">
      <dsp:nvSpPr>
        <dsp:cNvPr id="0" name=""/>
        <dsp:cNvSpPr/>
      </dsp:nvSpPr>
      <dsp:spPr>
        <a:xfrm>
          <a:off x="1050731" y="394887"/>
          <a:ext cx="1184662" cy="11846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0CC91217-034F-4295-B043-9E606A340B61}">
      <dsp:nvSpPr>
        <dsp:cNvPr id="0" name=""/>
        <dsp:cNvSpPr/>
      </dsp:nvSpPr>
      <dsp:spPr>
        <a:xfrm>
          <a:off x="0" y="3948804"/>
          <a:ext cx="328612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7CF20-9629-4EFD-AAC9-1DA34EB1AD2F}">
      <dsp:nvSpPr>
        <dsp:cNvPr id="0" name=""/>
        <dsp:cNvSpPr/>
      </dsp:nvSpPr>
      <dsp:spPr>
        <a:xfrm>
          <a:off x="3614737" y="0"/>
          <a:ext cx="3286125" cy="394887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2 – Normalisation</a:t>
          </a:r>
          <a:endParaRPr lang="en-US" sz="2200" kern="1200"/>
        </a:p>
      </dsp:txBody>
      <dsp:txXfrm>
        <a:off x="3614737" y="1500572"/>
        <a:ext cx="3286125" cy="2369325"/>
      </dsp:txXfrm>
    </dsp:sp>
    <dsp:sp modelId="{C85CC78C-184B-4661-BB12-879ED9EC045D}">
      <dsp:nvSpPr>
        <dsp:cNvPr id="0" name=""/>
        <dsp:cNvSpPr/>
      </dsp:nvSpPr>
      <dsp:spPr>
        <a:xfrm>
          <a:off x="4665468" y="394887"/>
          <a:ext cx="1184662" cy="1184662"/>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AACA69D1-DA10-4095-B6D1-21DCA217063F}">
      <dsp:nvSpPr>
        <dsp:cNvPr id="0" name=""/>
        <dsp:cNvSpPr/>
      </dsp:nvSpPr>
      <dsp:spPr>
        <a:xfrm>
          <a:off x="3614737" y="3948804"/>
          <a:ext cx="328612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BCB29-C541-4D54-86D6-BD2A75A947CD}">
      <dsp:nvSpPr>
        <dsp:cNvPr id="0" name=""/>
        <dsp:cNvSpPr/>
      </dsp:nvSpPr>
      <dsp:spPr>
        <a:xfrm>
          <a:off x="7229475" y="0"/>
          <a:ext cx="3286125" cy="3948876"/>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3- Entrapment</a:t>
          </a:r>
          <a:endParaRPr lang="en-US" sz="2200" kern="1200"/>
        </a:p>
      </dsp:txBody>
      <dsp:txXfrm>
        <a:off x="7229475" y="1500572"/>
        <a:ext cx="3286125" cy="2369325"/>
      </dsp:txXfrm>
    </dsp:sp>
    <dsp:sp modelId="{B866A0BD-F770-4F58-B8B0-31C2FC08C731}">
      <dsp:nvSpPr>
        <dsp:cNvPr id="0" name=""/>
        <dsp:cNvSpPr/>
      </dsp:nvSpPr>
      <dsp:spPr>
        <a:xfrm>
          <a:off x="8280206" y="394887"/>
          <a:ext cx="1184662" cy="1184662"/>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3253458B-C2A8-4000-AA8E-B9D75F920D40}">
      <dsp:nvSpPr>
        <dsp:cNvPr id="0" name=""/>
        <dsp:cNvSpPr/>
      </dsp:nvSpPr>
      <dsp:spPr>
        <a:xfrm>
          <a:off x="7229475" y="3948804"/>
          <a:ext cx="328612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C05F57-D44A-4188-9421-64131008E658}" type="datetimeFigureOut">
              <a:rPr lang="en-GB" smtClean="0"/>
              <a:t>17/10/2024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DC70C-5E41-40C4-81C2-7D3435A6CDB8}" type="slidenum">
              <a:rPr lang="en-GB" smtClean="0"/>
              <a:t>‹#›</a:t>
            </a:fld>
            <a:endParaRPr lang="en-GB"/>
          </a:p>
        </p:txBody>
      </p:sp>
    </p:spTree>
    <p:extLst>
      <p:ext uri="{BB962C8B-B14F-4D97-AF65-F5344CB8AC3E}">
        <p14:creationId xmlns:p14="http://schemas.microsoft.com/office/powerpoint/2010/main" val="4022886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a:t>
            </a:fld>
            <a:endParaRPr lang="en-GB"/>
          </a:p>
        </p:txBody>
      </p:sp>
    </p:spTree>
    <p:extLst>
      <p:ext uri="{BB962C8B-B14F-4D97-AF65-F5344CB8AC3E}">
        <p14:creationId xmlns:p14="http://schemas.microsoft.com/office/powerpoint/2010/main" val="28062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Evan Stark (2007) Coercive Control. How Men Entrap Women in Personal Life. New York: Oxford University Press.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5</a:t>
            </a:fld>
            <a:endParaRPr lang="en-GB"/>
          </a:p>
        </p:txBody>
      </p:sp>
    </p:spTree>
    <p:extLst>
      <p:ext uri="{BB962C8B-B14F-4D97-AF65-F5344CB8AC3E}">
        <p14:creationId xmlns:p14="http://schemas.microsoft.com/office/powerpoint/2010/main" val="1265477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Incidents before the commencement of legislation on controlling or coercive behaviour: 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dirty="0"/>
          </a:p>
          <a:p>
            <a:r>
              <a:rPr lang="en-GB" dirty="0"/>
              <a:t>Incidents after the commencement of legislation on controlling or coercive behaviour: 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a:t>
            </a:r>
            <a:r>
              <a:rPr lang="en-GB" dirty="0" err="1"/>
              <a:t>dayto</a:t>
            </a:r>
            <a:r>
              <a:rPr lang="en-GB" dirty="0"/>
              <a:t>-day activities) then it may be advisable to withdraw the earlier charge and to substitute with an updated charge covering both incidents.</a:t>
            </a:r>
          </a:p>
          <a:p>
            <a:endParaRPr lang="en-GB" dirty="0"/>
          </a:p>
          <a:p>
            <a:r>
              <a:rPr lang="en-GB" dirty="0"/>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7</a:t>
            </a:fld>
            <a:endParaRPr lang="en-GB"/>
          </a:p>
        </p:txBody>
      </p:sp>
    </p:spTree>
    <p:extLst>
      <p:ext uri="{BB962C8B-B14F-4D97-AF65-F5344CB8AC3E}">
        <p14:creationId xmlns:p14="http://schemas.microsoft.com/office/powerpoint/2010/main" val="746222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or controlling behaviour does not relate to a single incident, it is a purposeful pattern of behaviour which takes place over time in order for one individual to exert power, control or coercion over another. </a:t>
            </a:r>
          </a:p>
          <a:p>
            <a:endParaRPr lang="en-GB" dirty="0"/>
          </a:p>
          <a:p>
            <a:endParaRPr lang="en-GB" dirty="0"/>
          </a:p>
          <a:p>
            <a:r>
              <a:rPr lang="en-GB" dirty="0"/>
              <a:t>This does not apply to under 16s as this becomes a child protection issue Repeatedly – not defined in the act Continuously – on an ongoing basis which can cause the victim to change their ways of living. </a:t>
            </a:r>
          </a:p>
          <a:p>
            <a:endParaRPr lang="en-GB" dirty="0"/>
          </a:p>
          <a:p>
            <a:r>
              <a:rPr lang="en-GB" dirty="0"/>
              <a:t>There are two ways in which it can be proved that A's behaviour has a 'serious effect' on B: If it causes B to fear, on at least two occasions, that violence will be used against them - s.76 (4)(a); or If it causes B serious alarm or distress which has a substantial adverse effect on their day-to-day activities - s.76 (4) (b). </a:t>
            </a:r>
          </a:p>
          <a:p>
            <a:endParaRPr lang="en-GB" dirty="0"/>
          </a:p>
          <a:p>
            <a:r>
              <a:rPr lang="en-GB" dirty="0"/>
              <a:t>For the purposes of the offence A 'ought to know' that which a reasonable person in possession of the same information would know - s.76 (5).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8</a:t>
            </a:fld>
            <a:endParaRPr lang="en-GB"/>
          </a:p>
        </p:txBody>
      </p:sp>
    </p:spTree>
    <p:extLst>
      <p:ext uri="{BB962C8B-B14F-4D97-AF65-F5344CB8AC3E}">
        <p14:creationId xmlns:p14="http://schemas.microsoft.com/office/powerpoint/2010/main" val="136396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9</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10</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11</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 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13</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endParaRPr lang="en-GB" dirty="0"/>
          </a:p>
          <a:p>
            <a:r>
              <a:rPr lang="en-GB" dirty="0"/>
              <a:t>Coercive Control Underpins domestic abuse. </a:t>
            </a:r>
          </a:p>
          <a:p>
            <a:endParaRPr lang="en-GB" dirty="0"/>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a:p>
            <a:r>
              <a:rPr lang="en-GB" dirty="0"/>
              <a:t>The Major Tactics of Coercive Control </a:t>
            </a:r>
          </a:p>
          <a:p>
            <a:r>
              <a:rPr lang="en-GB" dirty="0"/>
              <a:t>Violence</a:t>
            </a:r>
          </a:p>
          <a:p>
            <a:r>
              <a:rPr lang="en-GB" dirty="0"/>
              <a:t> Intimidation –</a:t>
            </a:r>
          </a:p>
          <a:p>
            <a:r>
              <a:rPr lang="en-GB" dirty="0"/>
              <a:t> Threats, Surveillance &amp; </a:t>
            </a:r>
          </a:p>
          <a:p>
            <a:r>
              <a:rPr lang="en-GB" dirty="0"/>
              <a:t>Degradation 13 Isolation Control</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14</a:t>
            </a:fld>
            <a:endParaRPr lang="en-GB"/>
          </a:p>
        </p:txBody>
      </p:sp>
    </p:spTree>
    <p:extLst>
      <p:ext uri="{BB962C8B-B14F-4D97-AF65-F5344CB8AC3E}">
        <p14:creationId xmlns:p14="http://schemas.microsoft.com/office/powerpoint/2010/main" val="233303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158A-C9FC-7E7E-3AE7-1A036209F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A2AD5B-41C5-3C75-65DF-65AAF1D088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4CF3CB-3681-9FD5-A7C2-A2C728BF7C46}"/>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5" name="Footer Placeholder 4">
            <a:extLst>
              <a:ext uri="{FF2B5EF4-FFF2-40B4-BE49-F238E27FC236}">
                <a16:creationId xmlns:a16="http://schemas.microsoft.com/office/drawing/2014/main" id="{E0C64F2A-359F-C229-D76E-56575BCD6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4FC3F-EEA8-3C85-B089-3AFBCBD87642}"/>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538847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F69D-8A16-8720-8947-8D6C5CD46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DC75CE-07A3-7611-D3C9-E9DE61F30D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316CD-EB0A-3117-085B-77D57102D7CD}"/>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5" name="Footer Placeholder 4">
            <a:extLst>
              <a:ext uri="{FF2B5EF4-FFF2-40B4-BE49-F238E27FC236}">
                <a16:creationId xmlns:a16="http://schemas.microsoft.com/office/drawing/2014/main" id="{BB36F7F6-27A6-50BA-7997-A172D6BF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CF889-A162-22C8-02F4-3E3ABAD2B15D}"/>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239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F966-A38D-4833-4F32-15FDE1F9D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2B4561-85FC-5542-E9DA-DBCC561A62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31F2E-B6EA-C561-BBDB-A7E2F29B8E63}"/>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5" name="Footer Placeholder 4">
            <a:extLst>
              <a:ext uri="{FF2B5EF4-FFF2-40B4-BE49-F238E27FC236}">
                <a16:creationId xmlns:a16="http://schemas.microsoft.com/office/drawing/2014/main" id="{6C126D90-DD5E-7373-7F65-5DCD90AE9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366E-6195-00DB-6C82-6D3B70CA36A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79746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5420-CF83-B266-841B-FF5EBEBF52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EE08F1-F679-F722-B94D-12CD7171D6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BDB6A-7987-60D3-BED5-959DD3FE84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BB8B1F-9D24-2B45-6CED-26AE5A3B7BEA}"/>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6" name="Footer Placeholder 5">
            <a:extLst>
              <a:ext uri="{FF2B5EF4-FFF2-40B4-BE49-F238E27FC236}">
                <a16:creationId xmlns:a16="http://schemas.microsoft.com/office/drawing/2014/main" id="{957A2F1F-132F-266D-9243-5D181DFA9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D2F1E-BFF9-9F50-50C6-72D95ECAF85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04922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E9FE-F239-4AFF-FBDD-C8DE7727B0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6E4AC-AECC-2D89-F6A4-57AEDC2C6C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E81A65-BF7E-121F-A759-44EB4DE82C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37E13-5F6E-7398-9C97-811B8BDCFC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29497-E529-698E-A969-6FFD5B0BD5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3DAE06-43AE-F7D6-8C24-6E4B1949E573}"/>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8" name="Footer Placeholder 7">
            <a:extLst>
              <a:ext uri="{FF2B5EF4-FFF2-40B4-BE49-F238E27FC236}">
                <a16:creationId xmlns:a16="http://schemas.microsoft.com/office/drawing/2014/main" id="{47E73BBC-83E1-E924-3F1F-360A11E7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E4B44-DFD3-A542-3148-D3A98BAA0B7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3841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9D9C-273E-C6AD-EBEA-49AAE5ADE7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235301-AA1A-AC3A-EFBC-7E5F9E5B4FDF}"/>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4" name="Footer Placeholder 3">
            <a:extLst>
              <a:ext uri="{FF2B5EF4-FFF2-40B4-BE49-F238E27FC236}">
                <a16:creationId xmlns:a16="http://schemas.microsoft.com/office/drawing/2014/main" id="{6CEC107F-809E-C3B6-45C4-BAF07EF173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624729-E660-B53E-9407-4244AEEB7481}"/>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416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DBA35A-487F-8B2E-890C-525F3C1478A6}"/>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3" name="Footer Placeholder 2">
            <a:extLst>
              <a:ext uri="{FF2B5EF4-FFF2-40B4-BE49-F238E27FC236}">
                <a16:creationId xmlns:a16="http://schemas.microsoft.com/office/drawing/2014/main" id="{8A6616F6-46FA-EB74-F1DA-FFD34BD639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0770EB-9E19-9E43-6A30-9438CE8A71C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21589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8339-A966-61DF-245C-74A8BCE50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A2201-C090-8D55-06E0-7A4A36244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C9ABC1-7FD0-CD01-BBC7-0C4C2D1BE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57772-DBE0-2D64-6BCE-5FFC89B38A33}"/>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6" name="Footer Placeholder 5">
            <a:extLst>
              <a:ext uri="{FF2B5EF4-FFF2-40B4-BE49-F238E27FC236}">
                <a16:creationId xmlns:a16="http://schemas.microsoft.com/office/drawing/2014/main" id="{5FE024F7-70C9-36FF-F655-9B14425B8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69F42-E896-4399-7E07-37813E35D1F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86105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1947-D2E3-D795-C0D0-6B116974F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ED74D0-6E1F-B658-3D34-512C8C711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A2714-3BC2-F5FE-8A6D-9A343A3D2B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74D52C-DB42-4A8D-43D8-8093410BD67E}"/>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6" name="Footer Placeholder 5">
            <a:extLst>
              <a:ext uri="{FF2B5EF4-FFF2-40B4-BE49-F238E27FC236}">
                <a16:creationId xmlns:a16="http://schemas.microsoft.com/office/drawing/2014/main" id="{585E0736-058A-9FF6-08E2-768FBF914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5B30A-FB73-7E67-BD9D-1088AFB162F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374541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D633-7D54-A658-95FA-9CA2C1BE1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28E99-6C60-D36E-CFA0-5D34674FCB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F543F-09EE-0002-D34A-90BEE9EA344F}"/>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5" name="Footer Placeholder 4">
            <a:extLst>
              <a:ext uri="{FF2B5EF4-FFF2-40B4-BE49-F238E27FC236}">
                <a16:creationId xmlns:a16="http://schemas.microsoft.com/office/drawing/2014/main" id="{F3A8D8F8-3AF0-43BA-1E71-36D5FDE812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C823B-3234-3D06-D61D-E904F7566B85}"/>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3858601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758A6-79AE-652E-AD14-255877498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EB29B-0026-46E7-0EF5-8CED38D864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A8762-E5EF-3531-B159-619251575BD5}"/>
              </a:ext>
            </a:extLst>
          </p:cNvPr>
          <p:cNvSpPr>
            <a:spLocks noGrp="1"/>
          </p:cNvSpPr>
          <p:nvPr>
            <p:ph type="dt" sz="half" idx="10"/>
          </p:nvPr>
        </p:nvSpPr>
        <p:spPr/>
        <p:txBody>
          <a:bodyPr/>
          <a:lstStyle/>
          <a:p>
            <a:fld id="{B7A56B62-4C44-4AA8-81A8-819DF65C3010}" type="datetimeFigureOut">
              <a:rPr lang="en-GB" smtClean="0"/>
              <a:t>17/10/2024</a:t>
            </a:fld>
            <a:endParaRPr lang="en-GB"/>
          </a:p>
        </p:txBody>
      </p:sp>
      <p:sp>
        <p:nvSpPr>
          <p:cNvPr id="5" name="Footer Placeholder 4">
            <a:extLst>
              <a:ext uri="{FF2B5EF4-FFF2-40B4-BE49-F238E27FC236}">
                <a16:creationId xmlns:a16="http://schemas.microsoft.com/office/drawing/2014/main" id="{2BFE55DB-1CAD-3479-22C6-6FAD9D787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A3A69-F90D-6D71-6994-172E9C7E303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6348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44FCD5-569E-2B30-7BF6-D55D5FC43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922473-42D7-8BE7-3545-61920B2EBC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665EE-7C99-CD91-B4FC-CB09671CC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56B62-4C44-4AA8-81A8-819DF65C3010}" type="datetimeFigureOut">
              <a:rPr lang="en-GB" smtClean="0"/>
              <a:t>17/10/2024</a:t>
            </a:fld>
            <a:endParaRPr lang="en-GB"/>
          </a:p>
        </p:txBody>
      </p:sp>
      <p:sp>
        <p:nvSpPr>
          <p:cNvPr id="5" name="Footer Placeholder 4">
            <a:extLst>
              <a:ext uri="{FF2B5EF4-FFF2-40B4-BE49-F238E27FC236}">
                <a16:creationId xmlns:a16="http://schemas.microsoft.com/office/drawing/2014/main" id="{D1C03060-1E6E-D8EE-7734-82B3D7518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FB7301-FB49-CAFC-0998-6587ED6FA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5EEDAA-A6E9-4D24-BEA9-4E8EACE3C3CC}" type="slidenum">
              <a:rPr lang="en-GB" smtClean="0"/>
              <a:t>‹#›</a:t>
            </a:fld>
            <a:endParaRPr lang="en-GB"/>
          </a:p>
        </p:txBody>
      </p:sp>
    </p:spTree>
    <p:extLst>
      <p:ext uri="{BB962C8B-B14F-4D97-AF65-F5344CB8AC3E}">
        <p14:creationId xmlns:p14="http://schemas.microsoft.com/office/powerpoint/2010/main" val="4267112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Zu4rP9wureY?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4" name="Group 13">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5" name="Freeform: Shape 14">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393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F2F49-19A4-37CD-5BA0-172D7BB1F44F}"/>
              </a:ext>
            </a:extLst>
          </p:cNvPr>
          <p:cNvSpPr>
            <a:spLocks noGrp="1"/>
          </p:cNvSpPr>
          <p:nvPr>
            <p:ph type="title"/>
          </p:nvPr>
        </p:nvSpPr>
        <p:spPr>
          <a:xfrm>
            <a:off x="630936" y="639520"/>
            <a:ext cx="3429000" cy="1719072"/>
          </a:xfrm>
        </p:spPr>
        <p:txBody>
          <a:bodyPr anchor="b">
            <a:normAutofit/>
          </a:bodyPr>
          <a:lstStyle/>
          <a:p>
            <a:r>
              <a:rPr lang="en-GB" sz="5400"/>
              <a:t>Health Warning</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E2485E-2FBA-09F7-3104-D88F060EF0EE}"/>
              </a:ext>
            </a:extLst>
          </p:cNvPr>
          <p:cNvSpPr>
            <a:spLocks noGrp="1"/>
          </p:cNvSpPr>
          <p:nvPr>
            <p:ph idx="1"/>
          </p:nvPr>
        </p:nvSpPr>
        <p:spPr>
          <a:xfrm>
            <a:off x="630936" y="2807208"/>
            <a:ext cx="3429000" cy="3410712"/>
          </a:xfrm>
        </p:spPr>
        <p:txBody>
          <a:bodyPr anchor="t">
            <a:normAutofit/>
          </a:bodyPr>
          <a:lstStyle/>
          <a:p>
            <a:r>
              <a:rPr lang="en-GB" sz="2200"/>
              <a:t>This is an emotive subject. Please be mindful of your wellbeing and speak to the tutor should you have any issues. </a:t>
            </a:r>
          </a:p>
        </p:txBody>
      </p:sp>
      <p:pic>
        <p:nvPicPr>
          <p:cNvPr id="5" name="Picture 4">
            <a:extLst>
              <a:ext uri="{FF2B5EF4-FFF2-40B4-BE49-F238E27FC236}">
                <a16:creationId xmlns:a16="http://schemas.microsoft.com/office/drawing/2014/main" id="{F93B97E8-6508-915B-59D3-31BB5E8B90EA}"/>
              </a:ext>
            </a:extLst>
          </p:cNvPr>
          <p:cNvPicPr>
            <a:picLocks noChangeAspect="1"/>
          </p:cNvPicPr>
          <p:nvPr/>
        </p:nvPicPr>
        <p:blipFill>
          <a:blip r:embed="rId3"/>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3621320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8766-5411-7AB8-7829-8149F59AA22C}"/>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B5FCDDF1-1BE4-9FD1-5574-780031E257FC}"/>
              </a:ext>
            </a:extLst>
          </p:cNvPr>
          <p:cNvSpPr>
            <a:spLocks noGrp="1"/>
          </p:cNvSpPr>
          <p:nvPr>
            <p:ph idx="1"/>
          </p:nvPr>
        </p:nvSpPr>
        <p:spPr/>
        <p:txBody>
          <a:bodyPr/>
          <a:lstStyle/>
          <a:p>
            <a:r>
              <a:rPr lang="en-GB" dirty="0"/>
              <a:t>State the definition of coercive control as stipulated in S76 of the Serious Crime Act 2015 including statutory defences. </a:t>
            </a:r>
          </a:p>
          <a:p>
            <a:r>
              <a:rPr lang="en-GB" dirty="0"/>
              <a:t>Explain the behaviours and major tactics of coercive control.</a:t>
            </a:r>
          </a:p>
          <a:p>
            <a:r>
              <a:rPr lang="en-GB" dirty="0"/>
              <a:t>Describe the impact of coercive control on the victim.</a:t>
            </a:r>
          </a:p>
          <a:p>
            <a:r>
              <a:rPr lang="en-GB" dirty="0"/>
              <a:t>Identify the best way to present evidence in order to best support the victim.</a:t>
            </a:r>
          </a:p>
          <a:p>
            <a:r>
              <a:rPr lang="en-GB" dirty="0"/>
              <a:t>Identify the elements of the points to prove of the coercive control definition in a victim statement.</a:t>
            </a:r>
          </a:p>
          <a:p>
            <a:pPr marL="0" indent="0">
              <a:buNone/>
            </a:pPr>
            <a:endParaRPr lang="en-GB" dirty="0"/>
          </a:p>
        </p:txBody>
      </p:sp>
    </p:spTree>
    <p:extLst>
      <p:ext uri="{BB962C8B-B14F-4D97-AF65-F5344CB8AC3E}">
        <p14:creationId xmlns:p14="http://schemas.microsoft.com/office/powerpoint/2010/main" val="710375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81062-3077-49EA-406F-9DF40A6795D5}"/>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Board Blast</a:t>
            </a:r>
          </a:p>
        </p:txBody>
      </p:sp>
      <p:sp>
        <p:nvSpPr>
          <p:cNvPr id="3" name="Content Placeholder 2">
            <a:extLst>
              <a:ext uri="{FF2B5EF4-FFF2-40B4-BE49-F238E27FC236}">
                <a16:creationId xmlns:a16="http://schemas.microsoft.com/office/drawing/2014/main" id="{B1E58263-4879-9D7F-DA64-93DE021A6B47}"/>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What is Coercive Control?</a:t>
            </a:r>
          </a:p>
        </p:txBody>
      </p:sp>
    </p:spTree>
    <p:extLst>
      <p:ext uri="{BB962C8B-B14F-4D97-AF65-F5344CB8AC3E}">
        <p14:creationId xmlns:p14="http://schemas.microsoft.com/office/powerpoint/2010/main" val="3919316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96C8-ACB2-9E2F-AA1E-009CF12E9959}"/>
              </a:ext>
            </a:extLst>
          </p:cNvPr>
          <p:cNvSpPr>
            <a:spLocks noGrp="1"/>
          </p:cNvSpPr>
          <p:nvPr>
            <p:ph type="title"/>
          </p:nvPr>
        </p:nvSpPr>
        <p:spPr>
          <a:xfrm>
            <a:off x="589560" y="856180"/>
            <a:ext cx="4560584" cy="1128068"/>
          </a:xfrm>
        </p:spPr>
        <p:txBody>
          <a:bodyPr anchor="ctr">
            <a:normAutofit/>
          </a:bodyPr>
          <a:lstStyle/>
          <a:p>
            <a:r>
              <a:rPr lang="en-GB" sz="3700"/>
              <a:t>Defining Coercive Control</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10D71-C401-B89D-16EA-974E188FCBED}"/>
              </a:ext>
            </a:extLst>
          </p:cNvPr>
          <p:cNvSpPr>
            <a:spLocks noGrp="1"/>
          </p:cNvSpPr>
          <p:nvPr>
            <p:ph idx="1"/>
          </p:nvPr>
        </p:nvSpPr>
        <p:spPr>
          <a:xfrm>
            <a:off x="590719" y="2330505"/>
            <a:ext cx="4559425" cy="3979585"/>
          </a:xfrm>
        </p:spPr>
        <p:txBody>
          <a:bodyPr anchor="ctr">
            <a:normAutofit/>
          </a:bodyPr>
          <a:lstStyle/>
          <a:p>
            <a:r>
              <a:rPr lang="en-GB" sz="2000"/>
              <a:t>Coercive control is a term developed by Evan STARK to help us understand domestic abuse as more than a “fight.” It is a pattern of behaviour which seeks to take away the victim’s liberty or freedom, to strip away their sense of self</a:t>
            </a:r>
          </a:p>
          <a:p>
            <a:endParaRPr lang="en-GB" sz="2000"/>
          </a:p>
          <a:p>
            <a:r>
              <a:rPr lang="en-GB" sz="2000"/>
              <a:t>“Not only is coercive control the most common context in which women are abused, it is also the most dangerous – Stark </a:t>
            </a: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9451B9-86F6-FEDE-8F31-6DF6246C71BC}"/>
              </a:ext>
            </a:extLst>
          </p:cNvPr>
          <p:cNvPicPr>
            <a:picLocks noChangeAspect="1"/>
          </p:cNvPicPr>
          <p:nvPr/>
        </p:nvPicPr>
        <p:blipFill rotWithShape="1">
          <a:blip r:embed="rId3"/>
          <a:srcRect l="3056" r="6164" b="-1"/>
          <a:stretch/>
        </p:blipFill>
        <p:spPr>
          <a:xfrm>
            <a:off x="5977788" y="799352"/>
            <a:ext cx="5425410" cy="5259296"/>
          </a:xfrm>
          <a:prstGeom prst="rect">
            <a:avLst/>
          </a:prstGeom>
        </p:spPr>
      </p:pic>
    </p:spTree>
    <p:extLst>
      <p:ext uri="{BB962C8B-B14F-4D97-AF65-F5344CB8AC3E}">
        <p14:creationId xmlns:p14="http://schemas.microsoft.com/office/powerpoint/2010/main" val="549755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66B42-A389-FC90-9175-B37FC025126B}"/>
              </a:ext>
            </a:extLst>
          </p:cNvPr>
          <p:cNvSpPr>
            <a:spLocks noGrp="1"/>
          </p:cNvSpPr>
          <p:nvPr>
            <p:ph type="title"/>
          </p:nvPr>
        </p:nvSpPr>
        <p:spPr>
          <a:xfrm>
            <a:off x="686834" y="1153572"/>
            <a:ext cx="3200400" cy="4461163"/>
          </a:xfrm>
        </p:spPr>
        <p:txBody>
          <a:bodyPr>
            <a:normAutofit/>
          </a:bodyPr>
          <a:lstStyle/>
          <a:p>
            <a:r>
              <a:rPr lang="en-GB">
                <a:solidFill>
                  <a:srgbClr val="FFFFFF"/>
                </a:solidFill>
              </a:rPr>
              <a:t>Section 76 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BEDE10-3BC5-C9F4-8EA3-C81BEE2D5A5A}"/>
              </a:ext>
            </a:extLst>
          </p:cNvPr>
          <p:cNvSpPr>
            <a:spLocks noGrp="1"/>
          </p:cNvSpPr>
          <p:nvPr>
            <p:ph idx="1"/>
          </p:nvPr>
        </p:nvSpPr>
        <p:spPr>
          <a:xfrm>
            <a:off x="4447308" y="591344"/>
            <a:ext cx="6906491" cy="5585619"/>
          </a:xfrm>
        </p:spPr>
        <p:txBody>
          <a:bodyPr anchor="ctr">
            <a:normAutofit/>
          </a:bodyPr>
          <a:lstStyle/>
          <a:p>
            <a:r>
              <a:rPr lang="en-GB" dirty="0"/>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a:p>
            <a:endParaRPr lang="en-GB" dirty="0"/>
          </a:p>
        </p:txBody>
      </p:sp>
    </p:spTree>
    <p:extLst>
      <p:ext uri="{BB962C8B-B14F-4D97-AF65-F5344CB8AC3E}">
        <p14:creationId xmlns:p14="http://schemas.microsoft.com/office/powerpoint/2010/main" val="74688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D388CB-A0E9-1DEA-DE38-73B98E06259A}"/>
              </a:ext>
            </a:extLst>
          </p:cNvPr>
          <p:cNvPicPr>
            <a:picLocks noChangeAspect="1"/>
          </p:cNvPicPr>
          <p:nvPr/>
        </p:nvPicPr>
        <p:blipFill rotWithShape="1">
          <a:blip r:embed="rId3"/>
          <a:srcRect l="28766" r="4916"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E8C4B-0710-4210-AB32-4BB792D3B267}"/>
              </a:ext>
            </a:extLst>
          </p:cNvPr>
          <p:cNvSpPr>
            <a:spLocks noGrp="1"/>
          </p:cNvSpPr>
          <p:nvPr>
            <p:ph type="title"/>
          </p:nvPr>
        </p:nvSpPr>
        <p:spPr>
          <a:xfrm>
            <a:off x="6115317" y="405685"/>
            <a:ext cx="5464968" cy="1559301"/>
          </a:xfrm>
        </p:spPr>
        <p:txBody>
          <a:bodyPr>
            <a:normAutofit/>
          </a:bodyPr>
          <a:lstStyle/>
          <a:p>
            <a:r>
              <a:rPr lang="en-GB" sz="3400"/>
              <a:t>“Controlling or Coercive Behaviour in an Intimate or Family Relationship”</a:t>
            </a:r>
          </a:p>
        </p:txBody>
      </p:sp>
      <p:sp>
        <p:nvSpPr>
          <p:cNvPr id="3" name="Content Placeholder 2">
            <a:extLst>
              <a:ext uri="{FF2B5EF4-FFF2-40B4-BE49-F238E27FC236}">
                <a16:creationId xmlns:a16="http://schemas.microsoft.com/office/drawing/2014/main" id="{8E33B742-A28B-860E-6775-531659D5F59B}"/>
              </a:ext>
            </a:extLst>
          </p:cNvPr>
          <p:cNvSpPr>
            <a:spLocks noGrp="1"/>
          </p:cNvSpPr>
          <p:nvPr>
            <p:ph idx="1"/>
          </p:nvPr>
        </p:nvSpPr>
        <p:spPr>
          <a:xfrm>
            <a:off x="6115317" y="2743200"/>
            <a:ext cx="5247340" cy="3496878"/>
          </a:xfrm>
        </p:spPr>
        <p:txBody>
          <a:bodyPr anchor="ctr">
            <a:normAutofit/>
          </a:bodyPr>
          <a:lstStyle/>
          <a:p>
            <a:r>
              <a:rPr lang="en-GB" sz="2400" dirty="0"/>
              <a:t>Came into force on 29th December 2015</a:t>
            </a:r>
          </a:p>
          <a:p>
            <a:r>
              <a:rPr lang="en-GB" sz="2400" dirty="0"/>
              <a:t>Amended by the Domestic Abuse Act 2021</a:t>
            </a:r>
          </a:p>
          <a:p>
            <a:r>
              <a:rPr lang="en-GB" sz="2400" dirty="0"/>
              <a:t>Not retrospective</a:t>
            </a:r>
          </a:p>
          <a:p>
            <a:r>
              <a:rPr lang="en-GB" sz="2400" dirty="0"/>
              <a:t>Antecedent can be included in statement as historical evidence </a:t>
            </a:r>
          </a:p>
          <a:p>
            <a:r>
              <a:rPr lang="en-GB" sz="2400" dirty="0"/>
              <a:t>CPS advise Bad Character Evidence</a:t>
            </a:r>
          </a:p>
        </p:txBody>
      </p:sp>
    </p:spTree>
    <p:extLst>
      <p:ext uri="{BB962C8B-B14F-4D97-AF65-F5344CB8AC3E}">
        <p14:creationId xmlns:p14="http://schemas.microsoft.com/office/powerpoint/2010/main" val="3244757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634B-1C40-454F-801B-AEA3D5D30884}"/>
              </a:ext>
            </a:extLst>
          </p:cNvPr>
          <p:cNvSpPr>
            <a:spLocks noGrp="1"/>
          </p:cNvSpPr>
          <p:nvPr>
            <p:ph type="title"/>
          </p:nvPr>
        </p:nvSpPr>
        <p:spPr/>
        <p:txBody>
          <a:bodyPr/>
          <a:lstStyle/>
          <a:p>
            <a:r>
              <a:rPr lang="en-GB" dirty="0"/>
              <a:t>Coercive Control</a:t>
            </a:r>
          </a:p>
        </p:txBody>
      </p:sp>
      <p:graphicFrame>
        <p:nvGraphicFramePr>
          <p:cNvPr id="5" name="Content Placeholder 2">
            <a:extLst>
              <a:ext uri="{FF2B5EF4-FFF2-40B4-BE49-F238E27FC236}">
                <a16:creationId xmlns:a16="http://schemas.microsoft.com/office/drawing/2014/main" id="{44560ADB-D71B-6C6B-9F74-A3C94A7BB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194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Dependent/ Subordinate </a:t>
            </a:r>
          </a:p>
          <a:p>
            <a:pPr marL="0" indent="0">
              <a:buNone/>
            </a:pPr>
            <a:r>
              <a:rPr lang="en-GB" sz="2000" dirty="0"/>
              <a:t>Isolating</a:t>
            </a:r>
          </a:p>
          <a:p>
            <a:pPr marL="0" indent="0">
              <a:buNone/>
            </a:pPr>
            <a:r>
              <a:rPr lang="en-GB" sz="2000" dirty="0"/>
              <a:t>Fear of/ or actual violence</a:t>
            </a:r>
          </a:p>
          <a:p>
            <a:pPr marL="0" indent="0">
              <a:buNone/>
            </a:pPr>
            <a:r>
              <a:rPr lang="en-GB" sz="2000" dirty="0"/>
              <a:t>Fear consequences of Victim’s behaviour</a:t>
            </a:r>
          </a:p>
          <a:p>
            <a:pPr marL="0" indent="0">
              <a:buNone/>
            </a:pPr>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1828801"/>
            <a:ext cx="4156512" cy="4411280"/>
          </a:xfrm>
        </p:spPr>
        <p:txBody>
          <a:bodyPr anchor="ctr">
            <a:noAutofit/>
          </a:bodyPr>
          <a:lstStyle/>
          <a:p>
            <a:pPr marL="0" indent="0">
              <a:buNone/>
            </a:pPr>
            <a:r>
              <a:rPr lang="en-GB" sz="2400" dirty="0"/>
              <a:t>They are, or have been married to or have been civil partners of each other</a:t>
            </a:r>
          </a:p>
          <a:p>
            <a:pPr marL="0" indent="0">
              <a:buNone/>
            </a:pPr>
            <a:r>
              <a:rPr lang="en-GB" sz="2400" dirty="0"/>
              <a:t>They have agreed to marry each other or enter into a civil partnership agreement </a:t>
            </a:r>
          </a:p>
          <a:p>
            <a:pPr marL="0" indent="0">
              <a:buNone/>
            </a:pPr>
            <a:r>
              <a:rPr lang="en-GB" sz="2400" dirty="0"/>
              <a:t>They are, or have been in an intimate personal relationship with each other</a:t>
            </a:r>
          </a:p>
          <a:p>
            <a:pPr marL="0" indent="0">
              <a:buNone/>
            </a:pPr>
            <a:r>
              <a:rPr lang="en-GB" sz="2400" dirty="0"/>
              <a:t>They have, or there has been a time when they each have had, a parental relationship in relation to the same child</a:t>
            </a:r>
          </a:p>
          <a:p>
            <a:pPr marL="0" indent="0">
              <a:buNone/>
            </a:pPr>
            <a:r>
              <a:rPr lang="en-GB" sz="2400" dirty="0"/>
              <a:t>They are relatives</a:t>
            </a:r>
          </a:p>
        </p:txBody>
      </p:sp>
    </p:spTree>
    <p:extLst>
      <p:ext uri="{BB962C8B-B14F-4D97-AF65-F5344CB8AC3E}">
        <p14:creationId xmlns:p14="http://schemas.microsoft.com/office/powerpoint/2010/main" val="1002671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extLst>
              <p:ext uri="{D42A27DB-BD31-4B8C-83A1-F6EECF244321}">
                <p14:modId xmlns:p14="http://schemas.microsoft.com/office/powerpoint/2010/main" val="2622399909"/>
              </p:ext>
            </p:extLst>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838200" y="365125"/>
            <a:ext cx="10515600" cy="1306443"/>
          </a:xfrm>
        </p:spPr>
        <p:txBody>
          <a:bodyPr>
            <a:normAutofit/>
          </a:bodyPr>
          <a:lstStyle/>
          <a:p>
            <a:r>
              <a:rPr lang="en-GB" sz="4000"/>
              <a:t>Sentencing</a:t>
            </a:r>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838200" y="1825625"/>
            <a:ext cx="4152774" cy="4303464"/>
          </a:xfrm>
        </p:spPr>
        <p:txBody>
          <a:bodyPr>
            <a:normAutofit/>
          </a:bodyPr>
          <a:lstStyle/>
          <a:p>
            <a:r>
              <a:rPr lang="en-GB" sz="2000"/>
              <a:t>Offending within a domestic abuse context is an aggravating factor because of the abuse of trust involved;</a:t>
            </a:r>
          </a:p>
          <a:p>
            <a:endParaRPr lang="en-GB" sz="200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5183500" y="1904282"/>
            <a:ext cx="6170299" cy="4224808"/>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6823878" y="741392"/>
            <a:ext cx="4491821" cy="590698"/>
          </a:xfrm>
        </p:spPr>
        <p:txBody>
          <a:bodyPr anchor="b">
            <a:normAutofit/>
          </a:bodyPr>
          <a:lstStyle/>
          <a:p>
            <a:r>
              <a:rPr lang="en-GB" sz="3200" dirty="0"/>
              <a:t>Defences</a:t>
            </a:r>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3595" r="10183" b="1"/>
          <a:stretch/>
        </p:blipFill>
        <p:spPr>
          <a:xfrm>
            <a:off x="20" y="10"/>
            <a:ext cx="6095980" cy="6857990"/>
          </a:xfrm>
          <a:prstGeom prst="rect">
            <a:avLst/>
          </a:prstGeom>
        </p:spPr>
      </p:pic>
      <p:grpSp>
        <p:nvGrpSpPr>
          <p:cNvPr id="54" name="Group 53">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55" name="Rectangle 5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6823878" y="1332090"/>
            <a:ext cx="4491820" cy="4649218"/>
          </a:xfrm>
        </p:spPr>
        <p:txBody>
          <a:bodyPr anchor="t">
            <a:normAutofit lnSpcReduction="10000"/>
          </a:bodyPr>
          <a:lstStyle/>
          <a:p>
            <a:r>
              <a:rPr lang="en-GB" sz="2000" dirty="0"/>
              <a:t>A believed to be acting in the best interests of B</a:t>
            </a:r>
          </a:p>
          <a:p>
            <a:r>
              <a:rPr lang="en-GB" sz="2000" dirty="0"/>
              <a:t>The behaviour in all the circumstances was reasonable</a:t>
            </a:r>
          </a:p>
          <a:p>
            <a:endParaRPr lang="en-GB" sz="2000" dirty="0"/>
          </a:p>
          <a:p>
            <a:r>
              <a:rPr lang="en-GB" sz="2000" dirty="0"/>
              <a:t>Remember!</a:t>
            </a:r>
          </a:p>
          <a:p>
            <a:endParaRPr lang="en-GB" sz="2000" dirty="0"/>
          </a:p>
          <a:p>
            <a:r>
              <a:rPr lang="en-GB" sz="2000" dirty="0"/>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a:t>
            </a:r>
          </a:p>
          <a:p>
            <a:endParaRPr lang="en-GB" sz="1400" dirty="0"/>
          </a:p>
          <a:p>
            <a:endParaRPr lang="en-GB" sz="1400" dirty="0"/>
          </a:p>
          <a:p>
            <a:endParaRPr lang="en-GB" sz="1400" dirty="0"/>
          </a:p>
        </p:txBody>
      </p:sp>
    </p:spTree>
    <p:extLst>
      <p:ext uri="{BB962C8B-B14F-4D97-AF65-F5344CB8AC3E}">
        <p14:creationId xmlns:p14="http://schemas.microsoft.com/office/powerpoint/2010/main" val="3991077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p:txBody>
          <a:bodyPr/>
          <a:lstStyle/>
          <a:p>
            <a:r>
              <a:rPr lang="en-GB" dirty="0"/>
              <a:t>Perpetrator Tactics</a:t>
            </a:r>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p:txBody>
          <a:bodyPr/>
          <a:lstStyle/>
          <a:p>
            <a:r>
              <a:rPr lang="en-GB" sz="2800" b="1" dirty="0"/>
              <a:t>Intimidation</a:t>
            </a:r>
            <a:r>
              <a:rPr lang="en-GB" sz="2800" dirty="0"/>
              <a:t> Often involves very subtle warnings that are obvious to the victim, but invisible to outsiders. Physical violence towards others, animals, and objects. Sub-tactics of Intimidation: Threats, Surveillance, Degradation </a:t>
            </a:r>
          </a:p>
          <a:p>
            <a:r>
              <a:rPr lang="en-GB" sz="2800" b="1" dirty="0"/>
              <a:t>Degradation &amp; Humiliation- </a:t>
            </a:r>
            <a:r>
              <a:rPr lang="en-GB" sz="2800" dirty="0"/>
              <a:t>Insults in coercive control often target areas of gender identity from which the woman draws her self-esteem Shaming - inhibits reporting because victims fear humiliation. Marking / Ownership</a:t>
            </a:r>
          </a:p>
          <a:p>
            <a:r>
              <a:rPr lang="en-GB" sz="2800" b="1" dirty="0"/>
              <a:t>Surveillance</a:t>
            </a:r>
            <a:r>
              <a:rPr lang="en-GB" sz="2800" dirty="0"/>
              <a:t> Stalking Surveillance Technology - Victim feels perpetrator is “always there</a:t>
            </a:r>
          </a:p>
          <a:p>
            <a:endParaRPr lang="en-GB" dirty="0"/>
          </a:p>
        </p:txBody>
      </p:sp>
    </p:spTree>
    <p:extLst>
      <p:ext uri="{BB962C8B-B14F-4D97-AF65-F5344CB8AC3E}">
        <p14:creationId xmlns:p14="http://schemas.microsoft.com/office/powerpoint/2010/main" val="2057320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572493" y="238539"/>
            <a:ext cx="11018520" cy="1434415"/>
          </a:xfrm>
        </p:spPr>
        <p:txBody>
          <a:bodyPr anchor="b">
            <a:normAutofit/>
          </a:bodyPr>
          <a:lstStyle/>
          <a:p>
            <a:r>
              <a:rPr lang="en-GB" sz="5400"/>
              <a:t>Continued…</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72493" y="2071316"/>
            <a:ext cx="6713552" cy="4119172"/>
          </a:xfrm>
        </p:spPr>
        <p:txBody>
          <a:bodyPr anchor="t">
            <a:normAutofit/>
          </a:bodyPr>
          <a:lstStyle/>
          <a:p>
            <a:r>
              <a:rPr lang="en-GB" sz="2400" b="1" dirty="0"/>
              <a:t>Violence</a:t>
            </a:r>
            <a:r>
              <a:rPr lang="en-GB" sz="2400" dirty="0"/>
              <a:t> - Frequent low level physical and sexual violence and / or occasional serious injury assaults become so normal that the victim often no longer registers them as physical assaults</a:t>
            </a:r>
          </a:p>
          <a:p>
            <a:r>
              <a:rPr lang="en-GB" sz="2400" b="1" dirty="0"/>
              <a:t>Threats -</a:t>
            </a:r>
            <a:r>
              <a:rPr lang="en-GB" sz="2400" dirty="0"/>
              <a:t>Threats to hurt the victim, others and/or property, with-holding or rationing resources, passive-aggressive threats, anonymous acts – makes the victim feel that they are going ‘crazy.’ </a:t>
            </a:r>
          </a:p>
          <a:p>
            <a:endParaRPr lang="en-GB" sz="2200" dirty="0"/>
          </a:p>
        </p:txBody>
      </p:sp>
      <p:pic>
        <p:nvPicPr>
          <p:cNvPr id="5" name="Picture 4">
            <a:extLst>
              <a:ext uri="{FF2B5EF4-FFF2-40B4-BE49-F238E27FC236}">
                <a16:creationId xmlns:a16="http://schemas.microsoft.com/office/drawing/2014/main" id="{3F77AC39-85ED-ADF2-3CC4-E70543D1EC72}"/>
              </a:ext>
            </a:extLst>
          </p:cNvPr>
          <p:cNvPicPr>
            <a:picLocks noChangeAspect="1"/>
          </p:cNvPicPr>
          <p:nvPr/>
        </p:nvPicPr>
        <p:blipFill rotWithShape="1">
          <a:blip r:embed="rId2"/>
          <a:srcRect l="7002" r="12423" b="-3"/>
          <a:stretch/>
        </p:blipFill>
        <p:spPr>
          <a:xfrm>
            <a:off x="7675658" y="2093976"/>
            <a:ext cx="3941064" cy="4096512"/>
          </a:xfrm>
          <a:prstGeom prst="rect">
            <a:avLst/>
          </a:prstGeom>
        </p:spPr>
      </p:pic>
    </p:spTree>
    <p:extLst>
      <p:ext uri="{BB962C8B-B14F-4D97-AF65-F5344CB8AC3E}">
        <p14:creationId xmlns:p14="http://schemas.microsoft.com/office/powerpoint/2010/main" val="304918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6E36D-A00E-E84A-5673-2DC3185BE496}"/>
              </a:ext>
            </a:extLst>
          </p:cNvPr>
          <p:cNvSpPr>
            <a:spLocks noGrp="1"/>
          </p:cNvSpPr>
          <p:nvPr>
            <p:ph type="title"/>
          </p:nvPr>
        </p:nvSpPr>
        <p:spPr>
          <a:xfrm>
            <a:off x="838200" y="365125"/>
            <a:ext cx="10515600" cy="1325563"/>
          </a:xfrm>
        </p:spPr>
        <p:txBody>
          <a:bodyPr>
            <a:normAutofit/>
          </a:bodyPr>
          <a:lstStyle/>
          <a:p>
            <a:r>
              <a:rPr lang="en-GB" sz="5400"/>
              <a:t>The Entrapment Process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39778EE0-D96F-1699-029E-224B8D3D4280}"/>
              </a:ext>
            </a:extLst>
          </p:cNvPr>
          <p:cNvGraphicFramePr>
            <a:graphicFrameLocks noGrp="1"/>
          </p:cNvGraphicFramePr>
          <p:nvPr>
            <p:ph idx="1"/>
            <p:extLst>
              <p:ext uri="{D42A27DB-BD31-4B8C-83A1-F6EECF244321}">
                <p14:modId xmlns:p14="http://schemas.microsoft.com/office/powerpoint/2010/main" val="382291106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6436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CF9F7-74FC-2A25-A6E5-E4CCFCDFC164}"/>
              </a:ext>
            </a:extLst>
          </p:cNvPr>
          <p:cNvSpPr>
            <a:spLocks noGrp="1"/>
          </p:cNvSpPr>
          <p:nvPr>
            <p:ph type="title"/>
          </p:nvPr>
        </p:nvSpPr>
        <p:spPr>
          <a:xfrm>
            <a:off x="630936" y="639520"/>
            <a:ext cx="3429000" cy="1719072"/>
          </a:xfrm>
        </p:spPr>
        <p:txBody>
          <a:bodyPr anchor="b">
            <a:normAutofit/>
          </a:bodyPr>
          <a:lstStyle/>
          <a:p>
            <a:r>
              <a:rPr lang="en-GB" sz="5400"/>
              <a:t>Warning</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CD11A1-C28B-E695-9A45-71080DFB309A}"/>
              </a:ext>
            </a:extLst>
          </p:cNvPr>
          <p:cNvSpPr>
            <a:spLocks noGrp="1"/>
          </p:cNvSpPr>
          <p:nvPr>
            <p:ph idx="1"/>
          </p:nvPr>
        </p:nvSpPr>
        <p:spPr>
          <a:xfrm>
            <a:off x="630936" y="2807208"/>
            <a:ext cx="3429000" cy="3410712"/>
          </a:xfrm>
        </p:spPr>
        <p:txBody>
          <a:bodyPr anchor="t">
            <a:normAutofit/>
          </a:bodyPr>
          <a:lstStyle/>
          <a:p>
            <a:r>
              <a:rPr lang="en-GB" sz="2200"/>
              <a:t>The next slide contains a video showing graphic injuries on a female following a domestic assault. </a:t>
            </a:r>
          </a:p>
          <a:p>
            <a:endParaRPr lang="en-GB" sz="2200"/>
          </a:p>
        </p:txBody>
      </p:sp>
      <p:pic>
        <p:nvPicPr>
          <p:cNvPr id="5" name="Picture 4">
            <a:extLst>
              <a:ext uri="{FF2B5EF4-FFF2-40B4-BE49-F238E27FC236}">
                <a16:creationId xmlns:a16="http://schemas.microsoft.com/office/drawing/2014/main" id="{960628E3-70CE-ADD3-2347-02DFBB9FD971}"/>
              </a:ext>
            </a:extLst>
          </p:cNvPr>
          <p:cNvPicPr>
            <a:picLocks noChangeAspect="1"/>
          </p:cNvPicPr>
          <p:nvPr/>
        </p:nvPicPr>
        <p:blipFill>
          <a:blip r:embed="rId2"/>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1139834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3FA1-931D-A60A-4963-BF308889D47C}"/>
              </a:ext>
            </a:extLst>
          </p:cNvPr>
          <p:cNvSpPr>
            <a:spLocks noGrp="1"/>
          </p:cNvSpPr>
          <p:nvPr>
            <p:ph type="title"/>
          </p:nvPr>
        </p:nvSpPr>
        <p:spPr/>
        <p:txBody>
          <a:bodyPr/>
          <a:lstStyle/>
          <a:p>
            <a:r>
              <a:rPr lang="en-GB" dirty="0"/>
              <a:t>Caught on Camera</a:t>
            </a:r>
          </a:p>
        </p:txBody>
      </p:sp>
      <p:pic>
        <p:nvPicPr>
          <p:cNvPr id="4" name="Online Media 3" title="Domestic Abuse: Caught on Camera: Panorama">
            <a:hlinkClick r:id="" action="ppaction://media"/>
            <a:extLst>
              <a:ext uri="{FF2B5EF4-FFF2-40B4-BE49-F238E27FC236}">
                <a16:creationId xmlns:a16="http://schemas.microsoft.com/office/drawing/2014/main" id="{268939F7-DA0C-EF39-7773-49E5D14F36D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3827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1259</TotalTime>
  <Words>2132</Words>
  <Application>Microsoft Office PowerPoint</Application>
  <PresentationFormat>Widescreen</PresentationFormat>
  <Paragraphs>119</Paragraphs>
  <Slides>19</Slides>
  <Notes>9</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Coercive Control</vt:lpstr>
      <vt:lpstr>Health Warning</vt:lpstr>
      <vt:lpstr>Objectives</vt:lpstr>
      <vt:lpstr>Board Blast</vt:lpstr>
      <vt:lpstr>Defining Coercive Control</vt:lpstr>
      <vt:lpstr>Section 76 Serious Crime Act 2015</vt:lpstr>
      <vt:lpstr>“Controlling or Coercive Behaviour in an Intimate or Family Relationship”</vt:lpstr>
      <vt:lpstr>Coercive Control</vt:lpstr>
      <vt:lpstr>Coercive Control Behaviour</vt:lpstr>
      <vt:lpstr>Coercive Control ‘Personally Connected’</vt:lpstr>
      <vt:lpstr>Coercive Control ‘Serious Effect’ </vt:lpstr>
      <vt:lpstr>Sentencing</vt:lpstr>
      <vt:lpstr>Defences</vt:lpstr>
      <vt:lpstr>Perpetrator Tactics</vt:lpstr>
      <vt:lpstr>Continued…</vt:lpstr>
      <vt:lpstr>The Entrapment Process</vt:lpstr>
      <vt:lpstr>Warning</vt:lpstr>
      <vt:lpstr>Caught on Camera</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Coercive Control</dc:title>
  <dc:creator>Kelly Andrews</dc:creator>
  <cp:lastModifiedBy>Kelly Andrews</cp:lastModifiedBy>
  <cp:revision>4</cp:revision>
  <dcterms:created xsi:type="dcterms:W3CDTF">2023-09-20T12:38:08Z</dcterms:created>
  <dcterms:modified xsi:type="dcterms:W3CDTF">2024-10-17T07:52:34Z</dcterms:modified>
</cp:coreProperties>
</file>