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9" r:id="rId7"/>
    <p:sldId id="279" r:id="rId8"/>
    <p:sldId id="258" r:id="rId9"/>
    <p:sldId id="262" r:id="rId10"/>
    <p:sldId id="263" r:id="rId11"/>
    <p:sldId id="274" r:id="rId12"/>
    <p:sldId id="265" r:id="rId13"/>
    <p:sldId id="266" r:id="rId14"/>
    <p:sldId id="271" r:id="rId15"/>
    <p:sldId id="272" r:id="rId16"/>
    <p:sldId id="276" r:id="rId17"/>
    <p:sldId id="267" r:id="rId18"/>
    <p:sldId id="270" r:id="rId19"/>
    <p:sldId id="277" r:id="rId20"/>
    <p:sldId id="269" r:id="rId21"/>
    <p:sldId id="260" r:id="rId22"/>
    <p:sldId id="264" r:id="rId23"/>
    <p:sldId id="261" r:id="rId24"/>
    <p:sldId id="268" r:id="rId25"/>
    <p:sldId id="275" r:id="rId26"/>
    <p:sldId id="280" r:id="rId27"/>
    <p:sldId id="28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Masters" userId="4e095870-2bfb-4979-af2a-ee4647932b43" providerId="ADAL" clId="{F9607F80-AE64-4388-BC17-EBF3BCD98AD8}"/>
    <pc:docChg chg="custSel modSld">
      <pc:chgData name="Jane Masters" userId="4e095870-2bfb-4979-af2a-ee4647932b43" providerId="ADAL" clId="{F9607F80-AE64-4388-BC17-EBF3BCD98AD8}" dt="2019-11-12T11:20:59.379" v="66" actId="20577"/>
      <pc:docMkLst>
        <pc:docMk/>
      </pc:docMkLst>
      <pc:sldChg chg="modSp">
        <pc:chgData name="Jane Masters" userId="4e095870-2bfb-4979-af2a-ee4647932b43" providerId="ADAL" clId="{F9607F80-AE64-4388-BC17-EBF3BCD98AD8}" dt="2019-11-12T11:09:40.993" v="11" actId="20577"/>
        <pc:sldMkLst>
          <pc:docMk/>
          <pc:sldMk cId="2523195162" sldId="258"/>
        </pc:sldMkLst>
        <pc:spChg chg="mod">
          <ac:chgData name="Jane Masters" userId="4e095870-2bfb-4979-af2a-ee4647932b43" providerId="ADAL" clId="{F9607F80-AE64-4388-BC17-EBF3BCD98AD8}" dt="2019-11-12T11:09:40.993" v="11" actId="20577"/>
          <ac:spMkLst>
            <pc:docMk/>
            <pc:sldMk cId="2523195162" sldId="258"/>
            <ac:spMk id="3" creationId="{00000000-0000-0000-0000-000000000000}"/>
          </ac:spMkLst>
        </pc:spChg>
      </pc:sldChg>
      <pc:sldChg chg="modSp">
        <pc:chgData name="Jane Masters" userId="4e095870-2bfb-4979-af2a-ee4647932b43" providerId="ADAL" clId="{F9607F80-AE64-4388-BC17-EBF3BCD98AD8}" dt="2019-11-12T11:09:08.219" v="3" actId="20577"/>
        <pc:sldMkLst>
          <pc:docMk/>
          <pc:sldMk cId="2477992571" sldId="262"/>
        </pc:sldMkLst>
        <pc:spChg chg="mod">
          <ac:chgData name="Jane Masters" userId="4e095870-2bfb-4979-af2a-ee4647932b43" providerId="ADAL" clId="{F9607F80-AE64-4388-BC17-EBF3BCD98AD8}" dt="2019-11-12T11:09:08.219" v="3" actId="20577"/>
          <ac:spMkLst>
            <pc:docMk/>
            <pc:sldMk cId="2477992571" sldId="262"/>
            <ac:spMk id="3" creationId="{00000000-0000-0000-0000-000000000000}"/>
          </ac:spMkLst>
        </pc:spChg>
      </pc:sldChg>
      <pc:sldChg chg="modSp">
        <pc:chgData name="Jane Masters" userId="4e095870-2bfb-4979-af2a-ee4647932b43" providerId="ADAL" clId="{F9607F80-AE64-4388-BC17-EBF3BCD98AD8}" dt="2019-11-12T11:10:22.668" v="15" actId="313"/>
        <pc:sldMkLst>
          <pc:docMk/>
          <pc:sldMk cId="3914534494" sldId="265"/>
        </pc:sldMkLst>
        <pc:spChg chg="mod">
          <ac:chgData name="Jane Masters" userId="4e095870-2bfb-4979-af2a-ee4647932b43" providerId="ADAL" clId="{F9607F80-AE64-4388-BC17-EBF3BCD98AD8}" dt="2019-11-12T11:10:22.668" v="15" actId="313"/>
          <ac:spMkLst>
            <pc:docMk/>
            <pc:sldMk cId="3914534494" sldId="265"/>
            <ac:spMk id="3" creationId="{00000000-0000-0000-0000-000000000000}"/>
          </ac:spMkLst>
        </pc:spChg>
      </pc:sldChg>
      <pc:sldChg chg="modSp">
        <pc:chgData name="Jane Masters" userId="4e095870-2bfb-4979-af2a-ee4647932b43" providerId="ADAL" clId="{F9607F80-AE64-4388-BC17-EBF3BCD98AD8}" dt="2019-11-12T11:10:55.870" v="21"/>
        <pc:sldMkLst>
          <pc:docMk/>
          <pc:sldMk cId="2145905963" sldId="266"/>
        </pc:sldMkLst>
        <pc:spChg chg="mod">
          <ac:chgData name="Jane Masters" userId="4e095870-2bfb-4979-af2a-ee4647932b43" providerId="ADAL" clId="{F9607F80-AE64-4388-BC17-EBF3BCD98AD8}" dt="2019-11-12T11:10:55.870" v="21"/>
          <ac:spMkLst>
            <pc:docMk/>
            <pc:sldMk cId="2145905963" sldId="266"/>
            <ac:spMk id="2" creationId="{00000000-0000-0000-0000-000000000000}"/>
          </ac:spMkLst>
        </pc:spChg>
      </pc:sldChg>
      <pc:sldChg chg="modSp">
        <pc:chgData name="Jane Masters" userId="4e095870-2bfb-4979-af2a-ee4647932b43" providerId="ADAL" clId="{F9607F80-AE64-4388-BC17-EBF3BCD98AD8}" dt="2019-11-12T11:18:43.871" v="54" actId="20577"/>
        <pc:sldMkLst>
          <pc:docMk/>
          <pc:sldMk cId="953829954" sldId="267"/>
        </pc:sldMkLst>
        <pc:spChg chg="mod">
          <ac:chgData name="Jane Masters" userId="4e095870-2bfb-4979-af2a-ee4647932b43" providerId="ADAL" clId="{F9607F80-AE64-4388-BC17-EBF3BCD98AD8}" dt="2019-11-12T11:18:30.074" v="52" actId="20577"/>
          <ac:spMkLst>
            <pc:docMk/>
            <pc:sldMk cId="953829954" sldId="267"/>
            <ac:spMk id="2" creationId="{00000000-0000-0000-0000-000000000000}"/>
          </ac:spMkLst>
        </pc:spChg>
        <pc:spChg chg="mod">
          <ac:chgData name="Jane Masters" userId="4e095870-2bfb-4979-af2a-ee4647932b43" providerId="ADAL" clId="{F9607F80-AE64-4388-BC17-EBF3BCD98AD8}" dt="2019-11-12T11:18:43.871" v="54" actId="20577"/>
          <ac:spMkLst>
            <pc:docMk/>
            <pc:sldMk cId="953829954" sldId="267"/>
            <ac:spMk id="3" creationId="{00000000-0000-0000-0000-000000000000}"/>
          </ac:spMkLst>
        </pc:spChg>
      </pc:sldChg>
      <pc:sldChg chg="modSp">
        <pc:chgData name="Jane Masters" userId="4e095870-2bfb-4979-af2a-ee4647932b43" providerId="ADAL" clId="{F9607F80-AE64-4388-BC17-EBF3BCD98AD8}" dt="2019-11-12T11:20:59.379" v="66" actId="20577"/>
        <pc:sldMkLst>
          <pc:docMk/>
          <pc:sldMk cId="3556576951" sldId="270"/>
        </pc:sldMkLst>
        <pc:spChg chg="mod">
          <ac:chgData name="Jane Masters" userId="4e095870-2bfb-4979-af2a-ee4647932b43" providerId="ADAL" clId="{F9607F80-AE64-4388-BC17-EBF3BCD98AD8}" dt="2019-11-12T11:20:59.379" v="66" actId="20577"/>
          <ac:spMkLst>
            <pc:docMk/>
            <pc:sldMk cId="3556576951" sldId="270"/>
            <ac:spMk id="2" creationId="{00000000-0000-0000-0000-000000000000}"/>
          </ac:spMkLst>
        </pc:spChg>
      </pc:sldChg>
      <pc:sldChg chg="modSp">
        <pc:chgData name="Jane Masters" userId="4e095870-2bfb-4979-af2a-ee4647932b43" providerId="ADAL" clId="{F9607F80-AE64-4388-BC17-EBF3BCD98AD8}" dt="2019-11-12T11:17:51.204" v="42" actId="20577"/>
        <pc:sldMkLst>
          <pc:docMk/>
          <pc:sldMk cId="1991114604" sldId="272"/>
        </pc:sldMkLst>
        <pc:spChg chg="mod">
          <ac:chgData name="Jane Masters" userId="4e095870-2bfb-4979-af2a-ee4647932b43" providerId="ADAL" clId="{F9607F80-AE64-4388-BC17-EBF3BCD98AD8}" dt="2019-11-12T11:17:51.204" v="42" actId="20577"/>
          <ac:spMkLst>
            <pc:docMk/>
            <pc:sldMk cId="1991114604" sldId="272"/>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11/16/2019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sstavanger.no/tour-the-school/"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udir.no/in-english/"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regjeringen.no/contentassets/ff601d1ab03d4f2dad1e86e706dc4fd3/children-living-in-poverty_q-1230-e.pdf" TargetMode="External"/><Relationship Id="rId2" Type="http://schemas.openxmlformats.org/officeDocument/2006/relationships/hyperlink" Target="http://eprints.lse.ac.uk/6305/1/The_Impact_of_Low_Income_on_Child_Health_Evidence_from_a_Birth_Cohort_Study.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oecd.org/norway/Early-Childhood-Education-and-Care-Policy-Review-Norway.pdf" TargetMode="External"/><Relationship Id="rId2" Type="http://schemas.openxmlformats.org/officeDocument/2006/relationships/hyperlink" Target="https://ecec-care.org/fileadmin/careproject/Presentations/Jyvaskyla_08_2014/Moser_Jyvaskyla.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regjeringen.no/en/topics/education/school/the-norwegian-education-system/id445118/" TargetMode="External"/><Relationship Id="rId2" Type="http://schemas.openxmlformats.org/officeDocument/2006/relationships/hyperlink" Target="https://www.regjeringen.no/en/topics/families-and-children/kindergarden/innsikt/finansiering-av-barnehager/id2344788/" TargetMode="External"/><Relationship Id="rId1" Type="http://schemas.openxmlformats.org/officeDocument/2006/relationships/slideLayout" Target="../slideLayouts/slideLayout2.xml"/><Relationship Id="rId4" Type="http://schemas.openxmlformats.org/officeDocument/2006/relationships/hyperlink" Target="https://www.isstavanger.no/about/iss-at-a-glance/"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lifeinnorway.net/education-in-norway/" TargetMode="External"/><Relationship Id="rId2" Type="http://schemas.openxmlformats.org/officeDocument/2006/relationships/hyperlink" Target="https://www.idunn.no/inclusive_consumption/3_uniformity_without_uniforms_dressing_school_children_in" TargetMode="External"/><Relationship Id="rId1" Type="http://schemas.openxmlformats.org/officeDocument/2006/relationships/slideLayout" Target="../slideLayouts/slideLayout2.xml"/><Relationship Id="rId4" Type="http://schemas.openxmlformats.org/officeDocument/2006/relationships/hyperlink" Target="https://www.nikk.no/en/facts/in-depth/parental-leave/"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seneddresearch.blog/2018/05/21/is-the-welsh-government-giving-a-flying-start-to-all-children-who-need-it/" TargetMode="External"/><Relationship Id="rId2" Type="http://schemas.openxmlformats.org/officeDocument/2006/relationships/hyperlink" Target="https://moodle.uwtsd.ac.uk/pluginfile.php/299765/mod_resource/content/1/Helen%20Phillips%2C%20The%20Foundation%20Phase.pdf" TargetMode="External"/><Relationship Id="rId1" Type="http://schemas.openxmlformats.org/officeDocument/2006/relationships/slideLayout" Target="../slideLayouts/slideLayout2.xml"/><Relationship Id="rId4" Type="http://schemas.openxmlformats.org/officeDocument/2006/relationships/hyperlink" Target="https://www.swansea.gov.uk/article/42911/School-term-and-holiday-dates-2019202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gov.wales/sites/default/files/publications/2018-09/foundation-phase-provision-for-three-and-four-year-olds-guidance-for-local-authorities-in-wales_0.pdf" TargetMode="External"/><Relationship Id="rId2" Type="http://schemas.openxmlformats.org/officeDocument/2006/relationships/hyperlink" Target="https://www.udir.no/in-english/"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gov.wales/sites/default/files/publications/2018-02/foundation-phase-framework-revised-2015.pdf" TargetMode="External"/><Relationship Id="rId2" Type="http://schemas.openxmlformats.org/officeDocument/2006/relationships/hyperlink" Target="https://gov.wales/sites/default/files/publications/2019-03/foundation-phase-nursery-guide-for-parents-and-carers.pdf" TargetMode="External"/><Relationship Id="rId1" Type="http://schemas.openxmlformats.org/officeDocument/2006/relationships/slideLayout" Target="../slideLayouts/slideLayout2.xml"/><Relationship Id="rId4" Type="http://schemas.openxmlformats.org/officeDocument/2006/relationships/hyperlink" Target="https://gweddill.gov.wales/statistics-and-research/households-below-average-income/?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8794" y="382621"/>
            <a:ext cx="8362168" cy="953038"/>
          </a:xfrm>
        </p:spPr>
        <p:txBody>
          <a:bodyPr>
            <a:normAutofit fontScale="90000"/>
          </a:bodyPr>
          <a:lstStyle/>
          <a:p>
            <a:pPr algn="ctr"/>
            <a:r>
              <a:rPr lang="en-GB" dirty="0">
                <a:latin typeface="Calibri" panose="020F0502020204030204" pitchFamily="34" charset="0"/>
                <a:cs typeface="Calibri" panose="020F0502020204030204" pitchFamily="34" charset="0"/>
              </a:rPr>
              <a:t>Analysis of a world </a:t>
            </a:r>
            <a:r>
              <a:rPr lang="en-GB" dirty="0" smtClean="0">
                <a:latin typeface="Calibri" panose="020F0502020204030204" pitchFamily="34" charset="0"/>
                <a:cs typeface="Calibri" panose="020F0502020204030204" pitchFamily="34" charset="0"/>
              </a:rPr>
              <a:t>curriculum.</a:t>
            </a:r>
            <a:endParaRPr lang="en-GB" dirty="0">
              <a:latin typeface="Calibri" panose="020F0502020204030204" pitchFamily="34" charset="0"/>
              <a:cs typeface="Calibri" panose="020F0502020204030204" pitchFamily="34" charset="0"/>
            </a:endParaRPr>
          </a:p>
        </p:txBody>
      </p:sp>
      <p:sp>
        <p:nvSpPr>
          <p:cNvPr id="3" name="Subtitle 2"/>
          <p:cNvSpPr>
            <a:spLocks noGrp="1"/>
          </p:cNvSpPr>
          <p:nvPr>
            <p:ph type="subTitle" idx="1"/>
          </p:nvPr>
        </p:nvSpPr>
        <p:spPr>
          <a:xfrm>
            <a:off x="7280900" y="5575869"/>
            <a:ext cx="4056287" cy="605990"/>
          </a:xfrm>
        </p:spPr>
        <p:txBody>
          <a:bodyPr>
            <a:normAutofit/>
          </a:bodyPr>
          <a:lstStyle/>
          <a:p>
            <a:r>
              <a:rPr lang="en-GB" sz="2400" dirty="0"/>
              <a:t>By Justine Leanne Colwill</a:t>
            </a:r>
          </a:p>
        </p:txBody>
      </p:sp>
      <p:pic>
        <p:nvPicPr>
          <p:cNvPr id="1028" name="Picture 4" descr="Image result for 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3161" y="2989396"/>
            <a:ext cx="4313433" cy="241973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032" name="Picture 8" descr="Image result for worl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7687" y="1501143"/>
            <a:ext cx="3619500" cy="209550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4682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6142" y="272144"/>
            <a:ext cx="5615188" cy="932176"/>
          </a:xfrm>
        </p:spPr>
        <p:txBody>
          <a:bodyPr>
            <a:normAutofit/>
          </a:bodyPr>
          <a:lstStyle/>
          <a:p>
            <a:pPr algn="ctr"/>
            <a:r>
              <a:rPr lang="en-GB" sz="4800" dirty="0">
                <a:latin typeface="Calibri" panose="020F0502020204030204" pitchFamily="34" charset="0"/>
                <a:cs typeface="Calibri" panose="020F0502020204030204" pitchFamily="34" charset="0"/>
              </a:rPr>
              <a:t>Main objectives:</a:t>
            </a:r>
          </a:p>
        </p:txBody>
      </p:sp>
      <p:sp>
        <p:nvSpPr>
          <p:cNvPr id="3" name="Content Placeholder 2"/>
          <p:cNvSpPr>
            <a:spLocks noGrp="1"/>
          </p:cNvSpPr>
          <p:nvPr>
            <p:ph idx="1"/>
          </p:nvPr>
        </p:nvSpPr>
        <p:spPr>
          <a:xfrm>
            <a:off x="2499058" y="1479443"/>
            <a:ext cx="9491173" cy="2444839"/>
          </a:xfrm>
        </p:spPr>
        <p:txBody>
          <a:bodyPr>
            <a:noAutofit/>
          </a:bodyPr>
          <a:lstStyle/>
          <a:p>
            <a:r>
              <a:rPr lang="en-GB" sz="3200" dirty="0">
                <a:latin typeface="Calibri" panose="020F0502020204030204" pitchFamily="34" charset="0"/>
                <a:cs typeface="Calibri" panose="020F0502020204030204" pitchFamily="34" charset="0"/>
              </a:rPr>
              <a:t>Early years provision in Wales and the Foundation Phase</a:t>
            </a:r>
            <a:r>
              <a:rPr lang="en-GB" sz="3200" dirty="0" smtClean="0">
                <a:latin typeface="Calibri" panose="020F0502020204030204" pitchFamily="34" charset="0"/>
                <a:cs typeface="Calibri" panose="020F0502020204030204" pitchFamily="34" charset="0"/>
              </a:rPr>
              <a:t>.</a:t>
            </a: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Early years provision in Norway and primary curriculum.</a:t>
            </a:r>
          </a:p>
        </p:txBody>
      </p:sp>
      <p:pic>
        <p:nvPicPr>
          <p:cNvPr id="2050" name="Picture 2" descr="Image result for differen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3696" y="4468968"/>
            <a:ext cx="1940080" cy="2326359"/>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052" name="Picture 4" descr="Image result for WELSH FLA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3768" y="4738531"/>
            <a:ext cx="3167174" cy="190030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norwegian fla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56531" y="4738530"/>
            <a:ext cx="3163662" cy="1900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8062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76334" y="1134061"/>
            <a:ext cx="8915400" cy="2858390"/>
          </a:xfrm>
        </p:spPr>
        <p:txBody>
          <a:bodyPr>
            <a:normAutofit/>
          </a:bodyPr>
          <a:lstStyle/>
          <a:p>
            <a:r>
              <a:rPr lang="en-GB" sz="2800" dirty="0">
                <a:latin typeface="Calibri" panose="020F0502020204030204" pitchFamily="34" charset="0"/>
                <a:cs typeface="Calibri" panose="020F0502020204030204" pitchFamily="34" charset="0"/>
              </a:rPr>
              <a:t>In disadvantaged areas in Wales there is also Flying Start Provision for 2-3 year old.</a:t>
            </a:r>
          </a:p>
          <a:p>
            <a:r>
              <a:rPr lang="en-GB" sz="2800" dirty="0">
                <a:latin typeface="Calibri" panose="020F0502020204030204" pitchFamily="34" charset="0"/>
                <a:cs typeface="Calibri" panose="020F0502020204030204" pitchFamily="34" charset="0"/>
              </a:rPr>
              <a:t>They are entitled to 12.5 hours a week, which is free.</a:t>
            </a:r>
          </a:p>
          <a:p>
            <a:r>
              <a:rPr lang="en-GB" sz="2800" dirty="0">
                <a:latin typeface="Calibri" panose="020F0502020204030204" pitchFamily="34" charset="0"/>
                <a:cs typeface="Calibri" panose="020F0502020204030204" pitchFamily="34" charset="0"/>
              </a:rPr>
              <a:t>Introduced in 2007 (In Brief, 2018).</a:t>
            </a:r>
          </a:p>
          <a:p>
            <a:r>
              <a:rPr lang="en-GB" sz="2800" dirty="0">
                <a:latin typeface="Calibri" panose="020F0502020204030204" pitchFamily="34" charset="0"/>
                <a:cs typeface="Calibri" panose="020F0502020204030204" pitchFamily="34" charset="0"/>
              </a:rPr>
              <a:t>Speech language and communication provision. </a:t>
            </a:r>
          </a:p>
        </p:txBody>
      </p:sp>
      <p:sp>
        <p:nvSpPr>
          <p:cNvPr id="6" name="TextBox 5"/>
          <p:cNvSpPr txBox="1"/>
          <p:nvPr/>
        </p:nvSpPr>
        <p:spPr>
          <a:xfrm>
            <a:off x="5418015" y="271764"/>
            <a:ext cx="3232038" cy="707886"/>
          </a:xfrm>
          <a:prstGeom prst="rect">
            <a:avLst/>
          </a:prstGeom>
          <a:noFill/>
        </p:spPr>
        <p:txBody>
          <a:bodyPr wrap="square" rtlCol="0">
            <a:spAutoFit/>
          </a:bodyPr>
          <a:lstStyle/>
          <a:p>
            <a:r>
              <a:rPr lang="en-GB" sz="4000" dirty="0">
                <a:latin typeface="Calibri" panose="020F0502020204030204" pitchFamily="34" charset="0"/>
                <a:cs typeface="Calibri" panose="020F0502020204030204" pitchFamily="34" charset="0"/>
              </a:rPr>
              <a:t>Flying Start:</a:t>
            </a:r>
          </a:p>
        </p:txBody>
      </p:sp>
      <p:sp>
        <p:nvSpPr>
          <p:cNvPr id="7" name="TextBox 6"/>
          <p:cNvSpPr txBox="1"/>
          <p:nvPr/>
        </p:nvSpPr>
        <p:spPr>
          <a:xfrm>
            <a:off x="5907110" y="6078828"/>
            <a:ext cx="6186152"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(Nursery Education for 3 and 4 year olds in Wales, 2019).</a:t>
            </a:r>
          </a:p>
        </p:txBody>
      </p:sp>
      <p:pic>
        <p:nvPicPr>
          <p:cNvPr id="4098" name="Picture 2" descr="Image result for flying start wa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8875" y="3833230"/>
            <a:ext cx="2844900" cy="284490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642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5065" y="353654"/>
            <a:ext cx="2661655" cy="1050144"/>
          </a:xfrm>
        </p:spPr>
        <p:txBody>
          <a:bodyPr>
            <a:normAutofit/>
          </a:bodyPr>
          <a:lstStyle/>
          <a:p>
            <a:r>
              <a:rPr lang="en-GB" sz="4000" dirty="0" smtClean="0">
                <a:latin typeface="Calibri" panose="020F0502020204030204" pitchFamily="34" charset="0"/>
                <a:cs typeface="Calibri" panose="020F0502020204030204" pitchFamily="34" charset="0"/>
              </a:rPr>
              <a:t>In Wales:</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614970" y="1244958"/>
            <a:ext cx="8915400" cy="3777622"/>
          </a:xfrm>
        </p:spPr>
        <p:txBody>
          <a:bodyPr>
            <a:normAutofit/>
          </a:bodyPr>
          <a:lstStyle/>
          <a:p>
            <a:r>
              <a:rPr lang="en-GB" sz="2800" dirty="0" smtClean="0">
                <a:latin typeface="Calibri" panose="020F0502020204030204" pitchFamily="34" charset="0"/>
                <a:cs typeface="Calibri" panose="020F0502020204030204" pitchFamily="34" charset="0"/>
              </a:rPr>
              <a:t>Currently no free child care for 0-3yr olds.</a:t>
            </a:r>
          </a:p>
          <a:p>
            <a:r>
              <a:rPr lang="en-GB" sz="2800" dirty="0" smtClean="0">
                <a:latin typeface="Calibri" panose="020F0502020204030204" pitchFamily="34" charset="0"/>
                <a:cs typeface="Calibri" panose="020F0502020204030204" pitchFamily="34" charset="0"/>
              </a:rPr>
              <a:t>Up to 30 hours per week free child care for 3-4yr olds funded by Welsh Government.</a:t>
            </a:r>
          </a:p>
          <a:p>
            <a:r>
              <a:rPr lang="en-GB" sz="2800" dirty="0" smtClean="0">
                <a:latin typeface="Calibri" panose="020F0502020204030204" pitchFamily="34" charset="0"/>
                <a:cs typeface="Calibri" panose="020F0502020204030204" pitchFamily="34" charset="0"/>
              </a:rPr>
              <a:t>Maternity leave is 9months with % of pay, can have up to 12 months of (last three months not paid). </a:t>
            </a:r>
            <a:endParaRPr lang="en-GB" sz="2800" dirty="0">
              <a:latin typeface="Calibri" panose="020F0502020204030204" pitchFamily="34" charset="0"/>
              <a:cs typeface="Calibri" panose="020F0502020204030204" pitchFamily="34" charset="0"/>
            </a:endParaRPr>
          </a:p>
        </p:txBody>
      </p:sp>
      <p:pic>
        <p:nvPicPr>
          <p:cNvPr id="4" name="Picture 2" descr="Image result for valu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8208" y="4317939"/>
            <a:ext cx="4635368" cy="1931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117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6328" y="418048"/>
            <a:ext cx="6319255" cy="972870"/>
          </a:xfrm>
        </p:spPr>
        <p:txBody>
          <a:bodyPr/>
          <a:lstStyle/>
          <a:p>
            <a:r>
              <a:rPr lang="en-GB" dirty="0">
                <a:latin typeface="Calibri" panose="020F0502020204030204" pitchFamily="34" charset="0"/>
                <a:cs typeface="Calibri" panose="020F0502020204030204" pitchFamily="34" charset="0"/>
              </a:rPr>
              <a:t>Foundation Phase in Wales:</a:t>
            </a:r>
          </a:p>
        </p:txBody>
      </p:sp>
      <p:sp>
        <p:nvSpPr>
          <p:cNvPr id="3" name="Content Placeholder 2"/>
          <p:cNvSpPr>
            <a:spLocks noGrp="1"/>
          </p:cNvSpPr>
          <p:nvPr>
            <p:ph idx="1"/>
          </p:nvPr>
        </p:nvSpPr>
        <p:spPr>
          <a:xfrm>
            <a:off x="2213557" y="1390918"/>
            <a:ext cx="8915400" cy="3541690"/>
          </a:xfrm>
        </p:spPr>
        <p:txBody>
          <a:bodyPr>
            <a:normAutofit fontScale="92500" lnSpcReduction="10000"/>
          </a:bodyPr>
          <a:lstStyle/>
          <a:p>
            <a:r>
              <a:rPr lang="en-GB" sz="3200" dirty="0">
                <a:latin typeface="Calibri" panose="020F0502020204030204" pitchFamily="34" charset="0"/>
                <a:cs typeface="Calibri" panose="020F0502020204030204" pitchFamily="34" charset="0"/>
              </a:rPr>
              <a:t>Welsh National Curriculum for 3-7 year olds (Curriculum for Wales, 2015).</a:t>
            </a:r>
          </a:p>
          <a:p>
            <a:pPr marL="0" indent="0">
              <a:buNone/>
            </a:pP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 The aim of the Foundation Phase is that the pupils learn through play.  Experiential learning, hands on for the pupils to engage with the learning.  Creative focus with child centred learning (Phillips, 2012). </a:t>
            </a:r>
          </a:p>
        </p:txBody>
      </p:sp>
      <p:pic>
        <p:nvPicPr>
          <p:cNvPr id="3082" name="Picture 10" descr="Image result for learn through pl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50060" y="4067258"/>
            <a:ext cx="2640171" cy="2610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3195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40726" y="1755819"/>
            <a:ext cx="8915400" cy="3683358"/>
          </a:xfrm>
        </p:spPr>
        <p:txBody>
          <a:bodyPr>
            <a:noAutofit/>
          </a:bodyPr>
          <a:lstStyle/>
          <a:p>
            <a:r>
              <a:rPr lang="en-GB" sz="2800" dirty="0">
                <a:latin typeface="Calibri" panose="020F0502020204030204" pitchFamily="34" charset="0"/>
                <a:cs typeface="Calibri" panose="020F0502020204030204" pitchFamily="34" charset="0"/>
              </a:rPr>
              <a:t>3-4 year olds start the Foundation Phase on a part time basis.</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Entitled to a minimum of 10 hours a week.</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Will be in either morning or afternoon class.</a:t>
            </a:r>
          </a:p>
        </p:txBody>
      </p:sp>
      <p:sp>
        <p:nvSpPr>
          <p:cNvPr id="4" name="TextBox 3"/>
          <p:cNvSpPr txBox="1"/>
          <p:nvPr/>
        </p:nvSpPr>
        <p:spPr>
          <a:xfrm>
            <a:off x="5052242" y="6113625"/>
            <a:ext cx="6963747"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(Foundation Phase Provision for three- and four year olds, 2018). </a:t>
            </a:r>
          </a:p>
        </p:txBody>
      </p:sp>
      <p:sp>
        <p:nvSpPr>
          <p:cNvPr id="5" name="TextBox 4"/>
          <p:cNvSpPr txBox="1"/>
          <p:nvPr/>
        </p:nvSpPr>
        <p:spPr>
          <a:xfrm>
            <a:off x="4490734" y="347729"/>
            <a:ext cx="4854777" cy="707886"/>
          </a:xfrm>
          <a:prstGeom prst="rect">
            <a:avLst/>
          </a:prstGeom>
          <a:noFill/>
        </p:spPr>
        <p:txBody>
          <a:bodyPr wrap="square" rtlCol="0">
            <a:spAutoFit/>
          </a:bodyPr>
          <a:lstStyle/>
          <a:p>
            <a:r>
              <a:rPr lang="en-GB" sz="4000" dirty="0">
                <a:latin typeface="Calibri" panose="020F0502020204030204" pitchFamily="34" charset="0"/>
                <a:cs typeface="Calibri" panose="020F0502020204030204" pitchFamily="34" charset="0"/>
              </a:rPr>
              <a:t>Part Time School:</a:t>
            </a:r>
          </a:p>
        </p:txBody>
      </p:sp>
    </p:spTree>
    <p:extLst>
      <p:ext uri="{BB962C8B-B14F-4D97-AF65-F5344CB8AC3E}">
        <p14:creationId xmlns:p14="http://schemas.microsoft.com/office/powerpoint/2010/main" val="2477992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2822" y="199108"/>
            <a:ext cx="3988179" cy="831203"/>
          </a:xfrm>
        </p:spPr>
        <p:txBody>
          <a:bodyPr/>
          <a:lstStyle/>
          <a:p>
            <a:r>
              <a:rPr lang="en-GB" dirty="0">
                <a:latin typeface="Calibri" panose="020F0502020204030204" pitchFamily="34" charset="0"/>
                <a:cs typeface="Calibri" panose="020F0502020204030204" pitchFamily="34" charset="0"/>
              </a:rPr>
              <a:t>Full Time School:</a:t>
            </a:r>
          </a:p>
        </p:txBody>
      </p:sp>
      <p:sp>
        <p:nvSpPr>
          <p:cNvPr id="3" name="Content Placeholder 2"/>
          <p:cNvSpPr>
            <a:spLocks noGrp="1"/>
          </p:cNvSpPr>
          <p:nvPr>
            <p:ph idx="1"/>
          </p:nvPr>
        </p:nvSpPr>
        <p:spPr>
          <a:xfrm>
            <a:off x="2589211" y="1030310"/>
            <a:ext cx="8915400" cy="5460641"/>
          </a:xfrm>
        </p:spPr>
        <p:txBody>
          <a:bodyPr>
            <a:noAutofit/>
          </a:bodyPr>
          <a:lstStyle/>
          <a:p>
            <a:r>
              <a:rPr lang="en-GB" sz="2800" dirty="0">
                <a:latin typeface="Calibri" panose="020F0502020204030204" pitchFamily="34" charset="0"/>
                <a:cs typeface="Calibri" panose="020F0502020204030204" pitchFamily="34" charset="0"/>
              </a:rPr>
              <a:t>Starts at the age of 5 (Foundation Phase Provision for three- and four year olds, 2018).</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School day is the hours of 9-3pm (Curriculum for Wales, 2015).</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Pupils do have a uniform for the school they are attending.</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13 weeks school holidays. (Swansea Council, 2019).</a:t>
            </a:r>
          </a:p>
        </p:txBody>
      </p:sp>
    </p:spTree>
    <p:extLst>
      <p:ext uri="{BB962C8B-B14F-4D97-AF65-F5344CB8AC3E}">
        <p14:creationId xmlns:p14="http://schemas.microsoft.com/office/powerpoint/2010/main" val="984781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5715" y="276381"/>
            <a:ext cx="5907131" cy="844082"/>
          </a:xfrm>
        </p:spPr>
        <p:txBody>
          <a:bodyPr/>
          <a:lstStyle/>
          <a:p>
            <a:r>
              <a:rPr lang="en-GB" dirty="0">
                <a:latin typeface="Calibri" panose="020F0502020204030204" pitchFamily="34" charset="0"/>
                <a:cs typeface="Calibri" panose="020F0502020204030204" pitchFamily="34" charset="0"/>
              </a:rPr>
              <a:t>Foundation Phase Classroom</a:t>
            </a:r>
          </a:p>
        </p:txBody>
      </p:sp>
      <p:pic>
        <p:nvPicPr>
          <p:cNvPr id="4" name="Picture 2" descr="Image result for foundation phase pl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6440" y="1495916"/>
            <a:ext cx="7005679" cy="4675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2667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3764" y="160750"/>
            <a:ext cx="6078269" cy="818324"/>
          </a:xfrm>
        </p:spPr>
        <p:txBody>
          <a:bodyPr/>
          <a:lstStyle/>
          <a:p>
            <a:r>
              <a:rPr lang="en-GB" dirty="0" smtClean="0">
                <a:latin typeface="Calibri" panose="020F0502020204030204" pitchFamily="34" charset="0"/>
                <a:cs typeface="Calibri" panose="020F0502020204030204" pitchFamily="34" charset="0"/>
              </a:rPr>
              <a:t>Foundation Phase Aims:</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346380" y="979074"/>
            <a:ext cx="6657819" cy="4846749"/>
          </a:xfrm>
        </p:spPr>
        <p:txBody>
          <a:bodyPr>
            <a:normAutofit lnSpcReduction="10000"/>
          </a:bodyPr>
          <a:lstStyle/>
          <a:p>
            <a:pPr marL="0" indent="0">
              <a:buNone/>
            </a:pPr>
            <a:endParaRPr lang="en-GB" sz="2400" dirty="0"/>
          </a:p>
          <a:p>
            <a:r>
              <a:rPr lang="en-GB" sz="2400" dirty="0">
                <a:latin typeface="Calibri" panose="020F0502020204030204" pitchFamily="34" charset="0"/>
                <a:cs typeface="Calibri" panose="020F0502020204030204" pitchFamily="34" charset="0"/>
              </a:rPr>
              <a:t>Language and communication skills.</a:t>
            </a:r>
          </a:p>
          <a:p>
            <a:r>
              <a:rPr lang="en-GB" sz="2400" dirty="0">
                <a:latin typeface="Calibri" panose="020F0502020204030204" pitchFamily="34" charset="0"/>
                <a:cs typeface="Calibri" panose="020F0502020204030204" pitchFamily="34" charset="0"/>
              </a:rPr>
              <a:t>Confidence.</a:t>
            </a:r>
          </a:p>
          <a:p>
            <a:r>
              <a:rPr lang="en-GB" sz="2400" dirty="0">
                <a:latin typeface="Calibri" panose="020F0502020204030204" pitchFamily="34" charset="0"/>
                <a:cs typeface="Calibri" panose="020F0502020204030204" pitchFamily="34" charset="0"/>
              </a:rPr>
              <a:t>Numeracy.</a:t>
            </a:r>
          </a:p>
          <a:p>
            <a:r>
              <a:rPr lang="en-GB" sz="2400" dirty="0">
                <a:latin typeface="Calibri" panose="020F0502020204030204" pitchFamily="34" charset="0"/>
                <a:cs typeface="Calibri" panose="020F0502020204030204" pitchFamily="34" charset="0"/>
              </a:rPr>
              <a:t>Positive attitude to learning.</a:t>
            </a:r>
          </a:p>
          <a:p>
            <a:r>
              <a:rPr lang="en-GB" sz="2400" dirty="0">
                <a:latin typeface="Calibri" panose="020F0502020204030204" pitchFamily="34" charset="0"/>
                <a:cs typeface="Calibri" panose="020F0502020204030204" pitchFamily="34" charset="0"/>
              </a:rPr>
              <a:t>Thinking and problem-solving skills.</a:t>
            </a:r>
          </a:p>
          <a:p>
            <a:r>
              <a:rPr lang="en-GB" sz="2400" dirty="0">
                <a:latin typeface="Calibri" panose="020F0502020204030204" pitchFamily="34" charset="0"/>
                <a:cs typeface="Calibri" panose="020F0502020204030204" pitchFamily="34" charset="0"/>
              </a:rPr>
              <a:t>Motivation.</a:t>
            </a:r>
          </a:p>
          <a:p>
            <a:r>
              <a:rPr lang="en-GB" sz="2400" dirty="0">
                <a:latin typeface="Calibri" panose="020F0502020204030204" pitchFamily="34" charset="0"/>
                <a:cs typeface="Calibri" panose="020F0502020204030204" pitchFamily="34" charset="0"/>
              </a:rPr>
              <a:t>Independence.</a:t>
            </a:r>
          </a:p>
          <a:p>
            <a:r>
              <a:rPr lang="en-GB" sz="2400" dirty="0">
                <a:latin typeface="Calibri" panose="020F0502020204030204" pitchFamily="34" charset="0"/>
                <a:cs typeface="Calibri" panose="020F0502020204030204" pitchFamily="34" charset="0"/>
              </a:rPr>
              <a:t>Expression through art, dance and music.</a:t>
            </a:r>
          </a:p>
          <a:p>
            <a:r>
              <a:rPr lang="en-GB" sz="2400" dirty="0">
                <a:latin typeface="Calibri" panose="020F0502020204030204" pitchFamily="34" charset="0"/>
                <a:cs typeface="Calibri" panose="020F0502020204030204" pitchFamily="34" charset="0"/>
              </a:rPr>
              <a:t>Ability to not fear making mistakes.</a:t>
            </a:r>
          </a:p>
        </p:txBody>
      </p:sp>
      <p:sp>
        <p:nvSpPr>
          <p:cNvPr id="5" name="Rectangle 4"/>
          <p:cNvSpPr/>
          <p:nvPr/>
        </p:nvSpPr>
        <p:spPr>
          <a:xfrm>
            <a:off x="5675290" y="6001555"/>
            <a:ext cx="6516710" cy="400110"/>
          </a:xfrm>
          <a:prstGeom prst="rect">
            <a:avLst/>
          </a:prstGeom>
        </p:spPr>
        <p:txBody>
          <a:bodyPr wrap="square">
            <a:spAutoFit/>
          </a:bodyPr>
          <a:lstStyle/>
          <a:p>
            <a:r>
              <a:rPr lang="en-GB" sz="2000" dirty="0">
                <a:latin typeface="Calibri" panose="020F0502020204030204" pitchFamily="34" charset="0"/>
                <a:cs typeface="Calibri" panose="020F0502020204030204" pitchFamily="34" charset="0"/>
              </a:rPr>
              <a:t>(Nursery Education for 3 and 4 year olds in Wales, 2019).</a:t>
            </a:r>
          </a:p>
        </p:txBody>
      </p:sp>
      <p:pic>
        <p:nvPicPr>
          <p:cNvPr id="5122" name="Picture 2" descr="Image result for developing ski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66727" y="1621665"/>
            <a:ext cx="2756144" cy="2853275"/>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4534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4259" y="267656"/>
            <a:ext cx="4825306" cy="839789"/>
          </a:xfrm>
        </p:spPr>
        <p:txBody>
          <a:bodyPr/>
          <a:lstStyle/>
          <a:p>
            <a:r>
              <a:rPr lang="en-GB" dirty="0">
                <a:latin typeface="Calibri" panose="020F0502020204030204" pitchFamily="34" charset="0"/>
                <a:cs typeface="Calibri" panose="020F0502020204030204" pitchFamily="34" charset="0"/>
              </a:rPr>
              <a:t>Education in </a:t>
            </a:r>
            <a:r>
              <a:rPr lang="en-GB" dirty="0" smtClean="0">
                <a:latin typeface="Calibri" panose="020F0502020204030204" pitchFamily="34" charset="0"/>
                <a:cs typeface="Calibri" panose="020F0502020204030204" pitchFamily="34" charset="0"/>
              </a:rPr>
              <a:t>Norway:</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1476777"/>
            <a:ext cx="8915400" cy="4499020"/>
          </a:xfrm>
        </p:spPr>
        <p:txBody>
          <a:bodyPr>
            <a:normAutofit/>
          </a:bodyPr>
          <a:lstStyle/>
          <a:p>
            <a:r>
              <a:rPr lang="en-GB" sz="2800" dirty="0">
                <a:latin typeface="Calibri" panose="020F0502020204030204" pitchFamily="34" charset="0"/>
                <a:cs typeface="Calibri" panose="020F0502020204030204" pitchFamily="34" charset="0"/>
              </a:rPr>
              <a:t>Kindergarten can be started at the ages of </a:t>
            </a:r>
            <a:r>
              <a:rPr lang="en-GB" sz="2800" dirty="0" smtClean="0">
                <a:latin typeface="Calibri" panose="020F0502020204030204" pitchFamily="34" charset="0"/>
                <a:cs typeface="Calibri" panose="020F0502020204030204" pitchFamily="34" charset="0"/>
              </a:rPr>
              <a:t>0-5 </a:t>
            </a:r>
            <a:r>
              <a:rPr lang="en-GB" sz="2800" dirty="0">
                <a:latin typeface="Calibri" panose="020F0502020204030204" pitchFamily="34" charset="0"/>
                <a:cs typeface="Calibri" panose="020F0502020204030204" pitchFamily="34" charset="0"/>
              </a:rPr>
              <a:t>years old (Norway, 2015).</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Costs around 3040 Norwegian Kroner which is around £256 a month.</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There is help with the costs of Kindergarten depending on the household income.</a:t>
            </a:r>
          </a:p>
        </p:txBody>
      </p:sp>
      <p:sp>
        <p:nvSpPr>
          <p:cNvPr id="4" name="TextBox 3"/>
          <p:cNvSpPr txBox="1"/>
          <p:nvPr/>
        </p:nvSpPr>
        <p:spPr>
          <a:xfrm>
            <a:off x="8087998" y="5975797"/>
            <a:ext cx="3284113"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Government.no (No Date).</a:t>
            </a:r>
          </a:p>
        </p:txBody>
      </p:sp>
    </p:spTree>
    <p:extLst>
      <p:ext uri="{BB962C8B-B14F-4D97-AF65-F5344CB8AC3E}">
        <p14:creationId xmlns:p14="http://schemas.microsoft.com/office/powerpoint/2010/main" val="2145905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227525"/>
            <a:ext cx="8915400" cy="5774025"/>
          </a:xfrm>
        </p:spPr>
        <p:txBody>
          <a:bodyPr>
            <a:noAutofit/>
          </a:bodyPr>
          <a:lstStyle/>
          <a:p>
            <a:pPr>
              <a:lnSpc>
                <a:spcPct val="150000"/>
              </a:lnSpc>
            </a:pPr>
            <a:r>
              <a:rPr lang="en-GB" sz="2400" dirty="0" smtClean="0">
                <a:latin typeface="Calibri" panose="020F0502020204030204" pitchFamily="34" charset="0"/>
                <a:cs typeface="Calibri" panose="020F0502020204030204" pitchFamily="34" charset="0"/>
              </a:rPr>
              <a:t>Statistics show most </a:t>
            </a:r>
            <a:r>
              <a:rPr lang="en-GB" sz="2400" dirty="0">
                <a:latin typeface="Calibri" panose="020F0502020204030204" pitchFamily="34" charset="0"/>
                <a:cs typeface="Calibri" panose="020F0502020204030204" pitchFamily="34" charset="0"/>
              </a:rPr>
              <a:t>children in Norway have secure families in good financial conditions, 8.6% under 18 years old were in low income households in 2013. Poverty Statistics (2013) in Wales was 30%. </a:t>
            </a:r>
          </a:p>
          <a:p>
            <a:pPr>
              <a:lnSpc>
                <a:spcPct val="150000"/>
              </a:lnSpc>
            </a:pPr>
            <a:r>
              <a:rPr lang="en-GB" sz="2400" dirty="0">
                <a:latin typeface="Calibri" panose="020F0502020204030204" pitchFamily="34" charset="0"/>
                <a:cs typeface="Calibri" panose="020F0502020204030204" pitchFamily="34" charset="0"/>
              </a:rPr>
              <a:t>Government strategy (2015-2017) was brought in to keep developing kindergartens and school education as a tactic to tackle child poverty.</a:t>
            </a:r>
          </a:p>
          <a:p>
            <a:pPr>
              <a:lnSpc>
                <a:spcPct val="150000"/>
              </a:lnSpc>
            </a:pPr>
            <a:r>
              <a:rPr lang="en-GB" sz="2400" dirty="0">
                <a:latin typeface="Calibri" panose="020F0502020204030204" pitchFamily="34" charset="0"/>
                <a:cs typeface="Calibri" panose="020F0502020204030204" pitchFamily="34" charset="0"/>
              </a:rPr>
              <a:t>Links were recognised between poorer living conditions and poorer physical and mental health in </a:t>
            </a:r>
            <a:r>
              <a:rPr lang="en-GB" sz="2400" dirty="0" smtClean="0">
                <a:latin typeface="Calibri" panose="020F0502020204030204" pitchFamily="34" charset="0"/>
                <a:cs typeface="Calibri" panose="020F0502020204030204" pitchFamily="34" charset="0"/>
              </a:rPr>
              <a:t>children (Burgess, </a:t>
            </a:r>
            <a:r>
              <a:rPr lang="en-GB" sz="2400" dirty="0" err="1" smtClean="0">
                <a:latin typeface="Calibri" panose="020F0502020204030204" pitchFamily="34" charset="0"/>
                <a:cs typeface="Calibri" panose="020F0502020204030204" pitchFamily="34" charset="0"/>
              </a:rPr>
              <a:t>Propper</a:t>
            </a:r>
            <a:r>
              <a:rPr lang="en-GB" sz="2400" dirty="0" smtClean="0">
                <a:latin typeface="Calibri" panose="020F0502020204030204" pitchFamily="34" charset="0"/>
                <a:cs typeface="Calibri" panose="020F0502020204030204" pitchFamily="34" charset="0"/>
              </a:rPr>
              <a:t> and </a:t>
            </a:r>
            <a:r>
              <a:rPr lang="en-GB" sz="2400" dirty="0" err="1" smtClean="0">
                <a:latin typeface="Calibri" panose="020F0502020204030204" pitchFamily="34" charset="0"/>
                <a:cs typeface="Calibri" panose="020F0502020204030204" pitchFamily="34" charset="0"/>
              </a:rPr>
              <a:t>Rigg</a:t>
            </a:r>
            <a:r>
              <a:rPr lang="en-GB" sz="2400" dirty="0" smtClean="0">
                <a:latin typeface="Calibri" panose="020F0502020204030204" pitchFamily="34" charset="0"/>
                <a:cs typeface="Calibri" panose="020F0502020204030204" pitchFamily="34" charset="0"/>
              </a:rPr>
              <a:t>, 2004).</a:t>
            </a:r>
            <a:endParaRPr lang="en-GB" sz="2400" dirty="0">
              <a:latin typeface="Calibri" panose="020F0502020204030204" pitchFamily="34" charset="0"/>
              <a:cs typeface="Calibri" panose="020F0502020204030204" pitchFamily="34" charset="0"/>
            </a:endParaRPr>
          </a:p>
        </p:txBody>
      </p:sp>
      <p:sp>
        <p:nvSpPr>
          <p:cNvPr id="5" name="TextBox 4"/>
          <p:cNvSpPr txBox="1"/>
          <p:nvPr/>
        </p:nvSpPr>
        <p:spPr>
          <a:xfrm>
            <a:off x="6654084" y="6220492"/>
            <a:ext cx="5331854"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(Children Living in Poverty 2015-2017).</a:t>
            </a:r>
          </a:p>
        </p:txBody>
      </p:sp>
    </p:spTree>
    <p:extLst>
      <p:ext uri="{BB962C8B-B14F-4D97-AF65-F5344CB8AC3E}">
        <p14:creationId xmlns:p14="http://schemas.microsoft.com/office/powerpoint/2010/main" val="327295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39" y="475741"/>
            <a:ext cx="8915400" cy="4228564"/>
          </a:xfrm>
        </p:spPr>
        <p:txBody>
          <a:bodyPr>
            <a:normAutofit lnSpcReduction="10000"/>
          </a:bodyPr>
          <a:lstStyle/>
          <a:p>
            <a:r>
              <a:rPr lang="en-GB" sz="2400" dirty="0">
                <a:latin typeface="Calibri" panose="020F0502020204030204" pitchFamily="34" charset="0"/>
                <a:cs typeface="Calibri" panose="020F0502020204030204" pitchFamily="34" charset="0"/>
              </a:rPr>
              <a:t>Early intervention focus, 2013, 98% of children attended kindergarten because there was financial </a:t>
            </a:r>
            <a:r>
              <a:rPr lang="en-GB" sz="2400" dirty="0" smtClean="0">
                <a:latin typeface="Calibri" panose="020F0502020204030204" pitchFamily="34" charset="0"/>
                <a:cs typeface="Calibri" panose="020F0502020204030204" pitchFamily="34" charset="0"/>
              </a:rPr>
              <a:t>help</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(Children Living in Poverty 2015-2017</a:t>
            </a:r>
            <a:r>
              <a:rPr lang="en-GB" sz="2400" dirty="0" smtClean="0">
                <a:latin typeface="Calibri" panose="020F0502020204030204" pitchFamily="34" charset="0"/>
                <a:cs typeface="Calibri" panose="020F0502020204030204" pitchFamily="34" charset="0"/>
              </a:rPr>
              <a:t>).</a:t>
            </a: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Government funded core time was introduced in 2015 for all four and five year olds in </a:t>
            </a:r>
            <a:r>
              <a:rPr lang="en-GB" sz="2400" dirty="0">
                <a:latin typeface="Calibri" panose="020F0502020204030204" pitchFamily="34" charset="0"/>
                <a:cs typeface="Calibri" panose="020F0502020204030204" pitchFamily="34" charset="0"/>
              </a:rPr>
              <a:t>kindergarten (Children Living in Poverty 2015-2017).</a:t>
            </a:r>
          </a:p>
          <a:p>
            <a:pPr marL="0" indent="0">
              <a:buNone/>
            </a:pPr>
            <a:endParaRPr lang="en-GB" sz="2400" dirty="0" smtClean="0">
              <a:latin typeface="Calibri" panose="020F0502020204030204" pitchFamily="34" charset="0"/>
              <a:cs typeface="Calibri" panose="020F0502020204030204" pitchFamily="34" charset="0"/>
            </a:endParaRPr>
          </a:p>
          <a:p>
            <a:r>
              <a:rPr lang="en-GB" sz="2400" dirty="0" smtClean="0">
                <a:latin typeface="Calibri" panose="020F0502020204030204" pitchFamily="34" charset="0"/>
                <a:cs typeface="Calibri" panose="020F0502020204030204" pitchFamily="34" charset="0"/>
              </a:rPr>
              <a:t>Maternity leave is 1 year full pay and 2.5 months after at 80% (NIKK, 2018).  </a:t>
            </a:r>
            <a:endParaRPr lang="en-GB" sz="2400"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pic>
        <p:nvPicPr>
          <p:cNvPr id="2050" name="Picture 2" descr="Image result for valu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38698" y="4845973"/>
            <a:ext cx="4261881" cy="1775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1114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5201" y="256126"/>
            <a:ext cx="7272292" cy="821544"/>
          </a:xfrm>
        </p:spPr>
        <p:txBody>
          <a:bodyPr/>
          <a:lstStyle/>
          <a:p>
            <a:r>
              <a:rPr lang="en-GB" dirty="0" smtClean="0">
                <a:latin typeface="Calibri" panose="020F0502020204030204" pitchFamily="34" charset="0"/>
                <a:cs typeface="Calibri" panose="020F0502020204030204" pitchFamily="34" charset="0"/>
              </a:rPr>
              <a:t>Kindergartens Focus on developing:</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1184856"/>
            <a:ext cx="7778281" cy="5499279"/>
          </a:xfrm>
        </p:spPr>
        <p:txBody>
          <a:bodyPr>
            <a:noAutofit/>
          </a:bodyPr>
          <a:lstStyle/>
          <a:p>
            <a:pPr>
              <a:lnSpc>
                <a:spcPct val="160000"/>
              </a:lnSpc>
            </a:pPr>
            <a:r>
              <a:rPr lang="en-GB" sz="2400" dirty="0">
                <a:latin typeface="Calibri" panose="020F0502020204030204" pitchFamily="34" charset="0"/>
                <a:cs typeface="Calibri" panose="020F0502020204030204" pitchFamily="34" charset="0"/>
              </a:rPr>
              <a:t>Communication, </a:t>
            </a:r>
            <a:r>
              <a:rPr lang="en-GB" sz="2400" dirty="0" smtClean="0">
                <a:latin typeface="Calibri" panose="020F0502020204030204" pitchFamily="34" charset="0"/>
                <a:cs typeface="Calibri" panose="020F0502020204030204" pitchFamily="34" charset="0"/>
              </a:rPr>
              <a:t>language.</a:t>
            </a:r>
          </a:p>
          <a:p>
            <a:pPr>
              <a:lnSpc>
                <a:spcPct val="160000"/>
              </a:lnSpc>
            </a:pPr>
            <a:r>
              <a:rPr lang="en-GB" sz="2400" dirty="0" smtClean="0">
                <a:latin typeface="Calibri" panose="020F0502020204030204" pitchFamily="34" charset="0"/>
                <a:cs typeface="Calibri" panose="020F0502020204030204" pitchFamily="34" charset="0"/>
              </a:rPr>
              <a:t>Body</a:t>
            </a:r>
            <a:r>
              <a:rPr lang="en-GB" sz="2400" dirty="0">
                <a:latin typeface="Calibri" panose="020F0502020204030204" pitchFamily="34" charset="0"/>
                <a:cs typeface="Calibri" panose="020F0502020204030204" pitchFamily="34" charset="0"/>
              </a:rPr>
              <a:t>, movement and </a:t>
            </a:r>
            <a:r>
              <a:rPr lang="en-GB" sz="2400" dirty="0" smtClean="0">
                <a:latin typeface="Calibri" panose="020F0502020204030204" pitchFamily="34" charset="0"/>
                <a:cs typeface="Calibri" panose="020F0502020204030204" pitchFamily="34" charset="0"/>
              </a:rPr>
              <a:t>health.</a:t>
            </a:r>
          </a:p>
          <a:p>
            <a:pPr>
              <a:lnSpc>
                <a:spcPct val="160000"/>
              </a:lnSpc>
            </a:pPr>
            <a:r>
              <a:rPr lang="en-GB" sz="2400" dirty="0" smtClean="0">
                <a:latin typeface="Calibri" panose="020F0502020204030204" pitchFamily="34" charset="0"/>
                <a:cs typeface="Calibri" panose="020F0502020204030204" pitchFamily="34" charset="0"/>
              </a:rPr>
              <a:t>Art</a:t>
            </a:r>
            <a:r>
              <a:rPr lang="en-GB" sz="2400" dirty="0">
                <a:latin typeface="Calibri" panose="020F0502020204030204" pitchFamily="34" charset="0"/>
                <a:cs typeface="Calibri" panose="020F0502020204030204" pitchFamily="34" charset="0"/>
              </a:rPr>
              <a:t>, culture and </a:t>
            </a:r>
            <a:r>
              <a:rPr lang="en-GB" sz="2400" dirty="0" smtClean="0">
                <a:latin typeface="Calibri" panose="020F0502020204030204" pitchFamily="34" charset="0"/>
                <a:cs typeface="Calibri" panose="020F0502020204030204" pitchFamily="34" charset="0"/>
              </a:rPr>
              <a:t>creativity.</a:t>
            </a:r>
          </a:p>
          <a:p>
            <a:pPr>
              <a:lnSpc>
                <a:spcPct val="160000"/>
              </a:lnSpc>
            </a:pPr>
            <a:r>
              <a:rPr lang="en-GB" sz="2400" dirty="0" smtClean="0">
                <a:latin typeface="Calibri" panose="020F0502020204030204" pitchFamily="34" charset="0"/>
                <a:cs typeface="Calibri" panose="020F0502020204030204" pitchFamily="34" charset="0"/>
              </a:rPr>
              <a:t>Nature</a:t>
            </a:r>
            <a:r>
              <a:rPr lang="en-GB" sz="2400" dirty="0">
                <a:latin typeface="Calibri" panose="020F0502020204030204" pitchFamily="34" charset="0"/>
                <a:cs typeface="Calibri" panose="020F0502020204030204" pitchFamily="34" charset="0"/>
              </a:rPr>
              <a:t>, environment and </a:t>
            </a:r>
            <a:r>
              <a:rPr lang="en-GB" sz="2400" dirty="0" smtClean="0">
                <a:latin typeface="Calibri" panose="020F0502020204030204" pitchFamily="34" charset="0"/>
                <a:cs typeface="Calibri" panose="020F0502020204030204" pitchFamily="34" charset="0"/>
              </a:rPr>
              <a:t>technology.</a:t>
            </a:r>
          </a:p>
          <a:p>
            <a:pPr>
              <a:lnSpc>
                <a:spcPct val="160000"/>
              </a:lnSpc>
            </a:pPr>
            <a:r>
              <a:rPr lang="en-GB" sz="2400" dirty="0" smtClean="0">
                <a:latin typeface="Calibri" panose="020F0502020204030204" pitchFamily="34" charset="0"/>
                <a:cs typeface="Calibri" panose="020F0502020204030204" pitchFamily="34" charset="0"/>
              </a:rPr>
              <a:t>Ethics</a:t>
            </a:r>
            <a:r>
              <a:rPr lang="en-GB" sz="2400" dirty="0">
                <a:latin typeface="Calibri" panose="020F0502020204030204" pitchFamily="34" charset="0"/>
                <a:cs typeface="Calibri" panose="020F0502020204030204" pitchFamily="34" charset="0"/>
              </a:rPr>
              <a:t>, religion and </a:t>
            </a:r>
            <a:r>
              <a:rPr lang="en-GB" sz="2400" dirty="0" smtClean="0">
                <a:latin typeface="Calibri" panose="020F0502020204030204" pitchFamily="34" charset="0"/>
                <a:cs typeface="Calibri" panose="020F0502020204030204" pitchFamily="34" charset="0"/>
              </a:rPr>
              <a:t>philosophy.</a:t>
            </a:r>
          </a:p>
          <a:p>
            <a:pPr>
              <a:lnSpc>
                <a:spcPct val="160000"/>
              </a:lnSpc>
            </a:pPr>
            <a:r>
              <a:rPr lang="en-GB" sz="2400" dirty="0" smtClean="0">
                <a:latin typeface="Calibri" panose="020F0502020204030204" pitchFamily="34" charset="0"/>
                <a:cs typeface="Calibri" panose="020F0502020204030204" pitchFamily="34" charset="0"/>
              </a:rPr>
              <a:t>Local </a:t>
            </a:r>
            <a:r>
              <a:rPr lang="en-GB" sz="2400" dirty="0">
                <a:latin typeface="Calibri" panose="020F0502020204030204" pitchFamily="34" charset="0"/>
                <a:cs typeface="Calibri" panose="020F0502020204030204" pitchFamily="34" charset="0"/>
              </a:rPr>
              <a:t>community and </a:t>
            </a:r>
            <a:r>
              <a:rPr lang="en-GB" sz="2400" dirty="0" smtClean="0">
                <a:latin typeface="Calibri" panose="020F0502020204030204" pitchFamily="34" charset="0"/>
                <a:cs typeface="Calibri" panose="020F0502020204030204" pitchFamily="34" charset="0"/>
              </a:rPr>
              <a:t>society.</a:t>
            </a:r>
          </a:p>
          <a:p>
            <a:pPr>
              <a:lnSpc>
                <a:spcPct val="160000"/>
              </a:lnSpc>
            </a:pPr>
            <a:r>
              <a:rPr lang="en-GB" sz="2400" dirty="0" smtClean="0">
                <a:latin typeface="Calibri" panose="020F0502020204030204" pitchFamily="34" charset="0"/>
                <a:cs typeface="Calibri" panose="020F0502020204030204" pitchFamily="34" charset="0"/>
              </a:rPr>
              <a:t>Numbers</a:t>
            </a:r>
            <a:r>
              <a:rPr lang="en-GB" sz="2400" dirty="0">
                <a:latin typeface="Calibri" panose="020F0502020204030204" pitchFamily="34" charset="0"/>
                <a:cs typeface="Calibri" panose="020F0502020204030204" pitchFamily="34" charset="0"/>
              </a:rPr>
              <a:t>, spaces and </a:t>
            </a:r>
            <a:r>
              <a:rPr lang="en-GB" sz="2400" dirty="0" smtClean="0">
                <a:latin typeface="Calibri" panose="020F0502020204030204" pitchFamily="34" charset="0"/>
                <a:cs typeface="Calibri" panose="020F0502020204030204" pitchFamily="34" charset="0"/>
              </a:rPr>
              <a:t>shapes.</a:t>
            </a:r>
          </a:p>
        </p:txBody>
      </p:sp>
      <p:sp>
        <p:nvSpPr>
          <p:cNvPr id="4" name="TextBox 3"/>
          <p:cNvSpPr txBox="1"/>
          <p:nvPr/>
        </p:nvSpPr>
        <p:spPr>
          <a:xfrm>
            <a:off x="7160654" y="6114748"/>
            <a:ext cx="4687910" cy="400110"/>
          </a:xfrm>
          <a:prstGeom prst="rect">
            <a:avLst/>
          </a:prstGeom>
          <a:noFill/>
        </p:spPr>
        <p:txBody>
          <a:bodyPr wrap="square" rtlCol="0">
            <a:spAutoFit/>
          </a:bodyPr>
          <a:lstStyle/>
          <a:p>
            <a:r>
              <a:rPr lang="en-GB" sz="2000" dirty="0" smtClean="0">
                <a:latin typeface="Calibri" panose="020F0502020204030204" pitchFamily="34" charset="0"/>
                <a:cs typeface="Calibri" panose="020F0502020204030204" pitchFamily="34" charset="0"/>
              </a:rPr>
              <a:t>(Curricula Framework in Norway, 2014).</a:t>
            </a:r>
            <a:endParaRPr lang="en-GB" sz="2000" dirty="0">
              <a:latin typeface="Calibri" panose="020F0502020204030204" pitchFamily="34" charset="0"/>
              <a:cs typeface="Calibri" panose="020F0502020204030204" pitchFamily="34" charset="0"/>
            </a:endParaRPr>
          </a:p>
        </p:txBody>
      </p:sp>
      <p:pic>
        <p:nvPicPr>
          <p:cNvPr id="5" name="Picture 2" descr="Image result for developing ski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8468" y="2269599"/>
            <a:ext cx="2756144" cy="2853275"/>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6109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3493" y="392290"/>
            <a:ext cx="7426838" cy="959991"/>
          </a:xfrm>
        </p:spPr>
        <p:txBody>
          <a:bodyPr>
            <a:normAutofit/>
          </a:bodyPr>
          <a:lstStyle/>
          <a:p>
            <a:r>
              <a:rPr lang="en-GB" dirty="0">
                <a:latin typeface="Calibri" panose="020F0502020204030204" pitchFamily="34" charset="0"/>
                <a:cs typeface="Calibri" panose="020F0502020204030204" pitchFamily="34" charset="0"/>
              </a:rPr>
              <a:t>Compulsory Education in Norway:</a:t>
            </a:r>
          </a:p>
        </p:txBody>
      </p:sp>
      <p:sp>
        <p:nvSpPr>
          <p:cNvPr id="3" name="Content Placeholder 2"/>
          <p:cNvSpPr>
            <a:spLocks noGrp="1"/>
          </p:cNvSpPr>
          <p:nvPr>
            <p:ph idx="1"/>
          </p:nvPr>
        </p:nvSpPr>
        <p:spPr>
          <a:xfrm>
            <a:off x="2589212" y="1596978"/>
            <a:ext cx="8915400" cy="4275787"/>
          </a:xfrm>
        </p:spPr>
        <p:txBody>
          <a:bodyPr>
            <a:normAutofit/>
          </a:bodyPr>
          <a:lstStyle/>
          <a:p>
            <a:r>
              <a:rPr lang="en-GB" sz="2800" dirty="0">
                <a:latin typeface="Calibri" panose="020F0502020204030204" pitchFamily="34" charset="0"/>
                <a:cs typeface="Calibri" panose="020F0502020204030204" pitchFamily="34" charset="0"/>
              </a:rPr>
              <a:t>Ages 6-13 for Primary and 13-16 for Lower Secondary School.</a:t>
            </a:r>
          </a:p>
          <a:p>
            <a:r>
              <a:rPr lang="en-GB" sz="2800" dirty="0">
                <a:latin typeface="Calibri" panose="020F0502020204030204" pitchFamily="34" charset="0"/>
                <a:cs typeface="Calibri" panose="020F0502020204030204" pitchFamily="34" charset="0"/>
              </a:rPr>
              <a:t>Unified school system on the basis of a single national curriculum.</a:t>
            </a:r>
          </a:p>
          <a:p>
            <a:r>
              <a:rPr lang="en-GB" sz="2800" dirty="0">
                <a:latin typeface="Calibri" panose="020F0502020204030204" pitchFamily="34" charset="0"/>
                <a:cs typeface="Calibri" panose="020F0502020204030204" pitchFamily="34" charset="0"/>
              </a:rPr>
              <a:t>School year starts in August and ends in May (Wales Online, 2016).</a:t>
            </a:r>
          </a:p>
          <a:p>
            <a:r>
              <a:rPr lang="en-GB" sz="2800" dirty="0">
                <a:latin typeface="Calibri" panose="020F0502020204030204" pitchFamily="34" charset="0"/>
                <a:cs typeface="Calibri" panose="020F0502020204030204" pitchFamily="34" charset="0"/>
              </a:rPr>
              <a:t>Norwegian schools do not have school uniforms (Kelpp, </a:t>
            </a:r>
            <a:r>
              <a:rPr lang="en-GB" sz="2800" dirty="0" err="1">
                <a:latin typeface="Calibri" panose="020F0502020204030204" pitchFamily="34" charset="0"/>
                <a:cs typeface="Calibri" panose="020F0502020204030204" pitchFamily="34" charset="0"/>
              </a:rPr>
              <a:t>Laitala</a:t>
            </a:r>
            <a:r>
              <a:rPr lang="en-GB" sz="2800" dirty="0">
                <a:latin typeface="Calibri" panose="020F0502020204030204" pitchFamily="34" charset="0"/>
                <a:cs typeface="Calibri" panose="020F0502020204030204" pitchFamily="34" charset="0"/>
              </a:rPr>
              <a:t> and </a:t>
            </a:r>
            <a:r>
              <a:rPr lang="en-GB" sz="2800" dirty="0" err="1">
                <a:latin typeface="Calibri" panose="020F0502020204030204" pitchFamily="34" charset="0"/>
                <a:cs typeface="Calibri" panose="020F0502020204030204" pitchFamily="34" charset="0"/>
              </a:rPr>
              <a:t>Skuland</a:t>
            </a:r>
            <a:r>
              <a:rPr lang="en-GB" sz="2800" dirty="0">
                <a:latin typeface="Calibri" panose="020F0502020204030204" pitchFamily="34" charset="0"/>
                <a:cs typeface="Calibri" panose="020F0502020204030204" pitchFamily="34" charset="0"/>
              </a:rPr>
              <a:t>, 2019). </a:t>
            </a:r>
          </a:p>
          <a:p>
            <a:pPr marL="0" indent="0">
              <a:buNone/>
            </a:pPr>
            <a:endParaRPr lang="en-GB" sz="2800" dirty="0">
              <a:latin typeface="Calibri" panose="020F0502020204030204" pitchFamily="34" charset="0"/>
              <a:cs typeface="Calibri" panose="020F0502020204030204" pitchFamily="34" charset="0"/>
            </a:endParaRPr>
          </a:p>
        </p:txBody>
      </p:sp>
      <p:sp>
        <p:nvSpPr>
          <p:cNvPr id="4" name="TextBox 3"/>
          <p:cNvSpPr txBox="1"/>
          <p:nvPr/>
        </p:nvSpPr>
        <p:spPr>
          <a:xfrm>
            <a:off x="8182666" y="5917407"/>
            <a:ext cx="3321946"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The Education System (2018).</a:t>
            </a:r>
          </a:p>
        </p:txBody>
      </p:sp>
    </p:spTree>
    <p:extLst>
      <p:ext uri="{BB962C8B-B14F-4D97-AF65-F5344CB8AC3E}">
        <p14:creationId xmlns:p14="http://schemas.microsoft.com/office/powerpoint/2010/main" val="953829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11986"/>
            <a:ext cx="8911687" cy="1280890"/>
          </a:xfrm>
        </p:spPr>
        <p:txBody>
          <a:bodyPr/>
          <a:lstStyle/>
          <a:p>
            <a:pPr algn="ctr"/>
            <a:r>
              <a:rPr lang="en-GB" dirty="0"/>
              <a:t>Curriculum in Norway for primary and lower secondary:</a:t>
            </a:r>
          </a:p>
        </p:txBody>
      </p:sp>
      <p:sp>
        <p:nvSpPr>
          <p:cNvPr id="3" name="Content Placeholder 2"/>
          <p:cNvSpPr>
            <a:spLocks noGrp="1"/>
          </p:cNvSpPr>
          <p:nvPr>
            <p:ph idx="1"/>
          </p:nvPr>
        </p:nvSpPr>
        <p:spPr>
          <a:xfrm>
            <a:off x="2592925" y="1492875"/>
            <a:ext cx="8915400" cy="5165501"/>
          </a:xfrm>
        </p:spPr>
        <p:txBody>
          <a:bodyPr>
            <a:normAutofit lnSpcReduction="10000"/>
          </a:bodyPr>
          <a:lstStyle/>
          <a:p>
            <a:r>
              <a:rPr lang="en-GB" sz="2800" dirty="0">
                <a:latin typeface="Calibri" panose="020F0502020204030204" pitchFamily="34" charset="0"/>
                <a:cs typeface="Calibri" panose="020F0502020204030204" pitchFamily="34" charset="0"/>
              </a:rPr>
              <a:t>Curriculum focuses on:</a:t>
            </a:r>
          </a:p>
          <a:p>
            <a:r>
              <a:rPr lang="en-GB" sz="2800" dirty="0">
                <a:latin typeface="Calibri" panose="020F0502020204030204" pitchFamily="34" charset="0"/>
                <a:cs typeface="Calibri" panose="020F0502020204030204" pitchFamily="34" charset="0"/>
              </a:rPr>
              <a:t>Reading.</a:t>
            </a:r>
          </a:p>
          <a:p>
            <a:r>
              <a:rPr lang="en-GB" sz="2800" dirty="0">
                <a:latin typeface="Calibri" panose="020F0502020204030204" pitchFamily="34" charset="0"/>
                <a:cs typeface="Calibri" panose="020F0502020204030204" pitchFamily="34" charset="0"/>
              </a:rPr>
              <a:t>Oral expression.</a:t>
            </a:r>
          </a:p>
          <a:p>
            <a:r>
              <a:rPr lang="en-GB" sz="2800" dirty="0">
                <a:latin typeface="Calibri" panose="020F0502020204030204" pitchFamily="34" charset="0"/>
                <a:cs typeface="Calibri" panose="020F0502020204030204" pitchFamily="34" charset="0"/>
              </a:rPr>
              <a:t>Writing.</a:t>
            </a:r>
          </a:p>
          <a:p>
            <a:r>
              <a:rPr lang="en-GB" sz="2800" dirty="0">
                <a:latin typeface="Calibri" panose="020F0502020204030204" pitchFamily="34" charset="0"/>
                <a:cs typeface="Calibri" panose="020F0502020204030204" pitchFamily="34" charset="0"/>
              </a:rPr>
              <a:t>Numeracy.</a:t>
            </a:r>
          </a:p>
          <a:p>
            <a:r>
              <a:rPr lang="en-GB" sz="2800" dirty="0">
                <a:latin typeface="Calibri" panose="020F0502020204030204" pitchFamily="34" charset="0"/>
                <a:cs typeface="Calibri" panose="020F0502020204030204" pitchFamily="34" charset="0"/>
              </a:rPr>
              <a:t>Use of digital </a:t>
            </a:r>
            <a:r>
              <a:rPr lang="en-GB" sz="2800" dirty="0" smtClean="0">
                <a:latin typeface="Calibri" panose="020F0502020204030204" pitchFamily="34" charset="0"/>
                <a:cs typeface="Calibri" panose="020F0502020204030204" pitchFamily="34" charset="0"/>
              </a:rPr>
              <a:t>tools (The </a:t>
            </a:r>
            <a:r>
              <a:rPr lang="en-GB" sz="2800" dirty="0">
                <a:latin typeface="Calibri" panose="020F0502020204030204" pitchFamily="34" charset="0"/>
                <a:cs typeface="Calibri" panose="020F0502020204030204" pitchFamily="34" charset="0"/>
              </a:rPr>
              <a:t>Education </a:t>
            </a:r>
            <a:r>
              <a:rPr lang="en-GB" sz="2800" dirty="0" smtClean="0">
                <a:latin typeface="Calibri" panose="020F0502020204030204" pitchFamily="34" charset="0"/>
                <a:cs typeface="Calibri" panose="020F0502020204030204" pitchFamily="34" charset="0"/>
              </a:rPr>
              <a:t>System, 2018</a:t>
            </a:r>
            <a:r>
              <a:rPr lang="en-GB" sz="2800" dirty="0">
                <a:latin typeface="Calibri" panose="020F0502020204030204" pitchFamily="34" charset="0"/>
                <a:cs typeface="Calibri" panose="020F0502020204030204" pitchFamily="34" charset="0"/>
              </a:rPr>
              <a:t>).</a:t>
            </a:r>
          </a:p>
          <a:p>
            <a:endParaRPr lang="en-GB" sz="2800" dirty="0" smtClean="0">
              <a:latin typeface="Calibri" panose="020F0502020204030204" pitchFamily="34" charset="0"/>
              <a:cs typeface="Calibri" panose="020F0502020204030204" pitchFamily="34" charset="0"/>
            </a:endParaRPr>
          </a:p>
          <a:p>
            <a:pPr marL="0" indent="0">
              <a:buNone/>
            </a:pPr>
            <a:endParaRPr lang="en-GB" sz="2800" dirty="0" smtClean="0">
              <a:latin typeface="Calibri" panose="020F0502020204030204" pitchFamily="34" charset="0"/>
              <a:cs typeface="Calibri" panose="020F0502020204030204" pitchFamily="34" charset="0"/>
            </a:endParaRPr>
          </a:p>
          <a:p>
            <a:r>
              <a:rPr lang="en-GB" sz="2800" dirty="0" smtClean="0">
                <a:latin typeface="Calibri" panose="020F0502020204030204" pitchFamily="34" charset="0"/>
                <a:cs typeface="Calibri" panose="020F0502020204030204" pitchFamily="34" charset="0"/>
              </a:rPr>
              <a:t>However, the curricula is teacher driven as they interrupt curriculum and delivery  </a:t>
            </a:r>
            <a:endParaRPr lang="en-GB" sz="2800" dirty="0"/>
          </a:p>
        </p:txBody>
      </p:sp>
      <p:pic>
        <p:nvPicPr>
          <p:cNvPr id="6" name="Picture 2" descr="Image result for developing ski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8090" y="1222350"/>
            <a:ext cx="2756144" cy="2853275"/>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576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2626" y="160470"/>
            <a:ext cx="7375323" cy="1280890"/>
          </a:xfrm>
        </p:spPr>
        <p:txBody>
          <a:bodyPr/>
          <a:lstStyle/>
          <a:p>
            <a:r>
              <a:rPr lang="en-GB" dirty="0" smtClean="0"/>
              <a:t>Norwegian Primary classroom:</a:t>
            </a:r>
            <a:endParaRPr lang="en-GB" dirty="0"/>
          </a:p>
        </p:txBody>
      </p:sp>
      <p:pic>
        <p:nvPicPr>
          <p:cNvPr id="1028" name="Picture 4" descr="https://www.isstavanger.no/wp-content/uploads/2018/06/fullsizeoutput_405.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9120" y="1818843"/>
            <a:ext cx="6163877" cy="41082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633413" y="5981418"/>
            <a:ext cx="4752304" cy="646331"/>
          </a:xfrm>
          <a:prstGeom prst="rect">
            <a:avLst/>
          </a:prstGeom>
          <a:noFill/>
        </p:spPr>
        <p:txBody>
          <a:bodyPr wrap="square" rtlCol="0">
            <a:spAutoFit/>
          </a:bodyPr>
          <a:lstStyle/>
          <a:p>
            <a:r>
              <a:rPr lang="en-GB" dirty="0">
                <a:hlinkClick r:id="rId3"/>
              </a:rPr>
              <a:t>https://www.isstavanger.no/tour-the-school/</a:t>
            </a:r>
            <a:endParaRPr lang="en-GB" dirty="0"/>
          </a:p>
        </p:txBody>
      </p:sp>
      <p:sp>
        <p:nvSpPr>
          <p:cNvPr id="6" name="TextBox 5"/>
          <p:cNvSpPr txBox="1"/>
          <p:nvPr/>
        </p:nvSpPr>
        <p:spPr>
          <a:xfrm>
            <a:off x="1710732" y="837700"/>
            <a:ext cx="10479109" cy="646331"/>
          </a:xfrm>
          <a:prstGeom prst="rect">
            <a:avLst/>
          </a:prstGeom>
          <a:noFill/>
        </p:spPr>
        <p:txBody>
          <a:bodyPr wrap="square" rtlCol="0">
            <a:spAutoFit/>
          </a:bodyPr>
          <a:lstStyle/>
          <a:p>
            <a:pPr algn="ctr" fontAlgn="base"/>
            <a:r>
              <a:rPr lang="en-GB" dirty="0"/>
              <a:t>International School of Stavanger (ISS) in </a:t>
            </a:r>
            <a:r>
              <a:rPr lang="en-GB" dirty="0" smtClean="0"/>
              <a:t>Norway (2018).  Capacity for 850 pupils from pre school – Grade 12.</a:t>
            </a:r>
            <a:r>
              <a:rPr lang="en-GB" dirty="0"/>
              <a:t> </a:t>
            </a:r>
          </a:p>
        </p:txBody>
      </p:sp>
    </p:spTree>
    <p:extLst>
      <p:ext uri="{BB962C8B-B14F-4D97-AF65-F5344CB8AC3E}">
        <p14:creationId xmlns:p14="http://schemas.microsoft.com/office/powerpoint/2010/main" val="3913632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430926"/>
            <a:ext cx="7391915" cy="1075902"/>
          </a:xfrm>
        </p:spPr>
        <p:txBody>
          <a:bodyPr>
            <a:normAutofit fontScale="90000"/>
          </a:bodyPr>
          <a:lstStyle/>
          <a:p>
            <a:pPr algn="ctr"/>
            <a:r>
              <a:rPr lang="en-GB" dirty="0" smtClean="0"/>
              <a:t>Interesting Facts about Norway Education:</a:t>
            </a:r>
            <a:endParaRPr lang="en-GB" dirty="0"/>
          </a:p>
        </p:txBody>
      </p:sp>
      <p:sp>
        <p:nvSpPr>
          <p:cNvPr id="3" name="Content Placeholder 2"/>
          <p:cNvSpPr>
            <a:spLocks noGrp="1"/>
          </p:cNvSpPr>
          <p:nvPr>
            <p:ph idx="1"/>
          </p:nvPr>
        </p:nvSpPr>
        <p:spPr>
          <a:xfrm>
            <a:off x="2589212" y="1661374"/>
            <a:ext cx="8915400" cy="4790942"/>
          </a:xfrm>
        </p:spPr>
        <p:txBody>
          <a:bodyPr>
            <a:normAutofit lnSpcReduction="10000"/>
          </a:bodyPr>
          <a:lstStyle/>
          <a:p>
            <a:r>
              <a:rPr lang="en-GB" sz="2600" dirty="0">
                <a:latin typeface="Calibri" panose="020F0502020204030204" pitchFamily="34" charset="0"/>
                <a:cs typeface="Calibri" panose="020F0502020204030204" pitchFamily="34" charset="0"/>
                <a:hlinkClick r:id="rId2"/>
              </a:rPr>
              <a:t>https://www.udir.no/in-english/</a:t>
            </a:r>
            <a:r>
              <a:rPr lang="en-GB" sz="2600" dirty="0">
                <a:latin typeface="Calibri" panose="020F0502020204030204" pitchFamily="34" charset="0"/>
                <a:cs typeface="Calibri" panose="020F0502020204030204" pitchFamily="34" charset="0"/>
              </a:rPr>
              <a:t> (Facts about Norway Education, 2017).</a:t>
            </a:r>
          </a:p>
          <a:p>
            <a:pPr marL="0" indent="0">
              <a:buNone/>
            </a:pPr>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Upper secondary are ages 16-19, provides 3 years of education or 4 years of vocational training.</a:t>
            </a:r>
          </a:p>
          <a:p>
            <a:pPr marL="0" indent="0">
              <a:buNone/>
            </a:pPr>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Adult education (25years and above) who did not complete sufficient primary and lower education can </a:t>
            </a:r>
            <a:r>
              <a:rPr lang="en-GB" sz="2600" dirty="0" smtClean="0">
                <a:latin typeface="Calibri" panose="020F0502020204030204" pitchFamily="34" charset="0"/>
                <a:cs typeface="Calibri" panose="020F0502020204030204" pitchFamily="34" charset="0"/>
              </a:rPr>
              <a:t>attend Folk High Schools </a:t>
            </a:r>
            <a:r>
              <a:rPr lang="en-GB" sz="2400" dirty="0">
                <a:latin typeface="Calibri" panose="020F0502020204030204" pitchFamily="34" charset="0"/>
                <a:cs typeface="Calibri" panose="020F0502020204030204" pitchFamily="34" charset="0"/>
              </a:rPr>
              <a:t>(</a:t>
            </a:r>
            <a:r>
              <a:rPr lang="en-GB" sz="2400" dirty="0" err="1">
                <a:latin typeface="Calibri" panose="020F0502020204030204" pitchFamily="34" charset="0"/>
                <a:cs typeface="Calibri" panose="020F0502020204030204" pitchFamily="34" charset="0"/>
              </a:rPr>
              <a:t>folkehøgskolene</a:t>
            </a:r>
            <a:r>
              <a:rPr lang="en-GB" sz="2400" dirty="0" smtClean="0">
                <a:latin typeface="Calibri" panose="020F0502020204030204" pitchFamily="34" charset="0"/>
                <a:cs typeface="Calibri" panose="020F0502020204030204" pitchFamily="34" charset="0"/>
              </a:rPr>
              <a:t>).</a:t>
            </a:r>
            <a:r>
              <a:rPr lang="en-GB" sz="2400" i="1" dirty="0" smtClean="0">
                <a:latin typeface="Calibri" panose="020F0502020204030204" pitchFamily="34" charset="0"/>
                <a:cs typeface="Calibri" panose="020F0502020204030204" pitchFamily="34" charset="0"/>
              </a:rPr>
              <a:t>  </a:t>
            </a:r>
            <a:r>
              <a:rPr lang="en-GB" sz="2600" dirty="0">
                <a:latin typeface="Calibri" panose="020F0502020204030204" pitchFamily="34" charset="0"/>
                <a:cs typeface="Calibri" panose="020F0502020204030204" pitchFamily="34" charset="0"/>
              </a:rPr>
              <a:t>These are free and do not have a curriculum or exams, they run short and long </a:t>
            </a:r>
            <a:r>
              <a:rPr lang="en-GB" sz="2600" dirty="0" smtClean="0">
                <a:latin typeface="Calibri" panose="020F0502020204030204" pitchFamily="34" charset="0"/>
                <a:cs typeface="Calibri" panose="020F0502020204030204" pitchFamily="34" charset="0"/>
              </a:rPr>
              <a:t>courses</a:t>
            </a:r>
            <a:r>
              <a:rPr lang="en-GB" sz="2600" dirty="0">
                <a:latin typeface="Calibri" panose="020F0502020204030204" pitchFamily="34" charset="0"/>
                <a:cs typeface="Calibri" panose="020F0502020204030204" pitchFamily="34" charset="0"/>
              </a:rPr>
              <a:t> </a:t>
            </a:r>
            <a:r>
              <a:rPr lang="en-GB" sz="2600" dirty="0" smtClean="0">
                <a:latin typeface="Calibri" panose="020F0502020204030204" pitchFamily="34" charset="0"/>
                <a:cs typeface="Calibri" panose="020F0502020204030204" pitchFamily="34" charset="0"/>
              </a:rPr>
              <a:t>(Nikel, 2018).</a:t>
            </a:r>
            <a:endParaRPr lang="en-GB" sz="26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353340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5852" y="315017"/>
            <a:ext cx="3782117" cy="839788"/>
          </a:xfrm>
        </p:spPr>
        <p:txBody>
          <a:bodyPr/>
          <a:lstStyle/>
          <a:p>
            <a:r>
              <a:rPr lang="en-GB" dirty="0"/>
              <a:t>Reference List:</a:t>
            </a:r>
          </a:p>
        </p:txBody>
      </p:sp>
      <p:sp>
        <p:nvSpPr>
          <p:cNvPr id="4" name="Content Placeholder 3"/>
          <p:cNvSpPr>
            <a:spLocks noGrp="1"/>
          </p:cNvSpPr>
          <p:nvPr>
            <p:ph idx="1"/>
          </p:nvPr>
        </p:nvSpPr>
        <p:spPr>
          <a:xfrm>
            <a:off x="2589211" y="1347988"/>
            <a:ext cx="8915400" cy="5258874"/>
          </a:xfrm>
        </p:spPr>
        <p:txBody>
          <a:bodyPr>
            <a:normAutofit/>
          </a:bodyPr>
          <a:lstStyle/>
          <a:p>
            <a:pPr marL="0" indent="0">
              <a:lnSpc>
                <a:spcPct val="150000"/>
              </a:lnSpc>
              <a:buNone/>
            </a:pPr>
            <a:r>
              <a:rPr lang="en-GB" dirty="0">
                <a:latin typeface="Calibri" panose="020F0502020204030204" pitchFamily="34" charset="0"/>
                <a:cs typeface="Calibri" panose="020F0502020204030204" pitchFamily="34" charset="0"/>
              </a:rPr>
              <a:t>Burgess, </a:t>
            </a:r>
            <a:r>
              <a:rPr lang="en-GB" dirty="0" smtClean="0">
                <a:latin typeface="Calibri" panose="020F0502020204030204" pitchFamily="34" charset="0"/>
                <a:cs typeface="Calibri" panose="020F0502020204030204" pitchFamily="34" charset="0"/>
              </a:rPr>
              <a:t>S, M, </a:t>
            </a:r>
            <a:r>
              <a:rPr lang="en-GB" dirty="0" err="1">
                <a:latin typeface="Calibri" panose="020F0502020204030204" pitchFamily="34" charset="0"/>
                <a:cs typeface="Calibri" panose="020F0502020204030204" pitchFamily="34" charset="0"/>
              </a:rPr>
              <a:t>Propper</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C </a:t>
            </a:r>
            <a:r>
              <a:rPr lang="en-GB" dirty="0">
                <a:latin typeface="Calibri" panose="020F0502020204030204" pitchFamily="34" charset="0"/>
                <a:cs typeface="Calibri" panose="020F0502020204030204" pitchFamily="34" charset="0"/>
              </a:rPr>
              <a:t>and </a:t>
            </a:r>
            <a:r>
              <a:rPr lang="en-GB" dirty="0" err="1">
                <a:latin typeface="Calibri" panose="020F0502020204030204" pitchFamily="34" charset="0"/>
                <a:cs typeface="Calibri" panose="020F0502020204030204" pitchFamily="34" charset="0"/>
              </a:rPr>
              <a:t>Rigg</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J (2004) ‘The </a:t>
            </a:r>
            <a:r>
              <a:rPr lang="en-GB" dirty="0">
                <a:latin typeface="Calibri" panose="020F0502020204030204" pitchFamily="34" charset="0"/>
                <a:cs typeface="Calibri" panose="020F0502020204030204" pitchFamily="34" charset="0"/>
              </a:rPr>
              <a:t>I</a:t>
            </a:r>
            <a:r>
              <a:rPr lang="en-GB" dirty="0" smtClean="0">
                <a:latin typeface="Calibri" panose="020F0502020204030204" pitchFamily="34" charset="0"/>
                <a:cs typeface="Calibri" panose="020F0502020204030204" pitchFamily="34" charset="0"/>
              </a:rPr>
              <a:t>mpact </a:t>
            </a:r>
            <a:r>
              <a:rPr lang="en-GB" dirty="0">
                <a:latin typeface="Calibri" panose="020F0502020204030204" pitchFamily="34" charset="0"/>
                <a:cs typeface="Calibri" panose="020F0502020204030204" pitchFamily="34" charset="0"/>
              </a:rPr>
              <a:t>of </a:t>
            </a:r>
            <a:r>
              <a:rPr lang="en-GB" dirty="0" smtClean="0">
                <a:latin typeface="Calibri" panose="020F0502020204030204" pitchFamily="34" charset="0"/>
                <a:cs typeface="Calibri" panose="020F0502020204030204" pitchFamily="34" charset="0"/>
              </a:rPr>
              <a:t>Low </a:t>
            </a:r>
            <a:r>
              <a:rPr lang="en-GB" dirty="0">
                <a:latin typeface="Calibri" panose="020F0502020204030204" pitchFamily="34" charset="0"/>
                <a:cs typeface="Calibri" panose="020F0502020204030204" pitchFamily="34" charset="0"/>
              </a:rPr>
              <a:t>I</a:t>
            </a:r>
            <a:r>
              <a:rPr lang="en-GB" dirty="0" smtClean="0">
                <a:latin typeface="Calibri" panose="020F0502020204030204" pitchFamily="34" charset="0"/>
                <a:cs typeface="Calibri" panose="020F0502020204030204" pitchFamily="34" charset="0"/>
              </a:rPr>
              <a:t>ncome </a:t>
            </a:r>
            <a:r>
              <a:rPr lang="en-GB" dirty="0">
                <a:latin typeface="Calibri" panose="020F0502020204030204" pitchFamily="34" charset="0"/>
                <a:cs typeface="Calibri" panose="020F0502020204030204" pitchFamily="34" charset="0"/>
              </a:rPr>
              <a:t>on </a:t>
            </a:r>
            <a:r>
              <a:rPr lang="en-GB" dirty="0" smtClean="0">
                <a:latin typeface="Calibri" panose="020F0502020204030204" pitchFamily="34" charset="0"/>
                <a:cs typeface="Calibri" panose="020F0502020204030204" pitchFamily="34" charset="0"/>
              </a:rPr>
              <a:t>Child </a:t>
            </a:r>
            <a:r>
              <a:rPr lang="en-GB" dirty="0">
                <a:latin typeface="Calibri" panose="020F0502020204030204" pitchFamily="34" charset="0"/>
                <a:cs typeface="Calibri" panose="020F0502020204030204" pitchFamily="34" charset="0"/>
              </a:rPr>
              <a:t>H</a:t>
            </a:r>
            <a:r>
              <a:rPr lang="en-GB" dirty="0" smtClean="0">
                <a:latin typeface="Calibri" panose="020F0502020204030204" pitchFamily="34" charset="0"/>
                <a:cs typeface="Calibri" panose="020F0502020204030204" pitchFamily="34" charset="0"/>
              </a:rPr>
              <a:t>ealth</a:t>
            </a:r>
            <a:r>
              <a:rPr lang="en-GB" dirty="0">
                <a:latin typeface="Calibri" panose="020F0502020204030204" pitchFamily="34" charset="0"/>
                <a:cs typeface="Calibri" panose="020F0502020204030204" pitchFamily="34" charset="0"/>
              </a:rPr>
              <a:t>: Evidence from a </a:t>
            </a:r>
            <a:r>
              <a:rPr lang="en-GB" dirty="0" smtClean="0">
                <a:latin typeface="Calibri" panose="020F0502020204030204" pitchFamily="34" charset="0"/>
                <a:cs typeface="Calibri" panose="020F0502020204030204" pitchFamily="34" charset="0"/>
              </a:rPr>
              <a:t>Birth </a:t>
            </a:r>
            <a:r>
              <a:rPr lang="en-GB" dirty="0">
                <a:latin typeface="Calibri" panose="020F0502020204030204" pitchFamily="34" charset="0"/>
                <a:cs typeface="Calibri" panose="020F0502020204030204" pitchFamily="34" charset="0"/>
              </a:rPr>
              <a:t>C</a:t>
            </a:r>
            <a:r>
              <a:rPr lang="en-GB" dirty="0" smtClean="0">
                <a:latin typeface="Calibri" panose="020F0502020204030204" pitchFamily="34" charset="0"/>
                <a:cs typeface="Calibri" panose="020F0502020204030204" pitchFamily="34" charset="0"/>
              </a:rPr>
              <a:t>ohort </a:t>
            </a:r>
            <a:r>
              <a:rPr lang="en-GB" dirty="0">
                <a:latin typeface="Calibri" panose="020F0502020204030204" pitchFamily="34" charset="0"/>
                <a:cs typeface="Calibri" panose="020F0502020204030204" pitchFamily="34" charset="0"/>
              </a:rPr>
              <a:t>S</a:t>
            </a:r>
            <a:r>
              <a:rPr lang="en-GB" dirty="0" smtClean="0">
                <a:latin typeface="Calibri" panose="020F0502020204030204" pitchFamily="34" charset="0"/>
                <a:cs typeface="Calibri" panose="020F0502020204030204" pitchFamily="34" charset="0"/>
              </a:rPr>
              <a:t>tudy’.</a:t>
            </a:r>
            <a:r>
              <a:rPr lang="en-GB" dirty="0">
                <a:latin typeface="Calibri" panose="020F0502020204030204" pitchFamily="34" charset="0"/>
                <a:cs typeface="Calibri" panose="020F0502020204030204" pitchFamily="34" charset="0"/>
              </a:rPr>
              <a:t> </a:t>
            </a:r>
            <a:r>
              <a:rPr lang="en-GB" i="1" dirty="0">
                <a:latin typeface="Calibri" panose="020F0502020204030204" pitchFamily="34" charset="0"/>
                <a:cs typeface="Calibri" panose="020F0502020204030204" pitchFamily="34" charset="0"/>
              </a:rPr>
              <a:t>LSE STICERD Research </a:t>
            </a:r>
            <a:r>
              <a:rPr lang="en-GB" i="1" dirty="0" smtClean="0">
                <a:latin typeface="Calibri" panose="020F0502020204030204" pitchFamily="34" charset="0"/>
                <a:cs typeface="Calibri" panose="020F0502020204030204" pitchFamily="34" charset="0"/>
              </a:rPr>
              <a:t>Paper</a:t>
            </a:r>
            <a:r>
              <a:rPr lang="en-GB" dirty="0" smtClean="0">
                <a:latin typeface="Calibri" panose="020F0502020204030204" pitchFamily="34" charset="0"/>
                <a:cs typeface="Calibri" panose="020F0502020204030204" pitchFamily="34" charset="0"/>
              </a:rPr>
              <a:t>. pp.1-37. [Online]</a:t>
            </a:r>
          </a:p>
          <a:p>
            <a:pPr marL="0" indent="0">
              <a:lnSpc>
                <a:spcPct val="150000"/>
              </a:lnSpc>
              <a:buNone/>
            </a:pPr>
            <a:r>
              <a:rPr lang="en-GB" dirty="0" smtClean="0">
                <a:latin typeface="Calibri" panose="020F0502020204030204" pitchFamily="34" charset="0"/>
                <a:cs typeface="Calibri" panose="020F0502020204030204" pitchFamily="34" charset="0"/>
                <a:hlinkClick r:id="rId2"/>
              </a:rPr>
              <a:t>http</a:t>
            </a:r>
            <a:r>
              <a:rPr lang="en-GB" dirty="0">
                <a:latin typeface="Calibri" panose="020F0502020204030204" pitchFamily="34" charset="0"/>
                <a:cs typeface="Calibri" panose="020F0502020204030204" pitchFamily="34" charset="0"/>
                <a:hlinkClick r:id="rId2"/>
              </a:rPr>
              <a:t>://</a:t>
            </a:r>
            <a:r>
              <a:rPr lang="en-GB" dirty="0" smtClean="0">
                <a:latin typeface="Calibri" panose="020F0502020204030204" pitchFamily="34" charset="0"/>
                <a:cs typeface="Calibri" panose="020F0502020204030204" pitchFamily="34" charset="0"/>
                <a:hlinkClick r:id="rId2"/>
              </a:rPr>
              <a:t>eprints.lse.ac.uk/6305/1/The_Impact_of_Low_Income_on_Child_Health_Evidence_from_a_Birth_Cohort_Study.pdf</a:t>
            </a:r>
            <a:endParaRPr lang="en-GB" dirty="0" smtClean="0">
              <a:latin typeface="Calibri" panose="020F0502020204030204" pitchFamily="34" charset="0"/>
              <a:cs typeface="Calibri" panose="020F0502020204030204" pitchFamily="34" charset="0"/>
            </a:endParaRPr>
          </a:p>
          <a:p>
            <a:pPr marL="0" indent="0">
              <a:lnSpc>
                <a:spcPct val="150000"/>
              </a:lnSpc>
              <a:buNone/>
            </a:pPr>
            <a:r>
              <a:rPr lang="en-GB" dirty="0" smtClean="0">
                <a:latin typeface="Calibri" panose="020F0502020204030204" pitchFamily="34" charset="0"/>
                <a:cs typeface="Calibri" panose="020F0502020204030204" pitchFamily="34" charset="0"/>
              </a:rPr>
              <a:t>(Accessed on: 15</a:t>
            </a:r>
            <a:r>
              <a:rPr lang="en-GB" baseline="30000" dirty="0" smtClean="0">
                <a:latin typeface="Calibri" panose="020F0502020204030204" pitchFamily="34" charset="0"/>
                <a:cs typeface="Calibri" panose="020F0502020204030204" pitchFamily="34" charset="0"/>
              </a:rPr>
              <a:t>th</a:t>
            </a:r>
            <a:r>
              <a:rPr lang="en-GB" dirty="0" smtClean="0">
                <a:latin typeface="Calibri" panose="020F0502020204030204" pitchFamily="34" charset="0"/>
                <a:cs typeface="Calibri" panose="020F0502020204030204" pitchFamily="34" charset="0"/>
              </a:rPr>
              <a:t> November 2019).</a:t>
            </a:r>
          </a:p>
          <a:p>
            <a:pPr marL="0" indent="0">
              <a:lnSpc>
                <a:spcPct val="150000"/>
              </a:lnSpc>
              <a:buNone/>
            </a:pPr>
            <a:endParaRPr lang="en-GB" dirty="0" smtClean="0">
              <a:latin typeface="Calibri" panose="020F0502020204030204" pitchFamily="34" charset="0"/>
              <a:cs typeface="Calibri" panose="020F0502020204030204" pitchFamily="34" charset="0"/>
            </a:endParaRPr>
          </a:p>
          <a:p>
            <a:pPr marL="0" indent="0">
              <a:lnSpc>
                <a:spcPct val="150000"/>
              </a:lnSpc>
              <a:buNone/>
            </a:pPr>
            <a:r>
              <a:rPr lang="en-GB" dirty="0" smtClean="0">
                <a:latin typeface="Calibri" panose="020F0502020204030204" pitchFamily="34" charset="0"/>
                <a:cs typeface="Calibri" panose="020F0502020204030204" pitchFamily="34" charset="0"/>
              </a:rPr>
              <a:t>Children </a:t>
            </a:r>
            <a:r>
              <a:rPr lang="en-GB" dirty="0">
                <a:latin typeface="Calibri" panose="020F0502020204030204" pitchFamily="34" charset="0"/>
                <a:cs typeface="Calibri" panose="020F0502020204030204" pitchFamily="34" charset="0"/>
              </a:rPr>
              <a:t>Living in Poverty (2015-2017). </a:t>
            </a:r>
            <a:r>
              <a:rPr lang="en-GB" i="1" dirty="0">
                <a:latin typeface="Calibri" panose="020F0502020204030204" pitchFamily="34" charset="0"/>
                <a:cs typeface="Calibri" panose="020F0502020204030204" pitchFamily="34" charset="0"/>
              </a:rPr>
              <a:t>The Governments Strategy. </a:t>
            </a:r>
            <a:r>
              <a:rPr lang="en-GB" dirty="0">
                <a:latin typeface="Calibri" panose="020F0502020204030204" pitchFamily="34" charset="0"/>
                <a:cs typeface="Calibri" panose="020F0502020204030204" pitchFamily="34" charset="0"/>
              </a:rPr>
              <a:t>[Online]</a:t>
            </a:r>
          </a:p>
          <a:p>
            <a:pPr marL="0" indent="0">
              <a:lnSpc>
                <a:spcPct val="150000"/>
              </a:lnSpc>
              <a:buNone/>
            </a:pPr>
            <a:r>
              <a:rPr lang="en-GB" dirty="0">
                <a:latin typeface="Calibri" panose="020F0502020204030204" pitchFamily="34" charset="0"/>
                <a:cs typeface="Calibri" panose="020F0502020204030204" pitchFamily="34" charset="0"/>
                <a:hlinkClick r:id="rId3"/>
              </a:rPr>
              <a:t>https://www.regjeringen.no/contentassets/ff601d1ab03d4f2dad1e86e706dc4fd3/children-living-in-poverty_q-1230-e.pdf</a:t>
            </a:r>
            <a:endParaRPr lang="en-GB" dirty="0">
              <a:latin typeface="Calibri" panose="020F0502020204030204" pitchFamily="34" charset="0"/>
              <a:cs typeface="Calibri" panose="020F0502020204030204" pitchFamily="34" charset="0"/>
            </a:endParaRPr>
          </a:p>
          <a:p>
            <a:pPr marL="0" indent="0">
              <a:lnSpc>
                <a:spcPct val="150000"/>
              </a:lnSpc>
              <a:buNone/>
            </a:pPr>
            <a:r>
              <a:rPr lang="en-GB" dirty="0">
                <a:latin typeface="Calibri" panose="020F0502020204030204" pitchFamily="34" charset="0"/>
                <a:cs typeface="Calibri" panose="020F0502020204030204" pitchFamily="34" charset="0"/>
              </a:rPr>
              <a:t>(Accessed on: 11</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marL="0" indent="0">
              <a:lnSpc>
                <a:spcPct val="15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78286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76333" y="154546"/>
            <a:ext cx="8915400" cy="6542468"/>
          </a:xfrm>
        </p:spPr>
        <p:txBody>
          <a:bodyPr>
            <a:normAutofit/>
          </a:bodyPr>
          <a:lstStyle/>
          <a:p>
            <a:pPr marL="0" indent="0">
              <a:lnSpc>
                <a:spcPct val="150000"/>
              </a:lnSpc>
              <a:buNone/>
            </a:pPr>
            <a:endParaRPr lang="en-GB" sz="2200" dirty="0" smtClean="0">
              <a:latin typeface="Calibri" panose="020F0502020204030204" pitchFamily="34" charset="0"/>
              <a:cs typeface="Calibri" panose="020F0502020204030204" pitchFamily="34" charset="0"/>
            </a:endParaRPr>
          </a:p>
          <a:p>
            <a:pPr marL="0" indent="0">
              <a:lnSpc>
                <a:spcPct val="150000"/>
              </a:lnSpc>
              <a:buNone/>
            </a:pPr>
            <a:endParaRPr lang="en-GB" sz="2200" dirty="0">
              <a:latin typeface="Calibri" panose="020F0502020204030204" pitchFamily="34" charset="0"/>
              <a:cs typeface="Calibri" panose="020F0502020204030204" pitchFamily="34" charset="0"/>
            </a:endParaRPr>
          </a:p>
          <a:p>
            <a:pPr marL="0" indent="0">
              <a:lnSpc>
                <a:spcPct val="150000"/>
              </a:lnSpc>
              <a:buNone/>
            </a:pPr>
            <a:endParaRPr lang="en-GB" dirty="0">
              <a:latin typeface="Calibri" panose="020F0502020204030204" pitchFamily="34" charset="0"/>
              <a:cs typeface="Calibri" panose="020F0502020204030204" pitchFamily="34" charset="0"/>
            </a:endParaRPr>
          </a:p>
          <a:p>
            <a:pPr marL="0" indent="0">
              <a:lnSpc>
                <a:spcPct val="150000"/>
              </a:lnSpc>
              <a:buNone/>
            </a:pPr>
            <a:endParaRPr lang="en-GB" dirty="0">
              <a:latin typeface="Calibri" panose="020F0502020204030204" pitchFamily="34" charset="0"/>
              <a:cs typeface="Calibri" panose="020F0502020204030204" pitchFamily="34" charset="0"/>
            </a:endParaRPr>
          </a:p>
          <a:p>
            <a:pPr marL="0" indent="0">
              <a:lnSpc>
                <a:spcPct val="150000"/>
              </a:lnSpc>
              <a:buNone/>
            </a:pPr>
            <a:endParaRPr lang="en-GB" dirty="0"/>
          </a:p>
          <a:p>
            <a:pPr marL="0" indent="0">
              <a:lnSpc>
                <a:spcPct val="150000"/>
              </a:lnSpc>
              <a:buNone/>
            </a:pPr>
            <a:endParaRPr lang="en-GB" dirty="0"/>
          </a:p>
          <a:p>
            <a:endParaRPr lang="en-GB" dirty="0"/>
          </a:p>
        </p:txBody>
      </p:sp>
      <p:sp>
        <p:nvSpPr>
          <p:cNvPr id="2" name="Rectangle 1"/>
          <p:cNvSpPr/>
          <p:nvPr/>
        </p:nvSpPr>
        <p:spPr>
          <a:xfrm>
            <a:off x="2755564" y="1081958"/>
            <a:ext cx="8736169" cy="4247317"/>
          </a:xfrm>
          <a:prstGeom prst="rect">
            <a:avLst/>
          </a:prstGeom>
        </p:spPr>
        <p:txBody>
          <a:bodyPr wrap="square">
            <a:spAutoFit/>
          </a:bodyPr>
          <a:lstStyle/>
          <a:p>
            <a:pPr>
              <a:lnSpc>
                <a:spcPct val="150000"/>
              </a:lnSpc>
            </a:pPr>
            <a:r>
              <a:rPr lang="en-GB" dirty="0">
                <a:latin typeface="Calibri" panose="020F0502020204030204" pitchFamily="34" charset="0"/>
                <a:cs typeface="Calibri" panose="020F0502020204030204" pitchFamily="34" charset="0"/>
              </a:rPr>
              <a:t>Curricula Framework in Norway (2014). </a:t>
            </a:r>
            <a:r>
              <a:rPr lang="en-GB" i="1" dirty="0">
                <a:latin typeface="Calibri" panose="020F0502020204030204" pitchFamily="34" charset="0"/>
                <a:cs typeface="Calibri" panose="020F0502020204030204" pitchFamily="34" charset="0"/>
              </a:rPr>
              <a:t>Statutory Framework Plan for the Content and Tasks of Kindergartens. </a:t>
            </a:r>
            <a:r>
              <a:rPr lang="en-GB" dirty="0">
                <a:latin typeface="Calibri" panose="020F0502020204030204" pitchFamily="34" charset="0"/>
                <a:cs typeface="Calibri" panose="020F0502020204030204" pitchFamily="34" charset="0"/>
              </a:rPr>
              <a:t>[Online]</a:t>
            </a:r>
          </a:p>
          <a:p>
            <a:pPr>
              <a:lnSpc>
                <a:spcPct val="150000"/>
              </a:lnSpc>
            </a:pPr>
            <a:r>
              <a:rPr lang="en-GB" dirty="0">
                <a:latin typeface="Calibri" panose="020F0502020204030204" pitchFamily="34" charset="0"/>
                <a:cs typeface="Calibri" panose="020F0502020204030204" pitchFamily="34" charset="0"/>
                <a:hlinkClick r:id="rId2"/>
              </a:rPr>
              <a:t>https://ecec-care.org/fileadmin/careproject/Presentations/Jyvaskyla_08_2014/Moser_Jyvaskyla.pdf</a:t>
            </a: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(Accessed on: 15</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a:lnSpc>
                <a:spcPct val="150000"/>
              </a:lnSpc>
            </a:pPr>
            <a:endParaRPr lang="en-GB" dirty="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Engel</a:t>
            </a:r>
            <a:r>
              <a:rPr lang="en-GB" dirty="0">
                <a:latin typeface="Calibri" panose="020F0502020204030204" pitchFamily="34" charset="0"/>
                <a:cs typeface="Calibri" panose="020F0502020204030204" pitchFamily="34" charset="0"/>
              </a:rPr>
              <a:t>, A, W, et al (2015) </a:t>
            </a:r>
            <a:r>
              <a:rPr lang="en-GB" i="1" dirty="0">
                <a:latin typeface="Calibri" panose="020F0502020204030204" pitchFamily="34" charset="0"/>
                <a:cs typeface="Calibri" panose="020F0502020204030204" pitchFamily="34" charset="0"/>
              </a:rPr>
              <a:t>Norway: Early Childhood Education and Care Policy Review. </a:t>
            </a:r>
            <a:r>
              <a:rPr lang="en-GB" dirty="0">
                <a:latin typeface="Calibri" panose="020F0502020204030204" pitchFamily="34" charset="0"/>
                <a:cs typeface="Calibri" panose="020F0502020204030204" pitchFamily="34" charset="0"/>
              </a:rPr>
              <a:t>[Online]</a:t>
            </a:r>
          </a:p>
          <a:p>
            <a:pPr>
              <a:lnSpc>
                <a:spcPct val="150000"/>
              </a:lnSpc>
            </a:pPr>
            <a:r>
              <a:rPr lang="en-GB" dirty="0">
                <a:latin typeface="Calibri" panose="020F0502020204030204" pitchFamily="34" charset="0"/>
                <a:cs typeface="Calibri" panose="020F0502020204030204" pitchFamily="34" charset="0"/>
                <a:hlinkClick r:id="rId3"/>
              </a:rPr>
              <a:t>http://www.oecd.org/norway/Early-Childhood-Education-and-Care-Policy-Review-Norway.pdf</a:t>
            </a: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November 2019).</a:t>
            </a:r>
          </a:p>
        </p:txBody>
      </p:sp>
    </p:spTree>
    <p:extLst>
      <p:ext uri="{BB962C8B-B14F-4D97-AF65-F5344CB8AC3E}">
        <p14:creationId xmlns:p14="http://schemas.microsoft.com/office/powerpoint/2010/main" val="211362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05122" y="497983"/>
            <a:ext cx="8915400" cy="6018728"/>
          </a:xfrm>
        </p:spPr>
        <p:txBody>
          <a:bodyPr>
            <a:normAutofit/>
          </a:bodyPr>
          <a:lstStyle/>
          <a:p>
            <a:pPr marL="0" indent="0">
              <a:lnSpc>
                <a:spcPct val="110000"/>
              </a:lnSpc>
              <a:buNone/>
            </a:pPr>
            <a:r>
              <a:rPr lang="en-GB" dirty="0">
                <a:latin typeface="Calibri" panose="020F0502020204030204" pitchFamily="34" charset="0"/>
                <a:cs typeface="Calibri" panose="020F0502020204030204" pitchFamily="34" charset="0"/>
              </a:rPr>
              <a:t>Government.no (No Date). </a:t>
            </a:r>
            <a:r>
              <a:rPr lang="en-GB" i="1" dirty="0">
                <a:latin typeface="Calibri" panose="020F0502020204030204" pitchFamily="34" charset="0"/>
                <a:cs typeface="Calibri" panose="020F0502020204030204" pitchFamily="34" charset="0"/>
              </a:rPr>
              <a:t>Funding for Kindergartens. </a:t>
            </a:r>
            <a:r>
              <a:rPr lang="en-GB" dirty="0">
                <a:latin typeface="Calibri" panose="020F0502020204030204" pitchFamily="34" charset="0"/>
                <a:cs typeface="Calibri" panose="020F0502020204030204" pitchFamily="34" charset="0"/>
              </a:rPr>
              <a:t>[Online]</a:t>
            </a:r>
            <a:endParaRPr lang="en-GB" dirty="0">
              <a:latin typeface="Calibri" panose="020F0502020204030204" pitchFamily="34" charset="0"/>
              <a:cs typeface="Calibri" panose="020F0502020204030204" pitchFamily="34" charset="0"/>
              <a:hlinkClick r:id="rId2"/>
            </a:endParaRPr>
          </a:p>
          <a:p>
            <a:pPr marL="0" indent="0">
              <a:lnSpc>
                <a:spcPct val="110000"/>
              </a:lnSpc>
              <a:buNone/>
            </a:pPr>
            <a:r>
              <a:rPr lang="en-GB" dirty="0">
                <a:latin typeface="Calibri" panose="020F0502020204030204" pitchFamily="34" charset="0"/>
                <a:cs typeface="Calibri" panose="020F0502020204030204" pitchFamily="34" charset="0"/>
                <a:hlinkClick r:id="rId2"/>
              </a:rPr>
              <a:t>https://www.regjeringen.no/en/topics/families-and-children/kindergarden/innsikt/finansiering-av-barnehager/id2344788/</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November 2019). </a:t>
            </a:r>
            <a:endParaRPr lang="en-GB" dirty="0" smtClean="0">
              <a:latin typeface="Calibri" panose="020F0502020204030204" pitchFamily="34" charset="0"/>
              <a:cs typeface="Calibri" panose="020F0502020204030204" pitchFamily="34" charset="0"/>
            </a:endParaRPr>
          </a:p>
          <a:p>
            <a:pPr marL="0" indent="0">
              <a:lnSpc>
                <a:spcPct val="110000"/>
              </a:lnSpc>
              <a:buNone/>
            </a:pP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Government.no (2018) </a:t>
            </a:r>
            <a:r>
              <a:rPr lang="en-GB" i="1" dirty="0">
                <a:latin typeface="Calibri" panose="020F0502020204030204" pitchFamily="34" charset="0"/>
                <a:cs typeface="Calibri" panose="020F0502020204030204" pitchFamily="34" charset="0"/>
              </a:rPr>
              <a:t>The Education System</a:t>
            </a:r>
            <a:r>
              <a:rPr lang="en-GB" dirty="0">
                <a:latin typeface="Calibri" panose="020F0502020204030204" pitchFamily="34" charset="0"/>
                <a:cs typeface="Calibri" panose="020F0502020204030204" pitchFamily="34" charset="0"/>
              </a:rPr>
              <a:t>. [Online]</a:t>
            </a:r>
          </a:p>
          <a:p>
            <a:pPr marL="0" indent="0">
              <a:lnSpc>
                <a:spcPct val="110000"/>
              </a:lnSpc>
              <a:buNone/>
            </a:pPr>
            <a:r>
              <a:rPr lang="en-GB" dirty="0">
                <a:latin typeface="Calibri" panose="020F0502020204030204" pitchFamily="34" charset="0"/>
                <a:cs typeface="Calibri" panose="020F0502020204030204" pitchFamily="34" charset="0"/>
                <a:hlinkClick r:id="rId3"/>
              </a:rPr>
              <a:t>https://www.regjeringen.no/en/topics/education/school/the-norwegian-education-system/id445118/</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marL="0" indent="0">
              <a:lnSpc>
                <a:spcPct val="110000"/>
              </a:lnSpc>
              <a:buNone/>
            </a:pPr>
            <a:endParaRPr lang="en-GB" dirty="0" smtClean="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International School of </a:t>
            </a:r>
            <a:r>
              <a:rPr lang="en-GB" dirty="0" smtClean="0">
                <a:latin typeface="Calibri" panose="020F0502020204030204" pitchFamily="34" charset="0"/>
                <a:cs typeface="Calibri" panose="020F0502020204030204" pitchFamily="34" charset="0"/>
              </a:rPr>
              <a:t>Stavanger (2018). [Online]</a:t>
            </a:r>
          </a:p>
          <a:p>
            <a:pPr marL="0" indent="0">
              <a:lnSpc>
                <a:spcPct val="110000"/>
              </a:lnSpc>
              <a:buNone/>
            </a:pPr>
            <a:r>
              <a:rPr lang="en-GB" dirty="0">
                <a:latin typeface="Calibri" panose="020F0502020204030204" pitchFamily="34" charset="0"/>
                <a:cs typeface="Calibri" panose="020F0502020204030204" pitchFamily="34" charset="0"/>
                <a:hlinkClick r:id="rId4"/>
              </a:rPr>
              <a:t>https://www.isstavanger.no/about/iss-at-a-glance</a:t>
            </a:r>
            <a:r>
              <a:rPr lang="en-GB" dirty="0" smtClean="0">
                <a:latin typeface="Calibri" panose="020F0502020204030204" pitchFamily="34" charset="0"/>
                <a:cs typeface="Calibri" panose="020F0502020204030204" pitchFamily="34" charset="0"/>
                <a:hlinkClick r:id="rId4"/>
              </a:rPr>
              <a:t>/</a:t>
            </a:r>
            <a:endParaRPr lang="en-GB" dirty="0" smtClean="0">
              <a:latin typeface="Calibri" panose="020F0502020204030204" pitchFamily="34" charset="0"/>
              <a:cs typeface="Calibri" panose="020F0502020204030204" pitchFamily="34" charset="0"/>
            </a:endParaRPr>
          </a:p>
          <a:p>
            <a:pPr marL="0" indent="0">
              <a:lnSpc>
                <a:spcPct val="110000"/>
              </a:lnSpc>
              <a:buNone/>
            </a:pPr>
            <a:r>
              <a:rPr lang="en-GB" dirty="0" smtClean="0">
                <a:latin typeface="Calibri" panose="020F0502020204030204" pitchFamily="34" charset="0"/>
                <a:cs typeface="Calibri" panose="020F0502020204030204" pitchFamily="34" charset="0"/>
              </a:rPr>
              <a:t>(Accessed on: 15</a:t>
            </a:r>
            <a:r>
              <a:rPr lang="en-GB" baseline="30000" dirty="0" smtClean="0">
                <a:latin typeface="Calibri" panose="020F0502020204030204" pitchFamily="34" charset="0"/>
                <a:cs typeface="Calibri" panose="020F0502020204030204" pitchFamily="34" charset="0"/>
              </a:rPr>
              <a:t>th</a:t>
            </a:r>
            <a:r>
              <a:rPr lang="en-GB" dirty="0" smtClean="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88594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24817" y="227526"/>
            <a:ext cx="8915400" cy="6417973"/>
          </a:xfrm>
        </p:spPr>
        <p:txBody>
          <a:bodyPr>
            <a:normAutofit/>
          </a:bodyPr>
          <a:lstStyle/>
          <a:p>
            <a:pPr marL="0" indent="0">
              <a:buNone/>
            </a:pPr>
            <a:endParaRPr lang="en-GB" dirty="0">
              <a:latin typeface="Calibri" panose="020F0502020204030204" pitchFamily="34" charset="0"/>
              <a:cs typeface="Calibri" panose="020F0502020204030204" pitchFamily="34" charset="0"/>
            </a:endParaRPr>
          </a:p>
          <a:p>
            <a:pPr marL="0" indent="0">
              <a:buNone/>
            </a:pPr>
            <a:endParaRPr lang="en-GB" dirty="0"/>
          </a:p>
          <a:p>
            <a:endParaRPr lang="en-GB" dirty="0"/>
          </a:p>
        </p:txBody>
      </p:sp>
      <p:sp>
        <p:nvSpPr>
          <p:cNvPr id="2" name="Rectangle 1"/>
          <p:cNvSpPr/>
          <p:nvPr/>
        </p:nvSpPr>
        <p:spPr>
          <a:xfrm>
            <a:off x="2208748" y="227526"/>
            <a:ext cx="9729968" cy="5909310"/>
          </a:xfrm>
          <a:prstGeom prst="rect">
            <a:avLst/>
          </a:prstGeom>
        </p:spPr>
        <p:txBody>
          <a:bodyPr wrap="square">
            <a:spAutoFit/>
          </a:bodyPr>
          <a:lstStyle/>
          <a:p>
            <a:pPr>
              <a:lnSpc>
                <a:spcPct val="150000"/>
              </a:lnSpc>
            </a:pPr>
            <a:r>
              <a:rPr lang="en-GB" dirty="0">
                <a:latin typeface="Calibri" panose="020F0502020204030204" pitchFamily="34" charset="0"/>
                <a:cs typeface="Calibri" panose="020F0502020204030204" pitchFamily="34" charset="0"/>
              </a:rPr>
              <a:t>Kelpp, G, I, </a:t>
            </a:r>
            <a:r>
              <a:rPr lang="en-GB" dirty="0" err="1">
                <a:latin typeface="Calibri" panose="020F0502020204030204" pitchFamily="34" charset="0"/>
                <a:cs typeface="Calibri" panose="020F0502020204030204" pitchFamily="34" charset="0"/>
              </a:rPr>
              <a:t>Laitala</a:t>
            </a:r>
            <a:r>
              <a:rPr lang="en-GB" dirty="0">
                <a:latin typeface="Calibri" panose="020F0502020204030204" pitchFamily="34" charset="0"/>
                <a:cs typeface="Calibri" panose="020F0502020204030204" pitchFamily="34" charset="0"/>
              </a:rPr>
              <a:t>, K and </a:t>
            </a:r>
            <a:r>
              <a:rPr lang="en-GB" dirty="0" err="1">
                <a:latin typeface="Calibri" panose="020F0502020204030204" pitchFamily="34" charset="0"/>
                <a:cs typeface="Calibri" panose="020F0502020204030204" pitchFamily="34" charset="0"/>
              </a:rPr>
              <a:t>Skuland</a:t>
            </a:r>
            <a:r>
              <a:rPr lang="en-GB" dirty="0">
                <a:latin typeface="Calibri" panose="020F0502020204030204" pitchFamily="34" charset="0"/>
                <a:cs typeface="Calibri" panose="020F0502020204030204" pitchFamily="34" charset="0"/>
              </a:rPr>
              <a:t>, E, S (2019). Uniformity without Uniforms: Dressing School Children in Norway. [Online]</a:t>
            </a:r>
          </a:p>
          <a:p>
            <a:pPr>
              <a:lnSpc>
                <a:spcPct val="150000"/>
              </a:lnSpc>
            </a:pPr>
            <a:r>
              <a:rPr lang="en-GB" dirty="0">
                <a:hlinkClick r:id="rId2"/>
              </a:rPr>
              <a:t>https://www.idunn.no/inclusive_consumption/3_uniformity_without_uniforms_dressing_school_children_in</a:t>
            </a:r>
            <a:endParaRPr lang="en-GB" dirty="0"/>
          </a:p>
          <a:p>
            <a:pPr>
              <a:lnSpc>
                <a:spcPct val="150000"/>
              </a:lnSpc>
            </a:pPr>
            <a:r>
              <a:rPr lang="en-GB" dirty="0">
                <a:latin typeface="Calibri" panose="020F0502020204030204" pitchFamily="34" charset="0"/>
                <a:cs typeface="Calibri" panose="020F0502020204030204" pitchFamily="34" charset="0"/>
              </a:rPr>
              <a:t>(Accessed on: 11</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p>
          <a:p>
            <a:pPr>
              <a:lnSpc>
                <a:spcPct val="150000"/>
              </a:lnSpc>
            </a:pP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Nikel, D (2018). Life in Norway: </a:t>
            </a:r>
            <a:r>
              <a:rPr lang="en-GB" i="1" dirty="0">
                <a:latin typeface="Calibri" panose="020F0502020204030204" pitchFamily="34" charset="0"/>
                <a:cs typeface="Calibri" panose="020F0502020204030204" pitchFamily="34" charset="0"/>
              </a:rPr>
              <a:t>Education in Norway. </a:t>
            </a:r>
            <a:r>
              <a:rPr lang="en-GB" dirty="0">
                <a:latin typeface="Calibri" panose="020F0502020204030204" pitchFamily="34" charset="0"/>
                <a:cs typeface="Calibri" panose="020F0502020204030204" pitchFamily="34" charset="0"/>
              </a:rPr>
              <a:t>[Online]</a:t>
            </a:r>
          </a:p>
          <a:p>
            <a:pPr>
              <a:lnSpc>
                <a:spcPct val="150000"/>
              </a:lnSpc>
            </a:pPr>
            <a:r>
              <a:rPr lang="en-GB" dirty="0">
                <a:hlinkClick r:id="rId3"/>
              </a:rPr>
              <a:t>https://www.lifeinnorway.net/education-in-norway/</a:t>
            </a:r>
            <a:endParaRPr lang="en-GB" dirty="0"/>
          </a:p>
          <a:p>
            <a:pPr>
              <a:lnSpc>
                <a:spcPct val="150000"/>
              </a:lnSpc>
            </a:pPr>
            <a:r>
              <a:rPr lang="en-GB" dirty="0">
                <a:latin typeface="Calibri" panose="020F0502020204030204" pitchFamily="34" charset="0"/>
                <a:cs typeface="Calibri" panose="020F0502020204030204" pitchFamily="34" charset="0"/>
              </a:rPr>
              <a:t>(Accessed on 15</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a:lnSpc>
                <a:spcPct val="150000"/>
              </a:lnSpc>
            </a:pPr>
            <a:endParaRPr lang="en-GB" dirty="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NIKK (2018). </a:t>
            </a:r>
            <a:r>
              <a:rPr lang="en-GB" i="1" dirty="0" smtClean="0">
                <a:latin typeface="Calibri" panose="020F0502020204030204" pitchFamily="34" charset="0"/>
                <a:cs typeface="Calibri" panose="020F0502020204030204" pitchFamily="34" charset="0"/>
              </a:rPr>
              <a:t>Parental Leave</a:t>
            </a:r>
            <a:r>
              <a:rPr lang="en-GB" dirty="0" smtClean="0">
                <a:latin typeface="Calibri" panose="020F0502020204030204" pitchFamily="34" charset="0"/>
                <a:cs typeface="Calibri" panose="020F0502020204030204" pitchFamily="34" charset="0"/>
              </a:rPr>
              <a:t>. [Online]</a:t>
            </a:r>
          </a:p>
          <a:p>
            <a:pPr>
              <a:lnSpc>
                <a:spcPct val="150000"/>
              </a:lnSpc>
            </a:pPr>
            <a:r>
              <a:rPr lang="en-GB" dirty="0">
                <a:hlinkClick r:id="rId4"/>
              </a:rPr>
              <a:t>https://www.nikk.no/en/facts/in-depth/parental-leave</a:t>
            </a:r>
            <a:r>
              <a:rPr lang="en-GB" dirty="0" smtClean="0">
                <a:hlinkClick r:id="rId4"/>
              </a:rPr>
              <a:t>/</a:t>
            </a:r>
            <a:endParaRPr lang="en-GB" dirty="0" smtClean="0"/>
          </a:p>
          <a:p>
            <a:pPr>
              <a:lnSpc>
                <a:spcPct val="150000"/>
              </a:lnSpc>
            </a:pPr>
            <a:r>
              <a:rPr lang="en-GB" dirty="0" smtClean="0">
                <a:latin typeface="Calibri" panose="020F0502020204030204" pitchFamily="34" charset="0"/>
                <a:cs typeface="Calibri" panose="020F0502020204030204" pitchFamily="34" charset="0"/>
              </a:rPr>
              <a:t>(Accessed on: 16</a:t>
            </a:r>
            <a:r>
              <a:rPr lang="en-GB" baseline="30000" dirty="0" smtClean="0">
                <a:latin typeface="Calibri" panose="020F0502020204030204" pitchFamily="34" charset="0"/>
                <a:cs typeface="Calibri" panose="020F0502020204030204" pitchFamily="34" charset="0"/>
              </a:rPr>
              <a:t>th</a:t>
            </a:r>
            <a:r>
              <a:rPr lang="en-GB" dirty="0" smtClean="0">
                <a:latin typeface="Calibri" panose="020F0502020204030204" pitchFamily="34" charset="0"/>
                <a:cs typeface="Calibri" panose="020F0502020204030204" pitchFamily="34" charset="0"/>
              </a:rPr>
              <a:t> November 2019).</a:t>
            </a:r>
            <a:endParaRPr lang="en-GB" dirty="0">
              <a:latin typeface="Calibri" panose="020F0502020204030204" pitchFamily="34" charset="0"/>
              <a:cs typeface="Calibri" panose="020F0502020204030204" pitchFamily="34" charset="0"/>
            </a:endParaRPr>
          </a:p>
          <a:p>
            <a:pPr>
              <a:lnSpc>
                <a:spcPct val="150000"/>
              </a:lnSpc>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16743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50576" y="652529"/>
            <a:ext cx="8915400" cy="5683877"/>
          </a:xfrm>
        </p:spPr>
        <p:txBody>
          <a:bodyPr>
            <a:normAutofit/>
          </a:bodyPr>
          <a:lstStyle/>
          <a:p>
            <a:pPr marL="0" indent="0">
              <a:lnSpc>
                <a:spcPct val="110000"/>
              </a:lnSpc>
              <a:buNone/>
            </a:pPr>
            <a:r>
              <a:rPr lang="en-GB" dirty="0">
                <a:latin typeface="Calibri" panose="020F0502020204030204" pitchFamily="34" charset="0"/>
                <a:cs typeface="Calibri" panose="020F0502020204030204" pitchFamily="34" charset="0"/>
              </a:rPr>
              <a:t>Phillips, H (2012). </a:t>
            </a:r>
            <a:r>
              <a:rPr lang="en-GB" i="1" dirty="0">
                <a:latin typeface="Calibri" panose="020F0502020204030204" pitchFamily="34" charset="0"/>
                <a:cs typeface="Calibri" panose="020F0502020204030204" pitchFamily="34" charset="0"/>
              </a:rPr>
              <a:t>The Foundation Phase. </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hlinkClick r:id="rId2"/>
              </a:rPr>
              <a:t>https://moodle.uwtsd.ac.uk/pluginfile.php/299765/mod_resource/content/1/Helen%20Phillips%2C%20The%20Foundation%20Phase.pdf</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(Accessed on: 11</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a:t>
            </a:r>
            <a:r>
              <a:rPr lang="en-GB" dirty="0" smtClean="0">
                <a:latin typeface="Calibri" panose="020F0502020204030204" pitchFamily="34" charset="0"/>
                <a:cs typeface="Calibri" panose="020F0502020204030204" pitchFamily="34" charset="0"/>
              </a:rPr>
              <a:t>).</a:t>
            </a:r>
          </a:p>
          <a:p>
            <a:pPr marL="0" indent="0">
              <a:lnSpc>
                <a:spcPct val="110000"/>
              </a:lnSpc>
              <a:buNone/>
            </a:pPr>
            <a:endParaRPr lang="en-GB" dirty="0">
              <a:latin typeface="Calibri" panose="020F0502020204030204" pitchFamily="34" charset="0"/>
              <a:cs typeface="Calibri" panose="020F0502020204030204" pitchFamily="34" charset="0"/>
            </a:endParaRPr>
          </a:p>
          <a:p>
            <a:pPr marL="0" indent="0">
              <a:lnSpc>
                <a:spcPct val="110000"/>
              </a:lnSpc>
              <a:buNone/>
            </a:pPr>
            <a:r>
              <a:rPr lang="en-GB" dirty="0" smtClean="0">
                <a:latin typeface="Calibri" panose="020F0502020204030204" pitchFamily="34" charset="0"/>
                <a:cs typeface="Calibri" panose="020F0502020204030204" pitchFamily="34" charset="0"/>
              </a:rPr>
              <a:t>Senedd </a:t>
            </a:r>
            <a:r>
              <a:rPr lang="en-GB" dirty="0">
                <a:latin typeface="Calibri" panose="020F0502020204030204" pitchFamily="34" charset="0"/>
                <a:cs typeface="Calibri" panose="020F0502020204030204" pitchFamily="34" charset="0"/>
              </a:rPr>
              <a:t>Research (2018). </a:t>
            </a:r>
            <a:r>
              <a:rPr lang="en-GB" i="1" dirty="0">
                <a:latin typeface="Calibri" panose="020F0502020204030204" pitchFamily="34" charset="0"/>
                <a:cs typeface="Calibri" panose="020F0502020204030204" pitchFamily="34" charset="0"/>
              </a:rPr>
              <a:t>In Brief: National Assembly for Wales. </a:t>
            </a:r>
            <a:r>
              <a:rPr lang="en-GB" dirty="0">
                <a:latin typeface="Calibri" panose="020F0502020204030204" pitchFamily="34" charset="0"/>
                <a:cs typeface="Calibri" panose="020F0502020204030204" pitchFamily="34" charset="0"/>
              </a:rPr>
              <a:t>[</a:t>
            </a:r>
            <a:r>
              <a:rPr lang="en-GB" dirty="0" smtClean="0">
                <a:latin typeface="Calibri" panose="020F0502020204030204" pitchFamily="34" charset="0"/>
                <a:cs typeface="Calibri" panose="020F0502020204030204" pitchFamily="34" charset="0"/>
              </a:rPr>
              <a:t>Online]</a:t>
            </a:r>
          </a:p>
          <a:p>
            <a:pPr marL="0" indent="0">
              <a:lnSpc>
                <a:spcPct val="110000"/>
              </a:lnSpc>
              <a:buNone/>
            </a:pPr>
            <a:r>
              <a:rPr lang="en-GB" dirty="0" smtClean="0">
                <a:latin typeface="Calibri" panose="020F0502020204030204" pitchFamily="34" charset="0"/>
                <a:cs typeface="Calibri" panose="020F0502020204030204" pitchFamily="34" charset="0"/>
                <a:hlinkClick r:id="rId3"/>
              </a:rPr>
              <a:t>https</a:t>
            </a:r>
            <a:r>
              <a:rPr lang="en-GB" dirty="0">
                <a:latin typeface="Calibri" panose="020F0502020204030204" pitchFamily="34" charset="0"/>
                <a:cs typeface="Calibri" panose="020F0502020204030204" pitchFamily="34" charset="0"/>
                <a:hlinkClick r:id="rId3"/>
              </a:rPr>
              <a:t>://seneddresearch.blog/2018/05/21/is-the-welsh-government-giving-a-flying-start-to-all-children-who-need-it/</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(Accessed on: 2</a:t>
            </a:r>
            <a:r>
              <a:rPr lang="en-GB" baseline="30000" dirty="0">
                <a:latin typeface="Calibri" panose="020F0502020204030204" pitchFamily="34" charset="0"/>
                <a:cs typeface="Calibri" panose="020F0502020204030204" pitchFamily="34" charset="0"/>
              </a:rPr>
              <a:t>nd</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marL="0" indent="0">
              <a:lnSpc>
                <a:spcPct val="110000"/>
              </a:lnSpc>
              <a:buNone/>
            </a:pPr>
            <a:endParaRPr lang="en-GB" dirty="0">
              <a:latin typeface="Calibri" panose="020F0502020204030204" pitchFamily="34" charset="0"/>
              <a:cs typeface="Calibri" panose="020F0502020204030204" pitchFamily="34" charset="0"/>
            </a:endParaRPr>
          </a:p>
          <a:p>
            <a:pPr marL="0" indent="0">
              <a:lnSpc>
                <a:spcPct val="110000"/>
              </a:lnSpc>
              <a:buNone/>
            </a:pPr>
            <a:r>
              <a:rPr lang="en-GB" dirty="0" smtClean="0">
                <a:latin typeface="Calibri" panose="020F0502020204030204" pitchFamily="34" charset="0"/>
                <a:cs typeface="Calibri" panose="020F0502020204030204" pitchFamily="34" charset="0"/>
              </a:rPr>
              <a:t>Swansea </a:t>
            </a:r>
            <a:r>
              <a:rPr lang="en-GB" dirty="0">
                <a:latin typeface="Calibri" panose="020F0502020204030204" pitchFamily="34" charset="0"/>
                <a:cs typeface="Calibri" panose="020F0502020204030204" pitchFamily="34" charset="0"/>
              </a:rPr>
              <a:t>Council (2019). School Term Times and Dates 2019/2020. [Online]</a:t>
            </a:r>
          </a:p>
          <a:p>
            <a:pPr marL="0" indent="0">
              <a:lnSpc>
                <a:spcPct val="110000"/>
              </a:lnSpc>
              <a:buNone/>
            </a:pPr>
            <a:r>
              <a:rPr lang="en-GB" dirty="0">
                <a:latin typeface="Calibri" panose="020F0502020204030204" pitchFamily="34" charset="0"/>
                <a:cs typeface="Calibri" panose="020F0502020204030204" pitchFamily="34" charset="0"/>
                <a:hlinkClick r:id="rId4"/>
              </a:rPr>
              <a:t>https://www.swansea.gov.uk/article/42911/School-term-and-holiday-dates-20192020</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(Accessed on: 27</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October 2019</a:t>
            </a:r>
            <a:r>
              <a:rPr lang="en-GB"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95233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39" y="124496"/>
            <a:ext cx="8915400" cy="6636912"/>
          </a:xfrm>
        </p:spPr>
        <p:txBody>
          <a:bodyPr>
            <a:normAutofit/>
          </a:bodyPr>
          <a:lstStyle/>
          <a:p>
            <a:pPr marL="0" indent="0">
              <a:lnSpc>
                <a:spcPct val="120000"/>
              </a:lnSpc>
              <a:buNone/>
            </a:pPr>
            <a:r>
              <a:rPr lang="en-GB" sz="1900" dirty="0">
                <a:latin typeface="Calibri" panose="020F0502020204030204" pitchFamily="34" charset="0"/>
                <a:cs typeface="Calibri" panose="020F0502020204030204" pitchFamily="34" charset="0"/>
              </a:rPr>
              <a:t>Utdannings-direktoratet (2017). </a:t>
            </a:r>
            <a:r>
              <a:rPr lang="en-GB" sz="1900" i="1" dirty="0">
                <a:latin typeface="Calibri" panose="020F0502020204030204" pitchFamily="34" charset="0"/>
                <a:cs typeface="Calibri" panose="020F0502020204030204" pitchFamily="34" charset="0"/>
              </a:rPr>
              <a:t>Facts About Norwegian Education. </a:t>
            </a:r>
            <a:r>
              <a:rPr lang="en-GB" sz="1900" dirty="0">
                <a:latin typeface="Calibri" panose="020F0502020204030204" pitchFamily="34" charset="0"/>
                <a:cs typeface="Calibri" panose="020F0502020204030204" pitchFamily="34" charset="0"/>
              </a:rPr>
              <a:t>[Online]</a:t>
            </a:r>
          </a:p>
          <a:p>
            <a:pPr marL="0" indent="0">
              <a:lnSpc>
                <a:spcPct val="120000"/>
              </a:lnSpc>
              <a:buNone/>
            </a:pPr>
            <a:r>
              <a:rPr lang="en-GB" sz="1900" dirty="0">
                <a:latin typeface="Calibri" panose="020F0502020204030204" pitchFamily="34" charset="0"/>
                <a:cs typeface="Calibri" panose="020F0502020204030204" pitchFamily="34" charset="0"/>
                <a:hlinkClick r:id="rId2"/>
              </a:rPr>
              <a:t>https://www.udir.no/in-english/</a:t>
            </a:r>
            <a:endParaRPr lang="en-GB" sz="1900" dirty="0">
              <a:latin typeface="Calibri" panose="020F0502020204030204" pitchFamily="34" charset="0"/>
              <a:cs typeface="Calibri" panose="020F0502020204030204" pitchFamily="34" charset="0"/>
            </a:endParaRPr>
          </a:p>
          <a:p>
            <a:pPr marL="0" indent="0">
              <a:lnSpc>
                <a:spcPct val="120000"/>
              </a:lnSpc>
              <a:buNone/>
            </a:pPr>
            <a:r>
              <a:rPr lang="en-GB" sz="1900" dirty="0">
                <a:latin typeface="Calibri" panose="020F0502020204030204" pitchFamily="34" charset="0"/>
                <a:cs typeface="Calibri" panose="020F0502020204030204" pitchFamily="34" charset="0"/>
              </a:rPr>
              <a:t>(Accessed on: 1</a:t>
            </a:r>
            <a:r>
              <a:rPr lang="en-GB" sz="1900" baseline="30000" dirty="0">
                <a:latin typeface="Calibri" panose="020F0502020204030204" pitchFamily="34" charset="0"/>
                <a:cs typeface="Calibri" panose="020F0502020204030204" pitchFamily="34" charset="0"/>
              </a:rPr>
              <a:t>st</a:t>
            </a:r>
            <a:r>
              <a:rPr lang="en-GB" sz="1900" dirty="0">
                <a:latin typeface="Calibri" panose="020F0502020204030204" pitchFamily="34" charset="0"/>
                <a:cs typeface="Calibri" panose="020F0502020204030204" pitchFamily="34" charset="0"/>
              </a:rPr>
              <a:t> November 2019</a:t>
            </a:r>
            <a:r>
              <a:rPr lang="en-GB" sz="1900" dirty="0" smtClean="0">
                <a:latin typeface="Calibri" panose="020F0502020204030204" pitchFamily="34" charset="0"/>
                <a:cs typeface="Calibri" panose="020F0502020204030204" pitchFamily="34" charset="0"/>
              </a:rPr>
              <a:t>).</a:t>
            </a:r>
          </a:p>
          <a:p>
            <a:pPr marL="0" indent="0">
              <a:lnSpc>
                <a:spcPct val="120000"/>
              </a:lnSpc>
              <a:buNone/>
            </a:pPr>
            <a:endParaRPr lang="en-GB" sz="1900" dirty="0">
              <a:latin typeface="Calibri" panose="020F0502020204030204" pitchFamily="34" charset="0"/>
              <a:cs typeface="Calibri" panose="020F0502020204030204" pitchFamily="34" charset="0"/>
            </a:endParaRPr>
          </a:p>
          <a:p>
            <a:pPr marL="0" indent="0">
              <a:lnSpc>
                <a:spcPct val="120000"/>
              </a:lnSpc>
              <a:buNone/>
            </a:pPr>
            <a:r>
              <a:rPr lang="en-GB" sz="1900" dirty="0" smtClean="0">
                <a:latin typeface="Calibri" panose="020F0502020204030204" pitchFamily="34" charset="0"/>
                <a:cs typeface="Calibri" panose="020F0502020204030204" pitchFamily="34" charset="0"/>
              </a:rPr>
              <a:t>Welsh </a:t>
            </a:r>
            <a:r>
              <a:rPr lang="en-GB" sz="1900" dirty="0">
                <a:latin typeface="Calibri" panose="020F0502020204030204" pitchFamily="34" charset="0"/>
                <a:cs typeface="Calibri" panose="020F0502020204030204" pitchFamily="34" charset="0"/>
              </a:rPr>
              <a:t>Government (2018). </a:t>
            </a:r>
            <a:r>
              <a:rPr lang="en-GB" sz="1900" i="1" dirty="0">
                <a:latin typeface="Calibri" panose="020F0502020204030204" pitchFamily="34" charset="0"/>
                <a:cs typeface="Calibri" panose="020F0502020204030204" pitchFamily="34" charset="0"/>
              </a:rPr>
              <a:t>Foundation Phase Provision for three- and four year olds: Guidance for Local Authorities in Wales. </a:t>
            </a:r>
            <a:r>
              <a:rPr lang="en-GB" sz="1900" dirty="0">
                <a:latin typeface="Calibri" panose="020F0502020204030204" pitchFamily="34" charset="0"/>
                <a:cs typeface="Calibri" panose="020F0502020204030204" pitchFamily="34" charset="0"/>
              </a:rPr>
              <a:t>[Online] </a:t>
            </a:r>
          </a:p>
          <a:p>
            <a:pPr marL="0" indent="0">
              <a:lnSpc>
                <a:spcPct val="120000"/>
              </a:lnSpc>
              <a:buNone/>
            </a:pPr>
            <a:r>
              <a:rPr lang="en-GB" sz="1900" dirty="0">
                <a:latin typeface="Calibri" panose="020F0502020204030204" pitchFamily="34" charset="0"/>
                <a:cs typeface="Calibri" panose="020F0502020204030204" pitchFamily="34" charset="0"/>
                <a:hlinkClick r:id="rId3"/>
              </a:rPr>
              <a:t>https://gov.wales/sites/default/files/publications/2018-09/foundation-phase-provision-for-three-and-four-year-olds-guidance-for-local-authorities-in-wales_0.pdf</a:t>
            </a:r>
            <a:endParaRPr lang="en-GB" sz="1900" dirty="0">
              <a:latin typeface="Calibri" panose="020F0502020204030204" pitchFamily="34" charset="0"/>
              <a:cs typeface="Calibri" panose="020F0502020204030204" pitchFamily="34" charset="0"/>
            </a:endParaRPr>
          </a:p>
          <a:p>
            <a:pPr marL="0" indent="0">
              <a:lnSpc>
                <a:spcPct val="120000"/>
              </a:lnSpc>
              <a:buNone/>
            </a:pPr>
            <a:r>
              <a:rPr lang="en-GB" sz="1900" dirty="0">
                <a:latin typeface="Calibri" panose="020F0502020204030204" pitchFamily="34" charset="0"/>
                <a:cs typeface="Calibri" panose="020F0502020204030204" pitchFamily="34" charset="0"/>
              </a:rPr>
              <a:t>(Accessed on: 27</a:t>
            </a:r>
            <a:r>
              <a:rPr lang="en-GB" sz="1900" baseline="30000" dirty="0">
                <a:latin typeface="Calibri" panose="020F0502020204030204" pitchFamily="34" charset="0"/>
                <a:cs typeface="Calibri" panose="020F0502020204030204" pitchFamily="34" charset="0"/>
              </a:rPr>
              <a:t>th</a:t>
            </a:r>
            <a:r>
              <a:rPr lang="en-GB" sz="1900" dirty="0">
                <a:latin typeface="Calibri" panose="020F0502020204030204" pitchFamily="34" charset="0"/>
                <a:cs typeface="Calibri" panose="020F0502020204030204" pitchFamily="34" charset="0"/>
              </a:rPr>
              <a:t> October 2019</a:t>
            </a:r>
            <a:r>
              <a:rPr lang="en-GB" sz="1900" dirty="0" smtClean="0">
                <a:latin typeface="Calibri" panose="020F0502020204030204" pitchFamily="34" charset="0"/>
                <a:cs typeface="Calibri" panose="020F0502020204030204" pitchFamily="34" charset="0"/>
              </a:rPr>
              <a:t>).</a:t>
            </a:r>
          </a:p>
          <a:p>
            <a:pPr marL="0" indent="0">
              <a:lnSpc>
                <a:spcPct val="120000"/>
              </a:lnSpc>
              <a:buNone/>
            </a:pPr>
            <a:endParaRPr lang="en-GB" sz="1900" dirty="0">
              <a:latin typeface="Calibri" panose="020F0502020204030204" pitchFamily="34" charset="0"/>
              <a:cs typeface="Calibri" panose="020F0502020204030204" pitchFamily="34" charset="0"/>
            </a:endParaRPr>
          </a:p>
          <a:p>
            <a:pPr marL="0" indent="0">
              <a:lnSpc>
                <a:spcPct val="120000"/>
              </a:lnSpc>
              <a:buNone/>
            </a:pPr>
            <a:r>
              <a:rPr lang="en-GB" sz="1900" dirty="0" smtClean="0">
                <a:latin typeface="Calibri" panose="020F0502020204030204" pitchFamily="34" charset="0"/>
                <a:cs typeface="Calibri" panose="020F0502020204030204" pitchFamily="34" charset="0"/>
              </a:rPr>
              <a:t>Welsh </a:t>
            </a:r>
            <a:r>
              <a:rPr lang="en-GB" sz="1900" dirty="0">
                <a:latin typeface="Calibri" panose="020F0502020204030204" pitchFamily="34" charset="0"/>
                <a:cs typeface="Calibri" panose="020F0502020204030204" pitchFamily="34" charset="0"/>
              </a:rPr>
              <a:t>Government (2018). </a:t>
            </a:r>
            <a:r>
              <a:rPr lang="en-GB" sz="1900" i="1" dirty="0">
                <a:latin typeface="Calibri" panose="020F0502020204030204" pitchFamily="34" charset="0"/>
                <a:cs typeface="Calibri" panose="020F0502020204030204" pitchFamily="34" charset="0"/>
              </a:rPr>
              <a:t>Foundation Phase Provision for three- and four year olds: Guidance for Local Authorities in Wales. </a:t>
            </a:r>
            <a:r>
              <a:rPr lang="en-GB" sz="1900" dirty="0">
                <a:latin typeface="Calibri" panose="020F0502020204030204" pitchFamily="34" charset="0"/>
                <a:cs typeface="Calibri" panose="020F0502020204030204" pitchFamily="34" charset="0"/>
              </a:rPr>
              <a:t>[Online] </a:t>
            </a:r>
          </a:p>
          <a:p>
            <a:pPr marL="0" indent="0">
              <a:lnSpc>
                <a:spcPct val="120000"/>
              </a:lnSpc>
              <a:buNone/>
            </a:pPr>
            <a:r>
              <a:rPr lang="en-GB" sz="1900" dirty="0">
                <a:latin typeface="Calibri" panose="020F0502020204030204" pitchFamily="34" charset="0"/>
                <a:cs typeface="Calibri" panose="020F0502020204030204" pitchFamily="34" charset="0"/>
                <a:hlinkClick r:id="rId3"/>
              </a:rPr>
              <a:t>https://gov.wales/sites/default/files/publications/2018-09/foundation-phase-provision-for-three-and-four-year-olds-guidance-for-local-authorities-in-wales_0.pdf</a:t>
            </a:r>
            <a:endParaRPr lang="en-GB" sz="1900" dirty="0">
              <a:latin typeface="Calibri" panose="020F0502020204030204" pitchFamily="34" charset="0"/>
              <a:cs typeface="Calibri" panose="020F0502020204030204" pitchFamily="34" charset="0"/>
            </a:endParaRPr>
          </a:p>
          <a:p>
            <a:pPr marL="0" indent="0">
              <a:lnSpc>
                <a:spcPct val="120000"/>
              </a:lnSpc>
              <a:buNone/>
            </a:pPr>
            <a:r>
              <a:rPr lang="en-GB" sz="1900" dirty="0">
                <a:latin typeface="Calibri" panose="020F0502020204030204" pitchFamily="34" charset="0"/>
                <a:cs typeface="Calibri" panose="020F0502020204030204" pitchFamily="34" charset="0"/>
              </a:rPr>
              <a:t>(Accessed on: 27</a:t>
            </a:r>
            <a:r>
              <a:rPr lang="en-GB" sz="1900" baseline="30000" dirty="0">
                <a:latin typeface="Calibri" panose="020F0502020204030204" pitchFamily="34" charset="0"/>
                <a:cs typeface="Calibri" panose="020F0502020204030204" pitchFamily="34" charset="0"/>
              </a:rPr>
              <a:t>th</a:t>
            </a:r>
            <a:r>
              <a:rPr lang="en-GB" sz="1900" dirty="0">
                <a:latin typeface="Calibri" panose="020F0502020204030204" pitchFamily="34" charset="0"/>
                <a:cs typeface="Calibri" panose="020F0502020204030204" pitchFamily="34" charset="0"/>
              </a:rPr>
              <a:t> October 2019).</a:t>
            </a:r>
          </a:p>
          <a:p>
            <a:pPr marL="0" indent="0">
              <a:buNone/>
            </a:pPr>
            <a:endParaRPr lang="en-GB" dirty="0"/>
          </a:p>
          <a:p>
            <a:endParaRPr lang="en-GB" dirty="0"/>
          </a:p>
        </p:txBody>
      </p:sp>
    </p:spTree>
    <p:extLst>
      <p:ext uri="{BB962C8B-B14F-4D97-AF65-F5344CB8AC3E}">
        <p14:creationId xmlns:p14="http://schemas.microsoft.com/office/powerpoint/2010/main" val="2580477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05122" y="369193"/>
            <a:ext cx="8915400" cy="6134637"/>
          </a:xfrm>
        </p:spPr>
        <p:txBody>
          <a:bodyPr/>
          <a:lstStyle/>
          <a:p>
            <a:pPr marL="0" indent="0">
              <a:buNone/>
            </a:pPr>
            <a:r>
              <a:rPr lang="en-GB" dirty="0">
                <a:latin typeface="Calibri" panose="020F0502020204030204" pitchFamily="34" charset="0"/>
                <a:cs typeface="Calibri" panose="020F0502020204030204" pitchFamily="34" charset="0"/>
              </a:rPr>
              <a:t>Welsh Government (2019) </a:t>
            </a:r>
            <a:r>
              <a:rPr lang="en-GB" i="1" dirty="0">
                <a:latin typeface="Calibri" panose="020F0502020204030204" pitchFamily="34" charset="0"/>
                <a:cs typeface="Calibri" panose="020F0502020204030204" pitchFamily="34" charset="0"/>
              </a:rPr>
              <a:t>Nursery Education for 3 to four year olds in Wales. </a:t>
            </a:r>
            <a:r>
              <a:rPr lang="en-GB" dirty="0">
                <a:latin typeface="Calibri" panose="020F0502020204030204" pitchFamily="34" charset="0"/>
                <a:cs typeface="Calibri" panose="020F0502020204030204" pitchFamily="34" charset="0"/>
              </a:rPr>
              <a:t>[Online]</a:t>
            </a:r>
          </a:p>
          <a:p>
            <a:pPr marL="0" indent="0">
              <a:buNone/>
            </a:pPr>
            <a:r>
              <a:rPr lang="en-GB" dirty="0">
                <a:latin typeface="Calibri" panose="020F0502020204030204" pitchFamily="34" charset="0"/>
                <a:cs typeface="Calibri" panose="020F0502020204030204" pitchFamily="34" charset="0"/>
                <a:hlinkClick r:id="rId2"/>
              </a:rPr>
              <a:t>https://gov.wales/sites/default/files/publications/2019-03/foundation-phase-nursery-guide-for-parents-and-carers.pdf</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(Accessed on: 27</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October 2019</a:t>
            </a:r>
            <a:r>
              <a:rPr lang="en-GB" dirty="0" smtClean="0">
                <a:latin typeface="Calibri" panose="020F0502020204030204" pitchFamily="34" charset="0"/>
                <a:cs typeface="Calibri" panose="020F0502020204030204" pitchFamily="34" charset="0"/>
              </a:rPr>
              <a:t>).</a:t>
            </a:r>
          </a:p>
          <a:p>
            <a:pPr marL="0" indent="0">
              <a:buNone/>
            </a:pPr>
            <a:endParaRPr lang="en-GB" dirty="0">
              <a:latin typeface="Calibri" panose="020F0502020204030204" pitchFamily="34" charset="0"/>
              <a:cs typeface="Calibri" panose="020F0502020204030204" pitchFamily="34" charset="0"/>
            </a:endParaRPr>
          </a:p>
          <a:p>
            <a:pPr marL="0" indent="0">
              <a:lnSpc>
                <a:spcPct val="150000"/>
              </a:lnSpc>
              <a:buNone/>
            </a:pPr>
            <a:r>
              <a:rPr lang="en-GB" dirty="0" smtClean="0">
                <a:latin typeface="Calibri" panose="020F0502020204030204" pitchFamily="34" charset="0"/>
                <a:cs typeface="Calibri" panose="020F0502020204030204" pitchFamily="34" charset="0"/>
              </a:rPr>
              <a:t>Welsh </a:t>
            </a:r>
            <a:r>
              <a:rPr lang="en-GB" dirty="0">
                <a:latin typeface="Calibri" panose="020F0502020204030204" pitchFamily="34" charset="0"/>
                <a:cs typeface="Calibri" panose="020F0502020204030204" pitchFamily="34" charset="0"/>
              </a:rPr>
              <a:t>Government (2015). </a:t>
            </a:r>
            <a:r>
              <a:rPr lang="en-GB" i="1" dirty="0">
                <a:latin typeface="Calibri" panose="020F0502020204030204" pitchFamily="34" charset="0"/>
                <a:cs typeface="Calibri" panose="020F0502020204030204" pitchFamily="34" charset="0"/>
              </a:rPr>
              <a:t>Curriculum for Wales. </a:t>
            </a:r>
            <a:r>
              <a:rPr lang="en-GB" dirty="0">
                <a:latin typeface="Calibri" panose="020F0502020204030204" pitchFamily="34" charset="0"/>
                <a:cs typeface="Calibri" panose="020F0502020204030204" pitchFamily="34" charset="0"/>
              </a:rPr>
              <a:t>[Online]</a:t>
            </a:r>
          </a:p>
          <a:p>
            <a:pPr marL="0" indent="0">
              <a:lnSpc>
                <a:spcPct val="150000"/>
              </a:lnSpc>
              <a:buNone/>
            </a:pPr>
            <a:r>
              <a:rPr lang="en-GB" dirty="0">
                <a:latin typeface="Calibri" panose="020F0502020204030204" pitchFamily="34" charset="0"/>
                <a:cs typeface="Calibri" panose="020F0502020204030204" pitchFamily="34" charset="0"/>
                <a:hlinkClick r:id="rId3"/>
              </a:rPr>
              <a:t>https://gov.wales/sites/default/files/publications/2018-02/foundation-phase-framework-revised-2015.pdf</a:t>
            </a:r>
            <a:endParaRPr lang="en-GB" dirty="0">
              <a:latin typeface="Calibri" panose="020F0502020204030204" pitchFamily="34" charset="0"/>
              <a:cs typeface="Calibri" panose="020F0502020204030204" pitchFamily="34" charset="0"/>
            </a:endParaRPr>
          </a:p>
          <a:p>
            <a:pPr marL="0" indent="0">
              <a:lnSpc>
                <a:spcPct val="150000"/>
              </a:lnSpc>
              <a:buNone/>
            </a:pPr>
            <a:r>
              <a:rPr lang="en-GB" dirty="0">
                <a:latin typeface="Calibri" panose="020F0502020204030204" pitchFamily="34" charset="0"/>
                <a:cs typeface="Calibri" panose="020F0502020204030204" pitchFamily="34" charset="0"/>
              </a:rPr>
              <a:t>(Accessed on: 27</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October 2019</a:t>
            </a:r>
            <a:r>
              <a:rPr lang="en-GB" dirty="0" smtClean="0">
                <a:latin typeface="Calibri" panose="020F0502020204030204" pitchFamily="34" charset="0"/>
                <a:cs typeface="Calibri" panose="020F0502020204030204" pitchFamily="34" charset="0"/>
              </a:rPr>
              <a:t>).</a:t>
            </a:r>
          </a:p>
          <a:p>
            <a:pPr marL="0" indent="0">
              <a:lnSpc>
                <a:spcPct val="150000"/>
              </a:lnSpc>
              <a:buNone/>
            </a:pPr>
            <a:endParaRPr lang="en-GB" dirty="0">
              <a:latin typeface="Calibri" panose="020F0502020204030204" pitchFamily="34" charset="0"/>
              <a:cs typeface="Calibri" panose="020F0502020204030204" pitchFamily="34" charset="0"/>
            </a:endParaRPr>
          </a:p>
          <a:p>
            <a:pPr marL="0" indent="0">
              <a:buNone/>
            </a:pPr>
            <a:r>
              <a:rPr lang="en-GB" dirty="0" smtClean="0"/>
              <a:t>Welsh </a:t>
            </a:r>
            <a:r>
              <a:rPr lang="en-GB" dirty="0"/>
              <a:t>Government (2013) </a:t>
            </a:r>
            <a:r>
              <a:rPr lang="en-GB" i="1" dirty="0"/>
              <a:t>Poverty Statistics</a:t>
            </a:r>
            <a:r>
              <a:rPr lang="en-GB" dirty="0"/>
              <a:t>. [Online]</a:t>
            </a:r>
          </a:p>
          <a:p>
            <a:pPr marL="0" indent="0">
              <a:buNone/>
            </a:pPr>
            <a:r>
              <a:rPr lang="en-GB" dirty="0">
                <a:hlinkClick r:id="rId4"/>
              </a:rPr>
              <a:t>https://gweddill.gov.wales/statistics-and-research/households-below-average-income/?lang=en</a:t>
            </a:r>
            <a:endParaRPr lang="en-GB" dirty="0"/>
          </a:p>
          <a:p>
            <a:pPr marL="0" indent="0">
              <a:buNone/>
            </a:pPr>
            <a:r>
              <a:rPr lang="en-GB" dirty="0"/>
              <a:t>(Accessed on: 11</a:t>
            </a:r>
            <a:r>
              <a:rPr lang="en-GB" baseline="30000" dirty="0"/>
              <a:t>th</a:t>
            </a:r>
            <a:r>
              <a:rPr lang="en-GB" dirty="0"/>
              <a:t> November 2019).</a:t>
            </a:r>
          </a:p>
          <a:p>
            <a:endParaRPr lang="en-GB" dirty="0"/>
          </a:p>
        </p:txBody>
      </p:sp>
    </p:spTree>
    <p:extLst>
      <p:ext uri="{BB962C8B-B14F-4D97-AF65-F5344CB8AC3E}">
        <p14:creationId xmlns:p14="http://schemas.microsoft.com/office/powerpoint/2010/main" val="268930812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CAC8572FA451C4A8C62C266268C941C" ma:contentTypeVersion="2" ma:contentTypeDescription="Create a new document." ma:contentTypeScope="" ma:versionID="443838c2505e27dfa5a566a6307627d4">
  <xsd:schema xmlns:xsd="http://www.w3.org/2001/XMLSchema" xmlns:xs="http://www.w3.org/2001/XMLSchema" xmlns:p="http://schemas.microsoft.com/office/2006/metadata/properties" xmlns:ns3="6d46fdde-5d26-4950-981c-b14a66732252" targetNamespace="http://schemas.microsoft.com/office/2006/metadata/properties" ma:root="true" ma:fieldsID="a1a540fe46091ff8aa63ff1c5c9b349d" ns3:_="">
    <xsd:import namespace="6d46fdde-5d26-4950-981c-b14a66732252"/>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46fdde-5d26-4950-981c-b14a667322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667158A-41B0-4154-AC74-B19DD452C7F8}">
  <ds:schemaRefs>
    <ds:schemaRef ds:uri="http://purl.org/dc/elements/1.1/"/>
    <ds:schemaRef ds:uri="http://schemas.microsoft.com/office/2006/metadata/properties"/>
    <ds:schemaRef ds:uri="http://purl.org/dc/terms/"/>
    <ds:schemaRef ds:uri="http://schemas.openxmlformats.org/package/2006/metadata/core-properties"/>
    <ds:schemaRef ds:uri="6d46fdde-5d26-4950-981c-b14a66732252"/>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8366C7F0-BDB8-4424-89BF-049748D617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46fdde-5d26-4950-981c-b14a667322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34D3E65-A27D-4F2E-A8DE-6B221E85A6C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960</TotalTime>
  <Words>1371</Words>
  <Application>Microsoft Office PowerPoint</Application>
  <PresentationFormat>Widescreen</PresentationFormat>
  <Paragraphs>173</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3</vt:lpstr>
      <vt:lpstr>Wisp</vt:lpstr>
      <vt:lpstr>Analysis of a world curriculum.</vt:lpstr>
      <vt:lpstr>Main objectives:</vt:lpstr>
      <vt:lpstr>PowerPoint Presentation</vt:lpstr>
      <vt:lpstr>In Wales:</vt:lpstr>
      <vt:lpstr>Foundation Phase in Wales:</vt:lpstr>
      <vt:lpstr>PowerPoint Presentation</vt:lpstr>
      <vt:lpstr>Full Time School:</vt:lpstr>
      <vt:lpstr>Foundation Phase Classroom</vt:lpstr>
      <vt:lpstr>Foundation Phase Aims:</vt:lpstr>
      <vt:lpstr>Education in Norway:</vt:lpstr>
      <vt:lpstr>PowerPoint Presentation</vt:lpstr>
      <vt:lpstr>PowerPoint Presentation</vt:lpstr>
      <vt:lpstr>Kindergartens Focus on developing:</vt:lpstr>
      <vt:lpstr>Compulsory Education in Norway:</vt:lpstr>
      <vt:lpstr>Curriculum in Norway for primary and lower secondary:</vt:lpstr>
      <vt:lpstr>Norwegian Primary classroom:</vt:lpstr>
      <vt:lpstr>Interesting Facts about Norway Education:</vt:lpstr>
      <vt:lpstr>Reference List: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a world curriculum</dc:title>
  <dc:creator>Justine Colwill</dc:creator>
  <cp:lastModifiedBy>Justine Colwill</cp:lastModifiedBy>
  <cp:revision>63</cp:revision>
  <dcterms:created xsi:type="dcterms:W3CDTF">2019-10-27T09:54:26Z</dcterms:created>
  <dcterms:modified xsi:type="dcterms:W3CDTF">2019-11-16T16:40:51Z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0x0101007CAC8572FA451C4A8C62C266268C941C</vt:lpwstr>
  </property>
</Properties>
</file>