
<file path=[Content_Types].xml><?xml version="1.0" encoding="utf-8"?>
<Types xmlns="http://schemas.openxmlformats.org/package/2006/content-types">
  <Default Extension="png" ContentType="image/png"/>
  <Default Extension="emf" ContentType="image/x-emf"/>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 id="2147483684" r:id="rId5"/>
  </p:sldMasterIdLst>
  <p:notesMasterIdLst>
    <p:notesMasterId r:id="rId52"/>
  </p:notesMasterIdLst>
  <p:handoutMasterIdLst>
    <p:handoutMasterId r:id="rId53"/>
  </p:handoutMasterIdLst>
  <p:sldIdLst>
    <p:sldId id="257" r:id="rId6"/>
    <p:sldId id="274" r:id="rId7"/>
    <p:sldId id="370" r:id="rId8"/>
    <p:sldId id="336" r:id="rId9"/>
    <p:sldId id="371" r:id="rId10"/>
    <p:sldId id="369" r:id="rId11"/>
    <p:sldId id="372" r:id="rId12"/>
    <p:sldId id="373" r:id="rId13"/>
    <p:sldId id="374" r:id="rId14"/>
    <p:sldId id="375" r:id="rId15"/>
    <p:sldId id="376" r:id="rId16"/>
    <p:sldId id="387" r:id="rId17"/>
    <p:sldId id="377" r:id="rId18"/>
    <p:sldId id="378" r:id="rId19"/>
    <p:sldId id="342" r:id="rId20"/>
    <p:sldId id="379" r:id="rId21"/>
    <p:sldId id="382" r:id="rId22"/>
    <p:sldId id="363" r:id="rId23"/>
    <p:sldId id="381" r:id="rId24"/>
    <p:sldId id="383" r:id="rId25"/>
    <p:sldId id="384" r:id="rId26"/>
    <p:sldId id="385" r:id="rId27"/>
    <p:sldId id="388" r:id="rId28"/>
    <p:sldId id="389" r:id="rId29"/>
    <p:sldId id="391" r:id="rId30"/>
    <p:sldId id="393" r:id="rId31"/>
    <p:sldId id="394" r:id="rId32"/>
    <p:sldId id="395" r:id="rId33"/>
    <p:sldId id="396" r:id="rId34"/>
    <p:sldId id="397" r:id="rId35"/>
    <p:sldId id="414" r:id="rId36"/>
    <p:sldId id="398" r:id="rId37"/>
    <p:sldId id="399" r:id="rId38"/>
    <p:sldId id="400" r:id="rId39"/>
    <p:sldId id="401" r:id="rId40"/>
    <p:sldId id="403" r:id="rId41"/>
    <p:sldId id="405" r:id="rId42"/>
    <p:sldId id="404" r:id="rId43"/>
    <p:sldId id="406" r:id="rId44"/>
    <p:sldId id="407" r:id="rId45"/>
    <p:sldId id="408" r:id="rId46"/>
    <p:sldId id="409" r:id="rId47"/>
    <p:sldId id="410" r:id="rId48"/>
    <p:sldId id="411" r:id="rId49"/>
    <p:sldId id="412" r:id="rId50"/>
    <p:sldId id="413" r:id="rId51"/>
  </p:sldIdLst>
  <p:sldSz cx="12192000" cy="6858000"/>
  <p:notesSz cx="6797675" cy="9926638"/>
  <p:custShowLst>
    <p:custShow name="Custom Show 1" id="0">
      <p:sldLst/>
    </p:custShow>
    <p:custShow name="Custom Show 2" id="1">
      <p:sldLst/>
    </p:custShow>
    <p:custShow name="Custom Show 3" id="2">
      <p:sldLst/>
    </p:custShow>
    <p:custShow name="Custom Show 4" id="3">
      <p:sldLst/>
    </p:custShow>
    <p:custShow name="Custom Show 5" id="4">
      <p:sldLst/>
    </p:custShow>
    <p:custShow name="Custom Show 6" id="5">
      <p:sldLst/>
    </p:custShow>
    <p:custShow name="Custom Show 7" id="6">
      <p:sldLst/>
    </p:custShow>
    <p:custShow name="Custom Show 8" id="7">
      <p:sldLst/>
    </p:custShow>
    <p:custShow name="Custom Show 9" id="8">
      <p:sldLst/>
    </p:custShow>
    <p:custShow name="Custom Show 10" id="9">
      <p:sldLst/>
    </p:custShow>
    <p:custShow name="Custom Show 11" id="10">
      <p:sldLst/>
    </p:custShow>
  </p:custShow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Estelle Hitchon (Welsh Ambulance Service NHS Trust - 020 )" initials="EH(ASNT-0)" lastIdx="36" clrIdx="0">
    <p:extLst>
      <p:ext uri="{19B8F6BF-5375-455C-9EA6-DF929625EA0E}">
        <p15:presenceInfo xmlns:p15="http://schemas.microsoft.com/office/powerpoint/2012/main" userId="S-1-5-21-978635462-3828570294-627434887-696374" providerId="AD"/>
      </p:ext>
    </p:extLst>
  </p:cmAuthor>
  <p:cmAuthor id="2" name="Jonathan Watts (Welsh Ambulance Service NHS Trust - 020)" initials="JW(ASNT-0" lastIdx="1" clrIdx="1">
    <p:extLst>
      <p:ext uri="{19B8F6BF-5375-455C-9EA6-DF929625EA0E}">
        <p15:presenceInfo xmlns:p15="http://schemas.microsoft.com/office/powerpoint/2012/main" userId="S-1-5-21-978635462-3828570294-627434887-696375" providerId="AD"/>
      </p:ext>
    </p:extLst>
  </p:cmAuthor>
  <p:cmAuthor id="3" name="Rachel Marsh (Welsh Ambulance Service NHS Trust)" initials="RM(ASNT" lastIdx="11" clrIdx="2">
    <p:extLst>
      <p:ext uri="{19B8F6BF-5375-455C-9EA6-DF929625EA0E}">
        <p15:presenceInfo xmlns:p15="http://schemas.microsoft.com/office/powerpoint/2012/main" userId="S-1-5-21-978635462-3828570294-627434887-1069351"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BEE395"/>
    <a:srgbClr val="CCFFCC"/>
    <a:srgbClr val="99FF99"/>
    <a:srgbClr val="FFCC00"/>
    <a:srgbClr val="FF9900"/>
    <a:srgbClr val="00FFFF"/>
    <a:srgbClr val="356F40"/>
    <a:srgbClr val="000099"/>
    <a:srgbClr val="FFFF66"/>
    <a:srgbClr val="ECECE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55017DD-5CCE-411D-AFC5-6821A4CB444A}" v="33" dt="2021-10-25T11:35:35.78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980" autoAdjust="0"/>
    <p:restoredTop sz="94660"/>
  </p:normalViewPr>
  <p:slideViewPr>
    <p:cSldViewPr snapToGrid="0">
      <p:cViewPr varScale="1">
        <p:scale>
          <a:sx n="66" d="100"/>
          <a:sy n="66" d="100"/>
        </p:scale>
        <p:origin x="592" y="76"/>
      </p:cViewPr>
      <p:guideLst>
        <p:guide orient="horz" pos="2160"/>
        <p:guide pos="3840"/>
      </p:guideLst>
    </p:cSldViewPr>
  </p:slideViewPr>
  <p:notesTextViewPr>
    <p:cViewPr>
      <p:scale>
        <a:sx n="1" d="1"/>
        <a:sy n="1" d="1"/>
      </p:scale>
      <p:origin x="0" y="0"/>
    </p:cViewPr>
  </p:notesTextViewPr>
  <p:notesViewPr>
    <p:cSldViewPr snapToGrid="0">
      <p:cViewPr varScale="1">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slide" Target="slides/slide42.xml"/><Relationship Id="rId50" Type="http://schemas.openxmlformats.org/officeDocument/2006/relationships/slide" Target="slides/slide45.xml"/><Relationship Id="rId55" Type="http://schemas.openxmlformats.org/officeDocument/2006/relationships/presProps" Target="presProps.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slide" Target="slides/slide4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41" Type="http://schemas.openxmlformats.org/officeDocument/2006/relationships/slide" Target="slides/slide36.xml"/><Relationship Id="rId54" Type="http://schemas.openxmlformats.org/officeDocument/2006/relationships/commentAuthors" Target="commentAuthors.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slide" Target="slides/slide40.xml"/><Relationship Id="rId53" Type="http://schemas.openxmlformats.org/officeDocument/2006/relationships/handoutMaster" Target="handoutMasters/handoutMaster1.xml"/><Relationship Id="rId58"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49" Type="http://schemas.openxmlformats.org/officeDocument/2006/relationships/slide" Target="slides/slide44.xml"/><Relationship Id="rId57"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slide" Target="slides/slide39.xml"/><Relationship Id="rId52" Type="http://schemas.openxmlformats.org/officeDocument/2006/relationships/notesMaster" Target="notesMasters/notesMaster1.xml"/><Relationship Id="rId60" Type="http://schemas.microsoft.com/office/2015/10/relationships/revisionInfo" Target="revisionInfo.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slide" Target="slides/slide43.xml"/><Relationship Id="rId56" Type="http://schemas.openxmlformats.org/officeDocument/2006/relationships/viewProps" Target="viewProps.xml"/><Relationship Id="rId8" Type="http://schemas.openxmlformats.org/officeDocument/2006/relationships/slide" Target="slides/slide3.xml"/><Relationship Id="rId51" Type="http://schemas.openxmlformats.org/officeDocument/2006/relationships/slide" Target="slides/slide46.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818AF208-17B2-41FF-8717-B2E65D70CDB7}" type="datetimeFigureOut">
              <a:rPr lang="en-GB" smtClean="0"/>
              <a:t>09/11/2021</a:t>
            </a:fld>
            <a:endParaRPr lang="en-GB" dirty="0"/>
          </a:p>
        </p:txBody>
      </p:sp>
      <p:sp>
        <p:nvSpPr>
          <p:cNvPr id="4" name="Footer Placeholder 3"/>
          <p:cNvSpPr>
            <a:spLocks noGrp="1"/>
          </p:cNvSpPr>
          <p:nvPr>
            <p:ph type="ftr" sz="quarter" idx="2"/>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9750"/>
            <a:ext cx="2946400" cy="496888"/>
          </a:xfrm>
          <a:prstGeom prst="rect">
            <a:avLst/>
          </a:prstGeom>
        </p:spPr>
        <p:txBody>
          <a:bodyPr vert="horz" lIns="91440" tIns="45720" rIns="91440" bIns="45720" rtlCol="0" anchor="b"/>
          <a:lstStyle>
            <a:lvl1pPr algn="r">
              <a:defRPr sz="1200"/>
            </a:lvl1pPr>
          </a:lstStyle>
          <a:p>
            <a:fld id="{7389B2EE-183A-4284-8B8C-25D3B07F384C}" type="slidenum">
              <a:rPr lang="en-GB" smtClean="0"/>
              <a:t>‹#›</a:t>
            </a:fld>
            <a:endParaRPr lang="en-GB" dirty="0"/>
          </a:p>
        </p:txBody>
      </p:sp>
    </p:spTree>
    <p:extLst>
      <p:ext uri="{BB962C8B-B14F-4D97-AF65-F5344CB8AC3E}">
        <p14:creationId xmlns:p14="http://schemas.microsoft.com/office/powerpoint/2010/main" val="171371016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E51722A6-99AA-4BFA-99D1-46A3CA05E37F}" type="datetimeFigureOut">
              <a:rPr lang="en-US" smtClean="0"/>
              <a:pPr/>
              <a:t>11/9/2021</a:t>
            </a:fld>
            <a:endParaRPr lang="en-GB" dirty="0"/>
          </a:p>
        </p:txBody>
      </p:sp>
      <p:sp>
        <p:nvSpPr>
          <p:cNvPr id="4" name="Slide Image Placeholder 3"/>
          <p:cNvSpPr>
            <a:spLocks noGrp="1" noRot="1" noChangeAspect="1"/>
          </p:cNvSpPr>
          <p:nvPr>
            <p:ph type="sldImg" idx="2"/>
          </p:nvPr>
        </p:nvSpPr>
        <p:spPr>
          <a:xfrm>
            <a:off x="90488" y="744538"/>
            <a:ext cx="6616700" cy="3722687"/>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877E8F59-A4A7-4637-BCEC-9E97CF4E3CCA}" type="slidenum">
              <a:rPr lang="en-GB" smtClean="0"/>
              <a:pPr/>
              <a:t>‹#›</a:t>
            </a:fld>
            <a:endParaRPr lang="en-GB" dirty="0"/>
          </a:p>
        </p:txBody>
      </p:sp>
    </p:spTree>
    <p:extLst>
      <p:ext uri="{BB962C8B-B14F-4D97-AF65-F5344CB8AC3E}">
        <p14:creationId xmlns:p14="http://schemas.microsoft.com/office/powerpoint/2010/main" val="142486447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70D39C1D-3EC9-46F4-8595-2CF4DD2133D9}" type="slidenum">
              <a:rPr lang="en-GB" smtClean="0"/>
              <a:t>2</a:t>
            </a:fld>
            <a:endParaRPr lang="en-GB" dirty="0"/>
          </a:p>
        </p:txBody>
      </p:sp>
    </p:spTree>
    <p:extLst>
      <p:ext uri="{BB962C8B-B14F-4D97-AF65-F5344CB8AC3E}">
        <p14:creationId xmlns:p14="http://schemas.microsoft.com/office/powerpoint/2010/main" val="7770845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70D39C1D-3EC9-46F4-8595-2CF4DD2133D9}" type="slidenum">
              <a:rPr lang="en-GB" smtClean="0"/>
              <a:t>3</a:t>
            </a:fld>
            <a:endParaRPr lang="en-GB" dirty="0"/>
          </a:p>
        </p:txBody>
      </p:sp>
    </p:spTree>
    <p:extLst>
      <p:ext uri="{BB962C8B-B14F-4D97-AF65-F5344CB8AC3E}">
        <p14:creationId xmlns:p14="http://schemas.microsoft.com/office/powerpoint/2010/main" val="11535111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70D39C1D-3EC9-46F4-8595-2CF4DD2133D9}" type="slidenum">
              <a:rPr lang="en-GB" smtClean="0"/>
              <a:t>4</a:t>
            </a:fld>
            <a:endParaRPr lang="en-GB" dirty="0"/>
          </a:p>
        </p:txBody>
      </p:sp>
    </p:spTree>
    <p:extLst>
      <p:ext uri="{BB962C8B-B14F-4D97-AF65-F5344CB8AC3E}">
        <p14:creationId xmlns:p14="http://schemas.microsoft.com/office/powerpoint/2010/main" val="5772945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70D39C1D-3EC9-46F4-8595-2CF4DD2133D9}" type="slidenum">
              <a:rPr lang="en-GB" smtClean="0"/>
              <a:t>5</a:t>
            </a:fld>
            <a:endParaRPr lang="en-GB" dirty="0"/>
          </a:p>
        </p:txBody>
      </p:sp>
    </p:spTree>
    <p:extLst>
      <p:ext uri="{BB962C8B-B14F-4D97-AF65-F5344CB8AC3E}">
        <p14:creationId xmlns:p14="http://schemas.microsoft.com/office/powerpoint/2010/main" val="4433473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70D39C1D-3EC9-46F4-8595-2CF4DD2133D9}" type="slidenum">
              <a:rPr lang="en-GB" smtClean="0"/>
              <a:t>6</a:t>
            </a:fld>
            <a:endParaRPr lang="en-GB" dirty="0"/>
          </a:p>
        </p:txBody>
      </p:sp>
    </p:spTree>
    <p:extLst>
      <p:ext uri="{BB962C8B-B14F-4D97-AF65-F5344CB8AC3E}">
        <p14:creationId xmlns:p14="http://schemas.microsoft.com/office/powerpoint/2010/main" val="28481923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70D39C1D-3EC9-46F4-8595-2CF4DD2133D9}" type="slidenum">
              <a:rPr lang="en-GB" smtClean="0"/>
              <a:t>7</a:t>
            </a:fld>
            <a:endParaRPr lang="en-GB" dirty="0"/>
          </a:p>
        </p:txBody>
      </p:sp>
    </p:spTree>
    <p:extLst>
      <p:ext uri="{BB962C8B-B14F-4D97-AF65-F5344CB8AC3E}">
        <p14:creationId xmlns:p14="http://schemas.microsoft.com/office/powerpoint/2010/main" val="18473010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70D39C1D-3EC9-46F4-8595-2CF4DD2133D9}" type="slidenum">
              <a:rPr lang="en-GB" smtClean="0"/>
              <a:t>8</a:t>
            </a:fld>
            <a:endParaRPr lang="en-GB" dirty="0"/>
          </a:p>
        </p:txBody>
      </p:sp>
    </p:spTree>
    <p:extLst>
      <p:ext uri="{BB962C8B-B14F-4D97-AF65-F5344CB8AC3E}">
        <p14:creationId xmlns:p14="http://schemas.microsoft.com/office/powerpoint/2010/main" val="31389655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smtClean="0"/>
              <a:t>Do a PESTLE</a:t>
            </a:r>
            <a:r>
              <a:rPr lang="en-GB" baseline="0" dirty="0" smtClean="0"/>
              <a:t> as a cross functional group</a:t>
            </a:r>
            <a:endParaRPr lang="en-GB" dirty="0"/>
          </a:p>
        </p:txBody>
      </p:sp>
      <p:sp>
        <p:nvSpPr>
          <p:cNvPr id="4" name="Slide Number Placeholder 3"/>
          <p:cNvSpPr>
            <a:spLocks noGrp="1"/>
          </p:cNvSpPr>
          <p:nvPr>
            <p:ph type="sldNum" sz="quarter" idx="10"/>
          </p:nvPr>
        </p:nvSpPr>
        <p:spPr/>
        <p:txBody>
          <a:bodyPr/>
          <a:lstStyle/>
          <a:p>
            <a:fld id="{70D39C1D-3EC9-46F4-8595-2CF4DD2133D9}" type="slidenum">
              <a:rPr lang="en-GB" smtClean="0"/>
              <a:t>9</a:t>
            </a:fld>
            <a:endParaRPr lang="en-GB" dirty="0"/>
          </a:p>
        </p:txBody>
      </p:sp>
    </p:spTree>
    <p:extLst>
      <p:ext uri="{BB962C8B-B14F-4D97-AF65-F5344CB8AC3E}">
        <p14:creationId xmlns:p14="http://schemas.microsoft.com/office/powerpoint/2010/main" val="16158495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smtClean="0"/>
              <a:t>Do a PESTLE</a:t>
            </a:r>
            <a:r>
              <a:rPr lang="en-GB" baseline="0" dirty="0" smtClean="0"/>
              <a:t> as a cross functional group</a:t>
            </a:r>
            <a:endParaRPr lang="en-GB" dirty="0"/>
          </a:p>
        </p:txBody>
      </p:sp>
      <p:sp>
        <p:nvSpPr>
          <p:cNvPr id="4" name="Slide Number Placeholder 3"/>
          <p:cNvSpPr>
            <a:spLocks noGrp="1"/>
          </p:cNvSpPr>
          <p:nvPr>
            <p:ph type="sldNum" sz="quarter" idx="10"/>
          </p:nvPr>
        </p:nvSpPr>
        <p:spPr/>
        <p:txBody>
          <a:bodyPr/>
          <a:lstStyle/>
          <a:p>
            <a:fld id="{70D39C1D-3EC9-46F4-8595-2CF4DD2133D9}" type="slidenum">
              <a:rPr lang="en-GB" smtClean="0"/>
              <a:t>10</a:t>
            </a:fld>
            <a:endParaRPr lang="en-GB" dirty="0"/>
          </a:p>
        </p:txBody>
      </p:sp>
    </p:spTree>
    <p:extLst>
      <p:ext uri="{BB962C8B-B14F-4D97-AF65-F5344CB8AC3E}">
        <p14:creationId xmlns:p14="http://schemas.microsoft.com/office/powerpoint/2010/main" val="8843176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smtClean="0"/>
              <a:t>Do a PESTLE</a:t>
            </a:r>
            <a:r>
              <a:rPr lang="en-GB" baseline="0" dirty="0" smtClean="0"/>
              <a:t> as a cross functional group</a:t>
            </a:r>
            <a:endParaRPr lang="en-GB" dirty="0"/>
          </a:p>
        </p:txBody>
      </p:sp>
      <p:sp>
        <p:nvSpPr>
          <p:cNvPr id="4" name="Slide Number Placeholder 3"/>
          <p:cNvSpPr>
            <a:spLocks noGrp="1"/>
          </p:cNvSpPr>
          <p:nvPr>
            <p:ph type="sldNum" sz="quarter" idx="10"/>
          </p:nvPr>
        </p:nvSpPr>
        <p:spPr/>
        <p:txBody>
          <a:bodyPr/>
          <a:lstStyle/>
          <a:p>
            <a:fld id="{70D39C1D-3EC9-46F4-8595-2CF4DD2133D9}" type="slidenum">
              <a:rPr lang="en-GB" smtClean="0"/>
              <a:t>11</a:t>
            </a:fld>
            <a:endParaRPr lang="en-GB" dirty="0"/>
          </a:p>
        </p:txBody>
      </p:sp>
    </p:spTree>
    <p:extLst>
      <p:ext uri="{BB962C8B-B14F-4D97-AF65-F5344CB8AC3E}">
        <p14:creationId xmlns:p14="http://schemas.microsoft.com/office/powerpoint/2010/main" val="17577880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70D39C1D-3EC9-46F4-8595-2CF4DD2133D9}" type="slidenum">
              <a:rPr lang="en-GB" smtClean="0"/>
              <a:t>12</a:t>
            </a:fld>
            <a:endParaRPr lang="en-GB" dirty="0"/>
          </a:p>
        </p:txBody>
      </p:sp>
    </p:spTree>
    <p:extLst>
      <p:ext uri="{BB962C8B-B14F-4D97-AF65-F5344CB8AC3E}">
        <p14:creationId xmlns:p14="http://schemas.microsoft.com/office/powerpoint/2010/main" val="7844866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smtClean="0"/>
              <a:t>Do a PESTLE</a:t>
            </a:r>
            <a:r>
              <a:rPr lang="en-GB" baseline="0" dirty="0" smtClean="0"/>
              <a:t> as a cross functional group</a:t>
            </a:r>
            <a:endParaRPr lang="en-GB" dirty="0"/>
          </a:p>
        </p:txBody>
      </p:sp>
      <p:sp>
        <p:nvSpPr>
          <p:cNvPr id="4" name="Slide Number Placeholder 3"/>
          <p:cNvSpPr>
            <a:spLocks noGrp="1"/>
          </p:cNvSpPr>
          <p:nvPr>
            <p:ph type="sldNum" sz="quarter" idx="10"/>
          </p:nvPr>
        </p:nvSpPr>
        <p:spPr/>
        <p:txBody>
          <a:bodyPr/>
          <a:lstStyle/>
          <a:p>
            <a:fld id="{70D39C1D-3EC9-46F4-8595-2CF4DD2133D9}" type="slidenum">
              <a:rPr lang="en-GB" smtClean="0"/>
              <a:t>13</a:t>
            </a:fld>
            <a:endParaRPr lang="en-GB" dirty="0"/>
          </a:p>
        </p:txBody>
      </p:sp>
    </p:spTree>
    <p:extLst>
      <p:ext uri="{BB962C8B-B14F-4D97-AF65-F5344CB8AC3E}">
        <p14:creationId xmlns:p14="http://schemas.microsoft.com/office/powerpoint/2010/main" val="402160186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70D39C1D-3EC9-46F4-8595-2CF4DD2133D9}" type="slidenum">
              <a:rPr lang="en-GB" smtClean="0"/>
              <a:t>15</a:t>
            </a:fld>
            <a:endParaRPr lang="en-GB" dirty="0"/>
          </a:p>
        </p:txBody>
      </p:sp>
    </p:spTree>
    <p:extLst>
      <p:ext uri="{BB962C8B-B14F-4D97-AF65-F5344CB8AC3E}">
        <p14:creationId xmlns:p14="http://schemas.microsoft.com/office/powerpoint/2010/main" val="10820443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70D39C1D-3EC9-46F4-8595-2CF4DD2133D9}" type="slidenum">
              <a:rPr lang="en-GB" smtClean="0"/>
              <a:t>16</a:t>
            </a:fld>
            <a:endParaRPr lang="en-GB" dirty="0"/>
          </a:p>
        </p:txBody>
      </p:sp>
    </p:spTree>
    <p:extLst>
      <p:ext uri="{BB962C8B-B14F-4D97-AF65-F5344CB8AC3E}">
        <p14:creationId xmlns:p14="http://schemas.microsoft.com/office/powerpoint/2010/main" val="355212790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70D39C1D-3EC9-46F4-8595-2CF4DD2133D9}" type="slidenum">
              <a:rPr lang="en-GB" smtClean="0"/>
              <a:t>17</a:t>
            </a:fld>
            <a:endParaRPr lang="en-GB" dirty="0"/>
          </a:p>
        </p:txBody>
      </p:sp>
    </p:spTree>
    <p:extLst>
      <p:ext uri="{BB962C8B-B14F-4D97-AF65-F5344CB8AC3E}">
        <p14:creationId xmlns:p14="http://schemas.microsoft.com/office/powerpoint/2010/main" val="253055385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70D39C1D-3EC9-46F4-8595-2CF4DD2133D9}" type="slidenum">
              <a:rPr lang="en-GB" smtClean="0"/>
              <a:t>18</a:t>
            </a:fld>
            <a:endParaRPr lang="en-GB" dirty="0"/>
          </a:p>
        </p:txBody>
      </p:sp>
    </p:spTree>
    <p:extLst>
      <p:ext uri="{BB962C8B-B14F-4D97-AF65-F5344CB8AC3E}">
        <p14:creationId xmlns:p14="http://schemas.microsoft.com/office/powerpoint/2010/main" val="24627753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70D39C1D-3EC9-46F4-8595-2CF4DD2133D9}" type="slidenum">
              <a:rPr lang="en-GB" smtClean="0"/>
              <a:t>19</a:t>
            </a:fld>
            <a:endParaRPr lang="en-GB" dirty="0"/>
          </a:p>
        </p:txBody>
      </p:sp>
    </p:spTree>
    <p:extLst>
      <p:ext uri="{BB962C8B-B14F-4D97-AF65-F5344CB8AC3E}">
        <p14:creationId xmlns:p14="http://schemas.microsoft.com/office/powerpoint/2010/main" val="812598807"/>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70D39C1D-3EC9-46F4-8595-2CF4DD2133D9}" type="slidenum">
              <a:rPr lang="en-GB" smtClean="0"/>
              <a:t>20</a:t>
            </a:fld>
            <a:endParaRPr lang="en-GB" dirty="0"/>
          </a:p>
        </p:txBody>
      </p:sp>
    </p:spTree>
    <p:extLst>
      <p:ext uri="{BB962C8B-B14F-4D97-AF65-F5344CB8AC3E}">
        <p14:creationId xmlns:p14="http://schemas.microsoft.com/office/powerpoint/2010/main" val="196850677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70D39C1D-3EC9-46F4-8595-2CF4DD2133D9}" type="slidenum">
              <a:rPr lang="en-GB" smtClean="0"/>
              <a:t>21</a:t>
            </a:fld>
            <a:endParaRPr lang="en-GB" dirty="0"/>
          </a:p>
        </p:txBody>
      </p:sp>
    </p:spTree>
    <p:extLst>
      <p:ext uri="{BB962C8B-B14F-4D97-AF65-F5344CB8AC3E}">
        <p14:creationId xmlns:p14="http://schemas.microsoft.com/office/powerpoint/2010/main" val="261538904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70D39C1D-3EC9-46F4-8595-2CF4DD2133D9}" type="slidenum">
              <a:rPr lang="en-GB" smtClean="0"/>
              <a:t>22</a:t>
            </a:fld>
            <a:endParaRPr lang="en-GB" dirty="0"/>
          </a:p>
        </p:txBody>
      </p:sp>
    </p:spTree>
    <p:extLst>
      <p:ext uri="{BB962C8B-B14F-4D97-AF65-F5344CB8AC3E}">
        <p14:creationId xmlns:p14="http://schemas.microsoft.com/office/powerpoint/2010/main" val="281767766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70D39C1D-3EC9-46F4-8595-2CF4DD2133D9}" type="slidenum">
              <a:rPr lang="en-GB" smtClean="0"/>
              <a:t>23</a:t>
            </a:fld>
            <a:endParaRPr lang="en-GB" dirty="0"/>
          </a:p>
        </p:txBody>
      </p:sp>
    </p:spTree>
    <p:extLst>
      <p:ext uri="{BB962C8B-B14F-4D97-AF65-F5344CB8AC3E}">
        <p14:creationId xmlns:p14="http://schemas.microsoft.com/office/powerpoint/2010/main" val="195740009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70D39C1D-3EC9-46F4-8595-2CF4DD2133D9}" type="slidenum">
              <a:rPr lang="en-GB" smtClean="0"/>
              <a:t>24</a:t>
            </a:fld>
            <a:endParaRPr lang="en-GB" dirty="0"/>
          </a:p>
        </p:txBody>
      </p:sp>
    </p:spTree>
    <p:extLst>
      <p:ext uri="{BB962C8B-B14F-4D97-AF65-F5344CB8AC3E}">
        <p14:creationId xmlns:p14="http://schemas.microsoft.com/office/powerpoint/2010/main" val="3490627348"/>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10"/>
          </p:nvPr>
        </p:nvSpPr>
        <p:spPr/>
        <p:txBody>
          <a:bodyPr/>
          <a:lstStyle/>
          <a:p>
            <a:fld id="{70D39C1D-3EC9-46F4-8595-2CF4DD2133D9}" type="slidenum">
              <a:rPr lang="en-GB" smtClean="0"/>
              <a:t>25</a:t>
            </a:fld>
            <a:endParaRPr lang="en-GB" dirty="0"/>
          </a:p>
        </p:txBody>
      </p:sp>
    </p:spTree>
    <p:extLst>
      <p:ext uri="{BB962C8B-B14F-4D97-AF65-F5344CB8AC3E}">
        <p14:creationId xmlns:p14="http://schemas.microsoft.com/office/powerpoint/2010/main" val="356042580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70D39C1D-3EC9-46F4-8595-2CF4DD2133D9}" type="slidenum">
              <a:rPr lang="en-GB" smtClean="0"/>
              <a:t>26</a:t>
            </a:fld>
            <a:endParaRPr lang="en-GB" dirty="0"/>
          </a:p>
        </p:txBody>
      </p:sp>
    </p:spTree>
    <p:extLst>
      <p:ext uri="{BB962C8B-B14F-4D97-AF65-F5344CB8AC3E}">
        <p14:creationId xmlns:p14="http://schemas.microsoft.com/office/powerpoint/2010/main" val="167287580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70D39C1D-3EC9-46F4-8595-2CF4DD2133D9}" type="slidenum">
              <a:rPr lang="en-GB" smtClean="0"/>
              <a:t>27</a:t>
            </a:fld>
            <a:endParaRPr lang="en-GB" dirty="0"/>
          </a:p>
        </p:txBody>
      </p:sp>
    </p:spTree>
    <p:extLst>
      <p:ext uri="{BB962C8B-B14F-4D97-AF65-F5344CB8AC3E}">
        <p14:creationId xmlns:p14="http://schemas.microsoft.com/office/powerpoint/2010/main" val="395640927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70D39C1D-3EC9-46F4-8595-2CF4DD2133D9}" type="slidenum">
              <a:rPr lang="en-GB" smtClean="0"/>
              <a:t>28</a:t>
            </a:fld>
            <a:endParaRPr lang="en-GB" dirty="0"/>
          </a:p>
        </p:txBody>
      </p:sp>
    </p:spTree>
    <p:extLst>
      <p:ext uri="{BB962C8B-B14F-4D97-AF65-F5344CB8AC3E}">
        <p14:creationId xmlns:p14="http://schemas.microsoft.com/office/powerpoint/2010/main" val="5610898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70D39C1D-3EC9-46F4-8595-2CF4DD2133D9}" type="slidenum">
              <a:rPr lang="en-GB" smtClean="0"/>
              <a:t>29</a:t>
            </a:fld>
            <a:endParaRPr lang="en-GB" dirty="0"/>
          </a:p>
        </p:txBody>
      </p:sp>
    </p:spTree>
    <p:extLst>
      <p:ext uri="{BB962C8B-B14F-4D97-AF65-F5344CB8AC3E}">
        <p14:creationId xmlns:p14="http://schemas.microsoft.com/office/powerpoint/2010/main" val="386308450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70D39C1D-3EC9-46F4-8595-2CF4DD2133D9}" type="slidenum">
              <a:rPr lang="en-GB" smtClean="0"/>
              <a:t>30</a:t>
            </a:fld>
            <a:endParaRPr lang="en-GB" dirty="0"/>
          </a:p>
        </p:txBody>
      </p:sp>
    </p:spTree>
    <p:extLst>
      <p:ext uri="{BB962C8B-B14F-4D97-AF65-F5344CB8AC3E}">
        <p14:creationId xmlns:p14="http://schemas.microsoft.com/office/powerpoint/2010/main" val="1412930354"/>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70D39C1D-3EC9-46F4-8595-2CF4DD2133D9}" type="slidenum">
              <a:rPr lang="en-GB" smtClean="0"/>
              <a:t>31</a:t>
            </a:fld>
            <a:endParaRPr lang="en-GB" dirty="0"/>
          </a:p>
        </p:txBody>
      </p:sp>
    </p:spTree>
    <p:extLst>
      <p:ext uri="{BB962C8B-B14F-4D97-AF65-F5344CB8AC3E}">
        <p14:creationId xmlns:p14="http://schemas.microsoft.com/office/powerpoint/2010/main" val="1428567882"/>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70D39C1D-3EC9-46F4-8595-2CF4DD2133D9}" type="slidenum">
              <a:rPr lang="en-GB" smtClean="0"/>
              <a:t>32</a:t>
            </a:fld>
            <a:endParaRPr lang="en-GB" dirty="0"/>
          </a:p>
        </p:txBody>
      </p:sp>
    </p:spTree>
    <p:extLst>
      <p:ext uri="{BB962C8B-B14F-4D97-AF65-F5344CB8AC3E}">
        <p14:creationId xmlns:p14="http://schemas.microsoft.com/office/powerpoint/2010/main" val="4078874474"/>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70D39C1D-3EC9-46F4-8595-2CF4DD2133D9}" type="slidenum">
              <a:rPr lang="en-GB" smtClean="0"/>
              <a:t>33</a:t>
            </a:fld>
            <a:endParaRPr lang="en-GB" dirty="0"/>
          </a:p>
        </p:txBody>
      </p:sp>
    </p:spTree>
    <p:extLst>
      <p:ext uri="{BB962C8B-B14F-4D97-AF65-F5344CB8AC3E}">
        <p14:creationId xmlns:p14="http://schemas.microsoft.com/office/powerpoint/2010/main" val="135960022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smtClean="0"/>
              <a:t>See Excel documents</a:t>
            </a:r>
            <a:endParaRPr lang="en-GB" dirty="0"/>
          </a:p>
        </p:txBody>
      </p:sp>
      <p:sp>
        <p:nvSpPr>
          <p:cNvPr id="4" name="Slide Number Placeholder 3"/>
          <p:cNvSpPr>
            <a:spLocks noGrp="1"/>
          </p:cNvSpPr>
          <p:nvPr>
            <p:ph type="sldNum" sz="quarter" idx="10"/>
          </p:nvPr>
        </p:nvSpPr>
        <p:spPr/>
        <p:txBody>
          <a:bodyPr/>
          <a:lstStyle/>
          <a:p>
            <a:fld id="{70D39C1D-3EC9-46F4-8595-2CF4DD2133D9}" type="slidenum">
              <a:rPr lang="en-GB" smtClean="0"/>
              <a:t>34</a:t>
            </a:fld>
            <a:endParaRPr lang="en-GB" dirty="0"/>
          </a:p>
        </p:txBody>
      </p:sp>
    </p:spTree>
    <p:extLst>
      <p:ext uri="{BB962C8B-B14F-4D97-AF65-F5344CB8AC3E}">
        <p14:creationId xmlns:p14="http://schemas.microsoft.com/office/powerpoint/2010/main" val="2348810442"/>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70D39C1D-3EC9-46F4-8595-2CF4DD2133D9}" type="slidenum">
              <a:rPr lang="en-GB" smtClean="0"/>
              <a:t>35</a:t>
            </a:fld>
            <a:endParaRPr lang="en-GB" dirty="0"/>
          </a:p>
        </p:txBody>
      </p:sp>
    </p:spTree>
    <p:extLst>
      <p:ext uri="{BB962C8B-B14F-4D97-AF65-F5344CB8AC3E}">
        <p14:creationId xmlns:p14="http://schemas.microsoft.com/office/powerpoint/2010/main" val="773149219"/>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70D39C1D-3EC9-46F4-8595-2CF4DD2133D9}" type="slidenum">
              <a:rPr lang="en-GB" smtClean="0"/>
              <a:t>36</a:t>
            </a:fld>
            <a:endParaRPr lang="en-GB" dirty="0"/>
          </a:p>
        </p:txBody>
      </p:sp>
    </p:spTree>
    <p:extLst>
      <p:ext uri="{BB962C8B-B14F-4D97-AF65-F5344CB8AC3E}">
        <p14:creationId xmlns:p14="http://schemas.microsoft.com/office/powerpoint/2010/main" val="241923269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70D39C1D-3EC9-46F4-8595-2CF4DD2133D9}" type="slidenum">
              <a:rPr lang="en-GB" smtClean="0"/>
              <a:t>37</a:t>
            </a:fld>
            <a:endParaRPr lang="en-GB" dirty="0"/>
          </a:p>
        </p:txBody>
      </p:sp>
    </p:spTree>
    <p:extLst>
      <p:ext uri="{BB962C8B-B14F-4D97-AF65-F5344CB8AC3E}">
        <p14:creationId xmlns:p14="http://schemas.microsoft.com/office/powerpoint/2010/main" val="2589743149"/>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70D39C1D-3EC9-46F4-8595-2CF4DD2133D9}" type="slidenum">
              <a:rPr lang="en-GB" smtClean="0"/>
              <a:t>38</a:t>
            </a:fld>
            <a:endParaRPr lang="en-GB" dirty="0"/>
          </a:p>
        </p:txBody>
      </p:sp>
    </p:spTree>
    <p:extLst>
      <p:ext uri="{BB962C8B-B14F-4D97-AF65-F5344CB8AC3E}">
        <p14:creationId xmlns:p14="http://schemas.microsoft.com/office/powerpoint/2010/main" val="72221472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70D39C1D-3EC9-46F4-8595-2CF4DD2133D9}" type="slidenum">
              <a:rPr lang="en-GB" smtClean="0"/>
              <a:t>39</a:t>
            </a:fld>
            <a:endParaRPr lang="en-GB" dirty="0"/>
          </a:p>
        </p:txBody>
      </p:sp>
    </p:spTree>
    <p:extLst>
      <p:ext uri="{BB962C8B-B14F-4D97-AF65-F5344CB8AC3E}">
        <p14:creationId xmlns:p14="http://schemas.microsoft.com/office/powerpoint/2010/main" val="3630676663"/>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70D39C1D-3EC9-46F4-8595-2CF4DD2133D9}" type="slidenum">
              <a:rPr lang="en-GB" smtClean="0"/>
              <a:t>40</a:t>
            </a:fld>
            <a:endParaRPr lang="en-GB" dirty="0"/>
          </a:p>
        </p:txBody>
      </p:sp>
    </p:spTree>
    <p:extLst>
      <p:ext uri="{BB962C8B-B14F-4D97-AF65-F5344CB8AC3E}">
        <p14:creationId xmlns:p14="http://schemas.microsoft.com/office/powerpoint/2010/main" val="2854289895"/>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70D39C1D-3EC9-46F4-8595-2CF4DD2133D9}" type="slidenum">
              <a:rPr lang="en-GB" smtClean="0"/>
              <a:t>41</a:t>
            </a:fld>
            <a:endParaRPr lang="en-GB" dirty="0"/>
          </a:p>
        </p:txBody>
      </p:sp>
    </p:spTree>
    <p:extLst>
      <p:ext uri="{BB962C8B-B14F-4D97-AF65-F5344CB8AC3E}">
        <p14:creationId xmlns:p14="http://schemas.microsoft.com/office/powerpoint/2010/main" val="2382436301"/>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endParaRPr lang="en-GB" dirty="0"/>
          </a:p>
        </p:txBody>
      </p:sp>
      <p:sp>
        <p:nvSpPr>
          <p:cNvPr id="4" name="Slide Number Placeholder 3"/>
          <p:cNvSpPr>
            <a:spLocks noGrp="1"/>
          </p:cNvSpPr>
          <p:nvPr>
            <p:ph type="sldNum" sz="quarter" idx="10"/>
          </p:nvPr>
        </p:nvSpPr>
        <p:spPr/>
        <p:txBody>
          <a:bodyPr/>
          <a:lstStyle/>
          <a:p>
            <a:fld id="{70D39C1D-3EC9-46F4-8595-2CF4DD2133D9}" type="slidenum">
              <a:rPr lang="en-GB" smtClean="0"/>
              <a:t>42</a:t>
            </a:fld>
            <a:endParaRPr lang="en-GB" dirty="0"/>
          </a:p>
        </p:txBody>
      </p:sp>
    </p:spTree>
    <p:extLst>
      <p:ext uri="{BB962C8B-B14F-4D97-AF65-F5344CB8AC3E}">
        <p14:creationId xmlns:p14="http://schemas.microsoft.com/office/powerpoint/2010/main" val="3237590580"/>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smtClean="0"/>
              <a:t>No departments</a:t>
            </a:r>
            <a:endParaRPr lang="en-GB" dirty="0"/>
          </a:p>
        </p:txBody>
      </p:sp>
      <p:sp>
        <p:nvSpPr>
          <p:cNvPr id="4" name="Slide Number Placeholder 3"/>
          <p:cNvSpPr>
            <a:spLocks noGrp="1"/>
          </p:cNvSpPr>
          <p:nvPr>
            <p:ph type="sldNum" sz="quarter" idx="10"/>
          </p:nvPr>
        </p:nvSpPr>
        <p:spPr/>
        <p:txBody>
          <a:bodyPr/>
          <a:lstStyle/>
          <a:p>
            <a:fld id="{70D39C1D-3EC9-46F4-8595-2CF4DD2133D9}" type="slidenum">
              <a:rPr lang="en-GB" smtClean="0"/>
              <a:t>43</a:t>
            </a:fld>
            <a:endParaRPr lang="en-GB" dirty="0"/>
          </a:p>
        </p:txBody>
      </p:sp>
    </p:spTree>
    <p:extLst>
      <p:ext uri="{BB962C8B-B14F-4D97-AF65-F5344CB8AC3E}">
        <p14:creationId xmlns:p14="http://schemas.microsoft.com/office/powerpoint/2010/main" val="1108732498"/>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smtClean="0"/>
              <a:t>No departments</a:t>
            </a:r>
            <a:endParaRPr lang="en-GB" dirty="0"/>
          </a:p>
        </p:txBody>
      </p:sp>
      <p:sp>
        <p:nvSpPr>
          <p:cNvPr id="4" name="Slide Number Placeholder 3"/>
          <p:cNvSpPr>
            <a:spLocks noGrp="1"/>
          </p:cNvSpPr>
          <p:nvPr>
            <p:ph type="sldNum" sz="quarter" idx="10"/>
          </p:nvPr>
        </p:nvSpPr>
        <p:spPr/>
        <p:txBody>
          <a:bodyPr/>
          <a:lstStyle/>
          <a:p>
            <a:fld id="{70D39C1D-3EC9-46F4-8595-2CF4DD2133D9}" type="slidenum">
              <a:rPr lang="en-GB" smtClean="0"/>
              <a:t>44</a:t>
            </a:fld>
            <a:endParaRPr lang="en-GB" dirty="0"/>
          </a:p>
        </p:txBody>
      </p:sp>
    </p:spTree>
    <p:extLst>
      <p:ext uri="{BB962C8B-B14F-4D97-AF65-F5344CB8AC3E}">
        <p14:creationId xmlns:p14="http://schemas.microsoft.com/office/powerpoint/2010/main" val="3213878800"/>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smtClean="0"/>
              <a:t>No departments</a:t>
            </a:r>
            <a:endParaRPr lang="en-GB" dirty="0"/>
          </a:p>
        </p:txBody>
      </p:sp>
      <p:sp>
        <p:nvSpPr>
          <p:cNvPr id="4" name="Slide Number Placeholder 3"/>
          <p:cNvSpPr>
            <a:spLocks noGrp="1"/>
          </p:cNvSpPr>
          <p:nvPr>
            <p:ph type="sldNum" sz="quarter" idx="10"/>
          </p:nvPr>
        </p:nvSpPr>
        <p:spPr/>
        <p:txBody>
          <a:bodyPr/>
          <a:lstStyle/>
          <a:p>
            <a:fld id="{70D39C1D-3EC9-46F4-8595-2CF4DD2133D9}" type="slidenum">
              <a:rPr lang="en-GB" smtClean="0"/>
              <a:t>45</a:t>
            </a:fld>
            <a:endParaRPr lang="en-GB" dirty="0"/>
          </a:p>
        </p:txBody>
      </p:sp>
    </p:spTree>
    <p:extLst>
      <p:ext uri="{BB962C8B-B14F-4D97-AF65-F5344CB8AC3E}">
        <p14:creationId xmlns:p14="http://schemas.microsoft.com/office/powerpoint/2010/main" val="2831466310"/>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Font typeface="Arial" panose="020B0604020202020204" pitchFamily="34" charset="0"/>
              <a:buNone/>
            </a:pPr>
            <a:r>
              <a:rPr lang="en-GB" dirty="0" smtClean="0"/>
              <a:t>No departments</a:t>
            </a:r>
            <a:endParaRPr lang="en-GB" dirty="0"/>
          </a:p>
        </p:txBody>
      </p:sp>
      <p:sp>
        <p:nvSpPr>
          <p:cNvPr id="4" name="Slide Number Placeholder 3"/>
          <p:cNvSpPr>
            <a:spLocks noGrp="1"/>
          </p:cNvSpPr>
          <p:nvPr>
            <p:ph type="sldNum" sz="quarter" idx="10"/>
          </p:nvPr>
        </p:nvSpPr>
        <p:spPr/>
        <p:txBody>
          <a:bodyPr/>
          <a:lstStyle/>
          <a:p>
            <a:fld id="{70D39C1D-3EC9-46F4-8595-2CF4DD2133D9}" type="slidenum">
              <a:rPr lang="en-GB" smtClean="0"/>
              <a:t>46</a:t>
            </a:fld>
            <a:endParaRPr lang="en-GB" dirty="0"/>
          </a:p>
        </p:txBody>
      </p:sp>
    </p:spTree>
    <p:extLst>
      <p:ext uri="{BB962C8B-B14F-4D97-AF65-F5344CB8AC3E}">
        <p14:creationId xmlns:p14="http://schemas.microsoft.com/office/powerpoint/2010/main" val="28129856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4400" y="2130426"/>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8800" y="3886200"/>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D646668-78E6-435D-B303-9F9FC6C4647E}" type="datetimeFigureOut">
              <a:rPr lang="en-US" smtClean="0"/>
              <a:pPr/>
              <a:t>11/9/2021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05A09D7-CE6A-4AFE-9174-0807AF79ADB3}" type="slidenum">
              <a:rPr lang="en-GB" smtClean="0"/>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D646668-78E6-435D-B303-9F9FC6C4647E}" type="datetimeFigureOut">
              <a:rPr lang="en-US" smtClean="0"/>
              <a:pPr/>
              <a:t>11/9/2021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05A09D7-CE6A-4AFE-9174-0807AF79ADB3}"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1"/>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D646668-78E6-435D-B303-9F9FC6C4647E}" type="datetimeFigureOut">
              <a:rPr lang="en-US" smtClean="0"/>
              <a:pPr/>
              <a:t>11/9/2021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05A09D7-CE6A-4AFE-9174-0807AF79ADB3}" type="slidenum">
              <a:rPr lang="en-GB" smtClean="0"/>
              <a:pPr/>
              <a:t>‹#›</a:t>
            </a:fld>
            <a:endParaRPr lang="en-GB"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D646668-78E6-435D-B303-9F9FC6C4647E}" type="datetimeFigureOut">
              <a:rPr lang="en-US" smtClean="0"/>
              <a:pPr/>
              <a:t>11/9/2021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805A09D7-CE6A-4AFE-9174-0807AF79ADB3}"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5"/>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D646668-78E6-435D-B303-9F9FC6C4647E}" type="datetimeFigureOut">
              <a:rPr lang="en-US" smtClean="0"/>
              <a:pPr/>
              <a:t>11/9/2021</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805A09D7-CE6A-4AFE-9174-0807AF79ADB3}"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D646668-78E6-435D-B303-9F9FC6C4647E}" type="datetimeFigureOut">
              <a:rPr lang="en-US" smtClean="0"/>
              <a:pPr/>
              <a:t>11/9/2021</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805A09D7-CE6A-4AFE-9174-0807AF79ADB3}"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D646668-78E6-435D-B303-9F9FC6C4647E}" type="datetimeFigureOut">
              <a:rPr lang="en-US" smtClean="0"/>
              <a:pPr/>
              <a:t>11/9/2021</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805A09D7-CE6A-4AFE-9174-0807AF79ADB3}"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D646668-78E6-435D-B303-9F9FC6C4647E}" type="datetimeFigureOut">
              <a:rPr lang="en-US" smtClean="0"/>
              <a:pPr/>
              <a:t>11/9/2021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805A09D7-CE6A-4AFE-9174-0807AF79ADB3}" type="slidenum">
              <a:rPr lang="en-GB" smtClean="0"/>
              <a:pPr/>
              <a:t>‹#›</a:t>
            </a:fld>
            <a:endParaRPr lang="en-GB"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dirty="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D646668-78E6-435D-B303-9F9FC6C4647E}" type="datetimeFigureOut">
              <a:rPr lang="en-US" smtClean="0"/>
              <a:pPr/>
              <a:t>11/9/2021</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805A09D7-CE6A-4AFE-9174-0807AF79ADB3}" type="slidenum">
              <a:rPr lang="en-GB" smtClean="0"/>
              <a:pPr/>
              <a:t>‹#›</a:t>
            </a:fld>
            <a:endParaRPr lang="en-GB"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D646668-78E6-435D-B303-9F9FC6C4647E}" type="datetimeFigureOut">
              <a:rPr lang="en-US" smtClean="0"/>
              <a:pPr/>
              <a:t>11/9/2021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05A09D7-CE6A-4AFE-9174-0807AF79ADB3}"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D646668-78E6-435D-B303-9F9FC6C4647E}" type="datetimeFigureOut">
              <a:rPr lang="en-US" smtClean="0"/>
              <a:pPr/>
              <a:t>11/9/2021</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805A09D7-CE6A-4AFE-9174-0807AF79ADB3}" type="slidenum">
              <a:rPr lang="en-GB" smtClean="0"/>
              <a:pPr/>
              <a:t>‹#›</a:t>
            </a:fld>
            <a:endParaRPr lang="en-GB"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Tree>
    <p:extLst>
      <p:ext uri="{BB962C8B-B14F-4D97-AF65-F5344CB8AC3E}">
        <p14:creationId xmlns:p14="http://schemas.microsoft.com/office/powerpoint/2010/main" val="7040187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609600" y="6356351"/>
            <a:ext cx="28448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D646668-78E6-435D-B303-9F9FC6C4647E}" type="datetimeFigureOut">
              <a:rPr lang="en-US" smtClean="0"/>
              <a:pPr/>
              <a:t>11/9/2021</a:t>
            </a:fld>
            <a:endParaRPr lang="en-GB" dirty="0"/>
          </a:p>
        </p:txBody>
      </p:sp>
      <p:sp>
        <p:nvSpPr>
          <p:cNvPr id="5" name="Footer Placeholder 4"/>
          <p:cNvSpPr>
            <a:spLocks noGrp="1"/>
          </p:cNvSpPr>
          <p:nvPr>
            <p:ph type="ftr" sz="quarter" idx="3"/>
          </p:nvPr>
        </p:nvSpPr>
        <p:spPr>
          <a:xfrm>
            <a:off x="4165600" y="6356351"/>
            <a:ext cx="3860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737600" y="6356351"/>
            <a:ext cx="28448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5A09D7-CE6A-4AFE-9174-0807AF79ADB3}"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 y="2"/>
            <a:ext cx="10515600" cy="349079"/>
          </a:xfrm>
          <a:prstGeom prst="rect">
            <a:avLst/>
          </a:prstGeom>
        </p:spPr>
        <p:txBody>
          <a:bodyPr vert="horz" lIns="91440" tIns="45720" rIns="91440" bIns="45720" rtlCol="0" anchor="ctr">
            <a:normAutofit/>
          </a:bodyPr>
          <a:lstStyle/>
          <a:p>
            <a:r>
              <a:rPr lang="en-US" dirty="0"/>
              <a:t>Click to edit Master title style</a:t>
            </a:r>
            <a:endParaRPr lang="en-GB" dirty="0"/>
          </a:p>
        </p:txBody>
      </p:sp>
    </p:spTree>
    <p:extLst>
      <p:ext uri="{BB962C8B-B14F-4D97-AF65-F5344CB8AC3E}">
        <p14:creationId xmlns:p14="http://schemas.microsoft.com/office/powerpoint/2010/main" val="747913025"/>
      </p:ext>
    </p:extLst>
  </p:cSld>
  <p:clrMap bg1="lt1" tx1="dk1" bg2="lt2" tx2="dk2" accent1="accent1" accent2="accent2" accent3="accent3" accent4="accent4" accent5="accent5" accent6="accent6" hlink="hlink" folHlink="folHlink"/>
  <p:sldLayoutIdLst>
    <p:sldLayoutId id="2147483685" r:id="rId1"/>
  </p:sldLayoutIdLst>
  <p:txStyles>
    <p:titleStyle>
      <a:lvl1pPr algn="l" defTabSz="1218954" rtl="0" eaLnBrk="1" latinLnBrk="0" hangingPunct="1">
        <a:lnSpc>
          <a:spcPct val="90000"/>
        </a:lnSpc>
        <a:spcBef>
          <a:spcPct val="0"/>
        </a:spcBef>
        <a:buNone/>
        <a:defRPr sz="969" b="1" kern="1200">
          <a:solidFill>
            <a:schemeClr val="tx2"/>
          </a:solidFill>
          <a:latin typeface="Verdana" panose="020B0604030504040204" pitchFamily="34" charset="0"/>
          <a:ea typeface="Verdana" panose="020B0604030504040204" pitchFamily="34" charset="0"/>
          <a:cs typeface="Verdana" panose="020B0604030504040204" pitchFamily="34" charset="0"/>
        </a:defRPr>
      </a:lvl1pPr>
    </p:titleStyle>
    <p:bodyStyle>
      <a:lvl1pPr marL="304738" indent="-304738" algn="l" defTabSz="1218954" rtl="0" eaLnBrk="1" latinLnBrk="0" hangingPunct="1">
        <a:lnSpc>
          <a:spcPct val="90000"/>
        </a:lnSpc>
        <a:spcBef>
          <a:spcPts val="1333"/>
        </a:spcBef>
        <a:buFont typeface="Arial" panose="020B0604020202020204" pitchFamily="34" charset="0"/>
        <a:buChar char="•"/>
        <a:defRPr sz="3733" kern="1200">
          <a:solidFill>
            <a:schemeClr val="tx1"/>
          </a:solidFill>
          <a:latin typeface="Verdana" panose="020B0604030504040204" pitchFamily="34" charset="0"/>
          <a:ea typeface="Verdana" panose="020B0604030504040204" pitchFamily="34" charset="0"/>
          <a:cs typeface="Verdana" panose="020B0604030504040204" pitchFamily="34" charset="0"/>
        </a:defRPr>
      </a:lvl1pPr>
      <a:lvl2pPr marL="914216" indent="-304738" algn="l" defTabSz="1218954" rtl="0" eaLnBrk="1" latinLnBrk="0" hangingPunct="1">
        <a:lnSpc>
          <a:spcPct val="90000"/>
        </a:lnSpc>
        <a:spcBef>
          <a:spcPts val="666"/>
        </a:spcBef>
        <a:buFont typeface="Arial" panose="020B0604020202020204" pitchFamily="34" charset="0"/>
        <a:buChar char="•"/>
        <a:defRPr sz="3200" kern="1200">
          <a:solidFill>
            <a:schemeClr val="tx1"/>
          </a:solidFill>
          <a:latin typeface="Verdana" panose="020B0604030504040204" pitchFamily="34" charset="0"/>
          <a:ea typeface="Verdana" panose="020B0604030504040204" pitchFamily="34" charset="0"/>
          <a:cs typeface="Verdana" panose="020B0604030504040204" pitchFamily="34" charset="0"/>
        </a:defRPr>
      </a:lvl2pPr>
      <a:lvl3pPr marL="1523693" indent="-304738" algn="l" defTabSz="1218954" rtl="0" eaLnBrk="1" latinLnBrk="0" hangingPunct="1">
        <a:lnSpc>
          <a:spcPct val="90000"/>
        </a:lnSpc>
        <a:spcBef>
          <a:spcPts val="666"/>
        </a:spcBef>
        <a:buFont typeface="Arial" panose="020B0604020202020204" pitchFamily="34" charset="0"/>
        <a:buChar char="•"/>
        <a:defRPr sz="2666" kern="1200">
          <a:solidFill>
            <a:schemeClr val="tx1"/>
          </a:solidFill>
          <a:latin typeface="Verdana" panose="020B0604030504040204" pitchFamily="34" charset="0"/>
          <a:ea typeface="Verdana" panose="020B0604030504040204" pitchFamily="34" charset="0"/>
          <a:cs typeface="Verdana" panose="020B0604030504040204" pitchFamily="34" charset="0"/>
        </a:defRPr>
      </a:lvl3pPr>
      <a:lvl4pPr marL="2133171" indent="-304738" algn="l" defTabSz="1218954" rtl="0" eaLnBrk="1" latinLnBrk="0" hangingPunct="1">
        <a:lnSpc>
          <a:spcPct val="90000"/>
        </a:lnSpc>
        <a:spcBef>
          <a:spcPts val="666"/>
        </a:spcBef>
        <a:buFont typeface="Arial" panose="020B0604020202020204" pitchFamily="34" charset="0"/>
        <a:buChar char="•"/>
        <a:defRPr sz="2400" kern="1200">
          <a:solidFill>
            <a:schemeClr val="tx1"/>
          </a:solidFill>
          <a:latin typeface="Verdana" panose="020B0604030504040204" pitchFamily="34" charset="0"/>
          <a:ea typeface="Verdana" panose="020B0604030504040204" pitchFamily="34" charset="0"/>
          <a:cs typeface="Verdana" panose="020B0604030504040204" pitchFamily="34" charset="0"/>
        </a:defRPr>
      </a:lvl4pPr>
      <a:lvl5pPr marL="2742648" indent="-304738" algn="l" defTabSz="1218954" rtl="0" eaLnBrk="1" latinLnBrk="0" hangingPunct="1">
        <a:lnSpc>
          <a:spcPct val="90000"/>
        </a:lnSpc>
        <a:spcBef>
          <a:spcPts val="666"/>
        </a:spcBef>
        <a:buFont typeface="Arial" panose="020B0604020202020204" pitchFamily="34" charset="0"/>
        <a:buChar char="•"/>
        <a:defRPr sz="2400" kern="1200">
          <a:solidFill>
            <a:schemeClr val="tx1"/>
          </a:solidFill>
          <a:latin typeface="Verdana" panose="020B0604030504040204" pitchFamily="34" charset="0"/>
          <a:ea typeface="Verdana" panose="020B0604030504040204" pitchFamily="34" charset="0"/>
          <a:cs typeface="Verdana" panose="020B0604030504040204" pitchFamily="34" charset="0"/>
        </a:defRPr>
      </a:lvl5pPr>
      <a:lvl6pPr marL="3352125" indent="-304738" algn="l" defTabSz="1218954" rtl="0" eaLnBrk="1" latinLnBrk="0" hangingPunct="1">
        <a:lnSpc>
          <a:spcPct val="90000"/>
        </a:lnSpc>
        <a:spcBef>
          <a:spcPts val="666"/>
        </a:spcBef>
        <a:buFont typeface="Arial" panose="020B0604020202020204" pitchFamily="34" charset="0"/>
        <a:buChar char="•"/>
        <a:defRPr sz="2400" kern="1200">
          <a:solidFill>
            <a:schemeClr val="tx1"/>
          </a:solidFill>
          <a:latin typeface="+mn-lt"/>
          <a:ea typeface="+mn-ea"/>
          <a:cs typeface="+mn-cs"/>
        </a:defRPr>
      </a:lvl6pPr>
      <a:lvl7pPr marL="3961602" indent="-304738" algn="l" defTabSz="1218954" rtl="0" eaLnBrk="1" latinLnBrk="0" hangingPunct="1">
        <a:lnSpc>
          <a:spcPct val="90000"/>
        </a:lnSpc>
        <a:spcBef>
          <a:spcPts val="666"/>
        </a:spcBef>
        <a:buFont typeface="Arial" panose="020B0604020202020204" pitchFamily="34" charset="0"/>
        <a:buChar char="•"/>
        <a:defRPr sz="2400" kern="1200">
          <a:solidFill>
            <a:schemeClr val="tx1"/>
          </a:solidFill>
          <a:latin typeface="+mn-lt"/>
          <a:ea typeface="+mn-ea"/>
          <a:cs typeface="+mn-cs"/>
        </a:defRPr>
      </a:lvl7pPr>
      <a:lvl8pPr marL="4571079" indent="-304738" algn="l" defTabSz="1218954" rtl="0" eaLnBrk="1" latinLnBrk="0" hangingPunct="1">
        <a:lnSpc>
          <a:spcPct val="90000"/>
        </a:lnSpc>
        <a:spcBef>
          <a:spcPts val="666"/>
        </a:spcBef>
        <a:buFont typeface="Arial" panose="020B0604020202020204" pitchFamily="34" charset="0"/>
        <a:buChar char="•"/>
        <a:defRPr sz="2400" kern="1200">
          <a:solidFill>
            <a:schemeClr val="tx1"/>
          </a:solidFill>
          <a:latin typeface="+mn-lt"/>
          <a:ea typeface="+mn-ea"/>
          <a:cs typeface="+mn-cs"/>
        </a:defRPr>
      </a:lvl8pPr>
      <a:lvl9pPr marL="5180558" indent="-304738" algn="l" defTabSz="1218954" rtl="0" eaLnBrk="1" latinLnBrk="0" hangingPunct="1">
        <a:lnSpc>
          <a:spcPct val="90000"/>
        </a:lnSpc>
        <a:spcBef>
          <a:spcPts val="666"/>
        </a:spcBef>
        <a:buFont typeface="Arial" panose="020B0604020202020204" pitchFamily="34" charset="0"/>
        <a:buChar char="•"/>
        <a:defRPr sz="2400" kern="1200">
          <a:solidFill>
            <a:schemeClr val="tx1"/>
          </a:solidFill>
          <a:latin typeface="+mn-lt"/>
          <a:ea typeface="+mn-ea"/>
          <a:cs typeface="+mn-cs"/>
        </a:defRPr>
      </a:lvl9pPr>
    </p:bodyStyle>
    <p:otherStyle>
      <a:defPPr>
        <a:defRPr lang="en-US"/>
      </a:defPPr>
      <a:lvl1pPr marL="0" algn="l" defTabSz="1218954" rtl="0" eaLnBrk="1" latinLnBrk="0" hangingPunct="1">
        <a:defRPr sz="2400" kern="1200">
          <a:solidFill>
            <a:schemeClr val="tx1"/>
          </a:solidFill>
          <a:latin typeface="+mn-lt"/>
          <a:ea typeface="+mn-ea"/>
          <a:cs typeface="+mn-cs"/>
        </a:defRPr>
      </a:lvl1pPr>
      <a:lvl2pPr marL="609478" algn="l" defTabSz="1218954" rtl="0" eaLnBrk="1" latinLnBrk="0" hangingPunct="1">
        <a:defRPr sz="2400" kern="1200">
          <a:solidFill>
            <a:schemeClr val="tx1"/>
          </a:solidFill>
          <a:latin typeface="+mn-lt"/>
          <a:ea typeface="+mn-ea"/>
          <a:cs typeface="+mn-cs"/>
        </a:defRPr>
      </a:lvl2pPr>
      <a:lvl3pPr marL="1218954" algn="l" defTabSz="1218954" rtl="0" eaLnBrk="1" latinLnBrk="0" hangingPunct="1">
        <a:defRPr sz="2400" kern="1200">
          <a:solidFill>
            <a:schemeClr val="tx1"/>
          </a:solidFill>
          <a:latin typeface="+mn-lt"/>
          <a:ea typeface="+mn-ea"/>
          <a:cs typeface="+mn-cs"/>
        </a:defRPr>
      </a:lvl3pPr>
      <a:lvl4pPr marL="1828432" algn="l" defTabSz="1218954" rtl="0" eaLnBrk="1" latinLnBrk="0" hangingPunct="1">
        <a:defRPr sz="2400" kern="1200">
          <a:solidFill>
            <a:schemeClr val="tx1"/>
          </a:solidFill>
          <a:latin typeface="+mn-lt"/>
          <a:ea typeface="+mn-ea"/>
          <a:cs typeface="+mn-cs"/>
        </a:defRPr>
      </a:lvl4pPr>
      <a:lvl5pPr marL="2437909" algn="l" defTabSz="1218954" rtl="0" eaLnBrk="1" latinLnBrk="0" hangingPunct="1">
        <a:defRPr sz="2400" kern="1200">
          <a:solidFill>
            <a:schemeClr val="tx1"/>
          </a:solidFill>
          <a:latin typeface="+mn-lt"/>
          <a:ea typeface="+mn-ea"/>
          <a:cs typeface="+mn-cs"/>
        </a:defRPr>
      </a:lvl5pPr>
      <a:lvl6pPr marL="3047386" algn="l" defTabSz="1218954" rtl="0" eaLnBrk="1" latinLnBrk="0" hangingPunct="1">
        <a:defRPr sz="2400" kern="1200">
          <a:solidFill>
            <a:schemeClr val="tx1"/>
          </a:solidFill>
          <a:latin typeface="+mn-lt"/>
          <a:ea typeface="+mn-ea"/>
          <a:cs typeface="+mn-cs"/>
        </a:defRPr>
      </a:lvl6pPr>
      <a:lvl7pPr marL="3656864" algn="l" defTabSz="1218954" rtl="0" eaLnBrk="1" latinLnBrk="0" hangingPunct="1">
        <a:defRPr sz="2400" kern="1200">
          <a:solidFill>
            <a:schemeClr val="tx1"/>
          </a:solidFill>
          <a:latin typeface="+mn-lt"/>
          <a:ea typeface="+mn-ea"/>
          <a:cs typeface="+mn-cs"/>
        </a:defRPr>
      </a:lvl7pPr>
      <a:lvl8pPr marL="4266342" algn="l" defTabSz="1218954" rtl="0" eaLnBrk="1" latinLnBrk="0" hangingPunct="1">
        <a:defRPr sz="2400" kern="1200">
          <a:solidFill>
            <a:schemeClr val="tx1"/>
          </a:solidFill>
          <a:latin typeface="+mn-lt"/>
          <a:ea typeface="+mn-ea"/>
          <a:cs typeface="+mn-cs"/>
        </a:defRPr>
      </a:lvl8pPr>
      <a:lvl9pPr marL="4875819" algn="l" defTabSz="1218954" rtl="0" eaLnBrk="1" latinLnBrk="0" hangingPunct="1">
        <a:defRPr sz="24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2.tiff"/><Relationship Id="rId7" Type="http://schemas.openxmlformats.org/officeDocument/2006/relationships/hyperlink" Target="https://www.facebook.com/welshambulanceservice/" TargetMode="External"/><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hyperlink" Target="https://twitter.com/WelshAmbulance" TargetMode="External"/><Relationship Id="rId10" Type="http://schemas.openxmlformats.org/officeDocument/2006/relationships/image" Target="../media/image6.png"/><Relationship Id="rId4" Type="http://schemas.openxmlformats.org/officeDocument/2006/relationships/image" Target="../media/image3.tiff"/><Relationship Id="rId9" Type="http://schemas.openxmlformats.org/officeDocument/2006/relationships/hyperlink" Target="https://www.instagram.com/welshambulanceservice/?hl=en" TargetMode="External"/></Relationships>
</file>

<file path=ppt/slides/_rels/slide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7.tiff"/><Relationship Id="rId7" Type="http://schemas.openxmlformats.org/officeDocument/2006/relationships/hyperlink" Target="https://www.facebook.com/welshambulanceservice/"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hyperlink" Target="https://twitter.com/WelshAmbulance" TargetMode="External"/><Relationship Id="rId10" Type="http://schemas.openxmlformats.org/officeDocument/2006/relationships/image" Target="../media/image6.png"/><Relationship Id="rId4" Type="http://schemas.openxmlformats.org/officeDocument/2006/relationships/image" Target="../media/image8.png"/><Relationship Id="rId9" Type="http://schemas.openxmlformats.org/officeDocument/2006/relationships/hyperlink" Target="https://www.instagram.com/welshambulanceservice/?hl=en" TargetMode="External"/></Relationships>
</file>

<file path=ppt/slides/_rels/slide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7.tiff"/><Relationship Id="rId7" Type="http://schemas.openxmlformats.org/officeDocument/2006/relationships/hyperlink" Target="https://www.facebook.com/welshambulanceservice/" TargetMode="External"/><Relationship Id="rId2" Type="http://schemas.openxmlformats.org/officeDocument/2006/relationships/notesSlide" Target="../notesSlides/notesSlide2.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9.png"/><Relationship Id="rId5" Type="http://schemas.openxmlformats.org/officeDocument/2006/relationships/hyperlink" Target="https://twitter.com/WelshAmbulance" TargetMode="External"/><Relationship Id="rId10" Type="http://schemas.openxmlformats.org/officeDocument/2006/relationships/image" Target="../media/image6.png"/><Relationship Id="rId4" Type="http://schemas.openxmlformats.org/officeDocument/2006/relationships/image" Target="../media/image8.png"/><Relationship Id="rId9" Type="http://schemas.openxmlformats.org/officeDocument/2006/relationships/hyperlink" Target="https://www.instagram.com/welshambulanceservice/?hl=en" TargetMode="External"/></Relationships>
</file>

<file path=ppt/slides/_rels/slide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7.tiff"/><Relationship Id="rId7" Type="http://schemas.openxmlformats.org/officeDocument/2006/relationships/hyperlink" Target="https://www.facebook.com/welshambulanceservice/" TargetMode="External"/><Relationship Id="rId12" Type="http://schemas.openxmlformats.org/officeDocument/2006/relationships/image" Target="../media/image11.png"/><Relationship Id="rId2" Type="http://schemas.openxmlformats.org/officeDocument/2006/relationships/notesSlide" Target="../notesSlides/notesSlide3.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10.png"/><Relationship Id="rId5" Type="http://schemas.openxmlformats.org/officeDocument/2006/relationships/hyperlink" Target="https://twitter.com/WelshAmbulance" TargetMode="External"/><Relationship Id="rId10" Type="http://schemas.openxmlformats.org/officeDocument/2006/relationships/image" Target="../media/image6.png"/><Relationship Id="rId4" Type="http://schemas.openxmlformats.org/officeDocument/2006/relationships/image" Target="../media/image8.png"/><Relationship Id="rId9" Type="http://schemas.openxmlformats.org/officeDocument/2006/relationships/hyperlink" Target="https://www.instagram.com/welshambulanceservice/?hl=en" TargetMode="External"/></Relationships>
</file>

<file path=ppt/slides/_rels/slide5.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7.tiff"/><Relationship Id="rId7" Type="http://schemas.openxmlformats.org/officeDocument/2006/relationships/hyperlink" Target="https://www.facebook.com/welshambulanceservice/" TargetMode="External"/><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hyperlink" Target="https://twitter.com/WelshAmbulance" TargetMode="External"/><Relationship Id="rId10" Type="http://schemas.openxmlformats.org/officeDocument/2006/relationships/image" Target="../media/image6.png"/><Relationship Id="rId4" Type="http://schemas.openxmlformats.org/officeDocument/2006/relationships/image" Target="../media/image8.png"/><Relationship Id="rId9" Type="http://schemas.openxmlformats.org/officeDocument/2006/relationships/hyperlink" Target="https://www.instagram.com/welshambulanceservice/?hl=en" TargetMode="External"/></Relationships>
</file>

<file path=ppt/slides/_rels/slide6.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image" Target="../media/image14.png"/><Relationship Id="rId3" Type="http://schemas.openxmlformats.org/officeDocument/2006/relationships/image" Target="../media/image7.tiff"/><Relationship Id="rId7" Type="http://schemas.openxmlformats.org/officeDocument/2006/relationships/hyperlink" Target="https://www.facebook.com/welshambulanceservice/" TargetMode="External"/><Relationship Id="rId12" Type="http://schemas.openxmlformats.org/officeDocument/2006/relationships/image" Target="../media/image13.png"/><Relationship Id="rId2" Type="http://schemas.openxmlformats.org/officeDocument/2006/relationships/notesSlide" Target="../notesSlides/notesSlide5.xml"/><Relationship Id="rId16" Type="http://schemas.openxmlformats.org/officeDocument/2006/relationships/image" Target="../media/image17.png"/><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12.png"/><Relationship Id="rId5" Type="http://schemas.openxmlformats.org/officeDocument/2006/relationships/hyperlink" Target="https://twitter.com/WelshAmbulance" TargetMode="External"/><Relationship Id="rId15" Type="http://schemas.openxmlformats.org/officeDocument/2006/relationships/image" Target="../media/image16.png"/><Relationship Id="rId10" Type="http://schemas.openxmlformats.org/officeDocument/2006/relationships/image" Target="../media/image6.png"/><Relationship Id="rId4" Type="http://schemas.openxmlformats.org/officeDocument/2006/relationships/image" Target="../media/image8.png"/><Relationship Id="rId9" Type="http://schemas.openxmlformats.org/officeDocument/2006/relationships/hyperlink" Target="https://www.instagram.com/welshambulanceservice/?hl=en" TargetMode="External"/><Relationship Id="rId14" Type="http://schemas.openxmlformats.org/officeDocument/2006/relationships/image" Target="../media/image15.png"/></Relationships>
</file>

<file path=ppt/slides/_rels/slide7.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image" Target="../media/image20.png"/><Relationship Id="rId3" Type="http://schemas.openxmlformats.org/officeDocument/2006/relationships/image" Target="../media/image7.tiff"/><Relationship Id="rId7" Type="http://schemas.openxmlformats.org/officeDocument/2006/relationships/hyperlink" Target="https://www.facebook.com/welshambulanceservice/" TargetMode="External"/><Relationship Id="rId12" Type="http://schemas.openxmlformats.org/officeDocument/2006/relationships/image" Target="../media/image19.png"/><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18.png"/><Relationship Id="rId5" Type="http://schemas.openxmlformats.org/officeDocument/2006/relationships/hyperlink" Target="https://twitter.com/WelshAmbulance" TargetMode="External"/><Relationship Id="rId10" Type="http://schemas.openxmlformats.org/officeDocument/2006/relationships/image" Target="../media/image6.png"/><Relationship Id="rId4" Type="http://schemas.openxmlformats.org/officeDocument/2006/relationships/image" Target="../media/image8.png"/><Relationship Id="rId9" Type="http://schemas.openxmlformats.org/officeDocument/2006/relationships/hyperlink" Target="https://www.instagram.com/welshambulanceservice/?hl=en" TargetMode="External"/></Relationships>
</file>

<file path=ppt/slides/_rels/slide8.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7.tiff"/><Relationship Id="rId7" Type="http://schemas.openxmlformats.org/officeDocument/2006/relationships/hyperlink" Target="https://www.facebook.com/welshambulanceservice/" TargetMode="External"/><Relationship Id="rId2" Type="http://schemas.openxmlformats.org/officeDocument/2006/relationships/notesSlide" Target="../notesSlides/notesSlide7.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21.png"/><Relationship Id="rId5" Type="http://schemas.openxmlformats.org/officeDocument/2006/relationships/hyperlink" Target="https://twitter.com/WelshAmbulance" TargetMode="External"/><Relationship Id="rId10" Type="http://schemas.openxmlformats.org/officeDocument/2006/relationships/image" Target="../media/image6.png"/><Relationship Id="rId4" Type="http://schemas.openxmlformats.org/officeDocument/2006/relationships/image" Target="../media/image8.png"/><Relationship Id="rId9" Type="http://schemas.openxmlformats.org/officeDocument/2006/relationships/hyperlink" Target="https://www.instagram.com/welshambulanceservice/?hl=en" TargetMode="External"/></Relationships>
</file>

<file path=ppt/slides/_rels/slide9.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7.tiff"/><Relationship Id="rId7" Type="http://schemas.openxmlformats.org/officeDocument/2006/relationships/hyperlink" Target="https://www.facebook.com/welshambulanceservice/" TargetMode="External"/><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hyperlink" Target="https://twitter.com/WelshAmbulance" TargetMode="External"/><Relationship Id="rId10" Type="http://schemas.openxmlformats.org/officeDocument/2006/relationships/image" Target="../media/image6.png"/><Relationship Id="rId4" Type="http://schemas.openxmlformats.org/officeDocument/2006/relationships/image" Target="../media/image8.png"/><Relationship Id="rId9" Type="http://schemas.openxmlformats.org/officeDocument/2006/relationships/hyperlink" Target="https://www.instagram.com/welshambulanceservice/?hl=en" TargetMode="External"/></Relationships>
</file>

<file path=ppt/slides/_rels/slide10.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7.tiff"/><Relationship Id="rId7" Type="http://schemas.openxmlformats.org/officeDocument/2006/relationships/hyperlink" Target="https://www.facebook.com/welshambulanceservice/" TargetMode="External"/><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22.emf"/><Relationship Id="rId5" Type="http://schemas.openxmlformats.org/officeDocument/2006/relationships/hyperlink" Target="https://twitter.com/WelshAmbulance" TargetMode="External"/><Relationship Id="rId10" Type="http://schemas.openxmlformats.org/officeDocument/2006/relationships/image" Target="../media/image6.png"/><Relationship Id="rId4" Type="http://schemas.openxmlformats.org/officeDocument/2006/relationships/image" Target="../media/image8.png"/><Relationship Id="rId9" Type="http://schemas.openxmlformats.org/officeDocument/2006/relationships/hyperlink" Target="https://www.instagram.com/welshambulanceservice/?hl=en" TargetMode="External"/></Relationships>
</file>

<file path=ppt/slides/_rels/slide1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7.tiff"/><Relationship Id="rId7" Type="http://schemas.openxmlformats.org/officeDocument/2006/relationships/hyperlink" Target="https://www.facebook.com/welshambulanceservice/" TargetMode="External"/><Relationship Id="rId2" Type="http://schemas.openxmlformats.org/officeDocument/2006/relationships/notesSlide" Target="../notesSlides/notesSlide10.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23.emf"/><Relationship Id="rId5" Type="http://schemas.openxmlformats.org/officeDocument/2006/relationships/hyperlink" Target="https://twitter.com/WelshAmbulance" TargetMode="External"/><Relationship Id="rId10" Type="http://schemas.openxmlformats.org/officeDocument/2006/relationships/image" Target="../media/image6.png"/><Relationship Id="rId4" Type="http://schemas.openxmlformats.org/officeDocument/2006/relationships/image" Target="../media/image8.png"/><Relationship Id="rId9" Type="http://schemas.openxmlformats.org/officeDocument/2006/relationships/hyperlink" Target="https://www.instagram.com/welshambulanceservice/?hl=en" TargetMode="External"/></Relationships>
</file>

<file path=ppt/slides/_rels/slide1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7.tiff"/><Relationship Id="rId7" Type="http://schemas.openxmlformats.org/officeDocument/2006/relationships/hyperlink" Target="https://www.facebook.com/welshambulanceservice/" TargetMode="External"/><Relationship Id="rId2" Type="http://schemas.openxmlformats.org/officeDocument/2006/relationships/notesSlide" Target="../notesSlides/notesSlide1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24.png"/><Relationship Id="rId5" Type="http://schemas.openxmlformats.org/officeDocument/2006/relationships/hyperlink" Target="https://twitter.com/WelshAmbulance" TargetMode="External"/><Relationship Id="rId10" Type="http://schemas.openxmlformats.org/officeDocument/2006/relationships/image" Target="../media/image6.png"/><Relationship Id="rId4" Type="http://schemas.openxmlformats.org/officeDocument/2006/relationships/image" Target="../media/image8.png"/><Relationship Id="rId9" Type="http://schemas.openxmlformats.org/officeDocument/2006/relationships/hyperlink" Target="https://www.instagram.com/welshambulanceservice/?hl=en" TargetMode="External"/></Relationships>
</file>

<file path=ppt/slides/_rels/slide1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7.tiff"/><Relationship Id="rId7" Type="http://schemas.openxmlformats.org/officeDocument/2006/relationships/hyperlink" Target="https://www.facebook.com/welshambulanceservice/" TargetMode="External"/><Relationship Id="rId2" Type="http://schemas.openxmlformats.org/officeDocument/2006/relationships/notesSlide" Target="../notesSlides/notesSlide12.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25.png"/><Relationship Id="rId5" Type="http://schemas.openxmlformats.org/officeDocument/2006/relationships/hyperlink" Target="https://twitter.com/WelshAmbulance" TargetMode="External"/><Relationship Id="rId10" Type="http://schemas.openxmlformats.org/officeDocument/2006/relationships/image" Target="../media/image6.png"/><Relationship Id="rId4" Type="http://schemas.openxmlformats.org/officeDocument/2006/relationships/image" Target="../media/image8.png"/><Relationship Id="rId9" Type="http://schemas.openxmlformats.org/officeDocument/2006/relationships/hyperlink" Target="https://www.instagram.com/welshambulanceservice/?hl=en"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7.tiff"/><Relationship Id="rId7" Type="http://schemas.openxmlformats.org/officeDocument/2006/relationships/hyperlink" Target="https://www.facebook.com/welshambulanceservice/" TargetMode="External"/><Relationship Id="rId12" Type="http://schemas.openxmlformats.org/officeDocument/2006/relationships/image" Target="../media/image28.png"/><Relationship Id="rId2" Type="http://schemas.openxmlformats.org/officeDocument/2006/relationships/notesSlide" Target="../notesSlides/notesSlide13.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27.png"/><Relationship Id="rId5" Type="http://schemas.openxmlformats.org/officeDocument/2006/relationships/hyperlink" Target="https://twitter.com/WelshAmbulance" TargetMode="External"/><Relationship Id="rId10" Type="http://schemas.openxmlformats.org/officeDocument/2006/relationships/image" Target="../media/image6.png"/><Relationship Id="rId4" Type="http://schemas.openxmlformats.org/officeDocument/2006/relationships/image" Target="../media/image8.png"/><Relationship Id="rId9" Type="http://schemas.openxmlformats.org/officeDocument/2006/relationships/hyperlink" Target="https://www.instagram.com/welshambulanceservice/?hl=en" TargetMode="External"/></Relationships>
</file>

<file path=ppt/slides/_rels/slide16.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7.tiff"/><Relationship Id="rId7" Type="http://schemas.openxmlformats.org/officeDocument/2006/relationships/hyperlink" Target="https://www.facebook.com/welshambulanceservice/" TargetMode="External"/><Relationship Id="rId12" Type="http://schemas.openxmlformats.org/officeDocument/2006/relationships/image" Target="../media/image30.png"/><Relationship Id="rId2" Type="http://schemas.openxmlformats.org/officeDocument/2006/relationships/notesSlide" Target="../notesSlides/notesSlide14.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29.png"/><Relationship Id="rId5" Type="http://schemas.openxmlformats.org/officeDocument/2006/relationships/hyperlink" Target="https://twitter.com/WelshAmbulance" TargetMode="External"/><Relationship Id="rId10" Type="http://schemas.openxmlformats.org/officeDocument/2006/relationships/image" Target="../media/image6.png"/><Relationship Id="rId4" Type="http://schemas.openxmlformats.org/officeDocument/2006/relationships/image" Target="../media/image8.png"/><Relationship Id="rId9" Type="http://schemas.openxmlformats.org/officeDocument/2006/relationships/hyperlink" Target="https://www.instagram.com/welshambulanceservice/?hl=en" TargetMode="External"/></Relationships>
</file>

<file path=ppt/slides/_rels/slide17.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7.tiff"/><Relationship Id="rId7" Type="http://schemas.openxmlformats.org/officeDocument/2006/relationships/hyperlink" Target="https://www.facebook.com/welshambulanceservice/" TargetMode="External"/><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31.png"/><Relationship Id="rId5" Type="http://schemas.openxmlformats.org/officeDocument/2006/relationships/hyperlink" Target="https://twitter.com/WelshAmbulance" TargetMode="External"/><Relationship Id="rId10" Type="http://schemas.openxmlformats.org/officeDocument/2006/relationships/image" Target="../media/image6.png"/><Relationship Id="rId4" Type="http://schemas.openxmlformats.org/officeDocument/2006/relationships/image" Target="../media/image8.png"/><Relationship Id="rId9" Type="http://schemas.openxmlformats.org/officeDocument/2006/relationships/hyperlink" Target="https://www.instagram.com/welshambulanceservice/?hl=en" TargetMode="External"/></Relationships>
</file>

<file path=ppt/slides/_rels/slide18.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7.tiff"/><Relationship Id="rId7" Type="http://schemas.openxmlformats.org/officeDocument/2006/relationships/hyperlink" Target="https://www.facebook.com/welshambulanceservice/" TargetMode="External"/><Relationship Id="rId2" Type="http://schemas.openxmlformats.org/officeDocument/2006/relationships/notesSlide" Target="../notesSlides/notesSlide16.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32.png"/><Relationship Id="rId5" Type="http://schemas.openxmlformats.org/officeDocument/2006/relationships/hyperlink" Target="https://twitter.com/WelshAmbulance" TargetMode="External"/><Relationship Id="rId10" Type="http://schemas.openxmlformats.org/officeDocument/2006/relationships/image" Target="../media/image6.png"/><Relationship Id="rId4" Type="http://schemas.openxmlformats.org/officeDocument/2006/relationships/image" Target="../media/image8.png"/><Relationship Id="rId9" Type="http://schemas.openxmlformats.org/officeDocument/2006/relationships/hyperlink" Target="https://www.instagram.com/welshambulanceservice/?hl=en" TargetMode="External"/></Relationships>
</file>

<file path=ppt/slides/_rels/slide19.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7.tiff"/><Relationship Id="rId7" Type="http://schemas.openxmlformats.org/officeDocument/2006/relationships/hyperlink" Target="https://www.facebook.com/welshambulanceservice/" TargetMode="External"/><Relationship Id="rId2" Type="http://schemas.openxmlformats.org/officeDocument/2006/relationships/notesSlide" Target="../notesSlides/notesSlide17.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33.png"/><Relationship Id="rId5" Type="http://schemas.openxmlformats.org/officeDocument/2006/relationships/hyperlink" Target="https://twitter.com/WelshAmbulance" TargetMode="External"/><Relationship Id="rId10" Type="http://schemas.openxmlformats.org/officeDocument/2006/relationships/image" Target="../media/image6.png"/><Relationship Id="rId4" Type="http://schemas.openxmlformats.org/officeDocument/2006/relationships/image" Target="../media/image8.png"/><Relationship Id="rId9" Type="http://schemas.openxmlformats.org/officeDocument/2006/relationships/hyperlink" Target="https://www.instagram.com/welshambulanceservice/?hl=en" TargetMode="External"/></Relationships>
</file>

<file path=ppt/slides/_rels/slide20.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7.tiff"/><Relationship Id="rId7" Type="http://schemas.openxmlformats.org/officeDocument/2006/relationships/hyperlink" Target="https://www.facebook.com/welshambulanceservice/" TargetMode="External"/><Relationship Id="rId2" Type="http://schemas.openxmlformats.org/officeDocument/2006/relationships/notesSlide" Target="../notesSlides/notesSlide18.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34.png"/><Relationship Id="rId5" Type="http://schemas.openxmlformats.org/officeDocument/2006/relationships/hyperlink" Target="https://twitter.com/WelshAmbulance" TargetMode="External"/><Relationship Id="rId10" Type="http://schemas.openxmlformats.org/officeDocument/2006/relationships/image" Target="../media/image6.png"/><Relationship Id="rId4" Type="http://schemas.openxmlformats.org/officeDocument/2006/relationships/image" Target="../media/image8.png"/><Relationship Id="rId9" Type="http://schemas.openxmlformats.org/officeDocument/2006/relationships/hyperlink" Target="https://www.instagram.com/welshambulanceservice/?hl=en" TargetMode="External"/></Relationships>
</file>

<file path=ppt/slides/_rels/slide2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7.tiff"/><Relationship Id="rId7" Type="http://schemas.openxmlformats.org/officeDocument/2006/relationships/hyperlink" Target="https://www.facebook.com/welshambulanceservice/" TargetMode="External"/><Relationship Id="rId12" Type="http://schemas.openxmlformats.org/officeDocument/2006/relationships/image" Target="../media/image36.png"/><Relationship Id="rId2" Type="http://schemas.openxmlformats.org/officeDocument/2006/relationships/notesSlide" Target="../notesSlides/notesSlide19.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35.png"/><Relationship Id="rId5" Type="http://schemas.openxmlformats.org/officeDocument/2006/relationships/hyperlink" Target="https://twitter.com/WelshAmbulance" TargetMode="External"/><Relationship Id="rId10" Type="http://schemas.openxmlformats.org/officeDocument/2006/relationships/image" Target="../media/image6.png"/><Relationship Id="rId4" Type="http://schemas.openxmlformats.org/officeDocument/2006/relationships/image" Target="../media/image8.png"/><Relationship Id="rId9" Type="http://schemas.openxmlformats.org/officeDocument/2006/relationships/hyperlink" Target="https://www.instagram.com/welshambulanceservice/?hl=en" TargetMode="External"/></Relationships>
</file>

<file path=ppt/slides/_rels/slide2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7.tiff"/><Relationship Id="rId7" Type="http://schemas.openxmlformats.org/officeDocument/2006/relationships/hyperlink" Target="https://www.facebook.com/welshambulanceservice/" TargetMode="External"/><Relationship Id="rId2" Type="http://schemas.openxmlformats.org/officeDocument/2006/relationships/notesSlide" Target="../notesSlides/notesSlide20.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hyperlink" Target="https://twitter.com/WelshAmbulance" TargetMode="External"/><Relationship Id="rId10" Type="http://schemas.openxmlformats.org/officeDocument/2006/relationships/image" Target="../media/image6.png"/><Relationship Id="rId4" Type="http://schemas.openxmlformats.org/officeDocument/2006/relationships/image" Target="../media/image8.png"/><Relationship Id="rId9" Type="http://schemas.openxmlformats.org/officeDocument/2006/relationships/hyperlink" Target="https://www.instagram.com/welshambulanceservice/?hl=en" TargetMode="External"/></Relationships>
</file>

<file path=ppt/slides/_rels/slide2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7.tiff"/><Relationship Id="rId7" Type="http://schemas.openxmlformats.org/officeDocument/2006/relationships/hyperlink" Target="https://www.facebook.com/welshambulanceservice/" TargetMode="External"/><Relationship Id="rId2" Type="http://schemas.openxmlformats.org/officeDocument/2006/relationships/notesSlide" Target="../notesSlides/notesSlide2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37.png"/><Relationship Id="rId5" Type="http://schemas.openxmlformats.org/officeDocument/2006/relationships/hyperlink" Target="https://twitter.com/WelshAmbulance" TargetMode="External"/><Relationship Id="rId10" Type="http://schemas.openxmlformats.org/officeDocument/2006/relationships/image" Target="../media/image6.png"/><Relationship Id="rId4" Type="http://schemas.openxmlformats.org/officeDocument/2006/relationships/image" Target="../media/image8.png"/><Relationship Id="rId9" Type="http://schemas.openxmlformats.org/officeDocument/2006/relationships/hyperlink" Target="https://www.instagram.com/welshambulanceservice/?hl=en" TargetMode="External"/></Relationships>
</file>

<file path=ppt/slides/_rels/slide2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7.tiff"/><Relationship Id="rId7" Type="http://schemas.openxmlformats.org/officeDocument/2006/relationships/hyperlink" Target="https://www.facebook.com/welshambulanceservice/" TargetMode="External"/><Relationship Id="rId12" Type="http://schemas.openxmlformats.org/officeDocument/2006/relationships/image" Target="../media/image39.png"/><Relationship Id="rId2" Type="http://schemas.openxmlformats.org/officeDocument/2006/relationships/notesSlide" Target="../notesSlides/notesSlide22.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38.png"/><Relationship Id="rId5" Type="http://schemas.openxmlformats.org/officeDocument/2006/relationships/hyperlink" Target="https://twitter.com/WelshAmbulance" TargetMode="External"/><Relationship Id="rId10" Type="http://schemas.openxmlformats.org/officeDocument/2006/relationships/image" Target="../media/image6.png"/><Relationship Id="rId4" Type="http://schemas.openxmlformats.org/officeDocument/2006/relationships/image" Target="../media/image8.png"/><Relationship Id="rId9" Type="http://schemas.openxmlformats.org/officeDocument/2006/relationships/hyperlink" Target="https://www.instagram.com/welshambulanceservice/?hl=en" TargetMode="External"/></Relationships>
</file>

<file path=ppt/slides/_rels/slide25.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image" Target="../media/image44.png"/><Relationship Id="rId3" Type="http://schemas.openxmlformats.org/officeDocument/2006/relationships/image" Target="../media/image40.tiff"/><Relationship Id="rId7" Type="http://schemas.openxmlformats.org/officeDocument/2006/relationships/hyperlink" Target="https://www.facebook.com/welshambulanceservice/" TargetMode="External"/><Relationship Id="rId12" Type="http://schemas.openxmlformats.org/officeDocument/2006/relationships/image" Target="../media/image43.png"/><Relationship Id="rId2" Type="http://schemas.openxmlformats.org/officeDocument/2006/relationships/notesSlide" Target="../notesSlides/notesSlide23.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42.png"/><Relationship Id="rId5" Type="http://schemas.openxmlformats.org/officeDocument/2006/relationships/hyperlink" Target="https://twitter.com/WelshAmbulance" TargetMode="External"/><Relationship Id="rId10" Type="http://schemas.openxmlformats.org/officeDocument/2006/relationships/image" Target="../media/image6.png"/><Relationship Id="rId4" Type="http://schemas.openxmlformats.org/officeDocument/2006/relationships/image" Target="../media/image41.png"/><Relationship Id="rId9" Type="http://schemas.openxmlformats.org/officeDocument/2006/relationships/hyperlink" Target="https://www.instagram.com/welshambulanceservice/?hl=en" TargetMode="External"/><Relationship Id="rId14" Type="http://schemas.openxmlformats.org/officeDocument/2006/relationships/image" Target="../media/image45.png"/></Relationships>
</file>

<file path=ppt/slides/_rels/slide26.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7.tiff"/><Relationship Id="rId7" Type="http://schemas.openxmlformats.org/officeDocument/2006/relationships/hyperlink" Target="https://www.facebook.com/welshambulanceservice/" TargetMode="External"/><Relationship Id="rId2" Type="http://schemas.openxmlformats.org/officeDocument/2006/relationships/notesSlide" Target="../notesSlides/notesSlide24.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46.png"/><Relationship Id="rId5" Type="http://schemas.openxmlformats.org/officeDocument/2006/relationships/hyperlink" Target="https://twitter.com/WelshAmbulance" TargetMode="External"/><Relationship Id="rId10" Type="http://schemas.openxmlformats.org/officeDocument/2006/relationships/image" Target="../media/image6.png"/><Relationship Id="rId4" Type="http://schemas.openxmlformats.org/officeDocument/2006/relationships/image" Target="../media/image8.png"/><Relationship Id="rId9" Type="http://schemas.openxmlformats.org/officeDocument/2006/relationships/hyperlink" Target="https://www.instagram.com/welshambulanceservice/?hl=en" TargetMode="External"/></Relationships>
</file>

<file path=ppt/slides/_rels/slide27.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7.tiff"/><Relationship Id="rId7" Type="http://schemas.openxmlformats.org/officeDocument/2006/relationships/hyperlink" Target="https://www.facebook.com/welshambulanceservice/" TargetMode="External"/><Relationship Id="rId2" Type="http://schemas.openxmlformats.org/officeDocument/2006/relationships/notesSlide" Target="../notesSlides/notesSlide25.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47.png"/><Relationship Id="rId5" Type="http://schemas.openxmlformats.org/officeDocument/2006/relationships/hyperlink" Target="https://twitter.com/WelshAmbulance" TargetMode="External"/><Relationship Id="rId10" Type="http://schemas.openxmlformats.org/officeDocument/2006/relationships/image" Target="../media/image6.png"/><Relationship Id="rId4" Type="http://schemas.openxmlformats.org/officeDocument/2006/relationships/image" Target="../media/image8.png"/><Relationship Id="rId9" Type="http://schemas.openxmlformats.org/officeDocument/2006/relationships/hyperlink" Target="https://www.instagram.com/welshambulanceservice/?hl=en" TargetMode="External"/></Relationships>
</file>

<file path=ppt/slides/_rels/slide28.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7.tiff"/><Relationship Id="rId7" Type="http://schemas.openxmlformats.org/officeDocument/2006/relationships/hyperlink" Target="https://www.facebook.com/welshambulanceservice/" TargetMode="External"/><Relationship Id="rId2" Type="http://schemas.openxmlformats.org/officeDocument/2006/relationships/notesSlide" Target="../notesSlides/notesSlide26.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48.png"/><Relationship Id="rId5" Type="http://schemas.openxmlformats.org/officeDocument/2006/relationships/hyperlink" Target="https://twitter.com/WelshAmbulance" TargetMode="External"/><Relationship Id="rId10" Type="http://schemas.openxmlformats.org/officeDocument/2006/relationships/image" Target="../media/image6.png"/><Relationship Id="rId4" Type="http://schemas.openxmlformats.org/officeDocument/2006/relationships/image" Target="../media/image8.png"/><Relationship Id="rId9" Type="http://schemas.openxmlformats.org/officeDocument/2006/relationships/hyperlink" Target="https://www.instagram.com/welshambulanceservice/?hl=en" TargetMode="External"/></Relationships>
</file>

<file path=ppt/slides/_rels/slide29.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7.tiff"/><Relationship Id="rId7" Type="http://schemas.openxmlformats.org/officeDocument/2006/relationships/hyperlink" Target="https://www.facebook.com/welshambulanceservice/" TargetMode="External"/><Relationship Id="rId2" Type="http://schemas.openxmlformats.org/officeDocument/2006/relationships/notesSlide" Target="../notesSlides/notesSlide27.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49.png"/><Relationship Id="rId5" Type="http://schemas.openxmlformats.org/officeDocument/2006/relationships/hyperlink" Target="https://twitter.com/WelshAmbulance" TargetMode="External"/><Relationship Id="rId10" Type="http://schemas.openxmlformats.org/officeDocument/2006/relationships/image" Target="../media/image6.png"/><Relationship Id="rId4" Type="http://schemas.openxmlformats.org/officeDocument/2006/relationships/image" Target="../media/image8.png"/><Relationship Id="rId9" Type="http://schemas.openxmlformats.org/officeDocument/2006/relationships/hyperlink" Target="https://www.instagram.com/welshambulanceservice/?hl=en" TargetMode="External"/></Relationships>
</file>

<file path=ppt/slides/_rels/slide30.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7.tiff"/><Relationship Id="rId7" Type="http://schemas.openxmlformats.org/officeDocument/2006/relationships/hyperlink" Target="https://www.facebook.com/welshambulanceservice/" TargetMode="External"/><Relationship Id="rId2" Type="http://schemas.openxmlformats.org/officeDocument/2006/relationships/notesSlide" Target="../notesSlides/notesSlide28.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50.png"/><Relationship Id="rId5" Type="http://schemas.openxmlformats.org/officeDocument/2006/relationships/hyperlink" Target="https://twitter.com/WelshAmbulance" TargetMode="External"/><Relationship Id="rId10" Type="http://schemas.openxmlformats.org/officeDocument/2006/relationships/image" Target="../media/image6.png"/><Relationship Id="rId4" Type="http://schemas.openxmlformats.org/officeDocument/2006/relationships/image" Target="../media/image8.png"/><Relationship Id="rId9" Type="http://schemas.openxmlformats.org/officeDocument/2006/relationships/hyperlink" Target="https://www.instagram.com/welshambulanceservice/?hl=en" TargetMode="External"/></Relationships>
</file>

<file path=ppt/slides/_rels/slide3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7.tiff"/><Relationship Id="rId7" Type="http://schemas.openxmlformats.org/officeDocument/2006/relationships/hyperlink" Target="https://www.facebook.com/welshambulanceservice/" TargetMode="External"/><Relationship Id="rId2" Type="http://schemas.openxmlformats.org/officeDocument/2006/relationships/notesSlide" Target="../notesSlides/notesSlide29.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51.png"/><Relationship Id="rId5" Type="http://schemas.openxmlformats.org/officeDocument/2006/relationships/hyperlink" Target="https://twitter.com/WelshAmbulance" TargetMode="External"/><Relationship Id="rId10" Type="http://schemas.openxmlformats.org/officeDocument/2006/relationships/image" Target="../media/image6.png"/><Relationship Id="rId4" Type="http://schemas.openxmlformats.org/officeDocument/2006/relationships/image" Target="../media/image8.png"/><Relationship Id="rId9" Type="http://schemas.openxmlformats.org/officeDocument/2006/relationships/hyperlink" Target="https://www.instagram.com/welshambulanceservice/?hl=en" TargetMode="External"/></Relationships>
</file>

<file path=ppt/slides/_rels/slide3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7.tiff"/><Relationship Id="rId7" Type="http://schemas.openxmlformats.org/officeDocument/2006/relationships/hyperlink" Target="https://www.facebook.com/welshambulanceservice/" TargetMode="External"/><Relationship Id="rId2" Type="http://schemas.openxmlformats.org/officeDocument/2006/relationships/notesSlide" Target="../notesSlides/notesSlide30.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37.png"/><Relationship Id="rId5" Type="http://schemas.openxmlformats.org/officeDocument/2006/relationships/hyperlink" Target="https://twitter.com/WelshAmbulance" TargetMode="External"/><Relationship Id="rId10" Type="http://schemas.openxmlformats.org/officeDocument/2006/relationships/image" Target="../media/image6.png"/><Relationship Id="rId4" Type="http://schemas.openxmlformats.org/officeDocument/2006/relationships/image" Target="../media/image8.png"/><Relationship Id="rId9" Type="http://schemas.openxmlformats.org/officeDocument/2006/relationships/hyperlink" Target="https://www.instagram.com/welshambulanceservice/?hl=en" TargetMode="External"/></Relationships>
</file>

<file path=ppt/slides/_rels/slide3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7.tiff"/><Relationship Id="rId7" Type="http://schemas.openxmlformats.org/officeDocument/2006/relationships/hyperlink" Target="https://www.facebook.com/welshambulanceservice/" TargetMode="External"/><Relationship Id="rId2" Type="http://schemas.openxmlformats.org/officeDocument/2006/relationships/notesSlide" Target="../notesSlides/notesSlide3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hyperlink" Target="https://twitter.com/WelshAmbulance" TargetMode="External"/><Relationship Id="rId10" Type="http://schemas.openxmlformats.org/officeDocument/2006/relationships/image" Target="../media/image6.png"/><Relationship Id="rId4" Type="http://schemas.openxmlformats.org/officeDocument/2006/relationships/image" Target="../media/image8.png"/><Relationship Id="rId9" Type="http://schemas.openxmlformats.org/officeDocument/2006/relationships/hyperlink" Target="https://www.instagram.com/welshambulanceservice/?hl=en" TargetMode="External"/></Relationships>
</file>

<file path=ppt/slides/_rels/slide3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7.tiff"/><Relationship Id="rId7" Type="http://schemas.openxmlformats.org/officeDocument/2006/relationships/hyperlink" Target="https://www.facebook.com/welshambulanceservice/" TargetMode="External"/><Relationship Id="rId2" Type="http://schemas.openxmlformats.org/officeDocument/2006/relationships/notesSlide" Target="../notesSlides/notesSlide32.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hyperlink" Target="https://twitter.com/WelshAmbulance" TargetMode="External"/><Relationship Id="rId10" Type="http://schemas.openxmlformats.org/officeDocument/2006/relationships/image" Target="../media/image6.png"/><Relationship Id="rId4" Type="http://schemas.openxmlformats.org/officeDocument/2006/relationships/image" Target="../media/image8.png"/><Relationship Id="rId9" Type="http://schemas.openxmlformats.org/officeDocument/2006/relationships/hyperlink" Target="https://www.instagram.com/welshambulanceservice/?hl=en" TargetMode="External"/></Relationships>
</file>

<file path=ppt/slides/_rels/slide35.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7.tiff"/><Relationship Id="rId7" Type="http://schemas.openxmlformats.org/officeDocument/2006/relationships/hyperlink" Target="https://www.facebook.com/welshambulanceservice/" TargetMode="External"/><Relationship Id="rId2" Type="http://schemas.openxmlformats.org/officeDocument/2006/relationships/notesSlide" Target="../notesSlides/notesSlide33.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37.png"/><Relationship Id="rId5" Type="http://schemas.openxmlformats.org/officeDocument/2006/relationships/hyperlink" Target="https://twitter.com/WelshAmbulance" TargetMode="External"/><Relationship Id="rId10" Type="http://schemas.openxmlformats.org/officeDocument/2006/relationships/image" Target="../media/image6.png"/><Relationship Id="rId4" Type="http://schemas.openxmlformats.org/officeDocument/2006/relationships/image" Target="../media/image8.png"/><Relationship Id="rId9" Type="http://schemas.openxmlformats.org/officeDocument/2006/relationships/hyperlink" Target="https://www.instagram.com/welshambulanceservice/?hl=en" TargetMode="External"/></Relationships>
</file>

<file path=ppt/slides/_rels/slide36.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7.tiff"/><Relationship Id="rId7" Type="http://schemas.openxmlformats.org/officeDocument/2006/relationships/hyperlink" Target="https://www.facebook.com/welshambulanceservice/" TargetMode="External"/><Relationship Id="rId2" Type="http://schemas.openxmlformats.org/officeDocument/2006/relationships/notesSlide" Target="../notesSlides/notesSlide34.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52.png"/><Relationship Id="rId5" Type="http://schemas.openxmlformats.org/officeDocument/2006/relationships/hyperlink" Target="https://twitter.com/WelshAmbulance" TargetMode="External"/><Relationship Id="rId10" Type="http://schemas.openxmlformats.org/officeDocument/2006/relationships/image" Target="../media/image6.png"/><Relationship Id="rId4" Type="http://schemas.openxmlformats.org/officeDocument/2006/relationships/image" Target="../media/image8.png"/><Relationship Id="rId9" Type="http://schemas.openxmlformats.org/officeDocument/2006/relationships/hyperlink" Target="https://www.instagram.com/welshambulanceservice/?hl=en" TargetMode="External"/></Relationships>
</file>

<file path=ppt/slides/_rels/slide37.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7.tiff"/><Relationship Id="rId7" Type="http://schemas.openxmlformats.org/officeDocument/2006/relationships/hyperlink" Target="https://www.facebook.com/welshambulanceservice/" TargetMode="External"/><Relationship Id="rId2" Type="http://schemas.openxmlformats.org/officeDocument/2006/relationships/notesSlide" Target="../notesSlides/notesSlide35.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37.png"/><Relationship Id="rId5" Type="http://schemas.openxmlformats.org/officeDocument/2006/relationships/hyperlink" Target="https://twitter.com/WelshAmbulance" TargetMode="External"/><Relationship Id="rId10" Type="http://schemas.openxmlformats.org/officeDocument/2006/relationships/image" Target="../media/image6.png"/><Relationship Id="rId4" Type="http://schemas.openxmlformats.org/officeDocument/2006/relationships/image" Target="../media/image8.png"/><Relationship Id="rId9" Type="http://schemas.openxmlformats.org/officeDocument/2006/relationships/hyperlink" Target="https://www.instagram.com/welshambulanceservice/?hl=en" TargetMode="External"/></Relationships>
</file>

<file path=ppt/slides/_rels/slide38.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7.tiff"/><Relationship Id="rId7" Type="http://schemas.openxmlformats.org/officeDocument/2006/relationships/hyperlink" Target="https://www.facebook.com/welshambulanceservice/" TargetMode="External"/><Relationship Id="rId2" Type="http://schemas.openxmlformats.org/officeDocument/2006/relationships/notesSlide" Target="../notesSlides/notesSlide36.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hyperlink" Target="https://twitter.com/WelshAmbulance" TargetMode="External"/><Relationship Id="rId10" Type="http://schemas.openxmlformats.org/officeDocument/2006/relationships/image" Target="../media/image6.png"/><Relationship Id="rId4" Type="http://schemas.openxmlformats.org/officeDocument/2006/relationships/image" Target="../media/image8.png"/><Relationship Id="rId9" Type="http://schemas.openxmlformats.org/officeDocument/2006/relationships/hyperlink" Target="https://www.instagram.com/welshambulanceservice/?hl=en" TargetMode="External"/></Relationships>
</file>

<file path=ppt/slides/_rels/slide39.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7.tiff"/><Relationship Id="rId7" Type="http://schemas.openxmlformats.org/officeDocument/2006/relationships/hyperlink" Target="https://www.facebook.com/welshambulanceservice/" TargetMode="External"/><Relationship Id="rId2" Type="http://schemas.openxmlformats.org/officeDocument/2006/relationships/notesSlide" Target="../notesSlides/notesSlide37.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53.png"/><Relationship Id="rId5" Type="http://schemas.openxmlformats.org/officeDocument/2006/relationships/hyperlink" Target="https://twitter.com/WelshAmbulance" TargetMode="External"/><Relationship Id="rId10" Type="http://schemas.openxmlformats.org/officeDocument/2006/relationships/image" Target="../media/image6.png"/><Relationship Id="rId4" Type="http://schemas.openxmlformats.org/officeDocument/2006/relationships/image" Target="../media/image8.png"/><Relationship Id="rId9" Type="http://schemas.openxmlformats.org/officeDocument/2006/relationships/hyperlink" Target="https://www.instagram.com/welshambulanceservice/?hl=en" TargetMode="External"/></Relationships>
</file>

<file path=ppt/slides/_rels/slide40.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7.tiff"/><Relationship Id="rId7" Type="http://schemas.openxmlformats.org/officeDocument/2006/relationships/hyperlink" Target="https://www.facebook.com/welshambulanceservice/" TargetMode="External"/><Relationship Id="rId2" Type="http://schemas.openxmlformats.org/officeDocument/2006/relationships/notesSlide" Target="../notesSlides/notesSlide38.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hyperlink" Target="https://twitter.com/WelshAmbulance" TargetMode="External"/><Relationship Id="rId10" Type="http://schemas.openxmlformats.org/officeDocument/2006/relationships/image" Target="../media/image6.png"/><Relationship Id="rId4" Type="http://schemas.openxmlformats.org/officeDocument/2006/relationships/image" Target="../media/image8.png"/><Relationship Id="rId9" Type="http://schemas.openxmlformats.org/officeDocument/2006/relationships/hyperlink" Target="https://www.instagram.com/welshambulanceservice/?hl=en" TargetMode="External"/></Relationships>
</file>

<file path=ppt/slides/_rels/slide41.xml.rels><?xml version="1.0" encoding="UTF-8" standalone="yes"?>
<Relationships xmlns="http://schemas.openxmlformats.org/package/2006/relationships"><Relationship Id="rId8" Type="http://schemas.openxmlformats.org/officeDocument/2006/relationships/image" Target="../media/image5.png"/><Relationship Id="rId13" Type="http://schemas.openxmlformats.org/officeDocument/2006/relationships/image" Target="../media/image56.png"/><Relationship Id="rId3" Type="http://schemas.openxmlformats.org/officeDocument/2006/relationships/image" Target="../media/image7.tiff"/><Relationship Id="rId7" Type="http://schemas.openxmlformats.org/officeDocument/2006/relationships/hyperlink" Target="https://www.facebook.com/welshambulanceservice/" TargetMode="External"/><Relationship Id="rId12" Type="http://schemas.openxmlformats.org/officeDocument/2006/relationships/image" Target="../media/image55.png"/><Relationship Id="rId2" Type="http://schemas.openxmlformats.org/officeDocument/2006/relationships/notesSlide" Target="../notesSlides/notesSlide39.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54.png"/><Relationship Id="rId5" Type="http://schemas.openxmlformats.org/officeDocument/2006/relationships/hyperlink" Target="https://twitter.com/WelshAmbulance" TargetMode="External"/><Relationship Id="rId15" Type="http://schemas.openxmlformats.org/officeDocument/2006/relationships/image" Target="../media/image58.png"/><Relationship Id="rId10" Type="http://schemas.openxmlformats.org/officeDocument/2006/relationships/image" Target="../media/image6.png"/><Relationship Id="rId4" Type="http://schemas.openxmlformats.org/officeDocument/2006/relationships/image" Target="../media/image8.png"/><Relationship Id="rId9" Type="http://schemas.openxmlformats.org/officeDocument/2006/relationships/hyperlink" Target="https://www.instagram.com/welshambulanceservice/?hl=en" TargetMode="External"/><Relationship Id="rId14" Type="http://schemas.openxmlformats.org/officeDocument/2006/relationships/image" Target="../media/image57.png"/></Relationships>
</file>

<file path=ppt/slides/_rels/slide42.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7.tiff"/><Relationship Id="rId7" Type="http://schemas.openxmlformats.org/officeDocument/2006/relationships/hyperlink" Target="https://www.facebook.com/welshambulanceservice/" TargetMode="External"/><Relationship Id="rId2" Type="http://schemas.openxmlformats.org/officeDocument/2006/relationships/notesSlide" Target="../notesSlides/notesSlide40.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59.png"/><Relationship Id="rId5" Type="http://schemas.openxmlformats.org/officeDocument/2006/relationships/hyperlink" Target="https://twitter.com/WelshAmbulance" TargetMode="External"/><Relationship Id="rId10" Type="http://schemas.openxmlformats.org/officeDocument/2006/relationships/image" Target="../media/image6.png"/><Relationship Id="rId4" Type="http://schemas.openxmlformats.org/officeDocument/2006/relationships/image" Target="../media/image8.png"/><Relationship Id="rId9" Type="http://schemas.openxmlformats.org/officeDocument/2006/relationships/hyperlink" Target="https://www.instagram.com/welshambulanceservice/?hl=en" TargetMode="External"/></Relationships>
</file>

<file path=ppt/slides/_rels/slide43.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7.tiff"/><Relationship Id="rId7" Type="http://schemas.openxmlformats.org/officeDocument/2006/relationships/hyperlink" Target="https://www.facebook.com/welshambulanceservice/" TargetMode="External"/><Relationship Id="rId2" Type="http://schemas.openxmlformats.org/officeDocument/2006/relationships/notesSlide" Target="../notesSlides/notesSlide41.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60.png"/><Relationship Id="rId5" Type="http://schemas.openxmlformats.org/officeDocument/2006/relationships/hyperlink" Target="https://twitter.com/WelshAmbulance" TargetMode="External"/><Relationship Id="rId10" Type="http://schemas.openxmlformats.org/officeDocument/2006/relationships/image" Target="../media/image6.png"/><Relationship Id="rId4" Type="http://schemas.openxmlformats.org/officeDocument/2006/relationships/image" Target="../media/image8.png"/><Relationship Id="rId9" Type="http://schemas.openxmlformats.org/officeDocument/2006/relationships/hyperlink" Target="https://www.instagram.com/welshambulanceservice/?hl=en" TargetMode="External"/></Relationships>
</file>

<file path=ppt/slides/_rels/slide44.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7.tiff"/><Relationship Id="rId7" Type="http://schemas.openxmlformats.org/officeDocument/2006/relationships/hyperlink" Target="https://www.facebook.com/welshambulanceservice/" TargetMode="External"/><Relationship Id="rId2" Type="http://schemas.openxmlformats.org/officeDocument/2006/relationships/notesSlide" Target="../notesSlides/notesSlide42.xml"/><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61.png"/><Relationship Id="rId5" Type="http://schemas.openxmlformats.org/officeDocument/2006/relationships/hyperlink" Target="https://twitter.com/WelshAmbulance" TargetMode="External"/><Relationship Id="rId10" Type="http://schemas.openxmlformats.org/officeDocument/2006/relationships/image" Target="../media/image6.png"/><Relationship Id="rId4" Type="http://schemas.openxmlformats.org/officeDocument/2006/relationships/image" Target="../media/image8.png"/><Relationship Id="rId9" Type="http://schemas.openxmlformats.org/officeDocument/2006/relationships/hyperlink" Target="https://www.instagram.com/welshambulanceservice/?hl=en" TargetMode="External"/></Relationships>
</file>

<file path=ppt/slides/_rels/slide45.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7.tiff"/><Relationship Id="rId7" Type="http://schemas.openxmlformats.org/officeDocument/2006/relationships/hyperlink" Target="https://www.facebook.com/welshambulanceservice/" TargetMode="External"/><Relationship Id="rId2" Type="http://schemas.openxmlformats.org/officeDocument/2006/relationships/notesSlide" Target="../notesSlides/notesSlide43.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hyperlink" Target="https://twitter.com/WelshAmbulance" TargetMode="External"/><Relationship Id="rId10" Type="http://schemas.openxmlformats.org/officeDocument/2006/relationships/image" Target="../media/image6.png"/><Relationship Id="rId4" Type="http://schemas.openxmlformats.org/officeDocument/2006/relationships/image" Target="../media/image8.png"/><Relationship Id="rId9" Type="http://schemas.openxmlformats.org/officeDocument/2006/relationships/hyperlink" Target="https://www.instagram.com/welshambulanceservice/?hl=en" TargetMode="External"/></Relationships>
</file>

<file path=ppt/slides/_rels/slide46.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image" Target="../media/image7.tiff"/><Relationship Id="rId7" Type="http://schemas.openxmlformats.org/officeDocument/2006/relationships/hyperlink" Target="https://www.facebook.com/welshambulanceservice/" TargetMode="External"/><Relationship Id="rId2" Type="http://schemas.openxmlformats.org/officeDocument/2006/relationships/notesSlide" Target="../notesSlides/notesSlide44.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hyperlink" Target="https://twitter.com/WelshAmbulance" TargetMode="External"/><Relationship Id="rId10" Type="http://schemas.openxmlformats.org/officeDocument/2006/relationships/image" Target="../media/image6.png"/><Relationship Id="rId4" Type="http://schemas.openxmlformats.org/officeDocument/2006/relationships/image" Target="../media/image8.png"/><Relationship Id="rId9" Type="http://schemas.openxmlformats.org/officeDocument/2006/relationships/hyperlink" Target="https://www.instagram.com/welshambulanceservice/?hl=e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292259" y="-1087404"/>
            <a:ext cx="8132460" cy="8040139"/>
          </a:xfrm>
          <a:prstGeom prst="rect">
            <a:avLst/>
          </a:prstGeom>
        </p:spPr>
      </p:pic>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354849" y="230660"/>
            <a:ext cx="1065579" cy="1449859"/>
          </a:xfrm>
          <a:prstGeom prst="rect">
            <a:avLst/>
          </a:prstGeom>
        </p:spPr>
      </p:pic>
      <p:sp>
        <p:nvSpPr>
          <p:cNvPr id="7" name="TextBox 6"/>
          <p:cNvSpPr txBox="1"/>
          <p:nvPr/>
        </p:nvSpPr>
        <p:spPr>
          <a:xfrm>
            <a:off x="1420428" y="2068266"/>
            <a:ext cx="5830011" cy="2246769"/>
          </a:xfrm>
          <a:prstGeom prst="rect">
            <a:avLst/>
          </a:prstGeom>
          <a:noFill/>
        </p:spPr>
        <p:txBody>
          <a:bodyPr wrap="square" rtlCol="0">
            <a:spAutoFit/>
          </a:bodyPr>
          <a:lstStyle/>
          <a:p>
            <a:r>
              <a:rPr lang="en-GB" sz="4000" b="1" dirty="0" smtClean="0"/>
              <a:t>Planning &amp; Performance</a:t>
            </a:r>
            <a:endParaRPr lang="en-GB" sz="4000" b="1" dirty="0"/>
          </a:p>
          <a:p>
            <a:pPr algn="just"/>
            <a:r>
              <a:rPr lang="en-GB" sz="2800" b="1" dirty="0" smtClean="0"/>
              <a:t>- A Practitioner’s Experience</a:t>
            </a:r>
          </a:p>
          <a:p>
            <a:pPr algn="just"/>
            <a:endParaRPr lang="en-GB" sz="2800" b="1" dirty="0" smtClean="0"/>
          </a:p>
          <a:p>
            <a:pPr algn="just"/>
            <a:r>
              <a:rPr lang="en-GB" sz="2800" b="1" dirty="0" smtClean="0"/>
              <a:t>09</a:t>
            </a:r>
            <a:r>
              <a:rPr lang="en-GB" sz="2800" b="1" baseline="30000" dirty="0" smtClean="0"/>
              <a:t>th</a:t>
            </a:r>
            <a:r>
              <a:rPr lang="en-GB" sz="2800" b="1" dirty="0" smtClean="0"/>
              <a:t> November </a:t>
            </a:r>
            <a:r>
              <a:rPr lang="en-GB" sz="2800" b="1" dirty="0"/>
              <a:t>2021</a:t>
            </a:r>
          </a:p>
          <a:p>
            <a:endParaRPr lang="en-GB" sz="1600" dirty="0">
              <a:latin typeface="Bahnschrift SemiCondensed" panose="020B0502040204020203" pitchFamily="34" charset="0"/>
            </a:endParaRPr>
          </a:p>
        </p:txBody>
      </p:sp>
      <p:pic>
        <p:nvPicPr>
          <p:cNvPr id="8" name="Picture 7"/>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503342" y="571307"/>
            <a:ext cx="5198076" cy="961633"/>
          </a:xfrm>
          <a:prstGeom prst="rect">
            <a:avLst/>
          </a:prstGeom>
        </p:spPr>
      </p:pic>
      <p:sp>
        <p:nvSpPr>
          <p:cNvPr id="14" name="Rectangle 13"/>
          <p:cNvSpPr/>
          <p:nvPr/>
        </p:nvSpPr>
        <p:spPr>
          <a:xfrm>
            <a:off x="0" y="6262847"/>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p:cNvSpPr/>
          <p:nvPr/>
        </p:nvSpPr>
        <p:spPr>
          <a:xfrm>
            <a:off x="0" y="6195527"/>
            <a:ext cx="12192000" cy="102636"/>
          </a:xfrm>
          <a:prstGeom prst="rect">
            <a:avLst/>
          </a:prstGeom>
          <a:solidFill>
            <a:srgbClr val="A2DA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12" name="Picture 11">
            <a:hlinkClick r:id="rId5"/>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9" name="Picture 8">
            <a:hlinkClick r:id="rId7"/>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3" name="Picture 12">
            <a:hlinkClick r:id="rId9"/>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2" name="TextBox 1">
            <a:extLst>
              <a:ext uri="{FF2B5EF4-FFF2-40B4-BE49-F238E27FC236}">
                <a16:creationId xmlns:a16="http://schemas.microsoft.com/office/drawing/2014/main" xmlns="" id="{9E540904-7097-4020-8ED5-1698FE81F573}"/>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sp>
        <p:nvSpPr>
          <p:cNvPr id="3" name="TextBox 2"/>
          <p:cNvSpPr txBox="1"/>
          <p:nvPr/>
        </p:nvSpPr>
        <p:spPr>
          <a:xfrm>
            <a:off x="6253168" y="4688610"/>
            <a:ext cx="4430874" cy="1200329"/>
          </a:xfrm>
          <a:prstGeom prst="rect">
            <a:avLst/>
          </a:prstGeom>
          <a:noFill/>
        </p:spPr>
        <p:txBody>
          <a:bodyPr wrap="square" rtlCol="0">
            <a:spAutoFit/>
          </a:bodyPr>
          <a:lstStyle/>
          <a:p>
            <a:r>
              <a:rPr lang="en-GB" dirty="0" smtClean="0"/>
              <a:t>Hugh Bennett</a:t>
            </a:r>
          </a:p>
          <a:p>
            <a:r>
              <a:rPr lang="en-GB" dirty="0" smtClean="0"/>
              <a:t>Assistant Director, Commissioning &amp; Performance</a:t>
            </a:r>
          </a:p>
          <a:p>
            <a:r>
              <a:rPr lang="en-GB" dirty="0" smtClean="0"/>
              <a:t>Welsh Ambulance </a:t>
            </a:r>
            <a:r>
              <a:rPr lang="en-GB" dirty="0" smtClean="0"/>
              <a:t>Service NHS Trust</a:t>
            </a:r>
            <a:endParaRPr lang="en-GB" dirty="0"/>
          </a:p>
        </p:txBody>
      </p:sp>
    </p:spTree>
    <p:extLst>
      <p:ext uri="{BB962C8B-B14F-4D97-AF65-F5344CB8AC3E}">
        <p14:creationId xmlns:p14="http://schemas.microsoft.com/office/powerpoint/2010/main" val="407535696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14" name="Rectangle 13"/>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p:cNvSpPr/>
          <p:nvPr/>
        </p:nvSpPr>
        <p:spPr>
          <a:xfrm>
            <a:off x="0" y="6195527"/>
            <a:ext cx="12192000" cy="102636"/>
          </a:xfrm>
          <a:prstGeom prst="rect">
            <a:avLst/>
          </a:prstGeom>
          <a:solidFill>
            <a:srgbClr val="A2DA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8" name="TextBox 17">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2" name="Picture 11">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3" name="Picture 12">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9" name="Picture 18">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2" name="TextBox 1">
            <a:extLst>
              <a:ext uri="{FF2B5EF4-FFF2-40B4-BE49-F238E27FC236}">
                <a16:creationId xmlns:a16="http://schemas.microsoft.com/office/drawing/2014/main" xmlns="" id="{6C4BC494-E0F6-461F-93E9-DD700D11215B}"/>
              </a:ext>
            </a:extLst>
          </p:cNvPr>
          <p:cNvSpPr txBox="1"/>
          <p:nvPr/>
        </p:nvSpPr>
        <p:spPr>
          <a:xfrm>
            <a:off x="1556040" y="357218"/>
            <a:ext cx="9528134" cy="646331"/>
          </a:xfrm>
          <a:prstGeom prst="rect">
            <a:avLst/>
          </a:prstGeom>
          <a:noFill/>
        </p:spPr>
        <p:txBody>
          <a:bodyPr wrap="square" rtlCol="0">
            <a:spAutoFit/>
          </a:bodyPr>
          <a:lstStyle/>
          <a:p>
            <a:r>
              <a:rPr lang="en-GB" sz="3600" b="1" dirty="0" smtClean="0"/>
              <a:t>Professional Background</a:t>
            </a:r>
            <a:endParaRPr lang="en-GB" sz="3200" b="1" dirty="0"/>
          </a:p>
        </p:txBody>
      </p:sp>
      <p:sp>
        <p:nvSpPr>
          <p:cNvPr id="5" name="TextBox 4">
            <a:extLst>
              <a:ext uri="{FF2B5EF4-FFF2-40B4-BE49-F238E27FC236}">
                <a16:creationId xmlns:a16="http://schemas.microsoft.com/office/drawing/2014/main" xmlns="" id="{BCFE4918-7AA3-4AC3-B941-0D4113DADB01}"/>
              </a:ext>
            </a:extLst>
          </p:cNvPr>
          <p:cNvSpPr txBox="1"/>
          <p:nvPr/>
        </p:nvSpPr>
        <p:spPr>
          <a:xfrm>
            <a:off x="1661918" y="1024881"/>
            <a:ext cx="10379287" cy="5170646"/>
          </a:xfrm>
          <a:prstGeom prst="rect">
            <a:avLst/>
          </a:prstGeom>
          <a:noFill/>
        </p:spPr>
        <p:txBody>
          <a:bodyPr wrap="square" rtlCol="0">
            <a:spAutoFit/>
          </a:bodyPr>
          <a:lstStyle/>
          <a:p>
            <a:pPr marL="457200" indent="-457200">
              <a:buFont typeface="Arial" panose="020B0604020202020204" pitchFamily="34" charset="0"/>
              <a:buChar char="•"/>
            </a:pPr>
            <a:r>
              <a:rPr lang="en-GB" sz="3000" dirty="0" smtClean="0"/>
              <a:t>Degree in History</a:t>
            </a:r>
          </a:p>
          <a:p>
            <a:pPr marL="457200" indent="-457200">
              <a:buFont typeface="Arial" panose="020B0604020202020204" pitchFamily="34" charset="0"/>
              <a:buChar char="•"/>
            </a:pPr>
            <a:r>
              <a:rPr lang="en-GB" sz="3000" dirty="0" smtClean="0"/>
              <a:t>Qualified accountant</a:t>
            </a:r>
          </a:p>
          <a:p>
            <a:pPr marL="457200" indent="-457200">
              <a:buFont typeface="Arial" panose="020B0604020202020204" pitchFamily="34" charset="0"/>
              <a:buChar char="•"/>
            </a:pPr>
            <a:r>
              <a:rPr lang="en-GB" sz="3000" dirty="0" smtClean="0"/>
              <a:t>Post Grad Diploma</a:t>
            </a:r>
          </a:p>
          <a:p>
            <a:pPr marL="457200" indent="-457200">
              <a:buFont typeface="Arial" panose="020B0604020202020204" pitchFamily="34" charset="0"/>
              <a:buChar char="•"/>
            </a:pPr>
            <a:r>
              <a:rPr lang="en-GB" sz="3000" dirty="0" smtClean="0"/>
              <a:t>Local authority Assistant CEO (special measures)</a:t>
            </a:r>
          </a:p>
          <a:p>
            <a:pPr marL="457200" indent="-457200">
              <a:buFont typeface="Arial" panose="020B0604020202020204" pitchFamily="34" charset="0"/>
              <a:buChar char="•"/>
            </a:pPr>
            <a:r>
              <a:rPr lang="en-GB" sz="3000" dirty="0"/>
              <a:t>MSP, Prince2,</a:t>
            </a:r>
            <a:endParaRPr lang="en-GB" sz="3000" dirty="0" smtClean="0"/>
          </a:p>
          <a:p>
            <a:pPr marL="457200" indent="-457200">
              <a:buFont typeface="Arial" panose="020B0604020202020204" pitchFamily="34" charset="0"/>
              <a:buChar char="•"/>
            </a:pPr>
            <a:r>
              <a:rPr lang="en-GB" sz="3000" dirty="0" smtClean="0"/>
              <a:t>Local authority Director of Planning, Performance &amp; Partnerships</a:t>
            </a:r>
          </a:p>
          <a:p>
            <a:pPr marL="457200" indent="-457200">
              <a:buFont typeface="Arial" panose="020B0604020202020204" pitchFamily="34" charset="0"/>
              <a:buChar char="•"/>
            </a:pPr>
            <a:r>
              <a:rPr lang="en-GB" sz="3000" dirty="0" smtClean="0"/>
              <a:t>Voluntary sector</a:t>
            </a:r>
          </a:p>
          <a:p>
            <a:pPr marL="457200" indent="-457200">
              <a:buFont typeface="Arial" panose="020B0604020202020204" pitchFamily="34" charset="0"/>
              <a:buChar char="•"/>
            </a:pPr>
            <a:r>
              <a:rPr lang="en-GB" sz="3000" dirty="0" smtClean="0"/>
              <a:t>Assistant Director, Commissioning &amp; Performance, WAST</a:t>
            </a:r>
          </a:p>
          <a:p>
            <a:pPr marL="457200" indent="-457200">
              <a:buFont typeface="Arial" panose="020B0604020202020204" pitchFamily="34" charset="0"/>
              <a:buChar char="•"/>
            </a:pPr>
            <a:r>
              <a:rPr lang="en-GB" sz="3000" dirty="0" smtClean="0"/>
              <a:t>Institute of Health Improvement, Improvement Practitioner</a:t>
            </a:r>
          </a:p>
          <a:p>
            <a:pPr marL="457200" indent="-457200">
              <a:buFont typeface="Arial" panose="020B0604020202020204" pitchFamily="34" charset="0"/>
              <a:buChar char="•"/>
            </a:pPr>
            <a:r>
              <a:rPr lang="en-GB" sz="3000" dirty="0" smtClean="0"/>
              <a:t>Worked in all three 999 services</a:t>
            </a:r>
            <a:endParaRPr lang="en-GB" sz="3000" dirty="0"/>
          </a:p>
        </p:txBody>
      </p:sp>
    </p:spTree>
    <p:extLst>
      <p:ext uri="{BB962C8B-B14F-4D97-AF65-F5344CB8AC3E}">
        <p14:creationId xmlns:p14="http://schemas.microsoft.com/office/powerpoint/2010/main" val="285707267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14" name="Rectangle 13"/>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p:cNvSpPr/>
          <p:nvPr/>
        </p:nvSpPr>
        <p:spPr>
          <a:xfrm>
            <a:off x="0" y="6195527"/>
            <a:ext cx="12192000" cy="102636"/>
          </a:xfrm>
          <a:prstGeom prst="rect">
            <a:avLst/>
          </a:prstGeom>
          <a:solidFill>
            <a:srgbClr val="A2DA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8" name="TextBox 17">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2" name="Picture 11">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3" name="Picture 12">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9" name="Picture 18">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2" name="TextBox 1"/>
          <p:cNvSpPr txBox="1"/>
          <p:nvPr/>
        </p:nvSpPr>
        <p:spPr>
          <a:xfrm>
            <a:off x="1462043" y="617346"/>
            <a:ext cx="5684746" cy="584775"/>
          </a:xfrm>
          <a:prstGeom prst="rect">
            <a:avLst/>
          </a:prstGeom>
          <a:noFill/>
        </p:spPr>
        <p:txBody>
          <a:bodyPr wrap="square" rtlCol="0">
            <a:spAutoFit/>
          </a:bodyPr>
          <a:lstStyle/>
          <a:p>
            <a:r>
              <a:rPr lang="en-GB" sz="3200" b="1" dirty="0" smtClean="0"/>
              <a:t>Planning &amp; Performance Origins</a:t>
            </a:r>
            <a:endParaRPr lang="en-GB" sz="3200" b="1" dirty="0"/>
          </a:p>
        </p:txBody>
      </p:sp>
      <p:sp>
        <p:nvSpPr>
          <p:cNvPr id="5" name="TextBox 4"/>
          <p:cNvSpPr txBox="1"/>
          <p:nvPr/>
        </p:nvSpPr>
        <p:spPr>
          <a:xfrm>
            <a:off x="1462043" y="1621765"/>
            <a:ext cx="4706754" cy="3539430"/>
          </a:xfrm>
          <a:prstGeom prst="rect">
            <a:avLst/>
          </a:prstGeom>
          <a:noFill/>
        </p:spPr>
        <p:txBody>
          <a:bodyPr wrap="square" rtlCol="0">
            <a:spAutoFit/>
          </a:bodyPr>
          <a:lstStyle/>
          <a:p>
            <a:pPr marL="457200" indent="-457200">
              <a:buFont typeface="Arial" panose="020B0604020202020204" pitchFamily="34" charset="0"/>
              <a:buChar char="•"/>
            </a:pPr>
            <a:r>
              <a:rPr lang="en-GB" sz="2800" dirty="0" smtClean="0"/>
              <a:t>Public service v the market (1980s)</a:t>
            </a:r>
          </a:p>
          <a:p>
            <a:pPr marL="457200" indent="-457200">
              <a:buFont typeface="Arial" panose="020B0604020202020204" pitchFamily="34" charset="0"/>
              <a:buChar char="•"/>
            </a:pPr>
            <a:r>
              <a:rPr lang="en-GB" sz="2800" dirty="0" smtClean="0"/>
              <a:t>Ofsted</a:t>
            </a:r>
          </a:p>
          <a:p>
            <a:pPr marL="457200" indent="-457200">
              <a:buFont typeface="Arial" panose="020B0604020202020204" pitchFamily="34" charset="0"/>
              <a:buChar char="•"/>
            </a:pPr>
            <a:r>
              <a:rPr lang="en-GB" sz="2800" dirty="0" smtClean="0"/>
              <a:t>US Approach</a:t>
            </a:r>
          </a:p>
          <a:p>
            <a:pPr marL="457200" indent="-457200">
              <a:buFont typeface="Arial" panose="020B0604020202020204" pitchFamily="34" charset="0"/>
              <a:buChar char="•"/>
            </a:pPr>
            <a:r>
              <a:rPr lang="en-GB" sz="2800" dirty="0" smtClean="0"/>
              <a:t>New Labour managerialism</a:t>
            </a:r>
          </a:p>
          <a:p>
            <a:pPr marL="457200" indent="-457200">
              <a:buFont typeface="Arial" panose="020B0604020202020204" pitchFamily="34" charset="0"/>
              <a:buChar char="•"/>
            </a:pPr>
            <a:r>
              <a:rPr lang="en-GB" sz="2800" dirty="0" smtClean="0"/>
              <a:t>Best Value Inspections</a:t>
            </a:r>
          </a:p>
          <a:p>
            <a:pPr marL="457200" indent="-457200">
              <a:buFont typeface="Arial" panose="020B0604020202020204" pitchFamily="34" charset="0"/>
              <a:buChar char="•"/>
            </a:pPr>
            <a:r>
              <a:rPr lang="en-GB" sz="2800" dirty="0" smtClean="0"/>
              <a:t>Comprehensive Performance Assessment</a:t>
            </a:r>
            <a:endParaRPr lang="en-GB" sz="2800" dirty="0"/>
          </a:p>
        </p:txBody>
      </p:sp>
      <p:pic>
        <p:nvPicPr>
          <p:cNvPr id="7" name="Picture 6"/>
          <p:cNvPicPr>
            <a:picLocks noChangeAspect="1"/>
          </p:cNvPicPr>
          <p:nvPr/>
        </p:nvPicPr>
        <p:blipFill>
          <a:blip r:embed="rId11"/>
          <a:stretch>
            <a:fillRect/>
          </a:stretch>
        </p:blipFill>
        <p:spPr>
          <a:xfrm>
            <a:off x="6603146" y="1397596"/>
            <a:ext cx="4146280" cy="4694157"/>
          </a:xfrm>
          <a:prstGeom prst="rect">
            <a:avLst/>
          </a:prstGeom>
        </p:spPr>
      </p:pic>
    </p:spTree>
    <p:extLst>
      <p:ext uri="{BB962C8B-B14F-4D97-AF65-F5344CB8AC3E}">
        <p14:creationId xmlns:p14="http://schemas.microsoft.com/office/powerpoint/2010/main" val="377063186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14" name="Rectangle 13"/>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p:cNvSpPr/>
          <p:nvPr/>
        </p:nvSpPr>
        <p:spPr>
          <a:xfrm>
            <a:off x="0" y="6195527"/>
            <a:ext cx="12192000" cy="102636"/>
          </a:xfrm>
          <a:prstGeom prst="rect">
            <a:avLst/>
          </a:prstGeom>
          <a:solidFill>
            <a:srgbClr val="A2DA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8" name="TextBox 17">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2" name="Picture 11">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3" name="Picture 12">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9" name="Picture 18">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2" name="TextBox 1"/>
          <p:cNvSpPr txBox="1"/>
          <p:nvPr/>
        </p:nvSpPr>
        <p:spPr>
          <a:xfrm>
            <a:off x="1736332" y="617346"/>
            <a:ext cx="5684746" cy="584775"/>
          </a:xfrm>
          <a:prstGeom prst="rect">
            <a:avLst/>
          </a:prstGeom>
          <a:noFill/>
        </p:spPr>
        <p:txBody>
          <a:bodyPr wrap="square" rtlCol="0">
            <a:spAutoFit/>
          </a:bodyPr>
          <a:lstStyle/>
          <a:p>
            <a:r>
              <a:rPr lang="en-GB" sz="3200" b="1" dirty="0" smtClean="0"/>
              <a:t>Planning &amp; Performance Cycle</a:t>
            </a:r>
            <a:endParaRPr lang="en-GB" sz="3200" b="1" dirty="0"/>
          </a:p>
        </p:txBody>
      </p:sp>
      <p:pic>
        <p:nvPicPr>
          <p:cNvPr id="4" name="Picture 3"/>
          <p:cNvPicPr>
            <a:picLocks noChangeAspect="1"/>
          </p:cNvPicPr>
          <p:nvPr/>
        </p:nvPicPr>
        <p:blipFill>
          <a:blip r:embed="rId11"/>
          <a:stretch>
            <a:fillRect/>
          </a:stretch>
        </p:blipFill>
        <p:spPr>
          <a:xfrm>
            <a:off x="6626851" y="1632339"/>
            <a:ext cx="4431398" cy="4592024"/>
          </a:xfrm>
          <a:prstGeom prst="rect">
            <a:avLst/>
          </a:prstGeom>
        </p:spPr>
      </p:pic>
      <p:pic>
        <p:nvPicPr>
          <p:cNvPr id="16" name="Picture 15"/>
          <p:cNvPicPr>
            <a:picLocks noChangeAspect="1"/>
          </p:cNvPicPr>
          <p:nvPr/>
        </p:nvPicPr>
        <p:blipFill>
          <a:blip r:embed="rId12"/>
          <a:stretch>
            <a:fillRect/>
          </a:stretch>
        </p:blipFill>
        <p:spPr>
          <a:xfrm>
            <a:off x="270873" y="1582045"/>
            <a:ext cx="5600538" cy="2533087"/>
          </a:xfrm>
          <a:prstGeom prst="rect">
            <a:avLst/>
          </a:prstGeom>
        </p:spPr>
      </p:pic>
      <p:cxnSp>
        <p:nvCxnSpPr>
          <p:cNvPr id="8" name="Straight Arrow Connector 7"/>
          <p:cNvCxnSpPr/>
          <p:nvPr/>
        </p:nvCxnSpPr>
        <p:spPr>
          <a:xfrm>
            <a:off x="6096000" y="1927768"/>
            <a:ext cx="1414913" cy="0"/>
          </a:xfrm>
          <a:prstGeom prst="straightConnector1">
            <a:avLst/>
          </a:prstGeom>
          <a:ln w="85725">
            <a:solidFill>
              <a:srgbClr val="7030A0"/>
            </a:solidFill>
            <a:tailEnd type="triangle"/>
          </a:ln>
        </p:spPr>
        <p:style>
          <a:lnRef idx="1">
            <a:schemeClr val="dk1"/>
          </a:lnRef>
          <a:fillRef idx="0">
            <a:schemeClr val="dk1"/>
          </a:fillRef>
          <a:effectRef idx="0">
            <a:schemeClr val="dk1"/>
          </a:effectRef>
          <a:fontRef idx="minor">
            <a:schemeClr val="tx1"/>
          </a:fontRef>
        </p:style>
      </p:cxnSp>
    </p:spTree>
    <p:extLst>
      <p:ext uri="{BB962C8B-B14F-4D97-AF65-F5344CB8AC3E}">
        <p14:creationId xmlns:p14="http://schemas.microsoft.com/office/powerpoint/2010/main" val="175080034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14" name="Rectangle 13"/>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p:cNvSpPr/>
          <p:nvPr/>
        </p:nvSpPr>
        <p:spPr>
          <a:xfrm>
            <a:off x="0" y="6195527"/>
            <a:ext cx="12192000" cy="102636"/>
          </a:xfrm>
          <a:prstGeom prst="rect">
            <a:avLst/>
          </a:prstGeom>
          <a:solidFill>
            <a:srgbClr val="A2DA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8" name="TextBox 17">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2" name="Picture 11">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3" name="Picture 12">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9" name="Picture 18">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2" name="TextBox 1"/>
          <p:cNvSpPr txBox="1"/>
          <p:nvPr/>
        </p:nvSpPr>
        <p:spPr>
          <a:xfrm>
            <a:off x="1736332" y="617346"/>
            <a:ext cx="5684746" cy="584775"/>
          </a:xfrm>
          <a:prstGeom prst="rect">
            <a:avLst/>
          </a:prstGeom>
          <a:noFill/>
        </p:spPr>
        <p:txBody>
          <a:bodyPr wrap="square" rtlCol="0">
            <a:spAutoFit/>
          </a:bodyPr>
          <a:lstStyle/>
          <a:p>
            <a:r>
              <a:rPr lang="en-GB" sz="3200" b="1" dirty="0" smtClean="0"/>
              <a:t>Analysis</a:t>
            </a:r>
            <a:endParaRPr lang="en-GB" sz="3200" b="1" dirty="0"/>
          </a:p>
        </p:txBody>
      </p:sp>
      <p:sp>
        <p:nvSpPr>
          <p:cNvPr id="5" name="TextBox 4"/>
          <p:cNvSpPr txBox="1"/>
          <p:nvPr/>
        </p:nvSpPr>
        <p:spPr>
          <a:xfrm>
            <a:off x="1863047" y="1643992"/>
            <a:ext cx="8465906" cy="4339650"/>
          </a:xfrm>
          <a:prstGeom prst="rect">
            <a:avLst/>
          </a:prstGeom>
          <a:noFill/>
        </p:spPr>
        <p:txBody>
          <a:bodyPr wrap="square" rtlCol="0">
            <a:spAutoFit/>
          </a:bodyPr>
          <a:lstStyle/>
          <a:p>
            <a:r>
              <a:rPr lang="en-GB" sz="2400" b="1" dirty="0" smtClean="0"/>
              <a:t>State of the Borough</a:t>
            </a:r>
          </a:p>
          <a:p>
            <a:pPr marL="457200" indent="-457200">
              <a:buFont typeface="Arial" panose="020B0604020202020204" pitchFamily="34" charset="0"/>
              <a:buChar char="•"/>
            </a:pPr>
            <a:r>
              <a:rPr lang="en-GB" sz="2800" dirty="0" smtClean="0"/>
              <a:t>Multiple deprivation indices</a:t>
            </a:r>
          </a:p>
          <a:p>
            <a:pPr marL="457200" indent="-457200">
              <a:buFont typeface="Arial" panose="020B0604020202020204" pitchFamily="34" charset="0"/>
              <a:buChar char="•"/>
            </a:pPr>
            <a:r>
              <a:rPr lang="en-GB" sz="2800" dirty="0" smtClean="0"/>
              <a:t>Performance information e.g. education attainment, social care etc.</a:t>
            </a:r>
          </a:p>
          <a:p>
            <a:pPr marL="457200" indent="-457200">
              <a:buFont typeface="Arial" panose="020B0604020202020204" pitchFamily="34" charset="0"/>
              <a:buChar char="•"/>
            </a:pPr>
            <a:r>
              <a:rPr lang="en-GB" sz="2800" dirty="0" smtClean="0"/>
              <a:t>Complaints</a:t>
            </a:r>
          </a:p>
          <a:p>
            <a:pPr marL="457200" indent="-457200">
              <a:buFont typeface="Arial" panose="020B0604020202020204" pitchFamily="34" charset="0"/>
              <a:buChar char="•"/>
            </a:pPr>
            <a:r>
              <a:rPr lang="en-GB" sz="2800" dirty="0" smtClean="0"/>
              <a:t>Green papers, white papers and acts of parliament</a:t>
            </a:r>
          </a:p>
          <a:p>
            <a:pPr marL="457200" indent="-457200">
              <a:buFont typeface="Arial" panose="020B0604020202020204" pitchFamily="34" charset="0"/>
              <a:buChar char="•"/>
            </a:pPr>
            <a:r>
              <a:rPr lang="en-GB" sz="2800" dirty="0" smtClean="0"/>
              <a:t>Audits and inspections</a:t>
            </a:r>
          </a:p>
          <a:p>
            <a:pPr marL="457200" indent="-457200">
              <a:buFont typeface="Arial" panose="020B0604020202020204" pitchFamily="34" charset="0"/>
              <a:buChar char="•"/>
            </a:pPr>
            <a:r>
              <a:rPr lang="en-GB" sz="2800" dirty="0" smtClean="0"/>
              <a:t>Engagement feedback</a:t>
            </a:r>
          </a:p>
          <a:p>
            <a:pPr marL="457200" indent="-457200">
              <a:buFont typeface="Arial" panose="020B0604020202020204" pitchFamily="34" charset="0"/>
              <a:buChar char="•"/>
            </a:pPr>
            <a:r>
              <a:rPr lang="en-GB" sz="2800" dirty="0" smtClean="0"/>
              <a:t>Equalities and Diversity Forum feedback</a:t>
            </a:r>
          </a:p>
          <a:p>
            <a:endParaRPr lang="en-GB" dirty="0"/>
          </a:p>
        </p:txBody>
      </p:sp>
    </p:spTree>
    <p:extLst>
      <p:ext uri="{BB962C8B-B14F-4D97-AF65-F5344CB8AC3E}">
        <p14:creationId xmlns:p14="http://schemas.microsoft.com/office/powerpoint/2010/main" val="300331944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14" name="Rectangle 13"/>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p:cNvSpPr/>
          <p:nvPr/>
        </p:nvSpPr>
        <p:spPr>
          <a:xfrm>
            <a:off x="0" y="6195527"/>
            <a:ext cx="12192000" cy="102636"/>
          </a:xfrm>
          <a:prstGeom prst="rect">
            <a:avLst/>
          </a:prstGeom>
          <a:solidFill>
            <a:srgbClr val="A2DA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8" name="TextBox 17">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2" name="Picture 11">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3" name="Picture 12">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9" name="Picture 18">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2" name="TextBox 1"/>
          <p:cNvSpPr txBox="1"/>
          <p:nvPr/>
        </p:nvSpPr>
        <p:spPr>
          <a:xfrm>
            <a:off x="1736332" y="617346"/>
            <a:ext cx="5684746" cy="584775"/>
          </a:xfrm>
          <a:prstGeom prst="rect">
            <a:avLst/>
          </a:prstGeom>
          <a:noFill/>
        </p:spPr>
        <p:txBody>
          <a:bodyPr wrap="square" rtlCol="0">
            <a:spAutoFit/>
          </a:bodyPr>
          <a:lstStyle/>
          <a:p>
            <a:r>
              <a:rPr lang="en-GB" sz="3200" b="1" dirty="0" smtClean="0"/>
              <a:t>Analysis</a:t>
            </a:r>
            <a:endParaRPr lang="en-GB" sz="3200" b="1" dirty="0"/>
          </a:p>
        </p:txBody>
      </p:sp>
      <p:pic>
        <p:nvPicPr>
          <p:cNvPr id="8" name="Picture 7"/>
          <p:cNvPicPr>
            <a:picLocks noChangeAspect="1"/>
          </p:cNvPicPr>
          <p:nvPr/>
        </p:nvPicPr>
        <p:blipFill>
          <a:blip r:embed="rId11"/>
          <a:stretch>
            <a:fillRect/>
          </a:stretch>
        </p:blipFill>
        <p:spPr>
          <a:xfrm>
            <a:off x="3784026" y="1916734"/>
            <a:ext cx="3637052" cy="3788596"/>
          </a:xfrm>
          <a:prstGeom prst="rect">
            <a:avLst/>
          </a:prstGeom>
        </p:spPr>
      </p:pic>
      <p:pic>
        <p:nvPicPr>
          <p:cNvPr id="11" name="Picture 10"/>
          <p:cNvPicPr>
            <a:picLocks noChangeAspect="1"/>
          </p:cNvPicPr>
          <p:nvPr/>
        </p:nvPicPr>
        <p:blipFill>
          <a:blip r:embed="rId12"/>
          <a:stretch>
            <a:fillRect/>
          </a:stretch>
        </p:blipFill>
        <p:spPr>
          <a:xfrm>
            <a:off x="7665885" y="1536099"/>
            <a:ext cx="3709934" cy="2473289"/>
          </a:xfrm>
          <a:prstGeom prst="rect">
            <a:avLst/>
          </a:prstGeom>
        </p:spPr>
      </p:pic>
      <p:pic>
        <p:nvPicPr>
          <p:cNvPr id="16" name="Picture 15"/>
          <p:cNvPicPr>
            <a:picLocks noChangeAspect="1"/>
          </p:cNvPicPr>
          <p:nvPr/>
        </p:nvPicPr>
        <p:blipFill>
          <a:blip r:embed="rId13"/>
          <a:stretch>
            <a:fillRect/>
          </a:stretch>
        </p:blipFill>
        <p:spPr>
          <a:xfrm>
            <a:off x="8114273" y="4254487"/>
            <a:ext cx="3120989" cy="1751441"/>
          </a:xfrm>
          <a:prstGeom prst="rect">
            <a:avLst/>
          </a:prstGeom>
        </p:spPr>
      </p:pic>
      <p:pic>
        <p:nvPicPr>
          <p:cNvPr id="17" name="Picture 16"/>
          <p:cNvPicPr>
            <a:picLocks noChangeAspect="1"/>
          </p:cNvPicPr>
          <p:nvPr/>
        </p:nvPicPr>
        <p:blipFill>
          <a:blip r:embed="rId14"/>
          <a:stretch>
            <a:fillRect/>
          </a:stretch>
        </p:blipFill>
        <p:spPr>
          <a:xfrm>
            <a:off x="913147" y="1616861"/>
            <a:ext cx="3011315" cy="2002647"/>
          </a:xfrm>
          <a:prstGeom prst="rect">
            <a:avLst/>
          </a:prstGeom>
        </p:spPr>
      </p:pic>
      <p:pic>
        <p:nvPicPr>
          <p:cNvPr id="22" name="Picture 21"/>
          <p:cNvPicPr>
            <a:picLocks noChangeAspect="1"/>
          </p:cNvPicPr>
          <p:nvPr/>
        </p:nvPicPr>
        <p:blipFill>
          <a:blip r:embed="rId15"/>
          <a:stretch>
            <a:fillRect/>
          </a:stretch>
        </p:blipFill>
        <p:spPr>
          <a:xfrm>
            <a:off x="690680" y="4146181"/>
            <a:ext cx="2632013" cy="1755552"/>
          </a:xfrm>
          <a:prstGeom prst="rect">
            <a:avLst/>
          </a:prstGeom>
        </p:spPr>
      </p:pic>
      <p:pic>
        <p:nvPicPr>
          <p:cNvPr id="23" name="Picture 22"/>
          <p:cNvPicPr>
            <a:picLocks noChangeAspect="1"/>
          </p:cNvPicPr>
          <p:nvPr/>
        </p:nvPicPr>
        <p:blipFill>
          <a:blip r:embed="rId16"/>
          <a:stretch>
            <a:fillRect/>
          </a:stretch>
        </p:blipFill>
        <p:spPr>
          <a:xfrm>
            <a:off x="5252859" y="309505"/>
            <a:ext cx="2140821" cy="1231536"/>
          </a:xfrm>
          <a:prstGeom prst="rect">
            <a:avLst/>
          </a:prstGeom>
        </p:spPr>
      </p:pic>
      <p:cxnSp>
        <p:nvCxnSpPr>
          <p:cNvPr id="25" name="Straight Arrow Connector 24"/>
          <p:cNvCxnSpPr/>
          <p:nvPr/>
        </p:nvCxnSpPr>
        <p:spPr>
          <a:xfrm flipV="1">
            <a:off x="3246634" y="4037744"/>
            <a:ext cx="2311685" cy="883577"/>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26" name="Straight Arrow Connector 25"/>
          <p:cNvCxnSpPr/>
          <p:nvPr/>
        </p:nvCxnSpPr>
        <p:spPr>
          <a:xfrm>
            <a:off x="4130211" y="3253735"/>
            <a:ext cx="1150706" cy="636408"/>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1" name="Straight Arrow Connector 30"/>
          <p:cNvCxnSpPr/>
          <p:nvPr/>
        </p:nvCxnSpPr>
        <p:spPr>
          <a:xfrm flipH="1">
            <a:off x="5717409" y="1730640"/>
            <a:ext cx="794600" cy="1778585"/>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6" name="Straight Arrow Connector 35"/>
          <p:cNvCxnSpPr/>
          <p:nvPr/>
        </p:nvCxnSpPr>
        <p:spPr>
          <a:xfrm flipH="1">
            <a:off x="5640193" y="2928097"/>
            <a:ext cx="1960523" cy="1161146"/>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cxnSp>
        <p:nvCxnSpPr>
          <p:cNvPr id="38" name="Straight Arrow Connector 37"/>
          <p:cNvCxnSpPr/>
          <p:nvPr/>
        </p:nvCxnSpPr>
        <p:spPr>
          <a:xfrm flipH="1" flipV="1">
            <a:off x="6251514" y="5130208"/>
            <a:ext cx="1706956" cy="233241"/>
          </a:xfrm>
          <a:prstGeom prst="straightConnector1">
            <a:avLst/>
          </a:prstGeom>
          <a:ln w="38100">
            <a:solidFill>
              <a:schemeClr val="tx1"/>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4716810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14" name="Rectangle 13"/>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p:cNvSpPr/>
          <p:nvPr/>
        </p:nvSpPr>
        <p:spPr>
          <a:xfrm>
            <a:off x="0" y="6195527"/>
            <a:ext cx="12192000" cy="102636"/>
          </a:xfrm>
          <a:prstGeom prst="rect">
            <a:avLst/>
          </a:prstGeom>
          <a:solidFill>
            <a:srgbClr val="A2DA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8" name="TextBox 17">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2" name="Picture 11">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3" name="Picture 12">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9" name="Picture 18">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2" name="TextBox 1"/>
          <p:cNvSpPr txBox="1"/>
          <p:nvPr/>
        </p:nvSpPr>
        <p:spPr>
          <a:xfrm>
            <a:off x="1736332" y="617346"/>
            <a:ext cx="5684746" cy="584775"/>
          </a:xfrm>
          <a:prstGeom prst="rect">
            <a:avLst/>
          </a:prstGeom>
          <a:noFill/>
        </p:spPr>
        <p:txBody>
          <a:bodyPr wrap="square" rtlCol="0">
            <a:spAutoFit/>
          </a:bodyPr>
          <a:lstStyle/>
          <a:p>
            <a:r>
              <a:rPr lang="en-GB" sz="3200" b="1" dirty="0" smtClean="0"/>
              <a:t>Analysis (and “place shaping”)</a:t>
            </a:r>
            <a:endParaRPr lang="en-GB" sz="3200" b="1" dirty="0"/>
          </a:p>
        </p:txBody>
      </p:sp>
      <p:pic>
        <p:nvPicPr>
          <p:cNvPr id="9" name="Picture 8"/>
          <p:cNvPicPr>
            <a:picLocks noChangeAspect="1"/>
          </p:cNvPicPr>
          <p:nvPr/>
        </p:nvPicPr>
        <p:blipFill>
          <a:blip r:embed="rId11"/>
          <a:stretch>
            <a:fillRect/>
          </a:stretch>
        </p:blipFill>
        <p:spPr>
          <a:xfrm>
            <a:off x="1726498" y="1584694"/>
            <a:ext cx="3896530" cy="3472266"/>
          </a:xfrm>
          <a:prstGeom prst="rect">
            <a:avLst/>
          </a:prstGeom>
        </p:spPr>
      </p:pic>
      <p:pic>
        <p:nvPicPr>
          <p:cNvPr id="10" name="Picture 9"/>
          <p:cNvPicPr>
            <a:picLocks noChangeAspect="1"/>
          </p:cNvPicPr>
          <p:nvPr/>
        </p:nvPicPr>
        <p:blipFill>
          <a:blip r:embed="rId12"/>
          <a:stretch>
            <a:fillRect/>
          </a:stretch>
        </p:blipFill>
        <p:spPr>
          <a:xfrm>
            <a:off x="1726498" y="5204561"/>
            <a:ext cx="2647950" cy="866775"/>
          </a:xfrm>
          <a:prstGeom prst="rect">
            <a:avLst/>
          </a:prstGeom>
        </p:spPr>
      </p:pic>
      <p:pic>
        <p:nvPicPr>
          <p:cNvPr id="4" name="Picture 3"/>
          <p:cNvPicPr>
            <a:picLocks noChangeAspect="1"/>
          </p:cNvPicPr>
          <p:nvPr/>
        </p:nvPicPr>
        <p:blipFill>
          <a:blip r:embed="rId13"/>
          <a:stretch>
            <a:fillRect/>
          </a:stretch>
        </p:blipFill>
        <p:spPr>
          <a:xfrm>
            <a:off x="6021823" y="1439251"/>
            <a:ext cx="3037254" cy="4049673"/>
          </a:xfrm>
          <a:prstGeom prst="rect">
            <a:avLst/>
          </a:prstGeom>
        </p:spPr>
      </p:pic>
    </p:spTree>
    <p:extLst>
      <p:ext uri="{BB962C8B-B14F-4D97-AF65-F5344CB8AC3E}">
        <p14:creationId xmlns:p14="http://schemas.microsoft.com/office/powerpoint/2010/main" val="4070621819"/>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14" name="Rectangle 13"/>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p:cNvSpPr/>
          <p:nvPr/>
        </p:nvSpPr>
        <p:spPr>
          <a:xfrm>
            <a:off x="0" y="6195527"/>
            <a:ext cx="12192000" cy="102636"/>
          </a:xfrm>
          <a:prstGeom prst="rect">
            <a:avLst/>
          </a:prstGeom>
          <a:solidFill>
            <a:srgbClr val="A2DA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8" name="TextBox 17">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2" name="Picture 11">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3" name="Picture 12">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9" name="Picture 18">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2" name="TextBox 1"/>
          <p:cNvSpPr txBox="1"/>
          <p:nvPr/>
        </p:nvSpPr>
        <p:spPr>
          <a:xfrm>
            <a:off x="1420428" y="469745"/>
            <a:ext cx="7476992" cy="584775"/>
          </a:xfrm>
          <a:prstGeom prst="rect">
            <a:avLst/>
          </a:prstGeom>
          <a:noFill/>
        </p:spPr>
        <p:txBody>
          <a:bodyPr wrap="square" rtlCol="0">
            <a:spAutoFit/>
          </a:bodyPr>
          <a:lstStyle/>
          <a:p>
            <a:r>
              <a:rPr lang="en-GB" sz="3200" b="1" dirty="0" smtClean="0"/>
              <a:t>Analysis (my place)</a:t>
            </a:r>
            <a:endParaRPr lang="en-GB" sz="3200" b="1" dirty="0"/>
          </a:p>
        </p:txBody>
      </p:sp>
      <p:pic>
        <p:nvPicPr>
          <p:cNvPr id="5" name="Picture 4"/>
          <p:cNvPicPr>
            <a:picLocks noChangeAspect="1"/>
          </p:cNvPicPr>
          <p:nvPr/>
        </p:nvPicPr>
        <p:blipFill>
          <a:blip r:embed="rId11"/>
          <a:stretch>
            <a:fillRect/>
          </a:stretch>
        </p:blipFill>
        <p:spPr>
          <a:xfrm>
            <a:off x="1420428" y="1306997"/>
            <a:ext cx="7401639" cy="4185300"/>
          </a:xfrm>
          <a:prstGeom prst="rect">
            <a:avLst/>
          </a:prstGeom>
        </p:spPr>
      </p:pic>
      <p:sp>
        <p:nvSpPr>
          <p:cNvPr id="11" name="Rectangle 10"/>
          <p:cNvSpPr/>
          <p:nvPr/>
        </p:nvSpPr>
        <p:spPr>
          <a:xfrm>
            <a:off x="9254338" y="3451528"/>
            <a:ext cx="2373727" cy="369332"/>
          </a:xfrm>
          <a:prstGeom prst="rect">
            <a:avLst/>
          </a:prstGeom>
        </p:spPr>
        <p:txBody>
          <a:bodyPr wrap="none">
            <a:spAutoFit/>
          </a:bodyPr>
          <a:lstStyle/>
          <a:p>
            <a:r>
              <a:rPr lang="en-GB" b="1" dirty="0"/>
              <a:t>http:\\wimd.gov.wales</a:t>
            </a:r>
          </a:p>
        </p:txBody>
      </p:sp>
    </p:spTree>
    <p:extLst>
      <p:ext uri="{BB962C8B-B14F-4D97-AF65-F5344CB8AC3E}">
        <p14:creationId xmlns:p14="http://schemas.microsoft.com/office/powerpoint/2010/main" val="293848855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14" name="Rectangle 13"/>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p:cNvSpPr/>
          <p:nvPr/>
        </p:nvSpPr>
        <p:spPr>
          <a:xfrm>
            <a:off x="0" y="6195527"/>
            <a:ext cx="12192000" cy="102636"/>
          </a:xfrm>
          <a:prstGeom prst="rect">
            <a:avLst/>
          </a:prstGeom>
          <a:solidFill>
            <a:srgbClr val="A2DA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8" name="TextBox 17">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2" name="Picture 11">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3" name="Picture 12">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9" name="Picture 18">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2" name="TextBox 1"/>
          <p:cNvSpPr txBox="1"/>
          <p:nvPr/>
        </p:nvSpPr>
        <p:spPr>
          <a:xfrm>
            <a:off x="1420428" y="469745"/>
            <a:ext cx="7476992" cy="584775"/>
          </a:xfrm>
          <a:prstGeom prst="rect">
            <a:avLst/>
          </a:prstGeom>
          <a:noFill/>
        </p:spPr>
        <p:txBody>
          <a:bodyPr wrap="square" rtlCol="0">
            <a:spAutoFit/>
          </a:bodyPr>
          <a:lstStyle/>
          <a:p>
            <a:r>
              <a:rPr lang="en-GB" sz="3200" b="1" dirty="0" smtClean="0"/>
              <a:t>Analysis: PESTLE</a:t>
            </a:r>
            <a:endParaRPr lang="en-GB" sz="3200" b="1" dirty="0"/>
          </a:p>
        </p:txBody>
      </p:sp>
      <p:graphicFrame>
        <p:nvGraphicFramePr>
          <p:cNvPr id="7" name="Table 6"/>
          <p:cNvGraphicFramePr>
            <a:graphicFrameLocks noGrp="1"/>
          </p:cNvGraphicFramePr>
          <p:nvPr>
            <p:extLst>
              <p:ext uri="{D42A27DB-BD31-4B8C-83A1-F6EECF244321}">
                <p14:modId xmlns:p14="http://schemas.microsoft.com/office/powerpoint/2010/main" val="1277256288"/>
              </p:ext>
            </p:extLst>
          </p:nvPr>
        </p:nvGraphicFramePr>
        <p:xfrm>
          <a:off x="1556040" y="1140399"/>
          <a:ext cx="9082168" cy="4989232"/>
        </p:xfrm>
        <a:graphic>
          <a:graphicData uri="http://schemas.openxmlformats.org/drawingml/2006/table">
            <a:tbl>
              <a:tblPr firstRow="1" bandRow="1">
                <a:tableStyleId>{5C22544A-7EE6-4342-B048-85BDC9FD1C3A}</a:tableStyleId>
              </a:tblPr>
              <a:tblGrid>
                <a:gridCol w="2410647"/>
                <a:gridCol w="6671521"/>
              </a:tblGrid>
              <a:tr h="620096">
                <a:tc>
                  <a:txBody>
                    <a:bodyPr/>
                    <a:lstStyle/>
                    <a:p>
                      <a:r>
                        <a:rPr lang="en-GB" dirty="0" smtClean="0">
                          <a:solidFill>
                            <a:schemeClr val="tx1"/>
                          </a:solidFill>
                        </a:rPr>
                        <a:t>Category</a:t>
                      </a:r>
                      <a:endParaRPr lang="en-GB" dirty="0">
                        <a:solidFill>
                          <a:schemeClr val="tx1"/>
                        </a:solidFill>
                      </a:endParaRPr>
                    </a:p>
                  </a:txBody>
                  <a:tcPr>
                    <a:solidFill>
                      <a:srgbClr val="BEE395"/>
                    </a:solidFill>
                  </a:tcPr>
                </a:tc>
                <a:tc>
                  <a:txBody>
                    <a:bodyPr/>
                    <a:lstStyle/>
                    <a:p>
                      <a:r>
                        <a:rPr lang="en-GB" dirty="0" smtClean="0">
                          <a:solidFill>
                            <a:schemeClr val="tx1"/>
                          </a:solidFill>
                        </a:rPr>
                        <a:t>Welsh</a:t>
                      </a:r>
                      <a:r>
                        <a:rPr lang="en-GB" baseline="0" dirty="0" smtClean="0">
                          <a:solidFill>
                            <a:schemeClr val="tx1"/>
                          </a:solidFill>
                        </a:rPr>
                        <a:t> Ambulance Service NHS Trust</a:t>
                      </a:r>
                      <a:endParaRPr lang="en-GB" dirty="0">
                        <a:solidFill>
                          <a:schemeClr val="tx1"/>
                        </a:solidFill>
                      </a:endParaRPr>
                    </a:p>
                  </a:txBody>
                  <a:tcPr>
                    <a:solidFill>
                      <a:srgbClr val="BEE395"/>
                    </a:solidFill>
                  </a:tcPr>
                </a:tc>
              </a:tr>
              <a:tr h="620096">
                <a:tc>
                  <a:txBody>
                    <a:bodyPr/>
                    <a:lstStyle/>
                    <a:p>
                      <a:r>
                        <a:rPr lang="en-GB" dirty="0" smtClean="0"/>
                        <a:t>Political</a:t>
                      </a:r>
                      <a:endParaRPr lang="en-GB" dirty="0"/>
                    </a:p>
                  </a:txBody>
                  <a:tcPr>
                    <a:solidFill>
                      <a:srgbClr val="CCFFCC"/>
                    </a:solidFill>
                  </a:tcPr>
                </a:tc>
                <a:tc>
                  <a:txBody>
                    <a:bodyPr/>
                    <a:lstStyle/>
                    <a:p>
                      <a:r>
                        <a:rPr lang="en-GB" dirty="0" smtClean="0"/>
                        <a:t>High</a:t>
                      </a:r>
                      <a:r>
                        <a:rPr lang="en-GB" baseline="0" dirty="0" smtClean="0"/>
                        <a:t> political interest (devolved government)</a:t>
                      </a:r>
                      <a:endParaRPr lang="en-GB" dirty="0"/>
                    </a:p>
                  </a:txBody>
                  <a:tcPr>
                    <a:solidFill>
                      <a:srgbClr val="CCFFCC"/>
                    </a:solidFill>
                  </a:tcPr>
                </a:tc>
              </a:tr>
              <a:tr h="620096">
                <a:tc>
                  <a:txBody>
                    <a:bodyPr/>
                    <a:lstStyle/>
                    <a:p>
                      <a:r>
                        <a:rPr lang="en-GB" dirty="0" smtClean="0"/>
                        <a:t>Economic</a:t>
                      </a:r>
                      <a:endParaRPr lang="en-GB" dirty="0"/>
                    </a:p>
                  </a:txBody>
                  <a:tcPr>
                    <a:solidFill>
                      <a:srgbClr val="CCFFCC"/>
                    </a:solidFill>
                  </a:tcPr>
                </a:tc>
                <a:tc>
                  <a:txBody>
                    <a:bodyPr/>
                    <a:lstStyle/>
                    <a:p>
                      <a:r>
                        <a:rPr lang="en-GB" dirty="0" smtClean="0"/>
                        <a:t>Money</a:t>
                      </a:r>
                      <a:r>
                        <a:rPr lang="en-GB" baseline="0" dirty="0" smtClean="0"/>
                        <a:t> available now due to CoVID-19</a:t>
                      </a:r>
                    </a:p>
                    <a:p>
                      <a:r>
                        <a:rPr lang="en-GB" baseline="0" dirty="0" smtClean="0"/>
                        <a:t>Future austerity?</a:t>
                      </a:r>
                      <a:endParaRPr lang="en-GB" dirty="0"/>
                    </a:p>
                  </a:txBody>
                  <a:tcPr>
                    <a:solidFill>
                      <a:srgbClr val="CCFFCC"/>
                    </a:solidFill>
                  </a:tcPr>
                </a:tc>
              </a:tr>
              <a:tr h="620096">
                <a:tc>
                  <a:txBody>
                    <a:bodyPr/>
                    <a:lstStyle/>
                    <a:p>
                      <a:r>
                        <a:rPr lang="en-GB" dirty="0" smtClean="0"/>
                        <a:t>Social</a:t>
                      </a:r>
                      <a:endParaRPr lang="en-GB" dirty="0"/>
                    </a:p>
                  </a:txBody>
                  <a:tcPr>
                    <a:solidFill>
                      <a:srgbClr val="CCFFCC"/>
                    </a:solidFill>
                  </a:tcPr>
                </a:tc>
                <a:tc>
                  <a:txBody>
                    <a:bodyPr/>
                    <a:lstStyle/>
                    <a:p>
                      <a:r>
                        <a:rPr lang="en-GB" dirty="0" smtClean="0"/>
                        <a:t>Wales</a:t>
                      </a:r>
                      <a:r>
                        <a:rPr lang="en-GB" baseline="0" dirty="0" smtClean="0"/>
                        <a:t> most deprived part of UK</a:t>
                      </a:r>
                    </a:p>
                    <a:p>
                      <a:r>
                        <a:rPr lang="en-GB" baseline="0" dirty="0" smtClean="0"/>
                        <a:t>High patient demand caused by population ill health and behaviours</a:t>
                      </a:r>
                    </a:p>
                    <a:p>
                      <a:r>
                        <a:rPr lang="en-GB" baseline="0" dirty="0" smtClean="0"/>
                        <a:t>Lack of social care (handover delays)</a:t>
                      </a:r>
                      <a:endParaRPr lang="en-GB" dirty="0"/>
                    </a:p>
                  </a:txBody>
                  <a:tcPr>
                    <a:solidFill>
                      <a:srgbClr val="CCFFCC"/>
                    </a:solidFill>
                  </a:tcPr>
                </a:tc>
              </a:tr>
              <a:tr h="620096">
                <a:tc>
                  <a:txBody>
                    <a:bodyPr/>
                    <a:lstStyle/>
                    <a:p>
                      <a:r>
                        <a:rPr lang="en-GB" dirty="0" smtClean="0"/>
                        <a:t>Technological</a:t>
                      </a:r>
                      <a:endParaRPr lang="en-GB" dirty="0"/>
                    </a:p>
                  </a:txBody>
                  <a:tcPr>
                    <a:solidFill>
                      <a:srgbClr val="CCFFCC"/>
                    </a:solidFill>
                  </a:tcPr>
                </a:tc>
                <a:tc>
                  <a:txBody>
                    <a:bodyPr/>
                    <a:lstStyle/>
                    <a:p>
                      <a:r>
                        <a:rPr lang="en-GB" baseline="0" dirty="0" smtClean="0"/>
                        <a:t>Digital triage</a:t>
                      </a:r>
                    </a:p>
                    <a:p>
                      <a:r>
                        <a:rPr lang="en-GB" baseline="0" dirty="0" smtClean="0"/>
                        <a:t>Simulation modelling</a:t>
                      </a:r>
                      <a:endParaRPr lang="en-GB" dirty="0"/>
                    </a:p>
                  </a:txBody>
                  <a:tcPr>
                    <a:solidFill>
                      <a:srgbClr val="CCFFCC"/>
                    </a:solidFill>
                  </a:tcPr>
                </a:tc>
              </a:tr>
              <a:tr h="620096">
                <a:tc>
                  <a:txBody>
                    <a:bodyPr/>
                    <a:lstStyle/>
                    <a:p>
                      <a:r>
                        <a:rPr lang="en-GB" dirty="0" smtClean="0"/>
                        <a:t>Legal</a:t>
                      </a:r>
                      <a:endParaRPr lang="en-GB" dirty="0"/>
                    </a:p>
                  </a:txBody>
                  <a:tcPr>
                    <a:solidFill>
                      <a:srgbClr val="CCFFCC"/>
                    </a:solidFill>
                  </a:tcPr>
                </a:tc>
                <a:tc>
                  <a:txBody>
                    <a:bodyPr/>
                    <a:lstStyle/>
                    <a:p>
                      <a:r>
                        <a:rPr lang="en-GB" dirty="0" smtClean="0"/>
                        <a:t>Further</a:t>
                      </a:r>
                      <a:r>
                        <a:rPr lang="en-GB" baseline="0" dirty="0" smtClean="0"/>
                        <a:t> legislation on health, in particular, preventative</a:t>
                      </a:r>
                    </a:p>
                    <a:p>
                      <a:r>
                        <a:rPr lang="en-GB" baseline="0" dirty="0" smtClean="0"/>
                        <a:t>Well-Being of Future Generations Act</a:t>
                      </a:r>
                      <a:endParaRPr lang="en-GB" dirty="0"/>
                    </a:p>
                  </a:txBody>
                  <a:tcPr>
                    <a:solidFill>
                      <a:srgbClr val="CCFFCC"/>
                    </a:solidFill>
                  </a:tcPr>
                </a:tc>
              </a:tr>
              <a:tr h="620096">
                <a:tc>
                  <a:txBody>
                    <a:bodyPr/>
                    <a:lstStyle/>
                    <a:p>
                      <a:r>
                        <a:rPr lang="en-GB" dirty="0" smtClean="0"/>
                        <a:t>Environmental</a:t>
                      </a:r>
                      <a:endParaRPr lang="en-GB" dirty="0"/>
                    </a:p>
                  </a:txBody>
                  <a:tcPr>
                    <a:solidFill>
                      <a:srgbClr val="CCFFCC"/>
                    </a:solidFill>
                  </a:tcPr>
                </a:tc>
                <a:tc>
                  <a:txBody>
                    <a:bodyPr/>
                    <a:lstStyle/>
                    <a:p>
                      <a:r>
                        <a:rPr lang="en-GB" dirty="0" smtClean="0"/>
                        <a:t>750 vehicles</a:t>
                      </a:r>
                    </a:p>
                    <a:p>
                      <a:r>
                        <a:rPr lang="en-GB" dirty="0" smtClean="0"/>
                        <a:t>+100 buildings</a:t>
                      </a:r>
                    </a:p>
                    <a:p>
                      <a:r>
                        <a:rPr lang="en-GB" dirty="0" smtClean="0"/>
                        <a:t>Carbon</a:t>
                      </a:r>
                      <a:r>
                        <a:rPr lang="en-GB" baseline="0" dirty="0" smtClean="0"/>
                        <a:t> reduction targets</a:t>
                      </a:r>
                      <a:endParaRPr lang="en-GB" dirty="0"/>
                    </a:p>
                  </a:txBody>
                  <a:tcPr>
                    <a:solidFill>
                      <a:srgbClr val="CCFFCC"/>
                    </a:solidFill>
                  </a:tcPr>
                </a:tc>
              </a:tr>
            </a:tbl>
          </a:graphicData>
        </a:graphic>
      </p:graphicFrame>
    </p:spTree>
    <p:extLst>
      <p:ext uri="{BB962C8B-B14F-4D97-AF65-F5344CB8AC3E}">
        <p14:creationId xmlns:p14="http://schemas.microsoft.com/office/powerpoint/2010/main" val="183384083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14" name="Rectangle 13"/>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p:cNvSpPr/>
          <p:nvPr/>
        </p:nvSpPr>
        <p:spPr>
          <a:xfrm>
            <a:off x="0" y="6195527"/>
            <a:ext cx="12192000" cy="102636"/>
          </a:xfrm>
          <a:prstGeom prst="rect">
            <a:avLst/>
          </a:prstGeom>
          <a:solidFill>
            <a:srgbClr val="A2DA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8" name="TextBox 17">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2" name="Picture 11">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3" name="Picture 12">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9" name="Picture 18">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2" name="TextBox 1"/>
          <p:cNvSpPr txBox="1"/>
          <p:nvPr/>
        </p:nvSpPr>
        <p:spPr>
          <a:xfrm>
            <a:off x="1420428" y="469745"/>
            <a:ext cx="7476992" cy="584775"/>
          </a:xfrm>
          <a:prstGeom prst="rect">
            <a:avLst/>
          </a:prstGeom>
          <a:noFill/>
        </p:spPr>
        <p:txBody>
          <a:bodyPr wrap="square" rtlCol="0">
            <a:spAutoFit/>
          </a:bodyPr>
          <a:lstStyle/>
          <a:p>
            <a:r>
              <a:rPr lang="en-GB" sz="3200" b="1" dirty="0" smtClean="0"/>
              <a:t>Analysis: SWOT </a:t>
            </a:r>
            <a:endParaRPr lang="en-GB" sz="3200" b="1" dirty="0"/>
          </a:p>
        </p:txBody>
      </p:sp>
      <p:pic>
        <p:nvPicPr>
          <p:cNvPr id="4" name="Picture 3"/>
          <p:cNvPicPr>
            <a:picLocks noChangeAspect="1"/>
          </p:cNvPicPr>
          <p:nvPr/>
        </p:nvPicPr>
        <p:blipFill>
          <a:blip r:embed="rId11"/>
          <a:stretch>
            <a:fillRect/>
          </a:stretch>
        </p:blipFill>
        <p:spPr>
          <a:xfrm>
            <a:off x="2259023" y="1254690"/>
            <a:ext cx="7107555" cy="4940837"/>
          </a:xfrm>
          <a:prstGeom prst="rect">
            <a:avLst/>
          </a:prstGeom>
        </p:spPr>
      </p:pic>
    </p:spTree>
    <p:extLst>
      <p:ext uri="{BB962C8B-B14F-4D97-AF65-F5344CB8AC3E}">
        <p14:creationId xmlns:p14="http://schemas.microsoft.com/office/powerpoint/2010/main" val="189985574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14" name="Rectangle 13"/>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p:cNvSpPr/>
          <p:nvPr/>
        </p:nvSpPr>
        <p:spPr>
          <a:xfrm>
            <a:off x="0" y="6195527"/>
            <a:ext cx="12192000" cy="102636"/>
          </a:xfrm>
          <a:prstGeom prst="rect">
            <a:avLst/>
          </a:prstGeom>
          <a:solidFill>
            <a:srgbClr val="A2DA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8" name="TextBox 17">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2" name="Picture 11">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3" name="Picture 12">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9" name="Picture 18">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2" name="TextBox 1"/>
          <p:cNvSpPr txBox="1"/>
          <p:nvPr/>
        </p:nvSpPr>
        <p:spPr>
          <a:xfrm>
            <a:off x="1420428" y="493048"/>
            <a:ext cx="7476992" cy="584775"/>
          </a:xfrm>
          <a:prstGeom prst="rect">
            <a:avLst/>
          </a:prstGeom>
          <a:noFill/>
        </p:spPr>
        <p:txBody>
          <a:bodyPr wrap="square" rtlCol="0">
            <a:spAutoFit/>
          </a:bodyPr>
          <a:lstStyle/>
          <a:p>
            <a:r>
              <a:rPr lang="en-GB" sz="3200" b="1" dirty="0" smtClean="0"/>
              <a:t>Analysis: TWOS </a:t>
            </a:r>
            <a:endParaRPr lang="en-GB" sz="3200" b="1" dirty="0"/>
          </a:p>
        </p:txBody>
      </p:sp>
      <p:pic>
        <p:nvPicPr>
          <p:cNvPr id="4" name="Picture 3"/>
          <p:cNvPicPr>
            <a:picLocks noChangeAspect="1"/>
          </p:cNvPicPr>
          <p:nvPr/>
        </p:nvPicPr>
        <p:blipFill>
          <a:blip r:embed="rId11"/>
          <a:stretch>
            <a:fillRect/>
          </a:stretch>
        </p:blipFill>
        <p:spPr>
          <a:xfrm>
            <a:off x="1420428" y="1391802"/>
            <a:ext cx="7672238" cy="4760542"/>
          </a:xfrm>
          <a:prstGeom prst="rect">
            <a:avLst/>
          </a:prstGeom>
        </p:spPr>
      </p:pic>
    </p:spTree>
    <p:extLst>
      <p:ext uri="{BB962C8B-B14F-4D97-AF65-F5344CB8AC3E}">
        <p14:creationId xmlns:p14="http://schemas.microsoft.com/office/powerpoint/2010/main" val="270349527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14" name="Rectangle 13"/>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p:cNvSpPr/>
          <p:nvPr/>
        </p:nvSpPr>
        <p:spPr>
          <a:xfrm>
            <a:off x="0" y="6195527"/>
            <a:ext cx="12192000" cy="102636"/>
          </a:xfrm>
          <a:prstGeom prst="rect">
            <a:avLst/>
          </a:prstGeom>
          <a:solidFill>
            <a:srgbClr val="A2DA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8" name="TextBox 17">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2" name="Picture 11">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3" name="Picture 12">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9" name="Picture 18">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2" name="TextBox 1">
            <a:extLst>
              <a:ext uri="{FF2B5EF4-FFF2-40B4-BE49-F238E27FC236}">
                <a16:creationId xmlns:a16="http://schemas.microsoft.com/office/drawing/2014/main" xmlns="" id="{6C4BC494-E0F6-461F-93E9-DD700D11215B}"/>
              </a:ext>
            </a:extLst>
          </p:cNvPr>
          <p:cNvSpPr txBox="1"/>
          <p:nvPr/>
        </p:nvSpPr>
        <p:spPr>
          <a:xfrm>
            <a:off x="1556040" y="466818"/>
            <a:ext cx="6865982" cy="584775"/>
          </a:xfrm>
          <a:prstGeom prst="rect">
            <a:avLst/>
          </a:prstGeom>
          <a:noFill/>
        </p:spPr>
        <p:txBody>
          <a:bodyPr wrap="none" rtlCol="0">
            <a:spAutoFit/>
          </a:bodyPr>
          <a:lstStyle>
            <a:defPPr>
              <a:defRPr lang="en-US"/>
            </a:defPPr>
            <a:lvl1pPr>
              <a:defRPr sz="3200">
                <a:latin typeface="Bahnschrift SemiCondensed" panose="020B0502040204020203" pitchFamily="34" charset="0"/>
              </a:defRPr>
            </a:lvl1pPr>
          </a:lstStyle>
          <a:p>
            <a:r>
              <a:rPr lang="en-GB" dirty="0" smtClean="0"/>
              <a:t>Analysis: TWOS – Aggressive Strategy (SO)</a:t>
            </a:r>
            <a:endParaRPr lang="en-GB" dirty="0"/>
          </a:p>
        </p:txBody>
      </p:sp>
      <p:pic>
        <p:nvPicPr>
          <p:cNvPr id="16" name="Picture 15">
            <a:extLst>
              <a:ext uri="{FF2B5EF4-FFF2-40B4-BE49-F238E27FC236}">
                <a16:creationId xmlns:a16="http://schemas.microsoft.com/office/drawing/2014/main" xmlns="" id="{0BC6ABE0-F835-452F-9261-78989B507549}"/>
              </a:ext>
            </a:extLst>
          </p:cNvPr>
          <p:cNvPicPr/>
          <p:nvPr/>
        </p:nvPicPr>
        <p:blipFill>
          <a:blip r:embed="rId11"/>
          <a:stretch>
            <a:fillRect/>
          </a:stretch>
        </p:blipFill>
        <p:spPr>
          <a:xfrm>
            <a:off x="737261" y="1626710"/>
            <a:ext cx="10992807" cy="4547261"/>
          </a:xfrm>
          <a:prstGeom prst="rect">
            <a:avLst/>
          </a:prstGeom>
        </p:spPr>
      </p:pic>
    </p:spTree>
    <p:extLst>
      <p:ext uri="{BB962C8B-B14F-4D97-AF65-F5344CB8AC3E}">
        <p14:creationId xmlns:p14="http://schemas.microsoft.com/office/powerpoint/2010/main" val="43148759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14" name="Rectangle 13"/>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p:cNvSpPr/>
          <p:nvPr/>
        </p:nvSpPr>
        <p:spPr>
          <a:xfrm>
            <a:off x="0" y="6195527"/>
            <a:ext cx="12192000" cy="102636"/>
          </a:xfrm>
          <a:prstGeom prst="rect">
            <a:avLst/>
          </a:prstGeom>
          <a:solidFill>
            <a:srgbClr val="A2DA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8" name="TextBox 17">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2" name="Picture 11">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3" name="Picture 12">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9" name="Picture 18">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2" name="TextBox 1"/>
          <p:cNvSpPr txBox="1"/>
          <p:nvPr/>
        </p:nvSpPr>
        <p:spPr>
          <a:xfrm>
            <a:off x="1420428" y="469745"/>
            <a:ext cx="7476992" cy="584775"/>
          </a:xfrm>
          <a:prstGeom prst="rect">
            <a:avLst/>
          </a:prstGeom>
          <a:noFill/>
        </p:spPr>
        <p:txBody>
          <a:bodyPr wrap="square" rtlCol="0">
            <a:spAutoFit/>
          </a:bodyPr>
          <a:lstStyle/>
          <a:p>
            <a:r>
              <a:rPr lang="en-GB" sz="3200" b="1" dirty="0" smtClean="0"/>
              <a:t>Analysis: Forecasting &amp; Modelling </a:t>
            </a:r>
            <a:endParaRPr lang="en-GB" sz="3200" b="1" dirty="0"/>
          </a:p>
        </p:txBody>
      </p:sp>
      <p:pic>
        <p:nvPicPr>
          <p:cNvPr id="4" name="Picture 3"/>
          <p:cNvPicPr>
            <a:picLocks noChangeAspect="1"/>
          </p:cNvPicPr>
          <p:nvPr/>
        </p:nvPicPr>
        <p:blipFill>
          <a:blip r:embed="rId11"/>
          <a:stretch>
            <a:fillRect/>
          </a:stretch>
        </p:blipFill>
        <p:spPr>
          <a:xfrm>
            <a:off x="1418262" y="1741521"/>
            <a:ext cx="9949534" cy="4151736"/>
          </a:xfrm>
          <a:prstGeom prst="rect">
            <a:avLst/>
          </a:prstGeom>
        </p:spPr>
      </p:pic>
    </p:spTree>
    <p:extLst>
      <p:ext uri="{BB962C8B-B14F-4D97-AF65-F5344CB8AC3E}">
        <p14:creationId xmlns:p14="http://schemas.microsoft.com/office/powerpoint/2010/main" val="1555437836"/>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cxnSp>
        <p:nvCxnSpPr>
          <p:cNvPr id="5" name="Straight Connector 4">
            <a:extLst>
              <a:ext uri="{FF2B5EF4-FFF2-40B4-BE49-F238E27FC236}">
                <a16:creationId xmlns="" xmlns:a16="http://schemas.microsoft.com/office/drawing/2014/main" id="{F0435983-5C18-4F7A-A08D-5B2639C6DC0C}"/>
              </a:ext>
            </a:extLst>
          </p:cNvPr>
          <p:cNvCxnSpPr>
            <a:cxnSpLocks/>
          </p:cNvCxnSpPr>
          <p:nvPr/>
        </p:nvCxnSpPr>
        <p:spPr>
          <a:xfrm>
            <a:off x="4711699" y="363063"/>
            <a:ext cx="34290" cy="6408756"/>
          </a:xfrm>
          <a:prstGeom prst="line">
            <a:avLst/>
          </a:prstGeom>
          <a:ln w="28575">
            <a:solidFill>
              <a:schemeClr val="bg2"/>
            </a:solidFill>
            <a:prstDash val="dash"/>
          </a:ln>
        </p:spPr>
        <p:style>
          <a:lnRef idx="1">
            <a:schemeClr val="accent1"/>
          </a:lnRef>
          <a:fillRef idx="0">
            <a:schemeClr val="accent1"/>
          </a:fillRef>
          <a:effectRef idx="0">
            <a:schemeClr val="accent1"/>
          </a:effectRef>
          <a:fontRef idx="minor">
            <a:schemeClr val="tx1"/>
          </a:fontRef>
        </p:style>
      </p:cxnSp>
      <p:cxnSp>
        <p:nvCxnSpPr>
          <p:cNvPr id="29" name="Straight Connector 28">
            <a:extLst>
              <a:ext uri="{FF2B5EF4-FFF2-40B4-BE49-F238E27FC236}">
                <a16:creationId xmlns="" xmlns:a16="http://schemas.microsoft.com/office/drawing/2014/main" id="{D9B58ACE-11E9-4E98-8EE4-9E9F96236CBA}"/>
              </a:ext>
            </a:extLst>
          </p:cNvPr>
          <p:cNvCxnSpPr>
            <a:cxnSpLocks/>
          </p:cNvCxnSpPr>
          <p:nvPr/>
        </p:nvCxnSpPr>
        <p:spPr>
          <a:xfrm>
            <a:off x="7703003" y="363062"/>
            <a:ext cx="34290" cy="6408756"/>
          </a:xfrm>
          <a:prstGeom prst="line">
            <a:avLst/>
          </a:prstGeom>
          <a:ln w="28575">
            <a:solidFill>
              <a:schemeClr val="bg2"/>
            </a:solidFill>
            <a:prstDash val="dash"/>
          </a:ln>
        </p:spPr>
        <p:style>
          <a:lnRef idx="1">
            <a:schemeClr val="accent1"/>
          </a:lnRef>
          <a:fillRef idx="0">
            <a:schemeClr val="accent1"/>
          </a:fillRef>
          <a:effectRef idx="0">
            <a:schemeClr val="accent1"/>
          </a:effectRef>
          <a:fontRef idx="minor">
            <a:schemeClr val="tx1"/>
          </a:fontRef>
        </p:style>
      </p:cxnSp>
      <p:sp>
        <p:nvSpPr>
          <p:cNvPr id="8" name="Rectangle 7">
            <a:extLst>
              <a:ext uri="{FF2B5EF4-FFF2-40B4-BE49-F238E27FC236}">
                <a16:creationId xmlns="" xmlns:a16="http://schemas.microsoft.com/office/drawing/2014/main" id="{FD12F311-999F-4E6B-9061-F9CCB015552C}"/>
              </a:ext>
            </a:extLst>
          </p:cNvPr>
          <p:cNvSpPr/>
          <p:nvPr/>
        </p:nvSpPr>
        <p:spPr>
          <a:xfrm>
            <a:off x="1531254" y="4921296"/>
            <a:ext cx="3163573" cy="1892070"/>
          </a:xfrm>
          <a:prstGeom prst="rect">
            <a:avLst/>
          </a:prstGeom>
          <a:solidFill>
            <a:schemeClr val="bg1">
              <a:lumMod val="95000"/>
            </a:schemeClr>
          </a:solidFill>
          <a:ln w="1905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86" dirty="0">
              <a:solidFill>
                <a:srgbClr val="FFFFFF"/>
              </a:solidFill>
            </a:endParaRPr>
          </a:p>
        </p:txBody>
      </p:sp>
      <p:grpSp>
        <p:nvGrpSpPr>
          <p:cNvPr id="46" name="Group 45">
            <a:extLst>
              <a:ext uri="{FF2B5EF4-FFF2-40B4-BE49-F238E27FC236}">
                <a16:creationId xmlns="" xmlns:a16="http://schemas.microsoft.com/office/drawing/2014/main" id="{B2FA3951-C893-4047-A380-39400533451F}"/>
              </a:ext>
            </a:extLst>
          </p:cNvPr>
          <p:cNvGrpSpPr/>
          <p:nvPr/>
        </p:nvGrpSpPr>
        <p:grpSpPr>
          <a:xfrm>
            <a:off x="1541417" y="1470457"/>
            <a:ext cx="9039497" cy="535213"/>
            <a:chOff x="24384" y="2370648"/>
            <a:chExt cx="12655296" cy="749298"/>
          </a:xfrm>
        </p:grpSpPr>
        <p:sp>
          <p:nvSpPr>
            <p:cNvPr id="40" name="Arrow: Right 39">
              <a:extLst>
                <a:ext uri="{FF2B5EF4-FFF2-40B4-BE49-F238E27FC236}">
                  <a16:creationId xmlns="" xmlns:a16="http://schemas.microsoft.com/office/drawing/2014/main" id="{EC8702B3-B029-4043-9EA6-EAEC5C2D9502}"/>
                </a:ext>
              </a:extLst>
            </p:cNvPr>
            <p:cNvSpPr/>
            <p:nvPr/>
          </p:nvSpPr>
          <p:spPr>
            <a:xfrm>
              <a:off x="24384" y="2370648"/>
              <a:ext cx="12655296" cy="749298"/>
            </a:xfrm>
            <a:prstGeom prst="rightArrow">
              <a:avLst/>
            </a:prstGeom>
            <a:solidFill>
              <a:schemeClr val="accent5"/>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286" dirty="0">
                <a:solidFill>
                  <a:srgbClr val="FFFFFF"/>
                </a:solidFill>
              </a:endParaRPr>
            </a:p>
          </p:txBody>
        </p:sp>
        <p:sp>
          <p:nvSpPr>
            <p:cNvPr id="41" name="Rectangle 40">
              <a:extLst>
                <a:ext uri="{FF2B5EF4-FFF2-40B4-BE49-F238E27FC236}">
                  <a16:creationId xmlns="" xmlns:a16="http://schemas.microsoft.com/office/drawing/2014/main" id="{FAA7EE57-7DF3-472F-A712-01F9F0B7619A}"/>
                </a:ext>
              </a:extLst>
            </p:cNvPr>
            <p:cNvSpPr/>
            <p:nvPr/>
          </p:nvSpPr>
          <p:spPr>
            <a:xfrm>
              <a:off x="2265294" y="2564036"/>
              <a:ext cx="2220091" cy="36252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86" dirty="0">
                  <a:solidFill>
                    <a:srgbClr val="FFFFFF"/>
                  </a:solidFill>
                  <a:latin typeface="Verdana" panose="020B0604030504040204" pitchFamily="34" charset="0"/>
                  <a:ea typeface="Verdana" panose="020B0604030504040204" pitchFamily="34" charset="0"/>
                  <a:cs typeface="Verdana" panose="020B0604030504040204" pitchFamily="34" charset="0"/>
                </a:rPr>
                <a:t>2.3% demand growth</a:t>
              </a:r>
            </a:p>
            <a:p>
              <a:pPr algn="ctr"/>
              <a:r>
                <a:rPr lang="en-GB" sz="786" dirty="0">
                  <a:solidFill>
                    <a:srgbClr val="FFFFFF"/>
                  </a:solidFill>
                  <a:latin typeface="Verdana" panose="020B0604030504040204" pitchFamily="34" charset="0"/>
                  <a:ea typeface="Verdana" panose="020B0604030504040204" pitchFamily="34" charset="0"/>
                  <a:cs typeface="Verdana" panose="020B0604030504040204" pitchFamily="34" charset="0"/>
                </a:rPr>
                <a:t>per annum</a:t>
              </a:r>
            </a:p>
          </p:txBody>
        </p:sp>
        <p:sp>
          <p:nvSpPr>
            <p:cNvPr id="42" name="Rectangle 41">
              <a:extLst>
                <a:ext uri="{FF2B5EF4-FFF2-40B4-BE49-F238E27FC236}">
                  <a16:creationId xmlns="" xmlns:a16="http://schemas.microsoft.com/office/drawing/2014/main" id="{0B25B23C-CDBF-469E-ACCA-A8146C089B0E}"/>
                </a:ext>
              </a:extLst>
            </p:cNvPr>
            <p:cNvSpPr/>
            <p:nvPr/>
          </p:nvSpPr>
          <p:spPr>
            <a:xfrm>
              <a:off x="6552692" y="2564036"/>
              <a:ext cx="2145918" cy="362521"/>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786" dirty="0">
                  <a:solidFill>
                    <a:srgbClr val="FFFFFF"/>
                  </a:solidFill>
                  <a:latin typeface="Verdana" panose="020B0604030504040204" pitchFamily="34" charset="0"/>
                  <a:ea typeface="Verdana" panose="020B0604030504040204" pitchFamily="34" charset="0"/>
                  <a:cs typeface="Verdana" panose="020B0604030504040204" pitchFamily="34" charset="0"/>
                </a:rPr>
                <a:t>2.3% demand growth</a:t>
              </a:r>
            </a:p>
            <a:p>
              <a:pPr algn="ctr"/>
              <a:r>
                <a:rPr lang="en-GB" sz="786" dirty="0">
                  <a:solidFill>
                    <a:srgbClr val="FFFFFF"/>
                  </a:solidFill>
                  <a:latin typeface="Verdana" panose="020B0604030504040204" pitchFamily="34" charset="0"/>
                  <a:ea typeface="Verdana" panose="020B0604030504040204" pitchFamily="34" charset="0"/>
                  <a:cs typeface="Verdana" panose="020B0604030504040204" pitchFamily="34" charset="0"/>
                </a:rPr>
                <a:t>per annum</a:t>
              </a:r>
            </a:p>
          </p:txBody>
        </p:sp>
      </p:grpSp>
      <p:sp>
        <p:nvSpPr>
          <p:cNvPr id="3" name="Title 2"/>
          <p:cNvSpPr>
            <a:spLocks noGrp="1"/>
          </p:cNvSpPr>
          <p:nvPr>
            <p:ph type="title"/>
          </p:nvPr>
        </p:nvSpPr>
        <p:spPr>
          <a:xfrm>
            <a:off x="1524002" y="1"/>
            <a:ext cx="7886700" cy="535213"/>
          </a:xfrm>
        </p:spPr>
        <p:txBody>
          <a:bodyPr anchor="t">
            <a:normAutofit/>
          </a:bodyPr>
          <a:lstStyle/>
          <a:p>
            <a:r>
              <a:rPr lang="en-GB" sz="1286" dirty="0"/>
              <a:t>WAST Demand and Capacity Review Recommendations</a:t>
            </a:r>
          </a:p>
        </p:txBody>
      </p:sp>
      <p:pic>
        <p:nvPicPr>
          <p:cNvPr id="4" name="Picture 3">
            <a:extLst>
              <a:ext uri="{FF2B5EF4-FFF2-40B4-BE49-F238E27FC236}">
                <a16:creationId xmlns="" xmlns:a16="http://schemas.microsoft.com/office/drawing/2014/main" id="{C4C4E5F9-AA20-4CB9-98AB-D0CF50E43BAE}"/>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744753" y="17258"/>
            <a:ext cx="905830" cy="535212"/>
          </a:xfrm>
          <a:prstGeom prst="rect">
            <a:avLst/>
          </a:prstGeom>
        </p:spPr>
      </p:pic>
      <p:sp>
        <p:nvSpPr>
          <p:cNvPr id="6" name="Title 2">
            <a:extLst>
              <a:ext uri="{FF2B5EF4-FFF2-40B4-BE49-F238E27FC236}">
                <a16:creationId xmlns="" xmlns:a16="http://schemas.microsoft.com/office/drawing/2014/main" id="{88A6EF02-08F9-4787-B9CB-479F3340F4C7}"/>
              </a:ext>
            </a:extLst>
          </p:cNvPr>
          <p:cNvSpPr txBox="1">
            <a:spLocks/>
          </p:cNvSpPr>
          <p:nvPr/>
        </p:nvSpPr>
        <p:spPr>
          <a:xfrm>
            <a:off x="1626777" y="233590"/>
            <a:ext cx="2342604" cy="258944"/>
          </a:xfrm>
          <a:prstGeom prst="rect">
            <a:avLst/>
          </a:prstGeom>
        </p:spPr>
        <p:txBody>
          <a:bodyPr vert="horz" lIns="65314" tIns="32657" rIns="65314" bIns="32657" rtlCol="0" anchor="ctr">
            <a:normAutofit/>
          </a:bodyPr>
          <a:lstStyle>
            <a:lvl1pPr algn="l" defTabSz="1706545" rtl="0" eaLnBrk="1" latinLnBrk="0" hangingPunct="1">
              <a:lnSpc>
                <a:spcPct val="90000"/>
              </a:lnSpc>
              <a:spcBef>
                <a:spcPct val="0"/>
              </a:spcBef>
              <a:buNone/>
              <a:defRPr sz="1357" b="1" kern="1200">
                <a:solidFill>
                  <a:schemeClr val="tx2"/>
                </a:solidFill>
                <a:latin typeface="Verdana" panose="020B0604030504040204" pitchFamily="34" charset="0"/>
                <a:ea typeface="Verdana" panose="020B0604030504040204" pitchFamily="34" charset="0"/>
                <a:cs typeface="Verdana" panose="020B0604030504040204" pitchFamily="34" charset="0"/>
              </a:defRPr>
            </a:lvl1pPr>
          </a:lstStyle>
          <a:p>
            <a:r>
              <a:rPr lang="en-GB" sz="1286" dirty="0">
                <a:solidFill>
                  <a:srgbClr val="1A1818"/>
                </a:solidFill>
              </a:rPr>
              <a:t>December 2018</a:t>
            </a:r>
          </a:p>
        </p:txBody>
      </p:sp>
      <p:graphicFrame>
        <p:nvGraphicFramePr>
          <p:cNvPr id="32" name="Table 31">
            <a:extLst>
              <a:ext uri="{FF2B5EF4-FFF2-40B4-BE49-F238E27FC236}">
                <a16:creationId xmlns="" xmlns:a16="http://schemas.microsoft.com/office/drawing/2014/main" id="{73E168C4-1ACB-4A67-8CF6-1685BC038EB4}"/>
              </a:ext>
            </a:extLst>
          </p:cNvPr>
          <p:cNvGraphicFramePr>
            <a:graphicFrameLocks noGrp="1"/>
          </p:cNvGraphicFramePr>
          <p:nvPr>
            <p:extLst/>
          </p:nvPr>
        </p:nvGraphicFramePr>
        <p:xfrm>
          <a:off x="1691547" y="751546"/>
          <a:ext cx="1442357" cy="2060597"/>
        </p:xfrm>
        <a:graphic>
          <a:graphicData uri="http://schemas.openxmlformats.org/drawingml/2006/table">
            <a:tbl>
              <a:tblPr/>
              <a:tblGrid>
                <a:gridCol w="852714">
                  <a:extLst>
                    <a:ext uri="{9D8B030D-6E8A-4147-A177-3AD203B41FA5}">
                      <a16:colId xmlns="" xmlns:a16="http://schemas.microsoft.com/office/drawing/2014/main" val="2343331586"/>
                    </a:ext>
                  </a:extLst>
                </a:gridCol>
                <a:gridCol w="589643">
                  <a:extLst>
                    <a:ext uri="{9D8B030D-6E8A-4147-A177-3AD203B41FA5}">
                      <a16:colId xmlns="" xmlns:a16="http://schemas.microsoft.com/office/drawing/2014/main" val="936113212"/>
                    </a:ext>
                  </a:extLst>
                </a:gridCol>
              </a:tblGrid>
              <a:tr h="187327">
                <a:tc>
                  <a:txBody>
                    <a:bodyPr/>
                    <a:lstStyle/>
                    <a:p>
                      <a:pPr algn="l" fontAlgn="ctr"/>
                      <a:r>
                        <a:rPr lang="en-GB" sz="800" b="0" i="0" u="none" strike="noStrike" dirty="0">
                          <a:solidFill>
                            <a:srgbClr val="FFFFFF"/>
                          </a:solidFill>
                          <a:effectLst/>
                          <a:latin typeface="Verdana" panose="020B0604030504040204" pitchFamily="34" charset="0"/>
                        </a:rPr>
                        <a:t>Position</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67B1"/>
                    </a:solidFill>
                  </a:tcPr>
                </a:tc>
                <a:tc>
                  <a:txBody>
                    <a:bodyPr/>
                    <a:lstStyle/>
                    <a:p>
                      <a:pPr algn="r" fontAlgn="ctr"/>
                      <a:r>
                        <a:rPr lang="en-GB" sz="800" b="0" i="0" u="none" strike="noStrike" dirty="0">
                          <a:solidFill>
                            <a:srgbClr val="FFFFFF"/>
                          </a:solidFill>
                          <a:effectLst/>
                          <a:latin typeface="Verdana" panose="020B0604030504040204" pitchFamily="34" charset="0"/>
                        </a:rPr>
                        <a:t>FTEs</a:t>
                      </a:r>
                    </a:p>
                  </a:txBody>
                  <a:tcPr marL="6804" marR="61232" marT="6804" marB="0" anchor="ctr">
                    <a:lnL w="6350" cap="flat" cmpd="sng" algn="ctr">
                      <a:solidFill>
                        <a:srgbClr val="FFFFFF"/>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67B1"/>
                    </a:solidFill>
                  </a:tcPr>
                </a:tc>
                <a:extLst>
                  <a:ext uri="{0D108BD9-81ED-4DB2-BD59-A6C34878D82A}">
                    <a16:rowId xmlns="" xmlns:a16="http://schemas.microsoft.com/office/drawing/2014/main" val="3306598535"/>
                  </a:ext>
                </a:extLst>
              </a:tr>
              <a:tr h="187327">
                <a:tc>
                  <a:txBody>
                    <a:bodyPr/>
                    <a:lstStyle/>
                    <a:p>
                      <a:pPr algn="l" fontAlgn="ctr"/>
                      <a:r>
                        <a:rPr lang="en-GB" sz="800" b="0" i="0" u="none" strike="noStrike" dirty="0">
                          <a:solidFill>
                            <a:srgbClr val="1A1818"/>
                          </a:solidFill>
                          <a:effectLst/>
                          <a:latin typeface="Verdana" panose="020B0604030504040204" pitchFamily="34" charset="0"/>
                        </a:rPr>
                        <a:t>Paramedics</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solidFill>
                      <a:srgbClr val="FFFFFF"/>
                    </a:solidFill>
                  </a:tcPr>
                </a:tc>
                <a:tc>
                  <a:txBody>
                    <a:bodyPr/>
                    <a:lstStyle/>
                    <a:p>
                      <a:pPr algn="r" fontAlgn="ctr"/>
                      <a:r>
                        <a:rPr lang="en-GB" sz="800" b="0" i="0" u="none" strike="noStrike" dirty="0">
                          <a:solidFill>
                            <a:srgbClr val="1A1818"/>
                          </a:solidFill>
                          <a:effectLst/>
                          <a:latin typeface="Verdana" panose="020B0604030504040204" pitchFamily="34" charset="0"/>
                        </a:rPr>
                        <a:t>857.6</a:t>
                      </a:r>
                    </a:p>
                  </a:txBody>
                  <a:tcPr marL="6804" marR="61232"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solidFill>
                      <a:srgbClr val="FFFFFF"/>
                    </a:solidFill>
                  </a:tcPr>
                </a:tc>
                <a:extLst>
                  <a:ext uri="{0D108BD9-81ED-4DB2-BD59-A6C34878D82A}">
                    <a16:rowId xmlns="" xmlns:a16="http://schemas.microsoft.com/office/drawing/2014/main" val="829803168"/>
                  </a:ext>
                </a:extLst>
              </a:tr>
              <a:tr h="187327">
                <a:tc>
                  <a:txBody>
                    <a:bodyPr/>
                    <a:lstStyle/>
                    <a:p>
                      <a:pPr algn="l" fontAlgn="ctr"/>
                      <a:r>
                        <a:rPr lang="en-GB" sz="800" b="0" i="0" u="none" strike="noStrike" dirty="0">
                          <a:solidFill>
                            <a:srgbClr val="1A1818"/>
                          </a:solidFill>
                          <a:effectLst/>
                          <a:latin typeface="Verdana" panose="020B0604030504040204" pitchFamily="34" charset="0"/>
                        </a:rPr>
                        <a:t>Technicians</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r" fontAlgn="ctr"/>
                      <a:r>
                        <a:rPr lang="en-GB" sz="800" b="0" i="0" u="none" strike="noStrike" dirty="0">
                          <a:solidFill>
                            <a:srgbClr val="1A1818"/>
                          </a:solidFill>
                          <a:effectLst/>
                          <a:latin typeface="Verdana" panose="020B0604030504040204" pitchFamily="34" charset="0"/>
                        </a:rPr>
                        <a:t>372.3</a:t>
                      </a:r>
                    </a:p>
                  </a:txBody>
                  <a:tcPr marL="6804" marR="61232"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extLst>
                  <a:ext uri="{0D108BD9-81ED-4DB2-BD59-A6C34878D82A}">
                    <a16:rowId xmlns="" xmlns:a16="http://schemas.microsoft.com/office/drawing/2014/main" val="725593690"/>
                  </a:ext>
                </a:extLst>
              </a:tr>
              <a:tr h="187327">
                <a:tc>
                  <a:txBody>
                    <a:bodyPr/>
                    <a:lstStyle/>
                    <a:p>
                      <a:pPr algn="l" fontAlgn="ctr"/>
                      <a:r>
                        <a:rPr lang="en-GB" sz="800" b="0" i="0" u="none" strike="noStrike" dirty="0">
                          <a:solidFill>
                            <a:srgbClr val="1A1818"/>
                          </a:solidFill>
                          <a:effectLst/>
                          <a:latin typeface="Verdana" panose="020B0604030504040204" pitchFamily="34" charset="0"/>
                        </a:rPr>
                        <a:t>UCA</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r" fontAlgn="ctr"/>
                      <a:r>
                        <a:rPr lang="en-GB" sz="800" b="0" i="0" u="none" strike="noStrike" dirty="0">
                          <a:solidFill>
                            <a:srgbClr val="1A1818"/>
                          </a:solidFill>
                          <a:effectLst/>
                          <a:latin typeface="Verdana" panose="020B0604030504040204" pitchFamily="34" charset="0"/>
                        </a:rPr>
                        <a:t>198</a:t>
                      </a:r>
                    </a:p>
                  </a:txBody>
                  <a:tcPr marL="6804" marR="61232"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extLst>
                  <a:ext uri="{0D108BD9-81ED-4DB2-BD59-A6C34878D82A}">
                    <a16:rowId xmlns="" xmlns:a16="http://schemas.microsoft.com/office/drawing/2014/main" val="1795403499"/>
                  </a:ext>
                </a:extLst>
              </a:tr>
              <a:tr h="187327">
                <a:tc>
                  <a:txBody>
                    <a:bodyPr/>
                    <a:lstStyle/>
                    <a:p>
                      <a:pPr algn="l" fontAlgn="ctr"/>
                      <a:r>
                        <a:rPr lang="en-GB" sz="800" b="0" i="0" u="none" strike="noStrike" dirty="0">
                          <a:solidFill>
                            <a:srgbClr val="1A1818"/>
                          </a:solidFill>
                          <a:effectLst/>
                          <a:latin typeface="Verdana" panose="020B0604030504040204" pitchFamily="34" charset="0"/>
                        </a:rPr>
                        <a:t>APP*</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r" fontAlgn="ctr"/>
                      <a:r>
                        <a:rPr lang="en-GB" sz="800" b="0" i="0" u="none" strike="noStrike" dirty="0">
                          <a:solidFill>
                            <a:srgbClr val="1A1818"/>
                          </a:solidFill>
                          <a:effectLst/>
                          <a:latin typeface="Verdana" panose="020B0604030504040204" pitchFamily="34" charset="0"/>
                        </a:rPr>
                        <a:t>47</a:t>
                      </a:r>
                    </a:p>
                  </a:txBody>
                  <a:tcPr marL="6804" marR="61232"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extLst>
                  <a:ext uri="{0D108BD9-81ED-4DB2-BD59-A6C34878D82A}">
                    <a16:rowId xmlns="" xmlns:a16="http://schemas.microsoft.com/office/drawing/2014/main" val="2549078130"/>
                  </a:ext>
                </a:extLst>
              </a:tr>
              <a:tr h="187327">
                <a:tc>
                  <a:txBody>
                    <a:bodyPr/>
                    <a:lstStyle/>
                    <a:p>
                      <a:pPr algn="l" fontAlgn="ctr"/>
                      <a:r>
                        <a:rPr lang="en-GB" sz="800" b="0" i="0" u="none" strike="noStrike" dirty="0">
                          <a:solidFill>
                            <a:srgbClr val="1A1818"/>
                          </a:solidFill>
                          <a:effectLst/>
                          <a:latin typeface="Verdana" panose="020B0604030504040204" pitchFamily="34" charset="0"/>
                        </a:rPr>
                        <a:t>Call Handlers</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r" fontAlgn="ctr"/>
                      <a:r>
                        <a:rPr lang="en-GB" sz="800" b="0" i="0" u="none" strike="noStrike" dirty="0">
                          <a:solidFill>
                            <a:srgbClr val="1A1818"/>
                          </a:solidFill>
                          <a:effectLst/>
                          <a:latin typeface="Verdana" panose="020B0604030504040204" pitchFamily="34" charset="0"/>
                        </a:rPr>
                        <a:t>96.9</a:t>
                      </a:r>
                    </a:p>
                  </a:txBody>
                  <a:tcPr marL="6804" marR="61232"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extLst>
                  <a:ext uri="{0D108BD9-81ED-4DB2-BD59-A6C34878D82A}">
                    <a16:rowId xmlns="" xmlns:a16="http://schemas.microsoft.com/office/drawing/2014/main" val="2144197704"/>
                  </a:ext>
                </a:extLst>
              </a:tr>
              <a:tr h="187327">
                <a:tc>
                  <a:txBody>
                    <a:bodyPr/>
                    <a:lstStyle/>
                    <a:p>
                      <a:pPr algn="l" fontAlgn="ctr"/>
                      <a:r>
                        <a:rPr lang="en-GB" sz="800" b="0" i="0" u="none" strike="noStrike" dirty="0">
                          <a:solidFill>
                            <a:srgbClr val="1A1818"/>
                          </a:solidFill>
                          <a:effectLst/>
                          <a:latin typeface="Verdana" panose="020B0604030504040204" pitchFamily="34" charset="0"/>
                        </a:rPr>
                        <a:t>CH Supervisors</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r" fontAlgn="ctr"/>
                      <a:r>
                        <a:rPr lang="en-GB" sz="800" b="0" i="0" u="none" strike="noStrike" dirty="0">
                          <a:solidFill>
                            <a:srgbClr val="1A1818"/>
                          </a:solidFill>
                          <a:effectLst/>
                          <a:latin typeface="Verdana" panose="020B0604030504040204" pitchFamily="34" charset="0"/>
                        </a:rPr>
                        <a:t>3</a:t>
                      </a:r>
                    </a:p>
                  </a:txBody>
                  <a:tcPr marL="6804" marR="61232"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extLst>
                  <a:ext uri="{0D108BD9-81ED-4DB2-BD59-A6C34878D82A}">
                    <a16:rowId xmlns="" xmlns:a16="http://schemas.microsoft.com/office/drawing/2014/main" val="1385360233"/>
                  </a:ext>
                </a:extLst>
              </a:tr>
              <a:tr h="187327">
                <a:tc>
                  <a:txBody>
                    <a:bodyPr/>
                    <a:lstStyle/>
                    <a:p>
                      <a:pPr algn="l" fontAlgn="ctr"/>
                      <a:r>
                        <a:rPr lang="en-GB" sz="800" b="0" i="0" u="none" strike="noStrike" dirty="0">
                          <a:solidFill>
                            <a:srgbClr val="1A1818"/>
                          </a:solidFill>
                          <a:effectLst/>
                          <a:latin typeface="Verdana" panose="020B0604030504040204" pitchFamily="34" charset="0"/>
                        </a:rPr>
                        <a:t>Allocators</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r" fontAlgn="ctr"/>
                      <a:r>
                        <a:rPr lang="en-GB" sz="800" b="0" i="0" u="none" strike="noStrike" dirty="0">
                          <a:solidFill>
                            <a:srgbClr val="1A1818"/>
                          </a:solidFill>
                          <a:effectLst/>
                          <a:latin typeface="Verdana" panose="020B0604030504040204" pitchFamily="34" charset="0"/>
                        </a:rPr>
                        <a:t>76</a:t>
                      </a:r>
                    </a:p>
                  </a:txBody>
                  <a:tcPr marL="6804" marR="61232"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extLst>
                  <a:ext uri="{0D108BD9-81ED-4DB2-BD59-A6C34878D82A}">
                    <a16:rowId xmlns="" xmlns:a16="http://schemas.microsoft.com/office/drawing/2014/main" val="2707121513"/>
                  </a:ext>
                </a:extLst>
              </a:tr>
              <a:tr h="187327">
                <a:tc>
                  <a:txBody>
                    <a:bodyPr/>
                    <a:lstStyle/>
                    <a:p>
                      <a:pPr algn="l" fontAlgn="ctr"/>
                      <a:r>
                        <a:rPr lang="en-GB" sz="800" b="0" i="0" u="none" strike="noStrike" dirty="0">
                          <a:solidFill>
                            <a:srgbClr val="1A1818"/>
                          </a:solidFill>
                          <a:effectLst/>
                          <a:latin typeface="Verdana" panose="020B0604030504040204" pitchFamily="34" charset="0"/>
                        </a:rPr>
                        <a:t>Dispatchers</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r" fontAlgn="ctr"/>
                      <a:r>
                        <a:rPr lang="en-GB" sz="800" b="0" i="0" u="none" strike="noStrike" dirty="0">
                          <a:solidFill>
                            <a:srgbClr val="1A1818"/>
                          </a:solidFill>
                          <a:effectLst/>
                          <a:latin typeface="Verdana" panose="020B0604030504040204" pitchFamily="34" charset="0"/>
                        </a:rPr>
                        <a:t>66.8</a:t>
                      </a:r>
                    </a:p>
                  </a:txBody>
                  <a:tcPr marL="6804" marR="61232"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extLst>
                  <a:ext uri="{0D108BD9-81ED-4DB2-BD59-A6C34878D82A}">
                    <a16:rowId xmlns="" xmlns:a16="http://schemas.microsoft.com/office/drawing/2014/main" val="2370319159"/>
                  </a:ext>
                </a:extLst>
              </a:tr>
              <a:tr h="187327">
                <a:tc>
                  <a:txBody>
                    <a:bodyPr/>
                    <a:lstStyle/>
                    <a:p>
                      <a:pPr algn="l" fontAlgn="ctr"/>
                      <a:r>
                        <a:rPr lang="en-GB" sz="800" b="0" i="0" u="none" strike="noStrike" dirty="0">
                          <a:solidFill>
                            <a:srgbClr val="1A1818"/>
                          </a:solidFill>
                          <a:effectLst/>
                          <a:latin typeface="Verdana" panose="020B0604030504040204" pitchFamily="34" charset="0"/>
                        </a:rPr>
                        <a:t>Clinicians</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r" fontAlgn="ctr"/>
                      <a:r>
                        <a:rPr lang="en-GB" sz="800" b="0" i="0" u="none" strike="noStrike" dirty="0">
                          <a:solidFill>
                            <a:srgbClr val="1A1818"/>
                          </a:solidFill>
                          <a:effectLst/>
                          <a:latin typeface="Verdana" panose="020B0604030504040204" pitchFamily="34" charset="0"/>
                        </a:rPr>
                        <a:t>41</a:t>
                      </a:r>
                    </a:p>
                  </a:txBody>
                  <a:tcPr marL="6804" marR="61232"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extLst>
                  <a:ext uri="{0D108BD9-81ED-4DB2-BD59-A6C34878D82A}">
                    <a16:rowId xmlns="" xmlns:a16="http://schemas.microsoft.com/office/drawing/2014/main" val="4113222409"/>
                  </a:ext>
                </a:extLst>
              </a:tr>
              <a:tr h="187327">
                <a:tc>
                  <a:txBody>
                    <a:bodyPr/>
                    <a:lstStyle/>
                    <a:p>
                      <a:pPr algn="l" fontAlgn="ctr"/>
                      <a:r>
                        <a:rPr lang="en-GB" sz="800" b="0" i="0" u="none" strike="noStrike" dirty="0">
                          <a:solidFill>
                            <a:srgbClr val="1A1818"/>
                          </a:solidFill>
                          <a:effectLst/>
                          <a:latin typeface="Verdana" panose="020B0604030504040204" pitchFamily="34" charset="0"/>
                        </a:rPr>
                        <a:t>Snr Clincians</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GB" sz="800" b="0" i="0" u="none" strike="noStrike" dirty="0">
                          <a:solidFill>
                            <a:srgbClr val="1A1818"/>
                          </a:solidFill>
                          <a:effectLst/>
                          <a:latin typeface="Verdana" panose="020B0604030504040204" pitchFamily="34" charset="0"/>
                        </a:rPr>
                        <a:t>7</a:t>
                      </a:r>
                    </a:p>
                  </a:txBody>
                  <a:tcPr marL="6804" marR="61232"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solidFill>
                      <a:srgbClr val="FFFFFF"/>
                    </a:solidFill>
                  </a:tcPr>
                </a:tc>
                <a:extLst>
                  <a:ext uri="{0D108BD9-81ED-4DB2-BD59-A6C34878D82A}">
                    <a16:rowId xmlns="" xmlns:a16="http://schemas.microsoft.com/office/drawing/2014/main" val="577574020"/>
                  </a:ext>
                </a:extLst>
              </a:tr>
            </a:tbl>
          </a:graphicData>
        </a:graphic>
      </p:graphicFrame>
      <p:graphicFrame>
        <p:nvGraphicFramePr>
          <p:cNvPr id="33" name="Table 32">
            <a:extLst>
              <a:ext uri="{FF2B5EF4-FFF2-40B4-BE49-F238E27FC236}">
                <a16:creationId xmlns="" xmlns:a16="http://schemas.microsoft.com/office/drawing/2014/main" id="{4E6ACEBF-2670-4E80-829C-8441E857E1E6}"/>
              </a:ext>
            </a:extLst>
          </p:cNvPr>
          <p:cNvGraphicFramePr>
            <a:graphicFrameLocks noGrp="1"/>
          </p:cNvGraphicFramePr>
          <p:nvPr>
            <p:extLst/>
          </p:nvPr>
        </p:nvGraphicFramePr>
        <p:xfrm>
          <a:off x="1693452" y="3118055"/>
          <a:ext cx="2880904" cy="1687288"/>
        </p:xfrm>
        <a:graphic>
          <a:graphicData uri="http://schemas.openxmlformats.org/drawingml/2006/table">
            <a:tbl>
              <a:tblPr/>
              <a:tblGrid>
                <a:gridCol w="2204022">
                  <a:extLst>
                    <a:ext uri="{9D8B030D-6E8A-4147-A177-3AD203B41FA5}">
                      <a16:colId xmlns="" xmlns:a16="http://schemas.microsoft.com/office/drawing/2014/main" val="1519170459"/>
                    </a:ext>
                  </a:extLst>
                </a:gridCol>
                <a:gridCol w="676882">
                  <a:extLst>
                    <a:ext uri="{9D8B030D-6E8A-4147-A177-3AD203B41FA5}">
                      <a16:colId xmlns="" xmlns:a16="http://schemas.microsoft.com/office/drawing/2014/main" val="1731413020"/>
                    </a:ext>
                  </a:extLst>
                </a:gridCol>
              </a:tblGrid>
              <a:tr h="210911">
                <a:tc>
                  <a:txBody>
                    <a:bodyPr/>
                    <a:lstStyle/>
                    <a:p>
                      <a:pPr algn="l" fontAlgn="ctr"/>
                      <a:r>
                        <a:rPr lang="en-GB" sz="800" b="0" i="0" u="none" strike="noStrike" dirty="0">
                          <a:solidFill>
                            <a:srgbClr val="FFFFFF"/>
                          </a:solidFill>
                          <a:effectLst/>
                          <a:latin typeface="Verdana" panose="020B0604030504040204" pitchFamily="34" charset="0"/>
                        </a:rPr>
                        <a:t>Measure</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67B1"/>
                    </a:solidFill>
                  </a:tcPr>
                </a:tc>
                <a:tc>
                  <a:txBody>
                    <a:bodyPr/>
                    <a:lstStyle/>
                    <a:p>
                      <a:pPr algn="l" fontAlgn="ctr"/>
                      <a:r>
                        <a:rPr lang="en-GB" sz="800" b="0" i="0" u="none" strike="noStrike" dirty="0">
                          <a:solidFill>
                            <a:srgbClr val="FFFFFF"/>
                          </a:solidFill>
                          <a:effectLst/>
                          <a:latin typeface="Verdana" panose="020B0604030504040204" pitchFamily="34" charset="0"/>
                        </a:rPr>
                        <a:t>Performance</a:t>
                      </a:r>
                    </a:p>
                  </a:txBody>
                  <a:tcPr marL="6804" marR="6804" marT="6804" marB="0" anchor="ctr">
                    <a:lnL w="6350" cap="flat" cmpd="sng" algn="ctr">
                      <a:solidFill>
                        <a:srgbClr val="FFFFFF"/>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67B1"/>
                    </a:solidFill>
                  </a:tcPr>
                </a:tc>
                <a:extLst>
                  <a:ext uri="{0D108BD9-81ED-4DB2-BD59-A6C34878D82A}">
                    <a16:rowId xmlns="" xmlns:a16="http://schemas.microsoft.com/office/drawing/2014/main" val="2894844001"/>
                  </a:ext>
                </a:extLst>
              </a:tr>
              <a:tr h="210911">
                <a:tc>
                  <a:txBody>
                    <a:bodyPr/>
                    <a:lstStyle/>
                    <a:p>
                      <a:pPr algn="l" fontAlgn="ctr"/>
                      <a:r>
                        <a:rPr lang="en-GB" sz="800" b="0" i="0" u="none" strike="noStrike" dirty="0">
                          <a:solidFill>
                            <a:srgbClr val="1A1818"/>
                          </a:solidFill>
                          <a:effectLst/>
                          <a:latin typeface="Verdana" panose="020B0604030504040204" pitchFamily="34" charset="0"/>
                        </a:rPr>
                        <a:t>Red 8-minute performance</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solidFill>
                      <a:srgbClr val="FFFFFF"/>
                    </a:solidFill>
                  </a:tcPr>
                </a:tc>
                <a:tc>
                  <a:txBody>
                    <a:bodyPr/>
                    <a:lstStyle/>
                    <a:p>
                      <a:pPr algn="ctr" fontAlgn="ctr"/>
                      <a:r>
                        <a:rPr lang="en-GB" sz="800" b="0" i="0" u="none" strike="noStrike" dirty="0">
                          <a:solidFill>
                            <a:srgbClr val="1A1818"/>
                          </a:solidFill>
                          <a:effectLst/>
                          <a:latin typeface="Verdana" panose="020B0604030504040204" pitchFamily="34" charset="0"/>
                        </a:rPr>
                        <a:t>72.1%</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solidFill>
                      <a:srgbClr val="FFFFFF"/>
                    </a:solidFill>
                  </a:tcPr>
                </a:tc>
                <a:extLst>
                  <a:ext uri="{0D108BD9-81ED-4DB2-BD59-A6C34878D82A}">
                    <a16:rowId xmlns="" xmlns:a16="http://schemas.microsoft.com/office/drawing/2014/main" val="422046403"/>
                  </a:ext>
                </a:extLst>
              </a:tr>
              <a:tr h="210911">
                <a:tc>
                  <a:txBody>
                    <a:bodyPr/>
                    <a:lstStyle/>
                    <a:p>
                      <a:pPr algn="l" fontAlgn="ctr"/>
                      <a:r>
                        <a:rPr lang="en-GB" sz="800" b="0" i="0" u="none" strike="noStrike" dirty="0">
                          <a:solidFill>
                            <a:srgbClr val="1A1818"/>
                          </a:solidFill>
                          <a:effectLst/>
                          <a:latin typeface="Verdana" panose="020B0604030504040204" pitchFamily="34" charset="0"/>
                        </a:rPr>
                        <a:t>Red mean Response time</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ctr" fontAlgn="ctr"/>
                      <a:r>
                        <a:rPr lang="en-GB" sz="800" b="0" i="0" u="none" strike="noStrike" dirty="0">
                          <a:solidFill>
                            <a:srgbClr val="1A1818"/>
                          </a:solidFill>
                          <a:effectLst/>
                          <a:latin typeface="Verdana" panose="020B0604030504040204" pitchFamily="34" charset="0"/>
                        </a:rPr>
                        <a:t>06:17</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extLst>
                  <a:ext uri="{0D108BD9-81ED-4DB2-BD59-A6C34878D82A}">
                    <a16:rowId xmlns="" xmlns:a16="http://schemas.microsoft.com/office/drawing/2014/main" val="3152320358"/>
                  </a:ext>
                </a:extLst>
              </a:tr>
              <a:tr h="210911">
                <a:tc>
                  <a:txBody>
                    <a:bodyPr/>
                    <a:lstStyle/>
                    <a:p>
                      <a:pPr algn="l" fontAlgn="ctr"/>
                      <a:r>
                        <a:rPr lang="en-GB" sz="800" b="0" i="0" u="none" strike="noStrike" dirty="0">
                          <a:solidFill>
                            <a:srgbClr val="1A1818"/>
                          </a:solidFill>
                          <a:effectLst/>
                          <a:latin typeface="Verdana" panose="020B0604030504040204" pitchFamily="34" charset="0"/>
                        </a:rPr>
                        <a:t>Amber 1 mean Response time</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ctr" fontAlgn="ctr"/>
                      <a:r>
                        <a:rPr lang="en-GB" sz="800" b="0" i="0" u="none" strike="noStrike" dirty="0">
                          <a:solidFill>
                            <a:srgbClr val="1A1818"/>
                          </a:solidFill>
                          <a:effectLst/>
                          <a:latin typeface="Verdana" panose="020B0604030504040204" pitchFamily="34" charset="0"/>
                        </a:rPr>
                        <a:t>53:05</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extLst>
                  <a:ext uri="{0D108BD9-81ED-4DB2-BD59-A6C34878D82A}">
                    <a16:rowId xmlns="" xmlns:a16="http://schemas.microsoft.com/office/drawing/2014/main" val="1562633190"/>
                  </a:ext>
                </a:extLst>
              </a:tr>
              <a:tr h="210911">
                <a:tc>
                  <a:txBody>
                    <a:bodyPr/>
                    <a:lstStyle/>
                    <a:p>
                      <a:pPr algn="l" fontAlgn="ctr"/>
                      <a:r>
                        <a:rPr lang="en-GB" sz="800" b="0" i="0" u="none" strike="noStrike" dirty="0">
                          <a:solidFill>
                            <a:srgbClr val="1A1818"/>
                          </a:solidFill>
                          <a:effectLst/>
                          <a:latin typeface="Verdana" panose="020B0604030504040204" pitchFamily="34" charset="0"/>
                        </a:rPr>
                        <a:t>Amber 2 mean Response time</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ctr" fontAlgn="ctr"/>
                      <a:r>
                        <a:rPr lang="en-GB" sz="800" b="0" i="0" u="none" strike="noStrike" dirty="0">
                          <a:solidFill>
                            <a:srgbClr val="1A1818"/>
                          </a:solidFill>
                          <a:effectLst/>
                          <a:latin typeface="Verdana" panose="020B0604030504040204" pitchFamily="34" charset="0"/>
                        </a:rPr>
                        <a:t>115:43</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extLst>
                  <a:ext uri="{0D108BD9-81ED-4DB2-BD59-A6C34878D82A}">
                    <a16:rowId xmlns="" xmlns:a16="http://schemas.microsoft.com/office/drawing/2014/main" val="320407215"/>
                  </a:ext>
                </a:extLst>
              </a:tr>
              <a:tr h="210911">
                <a:tc>
                  <a:txBody>
                    <a:bodyPr/>
                    <a:lstStyle/>
                    <a:p>
                      <a:pPr algn="l" fontAlgn="ctr"/>
                      <a:r>
                        <a:rPr lang="en-GB" sz="800" b="0" i="0" u="none" strike="noStrike" dirty="0">
                          <a:solidFill>
                            <a:srgbClr val="1A1818"/>
                          </a:solidFill>
                          <a:effectLst/>
                          <a:latin typeface="Verdana" panose="020B0604030504040204" pitchFamily="34" charset="0"/>
                        </a:rPr>
                        <a:t>Red 90th percentile Response time</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ctr" fontAlgn="ctr"/>
                      <a:r>
                        <a:rPr lang="en-GB" sz="800" b="0" i="0" u="none" strike="noStrike" dirty="0">
                          <a:solidFill>
                            <a:srgbClr val="1A1818"/>
                          </a:solidFill>
                          <a:effectLst/>
                          <a:latin typeface="Verdana" panose="020B0604030504040204" pitchFamily="34" charset="0"/>
                        </a:rPr>
                        <a:t>12:44</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extLst>
                  <a:ext uri="{0D108BD9-81ED-4DB2-BD59-A6C34878D82A}">
                    <a16:rowId xmlns="" xmlns:a16="http://schemas.microsoft.com/office/drawing/2014/main" val="1337186472"/>
                  </a:ext>
                </a:extLst>
              </a:tr>
              <a:tr h="210911">
                <a:tc>
                  <a:txBody>
                    <a:bodyPr/>
                    <a:lstStyle/>
                    <a:p>
                      <a:pPr algn="l" fontAlgn="ctr"/>
                      <a:r>
                        <a:rPr lang="en-GB" sz="800" b="0" i="0" u="none" strike="noStrike" dirty="0">
                          <a:solidFill>
                            <a:srgbClr val="1A1818"/>
                          </a:solidFill>
                          <a:effectLst/>
                          <a:latin typeface="Verdana" panose="020B0604030504040204" pitchFamily="34" charset="0"/>
                        </a:rPr>
                        <a:t>Amber 1 90th percentile Response time</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ctr" fontAlgn="ctr"/>
                      <a:r>
                        <a:rPr lang="en-GB" sz="800" b="0" i="0" u="none" strike="noStrike" dirty="0">
                          <a:solidFill>
                            <a:srgbClr val="1A1818"/>
                          </a:solidFill>
                          <a:effectLst/>
                          <a:latin typeface="Verdana" panose="020B0604030504040204" pitchFamily="34" charset="0"/>
                        </a:rPr>
                        <a:t>129:13</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extLst>
                  <a:ext uri="{0D108BD9-81ED-4DB2-BD59-A6C34878D82A}">
                    <a16:rowId xmlns="" xmlns:a16="http://schemas.microsoft.com/office/drawing/2014/main" val="162329666"/>
                  </a:ext>
                </a:extLst>
              </a:tr>
              <a:tr h="210911">
                <a:tc>
                  <a:txBody>
                    <a:bodyPr/>
                    <a:lstStyle/>
                    <a:p>
                      <a:pPr algn="l" fontAlgn="ctr"/>
                      <a:r>
                        <a:rPr lang="en-GB" sz="800" b="0" i="0" u="none" strike="noStrike" dirty="0">
                          <a:solidFill>
                            <a:srgbClr val="1A1818"/>
                          </a:solidFill>
                          <a:effectLst/>
                          <a:latin typeface="Verdana" panose="020B0604030504040204" pitchFamily="34" charset="0"/>
                        </a:rPr>
                        <a:t>Amber 2 90th percentile Response time</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GB" sz="800" b="0" i="0" u="none" strike="noStrike" dirty="0">
                          <a:solidFill>
                            <a:srgbClr val="1A1818"/>
                          </a:solidFill>
                          <a:effectLst/>
                          <a:latin typeface="Verdana" panose="020B0604030504040204" pitchFamily="34" charset="0"/>
                        </a:rPr>
                        <a:t>292:27</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solidFill>
                      <a:srgbClr val="FFFFFF"/>
                    </a:solidFill>
                  </a:tcPr>
                </a:tc>
                <a:extLst>
                  <a:ext uri="{0D108BD9-81ED-4DB2-BD59-A6C34878D82A}">
                    <a16:rowId xmlns="" xmlns:a16="http://schemas.microsoft.com/office/drawing/2014/main" val="2376961654"/>
                  </a:ext>
                </a:extLst>
              </a:tr>
            </a:tbl>
          </a:graphicData>
        </a:graphic>
      </p:graphicFrame>
      <p:sp>
        <p:nvSpPr>
          <p:cNvPr id="34" name="Title 2">
            <a:extLst>
              <a:ext uri="{FF2B5EF4-FFF2-40B4-BE49-F238E27FC236}">
                <a16:creationId xmlns="" xmlns:a16="http://schemas.microsoft.com/office/drawing/2014/main" id="{758F6349-F3E4-4740-9856-FA07B405FB59}"/>
              </a:ext>
            </a:extLst>
          </p:cNvPr>
          <p:cNvSpPr txBox="1">
            <a:spLocks/>
          </p:cNvSpPr>
          <p:nvPr/>
        </p:nvSpPr>
        <p:spPr>
          <a:xfrm>
            <a:off x="4753973" y="233590"/>
            <a:ext cx="2342604" cy="258944"/>
          </a:xfrm>
          <a:prstGeom prst="rect">
            <a:avLst/>
          </a:prstGeom>
        </p:spPr>
        <p:txBody>
          <a:bodyPr vert="horz" lIns="65314" tIns="32657" rIns="65314" bIns="32657" rtlCol="0" anchor="ctr">
            <a:normAutofit/>
          </a:bodyPr>
          <a:lstStyle>
            <a:lvl1pPr algn="l" defTabSz="1706545" rtl="0" eaLnBrk="1" latinLnBrk="0" hangingPunct="1">
              <a:lnSpc>
                <a:spcPct val="90000"/>
              </a:lnSpc>
              <a:spcBef>
                <a:spcPct val="0"/>
              </a:spcBef>
              <a:buNone/>
              <a:defRPr sz="1357" b="1" kern="1200">
                <a:solidFill>
                  <a:schemeClr val="tx2"/>
                </a:solidFill>
                <a:latin typeface="Verdana" panose="020B0604030504040204" pitchFamily="34" charset="0"/>
                <a:ea typeface="Verdana" panose="020B0604030504040204" pitchFamily="34" charset="0"/>
                <a:cs typeface="Verdana" panose="020B0604030504040204" pitchFamily="34" charset="0"/>
              </a:defRPr>
            </a:lvl1pPr>
          </a:lstStyle>
          <a:p>
            <a:r>
              <a:rPr lang="en-GB" sz="1286" dirty="0">
                <a:solidFill>
                  <a:srgbClr val="1A1818"/>
                </a:solidFill>
              </a:rPr>
              <a:t>December 2021</a:t>
            </a:r>
          </a:p>
        </p:txBody>
      </p:sp>
      <p:graphicFrame>
        <p:nvGraphicFramePr>
          <p:cNvPr id="35" name="Table 34">
            <a:extLst>
              <a:ext uri="{FF2B5EF4-FFF2-40B4-BE49-F238E27FC236}">
                <a16:creationId xmlns="" xmlns:a16="http://schemas.microsoft.com/office/drawing/2014/main" id="{686C0C97-86B5-4BD5-852C-835D8490A91B}"/>
              </a:ext>
            </a:extLst>
          </p:cNvPr>
          <p:cNvGraphicFramePr>
            <a:graphicFrameLocks noGrp="1"/>
          </p:cNvGraphicFramePr>
          <p:nvPr>
            <p:extLst/>
          </p:nvPr>
        </p:nvGraphicFramePr>
        <p:xfrm>
          <a:off x="4788263" y="751546"/>
          <a:ext cx="1442357" cy="2064854"/>
        </p:xfrm>
        <a:graphic>
          <a:graphicData uri="http://schemas.openxmlformats.org/drawingml/2006/table">
            <a:tbl>
              <a:tblPr/>
              <a:tblGrid>
                <a:gridCol w="852714">
                  <a:extLst>
                    <a:ext uri="{9D8B030D-6E8A-4147-A177-3AD203B41FA5}">
                      <a16:colId xmlns="" xmlns:a16="http://schemas.microsoft.com/office/drawing/2014/main" val="2343331586"/>
                    </a:ext>
                  </a:extLst>
                </a:gridCol>
                <a:gridCol w="589643">
                  <a:extLst>
                    <a:ext uri="{9D8B030D-6E8A-4147-A177-3AD203B41FA5}">
                      <a16:colId xmlns="" xmlns:a16="http://schemas.microsoft.com/office/drawing/2014/main" val="936113212"/>
                    </a:ext>
                  </a:extLst>
                </a:gridCol>
              </a:tblGrid>
              <a:tr h="187714">
                <a:tc>
                  <a:txBody>
                    <a:bodyPr/>
                    <a:lstStyle/>
                    <a:p>
                      <a:pPr algn="l" fontAlgn="ctr"/>
                      <a:r>
                        <a:rPr lang="en-GB" sz="800" b="0" i="0" u="none" strike="noStrike" dirty="0">
                          <a:solidFill>
                            <a:srgbClr val="FFFFFF"/>
                          </a:solidFill>
                          <a:effectLst/>
                          <a:latin typeface="Verdana" panose="020B0604030504040204" pitchFamily="34" charset="0"/>
                        </a:rPr>
                        <a:t>Position</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67B1"/>
                    </a:solidFill>
                  </a:tcPr>
                </a:tc>
                <a:tc>
                  <a:txBody>
                    <a:bodyPr/>
                    <a:lstStyle/>
                    <a:p>
                      <a:pPr algn="r" fontAlgn="ctr"/>
                      <a:r>
                        <a:rPr lang="en-GB" sz="800" b="0" i="0" u="none" strike="noStrike" dirty="0">
                          <a:solidFill>
                            <a:srgbClr val="FFFFFF"/>
                          </a:solidFill>
                          <a:effectLst/>
                          <a:latin typeface="Verdana" panose="020B0604030504040204" pitchFamily="34" charset="0"/>
                        </a:rPr>
                        <a:t>FTEs</a:t>
                      </a:r>
                    </a:p>
                  </a:txBody>
                  <a:tcPr marL="6804" marR="61232" marT="6804" marB="0" anchor="ctr">
                    <a:lnL w="6350" cap="flat" cmpd="sng" algn="ctr">
                      <a:solidFill>
                        <a:srgbClr val="FFFFFF"/>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67B1"/>
                    </a:solidFill>
                  </a:tcPr>
                </a:tc>
                <a:extLst>
                  <a:ext uri="{0D108BD9-81ED-4DB2-BD59-A6C34878D82A}">
                    <a16:rowId xmlns="" xmlns:a16="http://schemas.microsoft.com/office/drawing/2014/main" val="3306598535"/>
                  </a:ext>
                </a:extLst>
              </a:tr>
              <a:tr h="187714">
                <a:tc>
                  <a:txBody>
                    <a:bodyPr/>
                    <a:lstStyle/>
                    <a:p>
                      <a:pPr algn="l" fontAlgn="ctr"/>
                      <a:r>
                        <a:rPr lang="en-GB" sz="800" b="0" i="0" u="none" strike="noStrike" dirty="0">
                          <a:solidFill>
                            <a:srgbClr val="1A1818"/>
                          </a:solidFill>
                          <a:effectLst/>
                          <a:latin typeface="Verdana" panose="020B0604030504040204" pitchFamily="34" charset="0"/>
                        </a:rPr>
                        <a:t>Paramedics</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solidFill>
                      <a:srgbClr val="FFFFFF"/>
                    </a:solidFill>
                  </a:tcPr>
                </a:tc>
                <a:tc>
                  <a:txBody>
                    <a:bodyPr/>
                    <a:lstStyle/>
                    <a:p>
                      <a:pPr algn="r" fontAlgn="ctr"/>
                      <a:r>
                        <a:rPr lang="en-GB" sz="800" b="0" i="0" u="none" strike="noStrike" dirty="0">
                          <a:solidFill>
                            <a:srgbClr val="1A1818"/>
                          </a:solidFill>
                          <a:effectLst/>
                          <a:latin typeface="Verdana" panose="020B0604030504040204" pitchFamily="34" charset="0"/>
                        </a:rPr>
                        <a:t>836.7</a:t>
                      </a:r>
                    </a:p>
                  </a:txBody>
                  <a:tcPr marL="6804" marR="61232"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solidFill>
                      <a:srgbClr val="FFFFFF"/>
                    </a:solidFill>
                  </a:tcPr>
                </a:tc>
                <a:extLst>
                  <a:ext uri="{0D108BD9-81ED-4DB2-BD59-A6C34878D82A}">
                    <a16:rowId xmlns="" xmlns:a16="http://schemas.microsoft.com/office/drawing/2014/main" val="829803168"/>
                  </a:ext>
                </a:extLst>
              </a:tr>
              <a:tr h="187714">
                <a:tc>
                  <a:txBody>
                    <a:bodyPr/>
                    <a:lstStyle/>
                    <a:p>
                      <a:pPr algn="l" fontAlgn="ctr"/>
                      <a:r>
                        <a:rPr lang="en-GB" sz="800" b="0" i="0" u="none" strike="noStrike" dirty="0">
                          <a:solidFill>
                            <a:srgbClr val="1A1818"/>
                          </a:solidFill>
                          <a:effectLst/>
                          <a:latin typeface="Verdana" panose="020B0604030504040204" pitchFamily="34" charset="0"/>
                        </a:rPr>
                        <a:t>Technicians</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r" fontAlgn="ctr"/>
                      <a:r>
                        <a:rPr lang="en-GB" sz="800" b="0" i="0" u="none" strike="noStrike" dirty="0">
                          <a:solidFill>
                            <a:srgbClr val="1A1818"/>
                          </a:solidFill>
                          <a:effectLst/>
                          <a:latin typeface="Verdana" panose="020B0604030504040204" pitchFamily="34" charset="0"/>
                        </a:rPr>
                        <a:t>640.6</a:t>
                      </a:r>
                    </a:p>
                  </a:txBody>
                  <a:tcPr marL="6804" marR="61232"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extLst>
                  <a:ext uri="{0D108BD9-81ED-4DB2-BD59-A6C34878D82A}">
                    <a16:rowId xmlns="" xmlns:a16="http://schemas.microsoft.com/office/drawing/2014/main" val="725593690"/>
                  </a:ext>
                </a:extLst>
              </a:tr>
              <a:tr h="187714">
                <a:tc>
                  <a:txBody>
                    <a:bodyPr/>
                    <a:lstStyle/>
                    <a:p>
                      <a:pPr algn="l" fontAlgn="ctr"/>
                      <a:r>
                        <a:rPr lang="en-GB" sz="800" b="0" i="0" u="none" strike="noStrike" dirty="0">
                          <a:solidFill>
                            <a:srgbClr val="1A1818"/>
                          </a:solidFill>
                          <a:effectLst/>
                          <a:latin typeface="Verdana" panose="020B0604030504040204" pitchFamily="34" charset="0"/>
                        </a:rPr>
                        <a:t>UCA</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r" fontAlgn="ctr"/>
                      <a:r>
                        <a:rPr lang="en-GB" sz="800" b="0" i="0" u="none" strike="noStrike" dirty="0">
                          <a:solidFill>
                            <a:srgbClr val="1A1818"/>
                          </a:solidFill>
                          <a:effectLst/>
                          <a:latin typeface="Verdana" panose="020B0604030504040204" pitchFamily="34" charset="0"/>
                        </a:rPr>
                        <a:t>213.6</a:t>
                      </a:r>
                    </a:p>
                  </a:txBody>
                  <a:tcPr marL="6804" marR="61232"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extLst>
                  <a:ext uri="{0D108BD9-81ED-4DB2-BD59-A6C34878D82A}">
                    <a16:rowId xmlns="" xmlns:a16="http://schemas.microsoft.com/office/drawing/2014/main" val="1795403499"/>
                  </a:ext>
                </a:extLst>
              </a:tr>
              <a:tr h="187714">
                <a:tc>
                  <a:txBody>
                    <a:bodyPr/>
                    <a:lstStyle/>
                    <a:p>
                      <a:pPr algn="l" fontAlgn="ctr"/>
                      <a:r>
                        <a:rPr lang="en-GB" sz="800" b="0" i="0" u="none" strike="noStrike" dirty="0">
                          <a:solidFill>
                            <a:srgbClr val="1A1818"/>
                          </a:solidFill>
                          <a:effectLst/>
                          <a:latin typeface="Verdana" panose="020B0604030504040204" pitchFamily="34" charset="0"/>
                        </a:rPr>
                        <a:t>APP*</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r" fontAlgn="ctr"/>
                      <a:r>
                        <a:rPr lang="en-GB" sz="800" b="0" i="0" u="none" strike="noStrike" dirty="0">
                          <a:solidFill>
                            <a:srgbClr val="1A1818"/>
                          </a:solidFill>
                          <a:effectLst/>
                          <a:latin typeface="Verdana" panose="020B0604030504040204" pitchFamily="34" charset="0"/>
                        </a:rPr>
                        <a:t>47</a:t>
                      </a:r>
                    </a:p>
                  </a:txBody>
                  <a:tcPr marL="6804" marR="61232"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extLst>
                  <a:ext uri="{0D108BD9-81ED-4DB2-BD59-A6C34878D82A}">
                    <a16:rowId xmlns="" xmlns:a16="http://schemas.microsoft.com/office/drawing/2014/main" val="2549078130"/>
                  </a:ext>
                </a:extLst>
              </a:tr>
              <a:tr h="187714">
                <a:tc>
                  <a:txBody>
                    <a:bodyPr/>
                    <a:lstStyle/>
                    <a:p>
                      <a:pPr algn="l" fontAlgn="ctr"/>
                      <a:r>
                        <a:rPr lang="en-GB" sz="800" b="0" i="0" u="none" strike="noStrike" dirty="0">
                          <a:solidFill>
                            <a:srgbClr val="1A1818"/>
                          </a:solidFill>
                          <a:effectLst/>
                          <a:latin typeface="Verdana" panose="020B0604030504040204" pitchFamily="34" charset="0"/>
                        </a:rPr>
                        <a:t>Call Handlers</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r" fontAlgn="ctr"/>
                      <a:r>
                        <a:rPr lang="en-GB" sz="800" b="0" i="0" u="none" strike="noStrike" dirty="0">
                          <a:solidFill>
                            <a:srgbClr val="1A1818"/>
                          </a:solidFill>
                          <a:effectLst/>
                          <a:latin typeface="Verdana" panose="020B0604030504040204" pitchFamily="34" charset="0"/>
                        </a:rPr>
                        <a:t>105.7</a:t>
                      </a:r>
                    </a:p>
                  </a:txBody>
                  <a:tcPr marL="6804" marR="61232"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extLst>
                  <a:ext uri="{0D108BD9-81ED-4DB2-BD59-A6C34878D82A}">
                    <a16:rowId xmlns="" xmlns:a16="http://schemas.microsoft.com/office/drawing/2014/main" val="2144197704"/>
                  </a:ext>
                </a:extLst>
              </a:tr>
              <a:tr h="187714">
                <a:tc>
                  <a:txBody>
                    <a:bodyPr/>
                    <a:lstStyle/>
                    <a:p>
                      <a:pPr algn="l" fontAlgn="ctr"/>
                      <a:r>
                        <a:rPr lang="en-GB" sz="800" b="0" i="0" u="none" strike="noStrike" dirty="0">
                          <a:solidFill>
                            <a:srgbClr val="1A1818"/>
                          </a:solidFill>
                          <a:effectLst/>
                          <a:latin typeface="Verdana" panose="020B0604030504040204" pitchFamily="34" charset="0"/>
                        </a:rPr>
                        <a:t>CH Supervisors</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r" fontAlgn="ctr"/>
                      <a:r>
                        <a:rPr lang="en-GB" sz="800" b="0" i="0" u="none" strike="noStrike" dirty="0">
                          <a:solidFill>
                            <a:srgbClr val="1A1818"/>
                          </a:solidFill>
                          <a:effectLst/>
                          <a:latin typeface="Verdana" panose="020B0604030504040204" pitchFamily="34" charset="0"/>
                        </a:rPr>
                        <a:t>18.1</a:t>
                      </a:r>
                    </a:p>
                  </a:txBody>
                  <a:tcPr marL="6804" marR="61232"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extLst>
                  <a:ext uri="{0D108BD9-81ED-4DB2-BD59-A6C34878D82A}">
                    <a16:rowId xmlns="" xmlns:a16="http://schemas.microsoft.com/office/drawing/2014/main" val="1385360233"/>
                  </a:ext>
                </a:extLst>
              </a:tr>
              <a:tr h="187714">
                <a:tc>
                  <a:txBody>
                    <a:bodyPr/>
                    <a:lstStyle/>
                    <a:p>
                      <a:pPr algn="l" fontAlgn="ctr"/>
                      <a:r>
                        <a:rPr lang="en-GB" sz="800" b="0" i="0" u="none" strike="noStrike" dirty="0">
                          <a:solidFill>
                            <a:srgbClr val="1A1818"/>
                          </a:solidFill>
                          <a:effectLst/>
                          <a:latin typeface="Verdana" panose="020B0604030504040204" pitchFamily="34" charset="0"/>
                        </a:rPr>
                        <a:t>Allocators</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r" fontAlgn="ctr"/>
                      <a:r>
                        <a:rPr lang="en-GB" sz="800" b="0" i="0" u="none" strike="noStrike" dirty="0">
                          <a:solidFill>
                            <a:srgbClr val="1A1818"/>
                          </a:solidFill>
                          <a:effectLst/>
                          <a:latin typeface="Verdana" panose="020B0604030504040204" pitchFamily="34" charset="0"/>
                        </a:rPr>
                        <a:t>87.6</a:t>
                      </a:r>
                    </a:p>
                  </a:txBody>
                  <a:tcPr marL="6804" marR="61232"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extLst>
                  <a:ext uri="{0D108BD9-81ED-4DB2-BD59-A6C34878D82A}">
                    <a16:rowId xmlns="" xmlns:a16="http://schemas.microsoft.com/office/drawing/2014/main" val="2707121513"/>
                  </a:ext>
                </a:extLst>
              </a:tr>
              <a:tr h="187714">
                <a:tc>
                  <a:txBody>
                    <a:bodyPr/>
                    <a:lstStyle/>
                    <a:p>
                      <a:pPr algn="l" fontAlgn="ctr"/>
                      <a:r>
                        <a:rPr lang="en-GB" sz="800" b="0" i="0" u="none" strike="noStrike" dirty="0">
                          <a:solidFill>
                            <a:srgbClr val="1A1818"/>
                          </a:solidFill>
                          <a:effectLst/>
                          <a:latin typeface="Verdana" panose="020B0604030504040204" pitchFamily="34" charset="0"/>
                        </a:rPr>
                        <a:t>Dispatchers</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r" fontAlgn="ctr"/>
                      <a:r>
                        <a:rPr lang="en-GB" sz="800" b="0" i="0" u="none" strike="noStrike" dirty="0">
                          <a:solidFill>
                            <a:srgbClr val="1A1818"/>
                          </a:solidFill>
                          <a:effectLst/>
                          <a:latin typeface="Verdana" panose="020B0604030504040204" pitchFamily="34" charset="0"/>
                        </a:rPr>
                        <a:t>0</a:t>
                      </a:r>
                    </a:p>
                  </a:txBody>
                  <a:tcPr marL="6804" marR="61232"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extLst>
                  <a:ext uri="{0D108BD9-81ED-4DB2-BD59-A6C34878D82A}">
                    <a16:rowId xmlns="" xmlns:a16="http://schemas.microsoft.com/office/drawing/2014/main" val="2370319159"/>
                  </a:ext>
                </a:extLst>
              </a:tr>
              <a:tr h="187714">
                <a:tc>
                  <a:txBody>
                    <a:bodyPr/>
                    <a:lstStyle/>
                    <a:p>
                      <a:pPr algn="l" fontAlgn="ctr"/>
                      <a:r>
                        <a:rPr lang="en-GB" sz="800" b="0" i="0" u="none" strike="noStrike" dirty="0">
                          <a:solidFill>
                            <a:srgbClr val="1A1818"/>
                          </a:solidFill>
                          <a:effectLst/>
                          <a:latin typeface="Verdana" panose="020B0604030504040204" pitchFamily="34" charset="0"/>
                        </a:rPr>
                        <a:t>Clinicians</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r" fontAlgn="ctr"/>
                      <a:r>
                        <a:rPr lang="en-GB" sz="800" b="0" i="0" u="none" strike="noStrike" dirty="0">
                          <a:solidFill>
                            <a:srgbClr val="1A1818"/>
                          </a:solidFill>
                          <a:effectLst/>
                          <a:latin typeface="Verdana" panose="020B0604030504040204" pitchFamily="34" charset="0"/>
                        </a:rPr>
                        <a:t>43</a:t>
                      </a:r>
                    </a:p>
                  </a:txBody>
                  <a:tcPr marL="6804" marR="61232"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extLst>
                  <a:ext uri="{0D108BD9-81ED-4DB2-BD59-A6C34878D82A}">
                    <a16:rowId xmlns="" xmlns:a16="http://schemas.microsoft.com/office/drawing/2014/main" val="4113222409"/>
                  </a:ext>
                </a:extLst>
              </a:tr>
              <a:tr h="187714">
                <a:tc>
                  <a:txBody>
                    <a:bodyPr/>
                    <a:lstStyle/>
                    <a:p>
                      <a:pPr algn="l" fontAlgn="ctr"/>
                      <a:r>
                        <a:rPr lang="en-GB" sz="800" b="0" i="0" u="none" strike="noStrike" dirty="0">
                          <a:solidFill>
                            <a:srgbClr val="1A1818"/>
                          </a:solidFill>
                          <a:effectLst/>
                          <a:latin typeface="Verdana" panose="020B0604030504040204" pitchFamily="34" charset="0"/>
                        </a:rPr>
                        <a:t>Snr Clincians</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GB" sz="800" b="0" i="0" u="none" strike="noStrike" dirty="0">
                          <a:solidFill>
                            <a:srgbClr val="1A1818"/>
                          </a:solidFill>
                          <a:effectLst/>
                          <a:latin typeface="Verdana" panose="020B0604030504040204" pitchFamily="34" charset="0"/>
                        </a:rPr>
                        <a:t>6.3</a:t>
                      </a:r>
                    </a:p>
                  </a:txBody>
                  <a:tcPr marL="6804" marR="61232"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solidFill>
                      <a:srgbClr val="FFFFFF"/>
                    </a:solidFill>
                  </a:tcPr>
                </a:tc>
                <a:extLst>
                  <a:ext uri="{0D108BD9-81ED-4DB2-BD59-A6C34878D82A}">
                    <a16:rowId xmlns="" xmlns:a16="http://schemas.microsoft.com/office/drawing/2014/main" val="577574020"/>
                  </a:ext>
                </a:extLst>
              </a:tr>
            </a:tbl>
          </a:graphicData>
        </a:graphic>
      </p:graphicFrame>
      <p:graphicFrame>
        <p:nvGraphicFramePr>
          <p:cNvPr id="36" name="Table 35">
            <a:extLst>
              <a:ext uri="{FF2B5EF4-FFF2-40B4-BE49-F238E27FC236}">
                <a16:creationId xmlns="" xmlns:a16="http://schemas.microsoft.com/office/drawing/2014/main" id="{DBC690ED-5864-4110-8CE9-83E8ADD95308}"/>
              </a:ext>
            </a:extLst>
          </p:cNvPr>
          <p:cNvGraphicFramePr>
            <a:graphicFrameLocks noGrp="1"/>
          </p:cNvGraphicFramePr>
          <p:nvPr>
            <p:extLst/>
          </p:nvPr>
        </p:nvGraphicFramePr>
        <p:xfrm>
          <a:off x="4790168" y="3118055"/>
          <a:ext cx="2880904" cy="1687288"/>
        </p:xfrm>
        <a:graphic>
          <a:graphicData uri="http://schemas.openxmlformats.org/drawingml/2006/table">
            <a:tbl>
              <a:tblPr/>
              <a:tblGrid>
                <a:gridCol w="2204022">
                  <a:extLst>
                    <a:ext uri="{9D8B030D-6E8A-4147-A177-3AD203B41FA5}">
                      <a16:colId xmlns="" xmlns:a16="http://schemas.microsoft.com/office/drawing/2014/main" val="1519170459"/>
                    </a:ext>
                  </a:extLst>
                </a:gridCol>
                <a:gridCol w="676882">
                  <a:extLst>
                    <a:ext uri="{9D8B030D-6E8A-4147-A177-3AD203B41FA5}">
                      <a16:colId xmlns="" xmlns:a16="http://schemas.microsoft.com/office/drawing/2014/main" val="1731413020"/>
                    </a:ext>
                  </a:extLst>
                </a:gridCol>
              </a:tblGrid>
              <a:tr h="210911">
                <a:tc>
                  <a:txBody>
                    <a:bodyPr/>
                    <a:lstStyle/>
                    <a:p>
                      <a:pPr algn="l" fontAlgn="ctr"/>
                      <a:r>
                        <a:rPr lang="en-GB" sz="800" b="0" i="0" u="none" strike="noStrike" dirty="0">
                          <a:solidFill>
                            <a:srgbClr val="FFFFFF"/>
                          </a:solidFill>
                          <a:effectLst/>
                          <a:latin typeface="Verdana" panose="020B0604030504040204" pitchFamily="34" charset="0"/>
                        </a:rPr>
                        <a:t>Measure</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67B1"/>
                    </a:solidFill>
                  </a:tcPr>
                </a:tc>
                <a:tc>
                  <a:txBody>
                    <a:bodyPr/>
                    <a:lstStyle/>
                    <a:p>
                      <a:pPr algn="l" fontAlgn="ctr"/>
                      <a:r>
                        <a:rPr lang="en-GB" sz="800" b="0" i="0" u="none" strike="noStrike" dirty="0">
                          <a:solidFill>
                            <a:srgbClr val="FFFFFF"/>
                          </a:solidFill>
                          <a:effectLst/>
                          <a:latin typeface="Verdana" panose="020B0604030504040204" pitchFamily="34" charset="0"/>
                        </a:rPr>
                        <a:t>Performance</a:t>
                      </a:r>
                    </a:p>
                  </a:txBody>
                  <a:tcPr marL="6804" marR="6804" marT="6804" marB="0" anchor="ctr">
                    <a:lnL w="6350" cap="flat" cmpd="sng" algn="ctr">
                      <a:solidFill>
                        <a:srgbClr val="FFFFFF"/>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67B1"/>
                    </a:solidFill>
                  </a:tcPr>
                </a:tc>
                <a:extLst>
                  <a:ext uri="{0D108BD9-81ED-4DB2-BD59-A6C34878D82A}">
                    <a16:rowId xmlns="" xmlns:a16="http://schemas.microsoft.com/office/drawing/2014/main" val="2894844001"/>
                  </a:ext>
                </a:extLst>
              </a:tr>
              <a:tr h="210911">
                <a:tc>
                  <a:txBody>
                    <a:bodyPr/>
                    <a:lstStyle/>
                    <a:p>
                      <a:pPr algn="l" fontAlgn="ctr"/>
                      <a:r>
                        <a:rPr lang="en-GB" sz="800" b="0" i="0" u="none" strike="noStrike" dirty="0">
                          <a:solidFill>
                            <a:srgbClr val="1A1818"/>
                          </a:solidFill>
                          <a:effectLst/>
                          <a:latin typeface="Verdana" panose="020B0604030504040204" pitchFamily="34" charset="0"/>
                        </a:rPr>
                        <a:t>Red 8-minute performance</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solidFill>
                      <a:srgbClr val="FFFFFF"/>
                    </a:solidFill>
                  </a:tcPr>
                </a:tc>
                <a:tc>
                  <a:txBody>
                    <a:bodyPr/>
                    <a:lstStyle/>
                    <a:p>
                      <a:pPr algn="ctr" fontAlgn="ctr"/>
                      <a:r>
                        <a:rPr lang="en-GB" sz="800" b="0" i="0" u="none" strike="noStrike" dirty="0">
                          <a:solidFill>
                            <a:srgbClr val="1A1818"/>
                          </a:solidFill>
                          <a:effectLst/>
                          <a:latin typeface="Verdana" panose="020B0604030504040204" pitchFamily="34" charset="0"/>
                        </a:rPr>
                        <a:t>67.3%</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solidFill>
                      <a:srgbClr val="FFFFFF"/>
                    </a:solidFill>
                  </a:tcPr>
                </a:tc>
                <a:extLst>
                  <a:ext uri="{0D108BD9-81ED-4DB2-BD59-A6C34878D82A}">
                    <a16:rowId xmlns="" xmlns:a16="http://schemas.microsoft.com/office/drawing/2014/main" val="422046403"/>
                  </a:ext>
                </a:extLst>
              </a:tr>
              <a:tr h="210911">
                <a:tc>
                  <a:txBody>
                    <a:bodyPr/>
                    <a:lstStyle/>
                    <a:p>
                      <a:pPr algn="l" fontAlgn="ctr"/>
                      <a:r>
                        <a:rPr lang="en-GB" sz="800" b="0" i="0" u="none" strike="noStrike" dirty="0">
                          <a:solidFill>
                            <a:srgbClr val="1A1818"/>
                          </a:solidFill>
                          <a:effectLst/>
                          <a:latin typeface="Verdana" panose="020B0604030504040204" pitchFamily="34" charset="0"/>
                        </a:rPr>
                        <a:t>Red mean Response time</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ctr" fontAlgn="ctr"/>
                      <a:r>
                        <a:rPr lang="en-GB" sz="800" b="0" i="0" u="none" strike="noStrike" dirty="0">
                          <a:solidFill>
                            <a:srgbClr val="1A1818"/>
                          </a:solidFill>
                          <a:effectLst/>
                          <a:latin typeface="Verdana" panose="020B0604030504040204" pitchFamily="34" charset="0"/>
                        </a:rPr>
                        <a:t>06:46</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extLst>
                  <a:ext uri="{0D108BD9-81ED-4DB2-BD59-A6C34878D82A}">
                    <a16:rowId xmlns="" xmlns:a16="http://schemas.microsoft.com/office/drawing/2014/main" val="3152320358"/>
                  </a:ext>
                </a:extLst>
              </a:tr>
              <a:tr h="210911">
                <a:tc>
                  <a:txBody>
                    <a:bodyPr/>
                    <a:lstStyle/>
                    <a:p>
                      <a:pPr algn="l" fontAlgn="ctr"/>
                      <a:r>
                        <a:rPr lang="en-GB" sz="800" b="0" i="0" u="none" strike="noStrike" dirty="0">
                          <a:solidFill>
                            <a:srgbClr val="1A1818"/>
                          </a:solidFill>
                          <a:effectLst/>
                          <a:latin typeface="Verdana" panose="020B0604030504040204" pitchFamily="34" charset="0"/>
                        </a:rPr>
                        <a:t>Amber 1 mean Response time</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ctr" fontAlgn="ctr"/>
                      <a:r>
                        <a:rPr lang="en-GB" sz="800" b="0" i="0" u="none" strike="noStrike" dirty="0">
                          <a:solidFill>
                            <a:srgbClr val="1A1818"/>
                          </a:solidFill>
                          <a:effectLst/>
                          <a:latin typeface="Verdana" panose="020B0604030504040204" pitchFamily="34" charset="0"/>
                        </a:rPr>
                        <a:t>34:55</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extLst>
                  <a:ext uri="{0D108BD9-81ED-4DB2-BD59-A6C34878D82A}">
                    <a16:rowId xmlns="" xmlns:a16="http://schemas.microsoft.com/office/drawing/2014/main" val="1562633190"/>
                  </a:ext>
                </a:extLst>
              </a:tr>
              <a:tr h="210911">
                <a:tc>
                  <a:txBody>
                    <a:bodyPr/>
                    <a:lstStyle/>
                    <a:p>
                      <a:pPr algn="l" fontAlgn="ctr"/>
                      <a:r>
                        <a:rPr lang="en-GB" sz="800" b="0" i="0" u="none" strike="noStrike" dirty="0">
                          <a:solidFill>
                            <a:srgbClr val="1A1818"/>
                          </a:solidFill>
                          <a:effectLst/>
                          <a:latin typeface="Verdana" panose="020B0604030504040204" pitchFamily="34" charset="0"/>
                        </a:rPr>
                        <a:t>Amber 2 mean Response time</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ctr" fontAlgn="ctr"/>
                      <a:r>
                        <a:rPr lang="en-GB" sz="800" b="0" i="0" u="none" strike="noStrike" dirty="0">
                          <a:solidFill>
                            <a:srgbClr val="1A1818"/>
                          </a:solidFill>
                          <a:effectLst/>
                          <a:latin typeface="Verdana" panose="020B0604030504040204" pitchFamily="34" charset="0"/>
                        </a:rPr>
                        <a:t>85:27</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extLst>
                  <a:ext uri="{0D108BD9-81ED-4DB2-BD59-A6C34878D82A}">
                    <a16:rowId xmlns="" xmlns:a16="http://schemas.microsoft.com/office/drawing/2014/main" val="320407215"/>
                  </a:ext>
                </a:extLst>
              </a:tr>
              <a:tr h="210911">
                <a:tc>
                  <a:txBody>
                    <a:bodyPr/>
                    <a:lstStyle/>
                    <a:p>
                      <a:pPr algn="l" fontAlgn="ctr"/>
                      <a:r>
                        <a:rPr lang="en-GB" sz="800" b="0" i="0" u="none" strike="noStrike" dirty="0">
                          <a:solidFill>
                            <a:srgbClr val="1A1818"/>
                          </a:solidFill>
                          <a:effectLst/>
                          <a:latin typeface="Verdana" panose="020B0604030504040204" pitchFamily="34" charset="0"/>
                        </a:rPr>
                        <a:t>Red 90th percentile Response time</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ctr" fontAlgn="ctr"/>
                      <a:r>
                        <a:rPr lang="en-GB" sz="800" b="0" i="0" u="none" strike="noStrike" dirty="0">
                          <a:solidFill>
                            <a:srgbClr val="1A1818"/>
                          </a:solidFill>
                          <a:effectLst/>
                          <a:latin typeface="Verdana" panose="020B0604030504040204" pitchFamily="34" charset="0"/>
                        </a:rPr>
                        <a:t>14:06</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extLst>
                  <a:ext uri="{0D108BD9-81ED-4DB2-BD59-A6C34878D82A}">
                    <a16:rowId xmlns="" xmlns:a16="http://schemas.microsoft.com/office/drawing/2014/main" val="1337186472"/>
                  </a:ext>
                </a:extLst>
              </a:tr>
              <a:tr h="210911">
                <a:tc>
                  <a:txBody>
                    <a:bodyPr/>
                    <a:lstStyle/>
                    <a:p>
                      <a:pPr algn="l" fontAlgn="ctr"/>
                      <a:r>
                        <a:rPr lang="en-GB" sz="800" b="0" i="0" u="none" strike="noStrike" dirty="0">
                          <a:solidFill>
                            <a:srgbClr val="1A1818"/>
                          </a:solidFill>
                          <a:effectLst/>
                          <a:latin typeface="Verdana" panose="020B0604030504040204" pitchFamily="34" charset="0"/>
                        </a:rPr>
                        <a:t>Amber 1 90th percentile Response time</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ctr" fontAlgn="ctr"/>
                      <a:r>
                        <a:rPr lang="en-GB" sz="800" b="0" i="0" u="none" strike="noStrike" dirty="0">
                          <a:solidFill>
                            <a:srgbClr val="1A1818"/>
                          </a:solidFill>
                          <a:effectLst/>
                          <a:latin typeface="Verdana" panose="020B0604030504040204" pitchFamily="34" charset="0"/>
                        </a:rPr>
                        <a:t>78:26</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extLst>
                  <a:ext uri="{0D108BD9-81ED-4DB2-BD59-A6C34878D82A}">
                    <a16:rowId xmlns="" xmlns:a16="http://schemas.microsoft.com/office/drawing/2014/main" val="162329666"/>
                  </a:ext>
                </a:extLst>
              </a:tr>
              <a:tr h="210911">
                <a:tc>
                  <a:txBody>
                    <a:bodyPr/>
                    <a:lstStyle/>
                    <a:p>
                      <a:pPr algn="l" fontAlgn="ctr"/>
                      <a:r>
                        <a:rPr lang="en-GB" sz="800" b="0" i="0" u="none" strike="noStrike" dirty="0">
                          <a:solidFill>
                            <a:srgbClr val="1A1818"/>
                          </a:solidFill>
                          <a:effectLst/>
                          <a:latin typeface="Verdana" panose="020B0604030504040204" pitchFamily="34" charset="0"/>
                        </a:rPr>
                        <a:t>Amber 2 90th percentile Response time</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GB" sz="800" b="0" i="0" u="none" strike="noStrike" dirty="0">
                          <a:solidFill>
                            <a:srgbClr val="1A1818"/>
                          </a:solidFill>
                          <a:effectLst/>
                          <a:latin typeface="Verdana" panose="020B0604030504040204" pitchFamily="34" charset="0"/>
                        </a:rPr>
                        <a:t>80:44</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solidFill>
                      <a:srgbClr val="FFFFFF"/>
                    </a:solidFill>
                  </a:tcPr>
                </a:tc>
                <a:extLst>
                  <a:ext uri="{0D108BD9-81ED-4DB2-BD59-A6C34878D82A}">
                    <a16:rowId xmlns="" xmlns:a16="http://schemas.microsoft.com/office/drawing/2014/main" val="2376961654"/>
                  </a:ext>
                </a:extLst>
              </a:tr>
            </a:tbl>
          </a:graphicData>
        </a:graphic>
      </p:graphicFrame>
      <p:sp>
        <p:nvSpPr>
          <p:cNvPr id="37" name="Title 2">
            <a:extLst>
              <a:ext uri="{FF2B5EF4-FFF2-40B4-BE49-F238E27FC236}">
                <a16:creationId xmlns="" xmlns:a16="http://schemas.microsoft.com/office/drawing/2014/main" id="{1537AA9B-AECC-4FCD-8CF0-DBA6AE635B2E}"/>
              </a:ext>
            </a:extLst>
          </p:cNvPr>
          <p:cNvSpPr txBox="1">
            <a:spLocks/>
          </p:cNvSpPr>
          <p:nvPr/>
        </p:nvSpPr>
        <p:spPr>
          <a:xfrm>
            <a:off x="7671163" y="233590"/>
            <a:ext cx="2342604" cy="258944"/>
          </a:xfrm>
          <a:prstGeom prst="rect">
            <a:avLst/>
          </a:prstGeom>
        </p:spPr>
        <p:txBody>
          <a:bodyPr vert="horz" lIns="65314" tIns="32657" rIns="65314" bIns="32657" rtlCol="0" anchor="ctr">
            <a:normAutofit/>
          </a:bodyPr>
          <a:lstStyle>
            <a:lvl1pPr algn="l" defTabSz="1706545" rtl="0" eaLnBrk="1" latinLnBrk="0" hangingPunct="1">
              <a:lnSpc>
                <a:spcPct val="90000"/>
              </a:lnSpc>
              <a:spcBef>
                <a:spcPct val="0"/>
              </a:spcBef>
              <a:buNone/>
              <a:defRPr sz="1357" b="1" kern="1200">
                <a:solidFill>
                  <a:schemeClr val="tx2"/>
                </a:solidFill>
                <a:latin typeface="Verdana" panose="020B0604030504040204" pitchFamily="34" charset="0"/>
                <a:ea typeface="Verdana" panose="020B0604030504040204" pitchFamily="34" charset="0"/>
                <a:cs typeface="Verdana" panose="020B0604030504040204" pitchFamily="34" charset="0"/>
              </a:defRPr>
            </a:lvl1pPr>
          </a:lstStyle>
          <a:p>
            <a:r>
              <a:rPr lang="en-GB" sz="1286" dirty="0">
                <a:solidFill>
                  <a:srgbClr val="1A1818"/>
                </a:solidFill>
              </a:rPr>
              <a:t>December 2024</a:t>
            </a:r>
          </a:p>
        </p:txBody>
      </p:sp>
      <p:graphicFrame>
        <p:nvGraphicFramePr>
          <p:cNvPr id="38" name="Table 37">
            <a:extLst>
              <a:ext uri="{FF2B5EF4-FFF2-40B4-BE49-F238E27FC236}">
                <a16:creationId xmlns="" xmlns:a16="http://schemas.microsoft.com/office/drawing/2014/main" id="{4034AF46-60D5-407B-BFC1-99F2AF42214F}"/>
              </a:ext>
            </a:extLst>
          </p:cNvPr>
          <p:cNvGraphicFramePr>
            <a:graphicFrameLocks noGrp="1"/>
          </p:cNvGraphicFramePr>
          <p:nvPr>
            <p:extLst/>
          </p:nvPr>
        </p:nvGraphicFramePr>
        <p:xfrm>
          <a:off x="7768590" y="751546"/>
          <a:ext cx="1442357" cy="2064854"/>
        </p:xfrm>
        <a:graphic>
          <a:graphicData uri="http://schemas.openxmlformats.org/drawingml/2006/table">
            <a:tbl>
              <a:tblPr/>
              <a:tblGrid>
                <a:gridCol w="852714">
                  <a:extLst>
                    <a:ext uri="{9D8B030D-6E8A-4147-A177-3AD203B41FA5}">
                      <a16:colId xmlns="" xmlns:a16="http://schemas.microsoft.com/office/drawing/2014/main" val="2343331586"/>
                    </a:ext>
                  </a:extLst>
                </a:gridCol>
                <a:gridCol w="589643">
                  <a:extLst>
                    <a:ext uri="{9D8B030D-6E8A-4147-A177-3AD203B41FA5}">
                      <a16:colId xmlns="" xmlns:a16="http://schemas.microsoft.com/office/drawing/2014/main" val="936113212"/>
                    </a:ext>
                  </a:extLst>
                </a:gridCol>
              </a:tblGrid>
              <a:tr h="187714">
                <a:tc>
                  <a:txBody>
                    <a:bodyPr/>
                    <a:lstStyle/>
                    <a:p>
                      <a:pPr algn="l" fontAlgn="ctr"/>
                      <a:r>
                        <a:rPr lang="en-GB" sz="800" b="0" i="0" u="none" strike="noStrike" dirty="0">
                          <a:solidFill>
                            <a:srgbClr val="FFFFFF"/>
                          </a:solidFill>
                          <a:effectLst/>
                          <a:latin typeface="Verdana" panose="020B0604030504040204" pitchFamily="34" charset="0"/>
                        </a:rPr>
                        <a:t>Position</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67B1"/>
                    </a:solidFill>
                  </a:tcPr>
                </a:tc>
                <a:tc>
                  <a:txBody>
                    <a:bodyPr/>
                    <a:lstStyle/>
                    <a:p>
                      <a:pPr algn="r" fontAlgn="ctr"/>
                      <a:r>
                        <a:rPr lang="en-GB" sz="800" b="0" i="0" u="none" strike="noStrike" dirty="0">
                          <a:solidFill>
                            <a:srgbClr val="FFFFFF"/>
                          </a:solidFill>
                          <a:effectLst/>
                          <a:latin typeface="Verdana" panose="020B0604030504040204" pitchFamily="34" charset="0"/>
                        </a:rPr>
                        <a:t>FTEs</a:t>
                      </a:r>
                    </a:p>
                  </a:txBody>
                  <a:tcPr marL="6804" marR="61232" marT="6804" marB="0" anchor="ctr">
                    <a:lnL w="6350" cap="flat" cmpd="sng" algn="ctr">
                      <a:solidFill>
                        <a:srgbClr val="FFFFFF"/>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67B1"/>
                    </a:solidFill>
                  </a:tcPr>
                </a:tc>
                <a:extLst>
                  <a:ext uri="{0D108BD9-81ED-4DB2-BD59-A6C34878D82A}">
                    <a16:rowId xmlns="" xmlns:a16="http://schemas.microsoft.com/office/drawing/2014/main" val="3306598535"/>
                  </a:ext>
                </a:extLst>
              </a:tr>
              <a:tr h="187714">
                <a:tc>
                  <a:txBody>
                    <a:bodyPr/>
                    <a:lstStyle/>
                    <a:p>
                      <a:pPr algn="l" fontAlgn="ctr"/>
                      <a:r>
                        <a:rPr lang="en-GB" sz="800" b="0" i="0" u="none" strike="noStrike" dirty="0">
                          <a:solidFill>
                            <a:srgbClr val="1A1818"/>
                          </a:solidFill>
                          <a:effectLst/>
                          <a:latin typeface="Verdana" panose="020B0604030504040204" pitchFamily="34" charset="0"/>
                        </a:rPr>
                        <a:t>Paramedics</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solidFill>
                      <a:srgbClr val="FFFFFF"/>
                    </a:solidFill>
                  </a:tcPr>
                </a:tc>
                <a:tc>
                  <a:txBody>
                    <a:bodyPr/>
                    <a:lstStyle/>
                    <a:p>
                      <a:pPr algn="r" fontAlgn="ctr"/>
                      <a:r>
                        <a:rPr lang="en-GB" sz="800" b="0" i="0" u="none" strike="noStrike" dirty="0">
                          <a:solidFill>
                            <a:srgbClr val="1A1818"/>
                          </a:solidFill>
                          <a:effectLst/>
                          <a:latin typeface="Verdana" panose="020B0604030504040204" pitchFamily="34" charset="0"/>
                        </a:rPr>
                        <a:t>976</a:t>
                      </a:r>
                    </a:p>
                  </a:txBody>
                  <a:tcPr marL="6804" marR="61232"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solidFill>
                      <a:srgbClr val="FFFFFF"/>
                    </a:solidFill>
                  </a:tcPr>
                </a:tc>
                <a:extLst>
                  <a:ext uri="{0D108BD9-81ED-4DB2-BD59-A6C34878D82A}">
                    <a16:rowId xmlns="" xmlns:a16="http://schemas.microsoft.com/office/drawing/2014/main" val="829803168"/>
                  </a:ext>
                </a:extLst>
              </a:tr>
              <a:tr h="187714">
                <a:tc>
                  <a:txBody>
                    <a:bodyPr/>
                    <a:lstStyle/>
                    <a:p>
                      <a:pPr algn="l" fontAlgn="ctr"/>
                      <a:r>
                        <a:rPr lang="en-GB" sz="800" b="0" i="0" u="none" strike="noStrike" dirty="0">
                          <a:solidFill>
                            <a:srgbClr val="1A1818"/>
                          </a:solidFill>
                          <a:effectLst/>
                          <a:latin typeface="Verdana" panose="020B0604030504040204" pitchFamily="34" charset="0"/>
                        </a:rPr>
                        <a:t>Technicians</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r" fontAlgn="ctr"/>
                      <a:r>
                        <a:rPr lang="en-GB" sz="800" b="0" i="0" u="none" strike="noStrike" dirty="0">
                          <a:solidFill>
                            <a:srgbClr val="1A1818"/>
                          </a:solidFill>
                          <a:effectLst/>
                          <a:latin typeface="Verdana" panose="020B0604030504040204" pitchFamily="34" charset="0"/>
                        </a:rPr>
                        <a:t>746.8</a:t>
                      </a:r>
                    </a:p>
                  </a:txBody>
                  <a:tcPr marL="6804" marR="61232"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extLst>
                  <a:ext uri="{0D108BD9-81ED-4DB2-BD59-A6C34878D82A}">
                    <a16:rowId xmlns="" xmlns:a16="http://schemas.microsoft.com/office/drawing/2014/main" val="725593690"/>
                  </a:ext>
                </a:extLst>
              </a:tr>
              <a:tr h="187714">
                <a:tc>
                  <a:txBody>
                    <a:bodyPr/>
                    <a:lstStyle/>
                    <a:p>
                      <a:pPr algn="l" fontAlgn="ctr"/>
                      <a:r>
                        <a:rPr lang="en-GB" sz="800" b="0" i="0" u="none" strike="noStrike" dirty="0">
                          <a:solidFill>
                            <a:srgbClr val="1A1818"/>
                          </a:solidFill>
                          <a:effectLst/>
                          <a:latin typeface="Verdana" panose="020B0604030504040204" pitchFamily="34" charset="0"/>
                        </a:rPr>
                        <a:t>UCA</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r" fontAlgn="ctr"/>
                      <a:r>
                        <a:rPr lang="en-GB" sz="800" b="0" i="0" u="none" strike="noStrike" dirty="0">
                          <a:solidFill>
                            <a:srgbClr val="1A1818"/>
                          </a:solidFill>
                          <a:effectLst/>
                          <a:latin typeface="Verdana" panose="020B0604030504040204" pitchFamily="34" charset="0"/>
                        </a:rPr>
                        <a:t>246.3</a:t>
                      </a:r>
                    </a:p>
                  </a:txBody>
                  <a:tcPr marL="6804" marR="61232"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extLst>
                  <a:ext uri="{0D108BD9-81ED-4DB2-BD59-A6C34878D82A}">
                    <a16:rowId xmlns="" xmlns:a16="http://schemas.microsoft.com/office/drawing/2014/main" val="1795403499"/>
                  </a:ext>
                </a:extLst>
              </a:tr>
              <a:tr h="187714">
                <a:tc>
                  <a:txBody>
                    <a:bodyPr/>
                    <a:lstStyle/>
                    <a:p>
                      <a:pPr algn="l" fontAlgn="ctr"/>
                      <a:r>
                        <a:rPr lang="en-GB" sz="800" b="0" i="0" u="none" strike="noStrike" dirty="0">
                          <a:solidFill>
                            <a:srgbClr val="1A1818"/>
                          </a:solidFill>
                          <a:effectLst/>
                          <a:latin typeface="Verdana" panose="020B0604030504040204" pitchFamily="34" charset="0"/>
                        </a:rPr>
                        <a:t>APP*</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r" fontAlgn="ctr"/>
                      <a:r>
                        <a:rPr lang="en-GB" sz="800" b="0" i="0" u="none" strike="noStrike" dirty="0">
                          <a:solidFill>
                            <a:srgbClr val="1A1818"/>
                          </a:solidFill>
                          <a:effectLst/>
                          <a:latin typeface="Verdana" panose="020B0604030504040204" pitchFamily="34" charset="0"/>
                        </a:rPr>
                        <a:t>72.5</a:t>
                      </a:r>
                    </a:p>
                  </a:txBody>
                  <a:tcPr marL="6804" marR="61232"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extLst>
                  <a:ext uri="{0D108BD9-81ED-4DB2-BD59-A6C34878D82A}">
                    <a16:rowId xmlns="" xmlns:a16="http://schemas.microsoft.com/office/drawing/2014/main" val="2549078130"/>
                  </a:ext>
                </a:extLst>
              </a:tr>
              <a:tr h="187714">
                <a:tc>
                  <a:txBody>
                    <a:bodyPr/>
                    <a:lstStyle/>
                    <a:p>
                      <a:pPr algn="l" fontAlgn="ctr"/>
                      <a:r>
                        <a:rPr lang="en-GB" sz="800" b="0" i="0" u="none" strike="noStrike" dirty="0">
                          <a:solidFill>
                            <a:srgbClr val="1A1818"/>
                          </a:solidFill>
                          <a:effectLst/>
                          <a:latin typeface="Verdana" panose="020B0604030504040204" pitchFamily="34" charset="0"/>
                        </a:rPr>
                        <a:t>Call Handlers</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r" fontAlgn="ctr"/>
                      <a:r>
                        <a:rPr lang="en-GB" sz="800" b="0" i="0" u="none" strike="noStrike" dirty="0">
                          <a:solidFill>
                            <a:srgbClr val="1A1818"/>
                          </a:solidFill>
                          <a:effectLst/>
                          <a:latin typeface="Verdana" panose="020B0604030504040204" pitchFamily="34" charset="0"/>
                        </a:rPr>
                        <a:t>106.4</a:t>
                      </a:r>
                    </a:p>
                  </a:txBody>
                  <a:tcPr marL="6804" marR="61232"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extLst>
                  <a:ext uri="{0D108BD9-81ED-4DB2-BD59-A6C34878D82A}">
                    <a16:rowId xmlns="" xmlns:a16="http://schemas.microsoft.com/office/drawing/2014/main" val="2144197704"/>
                  </a:ext>
                </a:extLst>
              </a:tr>
              <a:tr h="187714">
                <a:tc>
                  <a:txBody>
                    <a:bodyPr/>
                    <a:lstStyle/>
                    <a:p>
                      <a:pPr algn="l" fontAlgn="ctr"/>
                      <a:r>
                        <a:rPr lang="en-GB" sz="800" b="0" i="0" u="none" strike="noStrike" dirty="0">
                          <a:solidFill>
                            <a:srgbClr val="1A1818"/>
                          </a:solidFill>
                          <a:effectLst/>
                          <a:latin typeface="Verdana" panose="020B0604030504040204" pitchFamily="34" charset="0"/>
                        </a:rPr>
                        <a:t>CH Supervisors</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r" fontAlgn="ctr"/>
                      <a:r>
                        <a:rPr lang="en-GB" sz="800" b="0" i="0" u="none" strike="noStrike" dirty="0">
                          <a:solidFill>
                            <a:srgbClr val="1A1818"/>
                          </a:solidFill>
                          <a:effectLst/>
                          <a:latin typeface="Verdana" panose="020B0604030504040204" pitchFamily="34" charset="0"/>
                        </a:rPr>
                        <a:t>18.1</a:t>
                      </a:r>
                    </a:p>
                  </a:txBody>
                  <a:tcPr marL="6804" marR="61232"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extLst>
                  <a:ext uri="{0D108BD9-81ED-4DB2-BD59-A6C34878D82A}">
                    <a16:rowId xmlns="" xmlns:a16="http://schemas.microsoft.com/office/drawing/2014/main" val="1385360233"/>
                  </a:ext>
                </a:extLst>
              </a:tr>
              <a:tr h="187714">
                <a:tc>
                  <a:txBody>
                    <a:bodyPr/>
                    <a:lstStyle/>
                    <a:p>
                      <a:pPr algn="l" fontAlgn="ctr"/>
                      <a:r>
                        <a:rPr lang="en-GB" sz="800" b="0" i="0" u="none" strike="noStrike" dirty="0">
                          <a:solidFill>
                            <a:srgbClr val="1A1818"/>
                          </a:solidFill>
                          <a:effectLst/>
                          <a:latin typeface="Verdana" panose="020B0604030504040204" pitchFamily="34" charset="0"/>
                        </a:rPr>
                        <a:t>Allocators</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r" fontAlgn="ctr"/>
                      <a:r>
                        <a:rPr lang="en-GB" sz="800" b="0" i="0" u="none" strike="noStrike" dirty="0">
                          <a:solidFill>
                            <a:srgbClr val="1A1818"/>
                          </a:solidFill>
                          <a:effectLst/>
                          <a:latin typeface="Verdana" panose="020B0604030504040204" pitchFamily="34" charset="0"/>
                        </a:rPr>
                        <a:t>87.6</a:t>
                      </a:r>
                    </a:p>
                  </a:txBody>
                  <a:tcPr marL="6804" marR="61232"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extLst>
                  <a:ext uri="{0D108BD9-81ED-4DB2-BD59-A6C34878D82A}">
                    <a16:rowId xmlns="" xmlns:a16="http://schemas.microsoft.com/office/drawing/2014/main" val="2707121513"/>
                  </a:ext>
                </a:extLst>
              </a:tr>
              <a:tr h="187714">
                <a:tc>
                  <a:txBody>
                    <a:bodyPr/>
                    <a:lstStyle/>
                    <a:p>
                      <a:pPr algn="l" fontAlgn="ctr"/>
                      <a:r>
                        <a:rPr lang="en-GB" sz="800" b="0" i="0" u="none" strike="noStrike" dirty="0">
                          <a:solidFill>
                            <a:srgbClr val="1A1818"/>
                          </a:solidFill>
                          <a:effectLst/>
                          <a:latin typeface="Verdana" panose="020B0604030504040204" pitchFamily="34" charset="0"/>
                        </a:rPr>
                        <a:t>Dispatchers</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r" fontAlgn="ctr"/>
                      <a:r>
                        <a:rPr lang="en-GB" sz="800" b="0" i="0" u="none" strike="noStrike" dirty="0">
                          <a:solidFill>
                            <a:srgbClr val="1A1818"/>
                          </a:solidFill>
                          <a:effectLst/>
                          <a:latin typeface="Verdana" panose="020B0604030504040204" pitchFamily="34" charset="0"/>
                        </a:rPr>
                        <a:t>0</a:t>
                      </a:r>
                    </a:p>
                  </a:txBody>
                  <a:tcPr marL="6804" marR="61232"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extLst>
                  <a:ext uri="{0D108BD9-81ED-4DB2-BD59-A6C34878D82A}">
                    <a16:rowId xmlns="" xmlns:a16="http://schemas.microsoft.com/office/drawing/2014/main" val="2370319159"/>
                  </a:ext>
                </a:extLst>
              </a:tr>
              <a:tr h="187714">
                <a:tc>
                  <a:txBody>
                    <a:bodyPr/>
                    <a:lstStyle/>
                    <a:p>
                      <a:pPr algn="l" fontAlgn="ctr"/>
                      <a:r>
                        <a:rPr lang="en-GB" sz="800" b="0" i="0" u="none" strike="noStrike" dirty="0">
                          <a:solidFill>
                            <a:srgbClr val="1A1818"/>
                          </a:solidFill>
                          <a:effectLst/>
                          <a:latin typeface="Verdana" panose="020B0604030504040204" pitchFamily="34" charset="0"/>
                        </a:rPr>
                        <a:t>Clinicians</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r" fontAlgn="ctr"/>
                      <a:r>
                        <a:rPr lang="en-GB" sz="800" b="0" i="0" u="none" strike="noStrike" dirty="0">
                          <a:solidFill>
                            <a:srgbClr val="1A1818"/>
                          </a:solidFill>
                          <a:effectLst/>
                          <a:latin typeface="Verdana" panose="020B0604030504040204" pitchFamily="34" charset="0"/>
                        </a:rPr>
                        <a:t>43</a:t>
                      </a:r>
                    </a:p>
                  </a:txBody>
                  <a:tcPr marL="6804" marR="61232"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extLst>
                  <a:ext uri="{0D108BD9-81ED-4DB2-BD59-A6C34878D82A}">
                    <a16:rowId xmlns="" xmlns:a16="http://schemas.microsoft.com/office/drawing/2014/main" val="4113222409"/>
                  </a:ext>
                </a:extLst>
              </a:tr>
              <a:tr h="187714">
                <a:tc>
                  <a:txBody>
                    <a:bodyPr/>
                    <a:lstStyle/>
                    <a:p>
                      <a:pPr algn="l" fontAlgn="ctr"/>
                      <a:r>
                        <a:rPr lang="en-GB" sz="800" b="0" i="0" u="none" strike="noStrike" dirty="0">
                          <a:solidFill>
                            <a:srgbClr val="1A1818"/>
                          </a:solidFill>
                          <a:effectLst/>
                          <a:latin typeface="Verdana" panose="020B0604030504040204" pitchFamily="34" charset="0"/>
                        </a:rPr>
                        <a:t>Snr Clincians</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solidFill>
                      <a:srgbClr val="FFFFFF"/>
                    </a:solidFill>
                  </a:tcPr>
                </a:tc>
                <a:tc>
                  <a:txBody>
                    <a:bodyPr/>
                    <a:lstStyle/>
                    <a:p>
                      <a:pPr algn="r" fontAlgn="ctr"/>
                      <a:r>
                        <a:rPr lang="en-GB" sz="800" b="0" i="0" u="none" strike="noStrike" dirty="0">
                          <a:solidFill>
                            <a:srgbClr val="1A1818"/>
                          </a:solidFill>
                          <a:effectLst/>
                          <a:latin typeface="Verdana" panose="020B0604030504040204" pitchFamily="34" charset="0"/>
                        </a:rPr>
                        <a:t>6.3</a:t>
                      </a:r>
                    </a:p>
                  </a:txBody>
                  <a:tcPr marL="6804" marR="61232"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solidFill>
                      <a:srgbClr val="FFFFFF"/>
                    </a:solidFill>
                  </a:tcPr>
                </a:tc>
                <a:extLst>
                  <a:ext uri="{0D108BD9-81ED-4DB2-BD59-A6C34878D82A}">
                    <a16:rowId xmlns="" xmlns:a16="http://schemas.microsoft.com/office/drawing/2014/main" val="577574020"/>
                  </a:ext>
                </a:extLst>
              </a:tr>
            </a:tbl>
          </a:graphicData>
        </a:graphic>
      </p:graphicFrame>
      <p:graphicFrame>
        <p:nvGraphicFramePr>
          <p:cNvPr id="39" name="Table 38">
            <a:extLst>
              <a:ext uri="{FF2B5EF4-FFF2-40B4-BE49-F238E27FC236}">
                <a16:creationId xmlns="" xmlns:a16="http://schemas.microsoft.com/office/drawing/2014/main" id="{17C297D7-1BC1-43C3-BEDB-1F36E6106B62}"/>
              </a:ext>
            </a:extLst>
          </p:cNvPr>
          <p:cNvGraphicFramePr>
            <a:graphicFrameLocks noGrp="1"/>
          </p:cNvGraphicFramePr>
          <p:nvPr>
            <p:extLst/>
          </p:nvPr>
        </p:nvGraphicFramePr>
        <p:xfrm>
          <a:off x="7770495" y="3118055"/>
          <a:ext cx="2880904" cy="1687288"/>
        </p:xfrm>
        <a:graphic>
          <a:graphicData uri="http://schemas.openxmlformats.org/drawingml/2006/table">
            <a:tbl>
              <a:tblPr/>
              <a:tblGrid>
                <a:gridCol w="2204022">
                  <a:extLst>
                    <a:ext uri="{9D8B030D-6E8A-4147-A177-3AD203B41FA5}">
                      <a16:colId xmlns="" xmlns:a16="http://schemas.microsoft.com/office/drawing/2014/main" val="1519170459"/>
                    </a:ext>
                  </a:extLst>
                </a:gridCol>
                <a:gridCol w="676882">
                  <a:extLst>
                    <a:ext uri="{9D8B030D-6E8A-4147-A177-3AD203B41FA5}">
                      <a16:colId xmlns="" xmlns:a16="http://schemas.microsoft.com/office/drawing/2014/main" val="1731413020"/>
                    </a:ext>
                  </a:extLst>
                </a:gridCol>
              </a:tblGrid>
              <a:tr h="210911">
                <a:tc>
                  <a:txBody>
                    <a:bodyPr/>
                    <a:lstStyle/>
                    <a:p>
                      <a:pPr algn="l" fontAlgn="ctr"/>
                      <a:r>
                        <a:rPr lang="en-GB" sz="800" b="0" i="0" u="none" strike="noStrike" dirty="0">
                          <a:solidFill>
                            <a:srgbClr val="FFFFFF"/>
                          </a:solidFill>
                          <a:effectLst/>
                          <a:latin typeface="Verdana" panose="020B0604030504040204" pitchFamily="34" charset="0"/>
                        </a:rPr>
                        <a:t>Measure</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67B1"/>
                    </a:solidFill>
                  </a:tcPr>
                </a:tc>
                <a:tc>
                  <a:txBody>
                    <a:bodyPr/>
                    <a:lstStyle/>
                    <a:p>
                      <a:pPr algn="l" fontAlgn="ctr"/>
                      <a:r>
                        <a:rPr lang="en-GB" sz="800" b="0" i="0" u="none" strike="noStrike" dirty="0">
                          <a:solidFill>
                            <a:srgbClr val="FFFFFF"/>
                          </a:solidFill>
                          <a:effectLst/>
                          <a:latin typeface="Verdana" panose="020B0604030504040204" pitchFamily="34" charset="0"/>
                        </a:rPr>
                        <a:t>Performance</a:t>
                      </a:r>
                    </a:p>
                  </a:txBody>
                  <a:tcPr marL="6804" marR="6804" marT="6804" marB="0" anchor="ctr">
                    <a:lnL w="6350" cap="flat" cmpd="sng" algn="ctr">
                      <a:solidFill>
                        <a:srgbClr val="FFFFFF"/>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67B1"/>
                    </a:solidFill>
                  </a:tcPr>
                </a:tc>
                <a:extLst>
                  <a:ext uri="{0D108BD9-81ED-4DB2-BD59-A6C34878D82A}">
                    <a16:rowId xmlns="" xmlns:a16="http://schemas.microsoft.com/office/drawing/2014/main" val="2894844001"/>
                  </a:ext>
                </a:extLst>
              </a:tr>
              <a:tr h="210911">
                <a:tc>
                  <a:txBody>
                    <a:bodyPr/>
                    <a:lstStyle/>
                    <a:p>
                      <a:pPr algn="l" fontAlgn="ctr"/>
                      <a:r>
                        <a:rPr lang="en-GB" sz="800" b="0" i="0" u="none" strike="noStrike" dirty="0">
                          <a:solidFill>
                            <a:srgbClr val="1A1818"/>
                          </a:solidFill>
                          <a:effectLst/>
                          <a:latin typeface="Verdana" panose="020B0604030504040204" pitchFamily="34" charset="0"/>
                        </a:rPr>
                        <a:t>Red 8-minute performance</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solidFill>
                      <a:srgbClr val="FFFFFF"/>
                    </a:solidFill>
                  </a:tcPr>
                </a:tc>
                <a:tc>
                  <a:txBody>
                    <a:bodyPr/>
                    <a:lstStyle/>
                    <a:p>
                      <a:pPr algn="ctr" fontAlgn="ctr"/>
                      <a:r>
                        <a:rPr lang="en-GB" sz="800" b="0" i="0" u="none" strike="noStrike" dirty="0">
                          <a:solidFill>
                            <a:srgbClr val="1A1818"/>
                          </a:solidFill>
                          <a:effectLst/>
                          <a:latin typeface="Verdana" panose="020B0604030504040204" pitchFamily="34" charset="0"/>
                        </a:rPr>
                        <a:t>74.2%</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solidFill>
                      <a:srgbClr val="FFFFFF"/>
                    </a:solidFill>
                  </a:tcPr>
                </a:tc>
                <a:extLst>
                  <a:ext uri="{0D108BD9-81ED-4DB2-BD59-A6C34878D82A}">
                    <a16:rowId xmlns="" xmlns:a16="http://schemas.microsoft.com/office/drawing/2014/main" val="422046403"/>
                  </a:ext>
                </a:extLst>
              </a:tr>
              <a:tr h="210911">
                <a:tc>
                  <a:txBody>
                    <a:bodyPr/>
                    <a:lstStyle/>
                    <a:p>
                      <a:pPr algn="l" fontAlgn="ctr"/>
                      <a:r>
                        <a:rPr lang="en-GB" sz="800" b="0" i="0" u="none" strike="noStrike" dirty="0">
                          <a:solidFill>
                            <a:srgbClr val="1A1818"/>
                          </a:solidFill>
                          <a:effectLst/>
                          <a:latin typeface="Verdana" panose="020B0604030504040204" pitchFamily="34" charset="0"/>
                        </a:rPr>
                        <a:t>Red mean Response time</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ctr" fontAlgn="ctr"/>
                      <a:r>
                        <a:rPr lang="en-GB" sz="800" b="0" i="0" u="none" strike="noStrike" dirty="0">
                          <a:solidFill>
                            <a:srgbClr val="1A1818"/>
                          </a:solidFill>
                          <a:effectLst/>
                          <a:latin typeface="Verdana" panose="020B0604030504040204" pitchFamily="34" charset="0"/>
                        </a:rPr>
                        <a:t>05:44</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extLst>
                  <a:ext uri="{0D108BD9-81ED-4DB2-BD59-A6C34878D82A}">
                    <a16:rowId xmlns="" xmlns:a16="http://schemas.microsoft.com/office/drawing/2014/main" val="3152320358"/>
                  </a:ext>
                </a:extLst>
              </a:tr>
              <a:tr h="210911">
                <a:tc>
                  <a:txBody>
                    <a:bodyPr/>
                    <a:lstStyle/>
                    <a:p>
                      <a:pPr algn="l" fontAlgn="ctr"/>
                      <a:r>
                        <a:rPr lang="en-GB" sz="800" b="0" i="0" u="none" strike="noStrike" dirty="0">
                          <a:solidFill>
                            <a:srgbClr val="1A1818"/>
                          </a:solidFill>
                          <a:effectLst/>
                          <a:latin typeface="Verdana" panose="020B0604030504040204" pitchFamily="34" charset="0"/>
                        </a:rPr>
                        <a:t>Amber 1 mean Response time</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ctr" fontAlgn="ctr"/>
                      <a:r>
                        <a:rPr lang="en-GB" sz="800" b="0" i="0" u="none" strike="noStrike" dirty="0">
                          <a:solidFill>
                            <a:srgbClr val="1A1818"/>
                          </a:solidFill>
                          <a:effectLst/>
                          <a:latin typeface="Verdana" panose="020B0604030504040204" pitchFamily="34" charset="0"/>
                        </a:rPr>
                        <a:t>17:42</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extLst>
                  <a:ext uri="{0D108BD9-81ED-4DB2-BD59-A6C34878D82A}">
                    <a16:rowId xmlns="" xmlns:a16="http://schemas.microsoft.com/office/drawing/2014/main" val="1562633190"/>
                  </a:ext>
                </a:extLst>
              </a:tr>
              <a:tr h="210911">
                <a:tc>
                  <a:txBody>
                    <a:bodyPr/>
                    <a:lstStyle/>
                    <a:p>
                      <a:pPr algn="l" fontAlgn="ctr"/>
                      <a:r>
                        <a:rPr lang="en-GB" sz="800" b="0" i="0" u="none" strike="noStrike" dirty="0">
                          <a:solidFill>
                            <a:srgbClr val="1A1818"/>
                          </a:solidFill>
                          <a:effectLst/>
                          <a:latin typeface="Verdana" panose="020B0604030504040204" pitchFamily="34" charset="0"/>
                        </a:rPr>
                        <a:t>Amber 2 mean Response time</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ctr" fontAlgn="ctr"/>
                      <a:r>
                        <a:rPr lang="en-GB" sz="800" b="0" i="0" u="none" strike="noStrike" dirty="0">
                          <a:solidFill>
                            <a:srgbClr val="1A1818"/>
                          </a:solidFill>
                          <a:effectLst/>
                          <a:latin typeface="Verdana" panose="020B0604030504040204" pitchFamily="34" charset="0"/>
                        </a:rPr>
                        <a:t>29:44</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extLst>
                  <a:ext uri="{0D108BD9-81ED-4DB2-BD59-A6C34878D82A}">
                    <a16:rowId xmlns="" xmlns:a16="http://schemas.microsoft.com/office/drawing/2014/main" val="320407215"/>
                  </a:ext>
                </a:extLst>
              </a:tr>
              <a:tr h="210911">
                <a:tc>
                  <a:txBody>
                    <a:bodyPr/>
                    <a:lstStyle/>
                    <a:p>
                      <a:pPr algn="l" fontAlgn="ctr"/>
                      <a:r>
                        <a:rPr lang="en-GB" sz="800" b="0" i="0" u="none" strike="noStrike" dirty="0">
                          <a:solidFill>
                            <a:srgbClr val="1A1818"/>
                          </a:solidFill>
                          <a:effectLst/>
                          <a:latin typeface="Verdana" panose="020B0604030504040204" pitchFamily="34" charset="0"/>
                        </a:rPr>
                        <a:t>Red 90th percentile Response time</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ctr" fontAlgn="ctr"/>
                      <a:r>
                        <a:rPr lang="en-GB" sz="800" b="0" i="0" u="none" strike="noStrike" dirty="0">
                          <a:solidFill>
                            <a:srgbClr val="1A1818"/>
                          </a:solidFill>
                          <a:effectLst/>
                          <a:latin typeface="Verdana" panose="020B0604030504040204" pitchFamily="34" charset="0"/>
                        </a:rPr>
                        <a:t>12:01</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extLst>
                  <a:ext uri="{0D108BD9-81ED-4DB2-BD59-A6C34878D82A}">
                    <a16:rowId xmlns="" xmlns:a16="http://schemas.microsoft.com/office/drawing/2014/main" val="1337186472"/>
                  </a:ext>
                </a:extLst>
              </a:tr>
              <a:tr h="210911">
                <a:tc>
                  <a:txBody>
                    <a:bodyPr/>
                    <a:lstStyle/>
                    <a:p>
                      <a:pPr algn="l" fontAlgn="ctr"/>
                      <a:r>
                        <a:rPr lang="en-GB" sz="800" b="0" i="0" u="none" strike="noStrike" dirty="0">
                          <a:solidFill>
                            <a:srgbClr val="1A1818"/>
                          </a:solidFill>
                          <a:effectLst/>
                          <a:latin typeface="Verdana" panose="020B0604030504040204" pitchFamily="34" charset="0"/>
                        </a:rPr>
                        <a:t>Amber 1 90th percentile Response time</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tc>
                  <a:txBody>
                    <a:bodyPr/>
                    <a:lstStyle/>
                    <a:p>
                      <a:pPr algn="ctr" fontAlgn="ctr"/>
                      <a:r>
                        <a:rPr lang="en-GB" sz="800" b="0" i="0" u="none" strike="noStrike" dirty="0">
                          <a:solidFill>
                            <a:srgbClr val="1A1818"/>
                          </a:solidFill>
                          <a:effectLst/>
                          <a:latin typeface="Verdana" panose="020B0604030504040204" pitchFamily="34" charset="0"/>
                        </a:rPr>
                        <a:t>35:12</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solidFill>
                      <a:srgbClr val="FFFFFF"/>
                    </a:solidFill>
                  </a:tcPr>
                </a:tc>
                <a:extLst>
                  <a:ext uri="{0D108BD9-81ED-4DB2-BD59-A6C34878D82A}">
                    <a16:rowId xmlns="" xmlns:a16="http://schemas.microsoft.com/office/drawing/2014/main" val="162329666"/>
                  </a:ext>
                </a:extLst>
              </a:tr>
              <a:tr h="210911">
                <a:tc>
                  <a:txBody>
                    <a:bodyPr/>
                    <a:lstStyle/>
                    <a:p>
                      <a:pPr algn="l" fontAlgn="ctr"/>
                      <a:r>
                        <a:rPr lang="en-GB" sz="800" b="0" i="0" u="none" strike="noStrike" dirty="0">
                          <a:solidFill>
                            <a:srgbClr val="1A1818"/>
                          </a:solidFill>
                          <a:effectLst/>
                          <a:latin typeface="Verdana" panose="020B0604030504040204" pitchFamily="34" charset="0"/>
                        </a:rPr>
                        <a:t>Amber 2 90th percentile Response time</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solidFill>
                      <a:srgbClr val="FFFFFF"/>
                    </a:solidFill>
                  </a:tcPr>
                </a:tc>
                <a:tc>
                  <a:txBody>
                    <a:bodyPr/>
                    <a:lstStyle/>
                    <a:p>
                      <a:pPr algn="ctr" fontAlgn="ctr"/>
                      <a:r>
                        <a:rPr lang="en-GB" sz="800" b="0" i="0" u="none" strike="noStrike" dirty="0">
                          <a:solidFill>
                            <a:srgbClr val="1A1818"/>
                          </a:solidFill>
                          <a:effectLst/>
                          <a:latin typeface="Verdana" panose="020B0604030504040204" pitchFamily="34" charset="0"/>
                        </a:rPr>
                        <a:t>49:09</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solidFill>
                      <a:srgbClr val="FFFFFF"/>
                    </a:solidFill>
                  </a:tcPr>
                </a:tc>
                <a:extLst>
                  <a:ext uri="{0D108BD9-81ED-4DB2-BD59-A6C34878D82A}">
                    <a16:rowId xmlns="" xmlns:a16="http://schemas.microsoft.com/office/drawing/2014/main" val="2376961654"/>
                  </a:ext>
                </a:extLst>
              </a:tr>
            </a:tbl>
          </a:graphicData>
        </a:graphic>
      </p:graphicFrame>
      <p:sp>
        <p:nvSpPr>
          <p:cNvPr id="43" name="Title 2">
            <a:extLst>
              <a:ext uri="{FF2B5EF4-FFF2-40B4-BE49-F238E27FC236}">
                <a16:creationId xmlns="" xmlns:a16="http://schemas.microsoft.com/office/drawing/2014/main" id="{52D6C03E-57FC-47DD-9C3B-AC7D86C48463}"/>
              </a:ext>
            </a:extLst>
          </p:cNvPr>
          <p:cNvSpPr txBox="1">
            <a:spLocks/>
          </p:cNvSpPr>
          <p:nvPr/>
        </p:nvSpPr>
        <p:spPr>
          <a:xfrm>
            <a:off x="1626777" y="462484"/>
            <a:ext cx="2690456" cy="258944"/>
          </a:xfrm>
          <a:prstGeom prst="rect">
            <a:avLst/>
          </a:prstGeom>
        </p:spPr>
        <p:txBody>
          <a:bodyPr vert="horz" lIns="65314" tIns="32657" rIns="65314" bIns="32657" rtlCol="0" anchor="ctr">
            <a:normAutofit fontScale="92500"/>
          </a:bodyPr>
          <a:lstStyle>
            <a:lvl1pPr algn="l" defTabSz="1706545" rtl="0" eaLnBrk="1" latinLnBrk="0" hangingPunct="1">
              <a:lnSpc>
                <a:spcPct val="90000"/>
              </a:lnSpc>
              <a:spcBef>
                <a:spcPct val="0"/>
              </a:spcBef>
              <a:buNone/>
              <a:defRPr sz="1357" b="1" kern="1200">
                <a:solidFill>
                  <a:schemeClr val="tx2"/>
                </a:solidFill>
                <a:latin typeface="Verdana" panose="020B0604030504040204" pitchFamily="34" charset="0"/>
                <a:ea typeface="Verdana" panose="020B0604030504040204" pitchFamily="34" charset="0"/>
                <a:cs typeface="Verdana" panose="020B0604030504040204" pitchFamily="34" charset="0"/>
              </a:defRPr>
            </a:lvl1pPr>
          </a:lstStyle>
          <a:p>
            <a:r>
              <a:rPr lang="en-GB" sz="857" i="1" dirty="0">
                <a:solidFill>
                  <a:srgbClr val="1A1818"/>
                </a:solidFill>
              </a:rPr>
              <a:t>Budgeted Staff + Sample Period Overtime</a:t>
            </a:r>
            <a:endParaRPr lang="en-GB" sz="1000" i="1" dirty="0">
              <a:solidFill>
                <a:srgbClr val="1A1818"/>
              </a:solidFill>
            </a:endParaRPr>
          </a:p>
        </p:txBody>
      </p:sp>
      <p:sp>
        <p:nvSpPr>
          <p:cNvPr id="44" name="Title 2">
            <a:extLst>
              <a:ext uri="{FF2B5EF4-FFF2-40B4-BE49-F238E27FC236}">
                <a16:creationId xmlns="" xmlns:a16="http://schemas.microsoft.com/office/drawing/2014/main" id="{958F40F4-EE4A-46F1-8D8B-91D8FEB6F974}"/>
              </a:ext>
            </a:extLst>
          </p:cNvPr>
          <p:cNvSpPr txBox="1">
            <a:spLocks/>
          </p:cNvSpPr>
          <p:nvPr/>
        </p:nvSpPr>
        <p:spPr>
          <a:xfrm>
            <a:off x="4755607" y="462484"/>
            <a:ext cx="2342604" cy="258944"/>
          </a:xfrm>
          <a:prstGeom prst="rect">
            <a:avLst/>
          </a:prstGeom>
        </p:spPr>
        <p:txBody>
          <a:bodyPr vert="horz" lIns="65314" tIns="32657" rIns="65314" bIns="32657" rtlCol="0" anchor="ctr">
            <a:normAutofit/>
          </a:bodyPr>
          <a:lstStyle>
            <a:lvl1pPr algn="l" defTabSz="1706545" rtl="0" eaLnBrk="1" latinLnBrk="0" hangingPunct="1">
              <a:lnSpc>
                <a:spcPct val="90000"/>
              </a:lnSpc>
              <a:spcBef>
                <a:spcPct val="0"/>
              </a:spcBef>
              <a:buNone/>
              <a:defRPr sz="1357" b="1" kern="1200">
                <a:solidFill>
                  <a:schemeClr val="tx2"/>
                </a:solidFill>
                <a:latin typeface="Verdana" panose="020B0604030504040204" pitchFamily="34" charset="0"/>
                <a:ea typeface="Verdana" panose="020B0604030504040204" pitchFamily="34" charset="0"/>
                <a:cs typeface="Verdana" panose="020B0604030504040204" pitchFamily="34" charset="0"/>
              </a:defRPr>
            </a:lvl1pPr>
          </a:lstStyle>
          <a:p>
            <a:r>
              <a:rPr lang="en-GB" sz="786" i="1" dirty="0">
                <a:solidFill>
                  <a:srgbClr val="1A1818"/>
                </a:solidFill>
              </a:rPr>
              <a:t>Required to fill Rosters</a:t>
            </a:r>
          </a:p>
        </p:txBody>
      </p:sp>
      <p:sp>
        <p:nvSpPr>
          <p:cNvPr id="45" name="Title 2">
            <a:extLst>
              <a:ext uri="{FF2B5EF4-FFF2-40B4-BE49-F238E27FC236}">
                <a16:creationId xmlns="" xmlns:a16="http://schemas.microsoft.com/office/drawing/2014/main" id="{54E30A9E-F3E6-4FF6-96A7-95F60C9567EE}"/>
              </a:ext>
            </a:extLst>
          </p:cNvPr>
          <p:cNvSpPr txBox="1">
            <a:spLocks/>
          </p:cNvSpPr>
          <p:nvPr/>
        </p:nvSpPr>
        <p:spPr>
          <a:xfrm>
            <a:off x="7671163" y="462484"/>
            <a:ext cx="2342604" cy="258944"/>
          </a:xfrm>
          <a:prstGeom prst="rect">
            <a:avLst/>
          </a:prstGeom>
        </p:spPr>
        <p:txBody>
          <a:bodyPr vert="horz" lIns="65314" tIns="32657" rIns="65314" bIns="32657" rtlCol="0" anchor="ctr">
            <a:normAutofit/>
          </a:bodyPr>
          <a:lstStyle>
            <a:lvl1pPr algn="l" defTabSz="1706545" rtl="0" eaLnBrk="1" latinLnBrk="0" hangingPunct="1">
              <a:lnSpc>
                <a:spcPct val="90000"/>
              </a:lnSpc>
              <a:spcBef>
                <a:spcPct val="0"/>
              </a:spcBef>
              <a:buNone/>
              <a:defRPr sz="1357" b="1" kern="1200">
                <a:solidFill>
                  <a:schemeClr val="tx2"/>
                </a:solidFill>
                <a:latin typeface="Verdana" panose="020B0604030504040204" pitchFamily="34" charset="0"/>
                <a:ea typeface="Verdana" panose="020B0604030504040204" pitchFamily="34" charset="0"/>
                <a:cs typeface="Verdana" panose="020B0604030504040204" pitchFamily="34" charset="0"/>
              </a:defRPr>
            </a:lvl1pPr>
          </a:lstStyle>
          <a:p>
            <a:r>
              <a:rPr lang="en-GB" sz="786" i="1" dirty="0">
                <a:solidFill>
                  <a:srgbClr val="1A1818"/>
                </a:solidFill>
              </a:rPr>
              <a:t>Required for Targets</a:t>
            </a:r>
            <a:endParaRPr lang="en-GB" sz="857" i="1" dirty="0">
              <a:solidFill>
                <a:srgbClr val="1A1818"/>
              </a:solidFill>
            </a:endParaRPr>
          </a:p>
        </p:txBody>
      </p:sp>
      <p:sp>
        <p:nvSpPr>
          <p:cNvPr id="47" name="Rectangle 46">
            <a:extLst>
              <a:ext uri="{FF2B5EF4-FFF2-40B4-BE49-F238E27FC236}">
                <a16:creationId xmlns="" xmlns:a16="http://schemas.microsoft.com/office/drawing/2014/main" id="{21FC8848-A6C7-4E11-BF89-DF868D79F27A}"/>
              </a:ext>
            </a:extLst>
          </p:cNvPr>
          <p:cNvSpPr/>
          <p:nvPr/>
        </p:nvSpPr>
        <p:spPr>
          <a:xfrm>
            <a:off x="4789623" y="5160646"/>
            <a:ext cx="2978966" cy="162453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122467" indent="-122467">
              <a:lnSpc>
                <a:spcPct val="130000"/>
              </a:lnSpc>
              <a:spcAft>
                <a:spcPts val="429"/>
              </a:spcAft>
              <a:buFont typeface="Arial" panose="020B0604020202020204" pitchFamily="34" charset="0"/>
              <a:buChar char="•"/>
            </a:pPr>
            <a:r>
              <a:rPr lang="en-GB" sz="857" dirty="0">
                <a:solidFill>
                  <a:srgbClr val="6D6C70"/>
                </a:solidFill>
                <a:latin typeface="Verdana" panose="020B0604030504040204" pitchFamily="34" charset="0"/>
                <a:ea typeface="Verdana" panose="020B0604030504040204" pitchFamily="34" charset="0"/>
                <a:cs typeface="Verdana" panose="020B0604030504040204" pitchFamily="34" charset="0"/>
              </a:rPr>
              <a:t>Re-roster planned staff hours</a:t>
            </a:r>
          </a:p>
          <a:p>
            <a:pPr marL="122467" indent="-122467">
              <a:lnSpc>
                <a:spcPct val="130000"/>
              </a:lnSpc>
              <a:spcAft>
                <a:spcPts val="429"/>
              </a:spcAft>
              <a:buFont typeface="Arial" panose="020B0604020202020204" pitchFamily="34" charset="0"/>
              <a:buChar char="•"/>
            </a:pPr>
            <a:r>
              <a:rPr lang="en-GB" sz="857" dirty="0">
                <a:solidFill>
                  <a:srgbClr val="6D6C70"/>
                </a:solidFill>
                <a:latin typeface="Verdana" panose="020B0604030504040204" pitchFamily="34" charset="0"/>
                <a:ea typeface="Verdana" panose="020B0604030504040204" pitchFamily="34" charset="0"/>
                <a:cs typeface="Verdana" panose="020B0604030504040204" pitchFamily="34" charset="0"/>
              </a:rPr>
              <a:t>Fill relief gaps in Ops and CCCs</a:t>
            </a:r>
          </a:p>
          <a:p>
            <a:pPr marL="122467" indent="-122467">
              <a:lnSpc>
                <a:spcPct val="130000"/>
              </a:lnSpc>
              <a:spcAft>
                <a:spcPts val="429"/>
              </a:spcAft>
              <a:buFont typeface="Arial" panose="020B0604020202020204" pitchFamily="34" charset="0"/>
              <a:buChar char="•"/>
            </a:pPr>
            <a:r>
              <a:rPr lang="en-GB" sz="857" dirty="0">
                <a:solidFill>
                  <a:srgbClr val="6D6C70"/>
                </a:solidFill>
                <a:latin typeface="Verdana" panose="020B0604030504040204" pitchFamily="34" charset="0"/>
                <a:ea typeface="Verdana" panose="020B0604030504040204" pitchFamily="34" charset="0"/>
                <a:cs typeface="Verdana" panose="020B0604030504040204" pitchFamily="34" charset="0"/>
              </a:rPr>
              <a:t>Increase to 10.2% hear and treat</a:t>
            </a:r>
          </a:p>
          <a:p>
            <a:pPr marL="122467" indent="-122467">
              <a:lnSpc>
                <a:spcPct val="130000"/>
              </a:lnSpc>
              <a:spcAft>
                <a:spcPts val="429"/>
              </a:spcAft>
              <a:buFont typeface="Arial" panose="020B0604020202020204" pitchFamily="34" charset="0"/>
              <a:buChar char="•"/>
            </a:pPr>
            <a:r>
              <a:rPr lang="en-GB" sz="857" dirty="0">
                <a:solidFill>
                  <a:srgbClr val="6D6C70"/>
                </a:solidFill>
                <a:latin typeface="Verdana" panose="020B0604030504040204" pitchFamily="34" charset="0"/>
                <a:ea typeface="Verdana" panose="020B0604030504040204" pitchFamily="34" charset="0"/>
                <a:cs typeface="Verdana" panose="020B0604030504040204" pitchFamily="34" charset="0"/>
              </a:rPr>
              <a:t>CTLs 30% operational on RRVs</a:t>
            </a:r>
          </a:p>
          <a:p>
            <a:pPr marL="122467" indent="-122467">
              <a:lnSpc>
                <a:spcPct val="130000"/>
              </a:lnSpc>
              <a:spcAft>
                <a:spcPts val="429"/>
              </a:spcAft>
              <a:buFont typeface="Arial" panose="020B0604020202020204" pitchFamily="34" charset="0"/>
              <a:buChar char="•"/>
            </a:pPr>
            <a:r>
              <a:rPr lang="en-GB" sz="857" dirty="0">
                <a:solidFill>
                  <a:srgbClr val="6D6C70"/>
                </a:solidFill>
                <a:latin typeface="Verdana" panose="020B0604030504040204" pitchFamily="34" charset="0"/>
                <a:ea typeface="Verdana" panose="020B0604030504040204" pitchFamily="34" charset="0"/>
                <a:cs typeface="Verdana" panose="020B0604030504040204" pitchFamily="34" charset="0"/>
              </a:rPr>
              <a:t>Reduces call backs and call durations as capacity increases</a:t>
            </a:r>
          </a:p>
          <a:p>
            <a:pPr marL="122467" indent="-122467">
              <a:lnSpc>
                <a:spcPct val="130000"/>
              </a:lnSpc>
              <a:spcAft>
                <a:spcPts val="429"/>
              </a:spcAft>
              <a:buFont typeface="Arial" panose="020B0604020202020204" pitchFamily="34" charset="0"/>
              <a:buChar char="•"/>
            </a:pPr>
            <a:r>
              <a:rPr lang="en-GB" sz="857" dirty="0">
                <a:solidFill>
                  <a:srgbClr val="6D6C70"/>
                </a:solidFill>
                <a:latin typeface="Verdana" panose="020B0604030504040204" pitchFamily="34" charset="0"/>
                <a:ea typeface="Verdana" panose="020B0604030504040204" pitchFamily="34" charset="0"/>
                <a:cs typeface="Verdana" panose="020B0604030504040204" pitchFamily="34" charset="0"/>
              </a:rPr>
              <a:t>Maintain 18/19 handover hours lost</a:t>
            </a:r>
          </a:p>
        </p:txBody>
      </p:sp>
      <p:sp>
        <p:nvSpPr>
          <p:cNvPr id="48" name="Title 2">
            <a:extLst>
              <a:ext uri="{FF2B5EF4-FFF2-40B4-BE49-F238E27FC236}">
                <a16:creationId xmlns="" xmlns:a16="http://schemas.microsoft.com/office/drawing/2014/main" id="{28B1B9AA-DB9A-4EC4-90EF-A64E5F5FE19F}"/>
              </a:ext>
            </a:extLst>
          </p:cNvPr>
          <p:cNvSpPr txBox="1">
            <a:spLocks/>
          </p:cNvSpPr>
          <p:nvPr/>
        </p:nvSpPr>
        <p:spPr>
          <a:xfrm>
            <a:off x="4753973" y="4919129"/>
            <a:ext cx="2342604" cy="258944"/>
          </a:xfrm>
          <a:prstGeom prst="rect">
            <a:avLst/>
          </a:prstGeom>
        </p:spPr>
        <p:txBody>
          <a:bodyPr vert="horz" lIns="65314" tIns="32657" rIns="65314" bIns="32657" rtlCol="0" anchor="ctr">
            <a:normAutofit/>
          </a:bodyPr>
          <a:lstStyle>
            <a:lvl1pPr algn="l" defTabSz="1706545" rtl="0" eaLnBrk="1" latinLnBrk="0" hangingPunct="1">
              <a:lnSpc>
                <a:spcPct val="90000"/>
              </a:lnSpc>
              <a:spcBef>
                <a:spcPct val="0"/>
              </a:spcBef>
              <a:buNone/>
              <a:defRPr sz="1357" b="1" kern="1200">
                <a:solidFill>
                  <a:schemeClr val="tx2"/>
                </a:solidFill>
                <a:latin typeface="Verdana" panose="020B0604030504040204" pitchFamily="34" charset="0"/>
                <a:ea typeface="Verdana" panose="020B0604030504040204" pitchFamily="34" charset="0"/>
                <a:cs typeface="Verdana" panose="020B0604030504040204" pitchFamily="34" charset="0"/>
              </a:defRPr>
            </a:lvl1pPr>
          </a:lstStyle>
          <a:p>
            <a:r>
              <a:rPr lang="en-GB" sz="1071" dirty="0">
                <a:solidFill>
                  <a:srgbClr val="1A1818"/>
                </a:solidFill>
              </a:rPr>
              <a:t>ACTIONS</a:t>
            </a:r>
          </a:p>
        </p:txBody>
      </p:sp>
      <p:sp>
        <p:nvSpPr>
          <p:cNvPr id="49" name="Rectangle 48">
            <a:extLst>
              <a:ext uri="{FF2B5EF4-FFF2-40B4-BE49-F238E27FC236}">
                <a16:creationId xmlns="" xmlns:a16="http://schemas.microsoft.com/office/drawing/2014/main" id="{31FA6F03-2F3A-49EA-B432-323443259F09}"/>
              </a:ext>
            </a:extLst>
          </p:cNvPr>
          <p:cNvSpPr/>
          <p:nvPr/>
        </p:nvSpPr>
        <p:spPr>
          <a:xfrm>
            <a:off x="7726136" y="5151982"/>
            <a:ext cx="2934610" cy="162453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marL="122467" indent="-122467">
              <a:lnSpc>
                <a:spcPct val="130000"/>
              </a:lnSpc>
              <a:spcAft>
                <a:spcPts val="429"/>
              </a:spcAft>
              <a:buFont typeface="Arial" panose="020B0604020202020204" pitchFamily="34" charset="0"/>
              <a:buChar char="•"/>
            </a:pPr>
            <a:r>
              <a:rPr lang="en-GB" sz="857" dirty="0">
                <a:solidFill>
                  <a:srgbClr val="6D6C70"/>
                </a:solidFill>
                <a:latin typeface="Verdana" panose="020B0604030504040204" pitchFamily="34" charset="0"/>
                <a:ea typeface="Verdana" panose="020B0604030504040204" pitchFamily="34" charset="0"/>
                <a:cs typeface="Verdana" panose="020B0604030504040204" pitchFamily="34" charset="0"/>
              </a:rPr>
              <a:t>Increase operational staffing </a:t>
            </a:r>
            <a:r>
              <a:rPr lang="en-GB" sz="857" dirty="0">
                <a:solidFill>
                  <a:srgbClr val="6D6C70"/>
                </a:solidFill>
                <a:latin typeface="Verdana" panose="020B0604030504040204" pitchFamily="34" charset="0"/>
                <a:ea typeface="Verdana" panose="020B0604030504040204" pitchFamily="34" charset="0"/>
                <a:cs typeface="Verdana" panose="020B0604030504040204" pitchFamily="34" charset="0"/>
                <a:sym typeface="Wingdings" panose="05000000000000000000" pitchFamily="2" charset="2"/>
              </a:rPr>
              <a:t>from 2021 re-rostered base</a:t>
            </a:r>
            <a:endParaRPr lang="en-GB" sz="857" dirty="0">
              <a:solidFill>
                <a:srgbClr val="6D6C70"/>
              </a:solidFill>
              <a:latin typeface="Verdana" panose="020B0604030504040204" pitchFamily="34" charset="0"/>
              <a:ea typeface="Verdana" panose="020B0604030504040204" pitchFamily="34" charset="0"/>
              <a:cs typeface="Verdana" panose="020B0604030504040204" pitchFamily="34" charset="0"/>
            </a:endParaRPr>
          </a:p>
          <a:p>
            <a:pPr marL="122467" indent="-122467">
              <a:lnSpc>
                <a:spcPct val="130000"/>
              </a:lnSpc>
              <a:spcAft>
                <a:spcPts val="429"/>
              </a:spcAft>
              <a:buFont typeface="Arial" panose="020B0604020202020204" pitchFamily="34" charset="0"/>
              <a:buChar char="•"/>
            </a:pPr>
            <a:r>
              <a:rPr lang="en-GB" sz="857" dirty="0">
                <a:solidFill>
                  <a:srgbClr val="6D6C70"/>
                </a:solidFill>
                <a:latin typeface="Verdana" panose="020B0604030504040204" pitchFamily="34" charset="0"/>
                <a:ea typeface="Verdana" panose="020B0604030504040204" pitchFamily="34" charset="0"/>
                <a:cs typeface="Verdana" panose="020B0604030504040204" pitchFamily="34" charset="0"/>
              </a:rPr>
              <a:t>APPs at top locations</a:t>
            </a:r>
          </a:p>
          <a:p>
            <a:pPr marL="122467" indent="-122467">
              <a:lnSpc>
                <a:spcPct val="130000"/>
              </a:lnSpc>
              <a:spcAft>
                <a:spcPts val="429"/>
              </a:spcAft>
              <a:buFont typeface="Arial" panose="020B0604020202020204" pitchFamily="34" charset="0"/>
              <a:buChar char="•"/>
            </a:pPr>
            <a:r>
              <a:rPr lang="en-GB" sz="857" dirty="0">
                <a:solidFill>
                  <a:srgbClr val="6D6C70"/>
                </a:solidFill>
                <a:latin typeface="Verdana" panose="020B0604030504040204" pitchFamily="34" charset="0"/>
                <a:ea typeface="Verdana" panose="020B0604030504040204" pitchFamily="34" charset="0"/>
                <a:cs typeface="Verdana" panose="020B0604030504040204" pitchFamily="34" charset="0"/>
              </a:rPr>
              <a:t>Reduce call backs and call durations as operational capacity increases</a:t>
            </a:r>
          </a:p>
          <a:p>
            <a:pPr marL="122467" indent="-122467">
              <a:lnSpc>
                <a:spcPct val="130000"/>
              </a:lnSpc>
              <a:spcAft>
                <a:spcPts val="429"/>
              </a:spcAft>
              <a:buFont typeface="Arial" panose="020B0604020202020204" pitchFamily="34" charset="0"/>
              <a:buChar char="•"/>
            </a:pPr>
            <a:r>
              <a:rPr lang="en-GB" sz="857" dirty="0">
                <a:solidFill>
                  <a:srgbClr val="6D6C70"/>
                </a:solidFill>
                <a:latin typeface="Verdana" panose="020B0604030504040204" pitchFamily="34" charset="0"/>
                <a:ea typeface="Verdana" panose="020B0604030504040204" pitchFamily="34" charset="0"/>
                <a:cs typeface="Verdana" panose="020B0604030504040204" pitchFamily="34" charset="0"/>
              </a:rPr>
              <a:t>Increases CT staffing</a:t>
            </a:r>
          </a:p>
          <a:p>
            <a:pPr marL="122467" indent="-122467">
              <a:lnSpc>
                <a:spcPct val="130000"/>
              </a:lnSpc>
              <a:spcAft>
                <a:spcPts val="429"/>
              </a:spcAft>
              <a:buFont typeface="Arial" panose="020B0604020202020204" pitchFamily="34" charset="0"/>
              <a:buChar char="•"/>
            </a:pPr>
            <a:r>
              <a:rPr lang="en-GB" sz="857" dirty="0">
                <a:solidFill>
                  <a:srgbClr val="6D6C70"/>
                </a:solidFill>
                <a:latin typeface="Verdana" panose="020B0604030504040204" pitchFamily="34" charset="0"/>
                <a:ea typeface="Verdana" panose="020B0604030504040204" pitchFamily="34" charset="0"/>
                <a:cs typeface="Verdana" panose="020B0604030504040204" pitchFamily="34" charset="0"/>
              </a:rPr>
              <a:t>CTLs 0% operational</a:t>
            </a:r>
          </a:p>
          <a:p>
            <a:pPr marL="122467" indent="-122467">
              <a:lnSpc>
                <a:spcPct val="130000"/>
              </a:lnSpc>
              <a:spcAft>
                <a:spcPts val="429"/>
              </a:spcAft>
              <a:buFont typeface="Arial" panose="020B0604020202020204" pitchFamily="34" charset="0"/>
              <a:buChar char="•"/>
            </a:pPr>
            <a:r>
              <a:rPr lang="en-GB" sz="857" dirty="0">
                <a:solidFill>
                  <a:srgbClr val="6D6C70"/>
                </a:solidFill>
                <a:latin typeface="Verdana" panose="020B0604030504040204" pitchFamily="34" charset="0"/>
                <a:ea typeface="Verdana" panose="020B0604030504040204" pitchFamily="34" charset="0"/>
                <a:cs typeface="Verdana" panose="020B0604030504040204" pitchFamily="34" charset="0"/>
              </a:rPr>
              <a:t>Maintain 18/19 handover hours lost</a:t>
            </a:r>
          </a:p>
        </p:txBody>
      </p:sp>
      <p:sp>
        <p:nvSpPr>
          <p:cNvPr id="50" name="Title 2">
            <a:extLst>
              <a:ext uri="{FF2B5EF4-FFF2-40B4-BE49-F238E27FC236}">
                <a16:creationId xmlns="" xmlns:a16="http://schemas.microsoft.com/office/drawing/2014/main" id="{0C1779EB-5538-4B95-9998-53FFE224E658}"/>
              </a:ext>
            </a:extLst>
          </p:cNvPr>
          <p:cNvSpPr txBox="1">
            <a:spLocks/>
          </p:cNvSpPr>
          <p:nvPr/>
        </p:nvSpPr>
        <p:spPr>
          <a:xfrm>
            <a:off x="7726136" y="4919129"/>
            <a:ext cx="2342604" cy="258944"/>
          </a:xfrm>
          <a:prstGeom prst="rect">
            <a:avLst/>
          </a:prstGeom>
        </p:spPr>
        <p:txBody>
          <a:bodyPr vert="horz" lIns="65314" tIns="32657" rIns="65314" bIns="32657" rtlCol="0" anchor="ctr">
            <a:normAutofit/>
          </a:bodyPr>
          <a:lstStyle>
            <a:lvl1pPr algn="l" defTabSz="1706545" rtl="0" eaLnBrk="1" latinLnBrk="0" hangingPunct="1">
              <a:lnSpc>
                <a:spcPct val="90000"/>
              </a:lnSpc>
              <a:spcBef>
                <a:spcPct val="0"/>
              </a:spcBef>
              <a:buNone/>
              <a:defRPr sz="1357" b="1" kern="1200">
                <a:solidFill>
                  <a:schemeClr val="tx2"/>
                </a:solidFill>
                <a:latin typeface="Verdana" panose="020B0604030504040204" pitchFamily="34" charset="0"/>
                <a:ea typeface="Verdana" panose="020B0604030504040204" pitchFamily="34" charset="0"/>
                <a:cs typeface="Verdana" panose="020B0604030504040204" pitchFamily="34" charset="0"/>
              </a:defRPr>
            </a:lvl1pPr>
          </a:lstStyle>
          <a:p>
            <a:r>
              <a:rPr lang="en-GB" sz="1071" dirty="0">
                <a:solidFill>
                  <a:srgbClr val="1A1818"/>
                </a:solidFill>
              </a:rPr>
              <a:t>ACTIONS</a:t>
            </a:r>
          </a:p>
        </p:txBody>
      </p:sp>
      <p:sp>
        <p:nvSpPr>
          <p:cNvPr id="51" name="Title 2">
            <a:extLst>
              <a:ext uri="{FF2B5EF4-FFF2-40B4-BE49-F238E27FC236}">
                <a16:creationId xmlns="" xmlns:a16="http://schemas.microsoft.com/office/drawing/2014/main" id="{A080E2BA-040A-43F5-9FC2-47E9BB3DF9D8}"/>
              </a:ext>
            </a:extLst>
          </p:cNvPr>
          <p:cNvSpPr txBox="1">
            <a:spLocks/>
          </p:cNvSpPr>
          <p:nvPr/>
        </p:nvSpPr>
        <p:spPr>
          <a:xfrm>
            <a:off x="1488984" y="4901702"/>
            <a:ext cx="3205843" cy="258944"/>
          </a:xfrm>
          <a:prstGeom prst="rect">
            <a:avLst/>
          </a:prstGeom>
        </p:spPr>
        <p:txBody>
          <a:bodyPr vert="horz" lIns="65314" tIns="32657" rIns="65314" bIns="32657" rtlCol="0" anchor="ctr">
            <a:normAutofit fontScale="77500" lnSpcReduction="20000"/>
          </a:bodyPr>
          <a:lstStyle>
            <a:lvl1pPr algn="l" defTabSz="1706545" rtl="0" eaLnBrk="1" latinLnBrk="0" hangingPunct="1">
              <a:lnSpc>
                <a:spcPct val="90000"/>
              </a:lnSpc>
              <a:spcBef>
                <a:spcPct val="0"/>
              </a:spcBef>
              <a:buNone/>
              <a:defRPr sz="1357" b="1" kern="1200">
                <a:solidFill>
                  <a:schemeClr val="tx2"/>
                </a:solidFill>
                <a:latin typeface="Verdana" panose="020B0604030504040204" pitchFamily="34" charset="0"/>
                <a:ea typeface="Verdana" panose="020B0604030504040204" pitchFamily="34" charset="0"/>
                <a:cs typeface="Verdana" panose="020B0604030504040204" pitchFamily="34" charset="0"/>
              </a:defRPr>
            </a:lvl1pPr>
          </a:lstStyle>
          <a:p>
            <a:r>
              <a:rPr lang="en-GB" sz="1286" dirty="0">
                <a:solidFill>
                  <a:srgbClr val="1A1818"/>
                </a:solidFill>
              </a:rPr>
              <a:t>MONTHLY PERFORMANCE PARAMETERS</a:t>
            </a:r>
          </a:p>
        </p:txBody>
      </p:sp>
      <p:graphicFrame>
        <p:nvGraphicFramePr>
          <p:cNvPr id="52" name="Table 51">
            <a:extLst>
              <a:ext uri="{FF2B5EF4-FFF2-40B4-BE49-F238E27FC236}">
                <a16:creationId xmlns="" xmlns:a16="http://schemas.microsoft.com/office/drawing/2014/main" id="{AC6CD6F6-95DF-43ED-982F-97F2C0AD55F2}"/>
              </a:ext>
            </a:extLst>
          </p:cNvPr>
          <p:cNvGraphicFramePr>
            <a:graphicFrameLocks noGrp="1"/>
          </p:cNvGraphicFramePr>
          <p:nvPr>
            <p:extLst/>
          </p:nvPr>
        </p:nvGraphicFramePr>
        <p:xfrm>
          <a:off x="1544773" y="5193597"/>
          <a:ext cx="3150054" cy="1647022"/>
        </p:xfrm>
        <a:graphic>
          <a:graphicData uri="http://schemas.openxmlformats.org/drawingml/2006/table">
            <a:tbl>
              <a:tblPr/>
              <a:tblGrid>
                <a:gridCol w="882443">
                  <a:extLst>
                    <a:ext uri="{9D8B030D-6E8A-4147-A177-3AD203B41FA5}">
                      <a16:colId xmlns="" xmlns:a16="http://schemas.microsoft.com/office/drawing/2014/main" val="3716190358"/>
                    </a:ext>
                  </a:extLst>
                </a:gridCol>
                <a:gridCol w="652897">
                  <a:extLst>
                    <a:ext uri="{9D8B030D-6E8A-4147-A177-3AD203B41FA5}">
                      <a16:colId xmlns="" xmlns:a16="http://schemas.microsoft.com/office/drawing/2014/main" val="3530106880"/>
                    </a:ext>
                  </a:extLst>
                </a:gridCol>
                <a:gridCol w="1614714">
                  <a:extLst>
                    <a:ext uri="{9D8B030D-6E8A-4147-A177-3AD203B41FA5}">
                      <a16:colId xmlns="" xmlns:a16="http://schemas.microsoft.com/office/drawing/2014/main" val="4200179829"/>
                    </a:ext>
                  </a:extLst>
                </a:gridCol>
              </a:tblGrid>
              <a:tr h="188736">
                <a:tc>
                  <a:txBody>
                    <a:bodyPr/>
                    <a:lstStyle/>
                    <a:p>
                      <a:pPr algn="l" fontAlgn="ctr"/>
                      <a:r>
                        <a:rPr lang="en-GB" sz="600" b="0" i="0" u="none" strike="noStrike" dirty="0">
                          <a:solidFill>
                            <a:srgbClr val="FFFFFF"/>
                          </a:solidFill>
                          <a:effectLst/>
                          <a:latin typeface="Verdana" panose="020B0604030504040204" pitchFamily="34" charset="0"/>
                        </a:rPr>
                        <a:t>Parameter</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67B1"/>
                    </a:solidFill>
                  </a:tcPr>
                </a:tc>
                <a:tc>
                  <a:txBody>
                    <a:bodyPr/>
                    <a:lstStyle/>
                    <a:p>
                      <a:pPr algn="ctr" fontAlgn="ctr"/>
                      <a:r>
                        <a:rPr lang="en-GB" sz="600" b="0" i="0" u="none" strike="noStrike" dirty="0">
                          <a:solidFill>
                            <a:srgbClr val="FFFFFF"/>
                          </a:solidFill>
                          <a:effectLst/>
                          <a:latin typeface="Verdana" panose="020B0604030504040204" pitchFamily="34" charset="0"/>
                        </a:rPr>
                        <a:t>Target</a:t>
                      </a:r>
                    </a:p>
                  </a:txBody>
                  <a:tcPr marL="6804" marR="6804" marT="6804"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67B1"/>
                    </a:solidFill>
                  </a:tcPr>
                </a:tc>
                <a:tc>
                  <a:txBody>
                    <a:bodyPr/>
                    <a:lstStyle/>
                    <a:p>
                      <a:pPr algn="l" fontAlgn="ctr"/>
                      <a:r>
                        <a:rPr lang="en-GB" sz="700" b="0" i="0" u="none" strike="noStrike" dirty="0">
                          <a:solidFill>
                            <a:srgbClr val="FFFFFF"/>
                          </a:solidFill>
                          <a:effectLst/>
                          <a:latin typeface="Verdana" panose="020B0604030504040204" pitchFamily="34" charset="0"/>
                        </a:rPr>
                        <a:t>Comments</a:t>
                      </a:r>
                    </a:p>
                  </a:txBody>
                  <a:tcPr marL="6804" marR="6804" marT="6804" marB="0" anchor="ctr">
                    <a:lnL w="6350" cap="flat" cmpd="sng" algn="ctr">
                      <a:solidFill>
                        <a:srgbClr val="FFFFFF"/>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67B1"/>
                    </a:solidFill>
                  </a:tcPr>
                </a:tc>
                <a:extLst>
                  <a:ext uri="{0D108BD9-81ED-4DB2-BD59-A6C34878D82A}">
                    <a16:rowId xmlns="" xmlns:a16="http://schemas.microsoft.com/office/drawing/2014/main" val="47050341"/>
                  </a:ext>
                </a:extLst>
              </a:tr>
              <a:tr h="310859">
                <a:tc>
                  <a:txBody>
                    <a:bodyPr/>
                    <a:lstStyle/>
                    <a:p>
                      <a:pPr algn="l" fontAlgn="ctr"/>
                      <a:r>
                        <a:rPr lang="en-GB" sz="600" b="0" i="0" u="none" strike="noStrike" dirty="0">
                          <a:solidFill>
                            <a:srgbClr val="1A1818"/>
                          </a:solidFill>
                          <a:effectLst/>
                          <a:latin typeface="Verdana" panose="020B0604030504040204" pitchFamily="34" charset="0"/>
                        </a:rPr>
                        <a:t>Red 8-minute performance</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tcPr>
                </a:tc>
                <a:tc>
                  <a:txBody>
                    <a:bodyPr/>
                    <a:lstStyle/>
                    <a:p>
                      <a:pPr algn="ctr" fontAlgn="ctr"/>
                      <a:r>
                        <a:rPr lang="en-GB" sz="600" b="0" i="0" u="none" strike="noStrike" dirty="0">
                          <a:solidFill>
                            <a:srgbClr val="1A1818"/>
                          </a:solidFill>
                          <a:effectLst/>
                          <a:latin typeface="Verdana" panose="020B0604030504040204" pitchFamily="34" charset="0"/>
                        </a:rPr>
                        <a:t>70% Wales</a:t>
                      </a:r>
                      <a:br>
                        <a:rPr lang="en-GB" sz="600" b="0" i="0" u="none" strike="noStrike" dirty="0">
                          <a:solidFill>
                            <a:srgbClr val="1A1818"/>
                          </a:solidFill>
                          <a:effectLst/>
                          <a:latin typeface="Verdana" panose="020B0604030504040204" pitchFamily="34" charset="0"/>
                        </a:rPr>
                      </a:br>
                      <a:r>
                        <a:rPr lang="en-GB" sz="600" b="0" i="0" u="none" strike="noStrike" dirty="0">
                          <a:solidFill>
                            <a:srgbClr val="1A1818"/>
                          </a:solidFill>
                          <a:effectLst/>
                          <a:latin typeface="Verdana" panose="020B0604030504040204" pitchFamily="34" charset="0"/>
                        </a:rPr>
                        <a:t>65% HB</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tcPr>
                </a:tc>
                <a:tc>
                  <a:txBody>
                    <a:bodyPr/>
                    <a:lstStyle/>
                    <a:p>
                      <a:pPr algn="l" fontAlgn="ctr"/>
                      <a:r>
                        <a:rPr lang="en-GB" sz="600" b="0" i="0" u="none" strike="noStrike" dirty="0">
                          <a:solidFill>
                            <a:srgbClr val="1A1818"/>
                          </a:solidFill>
                          <a:effectLst/>
                          <a:latin typeface="Verdana" panose="020B0604030504040204" pitchFamily="34" charset="0"/>
                        </a:rPr>
                        <a:t>With expectation of continuous improvement. Parameters are minimum.</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tcPr>
                </a:tc>
                <a:extLst>
                  <a:ext uri="{0D108BD9-81ED-4DB2-BD59-A6C34878D82A}">
                    <a16:rowId xmlns="" xmlns:a16="http://schemas.microsoft.com/office/drawing/2014/main" val="2668123724"/>
                  </a:ext>
                </a:extLst>
              </a:tr>
              <a:tr h="310859">
                <a:tc>
                  <a:txBody>
                    <a:bodyPr/>
                    <a:lstStyle/>
                    <a:p>
                      <a:pPr algn="l" fontAlgn="ctr"/>
                      <a:r>
                        <a:rPr lang="en-GB" sz="600" b="0" i="0" u="none" strike="noStrike" dirty="0">
                          <a:solidFill>
                            <a:srgbClr val="1A1818"/>
                          </a:solidFill>
                          <a:effectLst/>
                          <a:latin typeface="Verdana" panose="020B0604030504040204" pitchFamily="34" charset="0"/>
                        </a:rPr>
                        <a:t>Red 90th percentile Response time</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dirty="0">
                          <a:solidFill>
                            <a:srgbClr val="1A1818"/>
                          </a:solidFill>
                          <a:effectLst/>
                          <a:latin typeface="Verdana" panose="020B0604030504040204" pitchFamily="34" charset="0"/>
                        </a:rPr>
                        <a:t>15 mins</a:t>
                      </a:r>
                      <a:br>
                        <a:rPr lang="en-GB" sz="600" b="0" i="0" u="none" strike="noStrike" dirty="0">
                          <a:solidFill>
                            <a:srgbClr val="1A1818"/>
                          </a:solidFill>
                          <a:effectLst/>
                          <a:latin typeface="Verdana" panose="020B0604030504040204" pitchFamily="34" charset="0"/>
                        </a:rPr>
                      </a:br>
                      <a:r>
                        <a:rPr lang="en-GB" sz="600" b="0" i="0" u="none" strike="noStrike" dirty="0">
                          <a:solidFill>
                            <a:srgbClr val="1A1818"/>
                          </a:solidFill>
                          <a:effectLst/>
                          <a:latin typeface="Verdana" panose="020B0604030504040204" pitchFamily="34" charset="0"/>
                        </a:rPr>
                        <a:t>(pan Wales)</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ctr"/>
                      <a:r>
                        <a:rPr lang="en-GB" sz="600" b="0" i="0" u="none" strike="noStrike" dirty="0">
                          <a:solidFill>
                            <a:srgbClr val="1A1818"/>
                          </a:solidFill>
                          <a:effectLst/>
                          <a:latin typeface="Verdana" panose="020B0604030504040204" pitchFamily="34" charset="0"/>
                        </a:rPr>
                        <a:t>As per English ARP.  See what pan-Wales means at HB level.  Improve distribution curve.  </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extLst>
                  <a:ext uri="{0D108BD9-81ED-4DB2-BD59-A6C34878D82A}">
                    <a16:rowId xmlns="" xmlns:a16="http://schemas.microsoft.com/office/drawing/2014/main" val="17003162"/>
                  </a:ext>
                </a:extLst>
              </a:tr>
              <a:tr h="442232">
                <a:tc>
                  <a:txBody>
                    <a:bodyPr/>
                    <a:lstStyle/>
                    <a:p>
                      <a:pPr algn="l" fontAlgn="ctr"/>
                      <a:r>
                        <a:rPr lang="en-GB" sz="600" b="0" i="0" u="none" strike="noStrike" dirty="0">
                          <a:solidFill>
                            <a:srgbClr val="1A1818"/>
                          </a:solidFill>
                          <a:effectLst/>
                          <a:latin typeface="Verdana" panose="020B0604030504040204" pitchFamily="34" charset="0"/>
                        </a:rPr>
                        <a:t>Amber 1 mean first Response time</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ctr" fontAlgn="ctr"/>
                      <a:r>
                        <a:rPr lang="en-GB" sz="600" b="0" i="0" u="none" strike="noStrike" dirty="0">
                          <a:solidFill>
                            <a:srgbClr val="1A1818"/>
                          </a:solidFill>
                          <a:effectLst/>
                          <a:latin typeface="Verdana" panose="020B0604030504040204" pitchFamily="34" charset="0"/>
                        </a:rPr>
                        <a:t>18 mins</a:t>
                      </a:r>
                      <a:br>
                        <a:rPr lang="en-GB" sz="600" b="0" i="0" u="none" strike="noStrike" dirty="0">
                          <a:solidFill>
                            <a:srgbClr val="1A1818"/>
                          </a:solidFill>
                          <a:effectLst/>
                          <a:latin typeface="Verdana" panose="020B0604030504040204" pitchFamily="34" charset="0"/>
                        </a:rPr>
                      </a:br>
                      <a:r>
                        <a:rPr lang="en-GB" sz="600" b="0" i="0" u="none" strike="noStrike" dirty="0">
                          <a:solidFill>
                            <a:srgbClr val="1A1818"/>
                          </a:solidFill>
                          <a:effectLst/>
                          <a:latin typeface="Verdana" panose="020B0604030504040204" pitchFamily="34" charset="0"/>
                        </a:rPr>
                        <a:t>(pan Wales)</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tc>
                  <a:txBody>
                    <a:bodyPr/>
                    <a:lstStyle/>
                    <a:p>
                      <a:pPr algn="l" fontAlgn="ctr"/>
                      <a:r>
                        <a:rPr lang="en-GB" sz="600" b="0" i="0" u="none" strike="noStrike" dirty="0">
                          <a:solidFill>
                            <a:srgbClr val="1A1818"/>
                          </a:solidFill>
                          <a:effectLst/>
                          <a:latin typeface="Verdana" panose="020B0604030504040204" pitchFamily="34" charset="0"/>
                        </a:rPr>
                        <a:t>As per English ARP.  To mirror ARP this is a hybrid: 18 minutes if not conveyed, 18 minutes for conveying resource if conveyance required.  Model first on scene as per EASC AQIs.</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a:noFill/>
                    </a:lnB>
                  </a:tcPr>
                </a:tc>
                <a:extLst>
                  <a:ext uri="{0D108BD9-81ED-4DB2-BD59-A6C34878D82A}">
                    <a16:rowId xmlns="" xmlns:a16="http://schemas.microsoft.com/office/drawing/2014/main" val="3366307986"/>
                  </a:ext>
                </a:extLst>
              </a:tr>
              <a:tr h="355146">
                <a:tc>
                  <a:txBody>
                    <a:bodyPr/>
                    <a:lstStyle/>
                    <a:p>
                      <a:pPr algn="l" fontAlgn="ctr"/>
                      <a:r>
                        <a:rPr lang="en-GB" sz="600" b="0" i="0" u="none" strike="noStrike" dirty="0">
                          <a:solidFill>
                            <a:srgbClr val="1A1818"/>
                          </a:solidFill>
                          <a:effectLst/>
                          <a:latin typeface="Verdana" panose="020B0604030504040204" pitchFamily="34" charset="0"/>
                        </a:rPr>
                        <a:t>Amber 1 90th percentile first Response time</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c>
                  <a:txBody>
                    <a:bodyPr/>
                    <a:lstStyle/>
                    <a:p>
                      <a:pPr algn="ctr" fontAlgn="ctr"/>
                      <a:r>
                        <a:rPr lang="en-GB" sz="600" b="0" i="0" u="none" strike="noStrike" dirty="0">
                          <a:solidFill>
                            <a:srgbClr val="1A1818"/>
                          </a:solidFill>
                          <a:effectLst/>
                          <a:latin typeface="Verdana" panose="020B0604030504040204" pitchFamily="34" charset="0"/>
                        </a:rPr>
                        <a:t>40 mins</a:t>
                      </a:r>
                      <a:br>
                        <a:rPr lang="en-GB" sz="600" b="0" i="0" u="none" strike="noStrike" dirty="0">
                          <a:solidFill>
                            <a:srgbClr val="1A1818"/>
                          </a:solidFill>
                          <a:effectLst/>
                          <a:latin typeface="Verdana" panose="020B0604030504040204" pitchFamily="34" charset="0"/>
                        </a:rPr>
                      </a:br>
                      <a:r>
                        <a:rPr lang="en-GB" sz="600" b="0" i="0" u="none" strike="noStrike" dirty="0">
                          <a:solidFill>
                            <a:srgbClr val="1A1818"/>
                          </a:solidFill>
                          <a:effectLst/>
                          <a:latin typeface="Verdana" panose="020B0604030504040204" pitchFamily="34" charset="0"/>
                        </a:rPr>
                        <a:t>(pan Wales)</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tc>
                  <a:txBody>
                    <a:bodyPr/>
                    <a:lstStyle/>
                    <a:p>
                      <a:pPr algn="l" fontAlgn="ctr"/>
                      <a:r>
                        <a:rPr lang="en-GB" sz="600" b="0" i="0" u="none" strike="noStrike" dirty="0">
                          <a:solidFill>
                            <a:srgbClr val="1A1818"/>
                          </a:solidFill>
                          <a:effectLst/>
                          <a:latin typeface="Verdana" panose="020B0604030504040204" pitchFamily="34" charset="0"/>
                        </a:rPr>
                        <a:t>As per English ARP.  See what pan-Wales means at HB level. Improve distribution curve. Hybrid as above.  Model first on scene as per EASC AQIs.</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6350" cap="flat" cmpd="sng" algn="ctr">
                      <a:solidFill>
                        <a:srgbClr val="000000"/>
                      </a:solidFill>
                      <a:prstDash val="solid"/>
                      <a:round/>
                      <a:headEnd type="none" w="med" len="med"/>
                      <a:tailEnd type="none" w="med" len="med"/>
                    </a:lnB>
                  </a:tcPr>
                </a:tc>
                <a:extLst>
                  <a:ext uri="{0D108BD9-81ED-4DB2-BD59-A6C34878D82A}">
                    <a16:rowId xmlns="" xmlns:a16="http://schemas.microsoft.com/office/drawing/2014/main" val="109264946"/>
                  </a:ext>
                </a:extLst>
              </a:tr>
            </a:tbl>
          </a:graphicData>
        </a:graphic>
      </p:graphicFrame>
      <p:graphicFrame>
        <p:nvGraphicFramePr>
          <p:cNvPr id="30" name="Table 29">
            <a:extLst>
              <a:ext uri="{FF2B5EF4-FFF2-40B4-BE49-F238E27FC236}">
                <a16:creationId xmlns="" xmlns:a16="http://schemas.microsoft.com/office/drawing/2014/main" id="{DE677E52-50D9-422D-B6F3-606C69490C2C}"/>
              </a:ext>
            </a:extLst>
          </p:cNvPr>
          <p:cNvGraphicFramePr>
            <a:graphicFrameLocks noGrp="1"/>
          </p:cNvGraphicFramePr>
          <p:nvPr>
            <p:extLst/>
          </p:nvPr>
        </p:nvGraphicFramePr>
        <p:xfrm>
          <a:off x="3176178" y="2056715"/>
          <a:ext cx="991373" cy="750856"/>
        </p:xfrm>
        <a:graphic>
          <a:graphicData uri="http://schemas.openxmlformats.org/drawingml/2006/table">
            <a:tbl>
              <a:tblPr/>
              <a:tblGrid>
                <a:gridCol w="499520">
                  <a:extLst>
                    <a:ext uri="{9D8B030D-6E8A-4147-A177-3AD203B41FA5}">
                      <a16:colId xmlns="" xmlns:a16="http://schemas.microsoft.com/office/drawing/2014/main" val="2343331586"/>
                    </a:ext>
                  </a:extLst>
                </a:gridCol>
                <a:gridCol w="491853">
                  <a:extLst>
                    <a:ext uri="{9D8B030D-6E8A-4147-A177-3AD203B41FA5}">
                      <a16:colId xmlns="" xmlns:a16="http://schemas.microsoft.com/office/drawing/2014/main" val="936113212"/>
                    </a:ext>
                  </a:extLst>
                </a:gridCol>
              </a:tblGrid>
              <a:tr h="187714">
                <a:tc>
                  <a:txBody>
                    <a:bodyPr/>
                    <a:lstStyle/>
                    <a:p>
                      <a:pPr algn="l" fontAlgn="ctr"/>
                      <a:r>
                        <a:rPr lang="en-GB" sz="800" b="0" i="0" u="none" strike="noStrike" dirty="0">
                          <a:solidFill>
                            <a:srgbClr val="FFFFFF"/>
                          </a:solidFill>
                          <a:effectLst/>
                          <a:latin typeface="Verdana" panose="020B0604030504040204" pitchFamily="34" charset="0"/>
                        </a:rPr>
                        <a:t>Dept.</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67B1"/>
                    </a:solidFill>
                  </a:tcPr>
                </a:tc>
                <a:tc>
                  <a:txBody>
                    <a:bodyPr/>
                    <a:lstStyle/>
                    <a:p>
                      <a:pPr algn="r" fontAlgn="ctr"/>
                      <a:r>
                        <a:rPr lang="en-GB" sz="800" b="0" i="0" u="none" strike="noStrike" dirty="0">
                          <a:solidFill>
                            <a:srgbClr val="FFFFFF"/>
                          </a:solidFill>
                          <a:effectLst/>
                          <a:latin typeface="Verdana" panose="020B0604030504040204" pitchFamily="34" charset="0"/>
                        </a:rPr>
                        <a:t>FTEs</a:t>
                      </a:r>
                    </a:p>
                  </a:txBody>
                  <a:tcPr marL="6804" marR="61232" marT="6804" marB="0" anchor="ctr">
                    <a:lnL w="6350" cap="flat" cmpd="sng" algn="ctr">
                      <a:solidFill>
                        <a:srgbClr val="FFFFFF"/>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67B1"/>
                    </a:solidFill>
                  </a:tcPr>
                </a:tc>
                <a:extLst>
                  <a:ext uri="{0D108BD9-81ED-4DB2-BD59-A6C34878D82A}">
                    <a16:rowId xmlns="" xmlns:a16="http://schemas.microsoft.com/office/drawing/2014/main" val="3306598535"/>
                  </a:ext>
                </a:extLst>
              </a:tr>
              <a:tr h="187714">
                <a:tc>
                  <a:txBody>
                    <a:bodyPr/>
                    <a:lstStyle/>
                    <a:p>
                      <a:pPr algn="l" fontAlgn="ctr"/>
                      <a:r>
                        <a:rPr lang="en-GB" sz="800" b="0" i="0" u="none" strike="noStrike" dirty="0">
                          <a:solidFill>
                            <a:srgbClr val="1A1818"/>
                          </a:solidFill>
                          <a:effectLst/>
                          <a:latin typeface="Verdana" panose="020B0604030504040204" pitchFamily="34" charset="0"/>
                        </a:rPr>
                        <a:t>Frontline</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solidFill>
                      <a:srgbClr val="FFFFFF"/>
                    </a:solidFill>
                  </a:tcPr>
                </a:tc>
                <a:tc>
                  <a:txBody>
                    <a:bodyPr/>
                    <a:lstStyle/>
                    <a:p>
                      <a:pPr algn="r" fontAlgn="ctr"/>
                      <a:r>
                        <a:rPr lang="en-GB" sz="800" b="0" i="0" u="none" strike="noStrike" kern="1200" dirty="0">
                          <a:solidFill>
                            <a:srgbClr val="1A1818"/>
                          </a:solidFill>
                          <a:effectLst/>
                          <a:latin typeface="Verdana" panose="020B0604030504040204" pitchFamily="34" charset="0"/>
                          <a:ea typeface="+mn-ea"/>
                          <a:cs typeface="+mn-cs"/>
                        </a:rPr>
                        <a:t>1,474.8</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solidFill>
                      <a:srgbClr val="FFFFFF"/>
                    </a:solidFill>
                  </a:tcPr>
                </a:tc>
                <a:extLst>
                  <a:ext uri="{0D108BD9-81ED-4DB2-BD59-A6C34878D82A}">
                    <a16:rowId xmlns="" xmlns:a16="http://schemas.microsoft.com/office/drawing/2014/main" val="829803168"/>
                  </a:ext>
                </a:extLst>
              </a:tr>
              <a:tr h="187714">
                <a:tc>
                  <a:txBody>
                    <a:bodyPr/>
                    <a:lstStyle/>
                    <a:p>
                      <a:pPr algn="l" fontAlgn="ctr"/>
                      <a:r>
                        <a:rPr lang="en-GB" sz="800" b="0" i="0" u="none" strike="noStrike" dirty="0">
                          <a:solidFill>
                            <a:srgbClr val="1A1818"/>
                          </a:solidFill>
                          <a:effectLst/>
                          <a:latin typeface="Verdana" panose="020B0604030504040204" pitchFamily="34" charset="0"/>
                        </a:rPr>
                        <a:t>CCC</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2700" cap="flat" cmpd="sng" algn="ctr">
                      <a:solidFill>
                        <a:schemeClr val="tx1"/>
                      </a:solidFill>
                      <a:prstDash val="solid"/>
                      <a:round/>
                      <a:headEnd type="none" w="med" len="med"/>
                      <a:tailEnd type="none" w="med" len="med"/>
                    </a:lnB>
                    <a:solidFill>
                      <a:srgbClr val="FFFFFF"/>
                    </a:solidFill>
                  </a:tcPr>
                </a:tc>
                <a:tc>
                  <a:txBody>
                    <a:bodyPr/>
                    <a:lstStyle/>
                    <a:p>
                      <a:pPr algn="r" fontAlgn="ctr"/>
                      <a:r>
                        <a:rPr lang="en-GB" sz="800" b="0" i="0" u="none" strike="noStrike" kern="1200" dirty="0">
                          <a:solidFill>
                            <a:srgbClr val="1A1818"/>
                          </a:solidFill>
                          <a:effectLst/>
                          <a:latin typeface="Verdana" panose="020B0604030504040204" pitchFamily="34" charset="0"/>
                          <a:ea typeface="+mn-ea"/>
                          <a:cs typeface="+mn-cs"/>
                        </a:rPr>
                        <a:t>290.6</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 xmlns:a16="http://schemas.microsoft.com/office/drawing/2014/main" val="725593690"/>
                  </a:ext>
                </a:extLst>
              </a:tr>
              <a:tr h="187714">
                <a:tc>
                  <a:txBody>
                    <a:bodyPr/>
                    <a:lstStyle/>
                    <a:p>
                      <a:pPr algn="l" fontAlgn="ctr"/>
                      <a:r>
                        <a:rPr lang="en-GB" sz="800" b="0" i="0" u="none" strike="noStrike" dirty="0">
                          <a:solidFill>
                            <a:srgbClr val="1A1818"/>
                          </a:solidFill>
                          <a:effectLst/>
                          <a:latin typeface="Verdana" panose="020B0604030504040204" pitchFamily="34" charset="0"/>
                        </a:rPr>
                        <a:t>Total</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r" fontAlgn="ctr"/>
                      <a:r>
                        <a:rPr lang="en-GB" sz="800" b="0" i="0" u="none" strike="noStrike" kern="1200" dirty="0">
                          <a:solidFill>
                            <a:srgbClr val="1A1818"/>
                          </a:solidFill>
                          <a:effectLst/>
                          <a:latin typeface="Verdana" panose="020B0604030504040204" pitchFamily="34" charset="0"/>
                          <a:ea typeface="+mn-ea"/>
                          <a:cs typeface="+mn-cs"/>
                        </a:rPr>
                        <a:t>1,765.4</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 xmlns:a16="http://schemas.microsoft.com/office/drawing/2014/main" val="1795403499"/>
                  </a:ext>
                </a:extLst>
              </a:tr>
            </a:tbl>
          </a:graphicData>
        </a:graphic>
      </p:graphicFrame>
      <p:graphicFrame>
        <p:nvGraphicFramePr>
          <p:cNvPr id="31" name="Table 30">
            <a:extLst>
              <a:ext uri="{FF2B5EF4-FFF2-40B4-BE49-F238E27FC236}">
                <a16:creationId xmlns="" xmlns:a16="http://schemas.microsoft.com/office/drawing/2014/main" id="{67B0CF65-2CEF-4F4C-899C-54B75BB14BD8}"/>
              </a:ext>
            </a:extLst>
          </p:cNvPr>
          <p:cNvGraphicFramePr>
            <a:graphicFrameLocks noGrp="1"/>
          </p:cNvGraphicFramePr>
          <p:nvPr>
            <p:extLst/>
          </p:nvPr>
        </p:nvGraphicFramePr>
        <p:xfrm>
          <a:off x="6275201" y="2058837"/>
          <a:ext cx="1384168" cy="750856"/>
        </p:xfrm>
        <a:graphic>
          <a:graphicData uri="http://schemas.openxmlformats.org/drawingml/2006/table">
            <a:tbl>
              <a:tblPr/>
              <a:tblGrid>
                <a:gridCol w="466160">
                  <a:extLst>
                    <a:ext uri="{9D8B030D-6E8A-4147-A177-3AD203B41FA5}">
                      <a16:colId xmlns="" xmlns:a16="http://schemas.microsoft.com/office/drawing/2014/main" val="2343331586"/>
                    </a:ext>
                  </a:extLst>
                </a:gridCol>
                <a:gridCol w="459004">
                  <a:extLst>
                    <a:ext uri="{9D8B030D-6E8A-4147-A177-3AD203B41FA5}">
                      <a16:colId xmlns="" xmlns:a16="http://schemas.microsoft.com/office/drawing/2014/main" val="936113212"/>
                    </a:ext>
                  </a:extLst>
                </a:gridCol>
                <a:gridCol w="459004">
                  <a:extLst>
                    <a:ext uri="{9D8B030D-6E8A-4147-A177-3AD203B41FA5}">
                      <a16:colId xmlns="" xmlns:a16="http://schemas.microsoft.com/office/drawing/2014/main" val="1832071846"/>
                    </a:ext>
                  </a:extLst>
                </a:gridCol>
              </a:tblGrid>
              <a:tr h="187714">
                <a:tc>
                  <a:txBody>
                    <a:bodyPr/>
                    <a:lstStyle/>
                    <a:p>
                      <a:pPr algn="l" fontAlgn="ctr"/>
                      <a:r>
                        <a:rPr lang="en-GB" sz="800" b="0" i="0" u="none" strike="noStrike" dirty="0">
                          <a:solidFill>
                            <a:srgbClr val="FFFFFF"/>
                          </a:solidFill>
                          <a:effectLst/>
                          <a:latin typeface="Verdana" panose="020B0604030504040204" pitchFamily="34" charset="0"/>
                        </a:rPr>
                        <a:t>Dept.</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67B1"/>
                    </a:solidFill>
                  </a:tcPr>
                </a:tc>
                <a:tc>
                  <a:txBody>
                    <a:bodyPr/>
                    <a:lstStyle/>
                    <a:p>
                      <a:pPr algn="r" fontAlgn="ctr"/>
                      <a:r>
                        <a:rPr lang="en-GB" sz="800" b="0" i="0" u="none" strike="noStrike" dirty="0">
                          <a:solidFill>
                            <a:srgbClr val="FFFFFF"/>
                          </a:solidFill>
                          <a:effectLst/>
                          <a:latin typeface="Verdana" panose="020B0604030504040204" pitchFamily="34" charset="0"/>
                        </a:rPr>
                        <a:t>FTEs</a:t>
                      </a:r>
                    </a:p>
                  </a:txBody>
                  <a:tcPr marL="6804" marR="61232" marT="6804"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67B1"/>
                    </a:solidFill>
                  </a:tcPr>
                </a:tc>
                <a:tc>
                  <a:txBody>
                    <a:bodyPr/>
                    <a:lstStyle/>
                    <a:p>
                      <a:pPr algn="r" fontAlgn="ctr"/>
                      <a:r>
                        <a:rPr lang="en-GB" sz="800" b="0" i="0" u="none" strike="noStrike" dirty="0">
                          <a:solidFill>
                            <a:srgbClr val="FFFFFF"/>
                          </a:solidFill>
                          <a:effectLst/>
                          <a:latin typeface="Verdana" panose="020B0604030504040204" pitchFamily="34" charset="0"/>
                        </a:rPr>
                        <a:t>Diff.</a:t>
                      </a:r>
                    </a:p>
                  </a:txBody>
                  <a:tcPr marL="6804" marR="61232" marT="6804" marB="0" anchor="ctr">
                    <a:lnL w="6350" cap="flat" cmpd="sng" algn="ctr">
                      <a:solidFill>
                        <a:srgbClr val="FFFFFF"/>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67B1"/>
                    </a:solidFill>
                  </a:tcPr>
                </a:tc>
                <a:extLst>
                  <a:ext uri="{0D108BD9-81ED-4DB2-BD59-A6C34878D82A}">
                    <a16:rowId xmlns="" xmlns:a16="http://schemas.microsoft.com/office/drawing/2014/main" val="3306598535"/>
                  </a:ext>
                </a:extLst>
              </a:tr>
              <a:tr h="187714">
                <a:tc>
                  <a:txBody>
                    <a:bodyPr/>
                    <a:lstStyle/>
                    <a:p>
                      <a:pPr algn="l" fontAlgn="ctr"/>
                      <a:r>
                        <a:rPr lang="en-GB" sz="800" b="0" i="0" u="none" strike="noStrike" dirty="0">
                          <a:solidFill>
                            <a:srgbClr val="1A1818"/>
                          </a:solidFill>
                          <a:effectLst/>
                          <a:latin typeface="Verdana" panose="020B0604030504040204" pitchFamily="34" charset="0"/>
                        </a:rPr>
                        <a:t>Frontline</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solidFill>
                      <a:srgbClr val="FFFFFF"/>
                    </a:solidFill>
                  </a:tcPr>
                </a:tc>
                <a:tc>
                  <a:txBody>
                    <a:bodyPr/>
                    <a:lstStyle/>
                    <a:p>
                      <a:pPr algn="r" fontAlgn="ctr"/>
                      <a:r>
                        <a:rPr lang="en-GB" sz="800" b="0" i="0" u="none" strike="noStrike" dirty="0">
                          <a:solidFill>
                            <a:schemeClr val="tx1"/>
                          </a:solidFill>
                          <a:effectLst/>
                          <a:latin typeface="Verdana" panose="020B0604030504040204" pitchFamily="34" charset="0"/>
                        </a:rPr>
                        <a:t>1,737.8</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solidFill>
                      <a:srgbClr val="FFFFFF"/>
                    </a:solidFill>
                  </a:tcPr>
                </a:tc>
                <a:tc>
                  <a:txBody>
                    <a:bodyPr/>
                    <a:lstStyle/>
                    <a:p>
                      <a:pPr algn="r" fontAlgn="ctr"/>
                      <a:r>
                        <a:rPr lang="en-GB" sz="800" b="0" i="0" u="none" strike="noStrike" dirty="0">
                          <a:solidFill>
                            <a:srgbClr val="1A1818"/>
                          </a:solidFill>
                          <a:effectLst/>
                          <a:latin typeface="Verdana" panose="020B0604030504040204" pitchFamily="34" charset="0"/>
                        </a:rPr>
                        <a:t>263.0</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solidFill>
                      <a:srgbClr val="FFFFFF"/>
                    </a:solidFill>
                  </a:tcPr>
                </a:tc>
                <a:extLst>
                  <a:ext uri="{0D108BD9-81ED-4DB2-BD59-A6C34878D82A}">
                    <a16:rowId xmlns="" xmlns:a16="http://schemas.microsoft.com/office/drawing/2014/main" val="829803168"/>
                  </a:ext>
                </a:extLst>
              </a:tr>
              <a:tr h="187714">
                <a:tc>
                  <a:txBody>
                    <a:bodyPr/>
                    <a:lstStyle/>
                    <a:p>
                      <a:pPr algn="l" fontAlgn="ctr"/>
                      <a:r>
                        <a:rPr lang="en-GB" sz="800" b="0" i="0" u="none" strike="noStrike" dirty="0">
                          <a:solidFill>
                            <a:srgbClr val="1A1818"/>
                          </a:solidFill>
                          <a:effectLst/>
                          <a:latin typeface="Verdana" panose="020B0604030504040204" pitchFamily="34" charset="0"/>
                        </a:rPr>
                        <a:t>CCC</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2700" cap="flat" cmpd="sng" algn="ctr">
                      <a:solidFill>
                        <a:schemeClr val="tx1"/>
                      </a:solidFill>
                      <a:prstDash val="solid"/>
                      <a:round/>
                      <a:headEnd type="none" w="med" len="med"/>
                      <a:tailEnd type="none" w="med" len="med"/>
                    </a:lnB>
                    <a:solidFill>
                      <a:srgbClr val="FFFFFF"/>
                    </a:solidFill>
                  </a:tcPr>
                </a:tc>
                <a:tc>
                  <a:txBody>
                    <a:bodyPr/>
                    <a:lstStyle/>
                    <a:p>
                      <a:pPr algn="r" fontAlgn="ctr"/>
                      <a:r>
                        <a:rPr lang="en-GB" sz="800" b="0" i="0" u="none" strike="noStrike" dirty="0">
                          <a:solidFill>
                            <a:schemeClr val="tx1"/>
                          </a:solidFill>
                          <a:effectLst/>
                          <a:latin typeface="Verdana" panose="020B0604030504040204" pitchFamily="34" charset="0"/>
                        </a:rPr>
                        <a:t>260.7</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2700" cap="flat" cmpd="sng" algn="ctr">
                      <a:solidFill>
                        <a:schemeClr val="tx1"/>
                      </a:solidFill>
                      <a:prstDash val="solid"/>
                      <a:round/>
                      <a:headEnd type="none" w="med" len="med"/>
                      <a:tailEnd type="none" w="med" len="med"/>
                    </a:lnB>
                    <a:solidFill>
                      <a:srgbClr val="FFFFFF"/>
                    </a:solidFill>
                  </a:tcPr>
                </a:tc>
                <a:tc>
                  <a:txBody>
                    <a:bodyPr/>
                    <a:lstStyle/>
                    <a:p>
                      <a:pPr algn="r" fontAlgn="ctr"/>
                      <a:r>
                        <a:rPr lang="en-GB" sz="800" b="0" i="0" u="none" strike="noStrike" dirty="0">
                          <a:solidFill>
                            <a:srgbClr val="1A1818"/>
                          </a:solidFill>
                          <a:effectLst/>
                          <a:latin typeface="Verdana" panose="020B0604030504040204" pitchFamily="34" charset="0"/>
                        </a:rPr>
                        <a:t>-29.9</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 xmlns:a16="http://schemas.microsoft.com/office/drawing/2014/main" val="725593690"/>
                  </a:ext>
                </a:extLst>
              </a:tr>
              <a:tr h="187714">
                <a:tc>
                  <a:txBody>
                    <a:bodyPr/>
                    <a:lstStyle/>
                    <a:p>
                      <a:pPr algn="l" fontAlgn="ctr"/>
                      <a:r>
                        <a:rPr lang="en-GB" sz="800" b="0" i="0" u="none" strike="noStrike" dirty="0">
                          <a:solidFill>
                            <a:srgbClr val="1A1818"/>
                          </a:solidFill>
                          <a:effectLst/>
                          <a:latin typeface="Verdana" panose="020B0604030504040204" pitchFamily="34" charset="0"/>
                        </a:rPr>
                        <a:t>Total</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r" fontAlgn="ctr"/>
                      <a:r>
                        <a:rPr lang="en-GB" sz="800" b="0" i="0" u="none" strike="noStrike" dirty="0">
                          <a:solidFill>
                            <a:schemeClr val="tx1"/>
                          </a:solidFill>
                          <a:effectLst/>
                          <a:latin typeface="Verdana" panose="020B0604030504040204" pitchFamily="34" charset="0"/>
                        </a:rPr>
                        <a:t>1,998.5</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r" fontAlgn="ctr"/>
                      <a:r>
                        <a:rPr lang="en-GB" sz="800" b="0" i="0" u="none" strike="noStrike" dirty="0">
                          <a:solidFill>
                            <a:srgbClr val="1A1818"/>
                          </a:solidFill>
                          <a:effectLst/>
                          <a:latin typeface="Verdana" panose="020B0604030504040204" pitchFamily="34" charset="0"/>
                        </a:rPr>
                        <a:t>233.1</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 xmlns:a16="http://schemas.microsoft.com/office/drawing/2014/main" val="1795403499"/>
                  </a:ext>
                </a:extLst>
              </a:tr>
            </a:tbl>
          </a:graphicData>
        </a:graphic>
      </p:graphicFrame>
      <p:graphicFrame>
        <p:nvGraphicFramePr>
          <p:cNvPr id="53" name="Table 52">
            <a:extLst>
              <a:ext uri="{FF2B5EF4-FFF2-40B4-BE49-F238E27FC236}">
                <a16:creationId xmlns="" xmlns:a16="http://schemas.microsoft.com/office/drawing/2014/main" id="{3C93B99F-9B73-419D-9C39-17C9FFD8EB2B}"/>
              </a:ext>
            </a:extLst>
          </p:cNvPr>
          <p:cNvGraphicFramePr>
            <a:graphicFrameLocks noGrp="1"/>
          </p:cNvGraphicFramePr>
          <p:nvPr>
            <p:extLst/>
          </p:nvPr>
        </p:nvGraphicFramePr>
        <p:xfrm>
          <a:off x="9242244" y="2056715"/>
          <a:ext cx="1384168" cy="750856"/>
        </p:xfrm>
        <a:graphic>
          <a:graphicData uri="http://schemas.openxmlformats.org/drawingml/2006/table">
            <a:tbl>
              <a:tblPr/>
              <a:tblGrid>
                <a:gridCol w="466160">
                  <a:extLst>
                    <a:ext uri="{9D8B030D-6E8A-4147-A177-3AD203B41FA5}">
                      <a16:colId xmlns="" xmlns:a16="http://schemas.microsoft.com/office/drawing/2014/main" val="2343331586"/>
                    </a:ext>
                  </a:extLst>
                </a:gridCol>
                <a:gridCol w="459004">
                  <a:extLst>
                    <a:ext uri="{9D8B030D-6E8A-4147-A177-3AD203B41FA5}">
                      <a16:colId xmlns="" xmlns:a16="http://schemas.microsoft.com/office/drawing/2014/main" val="936113212"/>
                    </a:ext>
                  </a:extLst>
                </a:gridCol>
                <a:gridCol w="459004">
                  <a:extLst>
                    <a:ext uri="{9D8B030D-6E8A-4147-A177-3AD203B41FA5}">
                      <a16:colId xmlns="" xmlns:a16="http://schemas.microsoft.com/office/drawing/2014/main" val="1832071846"/>
                    </a:ext>
                  </a:extLst>
                </a:gridCol>
              </a:tblGrid>
              <a:tr h="187714">
                <a:tc>
                  <a:txBody>
                    <a:bodyPr/>
                    <a:lstStyle/>
                    <a:p>
                      <a:pPr algn="l" fontAlgn="ctr"/>
                      <a:r>
                        <a:rPr lang="en-GB" sz="800" b="0" i="0" u="none" strike="noStrike" dirty="0">
                          <a:solidFill>
                            <a:srgbClr val="FFFFFF"/>
                          </a:solidFill>
                          <a:effectLst/>
                          <a:latin typeface="Verdana" panose="020B0604030504040204" pitchFamily="34" charset="0"/>
                        </a:rPr>
                        <a:t>Dept.</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67B1"/>
                    </a:solidFill>
                  </a:tcPr>
                </a:tc>
                <a:tc>
                  <a:txBody>
                    <a:bodyPr/>
                    <a:lstStyle/>
                    <a:p>
                      <a:pPr algn="r" fontAlgn="ctr"/>
                      <a:r>
                        <a:rPr lang="en-GB" sz="800" b="0" i="0" u="none" strike="noStrike" dirty="0">
                          <a:solidFill>
                            <a:srgbClr val="FFFFFF"/>
                          </a:solidFill>
                          <a:effectLst/>
                          <a:latin typeface="Verdana" panose="020B0604030504040204" pitchFamily="34" charset="0"/>
                        </a:rPr>
                        <a:t>FTEs</a:t>
                      </a:r>
                    </a:p>
                  </a:txBody>
                  <a:tcPr marL="6804" marR="61232" marT="6804" marB="0" anchor="ctr">
                    <a:lnL w="6350" cap="flat" cmpd="sng" algn="ctr">
                      <a:solidFill>
                        <a:srgbClr val="FFFFFF"/>
                      </a:solidFill>
                      <a:prstDash val="solid"/>
                      <a:round/>
                      <a:headEnd type="none" w="med" len="med"/>
                      <a:tailEnd type="none" w="med" len="med"/>
                    </a:lnL>
                    <a:lnR w="6350" cap="flat" cmpd="sng" algn="ctr">
                      <a:solidFill>
                        <a:srgbClr val="FFFFFF"/>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67B1"/>
                    </a:solidFill>
                  </a:tcPr>
                </a:tc>
                <a:tc>
                  <a:txBody>
                    <a:bodyPr/>
                    <a:lstStyle/>
                    <a:p>
                      <a:pPr algn="r" fontAlgn="ctr"/>
                      <a:r>
                        <a:rPr lang="en-GB" sz="800" b="0" i="0" u="none" strike="noStrike" dirty="0">
                          <a:solidFill>
                            <a:srgbClr val="FFFFFF"/>
                          </a:solidFill>
                          <a:effectLst/>
                          <a:latin typeface="Verdana" panose="020B0604030504040204" pitchFamily="34" charset="0"/>
                        </a:rPr>
                        <a:t>Diff.</a:t>
                      </a:r>
                    </a:p>
                  </a:txBody>
                  <a:tcPr marL="6804" marR="61232" marT="6804" marB="0" anchor="ctr">
                    <a:lnL w="6350" cap="flat" cmpd="sng" algn="ctr">
                      <a:solidFill>
                        <a:srgbClr val="FFFFFF"/>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67B1"/>
                    </a:solidFill>
                  </a:tcPr>
                </a:tc>
                <a:extLst>
                  <a:ext uri="{0D108BD9-81ED-4DB2-BD59-A6C34878D82A}">
                    <a16:rowId xmlns="" xmlns:a16="http://schemas.microsoft.com/office/drawing/2014/main" val="3306598535"/>
                  </a:ext>
                </a:extLst>
              </a:tr>
              <a:tr h="187714">
                <a:tc>
                  <a:txBody>
                    <a:bodyPr/>
                    <a:lstStyle/>
                    <a:p>
                      <a:pPr algn="l" fontAlgn="ctr"/>
                      <a:r>
                        <a:rPr lang="en-GB" sz="800" b="0" i="0" u="none" strike="noStrike" dirty="0">
                          <a:solidFill>
                            <a:srgbClr val="1A1818"/>
                          </a:solidFill>
                          <a:effectLst/>
                          <a:latin typeface="Verdana" panose="020B0604030504040204" pitchFamily="34" charset="0"/>
                        </a:rPr>
                        <a:t>Frontline</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solidFill>
                      <a:srgbClr val="FFFFFF"/>
                    </a:solidFill>
                  </a:tcPr>
                </a:tc>
                <a:tc>
                  <a:txBody>
                    <a:bodyPr/>
                    <a:lstStyle/>
                    <a:p>
                      <a:pPr algn="r" fontAlgn="ctr"/>
                      <a:r>
                        <a:rPr lang="en-GB" sz="800" b="0" i="0" u="none" strike="noStrike" dirty="0">
                          <a:solidFill>
                            <a:srgbClr val="1A1818"/>
                          </a:solidFill>
                          <a:effectLst/>
                          <a:latin typeface="Verdana" panose="020B0604030504040204" pitchFamily="34" charset="0"/>
                        </a:rPr>
                        <a:t>2,041.6</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solidFill>
                      <a:srgbClr val="FFFFFF"/>
                    </a:solidFill>
                  </a:tcPr>
                </a:tc>
                <a:tc>
                  <a:txBody>
                    <a:bodyPr/>
                    <a:lstStyle/>
                    <a:p>
                      <a:pPr algn="r" fontAlgn="ctr"/>
                      <a:r>
                        <a:rPr lang="en-GB" sz="800" b="0" i="0" u="none" strike="noStrike" dirty="0">
                          <a:solidFill>
                            <a:srgbClr val="1A1818"/>
                          </a:solidFill>
                          <a:effectLst/>
                          <a:latin typeface="Verdana" panose="020B0604030504040204" pitchFamily="34" charset="0"/>
                        </a:rPr>
                        <a:t>304.4</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a:noFill/>
                    </a:lnB>
                    <a:solidFill>
                      <a:srgbClr val="FFFFFF"/>
                    </a:solidFill>
                  </a:tcPr>
                </a:tc>
                <a:extLst>
                  <a:ext uri="{0D108BD9-81ED-4DB2-BD59-A6C34878D82A}">
                    <a16:rowId xmlns="" xmlns:a16="http://schemas.microsoft.com/office/drawing/2014/main" val="829803168"/>
                  </a:ext>
                </a:extLst>
              </a:tr>
              <a:tr h="187714">
                <a:tc>
                  <a:txBody>
                    <a:bodyPr/>
                    <a:lstStyle/>
                    <a:p>
                      <a:pPr algn="l" fontAlgn="ctr"/>
                      <a:r>
                        <a:rPr lang="en-GB" sz="800" b="0" i="0" u="none" strike="noStrike" dirty="0">
                          <a:solidFill>
                            <a:srgbClr val="1A1818"/>
                          </a:solidFill>
                          <a:effectLst/>
                          <a:latin typeface="Verdana" panose="020B0604030504040204" pitchFamily="34" charset="0"/>
                        </a:rPr>
                        <a:t>CCC</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2700" cap="flat" cmpd="sng" algn="ctr">
                      <a:solidFill>
                        <a:schemeClr val="tx1"/>
                      </a:solidFill>
                      <a:prstDash val="solid"/>
                      <a:round/>
                      <a:headEnd type="none" w="med" len="med"/>
                      <a:tailEnd type="none" w="med" len="med"/>
                    </a:lnB>
                    <a:solidFill>
                      <a:srgbClr val="FFFFFF"/>
                    </a:solidFill>
                  </a:tcPr>
                </a:tc>
                <a:tc>
                  <a:txBody>
                    <a:bodyPr/>
                    <a:lstStyle/>
                    <a:p>
                      <a:pPr algn="r" fontAlgn="ctr"/>
                      <a:r>
                        <a:rPr lang="en-GB" sz="800" b="0" i="0" u="none" strike="noStrike" dirty="0">
                          <a:solidFill>
                            <a:srgbClr val="1A1818"/>
                          </a:solidFill>
                          <a:effectLst/>
                          <a:latin typeface="Verdana" panose="020B0604030504040204" pitchFamily="34" charset="0"/>
                        </a:rPr>
                        <a:t>261.3</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2700" cap="flat" cmpd="sng" algn="ctr">
                      <a:solidFill>
                        <a:schemeClr val="tx1"/>
                      </a:solidFill>
                      <a:prstDash val="solid"/>
                      <a:round/>
                      <a:headEnd type="none" w="med" len="med"/>
                      <a:tailEnd type="none" w="med" len="med"/>
                    </a:lnB>
                    <a:solidFill>
                      <a:srgbClr val="FFFFFF"/>
                    </a:solidFill>
                  </a:tcPr>
                </a:tc>
                <a:tc>
                  <a:txBody>
                    <a:bodyPr/>
                    <a:lstStyle/>
                    <a:p>
                      <a:pPr algn="r" fontAlgn="ctr"/>
                      <a:r>
                        <a:rPr lang="en-GB" sz="800" b="0" i="0" u="none" strike="noStrike" dirty="0">
                          <a:solidFill>
                            <a:srgbClr val="1A1818"/>
                          </a:solidFill>
                          <a:effectLst/>
                          <a:latin typeface="Verdana" panose="020B0604030504040204" pitchFamily="34" charset="0"/>
                        </a:rPr>
                        <a:t>0.6</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a:noFill/>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 xmlns:a16="http://schemas.microsoft.com/office/drawing/2014/main" val="725593690"/>
                  </a:ext>
                </a:extLst>
              </a:tr>
              <a:tr h="187714">
                <a:tc>
                  <a:txBody>
                    <a:bodyPr/>
                    <a:lstStyle/>
                    <a:p>
                      <a:pPr algn="l" fontAlgn="ctr"/>
                      <a:r>
                        <a:rPr lang="en-GB" sz="800" b="0" i="0" u="none" strike="noStrike" dirty="0">
                          <a:solidFill>
                            <a:srgbClr val="1A1818"/>
                          </a:solidFill>
                          <a:effectLst/>
                          <a:latin typeface="Verdana" panose="020B0604030504040204" pitchFamily="34" charset="0"/>
                        </a:rPr>
                        <a:t>Total</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r" fontAlgn="ctr"/>
                      <a:r>
                        <a:rPr lang="en-GB" sz="800" b="0" i="0" u="none" strike="noStrike" dirty="0">
                          <a:solidFill>
                            <a:srgbClr val="1A1818"/>
                          </a:solidFill>
                          <a:effectLst/>
                          <a:latin typeface="Verdana" panose="020B0604030504040204" pitchFamily="34" charset="0"/>
                        </a:rPr>
                        <a:t>2,302.9</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tc>
                  <a:txBody>
                    <a:bodyPr/>
                    <a:lstStyle/>
                    <a:p>
                      <a:pPr algn="r" fontAlgn="ctr"/>
                      <a:r>
                        <a:rPr lang="en-GB" sz="800" b="0" i="0" u="none" strike="noStrike" dirty="0">
                          <a:solidFill>
                            <a:srgbClr val="1A1818"/>
                          </a:solidFill>
                          <a:effectLst/>
                          <a:latin typeface="Verdana" panose="020B0604030504040204" pitchFamily="34" charset="0"/>
                        </a:rPr>
                        <a:t>305.0</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rgbClr val="FFFFFF"/>
                    </a:solidFill>
                  </a:tcPr>
                </a:tc>
                <a:extLst>
                  <a:ext uri="{0D108BD9-81ED-4DB2-BD59-A6C34878D82A}">
                    <a16:rowId xmlns="" xmlns:a16="http://schemas.microsoft.com/office/drawing/2014/main" val="1795403499"/>
                  </a:ext>
                </a:extLst>
              </a:tr>
            </a:tbl>
          </a:graphicData>
        </a:graphic>
      </p:graphicFrame>
      <p:sp>
        <p:nvSpPr>
          <p:cNvPr id="54" name="Rectangle 53">
            <a:extLst>
              <a:ext uri="{FF2B5EF4-FFF2-40B4-BE49-F238E27FC236}">
                <a16:creationId xmlns="" xmlns:a16="http://schemas.microsoft.com/office/drawing/2014/main" id="{5265C8B7-AFFA-47F5-8248-42D7EBD5A62C}"/>
              </a:ext>
            </a:extLst>
          </p:cNvPr>
          <p:cNvSpPr/>
          <p:nvPr/>
        </p:nvSpPr>
        <p:spPr>
          <a:xfrm>
            <a:off x="1612605" y="2812145"/>
            <a:ext cx="2901861" cy="282812"/>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t"/>
          <a:lstStyle/>
          <a:p>
            <a:pPr>
              <a:lnSpc>
                <a:spcPct val="130000"/>
              </a:lnSpc>
              <a:spcAft>
                <a:spcPts val="429"/>
              </a:spcAft>
            </a:pPr>
            <a:r>
              <a:rPr lang="en-GB" sz="643" dirty="0">
                <a:solidFill>
                  <a:srgbClr val="6D6C70"/>
                </a:solidFill>
                <a:latin typeface="Verdana" panose="020B0604030504040204" pitchFamily="34" charset="0"/>
                <a:ea typeface="Verdana" panose="020B0604030504040204" pitchFamily="34" charset="0"/>
                <a:cs typeface="Verdana" panose="020B0604030504040204" pitchFamily="34" charset="0"/>
              </a:rPr>
              <a:t>* Note: APPs modelled are for Response and CCC only and do not include any deployed in primary care.</a:t>
            </a:r>
          </a:p>
        </p:txBody>
      </p:sp>
      <p:graphicFrame>
        <p:nvGraphicFramePr>
          <p:cNvPr id="9" name="Table 8">
            <a:extLst>
              <a:ext uri="{FF2B5EF4-FFF2-40B4-BE49-F238E27FC236}">
                <a16:creationId xmlns="" xmlns:a16="http://schemas.microsoft.com/office/drawing/2014/main" id="{EF446C31-035E-4D27-8CBB-46D3AF560DCB}"/>
              </a:ext>
            </a:extLst>
          </p:cNvPr>
          <p:cNvGraphicFramePr>
            <a:graphicFrameLocks noGrp="1"/>
          </p:cNvGraphicFramePr>
          <p:nvPr>
            <p:extLst/>
          </p:nvPr>
        </p:nvGraphicFramePr>
        <p:xfrm>
          <a:off x="3218970" y="751546"/>
          <a:ext cx="1393441" cy="617142"/>
        </p:xfrm>
        <a:graphic>
          <a:graphicData uri="http://schemas.openxmlformats.org/drawingml/2006/table">
            <a:tbl>
              <a:tblPr/>
              <a:tblGrid>
                <a:gridCol w="1393441">
                  <a:extLst>
                    <a:ext uri="{9D8B030D-6E8A-4147-A177-3AD203B41FA5}">
                      <a16:colId xmlns="" xmlns:a16="http://schemas.microsoft.com/office/drawing/2014/main" val="1506985558"/>
                    </a:ext>
                  </a:extLst>
                </a:gridCol>
              </a:tblGrid>
              <a:tr h="308571">
                <a:tc>
                  <a:txBody>
                    <a:bodyPr/>
                    <a:lstStyle/>
                    <a:p>
                      <a:pPr algn="ctr" fontAlgn="ctr"/>
                      <a:r>
                        <a:rPr lang="en-GB" sz="800" b="0" i="0" u="none" strike="noStrike" dirty="0">
                          <a:solidFill>
                            <a:srgbClr val="FFFFFF"/>
                          </a:solidFill>
                          <a:effectLst/>
                          <a:latin typeface="Verdana" panose="020B0604030504040204" pitchFamily="34" charset="0"/>
                        </a:rPr>
                        <a:t>Transporting Resource to Solo Responder Ratio</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67B1"/>
                    </a:solidFill>
                  </a:tcPr>
                </a:tc>
                <a:extLst>
                  <a:ext uri="{0D108BD9-81ED-4DB2-BD59-A6C34878D82A}">
                    <a16:rowId xmlns="" xmlns:a16="http://schemas.microsoft.com/office/drawing/2014/main" val="1715982921"/>
                  </a:ext>
                </a:extLst>
              </a:tr>
              <a:tr h="308571">
                <a:tc>
                  <a:txBody>
                    <a:bodyPr/>
                    <a:lstStyle/>
                    <a:p>
                      <a:pPr algn="ctr" fontAlgn="ctr"/>
                      <a:r>
                        <a:rPr lang="en-GB" sz="800" b="0" i="0" u="none" strike="noStrike" dirty="0">
                          <a:solidFill>
                            <a:srgbClr val="1A1818"/>
                          </a:solidFill>
                          <a:effectLst/>
                          <a:latin typeface="Verdana" panose="020B0604030504040204" pitchFamily="34" charset="0"/>
                        </a:rPr>
                        <a:t>2.5 : 1</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 xmlns:a16="http://schemas.microsoft.com/office/drawing/2014/main" val="2219362622"/>
                  </a:ext>
                </a:extLst>
              </a:tr>
            </a:tbl>
          </a:graphicData>
        </a:graphic>
      </p:graphicFrame>
      <p:graphicFrame>
        <p:nvGraphicFramePr>
          <p:cNvPr id="55" name="Table 54">
            <a:extLst>
              <a:ext uri="{FF2B5EF4-FFF2-40B4-BE49-F238E27FC236}">
                <a16:creationId xmlns="" xmlns:a16="http://schemas.microsoft.com/office/drawing/2014/main" id="{D53EE5B9-2850-48E0-87C5-DC4259D2D131}"/>
              </a:ext>
            </a:extLst>
          </p:cNvPr>
          <p:cNvGraphicFramePr>
            <a:graphicFrameLocks noGrp="1"/>
          </p:cNvGraphicFramePr>
          <p:nvPr>
            <p:extLst/>
          </p:nvPr>
        </p:nvGraphicFramePr>
        <p:xfrm>
          <a:off x="6276360" y="743041"/>
          <a:ext cx="1393441" cy="617142"/>
        </p:xfrm>
        <a:graphic>
          <a:graphicData uri="http://schemas.openxmlformats.org/drawingml/2006/table">
            <a:tbl>
              <a:tblPr/>
              <a:tblGrid>
                <a:gridCol w="1393441">
                  <a:extLst>
                    <a:ext uri="{9D8B030D-6E8A-4147-A177-3AD203B41FA5}">
                      <a16:colId xmlns="" xmlns:a16="http://schemas.microsoft.com/office/drawing/2014/main" val="1506985558"/>
                    </a:ext>
                  </a:extLst>
                </a:gridCol>
              </a:tblGrid>
              <a:tr h="308571">
                <a:tc>
                  <a:txBody>
                    <a:bodyPr/>
                    <a:lstStyle/>
                    <a:p>
                      <a:pPr algn="ctr" fontAlgn="ctr"/>
                      <a:r>
                        <a:rPr lang="en-GB" sz="800" b="0" i="0" u="none" strike="noStrike" dirty="0">
                          <a:solidFill>
                            <a:srgbClr val="FFFFFF"/>
                          </a:solidFill>
                          <a:effectLst/>
                          <a:latin typeface="Verdana" panose="020B0604030504040204" pitchFamily="34" charset="0"/>
                        </a:rPr>
                        <a:t>Transporting Resource to Solo Responder Ratio</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67B1"/>
                    </a:solidFill>
                  </a:tcPr>
                </a:tc>
                <a:extLst>
                  <a:ext uri="{0D108BD9-81ED-4DB2-BD59-A6C34878D82A}">
                    <a16:rowId xmlns="" xmlns:a16="http://schemas.microsoft.com/office/drawing/2014/main" val="1715982921"/>
                  </a:ext>
                </a:extLst>
              </a:tr>
              <a:tr h="308571">
                <a:tc>
                  <a:txBody>
                    <a:bodyPr/>
                    <a:lstStyle/>
                    <a:p>
                      <a:pPr algn="ctr" fontAlgn="ctr"/>
                      <a:r>
                        <a:rPr lang="en-GB" sz="800" b="0" i="0" u="none" strike="noStrike" dirty="0">
                          <a:solidFill>
                            <a:srgbClr val="1A1818"/>
                          </a:solidFill>
                          <a:effectLst/>
                          <a:latin typeface="Verdana" panose="020B0604030504040204" pitchFamily="34" charset="0"/>
                        </a:rPr>
                        <a:t>4.6 : 1</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 xmlns:a16="http://schemas.microsoft.com/office/drawing/2014/main" val="2219362622"/>
                  </a:ext>
                </a:extLst>
              </a:tr>
            </a:tbl>
          </a:graphicData>
        </a:graphic>
      </p:graphicFrame>
      <p:graphicFrame>
        <p:nvGraphicFramePr>
          <p:cNvPr id="56" name="Table 55">
            <a:extLst>
              <a:ext uri="{FF2B5EF4-FFF2-40B4-BE49-F238E27FC236}">
                <a16:creationId xmlns="" xmlns:a16="http://schemas.microsoft.com/office/drawing/2014/main" id="{C14690BD-AAD3-4862-B240-4474FEC5E711}"/>
              </a:ext>
            </a:extLst>
          </p:cNvPr>
          <p:cNvGraphicFramePr>
            <a:graphicFrameLocks noGrp="1"/>
          </p:cNvGraphicFramePr>
          <p:nvPr>
            <p:extLst/>
          </p:nvPr>
        </p:nvGraphicFramePr>
        <p:xfrm>
          <a:off x="9242245" y="743041"/>
          <a:ext cx="1393441" cy="617142"/>
        </p:xfrm>
        <a:graphic>
          <a:graphicData uri="http://schemas.openxmlformats.org/drawingml/2006/table">
            <a:tbl>
              <a:tblPr/>
              <a:tblGrid>
                <a:gridCol w="1393441">
                  <a:extLst>
                    <a:ext uri="{9D8B030D-6E8A-4147-A177-3AD203B41FA5}">
                      <a16:colId xmlns="" xmlns:a16="http://schemas.microsoft.com/office/drawing/2014/main" val="1506985558"/>
                    </a:ext>
                  </a:extLst>
                </a:gridCol>
              </a:tblGrid>
              <a:tr h="308571">
                <a:tc>
                  <a:txBody>
                    <a:bodyPr/>
                    <a:lstStyle/>
                    <a:p>
                      <a:pPr algn="ctr" fontAlgn="ctr"/>
                      <a:r>
                        <a:rPr lang="en-GB" sz="800" b="0" i="0" u="none" strike="noStrike" dirty="0">
                          <a:solidFill>
                            <a:srgbClr val="FFFFFF"/>
                          </a:solidFill>
                          <a:effectLst/>
                          <a:latin typeface="Verdana" panose="020B0604030504040204" pitchFamily="34" charset="0"/>
                        </a:rPr>
                        <a:t>Transporting Resource to Solo Responder Ratio</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0067B1"/>
                    </a:solidFill>
                  </a:tcPr>
                </a:tc>
                <a:extLst>
                  <a:ext uri="{0D108BD9-81ED-4DB2-BD59-A6C34878D82A}">
                    <a16:rowId xmlns="" xmlns:a16="http://schemas.microsoft.com/office/drawing/2014/main" val="1715982921"/>
                  </a:ext>
                </a:extLst>
              </a:tr>
              <a:tr h="308571">
                <a:tc>
                  <a:txBody>
                    <a:bodyPr/>
                    <a:lstStyle/>
                    <a:p>
                      <a:pPr algn="ctr" fontAlgn="ctr"/>
                      <a:r>
                        <a:rPr lang="en-GB" sz="800" b="0" i="0" u="none" strike="noStrike" dirty="0">
                          <a:solidFill>
                            <a:srgbClr val="1A1818"/>
                          </a:solidFill>
                          <a:effectLst/>
                          <a:latin typeface="Verdana" panose="020B0604030504040204" pitchFamily="34" charset="0"/>
                        </a:rPr>
                        <a:t>7.2 : 1</a:t>
                      </a:r>
                    </a:p>
                  </a:txBody>
                  <a:tcPr marL="6804" marR="6804" marT="6804" marB="0" anchor="ctr">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 xmlns:a16="http://schemas.microsoft.com/office/drawing/2014/main" val="2219362622"/>
                  </a:ext>
                </a:extLst>
              </a:tr>
            </a:tbl>
          </a:graphicData>
        </a:graphic>
      </p:graphicFrame>
    </p:spTree>
    <p:extLst>
      <p:ext uri="{BB962C8B-B14F-4D97-AF65-F5344CB8AC3E}">
        <p14:creationId xmlns:p14="http://schemas.microsoft.com/office/powerpoint/2010/main" val="1575689299"/>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14" name="Rectangle 13"/>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p:cNvSpPr/>
          <p:nvPr/>
        </p:nvSpPr>
        <p:spPr>
          <a:xfrm>
            <a:off x="0" y="6195527"/>
            <a:ext cx="12192000" cy="102636"/>
          </a:xfrm>
          <a:prstGeom prst="rect">
            <a:avLst/>
          </a:prstGeom>
          <a:solidFill>
            <a:srgbClr val="A2DA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8" name="TextBox 17">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2" name="Picture 11">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3" name="Picture 12">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9" name="Picture 18">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2" name="TextBox 1"/>
          <p:cNvSpPr txBox="1"/>
          <p:nvPr/>
        </p:nvSpPr>
        <p:spPr>
          <a:xfrm>
            <a:off x="1826294" y="304215"/>
            <a:ext cx="6832315" cy="584775"/>
          </a:xfrm>
          <a:prstGeom prst="rect">
            <a:avLst/>
          </a:prstGeom>
          <a:noFill/>
        </p:spPr>
        <p:txBody>
          <a:bodyPr wrap="square" rtlCol="0">
            <a:spAutoFit/>
          </a:bodyPr>
          <a:lstStyle/>
          <a:p>
            <a:r>
              <a:rPr lang="en-GB" sz="3200" b="1" dirty="0" smtClean="0"/>
              <a:t>Planning Framework</a:t>
            </a:r>
            <a:endParaRPr lang="en-GB" sz="3200" b="1" dirty="0"/>
          </a:p>
        </p:txBody>
      </p:sp>
      <p:pic>
        <p:nvPicPr>
          <p:cNvPr id="8" name="Picture 7"/>
          <p:cNvPicPr>
            <a:picLocks noChangeAspect="1"/>
          </p:cNvPicPr>
          <p:nvPr/>
        </p:nvPicPr>
        <p:blipFill>
          <a:blip r:embed="rId11"/>
          <a:stretch>
            <a:fillRect/>
          </a:stretch>
        </p:blipFill>
        <p:spPr>
          <a:xfrm>
            <a:off x="8880369" y="1381079"/>
            <a:ext cx="3235625" cy="4160090"/>
          </a:xfrm>
          <a:prstGeom prst="rect">
            <a:avLst/>
          </a:prstGeom>
        </p:spPr>
      </p:pic>
      <p:pic>
        <p:nvPicPr>
          <p:cNvPr id="5" name="Picture 4">
            <a:extLst>
              <a:ext uri="{FF2B5EF4-FFF2-40B4-BE49-F238E27FC236}">
                <a16:creationId xmlns:a16="http://schemas.microsoft.com/office/drawing/2014/main" xmlns="" id="{8CA24AB1-91F3-4F44-AA85-897F38BB679E}"/>
              </a:ext>
            </a:extLst>
          </p:cNvPr>
          <p:cNvPicPr>
            <a:picLocks noChangeAspect="1"/>
          </p:cNvPicPr>
          <p:nvPr/>
        </p:nvPicPr>
        <p:blipFill>
          <a:blip r:embed="rId12"/>
          <a:stretch>
            <a:fillRect/>
          </a:stretch>
        </p:blipFill>
        <p:spPr>
          <a:xfrm>
            <a:off x="2604726" y="1076397"/>
            <a:ext cx="6241000" cy="4559293"/>
          </a:xfrm>
          <a:prstGeom prst="rect">
            <a:avLst/>
          </a:prstGeom>
        </p:spPr>
      </p:pic>
      <p:sp>
        <p:nvSpPr>
          <p:cNvPr id="9" name="TextBox 8">
            <a:extLst>
              <a:ext uri="{FF2B5EF4-FFF2-40B4-BE49-F238E27FC236}">
                <a16:creationId xmlns:a16="http://schemas.microsoft.com/office/drawing/2014/main" xmlns="" id="{851235A0-0F15-488A-98B6-1CA5F9375CF3}"/>
              </a:ext>
            </a:extLst>
          </p:cNvPr>
          <p:cNvSpPr txBox="1"/>
          <p:nvPr/>
        </p:nvSpPr>
        <p:spPr>
          <a:xfrm>
            <a:off x="2439488" y="1129450"/>
            <a:ext cx="6629400" cy="4825616"/>
          </a:xfrm>
          <a:prstGeom prst="ellipse">
            <a:avLst/>
          </a:prstGeom>
          <a:noFill/>
          <a:ln w="38100">
            <a:solidFill>
              <a:srgbClr val="92D050"/>
            </a:solidFill>
          </a:ln>
        </p:spPr>
        <p:txBody>
          <a:bodyPr wrap="square" rtlCol="0">
            <a:prstTxWarp prst="textCircle">
              <a:avLst>
                <a:gd name="adj" fmla="val 10927741"/>
              </a:avLst>
            </a:prstTxWarp>
            <a:spAutoFit/>
          </a:bodyPr>
          <a:lstStyle/>
          <a:p>
            <a:r>
              <a:rPr lang="en-GB" sz="2400" dirty="0">
                <a:solidFill>
                  <a:srgbClr val="00B050"/>
                </a:solidFill>
              </a:rPr>
              <a:t>A Healthier Wales                                A Healthier Wales</a:t>
            </a:r>
          </a:p>
        </p:txBody>
      </p:sp>
      <p:sp>
        <p:nvSpPr>
          <p:cNvPr id="4" name="TextBox 3"/>
          <p:cNvSpPr txBox="1"/>
          <p:nvPr/>
        </p:nvSpPr>
        <p:spPr>
          <a:xfrm>
            <a:off x="367962" y="3810471"/>
            <a:ext cx="2058368" cy="1477328"/>
          </a:xfrm>
          <a:prstGeom prst="rect">
            <a:avLst/>
          </a:prstGeom>
          <a:noFill/>
        </p:spPr>
        <p:txBody>
          <a:bodyPr wrap="square" rtlCol="0">
            <a:spAutoFit/>
          </a:bodyPr>
          <a:lstStyle/>
          <a:p>
            <a:r>
              <a:rPr lang="en-GB" dirty="0" smtClean="0"/>
              <a:t>Also tactical plans e.g. Summer Plan, Winter Plan, Performance Improvement Plan</a:t>
            </a:r>
            <a:endParaRPr lang="en-GB" dirty="0"/>
          </a:p>
        </p:txBody>
      </p:sp>
    </p:spTree>
    <p:extLst>
      <p:ext uri="{BB962C8B-B14F-4D97-AF65-F5344CB8AC3E}">
        <p14:creationId xmlns:p14="http://schemas.microsoft.com/office/powerpoint/2010/main" val="3869459603"/>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14" name="Rectangle 13"/>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p:cNvSpPr/>
          <p:nvPr/>
        </p:nvSpPr>
        <p:spPr>
          <a:xfrm>
            <a:off x="0" y="6195527"/>
            <a:ext cx="12192000" cy="102636"/>
          </a:xfrm>
          <a:prstGeom prst="rect">
            <a:avLst/>
          </a:prstGeom>
          <a:solidFill>
            <a:srgbClr val="A2DA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8" name="TextBox 17">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2" name="Picture 11">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3" name="Picture 12">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9" name="Picture 18">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2" name="TextBox 1"/>
          <p:cNvSpPr txBox="1"/>
          <p:nvPr/>
        </p:nvSpPr>
        <p:spPr>
          <a:xfrm>
            <a:off x="1420428" y="545619"/>
            <a:ext cx="6832315" cy="584775"/>
          </a:xfrm>
          <a:prstGeom prst="rect">
            <a:avLst/>
          </a:prstGeom>
          <a:noFill/>
        </p:spPr>
        <p:txBody>
          <a:bodyPr wrap="square" rtlCol="0">
            <a:spAutoFit/>
          </a:bodyPr>
          <a:lstStyle/>
          <a:p>
            <a:r>
              <a:rPr lang="en-GB" sz="3200" b="1" dirty="0" smtClean="0"/>
              <a:t>Clarity (Four techniques)</a:t>
            </a:r>
            <a:endParaRPr lang="en-GB" sz="3200" b="1" dirty="0"/>
          </a:p>
        </p:txBody>
      </p:sp>
      <p:pic>
        <p:nvPicPr>
          <p:cNvPr id="4" name="Picture 3"/>
          <p:cNvPicPr>
            <a:picLocks noChangeAspect="1"/>
          </p:cNvPicPr>
          <p:nvPr/>
        </p:nvPicPr>
        <p:blipFill>
          <a:blip r:embed="rId11"/>
          <a:stretch>
            <a:fillRect/>
          </a:stretch>
        </p:blipFill>
        <p:spPr>
          <a:xfrm>
            <a:off x="1556040" y="2017934"/>
            <a:ext cx="5840474" cy="3889585"/>
          </a:xfrm>
          <a:prstGeom prst="rect">
            <a:avLst/>
          </a:prstGeom>
        </p:spPr>
      </p:pic>
      <p:pic>
        <p:nvPicPr>
          <p:cNvPr id="10" name="Picture 9"/>
          <p:cNvPicPr>
            <a:picLocks noChangeAspect="1"/>
          </p:cNvPicPr>
          <p:nvPr/>
        </p:nvPicPr>
        <p:blipFill>
          <a:blip r:embed="rId12"/>
          <a:stretch>
            <a:fillRect/>
          </a:stretch>
        </p:blipFill>
        <p:spPr>
          <a:xfrm>
            <a:off x="7545855" y="2618997"/>
            <a:ext cx="3335625" cy="2027425"/>
          </a:xfrm>
          <a:prstGeom prst="rect">
            <a:avLst/>
          </a:prstGeom>
        </p:spPr>
      </p:pic>
      <p:sp>
        <p:nvSpPr>
          <p:cNvPr id="20" name="TextBox 19"/>
          <p:cNvSpPr txBox="1"/>
          <p:nvPr/>
        </p:nvSpPr>
        <p:spPr>
          <a:xfrm>
            <a:off x="8119377" y="2892096"/>
            <a:ext cx="2378805" cy="1169551"/>
          </a:xfrm>
          <a:prstGeom prst="rect">
            <a:avLst/>
          </a:prstGeom>
          <a:noFill/>
        </p:spPr>
        <p:txBody>
          <a:bodyPr wrap="square" rtlCol="0">
            <a:spAutoFit/>
          </a:bodyPr>
          <a:lstStyle/>
          <a:p>
            <a:pPr algn="ctr"/>
            <a:r>
              <a:rPr lang="en-GB" sz="1400" dirty="0" smtClean="0"/>
              <a:t>I’ve read your vision statement and objectives, I understand them, but just what is it that you want me to do?</a:t>
            </a:r>
            <a:endParaRPr lang="en-GB" sz="1400" dirty="0"/>
          </a:p>
        </p:txBody>
      </p:sp>
      <p:sp>
        <p:nvSpPr>
          <p:cNvPr id="21" name="TextBox 20"/>
          <p:cNvSpPr txBox="1"/>
          <p:nvPr/>
        </p:nvSpPr>
        <p:spPr>
          <a:xfrm>
            <a:off x="1420428" y="1254585"/>
            <a:ext cx="8466707" cy="369332"/>
          </a:xfrm>
          <a:prstGeom prst="rect">
            <a:avLst/>
          </a:prstGeom>
          <a:noFill/>
        </p:spPr>
        <p:txBody>
          <a:bodyPr wrap="square" rtlCol="0">
            <a:spAutoFit/>
          </a:bodyPr>
          <a:lstStyle/>
          <a:p>
            <a:r>
              <a:rPr lang="en-GB" dirty="0" smtClean="0"/>
              <a:t>Texan oil worker story: Kaplan &amp; Norton and Deming’s 10</a:t>
            </a:r>
            <a:r>
              <a:rPr lang="en-GB" baseline="30000" dirty="0" smtClean="0"/>
              <a:t>th</a:t>
            </a:r>
            <a:r>
              <a:rPr lang="en-GB" dirty="0" smtClean="0"/>
              <a:t> point: Eliminate Exhortations</a:t>
            </a:r>
            <a:endParaRPr lang="en-GB" dirty="0"/>
          </a:p>
        </p:txBody>
      </p:sp>
    </p:spTree>
    <p:extLst>
      <p:ext uri="{BB962C8B-B14F-4D97-AF65-F5344CB8AC3E}">
        <p14:creationId xmlns:p14="http://schemas.microsoft.com/office/powerpoint/2010/main" val="317602910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14" name="Rectangle 13"/>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p:cNvSpPr/>
          <p:nvPr/>
        </p:nvSpPr>
        <p:spPr>
          <a:xfrm>
            <a:off x="0" y="6195527"/>
            <a:ext cx="12192000" cy="102636"/>
          </a:xfrm>
          <a:prstGeom prst="rect">
            <a:avLst/>
          </a:prstGeom>
          <a:solidFill>
            <a:srgbClr val="A2DA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8" name="TextBox 17">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2" name="Picture 11">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3" name="Picture 12">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9" name="Picture 18">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2" name="TextBox 1"/>
          <p:cNvSpPr txBox="1"/>
          <p:nvPr/>
        </p:nvSpPr>
        <p:spPr>
          <a:xfrm>
            <a:off x="1789639" y="594748"/>
            <a:ext cx="8037796" cy="584775"/>
          </a:xfrm>
          <a:prstGeom prst="rect">
            <a:avLst/>
          </a:prstGeom>
          <a:noFill/>
        </p:spPr>
        <p:txBody>
          <a:bodyPr wrap="square" rtlCol="0">
            <a:spAutoFit/>
          </a:bodyPr>
          <a:lstStyle/>
          <a:p>
            <a:r>
              <a:rPr lang="en-GB" sz="3200" b="1" dirty="0" smtClean="0"/>
              <a:t> Balanced Scorecard &amp; Prioritisation (1 + 2)</a:t>
            </a:r>
            <a:endParaRPr lang="en-GB" sz="3200" b="1" dirty="0"/>
          </a:p>
        </p:txBody>
      </p:sp>
      <p:pic>
        <p:nvPicPr>
          <p:cNvPr id="5" name="Picture 4"/>
          <p:cNvPicPr>
            <a:picLocks noChangeAspect="1"/>
          </p:cNvPicPr>
          <p:nvPr/>
        </p:nvPicPr>
        <p:blipFill>
          <a:blip r:embed="rId11"/>
          <a:stretch>
            <a:fillRect/>
          </a:stretch>
        </p:blipFill>
        <p:spPr>
          <a:xfrm>
            <a:off x="462326" y="1523228"/>
            <a:ext cx="8751342" cy="4351192"/>
          </a:xfrm>
          <a:prstGeom prst="rect">
            <a:avLst/>
          </a:prstGeom>
        </p:spPr>
      </p:pic>
      <p:sp>
        <p:nvSpPr>
          <p:cNvPr id="8" name="TextBox 7"/>
          <p:cNvSpPr txBox="1"/>
          <p:nvPr/>
        </p:nvSpPr>
        <p:spPr>
          <a:xfrm>
            <a:off x="9683015" y="1809549"/>
            <a:ext cx="1925052" cy="3139321"/>
          </a:xfrm>
          <a:prstGeom prst="rect">
            <a:avLst/>
          </a:prstGeom>
          <a:noFill/>
        </p:spPr>
        <p:txBody>
          <a:bodyPr wrap="square" rtlCol="0">
            <a:spAutoFit/>
          </a:bodyPr>
          <a:lstStyle/>
          <a:p>
            <a:r>
              <a:rPr lang="en-GB" dirty="0" smtClean="0"/>
              <a:t>WAST uses:</a:t>
            </a:r>
          </a:p>
          <a:p>
            <a:endParaRPr lang="en-GB" dirty="0"/>
          </a:p>
          <a:p>
            <a:pPr marL="285750" indent="-285750">
              <a:buFont typeface="Arial" panose="020B0604020202020204" pitchFamily="34" charset="0"/>
              <a:buChar char="•"/>
            </a:pPr>
            <a:r>
              <a:rPr lang="en-GB" dirty="0" smtClean="0"/>
              <a:t>Our Patients</a:t>
            </a:r>
          </a:p>
          <a:p>
            <a:endParaRPr lang="en-GB" dirty="0" smtClean="0"/>
          </a:p>
          <a:p>
            <a:pPr marL="285750" indent="-285750">
              <a:buFont typeface="Arial" panose="020B0604020202020204" pitchFamily="34" charset="0"/>
              <a:buChar char="•"/>
            </a:pPr>
            <a:r>
              <a:rPr lang="en-GB" dirty="0" smtClean="0"/>
              <a:t>Our People</a:t>
            </a:r>
          </a:p>
          <a:p>
            <a:pPr marL="285750" indent="-285750">
              <a:buFont typeface="Arial" panose="020B0604020202020204" pitchFamily="34" charset="0"/>
              <a:buChar char="•"/>
            </a:pPr>
            <a:endParaRPr lang="en-GB" dirty="0" smtClean="0"/>
          </a:p>
          <a:p>
            <a:pPr marL="285750" indent="-285750">
              <a:buFont typeface="Arial" panose="020B0604020202020204" pitchFamily="34" charset="0"/>
              <a:buChar char="•"/>
            </a:pPr>
            <a:r>
              <a:rPr lang="en-GB" dirty="0" smtClean="0"/>
              <a:t>Finance &amp; Value</a:t>
            </a:r>
          </a:p>
          <a:p>
            <a:endParaRPr lang="en-GB" dirty="0" smtClean="0"/>
          </a:p>
          <a:p>
            <a:pPr marL="285750" indent="-285750">
              <a:buFont typeface="Arial" panose="020B0604020202020204" pitchFamily="34" charset="0"/>
              <a:buChar char="•"/>
            </a:pPr>
            <a:r>
              <a:rPr lang="en-GB" dirty="0" smtClean="0"/>
              <a:t>System Contribution</a:t>
            </a:r>
            <a:endParaRPr lang="en-GB" dirty="0"/>
          </a:p>
        </p:txBody>
      </p:sp>
    </p:spTree>
    <p:extLst>
      <p:ext uri="{BB962C8B-B14F-4D97-AF65-F5344CB8AC3E}">
        <p14:creationId xmlns:p14="http://schemas.microsoft.com/office/powerpoint/2010/main" val="1728604258"/>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14" name="Rectangle 13"/>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p:cNvSpPr/>
          <p:nvPr/>
        </p:nvSpPr>
        <p:spPr>
          <a:xfrm>
            <a:off x="0" y="6195527"/>
            <a:ext cx="12192000" cy="102636"/>
          </a:xfrm>
          <a:prstGeom prst="rect">
            <a:avLst/>
          </a:prstGeom>
          <a:solidFill>
            <a:srgbClr val="A2DA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8" name="TextBox 17">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2" name="Picture 11">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3" name="Picture 12">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9" name="Picture 18">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2" name="TextBox 1"/>
          <p:cNvSpPr txBox="1"/>
          <p:nvPr/>
        </p:nvSpPr>
        <p:spPr>
          <a:xfrm>
            <a:off x="1487805" y="617346"/>
            <a:ext cx="8532094" cy="1077218"/>
          </a:xfrm>
          <a:prstGeom prst="rect">
            <a:avLst/>
          </a:prstGeom>
          <a:noFill/>
        </p:spPr>
        <p:txBody>
          <a:bodyPr wrap="square" rtlCol="0">
            <a:spAutoFit/>
          </a:bodyPr>
          <a:lstStyle/>
          <a:p>
            <a:r>
              <a:rPr lang="en-GB" sz="3200" b="1" dirty="0" smtClean="0"/>
              <a:t>SMART (specific, measurable, agreed, realistic and time-bound (3)</a:t>
            </a:r>
            <a:endParaRPr lang="en-GB" sz="3200" b="1" dirty="0"/>
          </a:p>
        </p:txBody>
      </p:sp>
      <p:pic>
        <p:nvPicPr>
          <p:cNvPr id="5" name="Picture 4"/>
          <p:cNvPicPr>
            <a:picLocks noChangeAspect="1"/>
          </p:cNvPicPr>
          <p:nvPr/>
        </p:nvPicPr>
        <p:blipFill>
          <a:blip r:embed="rId11"/>
          <a:stretch>
            <a:fillRect/>
          </a:stretch>
        </p:blipFill>
        <p:spPr>
          <a:xfrm>
            <a:off x="1486919" y="1662854"/>
            <a:ext cx="8671013" cy="4309070"/>
          </a:xfrm>
          <a:prstGeom prst="rect">
            <a:avLst/>
          </a:prstGeom>
        </p:spPr>
      </p:pic>
    </p:spTree>
    <p:extLst>
      <p:ext uri="{BB962C8B-B14F-4D97-AF65-F5344CB8AC3E}">
        <p14:creationId xmlns:p14="http://schemas.microsoft.com/office/powerpoint/2010/main" val="3062606158"/>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14" name="Rectangle 13"/>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p:cNvSpPr/>
          <p:nvPr/>
        </p:nvSpPr>
        <p:spPr>
          <a:xfrm>
            <a:off x="0" y="6195527"/>
            <a:ext cx="12192000" cy="102636"/>
          </a:xfrm>
          <a:prstGeom prst="rect">
            <a:avLst/>
          </a:prstGeom>
          <a:solidFill>
            <a:srgbClr val="A2DA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8" name="TextBox 17">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2" name="Picture 11">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3" name="Picture 12">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9" name="Picture 18">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2" name="TextBox 1"/>
          <p:cNvSpPr txBox="1"/>
          <p:nvPr/>
        </p:nvSpPr>
        <p:spPr>
          <a:xfrm>
            <a:off x="1487805" y="617346"/>
            <a:ext cx="8532094" cy="1077218"/>
          </a:xfrm>
          <a:prstGeom prst="rect">
            <a:avLst/>
          </a:prstGeom>
          <a:noFill/>
        </p:spPr>
        <p:txBody>
          <a:bodyPr wrap="square" rtlCol="0">
            <a:spAutoFit/>
          </a:bodyPr>
          <a:lstStyle/>
          <a:p>
            <a:r>
              <a:rPr lang="en-GB" sz="3200" b="1" dirty="0" smtClean="0"/>
              <a:t>SMART (specific, measurable, agreed, realistic and time-bound</a:t>
            </a:r>
            <a:endParaRPr lang="en-GB" sz="3200" b="1" dirty="0"/>
          </a:p>
        </p:txBody>
      </p:sp>
      <p:pic>
        <p:nvPicPr>
          <p:cNvPr id="4" name="Picture 3"/>
          <p:cNvPicPr>
            <a:picLocks noChangeAspect="1"/>
          </p:cNvPicPr>
          <p:nvPr/>
        </p:nvPicPr>
        <p:blipFill>
          <a:blip r:embed="rId11"/>
          <a:stretch>
            <a:fillRect/>
          </a:stretch>
        </p:blipFill>
        <p:spPr>
          <a:xfrm>
            <a:off x="690680" y="1893308"/>
            <a:ext cx="10321538" cy="3742382"/>
          </a:xfrm>
          <a:prstGeom prst="rect">
            <a:avLst/>
          </a:prstGeom>
        </p:spPr>
      </p:pic>
    </p:spTree>
    <p:extLst>
      <p:ext uri="{BB962C8B-B14F-4D97-AF65-F5344CB8AC3E}">
        <p14:creationId xmlns:p14="http://schemas.microsoft.com/office/powerpoint/2010/main" val="3331060516"/>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14" name="Rectangle 13"/>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p:cNvSpPr/>
          <p:nvPr/>
        </p:nvSpPr>
        <p:spPr>
          <a:xfrm>
            <a:off x="0" y="6195527"/>
            <a:ext cx="12192000" cy="102636"/>
          </a:xfrm>
          <a:prstGeom prst="rect">
            <a:avLst/>
          </a:prstGeom>
          <a:solidFill>
            <a:srgbClr val="A2DA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8" name="TextBox 17">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2" name="Picture 11">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3" name="Picture 12">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9" name="Picture 18">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2" name="TextBox 1"/>
          <p:cNvSpPr txBox="1"/>
          <p:nvPr/>
        </p:nvSpPr>
        <p:spPr>
          <a:xfrm>
            <a:off x="1487805" y="617346"/>
            <a:ext cx="8532094" cy="584775"/>
          </a:xfrm>
          <a:prstGeom prst="rect">
            <a:avLst/>
          </a:prstGeom>
          <a:noFill/>
        </p:spPr>
        <p:txBody>
          <a:bodyPr wrap="square" rtlCol="0">
            <a:spAutoFit/>
          </a:bodyPr>
          <a:lstStyle/>
          <a:p>
            <a:r>
              <a:rPr lang="en-GB" sz="3200" b="1" dirty="0" smtClean="0"/>
              <a:t>Planning &amp; Budget Setting (4)</a:t>
            </a:r>
            <a:endParaRPr lang="en-GB" sz="3200" b="1" dirty="0"/>
          </a:p>
        </p:txBody>
      </p:sp>
      <p:pic>
        <p:nvPicPr>
          <p:cNvPr id="5" name="Picture 4"/>
          <p:cNvPicPr>
            <a:picLocks noChangeAspect="1"/>
          </p:cNvPicPr>
          <p:nvPr/>
        </p:nvPicPr>
        <p:blipFill>
          <a:blip r:embed="rId11"/>
          <a:stretch>
            <a:fillRect/>
          </a:stretch>
        </p:blipFill>
        <p:spPr>
          <a:xfrm>
            <a:off x="1556040" y="1344915"/>
            <a:ext cx="5409398" cy="4057049"/>
          </a:xfrm>
          <a:prstGeom prst="rect">
            <a:avLst/>
          </a:prstGeom>
        </p:spPr>
      </p:pic>
      <p:sp>
        <p:nvSpPr>
          <p:cNvPr id="7" name="TextBox 6"/>
          <p:cNvSpPr txBox="1"/>
          <p:nvPr/>
        </p:nvSpPr>
        <p:spPr>
          <a:xfrm>
            <a:off x="7305575" y="1439251"/>
            <a:ext cx="3638349" cy="4801314"/>
          </a:xfrm>
          <a:prstGeom prst="rect">
            <a:avLst/>
          </a:prstGeom>
          <a:noFill/>
        </p:spPr>
        <p:txBody>
          <a:bodyPr wrap="square" rtlCol="0">
            <a:spAutoFit/>
          </a:bodyPr>
          <a:lstStyle/>
          <a:p>
            <a:pPr marL="285750" indent="-285750">
              <a:buFont typeface="Arial" panose="020B0604020202020204" pitchFamily="34" charset="0"/>
              <a:buChar char="•"/>
            </a:pPr>
            <a:r>
              <a:rPr lang="en-GB" dirty="0" smtClean="0"/>
              <a:t>Integrate your planning and budget cycles.</a:t>
            </a:r>
          </a:p>
          <a:p>
            <a:endParaRPr lang="en-GB" dirty="0" smtClean="0"/>
          </a:p>
          <a:p>
            <a:pPr marL="285750" indent="-285750">
              <a:buFont typeface="Arial" panose="020B0604020202020204" pitchFamily="34" charset="0"/>
              <a:buChar char="•"/>
            </a:pPr>
            <a:r>
              <a:rPr lang="en-GB" dirty="0" smtClean="0"/>
              <a:t>Including a detailed timetable.</a:t>
            </a:r>
          </a:p>
          <a:p>
            <a:endParaRPr lang="en-GB" dirty="0" smtClean="0"/>
          </a:p>
          <a:p>
            <a:pPr marL="285750" indent="-285750">
              <a:buFont typeface="Arial" panose="020B0604020202020204" pitchFamily="34" charset="0"/>
              <a:buChar char="•"/>
            </a:pPr>
            <a:r>
              <a:rPr lang="en-GB" dirty="0" smtClean="0"/>
              <a:t>Start much earlier, with strategic time out before the school holidays.</a:t>
            </a:r>
          </a:p>
          <a:p>
            <a:endParaRPr lang="en-GB" dirty="0" smtClean="0"/>
          </a:p>
          <a:p>
            <a:pPr marL="285750" indent="-285750">
              <a:buFont typeface="Arial" panose="020B0604020202020204" pitchFamily="34" charset="0"/>
              <a:buChar char="•"/>
            </a:pPr>
            <a:r>
              <a:rPr lang="en-GB" dirty="0" smtClean="0"/>
              <a:t>Set planning and budget parameters  in September.</a:t>
            </a:r>
          </a:p>
          <a:p>
            <a:endParaRPr lang="en-GB" dirty="0" smtClean="0"/>
          </a:p>
          <a:p>
            <a:pPr marL="285750" indent="-285750">
              <a:buFont typeface="Arial" panose="020B0604020202020204" pitchFamily="34" charset="0"/>
              <a:buChar char="•"/>
            </a:pPr>
            <a:r>
              <a:rPr lang="en-GB" dirty="0" smtClean="0"/>
              <a:t>Undertake detailed planning linked to budget in Autumn.</a:t>
            </a:r>
          </a:p>
          <a:p>
            <a:endParaRPr lang="en-GB" dirty="0" smtClean="0"/>
          </a:p>
          <a:p>
            <a:pPr marL="285750" indent="-285750">
              <a:buFont typeface="Arial" panose="020B0604020202020204" pitchFamily="34" charset="0"/>
              <a:buChar char="•"/>
            </a:pPr>
            <a:r>
              <a:rPr lang="en-GB" dirty="0" smtClean="0"/>
              <a:t>Agree early New Year.</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636712752"/>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14" name="Rectangle 13"/>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p:cNvSpPr/>
          <p:nvPr/>
        </p:nvSpPr>
        <p:spPr>
          <a:xfrm>
            <a:off x="0" y="6195527"/>
            <a:ext cx="12192000" cy="102636"/>
          </a:xfrm>
          <a:prstGeom prst="rect">
            <a:avLst/>
          </a:prstGeom>
          <a:solidFill>
            <a:srgbClr val="A2DA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8" name="TextBox 17">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2" name="Picture 11">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3" name="Picture 12">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9" name="Picture 18">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2" name="TextBox 1"/>
          <p:cNvSpPr txBox="1"/>
          <p:nvPr/>
        </p:nvSpPr>
        <p:spPr>
          <a:xfrm>
            <a:off x="1487805" y="617346"/>
            <a:ext cx="8532094" cy="584775"/>
          </a:xfrm>
          <a:prstGeom prst="rect">
            <a:avLst/>
          </a:prstGeom>
          <a:noFill/>
        </p:spPr>
        <p:txBody>
          <a:bodyPr wrap="square" rtlCol="0">
            <a:spAutoFit/>
          </a:bodyPr>
          <a:lstStyle/>
          <a:p>
            <a:r>
              <a:rPr lang="en-GB" sz="3200" b="1" dirty="0" smtClean="0"/>
              <a:t>Nice Glossy Plan – So What!</a:t>
            </a:r>
            <a:endParaRPr lang="en-GB" sz="3200" b="1" dirty="0"/>
          </a:p>
        </p:txBody>
      </p:sp>
      <p:pic>
        <p:nvPicPr>
          <p:cNvPr id="4" name="Picture 3"/>
          <p:cNvPicPr>
            <a:picLocks noChangeAspect="1"/>
          </p:cNvPicPr>
          <p:nvPr/>
        </p:nvPicPr>
        <p:blipFill>
          <a:blip r:embed="rId11"/>
          <a:stretch>
            <a:fillRect/>
          </a:stretch>
        </p:blipFill>
        <p:spPr>
          <a:xfrm>
            <a:off x="1556040" y="1271890"/>
            <a:ext cx="3467100" cy="4852240"/>
          </a:xfrm>
          <a:prstGeom prst="rect">
            <a:avLst/>
          </a:prstGeom>
        </p:spPr>
      </p:pic>
      <p:pic>
        <p:nvPicPr>
          <p:cNvPr id="8" name="Picture 7"/>
          <p:cNvPicPr>
            <a:picLocks noChangeAspect="1"/>
          </p:cNvPicPr>
          <p:nvPr/>
        </p:nvPicPr>
        <p:blipFill>
          <a:blip r:embed="rId12"/>
          <a:stretch>
            <a:fillRect/>
          </a:stretch>
        </p:blipFill>
        <p:spPr>
          <a:xfrm>
            <a:off x="5444443" y="1271891"/>
            <a:ext cx="3427844" cy="4799446"/>
          </a:xfrm>
          <a:prstGeom prst="rect">
            <a:avLst/>
          </a:prstGeom>
        </p:spPr>
      </p:pic>
    </p:spTree>
    <p:extLst>
      <p:ext uri="{BB962C8B-B14F-4D97-AF65-F5344CB8AC3E}">
        <p14:creationId xmlns:p14="http://schemas.microsoft.com/office/powerpoint/2010/main" val="373669806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14" name="Rectangle 13"/>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p:cNvSpPr/>
          <p:nvPr/>
        </p:nvSpPr>
        <p:spPr>
          <a:xfrm>
            <a:off x="0" y="6195527"/>
            <a:ext cx="12192000" cy="102636"/>
          </a:xfrm>
          <a:prstGeom prst="rect">
            <a:avLst/>
          </a:prstGeom>
          <a:solidFill>
            <a:srgbClr val="A2DA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8" name="TextBox 17">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2" name="Picture 11">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3" name="Picture 12">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9" name="Picture 18">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2" name="TextBox 1"/>
          <p:cNvSpPr txBox="1"/>
          <p:nvPr/>
        </p:nvSpPr>
        <p:spPr>
          <a:xfrm>
            <a:off x="1556040" y="617346"/>
            <a:ext cx="8532094" cy="584775"/>
          </a:xfrm>
          <a:prstGeom prst="rect">
            <a:avLst/>
          </a:prstGeom>
          <a:noFill/>
        </p:spPr>
        <p:txBody>
          <a:bodyPr wrap="square" rtlCol="0">
            <a:spAutoFit/>
          </a:bodyPr>
          <a:lstStyle/>
          <a:p>
            <a:r>
              <a:rPr lang="en-GB" sz="3200" b="1" dirty="0" smtClean="0"/>
              <a:t>Nice Glossy Plan – So What! Continued.</a:t>
            </a:r>
            <a:endParaRPr lang="en-GB" sz="3200" b="1" dirty="0"/>
          </a:p>
        </p:txBody>
      </p:sp>
      <p:sp>
        <p:nvSpPr>
          <p:cNvPr id="5" name="TextBox 4"/>
          <p:cNvSpPr txBox="1"/>
          <p:nvPr/>
        </p:nvSpPr>
        <p:spPr>
          <a:xfrm>
            <a:off x="1722922" y="2050181"/>
            <a:ext cx="8718280" cy="2862322"/>
          </a:xfrm>
          <a:prstGeom prst="rect">
            <a:avLst/>
          </a:prstGeom>
          <a:noFill/>
        </p:spPr>
        <p:txBody>
          <a:bodyPr wrap="square" rtlCol="0">
            <a:spAutoFit/>
          </a:bodyPr>
          <a:lstStyle/>
          <a:p>
            <a:r>
              <a:rPr lang="en-GB" sz="3600" dirty="0" smtClean="0"/>
              <a:t>“The best organisations are not those with perfect strategies, but those with strategies that are good enough that have the ability to execute their strategy.”</a:t>
            </a:r>
          </a:p>
          <a:p>
            <a:r>
              <a:rPr lang="en-GB" sz="3600" dirty="0" smtClean="0"/>
              <a:t>(Kaplan &amp; Norton)</a:t>
            </a:r>
            <a:endParaRPr lang="en-GB" sz="3600" dirty="0"/>
          </a:p>
        </p:txBody>
      </p:sp>
    </p:spTree>
    <p:extLst>
      <p:ext uri="{BB962C8B-B14F-4D97-AF65-F5344CB8AC3E}">
        <p14:creationId xmlns:p14="http://schemas.microsoft.com/office/powerpoint/2010/main" val="179210273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14" name="Rectangle 13"/>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p:cNvSpPr/>
          <p:nvPr/>
        </p:nvSpPr>
        <p:spPr>
          <a:xfrm>
            <a:off x="0" y="6195527"/>
            <a:ext cx="12192000" cy="102636"/>
          </a:xfrm>
          <a:prstGeom prst="rect">
            <a:avLst/>
          </a:prstGeom>
          <a:solidFill>
            <a:srgbClr val="A2DA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8" name="TextBox 17">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2" name="Picture 11">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3" name="Picture 12">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9" name="Picture 18">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2" name="TextBox 1"/>
          <p:cNvSpPr txBox="1"/>
          <p:nvPr/>
        </p:nvSpPr>
        <p:spPr>
          <a:xfrm>
            <a:off x="1719669" y="703974"/>
            <a:ext cx="8532094" cy="584775"/>
          </a:xfrm>
          <a:prstGeom prst="rect">
            <a:avLst/>
          </a:prstGeom>
          <a:noFill/>
        </p:spPr>
        <p:txBody>
          <a:bodyPr wrap="square" rtlCol="0">
            <a:spAutoFit/>
          </a:bodyPr>
          <a:lstStyle/>
          <a:p>
            <a:r>
              <a:rPr lang="en-GB" sz="3200" b="1" dirty="0" smtClean="0"/>
              <a:t>Delivery Approaches</a:t>
            </a:r>
            <a:endParaRPr lang="en-GB" sz="3200" b="1" dirty="0"/>
          </a:p>
        </p:txBody>
      </p:sp>
      <p:pic>
        <p:nvPicPr>
          <p:cNvPr id="4" name="Picture 3"/>
          <p:cNvPicPr>
            <a:picLocks noChangeAspect="1"/>
          </p:cNvPicPr>
          <p:nvPr/>
        </p:nvPicPr>
        <p:blipFill>
          <a:blip r:embed="rId11"/>
          <a:stretch>
            <a:fillRect/>
          </a:stretch>
        </p:blipFill>
        <p:spPr>
          <a:xfrm>
            <a:off x="1873674" y="1391385"/>
            <a:ext cx="9022124" cy="4555671"/>
          </a:xfrm>
          <a:prstGeom prst="rect">
            <a:avLst/>
          </a:prstGeom>
        </p:spPr>
      </p:pic>
      <p:sp>
        <p:nvSpPr>
          <p:cNvPr id="5" name="Oval 4"/>
          <p:cNvSpPr/>
          <p:nvPr/>
        </p:nvSpPr>
        <p:spPr>
          <a:xfrm>
            <a:off x="2685447" y="2791326"/>
            <a:ext cx="3830855" cy="1626670"/>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355731009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14" name="Rectangle 13"/>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p:cNvSpPr/>
          <p:nvPr/>
        </p:nvSpPr>
        <p:spPr>
          <a:xfrm>
            <a:off x="0" y="6195527"/>
            <a:ext cx="12192000" cy="102636"/>
          </a:xfrm>
          <a:prstGeom prst="rect">
            <a:avLst/>
          </a:prstGeom>
          <a:solidFill>
            <a:srgbClr val="A2DA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8" name="TextBox 17">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2" name="Picture 11">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3" name="Picture 12">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9" name="Picture 18">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2" name="TextBox 1"/>
          <p:cNvSpPr txBox="1"/>
          <p:nvPr/>
        </p:nvSpPr>
        <p:spPr>
          <a:xfrm>
            <a:off x="1719669" y="703974"/>
            <a:ext cx="8532094" cy="584775"/>
          </a:xfrm>
          <a:prstGeom prst="rect">
            <a:avLst/>
          </a:prstGeom>
          <a:noFill/>
        </p:spPr>
        <p:txBody>
          <a:bodyPr wrap="square" rtlCol="0">
            <a:spAutoFit/>
          </a:bodyPr>
          <a:lstStyle/>
          <a:p>
            <a:r>
              <a:rPr lang="en-GB" sz="3200" b="1" dirty="0" smtClean="0"/>
              <a:t>Coherent Set of Measures (balanced scorecard)</a:t>
            </a:r>
            <a:endParaRPr lang="en-GB" sz="3200" b="1" dirty="0"/>
          </a:p>
        </p:txBody>
      </p:sp>
      <p:pic>
        <p:nvPicPr>
          <p:cNvPr id="5" name="Picture 4"/>
          <p:cNvPicPr>
            <a:picLocks noChangeAspect="1"/>
          </p:cNvPicPr>
          <p:nvPr/>
        </p:nvPicPr>
        <p:blipFill>
          <a:blip r:embed="rId11"/>
          <a:stretch>
            <a:fillRect/>
          </a:stretch>
        </p:blipFill>
        <p:spPr>
          <a:xfrm>
            <a:off x="422605" y="1582045"/>
            <a:ext cx="5563111" cy="4352507"/>
          </a:xfrm>
          <a:prstGeom prst="rect">
            <a:avLst/>
          </a:prstGeom>
        </p:spPr>
      </p:pic>
      <p:pic>
        <p:nvPicPr>
          <p:cNvPr id="7" name="Picture 6"/>
          <p:cNvPicPr>
            <a:picLocks noChangeAspect="1"/>
          </p:cNvPicPr>
          <p:nvPr/>
        </p:nvPicPr>
        <p:blipFill>
          <a:blip r:embed="rId12"/>
          <a:stretch>
            <a:fillRect/>
          </a:stretch>
        </p:blipFill>
        <p:spPr>
          <a:xfrm>
            <a:off x="6175155" y="1591670"/>
            <a:ext cx="5437692" cy="4342882"/>
          </a:xfrm>
          <a:prstGeom prst="rect">
            <a:avLst/>
          </a:prstGeom>
        </p:spPr>
      </p:pic>
    </p:spTree>
    <p:extLst>
      <p:ext uri="{BB962C8B-B14F-4D97-AF65-F5344CB8AC3E}">
        <p14:creationId xmlns:p14="http://schemas.microsoft.com/office/powerpoint/2010/main" val="9271135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11774" y="55360"/>
            <a:ext cx="717215" cy="975866"/>
          </a:xfrm>
          <a:prstGeom prst="rect">
            <a:avLst/>
          </a:prstGeom>
        </p:spPr>
      </p:pic>
      <p:sp>
        <p:nvSpPr>
          <p:cNvPr id="7" name="TextBox 6"/>
          <p:cNvSpPr txBox="1"/>
          <p:nvPr/>
        </p:nvSpPr>
        <p:spPr>
          <a:xfrm>
            <a:off x="828989" y="-15801"/>
            <a:ext cx="10066855" cy="1235466"/>
          </a:xfrm>
          <a:prstGeom prst="rect">
            <a:avLst/>
          </a:prstGeom>
          <a:noFill/>
        </p:spPr>
        <p:txBody>
          <a:bodyPr wrap="square" rtlCol="0">
            <a:spAutoFit/>
          </a:bodyPr>
          <a:lstStyle/>
          <a:p>
            <a:pPr defTabSz="914418"/>
            <a:r>
              <a:rPr lang="en-GB" sz="2857" dirty="0">
                <a:solidFill>
                  <a:prstClr val="black"/>
                </a:solidFill>
                <a:latin typeface="Bahnschrift SemiCondensed" panose="020B0502040204020203" pitchFamily="34" charset="0"/>
              </a:rPr>
              <a:t>Our Patients: Quality, Safety &amp; Patient Experience</a:t>
            </a:r>
          </a:p>
          <a:p>
            <a:pPr defTabSz="914418"/>
            <a:r>
              <a:rPr lang="en-GB" sz="2857" dirty="0">
                <a:solidFill>
                  <a:prstClr val="black"/>
                </a:solidFill>
                <a:latin typeface="Bahnschrift SemiCondensed" panose="020B0502040204020203" pitchFamily="34" charset="0"/>
              </a:rPr>
              <a:t>Indicator : Red Performance</a:t>
            </a:r>
          </a:p>
          <a:p>
            <a:pPr defTabSz="914418"/>
            <a:r>
              <a:rPr lang="en-GB" sz="1714" dirty="0">
                <a:solidFill>
                  <a:srgbClr val="356F40"/>
                </a:solidFill>
                <a:latin typeface="Bahnschrift SemiCondensed" panose="020B0502040204020203" pitchFamily="34" charset="0"/>
              </a:rPr>
              <a:t>Influencing Factors – Demand, Hours Produced and Hours Lost</a:t>
            </a:r>
          </a:p>
        </p:txBody>
      </p:sp>
      <p:sp>
        <p:nvSpPr>
          <p:cNvPr id="14" name="Rectangle 13"/>
          <p:cNvSpPr/>
          <p:nvPr/>
        </p:nvSpPr>
        <p:spPr>
          <a:xfrm>
            <a:off x="0" y="6298164"/>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p:cNvSpPr/>
          <p:nvPr/>
        </p:nvSpPr>
        <p:spPr>
          <a:xfrm>
            <a:off x="0" y="6195527"/>
            <a:ext cx="12192000" cy="102636"/>
          </a:xfrm>
          <a:prstGeom prst="rect">
            <a:avLst/>
          </a:prstGeom>
          <a:solidFill>
            <a:srgbClr val="A2DA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1129428" y="-15801"/>
            <a:ext cx="1069765" cy="1175334"/>
          </a:xfrm>
          <a:prstGeom prst="rect">
            <a:avLst/>
          </a:prstGeom>
        </p:spPr>
      </p:pic>
      <p:sp>
        <p:nvSpPr>
          <p:cNvPr id="18" name="TextBox 17">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2" name="Picture 11">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3" name="Picture 12">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9" name="Picture 18">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11" name="TextBox 10">
            <a:extLst>
              <a:ext uri="{FF2B5EF4-FFF2-40B4-BE49-F238E27FC236}">
                <a16:creationId xmlns:a16="http://schemas.microsoft.com/office/drawing/2014/main" xmlns="" id="{B37FFBDE-686E-493A-8E55-F5209B2BC397}"/>
              </a:ext>
            </a:extLst>
          </p:cNvPr>
          <p:cNvSpPr txBox="1"/>
          <p:nvPr/>
        </p:nvSpPr>
        <p:spPr>
          <a:xfrm>
            <a:off x="4811485" y="6440957"/>
            <a:ext cx="2569028" cy="290208"/>
          </a:xfrm>
          <a:prstGeom prst="rect">
            <a:avLst/>
          </a:prstGeom>
          <a:noFill/>
        </p:spPr>
        <p:txBody>
          <a:bodyPr wrap="square" rtlCol="0">
            <a:spAutoFit/>
          </a:bodyPr>
          <a:lstStyle/>
          <a:p>
            <a:r>
              <a:rPr lang="en-GB" sz="1286" dirty="0">
                <a:solidFill>
                  <a:prstClr val="black"/>
                </a:solidFill>
                <a:latin typeface="Bahnschrift SemiCondensed" panose="020B0502040204020203" pitchFamily="34" charset="0"/>
              </a:rPr>
              <a:t>(Responsible Officer: Lee Brooks)</a:t>
            </a:r>
            <a:endParaRPr lang="en-GB" sz="1286" dirty="0"/>
          </a:p>
        </p:txBody>
      </p:sp>
      <p:sp>
        <p:nvSpPr>
          <p:cNvPr id="22" name="Text Box 2">
            <a:extLst>
              <a:ext uri="{FF2B5EF4-FFF2-40B4-BE49-F238E27FC236}">
                <a16:creationId xmlns:a16="http://schemas.microsoft.com/office/drawing/2014/main" xmlns="" id="{E0A0BF98-1ABE-4AE8-B590-40343B037BCA}"/>
              </a:ext>
            </a:extLst>
          </p:cNvPr>
          <p:cNvSpPr txBox="1">
            <a:spLocks noChangeArrowheads="1"/>
          </p:cNvSpPr>
          <p:nvPr/>
        </p:nvSpPr>
        <p:spPr bwMode="auto">
          <a:xfrm>
            <a:off x="7165358" y="1078384"/>
            <a:ext cx="4987485" cy="5091429"/>
          </a:xfrm>
          <a:prstGeom prst="rect">
            <a:avLst/>
          </a:prstGeom>
          <a:solidFill>
            <a:sysClr val="window" lastClr="FFFFFF">
              <a:lumMod val="65000"/>
            </a:sysClr>
          </a:solidFill>
          <a:ln w="9525">
            <a:noFill/>
            <a:miter lim="800000"/>
            <a:headEnd/>
            <a:tailEnd/>
          </a:ln>
        </p:spPr>
        <p:txBody>
          <a:bodyPr rot="0" vert="horz" wrap="square" lIns="87086" tIns="43543" rIns="87086" bIns="43543" anchor="t" anchorCtr="0">
            <a:noAutofit/>
          </a:bodyPr>
          <a:lstStyle/>
          <a:p>
            <a:pPr>
              <a:lnSpc>
                <a:spcPct val="107000"/>
              </a:lnSpc>
            </a:pPr>
            <a:r>
              <a:rPr lang="en-GB" sz="786" b="1" dirty="0">
                <a:solidFill>
                  <a:prstClr val="black"/>
                </a:solidFill>
                <a:latin typeface="Arial" panose="020B0604020202020204" pitchFamily="34" charset="0"/>
                <a:ea typeface="Calibri" panose="020F0502020204030204" pitchFamily="34" charset="0"/>
                <a:cs typeface="Arial" panose="020B0604020202020204" pitchFamily="34" charset="0"/>
              </a:rPr>
              <a:t>Analysis </a:t>
            </a:r>
            <a:endParaRPr lang="en-GB" sz="786" dirty="0">
              <a:solidFill>
                <a:prstClr val="black"/>
              </a:solidFill>
              <a:latin typeface="Arial" panose="020B0604020202020204" pitchFamily="34" charset="0"/>
              <a:ea typeface="Calibri" panose="020F0502020204030204" pitchFamily="34" charset="0"/>
              <a:cs typeface="Arial" panose="020B0604020202020204" pitchFamily="34" charset="0"/>
            </a:endParaRPr>
          </a:p>
          <a:p>
            <a:pPr algn="just">
              <a:lnSpc>
                <a:spcPct val="107000"/>
              </a:lnSpc>
            </a:pPr>
            <a:r>
              <a:rPr lang="en-GB" sz="786" b="1" dirty="0">
                <a:latin typeface="Arial" panose="020B0604020202020204" pitchFamily="34" charset="0"/>
                <a:ea typeface="Calibri" panose="020F0502020204030204" pitchFamily="34" charset="0"/>
                <a:cs typeface="Arial" panose="020B0604020202020204" pitchFamily="34" charset="0"/>
              </a:rPr>
              <a:t>Red performance did not achieve the 65% target </a:t>
            </a:r>
            <a:r>
              <a:rPr lang="en-GB" sz="786" dirty="0">
                <a:latin typeface="Arial" panose="020B0604020202020204" pitchFamily="34" charset="0"/>
                <a:ea typeface="Calibri" panose="020F0502020204030204" pitchFamily="34" charset="0"/>
                <a:cs typeface="Arial" panose="020B0604020202020204" pitchFamily="34" charset="0"/>
              </a:rPr>
              <a:t>in Aug-21 and the target has not been achieved since Jul-20.  There was also significant health board level variation and only one (Cardiff &amp; Vale (71.8%)) of the seven health board areas achieved the 65% target. This level of performance was forecast in the Q3/4 plans based on predictions of demand, lost hours and hours produced.  This continued poor performance is beginning to affect Red 9 minute responses, which achieved 63.3% falling just short of the 65% target and Red 10 minute performance which also declined compared to Jul-21, achieving 68.4% in Aug-21.</a:t>
            </a:r>
          </a:p>
          <a:p>
            <a:pPr algn="just">
              <a:lnSpc>
                <a:spcPct val="107000"/>
              </a:lnSpc>
            </a:pPr>
            <a:endParaRPr lang="en-GB" sz="357" dirty="0">
              <a:solidFill>
                <a:srgbClr val="FF0000"/>
              </a:solidFill>
              <a:latin typeface="Arial" panose="020B0604020202020204" pitchFamily="34" charset="0"/>
              <a:ea typeface="Calibri" panose="020F0502020204030204" pitchFamily="34" charset="0"/>
              <a:cs typeface="Arial" panose="020B0604020202020204" pitchFamily="34" charset="0"/>
            </a:endParaRPr>
          </a:p>
          <a:p>
            <a:pPr algn="just"/>
            <a:r>
              <a:rPr lang="en-GB" sz="786" dirty="0">
                <a:latin typeface="Arial"/>
                <a:ea typeface="Times New Roman" panose="02020603050405020304" pitchFamily="18" charset="0"/>
                <a:cs typeface="Arial"/>
              </a:rPr>
              <a:t>The three main determinants of Red performance are Red demand, unit hours produced and handover lost hours.</a:t>
            </a:r>
          </a:p>
          <a:p>
            <a:pPr algn="just"/>
            <a:endParaRPr lang="en-GB" sz="357" dirty="0">
              <a:solidFill>
                <a:srgbClr val="FF0000"/>
              </a:solidFill>
              <a:latin typeface="Arial" panose="020B0604020202020204" pitchFamily="34" charset="0"/>
              <a:ea typeface="Times New Roman" panose="02020603050405020304" pitchFamily="18" charset="0"/>
              <a:cs typeface="Arial" panose="020B0604020202020204" pitchFamily="34" charset="0"/>
            </a:endParaRPr>
          </a:p>
          <a:p>
            <a:pPr algn="just"/>
            <a:r>
              <a:rPr lang="en-GB" sz="786" dirty="0">
                <a:latin typeface="Arial" panose="020B0604020202020204" pitchFamily="34" charset="0"/>
                <a:ea typeface="Calibri" panose="020F0502020204030204" pitchFamily="34" charset="0"/>
                <a:cs typeface="Arial" panose="020B0604020202020204" pitchFamily="34" charset="0"/>
              </a:rPr>
              <a:t>Red demand in the last 2 years has seen a particular increase (32% higher in Aug-21 compared to Aug-19 levels), linked to a change in application of MPDS relating to breathing difficulties calls; Red demand has seen increases within normal expected variation, but this will have impacted on response times.</a:t>
            </a:r>
          </a:p>
          <a:p>
            <a:pPr algn="just"/>
            <a:endParaRPr lang="en-GB" sz="357" dirty="0">
              <a:solidFill>
                <a:srgbClr val="FF0000"/>
              </a:solidFill>
              <a:latin typeface="Arial" panose="020B0604020202020204" pitchFamily="34" charset="0"/>
              <a:ea typeface="Calibri" panose="020F0502020204030204" pitchFamily="34" charset="0"/>
              <a:cs typeface="Arial" panose="020B0604020202020204" pitchFamily="34" charset="0"/>
            </a:endParaRPr>
          </a:p>
          <a:p>
            <a:pPr algn="just"/>
            <a:r>
              <a:rPr lang="en-GB" sz="786" dirty="0">
                <a:latin typeface="Arial"/>
                <a:ea typeface="Times New Roman" panose="02020603050405020304" pitchFamily="18" charset="0"/>
                <a:cs typeface="Arial"/>
              </a:rPr>
              <a:t>The lower centre graph demonstrates the correlation of performance with hospital lost hours and demonstrates the increases seen in the last two months.</a:t>
            </a:r>
          </a:p>
          <a:p>
            <a:pPr algn="just"/>
            <a:endParaRPr lang="en-GB" sz="357" dirty="0">
              <a:latin typeface="Arial" panose="020B0604020202020204" pitchFamily="34" charset="0"/>
              <a:ea typeface="Times New Roman" panose="02020603050405020304" pitchFamily="18" charset="0"/>
              <a:cs typeface="Arial" panose="020B0604020202020204" pitchFamily="34" charset="0"/>
            </a:endParaRPr>
          </a:p>
          <a:p>
            <a:pPr algn="just"/>
            <a:r>
              <a:rPr lang="en-GB" sz="786" dirty="0">
                <a:latin typeface="Arial" panose="020B0604020202020204" pitchFamily="34" charset="0"/>
                <a:ea typeface="Times New Roman" panose="02020603050405020304" pitchFamily="18" charset="0"/>
                <a:cs typeface="Arial" panose="020B0604020202020204" pitchFamily="34" charset="0"/>
              </a:rPr>
              <a:t>During the pandemic there have been other factors that have also affected performance including prioritising EA hours over RRV, and the additional time taken to don level 3 PPE  to all Red calls. The latter in particular was shown to add several minutes to a response.</a:t>
            </a:r>
          </a:p>
          <a:p>
            <a:pPr algn="just"/>
            <a:endParaRPr lang="en-GB" sz="786" dirty="0">
              <a:latin typeface="Arial" panose="020B0604020202020204" pitchFamily="34" charset="0"/>
              <a:ea typeface="Times New Roman" panose="02020603050405020304" pitchFamily="18" charset="0"/>
              <a:cs typeface="Arial" panose="020B0604020202020204" pitchFamily="34" charset="0"/>
            </a:endParaRPr>
          </a:p>
          <a:p>
            <a:pPr algn="just">
              <a:lnSpc>
                <a:spcPct val="107000"/>
              </a:lnSpc>
            </a:pPr>
            <a:r>
              <a:rPr lang="en-GB" sz="786" b="1" dirty="0">
                <a:latin typeface="Arial" panose="020B0604020202020204" pitchFamily="34" charset="0"/>
                <a:ea typeface="Calibri" panose="020F0502020204030204" pitchFamily="34" charset="0"/>
                <a:cs typeface="Arial" panose="020B0604020202020204" pitchFamily="34" charset="0"/>
              </a:rPr>
              <a:t>Remedial Plans and Actions </a:t>
            </a:r>
          </a:p>
          <a:p>
            <a:pPr algn="just">
              <a:buSzPts val="1200"/>
            </a:pPr>
            <a:r>
              <a:rPr lang="en-GB" sz="786" dirty="0">
                <a:latin typeface="Arial" panose="020B0604020202020204" pitchFamily="34" charset="0"/>
                <a:ea typeface="Calibri" panose="020F0502020204030204" pitchFamily="34" charset="0"/>
                <a:cs typeface="Arial" panose="020B0604020202020204" pitchFamily="34" charset="0"/>
              </a:rPr>
              <a:t>The main improvement actions are:</a:t>
            </a:r>
          </a:p>
          <a:p>
            <a:pPr marL="162835" indent="-162835" algn="just">
              <a:buSzPts val="1200"/>
              <a:buFont typeface="Arial" panose="020B0604020202020204" pitchFamily="34" charset="0"/>
              <a:buChar char="•"/>
            </a:pPr>
            <a:r>
              <a:rPr lang="en-GB" sz="786" dirty="0">
                <a:latin typeface="Arial"/>
                <a:ea typeface="Calibri" panose="020F0502020204030204" pitchFamily="34" charset="0"/>
                <a:cs typeface="Arial"/>
              </a:rPr>
              <a:t>Increase capacity – 136 WTE recruited by end of Mar-21.  As of Apr-21 (the end of year 1 position), 98% of UCA (18 additional), 100% EMT (102.4 additional) and 100% Paramedic (11.5 additional) roles have been recruited into.  This will be complimented by a  further 127 by the end of Mar-22. This will close the relief gap and should see UHP / hours produced closer to 95%</a:t>
            </a:r>
          </a:p>
          <a:p>
            <a:pPr marL="162835" indent="-162835" algn="just">
              <a:buSzPts val="1200"/>
              <a:buFont typeface="Arial" panose="020B0604020202020204" pitchFamily="34" charset="0"/>
              <a:buChar char="•"/>
            </a:pPr>
            <a:r>
              <a:rPr lang="en-GB" sz="786" dirty="0">
                <a:latin typeface="Arial"/>
                <a:ea typeface="Calibri" panose="020F0502020204030204" pitchFamily="34" charset="0"/>
                <a:cs typeface="Arial"/>
              </a:rPr>
              <a:t>Implement a rural model through 21/22 to increase Red performance in Powys (initially) and hence reduce variation. A proposal  has been developed for Powys and will be shared with commissioners shortly.</a:t>
            </a:r>
          </a:p>
          <a:p>
            <a:pPr marL="162835" indent="-162835" algn="just">
              <a:buSzPts val="1200"/>
              <a:buFont typeface="Arial" panose="020B0604020202020204" pitchFamily="34" charset="0"/>
              <a:buChar char="•"/>
            </a:pPr>
            <a:r>
              <a:rPr lang="en-GB" sz="786" dirty="0">
                <a:latin typeface="Arial"/>
                <a:ea typeface="Calibri" panose="020F0502020204030204" pitchFamily="34" charset="0"/>
                <a:cs typeface="Arial"/>
              </a:rPr>
              <a:t>Reduce hours lost through modernisation of practices and supporting staff well-being. </a:t>
            </a:r>
          </a:p>
          <a:p>
            <a:pPr marL="162835" indent="-162835" algn="just">
              <a:buSzPts val="1200"/>
              <a:buFont typeface="Arial" panose="020B0604020202020204" pitchFamily="34" charset="0"/>
              <a:buChar char="•"/>
            </a:pPr>
            <a:r>
              <a:rPr lang="en-GB" sz="786" dirty="0">
                <a:latin typeface="Arial"/>
                <a:ea typeface="Calibri" panose="020F0502020204030204" pitchFamily="34" charset="0"/>
                <a:cs typeface="Arial"/>
              </a:rPr>
              <a:t>Working with partners to reduce hours lost at hospital (to a maximum 150 lost hours per day, 95% of the year) . This will not be within the gift of WAST to achieve, although we will continue to influence this agenda.</a:t>
            </a:r>
          </a:p>
          <a:p>
            <a:pPr marL="162835" indent="-162835" algn="just">
              <a:buSzPts val="1200"/>
              <a:buFont typeface="Arial" panose="020B0604020202020204" pitchFamily="34" charset="0"/>
              <a:buChar char="•"/>
            </a:pPr>
            <a:r>
              <a:rPr lang="en-GB" sz="786" dirty="0">
                <a:latin typeface="Arial"/>
                <a:ea typeface="Calibri" panose="020F0502020204030204" pitchFamily="34" charset="0"/>
                <a:cs typeface="Arial"/>
              </a:rPr>
              <a:t>A further detailed analysis and action plan is being develop on the basis of  a deep dive into data, to be presented to the next F&amp;P meeting in July.</a:t>
            </a:r>
          </a:p>
          <a:p>
            <a:pPr indent="-162835" algn="just">
              <a:buSzPts val="1200"/>
              <a:buFont typeface="Arial" panose="020B0604020202020204" pitchFamily="34" charset="0"/>
              <a:buChar char="•"/>
            </a:pPr>
            <a:endParaRPr lang="en-GB" sz="786" dirty="0">
              <a:latin typeface="Arial" panose="020B0604020202020204" pitchFamily="34" charset="0"/>
              <a:ea typeface="Calibri" panose="020F0502020204030204" pitchFamily="34" charset="0"/>
              <a:cs typeface="Arial" panose="020B0604020202020204" pitchFamily="34" charset="0"/>
            </a:endParaRPr>
          </a:p>
          <a:p>
            <a:pPr algn="just"/>
            <a:r>
              <a:rPr lang="en-GB" sz="786" b="1" dirty="0">
                <a:latin typeface="Arial" panose="020B0604020202020204" pitchFamily="34" charset="0"/>
                <a:ea typeface="Calibri" panose="020F0502020204030204" pitchFamily="34" charset="0"/>
                <a:cs typeface="Arial" panose="020B0604020202020204" pitchFamily="34" charset="0"/>
              </a:rPr>
              <a:t>Expected Performance Trajectory</a:t>
            </a:r>
            <a:endParaRPr lang="en-GB" sz="786" dirty="0">
              <a:latin typeface="Arial" panose="020B0604020202020204" pitchFamily="34" charset="0"/>
              <a:ea typeface="Calibri" panose="020F0502020204030204" pitchFamily="34" charset="0"/>
              <a:cs typeface="Arial" panose="020B0604020202020204" pitchFamily="34" charset="0"/>
            </a:endParaRPr>
          </a:p>
          <a:p>
            <a:pPr algn="just"/>
            <a:r>
              <a:rPr lang="en-GB" sz="786" dirty="0">
                <a:latin typeface="Arial" panose="020B0604020202020204" pitchFamily="34" charset="0"/>
                <a:ea typeface="Calibri" panose="020F0502020204030204" pitchFamily="34" charset="0"/>
                <a:cs typeface="Arial" panose="020B0604020202020204" pitchFamily="34" charset="0"/>
              </a:rPr>
              <a:t>The EMS Demand &amp; Capacity Review modelled Dec-21 position for Red pan-Wales is 67.3% with all heath boards above 65%.</a:t>
            </a:r>
            <a:r>
              <a:rPr lang="en-GB" sz="786" dirty="0">
                <a:latin typeface="Arial"/>
                <a:ea typeface="Calibri" panose="020F0502020204030204" pitchFamily="34" charset="0"/>
                <a:cs typeface="Arial"/>
              </a:rPr>
              <a:t>The actions identified will take a number of months to come to fruition and performance is not expected to improve immediately. Further modelling will be undertaken to be able to forecast performance through the year.</a:t>
            </a:r>
          </a:p>
        </p:txBody>
      </p:sp>
      <p:sp>
        <p:nvSpPr>
          <p:cNvPr id="23" name="Text Box 54">
            <a:extLst>
              <a:ext uri="{FF2B5EF4-FFF2-40B4-BE49-F238E27FC236}">
                <a16:creationId xmlns:a16="http://schemas.microsoft.com/office/drawing/2014/main" xmlns="" id="{1354C055-6323-4154-8885-FEEBF3DFB524}"/>
              </a:ext>
            </a:extLst>
          </p:cNvPr>
          <p:cNvSpPr txBox="1"/>
          <p:nvPr/>
        </p:nvSpPr>
        <p:spPr>
          <a:xfrm>
            <a:off x="9176256" y="9101"/>
            <a:ext cx="617143" cy="617143"/>
          </a:xfrm>
          <a:prstGeom prst="rect">
            <a:avLst/>
          </a:prstGeom>
          <a:solidFill>
            <a:srgbClr val="FFC000"/>
          </a:solid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lnSpc>
                <a:spcPct val="115000"/>
              </a:lnSpc>
            </a:pPr>
            <a:r>
              <a:rPr lang="en-GB" sz="600" dirty="0">
                <a:ea typeface="Times New Roman" panose="02020603050405020304" pitchFamily="18" charset="0"/>
                <a:cs typeface="Times New Roman" panose="02020603050405020304" pitchFamily="18" charset="0"/>
              </a:rPr>
              <a:t>65%</a:t>
            </a:r>
          </a:p>
          <a:p>
            <a:pPr algn="ctr">
              <a:lnSpc>
                <a:spcPct val="115000"/>
              </a:lnSpc>
            </a:pPr>
            <a:r>
              <a:rPr lang="en-GB" dirty="0">
                <a:solidFill>
                  <a:srgbClr val="FFFFFF"/>
                </a:solidFill>
                <a:ea typeface="Times New Roman" panose="02020603050405020304" pitchFamily="18" charset="0"/>
                <a:cs typeface="Times New Roman" panose="02020603050405020304" pitchFamily="18" charset="0"/>
              </a:rPr>
              <a:t>A</a:t>
            </a:r>
            <a:endParaRPr lang="en-GB" sz="1000" dirty="0">
              <a:ea typeface="Times New Roman" panose="02020603050405020304" pitchFamily="18" charset="0"/>
              <a:cs typeface="Times New Roman" panose="02020603050405020304" pitchFamily="18" charset="0"/>
            </a:endParaRPr>
          </a:p>
        </p:txBody>
      </p:sp>
      <p:sp>
        <p:nvSpPr>
          <p:cNvPr id="24" name="Text Box 54">
            <a:extLst>
              <a:ext uri="{FF2B5EF4-FFF2-40B4-BE49-F238E27FC236}">
                <a16:creationId xmlns:a16="http://schemas.microsoft.com/office/drawing/2014/main" xmlns="" id="{1D1EEC7F-8980-435C-8152-42A2781A447E}"/>
              </a:ext>
            </a:extLst>
          </p:cNvPr>
          <p:cNvSpPr txBox="1"/>
          <p:nvPr/>
        </p:nvSpPr>
        <p:spPr>
          <a:xfrm>
            <a:off x="9807478" y="9101"/>
            <a:ext cx="617143" cy="617143"/>
          </a:xfrm>
          <a:prstGeom prst="rect">
            <a:avLst/>
          </a:prstGeom>
          <a:solidFill>
            <a:srgbClr val="FF0000"/>
          </a:solid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gn="ctr">
              <a:lnSpc>
                <a:spcPct val="115000"/>
              </a:lnSpc>
            </a:pPr>
            <a:r>
              <a:rPr lang="en-GB" sz="600" dirty="0">
                <a:ea typeface="Times New Roman" panose="02020603050405020304" pitchFamily="18" charset="0"/>
                <a:cs typeface="Times New Roman" panose="02020603050405020304" pitchFamily="18" charset="0"/>
              </a:rPr>
              <a:t>95%</a:t>
            </a:r>
          </a:p>
          <a:p>
            <a:pPr algn="ctr">
              <a:lnSpc>
                <a:spcPct val="115000"/>
              </a:lnSpc>
            </a:pPr>
            <a:r>
              <a:rPr lang="en-GB" dirty="0">
                <a:solidFill>
                  <a:srgbClr val="FFFFFF"/>
                </a:solidFill>
                <a:ea typeface="Times New Roman" panose="02020603050405020304" pitchFamily="18" charset="0"/>
                <a:cs typeface="Times New Roman" panose="02020603050405020304" pitchFamily="18" charset="0"/>
              </a:rPr>
              <a:t>R</a:t>
            </a:r>
            <a:endParaRPr lang="en-GB" sz="1000" dirty="0">
              <a:ea typeface="Times New Roman" panose="02020603050405020304" pitchFamily="18" charset="0"/>
              <a:cs typeface="Times New Roman" panose="02020603050405020304" pitchFamily="18" charset="0"/>
            </a:endParaRPr>
          </a:p>
        </p:txBody>
      </p:sp>
      <p:sp>
        <p:nvSpPr>
          <p:cNvPr id="26" name="Flowchart: Connector 25">
            <a:extLst>
              <a:ext uri="{FF2B5EF4-FFF2-40B4-BE49-F238E27FC236}">
                <a16:creationId xmlns:a16="http://schemas.microsoft.com/office/drawing/2014/main" xmlns="" id="{D7043B3C-6778-4264-A05A-2807F5DEFCFC}"/>
              </a:ext>
            </a:extLst>
          </p:cNvPr>
          <p:cNvSpPr/>
          <p:nvPr/>
        </p:nvSpPr>
        <p:spPr>
          <a:xfrm>
            <a:off x="11104375" y="48147"/>
            <a:ext cx="385714" cy="385714"/>
          </a:xfrm>
          <a:prstGeom prst="flowChartConnector">
            <a:avLst/>
          </a:prstGeom>
          <a:solidFill>
            <a:schemeClr val="accent3">
              <a:lumMod val="20000"/>
              <a:lumOff val="80000"/>
            </a:schemeClr>
          </a:solidFill>
          <a:ln w="25400" cap="flat" cmpd="sng" algn="ctr">
            <a:solidFill>
              <a:schemeClr val="accent3"/>
            </a:solidFill>
            <a:prstDash val="solid"/>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nSpc>
                <a:spcPct val="115000"/>
              </a:lnSpc>
              <a:spcBef>
                <a:spcPts val="500"/>
              </a:spcBef>
            </a:pPr>
            <a:r>
              <a:rPr lang="en-GB" sz="5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endParaRPr lang="en-GB" sz="1000" dirty="0">
              <a:latin typeface="Calibri" panose="020F0502020204030204" pitchFamily="34" charset="0"/>
              <a:ea typeface="Times New Roman" panose="02020603050405020304" pitchFamily="18" charset="0"/>
              <a:cs typeface="Times New Roman" panose="02020603050405020304" pitchFamily="18" charset="0"/>
            </a:endParaRPr>
          </a:p>
        </p:txBody>
      </p:sp>
      <p:sp>
        <p:nvSpPr>
          <p:cNvPr id="25" name="Text Box 205">
            <a:extLst>
              <a:ext uri="{FF2B5EF4-FFF2-40B4-BE49-F238E27FC236}">
                <a16:creationId xmlns:a16="http://schemas.microsoft.com/office/drawing/2014/main" xmlns="" id="{DBFEC3D3-E651-42AA-8D8F-41E9168B5BD1}"/>
              </a:ext>
            </a:extLst>
          </p:cNvPr>
          <p:cNvSpPr txBox="1"/>
          <p:nvPr/>
        </p:nvSpPr>
        <p:spPr>
          <a:xfrm>
            <a:off x="11076378" y="132676"/>
            <a:ext cx="495300" cy="362401"/>
          </a:xfrm>
          <a:prstGeom prst="rect">
            <a:avLst/>
          </a:prstGeom>
          <a:noFill/>
          <a:ln w="6350">
            <a:noFill/>
          </a:ln>
          <a:effectLst/>
        </p:spPr>
        <p:txBody>
          <a:bodyPr rot="0" spcFirstLastPara="0" vert="horz" wrap="square" lIns="91440" tIns="45720" rIns="91440" bIns="45720" numCol="1" spcCol="0" rtlCol="0" fromWordArt="0" anchor="t" anchorCtr="0" forceAA="0" compatLnSpc="1">
            <a:prstTxWarp prst="textNoShape">
              <a:avLst/>
            </a:prstTxWarp>
            <a:noAutofit/>
          </a:bodyPr>
          <a:lstStyle/>
          <a:p>
            <a:pPr>
              <a:lnSpc>
                <a:spcPct val="115000"/>
              </a:lnSpc>
              <a:spcBef>
                <a:spcPts val="500"/>
              </a:spcBef>
              <a:spcAft>
                <a:spcPts val="1000"/>
              </a:spcAft>
              <a:defRPr/>
            </a:pPr>
            <a:r>
              <a:rPr lang="en-GB" sz="643" kern="0" dirty="0">
                <a:solidFill>
                  <a:sysClr val="windowText" lastClr="000000"/>
                </a:solidFill>
                <a:latin typeface="Arial" panose="020B0604020202020204" pitchFamily="34" charset="0"/>
                <a:ea typeface="Times New Roman" panose="02020603050405020304" pitchFamily="18" charset="0"/>
                <a:cs typeface="Arial" panose="020B0604020202020204" pitchFamily="34" charset="0"/>
              </a:rPr>
              <a:t>QUEST</a:t>
            </a:r>
            <a:endParaRPr lang="en-GB" sz="714" kern="0" dirty="0">
              <a:solidFill>
                <a:sysClr val="windowText" lastClr="000000"/>
              </a:solidFill>
              <a:latin typeface="Arial" panose="020B0604020202020204" pitchFamily="34" charset="0"/>
              <a:ea typeface="Times New Roman" panose="02020603050405020304" pitchFamily="18" charset="0"/>
              <a:cs typeface="Arial" panose="020B0604020202020204" pitchFamily="34" charset="0"/>
            </a:endParaRPr>
          </a:p>
        </p:txBody>
      </p:sp>
      <p:sp>
        <p:nvSpPr>
          <p:cNvPr id="30" name="Flowchart: Connector 29">
            <a:extLst>
              <a:ext uri="{FF2B5EF4-FFF2-40B4-BE49-F238E27FC236}">
                <a16:creationId xmlns:a16="http://schemas.microsoft.com/office/drawing/2014/main" xmlns="" id="{A24C870A-B824-47EE-A444-BE21949FE246}"/>
              </a:ext>
            </a:extLst>
          </p:cNvPr>
          <p:cNvSpPr/>
          <p:nvPr/>
        </p:nvSpPr>
        <p:spPr>
          <a:xfrm>
            <a:off x="10832875" y="435111"/>
            <a:ext cx="385714" cy="385714"/>
          </a:xfrm>
          <a:prstGeom prst="flowChartConnector">
            <a:avLst/>
          </a:prstGeom>
          <a:solidFill>
            <a:schemeClr val="bg1">
              <a:lumMod val="50000"/>
            </a:schemeClr>
          </a:solidFill>
          <a:ln w="25400" cap="flat" cmpd="sng" algn="ctr">
            <a:solidFill>
              <a:schemeClr val="bg1">
                <a:lumMod val="85000"/>
              </a:schemeClr>
            </a:solidFill>
            <a:prstDash val="solid"/>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a:lnSpc>
                <a:spcPct val="115000"/>
              </a:lnSpc>
              <a:spcBef>
                <a:spcPts val="500"/>
              </a:spcBef>
            </a:pPr>
            <a:r>
              <a:rPr lang="en-GB" sz="500"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endParaRPr lang="en-GB" sz="1000" dirty="0">
              <a:latin typeface="Calibri" panose="020F0502020204030204" pitchFamily="34" charset="0"/>
              <a:ea typeface="Times New Roman" panose="02020603050405020304" pitchFamily="18" charset="0"/>
              <a:cs typeface="Times New Roman" panose="02020603050405020304" pitchFamily="18" charset="0"/>
            </a:endParaRPr>
          </a:p>
        </p:txBody>
      </p:sp>
      <p:sp>
        <p:nvSpPr>
          <p:cNvPr id="29" name="Text Box 282">
            <a:extLst>
              <a:ext uri="{FF2B5EF4-FFF2-40B4-BE49-F238E27FC236}">
                <a16:creationId xmlns:a16="http://schemas.microsoft.com/office/drawing/2014/main" xmlns="" id="{05211856-49CA-4F7F-9E45-AA248B9B206D}"/>
              </a:ext>
            </a:extLst>
          </p:cNvPr>
          <p:cNvSpPr txBox="1"/>
          <p:nvPr/>
        </p:nvSpPr>
        <p:spPr>
          <a:xfrm>
            <a:off x="10850054" y="513166"/>
            <a:ext cx="390526" cy="352426"/>
          </a:xfrm>
          <a:prstGeom prst="rect">
            <a:avLst/>
          </a:prstGeom>
          <a:noFill/>
          <a:ln w="6350">
            <a:noFill/>
          </a:ln>
          <a:effectLst/>
        </p:spPr>
        <p:txBody>
          <a:bodyPr rot="0" spcFirstLastPara="0" vert="horz" wrap="square" lIns="91440" tIns="45720" rIns="91440" bIns="45720" numCol="1" spcCol="0" rtlCol="0" fromWordArt="0" anchor="t" anchorCtr="0" forceAA="0" compatLnSpc="1">
            <a:prstTxWarp prst="textNoShape">
              <a:avLst/>
            </a:prstTxWarp>
            <a:noAutofit/>
          </a:bodyPr>
          <a:lstStyle/>
          <a:p>
            <a:pPr>
              <a:lnSpc>
                <a:spcPct val="115000"/>
              </a:lnSpc>
              <a:spcBef>
                <a:spcPts val="500"/>
              </a:spcBef>
              <a:spcAft>
                <a:spcPts val="1000"/>
              </a:spcAft>
              <a:defRPr/>
            </a:pPr>
            <a:r>
              <a:rPr lang="en-GB" sz="643" kern="0" dirty="0">
                <a:solidFill>
                  <a:sysClr val="windowText" lastClr="000000"/>
                </a:solidFill>
                <a:latin typeface="Arial" panose="020B0604020202020204" pitchFamily="34" charset="0"/>
                <a:ea typeface="Times New Roman" panose="02020603050405020304" pitchFamily="18" charset="0"/>
                <a:cs typeface="Arial" panose="020B0604020202020204" pitchFamily="34" charset="0"/>
              </a:rPr>
              <a:t>FPC</a:t>
            </a:r>
            <a:endParaRPr lang="en-GB" sz="714" kern="0" dirty="0">
              <a:solidFill>
                <a:sysClr val="windowText" lastClr="000000"/>
              </a:solidFill>
              <a:latin typeface="Arial" panose="020B0604020202020204" pitchFamily="34" charset="0"/>
              <a:ea typeface="Times New Roman" panose="02020603050405020304" pitchFamily="18" charset="0"/>
              <a:cs typeface="Arial" panose="020B0604020202020204" pitchFamily="34" charset="0"/>
            </a:endParaRPr>
          </a:p>
        </p:txBody>
      </p:sp>
      <p:sp>
        <p:nvSpPr>
          <p:cNvPr id="33" name="Flowchart: Connector 32">
            <a:extLst>
              <a:ext uri="{FF2B5EF4-FFF2-40B4-BE49-F238E27FC236}">
                <a16:creationId xmlns:a16="http://schemas.microsoft.com/office/drawing/2014/main" xmlns="" id="{1BC84AE1-3232-4069-ACCA-E467EC22C937}"/>
              </a:ext>
            </a:extLst>
          </p:cNvPr>
          <p:cNvSpPr/>
          <p:nvPr/>
        </p:nvSpPr>
        <p:spPr>
          <a:xfrm>
            <a:off x="10551102" y="53831"/>
            <a:ext cx="385536" cy="385536"/>
          </a:xfrm>
          <a:prstGeom prst="flowChartConnector">
            <a:avLst/>
          </a:prstGeom>
          <a:solidFill>
            <a:srgbClr val="70AD47">
              <a:lumMod val="40000"/>
              <a:lumOff val="60000"/>
            </a:srgbClr>
          </a:solidFill>
          <a:ln w="25400" cap="flat" cmpd="sng" algn="ctr">
            <a:solidFill>
              <a:srgbClr val="70AD47">
                <a:lumMod val="75000"/>
              </a:srgbClr>
            </a:solidFill>
            <a:prstDash val="solid"/>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pPr defTabSz="653156">
              <a:lnSpc>
                <a:spcPct val="115000"/>
              </a:lnSpc>
              <a:spcBef>
                <a:spcPts val="500"/>
              </a:spcBef>
              <a:spcAft>
                <a:spcPts val="571"/>
              </a:spcAft>
              <a:defRPr/>
            </a:pPr>
            <a:r>
              <a:rPr lang="en-GB" sz="893" dirty="0">
                <a:solidFill>
                  <a:srgbClr val="000000"/>
                </a:solidFill>
                <a:latin typeface="Calibri" panose="020F0502020204030204" pitchFamily="34" charset="0"/>
                <a:ea typeface="Times New Roman" panose="02020603050405020304" pitchFamily="18" charset="0"/>
                <a:cs typeface="Times New Roman" panose="02020603050405020304" pitchFamily="18" charset="0"/>
              </a:rPr>
              <a:t> </a:t>
            </a:r>
            <a:endParaRPr lang="en-GB" sz="786" kern="0" dirty="0">
              <a:solidFill>
                <a:sysClr val="windowText" lastClr="000000"/>
              </a:solidFill>
              <a:latin typeface="Calibri" panose="020F0502020204030204" pitchFamily="34" charset="0"/>
              <a:ea typeface="Calibri" panose="020F0502020204030204" pitchFamily="34" charset="0"/>
              <a:cs typeface="Times New Roman" panose="02020603050405020304" pitchFamily="18" charset="0"/>
            </a:endParaRPr>
          </a:p>
        </p:txBody>
      </p:sp>
      <p:sp>
        <p:nvSpPr>
          <p:cNvPr id="27" name="Text Box 256">
            <a:extLst>
              <a:ext uri="{FF2B5EF4-FFF2-40B4-BE49-F238E27FC236}">
                <a16:creationId xmlns:a16="http://schemas.microsoft.com/office/drawing/2014/main" xmlns="" id="{E98401B5-89E2-42AF-8706-9EAF6FF6CC43}"/>
              </a:ext>
            </a:extLst>
          </p:cNvPr>
          <p:cNvSpPr txBox="1"/>
          <p:nvPr/>
        </p:nvSpPr>
        <p:spPr>
          <a:xfrm>
            <a:off x="10581006" y="132679"/>
            <a:ext cx="314326" cy="285751"/>
          </a:xfrm>
          <a:prstGeom prst="rect">
            <a:avLst/>
          </a:prstGeom>
          <a:noFill/>
          <a:ln w="6350">
            <a:noFill/>
          </a:ln>
          <a:effectLst/>
        </p:spPr>
        <p:style>
          <a:lnRef idx="0">
            <a:schemeClr val="accent1"/>
          </a:lnRef>
          <a:fillRef idx="0">
            <a:schemeClr val="accent1"/>
          </a:fillRef>
          <a:effectRef idx="0">
            <a:schemeClr val="accent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noAutofit/>
          </a:bodyPr>
          <a:lstStyle/>
          <a:p>
            <a:pPr>
              <a:lnSpc>
                <a:spcPct val="115000"/>
              </a:lnSpc>
              <a:spcBef>
                <a:spcPts val="500"/>
              </a:spcBef>
              <a:spcAft>
                <a:spcPts val="1000"/>
              </a:spcAft>
            </a:pPr>
            <a:r>
              <a:rPr lang="en-GB" sz="643" dirty="0">
                <a:latin typeface="Arial" panose="020B0604020202020204" pitchFamily="34" charset="0"/>
                <a:ea typeface="Times New Roman" panose="02020603050405020304" pitchFamily="18" charset="0"/>
                <a:cs typeface="Arial" panose="020B0604020202020204" pitchFamily="34" charset="0"/>
              </a:rPr>
              <a:t>CI</a:t>
            </a:r>
            <a:endParaRPr lang="en-GB" sz="750" dirty="0">
              <a:latin typeface="Arial" panose="020B0604020202020204" pitchFamily="34" charset="0"/>
              <a:ea typeface="Times New Roman" panose="02020603050405020304" pitchFamily="18" charset="0"/>
              <a:cs typeface="Arial" panose="020B0604020202020204" pitchFamily="34" charset="0"/>
            </a:endParaRPr>
          </a:p>
        </p:txBody>
      </p:sp>
      <p:pic>
        <p:nvPicPr>
          <p:cNvPr id="2" name="Picture 1">
            <a:extLst>
              <a:ext uri="{FF2B5EF4-FFF2-40B4-BE49-F238E27FC236}">
                <a16:creationId xmlns:a16="http://schemas.microsoft.com/office/drawing/2014/main" xmlns="" id="{C93AB6FA-D279-4750-90C2-40094FCFA07C}"/>
              </a:ext>
            </a:extLst>
          </p:cNvPr>
          <p:cNvPicPr>
            <a:picLocks noChangeAspect="1"/>
          </p:cNvPicPr>
          <p:nvPr/>
        </p:nvPicPr>
        <p:blipFill>
          <a:blip r:embed="rId11"/>
          <a:stretch>
            <a:fillRect/>
          </a:stretch>
        </p:blipFill>
        <p:spPr>
          <a:xfrm>
            <a:off x="39157" y="1155416"/>
            <a:ext cx="7085406" cy="2932384"/>
          </a:xfrm>
          <a:prstGeom prst="rect">
            <a:avLst/>
          </a:prstGeom>
          <a:ln w="28575">
            <a:solidFill>
              <a:srgbClr val="356F40"/>
            </a:solidFill>
          </a:ln>
        </p:spPr>
      </p:pic>
      <p:pic>
        <p:nvPicPr>
          <p:cNvPr id="4" name="Picture 3">
            <a:extLst>
              <a:ext uri="{FF2B5EF4-FFF2-40B4-BE49-F238E27FC236}">
                <a16:creationId xmlns:a16="http://schemas.microsoft.com/office/drawing/2014/main" xmlns="" id="{6A0EC139-2292-49DC-9931-426E3221DA0F}"/>
              </a:ext>
            </a:extLst>
          </p:cNvPr>
          <p:cNvPicPr>
            <a:picLocks noChangeAspect="1"/>
          </p:cNvPicPr>
          <p:nvPr/>
        </p:nvPicPr>
        <p:blipFill>
          <a:blip r:embed="rId12"/>
          <a:stretch>
            <a:fillRect/>
          </a:stretch>
        </p:blipFill>
        <p:spPr>
          <a:xfrm>
            <a:off x="39157" y="4130982"/>
            <a:ext cx="2323262" cy="2021361"/>
          </a:xfrm>
          <a:prstGeom prst="rect">
            <a:avLst/>
          </a:prstGeom>
          <a:ln w="28575">
            <a:solidFill>
              <a:srgbClr val="356F40"/>
            </a:solidFill>
          </a:ln>
        </p:spPr>
      </p:pic>
      <p:pic>
        <p:nvPicPr>
          <p:cNvPr id="5" name="Picture 4">
            <a:extLst>
              <a:ext uri="{FF2B5EF4-FFF2-40B4-BE49-F238E27FC236}">
                <a16:creationId xmlns:a16="http://schemas.microsoft.com/office/drawing/2014/main" xmlns="" id="{FF9EE74D-FE59-4DB6-9D9C-5C09359CE000}"/>
              </a:ext>
            </a:extLst>
          </p:cNvPr>
          <p:cNvPicPr>
            <a:picLocks noChangeAspect="1"/>
          </p:cNvPicPr>
          <p:nvPr/>
        </p:nvPicPr>
        <p:blipFill>
          <a:blip r:embed="rId13"/>
          <a:stretch>
            <a:fillRect/>
          </a:stretch>
        </p:blipFill>
        <p:spPr>
          <a:xfrm>
            <a:off x="2408768" y="4130982"/>
            <a:ext cx="2402717" cy="2021360"/>
          </a:xfrm>
          <a:prstGeom prst="rect">
            <a:avLst/>
          </a:prstGeom>
          <a:ln w="28575">
            <a:solidFill>
              <a:srgbClr val="356F40"/>
            </a:solidFill>
          </a:ln>
        </p:spPr>
      </p:pic>
      <p:pic>
        <p:nvPicPr>
          <p:cNvPr id="9" name="Picture 8">
            <a:extLst>
              <a:ext uri="{FF2B5EF4-FFF2-40B4-BE49-F238E27FC236}">
                <a16:creationId xmlns:a16="http://schemas.microsoft.com/office/drawing/2014/main" xmlns="" id="{5A41AB3C-9719-406C-85DD-885F3AE96143}"/>
              </a:ext>
            </a:extLst>
          </p:cNvPr>
          <p:cNvPicPr>
            <a:picLocks noChangeAspect="1"/>
          </p:cNvPicPr>
          <p:nvPr/>
        </p:nvPicPr>
        <p:blipFill>
          <a:blip r:embed="rId14"/>
          <a:stretch>
            <a:fillRect/>
          </a:stretch>
        </p:blipFill>
        <p:spPr>
          <a:xfrm>
            <a:off x="4857834" y="4130982"/>
            <a:ext cx="2261174" cy="2021360"/>
          </a:xfrm>
          <a:prstGeom prst="rect">
            <a:avLst/>
          </a:prstGeom>
          <a:ln w="28575">
            <a:solidFill>
              <a:srgbClr val="356F40"/>
            </a:solidFill>
          </a:ln>
        </p:spPr>
      </p:pic>
    </p:spTree>
    <p:extLst>
      <p:ext uri="{BB962C8B-B14F-4D97-AF65-F5344CB8AC3E}">
        <p14:creationId xmlns:p14="http://schemas.microsoft.com/office/powerpoint/2010/main" val="226965220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14" name="Rectangle 13"/>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p:cNvSpPr/>
          <p:nvPr/>
        </p:nvSpPr>
        <p:spPr>
          <a:xfrm>
            <a:off x="0" y="6195527"/>
            <a:ext cx="12192000" cy="102636"/>
          </a:xfrm>
          <a:prstGeom prst="rect">
            <a:avLst/>
          </a:prstGeom>
          <a:solidFill>
            <a:srgbClr val="A2DA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8" name="TextBox 17">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2" name="Picture 11">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3" name="Picture 12">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9" name="Picture 18">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2" name="TextBox 1"/>
          <p:cNvSpPr txBox="1"/>
          <p:nvPr/>
        </p:nvSpPr>
        <p:spPr>
          <a:xfrm>
            <a:off x="1719669" y="703974"/>
            <a:ext cx="8532094" cy="1077218"/>
          </a:xfrm>
          <a:prstGeom prst="rect">
            <a:avLst/>
          </a:prstGeom>
          <a:noFill/>
        </p:spPr>
        <p:txBody>
          <a:bodyPr wrap="square" rtlCol="0">
            <a:spAutoFit/>
          </a:bodyPr>
          <a:lstStyle/>
          <a:p>
            <a:r>
              <a:rPr lang="en-GB" sz="3200" b="1" dirty="0" smtClean="0"/>
              <a:t>Coherent Set of Measures (use distribution curves)</a:t>
            </a:r>
            <a:endParaRPr lang="en-GB" sz="3200" b="1" dirty="0"/>
          </a:p>
        </p:txBody>
      </p:sp>
      <p:pic>
        <p:nvPicPr>
          <p:cNvPr id="4" name="Picture 3"/>
          <p:cNvPicPr>
            <a:picLocks noChangeAspect="1"/>
          </p:cNvPicPr>
          <p:nvPr/>
        </p:nvPicPr>
        <p:blipFill>
          <a:blip r:embed="rId11"/>
          <a:stretch>
            <a:fillRect/>
          </a:stretch>
        </p:blipFill>
        <p:spPr>
          <a:xfrm>
            <a:off x="737261" y="1874483"/>
            <a:ext cx="7707193" cy="4227752"/>
          </a:xfrm>
          <a:prstGeom prst="rect">
            <a:avLst/>
          </a:prstGeom>
          <a:ln w="28575">
            <a:solidFill>
              <a:schemeClr val="tx1"/>
            </a:solidFill>
          </a:ln>
        </p:spPr>
      </p:pic>
      <p:sp>
        <p:nvSpPr>
          <p:cNvPr id="8" name="TextBox 7"/>
          <p:cNvSpPr txBox="1"/>
          <p:nvPr/>
        </p:nvSpPr>
        <p:spPr>
          <a:xfrm>
            <a:off x="8999621" y="1927768"/>
            <a:ext cx="2261937" cy="1754326"/>
          </a:xfrm>
          <a:prstGeom prst="rect">
            <a:avLst/>
          </a:prstGeom>
          <a:noFill/>
        </p:spPr>
        <p:txBody>
          <a:bodyPr wrap="square" rtlCol="0">
            <a:spAutoFit/>
          </a:bodyPr>
          <a:lstStyle/>
          <a:p>
            <a:r>
              <a:rPr lang="en-GB" sz="3600" dirty="0" smtClean="0"/>
              <a:t>And avoid hit/miss targets</a:t>
            </a:r>
            <a:endParaRPr lang="en-GB" sz="3600" dirty="0"/>
          </a:p>
        </p:txBody>
      </p:sp>
      <p:cxnSp>
        <p:nvCxnSpPr>
          <p:cNvPr id="7" name="Straight Connector 6"/>
          <p:cNvCxnSpPr/>
          <p:nvPr/>
        </p:nvCxnSpPr>
        <p:spPr>
          <a:xfrm>
            <a:off x="6670307" y="5178392"/>
            <a:ext cx="0" cy="654517"/>
          </a:xfrm>
          <a:prstGeom prst="line">
            <a:avLst/>
          </a:prstGeom>
          <a:ln w="28575">
            <a:solidFill>
              <a:srgbClr val="FF0000"/>
            </a:solidFill>
          </a:ln>
        </p:spPr>
        <p:style>
          <a:lnRef idx="1">
            <a:schemeClr val="dk1"/>
          </a:lnRef>
          <a:fillRef idx="0">
            <a:schemeClr val="dk1"/>
          </a:fillRef>
          <a:effectRef idx="0">
            <a:schemeClr val="dk1"/>
          </a:effectRef>
          <a:fontRef idx="minor">
            <a:schemeClr val="tx1"/>
          </a:fontRef>
        </p:style>
      </p:cxnSp>
      <p:cxnSp>
        <p:nvCxnSpPr>
          <p:cNvPr id="11" name="Straight Arrow Connector 10"/>
          <p:cNvCxnSpPr/>
          <p:nvPr/>
        </p:nvCxnSpPr>
        <p:spPr>
          <a:xfrm flipH="1">
            <a:off x="6795267" y="4822257"/>
            <a:ext cx="2117727" cy="356135"/>
          </a:xfrm>
          <a:prstGeom prst="straightConnector1">
            <a:avLst/>
          </a:prstGeom>
          <a:ln>
            <a:solidFill>
              <a:srgbClr val="002060"/>
            </a:solidFill>
            <a:tailEnd type="triangle"/>
          </a:ln>
        </p:spPr>
        <p:style>
          <a:lnRef idx="1">
            <a:schemeClr val="accent1"/>
          </a:lnRef>
          <a:fillRef idx="0">
            <a:schemeClr val="accent1"/>
          </a:fillRef>
          <a:effectRef idx="0">
            <a:schemeClr val="accent1"/>
          </a:effectRef>
          <a:fontRef idx="minor">
            <a:schemeClr val="tx1"/>
          </a:fontRef>
        </p:style>
      </p:cxnSp>
      <p:sp>
        <p:nvSpPr>
          <p:cNvPr id="20" name="Oval 19"/>
          <p:cNvSpPr/>
          <p:nvPr/>
        </p:nvSpPr>
        <p:spPr>
          <a:xfrm>
            <a:off x="9047747" y="4294625"/>
            <a:ext cx="2483318" cy="1135781"/>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1" name="TextBox 20"/>
          <p:cNvSpPr txBox="1"/>
          <p:nvPr/>
        </p:nvSpPr>
        <p:spPr>
          <a:xfrm>
            <a:off x="9644513" y="4499091"/>
            <a:ext cx="1289785" cy="646331"/>
          </a:xfrm>
          <a:prstGeom prst="rect">
            <a:avLst/>
          </a:prstGeom>
          <a:noFill/>
        </p:spPr>
        <p:txBody>
          <a:bodyPr wrap="square" rtlCol="0">
            <a:spAutoFit/>
          </a:bodyPr>
          <a:lstStyle/>
          <a:p>
            <a:pPr algn="ctr"/>
            <a:r>
              <a:rPr lang="en-GB" dirty="0" smtClean="0"/>
              <a:t>95</a:t>
            </a:r>
            <a:r>
              <a:rPr lang="en-GB" baseline="30000" dirty="0" smtClean="0"/>
              <a:t>th</a:t>
            </a:r>
            <a:r>
              <a:rPr lang="en-GB" dirty="0" smtClean="0"/>
              <a:t> percentile</a:t>
            </a:r>
            <a:endParaRPr lang="en-GB" dirty="0"/>
          </a:p>
        </p:txBody>
      </p:sp>
    </p:spTree>
    <p:extLst>
      <p:ext uri="{BB962C8B-B14F-4D97-AF65-F5344CB8AC3E}">
        <p14:creationId xmlns:p14="http://schemas.microsoft.com/office/powerpoint/2010/main" val="171897994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14" name="Rectangle 13"/>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p:cNvSpPr/>
          <p:nvPr/>
        </p:nvSpPr>
        <p:spPr>
          <a:xfrm>
            <a:off x="0" y="6195527"/>
            <a:ext cx="12192000" cy="102636"/>
          </a:xfrm>
          <a:prstGeom prst="rect">
            <a:avLst/>
          </a:prstGeom>
          <a:solidFill>
            <a:srgbClr val="A2DA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8" name="TextBox 17">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2" name="Picture 11">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3" name="Picture 12">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9" name="Picture 18">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2" name="TextBox 1"/>
          <p:cNvSpPr txBox="1"/>
          <p:nvPr/>
        </p:nvSpPr>
        <p:spPr>
          <a:xfrm>
            <a:off x="1284816" y="746361"/>
            <a:ext cx="8532094" cy="1077218"/>
          </a:xfrm>
          <a:prstGeom prst="rect">
            <a:avLst/>
          </a:prstGeom>
          <a:noFill/>
        </p:spPr>
        <p:txBody>
          <a:bodyPr wrap="square" rtlCol="0">
            <a:spAutoFit/>
          </a:bodyPr>
          <a:lstStyle/>
          <a:p>
            <a:r>
              <a:rPr lang="en-GB" sz="3200" b="1" dirty="0" smtClean="0"/>
              <a:t>Coherent Set of Measures (use distribution curves because …………….)</a:t>
            </a:r>
            <a:endParaRPr lang="en-GB" sz="3200" b="1" dirty="0"/>
          </a:p>
        </p:txBody>
      </p:sp>
      <p:pic>
        <p:nvPicPr>
          <p:cNvPr id="5" name="Picture 4"/>
          <p:cNvPicPr>
            <a:picLocks noChangeAspect="1"/>
          </p:cNvPicPr>
          <p:nvPr/>
        </p:nvPicPr>
        <p:blipFill>
          <a:blip r:embed="rId11"/>
          <a:stretch>
            <a:fillRect/>
          </a:stretch>
        </p:blipFill>
        <p:spPr>
          <a:xfrm>
            <a:off x="1284816" y="2207906"/>
            <a:ext cx="6964035" cy="3586502"/>
          </a:xfrm>
          <a:prstGeom prst="rect">
            <a:avLst/>
          </a:prstGeom>
        </p:spPr>
      </p:pic>
      <p:sp>
        <p:nvSpPr>
          <p:cNvPr id="9" name="TextBox 8"/>
          <p:cNvSpPr txBox="1"/>
          <p:nvPr/>
        </p:nvSpPr>
        <p:spPr>
          <a:xfrm>
            <a:off x="8710863" y="2319688"/>
            <a:ext cx="2406316" cy="3785652"/>
          </a:xfrm>
          <a:prstGeom prst="rect">
            <a:avLst/>
          </a:prstGeom>
          <a:noFill/>
        </p:spPr>
        <p:txBody>
          <a:bodyPr wrap="square" rtlCol="0">
            <a:spAutoFit/>
          </a:bodyPr>
          <a:lstStyle/>
          <a:p>
            <a:r>
              <a:rPr lang="en-GB" sz="2400" dirty="0" smtClean="0"/>
              <a:t>85% of 999 calls answered in 6 seconds, but what happened after the 6 seconds?</a:t>
            </a:r>
          </a:p>
          <a:p>
            <a:endParaRPr lang="en-GB" sz="2400" dirty="0"/>
          </a:p>
          <a:p>
            <a:r>
              <a:rPr lang="en-GB" sz="2400" dirty="0" smtClean="0"/>
              <a:t>What happens after the 95</a:t>
            </a:r>
            <a:r>
              <a:rPr lang="en-GB" sz="2400" baseline="30000" dirty="0" smtClean="0"/>
              <a:t>th</a:t>
            </a:r>
            <a:r>
              <a:rPr lang="en-GB" sz="2400" dirty="0" smtClean="0"/>
              <a:t> percentile?</a:t>
            </a:r>
            <a:endParaRPr lang="en-GB" sz="2400" dirty="0"/>
          </a:p>
        </p:txBody>
      </p:sp>
    </p:spTree>
    <p:extLst>
      <p:ext uri="{BB962C8B-B14F-4D97-AF65-F5344CB8AC3E}">
        <p14:creationId xmlns:p14="http://schemas.microsoft.com/office/powerpoint/2010/main" val="401723404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14" name="Rectangle 13"/>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p:cNvSpPr/>
          <p:nvPr/>
        </p:nvSpPr>
        <p:spPr>
          <a:xfrm>
            <a:off x="0" y="6195527"/>
            <a:ext cx="12192000" cy="102636"/>
          </a:xfrm>
          <a:prstGeom prst="rect">
            <a:avLst/>
          </a:prstGeom>
          <a:solidFill>
            <a:srgbClr val="A2DA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8" name="TextBox 17">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2" name="Picture 11">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3" name="Picture 12">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9" name="Picture 18">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2" name="TextBox 1"/>
          <p:cNvSpPr txBox="1"/>
          <p:nvPr/>
        </p:nvSpPr>
        <p:spPr>
          <a:xfrm>
            <a:off x="1284816" y="746361"/>
            <a:ext cx="8532094" cy="1077218"/>
          </a:xfrm>
          <a:prstGeom prst="rect">
            <a:avLst/>
          </a:prstGeom>
          <a:noFill/>
        </p:spPr>
        <p:txBody>
          <a:bodyPr wrap="square" rtlCol="0">
            <a:spAutoFit/>
          </a:bodyPr>
          <a:lstStyle/>
          <a:p>
            <a:r>
              <a:rPr lang="en-GB" sz="3200" b="1" dirty="0" smtClean="0"/>
              <a:t>Coherent Set of Measures (and be wary of targets)</a:t>
            </a:r>
            <a:endParaRPr lang="en-GB" sz="3200" b="1" dirty="0"/>
          </a:p>
        </p:txBody>
      </p:sp>
      <p:pic>
        <p:nvPicPr>
          <p:cNvPr id="4" name="Picture 3"/>
          <p:cNvPicPr>
            <a:picLocks noChangeAspect="1"/>
          </p:cNvPicPr>
          <p:nvPr/>
        </p:nvPicPr>
        <p:blipFill>
          <a:blip r:embed="rId11"/>
          <a:stretch>
            <a:fillRect/>
          </a:stretch>
        </p:blipFill>
        <p:spPr>
          <a:xfrm>
            <a:off x="1420428" y="1904254"/>
            <a:ext cx="6359933" cy="4239955"/>
          </a:xfrm>
          <a:prstGeom prst="rect">
            <a:avLst/>
          </a:prstGeom>
        </p:spPr>
      </p:pic>
      <p:sp>
        <p:nvSpPr>
          <p:cNvPr id="7" name="TextBox 6"/>
          <p:cNvSpPr txBox="1"/>
          <p:nvPr/>
        </p:nvSpPr>
        <p:spPr>
          <a:xfrm>
            <a:off x="8229600" y="1927768"/>
            <a:ext cx="3436219" cy="4154984"/>
          </a:xfrm>
          <a:prstGeom prst="rect">
            <a:avLst/>
          </a:prstGeom>
          <a:noFill/>
        </p:spPr>
        <p:txBody>
          <a:bodyPr wrap="square" rtlCol="0">
            <a:spAutoFit/>
          </a:bodyPr>
          <a:lstStyle/>
          <a:p>
            <a:r>
              <a:rPr lang="en-GB" sz="2400" dirty="0" smtClean="0"/>
              <a:t>8 week target to determine planning applications for new builds/change of premises in local authorities.</a:t>
            </a:r>
          </a:p>
          <a:p>
            <a:endParaRPr lang="en-GB" sz="2400" dirty="0"/>
          </a:p>
          <a:p>
            <a:r>
              <a:rPr lang="en-GB" sz="2400" dirty="0" smtClean="0"/>
              <a:t>But, what happens after the 8 weeks?</a:t>
            </a:r>
          </a:p>
          <a:p>
            <a:endParaRPr lang="en-GB" sz="2400" dirty="0"/>
          </a:p>
          <a:p>
            <a:r>
              <a:rPr lang="en-GB" sz="2400" dirty="0" smtClean="0"/>
              <a:t>Use distribution curves again</a:t>
            </a:r>
            <a:endParaRPr lang="en-GB" sz="2400" dirty="0"/>
          </a:p>
        </p:txBody>
      </p:sp>
    </p:spTree>
    <p:extLst>
      <p:ext uri="{BB962C8B-B14F-4D97-AF65-F5344CB8AC3E}">
        <p14:creationId xmlns:p14="http://schemas.microsoft.com/office/powerpoint/2010/main" val="287787484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14" name="Rectangle 13"/>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p:cNvSpPr/>
          <p:nvPr/>
        </p:nvSpPr>
        <p:spPr>
          <a:xfrm>
            <a:off x="0" y="6195527"/>
            <a:ext cx="12192000" cy="102636"/>
          </a:xfrm>
          <a:prstGeom prst="rect">
            <a:avLst/>
          </a:prstGeom>
          <a:solidFill>
            <a:srgbClr val="A2DA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8" name="TextBox 17">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2" name="Picture 11">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3" name="Picture 12">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9" name="Picture 18">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2" name="TextBox 1"/>
          <p:cNvSpPr txBox="1"/>
          <p:nvPr/>
        </p:nvSpPr>
        <p:spPr>
          <a:xfrm>
            <a:off x="1284816" y="746361"/>
            <a:ext cx="8532094" cy="1077218"/>
          </a:xfrm>
          <a:prstGeom prst="rect">
            <a:avLst/>
          </a:prstGeom>
          <a:noFill/>
        </p:spPr>
        <p:txBody>
          <a:bodyPr wrap="square" rtlCol="0">
            <a:spAutoFit/>
          </a:bodyPr>
          <a:lstStyle/>
          <a:p>
            <a:r>
              <a:rPr lang="en-GB" sz="3200" b="1" dirty="0" smtClean="0"/>
              <a:t>Coherent Set of Measures (use time series analysis and SPC if you keen)</a:t>
            </a:r>
            <a:endParaRPr lang="en-GB" sz="3200" b="1" dirty="0"/>
          </a:p>
        </p:txBody>
      </p:sp>
      <p:pic>
        <p:nvPicPr>
          <p:cNvPr id="5" name="Picture 4"/>
          <p:cNvPicPr>
            <a:picLocks noChangeAspect="1"/>
          </p:cNvPicPr>
          <p:nvPr/>
        </p:nvPicPr>
        <p:blipFill>
          <a:blip r:embed="rId11"/>
          <a:stretch>
            <a:fillRect/>
          </a:stretch>
        </p:blipFill>
        <p:spPr>
          <a:xfrm>
            <a:off x="622679" y="1999088"/>
            <a:ext cx="8000868" cy="3812111"/>
          </a:xfrm>
          <a:prstGeom prst="rect">
            <a:avLst/>
          </a:prstGeom>
        </p:spPr>
      </p:pic>
      <p:sp>
        <p:nvSpPr>
          <p:cNvPr id="8" name="TextBox 7"/>
          <p:cNvSpPr txBox="1"/>
          <p:nvPr/>
        </p:nvSpPr>
        <p:spPr>
          <a:xfrm>
            <a:off x="9066998" y="1999088"/>
            <a:ext cx="2715698" cy="3693319"/>
          </a:xfrm>
          <a:prstGeom prst="rect">
            <a:avLst/>
          </a:prstGeom>
          <a:noFill/>
        </p:spPr>
        <p:txBody>
          <a:bodyPr wrap="square" rtlCol="0">
            <a:spAutoFit/>
          </a:bodyPr>
          <a:lstStyle/>
          <a:p>
            <a:r>
              <a:rPr lang="en-GB" dirty="0" smtClean="0"/>
              <a:t>Red calls (immediately life threatening) were averaging 1,900 per month, but from May-19 started to increase and now average 2,500 per month</a:t>
            </a:r>
          </a:p>
          <a:p>
            <a:endParaRPr lang="en-GB" dirty="0"/>
          </a:p>
          <a:p>
            <a:r>
              <a:rPr lang="en-GB" dirty="0" smtClean="0"/>
              <a:t>Can use statistical process control to monitor variation from the mean.</a:t>
            </a:r>
          </a:p>
          <a:p>
            <a:endParaRPr lang="en-GB" dirty="0"/>
          </a:p>
          <a:p>
            <a:endParaRPr lang="en-GB" dirty="0"/>
          </a:p>
        </p:txBody>
      </p:sp>
    </p:spTree>
    <p:extLst>
      <p:ext uri="{BB962C8B-B14F-4D97-AF65-F5344CB8AC3E}">
        <p14:creationId xmlns:p14="http://schemas.microsoft.com/office/powerpoint/2010/main" val="530803570"/>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14" name="Rectangle 13"/>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p:cNvSpPr/>
          <p:nvPr/>
        </p:nvSpPr>
        <p:spPr>
          <a:xfrm>
            <a:off x="0" y="6195527"/>
            <a:ext cx="12192000" cy="102636"/>
          </a:xfrm>
          <a:prstGeom prst="rect">
            <a:avLst/>
          </a:prstGeom>
          <a:solidFill>
            <a:srgbClr val="A2DA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8" name="TextBox 17">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2" name="Picture 11">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3" name="Picture 12">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9" name="Picture 18">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2" name="TextBox 1"/>
          <p:cNvSpPr txBox="1"/>
          <p:nvPr/>
        </p:nvSpPr>
        <p:spPr>
          <a:xfrm>
            <a:off x="1284816" y="746361"/>
            <a:ext cx="8532094" cy="1077218"/>
          </a:xfrm>
          <a:prstGeom prst="rect">
            <a:avLst/>
          </a:prstGeom>
          <a:noFill/>
        </p:spPr>
        <p:txBody>
          <a:bodyPr wrap="square" rtlCol="0">
            <a:spAutoFit/>
          </a:bodyPr>
          <a:lstStyle/>
          <a:p>
            <a:r>
              <a:rPr lang="en-GB" sz="3200" b="1" dirty="0" smtClean="0"/>
              <a:t>Coherent Set of Measures (from Board reports, to subscription reports, to live dashboards)</a:t>
            </a:r>
            <a:endParaRPr lang="en-GB" sz="3200" b="1" dirty="0"/>
          </a:p>
        </p:txBody>
      </p:sp>
      <p:pic>
        <p:nvPicPr>
          <p:cNvPr id="4" name="Picture 3"/>
          <p:cNvPicPr>
            <a:picLocks noChangeAspect="1"/>
          </p:cNvPicPr>
          <p:nvPr/>
        </p:nvPicPr>
        <p:blipFill>
          <a:blip r:embed="rId11"/>
          <a:stretch>
            <a:fillRect/>
          </a:stretch>
        </p:blipFill>
        <p:spPr>
          <a:xfrm>
            <a:off x="1408857" y="1763095"/>
            <a:ext cx="9787439" cy="4384442"/>
          </a:xfrm>
          <a:prstGeom prst="rect">
            <a:avLst/>
          </a:prstGeom>
        </p:spPr>
      </p:pic>
    </p:spTree>
    <p:extLst>
      <p:ext uri="{BB962C8B-B14F-4D97-AF65-F5344CB8AC3E}">
        <p14:creationId xmlns:p14="http://schemas.microsoft.com/office/powerpoint/2010/main" val="31576353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14" name="Rectangle 13"/>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p:cNvSpPr/>
          <p:nvPr/>
        </p:nvSpPr>
        <p:spPr>
          <a:xfrm>
            <a:off x="0" y="6195527"/>
            <a:ext cx="12192000" cy="102636"/>
          </a:xfrm>
          <a:prstGeom prst="rect">
            <a:avLst/>
          </a:prstGeom>
          <a:solidFill>
            <a:srgbClr val="A2DA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8" name="TextBox 17">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2" name="Picture 11">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3" name="Picture 12">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9" name="Picture 18">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2" name="TextBox 1"/>
          <p:cNvSpPr txBox="1"/>
          <p:nvPr/>
        </p:nvSpPr>
        <p:spPr>
          <a:xfrm>
            <a:off x="1284816" y="746361"/>
            <a:ext cx="8532094" cy="1077218"/>
          </a:xfrm>
          <a:prstGeom prst="rect">
            <a:avLst/>
          </a:prstGeom>
          <a:noFill/>
        </p:spPr>
        <p:txBody>
          <a:bodyPr wrap="square" rtlCol="0">
            <a:spAutoFit/>
          </a:bodyPr>
          <a:lstStyle/>
          <a:p>
            <a:r>
              <a:rPr lang="en-GB" sz="3200" b="1" dirty="0" smtClean="0"/>
              <a:t>Coherent Set of Measures (from Board reports, to subscription reports, to live dashboards)</a:t>
            </a:r>
            <a:endParaRPr lang="en-GB" sz="3200" b="1" dirty="0"/>
          </a:p>
        </p:txBody>
      </p:sp>
      <p:pic>
        <p:nvPicPr>
          <p:cNvPr id="5" name="Picture 4"/>
          <p:cNvPicPr>
            <a:picLocks noChangeAspect="1"/>
          </p:cNvPicPr>
          <p:nvPr/>
        </p:nvPicPr>
        <p:blipFill>
          <a:blip r:embed="rId11"/>
          <a:stretch>
            <a:fillRect/>
          </a:stretch>
        </p:blipFill>
        <p:spPr>
          <a:xfrm>
            <a:off x="1284816" y="2070562"/>
            <a:ext cx="10115494" cy="3594909"/>
          </a:xfrm>
          <a:prstGeom prst="rect">
            <a:avLst/>
          </a:prstGeom>
        </p:spPr>
      </p:pic>
    </p:spTree>
    <p:extLst>
      <p:ext uri="{BB962C8B-B14F-4D97-AF65-F5344CB8AC3E}">
        <p14:creationId xmlns:p14="http://schemas.microsoft.com/office/powerpoint/2010/main" val="18194872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14" name="Rectangle 13"/>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p:cNvSpPr/>
          <p:nvPr/>
        </p:nvSpPr>
        <p:spPr>
          <a:xfrm>
            <a:off x="0" y="6195527"/>
            <a:ext cx="12192000" cy="102636"/>
          </a:xfrm>
          <a:prstGeom prst="rect">
            <a:avLst/>
          </a:prstGeom>
          <a:solidFill>
            <a:srgbClr val="A2DA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8" name="TextBox 17">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2" name="Picture 11">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3" name="Picture 12">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9" name="Picture 18">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2" name="TextBox 1"/>
          <p:cNvSpPr txBox="1"/>
          <p:nvPr/>
        </p:nvSpPr>
        <p:spPr>
          <a:xfrm>
            <a:off x="1719669" y="703974"/>
            <a:ext cx="8532094" cy="584775"/>
          </a:xfrm>
          <a:prstGeom prst="rect">
            <a:avLst/>
          </a:prstGeom>
          <a:noFill/>
        </p:spPr>
        <p:txBody>
          <a:bodyPr wrap="square" rtlCol="0">
            <a:spAutoFit/>
          </a:bodyPr>
          <a:lstStyle/>
          <a:p>
            <a:r>
              <a:rPr lang="en-GB" sz="3200" b="1" dirty="0" smtClean="0"/>
              <a:t>Delivery Approaches</a:t>
            </a:r>
            <a:endParaRPr lang="en-GB" sz="3200" b="1" dirty="0"/>
          </a:p>
        </p:txBody>
      </p:sp>
      <p:pic>
        <p:nvPicPr>
          <p:cNvPr id="4" name="Picture 3"/>
          <p:cNvPicPr>
            <a:picLocks noChangeAspect="1"/>
          </p:cNvPicPr>
          <p:nvPr/>
        </p:nvPicPr>
        <p:blipFill>
          <a:blip r:embed="rId11"/>
          <a:stretch>
            <a:fillRect/>
          </a:stretch>
        </p:blipFill>
        <p:spPr>
          <a:xfrm>
            <a:off x="1873674" y="1391385"/>
            <a:ext cx="9022124" cy="4555671"/>
          </a:xfrm>
          <a:prstGeom prst="rect">
            <a:avLst/>
          </a:prstGeom>
        </p:spPr>
      </p:pic>
      <p:sp>
        <p:nvSpPr>
          <p:cNvPr id="5" name="Oval 4"/>
          <p:cNvSpPr/>
          <p:nvPr/>
        </p:nvSpPr>
        <p:spPr>
          <a:xfrm>
            <a:off x="6497052" y="2855885"/>
            <a:ext cx="3944150" cy="162948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3483805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14" name="Rectangle 13"/>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p:cNvSpPr/>
          <p:nvPr/>
        </p:nvSpPr>
        <p:spPr>
          <a:xfrm>
            <a:off x="0" y="6195527"/>
            <a:ext cx="12192000" cy="102636"/>
          </a:xfrm>
          <a:prstGeom prst="rect">
            <a:avLst/>
          </a:prstGeom>
          <a:solidFill>
            <a:srgbClr val="A2DA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8" name="TextBox 17">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2" name="Picture 11">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3" name="Picture 12">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9" name="Picture 18">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2" name="TextBox 1"/>
          <p:cNvSpPr txBox="1"/>
          <p:nvPr/>
        </p:nvSpPr>
        <p:spPr>
          <a:xfrm>
            <a:off x="1719669" y="703974"/>
            <a:ext cx="8532094" cy="1077218"/>
          </a:xfrm>
          <a:prstGeom prst="rect">
            <a:avLst/>
          </a:prstGeom>
          <a:noFill/>
        </p:spPr>
        <p:txBody>
          <a:bodyPr wrap="square" rtlCol="0">
            <a:spAutoFit/>
          </a:bodyPr>
          <a:lstStyle/>
          <a:p>
            <a:r>
              <a:rPr lang="en-GB" sz="3200" b="1" dirty="0" smtClean="0"/>
              <a:t>Delivery Approaches (assurance and review mechanisms)</a:t>
            </a:r>
            <a:endParaRPr lang="en-GB" sz="3200" b="1" dirty="0"/>
          </a:p>
        </p:txBody>
      </p:sp>
      <p:sp>
        <p:nvSpPr>
          <p:cNvPr id="7" name="TextBox 6"/>
          <p:cNvSpPr txBox="1"/>
          <p:nvPr/>
        </p:nvSpPr>
        <p:spPr>
          <a:xfrm>
            <a:off x="1828800" y="2406316"/>
            <a:ext cx="8720488" cy="2308324"/>
          </a:xfrm>
          <a:prstGeom prst="rect">
            <a:avLst/>
          </a:prstGeom>
          <a:noFill/>
        </p:spPr>
        <p:txBody>
          <a:bodyPr wrap="square" rtlCol="0">
            <a:spAutoFit/>
          </a:bodyPr>
          <a:lstStyle/>
          <a:p>
            <a:pPr algn="ctr"/>
            <a:r>
              <a:rPr lang="en-GB" sz="4800" dirty="0" smtClean="0"/>
              <a:t>“No one likes to go to a meeting and say they’ve not done something”.</a:t>
            </a:r>
            <a:endParaRPr lang="en-GB" sz="4800" dirty="0"/>
          </a:p>
        </p:txBody>
      </p:sp>
      <p:sp>
        <p:nvSpPr>
          <p:cNvPr id="8" name="TextBox 7"/>
          <p:cNvSpPr txBox="1"/>
          <p:nvPr/>
        </p:nvSpPr>
        <p:spPr>
          <a:xfrm>
            <a:off x="2281187" y="5159141"/>
            <a:ext cx="6169794" cy="369332"/>
          </a:xfrm>
          <a:prstGeom prst="rect">
            <a:avLst/>
          </a:prstGeom>
          <a:noFill/>
        </p:spPr>
        <p:txBody>
          <a:bodyPr wrap="square" rtlCol="0">
            <a:spAutoFit/>
          </a:bodyPr>
          <a:lstStyle/>
          <a:p>
            <a:r>
              <a:rPr lang="en-GB" dirty="0" smtClean="0"/>
              <a:t>Professor Simon Haslam</a:t>
            </a:r>
            <a:endParaRPr lang="en-GB" dirty="0"/>
          </a:p>
        </p:txBody>
      </p:sp>
    </p:spTree>
    <p:extLst>
      <p:ext uri="{BB962C8B-B14F-4D97-AF65-F5344CB8AC3E}">
        <p14:creationId xmlns:p14="http://schemas.microsoft.com/office/powerpoint/2010/main" val="211054839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14" name="Rectangle 13"/>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p:cNvSpPr/>
          <p:nvPr/>
        </p:nvSpPr>
        <p:spPr>
          <a:xfrm>
            <a:off x="0" y="6195527"/>
            <a:ext cx="12192000" cy="102636"/>
          </a:xfrm>
          <a:prstGeom prst="rect">
            <a:avLst/>
          </a:prstGeom>
          <a:solidFill>
            <a:srgbClr val="A2DA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8" name="TextBox 17">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2" name="Picture 11">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3" name="Picture 12">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9" name="Picture 18">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2" name="TextBox 1"/>
          <p:cNvSpPr txBox="1"/>
          <p:nvPr/>
        </p:nvSpPr>
        <p:spPr>
          <a:xfrm>
            <a:off x="1719669" y="703974"/>
            <a:ext cx="9368634" cy="4031873"/>
          </a:xfrm>
          <a:prstGeom prst="rect">
            <a:avLst/>
          </a:prstGeom>
          <a:noFill/>
        </p:spPr>
        <p:txBody>
          <a:bodyPr wrap="square" rtlCol="0">
            <a:spAutoFit/>
          </a:bodyPr>
          <a:lstStyle/>
          <a:p>
            <a:r>
              <a:rPr lang="en-GB" sz="3200" b="1" dirty="0" smtClean="0"/>
              <a:t>Delivery Approaches (assurance and review mechanisms)</a:t>
            </a:r>
          </a:p>
          <a:p>
            <a:endParaRPr lang="en-GB" sz="3200" b="1" dirty="0"/>
          </a:p>
          <a:p>
            <a:r>
              <a:rPr lang="en-GB" sz="3200" b="1" dirty="0" smtClean="0"/>
              <a:t>Example 1: </a:t>
            </a:r>
            <a:r>
              <a:rPr lang="en-GB" sz="3200" dirty="0" smtClean="0"/>
              <a:t>WAST Quality &amp; Performance Management Framework (performance management)</a:t>
            </a:r>
          </a:p>
          <a:p>
            <a:endParaRPr lang="en-GB" sz="3200" b="1" dirty="0"/>
          </a:p>
          <a:p>
            <a:r>
              <a:rPr lang="en-GB" sz="3200" b="1" dirty="0" smtClean="0"/>
              <a:t>Example 2: </a:t>
            </a:r>
            <a:r>
              <a:rPr lang="en-GB" sz="3200" dirty="0" smtClean="0"/>
              <a:t>EMS Operational Transformation Programme (programme and project management)</a:t>
            </a:r>
            <a:endParaRPr lang="en-GB" sz="3200" dirty="0"/>
          </a:p>
        </p:txBody>
      </p:sp>
    </p:spTree>
    <p:extLst>
      <p:ext uri="{BB962C8B-B14F-4D97-AF65-F5344CB8AC3E}">
        <p14:creationId xmlns:p14="http://schemas.microsoft.com/office/powerpoint/2010/main" val="389362173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14" name="Rectangle 13"/>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p:cNvSpPr/>
          <p:nvPr/>
        </p:nvSpPr>
        <p:spPr>
          <a:xfrm>
            <a:off x="0" y="6195527"/>
            <a:ext cx="12192000" cy="102636"/>
          </a:xfrm>
          <a:prstGeom prst="rect">
            <a:avLst/>
          </a:prstGeom>
          <a:solidFill>
            <a:srgbClr val="A2DA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8" name="TextBox 17">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2" name="Picture 11">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3" name="Picture 12">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9" name="Picture 18">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2" name="TextBox 1"/>
          <p:cNvSpPr txBox="1"/>
          <p:nvPr/>
        </p:nvSpPr>
        <p:spPr>
          <a:xfrm>
            <a:off x="1719669" y="703974"/>
            <a:ext cx="8532094" cy="584775"/>
          </a:xfrm>
          <a:prstGeom prst="rect">
            <a:avLst/>
          </a:prstGeom>
          <a:noFill/>
        </p:spPr>
        <p:txBody>
          <a:bodyPr wrap="square" rtlCol="0">
            <a:spAutoFit/>
          </a:bodyPr>
          <a:lstStyle/>
          <a:p>
            <a:r>
              <a:rPr lang="en-GB" sz="3200" b="1" dirty="0" smtClean="0"/>
              <a:t>Delivery Approaches</a:t>
            </a:r>
            <a:endParaRPr lang="en-GB" sz="3200" b="1" dirty="0"/>
          </a:p>
        </p:txBody>
      </p:sp>
      <p:pic>
        <p:nvPicPr>
          <p:cNvPr id="4" name="Picture 3"/>
          <p:cNvPicPr>
            <a:picLocks noChangeAspect="1"/>
          </p:cNvPicPr>
          <p:nvPr/>
        </p:nvPicPr>
        <p:blipFill>
          <a:blip r:embed="rId11"/>
          <a:stretch>
            <a:fillRect/>
          </a:stretch>
        </p:blipFill>
        <p:spPr>
          <a:xfrm>
            <a:off x="1873674" y="1391385"/>
            <a:ext cx="9022124" cy="4555671"/>
          </a:xfrm>
          <a:prstGeom prst="rect">
            <a:avLst/>
          </a:prstGeom>
        </p:spPr>
      </p:pic>
      <p:sp>
        <p:nvSpPr>
          <p:cNvPr id="5" name="Oval 4"/>
          <p:cNvSpPr/>
          <p:nvPr/>
        </p:nvSpPr>
        <p:spPr>
          <a:xfrm>
            <a:off x="2338938" y="4191602"/>
            <a:ext cx="3944150" cy="162948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102930097"/>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14" name="Rectangle 13"/>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p:cNvSpPr/>
          <p:nvPr/>
        </p:nvSpPr>
        <p:spPr>
          <a:xfrm>
            <a:off x="0" y="6195527"/>
            <a:ext cx="12192000" cy="102636"/>
          </a:xfrm>
          <a:prstGeom prst="rect">
            <a:avLst/>
          </a:prstGeom>
          <a:solidFill>
            <a:srgbClr val="A2DA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8" name="TextBox 17">
            <a:extLst>
              <a:ext uri="{FF2B5EF4-FFF2-40B4-BE49-F238E27FC236}">
                <a16:creationId xmlns="" xmlns:a16="http://schemas.microsoft.com/office/drawing/2014/main"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2" name="Picture 11">
            <a:hlinkClick r:id="rId5"/>
            <a:extLst>
              <a:ext uri="{FF2B5EF4-FFF2-40B4-BE49-F238E27FC236}">
                <a16:creationId xmlns="" xmlns:a16="http://schemas.microsoft.com/office/drawing/2014/main" id="{9F4E6EA8-FE61-4C31-B92D-D0B67B13874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3" name="Picture 12">
            <a:hlinkClick r:id="rId7"/>
            <a:extLst>
              <a:ext uri="{FF2B5EF4-FFF2-40B4-BE49-F238E27FC236}">
                <a16:creationId xmlns="" xmlns:a16="http://schemas.microsoft.com/office/drawing/2014/main" id="{8B00DA9A-76A5-4B84-BB25-5D0C4EB3F9A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9" name="Picture 18">
            <a:hlinkClick r:id="rId9"/>
            <a:extLst>
              <a:ext uri="{FF2B5EF4-FFF2-40B4-BE49-F238E27FC236}">
                <a16:creationId xmlns="" xmlns:a16="http://schemas.microsoft.com/office/drawing/2014/main" id="{FE06037E-7EC3-4FD2-BD0E-408689441007}"/>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2" name="TextBox 1"/>
          <p:cNvSpPr txBox="1"/>
          <p:nvPr/>
        </p:nvSpPr>
        <p:spPr>
          <a:xfrm>
            <a:off x="1826294" y="304215"/>
            <a:ext cx="6832315" cy="1077218"/>
          </a:xfrm>
          <a:prstGeom prst="rect">
            <a:avLst/>
          </a:prstGeom>
          <a:noFill/>
        </p:spPr>
        <p:txBody>
          <a:bodyPr wrap="square" rtlCol="0">
            <a:spAutoFit/>
          </a:bodyPr>
          <a:lstStyle/>
          <a:p>
            <a:r>
              <a:rPr lang="en-GB" sz="3200" b="1" dirty="0"/>
              <a:t>Delivery Approaches (positive ownership and accountability)</a:t>
            </a:r>
          </a:p>
        </p:txBody>
      </p:sp>
      <p:pic>
        <p:nvPicPr>
          <p:cNvPr id="5" name="Picture 4"/>
          <p:cNvPicPr>
            <a:picLocks noChangeAspect="1"/>
          </p:cNvPicPr>
          <p:nvPr/>
        </p:nvPicPr>
        <p:blipFill>
          <a:blip r:embed="rId11"/>
          <a:stretch>
            <a:fillRect/>
          </a:stretch>
        </p:blipFill>
        <p:spPr>
          <a:xfrm>
            <a:off x="8558826" y="2374406"/>
            <a:ext cx="3353091" cy="2566638"/>
          </a:xfrm>
          <a:prstGeom prst="rect">
            <a:avLst/>
          </a:prstGeom>
        </p:spPr>
      </p:pic>
      <p:sp>
        <p:nvSpPr>
          <p:cNvPr id="7" name="TextBox 6"/>
          <p:cNvSpPr txBox="1"/>
          <p:nvPr/>
        </p:nvSpPr>
        <p:spPr>
          <a:xfrm>
            <a:off x="1203649" y="1439251"/>
            <a:ext cx="6602439" cy="1692771"/>
          </a:xfrm>
          <a:prstGeom prst="rect">
            <a:avLst/>
          </a:prstGeom>
          <a:noFill/>
        </p:spPr>
        <p:txBody>
          <a:bodyPr wrap="square" rtlCol="0">
            <a:spAutoFit/>
          </a:bodyPr>
          <a:lstStyle/>
          <a:p>
            <a:r>
              <a:rPr lang="en-GB" sz="2400" b="1" dirty="0"/>
              <a:t>Ownership</a:t>
            </a:r>
          </a:p>
          <a:p>
            <a:r>
              <a:rPr lang="en-US" sz="2000" dirty="0"/>
              <a:t>Quality and performance management theory points to one person needing to be identified as owning an aim, objective or measure, to avoid confusion, create clarity and ensure ownership and accountability. </a:t>
            </a:r>
            <a:endParaRPr lang="en-GB" sz="2000" dirty="0"/>
          </a:p>
        </p:txBody>
      </p:sp>
      <p:sp>
        <p:nvSpPr>
          <p:cNvPr id="16" name="TextBox 15"/>
          <p:cNvSpPr txBox="1"/>
          <p:nvPr/>
        </p:nvSpPr>
        <p:spPr>
          <a:xfrm>
            <a:off x="1203649" y="3313271"/>
            <a:ext cx="6756444" cy="2616101"/>
          </a:xfrm>
          <a:prstGeom prst="rect">
            <a:avLst/>
          </a:prstGeom>
          <a:noFill/>
        </p:spPr>
        <p:txBody>
          <a:bodyPr wrap="square" rtlCol="0">
            <a:spAutoFit/>
          </a:bodyPr>
          <a:lstStyle/>
          <a:p>
            <a:r>
              <a:rPr lang="en-GB" sz="2400" b="1" dirty="0"/>
              <a:t>Accountability</a:t>
            </a:r>
          </a:p>
          <a:p>
            <a:r>
              <a:rPr lang="en-US" sz="2000" dirty="0"/>
              <a:t>The identified Lead is the person who is deemed to be accountable for a particular aim, objective or measure.  The level of accountability should be appropriate to their grade with increasing breadth of responsibility and delegation to deliver the aim, objective or measure. Accountability means that the Lead will be held to account (but also supported) normally in a forum.</a:t>
            </a:r>
            <a:endParaRPr lang="en-GB" sz="2000" b="1" dirty="0"/>
          </a:p>
        </p:txBody>
      </p:sp>
    </p:spTree>
    <p:extLst>
      <p:ext uri="{BB962C8B-B14F-4D97-AF65-F5344CB8AC3E}">
        <p14:creationId xmlns:p14="http://schemas.microsoft.com/office/powerpoint/2010/main" val="414133339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14" name="Rectangle 13"/>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p:cNvSpPr/>
          <p:nvPr/>
        </p:nvSpPr>
        <p:spPr>
          <a:xfrm>
            <a:off x="0" y="6195527"/>
            <a:ext cx="12192000" cy="102636"/>
          </a:xfrm>
          <a:prstGeom prst="rect">
            <a:avLst/>
          </a:prstGeom>
          <a:solidFill>
            <a:srgbClr val="A2DA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8" name="TextBox 17">
            <a:extLst>
              <a:ext uri="{FF2B5EF4-FFF2-40B4-BE49-F238E27FC236}">
                <a16:creationId xmlns:a16="http://schemas.microsoft.com/office/drawing/2014/main" xmlns=""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2" name="Picture 11">
            <a:hlinkClick r:id="rId5"/>
            <a:extLst>
              <a:ext uri="{FF2B5EF4-FFF2-40B4-BE49-F238E27FC236}">
                <a16:creationId xmlns:a16="http://schemas.microsoft.com/office/drawing/2014/main" xmlns="" id="{9F4E6EA8-FE61-4C31-B92D-D0B67B13874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3" name="Picture 12">
            <a:hlinkClick r:id="rId7"/>
            <a:extLst>
              <a:ext uri="{FF2B5EF4-FFF2-40B4-BE49-F238E27FC236}">
                <a16:creationId xmlns:a16="http://schemas.microsoft.com/office/drawing/2014/main" xmlns="" id="{8B00DA9A-76A5-4B84-BB25-5D0C4EB3F9A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9" name="Picture 18">
            <a:hlinkClick r:id="rId9"/>
            <a:extLst>
              <a:ext uri="{FF2B5EF4-FFF2-40B4-BE49-F238E27FC236}">
                <a16:creationId xmlns:a16="http://schemas.microsoft.com/office/drawing/2014/main" xmlns="" id="{FE06037E-7EC3-4FD2-BD0E-408689441007}"/>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2" name="TextBox 1"/>
          <p:cNvSpPr txBox="1"/>
          <p:nvPr/>
        </p:nvSpPr>
        <p:spPr>
          <a:xfrm>
            <a:off x="1719669" y="703974"/>
            <a:ext cx="8532094" cy="584775"/>
          </a:xfrm>
          <a:prstGeom prst="rect">
            <a:avLst/>
          </a:prstGeom>
          <a:noFill/>
        </p:spPr>
        <p:txBody>
          <a:bodyPr wrap="square" rtlCol="0">
            <a:spAutoFit/>
          </a:bodyPr>
          <a:lstStyle/>
          <a:p>
            <a:r>
              <a:rPr lang="en-GB" sz="3200" b="1" dirty="0" smtClean="0"/>
              <a:t>Delivery Approaches</a:t>
            </a:r>
            <a:endParaRPr lang="en-GB" sz="3200" b="1" dirty="0"/>
          </a:p>
        </p:txBody>
      </p:sp>
      <p:pic>
        <p:nvPicPr>
          <p:cNvPr id="4" name="Picture 3"/>
          <p:cNvPicPr>
            <a:picLocks noChangeAspect="1"/>
          </p:cNvPicPr>
          <p:nvPr/>
        </p:nvPicPr>
        <p:blipFill>
          <a:blip r:embed="rId11"/>
          <a:stretch>
            <a:fillRect/>
          </a:stretch>
        </p:blipFill>
        <p:spPr>
          <a:xfrm>
            <a:off x="1873674" y="1391385"/>
            <a:ext cx="9022124" cy="4555671"/>
          </a:xfrm>
          <a:prstGeom prst="rect">
            <a:avLst/>
          </a:prstGeom>
        </p:spPr>
      </p:pic>
      <p:sp>
        <p:nvSpPr>
          <p:cNvPr id="5" name="Oval 4"/>
          <p:cNvSpPr/>
          <p:nvPr/>
        </p:nvSpPr>
        <p:spPr>
          <a:xfrm>
            <a:off x="6384736" y="4317568"/>
            <a:ext cx="4665066" cy="1629488"/>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extLst>
      <p:ext uri="{BB962C8B-B14F-4D97-AF65-F5344CB8AC3E}">
        <p14:creationId xmlns:p14="http://schemas.microsoft.com/office/powerpoint/2010/main" val="158837768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14" name="Rectangle 13"/>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p:cNvSpPr/>
          <p:nvPr/>
        </p:nvSpPr>
        <p:spPr>
          <a:xfrm>
            <a:off x="0" y="6195527"/>
            <a:ext cx="12192000" cy="102636"/>
          </a:xfrm>
          <a:prstGeom prst="rect">
            <a:avLst/>
          </a:prstGeom>
          <a:solidFill>
            <a:srgbClr val="A2DA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8" name="TextBox 17">
            <a:extLst>
              <a:ext uri="{FF2B5EF4-FFF2-40B4-BE49-F238E27FC236}">
                <a16:creationId xmlns="" xmlns:a16="http://schemas.microsoft.com/office/drawing/2014/main"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2" name="Picture 11">
            <a:hlinkClick r:id="rId5"/>
            <a:extLst>
              <a:ext uri="{FF2B5EF4-FFF2-40B4-BE49-F238E27FC236}">
                <a16:creationId xmlns="" xmlns:a16="http://schemas.microsoft.com/office/drawing/2014/main" id="{9F4E6EA8-FE61-4C31-B92D-D0B67B13874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3" name="Picture 12">
            <a:hlinkClick r:id="rId7"/>
            <a:extLst>
              <a:ext uri="{FF2B5EF4-FFF2-40B4-BE49-F238E27FC236}">
                <a16:creationId xmlns="" xmlns:a16="http://schemas.microsoft.com/office/drawing/2014/main" id="{8B00DA9A-76A5-4B84-BB25-5D0C4EB3F9A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9" name="Picture 18">
            <a:hlinkClick r:id="rId9"/>
            <a:extLst>
              <a:ext uri="{FF2B5EF4-FFF2-40B4-BE49-F238E27FC236}">
                <a16:creationId xmlns="" xmlns:a16="http://schemas.microsoft.com/office/drawing/2014/main" id="{FE06037E-7EC3-4FD2-BD0E-408689441007}"/>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2" name="TextBox 1"/>
          <p:cNvSpPr txBox="1"/>
          <p:nvPr/>
        </p:nvSpPr>
        <p:spPr>
          <a:xfrm>
            <a:off x="1284816" y="271951"/>
            <a:ext cx="9192226" cy="1077218"/>
          </a:xfrm>
          <a:prstGeom prst="rect">
            <a:avLst/>
          </a:prstGeom>
          <a:noFill/>
        </p:spPr>
        <p:txBody>
          <a:bodyPr wrap="square" rtlCol="0">
            <a:spAutoFit/>
          </a:bodyPr>
          <a:lstStyle/>
          <a:p>
            <a:r>
              <a:rPr lang="en-GB" sz="3200" b="1" dirty="0" smtClean="0"/>
              <a:t>Delivery Mechanisms (resources</a:t>
            </a:r>
            <a:r>
              <a:rPr lang="en-GB" sz="3200" b="1" dirty="0"/>
              <a:t>, education and improvement techniques</a:t>
            </a:r>
          </a:p>
        </p:txBody>
      </p:sp>
      <p:sp>
        <p:nvSpPr>
          <p:cNvPr id="5" name="TextBox 4"/>
          <p:cNvSpPr txBox="1"/>
          <p:nvPr/>
        </p:nvSpPr>
        <p:spPr>
          <a:xfrm>
            <a:off x="1341796" y="1256868"/>
            <a:ext cx="9156386" cy="830997"/>
          </a:xfrm>
          <a:prstGeom prst="rect">
            <a:avLst/>
          </a:prstGeom>
          <a:noFill/>
        </p:spPr>
        <p:txBody>
          <a:bodyPr wrap="square" rtlCol="0">
            <a:spAutoFit/>
          </a:bodyPr>
          <a:lstStyle/>
          <a:p>
            <a:endParaRPr lang="en-GB" sz="2400" dirty="0" smtClean="0"/>
          </a:p>
          <a:p>
            <a:r>
              <a:rPr lang="en-GB" sz="2400" dirty="0" smtClean="0"/>
              <a:t>There are a wider variety of techniques to aid delivery:-</a:t>
            </a:r>
            <a:endParaRPr lang="en-GB" sz="2100" dirty="0"/>
          </a:p>
        </p:txBody>
      </p:sp>
      <p:sp>
        <p:nvSpPr>
          <p:cNvPr id="4" name="TextBox 3"/>
          <p:cNvSpPr txBox="1"/>
          <p:nvPr/>
        </p:nvSpPr>
        <p:spPr>
          <a:xfrm>
            <a:off x="1420428" y="2482856"/>
            <a:ext cx="3680655" cy="3477875"/>
          </a:xfrm>
          <a:prstGeom prst="rect">
            <a:avLst/>
          </a:prstGeom>
          <a:noFill/>
        </p:spPr>
        <p:txBody>
          <a:bodyPr wrap="square" rtlCol="0">
            <a:spAutoFit/>
          </a:bodyPr>
          <a:lstStyle/>
          <a:p>
            <a:pPr marL="285750" indent="-285750">
              <a:buFont typeface="Wingdings" panose="05000000000000000000" pitchFamily="2" charset="2"/>
              <a:buChar char="ü"/>
            </a:pPr>
            <a:r>
              <a:rPr lang="en-GB" sz="2000" dirty="0"/>
              <a:t>Benchmarking</a:t>
            </a:r>
          </a:p>
          <a:p>
            <a:pPr marL="285750" indent="-285750">
              <a:buFont typeface="Wingdings" panose="05000000000000000000" pitchFamily="2" charset="2"/>
              <a:buChar char="ü"/>
            </a:pPr>
            <a:r>
              <a:rPr lang="en-GB" sz="2000" dirty="0"/>
              <a:t>Forecasting</a:t>
            </a:r>
          </a:p>
          <a:p>
            <a:pPr marL="285750" indent="-285750">
              <a:buFont typeface="Wingdings" panose="05000000000000000000" pitchFamily="2" charset="2"/>
              <a:buChar char="ü"/>
            </a:pPr>
            <a:r>
              <a:rPr lang="en-GB" sz="2000" dirty="0"/>
              <a:t>Simulation modelling</a:t>
            </a:r>
          </a:p>
          <a:p>
            <a:pPr marL="285750" indent="-285750">
              <a:buFont typeface="Wingdings" panose="05000000000000000000" pitchFamily="2" charset="2"/>
              <a:buChar char="ü"/>
            </a:pPr>
            <a:r>
              <a:rPr lang="en-US" sz="2000" dirty="0"/>
              <a:t>Qliksense, Report Manager &amp; Power BI (quality and performance software)</a:t>
            </a:r>
          </a:p>
          <a:p>
            <a:pPr marL="285750" indent="-285750">
              <a:buFont typeface="Wingdings" panose="05000000000000000000" pitchFamily="2" charset="2"/>
              <a:buChar char="ü"/>
            </a:pPr>
            <a:r>
              <a:rPr lang="en-US" sz="2000" dirty="0"/>
              <a:t>Data analytics</a:t>
            </a:r>
          </a:p>
          <a:p>
            <a:pPr marL="285750" indent="-285750">
              <a:buFont typeface="Wingdings" panose="05000000000000000000" pitchFamily="2" charset="2"/>
              <a:buChar char="ü"/>
            </a:pPr>
            <a:r>
              <a:rPr lang="en-US" sz="2000" dirty="0"/>
              <a:t>Hackathons</a:t>
            </a:r>
            <a:endParaRPr lang="en-GB" sz="2000" dirty="0"/>
          </a:p>
          <a:p>
            <a:pPr marL="285750" indent="-285750">
              <a:buFont typeface="Wingdings" panose="05000000000000000000" pitchFamily="2" charset="2"/>
              <a:buChar char="ü"/>
            </a:pPr>
            <a:r>
              <a:rPr lang="en-US" sz="2000" dirty="0"/>
              <a:t>Deep Dives</a:t>
            </a:r>
          </a:p>
          <a:p>
            <a:pPr marL="285750" indent="-285750">
              <a:buFont typeface="Wingdings" panose="05000000000000000000" pitchFamily="2" charset="2"/>
              <a:buChar char="ü"/>
            </a:pPr>
            <a:r>
              <a:rPr lang="en-US" sz="2000" dirty="0"/>
              <a:t>Education and training</a:t>
            </a:r>
          </a:p>
          <a:p>
            <a:pPr marL="285750" indent="-285750">
              <a:buFont typeface="Wingdings" panose="05000000000000000000" pitchFamily="2" charset="2"/>
              <a:buChar char="ü"/>
            </a:pPr>
            <a:r>
              <a:rPr lang="en-US" sz="2000" dirty="0"/>
              <a:t>Coaching and mentoring</a:t>
            </a:r>
            <a:endParaRPr lang="en-GB" dirty="0"/>
          </a:p>
        </p:txBody>
      </p:sp>
      <p:sp>
        <p:nvSpPr>
          <p:cNvPr id="16" name="TextBox 15"/>
          <p:cNvSpPr txBox="1"/>
          <p:nvPr/>
        </p:nvSpPr>
        <p:spPr>
          <a:xfrm>
            <a:off x="5880929" y="2697111"/>
            <a:ext cx="4470848" cy="3447098"/>
          </a:xfrm>
          <a:prstGeom prst="rect">
            <a:avLst/>
          </a:prstGeom>
          <a:noFill/>
        </p:spPr>
        <p:txBody>
          <a:bodyPr wrap="square" rtlCol="0">
            <a:spAutoFit/>
          </a:bodyPr>
          <a:lstStyle/>
          <a:p>
            <a:pPr marL="285750" indent="-285750">
              <a:buFont typeface="Wingdings" panose="05000000000000000000" pitchFamily="2" charset="2"/>
              <a:buChar char="ü"/>
            </a:pPr>
            <a:r>
              <a:rPr lang="en-GB" sz="2000" dirty="0"/>
              <a:t>Surveys</a:t>
            </a:r>
          </a:p>
          <a:p>
            <a:pPr marL="285750" indent="-285750">
              <a:buFont typeface="Wingdings" panose="05000000000000000000" pitchFamily="2" charset="2"/>
              <a:buChar char="ü"/>
            </a:pPr>
            <a:r>
              <a:rPr lang="en-GB" sz="2000" dirty="0"/>
              <a:t>User feedback</a:t>
            </a:r>
          </a:p>
          <a:p>
            <a:pPr marL="285750" indent="-285750">
              <a:buFont typeface="Wingdings" panose="05000000000000000000" pitchFamily="2" charset="2"/>
              <a:buChar char="ü"/>
            </a:pPr>
            <a:r>
              <a:rPr lang="en-US" sz="2000" dirty="0"/>
              <a:t>Process Mapping</a:t>
            </a:r>
          </a:p>
          <a:p>
            <a:pPr marL="285750" indent="-285750">
              <a:buFont typeface="Wingdings" panose="05000000000000000000" pitchFamily="2" charset="2"/>
              <a:buChar char="ü"/>
            </a:pPr>
            <a:r>
              <a:rPr lang="en-US" sz="2000" dirty="0"/>
              <a:t>Systems Thinking</a:t>
            </a:r>
            <a:endParaRPr lang="en-GB" sz="2000" dirty="0"/>
          </a:p>
          <a:p>
            <a:pPr marL="285750" indent="-285750">
              <a:buFont typeface="Wingdings" panose="05000000000000000000" pitchFamily="2" charset="2"/>
              <a:buChar char="ü"/>
            </a:pPr>
            <a:r>
              <a:rPr lang="en-US" sz="2000" dirty="0"/>
              <a:t>Project and Programme Management</a:t>
            </a:r>
          </a:p>
          <a:p>
            <a:pPr marL="285750" indent="-285750">
              <a:buFont typeface="Wingdings" panose="05000000000000000000" pitchFamily="2" charset="2"/>
              <a:buChar char="ü"/>
            </a:pPr>
            <a:r>
              <a:rPr lang="en-US" sz="2000" dirty="0"/>
              <a:t>Statistical Process Control (SPC)</a:t>
            </a:r>
          </a:p>
          <a:p>
            <a:pPr marL="285750" indent="-285750">
              <a:buFont typeface="Wingdings" panose="05000000000000000000" pitchFamily="2" charset="2"/>
              <a:buChar char="ü"/>
            </a:pPr>
            <a:r>
              <a:rPr lang="en-US" sz="2000" dirty="0"/>
              <a:t>Plan Do Study Act (PDSA) Cycles</a:t>
            </a:r>
          </a:p>
          <a:p>
            <a:pPr marL="285750" indent="-285750">
              <a:buFont typeface="Wingdings" panose="05000000000000000000" pitchFamily="2" charset="2"/>
              <a:buChar char="ü"/>
            </a:pPr>
            <a:r>
              <a:rPr lang="en-US" sz="2000" dirty="0"/>
              <a:t>Roster Reviews</a:t>
            </a:r>
          </a:p>
          <a:p>
            <a:pPr marL="285750" indent="-285750">
              <a:buFont typeface="Wingdings" panose="05000000000000000000" pitchFamily="2" charset="2"/>
              <a:buChar char="ü"/>
            </a:pPr>
            <a:r>
              <a:rPr lang="en-US" sz="2000" dirty="0"/>
              <a:t>Leadership and management development</a:t>
            </a:r>
          </a:p>
          <a:p>
            <a:pPr marL="285750" indent="-285750">
              <a:buFont typeface="Wingdings" panose="05000000000000000000" pitchFamily="2" charset="2"/>
              <a:buChar char="ü"/>
            </a:pPr>
            <a:endParaRPr lang="en-GB" dirty="0"/>
          </a:p>
        </p:txBody>
      </p:sp>
    </p:spTree>
    <p:extLst>
      <p:ext uri="{BB962C8B-B14F-4D97-AF65-F5344CB8AC3E}">
        <p14:creationId xmlns:p14="http://schemas.microsoft.com/office/powerpoint/2010/main" val="1144430569"/>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14" name="Rectangle 13"/>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p:cNvSpPr/>
          <p:nvPr/>
        </p:nvSpPr>
        <p:spPr>
          <a:xfrm>
            <a:off x="0" y="6195527"/>
            <a:ext cx="12192000" cy="102636"/>
          </a:xfrm>
          <a:prstGeom prst="rect">
            <a:avLst/>
          </a:prstGeom>
          <a:solidFill>
            <a:srgbClr val="A2DA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8" name="TextBox 17">
            <a:extLst>
              <a:ext uri="{FF2B5EF4-FFF2-40B4-BE49-F238E27FC236}">
                <a16:creationId xmlns="" xmlns:a16="http://schemas.microsoft.com/office/drawing/2014/main"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2" name="Picture 11">
            <a:hlinkClick r:id="rId5"/>
            <a:extLst>
              <a:ext uri="{FF2B5EF4-FFF2-40B4-BE49-F238E27FC236}">
                <a16:creationId xmlns="" xmlns:a16="http://schemas.microsoft.com/office/drawing/2014/main" id="{9F4E6EA8-FE61-4C31-B92D-D0B67B13874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3" name="Picture 12">
            <a:hlinkClick r:id="rId7"/>
            <a:extLst>
              <a:ext uri="{FF2B5EF4-FFF2-40B4-BE49-F238E27FC236}">
                <a16:creationId xmlns="" xmlns:a16="http://schemas.microsoft.com/office/drawing/2014/main" id="{8B00DA9A-76A5-4B84-BB25-5D0C4EB3F9A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9" name="Picture 18">
            <a:hlinkClick r:id="rId9"/>
            <a:extLst>
              <a:ext uri="{FF2B5EF4-FFF2-40B4-BE49-F238E27FC236}">
                <a16:creationId xmlns="" xmlns:a16="http://schemas.microsoft.com/office/drawing/2014/main" id="{FE06037E-7EC3-4FD2-BD0E-408689441007}"/>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2" name="TextBox 1"/>
          <p:cNvSpPr txBox="1"/>
          <p:nvPr/>
        </p:nvSpPr>
        <p:spPr>
          <a:xfrm>
            <a:off x="1499887" y="512281"/>
            <a:ext cx="9192226" cy="584775"/>
          </a:xfrm>
          <a:prstGeom prst="rect">
            <a:avLst/>
          </a:prstGeom>
          <a:noFill/>
        </p:spPr>
        <p:txBody>
          <a:bodyPr wrap="square" rtlCol="0">
            <a:spAutoFit/>
          </a:bodyPr>
          <a:lstStyle/>
          <a:p>
            <a:r>
              <a:rPr lang="en-GB" sz="3200" b="1" dirty="0" smtClean="0"/>
              <a:t>Looking to the Future: Systems Thinking</a:t>
            </a:r>
            <a:endParaRPr lang="en-GB" sz="3200" b="1" dirty="0"/>
          </a:p>
        </p:txBody>
      </p:sp>
      <p:pic>
        <p:nvPicPr>
          <p:cNvPr id="10" name="Picture 9"/>
          <p:cNvPicPr>
            <a:picLocks noChangeAspect="1"/>
          </p:cNvPicPr>
          <p:nvPr/>
        </p:nvPicPr>
        <p:blipFill>
          <a:blip r:embed="rId11"/>
          <a:stretch>
            <a:fillRect/>
          </a:stretch>
        </p:blipFill>
        <p:spPr>
          <a:xfrm>
            <a:off x="1556039" y="1554815"/>
            <a:ext cx="9541433" cy="4490086"/>
          </a:xfrm>
          <a:prstGeom prst="rect">
            <a:avLst/>
          </a:prstGeom>
        </p:spPr>
      </p:pic>
    </p:spTree>
    <p:extLst>
      <p:ext uri="{BB962C8B-B14F-4D97-AF65-F5344CB8AC3E}">
        <p14:creationId xmlns:p14="http://schemas.microsoft.com/office/powerpoint/2010/main" val="419814951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14" name="Rectangle 13"/>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p:cNvSpPr/>
          <p:nvPr/>
        </p:nvSpPr>
        <p:spPr>
          <a:xfrm>
            <a:off x="0" y="6195527"/>
            <a:ext cx="12192000" cy="102636"/>
          </a:xfrm>
          <a:prstGeom prst="rect">
            <a:avLst/>
          </a:prstGeom>
          <a:solidFill>
            <a:srgbClr val="A2DA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8" name="TextBox 17">
            <a:extLst>
              <a:ext uri="{FF2B5EF4-FFF2-40B4-BE49-F238E27FC236}">
                <a16:creationId xmlns="" xmlns:a16="http://schemas.microsoft.com/office/drawing/2014/main"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2" name="Picture 11">
            <a:hlinkClick r:id="rId5"/>
            <a:extLst>
              <a:ext uri="{FF2B5EF4-FFF2-40B4-BE49-F238E27FC236}">
                <a16:creationId xmlns="" xmlns:a16="http://schemas.microsoft.com/office/drawing/2014/main" id="{9F4E6EA8-FE61-4C31-B92D-D0B67B13874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3" name="Picture 12">
            <a:hlinkClick r:id="rId7"/>
            <a:extLst>
              <a:ext uri="{FF2B5EF4-FFF2-40B4-BE49-F238E27FC236}">
                <a16:creationId xmlns="" xmlns:a16="http://schemas.microsoft.com/office/drawing/2014/main" id="{8B00DA9A-76A5-4B84-BB25-5D0C4EB3F9A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9" name="Picture 18">
            <a:hlinkClick r:id="rId9"/>
            <a:extLst>
              <a:ext uri="{FF2B5EF4-FFF2-40B4-BE49-F238E27FC236}">
                <a16:creationId xmlns="" xmlns:a16="http://schemas.microsoft.com/office/drawing/2014/main" id="{FE06037E-7EC3-4FD2-BD0E-408689441007}"/>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2" name="TextBox 1"/>
          <p:cNvSpPr txBox="1"/>
          <p:nvPr/>
        </p:nvSpPr>
        <p:spPr>
          <a:xfrm>
            <a:off x="1499887" y="512281"/>
            <a:ext cx="9192226" cy="584775"/>
          </a:xfrm>
          <a:prstGeom prst="rect">
            <a:avLst/>
          </a:prstGeom>
          <a:noFill/>
        </p:spPr>
        <p:txBody>
          <a:bodyPr wrap="square" rtlCol="0">
            <a:spAutoFit/>
          </a:bodyPr>
          <a:lstStyle/>
          <a:p>
            <a:r>
              <a:rPr lang="en-GB" sz="3200" b="1" dirty="0"/>
              <a:t>Looking to the Future: Systems Thinking</a:t>
            </a:r>
          </a:p>
        </p:txBody>
      </p:sp>
      <p:sp>
        <p:nvSpPr>
          <p:cNvPr id="4" name="TextBox 3"/>
          <p:cNvSpPr txBox="1"/>
          <p:nvPr/>
        </p:nvSpPr>
        <p:spPr>
          <a:xfrm>
            <a:off x="1556040" y="2093449"/>
            <a:ext cx="8766406" cy="3416320"/>
          </a:xfrm>
          <a:prstGeom prst="rect">
            <a:avLst/>
          </a:prstGeom>
          <a:noFill/>
        </p:spPr>
        <p:txBody>
          <a:bodyPr wrap="square" rtlCol="0">
            <a:spAutoFit/>
          </a:bodyPr>
          <a:lstStyle/>
          <a:p>
            <a:pPr algn="ctr"/>
            <a:r>
              <a:rPr lang="en-GB" sz="4800" dirty="0" smtClean="0"/>
              <a:t>A system: an inter-connected set of processes that delivers an outcome.</a:t>
            </a:r>
          </a:p>
          <a:p>
            <a:pPr algn="ctr"/>
            <a:endParaRPr lang="en-GB" sz="4800" dirty="0"/>
          </a:p>
          <a:p>
            <a:pPr algn="ctr"/>
            <a:r>
              <a:rPr lang="en-GB" sz="2400" dirty="0" smtClean="0"/>
              <a:t>(all work, users and patients flow through systems and processes)</a:t>
            </a:r>
            <a:endParaRPr lang="en-GB" sz="2400" dirty="0"/>
          </a:p>
        </p:txBody>
      </p:sp>
    </p:spTree>
    <p:extLst>
      <p:ext uri="{BB962C8B-B14F-4D97-AF65-F5344CB8AC3E}">
        <p14:creationId xmlns:p14="http://schemas.microsoft.com/office/powerpoint/2010/main" val="106492826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14" name="Rectangle 13"/>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p:cNvSpPr/>
          <p:nvPr/>
        </p:nvSpPr>
        <p:spPr>
          <a:xfrm>
            <a:off x="0" y="6195527"/>
            <a:ext cx="12192000" cy="102636"/>
          </a:xfrm>
          <a:prstGeom prst="rect">
            <a:avLst/>
          </a:prstGeom>
          <a:solidFill>
            <a:srgbClr val="A2DA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8" name="TextBox 17">
            <a:extLst>
              <a:ext uri="{FF2B5EF4-FFF2-40B4-BE49-F238E27FC236}">
                <a16:creationId xmlns="" xmlns:a16="http://schemas.microsoft.com/office/drawing/2014/main"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2" name="Picture 11">
            <a:hlinkClick r:id="rId5"/>
            <a:extLst>
              <a:ext uri="{FF2B5EF4-FFF2-40B4-BE49-F238E27FC236}">
                <a16:creationId xmlns="" xmlns:a16="http://schemas.microsoft.com/office/drawing/2014/main" id="{9F4E6EA8-FE61-4C31-B92D-D0B67B13874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3" name="Picture 12">
            <a:hlinkClick r:id="rId7"/>
            <a:extLst>
              <a:ext uri="{FF2B5EF4-FFF2-40B4-BE49-F238E27FC236}">
                <a16:creationId xmlns="" xmlns:a16="http://schemas.microsoft.com/office/drawing/2014/main" id="{8B00DA9A-76A5-4B84-BB25-5D0C4EB3F9A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9" name="Picture 18">
            <a:hlinkClick r:id="rId9"/>
            <a:extLst>
              <a:ext uri="{FF2B5EF4-FFF2-40B4-BE49-F238E27FC236}">
                <a16:creationId xmlns="" xmlns:a16="http://schemas.microsoft.com/office/drawing/2014/main" id="{FE06037E-7EC3-4FD2-BD0E-408689441007}"/>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2" name="TextBox 1"/>
          <p:cNvSpPr txBox="1"/>
          <p:nvPr/>
        </p:nvSpPr>
        <p:spPr>
          <a:xfrm>
            <a:off x="1499887" y="512281"/>
            <a:ext cx="9192226" cy="584775"/>
          </a:xfrm>
          <a:prstGeom prst="rect">
            <a:avLst/>
          </a:prstGeom>
          <a:noFill/>
        </p:spPr>
        <p:txBody>
          <a:bodyPr wrap="square" rtlCol="0">
            <a:spAutoFit/>
          </a:bodyPr>
          <a:lstStyle/>
          <a:p>
            <a:r>
              <a:rPr lang="en-GB" sz="3200" b="1" dirty="0"/>
              <a:t>Looking to the Future: Systems Thinking</a:t>
            </a:r>
          </a:p>
        </p:txBody>
      </p:sp>
      <p:pic>
        <p:nvPicPr>
          <p:cNvPr id="5" name="Picture 4"/>
          <p:cNvPicPr>
            <a:picLocks noChangeAspect="1"/>
          </p:cNvPicPr>
          <p:nvPr/>
        </p:nvPicPr>
        <p:blipFill>
          <a:blip r:embed="rId11"/>
          <a:stretch>
            <a:fillRect/>
          </a:stretch>
        </p:blipFill>
        <p:spPr>
          <a:xfrm>
            <a:off x="99425" y="1773465"/>
            <a:ext cx="2642005" cy="1981504"/>
          </a:xfrm>
          <a:prstGeom prst="rect">
            <a:avLst/>
          </a:prstGeom>
        </p:spPr>
      </p:pic>
      <p:pic>
        <p:nvPicPr>
          <p:cNvPr id="7" name="Picture 6"/>
          <p:cNvPicPr>
            <a:picLocks noChangeAspect="1"/>
          </p:cNvPicPr>
          <p:nvPr/>
        </p:nvPicPr>
        <p:blipFill>
          <a:blip r:embed="rId12"/>
          <a:stretch>
            <a:fillRect/>
          </a:stretch>
        </p:blipFill>
        <p:spPr>
          <a:xfrm>
            <a:off x="3226897" y="1773465"/>
            <a:ext cx="2672029" cy="1981504"/>
          </a:xfrm>
          <a:prstGeom prst="rect">
            <a:avLst/>
          </a:prstGeom>
        </p:spPr>
      </p:pic>
      <p:pic>
        <p:nvPicPr>
          <p:cNvPr id="8" name="Picture 7"/>
          <p:cNvPicPr>
            <a:picLocks noChangeAspect="1"/>
          </p:cNvPicPr>
          <p:nvPr/>
        </p:nvPicPr>
        <p:blipFill>
          <a:blip r:embed="rId13"/>
          <a:stretch>
            <a:fillRect/>
          </a:stretch>
        </p:blipFill>
        <p:spPr>
          <a:xfrm>
            <a:off x="6357779" y="1773465"/>
            <a:ext cx="2778481" cy="1981504"/>
          </a:xfrm>
          <a:prstGeom prst="rect">
            <a:avLst/>
          </a:prstGeom>
        </p:spPr>
      </p:pic>
      <p:pic>
        <p:nvPicPr>
          <p:cNvPr id="9" name="Picture 8"/>
          <p:cNvPicPr>
            <a:picLocks noChangeAspect="1"/>
          </p:cNvPicPr>
          <p:nvPr/>
        </p:nvPicPr>
        <p:blipFill>
          <a:blip r:embed="rId14"/>
          <a:stretch>
            <a:fillRect/>
          </a:stretch>
        </p:blipFill>
        <p:spPr>
          <a:xfrm>
            <a:off x="9523496" y="1773465"/>
            <a:ext cx="2626622" cy="1981504"/>
          </a:xfrm>
          <a:prstGeom prst="rect">
            <a:avLst/>
          </a:prstGeom>
        </p:spPr>
      </p:pic>
      <p:cxnSp>
        <p:nvCxnSpPr>
          <p:cNvPr id="11" name="Straight Arrow Connector 10"/>
          <p:cNvCxnSpPr/>
          <p:nvPr/>
        </p:nvCxnSpPr>
        <p:spPr>
          <a:xfrm>
            <a:off x="2643456" y="2764217"/>
            <a:ext cx="744637" cy="0"/>
          </a:xfrm>
          <a:prstGeom prst="straightConnector1">
            <a:avLst/>
          </a:prstGeom>
          <a:ln w="7620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2" name="Straight Arrow Connector 21"/>
          <p:cNvCxnSpPr/>
          <p:nvPr/>
        </p:nvCxnSpPr>
        <p:spPr>
          <a:xfrm>
            <a:off x="5763645" y="2764217"/>
            <a:ext cx="744637" cy="0"/>
          </a:xfrm>
          <a:prstGeom prst="straightConnector1">
            <a:avLst/>
          </a:prstGeom>
          <a:ln w="76200">
            <a:solidFill>
              <a:srgbClr val="00B050"/>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p:cNvCxnSpPr/>
          <p:nvPr/>
        </p:nvCxnSpPr>
        <p:spPr>
          <a:xfrm>
            <a:off x="8932863" y="2764217"/>
            <a:ext cx="744637" cy="0"/>
          </a:xfrm>
          <a:prstGeom prst="straightConnector1">
            <a:avLst/>
          </a:prstGeom>
          <a:ln w="76200">
            <a:solidFill>
              <a:srgbClr val="00B050"/>
            </a:solidFill>
            <a:tailEnd type="triangle"/>
          </a:ln>
        </p:spPr>
        <p:style>
          <a:lnRef idx="1">
            <a:schemeClr val="accent1"/>
          </a:lnRef>
          <a:fillRef idx="0">
            <a:schemeClr val="accent1"/>
          </a:fillRef>
          <a:effectRef idx="0">
            <a:schemeClr val="accent1"/>
          </a:effectRef>
          <a:fontRef idx="minor">
            <a:schemeClr val="tx1"/>
          </a:fontRef>
        </p:style>
      </p:cxnSp>
      <p:pic>
        <p:nvPicPr>
          <p:cNvPr id="21" name="Picture 20"/>
          <p:cNvPicPr>
            <a:picLocks noChangeAspect="1"/>
          </p:cNvPicPr>
          <p:nvPr/>
        </p:nvPicPr>
        <p:blipFill>
          <a:blip r:embed="rId15"/>
          <a:stretch>
            <a:fillRect/>
          </a:stretch>
        </p:blipFill>
        <p:spPr>
          <a:xfrm>
            <a:off x="132116" y="4314776"/>
            <a:ext cx="5218628" cy="1597290"/>
          </a:xfrm>
          <a:prstGeom prst="rect">
            <a:avLst/>
          </a:prstGeom>
        </p:spPr>
      </p:pic>
      <p:cxnSp>
        <p:nvCxnSpPr>
          <p:cNvPr id="25" name="Straight Arrow Connector 24"/>
          <p:cNvCxnSpPr/>
          <p:nvPr/>
        </p:nvCxnSpPr>
        <p:spPr>
          <a:xfrm flipV="1">
            <a:off x="1438023" y="3854668"/>
            <a:ext cx="0" cy="527486"/>
          </a:xfrm>
          <a:prstGeom prst="straightConnector1">
            <a:avLst/>
          </a:prstGeom>
          <a:ln w="76200">
            <a:solidFill>
              <a:srgbClr val="00B05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426314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14" name="Rectangle 13"/>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p:cNvSpPr/>
          <p:nvPr/>
        </p:nvSpPr>
        <p:spPr>
          <a:xfrm>
            <a:off x="0" y="6195527"/>
            <a:ext cx="12192000" cy="102636"/>
          </a:xfrm>
          <a:prstGeom prst="rect">
            <a:avLst/>
          </a:prstGeom>
          <a:solidFill>
            <a:srgbClr val="A2DA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8" name="TextBox 17">
            <a:extLst>
              <a:ext uri="{FF2B5EF4-FFF2-40B4-BE49-F238E27FC236}">
                <a16:creationId xmlns="" xmlns:a16="http://schemas.microsoft.com/office/drawing/2014/main"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2" name="Picture 11">
            <a:hlinkClick r:id="rId5"/>
            <a:extLst>
              <a:ext uri="{FF2B5EF4-FFF2-40B4-BE49-F238E27FC236}">
                <a16:creationId xmlns="" xmlns:a16="http://schemas.microsoft.com/office/drawing/2014/main" id="{9F4E6EA8-FE61-4C31-B92D-D0B67B13874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3" name="Picture 12">
            <a:hlinkClick r:id="rId7"/>
            <a:extLst>
              <a:ext uri="{FF2B5EF4-FFF2-40B4-BE49-F238E27FC236}">
                <a16:creationId xmlns="" xmlns:a16="http://schemas.microsoft.com/office/drawing/2014/main" id="{8B00DA9A-76A5-4B84-BB25-5D0C4EB3F9A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9" name="Picture 18">
            <a:hlinkClick r:id="rId9"/>
            <a:extLst>
              <a:ext uri="{FF2B5EF4-FFF2-40B4-BE49-F238E27FC236}">
                <a16:creationId xmlns="" xmlns:a16="http://schemas.microsoft.com/office/drawing/2014/main" id="{FE06037E-7EC3-4FD2-BD0E-408689441007}"/>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2" name="TextBox 1"/>
          <p:cNvSpPr txBox="1"/>
          <p:nvPr/>
        </p:nvSpPr>
        <p:spPr>
          <a:xfrm>
            <a:off x="1499887" y="512281"/>
            <a:ext cx="9192226" cy="584775"/>
          </a:xfrm>
          <a:prstGeom prst="rect">
            <a:avLst/>
          </a:prstGeom>
          <a:noFill/>
        </p:spPr>
        <p:txBody>
          <a:bodyPr wrap="square" rtlCol="0">
            <a:spAutoFit/>
          </a:bodyPr>
          <a:lstStyle/>
          <a:p>
            <a:r>
              <a:rPr lang="en-GB" sz="3200" b="1" dirty="0"/>
              <a:t>Looking to the Future: Systems Thinking</a:t>
            </a:r>
          </a:p>
        </p:txBody>
      </p:sp>
      <p:pic>
        <p:nvPicPr>
          <p:cNvPr id="5" name="Picture 4"/>
          <p:cNvPicPr>
            <a:picLocks noChangeAspect="1"/>
          </p:cNvPicPr>
          <p:nvPr/>
        </p:nvPicPr>
        <p:blipFill>
          <a:blip r:embed="rId11"/>
          <a:stretch>
            <a:fillRect/>
          </a:stretch>
        </p:blipFill>
        <p:spPr>
          <a:xfrm>
            <a:off x="1543899" y="2951048"/>
            <a:ext cx="9882830" cy="900435"/>
          </a:xfrm>
          <a:prstGeom prst="rect">
            <a:avLst/>
          </a:prstGeom>
        </p:spPr>
      </p:pic>
      <p:sp>
        <p:nvSpPr>
          <p:cNvPr id="7" name="TextBox 6"/>
          <p:cNvSpPr txBox="1"/>
          <p:nvPr/>
        </p:nvSpPr>
        <p:spPr>
          <a:xfrm>
            <a:off x="1556040" y="1439251"/>
            <a:ext cx="7657628" cy="707886"/>
          </a:xfrm>
          <a:prstGeom prst="rect">
            <a:avLst/>
          </a:prstGeom>
          <a:noFill/>
        </p:spPr>
        <p:txBody>
          <a:bodyPr wrap="square" rtlCol="0">
            <a:spAutoFit/>
          </a:bodyPr>
          <a:lstStyle/>
          <a:p>
            <a:r>
              <a:rPr lang="en-GB" sz="2000" dirty="0" smtClean="0"/>
              <a:t>“Rosters are the single biggest determinant of patient safety on any given day” </a:t>
            </a:r>
            <a:r>
              <a:rPr lang="en-GB" sz="2000" i="1" dirty="0" smtClean="0"/>
              <a:t>Baron Carter of Coles</a:t>
            </a:r>
            <a:endParaRPr lang="en-GB" sz="2000" i="1" dirty="0"/>
          </a:p>
        </p:txBody>
      </p:sp>
      <p:sp>
        <p:nvSpPr>
          <p:cNvPr id="8" name="Oval 7"/>
          <p:cNvSpPr/>
          <p:nvPr/>
        </p:nvSpPr>
        <p:spPr>
          <a:xfrm>
            <a:off x="3840480" y="4562375"/>
            <a:ext cx="4129238" cy="1309036"/>
          </a:xfrm>
          <a:prstGeom prst="ellipse">
            <a:avLst/>
          </a:prstGeom>
          <a:solidFill>
            <a:srgbClr val="99FF99"/>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smtClean="0">
                <a:solidFill>
                  <a:schemeClr val="tx1"/>
                </a:solidFill>
              </a:rPr>
              <a:t>To achieve the right roster you need a five step process</a:t>
            </a:r>
            <a:endParaRPr lang="en-GB" dirty="0">
              <a:solidFill>
                <a:schemeClr val="tx1"/>
              </a:solidFill>
            </a:endParaRPr>
          </a:p>
        </p:txBody>
      </p:sp>
      <p:cxnSp>
        <p:nvCxnSpPr>
          <p:cNvPr id="10" name="Straight Arrow Connector 9"/>
          <p:cNvCxnSpPr>
            <a:stCxn id="8" idx="6"/>
          </p:cNvCxnSpPr>
          <p:nvPr/>
        </p:nvCxnSpPr>
        <p:spPr>
          <a:xfrm flipV="1">
            <a:off x="7969718" y="3954120"/>
            <a:ext cx="1896177" cy="1262773"/>
          </a:xfrm>
          <a:prstGeom prst="straightConnector1">
            <a:avLst/>
          </a:prstGeom>
          <a:ln w="57150">
            <a:solidFill>
              <a:srgbClr val="BEE395"/>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58582846"/>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14" name="Rectangle 13"/>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p:cNvSpPr/>
          <p:nvPr/>
        </p:nvSpPr>
        <p:spPr>
          <a:xfrm>
            <a:off x="0" y="6195527"/>
            <a:ext cx="12192000" cy="102636"/>
          </a:xfrm>
          <a:prstGeom prst="rect">
            <a:avLst/>
          </a:prstGeom>
          <a:solidFill>
            <a:srgbClr val="A2DA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8" name="TextBox 17">
            <a:extLst>
              <a:ext uri="{FF2B5EF4-FFF2-40B4-BE49-F238E27FC236}">
                <a16:creationId xmlns="" xmlns:a16="http://schemas.microsoft.com/office/drawing/2014/main"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2" name="Picture 11">
            <a:hlinkClick r:id="rId5"/>
            <a:extLst>
              <a:ext uri="{FF2B5EF4-FFF2-40B4-BE49-F238E27FC236}">
                <a16:creationId xmlns="" xmlns:a16="http://schemas.microsoft.com/office/drawing/2014/main" id="{9F4E6EA8-FE61-4C31-B92D-D0B67B13874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3" name="Picture 12">
            <a:hlinkClick r:id="rId7"/>
            <a:extLst>
              <a:ext uri="{FF2B5EF4-FFF2-40B4-BE49-F238E27FC236}">
                <a16:creationId xmlns="" xmlns:a16="http://schemas.microsoft.com/office/drawing/2014/main" id="{8B00DA9A-76A5-4B84-BB25-5D0C4EB3F9A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9" name="Picture 18">
            <a:hlinkClick r:id="rId9"/>
            <a:extLst>
              <a:ext uri="{FF2B5EF4-FFF2-40B4-BE49-F238E27FC236}">
                <a16:creationId xmlns="" xmlns:a16="http://schemas.microsoft.com/office/drawing/2014/main" id="{FE06037E-7EC3-4FD2-BD0E-408689441007}"/>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2" name="TextBox 1"/>
          <p:cNvSpPr txBox="1"/>
          <p:nvPr/>
        </p:nvSpPr>
        <p:spPr>
          <a:xfrm>
            <a:off x="1499887" y="512281"/>
            <a:ext cx="9192226" cy="584775"/>
          </a:xfrm>
          <a:prstGeom prst="rect">
            <a:avLst/>
          </a:prstGeom>
          <a:noFill/>
        </p:spPr>
        <p:txBody>
          <a:bodyPr wrap="square" rtlCol="0">
            <a:spAutoFit/>
          </a:bodyPr>
          <a:lstStyle/>
          <a:p>
            <a:r>
              <a:rPr lang="en-GB" sz="3200" b="1" dirty="0"/>
              <a:t>Looking to the Future: Systems Thinking</a:t>
            </a:r>
          </a:p>
        </p:txBody>
      </p:sp>
      <p:pic>
        <p:nvPicPr>
          <p:cNvPr id="7" name="Picture 6"/>
          <p:cNvPicPr>
            <a:picLocks noChangeAspect="1"/>
          </p:cNvPicPr>
          <p:nvPr/>
        </p:nvPicPr>
        <p:blipFill>
          <a:blip r:embed="rId11"/>
          <a:stretch>
            <a:fillRect/>
          </a:stretch>
        </p:blipFill>
        <p:spPr>
          <a:xfrm>
            <a:off x="1664284" y="1207193"/>
            <a:ext cx="8776918" cy="4937016"/>
          </a:xfrm>
          <a:prstGeom prst="rect">
            <a:avLst/>
          </a:prstGeom>
        </p:spPr>
      </p:pic>
    </p:spTree>
    <p:extLst>
      <p:ext uri="{BB962C8B-B14F-4D97-AF65-F5344CB8AC3E}">
        <p14:creationId xmlns:p14="http://schemas.microsoft.com/office/powerpoint/2010/main" val="2524942265"/>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14" name="Rectangle 13"/>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p:cNvSpPr/>
          <p:nvPr/>
        </p:nvSpPr>
        <p:spPr>
          <a:xfrm>
            <a:off x="0" y="6195527"/>
            <a:ext cx="12192000" cy="102636"/>
          </a:xfrm>
          <a:prstGeom prst="rect">
            <a:avLst/>
          </a:prstGeom>
          <a:solidFill>
            <a:srgbClr val="A2DA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8" name="TextBox 17">
            <a:extLst>
              <a:ext uri="{FF2B5EF4-FFF2-40B4-BE49-F238E27FC236}">
                <a16:creationId xmlns="" xmlns:a16="http://schemas.microsoft.com/office/drawing/2014/main"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2" name="Picture 11">
            <a:hlinkClick r:id="rId5"/>
            <a:extLst>
              <a:ext uri="{FF2B5EF4-FFF2-40B4-BE49-F238E27FC236}">
                <a16:creationId xmlns="" xmlns:a16="http://schemas.microsoft.com/office/drawing/2014/main" id="{9F4E6EA8-FE61-4C31-B92D-D0B67B13874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3" name="Picture 12">
            <a:hlinkClick r:id="rId7"/>
            <a:extLst>
              <a:ext uri="{FF2B5EF4-FFF2-40B4-BE49-F238E27FC236}">
                <a16:creationId xmlns="" xmlns:a16="http://schemas.microsoft.com/office/drawing/2014/main" id="{8B00DA9A-76A5-4B84-BB25-5D0C4EB3F9A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9" name="Picture 18">
            <a:hlinkClick r:id="rId9"/>
            <a:extLst>
              <a:ext uri="{FF2B5EF4-FFF2-40B4-BE49-F238E27FC236}">
                <a16:creationId xmlns="" xmlns:a16="http://schemas.microsoft.com/office/drawing/2014/main" id="{FE06037E-7EC3-4FD2-BD0E-408689441007}"/>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2" name="TextBox 1"/>
          <p:cNvSpPr txBox="1"/>
          <p:nvPr/>
        </p:nvSpPr>
        <p:spPr>
          <a:xfrm>
            <a:off x="1499887" y="512281"/>
            <a:ext cx="9192226" cy="584775"/>
          </a:xfrm>
          <a:prstGeom prst="rect">
            <a:avLst/>
          </a:prstGeom>
          <a:noFill/>
        </p:spPr>
        <p:txBody>
          <a:bodyPr wrap="square" rtlCol="0">
            <a:spAutoFit/>
          </a:bodyPr>
          <a:lstStyle/>
          <a:p>
            <a:r>
              <a:rPr lang="en-GB" sz="3200" b="1" dirty="0"/>
              <a:t>Looking to the Future: Systems Thinking</a:t>
            </a:r>
          </a:p>
        </p:txBody>
      </p:sp>
      <p:pic>
        <p:nvPicPr>
          <p:cNvPr id="4" name="Picture 3"/>
          <p:cNvPicPr>
            <a:picLocks noChangeAspect="1"/>
          </p:cNvPicPr>
          <p:nvPr/>
        </p:nvPicPr>
        <p:blipFill>
          <a:blip r:embed="rId11"/>
          <a:stretch>
            <a:fillRect/>
          </a:stretch>
        </p:blipFill>
        <p:spPr>
          <a:xfrm>
            <a:off x="1556040" y="1199692"/>
            <a:ext cx="8125276" cy="4809946"/>
          </a:xfrm>
          <a:prstGeom prst="rect">
            <a:avLst/>
          </a:prstGeom>
        </p:spPr>
      </p:pic>
    </p:spTree>
    <p:extLst>
      <p:ext uri="{BB962C8B-B14F-4D97-AF65-F5344CB8AC3E}">
        <p14:creationId xmlns:p14="http://schemas.microsoft.com/office/powerpoint/2010/main" val="3411378482"/>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14" name="Rectangle 13"/>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p:cNvSpPr/>
          <p:nvPr/>
        </p:nvSpPr>
        <p:spPr>
          <a:xfrm>
            <a:off x="0" y="6195527"/>
            <a:ext cx="12192000" cy="102636"/>
          </a:xfrm>
          <a:prstGeom prst="rect">
            <a:avLst/>
          </a:prstGeom>
          <a:solidFill>
            <a:srgbClr val="A2DA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8" name="TextBox 17">
            <a:extLst>
              <a:ext uri="{FF2B5EF4-FFF2-40B4-BE49-F238E27FC236}">
                <a16:creationId xmlns="" xmlns:a16="http://schemas.microsoft.com/office/drawing/2014/main"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2" name="Picture 11">
            <a:hlinkClick r:id="rId5"/>
            <a:extLst>
              <a:ext uri="{FF2B5EF4-FFF2-40B4-BE49-F238E27FC236}">
                <a16:creationId xmlns="" xmlns:a16="http://schemas.microsoft.com/office/drawing/2014/main" id="{9F4E6EA8-FE61-4C31-B92D-D0B67B13874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3" name="Picture 12">
            <a:hlinkClick r:id="rId7"/>
            <a:extLst>
              <a:ext uri="{FF2B5EF4-FFF2-40B4-BE49-F238E27FC236}">
                <a16:creationId xmlns="" xmlns:a16="http://schemas.microsoft.com/office/drawing/2014/main" id="{8B00DA9A-76A5-4B84-BB25-5D0C4EB3F9A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9" name="Picture 18">
            <a:hlinkClick r:id="rId9"/>
            <a:extLst>
              <a:ext uri="{FF2B5EF4-FFF2-40B4-BE49-F238E27FC236}">
                <a16:creationId xmlns="" xmlns:a16="http://schemas.microsoft.com/office/drawing/2014/main" id="{FE06037E-7EC3-4FD2-BD0E-408689441007}"/>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2" name="TextBox 1"/>
          <p:cNvSpPr txBox="1"/>
          <p:nvPr/>
        </p:nvSpPr>
        <p:spPr>
          <a:xfrm>
            <a:off x="1499887" y="512281"/>
            <a:ext cx="9192226" cy="584775"/>
          </a:xfrm>
          <a:prstGeom prst="rect">
            <a:avLst/>
          </a:prstGeom>
          <a:noFill/>
        </p:spPr>
        <p:txBody>
          <a:bodyPr wrap="square" rtlCol="0">
            <a:spAutoFit/>
          </a:bodyPr>
          <a:lstStyle/>
          <a:p>
            <a:r>
              <a:rPr lang="en-GB" sz="3200" b="1" dirty="0" smtClean="0"/>
              <a:t>Summary</a:t>
            </a:r>
            <a:endParaRPr lang="en-GB" sz="3200" b="1" dirty="0"/>
          </a:p>
        </p:txBody>
      </p:sp>
      <p:sp>
        <p:nvSpPr>
          <p:cNvPr id="16" name="TextBox 15">
            <a:extLst>
              <a:ext uri="{FF2B5EF4-FFF2-40B4-BE49-F238E27FC236}">
                <a16:creationId xmlns:a16="http://schemas.microsoft.com/office/drawing/2014/main" xmlns="" id="{BCFE4918-7AA3-4AC3-B941-0D4113DADB01}"/>
              </a:ext>
            </a:extLst>
          </p:cNvPr>
          <p:cNvSpPr txBox="1"/>
          <p:nvPr/>
        </p:nvSpPr>
        <p:spPr>
          <a:xfrm>
            <a:off x="1499887" y="1075063"/>
            <a:ext cx="9896425" cy="5632311"/>
          </a:xfrm>
          <a:prstGeom prst="rect">
            <a:avLst/>
          </a:prstGeom>
          <a:noFill/>
        </p:spPr>
        <p:txBody>
          <a:bodyPr wrap="square" rtlCol="0">
            <a:spAutoFit/>
          </a:bodyPr>
          <a:lstStyle/>
          <a:p>
            <a:pPr marL="457200" indent="-457200">
              <a:buFont typeface="Arial" panose="020B0604020202020204" pitchFamily="34" charset="0"/>
              <a:buChar char="•"/>
            </a:pPr>
            <a:r>
              <a:rPr lang="en-GB" sz="3000" dirty="0" smtClean="0"/>
              <a:t>Analyse, plan, act, track, review.</a:t>
            </a:r>
          </a:p>
          <a:p>
            <a:pPr marL="457200" indent="-457200">
              <a:buFont typeface="Arial" panose="020B0604020202020204" pitchFamily="34" charset="0"/>
              <a:buChar char="•"/>
            </a:pPr>
            <a:r>
              <a:rPr lang="en-GB" sz="3000" dirty="0" smtClean="0"/>
              <a:t>REPEAT (repetition is always key to improvement).</a:t>
            </a:r>
          </a:p>
          <a:p>
            <a:pPr marL="457200" indent="-457200">
              <a:buFont typeface="Arial" panose="020B0604020202020204" pitchFamily="34" charset="0"/>
              <a:buChar char="•"/>
            </a:pPr>
            <a:r>
              <a:rPr lang="en-GB" sz="3000" dirty="0" smtClean="0"/>
              <a:t>Go easy on fine words.</a:t>
            </a:r>
          </a:p>
          <a:p>
            <a:pPr marL="457200" indent="-457200">
              <a:buFont typeface="Arial" panose="020B0604020202020204" pitchFamily="34" charset="0"/>
              <a:buChar char="•"/>
            </a:pPr>
            <a:r>
              <a:rPr lang="en-GB" sz="3000" dirty="0" smtClean="0"/>
              <a:t>Go hard on clarifying ambition through balanced metrics and practical planning (key deliverables, balanced metrics, SMART).</a:t>
            </a:r>
          </a:p>
          <a:p>
            <a:pPr marL="457200" indent="-457200">
              <a:buFont typeface="Arial" panose="020B0604020202020204" pitchFamily="34" charset="0"/>
              <a:buChar char="•"/>
            </a:pPr>
            <a:r>
              <a:rPr lang="en-GB" sz="3000" dirty="0" smtClean="0"/>
              <a:t>Make sure technical planning disciplines are aligned, in particular, financial planning and workforce planning.</a:t>
            </a:r>
          </a:p>
          <a:p>
            <a:pPr marL="457200" indent="-457200">
              <a:buFont typeface="Arial" panose="020B0604020202020204" pitchFamily="34" charset="0"/>
              <a:buChar char="•"/>
            </a:pPr>
            <a:r>
              <a:rPr lang="en-GB" sz="3000" dirty="0" smtClean="0"/>
              <a:t>If you are not a natural analyst or a planner find someone that you can work with who is.</a:t>
            </a:r>
          </a:p>
          <a:p>
            <a:pPr marL="457200" indent="-457200">
              <a:buFont typeface="Arial" panose="020B0604020202020204" pitchFamily="34" charset="0"/>
              <a:buChar char="•"/>
            </a:pPr>
            <a:r>
              <a:rPr lang="en-GB" sz="3000" dirty="0" smtClean="0"/>
              <a:t>Systems thinking and process management are the future.</a:t>
            </a:r>
          </a:p>
          <a:p>
            <a:pPr marL="457200" indent="-457200">
              <a:buFont typeface="Arial" panose="020B0604020202020204" pitchFamily="34" charset="0"/>
              <a:buChar char="•"/>
            </a:pPr>
            <a:endParaRPr lang="en-GB" sz="3000" dirty="0"/>
          </a:p>
        </p:txBody>
      </p:sp>
    </p:spTree>
    <p:extLst>
      <p:ext uri="{BB962C8B-B14F-4D97-AF65-F5344CB8AC3E}">
        <p14:creationId xmlns:p14="http://schemas.microsoft.com/office/powerpoint/2010/main" val="2433239810"/>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270873" y="170087"/>
            <a:ext cx="932776" cy="1269164"/>
          </a:xfrm>
          <a:prstGeom prst="rect">
            <a:avLst/>
          </a:prstGeom>
        </p:spPr>
      </p:pic>
      <p:sp>
        <p:nvSpPr>
          <p:cNvPr id="14" name="Rectangle 13"/>
          <p:cNvSpPr/>
          <p:nvPr/>
        </p:nvSpPr>
        <p:spPr>
          <a:xfrm>
            <a:off x="0" y="6298163"/>
            <a:ext cx="12192000" cy="559837"/>
          </a:xfrm>
          <a:prstGeom prst="rect">
            <a:avLst/>
          </a:prstGeom>
          <a:solidFill>
            <a:srgbClr val="10A03D"/>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Rectangle 14"/>
          <p:cNvSpPr/>
          <p:nvPr/>
        </p:nvSpPr>
        <p:spPr>
          <a:xfrm>
            <a:off x="0" y="6195527"/>
            <a:ext cx="12192000" cy="102636"/>
          </a:xfrm>
          <a:prstGeom prst="rect">
            <a:avLst/>
          </a:prstGeom>
          <a:solidFill>
            <a:srgbClr val="A2DA46"/>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pic>
        <p:nvPicPr>
          <p:cNvPr id="3" name="Picture 2"/>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10441202" y="-108300"/>
            <a:ext cx="1853188" cy="2036068"/>
          </a:xfrm>
          <a:prstGeom prst="rect">
            <a:avLst/>
          </a:prstGeom>
        </p:spPr>
      </p:pic>
      <p:sp>
        <p:nvSpPr>
          <p:cNvPr id="18" name="TextBox 17">
            <a:extLst>
              <a:ext uri="{FF2B5EF4-FFF2-40B4-BE49-F238E27FC236}">
                <a16:creationId xmlns="" xmlns:a16="http://schemas.microsoft.com/office/drawing/2014/main" id="{58F17405-0CCD-427E-8DC1-67BB508A6295}"/>
              </a:ext>
            </a:extLst>
          </p:cNvPr>
          <p:cNvSpPr txBox="1"/>
          <p:nvPr/>
        </p:nvSpPr>
        <p:spPr>
          <a:xfrm>
            <a:off x="9213668" y="6445764"/>
            <a:ext cx="2569028" cy="261610"/>
          </a:xfrm>
          <a:prstGeom prst="rect">
            <a:avLst/>
          </a:prstGeom>
          <a:noFill/>
          <a:ln>
            <a:noFill/>
          </a:ln>
        </p:spPr>
        <p:txBody>
          <a:bodyPr wrap="square" rtlCol="0">
            <a:spAutoFit/>
          </a:bodyPr>
          <a:lstStyle/>
          <a:p>
            <a:r>
              <a:rPr lang="en-GB" sz="1100" dirty="0">
                <a:solidFill>
                  <a:schemeClr val="bg1"/>
                </a:solidFill>
                <a:latin typeface="Bahnschrift Light" panose="020B0502040204020203" pitchFamily="34" charset="0"/>
              </a:rPr>
              <a:t>Welsh Ambulance Services NHS Trust</a:t>
            </a:r>
          </a:p>
        </p:txBody>
      </p:sp>
      <p:pic>
        <p:nvPicPr>
          <p:cNvPr id="12" name="Picture 11">
            <a:hlinkClick r:id="rId5"/>
            <a:extLst>
              <a:ext uri="{FF2B5EF4-FFF2-40B4-BE49-F238E27FC236}">
                <a16:creationId xmlns="" xmlns:a16="http://schemas.microsoft.com/office/drawing/2014/main" id="{9F4E6EA8-FE61-4C31-B92D-D0B67B138749}"/>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275134" y="6440957"/>
            <a:ext cx="271224" cy="271224"/>
          </a:xfrm>
          <a:prstGeom prst="rect">
            <a:avLst/>
          </a:prstGeom>
        </p:spPr>
      </p:pic>
      <p:pic>
        <p:nvPicPr>
          <p:cNvPr id="13" name="Picture 12">
            <a:hlinkClick r:id="rId7"/>
            <a:extLst>
              <a:ext uri="{FF2B5EF4-FFF2-40B4-BE49-F238E27FC236}">
                <a16:creationId xmlns="" xmlns:a16="http://schemas.microsoft.com/office/drawing/2014/main" id="{8B00DA9A-76A5-4B84-BB25-5D0C4EB3F9AF}"/>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690680" y="6422354"/>
            <a:ext cx="444934" cy="311454"/>
          </a:xfrm>
          <a:prstGeom prst="rect">
            <a:avLst/>
          </a:prstGeom>
        </p:spPr>
      </p:pic>
      <p:pic>
        <p:nvPicPr>
          <p:cNvPr id="19" name="Picture 18">
            <a:hlinkClick r:id="rId9"/>
            <a:extLst>
              <a:ext uri="{FF2B5EF4-FFF2-40B4-BE49-F238E27FC236}">
                <a16:creationId xmlns="" xmlns:a16="http://schemas.microsoft.com/office/drawing/2014/main" id="{FE06037E-7EC3-4FD2-BD0E-408689441007}"/>
              </a:ext>
            </a:extLst>
          </p:cNvPr>
          <p:cNvPicPr>
            <a:picLocks noChangeAspect="1"/>
          </p:cNvPicPr>
          <p:nvPr/>
        </p:nvPicPr>
        <p:blipFill>
          <a:blip r:embed="rId10" cstate="print">
            <a:extLst>
              <a:ext uri="{28A0092B-C50C-407E-A947-70E740481C1C}">
                <a14:useLocalDpi xmlns:a14="http://schemas.microsoft.com/office/drawing/2010/main" val="0"/>
              </a:ext>
            </a:extLst>
          </a:blip>
          <a:stretch>
            <a:fillRect/>
          </a:stretch>
        </p:blipFill>
        <p:spPr>
          <a:xfrm>
            <a:off x="1284816" y="6440957"/>
            <a:ext cx="271224" cy="271224"/>
          </a:xfrm>
          <a:prstGeom prst="rect">
            <a:avLst/>
          </a:prstGeom>
        </p:spPr>
      </p:pic>
      <p:sp>
        <p:nvSpPr>
          <p:cNvPr id="16" name="TextBox 15">
            <a:extLst>
              <a:ext uri="{FF2B5EF4-FFF2-40B4-BE49-F238E27FC236}">
                <a16:creationId xmlns:a16="http://schemas.microsoft.com/office/drawing/2014/main" xmlns="" id="{BCFE4918-7AA3-4AC3-B941-0D4113DADB01}"/>
              </a:ext>
            </a:extLst>
          </p:cNvPr>
          <p:cNvSpPr txBox="1"/>
          <p:nvPr/>
        </p:nvSpPr>
        <p:spPr>
          <a:xfrm>
            <a:off x="1203649" y="2143467"/>
            <a:ext cx="9896425" cy="2400657"/>
          </a:xfrm>
          <a:prstGeom prst="rect">
            <a:avLst/>
          </a:prstGeom>
          <a:noFill/>
        </p:spPr>
        <p:txBody>
          <a:bodyPr wrap="square" rtlCol="0">
            <a:spAutoFit/>
          </a:bodyPr>
          <a:lstStyle/>
          <a:p>
            <a:endParaRPr lang="en-GB" sz="3000" dirty="0" smtClean="0"/>
          </a:p>
          <a:p>
            <a:pPr algn="ctr"/>
            <a:r>
              <a:rPr lang="en-GB" sz="3000" b="1" dirty="0" smtClean="0"/>
              <a:t>Thank you for listening</a:t>
            </a:r>
            <a:endParaRPr lang="en-GB" sz="3000" b="1" dirty="0"/>
          </a:p>
          <a:p>
            <a:endParaRPr lang="en-GB" sz="3000" dirty="0" smtClean="0"/>
          </a:p>
          <a:p>
            <a:pPr algn="ctr"/>
            <a:r>
              <a:rPr lang="en-GB" sz="3000" dirty="0" smtClean="0"/>
              <a:t>hugh.bennett2@wales.nhs.uk</a:t>
            </a:r>
          </a:p>
          <a:p>
            <a:pPr marL="457200" indent="-457200">
              <a:buFont typeface="Arial" panose="020B0604020202020204" pitchFamily="34" charset="0"/>
              <a:buChar char="•"/>
            </a:pPr>
            <a:endParaRPr lang="en-GB" sz="3000" dirty="0"/>
          </a:p>
        </p:txBody>
      </p:sp>
    </p:spTree>
    <p:extLst>
      <p:ext uri="{BB962C8B-B14F-4D97-AF65-F5344CB8AC3E}">
        <p14:creationId xmlns:p14="http://schemas.microsoft.com/office/powerpoint/2010/main" val="2274803716"/>
      </p:ext>
    </p:extLst>
  </p:cSld>
  <p:clrMapOvr>
    <a:masterClrMapping/>
  </p:clrMapOvr>
</p:sld>
</file>

<file path=ppt/theme/theme1.xml><?xml version="1.0" encoding="utf-8"?>
<a:theme xmlns:a="http://schemas.openxmlformats.org/drawingml/2006/main" name="Office Theme">
  <a:themeElements>
    <a:clrScheme name="Grayscale">
      <a:dk1>
        <a:sysClr val="windowText" lastClr="000000"/>
      </a:dk1>
      <a:lt1>
        <a:sysClr val="window" lastClr="FFFFFF"/>
      </a:lt1>
      <a:dk2>
        <a:srgbClr val="000000"/>
      </a:dk2>
      <a:lt2>
        <a:srgbClr val="F8F8F8"/>
      </a:lt2>
      <a:accent1>
        <a:srgbClr val="DDDDDD"/>
      </a:accent1>
      <a:accent2>
        <a:srgbClr val="B2B2B2"/>
      </a:accent2>
      <a:accent3>
        <a:srgbClr val="969696"/>
      </a:accent3>
      <a:accent4>
        <a:srgbClr val="808080"/>
      </a:accent4>
      <a:accent5>
        <a:srgbClr val="5F5F5F"/>
      </a:accent5>
      <a:accent6>
        <a:srgbClr val="4D4D4D"/>
      </a:accent6>
      <a:hlink>
        <a:srgbClr val="5F5F5F"/>
      </a:hlink>
      <a:folHlink>
        <a:srgbClr val="919191"/>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RH Palette Excel - 2">
      <a:dk1>
        <a:srgbClr val="1A1818"/>
      </a:dk1>
      <a:lt1>
        <a:srgbClr val="FFFFFF"/>
      </a:lt1>
      <a:dk2>
        <a:srgbClr val="5B3789"/>
      </a:dk2>
      <a:lt2>
        <a:srgbClr val="6D6C70"/>
      </a:lt2>
      <a:accent1>
        <a:srgbClr val="0067B1"/>
      </a:accent1>
      <a:accent2>
        <a:srgbClr val="E32726"/>
      </a:accent2>
      <a:accent3>
        <a:srgbClr val="50B848"/>
      </a:accent3>
      <a:accent4>
        <a:srgbClr val="FDB924"/>
      </a:accent4>
      <a:accent5>
        <a:srgbClr val="0F99D6"/>
      </a:accent5>
      <a:accent6>
        <a:srgbClr val="EC008C"/>
      </a:accent6>
      <a:hlink>
        <a:srgbClr val="F58220"/>
      </a:hlink>
      <a:folHlink>
        <a:srgbClr val="CEDE54"/>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532630C3FBE3BF469194CDEE917DED0D" ma:contentTypeVersion="4" ma:contentTypeDescription="Create a new document." ma:contentTypeScope="" ma:versionID="d895e9dbf8b87c51a5e9aad97224e203">
  <xsd:schema xmlns:xsd="http://www.w3.org/2001/XMLSchema" xmlns:xs="http://www.w3.org/2001/XMLSchema" xmlns:p="http://schemas.microsoft.com/office/2006/metadata/properties" xmlns:ns2="40674434-2b7d-4815-85df-bb244efe77b8" xmlns:ns3="e0a7a345-0a05-476e-a581-f12c48442faa" targetNamespace="http://schemas.microsoft.com/office/2006/metadata/properties" ma:root="true" ma:fieldsID="549693cf5bd8b8a5bb99466a7467b4ce" ns2:_="" ns3:_="">
    <xsd:import namespace="40674434-2b7d-4815-85df-bb244efe77b8"/>
    <xsd:import namespace="e0a7a345-0a05-476e-a581-f12c48442faa"/>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0674434-2b7d-4815-85df-bb244efe77b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e0a7a345-0a05-476e-a581-f12c48442faa"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92BF4BCD-9B6C-4D22-B8C0-4BDD4D7900E7}">
  <ds:schemaRefs>
    <ds:schemaRef ds:uri="http://schemas.microsoft.com/sharepoint/v3/contenttype/forms"/>
  </ds:schemaRefs>
</ds:datastoreItem>
</file>

<file path=customXml/itemProps2.xml><?xml version="1.0" encoding="utf-8"?>
<ds:datastoreItem xmlns:ds="http://schemas.openxmlformats.org/officeDocument/2006/customXml" ds:itemID="{E95C687F-F9C8-466D-B404-1656AB569E1E}">
  <ds:schemaRefs>
    <ds:schemaRef ds:uri="40674434-2b7d-4815-85df-bb244efe77b8"/>
    <ds:schemaRef ds:uri="e0a7a345-0a05-476e-a581-f12c48442faa"/>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43F86CDD-E613-4402-ACCB-0E6F7C4906D5}">
  <ds:schemaRefs>
    <ds:schemaRef ds:uri="http://purl.org/dc/elements/1.1/"/>
    <ds:schemaRef ds:uri="http://schemas.microsoft.com/office/2006/metadata/properties"/>
    <ds:schemaRef ds:uri="http://purl.org/dc/terms/"/>
    <ds:schemaRef ds:uri="http://schemas.microsoft.com/office/2006/documentManagement/types"/>
    <ds:schemaRef ds:uri="http://schemas.openxmlformats.org/package/2006/metadata/core-properties"/>
    <ds:schemaRef ds:uri="http://purl.org/dc/dcmitype/"/>
    <ds:schemaRef ds:uri="http://schemas.microsoft.com/office/infopath/2007/PartnerControls"/>
    <ds:schemaRef ds:uri="e0a7a345-0a05-476e-a581-f12c48442faa"/>
    <ds:schemaRef ds:uri="40674434-2b7d-4815-85df-bb244efe77b8"/>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
  <TotalTime>43246</TotalTime>
  <Words>2024</Words>
  <Application>Microsoft Office PowerPoint</Application>
  <PresentationFormat>Widescreen</PresentationFormat>
  <Paragraphs>507</Paragraphs>
  <Slides>46</Slides>
  <Notes>44</Notes>
  <HiddenSlides>0</HiddenSlides>
  <MMClips>0</MMClips>
  <ScaleCrop>false</ScaleCrop>
  <HeadingPairs>
    <vt:vector size="8" baseType="variant">
      <vt:variant>
        <vt:lpstr>Fonts Used</vt:lpstr>
      </vt:variant>
      <vt:variant>
        <vt:i4>7</vt:i4>
      </vt:variant>
      <vt:variant>
        <vt:lpstr>Theme</vt:lpstr>
      </vt:variant>
      <vt:variant>
        <vt:i4>2</vt:i4>
      </vt:variant>
      <vt:variant>
        <vt:lpstr>Slide Titles</vt:lpstr>
      </vt:variant>
      <vt:variant>
        <vt:i4>46</vt:i4>
      </vt:variant>
      <vt:variant>
        <vt:lpstr>Custom Shows</vt:lpstr>
      </vt:variant>
      <vt:variant>
        <vt:i4>11</vt:i4>
      </vt:variant>
    </vt:vector>
  </HeadingPairs>
  <TitlesOfParts>
    <vt:vector size="66" baseType="lpstr">
      <vt:lpstr>Arial</vt:lpstr>
      <vt:lpstr>Bahnschrift Light</vt:lpstr>
      <vt:lpstr>Bahnschrift SemiCondensed</vt:lpstr>
      <vt:lpstr>Calibri</vt:lpstr>
      <vt:lpstr>Times New Roman</vt:lpstr>
      <vt:lpstr>Verdana</vt:lpstr>
      <vt:lpstr>Wingdings</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WAST Demand and Capacity Review Recommendations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Custom Show 1</vt:lpstr>
      <vt:lpstr>Custom Show 2</vt:lpstr>
      <vt:lpstr>Custom Show 3</vt:lpstr>
      <vt:lpstr>Custom Show 4</vt:lpstr>
      <vt:lpstr>Custom Show 5</vt:lpstr>
      <vt:lpstr>Custom Show 6</vt:lpstr>
      <vt:lpstr>Custom Show 7</vt:lpstr>
      <vt:lpstr>Custom Show 8</vt:lpstr>
      <vt:lpstr>Custom Show 9</vt:lpstr>
      <vt:lpstr>Custom Show 10</vt:lpstr>
      <vt:lpstr>Custom Show 11</vt:lpstr>
    </vt:vector>
  </TitlesOfParts>
  <Company>Welsh Ambulance Services NHS Trust</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Rachel Watling</dc:creator>
  <cp:lastModifiedBy>Hugh Bennett  (Welsh Ambulance Service - Assistant Director, Commissioning &amp; Performance)</cp:lastModifiedBy>
  <cp:revision>80</cp:revision>
  <cp:lastPrinted>2021-11-08T12:55:32Z</cp:lastPrinted>
  <dcterms:created xsi:type="dcterms:W3CDTF">2017-07-06T08:22:41Z</dcterms:created>
  <dcterms:modified xsi:type="dcterms:W3CDTF">2021-11-09T17:22:54Z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0x010100532630C3FBE3BF469194CDEE917DED0D</vt:lpwstr>
  </property>
</Properties>
</file>