
<file path=[Content_Types].xml><?xml version="1.0" encoding="utf-8"?>
<Types xmlns="http://schemas.openxmlformats.org/package/2006/content-types">
  <Default Extension="xml" ContentType="application/xml"/>
  <Default Extension="mov" ContentType="video/quicktime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56" r:id="rId2"/>
    <p:sldId id="316" r:id="rId3"/>
    <p:sldId id="317" r:id="rId4"/>
    <p:sldId id="318" r:id="rId5"/>
    <p:sldId id="319" r:id="rId6"/>
    <p:sldId id="320" r:id="rId7"/>
    <p:sldId id="321" r:id="rId8"/>
    <p:sldId id="322" r:id="rId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/>
    <p:restoredTop sz="91375"/>
  </p:normalViewPr>
  <p:slideViewPr>
    <p:cSldViewPr>
      <p:cViewPr>
        <p:scale>
          <a:sx n="80" d="100"/>
          <a:sy n="80" d="100"/>
        </p:scale>
        <p:origin x="528" y="-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EF7E9-CF21-A643-BD19-255580BE35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1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/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16609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BDB15-24C6-C54C-9483-9DD530D03F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9546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D8884-FD74-DD44-8411-1EABD6297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7714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7DA1B-3DD8-094F-9DA2-2805780FF34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151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4F2B4-BDDB-8E41-B8C9-65B955086B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4159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59E97-E4E8-794C-BAAD-97ACE59D56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124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FD295-E9F9-8142-8164-2BFE996321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6700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/>
          <a:lstStyle>
            <a:lvl1pPr>
              <a:defRPr sz="2800" b="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9CC7E-0846-734F-AFFF-8830566540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54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105400"/>
            <a:ext cx="8469313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/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AEF78-2586-2C4B-848C-86700E23F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840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4D724-410D-2948-AA0F-7FF886E243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1403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DE01E-6039-844E-80A7-AC5103E6E7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4620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513" y="0"/>
            <a:ext cx="731837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150" y="1828800"/>
            <a:ext cx="64468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138" y="1044575"/>
            <a:ext cx="19050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2938" y="4092575"/>
            <a:ext cx="35814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0738" y="6172200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 smtClean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81" r:id="rId2"/>
    <p:sldLayoutId id="2147483790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91" r:id="rId9"/>
    <p:sldLayoutId id="2147483787" r:id="rId10"/>
    <p:sldLayoutId id="2147483788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000" kern="1200" spc="-5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9pPr>
    </p:titleStyle>
    <p:bodyStyle>
      <a:lvl1pPr marL="182563" indent="-182563" algn="l" rtl="0" fontAlgn="base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charset="0"/>
        <a:buChar char="•"/>
        <a:defRPr kern="1200" spc="1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600" kern="1200">
          <a:solidFill>
            <a:srgbClr val="262626"/>
          </a:solidFill>
          <a:latin typeface="+mn-lt"/>
          <a:ea typeface="+mn-ea"/>
          <a:cs typeface="+mn-cs"/>
        </a:defRPr>
      </a:lvl2pPr>
      <a:lvl3pPr marL="730250" indent="-182563" algn="l" rtl="0" fontAlgn="base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3pPr>
      <a:lvl4pPr marL="1004888" indent="-182563" algn="l" rtl="0" fontAlgn="base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4pPr>
      <a:lvl5pPr marL="1279525" indent="-182563" algn="l" rtl="0" fontAlgn="base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3573016"/>
            <a:ext cx="7772400" cy="504577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Human Anatomy &amp; </a:t>
            </a:r>
            <a:r>
              <a:rPr lang="en-GB" altLang="en-US" sz="4800" dirty="0" smtClean="0">
                <a:ea typeface="ＭＳ Ｐゴシック" charset="-128"/>
              </a:rPr>
              <a:t>Physiology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</a:t>
            </a:r>
            <a:r>
              <a:rPr lang="en-GB" altLang="en-US" sz="4800" dirty="0">
                <a:ea typeface="ＭＳ Ｐゴシック" charset="-128"/>
              </a:rPr>
              <a:t> </a:t>
            </a:r>
            <a:r>
              <a:rPr lang="en-GB" altLang="en-US" sz="4800" dirty="0" smtClean="0">
                <a:ea typeface="ＭＳ Ｐゴシック" charset="-128"/>
              </a:rPr>
              <a:t>Anaerobic endurance and Leg Power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3713" y="2504392"/>
            <a:ext cx="7514035" cy="2343151"/>
          </a:xfrm>
        </p:spPr>
        <p:txBody>
          <a:bodyPr>
            <a:normAutofit/>
          </a:bodyPr>
          <a:lstStyle/>
          <a:p>
            <a:r>
              <a:rPr lang="en-GB" dirty="0" smtClean="0"/>
              <a:t>To understand the measurements involved in anaerobic capacity</a:t>
            </a:r>
          </a:p>
          <a:p>
            <a:r>
              <a:rPr lang="en-GB" dirty="0" smtClean="0"/>
              <a:t>To perform </a:t>
            </a:r>
            <a:r>
              <a:rPr lang="en-GB" dirty="0" smtClean="0"/>
              <a:t>anaerobic test </a:t>
            </a:r>
            <a:r>
              <a:rPr lang="en-GB" dirty="0" smtClean="0"/>
              <a:t>to </a:t>
            </a:r>
            <a:r>
              <a:rPr lang="en-GB" dirty="0" smtClean="0"/>
              <a:t>understand the effect of lactate on the musculoskeletal </a:t>
            </a:r>
            <a:r>
              <a:rPr lang="en-GB" dirty="0" smtClean="0"/>
              <a:t>system</a:t>
            </a:r>
          </a:p>
          <a:p>
            <a:r>
              <a:rPr lang="en-GB" dirty="0" smtClean="0"/>
              <a:t>CMJ v Leg Power</a:t>
            </a:r>
            <a:endParaRPr lang="en-GB" dirty="0" smtClean="0"/>
          </a:p>
          <a:p>
            <a:r>
              <a:rPr lang="en-GB" dirty="0" smtClean="0"/>
              <a:t>To be able to record data on excel documents accurately and understand the effects of the measurements you have taken.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586427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2400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energ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5538"/>
            <a:ext cx="5340668" cy="4391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>
          <a:xfrm>
            <a:off x="982663" y="457200"/>
            <a:ext cx="7704137" cy="668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Energy Requirements during exercise</a:t>
            </a:r>
          </a:p>
        </p:txBody>
      </p:sp>
    </p:spTree>
    <p:extLst>
      <p:ext uri="{BB962C8B-B14F-4D97-AF65-F5344CB8AC3E}">
        <p14:creationId xmlns:p14="http://schemas.microsoft.com/office/powerpoint/2010/main" val="150614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1151979" y="0"/>
            <a:ext cx="7704137" cy="955675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Aerobic V Anaerobic</a:t>
            </a:r>
          </a:p>
        </p:txBody>
      </p:sp>
      <p:pic>
        <p:nvPicPr>
          <p:cNvPr id="2" name="Glycolysis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79712" y="955675"/>
            <a:ext cx="6336704" cy="53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32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81155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Anaerobic Power Tests</a:t>
            </a:r>
            <a:endParaRPr lang="en-GB" alt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82133" y="1874032"/>
            <a:ext cx="7704667" cy="333281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Wingate Originated in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Been utilised as a measure for anaerobic power for over 40 years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The values produced include: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Peak power - </a:t>
            </a:r>
            <a:r>
              <a:rPr lang="en-GB" dirty="0"/>
              <a:t>highest power level averaged over a </a:t>
            </a:r>
            <a:r>
              <a:rPr lang="en-GB" dirty="0" smtClean="0"/>
              <a:t>5 sec </a:t>
            </a:r>
            <a:r>
              <a:rPr lang="en-GB" dirty="0"/>
              <a:t>period during the </a:t>
            </a:r>
            <a:r>
              <a:rPr lang="en-GB" dirty="0" smtClean="0"/>
              <a:t>test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Mean power - </a:t>
            </a:r>
            <a:r>
              <a:rPr lang="en-GB" dirty="0"/>
              <a:t>average power during the entire </a:t>
            </a:r>
            <a:r>
              <a:rPr lang="en-GB" dirty="0" smtClean="0"/>
              <a:t>30 sec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Power drop off – the amount of power lost through the 30 sec period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Modified methods of collecting anaerobic power data.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586427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007" y="1559144"/>
            <a:ext cx="865941" cy="62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14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811559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Determining </a:t>
            </a:r>
            <a:r>
              <a:rPr lang="en-GB" altLang="en-US" dirty="0" smtClean="0"/>
              <a:t>anaerobic power output</a:t>
            </a:r>
            <a:endParaRPr lang="en-GB" alt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82133" y="1874032"/>
            <a:ext cx="7233751" cy="333281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Two minute warmup on Watt Bike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Peak Power 6 sec test.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Subject at the command “GO”, begins pedalling as fast as possible.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Document the power output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Rest for 20sec and Repeat for 7 repetitions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Notate results onto excel document</a:t>
            </a: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586427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14781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Mean Leg Power v Counter Movement Jump</a:t>
            </a:r>
            <a:endParaRPr lang="en-GB" alt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Take a values from the peak 6 sec tests and create a mean of the values .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Undertake a counter movement jump on the force plate and compare the results.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586427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2801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514457"/>
            <a:ext cx="6833670" cy="1314449"/>
          </a:xfrm>
        </p:spPr>
        <p:txBody>
          <a:bodyPr>
            <a:normAutofit fontScale="90000"/>
          </a:bodyPr>
          <a:lstStyle/>
          <a:p>
            <a:r>
              <a:rPr lang="en-US" sz="2200" dirty="0"/>
              <a:t>Record all your results on the excel document under a separate </a:t>
            </a:r>
            <a:r>
              <a:rPr lang="en-US" sz="2200" dirty="0" smtClean="0"/>
              <a:t>TAB</a:t>
            </a:r>
            <a:br>
              <a:rPr lang="en-US" sz="2200" dirty="0" smtClean="0"/>
            </a:br>
            <a:r>
              <a:rPr lang="en-US" sz="2200" dirty="0"/>
              <a:t/>
            </a:r>
            <a:br>
              <a:rPr lang="en-US" sz="2200" dirty="0"/>
            </a:br>
            <a:r>
              <a:rPr lang="en-US" sz="2200" dirty="0" smtClean="0"/>
              <a:t>Produce a graph to show results plotting </a:t>
            </a:r>
            <a:r>
              <a:rPr lang="en-US" sz="2200" smtClean="0"/>
              <a:t>Power </a:t>
            </a:r>
            <a:r>
              <a:rPr lang="en-US" sz="2200" smtClean="0"/>
              <a:t>(</a:t>
            </a:r>
            <a:r>
              <a:rPr lang="en-US" sz="2200" smtClean="0"/>
              <a:t>Watt</a:t>
            </a:r>
            <a:r>
              <a:rPr lang="en-US" sz="2200" smtClean="0"/>
              <a:t>) </a:t>
            </a:r>
            <a:r>
              <a:rPr lang="en-US" sz="2200" dirty="0" smtClean="0"/>
              <a:t>versus number of repetitions</a:t>
            </a:r>
            <a:br>
              <a:rPr lang="en-US" sz="2200" dirty="0" smtClean="0"/>
            </a:br>
            <a:r>
              <a:rPr lang="en-US" sz="2200" dirty="0"/>
              <a:t/>
            </a:r>
            <a:br>
              <a:rPr lang="en-US" sz="2200" dirty="0"/>
            </a:br>
            <a:r>
              <a:rPr lang="en-US" sz="2200" dirty="0" smtClean="0"/>
              <a:t>Explain why the results showed what they showed?</a:t>
            </a:r>
            <a:br>
              <a:rPr lang="en-US" sz="2200" dirty="0" smtClean="0"/>
            </a:br>
            <a:r>
              <a:rPr lang="en-US" sz="2200" dirty="0"/>
              <a:t/>
            </a:r>
            <a:br>
              <a:rPr lang="en-US" sz="2200" dirty="0"/>
            </a:br>
            <a:r>
              <a:rPr lang="en-US" sz="2200" dirty="0" smtClean="0"/>
              <a:t>Was there any relationship between anaerobic endurance and leg power?</a:t>
            </a:r>
            <a:br>
              <a:rPr lang="en-US" sz="2200" dirty="0" smtClean="0"/>
            </a:br>
            <a:r>
              <a:rPr lang="en-US" sz="2200" dirty="0"/>
              <a:t/>
            </a:r>
            <a:br>
              <a:rPr lang="en-US" sz="2200" dirty="0"/>
            </a:br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80534" y="586491"/>
            <a:ext cx="6840760" cy="1152128"/>
          </a:xfrm>
          <a:prstGeom prst="rect">
            <a:avLst/>
          </a:prstGeom>
          <a:effectLst/>
        </p:spPr>
        <p:txBody>
          <a:bodyPr vert="horz" lIns="68580" tIns="34290" rIns="68580" bIns="3429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700" dirty="0"/>
              <a:t>Task </a:t>
            </a:r>
            <a:r>
              <a:rPr lang="en-US" sz="3000" dirty="0"/>
              <a:t/>
            </a:r>
            <a:br>
              <a:rPr lang="en-US" sz="3000" dirty="0"/>
            </a:b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436" y="586427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88059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View">
    <a:dk1>
      <a:srgbClr val="000000"/>
    </a:dk1>
    <a:lt1>
      <a:srgbClr val="FFFFFF"/>
    </a:lt1>
    <a:dk2>
      <a:srgbClr val="46464A"/>
    </a:dk2>
    <a:lt2>
      <a:srgbClr val="D6D3CC"/>
    </a:lt2>
    <a:accent1>
      <a:srgbClr val="6F6F74"/>
    </a:accent1>
    <a:accent2>
      <a:srgbClr val="92A9B9"/>
    </a:accent2>
    <a:accent3>
      <a:srgbClr val="A7B789"/>
    </a:accent3>
    <a:accent4>
      <a:srgbClr val="B9A489"/>
    </a:accent4>
    <a:accent5>
      <a:srgbClr val="8D6374"/>
    </a:accent5>
    <a:accent6>
      <a:srgbClr val="9B7362"/>
    </a:accent6>
    <a:hlink>
      <a:srgbClr val="67AABF"/>
    </a:hlink>
    <a:folHlink>
      <a:srgbClr val="ABAFA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1222</TotalTime>
  <Words>229</Words>
  <Application>Microsoft Macintosh PowerPoint</Application>
  <PresentationFormat>On-screen Show (4:3)</PresentationFormat>
  <Paragraphs>29</Paragraphs>
  <Slides>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Calibri</vt:lpstr>
      <vt:lpstr>Century Schoolbook</vt:lpstr>
      <vt:lpstr>ＭＳ Ｐゴシック</vt:lpstr>
      <vt:lpstr>Wingdings 2</vt:lpstr>
      <vt:lpstr>Arial</vt:lpstr>
      <vt:lpstr>View</vt:lpstr>
      <vt:lpstr>Human Anatomy &amp; Physiology  Practical – Anaerobic endurance and Leg Power</vt:lpstr>
      <vt:lpstr>Learning Objectives</vt:lpstr>
      <vt:lpstr>Energy Requirements during exercise</vt:lpstr>
      <vt:lpstr>Aerobic V Anaerobic</vt:lpstr>
      <vt:lpstr>Anaerobic Power Tests</vt:lpstr>
      <vt:lpstr>Determining anaerobic power output</vt:lpstr>
      <vt:lpstr>Mean Leg Power v Counter Movement Jump</vt:lpstr>
      <vt:lpstr>Record all your results on the excel document under a separate TAB  Produce a graph to show results plotting Power (Watt) versus number of repetitions  Explain why the results showed what they showed?  Was there any relationship between anaerobic endurance and leg power?   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46</cp:revision>
  <cp:lastPrinted>2016-11-14T16:02:32Z</cp:lastPrinted>
  <dcterms:created xsi:type="dcterms:W3CDTF">2016-09-15T12:23:08Z</dcterms:created>
  <dcterms:modified xsi:type="dcterms:W3CDTF">2017-11-24T09:30:46Z</dcterms:modified>
</cp:coreProperties>
</file>