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8" r:id="rId3"/>
    <p:sldId id="257" r:id="rId4"/>
    <p:sldId id="259" r:id="rId5"/>
    <p:sldId id="260" r:id="rId6"/>
    <p:sldId id="266" r:id="rId7"/>
    <p:sldId id="261" r:id="rId8"/>
    <p:sldId id="262" r:id="rId9"/>
    <p:sldId id="263" r:id="rId10"/>
    <p:sldId id="270" r:id="rId11"/>
    <p:sldId id="264" r:id="rId12"/>
    <p:sldId id="265" r:id="rId13"/>
    <p:sldId id="268" r:id="rId14"/>
    <p:sldId id="269" r:id="rId15"/>
  </p:sldIdLst>
  <p:sldSz cx="18288000" cy="10287000"/>
  <p:notesSz cx="6858000" cy="9144000"/>
  <p:embeddedFontLst>
    <p:embeddedFont>
      <p:font typeface="Arimo" panose="020B0604020202020204" charset="0"/>
      <p:regular r:id="rId17"/>
    </p:embeddedFont>
    <p:embeddedFont>
      <p:font typeface="League Spartan"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7007" autoAdjust="0"/>
  </p:normalViewPr>
  <p:slideViewPr>
    <p:cSldViewPr>
      <p:cViewPr varScale="1">
        <p:scale>
          <a:sx n="37" d="100"/>
          <a:sy n="37" d="100"/>
        </p:scale>
        <p:origin x="1714" y="25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352421-F4D8-4934-81CB-F9503DD36CB5}" type="datetimeFigureOut">
              <a:rPr lang="en-PK" smtClean="0"/>
              <a:t>11/10/2025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96DB81-E8EF-4B2F-A3CE-74460563D4F3}" type="slidenum">
              <a:rPr lang="en-PK" smtClean="0"/>
              <a:t>‹#›</a:t>
            </a:fld>
            <a:endParaRPr lang="en-PK"/>
          </a:p>
        </p:txBody>
      </p:sp>
    </p:spTree>
    <p:extLst>
      <p:ext uri="{BB962C8B-B14F-4D97-AF65-F5344CB8AC3E}">
        <p14:creationId xmlns:p14="http://schemas.microsoft.com/office/powerpoint/2010/main" val="4173304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introduces EcoBites, a sustainable snack brand that focuses on providing healthy, eco-friendly, and convenient food options. The project is part of the Enterprise and Entrepreneurship module and demonstrates innovative business thinking applied to real-world market opportunities. </a:t>
            </a:r>
            <a:r>
              <a:rPr lang="en-US"/>
              <a:t>Throughout this presentation, I will cover the business concept, market analysis, marketing strategy, financial outlook, and future growth plans, highlighting how EcoBites aims to meet growing consumer demand for ethical and sustainable snacks.</a:t>
            </a:r>
          </a:p>
          <a:p>
            <a:endParaRPr lang="en-PK"/>
          </a:p>
        </p:txBody>
      </p:sp>
      <p:sp>
        <p:nvSpPr>
          <p:cNvPr id="4" name="Slide Number Placeholder 3"/>
          <p:cNvSpPr>
            <a:spLocks noGrp="1"/>
          </p:cNvSpPr>
          <p:nvPr>
            <p:ph type="sldNum" sz="quarter" idx="5"/>
          </p:nvPr>
        </p:nvSpPr>
        <p:spPr/>
        <p:txBody>
          <a:bodyPr/>
          <a:lstStyle/>
          <a:p>
            <a:fld id="{EB96DB81-E8EF-4B2F-A3CE-74460563D4F3}" type="slidenum">
              <a:rPr lang="en-PK" smtClean="0"/>
              <a:t>1</a:t>
            </a:fld>
            <a:endParaRPr lang="en-PK"/>
          </a:p>
        </p:txBody>
      </p:sp>
    </p:spTree>
    <p:extLst>
      <p:ext uri="{BB962C8B-B14F-4D97-AF65-F5344CB8AC3E}">
        <p14:creationId xmlns:p14="http://schemas.microsoft.com/office/powerpoint/2010/main" val="3260080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EcoBites is a sustainable snack brand designed to provide eco-friendly, nutritious, and convenient food options. This brand was developed as part of the Enterprise and Entrepreneurship module to showcase innovative business thinking. It focuses on promoting health, sustainability, and accessibility for modern consumers while addressing the growing demand for ethical and healthy products in the UK (Brown, 2022).</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2</a:t>
            </a:fld>
            <a:endParaRPr lang="en-PK"/>
          </a:p>
        </p:txBody>
      </p:sp>
    </p:spTree>
    <p:extLst>
      <p:ext uri="{BB962C8B-B14F-4D97-AF65-F5344CB8AC3E}">
        <p14:creationId xmlns:p14="http://schemas.microsoft.com/office/powerpoint/2010/main" val="189532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EcoBites’ mission is to make healthy snacking both sustainable and convenient, with a vision to become a leading eco-friendly snack brand in the UK. Its core values emphasize health, sustainability, transparency, and affordability. The product range includes organic snack bars, smoothies, wraps, and snack boxes made with locally sourced ingredients and packaged in biodegradable materials. The unique selling point is its 100% compostable packaging and minimal carbon footprint (Smith, 2023).</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3</a:t>
            </a:fld>
            <a:endParaRPr lang="en-PK"/>
          </a:p>
        </p:txBody>
      </p:sp>
    </p:spTree>
    <p:extLst>
      <p:ext uri="{BB962C8B-B14F-4D97-AF65-F5344CB8AC3E}">
        <p14:creationId xmlns:p14="http://schemas.microsoft.com/office/powerpoint/2010/main" val="3368028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EcoBites is structured as a sole trader, which simplifies setup and allows complete control, making it suitable for a small-scale startup. The founder manages operations, marketing, and financial control, while part-time assistants support production and sales. The business complies with UK Food Safety and Hygiene Regulations (UK Government, 2024) as well as Single-Use Plastics Regulations (UK Government, 2025).</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4</a:t>
            </a:fld>
            <a:endParaRPr lang="en-PK"/>
          </a:p>
        </p:txBody>
      </p:sp>
    </p:spTree>
    <p:extLst>
      <p:ext uri="{BB962C8B-B14F-4D97-AF65-F5344CB8AC3E}">
        <p14:creationId xmlns:p14="http://schemas.microsoft.com/office/powerpoint/2010/main" val="2803266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Politically, EcoBites benefits from government support for eco-friendly small businesses and regulatory focus on reducing single-use plastics (UK Government, 2025). Economically, increasing disposable income among UK consumers supports the demand for premium healthy snacks (ONS, 2024). Economic stability encourages food sector startups, while local sourcing helps manage potential inflation challenges.</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5</a:t>
            </a:fld>
            <a:endParaRPr lang="en-PK"/>
          </a:p>
        </p:txBody>
      </p:sp>
    </p:spTree>
    <p:extLst>
      <p:ext uri="{BB962C8B-B14F-4D97-AF65-F5344CB8AC3E}">
        <p14:creationId xmlns:p14="http://schemas.microsoft.com/office/powerpoint/2010/main" val="1544718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Socially, there is a growing preference for health-conscious and sustainable brands, alongside increased awareness of plant-based and low-sugar diets (Brown, 2022). Technologically, EcoBites leverages social media platforms for marketing and uses QR codes to provide ingredient transparency. Environmentally, the business contributes to carbon reduction through recyclable packaging and promotes circular economy practices. Legally, EcoBites complies with food labeling and safety requirements and adheres to employment and consumer protection laws (UK Government, </a:t>
            </a:r>
            <a:r>
              <a:rPr lang="en-US"/>
              <a:t>2024).</a:t>
            </a:r>
            <a:endParaRPr lang="en-US" dirty="0"/>
          </a:p>
        </p:txBody>
      </p:sp>
      <p:sp>
        <p:nvSpPr>
          <p:cNvPr id="4" name="Slide Number Placeholder 3"/>
          <p:cNvSpPr>
            <a:spLocks noGrp="1"/>
          </p:cNvSpPr>
          <p:nvPr>
            <p:ph type="sldNum" sz="quarter" idx="5"/>
          </p:nvPr>
        </p:nvSpPr>
        <p:spPr/>
        <p:txBody>
          <a:bodyPr/>
          <a:lstStyle/>
          <a:p>
            <a:fld id="{EB96DB81-E8EF-4B2F-A3CE-74460563D4F3}" type="slidenum">
              <a:rPr lang="en-PK" smtClean="0"/>
              <a:t>6</a:t>
            </a:fld>
            <a:endParaRPr lang="en-PK"/>
          </a:p>
        </p:txBody>
      </p:sp>
    </p:spTree>
    <p:extLst>
      <p:ext uri="{BB962C8B-B14F-4D97-AF65-F5344CB8AC3E}">
        <p14:creationId xmlns:p14="http://schemas.microsoft.com/office/powerpoint/2010/main" val="2917763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EcoBites targets 18–35-year-old students and professionals who are health-conscious, eco-aware, and time-poor. </a:t>
            </a:r>
            <a:r>
              <a:rPr lang="en-US" dirty="0" err="1"/>
              <a:t>Behaviourally</a:t>
            </a:r>
            <a:r>
              <a:rPr lang="en-US" dirty="0"/>
              <a:t>, these consumers regularly purchase snacks seeking guilt-free convenience. Geographically, the focus is on urban areas, university towns, and office zones. A key market gap exists due to the limited availability of affordable, sustainable snack options in local retail.</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7</a:t>
            </a:fld>
            <a:endParaRPr lang="en-PK"/>
          </a:p>
        </p:txBody>
      </p:sp>
    </p:spTree>
    <p:extLst>
      <p:ext uri="{BB962C8B-B14F-4D97-AF65-F5344CB8AC3E}">
        <p14:creationId xmlns:p14="http://schemas.microsoft.com/office/powerpoint/2010/main" val="4150216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EcoBites offers a range of vegan, gluten-free, and low-sugar snacks with eco-friendly packaging that tells the brand story. Pricing is competitive at £3–£5 per item, with subscription and loyalty discounts. Distribution occurs through cafés, gyms, local retailers, and online delivery channels. Promotion focuses on social media campaigns on Instagram and </a:t>
            </a:r>
            <a:r>
              <a:rPr lang="en-US" dirty="0" err="1"/>
              <a:t>TikTok</a:t>
            </a:r>
            <a:r>
              <a:rPr lang="en-US" dirty="0"/>
              <a:t>, influencer partnerships, pop-up stalls, and participation in sustainability and fitness events (Kotler and Keller, 2021).</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8</a:t>
            </a:fld>
            <a:endParaRPr lang="en-PK"/>
          </a:p>
        </p:txBody>
      </p:sp>
    </p:spTree>
    <p:extLst>
      <p:ext uri="{BB962C8B-B14F-4D97-AF65-F5344CB8AC3E}">
        <p14:creationId xmlns:p14="http://schemas.microsoft.com/office/powerpoint/2010/main" val="1080544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marketing objectives include launching a brand awareness campaign within six months, achieving 10,000 social media followers in the first year, securing partnerships with at least 10 local cafés and gyms, gaining 500 repeat customers by the end of Year 1, and building a positive brand reputation through eco-certifications.</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9</a:t>
            </a:fld>
            <a:endParaRPr lang="en-PK"/>
          </a:p>
        </p:txBody>
      </p:sp>
    </p:spTree>
    <p:extLst>
      <p:ext uri="{BB962C8B-B14F-4D97-AF65-F5344CB8AC3E}">
        <p14:creationId xmlns:p14="http://schemas.microsoft.com/office/powerpoint/2010/main" val="2394561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EcoBites requires a total of £15,000 in funding, sourced from £8,000 personal savings, £5,000 from family and friends, and £2,000 in a business start-up grant. Funds will be allocated to raw materials and packaging (£4,000), equipment (£3,000), marketing (£2,000), staff and training (£1,000), and contingency (£3,000). The financial target is to break even within eight months and achieve a 12–15% net margin in the first year.</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10</a:t>
            </a:fld>
            <a:endParaRPr lang="en-PK"/>
          </a:p>
        </p:txBody>
      </p:sp>
    </p:spTree>
    <p:extLst>
      <p:ext uri="{BB962C8B-B14F-4D97-AF65-F5344CB8AC3E}">
        <p14:creationId xmlns:p14="http://schemas.microsoft.com/office/powerpoint/2010/main" val="372562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Year 1, projected revenue is £60,000–£70,000 with expenses of £50,000–£55,000, resulting in a net profit of £10,000–£15,000. Main risks include low sales, supply chain delays, competition, and cash flow issues. These are mitigated through seasonal offers and discounts, sourcing from multiple local suppliers, emphasizing eco-branding and innovation, and maintaining a contingency fund.</a:t>
            </a:r>
          </a:p>
        </p:txBody>
      </p:sp>
      <p:sp>
        <p:nvSpPr>
          <p:cNvPr id="4" name="Slide Number Placeholder 3"/>
          <p:cNvSpPr>
            <a:spLocks noGrp="1"/>
          </p:cNvSpPr>
          <p:nvPr>
            <p:ph type="sldNum" sz="quarter" idx="5"/>
          </p:nvPr>
        </p:nvSpPr>
        <p:spPr/>
        <p:txBody>
          <a:bodyPr/>
          <a:lstStyle/>
          <a:p>
            <a:fld id="{EB96DB81-E8EF-4B2F-A3CE-74460563D4F3}" type="slidenum">
              <a:rPr lang="en-PK" smtClean="0"/>
              <a:t>11</a:t>
            </a:fld>
            <a:endParaRPr lang="en-PK"/>
          </a:p>
        </p:txBody>
      </p:sp>
    </p:spTree>
    <p:extLst>
      <p:ext uri="{BB962C8B-B14F-4D97-AF65-F5344CB8AC3E}">
        <p14:creationId xmlns:p14="http://schemas.microsoft.com/office/powerpoint/2010/main" val="2720569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EcoBites plans to expand its product line to include protein bites and meal kits, collaborate with eco-conscious cafés and gyms, and develop a mobile ordering app with a customer rewards system. Sustainability goals include achieving zero-plastic production by 2027 and obtaining carbon-neutral certification by 2028.</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12</a:t>
            </a:fld>
            <a:endParaRPr lang="en-PK"/>
          </a:p>
        </p:txBody>
      </p:sp>
    </p:spTree>
    <p:extLst>
      <p:ext uri="{BB962C8B-B14F-4D97-AF65-F5344CB8AC3E}">
        <p14:creationId xmlns:p14="http://schemas.microsoft.com/office/powerpoint/2010/main" val="2251651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EcoBites combines health, convenience, and sustainability in a single brand, aligning with UK environmental policies and market demand. With realistic funding, strong marketing, and a scalable business model, it aims to build a socially responsible and profitable eco-snack company.  </a:t>
            </a:r>
          </a:p>
          <a:p>
            <a:endParaRPr lang="en-PK" dirty="0"/>
          </a:p>
        </p:txBody>
      </p:sp>
      <p:sp>
        <p:nvSpPr>
          <p:cNvPr id="4" name="Slide Number Placeholder 3"/>
          <p:cNvSpPr>
            <a:spLocks noGrp="1"/>
          </p:cNvSpPr>
          <p:nvPr>
            <p:ph type="sldNum" sz="quarter" idx="5"/>
          </p:nvPr>
        </p:nvSpPr>
        <p:spPr/>
        <p:txBody>
          <a:bodyPr/>
          <a:lstStyle/>
          <a:p>
            <a:fld id="{EB96DB81-E8EF-4B2F-A3CE-74460563D4F3}" type="slidenum">
              <a:rPr lang="en-PK" smtClean="0"/>
              <a:t>13</a:t>
            </a:fld>
            <a:endParaRPr lang="en-PK"/>
          </a:p>
        </p:txBody>
      </p:sp>
    </p:spTree>
    <p:extLst>
      <p:ext uri="{BB962C8B-B14F-4D97-AF65-F5344CB8AC3E}">
        <p14:creationId xmlns:p14="http://schemas.microsoft.com/office/powerpoint/2010/main" val="3044053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2.sv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3.pn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2.svg"/><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6635353" y="6637609"/>
            <a:ext cx="8572348" cy="4043501"/>
          </a:xfrm>
          <a:custGeom>
            <a:avLst/>
            <a:gdLst/>
            <a:ahLst/>
            <a:cxnLst/>
            <a:rect l="l" t="t" r="r" b="b"/>
            <a:pathLst>
              <a:path w="8572348" h="4043501">
                <a:moveTo>
                  <a:pt x="0" y="0"/>
                </a:moveTo>
                <a:lnTo>
                  <a:pt x="8572348" y="0"/>
                </a:lnTo>
                <a:lnTo>
                  <a:pt x="8572348" y="4043501"/>
                </a:lnTo>
                <a:lnTo>
                  <a:pt x="0" y="40435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4081354" y="1028700"/>
            <a:ext cx="4282420" cy="8229600"/>
          </a:xfrm>
          <a:custGeom>
            <a:avLst/>
            <a:gdLst/>
            <a:ahLst/>
            <a:cxnLst/>
            <a:rect l="l" t="t" r="r" b="b"/>
            <a:pathLst>
              <a:path w="4282420" h="8229600">
                <a:moveTo>
                  <a:pt x="0" y="0"/>
                </a:moveTo>
                <a:lnTo>
                  <a:pt x="4282420" y="0"/>
                </a:lnTo>
                <a:lnTo>
                  <a:pt x="4282420" y="8229600"/>
                </a:lnTo>
                <a:lnTo>
                  <a:pt x="0" y="8229600"/>
                </a:lnTo>
                <a:lnTo>
                  <a:pt x="0" y="0"/>
                </a:lnTo>
                <a:close/>
              </a:path>
            </a:pathLst>
          </a:custGeom>
          <a:blipFill>
            <a:blip r:embed="rId5"/>
            <a:stretch>
              <a:fillRect/>
            </a:stretch>
          </a:blipFill>
        </p:spPr>
        <p:txBody>
          <a:bodyPr/>
          <a:lstStyle/>
          <a:p>
            <a:endParaRPr lang="en-GB"/>
          </a:p>
        </p:txBody>
      </p:sp>
      <p:sp>
        <p:nvSpPr>
          <p:cNvPr id="4" name="Freeform 4"/>
          <p:cNvSpPr/>
          <p:nvPr/>
        </p:nvSpPr>
        <p:spPr>
          <a:xfrm flipH="1">
            <a:off x="0" y="1028700"/>
            <a:ext cx="4282420" cy="8229600"/>
          </a:xfrm>
          <a:custGeom>
            <a:avLst/>
            <a:gdLst/>
            <a:ahLst/>
            <a:cxnLst/>
            <a:rect l="l" t="t" r="r" b="b"/>
            <a:pathLst>
              <a:path w="4282420" h="8229600">
                <a:moveTo>
                  <a:pt x="4282420" y="0"/>
                </a:moveTo>
                <a:lnTo>
                  <a:pt x="0" y="0"/>
                </a:lnTo>
                <a:lnTo>
                  <a:pt x="0" y="8229600"/>
                </a:lnTo>
                <a:lnTo>
                  <a:pt x="4282420" y="8229600"/>
                </a:lnTo>
                <a:lnTo>
                  <a:pt x="4282420" y="0"/>
                </a:lnTo>
                <a:close/>
              </a:path>
            </a:pathLst>
          </a:custGeom>
          <a:blipFill>
            <a:blip r:embed="rId5"/>
            <a:stretch>
              <a:fillRect/>
            </a:stretch>
          </a:blipFill>
        </p:spPr>
        <p:txBody>
          <a:bodyPr/>
          <a:lstStyle/>
          <a:p>
            <a:endParaRPr lang="en-GB"/>
          </a:p>
        </p:txBody>
      </p:sp>
      <p:sp>
        <p:nvSpPr>
          <p:cNvPr id="5" name="TextBox 5"/>
          <p:cNvSpPr txBox="1"/>
          <p:nvPr/>
        </p:nvSpPr>
        <p:spPr>
          <a:xfrm>
            <a:off x="2787975" y="686339"/>
            <a:ext cx="13574416" cy="1661993"/>
          </a:xfrm>
          <a:prstGeom prst="rect">
            <a:avLst/>
          </a:prstGeom>
        </p:spPr>
        <p:txBody>
          <a:bodyPr lIns="0" tIns="0" rIns="0" bIns="0" rtlCol="0" anchor="t">
            <a:spAutoFit/>
          </a:bodyPr>
          <a:lstStyle/>
          <a:p>
            <a:pPr algn="ctr"/>
            <a:r>
              <a:rPr lang="en-US" sz="5400" spc="1136" dirty="0">
                <a:solidFill>
                  <a:srgbClr val="FFFFFF"/>
                </a:solidFill>
                <a:latin typeface="Times New Roman" panose="02020603050405020304" pitchFamily="18" charset="0"/>
                <a:ea typeface="League Spartan"/>
                <a:cs typeface="Times New Roman" panose="02020603050405020304" pitchFamily="18" charset="0"/>
                <a:sym typeface="League Spartan"/>
              </a:rPr>
              <a:t>EcoBites – Sustainable Snacking for a Better Future</a:t>
            </a:r>
          </a:p>
        </p:txBody>
      </p:sp>
      <p:sp>
        <p:nvSpPr>
          <p:cNvPr id="6" name="Freeform 6"/>
          <p:cNvSpPr/>
          <p:nvPr/>
        </p:nvSpPr>
        <p:spPr>
          <a:xfrm>
            <a:off x="12467517" y="6745731"/>
            <a:ext cx="8572348" cy="4043501"/>
          </a:xfrm>
          <a:custGeom>
            <a:avLst/>
            <a:gdLst/>
            <a:ahLst/>
            <a:cxnLst/>
            <a:rect l="l" t="t" r="r" b="b"/>
            <a:pathLst>
              <a:path w="8572348" h="4043501">
                <a:moveTo>
                  <a:pt x="0" y="0"/>
                </a:moveTo>
                <a:lnTo>
                  <a:pt x="8572348" y="0"/>
                </a:lnTo>
                <a:lnTo>
                  <a:pt x="8572348" y="4043501"/>
                </a:lnTo>
                <a:lnTo>
                  <a:pt x="0" y="40435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5721889" y="3545445"/>
            <a:ext cx="8231859" cy="5170646"/>
          </a:xfrm>
          <a:prstGeom prst="rect">
            <a:avLst/>
          </a:prstGeom>
        </p:spPr>
        <p:txBody>
          <a:bodyPr lIns="0" tIns="0" rIns="0" bIns="0" rtlCol="0" anchor="t">
            <a:spAutoFit/>
          </a:bodyPr>
          <a:lstStyle/>
          <a:p>
            <a:pPr algn="ctr"/>
            <a:r>
              <a:rPr lang="en-US" sz="2800" spc="381" dirty="0">
                <a:solidFill>
                  <a:srgbClr val="FFFFFF"/>
                </a:solidFill>
                <a:latin typeface="Times New Roman" panose="02020603050405020304" pitchFamily="18" charset="0"/>
                <a:ea typeface="Arimo"/>
                <a:cs typeface="Times New Roman" panose="02020603050405020304" pitchFamily="18" charset="0"/>
                <a:sym typeface="Arimo"/>
              </a:rPr>
              <a:t>Module: Enterprise and Entrepreneurship (LCLM4006)</a:t>
            </a:r>
          </a:p>
          <a:p>
            <a:pPr algn="ctr"/>
            <a:r>
              <a:rPr lang="en-US" sz="2800" spc="381" dirty="0">
                <a:solidFill>
                  <a:srgbClr val="FFFFFF"/>
                </a:solidFill>
                <a:latin typeface="Times New Roman" panose="02020603050405020304" pitchFamily="18" charset="0"/>
                <a:ea typeface="Arimo"/>
                <a:cs typeface="Times New Roman" panose="02020603050405020304" pitchFamily="18" charset="0"/>
                <a:sym typeface="Arimo"/>
              </a:rPr>
              <a:t>Program: Certificate in Higher Education – Business Skills for the Workplace</a:t>
            </a:r>
          </a:p>
          <a:p>
            <a:pPr algn="ctr"/>
            <a:r>
              <a:rPr lang="en-US" sz="2800" spc="381" dirty="0">
                <a:solidFill>
                  <a:srgbClr val="FFFFFF"/>
                </a:solidFill>
                <a:latin typeface="Times New Roman" panose="02020603050405020304" pitchFamily="18" charset="0"/>
                <a:ea typeface="Arimo"/>
                <a:cs typeface="Times New Roman" panose="02020603050405020304" pitchFamily="18" charset="0"/>
                <a:sym typeface="Arimo"/>
              </a:rPr>
              <a:t>Assignment: Individual Presentation Pitch (Part 2)</a:t>
            </a:r>
          </a:p>
          <a:p>
            <a:pPr algn="ctr"/>
            <a:endParaRPr lang="en-US" sz="2800" spc="381" dirty="0">
              <a:solidFill>
                <a:srgbClr val="FFFFFF"/>
              </a:solidFill>
              <a:latin typeface="Times New Roman" panose="02020603050405020304" pitchFamily="18" charset="0"/>
              <a:ea typeface="Arimo"/>
              <a:cs typeface="Times New Roman" panose="02020603050405020304" pitchFamily="18" charset="0"/>
              <a:sym typeface="Arimo"/>
            </a:endParaRPr>
          </a:p>
          <a:p>
            <a:pPr algn="ctr"/>
            <a:endParaRPr lang="en-US" sz="2800" spc="381" dirty="0">
              <a:solidFill>
                <a:srgbClr val="FFFFFF"/>
              </a:solidFill>
              <a:latin typeface="Times New Roman" panose="02020603050405020304" pitchFamily="18" charset="0"/>
              <a:ea typeface="Arimo"/>
              <a:cs typeface="Times New Roman" panose="02020603050405020304" pitchFamily="18" charset="0"/>
              <a:sym typeface="Arimo"/>
            </a:endParaRPr>
          </a:p>
          <a:p>
            <a:pPr algn="ctr"/>
            <a:r>
              <a:rPr lang="en-US" sz="2800" spc="381" dirty="0">
                <a:solidFill>
                  <a:srgbClr val="FFFFFF"/>
                </a:solidFill>
                <a:latin typeface="Times New Roman" panose="02020603050405020304" pitchFamily="18" charset="0"/>
                <a:ea typeface="Arimo"/>
                <a:cs typeface="Times New Roman" panose="02020603050405020304" pitchFamily="18" charset="0"/>
                <a:sym typeface="Arimo"/>
              </a:rPr>
              <a:t>Student Name: Samuel Stoican</a:t>
            </a:r>
          </a:p>
          <a:p>
            <a:pPr algn="ctr"/>
            <a:r>
              <a:rPr lang="en-US" sz="2800" spc="381" dirty="0">
                <a:solidFill>
                  <a:srgbClr val="FFFFFF"/>
                </a:solidFill>
                <a:latin typeface="Times New Roman" panose="02020603050405020304" pitchFamily="18" charset="0"/>
                <a:ea typeface="Arimo"/>
                <a:cs typeface="Times New Roman" panose="02020603050405020304" pitchFamily="18" charset="0"/>
                <a:sym typeface="Arimo"/>
              </a:rPr>
              <a:t>Student ID: 2420306</a:t>
            </a:r>
          </a:p>
          <a:p>
            <a:pPr algn="ctr"/>
            <a:endParaRPr lang="en-US" sz="2800" spc="381" dirty="0">
              <a:solidFill>
                <a:srgbClr val="FFFFFF"/>
              </a:solidFill>
              <a:latin typeface="Times New Roman" panose="02020603050405020304" pitchFamily="18" charset="0"/>
              <a:ea typeface="Arimo"/>
              <a:cs typeface="Times New Roman" panose="02020603050405020304" pitchFamily="18" charset="0"/>
              <a:sym typeface="Arimo"/>
            </a:endParaRPr>
          </a:p>
          <a:p>
            <a:pPr algn="ctr"/>
            <a:endParaRPr lang="en-US" sz="2800" spc="381" dirty="0">
              <a:solidFill>
                <a:srgbClr val="FFFFFF"/>
              </a:solidFill>
              <a:latin typeface="Times New Roman" panose="02020603050405020304" pitchFamily="18" charset="0"/>
              <a:ea typeface="Arimo"/>
              <a:cs typeface="Times New Roman" panose="02020603050405020304" pitchFamily="18" charset="0"/>
              <a:sym typeface="Arimo"/>
            </a:endParaRPr>
          </a:p>
        </p:txBody>
      </p:sp>
      <p:sp>
        <p:nvSpPr>
          <p:cNvPr id="9" name="Freeform 9"/>
          <p:cNvSpPr/>
          <p:nvPr/>
        </p:nvSpPr>
        <p:spPr>
          <a:xfrm>
            <a:off x="216243" y="6637609"/>
            <a:ext cx="8572348" cy="4043501"/>
          </a:xfrm>
          <a:custGeom>
            <a:avLst/>
            <a:gdLst/>
            <a:ahLst/>
            <a:cxnLst/>
            <a:rect l="l" t="t" r="r" b="b"/>
            <a:pathLst>
              <a:path w="8572348" h="4043501">
                <a:moveTo>
                  <a:pt x="0" y="0"/>
                </a:moveTo>
                <a:lnTo>
                  <a:pt x="8572348" y="0"/>
                </a:lnTo>
                <a:lnTo>
                  <a:pt x="8572348" y="4043501"/>
                </a:lnTo>
                <a:lnTo>
                  <a:pt x="0" y="40435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grpSp>
        <p:nvGrpSpPr>
          <p:cNvPr id="2" name="Group 2"/>
          <p:cNvGrpSpPr/>
          <p:nvPr/>
        </p:nvGrpSpPr>
        <p:grpSpPr>
          <a:xfrm>
            <a:off x="0" y="8633839"/>
            <a:ext cx="18288000" cy="5288583"/>
            <a:chOff x="0" y="0"/>
            <a:chExt cx="2833290" cy="819340"/>
          </a:xfrm>
        </p:grpSpPr>
        <p:sp>
          <p:nvSpPr>
            <p:cNvPr id="3" name="Freeform 3"/>
            <p:cNvSpPr/>
            <p:nvPr/>
          </p:nvSpPr>
          <p:spPr>
            <a:xfrm>
              <a:off x="0" y="0"/>
              <a:ext cx="2833290" cy="819340"/>
            </a:xfrm>
            <a:custGeom>
              <a:avLst/>
              <a:gdLst/>
              <a:ahLst/>
              <a:cxnLst/>
              <a:rect l="l" t="t" r="r" b="b"/>
              <a:pathLst>
                <a:path w="2833290" h="819340">
                  <a:moveTo>
                    <a:pt x="0" y="0"/>
                  </a:moveTo>
                  <a:lnTo>
                    <a:pt x="2833290" y="0"/>
                  </a:lnTo>
                  <a:lnTo>
                    <a:pt x="2833290" y="819340"/>
                  </a:lnTo>
                  <a:lnTo>
                    <a:pt x="0" y="819340"/>
                  </a:lnTo>
                  <a:close/>
                </a:path>
              </a:pathLst>
            </a:custGeom>
            <a:blipFill>
              <a:blip r:embed="rId3"/>
              <a:stretch>
                <a:fillRect t="-124703" b="-5687"/>
              </a:stretch>
            </a:blipFill>
          </p:spPr>
          <p:txBody>
            <a:bodyPr/>
            <a:lstStyle/>
            <a:p>
              <a:endParaRPr lang="en-GB"/>
            </a:p>
          </p:txBody>
        </p:sp>
      </p:grpSp>
      <p:sp>
        <p:nvSpPr>
          <p:cNvPr id="4" name="Freeform 4"/>
          <p:cNvSpPr/>
          <p:nvPr/>
        </p:nvSpPr>
        <p:spPr>
          <a:xfrm rot="-5400000" flipV="1">
            <a:off x="15177010" y="-1253949"/>
            <a:ext cx="2720897" cy="5228794"/>
          </a:xfrm>
          <a:custGeom>
            <a:avLst/>
            <a:gdLst/>
            <a:ahLst/>
            <a:cxnLst/>
            <a:rect l="l" t="t" r="r" b="b"/>
            <a:pathLst>
              <a:path w="2720897" h="5228794">
                <a:moveTo>
                  <a:pt x="0" y="5228795"/>
                </a:moveTo>
                <a:lnTo>
                  <a:pt x="2720897" y="5228795"/>
                </a:lnTo>
                <a:lnTo>
                  <a:pt x="2720897" y="0"/>
                </a:lnTo>
                <a:lnTo>
                  <a:pt x="0" y="0"/>
                </a:lnTo>
                <a:lnTo>
                  <a:pt x="0" y="5228795"/>
                </a:lnTo>
                <a:close/>
              </a:path>
            </a:pathLst>
          </a:custGeom>
          <a:blipFill>
            <a:blip r:embed="rId4"/>
            <a:stretch>
              <a:fillRect/>
            </a:stretch>
          </a:blipFill>
        </p:spPr>
        <p:txBody>
          <a:bodyPr/>
          <a:lstStyle/>
          <a:p>
            <a:endParaRPr lang="en-GB"/>
          </a:p>
        </p:txBody>
      </p:sp>
      <p:sp>
        <p:nvSpPr>
          <p:cNvPr id="5" name="TextBox 5"/>
          <p:cNvSpPr txBox="1"/>
          <p:nvPr/>
        </p:nvSpPr>
        <p:spPr>
          <a:xfrm>
            <a:off x="1750540" y="2307430"/>
            <a:ext cx="14786917" cy="1150892"/>
          </a:xfrm>
          <a:prstGeom prst="rect">
            <a:avLst/>
          </a:prstGeom>
        </p:spPr>
        <p:txBody>
          <a:bodyPr wrap="square" lIns="0" tIns="0" rIns="0" bIns="0" rtlCol="0" anchor="t">
            <a:spAutoFit/>
          </a:bodyPr>
          <a:lstStyle/>
          <a:p>
            <a:pPr algn="ctr">
              <a:lnSpc>
                <a:spcPts val="8655"/>
              </a:lnSpc>
            </a:pPr>
            <a:r>
              <a:rPr lang="en-US" sz="8165" spc="816" dirty="0">
                <a:solidFill>
                  <a:srgbClr val="FFFFFF"/>
                </a:solidFill>
                <a:latin typeface="League Spartan"/>
                <a:ea typeface="League Spartan"/>
                <a:cs typeface="League Spartan"/>
                <a:sym typeface="League Spartan"/>
              </a:rPr>
              <a:t>INTRODUCTION</a:t>
            </a:r>
          </a:p>
        </p:txBody>
      </p:sp>
      <p:sp>
        <p:nvSpPr>
          <p:cNvPr id="6" name="TextBox 6"/>
          <p:cNvSpPr txBox="1"/>
          <p:nvPr/>
        </p:nvSpPr>
        <p:spPr>
          <a:xfrm>
            <a:off x="304799" y="3848711"/>
            <a:ext cx="17678400" cy="4103688"/>
          </a:xfrm>
          <a:prstGeom prst="rect">
            <a:avLst/>
          </a:prstGeom>
        </p:spPr>
        <p:txBody>
          <a:bodyPr wrap="square" lIns="0" tIns="0" rIns="0" bIns="0" rtlCol="0" anchor="t">
            <a:spAutoFit/>
          </a:bodyPr>
          <a:lstStyle/>
          <a:p>
            <a:pPr marL="571500" indent="-571500" algn="ctr">
              <a:lnSpc>
                <a:spcPts val="4040"/>
              </a:lnSpc>
              <a:buFont typeface="Arial" panose="020B0604020202020204" pitchFamily="34" charset="0"/>
              <a:buChar char="•"/>
            </a:pPr>
            <a:r>
              <a:rPr lang="en-US" sz="3812" spc="381" dirty="0">
                <a:solidFill>
                  <a:srgbClr val="FFFFFF"/>
                </a:solidFill>
                <a:latin typeface="Arimo"/>
                <a:ea typeface="Arimo"/>
                <a:cs typeface="Arimo"/>
                <a:sym typeface="Arimo"/>
              </a:rPr>
              <a:t>EcoBites is a sustainable snack brand offering eco-friendly, nutritious, and convenient food options.</a:t>
            </a:r>
          </a:p>
          <a:p>
            <a:pPr marL="571500" indent="-571500" algn="ctr">
              <a:lnSpc>
                <a:spcPts val="4040"/>
              </a:lnSpc>
              <a:buFont typeface="Arial" panose="020B0604020202020204" pitchFamily="34" charset="0"/>
              <a:buChar char="•"/>
            </a:pPr>
            <a:r>
              <a:rPr lang="en-US" sz="3812" spc="381" dirty="0">
                <a:solidFill>
                  <a:srgbClr val="FFFFFF"/>
                </a:solidFill>
                <a:latin typeface="Arimo"/>
                <a:ea typeface="Arimo"/>
                <a:cs typeface="Arimo"/>
                <a:sym typeface="Arimo"/>
              </a:rPr>
              <a:t>Developed as part of the Enterprise and Entrepreneurship module to demonstrate innovative business thinking.</a:t>
            </a:r>
          </a:p>
          <a:p>
            <a:pPr marL="571500" indent="-571500" algn="ctr">
              <a:lnSpc>
                <a:spcPts val="4040"/>
              </a:lnSpc>
              <a:buFont typeface="Arial" panose="020B0604020202020204" pitchFamily="34" charset="0"/>
              <a:buChar char="•"/>
            </a:pPr>
            <a:r>
              <a:rPr lang="en-US" sz="3812" spc="381" dirty="0">
                <a:solidFill>
                  <a:srgbClr val="FFFFFF"/>
                </a:solidFill>
                <a:latin typeface="Arimo"/>
                <a:ea typeface="Arimo"/>
                <a:cs typeface="Arimo"/>
                <a:sym typeface="Arimo"/>
              </a:rPr>
              <a:t>Focuses on health, sustainability, and accessibility for modern consumers.</a:t>
            </a:r>
          </a:p>
          <a:p>
            <a:pPr marL="571500" indent="-571500" algn="ctr">
              <a:lnSpc>
                <a:spcPts val="4040"/>
              </a:lnSpc>
              <a:buFont typeface="Arial" panose="020B0604020202020204" pitchFamily="34" charset="0"/>
              <a:buChar char="•"/>
            </a:pPr>
            <a:r>
              <a:rPr lang="en-US" sz="3812" spc="381" dirty="0">
                <a:solidFill>
                  <a:srgbClr val="FFFFFF"/>
                </a:solidFill>
                <a:latin typeface="Arimo"/>
                <a:ea typeface="Arimo"/>
                <a:cs typeface="Arimo"/>
                <a:sym typeface="Arimo"/>
              </a:rPr>
              <a:t>Addresses growing consumer demand for ethical and healthy products (Brown, 2022).</a:t>
            </a:r>
          </a:p>
        </p:txBody>
      </p:sp>
      <p:sp>
        <p:nvSpPr>
          <p:cNvPr id="7" name="Freeform 7"/>
          <p:cNvSpPr/>
          <p:nvPr/>
        </p:nvSpPr>
        <p:spPr>
          <a:xfrm rot="-5400000">
            <a:off x="390093" y="-1471468"/>
            <a:ext cx="2720897" cy="5228794"/>
          </a:xfrm>
          <a:custGeom>
            <a:avLst/>
            <a:gdLst/>
            <a:ahLst/>
            <a:cxnLst/>
            <a:rect l="l" t="t" r="r" b="b"/>
            <a:pathLst>
              <a:path w="2720897" h="5228794">
                <a:moveTo>
                  <a:pt x="0" y="0"/>
                </a:moveTo>
                <a:lnTo>
                  <a:pt x="2720897" y="0"/>
                </a:lnTo>
                <a:lnTo>
                  <a:pt x="2720897" y="5228794"/>
                </a:lnTo>
                <a:lnTo>
                  <a:pt x="0" y="5228794"/>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flipH="1">
            <a:off x="8788436" y="-316726"/>
            <a:ext cx="7886994" cy="10920453"/>
          </a:xfrm>
          <a:custGeom>
            <a:avLst/>
            <a:gdLst/>
            <a:ahLst/>
            <a:cxnLst/>
            <a:rect l="l" t="t" r="r" b="b"/>
            <a:pathLst>
              <a:path w="7886994" h="10920453">
                <a:moveTo>
                  <a:pt x="7886994" y="0"/>
                </a:moveTo>
                <a:lnTo>
                  <a:pt x="0" y="0"/>
                </a:lnTo>
                <a:lnTo>
                  <a:pt x="0" y="10920452"/>
                </a:lnTo>
                <a:lnTo>
                  <a:pt x="7886994" y="10920452"/>
                </a:lnTo>
                <a:lnTo>
                  <a:pt x="7886994" y="0"/>
                </a:lnTo>
                <a:close/>
              </a:path>
            </a:pathLst>
          </a:custGeom>
          <a:blipFill>
            <a:blip r:embed="rId3"/>
            <a:stretch>
              <a:fillRect/>
            </a:stretch>
          </a:blipFill>
        </p:spPr>
        <p:txBody>
          <a:bodyPr/>
          <a:lstStyle/>
          <a:p>
            <a:endParaRPr lang="en-GB"/>
          </a:p>
        </p:txBody>
      </p:sp>
      <p:grpSp>
        <p:nvGrpSpPr>
          <p:cNvPr id="3" name="Group 3"/>
          <p:cNvGrpSpPr/>
          <p:nvPr/>
        </p:nvGrpSpPr>
        <p:grpSpPr>
          <a:xfrm>
            <a:off x="9144000" y="0"/>
            <a:ext cx="9144000" cy="10287000"/>
            <a:chOff x="0" y="0"/>
            <a:chExt cx="2408296" cy="2709333"/>
          </a:xfrm>
        </p:grpSpPr>
        <p:sp>
          <p:nvSpPr>
            <p:cNvPr id="4" name="Freeform 4"/>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FFFFFF"/>
            </a:solidFill>
          </p:spPr>
          <p:txBody>
            <a:bodyPr/>
            <a:lstStyle/>
            <a:p>
              <a:endParaRPr lang="en-GB"/>
            </a:p>
          </p:txBody>
        </p:sp>
        <p:sp>
          <p:nvSpPr>
            <p:cNvPr id="5" name="TextBox 5"/>
            <p:cNvSpPr txBox="1"/>
            <p:nvPr/>
          </p:nvSpPr>
          <p:spPr>
            <a:xfrm>
              <a:off x="0" y="-47625"/>
              <a:ext cx="2408296" cy="2756958"/>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9366380" y="647700"/>
            <a:ext cx="8616819" cy="7082323"/>
          </a:xfrm>
          <a:prstGeom prst="rect">
            <a:avLst/>
          </a:prstGeom>
        </p:spPr>
        <p:txBody>
          <a:bodyPr wrap="square" lIns="0" tIns="0" rIns="0" bIns="0" rtlCol="0" anchor="t">
            <a:spAutoFit/>
          </a:bodyPr>
          <a:lstStyle/>
          <a:p>
            <a:pPr marL="342900" lvl="0" indent="-342900">
              <a:lnSpc>
                <a:spcPct val="106000"/>
              </a:lnSpc>
              <a:spcAft>
                <a:spcPts val="800"/>
              </a:spcAft>
              <a:buSzPts val="1000"/>
              <a:buFont typeface="Symbol" panose="05050102010706020507" pitchFamily="18" charset="2"/>
              <a:buChar char=""/>
              <a:tabLst>
                <a:tab pos="457200" algn="l"/>
              </a:tabLst>
            </a:pPr>
            <a:r>
              <a:rPr lang="en-GB" sz="2800" b="1" kern="150" dirty="0">
                <a:solidFill>
                  <a:srgbClr val="0070C0"/>
                </a:solidFill>
                <a:effectLst/>
                <a:latin typeface="Times New Roman" panose="02020603050405020304" pitchFamily="18" charset="0"/>
                <a:ea typeface="Aptos"/>
              </a:rPr>
              <a:t>Business Name:</a:t>
            </a:r>
            <a:r>
              <a:rPr lang="en-GB" sz="2800" kern="150" dirty="0">
                <a:solidFill>
                  <a:srgbClr val="0070C0"/>
                </a:solidFill>
                <a:effectLst/>
                <a:latin typeface="Times New Roman" panose="02020603050405020304" pitchFamily="18" charset="0"/>
                <a:ea typeface="Aptos"/>
              </a:rPr>
              <a:t> </a:t>
            </a:r>
            <a:r>
              <a:rPr lang="en-GB" sz="2800" kern="150" dirty="0" err="1">
                <a:solidFill>
                  <a:srgbClr val="0070C0"/>
                </a:solidFill>
                <a:effectLst/>
                <a:latin typeface="Times New Roman" panose="02020603050405020304" pitchFamily="18" charset="0"/>
                <a:ea typeface="Aptos"/>
              </a:rPr>
              <a:t>EcoBites</a:t>
            </a:r>
            <a:endParaRPr lang="en-PK" sz="2800" kern="150" dirty="0">
              <a:solidFill>
                <a:srgbClr val="0070C0"/>
              </a:solidFill>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2800" b="1" kern="150" dirty="0">
                <a:solidFill>
                  <a:srgbClr val="0070C0"/>
                </a:solidFill>
                <a:effectLst/>
                <a:latin typeface="Times New Roman" panose="02020603050405020304" pitchFamily="18" charset="0"/>
                <a:ea typeface="Aptos"/>
              </a:rPr>
              <a:t>Mission:</a:t>
            </a:r>
            <a:r>
              <a:rPr lang="en-GB" sz="2800" kern="150" dirty="0">
                <a:solidFill>
                  <a:srgbClr val="0070C0"/>
                </a:solidFill>
                <a:effectLst/>
                <a:latin typeface="Times New Roman" panose="02020603050405020304" pitchFamily="18" charset="0"/>
                <a:ea typeface="Aptos"/>
              </a:rPr>
              <a:t> To make healthy snacking sustainable and convenient.</a:t>
            </a:r>
            <a:endParaRPr lang="en-PK" sz="2800" kern="150" dirty="0">
              <a:solidFill>
                <a:srgbClr val="0070C0"/>
              </a:solidFill>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2800" b="1" kern="150" dirty="0">
                <a:solidFill>
                  <a:srgbClr val="0070C0"/>
                </a:solidFill>
                <a:effectLst/>
                <a:latin typeface="Times New Roman" panose="02020603050405020304" pitchFamily="18" charset="0"/>
                <a:ea typeface="Aptos"/>
              </a:rPr>
              <a:t>Vision:</a:t>
            </a:r>
            <a:r>
              <a:rPr lang="en-GB" sz="2800" kern="150" dirty="0">
                <a:solidFill>
                  <a:srgbClr val="0070C0"/>
                </a:solidFill>
                <a:effectLst/>
                <a:latin typeface="Times New Roman" panose="02020603050405020304" pitchFamily="18" charset="0"/>
                <a:ea typeface="Aptos"/>
              </a:rPr>
              <a:t> To become a leading UK-based eco-friendly snack brand.</a:t>
            </a:r>
            <a:endParaRPr lang="en-PK" sz="2800" kern="150" dirty="0">
              <a:solidFill>
                <a:srgbClr val="0070C0"/>
              </a:solidFill>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2800" b="1" kern="150" dirty="0">
                <a:solidFill>
                  <a:srgbClr val="0070C0"/>
                </a:solidFill>
                <a:effectLst/>
                <a:latin typeface="Times New Roman" panose="02020603050405020304" pitchFamily="18" charset="0"/>
                <a:ea typeface="Aptos"/>
              </a:rPr>
              <a:t>Core Values:</a:t>
            </a:r>
            <a:r>
              <a:rPr lang="en-GB" sz="2800" kern="150" dirty="0">
                <a:solidFill>
                  <a:srgbClr val="0070C0"/>
                </a:solidFill>
                <a:effectLst/>
                <a:latin typeface="Times New Roman" panose="02020603050405020304" pitchFamily="18" charset="0"/>
                <a:ea typeface="Aptos"/>
              </a:rPr>
              <a:t> Health | Sustainability | Transparency | Affordability</a:t>
            </a:r>
            <a:endParaRPr lang="en-PK" sz="2800" kern="150" dirty="0">
              <a:solidFill>
                <a:srgbClr val="0070C0"/>
              </a:solidFill>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2800" b="1" kern="150" dirty="0">
                <a:solidFill>
                  <a:srgbClr val="0070C0"/>
                </a:solidFill>
                <a:effectLst/>
                <a:latin typeface="Times New Roman" panose="02020603050405020304" pitchFamily="18" charset="0"/>
                <a:ea typeface="Aptos"/>
              </a:rPr>
              <a:t>Products:</a:t>
            </a:r>
            <a:endParaRPr lang="en-PK" sz="2800" kern="150" dirty="0">
              <a:solidFill>
                <a:srgbClr val="0070C0"/>
              </a:solidFill>
              <a:effectLst/>
              <a:latin typeface="Times New Roman" panose="02020603050405020304" pitchFamily="18" charset="0"/>
              <a:ea typeface="Aptos"/>
            </a:endParaRPr>
          </a:p>
          <a:p>
            <a:pPr marL="742950" lvl="1" indent="-285750">
              <a:lnSpc>
                <a:spcPct val="106000"/>
              </a:lnSpc>
              <a:spcAft>
                <a:spcPts val="800"/>
              </a:spcAft>
              <a:buSzPts val="1000"/>
              <a:buFont typeface="Courier New" panose="02070309020205020404" pitchFamily="49" charset="0"/>
              <a:buChar char="o"/>
              <a:tabLst>
                <a:tab pos="914400" algn="l"/>
              </a:tabLst>
            </a:pPr>
            <a:r>
              <a:rPr lang="en-GB" sz="2800" kern="150" dirty="0">
                <a:solidFill>
                  <a:srgbClr val="0070C0"/>
                </a:solidFill>
                <a:effectLst/>
                <a:latin typeface="Times New Roman" panose="02020603050405020304" pitchFamily="18" charset="0"/>
                <a:ea typeface="Aptos"/>
                <a:cs typeface="Times New Roman" panose="02020603050405020304" pitchFamily="18" charset="0"/>
              </a:rPr>
              <a:t>Organic snack bars, smoothies, wraps, and snack boxes.</a:t>
            </a:r>
            <a:endParaRPr lang="en-PK" sz="2800" kern="150" dirty="0">
              <a:solidFill>
                <a:srgbClr val="0070C0"/>
              </a:solidFill>
              <a:effectLst/>
              <a:latin typeface="Times New Roman" panose="02020603050405020304" pitchFamily="18" charset="0"/>
              <a:ea typeface="Aptos"/>
              <a:cs typeface="Times New Roman" panose="02020603050405020304" pitchFamily="18" charset="0"/>
            </a:endParaRPr>
          </a:p>
          <a:p>
            <a:pPr marL="742950" lvl="1" indent="-285750">
              <a:lnSpc>
                <a:spcPct val="106000"/>
              </a:lnSpc>
              <a:spcAft>
                <a:spcPts val="800"/>
              </a:spcAft>
              <a:buSzPts val="1000"/>
              <a:buFont typeface="Courier New" panose="02070309020205020404" pitchFamily="49" charset="0"/>
              <a:buChar char="o"/>
              <a:tabLst>
                <a:tab pos="914400" algn="l"/>
              </a:tabLst>
            </a:pPr>
            <a:r>
              <a:rPr lang="en-GB" sz="2800" kern="150" dirty="0">
                <a:solidFill>
                  <a:srgbClr val="0070C0"/>
                </a:solidFill>
                <a:effectLst/>
                <a:latin typeface="Times New Roman" panose="02020603050405020304" pitchFamily="18" charset="0"/>
                <a:ea typeface="Aptos"/>
                <a:cs typeface="Times New Roman" panose="02020603050405020304" pitchFamily="18" charset="0"/>
              </a:rPr>
              <a:t>Locally sourced ingredients and biodegradable packaging.</a:t>
            </a:r>
            <a:endParaRPr lang="en-PK" sz="2800" kern="150" dirty="0">
              <a:solidFill>
                <a:srgbClr val="0070C0"/>
              </a:solidFill>
              <a:effectLst/>
              <a:latin typeface="Times New Roman" panose="02020603050405020304" pitchFamily="18" charset="0"/>
              <a:ea typeface="Aptos"/>
              <a:cs typeface="Times New Roman" panose="02020603050405020304" pitchFamily="18" charset="0"/>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2800" b="1" kern="150" dirty="0">
                <a:solidFill>
                  <a:srgbClr val="0070C0"/>
                </a:solidFill>
                <a:effectLst/>
                <a:latin typeface="Times New Roman" panose="02020603050405020304" pitchFamily="18" charset="0"/>
                <a:ea typeface="Aptos"/>
              </a:rPr>
              <a:t>Unique Selling Point (USP):</a:t>
            </a:r>
            <a:r>
              <a:rPr lang="en-GB" sz="2800" kern="150" dirty="0">
                <a:solidFill>
                  <a:srgbClr val="0070C0"/>
                </a:solidFill>
                <a:effectLst/>
                <a:latin typeface="Times New Roman" panose="02020603050405020304" pitchFamily="18" charset="0"/>
                <a:ea typeface="Aptos"/>
              </a:rPr>
              <a:t> 100% compostable packaging and minimal carbon footprint (Smith, 2023).</a:t>
            </a:r>
            <a:endParaRPr lang="en-PK" sz="2800" kern="150" dirty="0">
              <a:solidFill>
                <a:srgbClr val="0070C0"/>
              </a:solidFill>
              <a:effectLst/>
              <a:latin typeface="Times New Roman" panose="02020603050405020304" pitchFamily="18" charset="0"/>
              <a:ea typeface="Aptos"/>
            </a:endParaRPr>
          </a:p>
        </p:txBody>
      </p:sp>
      <p:sp>
        <p:nvSpPr>
          <p:cNvPr id="8" name="Freeform 8"/>
          <p:cNvSpPr/>
          <p:nvPr/>
        </p:nvSpPr>
        <p:spPr>
          <a:xfrm>
            <a:off x="8944127" y="8134952"/>
            <a:ext cx="6667707" cy="3145099"/>
          </a:xfrm>
          <a:custGeom>
            <a:avLst/>
            <a:gdLst/>
            <a:ahLst/>
            <a:cxnLst/>
            <a:rect l="l" t="t" r="r" b="b"/>
            <a:pathLst>
              <a:path w="6667707" h="3145099">
                <a:moveTo>
                  <a:pt x="0" y="0"/>
                </a:moveTo>
                <a:lnTo>
                  <a:pt x="6667707" y="0"/>
                </a:lnTo>
                <a:lnTo>
                  <a:pt x="6667707" y="3145098"/>
                </a:lnTo>
                <a:lnTo>
                  <a:pt x="0" y="31450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14182621" y="8134952"/>
            <a:ext cx="6667707" cy="3145099"/>
          </a:xfrm>
          <a:custGeom>
            <a:avLst/>
            <a:gdLst/>
            <a:ahLst/>
            <a:cxnLst/>
            <a:rect l="l" t="t" r="r" b="b"/>
            <a:pathLst>
              <a:path w="6667707" h="3145099">
                <a:moveTo>
                  <a:pt x="0" y="0"/>
                </a:moveTo>
                <a:lnTo>
                  <a:pt x="6667708" y="0"/>
                </a:lnTo>
                <a:lnTo>
                  <a:pt x="6667708" y="3145098"/>
                </a:lnTo>
                <a:lnTo>
                  <a:pt x="0" y="31450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10"/>
          <p:cNvSpPr txBox="1"/>
          <p:nvPr/>
        </p:nvSpPr>
        <p:spPr>
          <a:xfrm>
            <a:off x="597117" y="663677"/>
            <a:ext cx="8347010" cy="3382273"/>
          </a:xfrm>
          <a:prstGeom prst="rect">
            <a:avLst/>
          </a:prstGeom>
        </p:spPr>
        <p:txBody>
          <a:bodyPr wrap="square" lIns="0" tIns="0" rIns="0" bIns="0" rtlCol="0" anchor="t">
            <a:spAutoFit/>
          </a:bodyPr>
          <a:lstStyle/>
          <a:p>
            <a:pPr algn="l">
              <a:lnSpc>
                <a:spcPts val="8655"/>
              </a:lnSpc>
            </a:pPr>
            <a:r>
              <a:rPr lang="en-US" sz="8165" spc="816" dirty="0">
                <a:solidFill>
                  <a:srgbClr val="FFFFFF"/>
                </a:solidFill>
                <a:latin typeface="League Spartan"/>
                <a:ea typeface="League Spartan"/>
                <a:cs typeface="League Spartan"/>
                <a:sym typeface="League Spartan"/>
              </a:rPr>
              <a:t>Business Concept Overview</a:t>
            </a:r>
          </a:p>
        </p:txBody>
      </p:sp>
      <p:pic>
        <p:nvPicPr>
          <p:cNvPr id="11" name="Picture 2">
            <a:extLst>
              <a:ext uri="{FF2B5EF4-FFF2-40B4-BE49-F238E27FC236}">
                <a16:creationId xmlns:a16="http://schemas.microsoft.com/office/drawing/2014/main" id="{15E2B3D6-352C-49DD-8410-55BAB7977A6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924" t="13165" r="23845" b="16071"/>
          <a:stretch/>
        </p:blipFill>
        <p:spPr bwMode="auto">
          <a:xfrm>
            <a:off x="597117" y="4610100"/>
            <a:ext cx="4852412" cy="520854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grpSp>
        <p:nvGrpSpPr>
          <p:cNvPr id="2" name="Group 2"/>
          <p:cNvGrpSpPr/>
          <p:nvPr/>
        </p:nvGrpSpPr>
        <p:grpSpPr>
          <a:xfrm>
            <a:off x="1385236" y="0"/>
            <a:ext cx="7758764" cy="6337935"/>
            <a:chOff x="0" y="0"/>
            <a:chExt cx="1202036" cy="981912"/>
          </a:xfrm>
        </p:grpSpPr>
        <p:sp>
          <p:nvSpPr>
            <p:cNvPr id="3" name="Freeform 3"/>
            <p:cNvSpPr/>
            <p:nvPr/>
          </p:nvSpPr>
          <p:spPr>
            <a:xfrm>
              <a:off x="0" y="0"/>
              <a:ext cx="1202036" cy="981912"/>
            </a:xfrm>
            <a:custGeom>
              <a:avLst/>
              <a:gdLst/>
              <a:ahLst/>
              <a:cxnLst/>
              <a:rect l="l" t="t" r="r" b="b"/>
              <a:pathLst>
                <a:path w="1202036" h="981912">
                  <a:moveTo>
                    <a:pt x="0" y="0"/>
                  </a:moveTo>
                  <a:lnTo>
                    <a:pt x="1202036" y="0"/>
                  </a:lnTo>
                  <a:lnTo>
                    <a:pt x="1202036" y="981912"/>
                  </a:lnTo>
                  <a:lnTo>
                    <a:pt x="0" y="981912"/>
                  </a:lnTo>
                  <a:close/>
                </a:path>
              </a:pathLst>
            </a:custGeom>
            <a:blipFill>
              <a:blip r:embed="rId3"/>
              <a:stretch>
                <a:fillRect l="-11303" r="-11303"/>
              </a:stretch>
            </a:blipFill>
          </p:spPr>
          <p:txBody>
            <a:bodyPr/>
            <a:lstStyle/>
            <a:p>
              <a:endParaRPr lang="en-GB"/>
            </a:p>
          </p:txBody>
        </p:sp>
      </p:grpSp>
      <p:sp>
        <p:nvSpPr>
          <p:cNvPr id="25" name="TextBox 25"/>
          <p:cNvSpPr txBox="1"/>
          <p:nvPr/>
        </p:nvSpPr>
        <p:spPr>
          <a:xfrm>
            <a:off x="1385236" y="7027142"/>
            <a:ext cx="7606365" cy="2492990"/>
          </a:xfrm>
          <a:prstGeom prst="rect">
            <a:avLst/>
          </a:prstGeom>
        </p:spPr>
        <p:txBody>
          <a:bodyPr wrap="square" lIns="0" tIns="0" rIns="0" bIns="0" rtlCol="0" anchor="t">
            <a:spAutoFit/>
          </a:bodyPr>
          <a:lstStyle/>
          <a:p>
            <a:pPr algn="l"/>
            <a:r>
              <a:rPr lang="en-US" sz="5400" spc="816" dirty="0">
                <a:solidFill>
                  <a:srgbClr val="FFFFFF"/>
                </a:solidFill>
                <a:latin typeface="League Spartan"/>
                <a:ea typeface="League Spartan"/>
                <a:cs typeface="League Spartan"/>
                <a:sym typeface="League Spartan"/>
              </a:rPr>
              <a:t>Legal Format and Management</a:t>
            </a:r>
          </a:p>
        </p:txBody>
      </p:sp>
      <p:sp>
        <p:nvSpPr>
          <p:cNvPr id="30" name="TextBox 29">
            <a:extLst>
              <a:ext uri="{FF2B5EF4-FFF2-40B4-BE49-F238E27FC236}">
                <a16:creationId xmlns:a16="http://schemas.microsoft.com/office/drawing/2014/main" id="{ACD3924C-8782-48D9-95E1-170062FAD08B}"/>
              </a:ext>
            </a:extLst>
          </p:cNvPr>
          <p:cNvSpPr txBox="1"/>
          <p:nvPr/>
        </p:nvSpPr>
        <p:spPr>
          <a:xfrm>
            <a:off x="9525000" y="977421"/>
            <a:ext cx="8610600" cy="7314823"/>
          </a:xfrm>
          <a:prstGeom prst="rect">
            <a:avLst/>
          </a:prstGeom>
          <a:noFill/>
        </p:spPr>
        <p:txBody>
          <a:bodyPr wrap="square">
            <a:spAutoFit/>
          </a:bodyPr>
          <a:lstStyle/>
          <a:p>
            <a:pPr marL="342900" lvl="0" indent="-342900">
              <a:spcAft>
                <a:spcPts val="800"/>
              </a:spcAft>
              <a:buSzPts val="1000"/>
              <a:buFont typeface="Symbol" panose="05050102010706020507" pitchFamily="18" charset="2"/>
              <a:buChar char=""/>
              <a:tabLst>
                <a:tab pos="457200" algn="l"/>
              </a:tabLst>
            </a:pPr>
            <a:r>
              <a:rPr lang="en-GB" sz="3200" b="1" kern="150" dirty="0">
                <a:solidFill>
                  <a:schemeClr val="bg1"/>
                </a:solidFill>
                <a:effectLst/>
                <a:latin typeface="Times New Roman" panose="02020603050405020304" pitchFamily="18" charset="0"/>
                <a:ea typeface="Aptos"/>
              </a:rPr>
              <a:t>Legal Structure:</a:t>
            </a:r>
            <a:r>
              <a:rPr lang="en-GB" sz="3200" kern="150" dirty="0">
                <a:solidFill>
                  <a:schemeClr val="bg1"/>
                </a:solidFill>
                <a:effectLst/>
                <a:latin typeface="Times New Roman" panose="02020603050405020304" pitchFamily="18" charset="0"/>
                <a:ea typeface="Aptos"/>
              </a:rPr>
              <a:t> Sole Trader</a:t>
            </a:r>
            <a:endParaRPr lang="en-PK" sz="3200" kern="150" dirty="0">
              <a:solidFill>
                <a:schemeClr val="bg1"/>
              </a:solidFill>
              <a:effectLst/>
              <a:latin typeface="Times New Roman" panose="02020603050405020304" pitchFamily="18" charset="0"/>
              <a:ea typeface="Aptos"/>
            </a:endParaRPr>
          </a:p>
          <a:p>
            <a:pPr marL="742950" lvl="1" indent="-285750">
              <a:spcAft>
                <a:spcPts val="800"/>
              </a:spcAft>
              <a:buSzPts val="1000"/>
              <a:buFont typeface="Courier New" panose="02070309020205020404" pitchFamily="49" charset="0"/>
              <a:buChar char="o"/>
              <a:tabLst>
                <a:tab pos="914400" algn="l"/>
              </a:tabLst>
            </a:pPr>
            <a:r>
              <a:rPr lang="en-GB" sz="3200" kern="150" dirty="0">
                <a:solidFill>
                  <a:schemeClr val="bg1"/>
                </a:solidFill>
                <a:effectLst/>
                <a:latin typeface="Times New Roman" panose="02020603050405020304" pitchFamily="18" charset="0"/>
                <a:ea typeface="Aptos"/>
                <a:cs typeface="Times New Roman" panose="02020603050405020304" pitchFamily="18" charset="0"/>
              </a:rPr>
              <a:t>Simplifies setup and provides complete control.</a:t>
            </a:r>
            <a:endParaRPr lang="en-PK" sz="3200" kern="150" dirty="0">
              <a:solidFill>
                <a:schemeClr val="bg1"/>
              </a:solidFill>
              <a:effectLst/>
              <a:latin typeface="Times New Roman" panose="02020603050405020304" pitchFamily="18" charset="0"/>
              <a:ea typeface="Aptos"/>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3200" kern="150" dirty="0">
                <a:solidFill>
                  <a:schemeClr val="bg1"/>
                </a:solidFill>
                <a:effectLst/>
                <a:latin typeface="Times New Roman" panose="02020603050405020304" pitchFamily="18" charset="0"/>
                <a:ea typeface="Aptos"/>
                <a:cs typeface="Times New Roman" panose="02020603050405020304" pitchFamily="18" charset="0"/>
              </a:rPr>
              <a:t>Suitable for low-cost, small-scale </a:t>
            </a:r>
            <a:r>
              <a:rPr lang="en-GB" sz="3200" kern="150" dirty="0" err="1">
                <a:solidFill>
                  <a:schemeClr val="bg1"/>
                </a:solidFill>
                <a:effectLst/>
                <a:latin typeface="Times New Roman" panose="02020603050405020304" pitchFamily="18" charset="0"/>
                <a:ea typeface="Aptos"/>
                <a:cs typeface="Times New Roman" panose="02020603050405020304" pitchFamily="18" charset="0"/>
              </a:rPr>
              <a:t>startup</a:t>
            </a:r>
            <a:r>
              <a:rPr lang="en-GB" sz="3200" kern="150" dirty="0">
                <a:solidFill>
                  <a:schemeClr val="bg1"/>
                </a:solidFill>
                <a:effectLst/>
                <a:latin typeface="Times New Roman" panose="02020603050405020304" pitchFamily="18" charset="0"/>
                <a:ea typeface="Aptos"/>
                <a:cs typeface="Times New Roman" panose="02020603050405020304" pitchFamily="18" charset="0"/>
              </a:rPr>
              <a:t>.</a:t>
            </a:r>
            <a:endParaRPr lang="en-PK" sz="3200" kern="150" dirty="0">
              <a:solidFill>
                <a:schemeClr val="bg1"/>
              </a:solidFill>
              <a:effectLst/>
              <a:latin typeface="Times New Roman" panose="02020603050405020304" pitchFamily="18" charset="0"/>
              <a:ea typeface="Aptos"/>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b="1" kern="150" dirty="0">
                <a:solidFill>
                  <a:schemeClr val="bg1"/>
                </a:solidFill>
                <a:effectLst/>
                <a:latin typeface="Times New Roman" panose="02020603050405020304" pitchFamily="18" charset="0"/>
                <a:ea typeface="Aptos"/>
              </a:rPr>
              <a:t>Management Roles:</a:t>
            </a:r>
            <a:endParaRPr lang="en-PK" sz="3200" kern="150" dirty="0">
              <a:solidFill>
                <a:schemeClr val="bg1"/>
              </a:solidFill>
              <a:effectLst/>
              <a:latin typeface="Times New Roman" panose="02020603050405020304" pitchFamily="18" charset="0"/>
              <a:ea typeface="Aptos"/>
            </a:endParaRPr>
          </a:p>
          <a:p>
            <a:pPr marL="742950" lvl="1" indent="-285750">
              <a:spcAft>
                <a:spcPts val="800"/>
              </a:spcAft>
              <a:buSzPts val="1000"/>
              <a:buFont typeface="Courier New" panose="02070309020205020404" pitchFamily="49" charset="0"/>
              <a:buChar char="o"/>
              <a:tabLst>
                <a:tab pos="914400" algn="l"/>
              </a:tabLst>
            </a:pPr>
            <a:r>
              <a:rPr lang="en-GB" sz="3200" kern="150" dirty="0">
                <a:solidFill>
                  <a:schemeClr val="bg1"/>
                </a:solidFill>
                <a:effectLst/>
                <a:latin typeface="Times New Roman" panose="02020603050405020304" pitchFamily="18" charset="0"/>
                <a:ea typeface="Aptos"/>
                <a:cs typeface="Times New Roman" panose="02020603050405020304" pitchFamily="18" charset="0"/>
              </a:rPr>
              <a:t>Founder – Operations, Marketing, and Financial Control</a:t>
            </a:r>
            <a:endParaRPr lang="en-PK" sz="3200" kern="150" dirty="0">
              <a:solidFill>
                <a:schemeClr val="bg1"/>
              </a:solidFill>
              <a:effectLst/>
              <a:latin typeface="Times New Roman" panose="02020603050405020304" pitchFamily="18" charset="0"/>
              <a:ea typeface="Aptos"/>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3200" kern="150" dirty="0">
                <a:solidFill>
                  <a:schemeClr val="bg1"/>
                </a:solidFill>
                <a:effectLst/>
                <a:latin typeface="Times New Roman" panose="02020603050405020304" pitchFamily="18" charset="0"/>
                <a:ea typeface="Aptos"/>
                <a:cs typeface="Times New Roman" panose="02020603050405020304" pitchFamily="18" charset="0"/>
              </a:rPr>
              <a:t>Part-time assistants for production and sales.</a:t>
            </a:r>
            <a:endParaRPr lang="en-PK" sz="3200" kern="150" dirty="0">
              <a:solidFill>
                <a:schemeClr val="bg1"/>
              </a:solidFill>
              <a:effectLst/>
              <a:latin typeface="Times New Roman" panose="02020603050405020304" pitchFamily="18" charset="0"/>
              <a:ea typeface="Aptos"/>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b="1" kern="150" dirty="0">
                <a:solidFill>
                  <a:schemeClr val="bg1"/>
                </a:solidFill>
                <a:effectLst/>
                <a:latin typeface="Times New Roman" panose="02020603050405020304" pitchFamily="18" charset="0"/>
                <a:ea typeface="Aptos"/>
              </a:rPr>
              <a:t>Compliance:</a:t>
            </a:r>
            <a:endParaRPr lang="en-PK" sz="3200" kern="150" dirty="0">
              <a:solidFill>
                <a:schemeClr val="bg1"/>
              </a:solidFill>
              <a:effectLst/>
              <a:latin typeface="Times New Roman" panose="02020603050405020304" pitchFamily="18" charset="0"/>
              <a:ea typeface="Aptos"/>
            </a:endParaRPr>
          </a:p>
          <a:p>
            <a:pPr marL="742950" lvl="1" indent="-285750">
              <a:spcAft>
                <a:spcPts val="800"/>
              </a:spcAft>
              <a:buSzPts val="1000"/>
              <a:buFont typeface="Courier New" panose="02070309020205020404" pitchFamily="49" charset="0"/>
              <a:buChar char="o"/>
              <a:tabLst>
                <a:tab pos="914400" algn="l"/>
              </a:tabLst>
            </a:pPr>
            <a:r>
              <a:rPr lang="en-GB" sz="3200" kern="150" dirty="0">
                <a:solidFill>
                  <a:schemeClr val="bg1"/>
                </a:solidFill>
                <a:effectLst/>
                <a:latin typeface="Times New Roman" panose="02020603050405020304" pitchFamily="18" charset="0"/>
                <a:ea typeface="Aptos"/>
                <a:cs typeface="Times New Roman" panose="02020603050405020304" pitchFamily="18" charset="0"/>
              </a:rPr>
              <a:t>UK Food Safety and Hygiene Regulations (UK Government, 2024).</a:t>
            </a:r>
            <a:endParaRPr lang="en-PK" sz="3200" kern="150" dirty="0">
              <a:solidFill>
                <a:schemeClr val="bg1"/>
              </a:solidFill>
              <a:effectLst/>
              <a:latin typeface="Times New Roman" panose="02020603050405020304" pitchFamily="18" charset="0"/>
              <a:ea typeface="Aptos"/>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3200" kern="150" dirty="0">
                <a:solidFill>
                  <a:schemeClr val="bg1"/>
                </a:solidFill>
                <a:effectLst/>
                <a:latin typeface="Times New Roman" panose="02020603050405020304" pitchFamily="18" charset="0"/>
                <a:ea typeface="Aptos"/>
                <a:cs typeface="Times New Roman" panose="02020603050405020304" pitchFamily="18" charset="0"/>
              </a:rPr>
              <a:t>Single-Use Plastics Regulations (UK Government, 2025).</a:t>
            </a:r>
            <a:endParaRPr lang="en-PK" sz="3200" kern="150" dirty="0">
              <a:solidFill>
                <a:schemeClr val="bg1"/>
              </a:solidFill>
              <a:effectLst/>
              <a:latin typeface="Times New Roman" panose="02020603050405020304" pitchFamily="18" charset="0"/>
              <a:ea typeface="Aptos"/>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grpSp>
        <p:nvGrpSpPr>
          <p:cNvPr id="2" name="Group 2"/>
          <p:cNvGrpSpPr/>
          <p:nvPr/>
        </p:nvGrpSpPr>
        <p:grpSpPr>
          <a:xfrm>
            <a:off x="-633877" y="-554823"/>
            <a:ext cx="19639468" cy="5698323"/>
            <a:chOff x="0" y="0"/>
            <a:chExt cx="5172535" cy="1500793"/>
          </a:xfrm>
        </p:grpSpPr>
        <p:sp>
          <p:nvSpPr>
            <p:cNvPr id="3" name="Freeform 3"/>
            <p:cNvSpPr/>
            <p:nvPr/>
          </p:nvSpPr>
          <p:spPr>
            <a:xfrm>
              <a:off x="0" y="0"/>
              <a:ext cx="5172535" cy="1500793"/>
            </a:xfrm>
            <a:custGeom>
              <a:avLst/>
              <a:gdLst/>
              <a:ahLst/>
              <a:cxnLst/>
              <a:rect l="l" t="t" r="r" b="b"/>
              <a:pathLst>
                <a:path w="5172535" h="1500793">
                  <a:moveTo>
                    <a:pt x="0" y="0"/>
                  </a:moveTo>
                  <a:lnTo>
                    <a:pt x="5172535" y="0"/>
                  </a:lnTo>
                  <a:lnTo>
                    <a:pt x="5172535" y="1500793"/>
                  </a:lnTo>
                  <a:lnTo>
                    <a:pt x="0" y="1500793"/>
                  </a:lnTo>
                  <a:close/>
                </a:path>
              </a:pathLst>
            </a:custGeom>
            <a:solidFill>
              <a:srgbClr val="FFFFFF"/>
            </a:solidFill>
          </p:spPr>
          <p:txBody>
            <a:bodyPr/>
            <a:lstStyle/>
            <a:p>
              <a:endParaRPr lang="en-GB"/>
            </a:p>
          </p:txBody>
        </p:sp>
        <p:sp>
          <p:nvSpPr>
            <p:cNvPr id="4" name="TextBox 4"/>
            <p:cNvSpPr txBox="1"/>
            <p:nvPr/>
          </p:nvSpPr>
          <p:spPr>
            <a:xfrm>
              <a:off x="0" y="-47625"/>
              <a:ext cx="5172535" cy="1548418"/>
            </a:xfrm>
            <a:prstGeom prst="rect">
              <a:avLst/>
            </a:prstGeom>
          </p:spPr>
          <p:txBody>
            <a:bodyPr lIns="50800" tIns="50800" rIns="50800" bIns="50800" rtlCol="0" anchor="ctr"/>
            <a:lstStyle/>
            <a:p>
              <a:pPr algn="ctr">
                <a:lnSpc>
                  <a:spcPts val="2659"/>
                </a:lnSpc>
              </a:pPr>
              <a:r>
                <a:rPr lang="en-US" sz="1899">
                  <a:solidFill>
                    <a:srgbClr val="FFFFFF"/>
                  </a:solidFill>
                  <a:latin typeface="Arimo"/>
                  <a:ea typeface="Arimo"/>
                  <a:cs typeface="Arimo"/>
                  <a:sym typeface="Arimo"/>
                </a:rPr>
                <a:t> </a:t>
              </a:r>
            </a:p>
          </p:txBody>
        </p:sp>
      </p:grpSp>
      <p:sp>
        <p:nvSpPr>
          <p:cNvPr id="5" name="Freeform 5"/>
          <p:cNvSpPr/>
          <p:nvPr/>
        </p:nvSpPr>
        <p:spPr>
          <a:xfrm>
            <a:off x="-297830" y="-1579357"/>
            <a:ext cx="19484227" cy="12835235"/>
          </a:xfrm>
          <a:custGeom>
            <a:avLst/>
            <a:gdLst/>
            <a:ahLst/>
            <a:cxnLst/>
            <a:rect l="l" t="t" r="r" b="b"/>
            <a:pathLst>
              <a:path w="19484227" h="12835235">
                <a:moveTo>
                  <a:pt x="0" y="0"/>
                </a:moveTo>
                <a:lnTo>
                  <a:pt x="19484227" y="0"/>
                </a:lnTo>
                <a:lnTo>
                  <a:pt x="19484227" y="12835234"/>
                </a:lnTo>
                <a:lnTo>
                  <a:pt x="0" y="12835234"/>
                </a:lnTo>
                <a:lnTo>
                  <a:pt x="0" y="0"/>
                </a:lnTo>
                <a:close/>
              </a:path>
            </a:pathLst>
          </a:custGeom>
          <a:blipFill>
            <a:blip r:embed="rId3">
              <a:alphaModFix amt="20999"/>
            </a:blip>
            <a:stretch>
              <a:fillRect/>
            </a:stretch>
          </a:blipFill>
        </p:spPr>
        <p:txBody>
          <a:bodyPr/>
          <a:lstStyle/>
          <a:p>
            <a:endParaRPr lang="en-GB"/>
          </a:p>
        </p:txBody>
      </p:sp>
      <p:grpSp>
        <p:nvGrpSpPr>
          <p:cNvPr id="6" name="Group 6"/>
          <p:cNvGrpSpPr/>
          <p:nvPr/>
        </p:nvGrpSpPr>
        <p:grpSpPr>
          <a:xfrm>
            <a:off x="1187324" y="1028700"/>
            <a:ext cx="15729076" cy="8229600"/>
            <a:chOff x="0" y="0"/>
            <a:chExt cx="2095586" cy="2167467"/>
          </a:xfrm>
        </p:grpSpPr>
        <p:sp>
          <p:nvSpPr>
            <p:cNvPr id="7" name="Freeform 7"/>
            <p:cNvSpPr/>
            <p:nvPr/>
          </p:nvSpPr>
          <p:spPr>
            <a:xfrm>
              <a:off x="0" y="0"/>
              <a:ext cx="2095585" cy="2167467"/>
            </a:xfrm>
            <a:custGeom>
              <a:avLst/>
              <a:gdLst/>
              <a:ahLst/>
              <a:cxnLst/>
              <a:rect l="l" t="t" r="r" b="b"/>
              <a:pathLst>
                <a:path w="2095585" h="2167467">
                  <a:moveTo>
                    <a:pt x="0" y="0"/>
                  </a:moveTo>
                  <a:lnTo>
                    <a:pt x="2095585" y="0"/>
                  </a:lnTo>
                  <a:lnTo>
                    <a:pt x="2095585" y="2167467"/>
                  </a:lnTo>
                  <a:lnTo>
                    <a:pt x="0" y="2167467"/>
                  </a:lnTo>
                  <a:close/>
                </a:path>
              </a:pathLst>
            </a:custGeom>
            <a:solidFill>
              <a:srgbClr val="6299E4"/>
            </a:solidFill>
          </p:spPr>
          <p:txBody>
            <a:bodyPr/>
            <a:lstStyle/>
            <a:p>
              <a:endParaRPr lang="en-GB"/>
            </a:p>
          </p:txBody>
        </p:sp>
        <p:sp>
          <p:nvSpPr>
            <p:cNvPr id="8" name="TextBox 8"/>
            <p:cNvSpPr txBox="1"/>
            <p:nvPr/>
          </p:nvSpPr>
          <p:spPr>
            <a:xfrm>
              <a:off x="0" y="-47625"/>
              <a:ext cx="2095586" cy="2215092"/>
            </a:xfrm>
            <a:prstGeom prst="rect">
              <a:avLst/>
            </a:prstGeom>
          </p:spPr>
          <p:txBody>
            <a:bodyPr lIns="50800" tIns="50800" rIns="50800" bIns="50800" rtlCol="0" anchor="ctr"/>
            <a:lstStyle/>
            <a:p>
              <a:pPr algn="ctr">
                <a:lnSpc>
                  <a:spcPts val="2659"/>
                </a:lnSpc>
              </a:pPr>
              <a:r>
                <a:rPr lang="en-US" sz="1899">
                  <a:solidFill>
                    <a:srgbClr val="FFFFFF"/>
                  </a:solidFill>
                  <a:latin typeface="Arimo"/>
                  <a:ea typeface="Arimo"/>
                  <a:cs typeface="Arimo"/>
                  <a:sym typeface="Arimo"/>
                </a:rPr>
                <a:t> </a:t>
              </a:r>
            </a:p>
          </p:txBody>
        </p:sp>
      </p:grpSp>
      <p:sp>
        <p:nvSpPr>
          <p:cNvPr id="13" name="TextBox 13"/>
          <p:cNvSpPr txBox="1"/>
          <p:nvPr/>
        </p:nvSpPr>
        <p:spPr>
          <a:xfrm>
            <a:off x="1713087" y="1310632"/>
            <a:ext cx="14945540" cy="1661993"/>
          </a:xfrm>
          <a:prstGeom prst="rect">
            <a:avLst/>
          </a:prstGeom>
        </p:spPr>
        <p:txBody>
          <a:bodyPr wrap="square" lIns="0" tIns="0" rIns="0" bIns="0" rtlCol="0" anchor="t">
            <a:spAutoFit/>
          </a:bodyPr>
          <a:lstStyle/>
          <a:p>
            <a:pPr algn="ctr"/>
            <a:r>
              <a:rPr lang="en-US" sz="5400" spc="816" dirty="0">
                <a:solidFill>
                  <a:srgbClr val="FFFFFF"/>
                </a:solidFill>
                <a:latin typeface="League Spartan"/>
                <a:ea typeface="League Spartan"/>
                <a:cs typeface="League Spartan"/>
                <a:sym typeface="League Spartan"/>
              </a:rPr>
              <a:t>PESTEL Analysis – Political &amp; Economic</a:t>
            </a:r>
          </a:p>
        </p:txBody>
      </p:sp>
      <p:sp>
        <p:nvSpPr>
          <p:cNvPr id="16" name="TextBox 16"/>
          <p:cNvSpPr txBox="1"/>
          <p:nvPr/>
        </p:nvSpPr>
        <p:spPr>
          <a:xfrm>
            <a:off x="1866900" y="3543300"/>
            <a:ext cx="14554200" cy="4762009"/>
          </a:xfrm>
          <a:prstGeom prst="rect">
            <a:avLst/>
          </a:prstGeom>
        </p:spPr>
        <p:txBody>
          <a:bodyPr wrap="square" lIns="0" tIns="0" rIns="0" bIns="0" rtlCol="0" anchor="t">
            <a:spAutoFit/>
          </a:bodyPr>
          <a:lstStyle/>
          <a:p>
            <a:pPr>
              <a:lnSpc>
                <a:spcPct val="106000"/>
              </a:lnSpc>
              <a:spcAft>
                <a:spcPts val="800"/>
              </a:spcAft>
            </a:pPr>
            <a:r>
              <a:rPr lang="en-GB" sz="3200" b="1" kern="150" dirty="0">
                <a:effectLst/>
                <a:latin typeface="Times New Roman" panose="02020603050405020304" pitchFamily="18" charset="0"/>
                <a:ea typeface="Aptos"/>
              </a:rPr>
              <a:t>Political Factors:</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Government support for eco-friendly small businesses.</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Regulatory focus on reducing single-use plastics (UK Government, 2025).</a:t>
            </a:r>
            <a:endParaRPr lang="en-PK" sz="3200" kern="150" dirty="0">
              <a:effectLst/>
              <a:latin typeface="Times New Roman" panose="02020603050405020304" pitchFamily="18" charset="0"/>
              <a:ea typeface="Aptos"/>
            </a:endParaRPr>
          </a:p>
          <a:p>
            <a:pPr>
              <a:lnSpc>
                <a:spcPct val="106000"/>
              </a:lnSpc>
              <a:spcAft>
                <a:spcPts val="800"/>
              </a:spcAft>
            </a:pPr>
            <a:r>
              <a:rPr lang="en-GB" sz="3200" b="1" kern="150" dirty="0">
                <a:effectLst/>
                <a:latin typeface="Times New Roman" panose="02020603050405020304" pitchFamily="18" charset="0"/>
                <a:ea typeface="Aptos"/>
              </a:rPr>
              <a:t>Economic Factors:</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UK consumers have increasing disposable income, supporting premium healthy snacks (ONS, 2024).</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Economic stability encourages </a:t>
            </a:r>
            <a:r>
              <a:rPr lang="en-GB" sz="3200" kern="150" dirty="0" err="1">
                <a:effectLst/>
                <a:latin typeface="Times New Roman" panose="02020603050405020304" pitchFamily="18" charset="0"/>
                <a:ea typeface="Aptos"/>
              </a:rPr>
              <a:t>startup</a:t>
            </a:r>
            <a:r>
              <a:rPr lang="en-GB" sz="3200" kern="150" dirty="0">
                <a:effectLst/>
                <a:latin typeface="Times New Roman" panose="02020603050405020304" pitchFamily="18" charset="0"/>
                <a:ea typeface="Aptos"/>
              </a:rPr>
              <a:t> growth in the food sector.</a:t>
            </a:r>
            <a:endParaRPr lang="en-PK" sz="3200" kern="150" dirty="0">
              <a:effectLst/>
              <a:latin typeface="Times New Roman" panose="02020603050405020304" pitchFamily="18" charset="0"/>
              <a:ea typeface="Aptos"/>
            </a:endParaRPr>
          </a:p>
          <a:p>
            <a:r>
              <a:rPr lang="en-GB" sz="3200" dirty="0">
                <a:effectLst/>
                <a:latin typeface="Aptos"/>
                <a:ea typeface="Aptos"/>
                <a:cs typeface="Times New Roman" panose="02020603050405020304" pitchFamily="18" charset="0"/>
              </a:rPr>
              <a:t>Inflation challenges managed through local ingredient sourcing.</a:t>
            </a:r>
            <a:endParaRPr lang="en-US" sz="3600" dirty="0">
              <a:solidFill>
                <a:srgbClr val="FFFFFF"/>
              </a:solidFill>
              <a:latin typeface="Arimo"/>
              <a:ea typeface="Arimo"/>
              <a:cs typeface="Arimo"/>
              <a:sym typeface="Arim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grpSp>
        <p:nvGrpSpPr>
          <p:cNvPr id="2" name="Group 2"/>
          <p:cNvGrpSpPr/>
          <p:nvPr/>
        </p:nvGrpSpPr>
        <p:grpSpPr>
          <a:xfrm>
            <a:off x="-633877" y="-554823"/>
            <a:ext cx="19639468" cy="5698323"/>
            <a:chOff x="0" y="0"/>
            <a:chExt cx="5172535" cy="1500793"/>
          </a:xfrm>
        </p:grpSpPr>
        <p:sp>
          <p:nvSpPr>
            <p:cNvPr id="3" name="Freeform 3"/>
            <p:cNvSpPr/>
            <p:nvPr/>
          </p:nvSpPr>
          <p:spPr>
            <a:xfrm>
              <a:off x="0" y="0"/>
              <a:ext cx="5172535" cy="1500793"/>
            </a:xfrm>
            <a:custGeom>
              <a:avLst/>
              <a:gdLst/>
              <a:ahLst/>
              <a:cxnLst/>
              <a:rect l="l" t="t" r="r" b="b"/>
              <a:pathLst>
                <a:path w="5172535" h="1500793">
                  <a:moveTo>
                    <a:pt x="0" y="0"/>
                  </a:moveTo>
                  <a:lnTo>
                    <a:pt x="5172535" y="0"/>
                  </a:lnTo>
                  <a:lnTo>
                    <a:pt x="5172535" y="1500793"/>
                  </a:lnTo>
                  <a:lnTo>
                    <a:pt x="0" y="1500793"/>
                  </a:lnTo>
                  <a:close/>
                </a:path>
              </a:pathLst>
            </a:custGeom>
            <a:solidFill>
              <a:srgbClr val="FFFFFF"/>
            </a:solidFill>
          </p:spPr>
          <p:txBody>
            <a:bodyPr/>
            <a:lstStyle/>
            <a:p>
              <a:endParaRPr lang="en-GB"/>
            </a:p>
          </p:txBody>
        </p:sp>
        <p:sp>
          <p:nvSpPr>
            <p:cNvPr id="4" name="TextBox 4"/>
            <p:cNvSpPr txBox="1"/>
            <p:nvPr/>
          </p:nvSpPr>
          <p:spPr>
            <a:xfrm>
              <a:off x="0" y="-47625"/>
              <a:ext cx="5172535" cy="1548418"/>
            </a:xfrm>
            <a:prstGeom prst="rect">
              <a:avLst/>
            </a:prstGeom>
          </p:spPr>
          <p:txBody>
            <a:bodyPr lIns="50800" tIns="50800" rIns="50800" bIns="50800" rtlCol="0" anchor="ctr"/>
            <a:lstStyle/>
            <a:p>
              <a:pPr algn="ctr">
                <a:lnSpc>
                  <a:spcPts val="2659"/>
                </a:lnSpc>
              </a:pPr>
              <a:r>
                <a:rPr lang="en-US" sz="1899">
                  <a:solidFill>
                    <a:srgbClr val="FFFFFF"/>
                  </a:solidFill>
                  <a:latin typeface="Arimo"/>
                  <a:ea typeface="Arimo"/>
                  <a:cs typeface="Arimo"/>
                  <a:sym typeface="Arimo"/>
                </a:rPr>
                <a:t> </a:t>
              </a:r>
            </a:p>
          </p:txBody>
        </p:sp>
      </p:grpSp>
      <p:sp>
        <p:nvSpPr>
          <p:cNvPr id="5" name="Freeform 5"/>
          <p:cNvSpPr/>
          <p:nvPr/>
        </p:nvSpPr>
        <p:spPr>
          <a:xfrm>
            <a:off x="-297830" y="-1579357"/>
            <a:ext cx="19484227" cy="12835235"/>
          </a:xfrm>
          <a:custGeom>
            <a:avLst/>
            <a:gdLst/>
            <a:ahLst/>
            <a:cxnLst/>
            <a:rect l="l" t="t" r="r" b="b"/>
            <a:pathLst>
              <a:path w="19484227" h="12835235">
                <a:moveTo>
                  <a:pt x="0" y="0"/>
                </a:moveTo>
                <a:lnTo>
                  <a:pt x="19484227" y="0"/>
                </a:lnTo>
                <a:lnTo>
                  <a:pt x="19484227" y="12835234"/>
                </a:lnTo>
                <a:lnTo>
                  <a:pt x="0" y="12835234"/>
                </a:lnTo>
                <a:lnTo>
                  <a:pt x="0" y="0"/>
                </a:lnTo>
                <a:close/>
              </a:path>
            </a:pathLst>
          </a:custGeom>
          <a:blipFill>
            <a:blip r:embed="rId3">
              <a:alphaModFix amt="20999"/>
            </a:blip>
            <a:stretch>
              <a:fillRect/>
            </a:stretch>
          </a:blipFill>
        </p:spPr>
        <p:txBody>
          <a:bodyPr/>
          <a:lstStyle/>
          <a:p>
            <a:endParaRPr lang="en-GB"/>
          </a:p>
        </p:txBody>
      </p:sp>
      <p:grpSp>
        <p:nvGrpSpPr>
          <p:cNvPr id="6" name="Group 6"/>
          <p:cNvGrpSpPr/>
          <p:nvPr/>
        </p:nvGrpSpPr>
        <p:grpSpPr>
          <a:xfrm>
            <a:off x="1187324" y="164463"/>
            <a:ext cx="16948276" cy="9515150"/>
            <a:chOff x="0" y="0"/>
            <a:chExt cx="2095586" cy="2167467"/>
          </a:xfrm>
        </p:grpSpPr>
        <p:sp>
          <p:nvSpPr>
            <p:cNvPr id="7" name="Freeform 7"/>
            <p:cNvSpPr/>
            <p:nvPr/>
          </p:nvSpPr>
          <p:spPr>
            <a:xfrm>
              <a:off x="0" y="0"/>
              <a:ext cx="2095585" cy="2167467"/>
            </a:xfrm>
            <a:custGeom>
              <a:avLst/>
              <a:gdLst/>
              <a:ahLst/>
              <a:cxnLst/>
              <a:rect l="l" t="t" r="r" b="b"/>
              <a:pathLst>
                <a:path w="2095585" h="2167467">
                  <a:moveTo>
                    <a:pt x="0" y="0"/>
                  </a:moveTo>
                  <a:lnTo>
                    <a:pt x="2095585" y="0"/>
                  </a:lnTo>
                  <a:lnTo>
                    <a:pt x="2095585" y="2167467"/>
                  </a:lnTo>
                  <a:lnTo>
                    <a:pt x="0" y="2167467"/>
                  </a:lnTo>
                  <a:close/>
                </a:path>
              </a:pathLst>
            </a:custGeom>
            <a:solidFill>
              <a:srgbClr val="6299E4"/>
            </a:solidFill>
          </p:spPr>
          <p:txBody>
            <a:bodyPr/>
            <a:lstStyle/>
            <a:p>
              <a:endParaRPr lang="en-GB"/>
            </a:p>
          </p:txBody>
        </p:sp>
        <p:sp>
          <p:nvSpPr>
            <p:cNvPr id="8" name="TextBox 8"/>
            <p:cNvSpPr txBox="1"/>
            <p:nvPr/>
          </p:nvSpPr>
          <p:spPr>
            <a:xfrm>
              <a:off x="0" y="-47625"/>
              <a:ext cx="2095586" cy="2215092"/>
            </a:xfrm>
            <a:prstGeom prst="rect">
              <a:avLst/>
            </a:prstGeom>
          </p:spPr>
          <p:txBody>
            <a:bodyPr lIns="50800" tIns="50800" rIns="50800" bIns="50800" rtlCol="0" anchor="ctr"/>
            <a:lstStyle/>
            <a:p>
              <a:pPr algn="ctr">
                <a:lnSpc>
                  <a:spcPts val="2659"/>
                </a:lnSpc>
              </a:pPr>
              <a:r>
                <a:rPr lang="en-US" sz="1899">
                  <a:solidFill>
                    <a:srgbClr val="FFFFFF"/>
                  </a:solidFill>
                  <a:latin typeface="Arimo"/>
                  <a:ea typeface="Arimo"/>
                  <a:cs typeface="Arimo"/>
                  <a:sym typeface="Arimo"/>
                </a:rPr>
                <a:t> </a:t>
              </a:r>
            </a:p>
          </p:txBody>
        </p:sp>
      </p:grpSp>
      <p:sp>
        <p:nvSpPr>
          <p:cNvPr id="13" name="TextBox 13"/>
          <p:cNvSpPr txBox="1"/>
          <p:nvPr/>
        </p:nvSpPr>
        <p:spPr>
          <a:xfrm>
            <a:off x="1884621" y="607387"/>
            <a:ext cx="14945540" cy="1354217"/>
          </a:xfrm>
          <a:prstGeom prst="rect">
            <a:avLst/>
          </a:prstGeom>
        </p:spPr>
        <p:txBody>
          <a:bodyPr wrap="square" lIns="0" tIns="0" rIns="0" bIns="0" rtlCol="0" anchor="t">
            <a:spAutoFit/>
          </a:bodyPr>
          <a:lstStyle/>
          <a:p>
            <a:pPr algn="ctr"/>
            <a:r>
              <a:rPr lang="en-US" sz="4400" spc="816" dirty="0">
                <a:solidFill>
                  <a:srgbClr val="FFFFFF"/>
                </a:solidFill>
                <a:latin typeface="League Spartan"/>
                <a:ea typeface="League Spartan"/>
                <a:cs typeface="League Spartan"/>
                <a:sym typeface="League Spartan"/>
              </a:rPr>
              <a:t>PESTEL Analysis – Social, Technological, Environmental &amp; Legal</a:t>
            </a:r>
          </a:p>
        </p:txBody>
      </p:sp>
      <p:sp>
        <p:nvSpPr>
          <p:cNvPr id="16" name="TextBox 16"/>
          <p:cNvSpPr txBox="1"/>
          <p:nvPr/>
        </p:nvSpPr>
        <p:spPr>
          <a:xfrm>
            <a:off x="1457839" y="2412721"/>
            <a:ext cx="9293288" cy="7037824"/>
          </a:xfrm>
          <a:prstGeom prst="rect">
            <a:avLst/>
          </a:prstGeom>
        </p:spPr>
        <p:txBody>
          <a:bodyPr wrap="square" lIns="0" tIns="0" rIns="0" bIns="0" rtlCol="0" anchor="t">
            <a:spAutoFit/>
          </a:bodyPr>
          <a:lstStyle/>
          <a:p>
            <a:pPr>
              <a:spcAft>
                <a:spcPts val="800"/>
              </a:spcAft>
            </a:pPr>
            <a:r>
              <a:rPr lang="en-GB" sz="2400" b="1" kern="150" dirty="0">
                <a:effectLst/>
                <a:latin typeface="Times New Roman" panose="02020603050405020304" pitchFamily="18" charset="0"/>
                <a:ea typeface="Aptos"/>
              </a:rPr>
              <a:t>Social:</a:t>
            </a:r>
            <a:endParaRPr lang="en-PK" sz="2400" kern="150" dirty="0">
              <a:effectLst/>
              <a:latin typeface="Times New Roman" panose="02020603050405020304" pitchFamily="18" charset="0"/>
              <a:ea typeface="Aptos"/>
            </a:endParaRPr>
          </a:p>
          <a:p>
            <a:pPr marL="342900" lvl="0" indent="-342900">
              <a:spcAft>
                <a:spcPts val="800"/>
              </a:spcAft>
              <a:buSzPts val="1000"/>
              <a:buFont typeface="Symbol" panose="05050102010706020507" pitchFamily="18" charset="2"/>
              <a:buChar char=""/>
              <a:tabLst>
                <a:tab pos="457200" algn="l"/>
              </a:tabLst>
            </a:pPr>
            <a:r>
              <a:rPr lang="en-GB" sz="2400" kern="150" dirty="0">
                <a:effectLst/>
                <a:latin typeface="Times New Roman" panose="02020603050405020304" pitchFamily="18" charset="0"/>
                <a:ea typeface="Aptos"/>
              </a:rPr>
              <a:t>Health-conscious lifestyles and preference for sustainable brands (Brown, 2022).</a:t>
            </a:r>
            <a:endParaRPr lang="en-PK" sz="2400" kern="150" dirty="0">
              <a:effectLst/>
              <a:latin typeface="Times New Roman" panose="02020603050405020304" pitchFamily="18" charset="0"/>
              <a:ea typeface="Aptos"/>
            </a:endParaRPr>
          </a:p>
          <a:p>
            <a:pPr marL="342900" lvl="0" indent="-342900">
              <a:spcAft>
                <a:spcPts val="800"/>
              </a:spcAft>
              <a:buSzPts val="1000"/>
              <a:buFont typeface="Symbol" panose="05050102010706020507" pitchFamily="18" charset="2"/>
              <a:buChar char=""/>
              <a:tabLst>
                <a:tab pos="457200" algn="l"/>
              </a:tabLst>
            </a:pPr>
            <a:r>
              <a:rPr lang="en-GB" sz="2400" kern="150" dirty="0">
                <a:effectLst/>
                <a:latin typeface="Times New Roman" panose="02020603050405020304" pitchFamily="18" charset="0"/>
                <a:ea typeface="Aptos"/>
              </a:rPr>
              <a:t>Increased awareness of plant-based diets and low-sugar products.</a:t>
            </a:r>
            <a:endParaRPr lang="en-PK" sz="2400" kern="150" dirty="0">
              <a:effectLst/>
              <a:latin typeface="Times New Roman" panose="02020603050405020304" pitchFamily="18" charset="0"/>
              <a:ea typeface="Aptos"/>
            </a:endParaRPr>
          </a:p>
          <a:p>
            <a:pPr>
              <a:spcAft>
                <a:spcPts val="800"/>
              </a:spcAft>
            </a:pPr>
            <a:r>
              <a:rPr lang="en-GB" sz="2400" b="1" kern="150" dirty="0">
                <a:effectLst/>
                <a:latin typeface="Times New Roman" panose="02020603050405020304" pitchFamily="18" charset="0"/>
                <a:ea typeface="Aptos"/>
              </a:rPr>
              <a:t>Technological:</a:t>
            </a:r>
            <a:endParaRPr lang="en-PK" sz="2400" kern="150" dirty="0">
              <a:effectLst/>
              <a:latin typeface="Times New Roman" panose="02020603050405020304" pitchFamily="18" charset="0"/>
              <a:ea typeface="Aptos"/>
            </a:endParaRPr>
          </a:p>
          <a:p>
            <a:pPr marL="342900" lvl="0" indent="-342900">
              <a:spcAft>
                <a:spcPts val="800"/>
              </a:spcAft>
              <a:buSzPts val="1000"/>
              <a:buFont typeface="Symbol" panose="05050102010706020507" pitchFamily="18" charset="2"/>
              <a:buChar char=""/>
              <a:tabLst>
                <a:tab pos="457200" algn="l"/>
              </a:tabLst>
            </a:pPr>
            <a:r>
              <a:rPr lang="en-GB" sz="2400" kern="150" dirty="0">
                <a:effectLst/>
                <a:latin typeface="Times New Roman" panose="02020603050405020304" pitchFamily="18" charset="0"/>
                <a:ea typeface="Aptos"/>
              </a:rPr>
              <a:t>Use of social media platforms for digital marketing and customer engagement.</a:t>
            </a:r>
            <a:endParaRPr lang="en-PK" sz="2400" kern="150" dirty="0">
              <a:effectLst/>
              <a:latin typeface="Times New Roman" panose="02020603050405020304" pitchFamily="18" charset="0"/>
              <a:ea typeface="Aptos"/>
            </a:endParaRPr>
          </a:p>
          <a:p>
            <a:pPr marL="342900" lvl="0" indent="-342900">
              <a:spcAft>
                <a:spcPts val="800"/>
              </a:spcAft>
              <a:buSzPts val="1000"/>
              <a:buFont typeface="Symbol" panose="05050102010706020507" pitchFamily="18" charset="2"/>
              <a:buChar char=""/>
              <a:tabLst>
                <a:tab pos="457200" algn="l"/>
              </a:tabLst>
            </a:pPr>
            <a:r>
              <a:rPr lang="en-GB" sz="2400" kern="150" dirty="0">
                <a:effectLst/>
                <a:latin typeface="Times New Roman" panose="02020603050405020304" pitchFamily="18" charset="0"/>
                <a:ea typeface="Aptos"/>
              </a:rPr>
              <a:t>QR codes for ingredient transparency and traceability.</a:t>
            </a:r>
            <a:endParaRPr lang="en-PK" sz="2400" kern="150" dirty="0">
              <a:effectLst/>
              <a:latin typeface="Times New Roman" panose="02020603050405020304" pitchFamily="18" charset="0"/>
              <a:ea typeface="Aptos"/>
            </a:endParaRPr>
          </a:p>
          <a:p>
            <a:pPr>
              <a:spcAft>
                <a:spcPts val="800"/>
              </a:spcAft>
            </a:pPr>
            <a:r>
              <a:rPr lang="en-GB" sz="2400" b="1" kern="150" dirty="0">
                <a:effectLst/>
                <a:latin typeface="Times New Roman" panose="02020603050405020304" pitchFamily="18" charset="0"/>
                <a:ea typeface="Aptos"/>
              </a:rPr>
              <a:t>Environmental:</a:t>
            </a:r>
            <a:endParaRPr lang="en-PK" sz="2400" kern="150" dirty="0">
              <a:effectLst/>
              <a:latin typeface="Times New Roman" panose="02020603050405020304" pitchFamily="18" charset="0"/>
              <a:ea typeface="Aptos"/>
            </a:endParaRPr>
          </a:p>
          <a:p>
            <a:pPr marL="342900" lvl="0" indent="-342900">
              <a:spcAft>
                <a:spcPts val="800"/>
              </a:spcAft>
              <a:buSzPts val="1000"/>
              <a:buFont typeface="Symbol" panose="05050102010706020507" pitchFamily="18" charset="2"/>
              <a:buChar char=""/>
              <a:tabLst>
                <a:tab pos="457200" algn="l"/>
              </a:tabLst>
            </a:pPr>
            <a:r>
              <a:rPr lang="en-GB" sz="2400" kern="150" dirty="0" err="1">
                <a:effectLst/>
                <a:latin typeface="Times New Roman" panose="02020603050405020304" pitchFamily="18" charset="0"/>
                <a:ea typeface="Aptos"/>
              </a:rPr>
              <a:t>EcoBites</a:t>
            </a:r>
            <a:r>
              <a:rPr lang="en-GB" sz="2400" kern="150" dirty="0">
                <a:effectLst/>
                <a:latin typeface="Times New Roman" panose="02020603050405020304" pitchFamily="18" charset="0"/>
                <a:ea typeface="Aptos"/>
              </a:rPr>
              <a:t> contributes to carbon reduction through recyclable packaging (Smith, 2023).</a:t>
            </a:r>
            <a:endParaRPr lang="en-PK" sz="2400" kern="150" dirty="0">
              <a:effectLst/>
              <a:latin typeface="Times New Roman" panose="02020603050405020304" pitchFamily="18" charset="0"/>
              <a:ea typeface="Aptos"/>
            </a:endParaRPr>
          </a:p>
          <a:p>
            <a:pPr marL="342900" lvl="0" indent="-342900">
              <a:spcAft>
                <a:spcPts val="800"/>
              </a:spcAft>
              <a:buSzPts val="1000"/>
              <a:buFont typeface="Symbol" panose="05050102010706020507" pitchFamily="18" charset="2"/>
              <a:buChar char=""/>
              <a:tabLst>
                <a:tab pos="457200" algn="l"/>
              </a:tabLst>
            </a:pPr>
            <a:r>
              <a:rPr lang="en-GB" sz="2400" kern="150" dirty="0">
                <a:effectLst/>
                <a:latin typeface="Times New Roman" panose="02020603050405020304" pitchFamily="18" charset="0"/>
                <a:ea typeface="Aptos"/>
              </a:rPr>
              <a:t>Promotes a circular economy through waste minimisation.</a:t>
            </a:r>
            <a:endParaRPr lang="en-PK" sz="2400" kern="150" dirty="0">
              <a:effectLst/>
              <a:latin typeface="Times New Roman" panose="02020603050405020304" pitchFamily="18" charset="0"/>
              <a:ea typeface="Aptos"/>
            </a:endParaRPr>
          </a:p>
          <a:p>
            <a:pPr>
              <a:spcAft>
                <a:spcPts val="800"/>
              </a:spcAft>
            </a:pPr>
            <a:r>
              <a:rPr lang="en-GB" sz="2400" b="1" kern="150" dirty="0">
                <a:effectLst/>
                <a:latin typeface="Times New Roman" panose="02020603050405020304" pitchFamily="18" charset="0"/>
                <a:ea typeface="Aptos"/>
              </a:rPr>
              <a:t>Legal:</a:t>
            </a:r>
            <a:endParaRPr lang="en-PK" sz="2400" kern="150" dirty="0">
              <a:effectLst/>
              <a:latin typeface="Times New Roman" panose="02020603050405020304" pitchFamily="18" charset="0"/>
              <a:ea typeface="Aptos"/>
            </a:endParaRPr>
          </a:p>
          <a:p>
            <a:pPr marL="342900" lvl="0" indent="-342900">
              <a:spcAft>
                <a:spcPts val="800"/>
              </a:spcAft>
              <a:buSzPts val="1000"/>
              <a:buFont typeface="Symbol" panose="05050102010706020507" pitchFamily="18" charset="2"/>
              <a:buChar char=""/>
              <a:tabLst>
                <a:tab pos="457200" algn="l"/>
              </a:tabLst>
            </a:pPr>
            <a:r>
              <a:rPr lang="en-GB" sz="2400" kern="150" dirty="0">
                <a:effectLst/>
                <a:latin typeface="Times New Roman" panose="02020603050405020304" pitchFamily="18" charset="0"/>
                <a:ea typeface="Aptos"/>
              </a:rPr>
              <a:t>Compliance with FSA food </a:t>
            </a:r>
            <a:r>
              <a:rPr lang="en-GB" sz="2400" kern="150" dirty="0" err="1">
                <a:effectLst/>
                <a:latin typeface="Times New Roman" panose="02020603050405020304" pitchFamily="18" charset="0"/>
                <a:ea typeface="Aptos"/>
              </a:rPr>
              <a:t>labeling</a:t>
            </a:r>
            <a:r>
              <a:rPr lang="en-GB" sz="2400" kern="150" dirty="0">
                <a:effectLst/>
                <a:latin typeface="Times New Roman" panose="02020603050405020304" pitchFamily="18" charset="0"/>
                <a:ea typeface="Aptos"/>
              </a:rPr>
              <a:t> and safety requirements (UK Government, 2024).</a:t>
            </a:r>
            <a:endParaRPr lang="en-PK" sz="2400" kern="150" dirty="0">
              <a:effectLst/>
              <a:latin typeface="Times New Roman" panose="02020603050405020304" pitchFamily="18" charset="0"/>
              <a:ea typeface="Aptos"/>
            </a:endParaRPr>
          </a:p>
          <a:p>
            <a:pPr marL="342900" lvl="0" indent="-342900">
              <a:spcAft>
                <a:spcPts val="800"/>
              </a:spcAft>
              <a:buSzPts val="1000"/>
              <a:buFont typeface="Symbol" panose="05050102010706020507" pitchFamily="18" charset="2"/>
              <a:buChar char=""/>
              <a:tabLst>
                <a:tab pos="457200" algn="l"/>
              </a:tabLst>
            </a:pPr>
            <a:r>
              <a:rPr lang="en-GB" sz="2400" kern="150" dirty="0">
                <a:effectLst/>
                <a:latin typeface="Times New Roman" panose="02020603050405020304" pitchFamily="18" charset="0"/>
                <a:ea typeface="Aptos"/>
              </a:rPr>
              <a:t>Adherence to employment and consumer protection laws.</a:t>
            </a:r>
            <a:endParaRPr lang="en-PK" sz="2400" kern="150" dirty="0">
              <a:effectLst/>
              <a:latin typeface="Times New Roman" panose="02020603050405020304" pitchFamily="18" charset="0"/>
              <a:ea typeface="Aptos"/>
            </a:endParaRPr>
          </a:p>
        </p:txBody>
      </p:sp>
      <p:pic>
        <p:nvPicPr>
          <p:cNvPr id="2050" name="Picture 2" descr="images (259×194)">
            <a:extLst>
              <a:ext uri="{FF2B5EF4-FFF2-40B4-BE49-F238E27FC236}">
                <a16:creationId xmlns:a16="http://schemas.microsoft.com/office/drawing/2014/main" id="{3AE53E49-53E2-4C6E-915D-8513EA227B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59033" y="3636527"/>
            <a:ext cx="6276559" cy="470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054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5222637" y="2411929"/>
            <a:ext cx="7476568" cy="6897479"/>
          </a:xfrm>
          <a:prstGeom prst="rect">
            <a:avLst/>
          </a:prstGeom>
        </p:spPr>
      </p:pic>
      <p:sp>
        <p:nvSpPr>
          <p:cNvPr id="3" name="Freeform 3"/>
          <p:cNvSpPr/>
          <p:nvPr/>
        </p:nvSpPr>
        <p:spPr>
          <a:xfrm>
            <a:off x="10832732" y="3545283"/>
            <a:ext cx="2095134" cy="591875"/>
          </a:xfrm>
          <a:custGeom>
            <a:avLst/>
            <a:gdLst/>
            <a:ahLst/>
            <a:cxnLst/>
            <a:rect l="l" t="t" r="r" b="b"/>
            <a:pathLst>
              <a:path w="2095134" h="591875">
                <a:moveTo>
                  <a:pt x="0" y="0"/>
                </a:moveTo>
                <a:lnTo>
                  <a:pt x="2095134" y="0"/>
                </a:lnTo>
                <a:lnTo>
                  <a:pt x="2095134" y="591876"/>
                </a:lnTo>
                <a:lnTo>
                  <a:pt x="0" y="5918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531806">
            <a:off x="11339562" y="7370331"/>
            <a:ext cx="2095134" cy="591875"/>
          </a:xfrm>
          <a:custGeom>
            <a:avLst/>
            <a:gdLst/>
            <a:ahLst/>
            <a:cxnLst/>
            <a:rect l="l" t="t" r="r" b="b"/>
            <a:pathLst>
              <a:path w="2095134" h="591875">
                <a:moveTo>
                  <a:pt x="0" y="0"/>
                </a:moveTo>
                <a:lnTo>
                  <a:pt x="2095135" y="0"/>
                </a:lnTo>
                <a:lnTo>
                  <a:pt x="2095135" y="591875"/>
                </a:lnTo>
                <a:lnTo>
                  <a:pt x="0" y="5918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flipH="1">
            <a:off x="6868805" y="8859540"/>
            <a:ext cx="2095134" cy="591875"/>
          </a:xfrm>
          <a:custGeom>
            <a:avLst/>
            <a:gdLst/>
            <a:ahLst/>
            <a:cxnLst/>
            <a:rect l="l" t="t" r="r" b="b"/>
            <a:pathLst>
              <a:path w="2095134" h="591875">
                <a:moveTo>
                  <a:pt x="2095135" y="0"/>
                </a:moveTo>
                <a:lnTo>
                  <a:pt x="0" y="0"/>
                </a:lnTo>
                <a:lnTo>
                  <a:pt x="0" y="591875"/>
                </a:lnTo>
                <a:lnTo>
                  <a:pt x="2095135" y="591875"/>
                </a:lnTo>
                <a:lnTo>
                  <a:pt x="2095135"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flipH="1">
            <a:off x="3585442" y="6477502"/>
            <a:ext cx="2095134" cy="591875"/>
          </a:xfrm>
          <a:custGeom>
            <a:avLst/>
            <a:gdLst/>
            <a:ahLst/>
            <a:cxnLst/>
            <a:rect l="l" t="t" r="r" b="b"/>
            <a:pathLst>
              <a:path w="2095134" h="591875">
                <a:moveTo>
                  <a:pt x="2095134" y="0"/>
                </a:moveTo>
                <a:lnTo>
                  <a:pt x="0" y="0"/>
                </a:lnTo>
                <a:lnTo>
                  <a:pt x="0" y="591876"/>
                </a:lnTo>
                <a:lnTo>
                  <a:pt x="2095134" y="591876"/>
                </a:lnTo>
                <a:lnTo>
                  <a:pt x="209513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485662" flipH="1">
            <a:off x="5049941" y="3708809"/>
            <a:ext cx="2095134" cy="591875"/>
          </a:xfrm>
          <a:custGeom>
            <a:avLst/>
            <a:gdLst/>
            <a:ahLst/>
            <a:cxnLst/>
            <a:rect l="l" t="t" r="r" b="b"/>
            <a:pathLst>
              <a:path w="2095134" h="591875">
                <a:moveTo>
                  <a:pt x="2095134" y="0"/>
                </a:moveTo>
                <a:lnTo>
                  <a:pt x="0" y="0"/>
                </a:lnTo>
                <a:lnTo>
                  <a:pt x="0" y="591876"/>
                </a:lnTo>
                <a:lnTo>
                  <a:pt x="2095134" y="591876"/>
                </a:lnTo>
                <a:lnTo>
                  <a:pt x="209513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6537459" y="-1299795"/>
            <a:ext cx="2891099" cy="5555874"/>
          </a:xfrm>
          <a:custGeom>
            <a:avLst/>
            <a:gdLst/>
            <a:ahLst/>
            <a:cxnLst/>
            <a:rect l="l" t="t" r="r" b="b"/>
            <a:pathLst>
              <a:path w="2891099" h="5555874">
                <a:moveTo>
                  <a:pt x="0" y="0"/>
                </a:moveTo>
                <a:lnTo>
                  <a:pt x="2891098" y="0"/>
                </a:lnTo>
                <a:lnTo>
                  <a:pt x="2891098" y="5555873"/>
                </a:lnTo>
                <a:lnTo>
                  <a:pt x="0" y="5555873"/>
                </a:lnTo>
                <a:lnTo>
                  <a:pt x="0" y="0"/>
                </a:lnTo>
                <a:close/>
              </a:path>
            </a:pathLst>
          </a:custGeom>
          <a:blipFill>
            <a:blip r:embed="rId6"/>
            <a:stretch>
              <a:fillRect/>
            </a:stretch>
          </a:blipFill>
        </p:spPr>
        <p:txBody>
          <a:bodyPr/>
          <a:lstStyle/>
          <a:p>
            <a:endParaRPr lang="en-GB"/>
          </a:p>
        </p:txBody>
      </p:sp>
      <p:sp>
        <p:nvSpPr>
          <p:cNvPr id="9" name="TextBox 9"/>
          <p:cNvSpPr txBox="1"/>
          <p:nvPr/>
        </p:nvSpPr>
        <p:spPr>
          <a:xfrm>
            <a:off x="287271" y="173014"/>
            <a:ext cx="18211799" cy="1115690"/>
          </a:xfrm>
          <a:prstGeom prst="rect">
            <a:avLst/>
          </a:prstGeom>
        </p:spPr>
        <p:txBody>
          <a:bodyPr wrap="square" lIns="0" tIns="0" rIns="0" bIns="0" rtlCol="0" anchor="t">
            <a:spAutoFit/>
          </a:bodyPr>
          <a:lstStyle/>
          <a:p>
            <a:pPr algn="ctr">
              <a:lnSpc>
                <a:spcPts val="8655"/>
              </a:lnSpc>
            </a:pPr>
            <a:r>
              <a:rPr lang="en-US" sz="6600" spc="816" dirty="0">
                <a:solidFill>
                  <a:srgbClr val="FFFFFF"/>
                </a:solidFill>
                <a:latin typeface="League Spartan"/>
                <a:ea typeface="League Spartan"/>
                <a:cs typeface="League Spartan"/>
                <a:sym typeface="League Spartan"/>
              </a:rPr>
              <a:t>Target Market &amp; Segmentation</a:t>
            </a:r>
          </a:p>
        </p:txBody>
      </p:sp>
      <p:sp>
        <p:nvSpPr>
          <p:cNvPr id="10" name="Freeform 10"/>
          <p:cNvSpPr/>
          <p:nvPr/>
        </p:nvSpPr>
        <p:spPr>
          <a:xfrm flipH="1">
            <a:off x="-1140557" y="-819359"/>
            <a:ext cx="2891099" cy="5555874"/>
          </a:xfrm>
          <a:custGeom>
            <a:avLst/>
            <a:gdLst/>
            <a:ahLst/>
            <a:cxnLst/>
            <a:rect l="l" t="t" r="r" b="b"/>
            <a:pathLst>
              <a:path w="2891099" h="5555874">
                <a:moveTo>
                  <a:pt x="2891098" y="0"/>
                </a:moveTo>
                <a:lnTo>
                  <a:pt x="0" y="0"/>
                </a:lnTo>
                <a:lnTo>
                  <a:pt x="0" y="5555874"/>
                </a:lnTo>
                <a:lnTo>
                  <a:pt x="2891098" y="5555874"/>
                </a:lnTo>
                <a:lnTo>
                  <a:pt x="2891098" y="0"/>
                </a:lnTo>
                <a:close/>
              </a:path>
            </a:pathLst>
          </a:custGeom>
          <a:blipFill>
            <a:blip r:embed="rId6"/>
            <a:stretch>
              <a:fillRect/>
            </a:stretch>
          </a:blipFill>
        </p:spPr>
        <p:txBody>
          <a:bodyPr/>
          <a:lstStyle/>
          <a:p>
            <a:endParaRPr lang="en-GB"/>
          </a:p>
        </p:txBody>
      </p:sp>
      <p:sp>
        <p:nvSpPr>
          <p:cNvPr id="11" name="TextBox 11"/>
          <p:cNvSpPr txBox="1"/>
          <p:nvPr/>
        </p:nvSpPr>
        <p:spPr>
          <a:xfrm>
            <a:off x="13180111" y="2761512"/>
            <a:ext cx="4079189" cy="2505494"/>
          </a:xfrm>
          <a:prstGeom prst="rect">
            <a:avLst/>
          </a:prstGeom>
        </p:spPr>
        <p:txBody>
          <a:bodyPr lIns="0" tIns="0" rIns="0" bIns="0" rtlCol="0" anchor="t">
            <a:spAutoFit/>
          </a:bodyPr>
          <a:lstStyle/>
          <a:p>
            <a:pPr marL="457200" indent="-457200" algn="l">
              <a:lnSpc>
                <a:spcPct val="150000"/>
              </a:lnSpc>
              <a:spcBef>
                <a:spcPct val="0"/>
              </a:spcBef>
              <a:buFont typeface="Arial" panose="020B0604020202020204" pitchFamily="34" charset="0"/>
              <a:buChar char="•"/>
            </a:pPr>
            <a:r>
              <a:rPr lang="en-US" sz="2800" dirty="0">
                <a:solidFill>
                  <a:srgbClr val="FFFFFF"/>
                </a:solidFill>
                <a:latin typeface="Arimo"/>
                <a:ea typeface="Arimo"/>
                <a:cs typeface="Arimo"/>
                <a:sym typeface="Arimo"/>
              </a:rPr>
              <a:t>Psychographic: Health-conscious, eco-aware, time-poor individuals.</a:t>
            </a:r>
          </a:p>
        </p:txBody>
      </p:sp>
      <p:sp>
        <p:nvSpPr>
          <p:cNvPr id="12" name="TextBox 12"/>
          <p:cNvSpPr txBox="1"/>
          <p:nvPr/>
        </p:nvSpPr>
        <p:spPr>
          <a:xfrm>
            <a:off x="13763326" y="7004391"/>
            <a:ext cx="4079189" cy="1859163"/>
          </a:xfrm>
          <a:prstGeom prst="rect">
            <a:avLst/>
          </a:prstGeom>
        </p:spPr>
        <p:txBody>
          <a:bodyPr lIns="0" tIns="0" rIns="0" bIns="0" rtlCol="0" anchor="t">
            <a:spAutoFit/>
          </a:bodyPr>
          <a:lstStyle/>
          <a:p>
            <a:pPr marL="457200" indent="-457200" algn="l">
              <a:lnSpc>
                <a:spcPct val="150000"/>
              </a:lnSpc>
              <a:spcBef>
                <a:spcPct val="0"/>
              </a:spcBef>
              <a:buFont typeface="Arial" panose="020B0604020202020204" pitchFamily="34" charset="0"/>
              <a:buChar char="•"/>
            </a:pPr>
            <a:r>
              <a:rPr lang="en-US" sz="2800" dirty="0" err="1">
                <a:solidFill>
                  <a:srgbClr val="FFFFFF"/>
                </a:solidFill>
                <a:latin typeface="Arimo"/>
                <a:ea typeface="Arimo"/>
                <a:cs typeface="Arimo"/>
                <a:sym typeface="Arimo"/>
              </a:rPr>
              <a:t>Behavioural</a:t>
            </a:r>
            <a:r>
              <a:rPr lang="en-US" sz="2800" dirty="0">
                <a:solidFill>
                  <a:srgbClr val="FFFFFF"/>
                </a:solidFill>
                <a:latin typeface="Arimo"/>
                <a:ea typeface="Arimo"/>
                <a:cs typeface="Arimo"/>
                <a:sym typeface="Arimo"/>
              </a:rPr>
              <a:t>: Regular snack buyers seeking guilt-free convenience.</a:t>
            </a:r>
          </a:p>
        </p:txBody>
      </p:sp>
      <p:sp>
        <p:nvSpPr>
          <p:cNvPr id="13" name="TextBox 13"/>
          <p:cNvSpPr txBox="1"/>
          <p:nvPr/>
        </p:nvSpPr>
        <p:spPr>
          <a:xfrm>
            <a:off x="3149256" y="7622893"/>
            <a:ext cx="4322866" cy="1859163"/>
          </a:xfrm>
          <a:prstGeom prst="rect">
            <a:avLst/>
          </a:prstGeom>
        </p:spPr>
        <p:txBody>
          <a:bodyPr wrap="square" lIns="0" tIns="0" rIns="0" bIns="0" rtlCol="0" anchor="t">
            <a:spAutoFit/>
          </a:bodyPr>
          <a:lstStyle/>
          <a:p>
            <a:pPr marL="457200" indent="-457200" algn="l">
              <a:lnSpc>
                <a:spcPct val="150000"/>
              </a:lnSpc>
              <a:spcBef>
                <a:spcPct val="0"/>
              </a:spcBef>
              <a:buFont typeface="Arial" panose="020B0604020202020204" pitchFamily="34" charset="0"/>
              <a:buChar char="•"/>
            </a:pPr>
            <a:r>
              <a:rPr lang="en-US" sz="2800" dirty="0">
                <a:solidFill>
                  <a:srgbClr val="FFFFFF"/>
                </a:solidFill>
                <a:latin typeface="Arimo"/>
                <a:ea typeface="Arimo"/>
                <a:cs typeface="Arimo"/>
                <a:sym typeface="Arimo"/>
              </a:rPr>
              <a:t>Geographic: Urban areas, university towns, and office zones.</a:t>
            </a:r>
          </a:p>
        </p:txBody>
      </p:sp>
      <p:sp>
        <p:nvSpPr>
          <p:cNvPr id="14" name="TextBox 14"/>
          <p:cNvSpPr txBox="1"/>
          <p:nvPr/>
        </p:nvSpPr>
        <p:spPr>
          <a:xfrm>
            <a:off x="1143448" y="5163255"/>
            <a:ext cx="4079189" cy="1723549"/>
          </a:xfrm>
          <a:prstGeom prst="rect">
            <a:avLst/>
          </a:prstGeom>
        </p:spPr>
        <p:txBody>
          <a:bodyPr lIns="0" tIns="0" rIns="0" bIns="0" rtlCol="0" anchor="t">
            <a:spAutoFit/>
          </a:bodyPr>
          <a:lstStyle/>
          <a:p>
            <a:pPr marL="342900" indent="-342900" algn="l">
              <a:spcBef>
                <a:spcPct val="0"/>
              </a:spcBef>
              <a:buFont typeface="Arial" panose="020B0604020202020204" pitchFamily="34" charset="0"/>
              <a:buChar char="•"/>
            </a:pPr>
            <a:r>
              <a:rPr lang="en-US" sz="2800" dirty="0">
                <a:solidFill>
                  <a:srgbClr val="FFFFFF"/>
                </a:solidFill>
                <a:latin typeface="Arimo"/>
                <a:ea typeface="Arimo"/>
                <a:cs typeface="Arimo"/>
                <a:sym typeface="Arimo"/>
              </a:rPr>
              <a:t>Market Gap: Limited affordable, sustainable snack options in local retail.</a:t>
            </a:r>
          </a:p>
        </p:txBody>
      </p:sp>
      <p:sp>
        <p:nvSpPr>
          <p:cNvPr id="15" name="TextBox 15"/>
          <p:cNvSpPr txBox="1"/>
          <p:nvPr/>
        </p:nvSpPr>
        <p:spPr>
          <a:xfrm>
            <a:off x="1772533" y="2325283"/>
            <a:ext cx="4079189" cy="1859163"/>
          </a:xfrm>
          <a:prstGeom prst="rect">
            <a:avLst/>
          </a:prstGeom>
        </p:spPr>
        <p:txBody>
          <a:bodyPr lIns="0" tIns="0" rIns="0" bIns="0" rtlCol="0" anchor="t">
            <a:spAutoFit/>
          </a:bodyPr>
          <a:lstStyle/>
          <a:p>
            <a:pPr marL="342900" indent="-342900" algn="l">
              <a:lnSpc>
                <a:spcPct val="150000"/>
              </a:lnSpc>
              <a:spcBef>
                <a:spcPct val="0"/>
              </a:spcBef>
              <a:buFont typeface="Arial" panose="020B0604020202020204" pitchFamily="34" charset="0"/>
              <a:buChar char="•"/>
            </a:pPr>
            <a:r>
              <a:rPr lang="en-US" sz="2800" dirty="0">
                <a:solidFill>
                  <a:srgbClr val="FFFFFF"/>
                </a:solidFill>
                <a:latin typeface="Arimo"/>
                <a:ea typeface="Arimo"/>
                <a:cs typeface="Arimo"/>
                <a:sym typeface="Arimo"/>
              </a:rPr>
              <a:t>Demographic: 18–35-year-old students and professionals.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261658" y="-1359176"/>
            <a:ext cx="9754014" cy="13005352"/>
          </a:xfrm>
          <a:custGeom>
            <a:avLst/>
            <a:gdLst/>
            <a:ahLst/>
            <a:cxnLst/>
            <a:rect l="l" t="t" r="r" b="b"/>
            <a:pathLst>
              <a:path w="9754014" h="13005352">
                <a:moveTo>
                  <a:pt x="0" y="0"/>
                </a:moveTo>
                <a:lnTo>
                  <a:pt x="9754015" y="0"/>
                </a:lnTo>
                <a:lnTo>
                  <a:pt x="9754015" y="13005352"/>
                </a:lnTo>
                <a:lnTo>
                  <a:pt x="0" y="13005352"/>
                </a:lnTo>
                <a:lnTo>
                  <a:pt x="0" y="0"/>
                </a:lnTo>
                <a:close/>
              </a:path>
            </a:pathLst>
          </a:custGeom>
          <a:blipFill>
            <a:blip r:embed="rId3">
              <a:alphaModFix amt="39000"/>
            </a:blip>
            <a:stretch>
              <a:fillRect/>
            </a:stretch>
          </a:blipFill>
        </p:spPr>
        <p:txBody>
          <a:bodyPr/>
          <a:lstStyle/>
          <a:p>
            <a:endParaRPr lang="en-GB"/>
          </a:p>
        </p:txBody>
      </p:sp>
      <p:grpSp>
        <p:nvGrpSpPr>
          <p:cNvPr id="3" name="Group 3"/>
          <p:cNvGrpSpPr/>
          <p:nvPr/>
        </p:nvGrpSpPr>
        <p:grpSpPr>
          <a:xfrm>
            <a:off x="8549770" y="1028700"/>
            <a:ext cx="9509630" cy="8763000"/>
            <a:chOff x="0" y="0"/>
            <a:chExt cx="2644579" cy="740534"/>
          </a:xfrm>
        </p:grpSpPr>
        <p:sp>
          <p:nvSpPr>
            <p:cNvPr id="4" name="Freeform 4"/>
            <p:cNvSpPr/>
            <p:nvPr/>
          </p:nvSpPr>
          <p:spPr>
            <a:xfrm>
              <a:off x="0" y="0"/>
              <a:ext cx="2644579" cy="740534"/>
            </a:xfrm>
            <a:custGeom>
              <a:avLst/>
              <a:gdLst/>
              <a:ahLst/>
              <a:cxnLst/>
              <a:rect l="l" t="t" r="r" b="b"/>
              <a:pathLst>
                <a:path w="2644579" h="740534">
                  <a:moveTo>
                    <a:pt x="0" y="0"/>
                  </a:moveTo>
                  <a:lnTo>
                    <a:pt x="2644579" y="0"/>
                  </a:lnTo>
                  <a:lnTo>
                    <a:pt x="2644579" y="740534"/>
                  </a:lnTo>
                  <a:lnTo>
                    <a:pt x="0" y="740534"/>
                  </a:lnTo>
                  <a:close/>
                </a:path>
              </a:pathLst>
            </a:custGeom>
            <a:solidFill>
              <a:srgbClr val="FFFFFF"/>
            </a:solidFill>
          </p:spPr>
          <p:txBody>
            <a:bodyPr/>
            <a:lstStyle/>
            <a:p>
              <a:endParaRPr lang="en-GB"/>
            </a:p>
          </p:txBody>
        </p:sp>
        <p:sp>
          <p:nvSpPr>
            <p:cNvPr id="5" name="TextBox 5"/>
            <p:cNvSpPr txBox="1"/>
            <p:nvPr/>
          </p:nvSpPr>
          <p:spPr>
            <a:xfrm>
              <a:off x="0" y="-47625"/>
              <a:ext cx="2644579" cy="788159"/>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805349" y="4000500"/>
            <a:ext cx="7620000" cy="3382273"/>
          </a:xfrm>
          <a:prstGeom prst="rect">
            <a:avLst/>
          </a:prstGeom>
        </p:spPr>
        <p:txBody>
          <a:bodyPr wrap="square" lIns="0" tIns="0" rIns="0" bIns="0" rtlCol="0" anchor="t">
            <a:spAutoFit/>
          </a:bodyPr>
          <a:lstStyle/>
          <a:p>
            <a:pPr algn="ctr">
              <a:lnSpc>
                <a:spcPts val="8655"/>
              </a:lnSpc>
            </a:pPr>
            <a:r>
              <a:rPr lang="en-US" sz="7200" spc="816" dirty="0">
                <a:solidFill>
                  <a:srgbClr val="FFFFFF"/>
                </a:solidFill>
                <a:latin typeface="League Spartan"/>
                <a:ea typeface="League Spartan"/>
                <a:cs typeface="League Spartan"/>
                <a:sym typeface="League Spartan"/>
              </a:rPr>
              <a:t>Marketing Strategy – 4Ps </a:t>
            </a:r>
          </a:p>
        </p:txBody>
      </p:sp>
      <p:sp>
        <p:nvSpPr>
          <p:cNvPr id="22" name="TextBox 22"/>
          <p:cNvSpPr txBox="1"/>
          <p:nvPr/>
        </p:nvSpPr>
        <p:spPr>
          <a:xfrm>
            <a:off x="8763000" y="1282717"/>
            <a:ext cx="9279126" cy="7982826"/>
          </a:xfrm>
          <a:prstGeom prst="rect">
            <a:avLst/>
          </a:prstGeom>
        </p:spPr>
        <p:txBody>
          <a:bodyPr wrap="square" lIns="0" tIns="0" rIns="0" bIns="0" rtlCol="0" anchor="t">
            <a:spAutoFit/>
          </a:bodyPr>
          <a:lstStyle/>
          <a:p>
            <a:pPr>
              <a:lnSpc>
                <a:spcPct val="106000"/>
              </a:lnSpc>
              <a:spcAft>
                <a:spcPts val="800"/>
              </a:spcAft>
            </a:pPr>
            <a:r>
              <a:rPr lang="en-GB" sz="3200" b="1" kern="150" dirty="0">
                <a:effectLst/>
                <a:latin typeface="Times New Roman" panose="02020603050405020304" pitchFamily="18" charset="0"/>
                <a:ea typeface="Aptos"/>
              </a:rPr>
              <a:t>Product:</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Range of vegan, gluten-free, and low-sugar snacks.</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Eco-friendly packaging with brand storytelling.</a:t>
            </a:r>
            <a:endParaRPr lang="en-PK" sz="3200" kern="150" dirty="0">
              <a:effectLst/>
              <a:latin typeface="Times New Roman" panose="02020603050405020304" pitchFamily="18" charset="0"/>
              <a:ea typeface="Aptos"/>
            </a:endParaRPr>
          </a:p>
          <a:p>
            <a:pPr>
              <a:lnSpc>
                <a:spcPct val="106000"/>
              </a:lnSpc>
              <a:spcAft>
                <a:spcPts val="800"/>
              </a:spcAft>
            </a:pPr>
            <a:r>
              <a:rPr lang="en-GB" sz="3200" b="1" kern="150" dirty="0">
                <a:effectLst/>
                <a:latin typeface="Times New Roman" panose="02020603050405020304" pitchFamily="18" charset="0"/>
                <a:ea typeface="Aptos"/>
              </a:rPr>
              <a:t>Price:</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Competitive pricing: £3–£5 per item.</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Subscription and loyalty discounts.</a:t>
            </a:r>
            <a:endParaRPr lang="en-PK" sz="3200" kern="150" dirty="0">
              <a:effectLst/>
              <a:latin typeface="Times New Roman" panose="02020603050405020304" pitchFamily="18" charset="0"/>
              <a:ea typeface="Aptos"/>
            </a:endParaRPr>
          </a:p>
          <a:p>
            <a:pPr>
              <a:lnSpc>
                <a:spcPct val="106000"/>
              </a:lnSpc>
              <a:spcAft>
                <a:spcPts val="800"/>
              </a:spcAft>
            </a:pPr>
            <a:r>
              <a:rPr lang="en-GB" sz="3200" b="1" kern="150" dirty="0">
                <a:effectLst/>
                <a:latin typeface="Times New Roman" panose="02020603050405020304" pitchFamily="18" charset="0"/>
                <a:ea typeface="Aptos"/>
              </a:rPr>
              <a:t>Place:</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Distribution through cafés, gyms, and local retailers.</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Online orders via website and delivery apps.</a:t>
            </a:r>
            <a:endParaRPr lang="en-PK" sz="3200" kern="150" dirty="0">
              <a:effectLst/>
              <a:latin typeface="Times New Roman" panose="02020603050405020304" pitchFamily="18" charset="0"/>
              <a:ea typeface="Aptos"/>
            </a:endParaRPr>
          </a:p>
          <a:p>
            <a:pPr>
              <a:lnSpc>
                <a:spcPct val="106000"/>
              </a:lnSpc>
              <a:spcAft>
                <a:spcPts val="800"/>
              </a:spcAft>
            </a:pPr>
            <a:r>
              <a:rPr lang="en-GB" sz="3200" b="1" kern="150" dirty="0">
                <a:effectLst/>
                <a:latin typeface="Times New Roman" panose="02020603050405020304" pitchFamily="18" charset="0"/>
                <a:ea typeface="Aptos"/>
              </a:rPr>
              <a:t>Promotion:</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Social media campaigns (Instagram, </a:t>
            </a:r>
            <a:r>
              <a:rPr lang="en-GB" sz="3200" kern="150" dirty="0" err="1">
                <a:effectLst/>
                <a:latin typeface="Times New Roman" panose="02020603050405020304" pitchFamily="18" charset="0"/>
                <a:ea typeface="Aptos"/>
              </a:rPr>
              <a:t>TikTok</a:t>
            </a:r>
            <a:r>
              <a:rPr lang="en-GB" sz="3200" kern="150" dirty="0">
                <a:effectLst/>
                <a:latin typeface="Times New Roman" panose="02020603050405020304" pitchFamily="18" charset="0"/>
                <a:ea typeface="Aptos"/>
              </a:rPr>
              <a:t>).</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Influencer partnerships and pop-up stalls.</a:t>
            </a:r>
            <a:endParaRPr lang="en-PK" sz="32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200" kern="150" dirty="0">
                <a:effectLst/>
                <a:latin typeface="Times New Roman" panose="02020603050405020304" pitchFamily="18" charset="0"/>
                <a:ea typeface="Aptos"/>
              </a:rPr>
              <a:t>Participation in sustainability fairs and fitness events.</a:t>
            </a:r>
            <a:endParaRPr lang="en-PK" sz="3200" kern="150" dirty="0">
              <a:effectLst/>
              <a:latin typeface="Times New Roman" panose="02020603050405020304" pitchFamily="18" charset="0"/>
              <a:ea typeface="Apto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rot="-5400000" flipV="1">
            <a:off x="15177010" y="-1253949"/>
            <a:ext cx="2720897" cy="5228794"/>
          </a:xfrm>
          <a:custGeom>
            <a:avLst/>
            <a:gdLst/>
            <a:ahLst/>
            <a:cxnLst/>
            <a:rect l="l" t="t" r="r" b="b"/>
            <a:pathLst>
              <a:path w="2720897" h="5228794">
                <a:moveTo>
                  <a:pt x="0" y="5228795"/>
                </a:moveTo>
                <a:lnTo>
                  <a:pt x="2720897" y="5228795"/>
                </a:lnTo>
                <a:lnTo>
                  <a:pt x="2720897" y="0"/>
                </a:lnTo>
                <a:lnTo>
                  <a:pt x="0" y="0"/>
                </a:lnTo>
                <a:lnTo>
                  <a:pt x="0" y="5228795"/>
                </a:lnTo>
                <a:close/>
              </a:path>
            </a:pathLst>
          </a:custGeom>
          <a:blipFill>
            <a:blip r:embed="rId3"/>
            <a:stretch>
              <a:fillRect/>
            </a:stretch>
          </a:blipFill>
        </p:spPr>
        <p:txBody>
          <a:bodyPr/>
          <a:lstStyle/>
          <a:p>
            <a:endParaRPr lang="en-GB"/>
          </a:p>
        </p:txBody>
      </p:sp>
      <p:sp>
        <p:nvSpPr>
          <p:cNvPr id="3" name="TextBox 3"/>
          <p:cNvSpPr txBox="1"/>
          <p:nvPr/>
        </p:nvSpPr>
        <p:spPr>
          <a:xfrm>
            <a:off x="2057400" y="567483"/>
            <a:ext cx="14786917" cy="1150892"/>
          </a:xfrm>
          <a:prstGeom prst="rect">
            <a:avLst/>
          </a:prstGeom>
        </p:spPr>
        <p:txBody>
          <a:bodyPr lIns="0" tIns="0" rIns="0" bIns="0" rtlCol="0" anchor="t">
            <a:spAutoFit/>
          </a:bodyPr>
          <a:lstStyle/>
          <a:p>
            <a:pPr algn="ctr">
              <a:lnSpc>
                <a:spcPts val="8655"/>
              </a:lnSpc>
            </a:pPr>
            <a:r>
              <a:rPr lang="en-US" sz="8165" spc="816" dirty="0">
                <a:solidFill>
                  <a:srgbClr val="FFFFFF"/>
                </a:solidFill>
                <a:latin typeface="League Spartan"/>
                <a:ea typeface="League Spartan"/>
                <a:cs typeface="League Spartan"/>
                <a:sym typeface="League Spartan"/>
              </a:rPr>
              <a:t>Marketing Objectives</a:t>
            </a:r>
          </a:p>
        </p:txBody>
      </p:sp>
      <p:sp>
        <p:nvSpPr>
          <p:cNvPr id="4" name="Freeform 4"/>
          <p:cNvSpPr/>
          <p:nvPr/>
        </p:nvSpPr>
        <p:spPr>
          <a:xfrm rot="-5400000">
            <a:off x="390093" y="-1471468"/>
            <a:ext cx="2720897" cy="5228794"/>
          </a:xfrm>
          <a:custGeom>
            <a:avLst/>
            <a:gdLst/>
            <a:ahLst/>
            <a:cxnLst/>
            <a:rect l="l" t="t" r="r" b="b"/>
            <a:pathLst>
              <a:path w="2720897" h="5228794">
                <a:moveTo>
                  <a:pt x="0" y="0"/>
                </a:moveTo>
                <a:lnTo>
                  <a:pt x="2720897" y="0"/>
                </a:lnTo>
                <a:lnTo>
                  <a:pt x="2720897" y="5228794"/>
                </a:lnTo>
                <a:lnTo>
                  <a:pt x="0" y="5228794"/>
                </a:lnTo>
                <a:lnTo>
                  <a:pt x="0" y="0"/>
                </a:lnTo>
                <a:close/>
              </a:path>
            </a:pathLst>
          </a:custGeom>
          <a:blipFill>
            <a:blip r:embed="rId3"/>
            <a:stretch>
              <a:fillRect/>
            </a:stretch>
          </a:blipFill>
        </p:spPr>
        <p:txBody>
          <a:bodyPr/>
          <a:lstStyle/>
          <a:p>
            <a:endParaRPr lang="en-GB"/>
          </a:p>
        </p:txBody>
      </p:sp>
      <p:grpSp>
        <p:nvGrpSpPr>
          <p:cNvPr id="5" name="Group 5"/>
          <p:cNvGrpSpPr/>
          <p:nvPr/>
        </p:nvGrpSpPr>
        <p:grpSpPr>
          <a:xfrm>
            <a:off x="31955" y="1844549"/>
            <a:ext cx="9112045" cy="8442451"/>
            <a:chOff x="0" y="0"/>
            <a:chExt cx="3259593" cy="832290"/>
          </a:xfrm>
        </p:grpSpPr>
        <p:sp>
          <p:nvSpPr>
            <p:cNvPr id="6" name="Freeform 6"/>
            <p:cNvSpPr/>
            <p:nvPr/>
          </p:nvSpPr>
          <p:spPr>
            <a:xfrm>
              <a:off x="0" y="0"/>
              <a:ext cx="3259593" cy="832290"/>
            </a:xfrm>
            <a:custGeom>
              <a:avLst/>
              <a:gdLst/>
              <a:ahLst/>
              <a:cxnLst/>
              <a:rect l="l" t="t" r="r" b="b"/>
              <a:pathLst>
                <a:path w="3259593" h="832290">
                  <a:moveTo>
                    <a:pt x="50925" y="0"/>
                  </a:moveTo>
                  <a:lnTo>
                    <a:pt x="3208668" y="0"/>
                  </a:lnTo>
                  <a:cubicBezTo>
                    <a:pt x="3236794" y="0"/>
                    <a:pt x="3259593" y="22800"/>
                    <a:pt x="3259593" y="50925"/>
                  </a:cubicBezTo>
                  <a:lnTo>
                    <a:pt x="3259593" y="781365"/>
                  </a:lnTo>
                  <a:cubicBezTo>
                    <a:pt x="3259593" y="794871"/>
                    <a:pt x="3254228" y="807824"/>
                    <a:pt x="3244678" y="817374"/>
                  </a:cubicBezTo>
                  <a:cubicBezTo>
                    <a:pt x="3235128" y="826925"/>
                    <a:pt x="3222175" y="832290"/>
                    <a:pt x="3208668" y="832290"/>
                  </a:cubicBezTo>
                  <a:lnTo>
                    <a:pt x="50925" y="832290"/>
                  </a:lnTo>
                  <a:cubicBezTo>
                    <a:pt x="37419" y="832290"/>
                    <a:pt x="24466" y="826925"/>
                    <a:pt x="14916" y="817374"/>
                  </a:cubicBezTo>
                  <a:cubicBezTo>
                    <a:pt x="5365" y="807824"/>
                    <a:pt x="0" y="794871"/>
                    <a:pt x="0" y="781365"/>
                  </a:cubicBezTo>
                  <a:lnTo>
                    <a:pt x="0" y="50925"/>
                  </a:lnTo>
                  <a:cubicBezTo>
                    <a:pt x="0" y="37419"/>
                    <a:pt x="5365" y="24466"/>
                    <a:pt x="14916" y="14916"/>
                  </a:cubicBezTo>
                  <a:cubicBezTo>
                    <a:pt x="24466" y="5365"/>
                    <a:pt x="37419" y="0"/>
                    <a:pt x="50925" y="0"/>
                  </a:cubicBezTo>
                  <a:close/>
                </a:path>
              </a:pathLst>
            </a:custGeom>
            <a:solidFill>
              <a:srgbClr val="FFFFFF"/>
            </a:solidFill>
            <a:ln w="38100" cap="rnd">
              <a:solidFill>
                <a:srgbClr val="6299E4"/>
              </a:solidFill>
              <a:prstDash val="solid"/>
              <a:round/>
            </a:ln>
          </p:spPr>
          <p:txBody>
            <a:bodyPr/>
            <a:lstStyle/>
            <a:p>
              <a:endParaRPr lang="en-GB"/>
            </a:p>
          </p:txBody>
        </p:sp>
        <p:sp>
          <p:nvSpPr>
            <p:cNvPr id="7" name="TextBox 7"/>
            <p:cNvSpPr txBox="1"/>
            <p:nvPr/>
          </p:nvSpPr>
          <p:spPr>
            <a:xfrm>
              <a:off x="0" y="-47625"/>
              <a:ext cx="3259593" cy="879915"/>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208352" y="2022399"/>
            <a:ext cx="8707048" cy="8207311"/>
          </a:xfrm>
          <a:prstGeom prst="rect">
            <a:avLst/>
          </a:prstGeom>
        </p:spPr>
        <p:txBody>
          <a:bodyPr wrap="square" lIns="0" tIns="0" rIns="0" bIns="0" rtlCol="0" anchor="t">
            <a:spAutoFit/>
          </a:bodyPr>
          <a:lstStyle/>
          <a:p>
            <a:pPr marL="285750" indent="-285750" algn="l">
              <a:lnSpc>
                <a:spcPct val="150000"/>
              </a:lnSpc>
              <a:spcBef>
                <a:spcPct val="0"/>
              </a:spcBef>
              <a:buFont typeface="Arial" panose="020B0604020202020204" pitchFamily="34" charset="0"/>
              <a:buChar char="•"/>
            </a:pPr>
            <a:r>
              <a:rPr lang="en-US" sz="3600" dirty="0">
                <a:solidFill>
                  <a:srgbClr val="194A8D"/>
                </a:solidFill>
                <a:latin typeface="Arimo"/>
                <a:ea typeface="Arimo"/>
                <a:cs typeface="Arimo"/>
                <a:sym typeface="Arimo"/>
              </a:rPr>
              <a:t>Launch brand awareness campaign within 6 months.</a:t>
            </a:r>
          </a:p>
          <a:p>
            <a:pPr marL="285750" indent="-285750" algn="l">
              <a:lnSpc>
                <a:spcPct val="150000"/>
              </a:lnSpc>
              <a:spcBef>
                <a:spcPct val="0"/>
              </a:spcBef>
              <a:buFont typeface="Arial" panose="020B0604020202020204" pitchFamily="34" charset="0"/>
              <a:buChar char="•"/>
            </a:pPr>
            <a:r>
              <a:rPr lang="en-US" sz="3600" dirty="0">
                <a:solidFill>
                  <a:srgbClr val="194A8D"/>
                </a:solidFill>
                <a:latin typeface="Arimo"/>
                <a:ea typeface="Arimo"/>
                <a:cs typeface="Arimo"/>
                <a:sym typeface="Arimo"/>
              </a:rPr>
              <a:t>Achieve 10,000 social media followers in Year 1.</a:t>
            </a:r>
          </a:p>
          <a:p>
            <a:pPr marL="285750" indent="-285750" algn="l">
              <a:lnSpc>
                <a:spcPct val="150000"/>
              </a:lnSpc>
              <a:spcBef>
                <a:spcPct val="0"/>
              </a:spcBef>
              <a:buFont typeface="Arial" panose="020B0604020202020204" pitchFamily="34" charset="0"/>
              <a:buChar char="•"/>
            </a:pPr>
            <a:r>
              <a:rPr lang="en-US" sz="3600" dirty="0">
                <a:solidFill>
                  <a:srgbClr val="194A8D"/>
                </a:solidFill>
                <a:latin typeface="Arimo"/>
                <a:ea typeface="Arimo"/>
                <a:cs typeface="Arimo"/>
                <a:sym typeface="Arimo"/>
              </a:rPr>
              <a:t>Secure partnerships with at least 10 local cafés and gyms.</a:t>
            </a:r>
          </a:p>
          <a:p>
            <a:pPr marL="285750" indent="-285750" algn="l">
              <a:lnSpc>
                <a:spcPct val="150000"/>
              </a:lnSpc>
              <a:spcBef>
                <a:spcPct val="0"/>
              </a:spcBef>
              <a:buFont typeface="Arial" panose="020B0604020202020204" pitchFamily="34" charset="0"/>
              <a:buChar char="•"/>
            </a:pPr>
            <a:r>
              <a:rPr lang="en-US" sz="3600" dirty="0">
                <a:solidFill>
                  <a:srgbClr val="194A8D"/>
                </a:solidFill>
                <a:latin typeface="Arimo"/>
                <a:ea typeface="Arimo"/>
                <a:cs typeface="Arimo"/>
                <a:sym typeface="Arimo"/>
              </a:rPr>
              <a:t>Gain 500 repeat customers by end of Year 1.</a:t>
            </a:r>
          </a:p>
          <a:p>
            <a:pPr marL="285750" indent="-285750" algn="l">
              <a:lnSpc>
                <a:spcPct val="150000"/>
              </a:lnSpc>
              <a:spcBef>
                <a:spcPct val="0"/>
              </a:spcBef>
              <a:buFont typeface="Arial" panose="020B0604020202020204" pitchFamily="34" charset="0"/>
              <a:buChar char="•"/>
            </a:pPr>
            <a:r>
              <a:rPr lang="en-US" sz="3600" dirty="0">
                <a:solidFill>
                  <a:srgbClr val="194A8D"/>
                </a:solidFill>
                <a:latin typeface="Arimo"/>
                <a:ea typeface="Arimo"/>
                <a:cs typeface="Arimo"/>
                <a:sym typeface="Arimo"/>
              </a:rPr>
              <a:t>Build positive brand reputation through eco-certifications.</a:t>
            </a:r>
          </a:p>
        </p:txBody>
      </p:sp>
      <p:pic>
        <p:nvPicPr>
          <p:cNvPr id="10" name="Picture 9">
            <a:extLst>
              <a:ext uri="{FF2B5EF4-FFF2-40B4-BE49-F238E27FC236}">
                <a16:creationId xmlns:a16="http://schemas.microsoft.com/office/drawing/2014/main" id="{DB8F33B8-2F67-4614-812F-C6CCD37C6114}"/>
              </a:ext>
            </a:extLst>
          </p:cNvPr>
          <p:cNvPicPr>
            <a:picLocks noChangeAspect="1"/>
          </p:cNvPicPr>
          <p:nvPr/>
        </p:nvPicPr>
        <p:blipFill rotWithShape="1">
          <a:blip r:embed="rId4">
            <a:extLst>
              <a:ext uri="{28A0092B-C50C-407E-A947-70E740481C1C}">
                <a14:useLocalDpi xmlns:a14="http://schemas.microsoft.com/office/drawing/2010/main" val="0"/>
              </a:ext>
            </a:extLst>
          </a:blip>
          <a:srcRect l="24627" t="7778" r="24337" b="7778"/>
          <a:stretch/>
        </p:blipFill>
        <p:spPr>
          <a:xfrm>
            <a:off x="10500183" y="2022399"/>
            <a:ext cx="6845756" cy="652627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261658" y="-1359176"/>
            <a:ext cx="9754014" cy="13005352"/>
          </a:xfrm>
          <a:custGeom>
            <a:avLst/>
            <a:gdLst/>
            <a:ahLst/>
            <a:cxnLst/>
            <a:rect l="l" t="t" r="r" b="b"/>
            <a:pathLst>
              <a:path w="9754014" h="13005352">
                <a:moveTo>
                  <a:pt x="0" y="0"/>
                </a:moveTo>
                <a:lnTo>
                  <a:pt x="9754015" y="0"/>
                </a:lnTo>
                <a:lnTo>
                  <a:pt x="9754015" y="13005352"/>
                </a:lnTo>
                <a:lnTo>
                  <a:pt x="0" y="13005352"/>
                </a:lnTo>
                <a:lnTo>
                  <a:pt x="0" y="0"/>
                </a:lnTo>
                <a:close/>
              </a:path>
            </a:pathLst>
          </a:custGeom>
          <a:blipFill>
            <a:blip r:embed="rId3">
              <a:alphaModFix amt="39000"/>
            </a:blip>
            <a:stretch>
              <a:fillRect/>
            </a:stretch>
          </a:blipFill>
        </p:spPr>
        <p:txBody>
          <a:bodyPr/>
          <a:lstStyle/>
          <a:p>
            <a:endParaRPr lang="en-GB"/>
          </a:p>
        </p:txBody>
      </p:sp>
      <p:grpSp>
        <p:nvGrpSpPr>
          <p:cNvPr id="3" name="Group 3"/>
          <p:cNvGrpSpPr/>
          <p:nvPr/>
        </p:nvGrpSpPr>
        <p:grpSpPr>
          <a:xfrm>
            <a:off x="8549770" y="1028700"/>
            <a:ext cx="9509630" cy="8763000"/>
            <a:chOff x="0" y="0"/>
            <a:chExt cx="2644579" cy="740534"/>
          </a:xfrm>
        </p:grpSpPr>
        <p:sp>
          <p:nvSpPr>
            <p:cNvPr id="4" name="Freeform 4"/>
            <p:cNvSpPr/>
            <p:nvPr/>
          </p:nvSpPr>
          <p:spPr>
            <a:xfrm>
              <a:off x="0" y="0"/>
              <a:ext cx="2644579" cy="740534"/>
            </a:xfrm>
            <a:custGeom>
              <a:avLst/>
              <a:gdLst/>
              <a:ahLst/>
              <a:cxnLst/>
              <a:rect l="l" t="t" r="r" b="b"/>
              <a:pathLst>
                <a:path w="2644579" h="740534">
                  <a:moveTo>
                    <a:pt x="0" y="0"/>
                  </a:moveTo>
                  <a:lnTo>
                    <a:pt x="2644579" y="0"/>
                  </a:lnTo>
                  <a:lnTo>
                    <a:pt x="2644579" y="740534"/>
                  </a:lnTo>
                  <a:lnTo>
                    <a:pt x="0" y="740534"/>
                  </a:lnTo>
                  <a:close/>
                </a:path>
              </a:pathLst>
            </a:custGeom>
            <a:solidFill>
              <a:srgbClr val="FFFFFF"/>
            </a:solidFill>
          </p:spPr>
          <p:txBody>
            <a:bodyPr/>
            <a:lstStyle/>
            <a:p>
              <a:endParaRPr lang="en-GB"/>
            </a:p>
          </p:txBody>
        </p:sp>
        <p:sp>
          <p:nvSpPr>
            <p:cNvPr id="5" name="TextBox 5"/>
            <p:cNvSpPr txBox="1"/>
            <p:nvPr/>
          </p:nvSpPr>
          <p:spPr>
            <a:xfrm>
              <a:off x="0" y="-47625"/>
              <a:ext cx="2644579" cy="788159"/>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805349" y="4000500"/>
            <a:ext cx="7620000" cy="2231380"/>
          </a:xfrm>
          <a:prstGeom prst="rect">
            <a:avLst/>
          </a:prstGeom>
        </p:spPr>
        <p:txBody>
          <a:bodyPr wrap="square" lIns="0" tIns="0" rIns="0" bIns="0" rtlCol="0" anchor="t">
            <a:spAutoFit/>
          </a:bodyPr>
          <a:lstStyle/>
          <a:p>
            <a:pPr algn="ctr">
              <a:lnSpc>
                <a:spcPts val="8655"/>
              </a:lnSpc>
            </a:pPr>
            <a:r>
              <a:rPr lang="en-US" sz="6600" spc="816" dirty="0">
                <a:solidFill>
                  <a:srgbClr val="FFFFFF"/>
                </a:solidFill>
                <a:latin typeface="League Spartan"/>
                <a:ea typeface="League Spartan"/>
                <a:cs typeface="League Spartan"/>
                <a:sym typeface="League Spartan"/>
              </a:rPr>
              <a:t>Funding Requirements</a:t>
            </a:r>
          </a:p>
        </p:txBody>
      </p:sp>
      <p:sp>
        <p:nvSpPr>
          <p:cNvPr id="8" name="Rectangle 2">
            <a:extLst>
              <a:ext uri="{FF2B5EF4-FFF2-40B4-BE49-F238E27FC236}">
                <a16:creationId xmlns:a16="http://schemas.microsoft.com/office/drawing/2014/main" id="{429DB899-D7D9-4742-B5B5-1A7199E84FBB}"/>
              </a:ext>
            </a:extLst>
          </p:cNvPr>
          <p:cNvSpPr>
            <a:spLocks noChangeArrowheads="1"/>
          </p:cNvSpPr>
          <p:nvPr/>
        </p:nvSpPr>
        <p:spPr bwMode="auto">
          <a:xfrm>
            <a:off x="8808785" y="1202798"/>
            <a:ext cx="8991600" cy="8414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tabLst/>
            </a:pPr>
            <a:r>
              <a:rPr kumimoji="0" lang="en-PK" altLang="en-PK" sz="2800" b="1" i="0" u="none" strike="noStrike" cap="none" normalizeH="0" baseline="0" dirty="0">
                <a:ln>
                  <a:noFill/>
                </a:ln>
                <a:solidFill>
                  <a:schemeClr val="tx1"/>
                </a:solidFill>
                <a:effectLst/>
                <a:latin typeface="Arial" panose="020B0604020202020204" pitchFamily="34" charset="0"/>
              </a:rPr>
              <a:t>Total Required:</a:t>
            </a:r>
            <a:r>
              <a:rPr kumimoji="0" lang="en-PK" altLang="en-PK" sz="2800" b="0" i="0" u="none" strike="noStrike" cap="none" normalizeH="0" baseline="0" dirty="0">
                <a:ln>
                  <a:noFill/>
                </a:ln>
                <a:solidFill>
                  <a:schemeClr val="tx1"/>
                </a:solidFill>
                <a:effectLst/>
                <a:latin typeface="Arial" panose="020B0604020202020204" pitchFamily="34" charset="0"/>
              </a:rPr>
              <a:t> £15,000</a:t>
            </a:r>
          </a:p>
          <a:p>
            <a:pPr marR="0" lvl="0" algn="l" defTabSz="914400" rtl="0" eaLnBrk="0" fontAlgn="base" latinLnBrk="0" hangingPunct="0">
              <a:lnSpc>
                <a:spcPct val="150000"/>
              </a:lnSpc>
              <a:spcBef>
                <a:spcPct val="0"/>
              </a:spcBef>
              <a:spcAft>
                <a:spcPct val="0"/>
              </a:spcAft>
              <a:buClrTx/>
              <a:buSzTx/>
              <a:tabLst/>
            </a:pPr>
            <a:r>
              <a:rPr kumimoji="0" lang="en-PK" altLang="en-PK" sz="2800" b="1" i="0" u="none" strike="noStrike" cap="none" normalizeH="0" baseline="0" dirty="0">
                <a:ln>
                  <a:noFill/>
                </a:ln>
                <a:solidFill>
                  <a:schemeClr val="tx1"/>
                </a:solidFill>
                <a:effectLst/>
                <a:latin typeface="Arial" panose="020B0604020202020204" pitchFamily="34" charset="0"/>
              </a:rPr>
              <a:t>Sources:</a:t>
            </a:r>
            <a:endParaRPr kumimoji="0" lang="en-PK" altLang="en-PK" sz="2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PK" altLang="en-PK" sz="2800" b="0" i="0" u="none" strike="noStrike" cap="none" normalizeH="0" baseline="0" dirty="0">
                <a:ln>
                  <a:noFill/>
                </a:ln>
                <a:solidFill>
                  <a:schemeClr val="tx1"/>
                </a:solidFill>
                <a:effectLst/>
                <a:latin typeface="Arial" panose="020B0604020202020204" pitchFamily="34" charset="0"/>
              </a:rPr>
              <a:t>£8,000 personal savings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PK" altLang="en-PK" sz="2800" b="0" i="0" u="none" strike="noStrike" cap="none" normalizeH="0" baseline="0" dirty="0">
                <a:ln>
                  <a:noFill/>
                </a:ln>
                <a:solidFill>
                  <a:schemeClr val="tx1"/>
                </a:solidFill>
                <a:effectLst/>
                <a:latin typeface="Arial" panose="020B0604020202020204" pitchFamily="34" charset="0"/>
              </a:rPr>
              <a:t>£5,000 family/friends investment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PK" altLang="en-PK" sz="2800" b="0" i="0" u="none" strike="noStrike" cap="none" normalizeH="0" baseline="0" dirty="0">
                <a:ln>
                  <a:noFill/>
                </a:ln>
                <a:solidFill>
                  <a:schemeClr val="tx1"/>
                </a:solidFill>
                <a:effectLst/>
                <a:latin typeface="Arial" panose="020B0604020202020204" pitchFamily="34" charset="0"/>
              </a:rPr>
              <a:t>£2,000 business start-up grant</a:t>
            </a:r>
          </a:p>
          <a:p>
            <a:pPr marR="0" lvl="0" algn="l" defTabSz="914400" rtl="0" eaLnBrk="0" fontAlgn="base" latinLnBrk="0" hangingPunct="0">
              <a:lnSpc>
                <a:spcPct val="150000"/>
              </a:lnSpc>
              <a:spcBef>
                <a:spcPct val="0"/>
              </a:spcBef>
              <a:spcAft>
                <a:spcPct val="0"/>
              </a:spcAft>
              <a:buClrTx/>
              <a:buSzTx/>
              <a:tabLst/>
            </a:pPr>
            <a:r>
              <a:rPr kumimoji="0" lang="en-PK" altLang="en-PK" sz="2800" b="1" i="0" u="none" strike="noStrike" cap="none" normalizeH="0" baseline="0" dirty="0">
                <a:ln>
                  <a:noFill/>
                </a:ln>
                <a:solidFill>
                  <a:schemeClr val="tx1"/>
                </a:solidFill>
                <a:effectLst/>
                <a:latin typeface="Arial" panose="020B0604020202020204" pitchFamily="34" charset="0"/>
              </a:rPr>
              <a:t>Use of Funds:</a:t>
            </a:r>
            <a:endParaRPr kumimoji="0" lang="en-PK" altLang="en-PK" sz="2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PK" altLang="en-PK" sz="2800" b="0" i="0" u="none" strike="noStrike" cap="none" normalizeH="0" baseline="0" dirty="0">
                <a:ln>
                  <a:noFill/>
                </a:ln>
                <a:solidFill>
                  <a:schemeClr val="tx1"/>
                </a:solidFill>
                <a:effectLst/>
                <a:latin typeface="Arial" panose="020B0604020202020204" pitchFamily="34" charset="0"/>
              </a:rPr>
              <a:t>Raw materials and packaging – £4,000</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PK" altLang="en-PK" sz="2800" b="0" i="0" u="none" strike="noStrike" cap="none" normalizeH="0" baseline="0" dirty="0">
                <a:ln>
                  <a:noFill/>
                </a:ln>
                <a:solidFill>
                  <a:schemeClr val="tx1"/>
                </a:solidFill>
                <a:effectLst/>
                <a:latin typeface="Arial" panose="020B0604020202020204" pitchFamily="34" charset="0"/>
              </a:rPr>
              <a:t>Equipment – £3,000</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PK" altLang="en-PK" sz="2800" b="0" i="0" u="none" strike="noStrike" cap="none" normalizeH="0" baseline="0" dirty="0">
                <a:ln>
                  <a:noFill/>
                </a:ln>
                <a:solidFill>
                  <a:schemeClr val="tx1"/>
                </a:solidFill>
                <a:effectLst/>
                <a:latin typeface="Arial" panose="020B0604020202020204" pitchFamily="34" charset="0"/>
              </a:rPr>
              <a:t>Marketing – £2,000</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PK" altLang="en-PK" sz="2800" b="0" i="0" u="none" strike="noStrike" cap="none" normalizeH="0" baseline="0" dirty="0">
                <a:ln>
                  <a:noFill/>
                </a:ln>
                <a:solidFill>
                  <a:schemeClr val="tx1"/>
                </a:solidFill>
                <a:effectLst/>
                <a:latin typeface="Arial" panose="020B0604020202020204" pitchFamily="34" charset="0"/>
              </a:rPr>
              <a:t>Staff and training – £1,000</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PK" altLang="en-PK" sz="2800" b="0" i="0" u="none" strike="noStrike" cap="none" normalizeH="0" baseline="0" dirty="0">
                <a:ln>
                  <a:noFill/>
                </a:ln>
                <a:solidFill>
                  <a:schemeClr val="tx1"/>
                </a:solidFill>
                <a:effectLst/>
                <a:latin typeface="Arial" panose="020B0604020202020204" pitchFamily="34" charset="0"/>
              </a:rPr>
              <a:t>Contingency – £3,000</a:t>
            </a:r>
          </a:p>
          <a:p>
            <a:pPr marR="0" lvl="0" algn="l" defTabSz="914400" rtl="0" eaLnBrk="0" fontAlgn="base" latinLnBrk="0" hangingPunct="0">
              <a:lnSpc>
                <a:spcPct val="150000"/>
              </a:lnSpc>
              <a:spcBef>
                <a:spcPct val="0"/>
              </a:spcBef>
              <a:spcAft>
                <a:spcPct val="0"/>
              </a:spcAft>
              <a:buClrTx/>
              <a:buSzTx/>
              <a:tabLst/>
            </a:pPr>
            <a:r>
              <a:rPr kumimoji="0" lang="en-PK" altLang="en-PK" sz="2800" b="1" i="0" u="none" strike="noStrike" cap="none" normalizeH="0" baseline="0" dirty="0">
                <a:ln>
                  <a:noFill/>
                </a:ln>
                <a:solidFill>
                  <a:schemeClr val="tx1"/>
                </a:solidFill>
                <a:effectLst/>
                <a:latin typeface="Arial" panose="020B0604020202020204" pitchFamily="34" charset="0"/>
              </a:rPr>
              <a:t>Financial Target:</a:t>
            </a:r>
            <a:r>
              <a:rPr kumimoji="0" lang="en-PK" altLang="en-PK" sz="2800" b="0" i="0" u="none" strike="noStrike" cap="none" normalizeH="0" baseline="0" dirty="0">
                <a:ln>
                  <a:noFill/>
                </a:ln>
                <a:solidFill>
                  <a:schemeClr val="tx1"/>
                </a:solidFill>
                <a:effectLst/>
                <a:latin typeface="Arial" panose="020B0604020202020204" pitchFamily="34" charset="0"/>
              </a:rPr>
              <a:t> Break-even within 8 months; 12–15% net margin in Year 1.</a:t>
            </a:r>
          </a:p>
        </p:txBody>
      </p:sp>
    </p:spTree>
    <p:extLst>
      <p:ext uri="{BB962C8B-B14F-4D97-AF65-F5344CB8AC3E}">
        <p14:creationId xmlns:p14="http://schemas.microsoft.com/office/powerpoint/2010/main" val="1046753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rot="-5400000" flipV="1">
            <a:off x="15177010" y="-1253949"/>
            <a:ext cx="2720897" cy="5228794"/>
          </a:xfrm>
          <a:custGeom>
            <a:avLst/>
            <a:gdLst/>
            <a:ahLst/>
            <a:cxnLst/>
            <a:rect l="l" t="t" r="r" b="b"/>
            <a:pathLst>
              <a:path w="2720897" h="5228794">
                <a:moveTo>
                  <a:pt x="0" y="5228795"/>
                </a:moveTo>
                <a:lnTo>
                  <a:pt x="2720897" y="5228795"/>
                </a:lnTo>
                <a:lnTo>
                  <a:pt x="2720897" y="0"/>
                </a:lnTo>
                <a:lnTo>
                  <a:pt x="0" y="0"/>
                </a:lnTo>
                <a:lnTo>
                  <a:pt x="0" y="5228795"/>
                </a:lnTo>
                <a:close/>
              </a:path>
            </a:pathLst>
          </a:custGeom>
          <a:blipFill>
            <a:blip r:embed="rId3"/>
            <a:stretch>
              <a:fillRect/>
            </a:stretch>
          </a:blipFill>
        </p:spPr>
        <p:txBody>
          <a:bodyPr/>
          <a:lstStyle/>
          <a:p>
            <a:endParaRPr lang="en-GB"/>
          </a:p>
        </p:txBody>
      </p:sp>
      <p:sp>
        <p:nvSpPr>
          <p:cNvPr id="3" name="TextBox 3"/>
          <p:cNvSpPr txBox="1"/>
          <p:nvPr/>
        </p:nvSpPr>
        <p:spPr>
          <a:xfrm>
            <a:off x="1750541" y="1465223"/>
            <a:ext cx="14786917" cy="2266583"/>
          </a:xfrm>
          <a:prstGeom prst="rect">
            <a:avLst/>
          </a:prstGeom>
        </p:spPr>
        <p:txBody>
          <a:bodyPr lIns="0" tIns="0" rIns="0" bIns="0" rtlCol="0" anchor="t">
            <a:spAutoFit/>
          </a:bodyPr>
          <a:lstStyle/>
          <a:p>
            <a:pPr algn="ctr">
              <a:lnSpc>
                <a:spcPts val="8655"/>
              </a:lnSpc>
            </a:pPr>
            <a:r>
              <a:rPr lang="en-US" sz="8165" spc="816" dirty="0">
                <a:solidFill>
                  <a:srgbClr val="FFFFFF"/>
                </a:solidFill>
                <a:latin typeface="League Spartan"/>
                <a:ea typeface="League Spartan"/>
                <a:cs typeface="League Spartan"/>
                <a:sym typeface="League Spartan"/>
              </a:rPr>
              <a:t>Financial Outlook &amp; Risk Management</a:t>
            </a:r>
            <a:endParaRPr lang="en-US" sz="4400" i="1" u="sng" spc="816" dirty="0">
              <a:solidFill>
                <a:srgbClr val="FFFFFF"/>
              </a:solidFill>
              <a:latin typeface="League Spartan"/>
              <a:ea typeface="League Spartan"/>
              <a:cs typeface="League Spartan"/>
              <a:sym typeface="League Spartan"/>
            </a:endParaRPr>
          </a:p>
        </p:txBody>
      </p:sp>
      <p:sp>
        <p:nvSpPr>
          <p:cNvPr id="4" name="Freeform 4"/>
          <p:cNvSpPr/>
          <p:nvPr/>
        </p:nvSpPr>
        <p:spPr>
          <a:xfrm rot="-5400000">
            <a:off x="390093" y="-1471468"/>
            <a:ext cx="2720897" cy="5228794"/>
          </a:xfrm>
          <a:custGeom>
            <a:avLst/>
            <a:gdLst/>
            <a:ahLst/>
            <a:cxnLst/>
            <a:rect l="l" t="t" r="r" b="b"/>
            <a:pathLst>
              <a:path w="2720897" h="5228794">
                <a:moveTo>
                  <a:pt x="0" y="0"/>
                </a:moveTo>
                <a:lnTo>
                  <a:pt x="2720897" y="0"/>
                </a:lnTo>
                <a:lnTo>
                  <a:pt x="2720897" y="5228794"/>
                </a:lnTo>
                <a:lnTo>
                  <a:pt x="0" y="5228794"/>
                </a:lnTo>
                <a:lnTo>
                  <a:pt x="0" y="0"/>
                </a:lnTo>
                <a:close/>
              </a:path>
            </a:pathLst>
          </a:custGeom>
          <a:blipFill>
            <a:blip r:embed="rId3"/>
            <a:stretch>
              <a:fillRect/>
            </a:stretch>
          </a:blipFill>
        </p:spPr>
        <p:txBody>
          <a:bodyPr/>
          <a:lstStyle/>
          <a:p>
            <a:endParaRPr lang="en-GB"/>
          </a:p>
        </p:txBody>
      </p:sp>
      <p:grpSp>
        <p:nvGrpSpPr>
          <p:cNvPr id="5" name="Group 5"/>
          <p:cNvGrpSpPr/>
          <p:nvPr/>
        </p:nvGrpSpPr>
        <p:grpSpPr>
          <a:xfrm>
            <a:off x="879671" y="3968602"/>
            <a:ext cx="16528655" cy="7484343"/>
            <a:chOff x="0" y="0"/>
            <a:chExt cx="1295810" cy="1971185"/>
          </a:xfrm>
        </p:grpSpPr>
        <p:sp>
          <p:nvSpPr>
            <p:cNvPr id="6" name="Freeform 6"/>
            <p:cNvSpPr/>
            <p:nvPr/>
          </p:nvSpPr>
          <p:spPr>
            <a:xfrm>
              <a:off x="0" y="0"/>
              <a:ext cx="1295810" cy="1971185"/>
            </a:xfrm>
            <a:custGeom>
              <a:avLst/>
              <a:gdLst/>
              <a:ahLst/>
              <a:cxnLst/>
              <a:rect l="l" t="t" r="r" b="b"/>
              <a:pathLst>
                <a:path w="1295810" h="1971185">
                  <a:moveTo>
                    <a:pt x="0" y="0"/>
                  </a:moveTo>
                  <a:lnTo>
                    <a:pt x="1295810" y="0"/>
                  </a:lnTo>
                  <a:lnTo>
                    <a:pt x="1295810" y="1971185"/>
                  </a:lnTo>
                  <a:lnTo>
                    <a:pt x="0" y="1971185"/>
                  </a:lnTo>
                  <a:close/>
                </a:path>
              </a:pathLst>
            </a:custGeom>
            <a:solidFill>
              <a:srgbClr val="FFFFFF"/>
            </a:solidFill>
          </p:spPr>
          <p:txBody>
            <a:bodyPr/>
            <a:lstStyle/>
            <a:p>
              <a:endParaRPr lang="en-GB"/>
            </a:p>
          </p:txBody>
        </p:sp>
        <p:sp>
          <p:nvSpPr>
            <p:cNvPr id="7" name="TextBox 7"/>
            <p:cNvSpPr txBox="1"/>
            <p:nvPr/>
          </p:nvSpPr>
          <p:spPr>
            <a:xfrm>
              <a:off x="0" y="-47625"/>
              <a:ext cx="1295810" cy="2018810"/>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1332468" y="4186121"/>
            <a:ext cx="15623059" cy="6067045"/>
          </a:xfrm>
          <a:prstGeom prst="rect">
            <a:avLst/>
          </a:prstGeom>
        </p:spPr>
        <p:txBody>
          <a:bodyPr wrap="square" lIns="0" tIns="0" rIns="0" bIns="0" rtlCol="0" anchor="t">
            <a:spAutoFit/>
          </a:bodyPr>
          <a:lstStyle/>
          <a:p>
            <a:pPr>
              <a:lnSpc>
                <a:spcPct val="106000"/>
              </a:lnSpc>
              <a:spcAft>
                <a:spcPts val="800"/>
              </a:spcAft>
            </a:pPr>
            <a:r>
              <a:rPr lang="en-GB" sz="3600" b="1" kern="150" dirty="0">
                <a:effectLst/>
                <a:latin typeface="Times New Roman" panose="02020603050405020304" pitchFamily="18" charset="0"/>
                <a:ea typeface="Aptos"/>
              </a:rPr>
              <a:t>Year 1 Projections:</a:t>
            </a:r>
            <a:endParaRPr lang="en-PK" sz="36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600" kern="150" dirty="0">
                <a:effectLst/>
                <a:latin typeface="Times New Roman" panose="02020603050405020304" pitchFamily="18" charset="0"/>
                <a:ea typeface="Aptos"/>
              </a:rPr>
              <a:t>Revenue: £60,000–£70,000</a:t>
            </a:r>
            <a:endParaRPr lang="en-PK" sz="36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600" kern="150" dirty="0">
                <a:effectLst/>
                <a:latin typeface="Times New Roman" panose="02020603050405020304" pitchFamily="18" charset="0"/>
                <a:ea typeface="Aptos"/>
              </a:rPr>
              <a:t>Expenses: £50,000–£55,000</a:t>
            </a:r>
            <a:endParaRPr lang="en-PK" sz="36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600" kern="150" dirty="0">
                <a:effectLst/>
                <a:latin typeface="Times New Roman" panose="02020603050405020304" pitchFamily="18" charset="0"/>
                <a:ea typeface="Aptos"/>
              </a:rPr>
              <a:t>Net Profit: £10,000–£15,000</a:t>
            </a:r>
            <a:endParaRPr lang="en-PK" sz="3600" kern="150" dirty="0">
              <a:effectLst/>
              <a:latin typeface="Times New Roman" panose="02020603050405020304" pitchFamily="18" charset="0"/>
              <a:ea typeface="Aptos"/>
            </a:endParaRPr>
          </a:p>
          <a:p>
            <a:pPr>
              <a:lnSpc>
                <a:spcPct val="106000"/>
              </a:lnSpc>
              <a:spcAft>
                <a:spcPts val="800"/>
              </a:spcAft>
            </a:pPr>
            <a:r>
              <a:rPr lang="en-GB" sz="3600" b="1" kern="150" dirty="0">
                <a:effectLst/>
                <a:latin typeface="Times New Roman" panose="02020603050405020304" pitchFamily="18" charset="0"/>
                <a:ea typeface="Aptos"/>
              </a:rPr>
              <a:t>Main Risks and Controls:</a:t>
            </a:r>
            <a:endParaRPr lang="en-PK" sz="36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600" b="1" kern="150" dirty="0">
                <a:effectLst/>
                <a:latin typeface="Times New Roman" panose="02020603050405020304" pitchFamily="18" charset="0"/>
                <a:ea typeface="Aptos"/>
              </a:rPr>
              <a:t>Low Sales:</a:t>
            </a:r>
            <a:r>
              <a:rPr lang="en-GB" sz="3600" kern="150" dirty="0">
                <a:effectLst/>
                <a:latin typeface="Times New Roman" panose="02020603050405020304" pitchFamily="18" charset="0"/>
                <a:ea typeface="Aptos"/>
              </a:rPr>
              <a:t> Introduce discounts, seasonal offers.</a:t>
            </a:r>
            <a:endParaRPr lang="en-PK" sz="36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600" b="1" kern="150" dirty="0">
                <a:effectLst/>
                <a:latin typeface="Times New Roman" panose="02020603050405020304" pitchFamily="18" charset="0"/>
                <a:ea typeface="Aptos"/>
              </a:rPr>
              <a:t>Supply Chain Delays:</a:t>
            </a:r>
            <a:r>
              <a:rPr lang="en-GB" sz="3600" kern="150" dirty="0">
                <a:effectLst/>
                <a:latin typeface="Times New Roman" panose="02020603050405020304" pitchFamily="18" charset="0"/>
                <a:ea typeface="Aptos"/>
              </a:rPr>
              <a:t> Use multiple local suppliers.</a:t>
            </a:r>
            <a:endParaRPr lang="en-PK" sz="36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600" b="1" kern="150" dirty="0">
                <a:effectLst/>
                <a:latin typeface="Times New Roman" panose="02020603050405020304" pitchFamily="18" charset="0"/>
                <a:ea typeface="Aptos"/>
              </a:rPr>
              <a:t>Competition:</a:t>
            </a:r>
            <a:r>
              <a:rPr lang="en-GB" sz="3600" kern="150" dirty="0">
                <a:effectLst/>
                <a:latin typeface="Times New Roman" panose="02020603050405020304" pitchFamily="18" charset="0"/>
                <a:ea typeface="Aptos"/>
              </a:rPr>
              <a:t> Focus on eco-branding and innovation.</a:t>
            </a:r>
            <a:endParaRPr lang="en-PK" sz="36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3600" b="1" kern="150" dirty="0">
                <a:effectLst/>
                <a:latin typeface="Times New Roman" panose="02020603050405020304" pitchFamily="18" charset="0"/>
                <a:ea typeface="Aptos"/>
              </a:rPr>
              <a:t>Cash Flow Issues:</a:t>
            </a:r>
            <a:r>
              <a:rPr lang="en-GB" sz="3600" kern="150" dirty="0">
                <a:effectLst/>
                <a:latin typeface="Times New Roman" panose="02020603050405020304" pitchFamily="18" charset="0"/>
                <a:ea typeface="Aptos"/>
              </a:rPr>
              <a:t> Maintain contingency fund.</a:t>
            </a:r>
            <a:endParaRPr lang="en-PK" sz="3600" kern="150" dirty="0">
              <a:effectLst/>
              <a:latin typeface="Times New Roman" panose="02020603050405020304" pitchFamily="18" charset="0"/>
              <a:ea typeface="Apto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6635353" y="6637609"/>
            <a:ext cx="8572348" cy="4043501"/>
          </a:xfrm>
          <a:custGeom>
            <a:avLst/>
            <a:gdLst/>
            <a:ahLst/>
            <a:cxnLst/>
            <a:rect l="l" t="t" r="r" b="b"/>
            <a:pathLst>
              <a:path w="8572348" h="4043501">
                <a:moveTo>
                  <a:pt x="0" y="0"/>
                </a:moveTo>
                <a:lnTo>
                  <a:pt x="8572348" y="0"/>
                </a:lnTo>
                <a:lnTo>
                  <a:pt x="8572348" y="4043501"/>
                </a:lnTo>
                <a:lnTo>
                  <a:pt x="0" y="40435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4081354" y="1028700"/>
            <a:ext cx="4282420" cy="8229600"/>
          </a:xfrm>
          <a:custGeom>
            <a:avLst/>
            <a:gdLst/>
            <a:ahLst/>
            <a:cxnLst/>
            <a:rect l="l" t="t" r="r" b="b"/>
            <a:pathLst>
              <a:path w="4282420" h="8229600">
                <a:moveTo>
                  <a:pt x="0" y="0"/>
                </a:moveTo>
                <a:lnTo>
                  <a:pt x="4282420" y="0"/>
                </a:lnTo>
                <a:lnTo>
                  <a:pt x="4282420" y="8229600"/>
                </a:lnTo>
                <a:lnTo>
                  <a:pt x="0" y="8229600"/>
                </a:lnTo>
                <a:lnTo>
                  <a:pt x="0" y="0"/>
                </a:lnTo>
                <a:close/>
              </a:path>
            </a:pathLst>
          </a:custGeom>
          <a:blipFill>
            <a:blip r:embed="rId5"/>
            <a:stretch>
              <a:fillRect/>
            </a:stretch>
          </a:blipFill>
        </p:spPr>
        <p:txBody>
          <a:bodyPr/>
          <a:lstStyle/>
          <a:p>
            <a:endParaRPr lang="en-GB"/>
          </a:p>
        </p:txBody>
      </p:sp>
      <p:sp>
        <p:nvSpPr>
          <p:cNvPr id="4" name="Freeform 4"/>
          <p:cNvSpPr/>
          <p:nvPr/>
        </p:nvSpPr>
        <p:spPr>
          <a:xfrm flipH="1">
            <a:off x="0" y="1028700"/>
            <a:ext cx="4282420" cy="8229600"/>
          </a:xfrm>
          <a:custGeom>
            <a:avLst/>
            <a:gdLst/>
            <a:ahLst/>
            <a:cxnLst/>
            <a:rect l="l" t="t" r="r" b="b"/>
            <a:pathLst>
              <a:path w="4282420" h="8229600">
                <a:moveTo>
                  <a:pt x="4282420" y="0"/>
                </a:moveTo>
                <a:lnTo>
                  <a:pt x="0" y="0"/>
                </a:lnTo>
                <a:lnTo>
                  <a:pt x="0" y="8229600"/>
                </a:lnTo>
                <a:lnTo>
                  <a:pt x="4282420" y="8229600"/>
                </a:lnTo>
                <a:lnTo>
                  <a:pt x="4282420" y="0"/>
                </a:lnTo>
                <a:close/>
              </a:path>
            </a:pathLst>
          </a:custGeom>
          <a:blipFill>
            <a:blip r:embed="rId5"/>
            <a:stretch>
              <a:fillRect/>
            </a:stretch>
          </a:blipFill>
        </p:spPr>
        <p:txBody>
          <a:bodyPr/>
          <a:lstStyle/>
          <a:p>
            <a:endParaRPr lang="en-GB"/>
          </a:p>
        </p:txBody>
      </p:sp>
      <p:sp>
        <p:nvSpPr>
          <p:cNvPr id="5" name="TextBox 5"/>
          <p:cNvSpPr txBox="1"/>
          <p:nvPr/>
        </p:nvSpPr>
        <p:spPr>
          <a:xfrm>
            <a:off x="4823149" y="413147"/>
            <a:ext cx="9030502" cy="1231106"/>
          </a:xfrm>
          <a:prstGeom prst="rect">
            <a:avLst/>
          </a:prstGeom>
        </p:spPr>
        <p:txBody>
          <a:bodyPr lIns="0" tIns="0" rIns="0" bIns="0" rtlCol="0" anchor="t">
            <a:spAutoFit/>
          </a:bodyPr>
          <a:lstStyle/>
          <a:p>
            <a:pPr algn="ctr"/>
            <a:r>
              <a:rPr lang="en-US" sz="4000" spc="1243" dirty="0">
                <a:solidFill>
                  <a:srgbClr val="FFFFFF"/>
                </a:solidFill>
                <a:latin typeface="League Spartan"/>
                <a:ea typeface="League Spartan"/>
                <a:cs typeface="League Spartan"/>
                <a:sym typeface="League Spartan"/>
              </a:rPr>
              <a:t>Future Growth &amp; Sustainability</a:t>
            </a:r>
          </a:p>
        </p:txBody>
      </p:sp>
      <p:sp>
        <p:nvSpPr>
          <p:cNvPr id="6" name="Freeform 6"/>
          <p:cNvSpPr/>
          <p:nvPr/>
        </p:nvSpPr>
        <p:spPr>
          <a:xfrm>
            <a:off x="0" y="6637609"/>
            <a:ext cx="8572348" cy="4043501"/>
          </a:xfrm>
          <a:custGeom>
            <a:avLst/>
            <a:gdLst/>
            <a:ahLst/>
            <a:cxnLst/>
            <a:rect l="l" t="t" r="r" b="b"/>
            <a:pathLst>
              <a:path w="8572348" h="4043501">
                <a:moveTo>
                  <a:pt x="0" y="0"/>
                </a:moveTo>
                <a:lnTo>
                  <a:pt x="8572348" y="0"/>
                </a:lnTo>
                <a:lnTo>
                  <a:pt x="8572348" y="4043501"/>
                </a:lnTo>
                <a:lnTo>
                  <a:pt x="0" y="40435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3270706" y="6637609"/>
            <a:ext cx="8572348" cy="4043501"/>
          </a:xfrm>
          <a:custGeom>
            <a:avLst/>
            <a:gdLst/>
            <a:ahLst/>
            <a:cxnLst/>
            <a:rect l="l" t="t" r="r" b="b"/>
            <a:pathLst>
              <a:path w="8572348" h="4043501">
                <a:moveTo>
                  <a:pt x="0" y="0"/>
                </a:moveTo>
                <a:lnTo>
                  <a:pt x="8572348" y="0"/>
                </a:lnTo>
                <a:lnTo>
                  <a:pt x="8572348" y="4043501"/>
                </a:lnTo>
                <a:lnTo>
                  <a:pt x="0" y="40435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TextBox 13">
            <a:extLst>
              <a:ext uri="{FF2B5EF4-FFF2-40B4-BE49-F238E27FC236}">
                <a16:creationId xmlns:a16="http://schemas.microsoft.com/office/drawing/2014/main" id="{93A2A8F1-C1A4-4119-87D8-0B2035BB482E}"/>
              </a:ext>
            </a:extLst>
          </p:cNvPr>
          <p:cNvSpPr txBox="1"/>
          <p:nvPr/>
        </p:nvSpPr>
        <p:spPr>
          <a:xfrm>
            <a:off x="402058" y="2224584"/>
            <a:ext cx="9230474" cy="6434775"/>
          </a:xfrm>
          <a:prstGeom prst="rect">
            <a:avLst/>
          </a:prstGeom>
          <a:noFill/>
        </p:spPr>
        <p:txBody>
          <a:bodyPr wrap="square">
            <a:spAutoFit/>
          </a:bodyPr>
          <a:lstStyle/>
          <a:p>
            <a:pPr marL="342900" lvl="0" indent="-342900">
              <a:lnSpc>
                <a:spcPct val="106000"/>
              </a:lnSpc>
              <a:spcAft>
                <a:spcPts val="800"/>
              </a:spcAft>
              <a:buSzPts val="1000"/>
              <a:buFont typeface="Symbol" panose="05050102010706020507" pitchFamily="18" charset="2"/>
              <a:buChar char=""/>
              <a:tabLst>
                <a:tab pos="457200" algn="l"/>
              </a:tabLst>
            </a:pPr>
            <a:r>
              <a:rPr lang="en-GB" sz="4000" b="1" kern="150" dirty="0">
                <a:effectLst/>
                <a:latin typeface="Times New Roman" panose="02020603050405020304" pitchFamily="18" charset="0"/>
                <a:ea typeface="Aptos"/>
              </a:rPr>
              <a:t>Expansion:</a:t>
            </a:r>
            <a:r>
              <a:rPr lang="en-GB" sz="4000" kern="150" dirty="0">
                <a:effectLst/>
                <a:latin typeface="Times New Roman" panose="02020603050405020304" pitchFamily="18" charset="0"/>
                <a:ea typeface="Aptos"/>
              </a:rPr>
              <a:t> Extend product line (e.g., protein bites, meal kits).</a:t>
            </a:r>
            <a:endParaRPr lang="en-PK" sz="40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4000" b="1" kern="150" dirty="0">
                <a:effectLst/>
                <a:latin typeface="Times New Roman" panose="02020603050405020304" pitchFamily="18" charset="0"/>
                <a:ea typeface="Aptos"/>
              </a:rPr>
              <a:t>Partnerships:</a:t>
            </a:r>
            <a:r>
              <a:rPr lang="en-GB" sz="4000" kern="150" dirty="0">
                <a:effectLst/>
                <a:latin typeface="Times New Roman" panose="02020603050405020304" pitchFamily="18" charset="0"/>
                <a:ea typeface="Aptos"/>
              </a:rPr>
              <a:t> Collaborate with eco-conscious cafés and gyms.</a:t>
            </a:r>
            <a:endParaRPr lang="en-PK" sz="40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4000" b="1" kern="150" dirty="0">
                <a:effectLst/>
                <a:latin typeface="Times New Roman" panose="02020603050405020304" pitchFamily="18" charset="0"/>
                <a:ea typeface="Aptos"/>
              </a:rPr>
              <a:t>Technology:</a:t>
            </a:r>
            <a:r>
              <a:rPr lang="en-GB" sz="4000" kern="150" dirty="0">
                <a:effectLst/>
                <a:latin typeface="Times New Roman" panose="02020603050405020304" pitchFamily="18" charset="0"/>
                <a:ea typeface="Aptos"/>
              </a:rPr>
              <a:t> Launch mobile ordering app and customer rewards system.</a:t>
            </a:r>
            <a:endParaRPr lang="en-PK" sz="4000" kern="150" dirty="0">
              <a:effectLst/>
              <a:latin typeface="Times New Roman" panose="02020603050405020304" pitchFamily="18" charset="0"/>
              <a:ea typeface="Aptos"/>
            </a:endParaRPr>
          </a:p>
          <a:p>
            <a:pPr marL="342900" lvl="0" indent="-342900">
              <a:lnSpc>
                <a:spcPct val="106000"/>
              </a:lnSpc>
              <a:spcAft>
                <a:spcPts val="800"/>
              </a:spcAft>
              <a:buSzPts val="1000"/>
              <a:buFont typeface="Symbol" panose="05050102010706020507" pitchFamily="18" charset="2"/>
              <a:buChar char=""/>
              <a:tabLst>
                <a:tab pos="457200" algn="l"/>
              </a:tabLst>
            </a:pPr>
            <a:r>
              <a:rPr lang="en-GB" sz="4000" b="1" kern="150" dirty="0">
                <a:effectLst/>
                <a:latin typeface="Times New Roman" panose="02020603050405020304" pitchFamily="18" charset="0"/>
                <a:ea typeface="Aptos"/>
              </a:rPr>
              <a:t>Sustainability Goals:</a:t>
            </a:r>
            <a:endParaRPr lang="en-PK" sz="4000" kern="150" dirty="0">
              <a:effectLst/>
              <a:latin typeface="Times New Roman" panose="02020603050405020304" pitchFamily="18" charset="0"/>
              <a:ea typeface="Aptos"/>
            </a:endParaRPr>
          </a:p>
          <a:p>
            <a:pPr marL="742950" lvl="1" indent="-285750">
              <a:lnSpc>
                <a:spcPct val="106000"/>
              </a:lnSpc>
              <a:spcAft>
                <a:spcPts val="800"/>
              </a:spcAft>
              <a:buSzPts val="1000"/>
              <a:buFont typeface="Courier New" panose="02070309020205020404" pitchFamily="49" charset="0"/>
              <a:buChar char="o"/>
              <a:tabLst>
                <a:tab pos="914400" algn="l"/>
              </a:tabLst>
            </a:pPr>
            <a:r>
              <a:rPr lang="en-GB" sz="4000" kern="150" dirty="0">
                <a:effectLst/>
                <a:latin typeface="Times New Roman" panose="02020603050405020304" pitchFamily="18" charset="0"/>
                <a:ea typeface="Aptos"/>
                <a:cs typeface="Times New Roman" panose="02020603050405020304" pitchFamily="18" charset="0"/>
              </a:rPr>
              <a:t>Zero-plastic production by 2027.</a:t>
            </a:r>
            <a:endParaRPr lang="en-PK" sz="4000" kern="150" dirty="0">
              <a:effectLst/>
              <a:latin typeface="Times New Roman" panose="02020603050405020304" pitchFamily="18" charset="0"/>
              <a:ea typeface="Aptos"/>
              <a:cs typeface="Times New Roman" panose="02020603050405020304" pitchFamily="18" charset="0"/>
            </a:endParaRPr>
          </a:p>
          <a:p>
            <a:pPr marL="742950" lvl="1" indent="-285750">
              <a:lnSpc>
                <a:spcPct val="106000"/>
              </a:lnSpc>
              <a:spcAft>
                <a:spcPts val="800"/>
              </a:spcAft>
              <a:buSzPts val="1000"/>
              <a:buFont typeface="Courier New" panose="02070309020205020404" pitchFamily="49" charset="0"/>
              <a:buChar char="o"/>
              <a:tabLst>
                <a:tab pos="914400" algn="l"/>
              </a:tabLst>
            </a:pPr>
            <a:r>
              <a:rPr lang="en-GB" sz="4000" kern="150" dirty="0">
                <a:effectLst/>
                <a:latin typeface="Times New Roman" panose="02020603050405020304" pitchFamily="18" charset="0"/>
                <a:ea typeface="Aptos"/>
                <a:cs typeface="Times New Roman" panose="02020603050405020304" pitchFamily="18" charset="0"/>
              </a:rPr>
              <a:t>Carbon-neutral certification by 2028.</a:t>
            </a:r>
            <a:endParaRPr lang="en-PK" sz="4000" kern="150" dirty="0">
              <a:effectLst/>
              <a:latin typeface="Times New Roman" panose="02020603050405020304" pitchFamily="18" charset="0"/>
              <a:ea typeface="Aptos"/>
              <a:cs typeface="Times New Roman" panose="02020603050405020304" pitchFamily="18" charset="0"/>
            </a:endParaRPr>
          </a:p>
        </p:txBody>
      </p:sp>
      <p:pic>
        <p:nvPicPr>
          <p:cNvPr id="9" name="Picture 8">
            <a:extLst>
              <a:ext uri="{FF2B5EF4-FFF2-40B4-BE49-F238E27FC236}">
                <a16:creationId xmlns:a16="http://schemas.microsoft.com/office/drawing/2014/main" id="{1C86BE5B-8E42-4D49-B191-473A702127DF}"/>
              </a:ext>
            </a:extLst>
          </p:cNvPr>
          <p:cNvPicPr>
            <a:picLocks noChangeAspect="1"/>
          </p:cNvPicPr>
          <p:nvPr/>
        </p:nvPicPr>
        <p:blipFill>
          <a:blip r:embed="rId6"/>
          <a:stretch>
            <a:fillRect/>
          </a:stretch>
        </p:blipFill>
        <p:spPr>
          <a:xfrm>
            <a:off x="10925281" y="2729717"/>
            <a:ext cx="6691037" cy="6716625"/>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8788436" y="-316726"/>
            <a:ext cx="7886994" cy="10920453"/>
          </a:xfrm>
          <a:custGeom>
            <a:avLst/>
            <a:gdLst/>
            <a:ahLst/>
            <a:cxnLst/>
            <a:rect l="l" t="t" r="r" b="b"/>
            <a:pathLst>
              <a:path w="7886994" h="10920453">
                <a:moveTo>
                  <a:pt x="7886994" y="0"/>
                </a:moveTo>
                <a:lnTo>
                  <a:pt x="0" y="0"/>
                </a:lnTo>
                <a:lnTo>
                  <a:pt x="0" y="10920452"/>
                </a:lnTo>
                <a:lnTo>
                  <a:pt x="7886994" y="10920452"/>
                </a:lnTo>
                <a:lnTo>
                  <a:pt x="7886994" y="0"/>
                </a:lnTo>
                <a:close/>
              </a:path>
            </a:pathLst>
          </a:custGeom>
          <a:blipFill>
            <a:blip r:embed="rId3"/>
            <a:stretch>
              <a:fillRect/>
            </a:stretch>
          </a:blipFill>
        </p:spPr>
        <p:txBody>
          <a:bodyPr/>
          <a:lstStyle/>
          <a:p>
            <a:endParaRPr lang="en-GB"/>
          </a:p>
        </p:txBody>
      </p:sp>
      <p:grpSp>
        <p:nvGrpSpPr>
          <p:cNvPr id="3" name="Group 3"/>
          <p:cNvGrpSpPr/>
          <p:nvPr/>
        </p:nvGrpSpPr>
        <p:grpSpPr>
          <a:xfrm>
            <a:off x="9144000" y="0"/>
            <a:ext cx="9144000" cy="10287000"/>
            <a:chOff x="0" y="0"/>
            <a:chExt cx="2408296" cy="2709333"/>
          </a:xfrm>
        </p:grpSpPr>
        <p:sp>
          <p:nvSpPr>
            <p:cNvPr id="4" name="Freeform 4"/>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FFFFFF"/>
            </a:solidFill>
          </p:spPr>
          <p:txBody>
            <a:bodyPr/>
            <a:lstStyle/>
            <a:p>
              <a:endParaRPr lang="en-GB"/>
            </a:p>
          </p:txBody>
        </p:sp>
        <p:sp>
          <p:nvSpPr>
            <p:cNvPr id="5" name="TextBox 5"/>
            <p:cNvSpPr txBox="1"/>
            <p:nvPr/>
          </p:nvSpPr>
          <p:spPr>
            <a:xfrm>
              <a:off x="0" y="-47625"/>
              <a:ext cx="2408296" cy="2756958"/>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9366380" y="647700"/>
            <a:ext cx="8616819" cy="7755969"/>
          </a:xfrm>
          <a:prstGeom prst="rect">
            <a:avLst/>
          </a:prstGeom>
        </p:spPr>
        <p:txBody>
          <a:bodyPr wrap="square" lIns="0" tIns="0" rIns="0" bIns="0" rtlCol="0" anchor="t">
            <a:spAutoFit/>
          </a:bodyPr>
          <a:lstStyle/>
          <a:p>
            <a:pPr marL="342900" lvl="0" indent="-342900">
              <a:spcAft>
                <a:spcPts val="800"/>
              </a:spcAft>
              <a:buSzPts val="1000"/>
              <a:buFont typeface="Symbol" panose="05050102010706020507" pitchFamily="18" charset="2"/>
              <a:buChar char=""/>
              <a:tabLst>
                <a:tab pos="457200" algn="l"/>
              </a:tabLst>
            </a:pPr>
            <a:r>
              <a:rPr lang="en-US" sz="4400" b="1" kern="150" dirty="0">
                <a:solidFill>
                  <a:srgbClr val="0070C0"/>
                </a:solidFill>
                <a:effectLst/>
                <a:latin typeface="Times New Roman" panose="02020603050405020304" pitchFamily="18" charset="0"/>
                <a:ea typeface="Aptos"/>
              </a:rPr>
              <a:t>EcoBites combines health, convenience, and sustainability in one brand.</a:t>
            </a:r>
          </a:p>
          <a:p>
            <a:pPr marL="342900" lvl="0" indent="-342900">
              <a:spcAft>
                <a:spcPts val="800"/>
              </a:spcAft>
              <a:buSzPts val="1000"/>
              <a:buFont typeface="Symbol" panose="05050102010706020507" pitchFamily="18" charset="2"/>
              <a:buChar char=""/>
              <a:tabLst>
                <a:tab pos="457200" algn="l"/>
              </a:tabLst>
            </a:pPr>
            <a:r>
              <a:rPr lang="en-US" sz="4400" b="1" kern="150" dirty="0">
                <a:solidFill>
                  <a:srgbClr val="0070C0"/>
                </a:solidFill>
                <a:effectLst/>
                <a:latin typeface="Times New Roman" panose="02020603050405020304" pitchFamily="18" charset="0"/>
                <a:ea typeface="Aptos"/>
              </a:rPr>
              <a:t>Aligns with UK environmental policies and market demand.</a:t>
            </a:r>
          </a:p>
          <a:p>
            <a:pPr marL="342900" lvl="0" indent="-342900">
              <a:spcAft>
                <a:spcPts val="800"/>
              </a:spcAft>
              <a:buSzPts val="1000"/>
              <a:buFont typeface="Symbol" panose="05050102010706020507" pitchFamily="18" charset="2"/>
              <a:buChar char=""/>
              <a:tabLst>
                <a:tab pos="457200" algn="l"/>
              </a:tabLst>
            </a:pPr>
            <a:r>
              <a:rPr lang="en-US" sz="4400" b="1" kern="150" dirty="0">
                <a:solidFill>
                  <a:srgbClr val="0070C0"/>
                </a:solidFill>
                <a:effectLst/>
                <a:latin typeface="Times New Roman" panose="02020603050405020304" pitchFamily="18" charset="0"/>
                <a:ea typeface="Aptos"/>
              </a:rPr>
              <a:t>Realistic funding, strong marketing, and scalable business model ensure success.</a:t>
            </a:r>
          </a:p>
          <a:p>
            <a:pPr marL="342900" lvl="0" indent="-342900">
              <a:spcAft>
                <a:spcPts val="800"/>
              </a:spcAft>
              <a:buSzPts val="1000"/>
              <a:buFont typeface="Symbol" panose="05050102010706020507" pitchFamily="18" charset="2"/>
              <a:buChar char=""/>
              <a:tabLst>
                <a:tab pos="457200" algn="l"/>
              </a:tabLst>
            </a:pPr>
            <a:r>
              <a:rPr lang="en-US" sz="4400" b="1" kern="150" dirty="0">
                <a:solidFill>
                  <a:srgbClr val="0070C0"/>
                </a:solidFill>
                <a:effectLst/>
                <a:latin typeface="Times New Roman" panose="02020603050405020304" pitchFamily="18" charset="0"/>
                <a:ea typeface="Aptos"/>
              </a:rPr>
              <a:t>Aims to build a socially responsible and profitable eco-snack company.</a:t>
            </a:r>
          </a:p>
        </p:txBody>
      </p:sp>
      <p:sp>
        <p:nvSpPr>
          <p:cNvPr id="8" name="Freeform 8"/>
          <p:cNvSpPr/>
          <p:nvPr/>
        </p:nvSpPr>
        <p:spPr>
          <a:xfrm>
            <a:off x="8944127" y="8134952"/>
            <a:ext cx="6667707" cy="3145099"/>
          </a:xfrm>
          <a:custGeom>
            <a:avLst/>
            <a:gdLst/>
            <a:ahLst/>
            <a:cxnLst/>
            <a:rect l="l" t="t" r="r" b="b"/>
            <a:pathLst>
              <a:path w="6667707" h="3145099">
                <a:moveTo>
                  <a:pt x="0" y="0"/>
                </a:moveTo>
                <a:lnTo>
                  <a:pt x="6667707" y="0"/>
                </a:lnTo>
                <a:lnTo>
                  <a:pt x="6667707" y="3145098"/>
                </a:lnTo>
                <a:lnTo>
                  <a:pt x="0" y="31450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14182621" y="8134952"/>
            <a:ext cx="6667707" cy="3145099"/>
          </a:xfrm>
          <a:custGeom>
            <a:avLst/>
            <a:gdLst/>
            <a:ahLst/>
            <a:cxnLst/>
            <a:rect l="l" t="t" r="r" b="b"/>
            <a:pathLst>
              <a:path w="6667707" h="3145099">
                <a:moveTo>
                  <a:pt x="0" y="0"/>
                </a:moveTo>
                <a:lnTo>
                  <a:pt x="6667708" y="0"/>
                </a:lnTo>
                <a:lnTo>
                  <a:pt x="6667708" y="3145098"/>
                </a:lnTo>
                <a:lnTo>
                  <a:pt x="0" y="31450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10"/>
          <p:cNvSpPr txBox="1"/>
          <p:nvPr/>
        </p:nvSpPr>
        <p:spPr>
          <a:xfrm>
            <a:off x="1410120" y="1562100"/>
            <a:ext cx="7086415" cy="3382273"/>
          </a:xfrm>
          <a:prstGeom prst="rect">
            <a:avLst/>
          </a:prstGeom>
        </p:spPr>
        <p:txBody>
          <a:bodyPr lIns="0" tIns="0" rIns="0" bIns="0" rtlCol="0" anchor="t">
            <a:spAutoFit/>
          </a:bodyPr>
          <a:lstStyle/>
          <a:p>
            <a:pPr algn="l">
              <a:lnSpc>
                <a:spcPts val="8655"/>
              </a:lnSpc>
            </a:pPr>
            <a:r>
              <a:rPr lang="en-US" sz="8165" spc="816" dirty="0">
                <a:solidFill>
                  <a:srgbClr val="FFFFFF"/>
                </a:solidFill>
                <a:latin typeface="League Spartan"/>
                <a:ea typeface="League Spartan"/>
                <a:cs typeface="League Spartan"/>
                <a:sym typeface="League Spartan"/>
              </a:rPr>
              <a:t>Business Concept Overview</a:t>
            </a:r>
          </a:p>
        </p:txBody>
      </p:sp>
      <p:sp>
        <p:nvSpPr>
          <p:cNvPr id="11" name="TextBox 10">
            <a:extLst>
              <a:ext uri="{FF2B5EF4-FFF2-40B4-BE49-F238E27FC236}">
                <a16:creationId xmlns:a16="http://schemas.microsoft.com/office/drawing/2014/main" id="{3BEACE21-94A3-4776-9E81-AD6A46A8D7DA}"/>
              </a:ext>
            </a:extLst>
          </p:cNvPr>
          <p:cNvSpPr txBox="1"/>
          <p:nvPr/>
        </p:nvSpPr>
        <p:spPr>
          <a:xfrm>
            <a:off x="-628439" y="885776"/>
            <a:ext cx="10419906" cy="1591846"/>
          </a:xfrm>
          <a:prstGeom prst="rect">
            <a:avLst/>
          </a:prstGeom>
          <a:noFill/>
        </p:spPr>
        <p:txBody>
          <a:bodyPr wrap="square">
            <a:spAutoFit/>
          </a:bodyPr>
          <a:lstStyle/>
          <a:p>
            <a:pPr algn="ctr">
              <a:lnSpc>
                <a:spcPct val="106000"/>
              </a:lnSpc>
              <a:spcBef>
                <a:spcPts val="800"/>
              </a:spcBef>
              <a:spcAft>
                <a:spcPts val="400"/>
              </a:spcAft>
            </a:pPr>
            <a:r>
              <a:rPr lang="en-GB" sz="9600" b="1" kern="150" dirty="0">
                <a:solidFill>
                  <a:srgbClr val="0F4761"/>
                </a:solidFill>
                <a:effectLst/>
                <a:latin typeface="Aptos"/>
                <a:ea typeface="Times New Roman" panose="02020603050405020304" pitchFamily="18" charset="0"/>
              </a:rPr>
              <a:t>Conclusion</a:t>
            </a:r>
            <a:endParaRPr lang="en-PK" sz="9600" b="1" kern="150" dirty="0">
              <a:solidFill>
                <a:srgbClr val="0F4761"/>
              </a:solidFill>
              <a:effectLst/>
              <a:latin typeface="Aptos"/>
              <a:ea typeface="Times New Roman" panose="02020603050405020304" pitchFamily="18" charset="0"/>
            </a:endParaRPr>
          </a:p>
        </p:txBody>
      </p:sp>
      <p:pic>
        <p:nvPicPr>
          <p:cNvPr id="12" name="Picture 2">
            <a:extLst>
              <a:ext uri="{FF2B5EF4-FFF2-40B4-BE49-F238E27FC236}">
                <a16:creationId xmlns:a16="http://schemas.microsoft.com/office/drawing/2014/main" id="{7EEF5CE8-5E98-4681-A6B2-3BE5BBB73E9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924" t="13165" r="23845" b="16071"/>
          <a:stretch/>
        </p:blipFill>
        <p:spPr bwMode="auto">
          <a:xfrm>
            <a:off x="1777512" y="4468690"/>
            <a:ext cx="4852412" cy="520854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371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4874B0">
                <a:alpha val="100000"/>
              </a:srgbClr>
            </a:gs>
            <a:gs pos="100000">
              <a:srgbClr val="053371">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grpSp>
        <p:nvGrpSpPr>
          <p:cNvPr id="2" name="Group 2"/>
          <p:cNvGrpSpPr/>
          <p:nvPr/>
        </p:nvGrpSpPr>
        <p:grpSpPr>
          <a:xfrm>
            <a:off x="0" y="8633839"/>
            <a:ext cx="18288000" cy="5288583"/>
            <a:chOff x="0" y="0"/>
            <a:chExt cx="2833290" cy="819340"/>
          </a:xfrm>
        </p:grpSpPr>
        <p:sp>
          <p:nvSpPr>
            <p:cNvPr id="3" name="Freeform 3"/>
            <p:cNvSpPr/>
            <p:nvPr/>
          </p:nvSpPr>
          <p:spPr>
            <a:xfrm>
              <a:off x="0" y="0"/>
              <a:ext cx="2833290" cy="819340"/>
            </a:xfrm>
            <a:custGeom>
              <a:avLst/>
              <a:gdLst/>
              <a:ahLst/>
              <a:cxnLst/>
              <a:rect l="l" t="t" r="r" b="b"/>
              <a:pathLst>
                <a:path w="2833290" h="819340">
                  <a:moveTo>
                    <a:pt x="0" y="0"/>
                  </a:moveTo>
                  <a:lnTo>
                    <a:pt x="2833290" y="0"/>
                  </a:lnTo>
                  <a:lnTo>
                    <a:pt x="2833290" y="819340"/>
                  </a:lnTo>
                  <a:lnTo>
                    <a:pt x="0" y="819340"/>
                  </a:lnTo>
                  <a:close/>
                </a:path>
              </a:pathLst>
            </a:custGeom>
            <a:blipFill>
              <a:blip r:embed="rId2"/>
              <a:stretch>
                <a:fillRect t="-124703" b="-5687"/>
              </a:stretch>
            </a:blipFill>
          </p:spPr>
          <p:txBody>
            <a:bodyPr/>
            <a:lstStyle/>
            <a:p>
              <a:endParaRPr lang="en-GB"/>
            </a:p>
          </p:txBody>
        </p:sp>
      </p:grpSp>
      <p:sp>
        <p:nvSpPr>
          <p:cNvPr id="4" name="Freeform 4"/>
          <p:cNvSpPr/>
          <p:nvPr/>
        </p:nvSpPr>
        <p:spPr>
          <a:xfrm rot="-5400000" flipV="1">
            <a:off x="15177010" y="-1253949"/>
            <a:ext cx="2720897" cy="5228794"/>
          </a:xfrm>
          <a:custGeom>
            <a:avLst/>
            <a:gdLst/>
            <a:ahLst/>
            <a:cxnLst/>
            <a:rect l="l" t="t" r="r" b="b"/>
            <a:pathLst>
              <a:path w="2720897" h="5228794">
                <a:moveTo>
                  <a:pt x="0" y="5228795"/>
                </a:moveTo>
                <a:lnTo>
                  <a:pt x="2720897" y="5228795"/>
                </a:lnTo>
                <a:lnTo>
                  <a:pt x="2720897" y="0"/>
                </a:lnTo>
                <a:lnTo>
                  <a:pt x="0" y="0"/>
                </a:lnTo>
                <a:lnTo>
                  <a:pt x="0" y="5228795"/>
                </a:lnTo>
                <a:close/>
              </a:path>
            </a:pathLst>
          </a:custGeom>
          <a:blipFill>
            <a:blip r:embed="rId3"/>
            <a:stretch>
              <a:fillRect/>
            </a:stretch>
          </a:blipFill>
        </p:spPr>
        <p:txBody>
          <a:bodyPr/>
          <a:lstStyle/>
          <a:p>
            <a:endParaRPr lang="en-GB"/>
          </a:p>
        </p:txBody>
      </p:sp>
      <p:sp>
        <p:nvSpPr>
          <p:cNvPr id="5" name="TextBox 5"/>
          <p:cNvSpPr txBox="1"/>
          <p:nvPr/>
        </p:nvSpPr>
        <p:spPr>
          <a:xfrm>
            <a:off x="1750540" y="2307430"/>
            <a:ext cx="14786917" cy="1150892"/>
          </a:xfrm>
          <a:prstGeom prst="rect">
            <a:avLst/>
          </a:prstGeom>
        </p:spPr>
        <p:txBody>
          <a:bodyPr lIns="0" tIns="0" rIns="0" bIns="0" rtlCol="0" anchor="t">
            <a:spAutoFit/>
          </a:bodyPr>
          <a:lstStyle/>
          <a:p>
            <a:pPr algn="ctr">
              <a:lnSpc>
                <a:spcPts val="8655"/>
              </a:lnSpc>
            </a:pPr>
            <a:r>
              <a:rPr lang="en-US" sz="8165" spc="816" dirty="0">
                <a:solidFill>
                  <a:srgbClr val="FFFFFF"/>
                </a:solidFill>
                <a:latin typeface="League Spartan"/>
                <a:ea typeface="League Spartan"/>
                <a:cs typeface="League Spartan"/>
                <a:sym typeface="League Spartan"/>
              </a:rPr>
              <a:t>References</a:t>
            </a:r>
          </a:p>
        </p:txBody>
      </p:sp>
      <p:sp>
        <p:nvSpPr>
          <p:cNvPr id="6" name="TextBox 6"/>
          <p:cNvSpPr txBox="1"/>
          <p:nvPr/>
        </p:nvSpPr>
        <p:spPr>
          <a:xfrm>
            <a:off x="304799" y="3848711"/>
            <a:ext cx="17678400" cy="3323987"/>
          </a:xfrm>
          <a:prstGeom prst="rect">
            <a:avLst/>
          </a:prstGeom>
        </p:spPr>
        <p:txBody>
          <a:bodyPr wrap="square" lIns="0" tIns="0" rIns="0" bIns="0" rtlCol="0" anchor="t">
            <a:spAutoFit/>
          </a:bodyPr>
          <a:lstStyle/>
          <a:p>
            <a:pPr marL="571500" indent="-571500">
              <a:buFont typeface="Arial" panose="020B0604020202020204" pitchFamily="34" charset="0"/>
              <a:buChar char="•"/>
            </a:pPr>
            <a:r>
              <a:rPr lang="en-US" sz="2400" spc="381" dirty="0">
                <a:solidFill>
                  <a:srgbClr val="FFFFFF"/>
                </a:solidFill>
                <a:latin typeface="Arimo"/>
                <a:ea typeface="Arimo"/>
                <a:cs typeface="Arimo"/>
                <a:sym typeface="Arimo"/>
              </a:rPr>
              <a:t>Brown, L. (2022) Healthy Snack Market Analysis UK. London: Food Insights.</a:t>
            </a:r>
          </a:p>
          <a:p>
            <a:pPr marL="571500" indent="-571500">
              <a:buFont typeface="Arial" panose="020B0604020202020204" pitchFamily="34" charset="0"/>
              <a:buChar char="•"/>
            </a:pPr>
            <a:r>
              <a:rPr lang="en-US" sz="2400" spc="381" dirty="0">
                <a:solidFill>
                  <a:srgbClr val="FFFFFF"/>
                </a:solidFill>
                <a:latin typeface="Arimo"/>
                <a:ea typeface="Arimo"/>
                <a:cs typeface="Arimo"/>
                <a:sym typeface="Arimo"/>
              </a:rPr>
              <a:t>Kotler, P. and Keller, K. L. (2021) Marketing Management. 16th </a:t>
            </a:r>
            <a:r>
              <a:rPr lang="en-US" sz="2400" spc="381" dirty="0" err="1">
                <a:solidFill>
                  <a:srgbClr val="FFFFFF"/>
                </a:solidFill>
                <a:latin typeface="Arimo"/>
                <a:ea typeface="Arimo"/>
                <a:cs typeface="Arimo"/>
                <a:sym typeface="Arimo"/>
              </a:rPr>
              <a:t>edn</a:t>
            </a:r>
            <a:r>
              <a:rPr lang="en-US" sz="2400" spc="381" dirty="0">
                <a:solidFill>
                  <a:srgbClr val="FFFFFF"/>
                </a:solidFill>
                <a:latin typeface="Arimo"/>
                <a:ea typeface="Arimo"/>
                <a:cs typeface="Arimo"/>
                <a:sym typeface="Arimo"/>
              </a:rPr>
              <a:t>. Harlow: Pearson.</a:t>
            </a:r>
          </a:p>
          <a:p>
            <a:pPr marL="571500" indent="-571500">
              <a:buFont typeface="Arial" panose="020B0604020202020204" pitchFamily="34" charset="0"/>
              <a:buChar char="•"/>
            </a:pPr>
            <a:r>
              <a:rPr lang="en-US" sz="2400" spc="381" dirty="0">
                <a:solidFill>
                  <a:srgbClr val="FFFFFF"/>
                </a:solidFill>
                <a:latin typeface="Arimo"/>
                <a:ea typeface="Arimo"/>
                <a:cs typeface="Arimo"/>
                <a:sym typeface="Arimo"/>
              </a:rPr>
              <a:t>Office for National Statistics (ONS) (2024) Disposable Income Statistics. London: ONS. Available at: https://www.ons.gov.uk (Accessed: 26 October 2025).</a:t>
            </a:r>
          </a:p>
          <a:p>
            <a:pPr marL="571500" indent="-571500">
              <a:buFont typeface="Arial" panose="020B0604020202020204" pitchFamily="34" charset="0"/>
              <a:buChar char="•"/>
            </a:pPr>
            <a:r>
              <a:rPr lang="en-US" sz="2400" spc="381" dirty="0">
                <a:solidFill>
                  <a:srgbClr val="FFFFFF"/>
                </a:solidFill>
                <a:latin typeface="Arimo"/>
                <a:ea typeface="Arimo"/>
                <a:cs typeface="Arimo"/>
                <a:sym typeface="Arimo"/>
              </a:rPr>
              <a:t>Smith, J. (2023) Trends in Sustainable Food Packaging. London: Green Press.</a:t>
            </a:r>
          </a:p>
          <a:p>
            <a:pPr marL="571500" indent="-571500">
              <a:buFont typeface="Arial" panose="020B0604020202020204" pitchFamily="34" charset="0"/>
              <a:buChar char="•"/>
            </a:pPr>
            <a:r>
              <a:rPr lang="en-US" sz="2400" spc="381" dirty="0">
                <a:solidFill>
                  <a:srgbClr val="FFFFFF"/>
                </a:solidFill>
                <a:latin typeface="Arimo"/>
                <a:ea typeface="Arimo"/>
                <a:cs typeface="Arimo"/>
                <a:sym typeface="Arimo"/>
              </a:rPr>
              <a:t>UK Government (2024) Food Safety and Hygiene Regulations. Available at: https://www.gov.uk/food-safety (Accessed: 26 October 2025).</a:t>
            </a:r>
          </a:p>
          <a:p>
            <a:pPr marL="571500" indent="-571500">
              <a:buFont typeface="Arial" panose="020B0604020202020204" pitchFamily="34" charset="0"/>
              <a:buChar char="•"/>
            </a:pPr>
            <a:r>
              <a:rPr lang="en-US" sz="2400" spc="381" dirty="0">
                <a:solidFill>
                  <a:srgbClr val="FFFFFF"/>
                </a:solidFill>
                <a:latin typeface="Arimo"/>
                <a:ea typeface="Arimo"/>
                <a:cs typeface="Arimo"/>
                <a:sym typeface="Arimo"/>
              </a:rPr>
              <a:t>UK Government (2025) Single-Use Plastics Regulations. Available at: https://www.gov.uk/plastics (Accessed: 26 October 2025).</a:t>
            </a:r>
          </a:p>
        </p:txBody>
      </p:sp>
      <p:sp>
        <p:nvSpPr>
          <p:cNvPr id="7" name="Freeform 7"/>
          <p:cNvSpPr/>
          <p:nvPr/>
        </p:nvSpPr>
        <p:spPr>
          <a:xfrm rot="-5400000">
            <a:off x="390093" y="-1471468"/>
            <a:ext cx="2720897" cy="5228794"/>
          </a:xfrm>
          <a:custGeom>
            <a:avLst/>
            <a:gdLst/>
            <a:ahLst/>
            <a:cxnLst/>
            <a:rect l="l" t="t" r="r" b="b"/>
            <a:pathLst>
              <a:path w="2720897" h="5228794">
                <a:moveTo>
                  <a:pt x="0" y="0"/>
                </a:moveTo>
                <a:lnTo>
                  <a:pt x="2720897" y="0"/>
                </a:lnTo>
                <a:lnTo>
                  <a:pt x="2720897" y="5228794"/>
                </a:lnTo>
                <a:lnTo>
                  <a:pt x="0" y="5228794"/>
                </a:lnTo>
                <a:lnTo>
                  <a:pt x="0" y="0"/>
                </a:lnTo>
                <a:close/>
              </a:path>
            </a:pathLst>
          </a:custGeom>
          <a:blipFill>
            <a:blip r:embed="rId3"/>
            <a:stretch>
              <a:fillRect/>
            </a:stretch>
          </a:blipFill>
        </p:spPr>
        <p:txBody>
          <a:bodyPr/>
          <a:lstStyle/>
          <a:p>
            <a:endParaRPr lang="en-GB"/>
          </a:p>
        </p:txBody>
      </p:sp>
    </p:spTree>
    <p:extLst>
      <p:ext uri="{BB962C8B-B14F-4D97-AF65-F5344CB8AC3E}">
        <p14:creationId xmlns:p14="http://schemas.microsoft.com/office/powerpoint/2010/main" val="12733127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1918</Words>
  <Application>Microsoft Office PowerPoint</Application>
  <PresentationFormat>Custom</PresentationFormat>
  <Paragraphs>152</Paragraphs>
  <Slides>14</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League Spartan</vt:lpstr>
      <vt:lpstr>Calibri</vt:lpstr>
      <vt:lpstr>Arial</vt:lpstr>
      <vt:lpstr>Aptos</vt:lpstr>
      <vt:lpstr>Symbol</vt:lpstr>
      <vt:lpstr>Courier New</vt:lpstr>
      <vt:lpstr>Times New Roman</vt:lpstr>
      <vt:lpstr>Arimo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Simple Business Plan Presentation</dc:title>
  <dc:creator>My PC</dc:creator>
  <cp:lastModifiedBy>Ezzah Kamran (CHG)</cp:lastModifiedBy>
  <cp:revision>9</cp:revision>
  <dcterms:created xsi:type="dcterms:W3CDTF">2006-08-16T00:00:00Z</dcterms:created>
  <dcterms:modified xsi:type="dcterms:W3CDTF">2025-11-10T09:32:21Z</dcterms:modified>
  <dc:identifier>DAG4SM6Mmw4</dc:identifier>
</cp:coreProperties>
</file>