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lin_\Desktop\Cash%20flow%20%20template%20.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Cash</a:t>
            </a:r>
            <a:r>
              <a:rPr lang="en-GB" baseline="0"/>
              <a:t> flow forecast</a:t>
            </a:r>
            <a:endParaRPr lang="en-GB"/>
          </a:p>
        </c:rich>
      </c:tx>
      <c:layout>
        <c:manualLayout>
          <c:xMode val="edge"/>
          <c:yMode val="edge"/>
          <c:x val="0.44461965520430041"/>
          <c:y val="1.866789756111496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tx>
            <c:v>cash in</c:v>
          </c:tx>
          <c:spPr>
            <a:solidFill>
              <a:sysClr val="windowText" lastClr="000000">
                <a:lumMod val="65000"/>
                <a:lumOff val="35000"/>
              </a:sysClr>
            </a:solidFill>
            <a:ln>
              <a:noFill/>
            </a:ln>
            <a:effectLst/>
            <a:sp3d/>
          </c:spPr>
          <c:invertIfNegative val="0"/>
          <c:val>
            <c:numRef>
              <c:f>'Cash Flow Forecast'!$E$10:$P$10</c:f>
              <c:numCache>
                <c:formatCode>"£"#,##0_);[Red]\("£"#,##0\)</c:formatCode>
                <c:ptCount val="12"/>
                <c:pt idx="0">
                  <c:v>2000</c:v>
                </c:pt>
                <c:pt idx="1">
                  <c:v>3000</c:v>
                </c:pt>
                <c:pt idx="2">
                  <c:v>4000</c:v>
                </c:pt>
                <c:pt idx="3">
                  <c:v>5000</c:v>
                </c:pt>
                <c:pt idx="4">
                  <c:v>6000</c:v>
                </c:pt>
                <c:pt idx="5">
                  <c:v>7000</c:v>
                </c:pt>
                <c:pt idx="6">
                  <c:v>8000</c:v>
                </c:pt>
                <c:pt idx="7">
                  <c:v>9000</c:v>
                </c:pt>
                <c:pt idx="8">
                  <c:v>10000</c:v>
                </c:pt>
                <c:pt idx="9">
                  <c:v>11000</c:v>
                </c:pt>
                <c:pt idx="10">
                  <c:v>12000</c:v>
                </c:pt>
                <c:pt idx="11">
                  <c:v>13000</c:v>
                </c:pt>
              </c:numCache>
            </c:numRef>
          </c:val>
          <c:extLst>
            <c:ext xmlns:c16="http://schemas.microsoft.com/office/drawing/2014/chart" uri="{C3380CC4-5D6E-409C-BE32-E72D297353CC}">
              <c16:uniqueId val="{00000000-50E0-4D78-B892-A3FB7A876C28}"/>
            </c:ext>
          </c:extLst>
        </c:ser>
        <c:ser>
          <c:idx val="1"/>
          <c:order val="1"/>
          <c:tx>
            <c:v>cash out</c:v>
          </c:tx>
          <c:spPr>
            <a:solidFill>
              <a:schemeClr val="accent2"/>
            </a:solidFill>
            <a:ln>
              <a:noFill/>
            </a:ln>
            <a:effectLst/>
            <a:sp3d/>
          </c:spPr>
          <c:invertIfNegative val="0"/>
          <c:val>
            <c:numRef>
              <c:f>'Cash Flow Forecast'!$E$24:$P$24</c:f>
              <c:numCache>
                <c:formatCode>"£"#,##0_);[Red]\("£"#,##0\)</c:formatCode>
                <c:ptCount val="12"/>
                <c:pt idx="0">
                  <c:v>6230</c:v>
                </c:pt>
                <c:pt idx="1">
                  <c:v>6430</c:v>
                </c:pt>
                <c:pt idx="2">
                  <c:v>6630</c:v>
                </c:pt>
                <c:pt idx="3">
                  <c:v>6830</c:v>
                </c:pt>
                <c:pt idx="4">
                  <c:v>7030</c:v>
                </c:pt>
                <c:pt idx="5">
                  <c:v>7230</c:v>
                </c:pt>
                <c:pt idx="6">
                  <c:v>7430</c:v>
                </c:pt>
                <c:pt idx="7">
                  <c:v>7630</c:v>
                </c:pt>
                <c:pt idx="8">
                  <c:v>7830</c:v>
                </c:pt>
                <c:pt idx="9">
                  <c:v>8030</c:v>
                </c:pt>
                <c:pt idx="10">
                  <c:v>8230</c:v>
                </c:pt>
                <c:pt idx="11">
                  <c:v>8430</c:v>
                </c:pt>
              </c:numCache>
            </c:numRef>
          </c:val>
          <c:extLst>
            <c:ext xmlns:c16="http://schemas.microsoft.com/office/drawing/2014/chart" uri="{C3380CC4-5D6E-409C-BE32-E72D297353CC}">
              <c16:uniqueId val="{00000001-50E0-4D78-B892-A3FB7A876C28}"/>
            </c:ext>
          </c:extLst>
        </c:ser>
        <c:dLbls>
          <c:showLegendKey val="0"/>
          <c:showVal val="0"/>
          <c:showCatName val="0"/>
          <c:showSerName val="0"/>
          <c:showPercent val="0"/>
          <c:showBubbleSize val="0"/>
        </c:dLbls>
        <c:gapWidth val="150"/>
        <c:shape val="box"/>
        <c:axId val="1144520687"/>
        <c:axId val="1144530767"/>
        <c:axId val="0"/>
      </c:bar3DChart>
      <c:catAx>
        <c:axId val="1144520687"/>
        <c:scaling>
          <c:orientation val="minMax"/>
        </c:scaling>
        <c:delete val="0"/>
        <c:axPos val="b"/>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44530767"/>
        <c:crosses val="autoZero"/>
        <c:auto val="1"/>
        <c:lblAlgn val="ctr"/>
        <c:lblOffset val="100"/>
        <c:noMultiLvlLbl val="0"/>
      </c:catAx>
      <c:valAx>
        <c:axId val="1144530767"/>
        <c:scaling>
          <c:orientation val="minMax"/>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144520687"/>
        <c:crosses val="autoZero"/>
        <c:crossBetween val="between"/>
      </c:valAx>
      <c:spPr>
        <a:noFill/>
        <a:ln>
          <a:noFill/>
        </a:ln>
        <a:effectLst/>
      </c:spPr>
    </c:plotArea>
    <c:legend>
      <c:legendPos val="b"/>
      <c:legendEntry>
        <c:idx val="0"/>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8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E5B13-B0D4-BCD2-1E21-C86195B9CD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F2A68ED-7F08-8D4C-AE06-3A37A943BB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CEDA870-34F8-9C28-CF27-50DC926642B5}"/>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B8426118-4400-68F1-0CE3-528BDF8D03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AD8EE6-1765-0204-FF8E-483ECD389F92}"/>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1749244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9B14-31C2-B7BE-B48F-45C770AA5AD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F9F87BB-A9D2-A2D4-0331-D79E16213BF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48F9216-EFAF-8650-90C5-1A72629874D6}"/>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88589B8E-DD3B-B723-F02F-92CFD412CD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691940-184B-0010-EDEA-C1659E284946}"/>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658994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E86D7-4A57-C72F-07DD-826374D97D4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E1F9050-36D7-8B0F-2E34-BBD31C023A2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65F52A-8F10-2BE0-C263-5BF247DEB584}"/>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82DE94D0-E21B-B1BA-C4F2-45A82F122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33D1CA-ED35-AF4F-4733-61DCCA63E4DF}"/>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4236591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B83A4-907A-1778-2A84-7AF1EA60A6F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BE813C-B092-71E3-95F1-B6D41B0B1C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DFA478C-72DC-EDB3-20E3-79C68A114A1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E03BC6E-B5D1-60FF-5F42-BB8C62BEE37A}"/>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6" name="Footer Placeholder 5">
            <a:extLst>
              <a:ext uri="{FF2B5EF4-FFF2-40B4-BE49-F238E27FC236}">
                <a16:creationId xmlns:a16="http://schemas.microsoft.com/office/drawing/2014/main" id="{6EF0F294-FF26-5A79-0B15-864B13A59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E7D239-FAE1-DE19-8C67-0B0FE8F550B5}"/>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3411410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1A145-DA51-8269-1DB0-850D5D2644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0152D32-585C-4005-BF82-4550F2B96D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217DACB-F8CE-5936-4F42-542DA2F9B4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F62D0A4-9C99-0C58-EE46-7A8391A53E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AC00778-2339-0ED0-8A49-65D2CB6AD0F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E39F91E-D597-8644-F8EE-8F086D14046E}"/>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8" name="Footer Placeholder 7">
            <a:extLst>
              <a:ext uri="{FF2B5EF4-FFF2-40B4-BE49-F238E27FC236}">
                <a16:creationId xmlns:a16="http://schemas.microsoft.com/office/drawing/2014/main" id="{1A15CDF2-8BA9-8FDD-0635-ABAF199D3A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7B0610-3EFE-4219-5A20-D2CF573FF9DB}"/>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203583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7834F-03B6-F9AF-4D2C-F96F3FC8FDF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B2681A6-F7EC-D8A7-7551-E5AEE96048B6}"/>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4" name="Footer Placeholder 3">
            <a:extLst>
              <a:ext uri="{FF2B5EF4-FFF2-40B4-BE49-F238E27FC236}">
                <a16:creationId xmlns:a16="http://schemas.microsoft.com/office/drawing/2014/main" id="{45AA1A88-A32F-5B39-30D4-9247E4FEF4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111E31-0ECC-4C54-0652-6A56E52B2BE5}"/>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3934449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3DADE5-1D3A-A12D-1EAF-670EA40FB24C}"/>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3" name="Footer Placeholder 2">
            <a:extLst>
              <a:ext uri="{FF2B5EF4-FFF2-40B4-BE49-F238E27FC236}">
                <a16:creationId xmlns:a16="http://schemas.microsoft.com/office/drawing/2014/main" id="{791D03C2-9F55-9DFD-ABB8-1FB692EF33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E545D1-E6CA-5E46-98FF-EC6BB4CA780C}"/>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3655015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24E90-A4AA-5352-B903-F1A5692A11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EAE4CEC-DF82-DEA9-E380-B96FF76A64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D4F302F-57F2-7FEE-FDD5-4C54D1EE97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7BC7760-D265-E494-EACD-22FABAD9C12D}"/>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6" name="Footer Placeholder 5">
            <a:extLst>
              <a:ext uri="{FF2B5EF4-FFF2-40B4-BE49-F238E27FC236}">
                <a16:creationId xmlns:a16="http://schemas.microsoft.com/office/drawing/2014/main" id="{EB1F0AF3-49E6-590E-5F1D-433666E88F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B750CA-1076-C714-E0EB-FCD7CF420650}"/>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3142059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B5C73E-4B04-DE7C-ABC6-F5C293F1D1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4433D49-14B1-70A7-07CE-9596606AFD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B3657A-C9A6-EC66-DF79-BF9259F42B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CED588-89C4-E6AF-E4EE-FE098B057F24}"/>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6" name="Footer Placeholder 5">
            <a:extLst>
              <a:ext uri="{FF2B5EF4-FFF2-40B4-BE49-F238E27FC236}">
                <a16:creationId xmlns:a16="http://schemas.microsoft.com/office/drawing/2014/main" id="{2590C0CD-2D11-CCAA-10A2-3022698B2D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4E4210-6BF9-545F-3BBB-0DD538E47673}"/>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1080548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95D51-D7CE-7711-2BF3-A230D417296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1EFE20F-5D86-9AA3-39AD-DB04275EB86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86A6474-29B8-2EAE-629B-D99EF6083B4C}"/>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FB199F5A-CC1C-5208-B8C5-CD28D36105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E6C9CE-F684-ECA2-B78F-5B10E3EBF04D}"/>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3450950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B5A2A2-7BDE-0D3B-3C9D-C3F196068CC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757575-D833-DDBF-AFE6-548C78A4E1F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31F4ED-F358-985B-E5FC-A5A06C4DEE1B}"/>
              </a:ext>
            </a:extLst>
          </p:cNvPr>
          <p:cNvSpPr>
            <a:spLocks noGrp="1"/>
          </p:cNvSpPr>
          <p:nvPr>
            <p:ph type="dt" sz="half" idx="10"/>
          </p:nvPr>
        </p:nvSpPr>
        <p:spPr/>
        <p:txBody>
          <a:body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5C3858B8-B43D-ABC6-B820-01D66897F2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F058F8-CE86-1EE9-BDC7-9DA29AB24A5D}"/>
              </a:ext>
            </a:extLst>
          </p:cNvPr>
          <p:cNvSpPr>
            <a:spLocks noGrp="1"/>
          </p:cNvSpPr>
          <p:nvPr>
            <p:ph type="sldNum" sz="quarter" idx="12"/>
          </p:nvPr>
        </p:nvSpPr>
        <p:spPr/>
        <p:txBody>
          <a:bodyPr/>
          <a:lstStyle/>
          <a:p>
            <a:fld id="{4451575E-461B-4AB7-BCC0-78C56976722F}" type="slidenum">
              <a:rPr lang="en-GB" smtClean="0"/>
              <a:t>‹#›</a:t>
            </a:fld>
            <a:endParaRPr lang="en-GB"/>
          </a:p>
        </p:txBody>
      </p:sp>
    </p:spTree>
    <p:extLst>
      <p:ext uri="{BB962C8B-B14F-4D97-AF65-F5344CB8AC3E}">
        <p14:creationId xmlns:p14="http://schemas.microsoft.com/office/powerpoint/2010/main" val="24542402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0BD718-157A-E373-AC42-1DD51D020E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C76825D-E10F-8624-A8C2-F7A49D3636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E067473-D9D4-0E11-D3C8-0E00F828F78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99397F-C016-4FF1-9F95-F79B2ADB2B73}" type="datetimeFigureOut">
              <a:rPr lang="en-GB" smtClean="0"/>
              <a:t>10/11/2024</a:t>
            </a:fld>
            <a:endParaRPr lang="en-GB"/>
          </a:p>
        </p:txBody>
      </p:sp>
      <p:sp>
        <p:nvSpPr>
          <p:cNvPr id="5" name="Footer Placeholder 4">
            <a:extLst>
              <a:ext uri="{FF2B5EF4-FFF2-40B4-BE49-F238E27FC236}">
                <a16:creationId xmlns:a16="http://schemas.microsoft.com/office/drawing/2014/main" id="{759F754C-9555-45A4-1C61-F694B1FE4D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FB4E459-29BB-78BF-C88A-DD56C0ED4C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51575E-461B-4AB7-BCC0-78C56976722F}" type="slidenum">
              <a:rPr lang="en-GB" smtClean="0"/>
              <a:t>‹#›</a:t>
            </a:fld>
            <a:endParaRPr lang="en-GB"/>
          </a:p>
        </p:txBody>
      </p:sp>
    </p:spTree>
    <p:extLst>
      <p:ext uri="{BB962C8B-B14F-4D97-AF65-F5344CB8AC3E}">
        <p14:creationId xmlns:p14="http://schemas.microsoft.com/office/powerpoint/2010/main" val="4119676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ustainme.in/blogs/news/an-a-to-z-guide-of-sustainable-fashion" TargetMode="External"/><Relationship Id="rId2" Type="http://schemas.openxmlformats.org/officeDocument/2006/relationships/hyperlink" Target="https://www.vilmaboutique.com/trends-in-fashion/are-eco-friendly-clothes-worse/" TargetMode="External"/><Relationship Id="rId1" Type="http://schemas.openxmlformats.org/officeDocument/2006/relationships/slideLayout" Target="../slideLayouts/slideLayout2.xml"/><Relationship Id="rId4" Type="http://schemas.openxmlformats.org/officeDocument/2006/relationships/hyperlink" Target="https://tailormadepensions.eu/access-qrops-within-5-years/"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3dlook.ai/content-hub/virtual-fitting-room-for-ecommer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528F2-5FC9-4C92-8D17-0F07E23BBC7F}"/>
              </a:ext>
            </a:extLst>
          </p:cNvPr>
          <p:cNvSpPr>
            <a:spLocks noGrp="1"/>
          </p:cNvSpPr>
          <p:nvPr>
            <p:ph type="ctrTitle"/>
          </p:nvPr>
        </p:nvSpPr>
        <p:spPr>
          <a:xfrm>
            <a:off x="1524000" y="658762"/>
            <a:ext cx="9144000" cy="5132438"/>
          </a:xfrm>
        </p:spPr>
        <p:txBody>
          <a:bodyPr>
            <a:normAutofit/>
          </a:bodyPr>
          <a:lstStyle/>
          <a:p>
            <a:r>
              <a:rPr lang="en-GB" sz="3200" b="1" dirty="0"/>
              <a:t>Entrepreneurship</a:t>
            </a:r>
            <a:br>
              <a:rPr lang="en-GB" sz="3200" b="1" dirty="0"/>
            </a:br>
            <a:r>
              <a:rPr lang="en-GB" sz="3200" b="1" dirty="0"/>
              <a:t> </a:t>
            </a:r>
            <a:br>
              <a:rPr lang="en-GB" sz="3200" b="1" dirty="0"/>
            </a:br>
            <a:r>
              <a:rPr lang="en-GB" sz="3200" b="1" dirty="0"/>
              <a:t>LCBB5001</a:t>
            </a:r>
            <a:br>
              <a:rPr lang="en-GB" sz="3200" b="1" dirty="0"/>
            </a:br>
            <a:r>
              <a:rPr lang="en-GB" sz="3200" b="1" dirty="0"/>
              <a:t> </a:t>
            </a:r>
            <a:br>
              <a:rPr lang="en-GB" sz="3200" b="1" dirty="0"/>
            </a:br>
            <a:r>
              <a:rPr lang="en-GB" sz="3200" b="1" dirty="0"/>
              <a:t>COMPONENT 2</a:t>
            </a:r>
            <a:br>
              <a:rPr lang="en-GB" sz="3200" b="1" dirty="0"/>
            </a:br>
            <a:r>
              <a:rPr lang="en-GB" sz="3200" b="1" dirty="0"/>
              <a:t>Class Presentation (Business Plan)</a:t>
            </a:r>
            <a:br>
              <a:rPr lang="en-GB" sz="3200" b="1" dirty="0"/>
            </a:br>
            <a:r>
              <a:rPr lang="en-GB" sz="3200" b="1" dirty="0"/>
              <a:t> </a:t>
            </a:r>
            <a:br>
              <a:rPr lang="en-GB" sz="3200" b="1" dirty="0"/>
            </a:br>
            <a:r>
              <a:rPr lang="en-GB" sz="3200" b="1" dirty="0"/>
              <a:t>Student Name: Cristina Madalina Carare</a:t>
            </a:r>
            <a:br>
              <a:rPr lang="en-GB" sz="3200" b="1" dirty="0"/>
            </a:br>
            <a:r>
              <a:rPr lang="en-GB" sz="3200" b="1" dirty="0"/>
              <a:t>Student number: 2246441</a:t>
            </a:r>
            <a:br>
              <a:rPr lang="en-GB" sz="3200" b="1" dirty="0"/>
            </a:br>
            <a:br>
              <a:rPr lang="en-GB" sz="3200" b="1" dirty="0"/>
            </a:br>
            <a:r>
              <a:rPr lang="en-GB" sz="3200" b="1" dirty="0"/>
              <a:t>Lecturer name: Masud Ibrahim</a:t>
            </a:r>
          </a:p>
        </p:txBody>
      </p:sp>
    </p:spTree>
    <p:extLst>
      <p:ext uri="{BB962C8B-B14F-4D97-AF65-F5344CB8AC3E}">
        <p14:creationId xmlns:p14="http://schemas.microsoft.com/office/powerpoint/2010/main" val="2365408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9BA9-79A6-30C1-6764-48246A078B6C}"/>
              </a:ext>
            </a:extLst>
          </p:cNvPr>
          <p:cNvSpPr>
            <a:spLocks noGrp="1"/>
          </p:cNvSpPr>
          <p:nvPr>
            <p:ph type="title"/>
          </p:nvPr>
        </p:nvSpPr>
        <p:spPr/>
        <p:txBody>
          <a:bodyPr/>
          <a:lstStyle/>
          <a:p>
            <a:pPr algn="ctr"/>
            <a:r>
              <a:rPr lang="en-GB" dirty="0" err="1">
                <a:solidFill>
                  <a:srgbClr val="FF0000"/>
                </a:solidFill>
              </a:rPr>
              <a:t>Ethica</a:t>
            </a:r>
            <a:r>
              <a:rPr lang="en-GB" dirty="0">
                <a:solidFill>
                  <a:srgbClr val="FF0000"/>
                </a:solidFill>
              </a:rPr>
              <a:t> Wear</a:t>
            </a:r>
          </a:p>
        </p:txBody>
      </p:sp>
      <p:sp>
        <p:nvSpPr>
          <p:cNvPr id="3" name="Content Placeholder 2">
            <a:extLst>
              <a:ext uri="{FF2B5EF4-FFF2-40B4-BE49-F238E27FC236}">
                <a16:creationId xmlns:a16="http://schemas.microsoft.com/office/drawing/2014/main" id="{1B8465BD-ED2C-2DEC-A033-1915F774642F}"/>
              </a:ext>
            </a:extLst>
          </p:cNvPr>
          <p:cNvSpPr>
            <a:spLocks noGrp="1"/>
          </p:cNvSpPr>
          <p:nvPr>
            <p:ph idx="1"/>
          </p:nvPr>
        </p:nvSpPr>
        <p:spPr>
          <a:xfrm>
            <a:off x="838200" y="1825625"/>
            <a:ext cx="5375787" cy="4351338"/>
          </a:xfrm>
        </p:spPr>
        <p:txBody>
          <a:bodyPr/>
          <a:lstStyle/>
          <a:p>
            <a:pPr marL="0" indent="0">
              <a:buNone/>
            </a:pPr>
            <a:r>
              <a:rPr lang="en-ID"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There is a growing demand for </a:t>
            </a:r>
            <a:r>
              <a:rPr lang="en-ID"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eco-friendly</a:t>
            </a:r>
            <a:r>
              <a:rPr lang="en-ID"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fashion and </a:t>
            </a:r>
            <a:r>
              <a:rPr lang="en-ID" kern="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Wear</a:t>
            </a:r>
            <a:r>
              <a:rPr lang="en-ID"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will focus on producing </a:t>
            </a:r>
            <a:r>
              <a:rPr lang="en-ID"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good quality</a:t>
            </a:r>
            <a:r>
              <a:rPr lang="en-ID"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garments from </a:t>
            </a:r>
            <a:r>
              <a:rPr lang="en-ID"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organic and recycled</a:t>
            </a:r>
            <a:r>
              <a:rPr lang="en-ID"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materials. </a:t>
            </a:r>
            <a:r>
              <a:rPr lang="en-ID" sz="2800" kern="0" dirty="0">
                <a:solidFill>
                  <a:srgbClr val="000000"/>
                </a:solidFill>
                <a:effectLst/>
                <a:latin typeface="Times New Roman" panose="02020603050405020304" pitchFamily="18" charset="0"/>
                <a:ea typeface="Times New Roman" panose="02020603050405020304" pitchFamily="18" charset="0"/>
              </a:rPr>
              <a:t>Using the innovative idea of digital fitting tool will reduces the returns and it will improve customer experience and work to minimise waste.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A close-up of a stack of clothes&#10;&#10;Description automatically generated">
            <a:extLst>
              <a:ext uri="{FF2B5EF4-FFF2-40B4-BE49-F238E27FC236}">
                <a16:creationId xmlns:a16="http://schemas.microsoft.com/office/drawing/2014/main" id="{E38E9D31-99ED-81DC-A882-EE88A29FEA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3986" y="1825625"/>
            <a:ext cx="5375787" cy="3112135"/>
          </a:xfrm>
          <a:prstGeom prst="rect">
            <a:avLst/>
          </a:prstGeom>
        </p:spPr>
      </p:pic>
      <p:sp>
        <p:nvSpPr>
          <p:cNvPr id="6" name="TextBox 5">
            <a:extLst>
              <a:ext uri="{FF2B5EF4-FFF2-40B4-BE49-F238E27FC236}">
                <a16:creationId xmlns:a16="http://schemas.microsoft.com/office/drawing/2014/main" id="{7EC0D912-9402-F818-9C99-226971D565DB}"/>
              </a:ext>
            </a:extLst>
          </p:cNvPr>
          <p:cNvSpPr txBox="1"/>
          <p:nvPr/>
        </p:nvSpPr>
        <p:spPr>
          <a:xfrm>
            <a:off x="6676103" y="5338916"/>
            <a:ext cx="4677697" cy="276999"/>
          </a:xfrm>
          <a:prstGeom prst="rect">
            <a:avLst/>
          </a:prstGeom>
          <a:noFill/>
        </p:spPr>
        <p:txBody>
          <a:bodyPr wrap="square" rtlCol="0">
            <a:spAutoFit/>
          </a:bodyPr>
          <a:lstStyle/>
          <a:p>
            <a:pPr algn="ctr"/>
            <a:r>
              <a:rPr lang="en-GB" sz="1200" dirty="0"/>
              <a:t>Source: </a:t>
            </a:r>
            <a:r>
              <a:rPr lang="en-GB" sz="1200" dirty="0" err="1"/>
              <a:t>WilmaBoutique</a:t>
            </a:r>
            <a:endParaRPr lang="en-GB" sz="1200" dirty="0"/>
          </a:p>
        </p:txBody>
      </p:sp>
    </p:spTree>
    <p:extLst>
      <p:ext uri="{BB962C8B-B14F-4D97-AF65-F5344CB8AC3E}">
        <p14:creationId xmlns:p14="http://schemas.microsoft.com/office/powerpoint/2010/main" val="3544860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4EBAF0-3AD7-5152-CF39-260C463D843A}"/>
              </a:ext>
            </a:extLst>
          </p:cNvPr>
          <p:cNvSpPr>
            <a:spLocks noGrp="1"/>
          </p:cNvSpPr>
          <p:nvPr>
            <p:ph idx="1"/>
          </p:nvPr>
        </p:nvSpPr>
        <p:spPr>
          <a:xfrm>
            <a:off x="501445" y="365124"/>
            <a:ext cx="6479458" cy="6045507"/>
          </a:xfrm>
        </p:spPr>
        <p:txBody>
          <a:bodyPr>
            <a:normAutofit fontScale="77500" lnSpcReduction="20000"/>
          </a:bodyPr>
          <a:lstStyle/>
          <a:p>
            <a:pPr algn="just">
              <a:lnSpc>
                <a:spcPct val="150000"/>
              </a:lnSpc>
              <a:spcBef>
                <a:spcPts val="1200"/>
              </a:spcBef>
              <a:spcAft>
                <a:spcPts val="1200"/>
              </a:spcAft>
            </a:pP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main products of </a:t>
            </a:r>
            <a:r>
              <a:rPr lang="en-ID" sz="2100" kern="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Wear</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include casual dresses such as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tops, skirts, and formal wear</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All products need to be crafted from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certified organic cotton</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recycled materials</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that will ensure a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minimal environmental footprint</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through the supply chain system. </a:t>
            </a:r>
          </a:p>
          <a:p>
            <a:pPr algn="just">
              <a:lnSpc>
                <a:spcPct val="150000"/>
              </a:lnSpc>
              <a:spcBef>
                <a:spcPts val="1200"/>
              </a:spcBef>
              <a:spcAft>
                <a:spcPts val="1200"/>
              </a:spcAft>
            </a:pP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Additionally, the company will employ an innovative fitting for the services on their website where customers can upload their measurements to work perfectly in tailored clothing. Through this, it will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reduce the need for returns</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excess of their inventory</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work on environmental impact (Thomas, 2018).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 provide the customers with full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transparency</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D" sz="21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will include a traceability feature on every garment. This feature will show their customers the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origin of the material used</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energy used</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the production process where </a:t>
            </a:r>
            <a:r>
              <a:rPr lang="en-ID" sz="21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water saving</a:t>
            </a:r>
            <a:r>
              <a:rPr lang="en-ID" sz="21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is an issue as well. This commitment to sustainable practices will attract the growing number of consumers who need to seek brand alliances to create value (Chapman, 2020).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5" name="Picture 4" descr="A close-up of a bag&#10;&#10;Description automatically generated">
            <a:extLst>
              <a:ext uri="{FF2B5EF4-FFF2-40B4-BE49-F238E27FC236}">
                <a16:creationId xmlns:a16="http://schemas.microsoft.com/office/drawing/2014/main" id="{8AC28D5B-2C46-4730-D217-8FBCCFAB03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2748" y="462117"/>
            <a:ext cx="5232150" cy="4227870"/>
          </a:xfrm>
          <a:prstGeom prst="rect">
            <a:avLst/>
          </a:prstGeom>
        </p:spPr>
      </p:pic>
      <p:sp>
        <p:nvSpPr>
          <p:cNvPr id="6" name="TextBox 5">
            <a:extLst>
              <a:ext uri="{FF2B5EF4-FFF2-40B4-BE49-F238E27FC236}">
                <a16:creationId xmlns:a16="http://schemas.microsoft.com/office/drawing/2014/main" id="{A6A08CE6-CE01-0EC7-DCF4-94408FFB3830}"/>
              </a:ext>
            </a:extLst>
          </p:cNvPr>
          <p:cNvSpPr txBox="1"/>
          <p:nvPr/>
        </p:nvSpPr>
        <p:spPr>
          <a:xfrm>
            <a:off x="6764594" y="4689987"/>
            <a:ext cx="4925961" cy="276999"/>
          </a:xfrm>
          <a:prstGeom prst="rect">
            <a:avLst/>
          </a:prstGeom>
          <a:noFill/>
        </p:spPr>
        <p:txBody>
          <a:bodyPr wrap="square" rtlCol="0">
            <a:spAutoFit/>
          </a:bodyPr>
          <a:lstStyle/>
          <a:p>
            <a:pPr algn="ctr"/>
            <a:r>
              <a:rPr lang="en-GB" sz="1200" dirty="0"/>
              <a:t>Source: </a:t>
            </a:r>
            <a:r>
              <a:rPr lang="en-GB" sz="1200" dirty="0" err="1"/>
              <a:t>Sustainme</a:t>
            </a:r>
            <a:endParaRPr lang="en-GB" sz="1200" dirty="0"/>
          </a:p>
        </p:txBody>
      </p:sp>
    </p:spTree>
    <p:extLst>
      <p:ext uri="{BB962C8B-B14F-4D97-AF65-F5344CB8AC3E}">
        <p14:creationId xmlns:p14="http://schemas.microsoft.com/office/powerpoint/2010/main" val="2183354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CD3BC3-33B5-2164-AF9F-AE2C07ED9BE0}"/>
              </a:ext>
            </a:extLst>
          </p:cNvPr>
          <p:cNvSpPr>
            <a:spLocks noGrp="1"/>
          </p:cNvSpPr>
          <p:nvPr>
            <p:ph idx="1"/>
          </p:nvPr>
        </p:nvSpPr>
        <p:spPr>
          <a:xfrm>
            <a:off x="838200" y="245806"/>
            <a:ext cx="5562600" cy="5931157"/>
          </a:xfrm>
        </p:spPr>
        <p:txBody>
          <a:bodyPr>
            <a:normAutofit/>
          </a:bodyPr>
          <a:lstStyle/>
          <a:p>
            <a:pPr algn="just">
              <a:lnSpc>
                <a:spcPct val="110000"/>
              </a:lnSpc>
              <a:spcBef>
                <a:spcPts val="1200"/>
              </a:spcBef>
              <a:spcAft>
                <a:spcPts val="1200"/>
              </a:spcAft>
            </a:pPr>
            <a:r>
              <a:rPr lang="en-ID" sz="1800" kern="0" dirty="0" err="1">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 Wear</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is a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private limited company</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so it will be subjected to UK corporation tax but it will also benefit from tax relief and having incentives to design for small businesses such as the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Enterprise Investment</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This way the legal structure also offers credibility with suppliers, customers and investors who will help to build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trust for the brand </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(Fletcher, 2018).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pPr>
            <a:r>
              <a:rPr lang="en-ID" sz="1800" kern="0" dirty="0">
                <a:solidFill>
                  <a:srgbClr val="000000"/>
                </a:solidFill>
                <a:effectLst/>
                <a:latin typeface="Times New Roman" panose="02020603050405020304" pitchFamily="18" charset="0"/>
                <a:ea typeface="Times New Roman" panose="02020603050405020304" pitchFamily="18" charset="0"/>
              </a:rPr>
              <a:t>Additionally, the limited company structure provides better </a:t>
            </a:r>
            <a:r>
              <a:rPr lang="en-ID" sz="1800" kern="0" dirty="0">
                <a:solidFill>
                  <a:srgbClr val="FF0000"/>
                </a:solidFill>
                <a:effectLst/>
                <a:latin typeface="Times New Roman" panose="02020603050405020304" pitchFamily="18" charset="0"/>
                <a:ea typeface="Times New Roman" panose="02020603050405020304" pitchFamily="18" charset="0"/>
              </a:rPr>
              <a:t>flexibility</a:t>
            </a:r>
            <a:r>
              <a:rPr lang="en-ID" sz="1800" kern="0" dirty="0">
                <a:solidFill>
                  <a:srgbClr val="000000"/>
                </a:solidFill>
                <a:effectLst/>
                <a:latin typeface="Times New Roman" panose="02020603050405020304" pitchFamily="18" charset="0"/>
                <a:ea typeface="Times New Roman" panose="02020603050405020304" pitchFamily="18" charset="0"/>
              </a:rPr>
              <a:t> in terms of decision-making and management as the founder also can appoint directors and also create clear </a:t>
            </a:r>
            <a:r>
              <a:rPr lang="en-ID" sz="1800" kern="0" dirty="0">
                <a:solidFill>
                  <a:srgbClr val="FF0000"/>
                </a:solidFill>
                <a:effectLst/>
                <a:latin typeface="Times New Roman" panose="02020603050405020304" pitchFamily="18" charset="0"/>
                <a:ea typeface="Times New Roman" panose="02020603050405020304" pitchFamily="18" charset="0"/>
              </a:rPr>
              <a:t>responsibilities</a:t>
            </a:r>
            <a:r>
              <a:rPr lang="en-ID" sz="1800" kern="0" dirty="0">
                <a:solidFill>
                  <a:srgbClr val="000000"/>
                </a:solidFill>
                <a:effectLst/>
                <a:latin typeface="Times New Roman" panose="02020603050405020304" pitchFamily="18" charset="0"/>
                <a:ea typeface="Times New Roman" panose="02020603050405020304" pitchFamily="18" charset="0"/>
              </a:rPr>
              <a:t>. </a:t>
            </a:r>
          </a:p>
          <a:p>
            <a:pPr marL="0" indent="0">
              <a:lnSpc>
                <a:spcPct val="110000"/>
              </a:lnSpc>
              <a:buNone/>
            </a:pPr>
            <a:endParaRPr lang="en-ID" sz="1800" kern="0" dirty="0">
              <a:solidFill>
                <a:srgbClr val="000000"/>
              </a:solidFill>
              <a:latin typeface="Times New Roman" panose="02020603050405020304" pitchFamily="18" charset="0"/>
              <a:ea typeface="Times New Roman" panose="02020603050405020304" pitchFamily="18" charset="0"/>
            </a:endParaRPr>
          </a:p>
          <a:p>
            <a:pPr>
              <a:lnSpc>
                <a:spcPct val="110000"/>
              </a:lnSpc>
            </a:pPr>
            <a:r>
              <a:rPr lang="en-ID" sz="1800" kern="0" dirty="0">
                <a:solidFill>
                  <a:srgbClr val="000000"/>
                </a:solidFill>
                <a:effectLst/>
                <a:latin typeface="Times New Roman" panose="02020603050405020304" pitchFamily="18" charset="0"/>
                <a:ea typeface="Times New Roman" panose="02020603050405020304" pitchFamily="18" charset="0"/>
              </a:rPr>
              <a:t>Registering the business with companies that will obtain the necessary trademarks for the </a:t>
            </a:r>
            <a:r>
              <a:rPr lang="en-ID" sz="1800" kern="0" dirty="0">
                <a:solidFill>
                  <a:srgbClr val="FF0000"/>
                </a:solidFill>
                <a:effectLst/>
                <a:latin typeface="Times New Roman" panose="02020603050405020304" pitchFamily="18" charset="0"/>
                <a:ea typeface="Times New Roman" panose="02020603050405020304" pitchFamily="18" charset="0"/>
              </a:rPr>
              <a:t>branding name and logo</a:t>
            </a:r>
            <a:r>
              <a:rPr lang="en-ID" sz="1800" kern="0" dirty="0">
                <a:solidFill>
                  <a:srgbClr val="000000"/>
                </a:solidFill>
                <a:effectLst/>
                <a:latin typeface="Times New Roman" panose="02020603050405020304" pitchFamily="18" charset="0"/>
                <a:ea typeface="Times New Roman" panose="02020603050405020304" pitchFamily="18" charset="0"/>
              </a:rPr>
              <a:t> that will ensure their compliance with UK labour and environmental laws will bring crucial legal establishment of </a:t>
            </a:r>
            <a:r>
              <a:rPr lang="en-ID" sz="1800" kern="0" dirty="0" err="1">
                <a:solidFill>
                  <a:srgbClr val="000000"/>
                </a:solidFill>
                <a:effectLst/>
                <a:latin typeface="Times New Roman" panose="02020603050405020304" pitchFamily="18" charset="0"/>
                <a:ea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rPr>
              <a:t> Wear (</a:t>
            </a:r>
            <a:r>
              <a:rPr lang="en-ID" sz="1800" kern="0" dirty="0" err="1">
                <a:solidFill>
                  <a:srgbClr val="000000"/>
                </a:solidFill>
                <a:effectLst/>
                <a:latin typeface="Times New Roman" panose="02020603050405020304" pitchFamily="18" charset="0"/>
                <a:ea typeface="Times New Roman" panose="02020603050405020304" pitchFamily="18" charset="0"/>
              </a:rPr>
              <a:t>Gazzola</a:t>
            </a:r>
            <a:r>
              <a:rPr lang="en-ID" sz="1800" kern="0" dirty="0">
                <a:solidFill>
                  <a:srgbClr val="000000"/>
                </a:solidFill>
                <a:effectLst/>
                <a:latin typeface="Times New Roman" panose="02020603050405020304" pitchFamily="18" charset="0"/>
                <a:ea typeface="Times New Roman" panose="02020603050405020304" pitchFamily="18" charset="0"/>
              </a:rPr>
              <a:t> et al., 2020). </a:t>
            </a:r>
            <a:endParaRPr lang="en-GB" sz="1800" dirty="0"/>
          </a:p>
        </p:txBody>
      </p:sp>
      <p:pic>
        <p:nvPicPr>
          <p:cNvPr id="5" name="Picture 4" descr="A person in a suit touching a transparent screen&#10;&#10;Description automatically generated">
            <a:extLst>
              <a:ext uri="{FF2B5EF4-FFF2-40B4-BE49-F238E27FC236}">
                <a16:creationId xmlns:a16="http://schemas.microsoft.com/office/drawing/2014/main" id="{CEB10F1A-2A0F-128F-674C-D285AAA441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98639" y="737419"/>
            <a:ext cx="4682647" cy="3716594"/>
          </a:xfrm>
          <a:prstGeom prst="rect">
            <a:avLst/>
          </a:prstGeom>
        </p:spPr>
      </p:pic>
      <p:sp>
        <p:nvSpPr>
          <p:cNvPr id="6" name="TextBox 5">
            <a:extLst>
              <a:ext uri="{FF2B5EF4-FFF2-40B4-BE49-F238E27FC236}">
                <a16:creationId xmlns:a16="http://schemas.microsoft.com/office/drawing/2014/main" id="{A9EB237E-2E0F-5065-EA9B-BE297EB2134D}"/>
              </a:ext>
            </a:extLst>
          </p:cNvPr>
          <p:cNvSpPr txBox="1"/>
          <p:nvPr/>
        </p:nvSpPr>
        <p:spPr>
          <a:xfrm>
            <a:off x="7782560" y="4582160"/>
            <a:ext cx="3896360" cy="276999"/>
          </a:xfrm>
          <a:prstGeom prst="rect">
            <a:avLst/>
          </a:prstGeom>
          <a:noFill/>
        </p:spPr>
        <p:txBody>
          <a:bodyPr wrap="square" rtlCol="0">
            <a:spAutoFit/>
          </a:bodyPr>
          <a:lstStyle/>
          <a:p>
            <a:r>
              <a:rPr lang="en-GB" sz="1200" dirty="0"/>
              <a:t>        Source: </a:t>
            </a:r>
            <a:r>
              <a:rPr lang="en-GB" sz="1200" dirty="0" err="1"/>
              <a:t>Tailormadepensions</a:t>
            </a:r>
            <a:endParaRPr lang="en-GB" sz="1200" dirty="0"/>
          </a:p>
        </p:txBody>
      </p:sp>
    </p:spTree>
    <p:extLst>
      <p:ext uri="{BB962C8B-B14F-4D97-AF65-F5344CB8AC3E}">
        <p14:creationId xmlns:p14="http://schemas.microsoft.com/office/powerpoint/2010/main" val="31659497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EE951-9668-12E4-970D-778C414720F8}"/>
              </a:ext>
            </a:extLst>
          </p:cNvPr>
          <p:cNvSpPr>
            <a:spLocks noGrp="1"/>
          </p:cNvSpPr>
          <p:nvPr>
            <p:ph type="title"/>
          </p:nvPr>
        </p:nvSpPr>
        <p:spPr>
          <a:xfrm>
            <a:off x="570271" y="365126"/>
            <a:ext cx="7187381" cy="2132268"/>
          </a:xfrm>
        </p:spPr>
        <p:txBody>
          <a:bodyPr>
            <a:normAutofit fontScale="90000"/>
          </a:bodyPr>
          <a:lstStyle/>
          <a:p>
            <a:pPr marL="285750" indent="-285750">
              <a:lnSpc>
                <a:spcPct val="150000"/>
              </a:lnSpc>
              <a:spcBef>
                <a:spcPts val="1200"/>
              </a:spcBef>
              <a:spcAft>
                <a:spcPts val="1200"/>
              </a:spcAft>
              <a:buFont typeface="Wingdings" panose="05000000000000000000" pitchFamily="2" charset="2"/>
              <a:buChar char="§"/>
            </a:pPr>
            <a:r>
              <a:rPr lang="en-ID" sz="20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Customisation:</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company will offer customers personalised designs through eco-conscious dyeing methods that will add a unique element to gain a better product line. This way it will be a personalised experience that will increase customer satisfaction and brand loyalty (Henninger et al., 2017). </a:t>
            </a:r>
            <a:b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1800" dirty="0"/>
          </a:p>
        </p:txBody>
      </p:sp>
      <p:sp>
        <p:nvSpPr>
          <p:cNvPr id="3" name="Content Placeholder 2">
            <a:extLst>
              <a:ext uri="{FF2B5EF4-FFF2-40B4-BE49-F238E27FC236}">
                <a16:creationId xmlns:a16="http://schemas.microsoft.com/office/drawing/2014/main" id="{D285A7FB-0494-17CC-96B8-240016D23177}"/>
              </a:ext>
            </a:extLst>
          </p:cNvPr>
          <p:cNvSpPr>
            <a:spLocks noGrp="1"/>
          </p:cNvSpPr>
          <p:nvPr>
            <p:ph idx="1"/>
          </p:nvPr>
        </p:nvSpPr>
        <p:spPr>
          <a:xfrm>
            <a:off x="570271" y="2497394"/>
            <a:ext cx="7187381" cy="3947629"/>
          </a:xfrm>
        </p:spPr>
        <p:txBody>
          <a:bodyPr>
            <a:normAutofit/>
          </a:bodyPr>
          <a:lstStyle/>
          <a:p>
            <a:pPr algn="just">
              <a:lnSpc>
                <a:spcPct val="150000"/>
              </a:lnSpc>
              <a:spcBef>
                <a:spcPts val="1200"/>
              </a:spcBef>
              <a:spcAft>
                <a:spcPts val="1200"/>
              </a:spcAft>
            </a:pP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Growing demand for sustainable fashion</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There is an increasing awareness of climate change and ethical assumption trends that will offer a significant market opportunity. Customers are shifting to brands that will prioritise sustainability positions at </a:t>
            </a:r>
            <a:r>
              <a:rPr lang="en-ID"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for future growth.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Bef>
                <a:spcPts val="1200"/>
              </a:spcBef>
              <a:spcAft>
                <a:spcPts val="1200"/>
              </a:spcAft>
            </a:pP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E-commerce expansion</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rise of Online shopping also provides an excellent opportunity for </a:t>
            </a:r>
            <a:r>
              <a:rPr lang="en-ID"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to reach on creating global audiences with minimal overhead costs.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9" name="Picture 8" descr="A person wearing a red dress&#10;&#10;Description automatically generated">
            <a:extLst>
              <a:ext uri="{FF2B5EF4-FFF2-40B4-BE49-F238E27FC236}">
                <a16:creationId xmlns:a16="http://schemas.microsoft.com/office/drawing/2014/main" id="{7CFE9401-80AB-5A38-E3B0-5BE960D572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88594" y="833120"/>
            <a:ext cx="3761166" cy="4023994"/>
          </a:xfrm>
          <a:prstGeom prst="rect">
            <a:avLst/>
          </a:prstGeom>
        </p:spPr>
      </p:pic>
      <p:sp>
        <p:nvSpPr>
          <p:cNvPr id="10" name="TextBox 9">
            <a:extLst>
              <a:ext uri="{FF2B5EF4-FFF2-40B4-BE49-F238E27FC236}">
                <a16:creationId xmlns:a16="http://schemas.microsoft.com/office/drawing/2014/main" id="{C20A0321-4F8E-C344-D3D9-C110AEEF762C}"/>
              </a:ext>
            </a:extLst>
          </p:cNvPr>
          <p:cNvSpPr txBox="1"/>
          <p:nvPr/>
        </p:nvSpPr>
        <p:spPr>
          <a:xfrm>
            <a:off x="8367252" y="4857114"/>
            <a:ext cx="3175819" cy="276999"/>
          </a:xfrm>
          <a:prstGeom prst="rect">
            <a:avLst/>
          </a:prstGeom>
          <a:noFill/>
        </p:spPr>
        <p:txBody>
          <a:bodyPr wrap="square" rtlCol="0">
            <a:spAutoFit/>
          </a:bodyPr>
          <a:lstStyle/>
          <a:p>
            <a:pPr algn="ctr"/>
            <a:r>
              <a:rPr lang="en-GB" sz="1200" dirty="0"/>
              <a:t>Source: Amber</a:t>
            </a:r>
          </a:p>
        </p:txBody>
      </p:sp>
    </p:spTree>
    <p:extLst>
      <p:ext uri="{BB962C8B-B14F-4D97-AF65-F5344CB8AC3E}">
        <p14:creationId xmlns:p14="http://schemas.microsoft.com/office/powerpoint/2010/main" val="11147621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4151D-A68D-DB48-B8EF-E3E4D9BE21DE}"/>
              </a:ext>
            </a:extLst>
          </p:cNvPr>
          <p:cNvSpPr>
            <a:spLocks noGrp="1"/>
          </p:cNvSpPr>
          <p:nvPr>
            <p:ph type="title"/>
          </p:nvPr>
        </p:nvSpPr>
        <p:spPr>
          <a:xfrm>
            <a:off x="471948" y="365124"/>
            <a:ext cx="6862916" cy="3154823"/>
          </a:xfrm>
        </p:spPr>
        <p:txBody>
          <a:bodyPr>
            <a:normAutofit/>
          </a:bodyPr>
          <a:lstStyle/>
          <a:p>
            <a:pPr marL="285750" indent="-285750">
              <a:buFont typeface="Wingdings" panose="05000000000000000000" pitchFamily="2" charset="2"/>
              <a:buChar char="§"/>
            </a:pPr>
            <a:r>
              <a:rPr lang="en-ID" sz="20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Place:</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D" sz="20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will primarily operate as </a:t>
            </a:r>
            <a:r>
              <a:rPr lang="en-ID" sz="20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an e-commerce business</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that enables it to reach a global audience. The </a:t>
            </a:r>
            <a:r>
              <a:rPr lang="en-ID" sz="20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online store </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will provide an easy-to-navigate platform where customers can explore many customisation options and they will create a sustainable impact on their purchases. Through this, pop-up events in </a:t>
            </a:r>
            <a:r>
              <a:rPr lang="en-ID" sz="20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key cities </a:t>
            </a:r>
            <a:r>
              <a:rPr lang="en-ID" sz="20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will be held to raise brand awareness and offer customers the opportunity to work for experienced products in person. Through this, it will minimise overhead costs while providing flexibility for future retail expansion (Kim and Lee, 2019).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p>
        </p:txBody>
      </p:sp>
      <p:sp>
        <p:nvSpPr>
          <p:cNvPr id="3" name="Content Placeholder 2">
            <a:extLst>
              <a:ext uri="{FF2B5EF4-FFF2-40B4-BE49-F238E27FC236}">
                <a16:creationId xmlns:a16="http://schemas.microsoft.com/office/drawing/2014/main" id="{1D60F4EC-EA01-8EEF-7C4E-DF309F44153C}"/>
              </a:ext>
            </a:extLst>
          </p:cNvPr>
          <p:cNvSpPr>
            <a:spLocks noGrp="1"/>
          </p:cNvSpPr>
          <p:nvPr>
            <p:ph idx="1"/>
          </p:nvPr>
        </p:nvSpPr>
        <p:spPr>
          <a:xfrm>
            <a:off x="471947" y="3590056"/>
            <a:ext cx="6862917" cy="2586906"/>
          </a:xfrm>
        </p:spPr>
        <p:txBody>
          <a:bodyPr>
            <a:normAutofit/>
          </a:bodyPr>
          <a:lstStyle/>
          <a:p>
            <a:pPr>
              <a:buFont typeface="Wingdings" panose="05000000000000000000" pitchFamily="2" charset="2"/>
              <a:buChar char="§"/>
            </a:pPr>
            <a:r>
              <a:rPr lang="en-ID" sz="2400" b="1" kern="0" dirty="0">
                <a:solidFill>
                  <a:srgbClr val="000000"/>
                </a:solidFill>
                <a:effectLst/>
                <a:latin typeface="Times New Roman" panose="02020603050405020304" pitchFamily="18" charset="0"/>
                <a:ea typeface="Times New Roman" panose="02020603050405020304" pitchFamily="18" charset="0"/>
              </a:rPr>
              <a:t>Promotion: </a:t>
            </a:r>
            <a:r>
              <a:rPr lang="en-ID" sz="2400" kern="0" dirty="0" err="1">
                <a:solidFill>
                  <a:srgbClr val="000000"/>
                </a:solidFill>
                <a:effectLst/>
                <a:latin typeface="Times New Roman" panose="02020603050405020304" pitchFamily="18" charset="0"/>
                <a:ea typeface="Times New Roman" panose="02020603050405020304" pitchFamily="18" charset="0"/>
              </a:rPr>
              <a:t>Ethica</a:t>
            </a:r>
            <a:r>
              <a:rPr lang="en-ID" sz="2400" kern="0" dirty="0">
                <a:solidFill>
                  <a:srgbClr val="000000"/>
                </a:solidFill>
                <a:effectLst/>
                <a:latin typeface="Times New Roman" panose="02020603050405020304" pitchFamily="18" charset="0"/>
                <a:ea typeface="Times New Roman" panose="02020603050405020304" pitchFamily="18" charset="0"/>
              </a:rPr>
              <a:t> Wear promotional strategy is built in a way that will focus on </a:t>
            </a:r>
            <a:r>
              <a:rPr lang="en-ID" sz="2400" kern="0" dirty="0">
                <a:solidFill>
                  <a:srgbClr val="FF0000"/>
                </a:solidFill>
                <a:effectLst/>
                <a:latin typeface="Times New Roman" panose="02020603050405020304" pitchFamily="18" charset="0"/>
                <a:ea typeface="Times New Roman" panose="02020603050405020304" pitchFamily="18" charset="0"/>
              </a:rPr>
              <a:t>digital marketing</a:t>
            </a:r>
            <a:r>
              <a:rPr lang="en-ID" sz="2400" kern="0" dirty="0">
                <a:solidFill>
                  <a:srgbClr val="000000"/>
                </a:solidFill>
                <a:effectLst/>
                <a:latin typeface="Times New Roman" panose="02020603050405020304" pitchFamily="18" charset="0"/>
                <a:ea typeface="Times New Roman" panose="02020603050405020304" pitchFamily="18" charset="0"/>
              </a:rPr>
              <a:t> and leveraging social media platforms like </a:t>
            </a:r>
            <a:r>
              <a:rPr lang="en-ID" sz="2400" kern="0" dirty="0">
                <a:solidFill>
                  <a:srgbClr val="FF0000"/>
                </a:solidFill>
                <a:effectLst/>
                <a:latin typeface="Times New Roman" panose="02020603050405020304" pitchFamily="18" charset="0"/>
                <a:ea typeface="Times New Roman" panose="02020603050405020304" pitchFamily="18" charset="0"/>
              </a:rPr>
              <a:t>Pinterest</a:t>
            </a:r>
            <a:r>
              <a:rPr lang="en-ID" sz="2400" kern="0" dirty="0">
                <a:solidFill>
                  <a:srgbClr val="000000"/>
                </a:solidFill>
                <a:effectLst/>
                <a:latin typeface="Times New Roman" panose="02020603050405020304" pitchFamily="18" charset="0"/>
                <a:ea typeface="Times New Roman" panose="02020603050405020304" pitchFamily="18" charset="0"/>
              </a:rPr>
              <a:t> and </a:t>
            </a:r>
            <a:r>
              <a:rPr lang="en-ID" sz="2400" kern="0" dirty="0">
                <a:solidFill>
                  <a:srgbClr val="FF0000"/>
                </a:solidFill>
                <a:effectLst/>
                <a:latin typeface="Times New Roman" panose="02020603050405020304" pitchFamily="18" charset="0"/>
                <a:ea typeface="Times New Roman" panose="02020603050405020304" pitchFamily="18" charset="0"/>
              </a:rPr>
              <a:t>Instagram</a:t>
            </a:r>
            <a:r>
              <a:rPr lang="en-ID" sz="2400" kern="0" dirty="0">
                <a:solidFill>
                  <a:srgbClr val="000000"/>
                </a:solidFill>
                <a:effectLst/>
                <a:latin typeface="Times New Roman" panose="02020603050405020304" pitchFamily="18" charset="0"/>
                <a:ea typeface="Times New Roman" panose="02020603050405020304" pitchFamily="18" charset="0"/>
              </a:rPr>
              <a:t> that is to reach eco-conscious consumers. Collaborative ways with influencers and fashion bloggers will help to create authentic brand awareness (Kozlowski, Searcy and </a:t>
            </a:r>
            <a:r>
              <a:rPr lang="en-ID" sz="2400" kern="0" dirty="0" err="1">
                <a:solidFill>
                  <a:srgbClr val="000000"/>
                </a:solidFill>
                <a:effectLst/>
                <a:latin typeface="Times New Roman" panose="02020603050405020304" pitchFamily="18" charset="0"/>
                <a:ea typeface="Times New Roman" panose="02020603050405020304" pitchFamily="18" charset="0"/>
              </a:rPr>
              <a:t>Bardecki</a:t>
            </a:r>
            <a:r>
              <a:rPr lang="en-ID" sz="2400" kern="0" dirty="0">
                <a:solidFill>
                  <a:srgbClr val="000000"/>
                </a:solidFill>
                <a:effectLst/>
                <a:latin typeface="Times New Roman" panose="02020603050405020304" pitchFamily="18" charset="0"/>
                <a:ea typeface="Times New Roman" panose="02020603050405020304" pitchFamily="18" charset="0"/>
              </a:rPr>
              <a:t>, 2020). </a:t>
            </a:r>
            <a:endParaRPr lang="en-GB" sz="2400" dirty="0"/>
          </a:p>
        </p:txBody>
      </p:sp>
      <p:pic>
        <p:nvPicPr>
          <p:cNvPr id="4" name="Picture 3">
            <a:extLst>
              <a:ext uri="{FF2B5EF4-FFF2-40B4-BE49-F238E27FC236}">
                <a16:creationId xmlns:a16="http://schemas.microsoft.com/office/drawing/2014/main" id="{C9323F51-09A7-ADD2-E0F4-C39E4A8964E8}"/>
              </a:ext>
            </a:extLst>
          </p:cNvPr>
          <p:cNvPicPr>
            <a:picLocks noChangeAspect="1"/>
          </p:cNvPicPr>
          <p:nvPr/>
        </p:nvPicPr>
        <p:blipFill>
          <a:blip r:embed="rId2"/>
          <a:stretch>
            <a:fillRect/>
          </a:stretch>
        </p:blipFill>
        <p:spPr>
          <a:xfrm>
            <a:off x="7695883" y="643238"/>
            <a:ext cx="4240478" cy="4617020"/>
          </a:xfrm>
          <a:prstGeom prst="rect">
            <a:avLst/>
          </a:prstGeom>
        </p:spPr>
      </p:pic>
      <p:pic>
        <p:nvPicPr>
          <p:cNvPr id="5" name="Picture 4">
            <a:extLst>
              <a:ext uri="{FF2B5EF4-FFF2-40B4-BE49-F238E27FC236}">
                <a16:creationId xmlns:a16="http://schemas.microsoft.com/office/drawing/2014/main" id="{A1F1F54F-1B81-A0AD-A0F7-3906BCF0D1CA}"/>
              </a:ext>
            </a:extLst>
          </p:cNvPr>
          <p:cNvPicPr>
            <a:picLocks noChangeAspect="1"/>
          </p:cNvPicPr>
          <p:nvPr/>
        </p:nvPicPr>
        <p:blipFill>
          <a:blip r:embed="rId3"/>
          <a:stretch>
            <a:fillRect/>
          </a:stretch>
        </p:blipFill>
        <p:spPr>
          <a:xfrm>
            <a:off x="7916588" y="5429884"/>
            <a:ext cx="3657917" cy="323116"/>
          </a:xfrm>
          <a:prstGeom prst="rect">
            <a:avLst/>
          </a:prstGeom>
        </p:spPr>
      </p:pic>
    </p:spTree>
    <p:extLst>
      <p:ext uri="{BB962C8B-B14F-4D97-AF65-F5344CB8AC3E}">
        <p14:creationId xmlns:p14="http://schemas.microsoft.com/office/powerpoint/2010/main" val="2339284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6FEC5-D822-0565-0365-5B9AF4884C75}"/>
              </a:ext>
            </a:extLst>
          </p:cNvPr>
          <p:cNvSpPr>
            <a:spLocks noGrp="1"/>
          </p:cNvSpPr>
          <p:nvPr>
            <p:ph type="title"/>
          </p:nvPr>
        </p:nvSpPr>
        <p:spPr>
          <a:xfrm>
            <a:off x="838200" y="365125"/>
            <a:ext cx="3065206" cy="1325563"/>
          </a:xfrm>
        </p:spPr>
        <p:txBody>
          <a:bodyPr>
            <a:normAutofit/>
          </a:bodyPr>
          <a:lstStyle/>
          <a:p>
            <a:r>
              <a:rPr lang="en-GB" sz="2800" dirty="0">
                <a:solidFill>
                  <a:srgbClr val="FF0000"/>
                </a:solidFill>
              </a:rPr>
              <a:t>Cash flow forecast</a:t>
            </a:r>
          </a:p>
        </p:txBody>
      </p:sp>
      <p:sp>
        <p:nvSpPr>
          <p:cNvPr id="3" name="Content Placeholder 2">
            <a:extLst>
              <a:ext uri="{FF2B5EF4-FFF2-40B4-BE49-F238E27FC236}">
                <a16:creationId xmlns:a16="http://schemas.microsoft.com/office/drawing/2014/main" id="{8029463E-2263-0AB7-84A4-452C7694ECE6}"/>
              </a:ext>
            </a:extLst>
          </p:cNvPr>
          <p:cNvSpPr>
            <a:spLocks noGrp="1"/>
          </p:cNvSpPr>
          <p:nvPr>
            <p:ph idx="1"/>
          </p:nvPr>
        </p:nvSpPr>
        <p:spPr>
          <a:xfrm>
            <a:off x="501445" y="1392627"/>
            <a:ext cx="6037007" cy="5100248"/>
          </a:xfrm>
        </p:spPr>
        <p:txBody>
          <a:bodyPr>
            <a:normAutofit fontScale="77500" lnSpcReduction="20000"/>
          </a:bodyPr>
          <a:lstStyle/>
          <a:p>
            <a:pPr>
              <a:lnSpc>
                <a:spcPct val="120000"/>
              </a:lnSpc>
            </a:pPr>
            <a:r>
              <a:rPr lang="en-ID" sz="1800" kern="0" dirty="0">
                <a:solidFill>
                  <a:srgbClr val="000000"/>
                </a:solidFill>
                <a:effectLst/>
                <a:latin typeface="Times New Roman" panose="02020603050405020304" pitchFamily="18" charset="0"/>
                <a:ea typeface="Times New Roman" panose="02020603050405020304" pitchFamily="18" charset="0"/>
              </a:rPr>
              <a:t>The cash flow forecast for </a:t>
            </a:r>
            <a:r>
              <a:rPr lang="en-ID" sz="1800" kern="0" dirty="0" err="1">
                <a:solidFill>
                  <a:srgbClr val="000000"/>
                </a:solidFill>
                <a:effectLst/>
                <a:latin typeface="Times New Roman" panose="02020603050405020304" pitchFamily="18" charset="0"/>
                <a:ea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rPr>
              <a:t> Wear over the first 12 months is depicted in the chart. The startup funding is £25,000 which inflows gradually in determining business growth.</a:t>
            </a:r>
          </a:p>
          <a:p>
            <a:pPr>
              <a:lnSpc>
                <a:spcPct val="120000"/>
              </a:lnSpc>
            </a:pPr>
            <a:r>
              <a:rPr lang="en-ID" sz="1800" b="1" kern="0" dirty="0">
                <a:solidFill>
                  <a:srgbClr val="FF0000"/>
                </a:solidFill>
                <a:effectLst/>
                <a:latin typeface="Times New Roman" panose="02020603050405020304" pitchFamily="18" charset="0"/>
                <a:ea typeface="Times New Roman" panose="02020603050405020304" pitchFamily="18" charset="0"/>
              </a:rPr>
              <a:t>Inflows</a:t>
            </a:r>
            <a:r>
              <a:rPr lang="en-ID" sz="1800" b="1" kern="0" dirty="0">
                <a:solidFill>
                  <a:srgbClr val="000000"/>
                </a:solidFill>
                <a:effectLst/>
                <a:latin typeface="Times New Roman" panose="02020603050405020304" pitchFamily="18" charset="0"/>
                <a:ea typeface="Times New Roman" panose="02020603050405020304" pitchFamily="18" charset="0"/>
              </a:rPr>
              <a:t> - </a:t>
            </a:r>
            <a:r>
              <a:rPr lang="en-ID" sz="1800" kern="0" dirty="0">
                <a:solidFill>
                  <a:srgbClr val="000000"/>
                </a:solidFill>
                <a:effectLst/>
                <a:latin typeface="Times New Roman" panose="02020603050405020304" pitchFamily="18" charset="0"/>
                <a:ea typeface="Times New Roman" panose="02020603050405020304" pitchFamily="18" charset="0"/>
              </a:rPr>
              <a:t>Starting at £2000 in first month and growing to £13.000 by month 12. (It reflects the increasing revenue)</a:t>
            </a:r>
          </a:p>
          <a:p>
            <a:pPr>
              <a:lnSpc>
                <a:spcPct val="120000"/>
              </a:lnSpc>
            </a:pPr>
            <a:r>
              <a:rPr lang="en-ID" sz="1800" b="1" kern="0" dirty="0">
                <a:solidFill>
                  <a:srgbClr val="FF0000"/>
                </a:solidFill>
                <a:effectLst/>
                <a:latin typeface="Times New Roman" panose="02020603050405020304" pitchFamily="18" charset="0"/>
                <a:ea typeface="Times New Roman" panose="02020603050405020304" pitchFamily="18" charset="0"/>
              </a:rPr>
              <a:t>Outflows</a:t>
            </a:r>
            <a:r>
              <a:rPr lang="en-ID" sz="1800" b="1" kern="0" dirty="0">
                <a:solidFill>
                  <a:srgbClr val="000000"/>
                </a:solidFill>
                <a:latin typeface="Times New Roman" panose="02020603050405020304" pitchFamily="18" charset="0"/>
                <a:ea typeface="Times New Roman" panose="02020603050405020304" pitchFamily="18" charset="0"/>
              </a:rPr>
              <a:t> - </a:t>
            </a:r>
            <a:r>
              <a:rPr lang="en-ID" sz="1800" kern="0" dirty="0">
                <a:solidFill>
                  <a:srgbClr val="000000"/>
                </a:solidFill>
                <a:effectLst/>
                <a:latin typeface="Times New Roman" panose="02020603050405020304" pitchFamily="18" charset="0"/>
                <a:ea typeface="Times New Roman" panose="02020603050405020304" pitchFamily="18" charset="0"/>
              </a:rPr>
              <a:t>Initial outflows start at £6.230 to cover their production, marketing, inventory and operational. </a:t>
            </a:r>
          </a:p>
          <a:p>
            <a:pPr algn="just">
              <a:lnSpc>
                <a:spcPct val="120000"/>
              </a:lnSpc>
              <a:spcBef>
                <a:spcPts val="1200"/>
              </a:spcBef>
              <a:spcAft>
                <a:spcPts val="1200"/>
              </a:spcAft>
            </a:pP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Key figures</a:t>
            </a:r>
            <a:endPar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Net cash flow</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Net cash flow remains negative in the first few months but gradually moves into positive territory.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Cumulative cash flow</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It always starts with the initial funding of £25,000 and they have dipped as early expenses exceed. The business will gradually stabilise ending the year with a comprehensive cash flow of £27,040.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forecast shows that all these businesses may have experimental cash flow challenges with the revenue from sales leads to be improved in creating financial health over time.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6" name="Chart 5">
            <a:extLst>
              <a:ext uri="{FF2B5EF4-FFF2-40B4-BE49-F238E27FC236}">
                <a16:creationId xmlns:a16="http://schemas.microsoft.com/office/drawing/2014/main" id="{07775A4A-F2BC-6B3B-53A6-E0121ED91FBD}"/>
              </a:ext>
            </a:extLst>
          </p:cNvPr>
          <p:cNvGraphicFramePr/>
          <p:nvPr>
            <p:extLst>
              <p:ext uri="{D42A27DB-BD31-4B8C-83A1-F6EECF244321}">
                <p14:modId xmlns:p14="http://schemas.microsoft.com/office/powerpoint/2010/main" val="273100223"/>
              </p:ext>
            </p:extLst>
          </p:nvPr>
        </p:nvGraphicFramePr>
        <p:xfrm>
          <a:off x="6538452" y="1392627"/>
          <a:ext cx="5378245" cy="324820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9F1D403A-3247-872E-F81D-25FD00405E84}"/>
              </a:ext>
            </a:extLst>
          </p:cNvPr>
          <p:cNvSpPr txBox="1"/>
          <p:nvPr/>
        </p:nvSpPr>
        <p:spPr>
          <a:xfrm>
            <a:off x="7118555" y="4827639"/>
            <a:ext cx="4680155" cy="276999"/>
          </a:xfrm>
          <a:prstGeom prst="rect">
            <a:avLst/>
          </a:prstGeom>
          <a:noFill/>
        </p:spPr>
        <p:txBody>
          <a:bodyPr wrap="square" rtlCol="0">
            <a:spAutoFit/>
          </a:bodyPr>
          <a:lstStyle/>
          <a:p>
            <a:pPr algn="ctr"/>
            <a:r>
              <a:rPr lang="en-ID" sz="1200" b="1" kern="0" dirty="0">
                <a:effectLst/>
                <a:latin typeface="Times New Roman" panose="02020603050405020304" pitchFamily="18" charset="0"/>
                <a:ea typeface="Times New Roman" panose="02020603050405020304" pitchFamily="18" charset="0"/>
              </a:rPr>
              <a:t>Figure: Cash flow forecast of </a:t>
            </a:r>
            <a:r>
              <a:rPr lang="en-ID" sz="1200" b="1" kern="0" dirty="0" err="1">
                <a:effectLst/>
                <a:latin typeface="Times New Roman" panose="02020603050405020304" pitchFamily="18" charset="0"/>
                <a:ea typeface="Times New Roman" panose="02020603050405020304" pitchFamily="18" charset="0"/>
              </a:rPr>
              <a:t>Ethica</a:t>
            </a:r>
            <a:r>
              <a:rPr lang="en-ID" sz="1200" b="1" kern="0" dirty="0">
                <a:effectLst/>
                <a:latin typeface="Times New Roman" panose="02020603050405020304" pitchFamily="18" charset="0"/>
                <a:ea typeface="Times New Roman" panose="02020603050405020304" pitchFamily="18" charset="0"/>
              </a:rPr>
              <a:t> Wear </a:t>
            </a:r>
            <a:r>
              <a:rPr lang="en-ID" sz="1200" kern="0" dirty="0">
                <a:solidFill>
                  <a:srgbClr val="000000"/>
                </a:solidFill>
                <a:effectLst/>
                <a:latin typeface="Times New Roman" panose="02020603050405020304" pitchFamily="18" charset="0"/>
                <a:ea typeface="Times New Roman" panose="02020603050405020304" pitchFamily="18" charset="0"/>
              </a:rPr>
              <a:t>(Self-made)</a:t>
            </a:r>
            <a:endParaRPr lang="en-GB" sz="1200" dirty="0"/>
          </a:p>
        </p:txBody>
      </p:sp>
    </p:spTree>
    <p:extLst>
      <p:ext uri="{BB962C8B-B14F-4D97-AF65-F5344CB8AC3E}">
        <p14:creationId xmlns:p14="http://schemas.microsoft.com/office/powerpoint/2010/main" val="4547598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3358A-3E0D-AC88-1D3F-83FE4668CE34}"/>
              </a:ext>
            </a:extLst>
          </p:cNvPr>
          <p:cNvSpPr>
            <a:spLocks noGrp="1"/>
          </p:cNvSpPr>
          <p:nvPr>
            <p:ph type="title"/>
          </p:nvPr>
        </p:nvSpPr>
        <p:spPr>
          <a:xfrm>
            <a:off x="838200" y="344805"/>
            <a:ext cx="10515600" cy="4354359"/>
          </a:xfrm>
        </p:spPr>
        <p:txBody>
          <a:bodyPr>
            <a:normAutofit/>
          </a:bodyPr>
          <a:lstStyle/>
          <a:p>
            <a:pPr>
              <a:lnSpc>
                <a:spcPct val="107000"/>
              </a:lnSpc>
              <a:spcAft>
                <a:spcPts val="800"/>
              </a:spcAft>
            </a:pP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cash flow forecast of 12 months</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indicates that </a:t>
            </a:r>
            <a:r>
              <a:rPr lang="en-ID"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may face early financial challenges by analysing strategic focus on marketing, product quality and customer engagement.  With the initial £25,000 funding the company can manage its expenses while gradually increasing revenue. By working towards external expertise and maintaining a strong focus on creating unique value propositions the company has created their potential to firm and grow itself as a leader in the sustainable fashion industry. This business plan provides a strong foundation for creating future expansion and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long-term success</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b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D" sz="1800" b="1"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In conclusion</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D"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Wear is a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unique and innovative</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clothing brand that will focus on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sustainability, transparency and customisation</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By addressing the growing demand for </a:t>
            </a:r>
            <a:r>
              <a:rPr lang="en-ID" sz="1800" kern="0" dirty="0">
                <a:solidFill>
                  <a:srgbClr val="FF0000"/>
                </a:solidFill>
                <a:effectLst/>
                <a:latin typeface="Times New Roman" panose="02020603050405020304" pitchFamily="18" charset="0"/>
                <a:ea typeface="Times New Roman" panose="02020603050405020304" pitchFamily="18" charset="0"/>
                <a:cs typeface="Times New Roman" panose="02020603050405020304" pitchFamily="18" charset="0"/>
              </a:rPr>
              <a:t>eco-friendly fashion</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business will stand out to bring out their personalised clothing option, ethical production practices and digital fitting services that will enhance the customer experience (Miller and </a:t>
            </a:r>
            <a:r>
              <a:rPr lang="en-ID"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Merrilees</a:t>
            </a:r>
            <a: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2021). </a:t>
            </a:r>
            <a:br>
              <a:rPr lang="en-ID"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pic>
        <p:nvPicPr>
          <p:cNvPr id="7" name="Content Placeholder 6" descr="A thank you sign surrounded by leaves&#10;&#10;Description automatically generated">
            <a:extLst>
              <a:ext uri="{FF2B5EF4-FFF2-40B4-BE49-F238E27FC236}">
                <a16:creationId xmlns:a16="http://schemas.microsoft.com/office/drawing/2014/main" id="{638AE286-6287-664B-1E2E-62D35BD8F9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43400" y="4986476"/>
            <a:ext cx="3901439" cy="1325563"/>
          </a:xfrm>
        </p:spPr>
      </p:pic>
      <p:sp>
        <p:nvSpPr>
          <p:cNvPr id="8" name="TextBox 7">
            <a:extLst>
              <a:ext uri="{FF2B5EF4-FFF2-40B4-BE49-F238E27FC236}">
                <a16:creationId xmlns:a16="http://schemas.microsoft.com/office/drawing/2014/main" id="{A9CE2917-E408-9C47-3F70-BC8D85863193}"/>
              </a:ext>
            </a:extLst>
          </p:cNvPr>
          <p:cNvSpPr txBox="1"/>
          <p:nvPr/>
        </p:nvSpPr>
        <p:spPr>
          <a:xfrm>
            <a:off x="4704079" y="6322352"/>
            <a:ext cx="3180080" cy="276999"/>
          </a:xfrm>
          <a:prstGeom prst="rect">
            <a:avLst/>
          </a:prstGeom>
          <a:noFill/>
        </p:spPr>
        <p:txBody>
          <a:bodyPr wrap="square" rtlCol="0">
            <a:spAutoFit/>
          </a:bodyPr>
          <a:lstStyle/>
          <a:p>
            <a:pPr algn="ctr"/>
            <a:r>
              <a:rPr lang="en-GB" sz="1200" dirty="0"/>
              <a:t>Source: </a:t>
            </a:r>
            <a:r>
              <a:rPr lang="en-GB" sz="1200" dirty="0" err="1"/>
              <a:t>freepik</a:t>
            </a:r>
            <a:endParaRPr lang="en-GB" sz="1200" dirty="0"/>
          </a:p>
        </p:txBody>
      </p:sp>
    </p:spTree>
    <p:extLst>
      <p:ext uri="{BB962C8B-B14F-4D97-AF65-F5344CB8AC3E}">
        <p14:creationId xmlns:p14="http://schemas.microsoft.com/office/powerpoint/2010/main" val="2569535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1FA7B9-8724-1B4F-2468-37C6A433DACC}"/>
              </a:ext>
            </a:extLst>
          </p:cNvPr>
          <p:cNvSpPr>
            <a:spLocks noGrp="1"/>
          </p:cNvSpPr>
          <p:nvPr>
            <p:ph idx="1"/>
          </p:nvPr>
        </p:nvSpPr>
        <p:spPr>
          <a:xfrm>
            <a:off x="838200" y="1160205"/>
            <a:ext cx="10515600" cy="5348749"/>
          </a:xfrm>
        </p:spPr>
        <p:txBody>
          <a:bodyPr>
            <a:normAutofit/>
          </a:bodyPr>
          <a:lstStyle/>
          <a:p>
            <a:pPr>
              <a:lnSpc>
                <a:spcPct val="120000"/>
              </a:lnSpc>
            </a:pPr>
            <a:r>
              <a:rPr lang="en-GB" sz="2000" dirty="0">
                <a:hlinkClick r:id="rId2"/>
              </a:rPr>
              <a:t>https://www.vilmaboutique.com/trends-in-fashion/are-eco-friendly-clothes-worse/</a:t>
            </a:r>
            <a:endParaRPr lang="en-GB" sz="2000" dirty="0"/>
          </a:p>
          <a:p>
            <a:pPr algn="just">
              <a:lnSpc>
                <a:spcPct val="120000"/>
              </a:lnSpc>
              <a:spcBef>
                <a:spcPts val="1200"/>
              </a:spcBef>
              <a:spcAft>
                <a:spcPts val="1200"/>
              </a:spcAft>
            </a:pP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Thomas, S., 2018. </a:t>
            </a:r>
            <a:r>
              <a:rPr lang="en-ID" sz="20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Sustainability and the Global Fashion Industry: Challenges and Opportunities</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Journal of Business Research, 89(4), pp. 305-312.</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r>
              <a:rPr lang="en-ID" sz="2000" kern="0" dirty="0">
                <a:effectLst/>
                <a:latin typeface="Times New Roman" panose="02020603050405020304" pitchFamily="18" charset="0"/>
                <a:ea typeface="Times New Roman" panose="02020603050405020304" pitchFamily="18" charset="0"/>
                <a:hlinkClick r:id="rId3"/>
              </a:rPr>
              <a:t>https://www.sustainme.in/blogs/news/an-a-to-z-guide-of-sustainable-fashion</a:t>
            </a:r>
            <a:endParaRPr lang="en-ID" sz="2000" kern="0" dirty="0">
              <a:effectLst/>
              <a:latin typeface="Times New Roman" panose="02020603050405020304" pitchFamily="18" charset="0"/>
              <a:ea typeface="Times New Roman" panose="02020603050405020304" pitchFamily="18" charset="0"/>
            </a:endParaRPr>
          </a:p>
          <a:p>
            <a:pPr>
              <a:lnSpc>
                <a:spcPct val="120000"/>
              </a:lnSpc>
            </a:pP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Chapman, J., 2020. </a:t>
            </a:r>
            <a:r>
              <a:rPr lang="en-ID" sz="2000" i="1" kern="0" dirty="0">
                <a:effectLst/>
                <a:latin typeface="Times New Roman" panose="02020603050405020304" pitchFamily="18" charset="0"/>
                <a:ea typeface="Times New Roman" panose="02020603050405020304" pitchFamily="18" charset="0"/>
                <a:cs typeface="Times New Roman" panose="02020603050405020304" pitchFamily="18" charset="0"/>
              </a:rPr>
              <a:t>Designing for Sustainability: A Guide for Practitioners</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London: Bloomsbury Publishing.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pPr>
            <a:r>
              <a:rPr lang="en-ID" sz="2000" kern="0" dirty="0">
                <a:effectLst/>
                <a:latin typeface="Times New Roman" panose="02020603050405020304" pitchFamily="18" charset="0"/>
                <a:ea typeface="Times New Roman" panose="02020603050405020304" pitchFamily="18" charset="0"/>
                <a:hlinkClick r:id="rId4"/>
              </a:rPr>
              <a:t>https://tailormadepensions.eu/access-qrops-within-5-years/</a:t>
            </a:r>
            <a:endParaRPr lang="en-ID" sz="2000" kern="0" dirty="0">
              <a:effectLst/>
              <a:latin typeface="Times New Roman" panose="02020603050405020304" pitchFamily="18" charset="0"/>
              <a:ea typeface="Times New Roman" panose="02020603050405020304" pitchFamily="18" charset="0"/>
            </a:endParaRPr>
          </a:p>
          <a:p>
            <a:pPr algn="just">
              <a:lnSpc>
                <a:spcPct val="120000"/>
              </a:lnSpc>
              <a:spcBef>
                <a:spcPts val="1200"/>
              </a:spcBef>
              <a:spcAft>
                <a:spcPts val="1200"/>
              </a:spcAft>
            </a:pP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Fletcher, K., 2018. </a:t>
            </a:r>
            <a:r>
              <a:rPr lang="en-ID" sz="20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Fashion and Textiles: Design Journeys</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2nd ed. New York: Routledge.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Gazzola</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P., </a:t>
            </a:r>
            <a:r>
              <a:rPr lang="en-ID"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Pavione</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E., </a:t>
            </a:r>
            <a:r>
              <a:rPr lang="en-ID"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Pezzetti</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R. and </a:t>
            </a:r>
            <a:r>
              <a:rPr lang="en-ID"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Grechi</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D., 2020. </a:t>
            </a:r>
            <a:r>
              <a:rPr lang="en-ID" sz="2000" i="1" kern="0" dirty="0">
                <a:effectLst/>
                <a:latin typeface="Times New Roman" panose="02020603050405020304" pitchFamily="18" charset="0"/>
                <a:ea typeface="Times New Roman" panose="02020603050405020304" pitchFamily="18" charset="0"/>
                <a:cs typeface="Times New Roman" panose="02020603050405020304" pitchFamily="18" charset="0"/>
              </a:rPr>
              <a:t>Trends in the Fashion Industry: The Perception of Sustainability and Circular Economy</a:t>
            </a:r>
            <a:r>
              <a:rPr lang="en-ID" sz="2000" kern="0" dirty="0">
                <a:effectLst/>
                <a:latin typeface="Times New Roman" panose="02020603050405020304" pitchFamily="18" charset="0"/>
                <a:ea typeface="Times New Roman" panose="02020603050405020304" pitchFamily="18" charset="0"/>
                <a:cs typeface="Times New Roman" panose="02020603050405020304" pitchFamily="18" charset="0"/>
              </a:rPr>
              <a:t>. Sustainability, 12(7), pp. 2809-2820.</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E8C1C25-7AB9-D5FD-E20A-85C2B2C391D4}"/>
              </a:ext>
            </a:extLst>
          </p:cNvPr>
          <p:cNvSpPr txBox="1"/>
          <p:nvPr/>
        </p:nvSpPr>
        <p:spPr>
          <a:xfrm>
            <a:off x="1307690" y="589935"/>
            <a:ext cx="7187381" cy="369332"/>
          </a:xfrm>
          <a:prstGeom prst="rect">
            <a:avLst/>
          </a:prstGeom>
          <a:noFill/>
        </p:spPr>
        <p:txBody>
          <a:bodyPr wrap="square" rtlCol="0">
            <a:spAutoFit/>
          </a:bodyPr>
          <a:lstStyle/>
          <a:p>
            <a:r>
              <a:rPr lang="en-GB" b="1" dirty="0">
                <a:solidFill>
                  <a:srgbClr val="FF0000"/>
                </a:solidFill>
              </a:rPr>
              <a:t>REFERENCES:</a:t>
            </a:r>
          </a:p>
        </p:txBody>
      </p:sp>
    </p:spTree>
    <p:extLst>
      <p:ext uri="{BB962C8B-B14F-4D97-AF65-F5344CB8AC3E}">
        <p14:creationId xmlns:p14="http://schemas.microsoft.com/office/powerpoint/2010/main" val="676989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6819D8-1008-BB5E-266A-CE7E4CC31836}"/>
              </a:ext>
            </a:extLst>
          </p:cNvPr>
          <p:cNvSpPr>
            <a:spLocks noGrp="1"/>
          </p:cNvSpPr>
          <p:nvPr>
            <p:ph idx="1"/>
          </p:nvPr>
        </p:nvSpPr>
        <p:spPr>
          <a:xfrm>
            <a:off x="838200" y="226142"/>
            <a:ext cx="10515600" cy="5950821"/>
          </a:xfrm>
        </p:spPr>
        <p:txBody>
          <a:bodyPr>
            <a:normAutofit fontScale="62500" lnSpcReduction="20000"/>
          </a:bodyPr>
          <a:lstStyle/>
          <a:p>
            <a:pPr>
              <a:lnSpc>
                <a:spcPct val="120000"/>
              </a:lnSpc>
            </a:pPr>
            <a:r>
              <a:rPr lang="en-ID" sz="2800" kern="0" dirty="0">
                <a:effectLst/>
                <a:latin typeface="Times New Roman" panose="02020603050405020304" pitchFamily="18" charset="0"/>
                <a:ea typeface="Times New Roman" panose="02020603050405020304" pitchFamily="18" charset="0"/>
                <a:hlinkClick r:id="rId2"/>
              </a:rPr>
              <a:t>https://3dlook.ai/content-hub/virtual-fitting-room-for-ecommerce/</a:t>
            </a:r>
            <a:endParaRPr lang="en-ID" sz="2800" kern="0" dirty="0">
              <a:effectLst/>
              <a:latin typeface="Times New Roman" panose="02020603050405020304" pitchFamily="18" charset="0"/>
              <a:ea typeface="Times New Roman" panose="02020603050405020304" pitchFamily="18" charset="0"/>
            </a:endParaRPr>
          </a:p>
          <a:p>
            <a:pPr algn="just">
              <a:lnSpc>
                <a:spcPct val="120000"/>
              </a:lnSpc>
              <a:spcBef>
                <a:spcPts val="1200"/>
              </a:spcBef>
              <a:spcAft>
                <a:spcPts val="1200"/>
              </a:spcAft>
            </a:pP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Henninger, C.E., </a:t>
            </a:r>
            <a:r>
              <a:rPr lang="en-ID" sz="2800" kern="0" dirty="0" err="1">
                <a:effectLst/>
                <a:latin typeface="Times New Roman" panose="02020603050405020304" pitchFamily="18" charset="0"/>
                <a:ea typeface="Times New Roman" panose="02020603050405020304" pitchFamily="18" charset="0"/>
                <a:cs typeface="Times New Roman" panose="02020603050405020304" pitchFamily="18" charset="0"/>
              </a:rPr>
              <a:t>Alevizou</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P.J., </a:t>
            </a:r>
            <a:r>
              <a:rPr lang="en-ID" sz="2800" kern="0" dirty="0" err="1">
                <a:effectLst/>
                <a:latin typeface="Times New Roman" panose="02020603050405020304" pitchFamily="18" charset="0"/>
                <a:ea typeface="Times New Roman" panose="02020603050405020304" pitchFamily="18" charset="0"/>
                <a:cs typeface="Times New Roman" panose="02020603050405020304" pitchFamily="18" charset="0"/>
              </a:rPr>
              <a:t>Goworek</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H. and </a:t>
            </a:r>
            <a:r>
              <a:rPr lang="en-ID" sz="2800" kern="0" dirty="0" err="1">
                <a:effectLst/>
                <a:latin typeface="Times New Roman" panose="02020603050405020304" pitchFamily="18" charset="0"/>
                <a:ea typeface="Times New Roman" panose="02020603050405020304" pitchFamily="18" charset="0"/>
                <a:cs typeface="Times New Roman" panose="02020603050405020304" pitchFamily="18" charset="0"/>
              </a:rPr>
              <a:t>Ryding</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D., 2017. </a:t>
            </a:r>
            <a:r>
              <a:rPr lang="en-ID" sz="28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Sustainability in Fashion: A Cradle to Upcycle Approach</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Cham: Springer.</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Jackson, T., 2019. </a:t>
            </a:r>
            <a:r>
              <a:rPr lang="en-ID" sz="2800" i="1" kern="0" dirty="0">
                <a:effectLst/>
                <a:latin typeface="Times New Roman" panose="02020603050405020304" pitchFamily="18" charset="0"/>
                <a:ea typeface="Times New Roman" panose="02020603050405020304" pitchFamily="18" charset="0"/>
                <a:cs typeface="Times New Roman" panose="02020603050405020304" pitchFamily="18" charset="0"/>
              </a:rPr>
              <a:t>Eco-Fashion: A Growing Trend in the Global Fashion Industry</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International Journal of Fashion Studies, 6(2), pp. 145-162.</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2800" kern="0" dirty="0">
                <a:effectLst/>
                <a:latin typeface="Times New Roman" panose="02020603050405020304" pitchFamily="18" charset="0"/>
                <a:ea typeface="Times New Roman" panose="02020603050405020304" pitchFamily="18" charset="0"/>
              </a:rPr>
              <a:t>http://amberatherton.co.uk/business/are-online-sizing-tools-really-the-best-way-for-retailers-to-reduce-returns/</a:t>
            </a:r>
            <a:br>
              <a:rPr lang="en-ID" sz="2800" kern="0" dirty="0">
                <a:effectLst/>
                <a:latin typeface="Times New Roman" panose="02020603050405020304" pitchFamily="18" charset="0"/>
                <a:ea typeface="Times New Roman" panose="02020603050405020304" pitchFamily="18" charset="0"/>
              </a:rPr>
            </a:b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Kim, H. and Lee, M., 2019. </a:t>
            </a:r>
            <a:r>
              <a:rPr lang="en-ID" sz="28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Sustainability and Consumer </a:t>
            </a:r>
            <a:r>
              <a:rPr lang="en-ID" sz="2800" i="1" kern="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ID" sz="2800" i="1" kern="0" dirty="0">
                <a:effectLst/>
                <a:latin typeface="Times New Roman" panose="02020603050405020304" pitchFamily="18" charset="0"/>
                <a:ea typeface="Times New Roman" panose="02020603050405020304" pitchFamily="18" charset="0"/>
                <a:cs typeface="Times New Roman" panose="02020603050405020304" pitchFamily="18" charset="0"/>
              </a:rPr>
              <a:t> in Fashion Industry: A Case Study of Ethical Fashion Brands</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Fashion and Textiles, 6(5), pp. 53-62.</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spcBef>
                <a:spcPts val="1200"/>
              </a:spcBef>
              <a:spcAft>
                <a:spcPts val="1200"/>
              </a:spcAft>
            </a:pP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Kozlowski, A., Searcy, C. and </a:t>
            </a:r>
            <a:r>
              <a:rPr lang="en-ID" sz="2800" kern="0" dirty="0" err="1">
                <a:effectLst/>
                <a:latin typeface="Times New Roman" panose="02020603050405020304" pitchFamily="18" charset="0"/>
                <a:ea typeface="Times New Roman" panose="02020603050405020304" pitchFamily="18" charset="0"/>
                <a:cs typeface="Times New Roman" panose="02020603050405020304" pitchFamily="18" charset="0"/>
              </a:rPr>
              <a:t>Bardecki</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M., 2020. </a:t>
            </a:r>
            <a:r>
              <a:rPr lang="en-ID" sz="2800" i="1" kern="0" dirty="0">
                <a:effectLst/>
                <a:latin typeface="Times New Roman" panose="02020603050405020304" pitchFamily="18" charset="0"/>
                <a:ea typeface="Times New Roman" panose="02020603050405020304" pitchFamily="18" charset="0"/>
                <a:cs typeface="Times New Roman" panose="02020603050405020304" pitchFamily="18" charset="0"/>
              </a:rPr>
              <a:t>Innovation for a Sustainable Fashion Industry: Shifting to a Circular Economy</a:t>
            </a:r>
            <a:r>
              <a:rPr lang="en-ID" sz="2800" kern="0" dirty="0">
                <a:effectLst/>
                <a:latin typeface="Times New Roman" panose="02020603050405020304" pitchFamily="18" charset="0"/>
                <a:ea typeface="Times New Roman" panose="02020603050405020304" pitchFamily="18" charset="0"/>
                <a:cs typeface="Times New Roman" panose="02020603050405020304" pitchFamily="18" charset="0"/>
              </a:rPr>
              <a:t>. Journal of Cleaner Production, 276, pp. 1-10.</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ID" sz="3200" kern="0" dirty="0">
                <a:effectLst/>
                <a:latin typeface="Times New Roman" panose="02020603050405020304" pitchFamily="18" charset="0"/>
                <a:ea typeface="Times New Roman" panose="02020603050405020304" pitchFamily="18" charset="0"/>
                <a:cs typeface="Times New Roman" panose="02020603050405020304" pitchFamily="18" charset="0"/>
              </a:rPr>
              <a:t>Miller, D. and </a:t>
            </a:r>
            <a:r>
              <a:rPr lang="en-ID" sz="3200" kern="0" dirty="0" err="1">
                <a:effectLst/>
                <a:latin typeface="Times New Roman" panose="02020603050405020304" pitchFamily="18" charset="0"/>
                <a:ea typeface="Times New Roman" panose="02020603050405020304" pitchFamily="18" charset="0"/>
                <a:cs typeface="Times New Roman" panose="02020603050405020304" pitchFamily="18" charset="0"/>
              </a:rPr>
              <a:t>Merrilees</a:t>
            </a:r>
            <a:r>
              <a:rPr lang="en-ID" sz="3200" kern="0" dirty="0">
                <a:effectLst/>
                <a:latin typeface="Times New Roman" panose="02020603050405020304" pitchFamily="18" charset="0"/>
                <a:ea typeface="Times New Roman" panose="02020603050405020304" pitchFamily="18" charset="0"/>
                <a:cs typeface="Times New Roman" panose="02020603050405020304" pitchFamily="18" charset="0"/>
              </a:rPr>
              <a:t>, B., 2021. </a:t>
            </a:r>
            <a:r>
              <a:rPr lang="en-ID" sz="3200" i="1"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Business Models in the Fashion Industry: Circular Economy Practices</a:t>
            </a:r>
            <a:r>
              <a:rPr lang="en-ID" sz="3200" kern="0" dirty="0">
                <a:effectLst/>
                <a:latin typeface="Times New Roman" panose="02020603050405020304" pitchFamily="18" charset="0"/>
                <a:ea typeface="Times New Roman" panose="02020603050405020304" pitchFamily="18" charset="0"/>
                <a:cs typeface="Times New Roman" panose="02020603050405020304" pitchFamily="18" charset="0"/>
              </a:rPr>
              <a:t>. International Journal of Retail &amp; Distribution Management, 49(6), pp. 867-881.</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https://www.freepik.com/premium-ai-image/words-thank-you-created-basil-typography_162123540.htm</a:t>
            </a:r>
          </a:p>
          <a:p>
            <a:endParaRPr lang="en-GB" dirty="0"/>
          </a:p>
        </p:txBody>
      </p:sp>
    </p:spTree>
    <p:extLst>
      <p:ext uri="{BB962C8B-B14F-4D97-AF65-F5344CB8AC3E}">
        <p14:creationId xmlns:p14="http://schemas.microsoft.com/office/powerpoint/2010/main" val="9613544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1401</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Aptos</vt:lpstr>
      <vt:lpstr>Aptos Display</vt:lpstr>
      <vt:lpstr>Arial</vt:lpstr>
      <vt:lpstr>Calibri</vt:lpstr>
      <vt:lpstr>Times New Roman</vt:lpstr>
      <vt:lpstr>Wingdings</vt:lpstr>
      <vt:lpstr>Office Theme</vt:lpstr>
      <vt:lpstr>Entrepreneurship   LCBB5001   COMPONENT 2 Class Presentation (Business Plan)   Student Name: Cristina Madalina Carare Student number: 2246441  Lecturer name: Masud Ibrahim</vt:lpstr>
      <vt:lpstr>Ethica Wear</vt:lpstr>
      <vt:lpstr>PowerPoint Presentation</vt:lpstr>
      <vt:lpstr>PowerPoint Presentation</vt:lpstr>
      <vt:lpstr>Customisation: The company will offer customers personalised designs through eco-conscious dyeing methods that will add a unique element to gain a better product line. This way it will be a personalised experience that will increase customer satisfaction and brand loyalty (Henninger et al., 2017).  </vt:lpstr>
      <vt:lpstr>Place: Ethica Wear will primarily operate as an e-commerce business that enables it to reach a global audience. The online store will provide an easy-to-navigate platform where customers can explore many customisation options and they will create a sustainable impact on their purchases. Through this, pop-up events in key cities will be held to raise brand awareness and offer customers the opportunity to work for experienced products in person. Through this, it will minimise overhead costs while providing flexibility for future retail expansion (Kim and Lee, 2019).  </vt:lpstr>
      <vt:lpstr>Cash flow forecast</vt:lpstr>
      <vt:lpstr> The cash flow forecast of 12 months indicates that Ethica Wear may face early financial challenges by analysing strategic focus on marketing, product quality and customer engagement.  With the initial £25,000 funding the company can manage its expenses while gradually increasing revenue. By working towards external expertise and maintaining a strong focus on creating unique value propositions the company has created their potential to firm and grow itself as a leader in the sustainable fashion industry. This business plan provides a strong foundation for creating future expansion and long-term success.   In conclusion, Ethica Wear is a unique and innovative clothing brand that will focus on sustainability, transparency and customisation. By addressing the growing demand for eco-friendly fashion, the business will stand out to bring out their personalised clothing option, ethical production practices and digital fitting services that will enhance the customer experience (Miller and Merrilees, 2021).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Alin Carare (2246440)</dc:creator>
  <cp:lastModifiedBy>Alin Carare (2246440)</cp:lastModifiedBy>
  <cp:revision>2</cp:revision>
  <dcterms:created xsi:type="dcterms:W3CDTF">2024-11-09T19:24:09Z</dcterms:created>
  <dcterms:modified xsi:type="dcterms:W3CDTF">2024-11-10T16:25:41Z</dcterms:modified>
</cp:coreProperties>
</file>