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51"/>
  </p:notesMasterIdLst>
  <p:handoutMasterIdLst>
    <p:handoutMasterId r:id="rId52"/>
  </p:handoutMasterIdLst>
  <p:sldIdLst>
    <p:sldId id="256" r:id="rId4"/>
    <p:sldId id="257" r:id="rId5"/>
    <p:sldId id="274" r:id="rId6"/>
    <p:sldId id="299" r:id="rId7"/>
    <p:sldId id="422" r:id="rId8"/>
    <p:sldId id="301" r:id="rId9"/>
    <p:sldId id="279" r:id="rId10"/>
    <p:sldId id="419" r:id="rId11"/>
    <p:sldId id="420" r:id="rId12"/>
    <p:sldId id="421" r:id="rId13"/>
    <p:sldId id="312" r:id="rId14"/>
    <p:sldId id="313" r:id="rId15"/>
    <p:sldId id="314" r:id="rId16"/>
    <p:sldId id="428" r:id="rId17"/>
    <p:sldId id="293" r:id="rId18"/>
    <p:sldId id="394" r:id="rId19"/>
    <p:sldId id="316" r:id="rId20"/>
    <p:sldId id="282" r:id="rId21"/>
    <p:sldId id="287" r:id="rId22"/>
    <p:sldId id="418" r:id="rId23"/>
    <p:sldId id="288" r:id="rId24"/>
    <p:sldId id="378" r:id="rId25"/>
    <p:sldId id="379" r:id="rId26"/>
    <p:sldId id="393" r:id="rId27"/>
    <p:sldId id="294" r:id="rId28"/>
    <p:sldId id="399" r:id="rId29"/>
    <p:sldId id="400" r:id="rId30"/>
    <p:sldId id="401" r:id="rId31"/>
    <p:sldId id="402" r:id="rId32"/>
    <p:sldId id="404" r:id="rId33"/>
    <p:sldId id="295" r:id="rId34"/>
    <p:sldId id="290" r:id="rId35"/>
    <p:sldId id="405" r:id="rId36"/>
    <p:sldId id="406" r:id="rId37"/>
    <p:sldId id="407" r:id="rId38"/>
    <p:sldId id="408" r:id="rId39"/>
    <p:sldId id="411" r:id="rId40"/>
    <p:sldId id="427" r:id="rId41"/>
    <p:sldId id="426" r:id="rId42"/>
    <p:sldId id="423" r:id="rId43"/>
    <p:sldId id="425" r:id="rId44"/>
    <p:sldId id="412" r:id="rId45"/>
    <p:sldId id="424" r:id="rId46"/>
    <p:sldId id="413" r:id="rId47"/>
    <p:sldId id="414" r:id="rId48"/>
    <p:sldId id="415" r:id="rId49"/>
    <p:sldId id="354" r:id="rId5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5342" autoAdjust="0"/>
  </p:normalViewPr>
  <p:slideViewPr>
    <p:cSldViewPr>
      <p:cViewPr varScale="1">
        <p:scale>
          <a:sx n="77" d="100"/>
          <a:sy n="77" d="100"/>
        </p:scale>
        <p:origin x="1563" y="57"/>
      </p:cViewPr>
      <p:guideLst>
        <p:guide orient="horz" pos="2160"/>
        <p:guide pos="2880"/>
      </p:guideLst>
    </p:cSldViewPr>
  </p:slideViewPr>
  <p:notesTextViewPr>
    <p:cViewPr>
      <p:scale>
        <a:sx n="100" d="100"/>
        <a:sy n="100" d="100"/>
      </p:scale>
      <p:origin x="0" y="0"/>
    </p:cViewPr>
  </p:notesTextViewPr>
  <p:notesViewPr>
    <p:cSldViewPr>
      <p:cViewPr varScale="1">
        <p:scale>
          <a:sx n="72" d="100"/>
          <a:sy n="72" d="100"/>
        </p:scale>
        <p:origin x="2910" y="2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commentAuthors" Target="commentAuthors.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notesMaster" Target="notesMasters/notesMaster1.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tableStyles" Target="tableStyles.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24/01/2025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1/24/2025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empty tag, the tag</a:t>
            </a:r>
            <a:r>
              <a:rPr lang="en-GB" baseline="0" dirty="0"/>
              <a:t> represents the actual content itself – it will become clearer shortly </a:t>
            </a:r>
            <a:r>
              <a:rPr lang="en-GB" baseline="0" dirty="0">
                <a:sym typeface="Wingdings" panose="05000000000000000000" pitchFamily="2" charset="2"/>
              </a:rPr>
              <a:t></a:t>
            </a:r>
            <a:r>
              <a:rPr lang="en-GB" baseline="0" dirty="0"/>
              <a:t>.</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6</a:t>
            </a:fld>
            <a:endParaRPr lang="en-GB"/>
          </a:p>
        </p:txBody>
      </p:sp>
    </p:spTree>
    <p:extLst>
      <p:ext uri="{BB962C8B-B14F-4D97-AF65-F5344CB8AC3E}">
        <p14:creationId xmlns:p14="http://schemas.microsoft.com/office/powerpoint/2010/main" val="3478977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Tags and the</a:t>
            </a:r>
            <a:r>
              <a:rPr lang="en-GB" baseline="0" dirty="0"/>
              <a:t> content between the tags are called HTML elements.</a:t>
            </a:r>
            <a:endParaRPr lang="en-GB" dirty="0"/>
          </a:p>
          <a:p>
            <a:r>
              <a:rPr lang="en-GB" dirty="0"/>
              <a:t>Tag</a:t>
            </a:r>
            <a:r>
              <a:rPr lang="en-GB" baseline="0" dirty="0"/>
              <a:t> with content:</a:t>
            </a:r>
          </a:p>
          <a:p>
            <a:r>
              <a:rPr lang="en-GB" baseline="0" dirty="0"/>
              <a:t>	&lt;</a:t>
            </a:r>
            <a:r>
              <a:rPr lang="en-GB" baseline="0" dirty="0" err="1"/>
              <a:t>taglabel</a:t>
            </a:r>
            <a:r>
              <a:rPr lang="en-GB" baseline="0" dirty="0"/>
              <a:t>&gt;content&lt;/</a:t>
            </a:r>
            <a:r>
              <a:rPr lang="en-GB" baseline="0" dirty="0" err="1"/>
              <a:t>taglabel</a:t>
            </a:r>
            <a:r>
              <a:rPr lang="en-GB" baseline="0" dirty="0"/>
              <a:t>&gt;, for example: </a:t>
            </a:r>
          </a:p>
          <a:p>
            <a:r>
              <a:rPr lang="en-GB" baseline="0" dirty="0"/>
              <a:t>	&lt;p&gt;This is a paragraph.&lt;/p&gt; a tag representing a paragraph of text.</a:t>
            </a:r>
          </a:p>
          <a:p>
            <a:endParaRPr lang="en-GB" baseline="0" dirty="0"/>
          </a:p>
          <a:p>
            <a:r>
              <a:rPr lang="en-GB" baseline="0" dirty="0"/>
              <a:t>Tag with no content:</a:t>
            </a:r>
          </a:p>
          <a:p>
            <a:r>
              <a:rPr lang="en-GB" dirty="0"/>
              <a:t>	&lt;</a:t>
            </a:r>
            <a:r>
              <a:rPr lang="en-GB" dirty="0" err="1"/>
              <a:t>emptyTagLabel</a:t>
            </a:r>
            <a:r>
              <a:rPr lang="en-GB" dirty="0"/>
              <a:t> /&gt;, for example:</a:t>
            </a:r>
          </a:p>
          <a:p>
            <a:r>
              <a:rPr lang="en-GB" dirty="0"/>
              <a:t>	&lt;</a:t>
            </a:r>
            <a:r>
              <a:rPr lang="en-GB" dirty="0" err="1"/>
              <a:t>br</a:t>
            </a:r>
            <a:r>
              <a:rPr lang="en-GB" baseline="0" dirty="0"/>
              <a:t> /&gt; - an empty tag represent a line break</a:t>
            </a:r>
          </a:p>
          <a:p>
            <a:r>
              <a:rPr lang="en-GB" baseline="0" dirty="0"/>
              <a:t>Note: you may also see some empty tags written without the closing /, i.e. &lt;</a:t>
            </a:r>
            <a:r>
              <a:rPr lang="en-GB" baseline="0" dirty="0" err="1"/>
              <a:t>tagLabel</a:t>
            </a:r>
            <a:r>
              <a:rPr lang="en-GB" baseline="0" dirty="0"/>
              <a:t>&gt; - this is acceptable in HTML 5 but it is advised that you avoid this format.</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2918714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2422441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33443481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17</a:t>
            </a:fld>
            <a:endParaRPr lang="en-GB"/>
          </a:p>
        </p:txBody>
      </p:sp>
    </p:spTree>
    <p:extLst>
      <p:ext uri="{BB962C8B-B14F-4D97-AF65-F5344CB8AC3E}">
        <p14:creationId xmlns:p14="http://schemas.microsoft.com/office/powerpoint/2010/main" val="3854710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arrows</a:t>
            </a:r>
            <a:r>
              <a:rPr lang="en-GB" baseline="0" dirty="0"/>
              <a:t> indicate the tabs.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18</a:t>
            </a:fld>
            <a:endParaRPr lang="en-GB"/>
          </a:p>
        </p:txBody>
      </p:sp>
    </p:spTree>
    <p:extLst>
      <p:ext uri="{BB962C8B-B14F-4D97-AF65-F5344CB8AC3E}">
        <p14:creationId xmlns:p14="http://schemas.microsoft.com/office/powerpoint/2010/main" val="4285871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You must make sure elements</a:t>
            </a:r>
            <a:r>
              <a:rPr lang="en-GB" baseline="0" dirty="0"/>
              <a:t> are properly nested (contained) within each other.</a:t>
            </a:r>
          </a:p>
          <a:p>
            <a:pPr marL="171450" indent="-171450">
              <a:buFont typeface="Arial" panose="020B0604020202020204" pitchFamily="34" charset="0"/>
              <a:buChar char="•"/>
            </a:pPr>
            <a:r>
              <a:rPr lang="en-GB" baseline="0" dirty="0"/>
              <a:t>In this example, the &lt;a&gt;…/a&gt; element is not properly nested within the &lt;p&gt;…&lt;/p&gt; element as its closing &lt;/a&gt; tag is outside its parent &lt;p&gt;…&lt;p&gt; element</a:t>
            </a:r>
          </a:p>
        </p:txBody>
      </p:sp>
      <p:sp>
        <p:nvSpPr>
          <p:cNvPr id="4" name="Slide Number Placeholder 3"/>
          <p:cNvSpPr>
            <a:spLocks noGrp="1"/>
          </p:cNvSpPr>
          <p:nvPr>
            <p:ph type="sldNum" sz="quarter" idx="5"/>
          </p:nvPr>
        </p:nvSpPr>
        <p:spPr/>
        <p:txBody>
          <a:bodyPr/>
          <a:lstStyle/>
          <a:p>
            <a:fld id="{C97F37A7-6CD5-480C-8A9C-8A14678CA55C}" type="slidenum">
              <a:rPr lang="en-GB" smtClean="0"/>
              <a:pPr/>
              <a:t>19</a:t>
            </a:fld>
            <a:endParaRPr lang="en-GB"/>
          </a:p>
        </p:txBody>
      </p:sp>
    </p:spTree>
    <p:extLst>
      <p:ext uri="{BB962C8B-B14F-4D97-AF65-F5344CB8AC3E}">
        <p14:creationId xmlns:p14="http://schemas.microsoft.com/office/powerpoint/2010/main" val="3952784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http://www.w3schools.com/html/html5_semantic_elements.asp</a:t>
            </a:r>
          </a:p>
        </p:txBody>
      </p:sp>
      <p:sp>
        <p:nvSpPr>
          <p:cNvPr id="4" name="Slide Number Placeholder 3"/>
          <p:cNvSpPr>
            <a:spLocks noGrp="1"/>
          </p:cNvSpPr>
          <p:nvPr>
            <p:ph type="sldNum" sz="quarter" idx="10"/>
          </p:nvPr>
        </p:nvSpPr>
        <p:spPr/>
        <p:txBody>
          <a:bodyPr/>
          <a:lstStyle/>
          <a:p>
            <a:fld id="{C97F37A7-6CD5-480C-8A9C-8A14678CA55C}" type="slidenum">
              <a:rPr lang="en-GB" smtClean="0"/>
              <a:pPr/>
              <a:t>23</a:t>
            </a:fld>
            <a:endParaRPr lang="en-GB"/>
          </a:p>
        </p:txBody>
      </p:sp>
    </p:spTree>
    <p:extLst>
      <p:ext uri="{BB962C8B-B14F-4D97-AF65-F5344CB8AC3E}">
        <p14:creationId xmlns:p14="http://schemas.microsoft.com/office/powerpoint/2010/main" val="3186463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http://www.w3schools.com/html/html5_semantic_elements.asp</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24</a:t>
            </a:fld>
            <a:endParaRPr lang="en-GB"/>
          </a:p>
        </p:txBody>
      </p:sp>
    </p:spTree>
    <p:extLst>
      <p:ext uri="{BB962C8B-B14F-4D97-AF65-F5344CB8AC3E}">
        <p14:creationId xmlns:p14="http://schemas.microsoft.com/office/powerpoint/2010/main" val="11673054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Examples</a:t>
            </a:r>
          </a:p>
          <a:p>
            <a:pPr marL="171450" indent="-171450">
              <a:buFont typeface="Arial" panose="020B0604020202020204" pitchFamily="34" charset="0"/>
              <a:buChar char="•"/>
            </a:pPr>
            <a:r>
              <a:rPr lang="en-GB" dirty="0"/>
              <a:t>Write element</a:t>
            </a:r>
            <a:r>
              <a:rPr lang="en-GB" baseline="0" dirty="0"/>
              <a:t> names in lower case</a:t>
            </a:r>
          </a:p>
          <a:p>
            <a:pPr marL="457200" lvl="1" indent="0">
              <a:buFont typeface="Arial" panose="020B0604020202020204" pitchFamily="34" charset="0"/>
              <a:buNone/>
            </a:pPr>
            <a:r>
              <a:rPr lang="en-GB" baseline="0" dirty="0"/>
              <a:t>Good:	&lt;p&gt;…&lt;/p&gt; </a:t>
            </a:r>
          </a:p>
          <a:p>
            <a:pPr marL="457200" lvl="1" indent="0">
              <a:buFont typeface="Arial" panose="020B0604020202020204" pitchFamily="34" charset="0"/>
              <a:buNone/>
            </a:pPr>
            <a:r>
              <a:rPr lang="en-GB" baseline="0" dirty="0"/>
              <a:t>Bad:	&lt;P&gt;…&lt;/P&gt;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baseline="0" dirty="0"/>
              <a:t>Write attribute names in lower case too</a:t>
            </a:r>
          </a:p>
          <a:p>
            <a:pPr marL="457200" lvl="1" indent="0">
              <a:buFont typeface="Arial" panose="020B0604020202020204" pitchFamily="34" charset="0"/>
              <a:buNone/>
            </a:pPr>
            <a:r>
              <a:rPr lang="en-GB" baseline="0" dirty="0"/>
              <a:t>Good:	&lt;div class="menu"&gt;</a:t>
            </a:r>
          </a:p>
          <a:p>
            <a:pPr marL="457200" lvl="1" indent="0">
              <a:buFont typeface="Arial" panose="020B0604020202020204" pitchFamily="34" charset="0"/>
              <a:buNone/>
            </a:pPr>
            <a:r>
              <a:rPr lang="en-GB" baseline="0" dirty="0"/>
              <a:t>Bad: 	&lt;div class="MENU"&gt;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dirty="0"/>
              <a:t>Make sure attribute values appear in quotes using either </a:t>
            </a:r>
            <a:r>
              <a:rPr lang="en-GB" b="1" i="1" dirty="0"/>
              <a:t>matching</a:t>
            </a:r>
            <a:r>
              <a:rPr lang="en-GB" dirty="0"/>
              <a:t> single (') or double (") quotes.</a:t>
            </a:r>
          </a:p>
          <a:p>
            <a:pPr marL="457200" lvl="1" indent="0">
              <a:buFont typeface="Arial" panose="020B0604020202020204" pitchFamily="34" charset="0"/>
              <a:buNone/>
            </a:pPr>
            <a:r>
              <a:rPr lang="en-GB" dirty="0"/>
              <a:t>Good:	&lt;table</a:t>
            </a:r>
            <a:r>
              <a:rPr lang="en-GB" baseline="0" dirty="0"/>
              <a:t> class="table striped"</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Bad:	&lt;table</a:t>
            </a:r>
            <a:r>
              <a:rPr lang="en-GB" baseline="0" dirty="0"/>
              <a:t> class=table striped</a:t>
            </a:r>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Remember to close all HTML elements, including empty elements (using the self-closing tag) too.</a:t>
            </a:r>
          </a:p>
          <a:p>
            <a:pPr marL="457200" lvl="1" indent="0">
              <a:buFont typeface="Arial" panose="020B0604020202020204" pitchFamily="34" charset="0"/>
              <a:buNone/>
            </a:pPr>
            <a:r>
              <a:rPr lang="en-GB" dirty="0"/>
              <a:t>Good:	&lt;p&gt;This paragraph contains a line break &lt;</a:t>
            </a:r>
            <a:r>
              <a:rPr lang="en-GB" dirty="0" err="1"/>
              <a:t>br</a:t>
            </a:r>
            <a:r>
              <a:rPr lang="en-GB" dirty="0"/>
              <a:t> /&gt;&lt;/p&gt;</a:t>
            </a:r>
          </a:p>
          <a:p>
            <a:pPr marL="457200" lvl="1" indent="0">
              <a:buFont typeface="Arial" panose="020B0604020202020204" pitchFamily="34" charset="0"/>
              <a:buNone/>
            </a:pPr>
            <a:r>
              <a:rPr lang="en-GB" dirty="0"/>
              <a:t>Bad:	&lt;p&gt;This</a:t>
            </a:r>
            <a:r>
              <a:rPr lang="en-GB" baseline="0" dirty="0"/>
              <a:t> paragraph contains a line break &lt;</a:t>
            </a:r>
            <a:r>
              <a:rPr lang="en-GB" baseline="0" dirty="0" err="1"/>
              <a:t>br</a:t>
            </a:r>
            <a:r>
              <a:rPr lang="en-GB" baseline="0" dirty="0"/>
              <a:t>&gt;</a:t>
            </a:r>
            <a:endParaRPr lang="en-GB" dirty="0"/>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When specifying attribute name-value pairs, do not use spaces to separate the equals sign.</a:t>
            </a:r>
          </a:p>
          <a:p>
            <a:pPr marL="457200" lvl="1" indent="0">
              <a:buFont typeface="Arial" panose="020B0604020202020204" pitchFamily="34" charset="0"/>
              <a:buNone/>
            </a:pPr>
            <a:r>
              <a:rPr lang="en-GB" dirty="0"/>
              <a:t>Good:	&lt;</a:t>
            </a:r>
            <a:r>
              <a:rPr lang="en-GB" dirty="0" err="1"/>
              <a:t>img</a:t>
            </a:r>
            <a:r>
              <a:rPr lang="en-GB" baseline="0" dirty="0"/>
              <a:t> </a:t>
            </a:r>
            <a:r>
              <a:rPr lang="en-GB" baseline="0" dirty="0" err="1"/>
              <a:t>src</a:t>
            </a:r>
            <a:r>
              <a:rPr lang="en-GB" baseline="0" dirty="0"/>
              <a:t>="logo.jpg" /&gt;</a:t>
            </a:r>
          </a:p>
          <a:p>
            <a:pPr marL="457200" lvl="1" indent="0">
              <a:buFont typeface="Arial" panose="020B0604020202020204" pitchFamily="34" charset="0"/>
              <a:buNone/>
            </a:pPr>
            <a:r>
              <a:rPr lang="en-GB" baseline="0" dirty="0"/>
              <a:t>Bad:	&lt;</a:t>
            </a:r>
            <a:r>
              <a:rPr lang="en-GB" baseline="0" dirty="0" err="1"/>
              <a:t>img</a:t>
            </a:r>
            <a:r>
              <a:rPr lang="en-GB" baseline="0" dirty="0"/>
              <a:t> </a:t>
            </a:r>
            <a:r>
              <a:rPr lang="en-GB" baseline="0" dirty="0" err="1"/>
              <a:t>src</a:t>
            </a:r>
            <a:r>
              <a:rPr lang="en-GB" baseline="0" dirty="0"/>
              <a:t> = "logo.jpg“ /&gt;</a:t>
            </a: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25</a:t>
            </a:fld>
            <a:endParaRPr lang="en-GB"/>
          </a:p>
        </p:txBody>
      </p:sp>
    </p:spTree>
    <p:extLst>
      <p:ext uri="{BB962C8B-B14F-4D97-AF65-F5344CB8AC3E}">
        <p14:creationId xmlns:p14="http://schemas.microsoft.com/office/powerpoint/2010/main" val="36792191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29</a:t>
            </a:fld>
            <a:endParaRPr lang="en-GB"/>
          </a:p>
        </p:txBody>
      </p:sp>
    </p:spTree>
    <p:extLst>
      <p:ext uri="{BB962C8B-B14F-4D97-AF65-F5344CB8AC3E}">
        <p14:creationId xmlns:p14="http://schemas.microsoft.com/office/powerpoint/2010/main" val="1638814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HTML Comment Tags</a:t>
            </a:r>
          </a:p>
          <a:p>
            <a:pPr marL="171450" indent="-171450">
              <a:buFont typeface="Arial" panose="020B0604020202020204" pitchFamily="34" charset="0"/>
              <a:buChar char="•"/>
            </a:pPr>
            <a:r>
              <a:rPr lang="en-GB" dirty="0"/>
              <a:t>&lt;!-- and</a:t>
            </a:r>
            <a:r>
              <a:rPr lang="en-GB" baseline="0" dirty="0"/>
              <a:t> --&gt;are used to insert comments into a HTML document.</a:t>
            </a:r>
          </a:p>
          <a:p>
            <a:pPr marL="171450" indent="-171450">
              <a:buFont typeface="Arial" panose="020B0604020202020204" pitchFamily="34" charset="0"/>
              <a:buChar char="•"/>
            </a:pPr>
            <a:r>
              <a:rPr lang="en-GB" baseline="0" dirty="0"/>
              <a:t>The comments are not displayed in the browser when you view the page, but they can help you to document your HTML content.</a:t>
            </a:r>
          </a:p>
          <a:p>
            <a:pPr marL="171450" indent="-171450">
              <a:buFont typeface="Arial" panose="020B0604020202020204" pitchFamily="34" charset="0"/>
              <a:buChar char="•"/>
            </a:pPr>
            <a:r>
              <a:rPr lang="en-GB" baseline="0" dirty="0"/>
              <a:t>For example, comments can be used to explain the content or to add notifications to your HTML.</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32</a:t>
            </a:fld>
            <a:endParaRPr lang="en-GB"/>
          </a:p>
        </p:txBody>
      </p:sp>
    </p:spTree>
    <p:extLst>
      <p:ext uri="{BB962C8B-B14F-4D97-AF65-F5344CB8AC3E}">
        <p14:creationId xmlns:p14="http://schemas.microsoft.com/office/powerpoint/2010/main" val="8314995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40</a:t>
            </a:fld>
            <a:endParaRPr lang="en-GB"/>
          </a:p>
        </p:txBody>
      </p:sp>
    </p:spTree>
    <p:extLst>
      <p:ext uri="{BB962C8B-B14F-4D97-AF65-F5344CB8AC3E}">
        <p14:creationId xmlns:p14="http://schemas.microsoft.com/office/powerpoint/2010/main" val="25295601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41</a:t>
            </a:fld>
            <a:endParaRPr lang="en-GB"/>
          </a:p>
        </p:txBody>
      </p:sp>
    </p:spTree>
    <p:extLst>
      <p:ext uri="{BB962C8B-B14F-4D97-AF65-F5344CB8AC3E}">
        <p14:creationId xmlns:p14="http://schemas.microsoft.com/office/powerpoint/2010/main" val="277317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1/24/2025</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1/24/2025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1/24/2025</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1/24/2025</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1/24/2025</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1/24/2025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1/24/2025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1/24/2025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1/24/2025</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1/24/2025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1/24/2025</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1/24/2025</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w3schools.com/html/html5_semantic_elements.asp"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ML5%20Document%20Markup.docx"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w3schools.com/html/html5_syntax.asp"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validator.w3.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err="1"/>
              <a:t>H</a:t>
            </a:r>
            <a:r>
              <a:rPr lang="en-GB" dirty="0" err="1"/>
              <a:t>yper</a:t>
            </a:r>
            <a:r>
              <a:rPr lang="en-GB" b="1" dirty="0" err="1"/>
              <a:t>T</a:t>
            </a:r>
            <a:r>
              <a:rPr lang="en-GB" dirty="0" err="1"/>
              <a:t>ext</a:t>
            </a:r>
            <a:r>
              <a:rPr lang="en-GB" dirty="0"/>
              <a:t> </a:t>
            </a:r>
            <a:r>
              <a:rPr lang="en-GB" b="1" dirty="0" err="1"/>
              <a:t>M</a:t>
            </a:r>
            <a:r>
              <a:rPr lang="en-GB" dirty="0" err="1"/>
              <a:t>arkup</a:t>
            </a:r>
            <a:r>
              <a:rPr lang="en-GB" dirty="0"/>
              <a:t> </a:t>
            </a:r>
            <a:r>
              <a:rPr lang="en-GB" b="1" dirty="0"/>
              <a:t>L</a:t>
            </a:r>
            <a:r>
              <a:rPr lang="en-GB" dirty="0"/>
              <a:t>anguage (HTML)</a:t>
            </a:r>
          </a:p>
        </p:txBody>
      </p:sp>
      <p:sp>
        <p:nvSpPr>
          <p:cNvPr id="3" name="Subtitle 2"/>
          <p:cNvSpPr>
            <a:spLocks noGrp="1"/>
          </p:cNvSpPr>
          <p:nvPr>
            <p:ph type="subTitle" idx="1"/>
          </p:nvPr>
        </p:nvSpPr>
        <p:spPr/>
        <p:txBody>
          <a:bodyPr>
            <a:normAutofit/>
          </a:bodyPr>
          <a:lstStyle/>
          <a:p>
            <a:r>
              <a:rPr lang="en-GB" dirty="0"/>
              <a:t>Lecture 1: Web Development (WD)</a:t>
            </a:r>
          </a:p>
          <a:p>
            <a:endParaRPr lang="en-GB" dirty="0"/>
          </a:p>
        </p:txBody>
      </p:sp>
      <p:sp>
        <p:nvSpPr>
          <p:cNvPr id="5" name="Date Placeholder 4"/>
          <p:cNvSpPr>
            <a:spLocks noGrp="1"/>
          </p:cNvSpPr>
          <p:nvPr>
            <p:ph type="dt" sz="half" idx="10"/>
          </p:nvPr>
        </p:nvSpPr>
        <p:spPr/>
        <p:txBody>
          <a:bodyPr/>
          <a:lstStyle/>
          <a:p>
            <a:r>
              <a:rPr lang="en-US" dirty="0"/>
              <a:t>Week:</a:t>
            </a:r>
          </a:p>
          <a:p>
            <a:r>
              <a:rPr lang="en-US" dirty="0"/>
              <a:t>28-Jan-2019</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sz="quarter" idx="1"/>
          </p:nvPr>
        </p:nvSpPr>
        <p:spPr/>
        <p:txBody>
          <a:bodyPr/>
          <a:lstStyle/>
          <a:p>
            <a:r>
              <a:rPr lang="en-GB" dirty="0"/>
              <a:t>Introduction to HTML</a:t>
            </a:r>
          </a:p>
        </p:txBody>
      </p:sp>
    </p:spTree>
    <p:extLst>
      <p:ext uri="{BB962C8B-B14F-4D97-AF65-F5344CB8AC3E}">
        <p14:creationId xmlns:p14="http://schemas.microsoft.com/office/powerpoint/2010/main" val="2573950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HyperText</a:t>
            </a:r>
            <a:r>
              <a:rPr lang="en-GB" dirty="0"/>
              <a:t> </a:t>
            </a:r>
            <a:r>
              <a:rPr lang="en-GB" dirty="0" err="1"/>
              <a:t>Markup</a:t>
            </a:r>
            <a:r>
              <a:rPr lang="en-GB" dirty="0"/>
              <a:t> Language (HTML)</a:t>
            </a:r>
          </a:p>
        </p:txBody>
      </p:sp>
      <p:sp>
        <p:nvSpPr>
          <p:cNvPr id="3" name="Content Placeholder 2"/>
          <p:cNvSpPr>
            <a:spLocks noGrp="1"/>
          </p:cNvSpPr>
          <p:nvPr>
            <p:ph sz="quarter" idx="1"/>
          </p:nvPr>
        </p:nvSpPr>
        <p:spPr/>
        <p:txBody>
          <a:bodyPr>
            <a:normAutofit fontScale="92500"/>
          </a:bodyPr>
          <a:lstStyle/>
          <a:p>
            <a:r>
              <a:rPr lang="en-GB" dirty="0"/>
              <a:t>HTML stands for </a:t>
            </a:r>
            <a:r>
              <a:rPr lang="en-GB" b="1" dirty="0" err="1"/>
              <a:t>H</a:t>
            </a:r>
            <a:r>
              <a:rPr lang="en-GB" dirty="0" err="1"/>
              <a:t>yper</a:t>
            </a:r>
            <a:r>
              <a:rPr lang="en-GB" b="1" dirty="0" err="1"/>
              <a:t>T</a:t>
            </a:r>
            <a:r>
              <a:rPr lang="en-GB" dirty="0" err="1"/>
              <a:t>ext</a:t>
            </a:r>
            <a:r>
              <a:rPr lang="en-GB" dirty="0"/>
              <a:t> </a:t>
            </a:r>
            <a:r>
              <a:rPr lang="en-GB" b="1" dirty="0" err="1"/>
              <a:t>M</a:t>
            </a:r>
            <a:r>
              <a:rPr lang="en-GB" dirty="0" err="1"/>
              <a:t>arkup</a:t>
            </a:r>
            <a:r>
              <a:rPr lang="en-GB" dirty="0"/>
              <a:t> </a:t>
            </a:r>
            <a:r>
              <a:rPr lang="en-GB" b="1" dirty="0"/>
              <a:t>L</a:t>
            </a:r>
            <a:r>
              <a:rPr lang="en-GB" dirty="0"/>
              <a:t>anguage.</a:t>
            </a:r>
          </a:p>
          <a:p>
            <a:r>
              <a:rPr lang="en-GB" dirty="0"/>
              <a:t>It is not a programming language, it is a </a:t>
            </a:r>
            <a:r>
              <a:rPr lang="en-GB" b="1" i="1" dirty="0"/>
              <a:t>text encoded </a:t>
            </a:r>
            <a:r>
              <a:rPr lang="en-GB" b="1" i="1" u="sng" dirty="0" err="1"/>
              <a:t>markup</a:t>
            </a:r>
            <a:r>
              <a:rPr lang="en-GB" b="1" i="1" dirty="0"/>
              <a:t> language</a:t>
            </a:r>
            <a:r>
              <a:rPr lang="en-GB" dirty="0"/>
              <a:t>.</a:t>
            </a:r>
          </a:p>
          <a:p>
            <a:r>
              <a:rPr lang="en-GB" dirty="0"/>
              <a:t>Text encoding is a method of representing complex information in a simple and short way.</a:t>
            </a:r>
          </a:p>
          <a:p>
            <a:pPr lvl="1"/>
            <a:r>
              <a:rPr lang="en-GB" dirty="0"/>
              <a:t>It is written in </a:t>
            </a:r>
            <a:r>
              <a:rPr lang="en-GB" b="1" dirty="0"/>
              <a:t>plain text</a:t>
            </a:r>
            <a:r>
              <a:rPr lang="en-GB" dirty="0"/>
              <a:t>.</a:t>
            </a:r>
          </a:p>
          <a:p>
            <a:pPr lvl="1"/>
            <a:r>
              <a:rPr lang="en-GB" dirty="0"/>
              <a:t>Special </a:t>
            </a:r>
            <a:r>
              <a:rPr lang="en-GB" b="1" dirty="0"/>
              <a:t>tags</a:t>
            </a:r>
            <a:r>
              <a:rPr lang="en-GB" dirty="0"/>
              <a:t> are used to add meaning to the text by encoding, i.e. marking out and describing its structure and content e.g. paragraphs, headings, images, etc..</a:t>
            </a:r>
          </a:p>
          <a:p>
            <a:pPr lvl="1"/>
            <a:r>
              <a:rPr lang="en-GB" dirty="0"/>
              <a:t>And, </a:t>
            </a:r>
            <a:r>
              <a:rPr lang="en-GB" b="1" i="1" dirty="0"/>
              <a:t>both humans and computers can understand it</a:t>
            </a:r>
            <a:r>
              <a:rPr lang="en-GB" dirty="0"/>
              <a:t>!</a:t>
            </a:r>
          </a:p>
        </p:txBody>
      </p:sp>
    </p:spTree>
    <p:extLst>
      <p:ext uri="{BB962C8B-B14F-4D97-AF65-F5344CB8AC3E}">
        <p14:creationId xmlns:p14="http://schemas.microsoft.com/office/powerpoint/2010/main" val="189999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Tags</a:t>
            </a:r>
          </a:p>
        </p:txBody>
      </p:sp>
      <p:sp>
        <p:nvSpPr>
          <p:cNvPr id="3" name="Content Placeholder 2"/>
          <p:cNvSpPr>
            <a:spLocks noGrp="1"/>
          </p:cNvSpPr>
          <p:nvPr>
            <p:ph sz="quarter" idx="1"/>
          </p:nvPr>
        </p:nvSpPr>
        <p:spPr>
          <a:xfrm>
            <a:off x="612648" y="1600200"/>
            <a:ext cx="8153400" cy="5069160"/>
          </a:xfrm>
        </p:spPr>
        <p:txBody>
          <a:bodyPr>
            <a:normAutofit/>
          </a:bodyPr>
          <a:lstStyle/>
          <a:p>
            <a:r>
              <a:rPr lang="en-GB" dirty="0"/>
              <a:t>HTML uses text tags known as </a:t>
            </a:r>
            <a:r>
              <a:rPr lang="en-GB" b="1" dirty="0" err="1"/>
              <a:t>markup</a:t>
            </a:r>
            <a:r>
              <a:rPr lang="en-GB" b="1" dirty="0"/>
              <a:t> tags</a:t>
            </a:r>
            <a:r>
              <a:rPr lang="en-GB" dirty="0"/>
              <a:t> to describe the structure and content of a web page.</a:t>
            </a:r>
          </a:p>
          <a:p>
            <a:r>
              <a:rPr lang="en-GB" dirty="0"/>
              <a:t>The </a:t>
            </a:r>
            <a:r>
              <a:rPr lang="en-GB" dirty="0" err="1"/>
              <a:t>markup</a:t>
            </a:r>
            <a:r>
              <a:rPr lang="en-GB" dirty="0"/>
              <a:t> tags are written as </a:t>
            </a:r>
            <a:r>
              <a:rPr lang="en-GB" b="1" i="1" dirty="0"/>
              <a:t>text tag labels enclosed in angle brackets</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a:t>
            </a:r>
            <a:endParaRPr lang="en-GB" dirty="0"/>
          </a:p>
          <a:p>
            <a:pPr lvl="1"/>
            <a:r>
              <a:rPr lang="en-GB" dirty="0"/>
              <a:t>The tags mark the start and end of the content and the actual content is written between the tags.</a:t>
            </a:r>
          </a:p>
          <a:p>
            <a:pPr marL="365760" lvl="1" indent="0" algn="ctr">
              <a:buNone/>
            </a:pP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r>
              <a:rPr lang="en-GB" sz="2200" dirty="0">
                <a:highlight>
                  <a:srgbClr val="FFFFFF"/>
                </a:highlight>
                <a:latin typeface="Consolas" panose="020B0609020204030204" pitchFamily="49" charset="0"/>
              </a:rPr>
              <a:t>Content…</a:t>
            </a: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tag labels</a:t>
            </a:r>
            <a:r>
              <a:rPr lang="en-GB" dirty="0"/>
              <a:t> are a </a:t>
            </a:r>
            <a:r>
              <a:rPr lang="en-GB" b="1" i="1" dirty="0" err="1"/>
              <a:t>markup</a:t>
            </a:r>
            <a:r>
              <a:rPr lang="en-GB" b="1" i="1" dirty="0"/>
              <a:t> code for the type of content they represent</a:t>
            </a:r>
            <a:r>
              <a:rPr lang="en-GB" dirty="0"/>
              <a:t>, so for example “p” stands for paragraph.</a:t>
            </a:r>
          </a:p>
        </p:txBody>
      </p:sp>
    </p:spTree>
    <p:extLst>
      <p:ext uri="{BB962C8B-B14F-4D97-AF65-F5344CB8AC3E}">
        <p14:creationId xmlns:p14="http://schemas.microsoft.com/office/powerpoint/2010/main" val="288149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GB" altLang="en-US" dirty="0"/>
              <a:t>Whitespace</a:t>
            </a:r>
          </a:p>
        </p:txBody>
      </p:sp>
      <p:sp>
        <p:nvSpPr>
          <p:cNvPr id="95235" name="Rectangle 3"/>
          <p:cNvSpPr>
            <a:spLocks noGrp="1" noChangeArrowheads="1"/>
          </p:cNvSpPr>
          <p:nvPr>
            <p:ph type="body" idx="1"/>
          </p:nvPr>
        </p:nvSpPr>
        <p:spPr/>
        <p:txBody>
          <a:bodyPr/>
          <a:lstStyle/>
          <a:p>
            <a:r>
              <a:rPr lang="en-GB" altLang="en-US" dirty="0"/>
              <a:t>Tabs and multiple spaces are ignored, the browser will display on a single space</a:t>
            </a:r>
          </a:p>
          <a:p>
            <a:r>
              <a:rPr lang="en-GB" altLang="en-US" dirty="0"/>
              <a:t>Use non-breaking space &amp;</a:t>
            </a:r>
            <a:r>
              <a:rPr lang="en-GB" altLang="en-US" dirty="0" err="1"/>
              <a:t>nbsp</a:t>
            </a:r>
            <a:r>
              <a:rPr lang="en-GB" altLang="en-US" dirty="0"/>
              <a:t>; or use the &lt;pre&gt; tag for preformatted text.</a:t>
            </a:r>
          </a:p>
          <a:p>
            <a:r>
              <a:rPr lang="en-GB" altLang="en-US" dirty="0"/>
              <a:t>Newlines are ignored</a:t>
            </a:r>
          </a:p>
          <a:p>
            <a:r>
              <a:rPr lang="en-GB" altLang="en-US" dirty="0"/>
              <a:t>Use &lt;</a:t>
            </a:r>
            <a:r>
              <a:rPr lang="en-GB" altLang="en-US" dirty="0" err="1"/>
              <a:t>br</a:t>
            </a:r>
            <a:r>
              <a:rPr lang="en-GB" altLang="en-US" dirty="0"/>
              <a:t>&gt;, &lt;p&gt; or &lt;pre&gt; tag.</a:t>
            </a:r>
          </a:p>
        </p:txBody>
      </p:sp>
    </p:spTree>
    <p:extLst>
      <p:ext uri="{BB962C8B-B14F-4D97-AF65-F5344CB8AC3E}">
        <p14:creationId xmlns:p14="http://schemas.microsoft.com/office/powerpoint/2010/main" val="17321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Three Types of HTML Tags</a:t>
            </a:r>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b="1" dirty="0"/>
              <a:t>Start (or Opening)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End (or Closing)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Empty/Void (or Self-closing) Tag</a:t>
            </a:r>
          </a:p>
          <a:p>
            <a:pPr lvl="1"/>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err="1">
                <a:solidFill>
                  <a:srgbClr val="800000"/>
                </a:solidFill>
                <a:highlight>
                  <a:srgbClr val="FFFFFF"/>
                </a:highlight>
                <a:latin typeface="Consolas" panose="020B0609020204030204" pitchFamily="49" charset="0"/>
              </a:rPr>
              <a:t>br</a:t>
            </a:r>
            <a:r>
              <a:rPr lang="en-GB" sz="2800" dirty="0">
                <a:solidFill>
                  <a:srgbClr val="000000"/>
                </a:solidFill>
                <a:highlight>
                  <a:srgbClr val="FFFFFF"/>
                </a:highlight>
                <a:latin typeface="Consolas" panose="020B0609020204030204" pitchFamily="49" charset="0"/>
              </a:rPr>
              <a:t> </a:t>
            </a:r>
            <a:r>
              <a:rPr lang="en-GB" sz="2800" dirty="0">
                <a:solidFill>
                  <a:srgbClr val="0000FF"/>
                </a:solidFill>
                <a:highlight>
                  <a:srgbClr val="FFFFFF"/>
                </a:highlight>
                <a:latin typeface="Consolas" panose="020B0609020204030204" pitchFamily="49" charset="0"/>
              </a:rPr>
              <a:t>/&gt;</a:t>
            </a:r>
            <a:endParaRPr lang="en-GB" dirty="0"/>
          </a:p>
          <a:p>
            <a:pPr lvl="1"/>
            <a:r>
              <a:rPr lang="en-GB" dirty="0"/>
              <a:t>The self-closing tag is used when a tag has no content.</a:t>
            </a:r>
          </a:p>
          <a:p>
            <a:pPr lvl="1"/>
            <a:r>
              <a:rPr lang="en-GB" dirty="0"/>
              <a:t>It represents an abbreviated format of the start and end tags merged together as a single tag.</a:t>
            </a:r>
          </a:p>
        </p:txBody>
      </p:sp>
      <p:sp>
        <p:nvSpPr>
          <p:cNvPr id="4" name="TextBox 3"/>
          <p:cNvSpPr txBox="1"/>
          <p:nvPr/>
        </p:nvSpPr>
        <p:spPr>
          <a:xfrm>
            <a:off x="981610" y="2060848"/>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5" name="TextBox 4"/>
          <p:cNvSpPr txBox="1"/>
          <p:nvPr/>
        </p:nvSpPr>
        <p:spPr>
          <a:xfrm>
            <a:off x="1607423" y="2060848"/>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6" name="Rectangle 5"/>
          <p:cNvSpPr/>
          <p:nvPr/>
        </p:nvSpPr>
        <p:spPr>
          <a:xfrm>
            <a:off x="6313006" y="2060848"/>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7" name="TextBox 6"/>
          <p:cNvSpPr txBox="1"/>
          <p:nvPr/>
        </p:nvSpPr>
        <p:spPr>
          <a:xfrm>
            <a:off x="981610" y="3429000"/>
            <a:ext cx="611065"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8" name="TextBox 7"/>
          <p:cNvSpPr txBox="1"/>
          <p:nvPr/>
        </p:nvSpPr>
        <p:spPr>
          <a:xfrm>
            <a:off x="1607423" y="342900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9" name="Rectangle 8"/>
          <p:cNvSpPr/>
          <p:nvPr/>
        </p:nvSpPr>
        <p:spPr>
          <a:xfrm>
            <a:off x="6313006" y="3429000"/>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11" name="TextBox 10"/>
          <p:cNvSpPr txBox="1"/>
          <p:nvPr/>
        </p:nvSpPr>
        <p:spPr>
          <a:xfrm>
            <a:off x="981610" y="4787860"/>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12" name="TextBox 11"/>
          <p:cNvSpPr txBox="1"/>
          <p:nvPr/>
        </p:nvSpPr>
        <p:spPr>
          <a:xfrm>
            <a:off x="1607423" y="478786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13" name="Rectangle 12"/>
          <p:cNvSpPr/>
          <p:nvPr/>
        </p:nvSpPr>
        <p:spPr>
          <a:xfrm>
            <a:off x="6313006" y="4787860"/>
            <a:ext cx="790601"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Tree>
    <p:extLst>
      <p:ext uri="{BB962C8B-B14F-4D97-AF65-F5344CB8AC3E}">
        <p14:creationId xmlns:p14="http://schemas.microsoft.com/office/powerpoint/2010/main" val="210793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P spid="5" grpId="0"/>
      <p:bldP spid="6" grpId="0"/>
      <p:bldP spid="7" grpId="0"/>
      <p:bldP spid="8" grpId="0"/>
      <p:bldP spid="9" grpId="0"/>
      <p:bldP spid="11" grpId="0"/>
      <p:bldP spid="12" grpId="0"/>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dirty="0"/>
              <a:t>HTML </a:t>
            </a:r>
            <a:r>
              <a:rPr lang="en-GB" sz="4900" dirty="0">
                <a:solidFill>
                  <a:srgbClr val="FF0000"/>
                </a:solidFill>
              </a:rPr>
              <a:t>Elements</a:t>
            </a:r>
            <a:br>
              <a:rPr lang="en-GB" dirty="0"/>
            </a:br>
            <a:r>
              <a:rPr lang="en-GB" sz="3100" dirty="0"/>
              <a:t>Basic Building Blocks of a HTML Document</a:t>
            </a:r>
            <a:endParaRPr lang="en-GB" dirty="0"/>
          </a:p>
        </p:txBody>
      </p:sp>
      <p:sp>
        <p:nvSpPr>
          <p:cNvPr id="3" name="Content Placeholder 2"/>
          <p:cNvSpPr>
            <a:spLocks noGrp="1"/>
          </p:cNvSpPr>
          <p:nvPr>
            <p:ph sz="quarter" idx="1"/>
          </p:nvPr>
        </p:nvSpPr>
        <p:spPr>
          <a:xfrm>
            <a:off x="612648" y="1600200"/>
            <a:ext cx="8153400" cy="4495800"/>
          </a:xfrm>
        </p:spPr>
        <p:txBody>
          <a:bodyPr>
            <a:normAutofit/>
          </a:bodyPr>
          <a:lstStyle/>
          <a:p>
            <a:r>
              <a:rPr lang="en-GB" dirty="0"/>
              <a:t>HTML Elements </a:t>
            </a:r>
            <a:r>
              <a:rPr lang="en-GB" b="1" dirty="0"/>
              <a:t>describe the content that has been included</a:t>
            </a:r>
            <a:r>
              <a:rPr lang="en-GB" dirty="0"/>
              <a:t> on the web page.</a:t>
            </a:r>
          </a:p>
          <a:p>
            <a:r>
              <a:rPr lang="en-GB" dirty="0"/>
              <a:t>Two types:</a:t>
            </a:r>
          </a:p>
          <a:p>
            <a:pPr lvl="1"/>
            <a:r>
              <a:rPr lang="en-GB" dirty="0"/>
              <a:t>HTML element </a:t>
            </a:r>
            <a:r>
              <a:rPr lang="en-GB" b="1" dirty="0"/>
              <a:t>with content</a:t>
            </a:r>
            <a:r>
              <a:rPr lang="en-GB" dirty="0"/>
              <a:t>: </a:t>
            </a:r>
            <a:r>
              <a:rPr lang="en-GB" i="1" dirty="0"/>
              <a:t>use start tag + content + end tag</a:t>
            </a:r>
            <a:endParaRPr lang="en-GB" dirty="0"/>
          </a:p>
          <a:p>
            <a:pPr lvl="1"/>
            <a:endParaRPr lang="en-GB" dirty="0"/>
          </a:p>
          <a:p>
            <a:pPr lvl="1"/>
            <a:endParaRPr lang="en-GB" dirty="0"/>
          </a:p>
          <a:p>
            <a:pPr lvl="1"/>
            <a:r>
              <a:rPr lang="en-GB" dirty="0"/>
              <a:t>HTML element </a:t>
            </a:r>
            <a:r>
              <a:rPr lang="en-GB" b="1" dirty="0"/>
              <a:t>with no content</a:t>
            </a:r>
            <a:r>
              <a:rPr lang="en-GB" dirty="0"/>
              <a:t>: </a:t>
            </a:r>
            <a:r>
              <a:rPr lang="en-GB" i="1" dirty="0"/>
              <a:t>use empty tag</a:t>
            </a:r>
          </a:p>
          <a:p>
            <a:endParaRPr lang="en-GB" dirty="0"/>
          </a:p>
          <a:p>
            <a:pPr marL="0" indent="0">
              <a:buNone/>
            </a:pPr>
            <a:endParaRPr lang="en-GB" dirty="0"/>
          </a:p>
        </p:txBody>
      </p:sp>
      <p:grpSp>
        <p:nvGrpSpPr>
          <p:cNvPr id="4" name="Group 3">
            <a:extLst>
              <a:ext uri="{FF2B5EF4-FFF2-40B4-BE49-F238E27FC236}">
                <a16:creationId xmlns:a16="http://schemas.microsoft.com/office/drawing/2014/main" id="{9DCFD938-15F9-4D00-8381-2C02BDFD3DE2}"/>
              </a:ext>
            </a:extLst>
          </p:cNvPr>
          <p:cNvGrpSpPr/>
          <p:nvPr/>
        </p:nvGrpSpPr>
        <p:grpSpPr>
          <a:xfrm>
            <a:off x="3893919" y="3814563"/>
            <a:ext cx="4134465" cy="766566"/>
            <a:chOff x="612648" y="5326732"/>
            <a:chExt cx="4134465" cy="766566"/>
          </a:xfrm>
        </p:grpSpPr>
        <p:sp>
          <p:nvSpPr>
            <p:cNvPr id="5" name="TextBox 4">
              <a:extLst>
                <a:ext uri="{FF2B5EF4-FFF2-40B4-BE49-F238E27FC236}">
                  <a16:creationId xmlns:a16="http://schemas.microsoft.com/office/drawing/2014/main" id="{4682BC70-5057-4E81-A614-B9D8C6BF6200}"/>
                </a:ext>
              </a:extLst>
            </p:cNvPr>
            <p:cNvSpPr txBox="1"/>
            <p:nvPr/>
          </p:nvSpPr>
          <p:spPr>
            <a:xfrm>
              <a:off x="612648" y="5445224"/>
              <a:ext cx="4134465" cy="400110"/>
            </a:xfrm>
            <a:prstGeom prst="rect">
              <a:avLst/>
            </a:prstGeom>
            <a:noFill/>
          </p:spPr>
          <p:txBody>
            <a:bodyPr wrap="none" rtlCol="0">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r>
                <a:rPr lang="en-GB" sz="2000" dirty="0">
                  <a:highlight>
                    <a:srgbClr val="FFFFFF"/>
                  </a:highlight>
                  <a:latin typeface="Consolas" panose="020B0609020204030204" pitchFamily="49" charset="0"/>
                </a:rPr>
                <a:t>content</a:t>
              </a:r>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e 5">
              <a:extLst>
                <a:ext uri="{FF2B5EF4-FFF2-40B4-BE49-F238E27FC236}">
                  <a16:creationId xmlns:a16="http://schemas.microsoft.com/office/drawing/2014/main" id="{BE340912-0CF7-43BB-8308-A210E9EB9EC2}"/>
                </a:ext>
              </a:extLst>
            </p:cNvPr>
            <p:cNvSpPr/>
            <p:nvPr/>
          </p:nvSpPr>
          <p:spPr>
            <a:xfrm rot="5400000">
              <a:off x="1249152" y="4761148"/>
              <a:ext cx="236984" cy="136815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Start Tag</a:t>
              </a:r>
            </a:p>
          </p:txBody>
        </p:sp>
        <p:sp>
          <p:nvSpPr>
            <p:cNvPr id="7" name="Left Brace 6">
              <a:extLst>
                <a:ext uri="{FF2B5EF4-FFF2-40B4-BE49-F238E27FC236}">
                  <a16:creationId xmlns:a16="http://schemas.microsoft.com/office/drawing/2014/main" id="{16EFA5D5-E03E-4F3C-B393-0E3436F82906}"/>
                </a:ext>
              </a:extLst>
            </p:cNvPr>
            <p:cNvSpPr/>
            <p:nvPr/>
          </p:nvSpPr>
          <p:spPr>
            <a:xfrm rot="5400000">
              <a:off x="3760682" y="4679302"/>
              <a:ext cx="236984" cy="1531844"/>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err="1"/>
                <a:t>EndTag</a:t>
              </a:r>
              <a:endParaRPr lang="en-GB" dirty="0"/>
            </a:p>
          </p:txBody>
        </p:sp>
        <p:sp>
          <p:nvSpPr>
            <p:cNvPr id="8" name="Left Brace 7">
              <a:extLst>
                <a:ext uri="{FF2B5EF4-FFF2-40B4-BE49-F238E27FC236}">
                  <a16:creationId xmlns:a16="http://schemas.microsoft.com/office/drawing/2014/main" id="{B11BD710-E788-4609-B3E9-F7845D70CA9E}"/>
                </a:ext>
              </a:extLst>
            </p:cNvPr>
            <p:cNvSpPr/>
            <p:nvPr/>
          </p:nvSpPr>
          <p:spPr>
            <a:xfrm rot="16200000">
              <a:off x="2520318" y="3968518"/>
              <a:ext cx="288032" cy="3961528"/>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756000" rtlCol="0" anchor="ctr"/>
            <a:lstStyle/>
            <a:p>
              <a:pPr algn="ctr"/>
              <a:r>
                <a:rPr lang="en-GB" dirty="0"/>
                <a:t>HTML Element</a:t>
              </a:r>
            </a:p>
          </p:txBody>
        </p:sp>
      </p:grpSp>
      <p:grpSp>
        <p:nvGrpSpPr>
          <p:cNvPr id="9" name="Group 8">
            <a:extLst>
              <a:ext uri="{FF2B5EF4-FFF2-40B4-BE49-F238E27FC236}">
                <a16:creationId xmlns:a16="http://schemas.microsoft.com/office/drawing/2014/main" id="{133D1F3A-0270-459C-8183-3D250134B895}"/>
              </a:ext>
            </a:extLst>
          </p:cNvPr>
          <p:cNvGrpSpPr/>
          <p:nvPr/>
        </p:nvGrpSpPr>
        <p:grpSpPr>
          <a:xfrm>
            <a:off x="3923928" y="5517232"/>
            <a:ext cx="1736373" cy="792089"/>
            <a:chOff x="6156176" y="5326732"/>
            <a:chExt cx="1736373" cy="792089"/>
          </a:xfrm>
        </p:grpSpPr>
        <p:sp>
          <p:nvSpPr>
            <p:cNvPr id="10" name="Rectangle 9">
              <a:extLst>
                <a:ext uri="{FF2B5EF4-FFF2-40B4-BE49-F238E27FC236}">
                  <a16:creationId xmlns:a16="http://schemas.microsoft.com/office/drawing/2014/main" id="{149AC39E-F6B1-441C-B8C1-BED1CBDC71AC}"/>
                </a:ext>
              </a:extLst>
            </p:cNvPr>
            <p:cNvSpPr/>
            <p:nvPr/>
          </p:nvSpPr>
          <p:spPr>
            <a:xfrm>
              <a:off x="6156176" y="5445224"/>
              <a:ext cx="1736373" cy="400110"/>
            </a:xfrm>
            <a:prstGeom prst="rect">
              <a:avLst/>
            </a:prstGeom>
          </p:spPr>
          <p:txBody>
            <a:bodyPr wrap="none">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11" name="Left Brace 10">
              <a:extLst>
                <a:ext uri="{FF2B5EF4-FFF2-40B4-BE49-F238E27FC236}">
                  <a16:creationId xmlns:a16="http://schemas.microsoft.com/office/drawing/2014/main" id="{9FF41664-ACCF-484A-9789-7227735E4DD5}"/>
                </a:ext>
              </a:extLst>
            </p:cNvPr>
            <p:cNvSpPr/>
            <p:nvPr/>
          </p:nvSpPr>
          <p:spPr>
            <a:xfrm rot="5400000">
              <a:off x="6890219" y="4713583"/>
              <a:ext cx="236984" cy="1463281"/>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Empty Tag</a:t>
              </a:r>
            </a:p>
          </p:txBody>
        </p:sp>
        <p:sp>
          <p:nvSpPr>
            <p:cNvPr id="12" name="Left Brace 11">
              <a:extLst>
                <a:ext uri="{FF2B5EF4-FFF2-40B4-BE49-F238E27FC236}">
                  <a16:creationId xmlns:a16="http://schemas.microsoft.com/office/drawing/2014/main" id="{C3BCB9B9-2877-4973-9CB8-D1F5D09C5838}"/>
                </a:ext>
              </a:extLst>
            </p:cNvPr>
            <p:cNvSpPr/>
            <p:nvPr/>
          </p:nvSpPr>
          <p:spPr>
            <a:xfrm rot="16200000">
              <a:off x="6864695" y="5243164"/>
              <a:ext cx="288032" cy="146328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1044000" rtlCol="0" anchor="ctr"/>
            <a:lstStyle/>
            <a:p>
              <a:pPr algn="ctr"/>
              <a:r>
                <a:rPr lang="en-GB" dirty="0"/>
                <a:t>HTML Element</a:t>
              </a:r>
            </a:p>
          </p:txBody>
        </p:sp>
      </p:grpSp>
      <p:sp>
        <p:nvSpPr>
          <p:cNvPr id="13" name="TextBox 12"/>
          <p:cNvSpPr txBox="1"/>
          <p:nvPr/>
        </p:nvSpPr>
        <p:spPr>
          <a:xfrm>
            <a:off x="7020272" y="5949280"/>
            <a:ext cx="1523879" cy="369332"/>
          </a:xfrm>
          <a:prstGeom prst="rect">
            <a:avLst/>
          </a:prstGeom>
          <a:noFill/>
        </p:spPr>
        <p:txBody>
          <a:bodyPr wrap="none" rtlCol="0">
            <a:spAutoFit/>
          </a:bodyPr>
          <a:lstStyle/>
          <a:p>
            <a:r>
              <a:rPr lang="en-GB" dirty="0"/>
              <a:t>See later note</a:t>
            </a:r>
          </a:p>
        </p:txBody>
      </p:sp>
    </p:spTree>
    <p:extLst>
      <p:ext uri="{BB962C8B-B14F-4D97-AF65-F5344CB8AC3E}">
        <p14:creationId xmlns:p14="http://schemas.microsoft.com/office/powerpoint/2010/main" val="86771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r>
              <a:rPr lang="en-GB" altLang="en-US" dirty="0"/>
              <a:t>HTML Container Tags</a:t>
            </a:r>
          </a:p>
        </p:txBody>
      </p:sp>
      <p:sp>
        <p:nvSpPr>
          <p:cNvPr id="93187" name="Rectangle 3"/>
          <p:cNvSpPr>
            <a:spLocks noGrp="1" noChangeArrowheads="1"/>
          </p:cNvSpPr>
          <p:nvPr>
            <p:ph type="body" idx="1"/>
          </p:nvPr>
        </p:nvSpPr>
        <p:spPr/>
        <p:txBody>
          <a:bodyPr>
            <a:normAutofit/>
          </a:bodyPr>
          <a:lstStyle/>
          <a:p>
            <a:r>
              <a:rPr lang="en-GB" altLang="en-US" b="1" dirty="0"/>
              <a:t>Containers</a:t>
            </a:r>
            <a:r>
              <a:rPr lang="en-GB" altLang="en-US" dirty="0"/>
              <a:t> – most HTML tags are containers, they have a beginning and end tag</a:t>
            </a:r>
          </a:p>
          <a:p>
            <a:pPr>
              <a:buFont typeface="Monotype Sorts" pitchFamily="2" charset="2"/>
              <a:buNone/>
            </a:pPr>
            <a:r>
              <a:rPr lang="en-GB" altLang="en-US" dirty="0"/>
              <a:t>&lt;</a:t>
            </a:r>
            <a:r>
              <a:rPr lang="en-GB" altLang="en-US" dirty="0" err="1"/>
              <a:t>i</a:t>
            </a:r>
            <a:r>
              <a:rPr lang="en-GB" altLang="en-US" dirty="0"/>
              <a:t>&gt;italic text here&lt;/</a:t>
            </a:r>
            <a:r>
              <a:rPr lang="en-GB" altLang="en-US" dirty="0" err="1"/>
              <a:t>i</a:t>
            </a:r>
            <a:r>
              <a:rPr lang="en-GB" altLang="en-US" dirty="0"/>
              <a:t>&gt;</a:t>
            </a:r>
          </a:p>
          <a:p>
            <a:pPr>
              <a:buFont typeface="Monotype Sorts" pitchFamily="2" charset="2"/>
              <a:buNone/>
            </a:pPr>
            <a:r>
              <a:rPr lang="en-GB" altLang="en-US" dirty="0"/>
              <a:t>Some end tags are optional </a:t>
            </a:r>
            <a:r>
              <a:rPr lang="en-GB" altLang="en-US" dirty="0" err="1"/>
              <a:t>e.g</a:t>
            </a:r>
            <a:r>
              <a:rPr lang="en-GB" altLang="en-US" dirty="0"/>
              <a:t> &lt;p&gt; paragraph tag</a:t>
            </a:r>
          </a:p>
          <a:p>
            <a:pPr>
              <a:buFont typeface="Monotype Sorts" pitchFamily="2" charset="2"/>
              <a:buNone/>
            </a:pPr>
            <a:r>
              <a:rPr lang="en-GB" altLang="en-US" dirty="0"/>
              <a:t>&lt;p&gt;some text&lt;/p&gt; </a:t>
            </a:r>
          </a:p>
          <a:p>
            <a:pPr>
              <a:buFont typeface="Monotype Sorts" pitchFamily="2" charset="2"/>
              <a:buNone/>
            </a:pPr>
            <a:r>
              <a:rPr lang="en-GB" altLang="en-US" dirty="0"/>
              <a:t>or </a:t>
            </a:r>
          </a:p>
          <a:p>
            <a:pPr>
              <a:buFont typeface="Monotype Sorts" pitchFamily="2" charset="2"/>
              <a:buNone/>
            </a:pPr>
            <a:r>
              <a:rPr lang="en-GB" altLang="en-US" dirty="0"/>
              <a:t>&lt;p&gt;some text</a:t>
            </a:r>
          </a:p>
          <a:p>
            <a:pPr>
              <a:buFont typeface="Monotype Sorts" pitchFamily="2" charset="2"/>
              <a:buNone/>
            </a:pPr>
            <a:r>
              <a:rPr lang="en-GB" altLang="en-US" dirty="0"/>
              <a:t>&lt;p&gt; more text</a:t>
            </a:r>
          </a:p>
        </p:txBody>
      </p:sp>
      <p:sp>
        <p:nvSpPr>
          <p:cNvPr id="2" name="Right Brace 1">
            <a:extLst>
              <a:ext uri="{FF2B5EF4-FFF2-40B4-BE49-F238E27FC236}">
                <a16:creationId xmlns:a16="http://schemas.microsoft.com/office/drawing/2014/main" id="{D3CAA4D6-42D5-E85F-DBFC-910D015F54A7}"/>
              </a:ext>
            </a:extLst>
          </p:cNvPr>
          <p:cNvSpPr/>
          <p:nvPr/>
        </p:nvSpPr>
        <p:spPr>
          <a:xfrm>
            <a:off x="3707904" y="4653136"/>
            <a:ext cx="432048" cy="1224136"/>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TextBox 2">
            <a:extLst>
              <a:ext uri="{FF2B5EF4-FFF2-40B4-BE49-F238E27FC236}">
                <a16:creationId xmlns:a16="http://schemas.microsoft.com/office/drawing/2014/main" id="{D46289AD-311F-3FFC-FBF9-1E5577C8F233}"/>
              </a:ext>
            </a:extLst>
          </p:cNvPr>
          <p:cNvSpPr txBox="1"/>
          <p:nvPr/>
        </p:nvSpPr>
        <p:spPr>
          <a:xfrm>
            <a:off x="4305936" y="5013176"/>
            <a:ext cx="1772152" cy="369332"/>
          </a:xfrm>
          <a:prstGeom prst="rect">
            <a:avLst/>
          </a:prstGeom>
          <a:noFill/>
        </p:spPr>
        <p:txBody>
          <a:bodyPr wrap="none" rtlCol="0">
            <a:spAutoFit/>
          </a:bodyPr>
          <a:lstStyle/>
          <a:p>
            <a:r>
              <a:rPr lang="en-GB" dirty="0"/>
              <a:t>I don’t like this!!</a:t>
            </a:r>
          </a:p>
        </p:txBody>
      </p:sp>
    </p:spTree>
    <p:extLst>
      <p:ext uri="{BB962C8B-B14F-4D97-AF65-F5344CB8AC3E}">
        <p14:creationId xmlns:p14="http://schemas.microsoft.com/office/powerpoint/2010/main" val="3719711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GB" altLang="en-US" dirty="0"/>
              <a:t>HTML Standalone Tags</a:t>
            </a:r>
          </a:p>
        </p:txBody>
      </p:sp>
      <p:sp>
        <p:nvSpPr>
          <p:cNvPr id="94211" name="Rectangle 3"/>
          <p:cNvSpPr>
            <a:spLocks noGrp="1" noChangeArrowheads="1"/>
          </p:cNvSpPr>
          <p:nvPr>
            <p:ph type="body" idx="1"/>
          </p:nvPr>
        </p:nvSpPr>
        <p:spPr>
          <a:xfrm>
            <a:off x="612648" y="1600200"/>
            <a:ext cx="8153400" cy="5069160"/>
          </a:xfrm>
        </p:spPr>
        <p:txBody>
          <a:bodyPr>
            <a:normAutofit fontScale="85000" lnSpcReduction="20000"/>
          </a:bodyPr>
          <a:lstStyle/>
          <a:p>
            <a:pPr marL="381000" indent="-381000"/>
            <a:r>
              <a:rPr lang="en-GB" altLang="en-US" b="1" dirty="0"/>
              <a:t>Standalone tags</a:t>
            </a:r>
            <a:r>
              <a:rPr lang="en-GB" altLang="en-US" dirty="0"/>
              <a:t> – tags which have no end tags</a:t>
            </a:r>
            <a:endParaRPr lang="en-GB" altLang="en-US" b="1" dirty="0"/>
          </a:p>
          <a:p>
            <a:pPr marL="381000" indent="-381000"/>
            <a:r>
              <a:rPr lang="en-GB" altLang="en-US" dirty="0"/>
              <a:t>In HTML (pages served as text/html) “</a:t>
            </a:r>
            <a:r>
              <a:rPr lang="en-GB" altLang="en-US" b="1" dirty="0"/>
              <a:t>empty or void</a:t>
            </a:r>
            <a:r>
              <a:rPr lang="en-GB" altLang="en-US" dirty="0"/>
              <a:t>” tags that cannot have any content </a:t>
            </a:r>
            <a:r>
              <a:rPr lang="en-GB" altLang="en-US" dirty="0">
                <a:solidFill>
                  <a:srgbClr val="FF0000"/>
                </a:solidFill>
              </a:rPr>
              <a:t>do not need to be explicitly closed</a:t>
            </a:r>
            <a:r>
              <a:rPr lang="en-GB" altLang="en-US" dirty="0"/>
              <a:t>. Hence, the tags such as break and image can be written as:</a:t>
            </a:r>
            <a:br>
              <a:rPr lang="en-GB" altLang="en-US" dirty="0"/>
            </a:br>
            <a:r>
              <a:rPr lang="en-GB" altLang="en-US" i="1" dirty="0"/>
              <a:t>&lt;</a:t>
            </a:r>
            <a:r>
              <a:rPr lang="en-GB" altLang="en-US" i="1" dirty="0" err="1"/>
              <a:t>br</a:t>
            </a:r>
            <a:r>
              <a:rPr lang="en-GB" altLang="en-US" i="1" dirty="0"/>
              <a:t>&gt;</a:t>
            </a:r>
            <a:br>
              <a:rPr lang="en-GB" altLang="en-US" i="1" dirty="0"/>
            </a:br>
            <a:r>
              <a:rPr lang="en-GB" altLang="en-US" i="1" dirty="0"/>
              <a:t>&lt;</a:t>
            </a:r>
            <a:r>
              <a:rPr lang="en-GB" altLang="en-US" i="1" dirty="0" err="1"/>
              <a:t>img</a:t>
            </a:r>
            <a:r>
              <a:rPr lang="en-GB" altLang="en-US" i="1" dirty="0"/>
              <a:t> </a:t>
            </a:r>
            <a:r>
              <a:rPr lang="en-GB" altLang="en-US" i="1" dirty="0" err="1"/>
              <a:t>src</a:t>
            </a:r>
            <a:r>
              <a:rPr lang="en-GB" altLang="en-US" i="1" dirty="0"/>
              <a:t>=“migimage.gif”&gt;</a:t>
            </a:r>
          </a:p>
          <a:p>
            <a:pPr marL="381000" indent="-381000"/>
            <a:r>
              <a:rPr lang="en-GB" altLang="en-US" dirty="0"/>
              <a:t>However, to be legal in XHMTL they do need to be explicitly closed and should be written as: </a:t>
            </a:r>
            <a:br>
              <a:rPr lang="en-GB" altLang="en-US" dirty="0"/>
            </a:br>
            <a:r>
              <a:rPr lang="en-GB" altLang="en-US" i="1" dirty="0"/>
              <a:t>&lt;</a:t>
            </a:r>
            <a:r>
              <a:rPr lang="en-GB" altLang="en-US" i="1" dirty="0" err="1"/>
              <a:t>br</a:t>
            </a:r>
            <a:r>
              <a:rPr lang="en-GB" altLang="en-US" i="1" dirty="0"/>
              <a:t> </a:t>
            </a:r>
            <a:r>
              <a:rPr lang="en-GB" altLang="en-US" i="1" dirty="0">
                <a:solidFill>
                  <a:srgbClr val="FF0000"/>
                </a:solidFill>
              </a:rPr>
              <a:t>/</a:t>
            </a:r>
            <a:r>
              <a:rPr lang="en-GB" altLang="en-US" i="1" dirty="0"/>
              <a:t>&gt;</a:t>
            </a:r>
            <a:br>
              <a:rPr lang="en-GB" altLang="en-US" i="1" dirty="0"/>
            </a:br>
            <a:r>
              <a:rPr lang="en-GB" altLang="en-US" i="1" dirty="0"/>
              <a:t>&lt;</a:t>
            </a:r>
            <a:r>
              <a:rPr lang="en-GB" altLang="en-US" i="1" dirty="0" err="1"/>
              <a:t>img</a:t>
            </a:r>
            <a:r>
              <a:rPr lang="en-GB" altLang="en-US" i="1" dirty="0"/>
              <a:t> </a:t>
            </a:r>
            <a:r>
              <a:rPr lang="en-GB" altLang="en-US" i="1" dirty="0" err="1"/>
              <a:t>src</a:t>
            </a:r>
            <a:r>
              <a:rPr lang="en-GB" altLang="en-US" i="1" dirty="0"/>
              <a:t>=“migimage.gif” </a:t>
            </a:r>
            <a:r>
              <a:rPr lang="en-GB" altLang="en-US" i="1" dirty="0">
                <a:solidFill>
                  <a:srgbClr val="FF0000"/>
                </a:solidFill>
              </a:rPr>
              <a:t>/</a:t>
            </a:r>
            <a:r>
              <a:rPr lang="en-GB" altLang="en-US" i="1" dirty="0"/>
              <a:t>&gt;</a:t>
            </a:r>
          </a:p>
          <a:p>
            <a:pPr marL="381000" indent="-381000"/>
            <a:r>
              <a:rPr lang="en-GB" altLang="en-US" dirty="0">
                <a:solidFill>
                  <a:srgbClr val="FF0000"/>
                </a:solidFill>
              </a:rPr>
              <a:t>In HTML pages the browser ignores the / character, so technically they are not required. However:</a:t>
            </a:r>
          </a:p>
          <a:p>
            <a:pPr marL="701040" lvl="1" indent="-381000"/>
            <a:r>
              <a:rPr lang="en-GB" altLang="en-US" dirty="0">
                <a:solidFill>
                  <a:srgbClr val="FF0000"/>
                </a:solidFill>
              </a:rPr>
              <a:t>They can be optionally added to increase readability</a:t>
            </a:r>
          </a:p>
          <a:p>
            <a:pPr marL="701040" lvl="1" indent="-381000"/>
            <a:r>
              <a:rPr lang="en-GB" altLang="en-US" dirty="0">
                <a:solidFill>
                  <a:srgbClr val="FF0000"/>
                </a:solidFill>
              </a:rPr>
              <a:t>In React, JSX requires ALL tags be explicitly closed</a:t>
            </a:r>
          </a:p>
          <a:p>
            <a:pPr marL="381000" indent="-381000">
              <a:buFont typeface="Monotype Sorts" pitchFamily="2" charset="2"/>
              <a:buNone/>
            </a:pPr>
            <a:endParaRPr lang="en-GB" altLang="en-US" b="1" dirty="0"/>
          </a:p>
          <a:p>
            <a:pPr marL="381000" indent="-381000">
              <a:buFont typeface="Monotype Sorts" pitchFamily="2" charset="2"/>
              <a:buNone/>
            </a:pPr>
            <a:endParaRPr lang="en-GB" altLang="en-US" b="1" dirty="0"/>
          </a:p>
        </p:txBody>
      </p:sp>
      <p:sp>
        <p:nvSpPr>
          <p:cNvPr id="2" name="TextBox 1">
            <a:extLst>
              <a:ext uri="{FF2B5EF4-FFF2-40B4-BE49-F238E27FC236}">
                <a16:creationId xmlns:a16="http://schemas.microsoft.com/office/drawing/2014/main" id="{4F837F0B-EDF1-AE4F-4AA8-84F91A272238}"/>
              </a:ext>
            </a:extLst>
          </p:cNvPr>
          <p:cNvSpPr txBox="1"/>
          <p:nvPr/>
        </p:nvSpPr>
        <p:spPr>
          <a:xfrm>
            <a:off x="5508104" y="4581128"/>
            <a:ext cx="3384376" cy="600164"/>
          </a:xfrm>
          <a:prstGeom prst="rect">
            <a:avLst/>
          </a:prstGeom>
          <a:noFill/>
          <a:ln>
            <a:solidFill>
              <a:schemeClr val="tx1"/>
            </a:solidFill>
          </a:ln>
        </p:spPr>
        <p:txBody>
          <a:bodyPr wrap="square" rtlCol="0">
            <a:spAutoFit/>
          </a:bodyPr>
          <a:lstStyle/>
          <a:p>
            <a:r>
              <a:rPr lang="en-GB" sz="1100" i="1" dirty="0"/>
              <a:t>While XHTML was designed to be a better version of HTML4 by incorporating some features of XML, </a:t>
            </a:r>
            <a:r>
              <a:rPr lang="en-GB" sz="1100" b="1" i="1" dirty="0"/>
              <a:t>HTML5 turned out to be far better than the both</a:t>
            </a:r>
            <a:endParaRPr lang="en-GB" sz="1100" i="1" dirty="0"/>
          </a:p>
        </p:txBody>
      </p:sp>
    </p:spTree>
    <p:extLst>
      <p:ext uri="{BB962C8B-B14F-4D97-AF65-F5344CB8AC3E}">
        <p14:creationId xmlns:p14="http://schemas.microsoft.com/office/powerpoint/2010/main" val="181976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GB" altLang="en-US" dirty="0"/>
              <a:t>HTML Comments</a:t>
            </a:r>
          </a:p>
        </p:txBody>
      </p:sp>
      <p:sp>
        <p:nvSpPr>
          <p:cNvPr id="94211" name="Rectangle 3"/>
          <p:cNvSpPr>
            <a:spLocks noGrp="1" noChangeArrowheads="1"/>
          </p:cNvSpPr>
          <p:nvPr>
            <p:ph type="body" idx="1"/>
          </p:nvPr>
        </p:nvSpPr>
        <p:spPr/>
        <p:txBody>
          <a:bodyPr>
            <a:normAutofit/>
          </a:bodyPr>
          <a:lstStyle/>
          <a:p>
            <a:pPr marL="381000" indent="-381000"/>
            <a:r>
              <a:rPr lang="en-GB" altLang="en-US" dirty="0"/>
              <a:t>Comments are defined as follows:-</a:t>
            </a:r>
          </a:p>
          <a:p>
            <a:pPr marL="381000" indent="-381000">
              <a:buFont typeface="Monotype Sorts" pitchFamily="2" charset="2"/>
              <a:buNone/>
            </a:pPr>
            <a:r>
              <a:rPr lang="en-GB" altLang="en-US" dirty="0"/>
              <a:t>&lt;!-- this is a comment --&gt;</a:t>
            </a:r>
          </a:p>
        </p:txBody>
      </p:sp>
    </p:spTree>
    <p:extLst>
      <p:ext uri="{BB962C8B-B14F-4D97-AF65-F5344CB8AC3E}">
        <p14:creationId xmlns:p14="http://schemas.microsoft.com/office/powerpoint/2010/main" val="4217486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F477EC9-3530-4CB6-AB59-2DFA911A5314}"/>
              </a:ext>
            </a:extLst>
          </p:cNvPr>
          <p:cNvSpPr>
            <a:spLocks noGrp="1"/>
          </p:cNvSpPr>
          <p:nvPr>
            <p:ph type="title"/>
          </p:nvPr>
        </p:nvSpPr>
        <p:spPr/>
        <p:txBody>
          <a:bodyPr/>
          <a:lstStyle/>
          <a:p>
            <a:r>
              <a:rPr lang="en-GB" dirty="0"/>
              <a:t>HTML Attributes</a:t>
            </a:r>
          </a:p>
        </p:txBody>
      </p:sp>
      <p:sp>
        <p:nvSpPr>
          <p:cNvPr id="4" name="Content Placeholder 3">
            <a:extLst>
              <a:ext uri="{FF2B5EF4-FFF2-40B4-BE49-F238E27FC236}">
                <a16:creationId xmlns:a16="http://schemas.microsoft.com/office/drawing/2014/main" id="{C8E2EFDF-8FF2-42AF-ADBB-C4D9F9E623BD}"/>
              </a:ext>
            </a:extLst>
          </p:cNvPr>
          <p:cNvSpPr>
            <a:spLocks noGrp="1"/>
          </p:cNvSpPr>
          <p:nvPr>
            <p:ph sz="quarter" idx="1"/>
          </p:nvPr>
        </p:nvSpPr>
        <p:spPr>
          <a:xfrm>
            <a:off x="612648" y="1600200"/>
            <a:ext cx="8153400" cy="4925144"/>
          </a:xfrm>
        </p:spPr>
        <p:txBody>
          <a:bodyPr>
            <a:normAutofit fontScale="55000" lnSpcReduction="20000"/>
          </a:bodyPr>
          <a:lstStyle/>
          <a:p>
            <a:r>
              <a:rPr lang="en-GB" sz="3300" dirty="0"/>
              <a:t>Provide </a:t>
            </a:r>
            <a:r>
              <a:rPr lang="en-GB" sz="3300" b="1" i="1" dirty="0"/>
              <a:t>additional information about an element</a:t>
            </a:r>
            <a:r>
              <a:rPr lang="en-GB" sz="3300" dirty="0"/>
              <a:t>.</a:t>
            </a:r>
          </a:p>
          <a:p>
            <a:r>
              <a:rPr lang="en-GB" sz="3300" dirty="0"/>
              <a:t>They are </a:t>
            </a:r>
            <a:r>
              <a:rPr lang="en-GB" sz="3300" b="1" dirty="0"/>
              <a:t>included in the start or self-closing</a:t>
            </a:r>
            <a:r>
              <a:rPr lang="en-GB" sz="3300" dirty="0"/>
              <a:t> (empty) </a:t>
            </a:r>
            <a:r>
              <a:rPr lang="en-GB" sz="3300" b="1" dirty="0"/>
              <a:t>tag</a:t>
            </a:r>
            <a:r>
              <a:rPr lang="en-GB" sz="3300" dirty="0"/>
              <a:t> as name-value pairs made up of:</a:t>
            </a:r>
          </a:p>
          <a:p>
            <a:pPr marL="320040" lvl="1" indent="0" algn="ctr">
              <a:buNone/>
            </a:pPr>
            <a:r>
              <a:rPr lang="en-GB" sz="3300" dirty="0" err="1">
                <a:solidFill>
                  <a:srgbClr val="FF0000"/>
                </a:solidFill>
                <a:latin typeface="Consolas" panose="020B0609020204030204" pitchFamily="49" charset="0"/>
              </a:rPr>
              <a:t>attributeName</a:t>
            </a:r>
            <a:r>
              <a:rPr lang="en-GB" sz="3300" dirty="0">
                <a:solidFill>
                  <a:srgbClr val="FF0000"/>
                </a:solidFill>
                <a:latin typeface="Consolas" panose="020B0609020204030204" pitchFamily="49" charset="0"/>
              </a:rPr>
              <a:t> </a:t>
            </a:r>
            <a:r>
              <a:rPr lang="en-GB" sz="3300" dirty="0">
                <a:solidFill>
                  <a:srgbClr val="0000FF"/>
                </a:solidFill>
                <a:latin typeface="Consolas" panose="020B0609020204030204" pitchFamily="49" charset="0"/>
              </a:rPr>
              <a:t>= "attribute value"</a:t>
            </a:r>
            <a:endParaRPr lang="en-GB" sz="2900" dirty="0"/>
          </a:p>
          <a:p>
            <a:pPr marL="0" indent="0">
              <a:buNone/>
            </a:pPr>
            <a:r>
              <a:rPr lang="en-GB" sz="3600" b="1" u="sng" dirty="0"/>
              <a:t>Important Notes:</a:t>
            </a:r>
          </a:p>
          <a:p>
            <a:r>
              <a:rPr lang="en-GB" sz="3200" dirty="0"/>
              <a:t>The attribute name must </a:t>
            </a:r>
            <a:r>
              <a:rPr lang="en-GB" sz="3200" u="sng" dirty="0"/>
              <a:t>not</a:t>
            </a:r>
            <a:r>
              <a:rPr lang="en-GB" sz="3200" dirty="0"/>
              <a:t> contain spaces!</a:t>
            </a:r>
          </a:p>
          <a:p>
            <a:r>
              <a:rPr lang="en-GB" sz="3200" dirty="0"/>
              <a:t>But the value can have spaces.</a:t>
            </a:r>
          </a:p>
          <a:p>
            <a:r>
              <a:rPr lang="en-GB" sz="3200" dirty="0"/>
              <a:t>The attribute value should be surrounded by a </a:t>
            </a:r>
            <a:r>
              <a:rPr lang="en-GB" sz="3200" u="sng" dirty="0"/>
              <a:t>matching pair</a:t>
            </a:r>
            <a:r>
              <a:rPr lang="en-GB" sz="3200" dirty="0"/>
              <a:t> of single quotes (') or double quotes (").</a:t>
            </a:r>
          </a:p>
          <a:p>
            <a:pPr lvl="1"/>
            <a:r>
              <a:rPr lang="en-GB" sz="2900" dirty="0"/>
              <a:t>“Single quote marks can be included within the attribute value when the value is delimited by double quote marks, and vice versa.” e.g.</a:t>
            </a:r>
            <a:br>
              <a:rPr lang="en-GB" sz="2900" dirty="0"/>
            </a:br>
            <a:r>
              <a:rPr lang="en-GB" sz="2900" dirty="0"/>
              <a:t>&lt;p title="Mike's work"&gt; </a:t>
            </a:r>
          </a:p>
          <a:p>
            <a:pPr lvl="1"/>
            <a:r>
              <a:rPr lang="en-GB" sz="2900" b="1" dirty="0"/>
              <a:t>Most people seem to use double quotes </a:t>
            </a:r>
            <a:r>
              <a:rPr lang="en-GB" sz="2900" dirty="0"/>
              <a:t>e.g. the Google HTML/CSS style guide</a:t>
            </a:r>
          </a:p>
          <a:p>
            <a:r>
              <a:rPr lang="en-GB" altLang="en-US" sz="3200" dirty="0"/>
              <a:t>Tags can have multiple attributes, placed in the beginning tag</a:t>
            </a:r>
            <a:br>
              <a:rPr lang="en-GB" altLang="en-US" dirty="0"/>
            </a:br>
            <a:br>
              <a:rPr lang="en-GB" altLang="en-US" dirty="0"/>
            </a:br>
            <a:r>
              <a:rPr lang="en-GB" sz="3300" dirty="0">
                <a:solidFill>
                  <a:srgbClr val="0000FF"/>
                </a:solidFill>
                <a:highlight>
                  <a:srgbClr val="FFFFFF"/>
                </a:highlight>
                <a:latin typeface="Consolas" panose="020B0609020204030204" pitchFamily="49" charset="0"/>
              </a:rPr>
              <a:t>&lt;</a:t>
            </a:r>
            <a:r>
              <a:rPr lang="en-GB" sz="3300" dirty="0">
                <a:solidFill>
                  <a:srgbClr val="800000"/>
                </a:solidFill>
                <a:highlight>
                  <a:srgbClr val="FFFFFF"/>
                </a:highlight>
                <a:latin typeface="Consolas" panose="020B0609020204030204" pitchFamily="49" charset="0"/>
              </a:rPr>
              <a:t>form</a:t>
            </a:r>
            <a:r>
              <a:rPr lang="en-GB" sz="3300" dirty="0">
                <a:solidFill>
                  <a:srgbClr val="000000"/>
                </a:solidFill>
                <a:highlight>
                  <a:srgbClr val="FFFFFF"/>
                </a:highlight>
                <a:latin typeface="Consolas" panose="020B0609020204030204" pitchFamily="49" charset="0"/>
              </a:rPr>
              <a:t> </a:t>
            </a:r>
            <a:r>
              <a:rPr lang="en-GB" sz="3300" dirty="0">
                <a:solidFill>
                  <a:srgbClr val="FF0000"/>
                </a:solidFill>
                <a:highlight>
                  <a:srgbClr val="FFFFFF"/>
                </a:highlight>
                <a:latin typeface="Consolas" panose="020B0609020204030204" pitchFamily="49" charset="0"/>
              </a:rPr>
              <a:t>action</a:t>
            </a:r>
            <a:r>
              <a:rPr lang="en-GB" sz="3300" dirty="0">
                <a:solidFill>
                  <a:srgbClr val="0000FF"/>
                </a:solidFill>
                <a:highlight>
                  <a:srgbClr val="FFFFFF"/>
                </a:highlight>
                <a:latin typeface="Consolas" panose="020B0609020204030204" pitchFamily="49" charset="0"/>
              </a:rPr>
              <a:t>="./</a:t>
            </a:r>
            <a:r>
              <a:rPr lang="en-GB" sz="3300" dirty="0" err="1">
                <a:solidFill>
                  <a:srgbClr val="0000FF"/>
                </a:solidFill>
                <a:highlight>
                  <a:srgbClr val="FFFFFF"/>
                </a:highlight>
                <a:latin typeface="Consolas" panose="020B0609020204030204" pitchFamily="49" charset="0"/>
              </a:rPr>
              <a:t>handleform</a:t>
            </a:r>
            <a:r>
              <a:rPr lang="en-GB" sz="3300" dirty="0">
                <a:solidFill>
                  <a:srgbClr val="0000FF"/>
                </a:solidFill>
                <a:highlight>
                  <a:srgbClr val="FFFFFF"/>
                </a:highlight>
                <a:latin typeface="Consolas" panose="020B0609020204030204" pitchFamily="49" charset="0"/>
              </a:rPr>
              <a:t>"</a:t>
            </a:r>
            <a:r>
              <a:rPr lang="en-GB" sz="3300" dirty="0">
                <a:solidFill>
                  <a:srgbClr val="000000"/>
                </a:solidFill>
                <a:highlight>
                  <a:srgbClr val="FFFFFF"/>
                </a:highlight>
                <a:latin typeface="Consolas" panose="020B0609020204030204" pitchFamily="49" charset="0"/>
              </a:rPr>
              <a:t> </a:t>
            </a:r>
            <a:r>
              <a:rPr lang="en-GB" sz="3300" dirty="0">
                <a:solidFill>
                  <a:srgbClr val="FF0000"/>
                </a:solidFill>
                <a:highlight>
                  <a:srgbClr val="FFFFFF"/>
                </a:highlight>
                <a:latin typeface="Consolas" panose="020B0609020204030204" pitchFamily="49" charset="0"/>
              </a:rPr>
              <a:t>method</a:t>
            </a:r>
            <a:r>
              <a:rPr lang="en-GB" sz="3300" dirty="0">
                <a:solidFill>
                  <a:srgbClr val="0000FF"/>
                </a:solidFill>
                <a:highlight>
                  <a:srgbClr val="FFFFFF"/>
                </a:highlight>
                <a:latin typeface="Consolas" panose="020B0609020204030204" pitchFamily="49" charset="0"/>
              </a:rPr>
              <a:t>="post"&gt;</a:t>
            </a:r>
            <a:br>
              <a:rPr lang="en-GB" sz="3300" dirty="0">
                <a:solidFill>
                  <a:srgbClr val="0000FF"/>
                </a:solidFill>
                <a:highlight>
                  <a:srgbClr val="FFFFFF"/>
                </a:highlight>
                <a:latin typeface="Consolas" panose="020B0609020204030204" pitchFamily="49" charset="0"/>
              </a:rPr>
            </a:br>
            <a:r>
              <a:rPr lang="en-GB" sz="3300" dirty="0">
                <a:solidFill>
                  <a:srgbClr val="000000"/>
                </a:solidFill>
                <a:highlight>
                  <a:srgbClr val="FFFFFF"/>
                </a:highlight>
                <a:latin typeface="Consolas" panose="020B0609020204030204" pitchFamily="49" charset="0"/>
              </a:rPr>
              <a:t>...</a:t>
            </a:r>
            <a:r>
              <a:rPr lang="en-GB" sz="3300" i="1" dirty="0">
                <a:solidFill>
                  <a:srgbClr val="000000"/>
                </a:solidFill>
                <a:highlight>
                  <a:srgbClr val="FFFFFF"/>
                </a:highlight>
                <a:latin typeface="Consolas" panose="020B0609020204030204" pitchFamily="49" charset="0"/>
              </a:rPr>
              <a:t>input form elements...</a:t>
            </a:r>
            <a:br>
              <a:rPr lang="en-GB" sz="3300" dirty="0">
                <a:solidFill>
                  <a:srgbClr val="000000"/>
                </a:solidFill>
                <a:highlight>
                  <a:srgbClr val="FFFFFF"/>
                </a:highlight>
                <a:latin typeface="Consolas" panose="020B0609020204030204" pitchFamily="49" charset="0"/>
              </a:rPr>
            </a:br>
            <a:r>
              <a:rPr lang="en-GB" sz="3300" dirty="0">
                <a:solidFill>
                  <a:srgbClr val="0000FF"/>
                </a:solidFill>
                <a:highlight>
                  <a:srgbClr val="FFFFFF"/>
                </a:highlight>
                <a:latin typeface="Consolas" panose="020B0609020204030204" pitchFamily="49" charset="0"/>
              </a:rPr>
              <a:t>&lt;/</a:t>
            </a:r>
            <a:r>
              <a:rPr lang="en-GB" sz="3300" dirty="0">
                <a:solidFill>
                  <a:srgbClr val="800000"/>
                </a:solidFill>
                <a:highlight>
                  <a:srgbClr val="FFFFFF"/>
                </a:highlight>
                <a:latin typeface="Consolas" panose="020B0609020204030204" pitchFamily="49" charset="0"/>
              </a:rPr>
              <a:t>form</a:t>
            </a:r>
            <a:r>
              <a:rPr lang="en-GB" sz="3300" dirty="0">
                <a:solidFill>
                  <a:srgbClr val="0000FF"/>
                </a:solidFill>
                <a:highlight>
                  <a:srgbClr val="FFFFFF"/>
                </a:highlight>
                <a:latin typeface="Consolas" panose="020B0609020204030204" pitchFamily="49" charset="0"/>
              </a:rPr>
              <a:t>&gt;</a:t>
            </a:r>
            <a:endParaRPr lang="en-GB" sz="3300" dirty="0"/>
          </a:p>
          <a:p>
            <a:pPr lvl="1"/>
            <a:endParaRPr lang="en-GB" dirty="0"/>
          </a:p>
        </p:txBody>
      </p:sp>
      <p:sp>
        <p:nvSpPr>
          <p:cNvPr id="2" name="Rectangle 1">
            <a:extLst>
              <a:ext uri="{FF2B5EF4-FFF2-40B4-BE49-F238E27FC236}">
                <a16:creationId xmlns:a16="http://schemas.microsoft.com/office/drawing/2014/main" id="{774DC229-40AC-51B7-054E-2DC01EF3ABE3}"/>
              </a:ext>
            </a:extLst>
          </p:cNvPr>
          <p:cNvSpPr/>
          <p:nvPr/>
        </p:nvSpPr>
        <p:spPr>
          <a:xfrm>
            <a:off x="1691680" y="5517232"/>
            <a:ext cx="4464496" cy="288032"/>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24774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
                                            <p:txEl>
                                              <p:pRg st="7" end="7"/>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5ACF-C347-49D0-A304-5709B757EB02}"/>
              </a:ext>
            </a:extLst>
          </p:cNvPr>
          <p:cNvSpPr>
            <a:spLocks noGrp="1"/>
          </p:cNvSpPr>
          <p:nvPr>
            <p:ph type="title"/>
          </p:nvPr>
        </p:nvSpPr>
        <p:spPr/>
        <p:txBody>
          <a:bodyPr/>
          <a:lstStyle/>
          <a:p>
            <a:r>
              <a:rPr lang="en-GB" dirty="0"/>
              <a:t>Attribute Example 1</a:t>
            </a:r>
          </a:p>
        </p:txBody>
      </p:sp>
      <p:sp>
        <p:nvSpPr>
          <p:cNvPr id="3" name="Content Placeholder 2">
            <a:extLst>
              <a:ext uri="{FF2B5EF4-FFF2-40B4-BE49-F238E27FC236}">
                <a16:creationId xmlns:a16="http://schemas.microsoft.com/office/drawing/2014/main" id="{E82FE41A-D64B-404F-BF19-8DD6FD219D45}"/>
              </a:ext>
            </a:extLst>
          </p:cNvPr>
          <p:cNvSpPr>
            <a:spLocks noGrp="1"/>
          </p:cNvSpPr>
          <p:nvPr>
            <p:ph sz="quarter" idx="1"/>
          </p:nvPr>
        </p:nvSpPr>
        <p:spPr/>
        <p:txBody>
          <a:bodyPr/>
          <a:lstStyle/>
          <a:p>
            <a:r>
              <a:rPr lang="en-GB" dirty="0"/>
              <a:t>In the </a:t>
            </a:r>
            <a:r>
              <a:rPr lang="en-GB" b="1" dirty="0"/>
              <a:t>start tag of a non-empty element</a:t>
            </a:r>
          </a:p>
          <a:p>
            <a:endParaRPr lang="en-GB" b="1" dirty="0"/>
          </a:p>
          <a:p>
            <a:pPr marL="640080" lvl="2"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href</a:t>
            </a:r>
            <a:r>
              <a:rPr lang="en-GB" sz="2400" dirty="0">
                <a:solidFill>
                  <a:srgbClr val="0000FF"/>
                </a:solidFill>
                <a:highlight>
                  <a:srgbClr val="FFFFFF"/>
                </a:highlight>
                <a:latin typeface="Consolas" panose="020B0609020204030204" pitchFamily="49" charset="0"/>
              </a:rPr>
              <a:t>="http://facebook.com"&gt;</a:t>
            </a:r>
            <a:r>
              <a:rPr lang="en-GB" sz="2400" dirty="0">
                <a:solidFill>
                  <a:srgbClr val="000000"/>
                </a:solidFill>
                <a:highlight>
                  <a:srgbClr val="FFFFFF"/>
                </a:highlight>
                <a:latin typeface="Consolas" panose="020B0609020204030204" pitchFamily="49" charset="0"/>
              </a:rPr>
              <a:t>Facebook</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The </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a:t>
            </a:r>
            <a:r>
              <a:rPr lang="en-GB" dirty="0"/>
              <a:t> tag represents a HTML link</a:t>
            </a:r>
          </a:p>
          <a:p>
            <a:r>
              <a:rPr lang="en-GB" dirty="0"/>
              <a:t>The </a:t>
            </a:r>
            <a:r>
              <a:rPr lang="en-GB" b="1" dirty="0" err="1"/>
              <a:t>href</a:t>
            </a:r>
            <a:r>
              <a:rPr lang="en-GB" b="1" dirty="0"/>
              <a:t> attribute</a:t>
            </a:r>
            <a:r>
              <a:rPr lang="en-GB" dirty="0"/>
              <a:t> provides the link’s address.</a:t>
            </a:r>
          </a:p>
          <a:p>
            <a:endParaRPr lang="en-GB" dirty="0"/>
          </a:p>
        </p:txBody>
      </p:sp>
      <p:sp>
        <p:nvSpPr>
          <p:cNvPr id="4" name="Rectangle 3">
            <a:extLst>
              <a:ext uri="{FF2B5EF4-FFF2-40B4-BE49-F238E27FC236}">
                <a16:creationId xmlns:a16="http://schemas.microsoft.com/office/drawing/2014/main" id="{B0DCE656-6E95-49BF-8589-161639673F7C}"/>
              </a:ext>
            </a:extLst>
          </p:cNvPr>
          <p:cNvSpPr/>
          <p:nvPr/>
        </p:nvSpPr>
        <p:spPr>
          <a:xfrm>
            <a:off x="1835696" y="2636912"/>
            <a:ext cx="4392488" cy="432048"/>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73958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0F26C-60E0-4DC0-B083-169F2E50D2E3}"/>
              </a:ext>
            </a:extLst>
          </p:cNvPr>
          <p:cNvSpPr>
            <a:spLocks noGrp="1"/>
          </p:cNvSpPr>
          <p:nvPr>
            <p:ph type="title"/>
          </p:nvPr>
        </p:nvSpPr>
        <p:spPr/>
        <p:txBody>
          <a:bodyPr/>
          <a:lstStyle/>
          <a:p>
            <a:r>
              <a:rPr lang="en-GB" dirty="0"/>
              <a:t>Attribute Example 2</a:t>
            </a:r>
          </a:p>
        </p:txBody>
      </p:sp>
      <p:sp>
        <p:nvSpPr>
          <p:cNvPr id="3" name="Content Placeholder 2">
            <a:extLst>
              <a:ext uri="{FF2B5EF4-FFF2-40B4-BE49-F238E27FC236}">
                <a16:creationId xmlns:a16="http://schemas.microsoft.com/office/drawing/2014/main" id="{9F22DE40-39E5-4AF2-A79E-847B984A5789}"/>
              </a:ext>
            </a:extLst>
          </p:cNvPr>
          <p:cNvSpPr>
            <a:spLocks noGrp="1"/>
          </p:cNvSpPr>
          <p:nvPr>
            <p:ph sz="quarter" idx="1"/>
          </p:nvPr>
        </p:nvSpPr>
        <p:spPr/>
        <p:txBody>
          <a:bodyPr/>
          <a:lstStyle/>
          <a:p>
            <a:r>
              <a:rPr lang="en-GB" dirty="0"/>
              <a:t>In the </a:t>
            </a:r>
            <a:r>
              <a:rPr lang="en-GB" b="1" dirty="0"/>
              <a:t>self-closing tag of an empty element</a:t>
            </a:r>
            <a:r>
              <a:rPr lang="en-GB" dirty="0"/>
              <a:t>:</a:t>
            </a:r>
          </a:p>
          <a:p>
            <a:pPr lvl="1"/>
            <a:endParaRPr lang="en-GB" dirty="0"/>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img</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src</a:t>
            </a:r>
            <a:r>
              <a:rPr lang="en-GB" sz="2400" dirty="0">
                <a:solidFill>
                  <a:srgbClr val="0000FF"/>
                </a:solidFill>
                <a:highlight>
                  <a:srgbClr val="FFFFFF"/>
                </a:highlight>
                <a:latin typeface="Consolas" panose="020B0609020204030204" pitchFamily="49" charset="0"/>
              </a:rPr>
              <a:t>="mypicture.jpg"</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alt</a:t>
            </a:r>
            <a:r>
              <a:rPr lang="en-GB" sz="2400" dirty="0">
                <a:solidFill>
                  <a:srgbClr val="0000FF"/>
                </a:solidFill>
                <a:highlight>
                  <a:srgbClr val="FFFFFF"/>
                </a:highlight>
                <a:latin typeface="Consolas" panose="020B0609020204030204" pitchFamily="49" charset="0"/>
              </a:rPr>
              <a:t>="My Picture"</a:t>
            </a:r>
            <a:r>
              <a:rPr lang="en-GB" sz="2400" dirty="0">
                <a:solidFill>
                  <a:srgbClr val="000000"/>
                </a:solidFill>
                <a:highlight>
                  <a:srgbClr val="FFFFFF"/>
                </a:highlight>
                <a:latin typeface="Consolas" panose="020B0609020204030204" pitchFamily="49" charset="0"/>
              </a:rPr>
              <a:t> </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An element can have </a:t>
            </a:r>
            <a:r>
              <a:rPr lang="en-GB" i="1" dirty="0"/>
              <a:t>multiple attributes</a:t>
            </a:r>
            <a:r>
              <a:rPr lang="en-GB" dirty="0"/>
              <a:t>.</a:t>
            </a:r>
          </a:p>
          <a:p>
            <a:r>
              <a:rPr lang="en-GB" dirty="0"/>
              <a:t>The </a:t>
            </a:r>
            <a:r>
              <a:rPr lang="en-GB" b="1" dirty="0" err="1"/>
              <a:t>src</a:t>
            </a:r>
            <a:r>
              <a:rPr lang="en-GB" b="1" dirty="0"/>
              <a:t> attribute</a:t>
            </a:r>
            <a:r>
              <a:rPr lang="en-GB" dirty="0"/>
              <a:t> provides the source location for the image element.</a:t>
            </a:r>
          </a:p>
          <a:p>
            <a:r>
              <a:rPr lang="en-GB" dirty="0"/>
              <a:t>The </a:t>
            </a:r>
            <a:r>
              <a:rPr lang="en-GB" b="1" dirty="0"/>
              <a:t>alt attribute</a:t>
            </a:r>
            <a:r>
              <a:rPr lang="en-GB" dirty="0"/>
              <a:t> provides an alternate description if the image is missing.</a:t>
            </a:r>
          </a:p>
          <a:p>
            <a:endParaRPr lang="en-GB" dirty="0"/>
          </a:p>
        </p:txBody>
      </p:sp>
      <p:sp>
        <p:nvSpPr>
          <p:cNvPr id="4" name="Rectangle 3">
            <a:extLst>
              <a:ext uri="{FF2B5EF4-FFF2-40B4-BE49-F238E27FC236}">
                <a16:creationId xmlns:a16="http://schemas.microsoft.com/office/drawing/2014/main" id="{4D65B86E-B643-4A88-8E68-9D868A9CCC80}"/>
              </a:ext>
            </a:extLst>
          </p:cNvPr>
          <p:cNvSpPr/>
          <p:nvPr/>
        </p:nvSpPr>
        <p:spPr>
          <a:xfrm>
            <a:off x="1835696" y="2636912"/>
            <a:ext cx="3276000"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6D367A6C-8B7D-487B-8315-D645FECF4F0F}"/>
              </a:ext>
            </a:extLst>
          </p:cNvPr>
          <p:cNvSpPr/>
          <p:nvPr/>
        </p:nvSpPr>
        <p:spPr>
          <a:xfrm>
            <a:off x="5220072" y="2636912"/>
            <a:ext cx="280831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4FA73618-DB72-3A8D-DF4B-99F6FDF057F6}"/>
              </a:ext>
            </a:extLst>
          </p:cNvPr>
          <p:cNvSpPr txBox="1"/>
          <p:nvPr/>
        </p:nvSpPr>
        <p:spPr>
          <a:xfrm>
            <a:off x="5004048" y="3027716"/>
            <a:ext cx="4032448" cy="461665"/>
          </a:xfrm>
          <a:prstGeom prst="rect">
            <a:avLst/>
          </a:prstGeom>
          <a:noFill/>
        </p:spPr>
        <p:txBody>
          <a:bodyPr wrap="square" rtlCol="0">
            <a:spAutoFit/>
          </a:bodyPr>
          <a:lstStyle/>
          <a:p>
            <a:r>
              <a:rPr lang="en-GB" sz="1200" dirty="0"/>
              <a:t>Remember that technically this / is not required for HTML, but is used for readability and XHTML compatibility</a:t>
            </a:r>
          </a:p>
        </p:txBody>
      </p:sp>
    </p:spTree>
    <p:extLst>
      <p:ext uri="{BB962C8B-B14F-4D97-AF65-F5344CB8AC3E}">
        <p14:creationId xmlns:p14="http://schemas.microsoft.com/office/powerpoint/2010/main" val="402100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AD535-575D-5D27-15AE-160A14E67609}"/>
              </a:ext>
            </a:extLst>
          </p:cNvPr>
          <p:cNvSpPr>
            <a:spLocks noGrp="1"/>
          </p:cNvSpPr>
          <p:nvPr>
            <p:ph type="title"/>
          </p:nvPr>
        </p:nvSpPr>
        <p:spPr/>
        <p:txBody>
          <a:bodyPr/>
          <a:lstStyle/>
          <a:p>
            <a:r>
              <a:rPr lang="en-GB" dirty="0"/>
              <a:t>id Attribute</a:t>
            </a:r>
          </a:p>
        </p:txBody>
      </p:sp>
      <p:sp>
        <p:nvSpPr>
          <p:cNvPr id="3" name="Content Placeholder 2">
            <a:extLst>
              <a:ext uri="{FF2B5EF4-FFF2-40B4-BE49-F238E27FC236}">
                <a16:creationId xmlns:a16="http://schemas.microsoft.com/office/drawing/2014/main" id="{3F0F9310-7061-9564-15D7-5CA44273BAC3}"/>
              </a:ext>
            </a:extLst>
          </p:cNvPr>
          <p:cNvSpPr>
            <a:spLocks noGrp="1"/>
          </p:cNvSpPr>
          <p:nvPr>
            <p:ph sz="quarter" idx="1"/>
          </p:nvPr>
        </p:nvSpPr>
        <p:spPr/>
        <p:txBody>
          <a:bodyPr>
            <a:normAutofit lnSpcReduction="10000"/>
          </a:bodyPr>
          <a:lstStyle/>
          <a:p>
            <a:r>
              <a:rPr lang="en-GB" dirty="0"/>
              <a:t>An important attribute to remember is the </a:t>
            </a:r>
            <a:r>
              <a:rPr lang="en-GB" b="1" dirty="0"/>
              <a:t>id</a:t>
            </a:r>
            <a:r>
              <a:rPr lang="en-GB" dirty="0"/>
              <a:t> attribute</a:t>
            </a:r>
          </a:p>
          <a:p>
            <a:r>
              <a:rPr lang="en-GB" dirty="0"/>
              <a:t>This must be assigned a </a:t>
            </a:r>
            <a:r>
              <a:rPr lang="en-GB" u="sng" dirty="0"/>
              <a:t>unique</a:t>
            </a:r>
            <a:r>
              <a:rPr lang="en-GB" dirty="0"/>
              <a:t> value i.e. the same value can only appear once on the web page since we use this value to uniquely identify the tag</a:t>
            </a:r>
          </a:p>
          <a:p>
            <a:r>
              <a:rPr lang="en-GB" dirty="0"/>
              <a:t>We use this attribute in JavaScript to get an object that represents this tag allowing us to manipulate it</a:t>
            </a:r>
          </a:p>
          <a:p>
            <a:pPr marL="0" indent="0">
              <a:buNone/>
            </a:pPr>
            <a:r>
              <a:rPr lang="en-GB" sz="2600" dirty="0">
                <a:solidFill>
                  <a:srgbClr val="0000FF"/>
                </a:solidFill>
                <a:highlight>
                  <a:srgbClr val="FFFFFF"/>
                </a:highlight>
                <a:latin typeface="Consolas" panose="020B0609020204030204" pitchFamily="49" charset="0"/>
              </a:rPr>
              <a:t>	&lt;</a:t>
            </a:r>
            <a:r>
              <a:rPr lang="en-GB" sz="2600" dirty="0">
                <a:solidFill>
                  <a:srgbClr val="800000"/>
                </a:solidFill>
                <a:highlight>
                  <a:srgbClr val="FFFFFF"/>
                </a:highlight>
                <a:latin typeface="Consolas" panose="020B0609020204030204" pitchFamily="49" charset="0"/>
              </a:rPr>
              <a:t>p</a:t>
            </a:r>
            <a:r>
              <a:rPr lang="en-GB" sz="2600" dirty="0">
                <a:solidFill>
                  <a:srgbClr val="000000"/>
                </a:solidFill>
                <a:highlight>
                  <a:srgbClr val="FFFFFF"/>
                </a:highlight>
                <a:latin typeface="Consolas" panose="020B0609020204030204" pitchFamily="49" charset="0"/>
              </a:rPr>
              <a:t> </a:t>
            </a:r>
            <a:r>
              <a:rPr lang="en-GB" sz="2600" dirty="0">
                <a:solidFill>
                  <a:srgbClr val="FF0000"/>
                </a:solidFill>
                <a:highlight>
                  <a:srgbClr val="FFFFFF"/>
                </a:highlight>
                <a:latin typeface="Consolas" panose="020B0609020204030204" pitchFamily="49" charset="0"/>
              </a:rPr>
              <a:t>id</a:t>
            </a:r>
            <a:r>
              <a:rPr lang="en-GB" sz="2600" dirty="0">
                <a:solidFill>
                  <a:srgbClr val="0000FF"/>
                </a:solidFill>
                <a:highlight>
                  <a:srgbClr val="FFFFFF"/>
                </a:highlight>
                <a:latin typeface="Consolas" panose="020B0609020204030204" pitchFamily="49" charset="0"/>
              </a:rPr>
              <a:t>="my-first-p-tag"&gt;</a:t>
            </a:r>
            <a:r>
              <a:rPr lang="en-GB" sz="2600" dirty="0">
                <a:solidFill>
                  <a:srgbClr val="000000"/>
                </a:solidFill>
                <a:highlight>
                  <a:srgbClr val="FFFFFF"/>
                </a:highlight>
                <a:latin typeface="Consolas" panose="020B0609020204030204" pitchFamily="49" charset="0"/>
              </a:rPr>
              <a:t>Hello</a:t>
            </a:r>
            <a:r>
              <a:rPr lang="en-GB" sz="2600" dirty="0">
                <a:solidFill>
                  <a:srgbClr val="0000FF"/>
                </a:solidFill>
                <a:highlight>
                  <a:srgbClr val="FFFFFF"/>
                </a:highlight>
                <a:latin typeface="Consolas" panose="020B0609020204030204" pitchFamily="49" charset="0"/>
              </a:rPr>
              <a:t>&lt;/</a:t>
            </a:r>
            <a:r>
              <a:rPr lang="en-GB" sz="2600" dirty="0">
                <a:solidFill>
                  <a:srgbClr val="800000"/>
                </a:solidFill>
                <a:highlight>
                  <a:srgbClr val="FFFFFF"/>
                </a:highlight>
                <a:latin typeface="Consolas" panose="020B0609020204030204" pitchFamily="49" charset="0"/>
              </a:rPr>
              <a:t>p</a:t>
            </a:r>
            <a:r>
              <a:rPr lang="en-GB" sz="2600" dirty="0">
                <a:solidFill>
                  <a:srgbClr val="0000FF"/>
                </a:solidFill>
                <a:highlight>
                  <a:srgbClr val="FFFFFF"/>
                </a:highlight>
                <a:latin typeface="Consolas" panose="020B0609020204030204" pitchFamily="49" charset="0"/>
              </a:rPr>
              <a:t>&gt;</a:t>
            </a:r>
            <a:endParaRPr lang="en-GB" sz="2600" dirty="0"/>
          </a:p>
          <a:p>
            <a:endParaRPr lang="en-GB" dirty="0"/>
          </a:p>
        </p:txBody>
      </p:sp>
      <p:sp>
        <p:nvSpPr>
          <p:cNvPr id="4" name="TextBox 3">
            <a:extLst>
              <a:ext uri="{FF2B5EF4-FFF2-40B4-BE49-F238E27FC236}">
                <a16:creationId xmlns:a16="http://schemas.microsoft.com/office/drawing/2014/main" id="{92CECFC8-211E-E47E-A886-74AC051FEF59}"/>
              </a:ext>
            </a:extLst>
          </p:cNvPr>
          <p:cNvSpPr txBox="1"/>
          <p:nvPr/>
        </p:nvSpPr>
        <p:spPr>
          <a:xfrm>
            <a:off x="4355976" y="5865167"/>
            <a:ext cx="4032448" cy="646331"/>
          </a:xfrm>
          <a:prstGeom prst="rect">
            <a:avLst/>
          </a:prstGeom>
          <a:noFill/>
        </p:spPr>
        <p:txBody>
          <a:bodyPr wrap="square" rtlCol="0">
            <a:spAutoFit/>
          </a:bodyPr>
          <a:lstStyle/>
          <a:p>
            <a:r>
              <a:rPr lang="en-GB" sz="1200" dirty="0"/>
              <a:t>Remember that technically this closing &lt;/p&gt; tag is not required for HTML, but is used for readability and XHTML compatibility</a:t>
            </a:r>
          </a:p>
        </p:txBody>
      </p:sp>
    </p:spTree>
    <p:extLst>
      <p:ext uri="{BB962C8B-B14F-4D97-AF65-F5344CB8AC3E}">
        <p14:creationId xmlns:p14="http://schemas.microsoft.com/office/powerpoint/2010/main" val="36410178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Inline and Block-Level Elements</a:t>
            </a:r>
          </a:p>
        </p:txBody>
      </p:sp>
      <p:sp>
        <p:nvSpPr>
          <p:cNvPr id="3" name="Content Placeholder 2"/>
          <p:cNvSpPr>
            <a:spLocks noGrp="1"/>
          </p:cNvSpPr>
          <p:nvPr>
            <p:ph sz="quarter" idx="1"/>
          </p:nvPr>
        </p:nvSpPr>
        <p:spPr>
          <a:xfrm>
            <a:off x="612648" y="1600200"/>
            <a:ext cx="8153400" cy="4853136"/>
          </a:xfrm>
        </p:spPr>
        <p:txBody>
          <a:bodyPr>
            <a:normAutofit/>
          </a:bodyPr>
          <a:lstStyle/>
          <a:p>
            <a:r>
              <a:rPr lang="en-GB" dirty="0"/>
              <a:t>HTML elements are usually displayed in one of two ways:</a:t>
            </a:r>
          </a:p>
          <a:p>
            <a:pPr lvl="1"/>
            <a:r>
              <a:rPr lang="en-GB" b="1" dirty="0"/>
              <a:t>Inline</a:t>
            </a:r>
            <a:r>
              <a:rPr lang="en-GB" dirty="0"/>
              <a:t>: displayed on the same line where the previous element stopped.</a:t>
            </a:r>
          </a:p>
          <a:p>
            <a:pPr marL="640080" lvl="2" indent="0">
              <a:buNone/>
            </a:pPr>
            <a:r>
              <a:rPr lang="en-GB" dirty="0"/>
              <a:t>Examples: &lt;a&gt;, &lt;</a:t>
            </a:r>
            <a:r>
              <a:rPr lang="en-GB" dirty="0" err="1"/>
              <a:t>img</a:t>
            </a:r>
            <a:r>
              <a:rPr lang="en-GB" dirty="0"/>
              <a:t>&gt;, etc.</a:t>
            </a:r>
          </a:p>
          <a:p>
            <a:pPr lvl="1"/>
            <a:r>
              <a:rPr lang="en-GB" b="1" dirty="0"/>
              <a:t>Block-Level</a:t>
            </a:r>
            <a:r>
              <a:rPr lang="en-GB" dirty="0"/>
              <a:t>: displayed on a new line. A new line will be inserted before and after it.</a:t>
            </a:r>
          </a:p>
          <a:p>
            <a:pPr marL="640080" lvl="2" indent="0">
              <a:buNone/>
            </a:pPr>
            <a:r>
              <a:rPr lang="en-GB" dirty="0"/>
              <a:t>Examples: &lt;div&gt;, &lt;p&gt;, &lt;</a:t>
            </a:r>
            <a:r>
              <a:rPr lang="en-GB" dirty="0" err="1"/>
              <a:t>ul</a:t>
            </a:r>
            <a:r>
              <a:rPr lang="en-GB" dirty="0"/>
              <a:t>&gt;, &lt;</a:t>
            </a:r>
            <a:r>
              <a:rPr lang="en-GB" dirty="0" err="1"/>
              <a:t>ol</a:t>
            </a:r>
            <a:r>
              <a:rPr lang="en-GB" dirty="0"/>
              <a:t>&gt;, &lt;li&gt;, etc.</a:t>
            </a:r>
          </a:p>
          <a:p>
            <a:r>
              <a:rPr lang="en-GB" u="sng" dirty="0"/>
              <a:t>Note</a:t>
            </a:r>
            <a:r>
              <a:rPr lang="en-GB" dirty="0"/>
              <a:t>: </a:t>
            </a:r>
            <a:r>
              <a:rPr lang="en-GB" i="1" dirty="0"/>
              <a:t>there are, however, ways to change if an element should be displayed as a block or inline</a:t>
            </a:r>
            <a:r>
              <a:rPr lang="en-GB" dirty="0"/>
              <a:t>.</a:t>
            </a:r>
          </a:p>
          <a:p>
            <a:pPr marL="0" indent="0">
              <a:buNone/>
            </a:pPr>
            <a:endParaRPr lang="en-GB" dirty="0"/>
          </a:p>
        </p:txBody>
      </p:sp>
    </p:spTree>
    <p:extLst>
      <p:ext uri="{BB962C8B-B14F-4D97-AF65-F5344CB8AC3E}">
        <p14:creationId xmlns:p14="http://schemas.microsoft.com/office/powerpoint/2010/main" val="730035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span</a:t>
            </a:r>
            <a:r>
              <a:rPr lang="en-GB" dirty="0"/>
              <a:t> and </a:t>
            </a:r>
            <a:r>
              <a:rPr lang="en-GB" i="1" dirty="0"/>
              <a:t>div</a:t>
            </a:r>
          </a:p>
        </p:txBody>
      </p:sp>
      <p:sp>
        <p:nvSpPr>
          <p:cNvPr id="3" name="Content Placeholder 2"/>
          <p:cNvSpPr>
            <a:spLocks noGrp="1"/>
          </p:cNvSpPr>
          <p:nvPr>
            <p:ph sz="quarter" idx="1"/>
          </p:nvPr>
        </p:nvSpPr>
        <p:spPr/>
        <p:txBody>
          <a:bodyPr>
            <a:normAutofit fontScale="92500" lnSpcReduction="20000"/>
          </a:bodyPr>
          <a:lstStyle/>
          <a:p>
            <a:r>
              <a:rPr lang="en-GB" dirty="0"/>
              <a:t>Container tags</a:t>
            </a:r>
          </a:p>
          <a:p>
            <a:r>
              <a:rPr lang="en-GB" dirty="0"/>
              <a:t>Often used </a:t>
            </a:r>
            <a:r>
              <a:rPr lang="en-GB" dirty="0" err="1"/>
              <a:t>inconjunction</a:t>
            </a:r>
            <a:r>
              <a:rPr lang="en-GB" dirty="0"/>
              <a:t> with CSS for layout</a:t>
            </a:r>
          </a:p>
          <a:p>
            <a:r>
              <a:rPr lang="en-GB" dirty="0"/>
              <a:t>Can be used with AJAX to specify locations for new content</a:t>
            </a:r>
          </a:p>
          <a:p>
            <a:r>
              <a:rPr lang="en-GB" dirty="0"/>
              <a:t>&lt;span&gt;….. &lt;/span&gt; contains simple “one-line” content</a:t>
            </a:r>
          </a:p>
          <a:p>
            <a:r>
              <a:rPr lang="en-GB" dirty="0"/>
              <a:t>&lt;div&gt; ….. &lt;/div&gt; contains a block of HTML elements</a:t>
            </a:r>
          </a:p>
          <a:p>
            <a:r>
              <a:rPr lang="en-GB" dirty="0"/>
              <a:t>We typically use these provide areas of the page where we can provide dynamically changing content e.g. where we want to add or </a:t>
            </a:r>
            <a:r>
              <a:rPr lang="en-GB"/>
              <a:t>replace content.</a:t>
            </a:r>
            <a:endParaRPr lang="en-GB" dirty="0"/>
          </a:p>
        </p:txBody>
      </p:sp>
    </p:spTree>
    <p:extLst>
      <p:ext uri="{BB962C8B-B14F-4D97-AF65-F5344CB8AC3E}">
        <p14:creationId xmlns:p14="http://schemas.microsoft.com/office/powerpoint/2010/main" val="31166920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EECB-71A6-46A4-9813-BAB426C44D04}"/>
              </a:ext>
            </a:extLst>
          </p:cNvPr>
          <p:cNvSpPr>
            <a:spLocks noGrp="1"/>
          </p:cNvSpPr>
          <p:nvPr>
            <p:ph type="title"/>
          </p:nvPr>
        </p:nvSpPr>
        <p:spPr/>
        <p:txBody>
          <a:bodyPr/>
          <a:lstStyle/>
          <a:p>
            <a:r>
              <a:rPr lang="en-GB" dirty="0"/>
              <a:t>Nested HTML Elements</a:t>
            </a:r>
          </a:p>
        </p:txBody>
      </p:sp>
      <p:sp>
        <p:nvSpPr>
          <p:cNvPr id="3" name="Content Placeholder 2">
            <a:extLst>
              <a:ext uri="{FF2B5EF4-FFF2-40B4-BE49-F238E27FC236}">
                <a16:creationId xmlns:a16="http://schemas.microsoft.com/office/drawing/2014/main" id="{C53247EE-BDD2-43E1-85CA-ACCEDEBE4945}"/>
              </a:ext>
            </a:extLst>
          </p:cNvPr>
          <p:cNvSpPr>
            <a:spLocks noGrp="1"/>
          </p:cNvSpPr>
          <p:nvPr>
            <p:ph sz="quarter" idx="1"/>
          </p:nvPr>
        </p:nvSpPr>
        <p:spPr/>
        <p:txBody>
          <a:bodyPr/>
          <a:lstStyle/>
          <a:p>
            <a:r>
              <a:rPr lang="en-GB" dirty="0"/>
              <a:t>HTML elements can contain other elements forming nested elements.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This paragraph contains a link that contains an image </a:t>
            </a:r>
            <a:br>
              <a:rPr lang="en-GB" sz="1800" dirty="0">
                <a:solidFill>
                  <a:srgbClr val="000000"/>
                </a:solidFill>
                <a:highlight>
                  <a:srgbClr val="FFFFFF"/>
                </a:highlight>
                <a:latin typeface="Consolas" panose="020B0609020204030204" pitchFamily="49" charset="0"/>
              </a:rPr>
            </a:b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sz="2400" dirty="0"/>
          </a:p>
          <a:p>
            <a:r>
              <a:rPr lang="en-GB" dirty="0"/>
              <a:t>Nested elements consist of </a:t>
            </a:r>
            <a:r>
              <a:rPr lang="en-GB" b="1" i="1" dirty="0"/>
              <a:t>child elements contained within parent elements</a:t>
            </a:r>
            <a:r>
              <a:rPr lang="en-GB" dirty="0"/>
              <a:t>.</a:t>
            </a:r>
          </a:p>
          <a:p>
            <a:pPr lvl="1"/>
            <a:r>
              <a:rPr lang="en-GB" dirty="0"/>
              <a:t>The child elements can also have their own child elements and so on…</a:t>
            </a:r>
          </a:p>
          <a:p>
            <a:pPr lvl="1"/>
            <a:r>
              <a:rPr lang="en-GB" dirty="0"/>
              <a:t>The elements must be properly nested (contained) within each other.</a:t>
            </a:r>
          </a:p>
          <a:p>
            <a:endParaRPr lang="en-GB" dirty="0"/>
          </a:p>
        </p:txBody>
      </p:sp>
      <p:sp>
        <p:nvSpPr>
          <p:cNvPr id="4" name="Rectangle 3">
            <a:extLst>
              <a:ext uri="{FF2B5EF4-FFF2-40B4-BE49-F238E27FC236}">
                <a16:creationId xmlns:a16="http://schemas.microsoft.com/office/drawing/2014/main" id="{B160B932-96FA-4A66-B981-D9D3A84AFB35}"/>
              </a:ext>
            </a:extLst>
          </p:cNvPr>
          <p:cNvSpPr/>
          <p:nvPr/>
        </p:nvSpPr>
        <p:spPr>
          <a:xfrm>
            <a:off x="3707904" y="2880000"/>
            <a:ext cx="3672408" cy="288032"/>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5C5FFBBE-E4E3-46C3-B220-F97C31C1F893}"/>
              </a:ext>
            </a:extLst>
          </p:cNvPr>
          <p:cNvSpPr/>
          <p:nvPr/>
        </p:nvSpPr>
        <p:spPr>
          <a:xfrm>
            <a:off x="1043608" y="2852936"/>
            <a:ext cx="676875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24726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subTnLst>
                                    <p:set>
                                      <p:cBhvr override="childStyle">
                                        <p:cTn dur="1" fill="hold" display="0" masterRel="nextClick" afterEffect="1"/>
                                        <p:tgtEl>
                                          <p:spTgt spid="4"/>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464646"/>
                </a:solidFill>
              </a:rPr>
              <a:t>Nested Elements</a:t>
            </a:r>
            <a:br>
              <a:rPr lang="en-GB" sz="4000" dirty="0">
                <a:solidFill>
                  <a:srgbClr val="464646"/>
                </a:solidFill>
              </a:rPr>
            </a:br>
            <a:r>
              <a:rPr lang="en-GB" sz="2800" dirty="0">
                <a:solidFill>
                  <a:srgbClr val="464646"/>
                </a:solidFill>
              </a:rPr>
              <a:t>Better Way to Write to Ensure Proper Nesting</a:t>
            </a:r>
            <a:endParaRPr lang="en-GB" dirty="0"/>
          </a:p>
        </p:txBody>
      </p:sp>
      <p:sp>
        <p:nvSpPr>
          <p:cNvPr id="3" name="Content Placeholder 2"/>
          <p:cNvSpPr>
            <a:spLocks noGrp="1"/>
          </p:cNvSpPr>
          <p:nvPr>
            <p:ph sz="quarter" idx="1"/>
          </p:nvPr>
        </p:nvSpPr>
        <p:spPr>
          <a:xfrm>
            <a:off x="612648" y="1600200"/>
            <a:ext cx="8153400" cy="4709120"/>
          </a:xfrm>
        </p:spPr>
        <p:txBody>
          <a:bodyPr>
            <a:normAutofit/>
          </a:bodyPr>
          <a:lstStyle/>
          <a:p>
            <a:r>
              <a:rPr lang="en-GB" dirty="0"/>
              <a:t>This is an example of well-nested HTML content.</a:t>
            </a:r>
          </a:p>
          <a:p>
            <a:r>
              <a:rPr lang="en-GB" dirty="0"/>
              <a:t>Use indentation (tabs) to indicate that an element is a nested within a parent element.</a:t>
            </a:r>
          </a:p>
          <a:p>
            <a:r>
              <a:rPr lang="en-GB" dirty="0"/>
              <a:t>That way, it is easier to see where an element starts and ends.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a:t>
            </a:r>
            <a:r>
              <a:rPr lang="en-GB" sz="1800" dirty="0">
                <a:solidFill>
                  <a:srgbClr val="000000"/>
                </a:solidFill>
                <a:highlight>
                  <a:srgbClr val="FFFFFF"/>
                </a:highlight>
                <a:latin typeface="Consolas" panose="020B0609020204030204" pitchFamily="49" charset="0"/>
              </a:rPr>
              <a:t>This paragraph contains a link that contains an image </a:t>
            </a:r>
          </a:p>
          <a:p>
            <a:pPr marL="365760" lvl="1" indent="0">
              <a:buNone/>
            </a:pP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dirty="0"/>
          </a:p>
          <a:p>
            <a:endParaRPr lang="en-GB" dirty="0"/>
          </a:p>
        </p:txBody>
      </p:sp>
      <p:cxnSp>
        <p:nvCxnSpPr>
          <p:cNvPr id="5" name="Straight Arrow Connector 4"/>
          <p:cNvCxnSpPr/>
          <p:nvPr/>
        </p:nvCxnSpPr>
        <p:spPr>
          <a:xfrm>
            <a:off x="1115616" y="4581128"/>
            <a:ext cx="504056"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1691680" y="5301208"/>
            <a:ext cx="792088"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4" name="Left Bracket 3"/>
          <p:cNvSpPr/>
          <p:nvPr/>
        </p:nvSpPr>
        <p:spPr>
          <a:xfrm>
            <a:off x="467544" y="4221088"/>
            <a:ext cx="504056" cy="1800200"/>
          </a:xfrm>
          <a:prstGeom prst="leftBracket">
            <a:avLst/>
          </a:prstGeom>
          <a:ln w="190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Left Bracket 5"/>
          <p:cNvSpPr/>
          <p:nvPr/>
        </p:nvSpPr>
        <p:spPr>
          <a:xfrm>
            <a:off x="1116704" y="4905164"/>
            <a:ext cx="430960" cy="792088"/>
          </a:xfrm>
          <a:prstGeom prst="leftBracket">
            <a:avLst/>
          </a:prstGeom>
          <a:ln w="19050"/>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28103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Badly Nested HTML</a:t>
            </a:r>
          </a:p>
        </p:txBody>
      </p:sp>
      <p:sp>
        <p:nvSpPr>
          <p:cNvPr id="3" name="Content Placeholder 2"/>
          <p:cNvSpPr>
            <a:spLocks noGrp="1"/>
          </p:cNvSpPr>
          <p:nvPr>
            <p:ph sz="quarter" idx="1"/>
          </p:nvPr>
        </p:nvSpPr>
        <p:spPr/>
        <p:txBody>
          <a:bodyPr/>
          <a:lstStyle/>
          <a:p>
            <a:endParaRPr lang="en-GB" dirty="0"/>
          </a:p>
          <a:p>
            <a:endParaRPr lang="en-GB" dirty="0"/>
          </a:p>
          <a:p>
            <a:pPr marL="0" indent="0">
              <a:buNone/>
            </a:pPr>
            <a:r>
              <a:rPr lang="en-GB" dirty="0"/>
              <a:t>Rewritten so it is easier to read:</a:t>
            </a:r>
          </a:p>
        </p:txBody>
      </p:sp>
      <p:sp>
        <p:nvSpPr>
          <p:cNvPr id="4" name="TextBox 3"/>
          <p:cNvSpPr txBox="1"/>
          <p:nvPr/>
        </p:nvSpPr>
        <p:spPr>
          <a:xfrm>
            <a:off x="595941" y="1568986"/>
            <a:ext cx="8170107" cy="70788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r>
              <a:rPr lang="en-GB" sz="2000" dirty="0">
                <a:solidFill>
                  <a:srgbClr val="000000"/>
                </a:solidFill>
                <a:highlight>
                  <a:srgbClr val="FFFFFF"/>
                </a:highlight>
                <a:latin typeface="Consolas" panose="020B0609020204030204" pitchFamily="49" charset="0"/>
              </a:rPr>
              <a:t>This paragraph contains a link that is badly nested.</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dirty="0"/>
          </a:p>
        </p:txBody>
      </p:sp>
      <p:sp>
        <p:nvSpPr>
          <p:cNvPr id="5" name="TextBox 4"/>
          <p:cNvSpPr txBox="1"/>
          <p:nvPr/>
        </p:nvSpPr>
        <p:spPr>
          <a:xfrm>
            <a:off x="615047" y="3228652"/>
            <a:ext cx="8170107"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  </a:t>
            </a:r>
            <a:r>
              <a:rPr lang="en-GB" sz="2000" dirty="0">
                <a:solidFill>
                  <a:srgbClr val="000000"/>
                </a:solidFill>
                <a:highlight>
                  <a:srgbClr val="FFFFFF"/>
                </a:highlight>
                <a:latin typeface="Consolas" panose="020B0609020204030204" pitchFamily="49" charset="0"/>
              </a:rPr>
              <a:t>This paragraph contains a link that is badly nested.</a:t>
            </a:r>
          </a:p>
          <a:p>
            <a:pPr marL="0" lvl="1"/>
            <a:r>
              <a:rPr lang="en-GB" sz="2000" dirty="0">
                <a:solidFill>
                  <a:srgbClr val="000000"/>
                </a:solidFill>
                <a:highlight>
                  <a:srgbClr val="FFFFFF"/>
                </a:highlight>
                <a:latin typeface="Consolas" panose="020B0609020204030204" pitchFamily="49" charset="0"/>
              </a:rPr>
              <a:t>  </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ket 5"/>
          <p:cNvSpPr/>
          <p:nvPr/>
        </p:nvSpPr>
        <p:spPr>
          <a:xfrm>
            <a:off x="395537" y="3419708"/>
            <a:ext cx="288032" cy="936104"/>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wrap="none" rtlCol="0" anchor="ctr"/>
          <a:lstStyle/>
          <a:p>
            <a:pPr algn="ctr"/>
            <a:endParaRPr lang="en-GB" dirty="0"/>
          </a:p>
        </p:txBody>
      </p:sp>
      <p:sp>
        <p:nvSpPr>
          <p:cNvPr id="7" name="Left Bracket 6"/>
          <p:cNvSpPr/>
          <p:nvPr/>
        </p:nvSpPr>
        <p:spPr>
          <a:xfrm rot="16200000">
            <a:off x="4191672" y="1162595"/>
            <a:ext cx="76584" cy="6156685"/>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8" name="Group 7"/>
          <p:cNvGrpSpPr/>
          <p:nvPr/>
        </p:nvGrpSpPr>
        <p:grpSpPr>
          <a:xfrm>
            <a:off x="971600" y="4279230"/>
            <a:ext cx="8085873" cy="1310010"/>
            <a:chOff x="971600" y="3856474"/>
            <a:chExt cx="8085873" cy="1310010"/>
          </a:xfrm>
        </p:grpSpPr>
        <p:sp>
          <p:nvSpPr>
            <p:cNvPr id="9" name="TextBox 8"/>
            <p:cNvSpPr txBox="1"/>
            <p:nvPr/>
          </p:nvSpPr>
          <p:spPr>
            <a:xfrm>
              <a:off x="1331640" y="4797152"/>
              <a:ext cx="7725833" cy="369332"/>
            </a:xfrm>
            <a:prstGeom prst="rect">
              <a:avLst/>
            </a:prstGeom>
            <a:noFill/>
          </p:spPr>
          <p:txBody>
            <a:bodyPr wrap="none" rtlCol="0">
              <a:spAutoFit/>
            </a:bodyPr>
            <a:lstStyle/>
            <a:p>
              <a:r>
                <a:rPr lang="en-GB" i="1" dirty="0"/>
                <a:t>You can see that the closing tags do not match the corresponding opening tags!</a:t>
              </a:r>
            </a:p>
          </p:txBody>
        </p:sp>
        <p:cxnSp>
          <p:nvCxnSpPr>
            <p:cNvPr id="10" name="Straight Arrow Connector 9"/>
            <p:cNvCxnSpPr/>
            <p:nvPr/>
          </p:nvCxnSpPr>
          <p:spPr>
            <a:xfrm flipH="1" flipV="1">
              <a:off x="971600" y="4014356"/>
              <a:ext cx="360041" cy="96746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9" idx="1"/>
            </p:cNvCxnSpPr>
            <p:nvPr/>
          </p:nvCxnSpPr>
          <p:spPr>
            <a:xfrm flipV="1">
              <a:off x="1331640" y="3856474"/>
              <a:ext cx="5832648" cy="11253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8069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en-US"/>
              <a:t>Document Structure</a:t>
            </a:r>
          </a:p>
        </p:txBody>
      </p:sp>
      <p:sp>
        <p:nvSpPr>
          <p:cNvPr id="48131" name="Rectangle 3"/>
          <p:cNvSpPr>
            <a:spLocks noGrp="1" noChangeArrowheads="1"/>
          </p:cNvSpPr>
          <p:nvPr>
            <p:ph type="body" idx="1"/>
          </p:nvPr>
        </p:nvSpPr>
        <p:spPr>
          <a:xfrm>
            <a:off x="962025" y="1695450"/>
            <a:ext cx="7029450" cy="1805558"/>
          </a:xfrm>
        </p:spPr>
        <p:txBody>
          <a:bodyPr>
            <a:noAutofit/>
          </a:bodyPr>
          <a:lstStyle/>
          <a:p>
            <a:pPr>
              <a:lnSpc>
                <a:spcPct val="90000"/>
              </a:lnSpc>
            </a:pPr>
            <a:r>
              <a:rPr lang="en-US" altLang="en-US" sz="2000" dirty="0"/>
              <a:t>Divided into two sections</a:t>
            </a:r>
          </a:p>
          <a:p>
            <a:pPr>
              <a:lnSpc>
                <a:spcPct val="90000"/>
              </a:lnSpc>
            </a:pPr>
            <a:r>
              <a:rPr lang="en-US" altLang="en-US" sz="2000" dirty="0"/>
              <a:t>Head contains information about the document – title and meta data</a:t>
            </a:r>
          </a:p>
          <a:p>
            <a:pPr>
              <a:lnSpc>
                <a:spcPct val="90000"/>
              </a:lnSpc>
            </a:pPr>
            <a:r>
              <a:rPr lang="en-US" altLang="en-US" sz="2000" dirty="0"/>
              <a:t>Body contains the actual contents of the document – displayed in the browser</a:t>
            </a:r>
          </a:p>
          <a:p>
            <a:pPr>
              <a:lnSpc>
                <a:spcPct val="90000"/>
              </a:lnSpc>
              <a:buFont typeface="Monotype Sorts" pitchFamily="2" charset="2"/>
              <a:buNone/>
            </a:pPr>
            <a:endParaRPr lang="en-US" altLang="en-US" sz="2000" dirty="0"/>
          </a:p>
        </p:txBody>
      </p:sp>
      <p:sp>
        <p:nvSpPr>
          <p:cNvPr id="3" name="TextBox 2">
            <a:extLst>
              <a:ext uri="{FF2B5EF4-FFF2-40B4-BE49-F238E27FC236}">
                <a16:creationId xmlns:a16="http://schemas.microsoft.com/office/drawing/2014/main" id="{BC25FF3C-766D-2256-F949-357C0E804664}"/>
              </a:ext>
            </a:extLst>
          </p:cNvPr>
          <p:cNvSpPr txBox="1"/>
          <p:nvPr/>
        </p:nvSpPr>
        <p:spPr>
          <a:xfrm>
            <a:off x="1763688" y="3717032"/>
            <a:ext cx="5173284" cy="255454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html</a:t>
            </a:r>
            <a:r>
              <a:rPr lang="en-GB" sz="2000" dirty="0">
                <a:solidFill>
                  <a:srgbClr val="0000FF"/>
                </a:solidFill>
                <a:highlight>
                  <a:srgbClr val="FFFFFF"/>
                </a:highlight>
                <a:latin typeface="Consolas" panose="020B0609020204030204" pitchFamily="49" charset="0"/>
              </a:rPr>
              <a:t>&gt;</a:t>
            </a:r>
            <a:endParaRPr lang="en-GB" sz="2000" dirty="0">
              <a:solidFill>
                <a:srgbClr val="000000"/>
              </a:solidFill>
              <a:highlight>
                <a:srgbClr val="FFFFFF"/>
              </a:highlight>
              <a:latin typeface="Consolas" panose="020B0609020204030204" pitchFamily="49" charset="0"/>
            </a:endParaRPr>
          </a:p>
          <a:p>
            <a:pPr marL="0" lvl="1"/>
            <a:r>
              <a:rPr lang="en-GB" sz="2000" dirty="0">
                <a:solidFill>
                  <a:srgbClr val="000000"/>
                </a:solidFill>
                <a:highlight>
                  <a:srgbClr val="FFFFFF"/>
                </a:highlight>
                <a:latin typeface="Consolas" panose="020B0609020204030204" pitchFamily="49" charset="0"/>
              </a:rPr>
              <a:t>  </a:t>
            </a:r>
            <a:r>
              <a:rPr lang="en-GB" sz="2000" dirty="0">
                <a:solidFill>
                  <a:srgbClr val="0000FF"/>
                </a:solidFill>
                <a:highlight>
                  <a:srgbClr val="FFFFFF"/>
                </a:highlight>
                <a:latin typeface="Consolas" panose="020B0609020204030204" pitchFamily="49" charset="0"/>
              </a:rPr>
              <a:t>&lt;</a:t>
            </a:r>
            <a:r>
              <a:rPr lang="en-GB" sz="2000" b="1" dirty="0">
                <a:solidFill>
                  <a:srgbClr val="800000"/>
                </a:solidFill>
                <a:highlight>
                  <a:srgbClr val="FFFFFF"/>
                </a:highlight>
                <a:latin typeface="Consolas" panose="020B0609020204030204" pitchFamily="49" charset="0"/>
              </a:rPr>
              <a:t>head</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00"/>
                </a:solidFill>
                <a:highlight>
                  <a:srgbClr val="FFFFFF"/>
                </a:highlight>
                <a:latin typeface="Consolas" panose="020B0609020204030204" pitchFamily="49" charset="0"/>
              </a:rPr>
              <a:t>    </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title</a:t>
            </a:r>
            <a:r>
              <a:rPr lang="en-GB" sz="2000" dirty="0">
                <a:solidFill>
                  <a:srgbClr val="0000FF"/>
                </a:solidFill>
                <a:highlight>
                  <a:srgbClr val="FFFFFF"/>
                </a:highlight>
                <a:latin typeface="Consolas" panose="020B0609020204030204" pitchFamily="49" charset="0"/>
              </a:rPr>
              <a:t>&gt;</a:t>
            </a:r>
            <a:r>
              <a:rPr lang="en-GB" sz="2000" dirty="0">
                <a:solidFill>
                  <a:srgbClr val="000000"/>
                </a:solidFill>
                <a:highlight>
                  <a:srgbClr val="FFFFFF"/>
                </a:highlight>
                <a:latin typeface="Consolas" panose="020B0609020204030204" pitchFamily="49" charset="0"/>
              </a:rPr>
              <a:t>My first page</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title</a:t>
            </a:r>
            <a:r>
              <a:rPr lang="en-GB" sz="2000" dirty="0">
                <a:solidFill>
                  <a:srgbClr val="0000FF"/>
                </a:solidFill>
                <a:highlight>
                  <a:srgbClr val="FFFFFF"/>
                </a:highlight>
                <a:latin typeface="Consolas" panose="020B0609020204030204" pitchFamily="49" charset="0"/>
              </a:rPr>
              <a:t>&gt;</a:t>
            </a:r>
            <a:br>
              <a:rPr lang="en-GB" sz="2000" dirty="0">
                <a:solidFill>
                  <a:srgbClr val="000000"/>
                </a:solidFill>
                <a:highlight>
                  <a:srgbClr val="FFFFFF"/>
                </a:highlight>
                <a:latin typeface="Consolas" panose="020B0609020204030204" pitchFamily="49" charset="0"/>
              </a:rPr>
            </a:br>
            <a:r>
              <a:rPr lang="en-GB" sz="2000" dirty="0">
                <a:solidFill>
                  <a:srgbClr val="000000"/>
                </a:solidFill>
                <a:highlight>
                  <a:srgbClr val="FFFFFF"/>
                </a:highlight>
                <a:latin typeface="Consolas" panose="020B0609020204030204" pitchFamily="49" charset="0"/>
              </a:rPr>
              <a:t>  </a:t>
            </a:r>
            <a:r>
              <a:rPr lang="en-GB" sz="2000" dirty="0">
                <a:solidFill>
                  <a:srgbClr val="0000FF"/>
                </a:solidFill>
                <a:highlight>
                  <a:srgbClr val="FFFFFF"/>
                </a:highlight>
                <a:latin typeface="Consolas" panose="020B0609020204030204" pitchFamily="49" charset="0"/>
              </a:rPr>
              <a:t>&lt;/</a:t>
            </a:r>
            <a:r>
              <a:rPr lang="en-GB" sz="2000" b="1" dirty="0">
                <a:solidFill>
                  <a:srgbClr val="800000"/>
                </a:solidFill>
                <a:highlight>
                  <a:srgbClr val="FFFFFF"/>
                </a:highlight>
                <a:latin typeface="Consolas" panose="020B0609020204030204" pitchFamily="49" charset="0"/>
              </a:rPr>
              <a:t>head</a:t>
            </a:r>
            <a:r>
              <a:rPr lang="en-GB" sz="2000" dirty="0">
                <a:solidFill>
                  <a:srgbClr val="0000FF"/>
                </a:solidFill>
                <a:highlight>
                  <a:srgbClr val="FFFFFF"/>
                </a:highlight>
                <a:latin typeface="Consolas" panose="020B0609020204030204" pitchFamily="49" charset="0"/>
              </a:rPr>
              <a:t>&gt;</a:t>
            </a:r>
            <a:br>
              <a:rPr lang="en-GB" sz="2000" dirty="0">
                <a:solidFill>
                  <a:srgbClr val="0000FF"/>
                </a:solidFill>
                <a:highlight>
                  <a:srgbClr val="FFFFFF"/>
                </a:highlight>
                <a:latin typeface="Consolas" panose="020B0609020204030204" pitchFamily="49" charset="0"/>
              </a:rPr>
            </a:br>
            <a:r>
              <a:rPr lang="en-GB" sz="2000" dirty="0">
                <a:solidFill>
                  <a:srgbClr val="000000"/>
                </a:solidFill>
                <a:highlight>
                  <a:srgbClr val="FFFFFF"/>
                </a:highlight>
                <a:latin typeface="Consolas" panose="020B0609020204030204" pitchFamily="49" charset="0"/>
              </a:rPr>
              <a:t>  </a:t>
            </a:r>
            <a:r>
              <a:rPr lang="en-GB" sz="2000" dirty="0">
                <a:solidFill>
                  <a:srgbClr val="0000FF"/>
                </a:solidFill>
                <a:highlight>
                  <a:srgbClr val="FFFFFF"/>
                </a:highlight>
                <a:latin typeface="Consolas" panose="020B0609020204030204" pitchFamily="49" charset="0"/>
              </a:rPr>
              <a:t>&lt;</a:t>
            </a:r>
            <a:r>
              <a:rPr lang="en-GB" sz="2000" b="1" dirty="0">
                <a:solidFill>
                  <a:srgbClr val="800000"/>
                </a:solidFill>
                <a:highlight>
                  <a:srgbClr val="FFFFFF"/>
                </a:highlight>
                <a:latin typeface="Consolas" panose="020B0609020204030204" pitchFamily="49" charset="0"/>
              </a:rPr>
              <a:t>body</a:t>
            </a:r>
            <a:r>
              <a:rPr lang="en-GB" sz="2000" dirty="0">
                <a:solidFill>
                  <a:srgbClr val="0000FF"/>
                </a:solidFill>
                <a:highlight>
                  <a:srgbClr val="FFFFFF"/>
                </a:highlight>
                <a:latin typeface="Consolas" panose="020B0609020204030204" pitchFamily="49" charset="0"/>
              </a:rPr>
              <a:t>&gt;</a:t>
            </a:r>
            <a:br>
              <a:rPr lang="en-GB" sz="2000" dirty="0">
                <a:solidFill>
                  <a:srgbClr val="0000FF"/>
                </a:solidFill>
                <a:highlight>
                  <a:srgbClr val="FFFFFF"/>
                </a:highlight>
                <a:latin typeface="Consolas" panose="020B0609020204030204" pitchFamily="49" charset="0"/>
              </a:rPr>
            </a:br>
            <a:r>
              <a:rPr lang="en-GB" sz="2000" dirty="0">
                <a:solidFill>
                  <a:srgbClr val="000000"/>
                </a:solidFill>
                <a:highlight>
                  <a:srgbClr val="FFFFFF"/>
                </a:highlight>
                <a:latin typeface="Consolas" panose="020B0609020204030204" pitchFamily="49" charset="0"/>
              </a:rPr>
              <a:t>    Content of my first page</a:t>
            </a:r>
            <a:endParaRPr lang="en-GB" sz="2000" dirty="0">
              <a:solidFill>
                <a:srgbClr val="0000FF"/>
              </a:solidFill>
              <a:highlight>
                <a:srgbClr val="FFFFFF"/>
              </a:highlight>
              <a:latin typeface="Consolas" panose="020B0609020204030204" pitchFamily="49" charset="0"/>
            </a:endParaRPr>
          </a:p>
          <a:p>
            <a:pPr marL="0" lvl="1"/>
            <a:r>
              <a:rPr lang="en-GB" sz="2000" dirty="0">
                <a:solidFill>
                  <a:srgbClr val="000000"/>
                </a:solidFill>
                <a:highlight>
                  <a:srgbClr val="FFFFFF"/>
                </a:highlight>
                <a:latin typeface="Consolas" panose="020B0609020204030204" pitchFamily="49" charset="0"/>
              </a:rPr>
              <a:t>  </a:t>
            </a:r>
            <a:r>
              <a:rPr lang="en-GB" sz="2000" dirty="0">
                <a:solidFill>
                  <a:srgbClr val="0000FF"/>
                </a:solidFill>
                <a:highlight>
                  <a:srgbClr val="FFFFFF"/>
                </a:highlight>
                <a:latin typeface="Consolas" panose="020B0609020204030204" pitchFamily="49" charset="0"/>
              </a:rPr>
              <a:t>&lt;/</a:t>
            </a:r>
            <a:r>
              <a:rPr lang="en-GB" sz="2000" b="1" dirty="0">
                <a:solidFill>
                  <a:srgbClr val="800000"/>
                </a:solidFill>
                <a:highlight>
                  <a:srgbClr val="FFFFFF"/>
                </a:highlight>
                <a:latin typeface="Consolas" panose="020B0609020204030204" pitchFamily="49" charset="0"/>
              </a:rPr>
              <a:t>body</a:t>
            </a:r>
            <a:r>
              <a:rPr lang="en-GB" sz="2000" dirty="0">
                <a:solidFill>
                  <a:srgbClr val="0000FF"/>
                </a:solidFill>
                <a:highlight>
                  <a:srgbClr val="FFFFFF"/>
                </a:highlight>
                <a:latin typeface="Consolas" panose="020B0609020204030204" pitchFamily="49" charset="0"/>
              </a:rPr>
              <a:t>&gt;</a:t>
            </a:r>
            <a:br>
              <a:rPr lang="en-GB" sz="2000" dirty="0">
                <a:solidFill>
                  <a:srgbClr val="0000FF"/>
                </a:solidFill>
                <a:highlight>
                  <a:srgbClr val="FFFFFF"/>
                </a:highlight>
                <a:latin typeface="Consolas" panose="020B0609020204030204" pitchFamily="49" charset="0"/>
              </a:rPr>
            </a:b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html</a:t>
            </a:r>
            <a:r>
              <a:rPr lang="en-GB" sz="2000" dirty="0">
                <a:solidFill>
                  <a:srgbClr val="0000FF"/>
                </a:solidFill>
                <a:highlight>
                  <a:srgbClr val="FFFFFF"/>
                </a:highlight>
                <a:latin typeface="Consolas" panose="020B0609020204030204" pitchFamily="49" charset="0"/>
              </a:rPr>
              <a:t>&gt;</a:t>
            </a:r>
            <a:endParaRPr lang="en-GB" sz="2000" dirty="0"/>
          </a:p>
        </p:txBody>
      </p:sp>
    </p:spTree>
    <p:extLst>
      <p:ext uri="{BB962C8B-B14F-4D97-AF65-F5344CB8AC3E}">
        <p14:creationId xmlns:p14="http://schemas.microsoft.com/office/powerpoint/2010/main" val="720165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Structure of a HTML Document</a:t>
            </a:r>
          </a:p>
        </p:txBody>
      </p:sp>
      <p:sp>
        <p:nvSpPr>
          <p:cNvPr id="3" name="Content Placeholder 2"/>
          <p:cNvSpPr>
            <a:spLocks noGrp="1"/>
          </p:cNvSpPr>
          <p:nvPr>
            <p:ph sz="quarter" idx="1"/>
          </p:nvPr>
        </p:nvSpPr>
        <p:spPr>
          <a:xfrm>
            <a:off x="612648" y="1600200"/>
            <a:ext cx="8153400" cy="4997152"/>
          </a:xfrm>
        </p:spPr>
        <p:txBody>
          <a:bodyPr>
            <a:normAutofit lnSpcReduction="10000"/>
          </a:bodyPr>
          <a:lstStyle/>
          <a:p>
            <a:pPr marL="0" indent="0">
              <a:buNone/>
            </a:pPr>
            <a:r>
              <a:rPr lang="en-GB" dirty="0"/>
              <a:t>A HTML document is made up of:</a:t>
            </a:r>
          </a:p>
          <a:p>
            <a:r>
              <a:rPr lang="en-GB" b="1" dirty="0"/>
              <a:t>Document type declaration</a:t>
            </a:r>
            <a:r>
              <a:rPr lang="en-GB" dirty="0"/>
              <a:t>: identifies the document as a HTML document:</a:t>
            </a:r>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!DOCTYPE</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html</a:t>
            </a:r>
            <a:r>
              <a:rPr lang="en-GB" sz="2400" dirty="0">
                <a:solidFill>
                  <a:srgbClr val="0000FF"/>
                </a:solidFill>
                <a:highlight>
                  <a:srgbClr val="FFFFFF"/>
                </a:highlight>
                <a:latin typeface="Consolas" panose="020B0609020204030204" pitchFamily="49" charset="0"/>
              </a:rPr>
              <a:t>&gt;</a:t>
            </a:r>
            <a:endParaRPr lang="en-GB" dirty="0"/>
          </a:p>
          <a:p>
            <a:r>
              <a:rPr lang="en-GB" dirty="0"/>
              <a:t>The </a:t>
            </a:r>
            <a:r>
              <a:rPr lang="en-GB" b="1" dirty="0"/>
              <a:t>root </a:t>
            </a:r>
            <a:r>
              <a:rPr lang="en-GB" dirty="0"/>
              <a:t>(outermost parent) </a:t>
            </a:r>
            <a:r>
              <a:rPr lang="en-GB" b="1" dirty="0"/>
              <a:t>HTML element</a:t>
            </a:r>
          </a:p>
          <a:p>
            <a:pPr lvl="1"/>
            <a:r>
              <a:rPr lang="en-GB" dirty="0"/>
              <a:t>Marks the start of the HTML content:</a:t>
            </a:r>
          </a:p>
          <a:p>
            <a:pPr marL="411480" lvl="1" indent="0">
              <a:buNone/>
            </a:pP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r>
              <a:rPr lang="en-GB" dirty="0"/>
              <a:t>…</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endParaRPr lang="en-GB" dirty="0"/>
          </a:p>
          <a:p>
            <a:r>
              <a:rPr lang="en-GB" dirty="0"/>
              <a:t>The &lt;html&gt; element contains </a:t>
            </a:r>
            <a:r>
              <a:rPr lang="en-GB" u="sng" dirty="0"/>
              <a:t>all</a:t>
            </a:r>
            <a:r>
              <a:rPr lang="en-GB" dirty="0"/>
              <a:t> other elements in the document defined within either:</a:t>
            </a:r>
          </a:p>
          <a:p>
            <a:pPr lvl="1"/>
            <a:r>
              <a:rPr lang="en-GB" dirty="0"/>
              <a:t>The </a:t>
            </a:r>
            <a:r>
              <a:rPr lang="en-GB" b="1" dirty="0"/>
              <a:t>&lt;head&gt;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&lt;body&gt;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p>
          <a:p>
            <a:pPr marL="0" indent="0">
              <a:buNone/>
            </a:pPr>
            <a:endParaRPr lang="en-GB" dirty="0"/>
          </a:p>
        </p:txBody>
      </p:sp>
    </p:spTree>
    <p:extLst>
      <p:ext uri="{BB962C8B-B14F-4D97-AF65-F5344CB8AC3E}">
        <p14:creationId xmlns:p14="http://schemas.microsoft.com/office/powerpoint/2010/main" val="262147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HTML5 Semantic Elements</a:t>
            </a:r>
          </a:p>
        </p:txBody>
      </p:sp>
      <p:sp>
        <p:nvSpPr>
          <p:cNvPr id="3" name="Content Placeholder 2"/>
          <p:cNvSpPr>
            <a:spLocks noGrp="1"/>
          </p:cNvSpPr>
          <p:nvPr>
            <p:ph sz="quarter" idx="1"/>
          </p:nvPr>
        </p:nvSpPr>
        <p:spPr>
          <a:xfrm>
            <a:off x="612648" y="1600200"/>
            <a:ext cx="8423848" cy="4495800"/>
          </a:xfrm>
        </p:spPr>
        <p:txBody>
          <a:bodyPr>
            <a:normAutofit/>
          </a:bodyPr>
          <a:lstStyle/>
          <a:p>
            <a:r>
              <a:rPr lang="en-GB" dirty="0"/>
              <a:t>Semantic elements are </a:t>
            </a:r>
            <a:r>
              <a:rPr lang="en-GB" b="1" i="1" dirty="0"/>
              <a:t>elements with a meaning</a:t>
            </a:r>
            <a:r>
              <a:rPr lang="en-GB" dirty="0"/>
              <a:t>.</a:t>
            </a:r>
          </a:p>
          <a:p>
            <a:r>
              <a:rPr lang="en-GB" dirty="0"/>
              <a:t>A semantic element clearly describes its meaning, i.e. what its content represents, to the browser and also the developer(s).</a:t>
            </a:r>
          </a:p>
          <a:p>
            <a:pPr lvl="1"/>
            <a:r>
              <a:rPr lang="en-GB" dirty="0"/>
              <a:t>&lt;table&gt;, &lt;form&gt;, &lt;</a:t>
            </a:r>
            <a:r>
              <a:rPr lang="en-GB" dirty="0" err="1"/>
              <a:t>img</a:t>
            </a:r>
            <a:r>
              <a:rPr lang="en-GB" dirty="0"/>
              <a:t>&gt;</a:t>
            </a:r>
          </a:p>
          <a:p>
            <a:pPr lvl="1"/>
            <a:r>
              <a:rPr lang="en-GB" dirty="0"/>
              <a:t>&lt;header&gt;, &lt;footer&gt;, etc.</a:t>
            </a:r>
          </a:p>
          <a:p>
            <a:r>
              <a:rPr lang="en-GB" dirty="0"/>
              <a:t>HTML5 semantic elements replace the non-semantic elements &lt;div&gt; and &lt;span&gt; which </a:t>
            </a:r>
            <a:r>
              <a:rPr lang="en-GB" i="1" dirty="0"/>
              <a:t>tell you nothing about their type of content</a:t>
            </a:r>
            <a:r>
              <a:rPr lang="en-GB" dirty="0"/>
              <a:t>.</a:t>
            </a:r>
          </a:p>
        </p:txBody>
      </p:sp>
    </p:spTree>
    <p:extLst>
      <p:ext uri="{BB962C8B-B14F-4D97-AF65-F5344CB8AC3E}">
        <p14:creationId xmlns:p14="http://schemas.microsoft.com/office/powerpoint/2010/main" val="2559118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HTML5 Semantic Elements</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1631915188"/>
              </p:ext>
            </p:extLst>
          </p:nvPr>
        </p:nvGraphicFramePr>
        <p:xfrm>
          <a:off x="612775" y="1600200"/>
          <a:ext cx="8153400" cy="5233211"/>
        </p:xfrm>
        <a:graphic>
          <a:graphicData uri="http://schemas.openxmlformats.org/drawingml/2006/table">
            <a:tbl>
              <a:tblPr firstRow="1" bandRow="1">
                <a:tableStyleId>{3B4B98B0-60AC-42C2-AFA5-B58CD77FA1E5}</a:tableStyleId>
              </a:tblPr>
              <a:tblGrid>
                <a:gridCol w="1726977">
                  <a:extLst>
                    <a:ext uri="{9D8B030D-6E8A-4147-A177-3AD203B41FA5}">
                      <a16:colId xmlns:a16="http://schemas.microsoft.com/office/drawing/2014/main" val="20000"/>
                    </a:ext>
                  </a:extLst>
                </a:gridCol>
                <a:gridCol w="6426423">
                  <a:extLst>
                    <a:ext uri="{9D8B030D-6E8A-4147-A177-3AD203B41FA5}">
                      <a16:colId xmlns:a16="http://schemas.microsoft.com/office/drawing/2014/main" val="20001"/>
                    </a:ext>
                  </a:extLst>
                </a:gridCol>
              </a:tblGrid>
              <a:tr h="358007">
                <a:tc>
                  <a:txBody>
                    <a:bodyPr/>
                    <a:lstStyle/>
                    <a:p>
                      <a:r>
                        <a:rPr lang="en-GB" sz="1600" dirty="0"/>
                        <a:t>Tag</a:t>
                      </a:r>
                    </a:p>
                  </a:txBody>
                  <a:tcPr/>
                </a:tc>
                <a:tc>
                  <a:txBody>
                    <a:bodyPr/>
                    <a:lstStyle/>
                    <a:p>
                      <a:r>
                        <a:rPr lang="en-GB" sz="1600" dirty="0"/>
                        <a:t>Description</a:t>
                      </a:r>
                    </a:p>
                  </a:txBody>
                  <a:tcPr/>
                </a:tc>
                <a:extLst>
                  <a:ext uri="{0D108BD9-81ED-4DB2-BD59-A6C34878D82A}">
                    <a16:rowId xmlns:a16="http://schemas.microsoft.com/office/drawing/2014/main" val="10000"/>
                  </a:ext>
                </a:extLst>
              </a:tr>
              <a:tr h="358007">
                <a:tc>
                  <a:txBody>
                    <a:bodyPr/>
                    <a:lstStyle/>
                    <a:p>
                      <a:r>
                        <a:rPr lang="en-GB" sz="1600" dirty="0"/>
                        <a:t>&lt;article&gt;</a:t>
                      </a:r>
                    </a:p>
                  </a:txBody>
                  <a:tcPr/>
                </a:tc>
                <a:tc>
                  <a:txBody>
                    <a:bodyPr/>
                    <a:lstStyle/>
                    <a:p>
                      <a:r>
                        <a:rPr lang="en-GB" sz="1600" dirty="0"/>
                        <a:t>Defines an article</a:t>
                      </a:r>
                    </a:p>
                  </a:txBody>
                  <a:tcPr/>
                </a:tc>
                <a:extLst>
                  <a:ext uri="{0D108BD9-81ED-4DB2-BD59-A6C34878D82A}">
                    <a16:rowId xmlns:a16="http://schemas.microsoft.com/office/drawing/2014/main" val="10001"/>
                  </a:ext>
                </a:extLst>
              </a:tr>
              <a:tr h="358007">
                <a:tc>
                  <a:txBody>
                    <a:bodyPr/>
                    <a:lstStyle/>
                    <a:p>
                      <a:r>
                        <a:rPr lang="en-GB" sz="1600" dirty="0"/>
                        <a:t>&lt;aside&gt;</a:t>
                      </a:r>
                    </a:p>
                  </a:txBody>
                  <a:tcPr/>
                </a:tc>
                <a:tc>
                  <a:txBody>
                    <a:bodyPr/>
                    <a:lstStyle/>
                    <a:p>
                      <a:r>
                        <a:rPr lang="en-GB" sz="1600" dirty="0"/>
                        <a:t>Defines content aside from the page content</a:t>
                      </a:r>
                    </a:p>
                  </a:txBody>
                  <a:tcPr/>
                </a:tc>
                <a:extLst>
                  <a:ext uri="{0D108BD9-81ED-4DB2-BD59-A6C34878D82A}">
                    <a16:rowId xmlns:a16="http://schemas.microsoft.com/office/drawing/2014/main" val="10002"/>
                  </a:ext>
                </a:extLst>
              </a:tr>
              <a:tr h="358007">
                <a:tc>
                  <a:txBody>
                    <a:bodyPr/>
                    <a:lstStyle/>
                    <a:p>
                      <a:r>
                        <a:rPr lang="en-GB" sz="1600" dirty="0"/>
                        <a:t>&lt;details&gt;</a:t>
                      </a:r>
                    </a:p>
                  </a:txBody>
                  <a:tcPr/>
                </a:tc>
                <a:tc>
                  <a:txBody>
                    <a:bodyPr/>
                    <a:lstStyle/>
                    <a:p>
                      <a:r>
                        <a:rPr lang="en-GB" sz="1600" dirty="0"/>
                        <a:t>Defines additional details that the user can view or hide</a:t>
                      </a:r>
                    </a:p>
                  </a:txBody>
                  <a:tcPr/>
                </a:tc>
                <a:extLst>
                  <a:ext uri="{0D108BD9-81ED-4DB2-BD59-A6C34878D82A}">
                    <a16:rowId xmlns:a16="http://schemas.microsoft.com/office/drawing/2014/main" val="10003"/>
                  </a:ext>
                </a:extLst>
              </a:tr>
              <a:tr h="358007">
                <a:tc>
                  <a:txBody>
                    <a:bodyPr/>
                    <a:lstStyle/>
                    <a:p>
                      <a:r>
                        <a:rPr lang="en-GB" sz="1600" dirty="0"/>
                        <a:t>&lt;</a:t>
                      </a:r>
                      <a:r>
                        <a:rPr lang="en-GB" sz="1600" dirty="0" err="1"/>
                        <a:t>figcaption</a:t>
                      </a:r>
                      <a:r>
                        <a:rPr lang="en-GB" sz="1600" dirty="0"/>
                        <a:t>&gt;</a:t>
                      </a:r>
                    </a:p>
                  </a:txBody>
                  <a:tcPr/>
                </a:tc>
                <a:tc>
                  <a:txBody>
                    <a:bodyPr/>
                    <a:lstStyle/>
                    <a:p>
                      <a:r>
                        <a:rPr lang="en-GB" sz="1600" dirty="0"/>
                        <a:t>Defines a caption for a &lt;figure&gt; element</a:t>
                      </a:r>
                    </a:p>
                  </a:txBody>
                  <a:tcPr/>
                </a:tc>
                <a:extLst>
                  <a:ext uri="{0D108BD9-81ED-4DB2-BD59-A6C34878D82A}">
                    <a16:rowId xmlns:a16="http://schemas.microsoft.com/office/drawing/2014/main" val="10004"/>
                  </a:ext>
                </a:extLst>
              </a:tr>
              <a:tr h="559080">
                <a:tc>
                  <a:txBody>
                    <a:bodyPr/>
                    <a:lstStyle/>
                    <a:p>
                      <a:r>
                        <a:rPr lang="en-GB" sz="1600" dirty="0"/>
                        <a:t>&lt;figure&gt;</a:t>
                      </a:r>
                    </a:p>
                  </a:txBody>
                  <a:tcPr/>
                </a:tc>
                <a:tc>
                  <a:txBody>
                    <a:bodyPr/>
                    <a:lstStyle/>
                    <a:p>
                      <a:r>
                        <a:rPr lang="en-GB" sz="1600" dirty="0"/>
                        <a:t>Specifies self-contained content, like illustrations, diagrams, photos, code listings, etc.</a:t>
                      </a:r>
                    </a:p>
                  </a:txBody>
                  <a:tcPr/>
                </a:tc>
                <a:extLst>
                  <a:ext uri="{0D108BD9-81ED-4DB2-BD59-A6C34878D82A}">
                    <a16:rowId xmlns:a16="http://schemas.microsoft.com/office/drawing/2014/main" val="10005"/>
                  </a:ext>
                </a:extLst>
              </a:tr>
              <a:tr h="358007">
                <a:tc>
                  <a:txBody>
                    <a:bodyPr/>
                    <a:lstStyle/>
                    <a:p>
                      <a:r>
                        <a:rPr lang="en-GB" sz="1600" dirty="0"/>
                        <a:t>&lt;footer&gt;</a:t>
                      </a:r>
                    </a:p>
                  </a:txBody>
                  <a:tcPr/>
                </a:tc>
                <a:tc>
                  <a:txBody>
                    <a:bodyPr/>
                    <a:lstStyle/>
                    <a:p>
                      <a:r>
                        <a:rPr lang="en-GB" sz="1600" dirty="0"/>
                        <a:t>Defines a footer for a document or section</a:t>
                      </a:r>
                    </a:p>
                  </a:txBody>
                  <a:tcPr/>
                </a:tc>
                <a:extLst>
                  <a:ext uri="{0D108BD9-81ED-4DB2-BD59-A6C34878D82A}">
                    <a16:rowId xmlns:a16="http://schemas.microsoft.com/office/drawing/2014/main" val="10006"/>
                  </a:ext>
                </a:extLst>
              </a:tr>
              <a:tr h="358007">
                <a:tc>
                  <a:txBody>
                    <a:bodyPr/>
                    <a:lstStyle/>
                    <a:p>
                      <a:r>
                        <a:rPr lang="en-GB" sz="1600" dirty="0"/>
                        <a:t>&lt;header&gt;</a:t>
                      </a:r>
                    </a:p>
                  </a:txBody>
                  <a:tcPr/>
                </a:tc>
                <a:tc>
                  <a:txBody>
                    <a:bodyPr/>
                    <a:lstStyle/>
                    <a:p>
                      <a:r>
                        <a:rPr lang="en-GB" sz="1600" dirty="0"/>
                        <a:t>Specifies a header for a document or section</a:t>
                      </a:r>
                    </a:p>
                  </a:txBody>
                  <a:tcPr/>
                </a:tc>
                <a:extLst>
                  <a:ext uri="{0D108BD9-81ED-4DB2-BD59-A6C34878D82A}">
                    <a16:rowId xmlns:a16="http://schemas.microsoft.com/office/drawing/2014/main" val="10007"/>
                  </a:ext>
                </a:extLst>
              </a:tr>
              <a:tr h="358007">
                <a:tc>
                  <a:txBody>
                    <a:bodyPr/>
                    <a:lstStyle/>
                    <a:p>
                      <a:r>
                        <a:rPr lang="en-GB" sz="1600" dirty="0"/>
                        <a:t>&lt;main&gt;</a:t>
                      </a:r>
                    </a:p>
                  </a:txBody>
                  <a:tcPr/>
                </a:tc>
                <a:tc>
                  <a:txBody>
                    <a:bodyPr/>
                    <a:lstStyle/>
                    <a:p>
                      <a:r>
                        <a:rPr lang="en-GB" sz="1600" dirty="0"/>
                        <a:t>Specifies the main content of a document</a:t>
                      </a:r>
                    </a:p>
                  </a:txBody>
                  <a:tcPr/>
                </a:tc>
                <a:extLst>
                  <a:ext uri="{0D108BD9-81ED-4DB2-BD59-A6C34878D82A}">
                    <a16:rowId xmlns:a16="http://schemas.microsoft.com/office/drawing/2014/main" val="10008"/>
                  </a:ext>
                </a:extLst>
              </a:tr>
              <a:tr h="358007">
                <a:tc>
                  <a:txBody>
                    <a:bodyPr/>
                    <a:lstStyle/>
                    <a:p>
                      <a:r>
                        <a:rPr lang="en-GB" sz="1600" dirty="0"/>
                        <a:t>&lt;mark&gt;</a:t>
                      </a:r>
                    </a:p>
                  </a:txBody>
                  <a:tcPr/>
                </a:tc>
                <a:tc>
                  <a:txBody>
                    <a:bodyPr/>
                    <a:lstStyle/>
                    <a:p>
                      <a:r>
                        <a:rPr lang="en-GB" sz="1600" dirty="0"/>
                        <a:t>Defines marked/highlighted text</a:t>
                      </a:r>
                    </a:p>
                  </a:txBody>
                  <a:tcPr/>
                </a:tc>
                <a:extLst>
                  <a:ext uri="{0D108BD9-81ED-4DB2-BD59-A6C34878D82A}">
                    <a16:rowId xmlns:a16="http://schemas.microsoft.com/office/drawing/2014/main" val="10009"/>
                  </a:ext>
                </a:extLst>
              </a:tr>
              <a:tr h="358007">
                <a:tc>
                  <a:txBody>
                    <a:bodyPr/>
                    <a:lstStyle/>
                    <a:p>
                      <a:r>
                        <a:rPr lang="en-GB" sz="1600" dirty="0"/>
                        <a:t>&lt;</a:t>
                      </a:r>
                      <a:r>
                        <a:rPr lang="en-GB" sz="1600" dirty="0" err="1"/>
                        <a:t>nav</a:t>
                      </a:r>
                      <a:r>
                        <a:rPr lang="en-GB" sz="1600" dirty="0"/>
                        <a:t>&gt;</a:t>
                      </a:r>
                    </a:p>
                  </a:txBody>
                  <a:tcPr/>
                </a:tc>
                <a:tc>
                  <a:txBody>
                    <a:bodyPr/>
                    <a:lstStyle/>
                    <a:p>
                      <a:r>
                        <a:rPr lang="en-GB" sz="1600" dirty="0"/>
                        <a:t>Defines navigation links</a:t>
                      </a:r>
                    </a:p>
                  </a:txBody>
                  <a:tcPr/>
                </a:tc>
                <a:extLst>
                  <a:ext uri="{0D108BD9-81ED-4DB2-BD59-A6C34878D82A}">
                    <a16:rowId xmlns:a16="http://schemas.microsoft.com/office/drawing/2014/main" val="10010"/>
                  </a:ext>
                </a:extLst>
              </a:tr>
              <a:tr h="358007">
                <a:tc>
                  <a:txBody>
                    <a:bodyPr/>
                    <a:lstStyle/>
                    <a:p>
                      <a:r>
                        <a:rPr lang="en-GB" sz="1600" dirty="0"/>
                        <a:t>&lt;section&gt;</a:t>
                      </a:r>
                    </a:p>
                  </a:txBody>
                  <a:tcPr/>
                </a:tc>
                <a:tc>
                  <a:txBody>
                    <a:bodyPr/>
                    <a:lstStyle/>
                    <a:p>
                      <a:r>
                        <a:rPr lang="en-GB" sz="1600" dirty="0"/>
                        <a:t>Defines a section in a document</a:t>
                      </a:r>
                    </a:p>
                  </a:txBody>
                  <a:tcPr/>
                </a:tc>
                <a:extLst>
                  <a:ext uri="{0D108BD9-81ED-4DB2-BD59-A6C34878D82A}">
                    <a16:rowId xmlns:a16="http://schemas.microsoft.com/office/drawing/2014/main" val="10011"/>
                  </a:ext>
                </a:extLst>
              </a:tr>
              <a:tr h="358007">
                <a:tc>
                  <a:txBody>
                    <a:bodyPr/>
                    <a:lstStyle/>
                    <a:p>
                      <a:r>
                        <a:rPr lang="en-GB" sz="1600" dirty="0"/>
                        <a:t>&lt;summary&gt;</a:t>
                      </a:r>
                    </a:p>
                  </a:txBody>
                  <a:tcPr/>
                </a:tc>
                <a:tc>
                  <a:txBody>
                    <a:bodyPr/>
                    <a:lstStyle/>
                    <a:p>
                      <a:r>
                        <a:rPr lang="en-GB" sz="1600" dirty="0"/>
                        <a:t>Defines a visible heading for a &lt;details&gt; element</a:t>
                      </a:r>
                    </a:p>
                  </a:txBody>
                  <a:tcPr/>
                </a:tc>
                <a:extLst>
                  <a:ext uri="{0D108BD9-81ED-4DB2-BD59-A6C34878D82A}">
                    <a16:rowId xmlns:a16="http://schemas.microsoft.com/office/drawing/2014/main" val="10012"/>
                  </a:ext>
                </a:extLst>
              </a:tr>
              <a:tr h="358007">
                <a:tc>
                  <a:txBody>
                    <a:bodyPr/>
                    <a:lstStyle/>
                    <a:p>
                      <a:r>
                        <a:rPr lang="en-GB" sz="1600" dirty="0"/>
                        <a:t>&lt;time&gt;</a:t>
                      </a:r>
                    </a:p>
                  </a:txBody>
                  <a:tcPr/>
                </a:tc>
                <a:tc>
                  <a:txBody>
                    <a:bodyPr/>
                    <a:lstStyle/>
                    <a:p>
                      <a:r>
                        <a:rPr lang="en-GB" sz="1600" dirty="0"/>
                        <a:t>Defines a date/time</a:t>
                      </a:r>
                    </a:p>
                  </a:txBody>
                  <a:tcPr/>
                </a:tc>
                <a:extLst>
                  <a:ext uri="{0D108BD9-81ED-4DB2-BD59-A6C34878D82A}">
                    <a16:rowId xmlns:a16="http://schemas.microsoft.com/office/drawing/2014/main" val="10013"/>
                  </a:ext>
                </a:extLst>
              </a:tr>
            </a:tbl>
          </a:graphicData>
        </a:graphic>
      </p:graphicFrame>
      <p:sp>
        <p:nvSpPr>
          <p:cNvPr id="5" name="TextBox 4"/>
          <p:cNvSpPr txBox="1"/>
          <p:nvPr/>
        </p:nvSpPr>
        <p:spPr>
          <a:xfrm>
            <a:off x="7092280" y="6581001"/>
            <a:ext cx="1788631" cy="276999"/>
          </a:xfrm>
          <a:prstGeom prst="rect">
            <a:avLst/>
          </a:prstGeom>
          <a:noFill/>
        </p:spPr>
        <p:txBody>
          <a:bodyPr wrap="none" rtlCol="0">
            <a:spAutoFit/>
          </a:bodyPr>
          <a:lstStyle/>
          <a:p>
            <a:r>
              <a:rPr lang="en-GB" sz="1200" dirty="0">
                <a:hlinkClick r:id="rId3"/>
              </a:rPr>
              <a:t>See more on W3Schools </a:t>
            </a:r>
            <a:endParaRPr lang="en-GB" sz="1200" dirty="0"/>
          </a:p>
        </p:txBody>
      </p:sp>
    </p:spTree>
    <p:extLst>
      <p:ext uri="{BB962C8B-B14F-4D97-AF65-F5344CB8AC3E}">
        <p14:creationId xmlns:p14="http://schemas.microsoft.com/office/powerpoint/2010/main" val="14338509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Page Layout HTML Semantic Elements</a:t>
            </a:r>
          </a:p>
        </p:txBody>
      </p:sp>
      <p:graphicFrame>
        <p:nvGraphicFramePr>
          <p:cNvPr id="4" name="Content Placeholder 3"/>
          <p:cNvGraphicFramePr>
            <a:graphicFrameLocks noGrp="1"/>
          </p:cNvGraphicFramePr>
          <p:nvPr>
            <p:ph sz="quarter" idx="1"/>
          </p:nvPr>
        </p:nvGraphicFramePr>
        <p:xfrm>
          <a:off x="612775" y="1600200"/>
          <a:ext cx="8153400" cy="4587240"/>
        </p:xfrm>
        <a:graphic>
          <a:graphicData uri="http://schemas.openxmlformats.org/drawingml/2006/table">
            <a:tbl>
              <a:tblPr firstRow="1" bandRow="1">
                <a:tableStyleId>{5940675A-B579-460E-94D1-54222C63F5DA}</a:tableStyleId>
              </a:tblPr>
              <a:tblGrid>
                <a:gridCol w="6195529">
                  <a:extLst>
                    <a:ext uri="{9D8B030D-6E8A-4147-A177-3AD203B41FA5}">
                      <a16:colId xmlns:a16="http://schemas.microsoft.com/office/drawing/2014/main" val="20000"/>
                    </a:ext>
                  </a:extLst>
                </a:gridCol>
                <a:gridCol w="1957871">
                  <a:extLst>
                    <a:ext uri="{9D8B030D-6E8A-4147-A177-3AD203B41FA5}">
                      <a16:colId xmlns:a16="http://schemas.microsoft.com/office/drawing/2014/main" val="20001"/>
                    </a:ext>
                  </a:extLst>
                </a:gridCol>
              </a:tblGrid>
              <a:tr h="370840">
                <a:tc gridSpan="2">
                  <a:txBody>
                    <a:bodyPr/>
                    <a:lstStyle/>
                    <a:p>
                      <a:pPr algn="ct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header</a:t>
                      </a:r>
                      <a:r>
                        <a:rPr lang="en-GB" sz="1800" dirty="0">
                          <a:solidFill>
                            <a:srgbClr val="0000FF"/>
                          </a:solidFill>
                          <a:latin typeface="Consolas" panose="020B0609020204030204" pitchFamily="49" charset="0"/>
                        </a:rPr>
                        <a:t>&gt;</a:t>
                      </a:r>
                      <a:r>
                        <a:rPr lang="en-GB" dirty="0"/>
                        <a:t>						</a:t>
                      </a: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header</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gridSpan="2">
                  <a:txBody>
                    <a:bodyPr/>
                    <a:lstStyle/>
                    <a:p>
                      <a:pPr algn="ctr"/>
                      <a:r>
                        <a:rPr lang="en-GB" sz="1800" dirty="0">
                          <a:solidFill>
                            <a:srgbClr val="0000FF"/>
                          </a:solidFill>
                          <a:latin typeface="Consolas" panose="020B0609020204030204" pitchFamily="49" charset="0"/>
                        </a:rPr>
                        <a:t>&lt;</a:t>
                      </a:r>
                      <a:r>
                        <a:rPr lang="en-GB" sz="1800" dirty="0" err="1">
                          <a:solidFill>
                            <a:srgbClr val="800000"/>
                          </a:solidFill>
                          <a:latin typeface="Consolas" panose="020B0609020204030204" pitchFamily="49" charset="0"/>
                        </a:rPr>
                        <a:t>nav</a:t>
                      </a:r>
                      <a:r>
                        <a:rPr lang="en-GB" sz="1800" dirty="0">
                          <a:solidFill>
                            <a:srgbClr val="0000FF"/>
                          </a:solidFill>
                          <a:latin typeface="Consolas" panose="020B0609020204030204" pitchFamily="49" charset="0"/>
                        </a:rPr>
                        <a:t>&gt;</a:t>
                      </a:r>
                      <a:r>
                        <a:rPr lang="en-GB" dirty="0"/>
                        <a:t>		Menu links		</a:t>
                      </a:r>
                      <a:r>
                        <a:rPr lang="en-GB" sz="1800" dirty="0">
                          <a:solidFill>
                            <a:srgbClr val="0000FF"/>
                          </a:solidFill>
                          <a:latin typeface="Consolas" panose="020B0609020204030204" pitchFamily="49" charset="0"/>
                        </a:rPr>
                        <a:t>&lt;/</a:t>
                      </a:r>
                      <a:r>
                        <a:rPr lang="en-GB" sz="1800" dirty="0" err="1">
                          <a:solidFill>
                            <a:srgbClr val="800000"/>
                          </a:solidFill>
                          <a:latin typeface="Consolas" panose="020B0609020204030204" pitchFamily="49" charset="0"/>
                        </a:rPr>
                        <a:t>nav</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1"/>
                  </a:ext>
                </a:extLst>
              </a:tr>
              <a:tr h="370840">
                <a:tc>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article</a:t>
                      </a:r>
                      <a:r>
                        <a:rPr lang="en-GB" sz="1800" dirty="0">
                          <a:solidFill>
                            <a:srgbClr val="0000FF"/>
                          </a:solidFill>
                          <a:latin typeface="Consolas" panose="020B0609020204030204" pitchFamily="49" charset="0"/>
                        </a:rPr>
                        <a:t>&gt;</a:t>
                      </a:r>
                      <a:endParaRPr lang="en-GB" dirty="0"/>
                    </a:p>
                    <a:p>
                      <a:r>
                        <a:rPr lang="en-GB" dirty="0"/>
                        <a:t>(group content on the page that could stand alone – think of a newspaper article, blog or forum post</a:t>
                      </a:r>
                      <a:r>
                        <a:rPr lang="en-GB" baseline="0" dirty="0"/>
                        <a:t>)</a:t>
                      </a:r>
                      <a:endParaRPr lang="en-GB" dirty="0"/>
                    </a:p>
                    <a:p>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article</a:t>
                      </a:r>
                      <a:r>
                        <a:rPr lang="en-GB" sz="1800" dirty="0">
                          <a:solidFill>
                            <a:srgbClr val="0000FF"/>
                          </a:solidFill>
                          <a:latin typeface="Consolas" panose="020B0609020204030204" pitchFamily="49" charset="0"/>
                        </a:rPr>
                        <a:t>&gt;</a:t>
                      </a:r>
                      <a:endParaRPr lang="en-GB" dirty="0"/>
                    </a:p>
                  </a:txBody>
                  <a:tcPr/>
                </a:tc>
                <a:tc rowSpan="2">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aside</a:t>
                      </a:r>
                      <a:r>
                        <a:rPr lang="en-GB" sz="1800" dirty="0">
                          <a:solidFill>
                            <a:srgbClr val="0000FF"/>
                          </a:solidFill>
                          <a:latin typeface="Consolas" panose="020B0609020204030204" pitchFamily="49" charset="0"/>
                        </a:rPr>
                        <a:t>&gt;</a:t>
                      </a:r>
                      <a:endParaRPr lang="en-GB" dirty="0"/>
                    </a:p>
                    <a:p>
                      <a:r>
                        <a:rPr lang="en-GB" dirty="0"/>
                        <a:t>content aside from the main content – think of sidebar adverts.</a:t>
                      </a:r>
                    </a:p>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aside</a:t>
                      </a:r>
                      <a:r>
                        <a:rPr lang="en-GB" sz="1800" dirty="0">
                          <a:solidFill>
                            <a:srgbClr val="0000FF"/>
                          </a:solidFill>
                          <a:latin typeface="Consolas" panose="020B0609020204030204" pitchFamily="49" charset="0"/>
                        </a:rPr>
                        <a:t>&gt;</a:t>
                      </a:r>
                      <a:endParaRPr lang="en-GB" dirty="0"/>
                    </a:p>
                  </a:txBody>
                  <a:tcPr/>
                </a:tc>
                <a:extLst>
                  <a:ext uri="{0D108BD9-81ED-4DB2-BD59-A6C34878D82A}">
                    <a16:rowId xmlns:a16="http://schemas.microsoft.com/office/drawing/2014/main" val="10002"/>
                  </a:ext>
                </a:extLst>
              </a:tr>
              <a:tr h="370840">
                <a:tc>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section</a:t>
                      </a:r>
                      <a:r>
                        <a:rPr lang="en-GB" sz="1800" dirty="0">
                          <a:solidFill>
                            <a:srgbClr val="0000FF"/>
                          </a:solidFill>
                          <a:latin typeface="Consolas" panose="020B0609020204030204" pitchFamily="49" charset="0"/>
                        </a:rPr>
                        <a:t>&gt;</a:t>
                      </a:r>
                      <a:endParaRPr lang="en-GB" dirty="0"/>
                    </a:p>
                    <a:p>
                      <a:r>
                        <a:rPr lang="en-GB" dirty="0"/>
                        <a:t>(defines a document</a:t>
                      </a:r>
                      <a:r>
                        <a:rPr lang="en-GB" baseline="0" dirty="0"/>
                        <a:t> section – groups related content in a document, typically with a heading, followed by section content)</a:t>
                      </a:r>
                      <a:endParaRPr lang="en-GB" dirty="0"/>
                    </a:p>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section</a:t>
                      </a:r>
                      <a:r>
                        <a:rPr lang="en-GB" sz="1800" dirty="0">
                          <a:solidFill>
                            <a:srgbClr val="0000FF"/>
                          </a:solidFill>
                          <a:latin typeface="Consolas" panose="020B0609020204030204" pitchFamily="49" charset="0"/>
                        </a:rPr>
                        <a:t>&gt;</a:t>
                      </a:r>
                      <a:endParaRPr lang="en-GB" dirty="0"/>
                    </a:p>
                  </a:txBody>
                  <a:tcPr/>
                </a:tc>
                <a:tc vMerge="1">
                  <a:txBody>
                    <a:bodyPr/>
                    <a:lstStyle/>
                    <a:p>
                      <a:endParaRPr lang="en-GB" dirty="0"/>
                    </a:p>
                  </a:txBody>
                  <a:tcPr/>
                </a:tc>
                <a:extLst>
                  <a:ext uri="{0D108BD9-81ED-4DB2-BD59-A6C34878D82A}">
                    <a16:rowId xmlns:a16="http://schemas.microsoft.com/office/drawing/2014/main" val="10003"/>
                  </a:ext>
                </a:extLst>
              </a:tr>
              <a:tr h="370840">
                <a:tc gridSpan="2">
                  <a:txBody>
                    <a:bodyPr/>
                    <a:lstStyle/>
                    <a:p>
                      <a:pPr algn="ct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footer</a:t>
                      </a:r>
                      <a:r>
                        <a:rPr lang="en-GB" sz="1800" dirty="0">
                          <a:solidFill>
                            <a:srgbClr val="0000FF"/>
                          </a:solidFill>
                          <a:latin typeface="Consolas" panose="020B0609020204030204" pitchFamily="49" charset="0"/>
                        </a:rPr>
                        <a:t>&gt;</a:t>
                      </a:r>
                      <a:r>
                        <a:rPr lang="en-GB" dirty="0"/>
                        <a:t>						</a:t>
                      </a: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footer</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4"/>
                  </a:ext>
                </a:extLst>
              </a:tr>
            </a:tbl>
          </a:graphicData>
        </a:graphic>
      </p:graphicFrame>
      <p:sp>
        <p:nvSpPr>
          <p:cNvPr id="5" name="TextBox 4"/>
          <p:cNvSpPr txBox="1"/>
          <p:nvPr/>
        </p:nvSpPr>
        <p:spPr>
          <a:xfrm>
            <a:off x="7845796" y="6383774"/>
            <a:ext cx="894604" cy="369332"/>
          </a:xfrm>
          <a:prstGeom prst="rect">
            <a:avLst/>
          </a:prstGeom>
          <a:noFill/>
        </p:spPr>
        <p:txBody>
          <a:bodyPr wrap="none" rtlCol="0">
            <a:spAutoFit/>
          </a:bodyPr>
          <a:lstStyle/>
          <a:p>
            <a:r>
              <a:rPr lang="en-GB" dirty="0">
                <a:hlinkClick r:id="rId3" action="ppaction://hlinkfile"/>
              </a:rPr>
              <a:t>More...</a:t>
            </a:r>
            <a:r>
              <a:rPr lang="en-GB" dirty="0"/>
              <a:t> </a:t>
            </a:r>
          </a:p>
        </p:txBody>
      </p:sp>
    </p:spTree>
    <p:extLst>
      <p:ext uri="{BB962C8B-B14F-4D97-AF65-F5344CB8AC3E}">
        <p14:creationId xmlns:p14="http://schemas.microsoft.com/office/powerpoint/2010/main" val="17032039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Good Practice</a:t>
            </a:r>
          </a:p>
        </p:txBody>
      </p:sp>
      <p:sp>
        <p:nvSpPr>
          <p:cNvPr id="3" name="Content Placeholder 2"/>
          <p:cNvSpPr>
            <a:spLocks noGrp="1"/>
          </p:cNvSpPr>
          <p:nvPr>
            <p:ph sz="quarter" idx="1"/>
          </p:nvPr>
        </p:nvSpPr>
        <p:spPr/>
        <p:txBody>
          <a:bodyPr>
            <a:normAutofit fontScale="92500" lnSpcReduction="20000"/>
          </a:bodyPr>
          <a:lstStyle/>
          <a:p>
            <a:pPr marL="0" indent="0">
              <a:buNone/>
            </a:pPr>
            <a:r>
              <a:rPr lang="en-GB" dirty="0"/>
              <a:t>These are some best practices for writing HTML:</a:t>
            </a:r>
          </a:p>
          <a:p>
            <a:r>
              <a:rPr lang="en-GB" dirty="0"/>
              <a:t>Write element names in lower case.</a:t>
            </a:r>
          </a:p>
          <a:p>
            <a:r>
              <a:rPr lang="en-GB" dirty="0"/>
              <a:t>Write attribute names in lower case too.</a:t>
            </a:r>
          </a:p>
          <a:p>
            <a:r>
              <a:rPr lang="en-GB" dirty="0"/>
              <a:t>Make sure attribute values appear in quotes using either </a:t>
            </a:r>
            <a:r>
              <a:rPr lang="en-GB" b="1" i="1" dirty="0"/>
              <a:t>matching</a:t>
            </a:r>
            <a:r>
              <a:rPr lang="en-GB" dirty="0"/>
              <a:t> single (') or double (") quotes.</a:t>
            </a:r>
          </a:p>
          <a:p>
            <a:pPr lvl="1"/>
            <a:r>
              <a:rPr lang="en-GB" dirty="0"/>
              <a:t>Double quotes seem to have been widely adopted</a:t>
            </a:r>
          </a:p>
          <a:p>
            <a:r>
              <a:rPr lang="en-GB" dirty="0"/>
              <a:t>Remember to close all HTML elements, including empty elements too (using the self-closing tag).</a:t>
            </a:r>
          </a:p>
          <a:p>
            <a:r>
              <a:rPr lang="en-GB" dirty="0"/>
              <a:t>When specifying attribute name-value pairs, do not use spaces to separate the equals sign.</a:t>
            </a:r>
          </a:p>
          <a:p>
            <a:r>
              <a:rPr lang="en-GB" dirty="0"/>
              <a:t>For more best practices, see </a:t>
            </a:r>
            <a:r>
              <a:rPr lang="en-GB" dirty="0">
                <a:hlinkClick r:id="rId3"/>
              </a:rPr>
              <a:t>here</a:t>
            </a:r>
            <a:r>
              <a:rPr lang="en-GB" dirty="0"/>
              <a:t>.</a:t>
            </a:r>
          </a:p>
          <a:p>
            <a:pPr lvl="1"/>
            <a:endParaRPr lang="en-GB" dirty="0"/>
          </a:p>
        </p:txBody>
      </p:sp>
    </p:spTree>
    <p:extLst>
      <p:ext uri="{BB962C8B-B14F-4D97-AF65-F5344CB8AC3E}">
        <p14:creationId xmlns:p14="http://schemas.microsoft.com/office/powerpoint/2010/main" val="36592964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GB" altLang="en-US"/>
              <a:t>Character Entities</a:t>
            </a:r>
          </a:p>
        </p:txBody>
      </p:sp>
      <p:sp>
        <p:nvSpPr>
          <p:cNvPr id="96259" name="Rectangle 3"/>
          <p:cNvSpPr>
            <a:spLocks noGrp="1" noChangeArrowheads="1"/>
          </p:cNvSpPr>
          <p:nvPr>
            <p:ph type="body" idx="1"/>
          </p:nvPr>
        </p:nvSpPr>
        <p:spPr/>
        <p:txBody>
          <a:bodyPr/>
          <a:lstStyle/>
          <a:p>
            <a:r>
              <a:rPr lang="en-GB" altLang="en-US"/>
              <a:t>Characters not found in the normal character set</a:t>
            </a:r>
          </a:p>
          <a:p>
            <a:r>
              <a:rPr lang="en-GB" altLang="en-US"/>
              <a:t>“	&amp;qout;</a:t>
            </a:r>
          </a:p>
          <a:p>
            <a:r>
              <a:rPr lang="en-GB" altLang="en-US"/>
              <a:t>&amp;	&amp;amp;</a:t>
            </a:r>
          </a:p>
          <a:p>
            <a:r>
              <a:rPr lang="en-GB" altLang="en-US"/>
              <a:t>&lt;	&amp;lt;</a:t>
            </a:r>
          </a:p>
          <a:p>
            <a:r>
              <a:rPr lang="en-GB" altLang="en-US"/>
              <a:t>&gt;	&amp;gt;</a:t>
            </a:r>
          </a:p>
          <a:p>
            <a:r>
              <a:rPr lang="en-GB" altLang="en-US"/>
              <a:t> 	&amp;nbsp; (space)</a:t>
            </a:r>
          </a:p>
          <a:p>
            <a:r>
              <a:rPr lang="en-GB" altLang="en-US"/>
              <a:t>£	&amp;pound;</a:t>
            </a:r>
          </a:p>
        </p:txBody>
      </p:sp>
    </p:spTree>
    <p:extLst>
      <p:ext uri="{BB962C8B-B14F-4D97-AF65-F5344CB8AC3E}">
        <p14:creationId xmlns:p14="http://schemas.microsoft.com/office/powerpoint/2010/main" val="29457793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altLang="en-US"/>
              <a:t>Structural Tags – &lt;head&gt;</a:t>
            </a:r>
          </a:p>
        </p:txBody>
      </p:sp>
      <p:sp>
        <p:nvSpPr>
          <p:cNvPr id="97283" name="Rectangle 3"/>
          <p:cNvSpPr>
            <a:spLocks noGrp="1" noChangeArrowheads="1"/>
          </p:cNvSpPr>
          <p:nvPr>
            <p:ph type="body" idx="1"/>
          </p:nvPr>
        </p:nvSpPr>
        <p:spPr>
          <a:xfrm>
            <a:off x="612648" y="1556792"/>
            <a:ext cx="8153400" cy="4495800"/>
          </a:xfrm>
        </p:spPr>
        <p:txBody>
          <a:bodyPr>
            <a:normAutofit fontScale="92500" lnSpcReduction="10000"/>
          </a:bodyPr>
          <a:lstStyle/>
          <a:p>
            <a:r>
              <a:rPr lang="en-GB" altLang="en-US" b="1" dirty="0"/>
              <a:t>&lt;head&gt; </a:t>
            </a:r>
            <a:r>
              <a:rPr lang="en-GB" altLang="en-US" dirty="0"/>
              <a:t>Defines head of document</a:t>
            </a:r>
          </a:p>
          <a:p>
            <a:pPr>
              <a:buFont typeface="Monotype Sorts" pitchFamily="2" charset="2"/>
              <a:buNone/>
            </a:pPr>
            <a:r>
              <a:rPr lang="en-GB" altLang="en-US" dirty="0"/>
              <a:t>Contains the following tags:</a:t>
            </a:r>
          </a:p>
          <a:p>
            <a:r>
              <a:rPr lang="en-GB" altLang="en-US" b="1" dirty="0"/>
              <a:t>&lt;title&gt; </a:t>
            </a:r>
            <a:r>
              <a:rPr lang="en-GB" altLang="en-US" dirty="0"/>
              <a:t>The title of the web page</a:t>
            </a:r>
          </a:p>
          <a:p>
            <a:pPr>
              <a:buFont typeface="Monotype Sorts" pitchFamily="2" charset="2"/>
              <a:buNone/>
            </a:pPr>
            <a:r>
              <a:rPr lang="en-GB" altLang="en-US" dirty="0"/>
              <a:t>&lt;title&gt;My Page Title&lt;/title&gt;</a:t>
            </a:r>
          </a:p>
          <a:p>
            <a:r>
              <a:rPr lang="en-GB" altLang="en-US" b="1" dirty="0"/>
              <a:t>&lt;meta&gt; </a:t>
            </a:r>
            <a:r>
              <a:rPr lang="en-GB" altLang="en-US" dirty="0"/>
              <a:t>Contains information about the document</a:t>
            </a:r>
          </a:p>
          <a:p>
            <a:pPr lvl="1"/>
            <a:r>
              <a:rPr lang="en-GB" altLang="en-US" dirty="0"/>
              <a:t>name = name for the meta information</a:t>
            </a:r>
          </a:p>
          <a:p>
            <a:pPr lvl="1"/>
            <a:r>
              <a:rPr lang="en-GB" altLang="en-US" dirty="0"/>
              <a:t>content = Specifies the value of the meta tag</a:t>
            </a:r>
          </a:p>
          <a:p>
            <a:pPr lvl="1"/>
            <a:r>
              <a:rPr lang="en-GB" altLang="en-US" dirty="0"/>
              <a:t>&lt;meta name=“author” content=“Mike D”&gt;</a:t>
            </a:r>
          </a:p>
          <a:p>
            <a:pPr lvl="1"/>
            <a:r>
              <a:rPr lang="en-GB" altLang="en-US" dirty="0"/>
              <a:t>&lt;meta name=“description” content=“My first page”&gt;</a:t>
            </a:r>
          </a:p>
          <a:p>
            <a:pPr lvl="1"/>
            <a:r>
              <a:rPr lang="en-GB" altLang="en-US" dirty="0"/>
              <a:t>&lt;meta name=“keywords” content=“mikes, first page”&gt;</a:t>
            </a:r>
          </a:p>
          <a:p>
            <a:endParaRPr lang="en-GB" altLang="en-US" dirty="0"/>
          </a:p>
        </p:txBody>
      </p:sp>
    </p:spTree>
    <p:extLst>
      <p:ext uri="{BB962C8B-B14F-4D97-AF65-F5344CB8AC3E}">
        <p14:creationId xmlns:p14="http://schemas.microsoft.com/office/powerpoint/2010/main" val="41388922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GB" altLang="en-US"/>
              <a:t>Text Tags</a:t>
            </a:r>
          </a:p>
        </p:txBody>
      </p:sp>
      <p:sp>
        <p:nvSpPr>
          <p:cNvPr id="98307" name="Rectangle 3"/>
          <p:cNvSpPr>
            <a:spLocks noGrp="1" noChangeArrowheads="1"/>
          </p:cNvSpPr>
          <p:nvPr>
            <p:ph type="body" idx="1"/>
          </p:nvPr>
        </p:nvSpPr>
        <p:spPr/>
        <p:txBody>
          <a:bodyPr>
            <a:normAutofit fontScale="92500" lnSpcReduction="20000"/>
          </a:bodyPr>
          <a:lstStyle/>
          <a:p>
            <a:pPr>
              <a:lnSpc>
                <a:spcPct val="90000"/>
              </a:lnSpc>
            </a:pPr>
            <a:r>
              <a:rPr lang="en-GB" altLang="en-US" b="1" dirty="0"/>
              <a:t>&lt;h1&gt; .. &lt;h6&gt;  </a:t>
            </a:r>
            <a:r>
              <a:rPr lang="en-GB" altLang="en-US" dirty="0"/>
              <a:t>Enclosed text is a heading</a:t>
            </a:r>
          </a:p>
          <a:p>
            <a:pPr>
              <a:lnSpc>
                <a:spcPct val="90000"/>
              </a:lnSpc>
            </a:pPr>
            <a:r>
              <a:rPr lang="en-GB" altLang="en-US" b="1" dirty="0"/>
              <a:t>&lt;p&gt; </a:t>
            </a:r>
            <a:r>
              <a:rPr lang="en-GB" altLang="en-US" dirty="0"/>
              <a:t>Denotes beginning and end of a paragraph when 	used as a container</a:t>
            </a:r>
          </a:p>
          <a:p>
            <a:pPr>
              <a:lnSpc>
                <a:spcPct val="90000"/>
              </a:lnSpc>
            </a:pPr>
            <a:r>
              <a:rPr lang="en-GB" altLang="en-US" b="1" dirty="0"/>
              <a:t>&lt;b&gt; </a:t>
            </a:r>
            <a:r>
              <a:rPr lang="en-GB" altLang="en-US" dirty="0"/>
              <a:t>Bold text</a:t>
            </a:r>
          </a:p>
          <a:p>
            <a:pPr>
              <a:lnSpc>
                <a:spcPct val="90000"/>
              </a:lnSpc>
            </a:pPr>
            <a:r>
              <a:rPr lang="en-GB" altLang="en-US" b="1" dirty="0"/>
              <a:t>&lt;</a:t>
            </a:r>
            <a:r>
              <a:rPr lang="en-GB" altLang="en-US" b="1" dirty="0" err="1"/>
              <a:t>i</a:t>
            </a:r>
            <a:r>
              <a:rPr lang="en-GB" altLang="en-US" b="1" dirty="0"/>
              <a:t>&gt; </a:t>
            </a:r>
            <a:r>
              <a:rPr lang="en-GB" altLang="en-US" dirty="0"/>
              <a:t>Italic text</a:t>
            </a:r>
          </a:p>
          <a:p>
            <a:pPr>
              <a:lnSpc>
                <a:spcPct val="90000"/>
              </a:lnSpc>
            </a:pPr>
            <a:r>
              <a:rPr lang="en-GB" altLang="en-US" b="1" dirty="0"/>
              <a:t>&lt;sub&gt; </a:t>
            </a:r>
            <a:r>
              <a:rPr lang="en-GB" altLang="en-US" dirty="0"/>
              <a:t>Subscript</a:t>
            </a:r>
          </a:p>
          <a:p>
            <a:pPr>
              <a:lnSpc>
                <a:spcPct val="90000"/>
              </a:lnSpc>
            </a:pPr>
            <a:r>
              <a:rPr lang="en-GB" altLang="en-US" b="1" dirty="0"/>
              <a:t>&lt;sup&gt; </a:t>
            </a:r>
            <a:r>
              <a:rPr lang="en-GB" altLang="en-US" dirty="0"/>
              <a:t>Superscript</a:t>
            </a:r>
          </a:p>
          <a:p>
            <a:pPr>
              <a:lnSpc>
                <a:spcPct val="90000"/>
              </a:lnSpc>
            </a:pPr>
            <a:r>
              <a:rPr lang="en-GB" altLang="en-US" b="1" dirty="0"/>
              <a:t>&lt;u&gt; </a:t>
            </a:r>
            <a:r>
              <a:rPr lang="en-GB" altLang="en-US" dirty="0"/>
              <a:t>Underline</a:t>
            </a:r>
          </a:p>
          <a:p>
            <a:pPr>
              <a:lnSpc>
                <a:spcPct val="90000"/>
              </a:lnSpc>
            </a:pPr>
            <a:r>
              <a:rPr lang="en-GB" altLang="en-US" b="1" dirty="0"/>
              <a:t>&lt;font&gt;</a:t>
            </a:r>
          </a:p>
          <a:p>
            <a:pPr lvl="1">
              <a:lnSpc>
                <a:spcPct val="90000"/>
              </a:lnSpc>
            </a:pPr>
            <a:r>
              <a:rPr lang="en-GB" altLang="en-US" dirty="0" err="1"/>
              <a:t>color</a:t>
            </a:r>
            <a:r>
              <a:rPr lang="en-GB" altLang="en-US" dirty="0"/>
              <a:t> = font colour</a:t>
            </a:r>
          </a:p>
          <a:p>
            <a:pPr lvl="1">
              <a:lnSpc>
                <a:spcPct val="90000"/>
              </a:lnSpc>
            </a:pPr>
            <a:r>
              <a:rPr lang="en-GB" altLang="en-US" dirty="0"/>
              <a:t>face = list of comma separated typefaces e.g. sans-serif</a:t>
            </a:r>
          </a:p>
          <a:p>
            <a:pPr lvl="1">
              <a:lnSpc>
                <a:spcPct val="90000"/>
              </a:lnSpc>
            </a:pPr>
            <a:r>
              <a:rPr lang="en-GB" altLang="en-US" dirty="0"/>
              <a:t>size = absolute value scale 1 to 7</a:t>
            </a:r>
          </a:p>
        </p:txBody>
      </p:sp>
      <p:sp>
        <p:nvSpPr>
          <p:cNvPr id="2" name="TextBox 1"/>
          <p:cNvSpPr txBox="1"/>
          <p:nvPr/>
        </p:nvSpPr>
        <p:spPr>
          <a:xfrm>
            <a:off x="4499992" y="2970937"/>
            <a:ext cx="4392488" cy="1754326"/>
          </a:xfrm>
          <a:prstGeom prst="rect">
            <a:avLst/>
          </a:prstGeom>
          <a:noFill/>
        </p:spPr>
        <p:txBody>
          <a:bodyPr wrap="square" rtlCol="0">
            <a:spAutoFit/>
          </a:bodyPr>
          <a:lstStyle/>
          <a:p>
            <a:r>
              <a:rPr lang="en-GB" sz="3600" dirty="0"/>
              <a:t>NOTE: Good practice is to use CSS instead of these format tags</a:t>
            </a:r>
          </a:p>
        </p:txBody>
      </p:sp>
      <p:sp>
        <p:nvSpPr>
          <p:cNvPr id="3" name="Right Brace 2">
            <a:extLst>
              <a:ext uri="{FF2B5EF4-FFF2-40B4-BE49-F238E27FC236}">
                <a16:creationId xmlns:a16="http://schemas.microsoft.com/office/drawing/2014/main" id="{3C66C369-0E96-3DAB-C56F-A4427947287F}"/>
              </a:ext>
            </a:extLst>
          </p:cNvPr>
          <p:cNvSpPr/>
          <p:nvPr/>
        </p:nvSpPr>
        <p:spPr>
          <a:xfrm>
            <a:off x="3635896" y="2636912"/>
            <a:ext cx="864096" cy="2160240"/>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6776483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GB" altLang="en-US"/>
              <a:t>Space and Positioning</a:t>
            </a:r>
          </a:p>
        </p:txBody>
      </p:sp>
      <p:sp>
        <p:nvSpPr>
          <p:cNvPr id="99331" name="Rectangle 3"/>
          <p:cNvSpPr>
            <a:spLocks noGrp="1" noChangeArrowheads="1"/>
          </p:cNvSpPr>
          <p:nvPr>
            <p:ph type="body" idx="1"/>
          </p:nvPr>
        </p:nvSpPr>
        <p:spPr/>
        <p:txBody>
          <a:bodyPr/>
          <a:lstStyle/>
          <a:p>
            <a:r>
              <a:rPr lang="en-GB" altLang="en-US" dirty="0"/>
              <a:t>Centre the text horizontally on page</a:t>
            </a:r>
          </a:p>
          <a:p>
            <a:pPr>
              <a:buFont typeface="Monotype Sorts" pitchFamily="2" charset="2"/>
              <a:buNone/>
            </a:pPr>
            <a:r>
              <a:rPr lang="en-GB" altLang="en-US" b="1" dirty="0"/>
              <a:t>&lt;</a:t>
            </a:r>
            <a:r>
              <a:rPr lang="en-GB" altLang="en-US" b="1" dirty="0" err="1"/>
              <a:t>center</a:t>
            </a:r>
            <a:r>
              <a:rPr lang="en-GB" altLang="en-US" b="1" dirty="0"/>
              <a:t>&gt;</a:t>
            </a:r>
          </a:p>
          <a:p>
            <a:pPr>
              <a:buFont typeface="Monotype Sorts" pitchFamily="2" charset="2"/>
              <a:buNone/>
            </a:pPr>
            <a:r>
              <a:rPr lang="en-GB" altLang="en-US" dirty="0"/>
              <a:t>Some text</a:t>
            </a:r>
          </a:p>
          <a:p>
            <a:pPr>
              <a:buFont typeface="Monotype Sorts" pitchFamily="2" charset="2"/>
              <a:buNone/>
            </a:pPr>
            <a:r>
              <a:rPr lang="en-GB" altLang="en-US" dirty="0"/>
              <a:t>&lt;</a:t>
            </a:r>
            <a:r>
              <a:rPr lang="en-GB" altLang="en-US" dirty="0" err="1"/>
              <a:t>br</a:t>
            </a:r>
            <a:r>
              <a:rPr lang="en-GB" altLang="en-US" dirty="0"/>
              <a:t>&gt;More text</a:t>
            </a:r>
          </a:p>
          <a:p>
            <a:pPr>
              <a:buFont typeface="Monotype Sorts" pitchFamily="2" charset="2"/>
              <a:buNone/>
            </a:pPr>
            <a:r>
              <a:rPr lang="en-GB" altLang="en-US" b="1" dirty="0"/>
              <a:t>&lt;/</a:t>
            </a:r>
            <a:r>
              <a:rPr lang="en-GB" altLang="en-US" b="1" dirty="0" err="1"/>
              <a:t>center</a:t>
            </a:r>
            <a:r>
              <a:rPr lang="en-GB" altLang="en-US" b="1" dirty="0"/>
              <a:t>&gt;</a:t>
            </a:r>
          </a:p>
          <a:p>
            <a:endParaRPr lang="en-GB" altLang="en-US" dirty="0"/>
          </a:p>
          <a:p>
            <a:r>
              <a:rPr lang="en-GB" altLang="en-US" dirty="0"/>
              <a:t>&lt;</a:t>
            </a:r>
            <a:r>
              <a:rPr lang="en-GB" altLang="en-US" dirty="0" err="1"/>
              <a:t>br</a:t>
            </a:r>
            <a:r>
              <a:rPr lang="en-GB" altLang="en-US" dirty="0"/>
              <a:t> &gt; Break text and begin a new line</a:t>
            </a:r>
          </a:p>
        </p:txBody>
      </p:sp>
      <p:sp>
        <p:nvSpPr>
          <p:cNvPr id="2" name="TextBox 1"/>
          <p:cNvSpPr txBox="1"/>
          <p:nvPr/>
        </p:nvSpPr>
        <p:spPr>
          <a:xfrm>
            <a:off x="1547664" y="5445224"/>
            <a:ext cx="4435573" cy="369332"/>
          </a:xfrm>
          <a:prstGeom prst="rect">
            <a:avLst/>
          </a:prstGeom>
          <a:noFill/>
        </p:spPr>
        <p:txBody>
          <a:bodyPr wrap="none" rtlCol="0">
            <a:spAutoFit/>
          </a:bodyPr>
          <a:lstStyle/>
          <a:p>
            <a:r>
              <a:rPr lang="en-GB" dirty="0"/>
              <a:t>Being a bit old school I usually write &lt;</a:t>
            </a:r>
            <a:r>
              <a:rPr lang="en-GB" dirty="0" err="1"/>
              <a:t>br</a:t>
            </a:r>
            <a:r>
              <a:rPr lang="en-GB" dirty="0"/>
              <a:t> /&gt;</a:t>
            </a:r>
          </a:p>
        </p:txBody>
      </p:sp>
      <p:sp>
        <p:nvSpPr>
          <p:cNvPr id="3" name="TextBox 2">
            <a:extLst>
              <a:ext uri="{FF2B5EF4-FFF2-40B4-BE49-F238E27FC236}">
                <a16:creationId xmlns:a16="http://schemas.microsoft.com/office/drawing/2014/main" id="{6805C716-040F-F920-08A5-17929E149716}"/>
              </a:ext>
            </a:extLst>
          </p:cNvPr>
          <p:cNvSpPr txBox="1"/>
          <p:nvPr/>
        </p:nvSpPr>
        <p:spPr>
          <a:xfrm>
            <a:off x="4565105" y="2798220"/>
            <a:ext cx="3319263" cy="923330"/>
          </a:xfrm>
          <a:prstGeom prst="rect">
            <a:avLst/>
          </a:prstGeom>
          <a:noFill/>
        </p:spPr>
        <p:txBody>
          <a:bodyPr wrap="square" rtlCol="0">
            <a:spAutoFit/>
          </a:bodyPr>
          <a:lstStyle/>
          <a:p>
            <a:r>
              <a:rPr lang="en-GB" dirty="0"/>
              <a:t>We should avoid using these and use CSS to control the presentation of content</a:t>
            </a:r>
          </a:p>
        </p:txBody>
      </p:sp>
    </p:spTree>
    <p:extLst>
      <p:ext uri="{BB962C8B-B14F-4D97-AF65-F5344CB8AC3E}">
        <p14:creationId xmlns:p14="http://schemas.microsoft.com/office/powerpoint/2010/main" val="23653109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altLang="en-US"/>
              <a:t>Lists</a:t>
            </a:r>
          </a:p>
        </p:txBody>
      </p:sp>
      <p:sp>
        <p:nvSpPr>
          <p:cNvPr id="100355" name="Rectangle 3"/>
          <p:cNvSpPr>
            <a:spLocks noGrp="1" noChangeArrowheads="1"/>
          </p:cNvSpPr>
          <p:nvPr>
            <p:ph type="body" idx="1"/>
          </p:nvPr>
        </p:nvSpPr>
        <p:spPr/>
        <p:txBody>
          <a:bodyPr>
            <a:normAutofit fontScale="85000" lnSpcReduction="20000"/>
          </a:bodyPr>
          <a:lstStyle/>
          <a:p>
            <a:pPr>
              <a:lnSpc>
                <a:spcPct val="90000"/>
              </a:lnSpc>
            </a:pPr>
            <a:r>
              <a:rPr lang="en-GB" altLang="en-US" dirty="0"/>
              <a:t>Unordered (Bulleted list)</a:t>
            </a:r>
          </a:p>
          <a:p>
            <a:pPr>
              <a:lnSpc>
                <a:spcPct val="90000"/>
              </a:lnSpc>
              <a:buFont typeface="Monotype Sorts" pitchFamily="2" charset="2"/>
              <a:buNone/>
            </a:pPr>
            <a:r>
              <a:rPr lang="en-GB" altLang="en-US" b="1" dirty="0"/>
              <a:t>&lt;</a:t>
            </a:r>
            <a:r>
              <a:rPr lang="en-GB" altLang="en-US" b="1" dirty="0" err="1"/>
              <a:t>ul</a:t>
            </a:r>
            <a:r>
              <a:rPr lang="en-GB" altLang="en-US" b="1" dirty="0"/>
              <a:t>&gt;</a:t>
            </a:r>
          </a:p>
          <a:p>
            <a:pPr>
              <a:lnSpc>
                <a:spcPct val="90000"/>
              </a:lnSpc>
              <a:buFont typeface="Monotype Sorts" pitchFamily="2" charset="2"/>
              <a:buNone/>
            </a:pPr>
            <a:r>
              <a:rPr lang="en-GB" altLang="en-US" dirty="0"/>
              <a:t>&lt;li&gt;One&lt;/li&gt;</a:t>
            </a:r>
          </a:p>
          <a:p>
            <a:pPr>
              <a:lnSpc>
                <a:spcPct val="90000"/>
              </a:lnSpc>
              <a:buFont typeface="Monotype Sorts" pitchFamily="2" charset="2"/>
              <a:buNone/>
            </a:pPr>
            <a:r>
              <a:rPr lang="en-GB" altLang="en-US" dirty="0"/>
              <a:t>&lt;li&gt;Two&lt;/li&gt;</a:t>
            </a:r>
          </a:p>
          <a:p>
            <a:pPr>
              <a:lnSpc>
                <a:spcPct val="90000"/>
              </a:lnSpc>
              <a:buFont typeface="Monotype Sorts" pitchFamily="2" charset="2"/>
              <a:buNone/>
            </a:pPr>
            <a:r>
              <a:rPr lang="en-GB" altLang="en-US" dirty="0"/>
              <a:t>&lt;li&gt;Three&lt;/li&gt;</a:t>
            </a:r>
          </a:p>
          <a:p>
            <a:pPr>
              <a:lnSpc>
                <a:spcPct val="90000"/>
              </a:lnSpc>
              <a:buFont typeface="Monotype Sorts" pitchFamily="2" charset="2"/>
              <a:buNone/>
            </a:pPr>
            <a:r>
              <a:rPr lang="en-GB" altLang="en-US" b="1" dirty="0"/>
              <a:t>&lt;/</a:t>
            </a:r>
            <a:r>
              <a:rPr lang="en-GB" altLang="en-US" b="1" dirty="0" err="1"/>
              <a:t>ul</a:t>
            </a:r>
            <a:r>
              <a:rPr lang="en-GB" altLang="en-US" b="1" dirty="0"/>
              <a:t>&gt;</a:t>
            </a:r>
          </a:p>
          <a:p>
            <a:pPr>
              <a:lnSpc>
                <a:spcPct val="90000"/>
              </a:lnSpc>
            </a:pPr>
            <a:r>
              <a:rPr lang="en-GB" altLang="en-US" dirty="0"/>
              <a:t>Ordered (numbered) list</a:t>
            </a:r>
          </a:p>
          <a:p>
            <a:pPr>
              <a:lnSpc>
                <a:spcPct val="90000"/>
              </a:lnSpc>
              <a:buFont typeface="Monotype Sorts" pitchFamily="2" charset="2"/>
              <a:buNone/>
            </a:pPr>
            <a:r>
              <a:rPr lang="en-GB" altLang="en-US" b="1" dirty="0"/>
              <a:t>&lt;</a:t>
            </a:r>
            <a:r>
              <a:rPr lang="en-GB" altLang="en-US" b="1" dirty="0" err="1"/>
              <a:t>ol</a:t>
            </a:r>
            <a:r>
              <a:rPr lang="en-GB" altLang="en-US" b="1" dirty="0"/>
              <a:t>&gt;</a:t>
            </a:r>
          </a:p>
          <a:p>
            <a:pPr>
              <a:lnSpc>
                <a:spcPct val="90000"/>
              </a:lnSpc>
              <a:buFont typeface="Monotype Sorts" pitchFamily="2" charset="2"/>
              <a:buNone/>
            </a:pPr>
            <a:r>
              <a:rPr lang="en-GB" altLang="en-US" dirty="0"/>
              <a:t>&lt;li&gt;One&lt;/li&gt;</a:t>
            </a:r>
          </a:p>
          <a:p>
            <a:pPr>
              <a:lnSpc>
                <a:spcPct val="90000"/>
              </a:lnSpc>
              <a:buFont typeface="Monotype Sorts" pitchFamily="2" charset="2"/>
              <a:buNone/>
            </a:pPr>
            <a:r>
              <a:rPr lang="en-GB" altLang="en-US" dirty="0"/>
              <a:t>&lt;li&gt;Two&lt;/li&gt;</a:t>
            </a:r>
          </a:p>
          <a:p>
            <a:pPr>
              <a:lnSpc>
                <a:spcPct val="90000"/>
              </a:lnSpc>
              <a:buFont typeface="Monotype Sorts" pitchFamily="2" charset="2"/>
              <a:buNone/>
            </a:pPr>
            <a:r>
              <a:rPr lang="en-GB" altLang="en-US" dirty="0"/>
              <a:t>&lt;li&gt;Three&lt;/li&gt;</a:t>
            </a:r>
          </a:p>
          <a:p>
            <a:pPr>
              <a:lnSpc>
                <a:spcPct val="90000"/>
              </a:lnSpc>
              <a:buFont typeface="Monotype Sorts" pitchFamily="2" charset="2"/>
              <a:buNone/>
            </a:pPr>
            <a:r>
              <a:rPr lang="en-GB" altLang="en-US" b="1" dirty="0"/>
              <a:t>&lt;/</a:t>
            </a:r>
            <a:r>
              <a:rPr lang="en-GB" altLang="en-US" b="1" dirty="0" err="1"/>
              <a:t>ol</a:t>
            </a:r>
            <a:r>
              <a:rPr lang="en-GB" altLang="en-US" b="1" dirty="0"/>
              <a:t>&gt;</a:t>
            </a:r>
          </a:p>
          <a:p>
            <a:pPr>
              <a:lnSpc>
                <a:spcPct val="90000"/>
              </a:lnSpc>
              <a:buFont typeface="Monotype Sorts" pitchFamily="2" charset="2"/>
              <a:buNone/>
            </a:pPr>
            <a:endParaRPr lang="en-GB" altLang="en-US" dirty="0"/>
          </a:p>
        </p:txBody>
      </p:sp>
    </p:spTree>
    <p:extLst>
      <p:ext uri="{BB962C8B-B14F-4D97-AF65-F5344CB8AC3E}">
        <p14:creationId xmlns:p14="http://schemas.microsoft.com/office/powerpoint/2010/main" val="22275806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work through an exercise</a:t>
            </a:r>
          </a:p>
        </p:txBody>
      </p:sp>
      <p:sp>
        <p:nvSpPr>
          <p:cNvPr id="3" name="Content Placeholder 2"/>
          <p:cNvSpPr>
            <a:spLocks noGrp="1"/>
          </p:cNvSpPr>
          <p:nvPr>
            <p:ph sz="quarter" idx="1"/>
          </p:nvPr>
        </p:nvSpPr>
        <p:spPr>
          <a:xfrm>
            <a:off x="612648" y="1600200"/>
            <a:ext cx="8153400" cy="1036712"/>
          </a:xfrm>
        </p:spPr>
        <p:txBody>
          <a:bodyPr>
            <a:noAutofit/>
          </a:bodyPr>
          <a:lstStyle/>
          <a:p>
            <a:r>
              <a:rPr lang="en-GB" dirty="0"/>
              <a:t>Add an image within an anchor tag so you can click on the image</a:t>
            </a:r>
          </a:p>
          <a:p>
            <a:r>
              <a:rPr lang="en-GB" dirty="0"/>
              <a:t>Create a form within a table to align the form element descriptions</a:t>
            </a:r>
          </a:p>
          <a:p>
            <a:endParaRPr lang="en-GB" dirty="0"/>
          </a:p>
          <a:p>
            <a:endParaRPr lang="en-GB" dirty="0"/>
          </a:p>
          <a:p>
            <a:endParaRPr lang="en-GB" dirty="0"/>
          </a:p>
          <a:p>
            <a:r>
              <a:rPr lang="en-GB" dirty="0"/>
              <a:t>I am not a web designer…laying out a form using a HTML table is probably not a good approach</a:t>
            </a:r>
          </a:p>
        </p:txBody>
      </p:sp>
      <p:graphicFrame>
        <p:nvGraphicFramePr>
          <p:cNvPr id="4" name="Table 3"/>
          <p:cNvGraphicFramePr>
            <a:graphicFrameLocks noGrp="1"/>
          </p:cNvGraphicFramePr>
          <p:nvPr>
            <p:extLst>
              <p:ext uri="{D42A27DB-BD31-4B8C-83A1-F6EECF244321}">
                <p14:modId xmlns:p14="http://schemas.microsoft.com/office/powerpoint/2010/main" val="2319990821"/>
              </p:ext>
            </p:extLst>
          </p:nvPr>
        </p:nvGraphicFramePr>
        <p:xfrm>
          <a:off x="1403648" y="3828648"/>
          <a:ext cx="4608512" cy="1112520"/>
        </p:xfrm>
        <a:graphic>
          <a:graphicData uri="http://schemas.openxmlformats.org/drawingml/2006/table">
            <a:tbl>
              <a:tblPr firstRow="1" bandRow="1">
                <a:tableStyleId>{5940675A-B579-460E-94D1-54222C63F5DA}</a:tableStyleId>
              </a:tblPr>
              <a:tblGrid>
                <a:gridCol w="1368152">
                  <a:extLst>
                    <a:ext uri="{9D8B030D-6E8A-4147-A177-3AD203B41FA5}">
                      <a16:colId xmlns:a16="http://schemas.microsoft.com/office/drawing/2014/main" val="304533466"/>
                    </a:ext>
                  </a:extLst>
                </a:gridCol>
                <a:gridCol w="3240360">
                  <a:extLst>
                    <a:ext uri="{9D8B030D-6E8A-4147-A177-3AD203B41FA5}">
                      <a16:colId xmlns:a16="http://schemas.microsoft.com/office/drawing/2014/main" val="4289908992"/>
                    </a:ext>
                  </a:extLst>
                </a:gridCol>
              </a:tblGrid>
              <a:tr h="370840">
                <a:tc>
                  <a:txBody>
                    <a:bodyPr/>
                    <a:lstStyle/>
                    <a:p>
                      <a:r>
                        <a:rPr lang="en-GB" dirty="0"/>
                        <a:t>Name:</a:t>
                      </a:r>
                    </a:p>
                  </a:txBody>
                  <a:tcPr/>
                </a:tc>
                <a:tc>
                  <a:txBody>
                    <a:bodyPr/>
                    <a:lstStyle/>
                    <a:p>
                      <a:endParaRPr lang="en-GB" dirty="0"/>
                    </a:p>
                  </a:txBody>
                  <a:tcPr/>
                </a:tc>
                <a:extLst>
                  <a:ext uri="{0D108BD9-81ED-4DB2-BD59-A6C34878D82A}">
                    <a16:rowId xmlns:a16="http://schemas.microsoft.com/office/drawing/2014/main" val="727840325"/>
                  </a:ext>
                </a:extLst>
              </a:tr>
              <a:tr h="370840">
                <a:tc>
                  <a:txBody>
                    <a:bodyPr/>
                    <a:lstStyle/>
                    <a:p>
                      <a:r>
                        <a:rPr lang="en-GB" dirty="0"/>
                        <a:t>Age:</a:t>
                      </a:r>
                    </a:p>
                  </a:txBody>
                  <a:tcPr/>
                </a:tc>
                <a:tc>
                  <a:txBody>
                    <a:bodyPr/>
                    <a:lstStyle/>
                    <a:p>
                      <a:endParaRPr lang="en-GB"/>
                    </a:p>
                  </a:txBody>
                  <a:tcPr/>
                </a:tc>
                <a:extLst>
                  <a:ext uri="{0D108BD9-81ED-4DB2-BD59-A6C34878D82A}">
                    <a16:rowId xmlns:a16="http://schemas.microsoft.com/office/drawing/2014/main" val="1181040567"/>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2279034637"/>
                  </a:ext>
                </a:extLst>
              </a:tr>
            </a:tbl>
          </a:graphicData>
        </a:graphic>
      </p:graphicFrame>
      <p:sp>
        <p:nvSpPr>
          <p:cNvPr id="5" name="Rectangle 4"/>
          <p:cNvSpPr/>
          <p:nvPr/>
        </p:nvSpPr>
        <p:spPr>
          <a:xfrm>
            <a:off x="2843808" y="3900656"/>
            <a:ext cx="2736304" cy="288032"/>
          </a:xfrm>
          <a:prstGeom prst="rect">
            <a:avLst/>
          </a:prstGeom>
          <a:solidFill>
            <a:schemeClr val="bg1"/>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6" name="Rectangle 5"/>
          <p:cNvSpPr/>
          <p:nvPr/>
        </p:nvSpPr>
        <p:spPr>
          <a:xfrm>
            <a:off x="2843808" y="4260696"/>
            <a:ext cx="2736304" cy="288032"/>
          </a:xfrm>
          <a:prstGeom prst="rect">
            <a:avLst/>
          </a:prstGeom>
          <a:solidFill>
            <a:schemeClr val="bg1"/>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Rounded Rectangle 6"/>
          <p:cNvSpPr/>
          <p:nvPr/>
        </p:nvSpPr>
        <p:spPr>
          <a:xfrm>
            <a:off x="2843808" y="4604487"/>
            <a:ext cx="1872208" cy="288032"/>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Submit Form</a:t>
            </a:r>
          </a:p>
        </p:txBody>
      </p:sp>
    </p:spTree>
    <p:extLst>
      <p:ext uri="{BB962C8B-B14F-4D97-AF65-F5344CB8AC3E}">
        <p14:creationId xmlns:p14="http://schemas.microsoft.com/office/powerpoint/2010/main" val="19852659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Basic Structure of a HTML Document</a:t>
            </a:r>
          </a:p>
        </p:txBody>
      </p:sp>
      <p:sp>
        <p:nvSpPr>
          <p:cNvPr id="3" name="Content Placeholder 2"/>
          <p:cNvSpPr>
            <a:spLocks noGrp="1"/>
          </p:cNvSpPr>
          <p:nvPr>
            <p:ph sz="quarter" idx="1"/>
          </p:nvPr>
        </p:nvSpPr>
        <p:spPr/>
        <p:txBody>
          <a:bodyPr/>
          <a:lstStyle/>
          <a:p>
            <a:endParaRPr lang="en-GB" dirty="0"/>
          </a:p>
        </p:txBody>
      </p:sp>
      <p:sp>
        <p:nvSpPr>
          <p:cNvPr id="4" name="Rectangle 3"/>
          <p:cNvSpPr/>
          <p:nvPr/>
        </p:nvSpPr>
        <p:spPr>
          <a:xfrm>
            <a:off x="612648" y="1600200"/>
            <a:ext cx="8153400" cy="89269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!DOCTYPE</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6400"/>
                </a:solidFill>
                <a:highlight>
                  <a:srgbClr val="FFFFFF"/>
                </a:highlight>
                <a:latin typeface="Consolas" panose="020B0609020204030204" pitchFamily="49" charset="0"/>
              </a:rPr>
              <a:t>&lt;!-- The document type declaration --&gt;</a:t>
            </a:r>
          </a:p>
          <a:p>
            <a:r>
              <a:rPr lang="en-GB" dirty="0">
                <a:solidFill>
                  <a:srgbClr val="006400"/>
                </a:solidFill>
                <a:highlight>
                  <a:srgbClr val="FFFFFF"/>
                </a:highlight>
                <a:latin typeface="Consolas" panose="020B0609020204030204" pitchFamily="49" charset="0"/>
              </a:rPr>
              <a:t>&lt;!-- Indicates that this is a HTML document --&gt;</a:t>
            </a:r>
            <a:endParaRPr lang="en-GB" dirty="0"/>
          </a:p>
        </p:txBody>
      </p:sp>
      <p:sp>
        <p:nvSpPr>
          <p:cNvPr id="5" name="Rectangle 4"/>
          <p:cNvSpPr/>
          <p:nvPr/>
        </p:nvSpPr>
        <p:spPr>
          <a:xfrm>
            <a:off x="612648" y="2608312"/>
            <a:ext cx="8153400" cy="413305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head contains information about the document --&gt;</a:t>
            </a: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user does not see this information on the page --&gt;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r>
              <a:rPr lang="en-GB" dirty="0">
                <a:solidFill>
                  <a:srgbClr val="000000"/>
                </a:solidFill>
                <a:highlight>
                  <a:srgbClr val="FFFFFF"/>
                </a:highlight>
                <a:latin typeface="Consolas" panose="020B0609020204030204" pitchFamily="49" charset="0"/>
              </a:rPr>
              <a:t>Title of Document goes here</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meta</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charset</a:t>
            </a:r>
            <a:r>
              <a:rPr lang="en-GB" dirty="0">
                <a:solidFill>
                  <a:srgbClr val="0000FF"/>
                </a:solidFill>
                <a:highlight>
                  <a:srgbClr val="FFFFFF"/>
                </a:highlight>
                <a:latin typeface="Consolas" panose="020B0609020204030204" pitchFamily="49" charset="0"/>
              </a:rPr>
              <a:t>="utf-8"</a:t>
            </a: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body is the visible part of the document --&gt;</a:t>
            </a: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body is the visible part of the document --&gt;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a:t>
            </a:r>
            <a:r>
              <a:rPr lang="en-GB" dirty="0">
                <a:solidFill>
                  <a:srgbClr val="006400"/>
                </a:solidFill>
                <a:latin typeface="Consolas" panose="020B0609020204030204" pitchFamily="49" charset="0"/>
              </a:rPr>
              <a:t>All other elements in the document go here </a:t>
            </a:r>
            <a:r>
              <a:rPr lang="en-GB" dirty="0">
                <a:solidFill>
                  <a:srgbClr val="006400"/>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Page content goes here …</a:t>
            </a: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p>
        </p:txBody>
      </p:sp>
    </p:spTree>
    <p:extLst>
      <p:ext uri="{BB962C8B-B14F-4D97-AF65-F5344CB8AC3E}">
        <p14:creationId xmlns:p14="http://schemas.microsoft.com/office/powerpoint/2010/main" val="37196512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GB" altLang="en-US"/>
              <a:t>Links</a:t>
            </a:r>
          </a:p>
        </p:txBody>
      </p:sp>
      <p:sp>
        <p:nvSpPr>
          <p:cNvPr id="101379" name="Rectangle 3"/>
          <p:cNvSpPr>
            <a:spLocks noGrp="1" noChangeArrowheads="1"/>
          </p:cNvSpPr>
          <p:nvPr>
            <p:ph type="body" idx="1"/>
          </p:nvPr>
        </p:nvSpPr>
        <p:spPr/>
        <p:txBody>
          <a:bodyPr>
            <a:normAutofit/>
          </a:bodyPr>
          <a:lstStyle/>
          <a:p>
            <a:r>
              <a:rPr lang="en-GB" altLang="en-US" b="1" dirty="0"/>
              <a:t>&lt;a&gt;..&lt;/a&gt; </a:t>
            </a:r>
            <a:r>
              <a:rPr lang="en-GB" altLang="en-US" dirty="0"/>
              <a:t>Anchor</a:t>
            </a:r>
          </a:p>
          <a:p>
            <a:pPr lvl="1"/>
            <a:r>
              <a:rPr lang="en-GB" altLang="en-US" dirty="0" err="1"/>
              <a:t>href</a:t>
            </a:r>
            <a:r>
              <a:rPr lang="en-GB" altLang="en-US" dirty="0"/>
              <a:t> = URL of target destination</a:t>
            </a:r>
          </a:p>
          <a:p>
            <a:pPr lvl="1"/>
            <a:r>
              <a:rPr lang="en-GB" altLang="en-US" dirty="0"/>
              <a:t>name = text, Places a fragment identifier in the document</a:t>
            </a:r>
          </a:p>
          <a:p>
            <a:pPr marL="365760" lvl="1" indent="0">
              <a:buNone/>
            </a:pPr>
            <a:r>
              <a:rPr lang="en-GB" altLang="en-US" u="sng" dirty="0"/>
              <a:t>Link to external page</a:t>
            </a:r>
          </a:p>
          <a:p>
            <a:pPr lvl="1"/>
            <a:r>
              <a:rPr lang="en-GB" altLang="en-US" i="1" dirty="0"/>
              <a:t>&lt;a </a:t>
            </a:r>
            <a:r>
              <a:rPr lang="en-GB" altLang="en-US" i="1" dirty="0" err="1"/>
              <a:t>href</a:t>
            </a:r>
            <a:r>
              <a:rPr lang="en-GB" altLang="en-US" i="1" dirty="0"/>
              <a:t>=“http://www.google.co.uk”&gt;Google Link&lt;/a&gt;</a:t>
            </a:r>
          </a:p>
          <a:p>
            <a:pPr marL="365760" lvl="1" indent="0">
              <a:buNone/>
            </a:pPr>
            <a:r>
              <a:rPr lang="en-GB" altLang="en-US" u="sng" dirty="0"/>
              <a:t>Link within a page</a:t>
            </a:r>
          </a:p>
          <a:p>
            <a:pPr lvl="1"/>
            <a:r>
              <a:rPr lang="en-GB" altLang="en-US" i="1" dirty="0"/>
              <a:t>&lt;a name=“</a:t>
            </a:r>
            <a:r>
              <a:rPr lang="en-GB" altLang="en-US" i="1" dirty="0" err="1"/>
              <a:t>topspot</a:t>
            </a:r>
            <a:r>
              <a:rPr lang="en-GB" altLang="en-US" i="1" dirty="0"/>
              <a:t>”&gt;Top of document&lt;/a&gt;</a:t>
            </a:r>
          </a:p>
          <a:p>
            <a:pPr lvl="1"/>
            <a:r>
              <a:rPr lang="en-GB" altLang="en-US" i="1" dirty="0"/>
              <a:t>&lt;a </a:t>
            </a:r>
            <a:r>
              <a:rPr lang="en-GB" altLang="en-US" i="1" dirty="0" err="1"/>
              <a:t>href</a:t>
            </a:r>
            <a:r>
              <a:rPr lang="en-GB" altLang="en-US" i="1" dirty="0"/>
              <a:t>=“#</a:t>
            </a:r>
            <a:r>
              <a:rPr lang="en-GB" altLang="en-US" i="1" dirty="0" err="1"/>
              <a:t>topspot</a:t>
            </a:r>
            <a:r>
              <a:rPr lang="en-GB" altLang="en-US" i="1" dirty="0"/>
              <a:t>”&gt;Go to Top &lt;/a&gt;</a:t>
            </a:r>
          </a:p>
        </p:txBody>
      </p:sp>
      <p:cxnSp>
        <p:nvCxnSpPr>
          <p:cNvPr id="3" name="Elbow Connector 2"/>
          <p:cNvCxnSpPr/>
          <p:nvPr/>
        </p:nvCxnSpPr>
        <p:spPr>
          <a:xfrm flipV="1">
            <a:off x="6732240" y="5229200"/>
            <a:ext cx="720080" cy="432048"/>
          </a:xfrm>
          <a:prstGeom prst="bentConnector3">
            <a:avLst>
              <a:gd name="adj1" fmla="val 197440"/>
            </a:avLst>
          </a:prstGeom>
          <a:ln>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rot="16200000">
            <a:off x="7957727" y="5299857"/>
            <a:ext cx="942694" cy="369332"/>
          </a:xfrm>
          <a:prstGeom prst="rect">
            <a:avLst/>
          </a:prstGeom>
          <a:noFill/>
        </p:spPr>
        <p:txBody>
          <a:bodyPr wrap="none" rtlCol="0">
            <a:spAutoFit/>
          </a:bodyPr>
          <a:lstStyle/>
          <a:p>
            <a:r>
              <a:rPr lang="en-GB" dirty="0"/>
              <a:t>Go here</a:t>
            </a:r>
          </a:p>
        </p:txBody>
      </p:sp>
    </p:spTree>
    <p:extLst>
      <p:ext uri="{BB962C8B-B14F-4D97-AF65-F5344CB8AC3E}">
        <p14:creationId xmlns:p14="http://schemas.microsoft.com/office/powerpoint/2010/main" val="29191769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r>
              <a:rPr lang="en-GB" altLang="en-US"/>
              <a:t>Images</a:t>
            </a:r>
          </a:p>
        </p:txBody>
      </p:sp>
      <p:sp>
        <p:nvSpPr>
          <p:cNvPr id="102403" name="Rectangle 3"/>
          <p:cNvSpPr>
            <a:spLocks noGrp="1" noChangeArrowheads="1"/>
          </p:cNvSpPr>
          <p:nvPr>
            <p:ph type="body" idx="1"/>
          </p:nvPr>
        </p:nvSpPr>
        <p:spPr/>
        <p:txBody>
          <a:bodyPr>
            <a:normAutofit fontScale="92500" lnSpcReduction="20000"/>
          </a:bodyPr>
          <a:lstStyle/>
          <a:p>
            <a:r>
              <a:rPr lang="en-GB" altLang="en-US" dirty="0"/>
              <a:t>&lt;</a:t>
            </a:r>
            <a:r>
              <a:rPr lang="en-GB" altLang="en-US" dirty="0" err="1"/>
              <a:t>img</a:t>
            </a:r>
            <a:r>
              <a:rPr lang="en-GB" altLang="en-US" dirty="0"/>
              <a:t>&gt; Place graphic on the page</a:t>
            </a:r>
            <a:br>
              <a:rPr lang="en-GB" altLang="en-US" dirty="0"/>
            </a:br>
            <a:r>
              <a:rPr lang="en-GB" altLang="en-US" i="1" dirty="0"/>
              <a:t>&lt;</a:t>
            </a:r>
            <a:r>
              <a:rPr lang="en-GB" altLang="en-US" i="1" dirty="0" err="1"/>
              <a:t>img</a:t>
            </a:r>
            <a:r>
              <a:rPr lang="en-GB" altLang="en-US" i="1" dirty="0"/>
              <a:t> </a:t>
            </a:r>
            <a:r>
              <a:rPr lang="en-GB" altLang="en-US" i="1" dirty="0" err="1"/>
              <a:t>src</a:t>
            </a:r>
            <a:r>
              <a:rPr lang="en-GB" altLang="en-US" i="1" dirty="0"/>
              <a:t>=“image.gif” /&gt;</a:t>
            </a:r>
          </a:p>
          <a:p>
            <a:pPr lvl="1"/>
            <a:r>
              <a:rPr lang="en-GB" altLang="en-US" dirty="0" err="1"/>
              <a:t>src</a:t>
            </a:r>
            <a:r>
              <a:rPr lang="en-GB" altLang="en-US" dirty="0"/>
              <a:t> =  </a:t>
            </a:r>
            <a:r>
              <a:rPr lang="en-GB" altLang="en-US" dirty="0" err="1"/>
              <a:t>url</a:t>
            </a:r>
            <a:r>
              <a:rPr lang="en-GB" altLang="en-US" dirty="0"/>
              <a:t> of image</a:t>
            </a:r>
          </a:p>
          <a:p>
            <a:pPr lvl="1"/>
            <a:r>
              <a:rPr lang="en-GB" altLang="en-US" dirty="0"/>
              <a:t>border = size of image border, set to 0 for no border</a:t>
            </a:r>
          </a:p>
          <a:p>
            <a:pPr lvl="1"/>
            <a:r>
              <a:rPr lang="en-GB" altLang="en-US" dirty="0"/>
              <a:t>alt = text to be displayed when image is not displayed</a:t>
            </a:r>
          </a:p>
          <a:p>
            <a:pPr lvl="1"/>
            <a:r>
              <a:rPr lang="en-GB" altLang="en-US" dirty="0"/>
              <a:t>width, height = Define image size</a:t>
            </a:r>
          </a:p>
          <a:p>
            <a:r>
              <a:rPr lang="en-GB" altLang="en-US" dirty="0"/>
              <a:t>When nesting an image with a link, set the border to 0</a:t>
            </a:r>
          </a:p>
          <a:p>
            <a:pPr>
              <a:buFont typeface="Monotype Sorts" pitchFamily="2" charset="2"/>
              <a:buNone/>
            </a:pPr>
            <a:r>
              <a:rPr lang="en-GB" altLang="en-US" i="1" dirty="0"/>
              <a:t>&lt;a </a:t>
            </a:r>
            <a:r>
              <a:rPr lang="en-GB" altLang="en-US" i="1" dirty="0" err="1"/>
              <a:t>href</a:t>
            </a:r>
            <a:r>
              <a:rPr lang="en-GB" altLang="en-US" i="1" dirty="0"/>
              <a:t>=“….”&gt;&lt;</a:t>
            </a:r>
            <a:r>
              <a:rPr lang="en-GB" altLang="en-US" i="1" dirty="0" err="1"/>
              <a:t>img</a:t>
            </a:r>
            <a:r>
              <a:rPr lang="en-GB" altLang="en-US" i="1" dirty="0"/>
              <a:t> </a:t>
            </a:r>
            <a:r>
              <a:rPr lang="en-GB" altLang="en-US" i="1" dirty="0" err="1"/>
              <a:t>src</a:t>
            </a:r>
            <a:r>
              <a:rPr lang="en-GB" altLang="en-US" i="1" dirty="0"/>
              <a:t>=“image.gif” border=0 /&gt;&lt;/a&gt;</a:t>
            </a:r>
          </a:p>
          <a:p>
            <a:r>
              <a:rPr lang="en-GB" altLang="en-US" dirty="0"/>
              <a:t>When placing an image in a table cell, don’t leave a space to avoid an unwanted space</a:t>
            </a:r>
          </a:p>
        </p:txBody>
      </p:sp>
      <p:sp>
        <p:nvSpPr>
          <p:cNvPr id="102405" name="Text Box 5"/>
          <p:cNvSpPr txBox="1">
            <a:spLocks noChangeArrowheads="1"/>
          </p:cNvSpPr>
          <p:nvPr/>
        </p:nvSpPr>
        <p:spPr bwMode="auto">
          <a:xfrm>
            <a:off x="971600" y="5730081"/>
            <a:ext cx="2219325" cy="1036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90000"/>
              </a:lnSpc>
              <a:spcBef>
                <a:spcPct val="20000"/>
              </a:spcBef>
              <a:buClr>
                <a:schemeClr val="folHlink"/>
              </a:buClr>
              <a:buSzPct val="90000"/>
              <a:buFont typeface="Monotype Sorts" pitchFamily="2" charset="2"/>
              <a:buNone/>
            </a:pPr>
            <a:r>
              <a:rPr kumimoji="1" lang="en-GB" altLang="en-US" sz="2000" i="1" dirty="0"/>
              <a:t>&lt;td&gt;</a:t>
            </a:r>
          </a:p>
          <a:p>
            <a:pPr algn="l">
              <a:lnSpc>
                <a:spcPct val="90000"/>
              </a:lnSpc>
              <a:spcBef>
                <a:spcPct val="20000"/>
              </a:spcBef>
              <a:buClr>
                <a:schemeClr val="folHlink"/>
              </a:buClr>
              <a:buSzPct val="90000"/>
              <a:buFont typeface="Monotype Sorts" pitchFamily="2" charset="2"/>
              <a:buNone/>
            </a:pPr>
            <a:r>
              <a:rPr kumimoji="1" lang="en-GB" altLang="en-US" sz="2000" i="1" dirty="0"/>
              <a:t>&lt;</a:t>
            </a:r>
            <a:r>
              <a:rPr kumimoji="1" lang="en-GB" altLang="en-US" sz="2000" i="1" dirty="0" err="1"/>
              <a:t>img</a:t>
            </a:r>
            <a:r>
              <a:rPr kumimoji="1" lang="en-GB" altLang="en-US" sz="2000" i="1" dirty="0"/>
              <a:t> </a:t>
            </a:r>
            <a:r>
              <a:rPr kumimoji="1" lang="en-GB" altLang="en-US" sz="2000" i="1" dirty="0" err="1"/>
              <a:t>src</a:t>
            </a:r>
            <a:r>
              <a:rPr kumimoji="1" lang="en-GB" altLang="en-US" sz="2000" i="1" dirty="0"/>
              <a:t>=“…”&gt;</a:t>
            </a:r>
          </a:p>
          <a:p>
            <a:pPr algn="l">
              <a:lnSpc>
                <a:spcPct val="90000"/>
              </a:lnSpc>
              <a:spcBef>
                <a:spcPct val="20000"/>
              </a:spcBef>
              <a:buClr>
                <a:schemeClr val="folHlink"/>
              </a:buClr>
              <a:buSzPct val="90000"/>
              <a:buFont typeface="Monotype Sorts" pitchFamily="2" charset="2"/>
              <a:buNone/>
            </a:pPr>
            <a:r>
              <a:rPr kumimoji="1" lang="en-GB" altLang="en-US" sz="2000" i="1" dirty="0"/>
              <a:t>&lt;/td&gt;</a:t>
            </a:r>
            <a:endParaRPr lang="en-GB" altLang="en-US" i="1" dirty="0"/>
          </a:p>
        </p:txBody>
      </p:sp>
      <p:sp>
        <p:nvSpPr>
          <p:cNvPr id="102406" name="Text Box 6"/>
          <p:cNvSpPr txBox="1">
            <a:spLocks noChangeArrowheads="1"/>
          </p:cNvSpPr>
          <p:nvPr/>
        </p:nvSpPr>
        <p:spPr bwMode="auto">
          <a:xfrm>
            <a:off x="4373612" y="5987256"/>
            <a:ext cx="3730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90000"/>
              </a:lnSpc>
              <a:spcBef>
                <a:spcPct val="20000"/>
              </a:spcBef>
              <a:buClr>
                <a:schemeClr val="folHlink"/>
              </a:buClr>
              <a:buSzPct val="90000"/>
              <a:buFont typeface="Monotype Sorts" pitchFamily="2" charset="2"/>
              <a:buNone/>
            </a:pPr>
            <a:r>
              <a:rPr kumimoji="1" lang="en-GB" altLang="en-US" sz="2000" i="1" dirty="0"/>
              <a:t>&lt;td&gt;&lt;</a:t>
            </a:r>
            <a:r>
              <a:rPr kumimoji="1" lang="en-GB" altLang="en-US" sz="2000" i="1" dirty="0" err="1"/>
              <a:t>img</a:t>
            </a:r>
            <a:r>
              <a:rPr kumimoji="1" lang="en-GB" altLang="en-US" sz="2000" i="1" dirty="0"/>
              <a:t> </a:t>
            </a:r>
            <a:r>
              <a:rPr kumimoji="1" lang="en-GB" altLang="en-US" sz="2000" i="1" dirty="0" err="1"/>
              <a:t>src</a:t>
            </a:r>
            <a:r>
              <a:rPr kumimoji="1" lang="en-GB" altLang="en-US" sz="2000" i="1" dirty="0"/>
              <a:t>=“…”&gt;&lt;/td&gt;</a:t>
            </a:r>
            <a:endParaRPr lang="en-GB" altLang="en-US" i="1" dirty="0"/>
          </a:p>
        </p:txBody>
      </p:sp>
      <p:sp>
        <p:nvSpPr>
          <p:cNvPr id="102407" name="Line 7"/>
          <p:cNvSpPr>
            <a:spLocks noChangeShapeType="1"/>
          </p:cNvSpPr>
          <p:nvPr/>
        </p:nvSpPr>
        <p:spPr bwMode="auto">
          <a:xfrm>
            <a:off x="3254425" y="6212681"/>
            <a:ext cx="852487" cy="0"/>
          </a:xfrm>
          <a:prstGeom prst="line">
            <a:avLst/>
          </a:prstGeom>
          <a:noFill/>
          <a:ln w="762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728465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GB" altLang="en-US"/>
              <a:t>Tables</a:t>
            </a:r>
          </a:p>
        </p:txBody>
      </p:sp>
      <p:sp>
        <p:nvSpPr>
          <p:cNvPr id="103427" name="Rectangle 3"/>
          <p:cNvSpPr>
            <a:spLocks noGrp="1" noChangeArrowheads="1"/>
          </p:cNvSpPr>
          <p:nvPr>
            <p:ph type="body" idx="1"/>
          </p:nvPr>
        </p:nvSpPr>
        <p:spPr/>
        <p:txBody>
          <a:bodyPr>
            <a:normAutofit fontScale="92500" lnSpcReduction="10000"/>
          </a:bodyPr>
          <a:lstStyle/>
          <a:p>
            <a:r>
              <a:rPr lang="en-GB" altLang="en-US" dirty="0"/>
              <a:t>&lt;table&gt; Create a table</a:t>
            </a:r>
          </a:p>
          <a:p>
            <a:pPr lvl="1"/>
            <a:r>
              <a:rPr lang="en-GB" altLang="en-US" dirty="0" err="1"/>
              <a:t>bgcolor</a:t>
            </a:r>
            <a:r>
              <a:rPr lang="en-GB" altLang="en-US" dirty="0"/>
              <a:t> = background colour</a:t>
            </a:r>
          </a:p>
          <a:p>
            <a:pPr lvl="1"/>
            <a:r>
              <a:rPr lang="en-GB" altLang="en-US" b="1" dirty="0"/>
              <a:t>border</a:t>
            </a:r>
            <a:r>
              <a:rPr lang="en-GB" altLang="en-US" dirty="0"/>
              <a:t> = border size in pixels</a:t>
            </a:r>
          </a:p>
          <a:p>
            <a:pPr lvl="1"/>
            <a:r>
              <a:rPr lang="en-GB" altLang="en-US" dirty="0"/>
              <a:t>width, height = defines table size in pixels or percentage</a:t>
            </a:r>
          </a:p>
          <a:p>
            <a:pPr lvl="1"/>
            <a:r>
              <a:rPr lang="en-GB" altLang="en-US" dirty="0"/>
              <a:t>cellpadding = space between cell border and content</a:t>
            </a:r>
          </a:p>
          <a:p>
            <a:pPr lvl="1"/>
            <a:r>
              <a:rPr lang="en-GB" altLang="en-US" dirty="0" err="1"/>
              <a:t>cellspacing</a:t>
            </a:r>
            <a:r>
              <a:rPr lang="en-GB" altLang="en-US" dirty="0"/>
              <a:t> = space between table cells</a:t>
            </a:r>
          </a:p>
          <a:p>
            <a:r>
              <a:rPr lang="en-GB" altLang="en-US" dirty="0"/>
              <a:t>&lt;tr&gt; Table row</a:t>
            </a:r>
          </a:p>
          <a:p>
            <a:r>
              <a:rPr lang="en-GB" altLang="en-US" dirty="0"/>
              <a:t>&lt;td&gt; Table cell</a:t>
            </a:r>
          </a:p>
          <a:p>
            <a:pPr lvl="1"/>
            <a:r>
              <a:rPr lang="en-GB" altLang="en-US" b="1" dirty="0" err="1"/>
              <a:t>colspan</a:t>
            </a:r>
            <a:r>
              <a:rPr lang="en-GB" altLang="en-US" dirty="0"/>
              <a:t> = number of columns cell should span</a:t>
            </a:r>
          </a:p>
          <a:p>
            <a:pPr lvl="1"/>
            <a:r>
              <a:rPr lang="en-GB" altLang="en-US" b="1" dirty="0" err="1"/>
              <a:t>rowspan</a:t>
            </a:r>
            <a:r>
              <a:rPr lang="en-GB" altLang="en-US" dirty="0"/>
              <a:t> =  number of rows cell should span</a:t>
            </a:r>
          </a:p>
        </p:txBody>
      </p:sp>
    </p:spTree>
    <p:extLst>
      <p:ext uri="{BB962C8B-B14F-4D97-AF65-F5344CB8AC3E}">
        <p14:creationId xmlns:p14="http://schemas.microsoft.com/office/powerpoint/2010/main" val="40517433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lstStyle/>
          <a:p>
            <a:r>
              <a:rPr lang="en-GB" altLang="en-US"/>
              <a:t>Table</a:t>
            </a:r>
          </a:p>
        </p:txBody>
      </p:sp>
      <p:sp>
        <p:nvSpPr>
          <p:cNvPr id="104451" name="Rectangle 3"/>
          <p:cNvSpPr>
            <a:spLocks noGrp="1" noChangeArrowheads="1"/>
          </p:cNvSpPr>
          <p:nvPr>
            <p:ph type="body" idx="1"/>
          </p:nvPr>
        </p:nvSpPr>
        <p:spPr/>
        <p:txBody>
          <a:bodyPr>
            <a:normAutofit fontScale="92500" lnSpcReduction="20000"/>
          </a:bodyPr>
          <a:lstStyle/>
          <a:p>
            <a:pPr>
              <a:buFont typeface="Monotype Sorts" pitchFamily="2" charset="2"/>
              <a:buNone/>
            </a:pPr>
            <a:r>
              <a:rPr lang="en-GB" altLang="en-US" i="1" dirty="0"/>
              <a:t>&lt;table border=1&gt;</a:t>
            </a:r>
          </a:p>
          <a:p>
            <a:pPr>
              <a:buFont typeface="Monotype Sorts" pitchFamily="2" charset="2"/>
              <a:buNone/>
            </a:pPr>
            <a:r>
              <a:rPr lang="en-GB" altLang="en-US" i="1" dirty="0"/>
              <a:t>&lt;</a:t>
            </a:r>
            <a:r>
              <a:rPr lang="en-GB" altLang="en-US" i="1" dirty="0" err="1"/>
              <a:t>tr</a:t>
            </a:r>
            <a:r>
              <a:rPr lang="en-GB" altLang="en-US" i="1" dirty="0"/>
              <a:t>&gt;</a:t>
            </a:r>
          </a:p>
          <a:p>
            <a:pPr>
              <a:buFont typeface="Monotype Sorts" pitchFamily="2" charset="2"/>
              <a:buNone/>
            </a:pPr>
            <a:r>
              <a:rPr lang="en-GB" altLang="en-US" i="1" dirty="0"/>
              <a:t>&lt;td&gt;Row 1 Cell 1&lt;/td&gt;</a:t>
            </a:r>
          </a:p>
          <a:p>
            <a:pPr>
              <a:buFont typeface="Monotype Sorts" pitchFamily="2" charset="2"/>
              <a:buNone/>
            </a:pPr>
            <a:r>
              <a:rPr lang="en-GB" altLang="en-US" i="1" dirty="0"/>
              <a:t>&lt;td&gt;Row 1 Cell 2&lt;/td&gt;</a:t>
            </a:r>
          </a:p>
          <a:p>
            <a:pPr>
              <a:buFont typeface="Monotype Sorts" pitchFamily="2" charset="2"/>
              <a:buNone/>
            </a:pPr>
            <a:r>
              <a:rPr lang="en-GB" altLang="en-US" i="1" dirty="0"/>
              <a:t>&lt;/</a:t>
            </a:r>
            <a:r>
              <a:rPr lang="en-GB" altLang="en-US" i="1" dirty="0" err="1"/>
              <a:t>tr</a:t>
            </a:r>
            <a:r>
              <a:rPr lang="en-GB" altLang="en-US" i="1" dirty="0"/>
              <a:t>&gt;</a:t>
            </a:r>
          </a:p>
          <a:p>
            <a:pPr>
              <a:buFont typeface="Monotype Sorts" pitchFamily="2" charset="2"/>
              <a:buNone/>
            </a:pPr>
            <a:r>
              <a:rPr lang="en-GB" altLang="en-US" i="1" dirty="0"/>
              <a:t>&lt;</a:t>
            </a:r>
            <a:r>
              <a:rPr lang="en-GB" altLang="en-US" i="1" dirty="0" err="1"/>
              <a:t>tr</a:t>
            </a:r>
            <a:r>
              <a:rPr lang="en-GB" altLang="en-US" i="1" dirty="0"/>
              <a:t>&gt;</a:t>
            </a:r>
          </a:p>
          <a:p>
            <a:pPr>
              <a:buFont typeface="Monotype Sorts" pitchFamily="2" charset="2"/>
              <a:buNone/>
            </a:pPr>
            <a:r>
              <a:rPr lang="en-GB" altLang="en-US" i="1" dirty="0"/>
              <a:t>&lt;td&gt;Row 2 Cell 1&lt;/td&gt;</a:t>
            </a:r>
          </a:p>
          <a:p>
            <a:pPr>
              <a:buFont typeface="Monotype Sorts" pitchFamily="2" charset="2"/>
              <a:buNone/>
            </a:pPr>
            <a:r>
              <a:rPr lang="en-GB" altLang="en-US" i="1" dirty="0"/>
              <a:t>&lt;td&gt;Row 2 Cell 2&lt;/td&gt;</a:t>
            </a:r>
          </a:p>
          <a:p>
            <a:pPr>
              <a:buFont typeface="Monotype Sorts" pitchFamily="2" charset="2"/>
              <a:buNone/>
            </a:pPr>
            <a:r>
              <a:rPr lang="en-GB" altLang="en-US" i="1" dirty="0"/>
              <a:t>&lt;/</a:t>
            </a:r>
            <a:r>
              <a:rPr lang="en-GB" altLang="en-US" i="1" dirty="0" err="1"/>
              <a:t>tr</a:t>
            </a:r>
            <a:r>
              <a:rPr lang="en-GB" altLang="en-US" i="1" dirty="0"/>
              <a:t>&gt;</a:t>
            </a:r>
          </a:p>
          <a:p>
            <a:pPr>
              <a:buFont typeface="Monotype Sorts" pitchFamily="2" charset="2"/>
              <a:buNone/>
            </a:pPr>
            <a:r>
              <a:rPr lang="en-GB" altLang="en-US" i="1" dirty="0"/>
              <a:t>&lt;/table&gt;</a:t>
            </a:r>
          </a:p>
        </p:txBody>
      </p:sp>
      <p:pic>
        <p:nvPicPr>
          <p:cNvPr id="1044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33900" y="1657350"/>
            <a:ext cx="3505200" cy="1274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615782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GB" altLang="en-US" dirty="0"/>
              <a:t>Form</a:t>
            </a:r>
          </a:p>
        </p:txBody>
      </p:sp>
      <p:sp>
        <p:nvSpPr>
          <p:cNvPr id="105475" name="Rectangle 3"/>
          <p:cNvSpPr>
            <a:spLocks noGrp="1" noChangeArrowheads="1"/>
          </p:cNvSpPr>
          <p:nvPr>
            <p:ph type="body" idx="1"/>
          </p:nvPr>
        </p:nvSpPr>
        <p:spPr/>
        <p:txBody>
          <a:bodyPr>
            <a:normAutofit/>
          </a:bodyPr>
          <a:lstStyle/>
          <a:p>
            <a:r>
              <a:rPr lang="en-GB" altLang="en-US" dirty="0"/>
              <a:t>&lt;form&gt; Indicates the beginning and end of a form.</a:t>
            </a:r>
          </a:p>
          <a:p>
            <a:pPr lvl="1"/>
            <a:r>
              <a:rPr lang="en-GB" altLang="en-US" b="1" dirty="0"/>
              <a:t>action</a:t>
            </a:r>
            <a:r>
              <a:rPr lang="en-GB" altLang="en-US" dirty="0"/>
              <a:t> = URL of the application which will process the form</a:t>
            </a:r>
          </a:p>
          <a:p>
            <a:pPr lvl="1"/>
            <a:r>
              <a:rPr lang="en-GB" altLang="en-US" b="1" dirty="0"/>
              <a:t>method</a:t>
            </a:r>
            <a:r>
              <a:rPr lang="en-GB" altLang="en-US" dirty="0"/>
              <a:t> = select the get or post method to submit the form</a:t>
            </a:r>
            <a:br>
              <a:rPr lang="en-GB" altLang="en-US" dirty="0"/>
            </a:br>
            <a:r>
              <a:rPr lang="en-GB" altLang="en-US" dirty="0"/>
              <a:t>Always use POST</a:t>
            </a:r>
          </a:p>
          <a:p>
            <a:endParaRPr lang="en-GB" altLang="en-US" dirty="0"/>
          </a:p>
        </p:txBody>
      </p:sp>
    </p:spTree>
    <p:extLst>
      <p:ext uri="{BB962C8B-B14F-4D97-AF65-F5344CB8AC3E}">
        <p14:creationId xmlns:p14="http://schemas.microsoft.com/office/powerpoint/2010/main" val="42641767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GB" altLang="en-US" dirty="0"/>
              <a:t>Form: Buttons</a:t>
            </a:r>
          </a:p>
        </p:txBody>
      </p:sp>
      <p:sp>
        <p:nvSpPr>
          <p:cNvPr id="105475" name="Rectangle 3"/>
          <p:cNvSpPr>
            <a:spLocks noGrp="1" noChangeArrowheads="1"/>
          </p:cNvSpPr>
          <p:nvPr>
            <p:ph type="body" idx="1"/>
          </p:nvPr>
        </p:nvSpPr>
        <p:spPr/>
        <p:txBody>
          <a:bodyPr>
            <a:normAutofit/>
          </a:bodyPr>
          <a:lstStyle/>
          <a:p>
            <a:pPr marL="0" indent="0">
              <a:buNone/>
            </a:pPr>
            <a:r>
              <a:rPr lang="en-GB" altLang="en-US" dirty="0"/>
              <a:t>A default button for submitting a form</a:t>
            </a:r>
          </a:p>
          <a:p>
            <a:r>
              <a:rPr lang="en-GB" altLang="en-US" dirty="0"/>
              <a:t>&lt;input type=“submit”/&gt;</a:t>
            </a:r>
          </a:p>
          <a:p>
            <a:pPr lvl="1"/>
            <a:r>
              <a:rPr lang="en-GB" altLang="en-US" dirty="0"/>
              <a:t>value =  name of the submit button</a:t>
            </a:r>
          </a:p>
          <a:p>
            <a:pPr marL="0" indent="0">
              <a:buNone/>
            </a:pPr>
            <a:r>
              <a:rPr lang="en-GB" altLang="en-US" dirty="0"/>
              <a:t>A button: typically to be used by JavaScript</a:t>
            </a:r>
          </a:p>
          <a:p>
            <a:r>
              <a:rPr lang="en-GB" altLang="en-US" dirty="0"/>
              <a:t>&lt;input type=“button”/&gt;</a:t>
            </a:r>
          </a:p>
          <a:p>
            <a:pPr lvl="1"/>
            <a:r>
              <a:rPr lang="en-GB" altLang="en-US" dirty="0"/>
              <a:t>value =  name of the button</a:t>
            </a:r>
          </a:p>
          <a:p>
            <a:endParaRPr lang="en-GB" altLang="en-US" dirty="0"/>
          </a:p>
          <a:p>
            <a:endParaRPr lang="en-GB" altLang="en-US" dirty="0"/>
          </a:p>
        </p:txBody>
      </p:sp>
    </p:spTree>
    <p:extLst>
      <p:ext uri="{BB962C8B-B14F-4D97-AF65-F5344CB8AC3E}">
        <p14:creationId xmlns:p14="http://schemas.microsoft.com/office/powerpoint/2010/main" val="38467745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GB" altLang="en-US" dirty="0"/>
              <a:t>Form: Text Entry</a:t>
            </a:r>
          </a:p>
        </p:txBody>
      </p:sp>
      <p:sp>
        <p:nvSpPr>
          <p:cNvPr id="105475" name="Rectangle 3"/>
          <p:cNvSpPr>
            <a:spLocks noGrp="1" noChangeArrowheads="1"/>
          </p:cNvSpPr>
          <p:nvPr>
            <p:ph type="body" idx="1"/>
          </p:nvPr>
        </p:nvSpPr>
        <p:spPr/>
        <p:txBody>
          <a:bodyPr>
            <a:normAutofit/>
          </a:bodyPr>
          <a:lstStyle/>
          <a:p>
            <a:r>
              <a:rPr lang="en-GB" altLang="en-US" dirty="0"/>
              <a:t>&lt;input type=“text”/&gt; </a:t>
            </a:r>
          </a:p>
          <a:p>
            <a:r>
              <a:rPr lang="en-GB" altLang="en-US" dirty="0"/>
              <a:t>&lt;input type=“password”/&gt;</a:t>
            </a:r>
          </a:p>
          <a:p>
            <a:pPr lvl="1"/>
            <a:r>
              <a:rPr lang="en-GB" altLang="en-US" dirty="0"/>
              <a:t>name = name of the parameter passed for form processing</a:t>
            </a:r>
          </a:p>
          <a:p>
            <a:pPr lvl="1"/>
            <a:r>
              <a:rPr lang="en-GB" altLang="en-US" dirty="0"/>
              <a:t>value =  initial text displayed in text field</a:t>
            </a:r>
          </a:p>
          <a:p>
            <a:pPr lvl="1"/>
            <a:r>
              <a:rPr lang="en-GB" altLang="en-US" dirty="0" err="1"/>
              <a:t>maxlength</a:t>
            </a:r>
            <a:r>
              <a:rPr lang="en-GB" altLang="en-US" dirty="0"/>
              <a:t> = Maximum number of characters user can enter</a:t>
            </a:r>
          </a:p>
          <a:p>
            <a:pPr lvl="1"/>
            <a:r>
              <a:rPr lang="en-GB" altLang="en-US" dirty="0"/>
              <a:t>size = size of the text box in characters</a:t>
            </a:r>
          </a:p>
        </p:txBody>
      </p:sp>
    </p:spTree>
    <p:extLst>
      <p:ext uri="{BB962C8B-B14F-4D97-AF65-F5344CB8AC3E}">
        <p14:creationId xmlns:p14="http://schemas.microsoft.com/office/powerpoint/2010/main" val="18067898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Form Example</a:t>
            </a:r>
          </a:p>
        </p:txBody>
      </p:sp>
      <p:sp>
        <p:nvSpPr>
          <p:cNvPr id="4" name="TextBox 3"/>
          <p:cNvSpPr txBox="1"/>
          <p:nvPr/>
        </p:nvSpPr>
        <p:spPr>
          <a:xfrm>
            <a:off x="395536" y="2348880"/>
            <a:ext cx="8224752" cy="1508105"/>
          </a:xfrm>
          <a:prstGeom prst="rect">
            <a:avLst/>
          </a:prstGeom>
          <a:noFill/>
        </p:spPr>
        <p:txBody>
          <a:bodyPr wrap="none" rtlCol="0">
            <a:spAutoFit/>
          </a:bodyPr>
          <a:lstStyle/>
          <a:p>
            <a:r>
              <a:rPr lang="en-GB" sz="2300" dirty="0"/>
              <a:t> &lt;</a:t>
            </a:r>
            <a:r>
              <a:rPr lang="en-GB" sz="2300" b="1" dirty="0"/>
              <a:t>form</a:t>
            </a:r>
            <a:r>
              <a:rPr lang="en-GB" sz="2300" dirty="0"/>
              <a:t> id="form1" action="</a:t>
            </a:r>
            <a:r>
              <a:rPr lang="en-GB" sz="2300" dirty="0" err="1"/>
              <a:t>server.php</a:t>
            </a:r>
            <a:r>
              <a:rPr lang="en-GB" sz="2300" dirty="0"/>
              <a:t>“ method=“POST”&gt;</a:t>
            </a:r>
          </a:p>
          <a:p>
            <a:r>
              <a:rPr lang="en-GB" sz="2300" dirty="0"/>
              <a:t>       &lt;</a:t>
            </a:r>
            <a:r>
              <a:rPr lang="en-GB" sz="2300" b="1" dirty="0"/>
              <a:t>input</a:t>
            </a:r>
            <a:r>
              <a:rPr lang="en-GB" sz="2300" dirty="0"/>
              <a:t>  type="text“ </a:t>
            </a:r>
            <a:r>
              <a:rPr lang="en-GB" sz="2300" b="1" dirty="0">
                <a:solidFill>
                  <a:srgbClr val="FF0000"/>
                </a:solidFill>
              </a:rPr>
              <a:t>id</a:t>
            </a:r>
            <a:r>
              <a:rPr lang="en-GB" sz="2300" dirty="0"/>
              <a:t>="</a:t>
            </a:r>
            <a:r>
              <a:rPr lang="en-GB" sz="2300" dirty="0" err="1"/>
              <a:t>msgtextbox</a:t>
            </a:r>
            <a:r>
              <a:rPr lang="en-GB" sz="2300" dirty="0"/>
              <a:t>“ </a:t>
            </a:r>
            <a:r>
              <a:rPr lang="en-GB" sz="2300" b="1" dirty="0">
                <a:solidFill>
                  <a:srgbClr val="FF0000"/>
                </a:solidFill>
              </a:rPr>
              <a:t>name</a:t>
            </a:r>
            <a:r>
              <a:rPr lang="en-GB" sz="2300" dirty="0"/>
              <a:t>=“</a:t>
            </a:r>
            <a:r>
              <a:rPr lang="en-GB" sz="2300" dirty="0" err="1"/>
              <a:t>msgtextbox</a:t>
            </a:r>
            <a:r>
              <a:rPr lang="en-GB" sz="2300" dirty="0"/>
              <a:t>” /&gt;</a:t>
            </a:r>
          </a:p>
          <a:p>
            <a:r>
              <a:rPr lang="en-GB" sz="2300" dirty="0"/>
              <a:t>       &lt;</a:t>
            </a:r>
            <a:r>
              <a:rPr lang="en-GB" sz="2300" dirty="0" err="1"/>
              <a:t>br</a:t>
            </a:r>
            <a:r>
              <a:rPr lang="en-GB" sz="2300" dirty="0"/>
              <a:t> /&gt;&lt;</a:t>
            </a:r>
            <a:r>
              <a:rPr lang="en-GB" sz="2300" b="1" dirty="0"/>
              <a:t>input</a:t>
            </a:r>
            <a:r>
              <a:rPr lang="en-GB" sz="2300" dirty="0"/>
              <a:t> type=“submit" value="Send Message" /&gt;</a:t>
            </a:r>
          </a:p>
          <a:p>
            <a:r>
              <a:rPr lang="en-GB" sz="2300" dirty="0"/>
              <a:t>&lt;</a:t>
            </a:r>
            <a:r>
              <a:rPr lang="en-GB" sz="2300" b="1" dirty="0"/>
              <a:t>/form</a:t>
            </a:r>
            <a:r>
              <a:rPr lang="en-GB" sz="2300" dirty="0"/>
              <a:t>&gt;</a:t>
            </a:r>
          </a:p>
        </p:txBody>
      </p:sp>
      <p:sp>
        <p:nvSpPr>
          <p:cNvPr id="5" name="TextBox 4"/>
          <p:cNvSpPr txBox="1"/>
          <p:nvPr/>
        </p:nvSpPr>
        <p:spPr>
          <a:xfrm>
            <a:off x="467544" y="4157164"/>
            <a:ext cx="8106130" cy="1477328"/>
          </a:xfrm>
          <a:prstGeom prst="rect">
            <a:avLst/>
          </a:prstGeom>
          <a:noFill/>
          <a:ln w="38100">
            <a:solidFill>
              <a:schemeClr val="accent1"/>
            </a:solidFill>
          </a:ln>
        </p:spPr>
        <p:txBody>
          <a:bodyPr wrap="square" rtlCol="0">
            <a:spAutoFit/>
          </a:bodyPr>
          <a:lstStyle/>
          <a:p>
            <a:r>
              <a:rPr lang="en-GB" dirty="0"/>
              <a:t>Note: the “name” attribute is obsolete except with form elements.</a:t>
            </a:r>
          </a:p>
          <a:p>
            <a:r>
              <a:rPr lang="en-GB" dirty="0"/>
              <a:t>This is used by some server side languages such as PHP to identify the values being returned to the server when the user submits the form. The “id” attribute is used by JavaScript.</a:t>
            </a:r>
          </a:p>
          <a:p>
            <a:r>
              <a:rPr lang="en-GB" dirty="0"/>
              <a:t>Personally, I tend to use both for this reason and to avoid potential confusion.</a:t>
            </a:r>
          </a:p>
        </p:txBody>
      </p:sp>
      <p:sp>
        <p:nvSpPr>
          <p:cNvPr id="3" name="TextBox 2">
            <a:extLst>
              <a:ext uri="{FF2B5EF4-FFF2-40B4-BE49-F238E27FC236}">
                <a16:creationId xmlns:a16="http://schemas.microsoft.com/office/drawing/2014/main" id="{6D2F9AD1-15C6-495E-0E16-D6DC8B7213B8}"/>
              </a:ext>
            </a:extLst>
          </p:cNvPr>
          <p:cNvSpPr txBox="1"/>
          <p:nvPr/>
        </p:nvSpPr>
        <p:spPr>
          <a:xfrm>
            <a:off x="5148064" y="6056285"/>
            <a:ext cx="3888432" cy="738664"/>
          </a:xfrm>
          <a:prstGeom prst="rect">
            <a:avLst/>
          </a:prstGeom>
          <a:noFill/>
        </p:spPr>
        <p:txBody>
          <a:bodyPr wrap="square" rtlCol="0">
            <a:spAutoFit/>
          </a:bodyPr>
          <a:lstStyle/>
          <a:p>
            <a:r>
              <a:rPr lang="en-GB" sz="1400" i="1" dirty="0"/>
              <a:t>I am using the &lt;</a:t>
            </a:r>
            <a:r>
              <a:rPr lang="en-GB" sz="1400" i="1" dirty="0" err="1"/>
              <a:t>br</a:t>
            </a:r>
            <a:r>
              <a:rPr lang="en-GB" sz="1400" i="1" dirty="0"/>
              <a:t>/&gt; tag here for layout but this is not good web design practice. However, as a web developer it’s good enough for now </a:t>
            </a:r>
            <a:r>
              <a:rPr lang="en-GB" sz="1400" i="1" dirty="0">
                <a:sym typeface="Wingdings" panose="05000000000000000000" pitchFamily="2" charset="2"/>
              </a:rPr>
              <a:t></a:t>
            </a:r>
            <a:endParaRPr lang="en-GB" sz="1400" i="1" dirty="0"/>
          </a:p>
        </p:txBody>
      </p:sp>
      <p:sp>
        <p:nvSpPr>
          <p:cNvPr id="6" name="TextBox 5">
            <a:extLst>
              <a:ext uri="{FF2B5EF4-FFF2-40B4-BE49-F238E27FC236}">
                <a16:creationId xmlns:a16="http://schemas.microsoft.com/office/drawing/2014/main" id="{02505CDB-AE40-F3AF-7D7C-72CC5762E6C6}"/>
              </a:ext>
            </a:extLst>
          </p:cNvPr>
          <p:cNvSpPr txBox="1"/>
          <p:nvPr/>
        </p:nvSpPr>
        <p:spPr>
          <a:xfrm>
            <a:off x="395537" y="5949280"/>
            <a:ext cx="4104455" cy="646331"/>
          </a:xfrm>
          <a:prstGeom prst="rect">
            <a:avLst/>
          </a:prstGeom>
          <a:noFill/>
        </p:spPr>
        <p:txBody>
          <a:bodyPr wrap="square" rtlCol="0">
            <a:spAutoFit/>
          </a:bodyPr>
          <a:lstStyle/>
          <a:p>
            <a:r>
              <a:rPr lang="en-GB" dirty="0">
                <a:solidFill>
                  <a:srgbClr val="FF0000"/>
                </a:solidFill>
              </a:rPr>
              <a:t>NOTE: you can put &lt;table&gt;&lt;/table&gt; tags inside the &lt;form&gt; tags</a:t>
            </a:r>
          </a:p>
        </p:txBody>
      </p:sp>
      <p:sp>
        <p:nvSpPr>
          <p:cNvPr id="7" name="Rectangle 6">
            <a:extLst>
              <a:ext uri="{FF2B5EF4-FFF2-40B4-BE49-F238E27FC236}">
                <a16:creationId xmlns:a16="http://schemas.microsoft.com/office/drawing/2014/main" id="{C74719F0-2AEC-47E7-16C2-6236BFFAC44B}"/>
              </a:ext>
            </a:extLst>
          </p:cNvPr>
          <p:cNvSpPr/>
          <p:nvPr/>
        </p:nvSpPr>
        <p:spPr>
          <a:xfrm>
            <a:off x="251520" y="5877272"/>
            <a:ext cx="4320480" cy="75212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47309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Form: Labels</a:t>
            </a:r>
          </a:p>
        </p:txBody>
      </p:sp>
      <p:sp>
        <p:nvSpPr>
          <p:cNvPr id="4" name="TextBox 3"/>
          <p:cNvSpPr txBox="1"/>
          <p:nvPr/>
        </p:nvSpPr>
        <p:spPr>
          <a:xfrm>
            <a:off x="538140" y="3954016"/>
            <a:ext cx="8213980" cy="1862048"/>
          </a:xfrm>
          <a:prstGeom prst="rect">
            <a:avLst/>
          </a:prstGeom>
          <a:noFill/>
        </p:spPr>
        <p:txBody>
          <a:bodyPr wrap="none" rtlCol="0">
            <a:spAutoFit/>
          </a:bodyPr>
          <a:lstStyle/>
          <a:p>
            <a:r>
              <a:rPr lang="en-GB" sz="2300" dirty="0"/>
              <a:t> &lt;form id="form1" action="</a:t>
            </a:r>
            <a:r>
              <a:rPr lang="en-GB" sz="2300" dirty="0" err="1"/>
              <a:t>server.php</a:t>
            </a:r>
            <a:r>
              <a:rPr lang="en-GB" sz="2300" dirty="0"/>
              <a:t>“ method=“POST”&gt;</a:t>
            </a:r>
          </a:p>
          <a:p>
            <a:r>
              <a:rPr lang="en-GB" sz="2300" dirty="0"/>
              <a:t>       &lt;label for="</a:t>
            </a:r>
            <a:r>
              <a:rPr lang="en-GB" sz="2300" b="1" dirty="0" err="1"/>
              <a:t>msgtextbox</a:t>
            </a:r>
            <a:r>
              <a:rPr lang="en-GB" sz="2300" dirty="0"/>
              <a:t>"&gt;Message:&lt;/label&gt;</a:t>
            </a:r>
          </a:p>
          <a:p>
            <a:r>
              <a:rPr lang="en-GB" sz="2300" dirty="0"/>
              <a:t>       &lt;input type="text" id="</a:t>
            </a:r>
            <a:r>
              <a:rPr lang="en-GB" sz="2300" b="1" dirty="0" err="1"/>
              <a:t>msgtextbox</a:t>
            </a:r>
            <a:r>
              <a:rPr lang="en-GB" sz="2300" dirty="0"/>
              <a:t>“ name=“</a:t>
            </a:r>
            <a:r>
              <a:rPr lang="en-GB" sz="2300" dirty="0" err="1"/>
              <a:t>msgtextbox</a:t>
            </a:r>
            <a:r>
              <a:rPr lang="en-GB" sz="2300" dirty="0"/>
              <a:t>” /&gt;</a:t>
            </a:r>
            <a:br>
              <a:rPr lang="en-GB" sz="2300" dirty="0"/>
            </a:br>
            <a:r>
              <a:rPr lang="en-GB" sz="2300" dirty="0"/>
              <a:t>      &lt;</a:t>
            </a:r>
            <a:r>
              <a:rPr lang="en-GB" sz="2300" dirty="0" err="1"/>
              <a:t>br</a:t>
            </a:r>
            <a:r>
              <a:rPr lang="en-GB" sz="2300" dirty="0"/>
              <a:t> /&gt;&lt;input type=“submit" value="Send Message" /&gt;</a:t>
            </a:r>
          </a:p>
          <a:p>
            <a:r>
              <a:rPr lang="en-GB" sz="2300" dirty="0"/>
              <a:t>&lt;/form&gt;</a:t>
            </a:r>
          </a:p>
        </p:txBody>
      </p:sp>
      <p:sp>
        <p:nvSpPr>
          <p:cNvPr id="3" name="Rectangle 3">
            <a:extLst>
              <a:ext uri="{FF2B5EF4-FFF2-40B4-BE49-F238E27FC236}">
                <a16:creationId xmlns:a16="http://schemas.microsoft.com/office/drawing/2014/main" id="{8BC0A7F4-9F24-EF94-5FD8-9D543266993A}"/>
              </a:ext>
            </a:extLst>
          </p:cNvPr>
          <p:cNvSpPr txBox="1">
            <a:spLocks noChangeArrowheads="1"/>
          </p:cNvSpPr>
          <p:nvPr/>
        </p:nvSpPr>
        <p:spPr>
          <a:xfrm>
            <a:off x="612648" y="1600200"/>
            <a:ext cx="8153400" cy="1972816"/>
          </a:xfrm>
          <a:prstGeom prst="rect">
            <a:avLst/>
          </a:prstGeom>
        </p:spPr>
        <p:txBody>
          <a:bodyPr vert="horz">
            <a:normAutofit/>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r>
              <a:rPr lang="en-GB" altLang="en-US" dirty="0"/>
              <a:t>We should identify the purpose of each form input, and we can use labels for this purpose</a:t>
            </a:r>
          </a:p>
          <a:p>
            <a:pPr lvl="1"/>
            <a:r>
              <a:rPr lang="en-GB" altLang="en-US" dirty="0"/>
              <a:t>Use the “id” attribute to identify the &lt;input&gt; tag in the &lt;label&gt; tag “for” attribute</a:t>
            </a:r>
          </a:p>
        </p:txBody>
      </p:sp>
      <p:sp>
        <p:nvSpPr>
          <p:cNvPr id="5" name="TextBox 4">
            <a:extLst>
              <a:ext uri="{FF2B5EF4-FFF2-40B4-BE49-F238E27FC236}">
                <a16:creationId xmlns:a16="http://schemas.microsoft.com/office/drawing/2014/main" id="{76BAABC7-FC88-ADC2-52A6-15992B4AF029}"/>
              </a:ext>
            </a:extLst>
          </p:cNvPr>
          <p:cNvSpPr txBox="1"/>
          <p:nvPr/>
        </p:nvSpPr>
        <p:spPr>
          <a:xfrm>
            <a:off x="4283969" y="5862177"/>
            <a:ext cx="4104455" cy="646331"/>
          </a:xfrm>
          <a:prstGeom prst="rect">
            <a:avLst/>
          </a:prstGeom>
          <a:noFill/>
        </p:spPr>
        <p:txBody>
          <a:bodyPr wrap="square" rtlCol="0">
            <a:spAutoFit/>
          </a:bodyPr>
          <a:lstStyle/>
          <a:p>
            <a:r>
              <a:rPr lang="en-GB" dirty="0">
                <a:solidFill>
                  <a:srgbClr val="FF0000"/>
                </a:solidFill>
              </a:rPr>
              <a:t>NOTE: you will want to place the labels to the LEFT of each input</a:t>
            </a:r>
          </a:p>
        </p:txBody>
      </p:sp>
      <p:sp>
        <p:nvSpPr>
          <p:cNvPr id="6" name="Rectangle 5">
            <a:extLst>
              <a:ext uri="{FF2B5EF4-FFF2-40B4-BE49-F238E27FC236}">
                <a16:creationId xmlns:a16="http://schemas.microsoft.com/office/drawing/2014/main" id="{DC68D1D3-212C-4239-3D51-186A43E20F8A}"/>
              </a:ext>
            </a:extLst>
          </p:cNvPr>
          <p:cNvSpPr/>
          <p:nvPr/>
        </p:nvSpPr>
        <p:spPr>
          <a:xfrm>
            <a:off x="4139952" y="5790169"/>
            <a:ext cx="4320480" cy="75212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109875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normAutofit fontScale="90000"/>
          </a:bodyPr>
          <a:lstStyle/>
          <a:p>
            <a:r>
              <a:rPr lang="en-GB" altLang="en-US" dirty="0"/>
              <a:t>Form: Checkboxes and Radio Buttons</a:t>
            </a:r>
          </a:p>
        </p:txBody>
      </p:sp>
      <p:sp>
        <p:nvSpPr>
          <p:cNvPr id="106499" name="Rectangle 3"/>
          <p:cNvSpPr>
            <a:spLocks noGrp="1" noChangeArrowheads="1"/>
          </p:cNvSpPr>
          <p:nvPr>
            <p:ph type="body" idx="1"/>
          </p:nvPr>
        </p:nvSpPr>
        <p:spPr/>
        <p:txBody>
          <a:bodyPr>
            <a:normAutofit lnSpcReduction="10000"/>
          </a:bodyPr>
          <a:lstStyle/>
          <a:p>
            <a:r>
              <a:rPr lang="en-GB" altLang="en-US" dirty="0"/>
              <a:t>&lt;input type = “checkbox”&gt;</a:t>
            </a:r>
          </a:p>
          <a:p>
            <a:pPr lvl="1"/>
            <a:r>
              <a:rPr lang="en-GB" altLang="en-US" dirty="0"/>
              <a:t>name = name of the checkbox passed for form processing</a:t>
            </a:r>
          </a:p>
          <a:p>
            <a:pPr lvl="1"/>
            <a:r>
              <a:rPr lang="en-GB" altLang="en-US" dirty="0"/>
              <a:t>value =  value of the checkbox</a:t>
            </a:r>
          </a:p>
          <a:p>
            <a:pPr lvl="1"/>
            <a:r>
              <a:rPr lang="en-GB" altLang="en-US" dirty="0"/>
              <a:t>CHECKED = checkbox is checked by default</a:t>
            </a:r>
          </a:p>
          <a:p>
            <a:r>
              <a:rPr lang="en-GB" altLang="en-US" dirty="0"/>
              <a:t>&lt;input type = “radio”&gt;</a:t>
            </a:r>
          </a:p>
          <a:p>
            <a:pPr lvl="1"/>
            <a:r>
              <a:rPr lang="en-GB" altLang="en-US" dirty="0"/>
              <a:t>name = name of the radio passed for form processing</a:t>
            </a:r>
          </a:p>
          <a:p>
            <a:pPr lvl="1"/>
            <a:r>
              <a:rPr lang="en-GB" altLang="en-US" dirty="0"/>
              <a:t>value =  value of the radio button</a:t>
            </a:r>
          </a:p>
          <a:p>
            <a:pPr lvl="1"/>
            <a:r>
              <a:rPr lang="en-GB" altLang="en-US" dirty="0"/>
              <a:t>CHECKED = radio button is “on” by default</a:t>
            </a:r>
          </a:p>
          <a:p>
            <a:endParaRPr lang="en-GB" altLang="en-US" dirty="0"/>
          </a:p>
        </p:txBody>
      </p:sp>
    </p:spTree>
    <p:extLst>
      <p:ext uri="{BB962C8B-B14F-4D97-AF65-F5344CB8AC3E}">
        <p14:creationId xmlns:p14="http://schemas.microsoft.com/office/powerpoint/2010/main" val="9998385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Form Example</a:t>
            </a:r>
          </a:p>
        </p:txBody>
      </p:sp>
      <p:sp>
        <p:nvSpPr>
          <p:cNvPr id="4" name="TextBox 3"/>
          <p:cNvSpPr txBox="1"/>
          <p:nvPr/>
        </p:nvSpPr>
        <p:spPr>
          <a:xfrm>
            <a:off x="107504" y="2348880"/>
            <a:ext cx="8784976" cy="1554272"/>
          </a:xfrm>
          <a:prstGeom prst="rect">
            <a:avLst/>
          </a:prstGeom>
          <a:noFill/>
        </p:spPr>
        <p:txBody>
          <a:bodyPr wrap="square" rtlCol="0">
            <a:spAutoFit/>
          </a:bodyPr>
          <a:lstStyle/>
          <a:p>
            <a:r>
              <a:rPr lang="en-GB" sz="1900" dirty="0"/>
              <a:t>&lt;form action=“./</a:t>
            </a:r>
            <a:r>
              <a:rPr lang="en-GB" sz="1900" dirty="0" err="1"/>
              <a:t>action_page.php</a:t>
            </a:r>
            <a:r>
              <a:rPr lang="en-GB" sz="1900" dirty="0"/>
              <a:t>“ method=“POST”&gt;</a:t>
            </a:r>
          </a:p>
          <a:p>
            <a:r>
              <a:rPr lang="en-GB" sz="1900" dirty="0"/>
              <a:t>  &lt;input type="checkbox" name="vehicle" value="Bike“ /&gt; I have a bike&lt;</a:t>
            </a:r>
            <a:r>
              <a:rPr lang="en-GB" sz="1900" dirty="0" err="1"/>
              <a:t>br</a:t>
            </a:r>
            <a:r>
              <a:rPr lang="en-GB" sz="1900" dirty="0"/>
              <a:t> /&gt;</a:t>
            </a:r>
          </a:p>
          <a:p>
            <a:r>
              <a:rPr lang="en-GB" sz="1900" dirty="0"/>
              <a:t>  &lt;input type="checkbox" name="vehicle" value="Car“ /&gt; I have a car&lt;</a:t>
            </a:r>
            <a:r>
              <a:rPr lang="en-GB" sz="1900" dirty="0" err="1"/>
              <a:t>br</a:t>
            </a:r>
            <a:r>
              <a:rPr lang="en-GB" sz="1900" dirty="0"/>
              <a:t> /&gt;</a:t>
            </a:r>
            <a:br>
              <a:rPr lang="en-GB" sz="1900" dirty="0"/>
            </a:br>
            <a:r>
              <a:rPr lang="en-GB" sz="1900" dirty="0"/>
              <a:t>  &lt;input type="submit" value="Submit“/&gt;</a:t>
            </a:r>
          </a:p>
          <a:p>
            <a:r>
              <a:rPr lang="en-GB" sz="1900" dirty="0"/>
              <a:t>&lt;/form&gt; </a:t>
            </a:r>
          </a:p>
        </p:txBody>
      </p:sp>
      <p:sp>
        <p:nvSpPr>
          <p:cNvPr id="6" name="TextBox 5"/>
          <p:cNvSpPr txBox="1"/>
          <p:nvPr/>
        </p:nvSpPr>
        <p:spPr>
          <a:xfrm>
            <a:off x="107504" y="4221088"/>
            <a:ext cx="8784976" cy="1846659"/>
          </a:xfrm>
          <a:prstGeom prst="rect">
            <a:avLst/>
          </a:prstGeom>
          <a:noFill/>
        </p:spPr>
        <p:txBody>
          <a:bodyPr wrap="square" rtlCol="0">
            <a:spAutoFit/>
          </a:bodyPr>
          <a:lstStyle/>
          <a:p>
            <a:r>
              <a:rPr lang="en-GB" sz="1900" dirty="0"/>
              <a:t>&lt;form action=“./</a:t>
            </a:r>
            <a:r>
              <a:rPr lang="en-GB" sz="1900" dirty="0" err="1"/>
              <a:t>action_page.php</a:t>
            </a:r>
            <a:r>
              <a:rPr lang="en-GB" sz="1900" dirty="0"/>
              <a:t>“ method=“POST”&gt;</a:t>
            </a:r>
            <a:br>
              <a:rPr lang="en-GB" sz="1900" dirty="0"/>
            </a:br>
            <a:r>
              <a:rPr lang="en-GB" sz="1900" dirty="0"/>
              <a:t>   &lt;input type="radio" name="gender" value="male" </a:t>
            </a:r>
            <a:r>
              <a:rPr lang="en-GB" sz="1900" b="1" dirty="0"/>
              <a:t>checked </a:t>
            </a:r>
            <a:r>
              <a:rPr lang="en-GB" sz="1900" dirty="0"/>
              <a:t>/&gt; Male&lt;</a:t>
            </a:r>
            <a:r>
              <a:rPr lang="en-GB" sz="1900" dirty="0" err="1"/>
              <a:t>br</a:t>
            </a:r>
            <a:r>
              <a:rPr lang="en-GB" sz="1900" dirty="0"/>
              <a:t> /&gt;</a:t>
            </a:r>
          </a:p>
          <a:p>
            <a:r>
              <a:rPr lang="en-GB" sz="1900" dirty="0"/>
              <a:t>   &lt;input type="radio" name="gender" value="female“/&gt; Female&lt;</a:t>
            </a:r>
            <a:r>
              <a:rPr lang="en-GB" sz="1900" dirty="0" err="1"/>
              <a:t>br</a:t>
            </a:r>
            <a:r>
              <a:rPr lang="en-GB" sz="1900" dirty="0"/>
              <a:t> /&gt;</a:t>
            </a:r>
          </a:p>
          <a:p>
            <a:r>
              <a:rPr lang="en-GB" sz="1900" dirty="0"/>
              <a:t>   &lt;input type="radio" name="gender" value="other“/&gt; Other</a:t>
            </a:r>
          </a:p>
          <a:p>
            <a:r>
              <a:rPr lang="en-GB" sz="1900" dirty="0"/>
              <a:t>   &lt;input type="submit" value="Submit“ /&gt;</a:t>
            </a:r>
          </a:p>
          <a:p>
            <a:r>
              <a:rPr lang="en-GB" sz="1900" dirty="0"/>
              <a:t>&lt;/form&gt; </a:t>
            </a:r>
          </a:p>
        </p:txBody>
      </p:sp>
      <p:pic>
        <p:nvPicPr>
          <p:cNvPr id="3" name="Picture 2"/>
          <p:cNvPicPr>
            <a:picLocks noChangeAspect="1"/>
          </p:cNvPicPr>
          <p:nvPr/>
        </p:nvPicPr>
        <p:blipFill>
          <a:blip r:embed="rId2"/>
          <a:stretch>
            <a:fillRect/>
          </a:stretch>
        </p:blipFill>
        <p:spPr>
          <a:xfrm>
            <a:off x="7236296" y="5229200"/>
            <a:ext cx="1395649" cy="1265485"/>
          </a:xfrm>
          <a:prstGeom prst="rect">
            <a:avLst/>
          </a:prstGeom>
        </p:spPr>
      </p:pic>
      <p:pic>
        <p:nvPicPr>
          <p:cNvPr id="7" name="Picture 6"/>
          <p:cNvPicPr>
            <a:picLocks noChangeAspect="1"/>
          </p:cNvPicPr>
          <p:nvPr/>
        </p:nvPicPr>
        <p:blipFill>
          <a:blip r:embed="rId3"/>
          <a:stretch>
            <a:fillRect/>
          </a:stretch>
        </p:blipFill>
        <p:spPr>
          <a:xfrm>
            <a:off x="6564830" y="3363261"/>
            <a:ext cx="2201218" cy="828111"/>
          </a:xfrm>
          <a:prstGeom prst="rect">
            <a:avLst/>
          </a:prstGeom>
        </p:spPr>
      </p:pic>
    </p:spTree>
    <p:extLst>
      <p:ext uri="{BB962C8B-B14F-4D97-AF65-F5344CB8AC3E}">
        <p14:creationId xmlns:p14="http://schemas.microsoft.com/office/powerpoint/2010/main" val="20210064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p:txBody>
          <a:bodyPr/>
          <a:lstStyle/>
          <a:p>
            <a:r>
              <a:rPr lang="en-GB" altLang="en-US" dirty="0"/>
              <a:t>Form: List Box</a:t>
            </a:r>
          </a:p>
        </p:txBody>
      </p:sp>
      <p:sp>
        <p:nvSpPr>
          <p:cNvPr id="107523" name="Rectangle 3"/>
          <p:cNvSpPr>
            <a:spLocks noGrp="1" noChangeArrowheads="1"/>
          </p:cNvSpPr>
          <p:nvPr>
            <p:ph type="body" idx="1"/>
          </p:nvPr>
        </p:nvSpPr>
        <p:spPr/>
        <p:txBody>
          <a:bodyPr>
            <a:normAutofit lnSpcReduction="10000"/>
          </a:bodyPr>
          <a:lstStyle/>
          <a:p>
            <a:r>
              <a:rPr lang="en-GB" altLang="en-US"/>
              <a:t>&lt;select&gt; Creates a list box of contents defined by the &lt;option&gt;  tags</a:t>
            </a:r>
          </a:p>
          <a:p>
            <a:pPr lvl="1"/>
            <a:r>
              <a:rPr lang="en-GB" altLang="en-US"/>
              <a:t>name = name of the list box passed for form processing</a:t>
            </a:r>
          </a:p>
          <a:p>
            <a:pPr lvl="1"/>
            <a:r>
              <a:rPr lang="en-GB" altLang="en-US"/>
              <a:t>multiple =  allow multiple selections</a:t>
            </a:r>
          </a:p>
          <a:p>
            <a:pPr lvl="1"/>
            <a:r>
              <a:rPr lang="en-GB" altLang="en-US"/>
              <a:t>size = Number of items displayed, 1 results in a drop down list.</a:t>
            </a:r>
          </a:p>
          <a:p>
            <a:r>
              <a:rPr lang="en-GB" altLang="en-US"/>
              <a:t>&lt;option&gt; Add option to selection list</a:t>
            </a:r>
          </a:p>
          <a:p>
            <a:pPr lvl="1"/>
            <a:r>
              <a:rPr lang="en-GB" altLang="en-US"/>
              <a:t>value = value returned if this option is selected</a:t>
            </a:r>
          </a:p>
          <a:p>
            <a:pPr lvl="1"/>
            <a:r>
              <a:rPr lang="en-GB" altLang="en-US"/>
              <a:t>SELECTED = option is selected by default</a:t>
            </a:r>
          </a:p>
        </p:txBody>
      </p:sp>
    </p:spTree>
    <p:extLst>
      <p:ext uri="{BB962C8B-B14F-4D97-AF65-F5344CB8AC3E}">
        <p14:creationId xmlns:p14="http://schemas.microsoft.com/office/powerpoint/2010/main" val="245094128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r>
              <a:rPr lang="en-GB" altLang="en-US" dirty="0"/>
              <a:t>Form Example</a:t>
            </a:r>
          </a:p>
        </p:txBody>
      </p:sp>
      <p:sp>
        <p:nvSpPr>
          <p:cNvPr id="108547" name="Rectangle 3"/>
          <p:cNvSpPr>
            <a:spLocks noGrp="1" noChangeArrowheads="1"/>
          </p:cNvSpPr>
          <p:nvPr>
            <p:ph type="body" idx="1"/>
          </p:nvPr>
        </p:nvSpPr>
        <p:spPr/>
        <p:txBody>
          <a:bodyPr/>
          <a:lstStyle/>
          <a:p>
            <a:pPr>
              <a:buFont typeface="Monotype Sorts" pitchFamily="2" charset="2"/>
              <a:buNone/>
            </a:pPr>
            <a:r>
              <a:rPr lang="en-GB" altLang="en-US" dirty="0"/>
              <a:t>&lt;select name=“car”&gt;</a:t>
            </a:r>
          </a:p>
          <a:p>
            <a:pPr>
              <a:buFont typeface="Monotype Sorts" pitchFamily="2" charset="2"/>
              <a:buNone/>
            </a:pPr>
            <a:r>
              <a:rPr lang="en-GB" altLang="en-US" dirty="0"/>
              <a:t>&lt;option&gt;Ford&lt;/option&gt;</a:t>
            </a:r>
          </a:p>
          <a:p>
            <a:pPr>
              <a:buFont typeface="Monotype Sorts" pitchFamily="2" charset="2"/>
              <a:buNone/>
            </a:pPr>
            <a:r>
              <a:rPr lang="en-GB" altLang="en-US" dirty="0"/>
              <a:t>&lt;option&gt;Volvo&lt;/option&gt;</a:t>
            </a:r>
          </a:p>
          <a:p>
            <a:pPr>
              <a:buFont typeface="Monotype Sorts" pitchFamily="2" charset="2"/>
              <a:buNone/>
            </a:pPr>
            <a:r>
              <a:rPr lang="en-GB" altLang="en-US" dirty="0"/>
              <a:t>&lt;/select&gt;</a:t>
            </a:r>
          </a:p>
        </p:txBody>
      </p:sp>
      <p:sp>
        <p:nvSpPr>
          <p:cNvPr id="108548" name="Text Box 4"/>
          <p:cNvSpPr txBox="1">
            <a:spLocks noChangeArrowheads="1"/>
          </p:cNvSpPr>
          <p:nvPr/>
        </p:nvSpPr>
        <p:spPr bwMode="auto">
          <a:xfrm>
            <a:off x="5465763" y="1624013"/>
            <a:ext cx="19716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&lt;/option&gt; end tag is optional</a:t>
            </a:r>
          </a:p>
        </p:txBody>
      </p:sp>
      <p:pic>
        <p:nvPicPr>
          <p:cNvPr id="2" name="Picture 1"/>
          <p:cNvPicPr>
            <a:picLocks noChangeAspect="1"/>
          </p:cNvPicPr>
          <p:nvPr/>
        </p:nvPicPr>
        <p:blipFill>
          <a:blip r:embed="rId2"/>
          <a:stretch>
            <a:fillRect/>
          </a:stretch>
        </p:blipFill>
        <p:spPr>
          <a:xfrm>
            <a:off x="5940152" y="3933056"/>
            <a:ext cx="1600200" cy="1733550"/>
          </a:xfrm>
          <a:prstGeom prst="rect">
            <a:avLst/>
          </a:prstGeom>
        </p:spPr>
      </p:pic>
    </p:spTree>
    <p:extLst>
      <p:ext uri="{BB962C8B-B14F-4D97-AF65-F5344CB8AC3E}">
        <p14:creationId xmlns:p14="http://schemas.microsoft.com/office/powerpoint/2010/main" val="7650943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p:txBody>
          <a:bodyPr/>
          <a:lstStyle/>
          <a:p>
            <a:r>
              <a:rPr lang="en-GB" altLang="en-US" dirty="0"/>
              <a:t>Form: </a:t>
            </a:r>
            <a:r>
              <a:rPr lang="en-GB" altLang="en-US" dirty="0" err="1"/>
              <a:t>Textarea</a:t>
            </a:r>
            <a:endParaRPr lang="en-GB" altLang="en-US" dirty="0"/>
          </a:p>
        </p:txBody>
      </p:sp>
      <p:sp>
        <p:nvSpPr>
          <p:cNvPr id="109571" name="Rectangle 3"/>
          <p:cNvSpPr>
            <a:spLocks noGrp="1" noChangeArrowheads="1"/>
          </p:cNvSpPr>
          <p:nvPr>
            <p:ph type="body" idx="1"/>
          </p:nvPr>
        </p:nvSpPr>
        <p:spPr/>
        <p:txBody>
          <a:bodyPr/>
          <a:lstStyle/>
          <a:p>
            <a:r>
              <a:rPr lang="en-GB" altLang="en-US"/>
              <a:t>&lt;textarea&gt; Defines a multi-line text entry control.</a:t>
            </a:r>
          </a:p>
          <a:p>
            <a:pPr lvl="1"/>
            <a:r>
              <a:rPr lang="en-GB" altLang="en-US"/>
              <a:t>name = name of the textarea passed for form processing</a:t>
            </a:r>
          </a:p>
          <a:p>
            <a:pPr lvl="1"/>
            <a:r>
              <a:rPr lang="en-GB" altLang="en-US"/>
              <a:t>cols = Width in characters</a:t>
            </a:r>
          </a:p>
          <a:p>
            <a:pPr lvl="1"/>
            <a:r>
              <a:rPr lang="en-GB" altLang="en-US"/>
              <a:t>rows = Height in lines of text</a:t>
            </a:r>
          </a:p>
        </p:txBody>
      </p:sp>
      <p:pic>
        <p:nvPicPr>
          <p:cNvPr id="3" name="Picture 2" descr="Graphical user interface, text, application&#10;&#10;Description automatically generated">
            <a:extLst>
              <a:ext uri="{FF2B5EF4-FFF2-40B4-BE49-F238E27FC236}">
                <a16:creationId xmlns:a16="http://schemas.microsoft.com/office/drawing/2014/main" id="{17887293-740C-B492-0A14-9CBB6C02B8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104" y="4318910"/>
            <a:ext cx="3524603" cy="2460572"/>
          </a:xfrm>
          <a:prstGeom prst="rect">
            <a:avLst/>
          </a:prstGeom>
        </p:spPr>
      </p:pic>
      <p:sp>
        <p:nvSpPr>
          <p:cNvPr id="4" name="Rectangle 3">
            <a:extLst>
              <a:ext uri="{FF2B5EF4-FFF2-40B4-BE49-F238E27FC236}">
                <a16:creationId xmlns:a16="http://schemas.microsoft.com/office/drawing/2014/main" id="{F98DE700-96FE-DCE9-0831-C5A6C06DF8F5}"/>
              </a:ext>
            </a:extLst>
          </p:cNvPr>
          <p:cNvSpPr/>
          <p:nvPr/>
        </p:nvSpPr>
        <p:spPr>
          <a:xfrm>
            <a:off x="5580112" y="5013176"/>
            <a:ext cx="2088232" cy="1440160"/>
          </a:xfrm>
          <a:prstGeom prst="rect">
            <a:avLst/>
          </a:prstGeom>
          <a:noFill/>
          <a:ln>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Pentagon 5">
            <a:extLst>
              <a:ext uri="{FF2B5EF4-FFF2-40B4-BE49-F238E27FC236}">
                <a16:creationId xmlns:a16="http://schemas.microsoft.com/office/drawing/2014/main" id="{6524D73F-7E86-3EEC-CBD3-4B15B5BB39AA}"/>
              </a:ext>
            </a:extLst>
          </p:cNvPr>
          <p:cNvSpPr/>
          <p:nvPr/>
        </p:nvSpPr>
        <p:spPr>
          <a:xfrm>
            <a:off x="5724128" y="5221900"/>
            <a:ext cx="1800200" cy="295332"/>
          </a:xfrm>
          <a:prstGeom prst="homePlat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Columns</a:t>
            </a:r>
          </a:p>
        </p:txBody>
      </p:sp>
      <p:sp>
        <p:nvSpPr>
          <p:cNvPr id="7" name="Arrow: Pentagon 6">
            <a:extLst>
              <a:ext uri="{FF2B5EF4-FFF2-40B4-BE49-F238E27FC236}">
                <a16:creationId xmlns:a16="http://schemas.microsoft.com/office/drawing/2014/main" id="{1DA4DA03-A180-5724-430D-2CA545DF68D8}"/>
              </a:ext>
            </a:extLst>
          </p:cNvPr>
          <p:cNvSpPr/>
          <p:nvPr/>
        </p:nvSpPr>
        <p:spPr>
          <a:xfrm rot="16200000" flipH="1">
            <a:off x="4674946" y="5621820"/>
            <a:ext cx="1440160" cy="298165"/>
          </a:xfrm>
          <a:prstGeom prst="homePlat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Rows</a:t>
            </a:r>
          </a:p>
        </p:txBody>
      </p:sp>
    </p:spTree>
    <p:extLst>
      <p:ext uri="{BB962C8B-B14F-4D97-AF65-F5344CB8AC3E}">
        <p14:creationId xmlns:p14="http://schemas.microsoft.com/office/powerpoint/2010/main" val="2045321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Validator</a:t>
            </a:r>
          </a:p>
        </p:txBody>
      </p:sp>
      <p:sp>
        <p:nvSpPr>
          <p:cNvPr id="3" name="Content Placeholder 2"/>
          <p:cNvSpPr>
            <a:spLocks noGrp="1"/>
          </p:cNvSpPr>
          <p:nvPr>
            <p:ph sz="quarter" idx="1"/>
          </p:nvPr>
        </p:nvSpPr>
        <p:spPr/>
        <p:txBody>
          <a:bodyPr/>
          <a:lstStyle/>
          <a:p>
            <a:pPr marL="0" indent="0">
              <a:buNone/>
            </a:pPr>
            <a:r>
              <a:rPr lang="en-GB" dirty="0">
                <a:hlinkClick r:id="rId2"/>
              </a:rPr>
              <a:t>W3C </a:t>
            </a:r>
            <a:r>
              <a:rPr lang="en-GB" dirty="0" err="1">
                <a:hlinkClick r:id="rId2"/>
              </a:rPr>
              <a:t>Markup</a:t>
            </a:r>
            <a:r>
              <a:rPr lang="en-GB" dirty="0">
                <a:hlinkClick r:id="rId2"/>
              </a:rPr>
              <a:t> Validation Service</a:t>
            </a:r>
            <a:endParaRPr lang="en-GB" dirty="0"/>
          </a:p>
          <a:p>
            <a:endParaRPr lang="en-GB" dirty="0"/>
          </a:p>
        </p:txBody>
      </p:sp>
    </p:spTree>
    <p:extLst>
      <p:ext uri="{BB962C8B-B14F-4D97-AF65-F5344CB8AC3E}">
        <p14:creationId xmlns:p14="http://schemas.microsoft.com/office/powerpoint/2010/main" val="33713404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15293</TotalTime>
  <Words>4260</Words>
  <Application>Microsoft Office PowerPoint</Application>
  <PresentationFormat>On-screen Show (4:3)</PresentationFormat>
  <Paragraphs>493</Paragraphs>
  <Slides>47</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Monotype Sorts</vt:lpstr>
      <vt:lpstr>Arial</vt:lpstr>
      <vt:lpstr>Calibri</vt:lpstr>
      <vt:lpstr>Cambria</vt:lpstr>
      <vt:lpstr>Consolas</vt:lpstr>
      <vt:lpstr>Wingdings</vt:lpstr>
      <vt:lpstr>Wingdings 2</vt:lpstr>
      <vt:lpstr>Median</vt:lpstr>
      <vt:lpstr>HyperText Markup Language (HTML)</vt:lpstr>
      <vt:lpstr>Content</vt:lpstr>
      <vt:lpstr>HyperText Markup Language (HTML)</vt:lpstr>
      <vt:lpstr>HTML Tags</vt:lpstr>
      <vt:lpstr>Whitespace</vt:lpstr>
      <vt:lpstr>Three Types of HTML Tags</vt:lpstr>
      <vt:lpstr>HTML Elements Basic Building Blocks of a HTML Document</vt:lpstr>
      <vt:lpstr>HTML Container Tags</vt:lpstr>
      <vt:lpstr>HTML Standalone Tags</vt:lpstr>
      <vt:lpstr>HTML Comments</vt:lpstr>
      <vt:lpstr>HTML Attributes</vt:lpstr>
      <vt:lpstr>Attribute Example 1</vt:lpstr>
      <vt:lpstr>Attribute Example 2</vt:lpstr>
      <vt:lpstr>id Attribute</vt:lpstr>
      <vt:lpstr>Inline and Block-Level Elements</vt:lpstr>
      <vt:lpstr>span and div</vt:lpstr>
      <vt:lpstr>Nested HTML Elements</vt:lpstr>
      <vt:lpstr>Nested Elements Better Way to Write to Ensure Proper Nesting</vt:lpstr>
      <vt:lpstr>Badly Nested HTML</vt:lpstr>
      <vt:lpstr>Document Structure</vt:lpstr>
      <vt:lpstr>The Structure of a HTML Document</vt:lpstr>
      <vt:lpstr>HTML5 Semantic Elements</vt:lpstr>
      <vt:lpstr>HTML5 Semantic Elements</vt:lpstr>
      <vt:lpstr>Page Layout HTML Semantic Elements</vt:lpstr>
      <vt:lpstr>HTML Good Practice</vt:lpstr>
      <vt:lpstr>Character Entities</vt:lpstr>
      <vt:lpstr>Structural Tags – &lt;head&gt;</vt:lpstr>
      <vt:lpstr>Text Tags</vt:lpstr>
      <vt:lpstr>Space and Positioning</vt:lpstr>
      <vt:lpstr>Lists</vt:lpstr>
      <vt:lpstr>Let’s work through an exercise</vt:lpstr>
      <vt:lpstr>Basic Structure of a HTML Document</vt:lpstr>
      <vt:lpstr>Links</vt:lpstr>
      <vt:lpstr>Images</vt:lpstr>
      <vt:lpstr>Tables</vt:lpstr>
      <vt:lpstr>Table</vt:lpstr>
      <vt:lpstr>Form</vt:lpstr>
      <vt:lpstr>Form: Buttons</vt:lpstr>
      <vt:lpstr>Form: Text Entry</vt:lpstr>
      <vt:lpstr>Form Example</vt:lpstr>
      <vt:lpstr>Form: Labels</vt:lpstr>
      <vt:lpstr>Form: Checkboxes and Radio Buttons</vt:lpstr>
      <vt:lpstr>Form Example</vt:lpstr>
      <vt:lpstr>Form: List Box</vt:lpstr>
      <vt:lpstr>Form Example</vt:lpstr>
      <vt:lpstr>Form: Textarea</vt:lpstr>
      <vt:lpstr>HTML Validator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Michael Dacey</cp:lastModifiedBy>
  <cp:revision>1507</cp:revision>
  <cp:lastPrinted>2014-09-29T16:21:25Z</cp:lastPrinted>
  <dcterms:created xsi:type="dcterms:W3CDTF">2013-09-18T07:00:31Z</dcterms:created>
  <dcterms:modified xsi:type="dcterms:W3CDTF">2025-01-24T11:21:36Z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