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embeddedFontLst>
    <p:embeddedFont>
      <p:font typeface="Aptos Light" panose="020B0004020202020204" pitchFamily="34" charset="0"/>
      <p:regular r:id="rId9"/>
      <p:italic r:id="rId10"/>
    </p:embeddedFont>
    <p:embeddedFont>
      <p:font typeface="Avenir Next LT Pro" panose="020B0504020202020204" pitchFamily="34" charset="0"/>
      <p:regular r:id="rId11"/>
      <p:bold r:id="rId12"/>
      <p:italic r:id="rId13"/>
      <p:boldItalic r:id="rId14"/>
    </p:embeddedFont>
    <p:embeddedFont>
      <p:font typeface="Poppins" panose="00000500000000000000" pitchFamily="2" charset="0"/>
      <p:regular r:id="rId15"/>
      <p:bold r:id="rId16"/>
      <p:italic r:id="rId17"/>
      <p:boldItalic r:id="rId18"/>
    </p:embeddedFont>
    <p:embeddedFont>
      <p:font typeface="Poppins ExtraBold" panose="00000900000000000000" pitchFamily="2" charset="0"/>
      <p:bold r:id="rId19"/>
      <p:boldItalic r:id="rId20"/>
    </p:embeddedFont>
    <p:embeddedFont>
      <p:font typeface="Segoe UI Historic" panose="020B0502040204020203" pitchFamily="34" charset="0"/>
      <p:regular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2" roundtripDataSignature="AMtx7mhXEwGn2gOcSxabiDtNL10a8yrN/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908751-CE35-6B2A-086A-F9828B0B8B91}" v="13" dt="2026-07-11T10:05:13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font" Target="fonts/font5.fntdata"/><Relationship Id="rId18" Type="http://schemas.openxmlformats.org/officeDocument/2006/relationships/font" Target="fonts/font10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13.fntdata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font" Target="fonts/font9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8.fntdata"/><Relationship Id="rId20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7.fntdata"/><Relationship Id="rId23" Type="http://schemas.openxmlformats.org/officeDocument/2006/relationships/presProps" Target="presProps.xml"/><Relationship Id="rId10" Type="http://schemas.openxmlformats.org/officeDocument/2006/relationships/font" Target="fonts/font2.fntdata"/><Relationship Id="rId19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font" Target="fonts/font6.fntdata"/><Relationship Id="rId22" Type="http://customschemas.google.com/relationships/presentationmetadata" Target="metadata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96" name="Google Shape;9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18" name="Google Shape;11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38" name="Google Shape;13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60" name="Google Shape;16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75" name="Google Shape;17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9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9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1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1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1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3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3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13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3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5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5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5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1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6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6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6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7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8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8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657225"/>
            <a:ext cx="11715750" cy="1169491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"/>
          <p:cNvSpPr txBox="1"/>
          <p:nvPr/>
        </p:nvSpPr>
        <p:spPr>
          <a:xfrm>
            <a:off x="1695450" y="2012013"/>
            <a:ext cx="8801100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999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625"/>
              <a:buFont typeface="Arial"/>
              <a:buNone/>
            </a:pPr>
            <a:r>
              <a:rPr lang="en-US" sz="4000" b="0" i="0" u="none" strike="noStrike" cap="none">
                <a:solidFill>
                  <a:srgbClr val="FFFFFF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DIGITAL SKILLS &amp;</a:t>
            </a:r>
            <a:br>
              <a:rPr lang="en-US" sz="4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000" b="0" i="0" u="none" strike="noStrike" cap="none">
                <a:solidFill>
                  <a:srgbClr val="FFFFFF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 RESEARCH METHODS</a:t>
            </a:r>
            <a:endParaRPr sz="4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7" name="Google Shape;87;p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-171450" y="1003845"/>
            <a:ext cx="600075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"/>
          <p:cNvSpPr txBox="1"/>
          <p:nvPr/>
        </p:nvSpPr>
        <p:spPr>
          <a:xfrm>
            <a:off x="619125" y="866775"/>
            <a:ext cx="177022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50"/>
              <a:buFont typeface="Arial"/>
              <a:buNone/>
            </a:pPr>
            <a:r>
              <a:rPr lang="en-US" sz="1350" b="0" i="0" u="none" strike="noStrike" cap="none">
                <a:solidFill>
                  <a:srgbClr val="0B4E8C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YOUR INSTITUTION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350" b="0" i="0" u="none" strike="noStrike" cap="none">
                <a:solidFill>
                  <a:srgbClr val="0B4E8C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 LOGO HERE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CA3913-EFEE-78E6-03DF-90EB931676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328" y="62732"/>
            <a:ext cx="2635813" cy="117489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94DD64-FEB1-DB7B-5B87-340DEA698422}"/>
              </a:ext>
            </a:extLst>
          </p:cNvPr>
          <p:cNvSpPr txBox="1">
            <a:spLocks/>
          </p:cNvSpPr>
          <p:nvPr/>
        </p:nvSpPr>
        <p:spPr>
          <a:xfrm>
            <a:off x="346700" y="4168878"/>
            <a:ext cx="11022350" cy="1685277"/>
          </a:xfrm>
          <a:prstGeom prst="rect">
            <a:avLst/>
          </a:prstGeom>
        </p:spPr>
        <p:txBody>
          <a:bodyPr anchor="b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3000">
                <a:solidFill>
                  <a:srgbClr val="FFFFFF"/>
                </a:solidFill>
              </a:rPr>
              <a:t>Module Code: LCHS4007</a:t>
            </a:r>
            <a:br>
              <a:rPr lang="en-US" sz="3000">
                <a:solidFill>
                  <a:srgbClr val="FFFFFF"/>
                </a:solidFill>
              </a:rPr>
            </a:br>
            <a:r>
              <a:rPr lang="en-US" sz="3000">
                <a:solidFill>
                  <a:srgbClr val="FFFFFF"/>
                </a:solidFill>
              </a:rPr>
              <a:t>Topic: Staff training</a:t>
            </a:r>
            <a:br>
              <a:rPr lang="en-US" sz="3000">
                <a:solidFill>
                  <a:srgbClr val="FFFFFF"/>
                </a:solidFill>
              </a:rPr>
            </a:br>
            <a:r>
              <a:rPr lang="en-US" sz="3000">
                <a:solidFill>
                  <a:srgbClr val="FFFFFF"/>
                </a:solidFill>
              </a:rPr>
              <a:t>Student Name: Lanny gawan</a:t>
            </a:r>
            <a:br>
              <a:rPr lang="en-US" sz="3000">
                <a:solidFill>
                  <a:srgbClr val="FFFFFF"/>
                </a:solidFill>
              </a:rPr>
            </a:br>
            <a:r>
              <a:rPr lang="en-US" sz="3000">
                <a:solidFill>
                  <a:srgbClr val="FFFFFF"/>
                </a:solidFill>
              </a:rPr>
              <a:t>Student ID: 2543278</a:t>
            </a:r>
            <a:br>
              <a:rPr lang="en-US" sz="3000">
                <a:solidFill>
                  <a:srgbClr val="FFFFFF"/>
                </a:solidFill>
              </a:rPr>
            </a:br>
            <a:r>
              <a:rPr lang="en-US" sz="3000">
                <a:solidFill>
                  <a:srgbClr val="FFFFFF"/>
                </a:solidFill>
              </a:rPr>
              <a:t>Lecturer: </a:t>
            </a:r>
            <a:r>
              <a:rPr lang="en-US" sz="3000" err="1">
                <a:solidFill>
                  <a:srgbClr val="FFFFFF"/>
                </a:solidFill>
              </a:rPr>
              <a:t>Amitave</a:t>
            </a:r>
            <a:r>
              <a:rPr lang="en-US" sz="3000">
                <a:solidFill>
                  <a:srgbClr val="FFFFFF"/>
                </a:solidFill>
              </a:rPr>
              <a:t> Banik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089035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587" y="2720701"/>
            <a:ext cx="7841841" cy="5009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393630"/>
            <a:ext cx="11715750" cy="11694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-171450" y="1003845"/>
            <a:ext cx="600075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2"/>
          <p:cNvSpPr txBox="1"/>
          <p:nvPr/>
        </p:nvSpPr>
        <p:spPr>
          <a:xfrm>
            <a:off x="952500" y="7838628"/>
            <a:ext cx="76200" cy="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0C8DD0"/>
                </a:solidFill>
                <a:latin typeface="Poppins"/>
                <a:ea typeface="Poppins"/>
                <a:cs typeface="Poppins"/>
                <a:sym typeface="Poppins"/>
              </a:rPr>
              <a:t>■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81209A-3CC2-CBE3-1EBE-67AF6467AA24}"/>
              </a:ext>
            </a:extLst>
          </p:cNvPr>
          <p:cNvSpPr txBox="1"/>
          <p:nvPr/>
        </p:nvSpPr>
        <p:spPr>
          <a:xfrm>
            <a:off x="1318837" y="1669956"/>
            <a:ext cx="907807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chemeClr val="bg1"/>
                </a:solidFill>
              </a:rPr>
              <a:t>Induction and eLearning</a:t>
            </a:r>
            <a:endParaRPr lang="en-US" sz="400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889B0B-ED13-51FC-D0A8-DAD07462DEC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19450" y="2786028"/>
            <a:ext cx="3520126" cy="484380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642A77-2BE8-5BD8-AB94-959F37989D80}"/>
              </a:ext>
            </a:extLst>
          </p:cNvPr>
          <p:cNvSpPr txBox="1"/>
          <p:nvPr/>
        </p:nvSpPr>
        <p:spPr>
          <a:xfrm>
            <a:off x="256405" y="2958217"/>
            <a:ext cx="7586203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US" sz="3000" b="1">
                <a:solidFill>
                  <a:srgbClr val="00B0F0"/>
                </a:solidFill>
                <a:latin typeface="Aptos Light" panose="020F0502020204030204" pitchFamily="34" charset="0"/>
              </a:rPr>
              <a:t>Induction training  is introducing a new employee  work safely, responsibilities and workplace policies and procedures.</a:t>
            </a:r>
          </a:p>
          <a:p>
            <a:pPr marL="285750" indent="-285750">
              <a:buFont typeface="Wingdings"/>
              <a:buChar char="ü"/>
            </a:pPr>
            <a:r>
              <a:rPr lang="en-US" sz="3000" b="1">
                <a:solidFill>
                  <a:srgbClr val="00B0F0"/>
                </a:solidFill>
                <a:latin typeface="Aptos Light" panose="020F0502020204030204" pitchFamily="34" charset="0"/>
              </a:rPr>
              <a:t>E-Learning Pool is an online learning platform used  by many organization to deliver  staff training.</a:t>
            </a:r>
          </a:p>
          <a:p>
            <a:pPr marL="285750" indent="-285750">
              <a:buFont typeface="Wingdings"/>
              <a:buChar char="ü"/>
            </a:pPr>
            <a:r>
              <a:rPr lang="en-US" sz="3000" b="1">
                <a:solidFill>
                  <a:srgbClr val="00B0F0"/>
                </a:solidFill>
                <a:latin typeface="Aptos Light" panose="020F0502020204030204" pitchFamily="34" charset="0"/>
              </a:rPr>
              <a:t>Refresher Training is provided to employees to reinforce their knowledge, update their skills, and ensure they perform their job safely and effectively</a:t>
            </a:r>
            <a:r>
              <a:rPr lang="en-US" sz="3000" b="1">
                <a:solidFill>
                  <a:srgbClr val="0070C0"/>
                </a:solidFill>
                <a:latin typeface="Aptos Light" panose="020F050202020403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oogle Shape;120;p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07092" y="2712113"/>
            <a:ext cx="7301148" cy="38870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oogle Shape;101;p2" descr="image.png">
            <a:extLst>
              <a:ext uri="{FF2B5EF4-FFF2-40B4-BE49-F238E27FC236}">
                <a16:creationId xmlns:a16="http://schemas.microsoft.com/office/drawing/2014/main" id="{EDE30E47-0365-11D4-9D14-B42443574A0D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657225"/>
            <a:ext cx="11715750" cy="116949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CB755AE-CE94-071B-35E9-32FAFBD2F588}"/>
              </a:ext>
            </a:extLst>
          </p:cNvPr>
          <p:cNvSpPr txBox="1">
            <a:spLocks/>
          </p:cNvSpPr>
          <p:nvPr/>
        </p:nvSpPr>
        <p:spPr>
          <a:xfrm>
            <a:off x="0" y="1920105"/>
            <a:ext cx="11239500" cy="76572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4000" b="1">
                <a:solidFill>
                  <a:srgbClr val="FFFFFF"/>
                </a:solidFill>
                <a:latin typeface="Avenir Next LT Pro"/>
                <a:ea typeface="Segoe UI Historic"/>
                <a:cs typeface="Segoe UI Historic"/>
              </a:rPr>
              <a:t>Mandatory Training and Compliance Deadlines</a:t>
            </a:r>
            <a:endParaRPr lang="en-US" sz="4000" b="1">
              <a:solidFill>
                <a:srgbClr val="FFFFFF"/>
              </a:solidFill>
              <a:latin typeface="Avenir Next LT Pro"/>
            </a:endParaRPr>
          </a:p>
        </p:txBody>
      </p:sp>
      <p:sp>
        <p:nvSpPr>
          <p:cNvPr id="7" name="Content Placeholder 19">
            <a:extLst>
              <a:ext uri="{FF2B5EF4-FFF2-40B4-BE49-F238E27FC236}">
                <a16:creationId xmlns:a16="http://schemas.microsoft.com/office/drawing/2014/main" id="{B40CAD00-5D4F-5FA6-63D4-1B8EB652F73A}"/>
              </a:ext>
            </a:extLst>
          </p:cNvPr>
          <p:cNvSpPr txBox="1">
            <a:spLocks/>
          </p:cNvSpPr>
          <p:nvPr/>
        </p:nvSpPr>
        <p:spPr>
          <a:xfrm>
            <a:off x="135854" y="2849564"/>
            <a:ext cx="5724568" cy="17484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85750" indent="-285750">
              <a:buFont typeface="Wingdings,sans-serif" panose="020B0604020202020204" pitchFamily="34" charset="0"/>
              <a:buChar char="ü"/>
            </a:pPr>
            <a:r>
              <a:rPr lang="en-US" sz="2800">
                <a:solidFill>
                  <a:srgbClr val="00B0F0"/>
                </a:solidFill>
                <a:latin typeface="Segoe UI Historic"/>
                <a:ea typeface="Segoe UI Historic"/>
                <a:cs typeface="Segoe UI Historic"/>
              </a:rPr>
              <a:t>Mandatory Training (Safeguarding, H&amp;S, Fire, Infection Control, Manual Handling Food Hygiene and GDPR)</a:t>
            </a:r>
          </a:p>
          <a:p>
            <a:pPr marL="285750" indent="-285750">
              <a:buFont typeface="Wingdings,sans-serif" panose="020B0604020202020204" pitchFamily="34" charset="0"/>
              <a:buChar char="ü"/>
            </a:pPr>
            <a:r>
              <a:rPr lang="en-US" sz="2800">
                <a:solidFill>
                  <a:srgbClr val="00B0F0"/>
                </a:solidFill>
                <a:latin typeface="Segoe UI Historic"/>
                <a:ea typeface="Segoe UI Historic"/>
                <a:cs typeface="Segoe UI Historic"/>
              </a:rPr>
              <a:t>Each Module has a renewal date</a:t>
            </a:r>
          </a:p>
          <a:p>
            <a:pPr marL="285750" indent="-285750">
              <a:buFont typeface="Wingdings,sans-serif" panose="020B0604020202020204" pitchFamily="34" charset="0"/>
              <a:buChar char="ü"/>
            </a:pPr>
            <a:r>
              <a:rPr lang="en-US" sz="2800">
                <a:solidFill>
                  <a:srgbClr val="00B0F0"/>
                </a:solidFill>
                <a:latin typeface="Segoe UI Historic"/>
                <a:ea typeface="Segoe UI Historic"/>
                <a:cs typeface="Segoe UI Historic"/>
              </a:rPr>
              <a:t>Non-Compliance restricts role-specific duties</a:t>
            </a:r>
          </a:p>
          <a:p>
            <a:pPr marL="285750" indent="-285750">
              <a:buFont typeface="Wingdings,sans-serif" panose="020B0604020202020204" pitchFamily="34" charset="0"/>
              <a:buChar char="ü"/>
            </a:pPr>
            <a:endParaRPr lang="en-US" sz="2800">
              <a:solidFill>
                <a:srgbClr val="00B0F0"/>
              </a:solidFill>
              <a:latin typeface="Segoe UI Historic"/>
              <a:ea typeface="Segoe UI Historic"/>
              <a:cs typeface="Segoe UI Historic"/>
            </a:endParaRPr>
          </a:p>
        </p:txBody>
      </p:sp>
      <p:pic>
        <p:nvPicPr>
          <p:cNvPr id="9" name="Content Placeholder 3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D3E7A720-D320-6EA9-09C0-A6F87D8A690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5295" r="2" b="2"/>
          <a:stretch>
            <a:fillRect/>
          </a:stretch>
        </p:blipFill>
        <p:spPr>
          <a:xfrm>
            <a:off x="7738959" y="3119120"/>
            <a:ext cx="4245949" cy="260386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226142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28625" y="2555572"/>
            <a:ext cx="3492549" cy="20367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111600" y="2553046"/>
            <a:ext cx="3492549" cy="20342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932223" y="2555572"/>
            <a:ext cx="3492549" cy="203424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6A80DB-D4ED-C282-6DCD-EDCDD575FC2E}"/>
              </a:ext>
            </a:extLst>
          </p:cNvPr>
          <p:cNvSpPr txBox="1">
            <a:spLocks/>
          </p:cNvSpPr>
          <p:nvPr/>
        </p:nvSpPr>
        <p:spPr>
          <a:xfrm>
            <a:off x="1409700" y="1692643"/>
            <a:ext cx="10924426" cy="634048"/>
          </a:xfrm>
          <a:prstGeom prst="rect">
            <a:avLst/>
          </a:prstGeom>
        </p:spPr>
        <p:txBody>
          <a:bodyPr anchor="b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just"/>
            <a:r>
              <a:rPr lang="en-US" sz="4000">
                <a:solidFill>
                  <a:srgbClr val="FFFFFF"/>
                </a:solidFill>
              </a:rPr>
              <a:t>Competency Assessment and Impact</a:t>
            </a:r>
          </a:p>
        </p:txBody>
      </p:sp>
      <p:pic>
        <p:nvPicPr>
          <p:cNvPr id="4" name="Google Shape;101;p2" descr="image.png">
            <a:extLst>
              <a:ext uri="{FF2B5EF4-FFF2-40B4-BE49-F238E27FC236}">
                <a16:creationId xmlns:a16="http://schemas.microsoft.com/office/drawing/2014/main" id="{14D85E93-E89E-D001-C073-43042AC713CD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0" y="363926"/>
            <a:ext cx="11715750" cy="116949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3763A6-E9C2-3606-F1CC-07426EA81C6B}"/>
              </a:ext>
            </a:extLst>
          </p:cNvPr>
          <p:cNvSpPr txBox="1"/>
          <p:nvPr/>
        </p:nvSpPr>
        <p:spPr>
          <a:xfrm>
            <a:off x="550579" y="2603200"/>
            <a:ext cx="324864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b="1">
                <a:solidFill>
                  <a:srgbClr val="00B0F0"/>
                </a:solidFill>
              </a:rPr>
              <a:t>E-Learning provides theoretical knowledge</a:t>
            </a:r>
          </a:p>
        </p:txBody>
      </p:sp>
      <p:pic>
        <p:nvPicPr>
          <p:cNvPr id="8" name="Google Shape;143;p4" descr="image.png">
            <a:extLst>
              <a:ext uri="{FF2B5EF4-FFF2-40B4-BE49-F238E27FC236}">
                <a16:creationId xmlns:a16="http://schemas.microsoft.com/office/drawing/2014/main" id="{B6407EB6-9031-AF92-C66E-E30CECC92683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74899" y="4708048"/>
            <a:ext cx="3492549" cy="20342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43;p4" descr="image.png">
            <a:extLst>
              <a:ext uri="{FF2B5EF4-FFF2-40B4-BE49-F238E27FC236}">
                <a16:creationId xmlns:a16="http://schemas.microsoft.com/office/drawing/2014/main" id="{E3755D30-E223-171E-7094-2EA8A404E675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22972" y="4705523"/>
            <a:ext cx="3492549" cy="203424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09660B-F56B-B021-231A-1A13BF7619EC}"/>
              </a:ext>
            </a:extLst>
          </p:cNvPr>
          <p:cNvSpPr txBox="1"/>
          <p:nvPr/>
        </p:nvSpPr>
        <p:spPr>
          <a:xfrm>
            <a:off x="7910819" y="2662229"/>
            <a:ext cx="339199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>
                <a:solidFill>
                  <a:srgbClr val="00B0F0"/>
                </a:solidFill>
              </a:rPr>
              <a:t>Competency assessed through supervised practice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9A8250-4ED9-EDFE-ABCB-A5E656E45533}"/>
              </a:ext>
            </a:extLst>
          </p:cNvPr>
          <p:cNvSpPr txBox="1"/>
          <p:nvPr/>
        </p:nvSpPr>
        <p:spPr>
          <a:xfrm>
            <a:off x="6646607" y="4955439"/>
            <a:ext cx="286118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b="1">
                <a:solidFill>
                  <a:srgbClr val="00B0F0"/>
                </a:solidFill>
              </a:rPr>
              <a:t>Role-specific</a:t>
            </a:r>
          </a:p>
          <a:p>
            <a:pPr algn="ctr"/>
            <a:r>
              <a:rPr lang="en-US" sz="3000" b="1">
                <a:solidFill>
                  <a:srgbClr val="00B0F0"/>
                </a:solidFill>
              </a:rPr>
              <a:t>Training pathways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EA66B64-15C3-8C4E-1BC4-991FEB23EACD}"/>
              </a:ext>
            </a:extLst>
          </p:cNvPr>
          <p:cNvSpPr txBox="1"/>
          <p:nvPr/>
        </p:nvSpPr>
        <p:spPr>
          <a:xfrm>
            <a:off x="4440412" y="2768148"/>
            <a:ext cx="28349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b="1">
                <a:solidFill>
                  <a:srgbClr val="00B0F0"/>
                </a:solidFill>
              </a:rPr>
              <a:t>Supervisions every 2-3 months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F576F8D-E918-CE79-DF3A-E87D28601157}"/>
              </a:ext>
            </a:extLst>
          </p:cNvPr>
          <p:cNvSpPr txBox="1"/>
          <p:nvPr/>
        </p:nvSpPr>
        <p:spPr>
          <a:xfrm>
            <a:off x="2354571" y="4800779"/>
            <a:ext cx="313320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000" b="1">
                <a:solidFill>
                  <a:srgbClr val="00B0F0"/>
                </a:solidFill>
              </a:rPr>
              <a:t>Outcomes: Resident Safety and Staff Confidence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Google Shape;162;p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87809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2340" y="2011460"/>
            <a:ext cx="11317513" cy="4641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-171450" y="1003845"/>
            <a:ext cx="600075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5"/>
          <p:cNvSpPr txBox="1"/>
          <p:nvPr/>
        </p:nvSpPr>
        <p:spPr>
          <a:xfrm>
            <a:off x="428625" y="1392788"/>
            <a:ext cx="11620500" cy="64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375"/>
              <a:buFont typeface="Arial"/>
              <a:buNone/>
            </a:pPr>
            <a:r>
              <a:rPr lang="en-US" sz="3375" b="0" i="0" u="none" strike="noStrike" cap="none">
                <a:solidFill>
                  <a:srgbClr val="FFFFFF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REFERENCES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Google Shape;101;p2" descr="image.png">
            <a:extLst>
              <a:ext uri="{FF2B5EF4-FFF2-40B4-BE49-F238E27FC236}">
                <a16:creationId xmlns:a16="http://schemas.microsoft.com/office/drawing/2014/main" id="{91B8D12C-8D65-4825-4E49-6AA950F5AA52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0" y="73640"/>
            <a:ext cx="11715750" cy="1169491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7E6B6D3C-FDD8-D711-27F4-2DB687C70C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172" y="2041472"/>
            <a:ext cx="11088915" cy="508282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226142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oogle Shape;101;p2" descr="image.png">
            <a:extLst>
              <a:ext uri="{FF2B5EF4-FFF2-40B4-BE49-F238E27FC236}">
                <a16:creationId xmlns:a16="http://schemas.microsoft.com/office/drawing/2014/main" id="{85D91643-87BE-CA42-E27B-29661D77A1D5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155526"/>
            <a:ext cx="11715750" cy="116949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84E222A9-E58D-7F65-1E48-65404359AB5D}"/>
              </a:ext>
            </a:extLst>
          </p:cNvPr>
          <p:cNvSpPr txBox="1">
            <a:spLocks/>
          </p:cNvSpPr>
          <p:nvPr/>
        </p:nvSpPr>
        <p:spPr>
          <a:xfrm>
            <a:off x="190500" y="1545160"/>
            <a:ext cx="10924426" cy="634048"/>
          </a:xfrm>
          <a:prstGeom prst="rect">
            <a:avLst/>
          </a:prstGeom>
        </p:spPr>
        <p:txBody>
          <a:bodyPr anchor="b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just"/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54C9E9-9FD8-1E33-E512-B289F591D2B1}"/>
              </a:ext>
            </a:extLst>
          </p:cNvPr>
          <p:cNvSpPr txBox="1"/>
          <p:nvPr/>
        </p:nvSpPr>
        <p:spPr>
          <a:xfrm>
            <a:off x="1858297" y="2399351"/>
            <a:ext cx="820010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PowerPoint support effective training by providing clear structure, visual aids, and a permanent record that demonstrates staff competency and compliance regulations.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EA3C2D8-1941-4407-2149-ADBACDB369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3503" y="4215233"/>
            <a:ext cx="3076821" cy="23093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lanny gawan</dc:creator>
  <cp:revision>2</cp:revision>
  <dcterms:modified xsi:type="dcterms:W3CDTF">2026-07-13T11:21:16Z</dcterms:modified>
</cp:coreProperties>
</file>