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5"/>
  </p:notesMasterIdLst>
  <p:sldIdLst>
    <p:sldId id="292" r:id="rId9"/>
    <p:sldId id="294" r:id="rId10"/>
    <p:sldId id="500" r:id="rId11"/>
    <p:sldId id="530" r:id="rId12"/>
    <p:sldId id="509" r:id="rId13"/>
    <p:sldId id="532" r:id="rId14"/>
    <p:sldId id="533" r:id="rId15"/>
    <p:sldId id="534" r:id="rId16"/>
    <p:sldId id="535" r:id="rId17"/>
    <p:sldId id="536" r:id="rId18"/>
    <p:sldId id="538" r:id="rId19"/>
    <p:sldId id="539" r:id="rId20"/>
    <p:sldId id="540" r:id="rId21"/>
    <p:sldId id="259" r:id="rId22"/>
    <p:sldId id="541" r:id="rId23"/>
    <p:sldId id="46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DB081E-333A-4467-8D1A-845C4744DBEF}" v="144" dt="2026-03-17T09:56:38.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pc:chgData name="Munyaradzi Nicholas Murira" userId="6ab3fae5-94bd-47ef-9f25-6c1f645127cf" providerId="ADAL" clId="{BBAD60DF-75FC-47FB-864F-62F5392E6509}" dt="2026-03-17T09:56:38.652" v="258" actId="6549"/>
      <pc:docMkLst>
        <pc:docMk/>
      </pc:docMkLst>
      <pc:sldChg chg="addSp modSp add mod modAnim">
        <pc:chgData name="Munyaradzi Nicholas Murira" userId="6ab3fae5-94bd-47ef-9f25-6c1f645127cf" providerId="ADAL" clId="{BBAD60DF-75FC-47FB-864F-62F5392E6509}" dt="2026-03-17T09:55:06.519" v="223" actId="15"/>
        <pc:sldMkLst>
          <pc:docMk/>
          <pc:sldMk cId="0" sldId="259"/>
        </pc:sldMkLst>
        <pc:spChg chg="add">
          <ac:chgData name="Munyaradzi Nicholas Murira" userId="6ab3fae5-94bd-47ef-9f25-6c1f645127cf" providerId="ADAL" clId="{BBAD60DF-75FC-47FB-864F-62F5392E6509}" dt="2026-03-17T09:50:52.092" v="130"/>
          <ac:spMkLst>
            <pc:docMk/>
            <pc:sldMk cId="0" sldId="259"/>
            <ac:spMk id="2" creationId="{6149CD04-8A09-F114-121E-2D9241F2067E}"/>
          </ac:spMkLst>
        </pc:spChg>
        <pc:spChg chg="add mod">
          <ac:chgData name="Munyaradzi Nicholas Murira" userId="6ab3fae5-94bd-47ef-9f25-6c1f645127cf" providerId="ADAL" clId="{BBAD60DF-75FC-47FB-864F-62F5392E6509}" dt="2026-03-17T09:51:05.514" v="132"/>
          <ac:spMkLst>
            <pc:docMk/>
            <pc:sldMk cId="0" sldId="259"/>
            <ac:spMk id="3" creationId="{89E6805C-ADE0-195D-F43F-98A844A3DBA1}"/>
          </ac:spMkLst>
        </pc:spChg>
        <pc:spChg chg="add">
          <ac:chgData name="Munyaradzi Nicholas Murira" userId="6ab3fae5-94bd-47ef-9f25-6c1f645127cf" providerId="ADAL" clId="{BBAD60DF-75FC-47FB-864F-62F5392E6509}" dt="2026-03-17T09:52:16.525" v="141"/>
          <ac:spMkLst>
            <pc:docMk/>
            <pc:sldMk cId="0" sldId="259"/>
            <ac:spMk id="4" creationId="{A8CD9D58-6388-62C2-9D14-E9F8E919A4D9}"/>
          </ac:spMkLst>
        </pc:spChg>
        <pc:spChg chg="mod">
          <ac:chgData name="Munyaradzi Nicholas Murira" userId="6ab3fae5-94bd-47ef-9f25-6c1f645127cf" providerId="ADAL" clId="{BBAD60DF-75FC-47FB-864F-62F5392E6509}" dt="2026-03-17T09:55:06.519" v="223" actId="15"/>
          <ac:spMkLst>
            <pc:docMk/>
            <pc:sldMk cId="0" sldId="259"/>
            <ac:spMk id="7" creationId="{6920BA7B-9772-424A-A154-71F00AB87F0E}"/>
          </ac:spMkLst>
        </pc:spChg>
      </pc:sldChg>
      <pc:sldChg chg="del">
        <pc:chgData name="Munyaradzi Nicholas Murira" userId="6ab3fae5-94bd-47ef-9f25-6c1f645127cf" providerId="ADAL" clId="{BBAD60DF-75FC-47FB-864F-62F5392E6509}" dt="2026-03-17T08:49:38.607" v="0" actId="47"/>
        <pc:sldMkLst>
          <pc:docMk/>
          <pc:sldMk cId="3229398234" sldId="295"/>
        </pc:sldMkLst>
      </pc:sldChg>
      <pc:sldChg chg="del">
        <pc:chgData name="Munyaradzi Nicholas Murira" userId="6ab3fae5-94bd-47ef-9f25-6c1f645127cf" providerId="ADAL" clId="{BBAD60DF-75FC-47FB-864F-62F5392E6509}" dt="2026-03-17T08:49:46.620" v="2" actId="47"/>
        <pc:sldMkLst>
          <pc:docMk/>
          <pc:sldMk cId="3772958841" sldId="418"/>
        </pc:sldMkLst>
      </pc:sldChg>
      <pc:sldChg chg="del">
        <pc:chgData name="Munyaradzi Nicholas Murira" userId="6ab3fae5-94bd-47ef-9f25-6c1f645127cf" providerId="ADAL" clId="{BBAD60DF-75FC-47FB-864F-62F5392E6509}" dt="2026-03-17T08:49:42.578" v="1" actId="47"/>
        <pc:sldMkLst>
          <pc:docMk/>
          <pc:sldMk cId="1828989607" sldId="484"/>
        </pc:sldMkLst>
      </pc:sldChg>
      <pc:sldChg chg="delSp mod">
        <pc:chgData name="Munyaradzi Nicholas Murira" userId="6ab3fae5-94bd-47ef-9f25-6c1f645127cf" providerId="ADAL" clId="{BBAD60DF-75FC-47FB-864F-62F5392E6509}" dt="2026-03-17T08:51:45.086" v="3" actId="478"/>
        <pc:sldMkLst>
          <pc:docMk/>
          <pc:sldMk cId="982367751" sldId="500"/>
        </pc:sldMkLst>
        <pc:spChg chg="del">
          <ac:chgData name="Munyaradzi Nicholas Murira" userId="6ab3fae5-94bd-47ef-9f25-6c1f645127cf" providerId="ADAL" clId="{BBAD60DF-75FC-47FB-864F-62F5392E6509}" dt="2026-03-17T08:51:45.086" v="3" actId="478"/>
          <ac:spMkLst>
            <pc:docMk/>
            <pc:sldMk cId="982367751" sldId="500"/>
            <ac:spMk id="2" creationId="{00000000-0000-0000-0000-000000000000}"/>
          </ac:spMkLst>
        </pc:spChg>
      </pc:sldChg>
      <pc:sldChg chg="del">
        <pc:chgData name="Munyaradzi Nicholas Murira" userId="6ab3fae5-94bd-47ef-9f25-6c1f645127cf" providerId="ADAL" clId="{BBAD60DF-75FC-47FB-864F-62F5392E6509}" dt="2026-03-17T09:46:46.403" v="110" actId="47"/>
        <pc:sldMkLst>
          <pc:docMk/>
          <pc:sldMk cId="22930458" sldId="531"/>
        </pc:sldMkLst>
      </pc:sldChg>
      <pc:sldChg chg="del">
        <pc:chgData name="Munyaradzi Nicholas Murira" userId="6ab3fae5-94bd-47ef-9f25-6c1f645127cf" providerId="ADAL" clId="{BBAD60DF-75FC-47FB-864F-62F5392E6509}" dt="2026-03-17T09:29:55.628" v="5" actId="47"/>
        <pc:sldMkLst>
          <pc:docMk/>
          <pc:sldMk cId="2913828677" sldId="537"/>
        </pc:sldMkLst>
      </pc:sldChg>
      <pc:sldChg chg="modSp mod">
        <pc:chgData name="Munyaradzi Nicholas Murira" userId="6ab3fae5-94bd-47ef-9f25-6c1f645127cf" providerId="ADAL" clId="{BBAD60DF-75FC-47FB-864F-62F5392E6509}" dt="2026-03-17T09:37:37.889" v="39" actId="255"/>
        <pc:sldMkLst>
          <pc:docMk/>
          <pc:sldMk cId="3505261374" sldId="538"/>
        </pc:sldMkLst>
        <pc:spChg chg="mod">
          <ac:chgData name="Munyaradzi Nicholas Murira" userId="6ab3fae5-94bd-47ef-9f25-6c1f645127cf" providerId="ADAL" clId="{BBAD60DF-75FC-47FB-864F-62F5392E6509}" dt="2026-03-17T09:37:37.889" v="39" actId="255"/>
          <ac:spMkLst>
            <pc:docMk/>
            <pc:sldMk cId="3505261374" sldId="538"/>
            <ac:spMk id="17" creationId="{00000000-0000-0000-0000-000000000000}"/>
          </ac:spMkLst>
        </pc:spChg>
      </pc:sldChg>
      <pc:sldChg chg="modSp mod">
        <pc:chgData name="Munyaradzi Nicholas Murira" userId="6ab3fae5-94bd-47ef-9f25-6c1f645127cf" providerId="ADAL" clId="{BBAD60DF-75FC-47FB-864F-62F5392E6509}" dt="2026-03-17T09:42:00.840" v="98" actId="20577"/>
        <pc:sldMkLst>
          <pc:docMk/>
          <pc:sldMk cId="424513372" sldId="539"/>
        </pc:sldMkLst>
        <pc:spChg chg="mod">
          <ac:chgData name="Munyaradzi Nicholas Murira" userId="6ab3fae5-94bd-47ef-9f25-6c1f645127cf" providerId="ADAL" clId="{BBAD60DF-75FC-47FB-864F-62F5392E6509}" dt="2026-03-17T09:42:00.840" v="98" actId="20577"/>
          <ac:spMkLst>
            <pc:docMk/>
            <pc:sldMk cId="424513372" sldId="539"/>
            <ac:spMk id="17" creationId="{00000000-0000-0000-0000-000000000000}"/>
          </ac:spMkLst>
        </pc:spChg>
      </pc:sldChg>
      <pc:sldChg chg="modSp mod">
        <pc:chgData name="Munyaradzi Nicholas Murira" userId="6ab3fae5-94bd-47ef-9f25-6c1f645127cf" providerId="ADAL" clId="{BBAD60DF-75FC-47FB-864F-62F5392E6509}" dt="2026-03-17T09:44:01.629" v="105" actId="20577"/>
        <pc:sldMkLst>
          <pc:docMk/>
          <pc:sldMk cId="2849749320" sldId="540"/>
        </pc:sldMkLst>
        <pc:spChg chg="mod">
          <ac:chgData name="Munyaradzi Nicholas Murira" userId="6ab3fae5-94bd-47ef-9f25-6c1f645127cf" providerId="ADAL" clId="{BBAD60DF-75FC-47FB-864F-62F5392E6509}" dt="2026-03-17T09:44:01.629" v="105" actId="20577"/>
          <ac:spMkLst>
            <pc:docMk/>
            <pc:sldMk cId="2849749320" sldId="540"/>
            <ac:spMk id="17" creationId="{00000000-0000-0000-0000-000000000000}"/>
          </ac:spMkLst>
        </pc:spChg>
      </pc:sldChg>
      <pc:sldChg chg="modSp del mod">
        <pc:chgData name="Munyaradzi Nicholas Murira" userId="6ab3fae5-94bd-47ef-9f25-6c1f645127cf" providerId="ADAL" clId="{BBAD60DF-75FC-47FB-864F-62F5392E6509}" dt="2026-03-17T09:44:21.742" v="106" actId="47"/>
        <pc:sldMkLst>
          <pc:docMk/>
          <pc:sldMk cId="1265466419" sldId="541"/>
        </pc:sldMkLst>
        <pc:spChg chg="mod">
          <ac:chgData name="Munyaradzi Nicholas Murira" userId="6ab3fae5-94bd-47ef-9f25-6c1f645127cf" providerId="ADAL" clId="{BBAD60DF-75FC-47FB-864F-62F5392E6509}" dt="2026-03-17T09:43:13.533" v="99" actId="6549"/>
          <ac:spMkLst>
            <pc:docMk/>
            <pc:sldMk cId="1265466419" sldId="541"/>
            <ac:spMk id="17" creationId="{00000000-0000-0000-0000-000000000000}"/>
          </ac:spMkLst>
        </pc:spChg>
      </pc:sldChg>
      <pc:sldChg chg="modSp add mod modAnim">
        <pc:chgData name="Munyaradzi Nicholas Murira" userId="6ab3fae5-94bd-47ef-9f25-6c1f645127cf" providerId="ADAL" clId="{BBAD60DF-75FC-47FB-864F-62F5392E6509}" dt="2026-03-17T09:56:38.652" v="258" actId="6549"/>
        <pc:sldMkLst>
          <pc:docMk/>
          <pc:sldMk cId="3849847426" sldId="541"/>
        </pc:sldMkLst>
        <pc:spChg chg="mod">
          <ac:chgData name="Munyaradzi Nicholas Murira" userId="6ab3fae5-94bd-47ef-9f25-6c1f645127cf" providerId="ADAL" clId="{BBAD60DF-75FC-47FB-864F-62F5392E6509}" dt="2026-03-17T09:56:38.652" v="258" actId="6549"/>
          <ac:spMkLst>
            <pc:docMk/>
            <pc:sldMk cId="3849847426" sldId="541"/>
            <ac:spMk id="7" creationId="{599B85C0-1A40-5E41-B6E9-33184B8A755E}"/>
          </ac:spMkLst>
        </pc:spChg>
        <pc:spChg chg="mod">
          <ac:chgData name="Munyaradzi Nicholas Murira" userId="6ab3fae5-94bd-47ef-9f25-6c1f645127cf" providerId="ADAL" clId="{BBAD60DF-75FC-47FB-864F-62F5392E6509}" dt="2026-03-17T09:50:13.436" v="125" actId="27636"/>
          <ac:spMkLst>
            <pc:docMk/>
            <pc:sldMk cId="3849847426" sldId="541"/>
            <ac:spMk id="18436" creationId="{AA70DBE5-E577-D95F-8CB6-D854DF569C61}"/>
          </ac:spMkLst>
        </pc:spChg>
      </pc:sldChg>
      <pc:sldChg chg="del">
        <pc:chgData name="Munyaradzi Nicholas Murira" userId="6ab3fae5-94bd-47ef-9f25-6c1f645127cf" providerId="ADAL" clId="{BBAD60DF-75FC-47FB-864F-62F5392E6509}" dt="2026-03-17T09:46:11.367" v="108" actId="47"/>
        <pc:sldMkLst>
          <pc:docMk/>
          <pc:sldMk cId="2194180965" sldId="543"/>
        </pc:sldMkLst>
      </pc:sldChg>
      <pc:sldChg chg="del">
        <pc:chgData name="Munyaradzi Nicholas Murira" userId="6ab3fae5-94bd-47ef-9f25-6c1f645127cf" providerId="ADAL" clId="{BBAD60DF-75FC-47FB-864F-62F5392E6509}" dt="2026-03-17T09:46:05.137" v="107" actId="47"/>
        <pc:sldMkLst>
          <pc:docMk/>
          <pc:sldMk cId="2217261386" sldId="544"/>
        </pc:sldMkLst>
      </pc:sldChg>
      <pc:sldChg chg="del">
        <pc:chgData name="Munyaradzi Nicholas Murira" userId="6ab3fae5-94bd-47ef-9f25-6c1f645127cf" providerId="ADAL" clId="{BBAD60DF-75FC-47FB-864F-62F5392E6509}" dt="2026-03-17T09:46:24.326" v="109" actId="47"/>
        <pc:sldMkLst>
          <pc:docMk/>
          <pc:sldMk cId="2565504408" sldId="54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897145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81845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7.xml"/><Relationship Id="rId6" Type="http://schemas.openxmlformats.org/officeDocument/2006/relationships/image" Target="../media/image29.png"/><Relationship Id="rId5" Type="http://schemas.openxmlformats.org/officeDocument/2006/relationships/notesSlide" Target="../notesSlides/notesSlide7.xml"/><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r-CtOX9tOfw&amp;feature=related" TargetMode="External"/><Relationship Id="rId2" Type="http://schemas.openxmlformats.org/officeDocument/2006/relationships/hyperlink" Target="http://www-03.ibm.com/press/us/en/pressrelease/19367.ws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types of malware and malicious codes used </a:t>
            </a: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methods/ techniques used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 deceive the users and infrastructure.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4801314"/>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a:t>
            </a:r>
          </a:p>
          <a:p>
            <a:pPr marL="814388" lvl="1" indent="-357188" algn="just">
              <a:buFont typeface="Wingdings" panose="05000000000000000000" pitchFamily="2" charset="2"/>
              <a:buChar char="ü"/>
            </a:pPr>
            <a:r>
              <a:rPr lang="en-US" b="0" i="0" dirty="0">
                <a:solidFill>
                  <a:srgbClr val="0D0D0D"/>
                </a:solidFill>
                <a:effectLst/>
                <a:latin typeface="Söhne"/>
              </a:rPr>
              <a:t>A backdoor is a hidden method of bypassing normal authentication</a:t>
            </a:r>
            <a:r>
              <a:rPr lang="en-US" b="0" i="1" dirty="0">
                <a:solidFill>
                  <a:srgbClr val="002060"/>
                </a:solidFill>
                <a:effectLst>
                  <a:outerShdw blurRad="38100" dist="38100" dir="2700000" algn="tl">
                    <a:srgbClr val="000000">
                      <a:alpha val="43137"/>
                    </a:srgbClr>
                  </a:outerShdw>
                </a:effectLst>
                <a:latin typeface="Söhne"/>
              </a:rPr>
              <a:t>.</a:t>
            </a:r>
            <a:endParaRPr lang="en-US" i="1" dirty="0">
              <a:solidFill>
                <a:srgbClr val="002060"/>
              </a:solidFill>
              <a:effectLst>
                <a:outerShdw blurRad="38100" dist="38100" dir="2700000" algn="tl">
                  <a:srgbClr val="000000">
                    <a:alpha val="43137"/>
                  </a:srgbClr>
                </a:outerShdw>
              </a:effectLst>
            </a:endParaRP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t>
            </a:r>
            <a:r>
              <a:rPr lang="en-US" b="0" i="0" dirty="0">
                <a:solidFill>
                  <a:srgbClr val="0D0D0D"/>
                </a:solidFill>
                <a:effectLst/>
                <a:latin typeface="Söhne"/>
              </a:rPr>
              <a:t>Backdoors are often installed by attackers after exploiting vulnerabilities in the system or software. They can also be deliberately inserted by developers for legitimate purposes, such as remote administration or debugging</a:t>
            </a:r>
            <a:endParaRPr lang="en-US" dirty="0">
              <a:solidFill>
                <a:srgbClr val="002060"/>
              </a:solidFill>
            </a:endParaRP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8" y="719120"/>
            <a:ext cx="11842531" cy="4708981"/>
          </a:xfrm>
          <a:prstGeom prst="rect">
            <a:avLst/>
          </a:prstGeom>
        </p:spPr>
        <p:txBody>
          <a:bodyPr wrap="square">
            <a:spAutoFit/>
          </a:bodyPr>
          <a:lstStyle/>
          <a:p>
            <a:pPr algn="just"/>
            <a:r>
              <a:rPr lang="en-US" sz="2000" dirty="0"/>
              <a:t>Social engineering is a completely </a:t>
            </a:r>
            <a:r>
              <a:rPr lang="en-US" sz="2000" i="1" dirty="0">
                <a:effectLst>
                  <a:outerShdw blurRad="38100" dist="38100" dir="2700000" algn="tl">
                    <a:srgbClr val="000000">
                      <a:alpha val="43137"/>
                    </a:srgbClr>
                  </a:outerShdw>
                </a:effectLst>
              </a:rPr>
              <a:t>non-technical</a:t>
            </a:r>
            <a:r>
              <a:rPr lang="en-US" sz="2000" dirty="0"/>
              <a:t> means for a criminal </a:t>
            </a:r>
            <a:r>
              <a:rPr lang="en-US" sz="2000" i="1" dirty="0">
                <a:effectLst>
                  <a:outerShdw blurRad="38100" dist="38100" dir="2700000" algn="tl">
                    <a:srgbClr val="000000">
                      <a:alpha val="43137"/>
                    </a:srgbClr>
                  </a:outerShdw>
                </a:effectLst>
              </a:rPr>
              <a:t>to gather information on a target</a:t>
            </a:r>
            <a:r>
              <a:rPr lang="en-US" sz="2000" dirty="0"/>
              <a:t>. Social engineering is an attack that attempts to </a:t>
            </a:r>
            <a:r>
              <a:rPr lang="en-US" sz="2000" i="1" dirty="0">
                <a:effectLst>
                  <a:outerShdw blurRad="38100" dist="38100" dir="2700000" algn="tl">
                    <a:srgbClr val="000000">
                      <a:alpha val="43137"/>
                    </a:srgbClr>
                  </a:outerShdw>
                </a:effectLst>
              </a:rPr>
              <a:t>manipulate individuals into performing actions or divulging confidential information</a:t>
            </a:r>
            <a:r>
              <a:rPr lang="en-US" sz="2000" dirty="0"/>
              <a:t>. Social engineers often rely on people’s willingness to be helpful but also prey on people’s weaknesses. These are some types of social engineering attacks:</a:t>
            </a:r>
            <a:endParaRPr lang="en-US" sz="2000" b="1" dirty="0">
              <a:solidFill>
                <a:srgbClr val="FF0000"/>
              </a:solidFill>
            </a:endParaRPr>
          </a:p>
          <a:p>
            <a:pPr indent="-357188" algn="just">
              <a:buFont typeface="Wingdings" panose="05000000000000000000" pitchFamily="2" charset="2"/>
              <a:buChar char="Ø"/>
            </a:pPr>
            <a:r>
              <a:rPr lang="en-US" sz="2000" b="1" dirty="0">
                <a:solidFill>
                  <a:srgbClr val="FF0000"/>
                </a:solidFill>
              </a:rPr>
              <a:t>Pretexting</a:t>
            </a:r>
            <a:r>
              <a:rPr lang="en-US" sz="2000" dirty="0"/>
              <a:t> (</a:t>
            </a:r>
            <a:r>
              <a:rPr lang="en-GB" sz="2000" dirty="0"/>
              <a:t>creates a fake story)- </a:t>
            </a:r>
            <a:r>
              <a:rPr lang="en-US" sz="2000" dirty="0"/>
              <a:t>Someone calls pretending to be IT support, and for your password “to fix a problem”</a:t>
            </a:r>
            <a:endParaRPr lang="en-US" sz="2000" b="1" dirty="0">
              <a:solidFill>
                <a:srgbClr val="FF0000"/>
              </a:solidFill>
            </a:endParaRPr>
          </a:p>
          <a:p>
            <a:pPr indent="-357188" algn="just">
              <a:buFont typeface="Wingdings" panose="05000000000000000000" pitchFamily="2" charset="2"/>
              <a:buChar char="Ø"/>
            </a:pPr>
            <a:endParaRPr lang="en-US" sz="2000" b="1" dirty="0">
              <a:solidFill>
                <a:srgbClr val="FF0000"/>
              </a:solidFill>
            </a:endParaRPr>
          </a:p>
          <a:p>
            <a:pPr indent="-357188" algn="just">
              <a:buFont typeface="Wingdings" panose="05000000000000000000" pitchFamily="2" charset="2"/>
              <a:buChar char="Ø"/>
            </a:pPr>
            <a:r>
              <a:rPr lang="en-US" sz="2000" b="1" dirty="0">
                <a:solidFill>
                  <a:srgbClr val="002060"/>
                </a:solidFill>
              </a:rPr>
              <a:t>Shoulder Surfing </a:t>
            </a:r>
            <a:r>
              <a:rPr lang="en-US" sz="2000" dirty="0"/>
              <a:t>refers to picking up PINs, access codes or credit card numbers. An attacker can be in close proximity to his victim or the attacker can use binoculars or closed circuit cameras to shoulder surf.</a:t>
            </a:r>
          </a:p>
          <a:p>
            <a:pPr indent="-357188" algn="just">
              <a:buFont typeface="Wingdings" panose="05000000000000000000" pitchFamily="2" charset="2"/>
              <a:buChar char="Ø"/>
            </a:pPr>
            <a:r>
              <a:rPr lang="en-US" sz="2000" b="1" dirty="0">
                <a:solidFill>
                  <a:srgbClr val="002060"/>
                </a:solidFill>
              </a:rPr>
              <a:t>Dumpster Diving-</a:t>
            </a:r>
            <a:r>
              <a:rPr lang="en-GB" sz="20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endParaRPr lang="en-US" sz="2000" dirty="0"/>
          </a:p>
          <a:p>
            <a:pPr indent="-357188" algn="just">
              <a:buFont typeface="Wingdings" panose="05000000000000000000" pitchFamily="2" charset="2"/>
              <a:buChar char="Ø"/>
            </a:pPr>
            <a:r>
              <a:rPr lang="en-US" sz="2000" b="1" dirty="0">
                <a:solidFill>
                  <a:srgbClr val="FF0000"/>
                </a:solidFill>
              </a:rPr>
              <a:t>Impersonation- </a:t>
            </a:r>
            <a:r>
              <a:rPr lang="en-US" sz="2000" dirty="0"/>
              <a:t>Pretending to be someone else, Pretending to be a bank employee</a:t>
            </a:r>
            <a:endParaRPr lang="en-US" sz="2000" b="1" dirty="0">
              <a:solidFill>
                <a:srgbClr val="FF0000"/>
              </a:solidFill>
            </a:endParaRPr>
          </a:p>
          <a:p>
            <a:pPr indent="-357188" algn="just">
              <a:buFont typeface="Wingdings" panose="05000000000000000000" pitchFamily="2" charset="2"/>
              <a:buChar char="Ø"/>
            </a:pPr>
            <a:endParaRPr lang="en-US" sz="2000" b="1" dirty="0">
              <a:solidFill>
                <a:srgbClr val="FF0000"/>
              </a:solidFill>
            </a:endParaRPr>
          </a:p>
          <a:p>
            <a:pPr indent="-357188" algn="just">
              <a:buFont typeface="Wingdings" panose="05000000000000000000" pitchFamily="2" charset="2"/>
              <a:buChar char="Ø"/>
            </a:pPr>
            <a:r>
              <a:rPr lang="en-US" sz="2000" b="1" dirty="0">
                <a:solidFill>
                  <a:schemeClr val="accent4">
                    <a:lumMod val="75000"/>
                  </a:schemeClr>
                </a:solidFill>
              </a:rPr>
              <a:t>Piggybacking and Tailgating </a:t>
            </a:r>
            <a:r>
              <a:rPr lang="en-US" sz="2000" dirty="0"/>
              <a:t>Piggybacking occurs when a criminal tags along with an authorized person to gain entry into a secure location or a restricted area. Tailgating is another term that describes the same practice.</a:t>
            </a:r>
            <a:r>
              <a:rPr lang="en-GB" sz="2000" dirty="0">
                <a:solidFill>
                  <a:srgbClr val="333333"/>
                </a:solidFill>
                <a:effectLst/>
                <a:latin typeface="Helvetica" panose="020B0604020202020204" pitchFamily="34" charset="0"/>
                <a:ea typeface="Times New Roman" panose="02020603050405020304" pitchFamily="18" charset="0"/>
              </a:rPr>
              <a:t> </a:t>
            </a:r>
            <a:endParaRPr lang="en-US" sz="2000"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key idea “</a:t>
            </a:r>
            <a:r>
              <a:rPr lang="en-US" dirty="0"/>
              <a:t>Fake identity to gain trust</a:t>
            </a:r>
            <a:r>
              <a:rPr lang="en-US" b="1" dirty="0"/>
              <a:t>”  - </a:t>
            </a:r>
            <a:r>
              <a:rPr lang="en-GB" dirty="0"/>
              <a:t>Website Spoofing(</a:t>
            </a:r>
            <a:r>
              <a:rPr lang="en-US" dirty="0"/>
              <a:t>Fake website that looks like a real one), </a:t>
            </a:r>
            <a:r>
              <a:rPr lang="en-GB" dirty="0"/>
              <a:t>Caller ID Spoofing(</a:t>
            </a:r>
            <a:r>
              <a:rPr lang="en-US" dirty="0"/>
              <a:t>Fake phone number shown on your phone from scammers)</a:t>
            </a:r>
            <a:endParaRPr lang="en-US" b="1" dirty="0"/>
          </a:p>
          <a:p>
            <a:pPr algn="just"/>
            <a:endParaRPr lang="en-US" b="1" dirty="0"/>
          </a:p>
          <a:p>
            <a:pPr algn="just"/>
            <a:r>
              <a:rPr lang="en-US" b="1" dirty="0"/>
              <a:t>Man-in-the-middle </a:t>
            </a:r>
            <a:r>
              <a:rPr lang="en-US" i="1" dirty="0"/>
              <a:t>A criminal performs a man-in-the-middle (MitM)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5355312"/>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pPr algn="just"/>
            <a:endParaRPr lang="en-US" dirty="0">
              <a:solidFill>
                <a:schemeClr val="accent2"/>
              </a:solidFill>
            </a:endParaRPr>
          </a:p>
          <a:p>
            <a:pPr algn="just"/>
            <a:r>
              <a:rPr lang="en-US" dirty="0" err="1"/>
              <a:t>SMiShing</a:t>
            </a:r>
            <a:r>
              <a:rPr lang="en-US" dirty="0"/>
              <a:t> is short for SMS phishing. It uses </a:t>
            </a:r>
            <a:r>
              <a:rPr lang="en-US" i="1" dirty="0">
                <a:effectLst>
                  <a:outerShdw blurRad="38100" dist="38100" dir="2700000" algn="tl">
                    <a:srgbClr val="000000">
                      <a:alpha val="43137"/>
                    </a:srgbClr>
                  </a:outerShdw>
                </a:effectLst>
              </a:rPr>
              <a:t>Short Message Service (SMS) to send fake text messages</a:t>
            </a:r>
            <a:r>
              <a:rPr lang="en-US" dirty="0"/>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algn="just"/>
            <a:endParaRPr lang="en-US" b="1" dirty="0"/>
          </a:p>
          <a:p>
            <a:pPr algn="just"/>
            <a:r>
              <a:rPr lang="en-US" b="1" dirty="0"/>
              <a:t>Rogue Access Points </a:t>
            </a:r>
            <a:r>
              <a:rPr lang="en-US" i="1" dirty="0"/>
              <a:t>is a wireless access point installed on a secure network without explicit authorization. </a:t>
            </a:r>
          </a:p>
          <a:p>
            <a:pPr algn="just"/>
            <a:r>
              <a:rPr lang="en-GB" dirty="0">
                <a:solidFill>
                  <a:srgbClr val="333333"/>
                </a:solidFill>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 After users connect to the evil access point, the criminals can </a:t>
            </a:r>
            <a:r>
              <a:rPr lang="en-GB" dirty="0" err="1">
                <a:solidFill>
                  <a:srgbClr val="333333"/>
                </a:solidFill>
                <a:latin typeface="Helvetica" panose="020B0604020202020204" pitchFamily="34" charset="0"/>
                <a:ea typeface="Times New Roman" panose="02020603050405020304" pitchFamily="18" charset="0"/>
              </a:rPr>
              <a:t>analyze</a:t>
            </a:r>
            <a:r>
              <a:rPr lang="en-GB" dirty="0">
                <a:solidFill>
                  <a:srgbClr val="333333"/>
                </a:solidFill>
                <a:latin typeface="Helvetica" panose="020B0604020202020204" pitchFamily="34" charset="0"/>
                <a:ea typeface="Times New Roman" panose="02020603050405020304" pitchFamily="18" charset="0"/>
              </a:rPr>
              <a:t> traffic and execute MitM attacks.</a:t>
            </a:r>
            <a:endParaRPr lang="en-GB" dirty="0">
              <a:latin typeface="Times New Roman" panose="02020603050405020304" pitchFamily="18" charset="0"/>
              <a:ea typeface="Times New Roman" panose="02020603050405020304" pitchFamily="18" charset="0"/>
            </a:endParaRPr>
          </a:p>
          <a:p>
            <a:pPr algn="just"/>
            <a:endParaRPr lang="en-US" b="1" dirty="0"/>
          </a:p>
          <a:p>
            <a:pPr algn="just"/>
            <a:endParaRPr lang="en-US" b="1" dirty="0"/>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a:extLst>
              <a:ext uri="{FF2B5EF4-FFF2-40B4-BE49-F238E27FC236}">
                <a16:creationId xmlns:a16="http://schemas.microsoft.com/office/drawing/2014/main" id="{4D160FD7-D3D9-49DB-0C3F-14B2F3A84076}"/>
              </a:ext>
            </a:extLst>
          </p:cNvPr>
          <p:cNvSpPr>
            <a:spLocks noGrp="1" noChangeArrowheads="1"/>
          </p:cNvSpPr>
          <p:nvPr>
            <p:ph type="title"/>
          </p:nvPr>
        </p:nvSpPr>
        <p:spPr bwMode="auto">
          <a:xfrm>
            <a:off x="3479800" y="107950"/>
            <a:ext cx="5080000" cy="113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US" altLang="en-US">
                <a:latin typeface="Tahoma" panose="020B0604030504040204" pitchFamily="34" charset="0"/>
              </a:rPr>
              <a:t>Business Impact</a:t>
            </a:r>
          </a:p>
        </p:txBody>
      </p:sp>
      <p:sp>
        <p:nvSpPr>
          <p:cNvPr id="7" name="Rectangle 8">
            <a:extLst>
              <a:ext uri="{FF2B5EF4-FFF2-40B4-BE49-F238E27FC236}">
                <a16:creationId xmlns:a16="http://schemas.microsoft.com/office/drawing/2014/main" id="{6920BA7B-9772-424A-A154-71F00AB87F0E}"/>
              </a:ext>
            </a:extLst>
          </p:cNvPr>
          <p:cNvSpPr txBox="1">
            <a:spLocks noChangeArrowheads="1"/>
          </p:cNvSpPr>
          <p:nvPr/>
        </p:nvSpPr>
        <p:spPr bwMode="auto">
          <a:xfrm>
            <a:off x="2512530" y="914402"/>
            <a:ext cx="8022948" cy="4631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nSpc>
                <a:spcPct val="150000"/>
              </a:lnSpc>
              <a:buFontTx/>
              <a:buAutoNum type="arabicPeriod"/>
              <a:defRPr/>
            </a:pPr>
            <a:r>
              <a:rPr lang="en-US" kern="0" dirty="0">
                <a:latin typeface="Arial" charset="0"/>
                <a:hlinkClick r:id="rId2"/>
              </a:rPr>
              <a:t>Decrease in productivity</a:t>
            </a:r>
            <a:endParaRPr lang="en-US" kern="0" dirty="0">
              <a:latin typeface="Arial" charset="0"/>
            </a:endParaRPr>
          </a:p>
          <a:p>
            <a:pPr marL="800100" lvl="2" indent="0">
              <a:lnSpc>
                <a:spcPct val="150000"/>
              </a:lnSpc>
              <a:buNone/>
              <a:defRPr/>
            </a:pPr>
            <a:r>
              <a:rPr lang="en-US" sz="1800" kern="0" dirty="0">
                <a:latin typeface="Arial" charset="0"/>
              </a:rPr>
              <a:t>Systems may be slow or unavailable</a:t>
            </a:r>
          </a:p>
          <a:p>
            <a:pPr marL="800100" lvl="2" indent="0">
              <a:lnSpc>
                <a:spcPct val="150000"/>
              </a:lnSpc>
              <a:buNone/>
              <a:defRPr/>
            </a:pPr>
            <a:r>
              <a:rPr lang="en-US" sz="1800" kern="0" dirty="0">
                <a:latin typeface="Arial" charset="0"/>
              </a:rPr>
              <a:t>Employees cannot do their work</a:t>
            </a:r>
          </a:p>
          <a:p>
            <a:pPr marL="457200" indent="-457200">
              <a:lnSpc>
                <a:spcPct val="150000"/>
              </a:lnSpc>
              <a:buFontTx/>
              <a:buAutoNum type="arabicPeriod"/>
              <a:defRPr/>
            </a:pPr>
            <a:r>
              <a:rPr lang="en-US" kern="0" dirty="0">
                <a:latin typeface="Arial" charset="0"/>
                <a:hlinkClick r:id="rId3"/>
              </a:rPr>
              <a:t>Loss of sales revenue</a:t>
            </a:r>
            <a:endParaRPr lang="en-US" kern="0" dirty="0">
              <a:latin typeface="Arial" charset="0"/>
            </a:endParaRPr>
          </a:p>
          <a:p>
            <a:pPr marL="800100" lvl="2" indent="0">
              <a:lnSpc>
                <a:spcPct val="150000"/>
              </a:lnSpc>
              <a:buNone/>
              <a:defRPr/>
            </a:pPr>
            <a:r>
              <a:rPr lang="en-US" sz="1800" kern="0" dirty="0">
                <a:latin typeface="Arial" charset="0"/>
              </a:rPr>
              <a:t>Example: Online store goes down → no sales</a:t>
            </a:r>
          </a:p>
          <a:p>
            <a:pPr marL="457200" indent="-457200">
              <a:lnSpc>
                <a:spcPct val="150000"/>
              </a:lnSpc>
              <a:buFontTx/>
              <a:buAutoNum type="arabicPeriod"/>
              <a:defRPr/>
            </a:pPr>
            <a:r>
              <a:rPr lang="en-US" kern="0" dirty="0">
                <a:latin typeface="Arial" charset="0"/>
              </a:rPr>
              <a:t>Release of unauthorized sensitive data</a:t>
            </a:r>
          </a:p>
          <a:p>
            <a:pPr marL="400050" lvl="1" indent="0">
              <a:lnSpc>
                <a:spcPct val="150000"/>
              </a:lnSpc>
              <a:buNone/>
              <a:defRPr/>
            </a:pPr>
            <a:r>
              <a:rPr lang="en-US" sz="1800" kern="0" dirty="0">
                <a:latin typeface="Arial" charset="0"/>
              </a:rPr>
              <a:t>          Customer data, Financial information</a:t>
            </a:r>
          </a:p>
          <a:p>
            <a:pPr marL="457200" indent="-457200">
              <a:lnSpc>
                <a:spcPct val="150000"/>
              </a:lnSpc>
              <a:buFontTx/>
              <a:buAutoNum type="arabicPeriod"/>
              <a:defRPr/>
            </a:pPr>
            <a:r>
              <a:rPr lang="en-US" kern="0" dirty="0">
                <a:latin typeface="Arial" charset="0"/>
              </a:rPr>
              <a:t>Threat of trade secrets or formulas</a:t>
            </a:r>
          </a:p>
          <a:p>
            <a:pPr marL="800100" lvl="2" indent="0">
              <a:lnSpc>
                <a:spcPct val="150000"/>
              </a:lnSpc>
              <a:buNone/>
              <a:defRPr/>
            </a:pPr>
            <a:r>
              <a:rPr lang="en-US" sz="1900" kern="0" dirty="0">
                <a:latin typeface="Arial" charset="0"/>
              </a:rPr>
              <a:t>Example: Company designs or formulas leaked</a:t>
            </a:r>
          </a:p>
          <a:p>
            <a:pPr marL="457200" indent="-457200">
              <a:lnSpc>
                <a:spcPct val="75000"/>
              </a:lnSpc>
              <a:defRPr/>
            </a:pPr>
            <a:endParaRPr lang="en-US" kern="0"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2C39-0279-D147-3CDB-40E6C2D373C6}"/>
            </a:ext>
          </a:extLst>
        </p:cNvPr>
        <p:cNvGrpSpPr/>
        <p:nvPr/>
      </p:nvGrpSpPr>
      <p:grpSpPr>
        <a:xfrm>
          <a:off x="0" y="0"/>
          <a:ext cx="0" cy="0"/>
          <a:chOff x="0" y="0"/>
          <a:chExt cx="0" cy="0"/>
        </a:xfrm>
      </p:grpSpPr>
      <p:sp>
        <p:nvSpPr>
          <p:cNvPr id="18436" name="Rectangle 2">
            <a:extLst>
              <a:ext uri="{FF2B5EF4-FFF2-40B4-BE49-F238E27FC236}">
                <a16:creationId xmlns:a16="http://schemas.microsoft.com/office/drawing/2014/main" id="{AA70DBE5-E577-D95F-8CB6-D854DF569C61}"/>
              </a:ext>
            </a:extLst>
          </p:cNvPr>
          <p:cNvSpPr>
            <a:spLocks noGrp="1" noChangeArrowheads="1"/>
          </p:cNvSpPr>
          <p:nvPr>
            <p:ph type="title"/>
          </p:nvPr>
        </p:nvSpPr>
        <p:spPr bwMode="auto">
          <a:xfrm>
            <a:off x="387626" y="107950"/>
            <a:ext cx="8172174" cy="113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US" altLang="en-US" dirty="0">
                <a:latin typeface="Tahoma" panose="020B0604030504040204" pitchFamily="34" charset="0"/>
              </a:rPr>
              <a:t>Business Impact continue..</a:t>
            </a:r>
          </a:p>
        </p:txBody>
      </p:sp>
      <p:sp>
        <p:nvSpPr>
          <p:cNvPr id="7" name="Rectangle 8">
            <a:extLst>
              <a:ext uri="{FF2B5EF4-FFF2-40B4-BE49-F238E27FC236}">
                <a16:creationId xmlns:a16="http://schemas.microsoft.com/office/drawing/2014/main" id="{599B85C0-1A40-5E41-B6E9-33184B8A755E}"/>
              </a:ext>
            </a:extLst>
          </p:cNvPr>
          <p:cNvSpPr txBox="1">
            <a:spLocks noChangeArrowheads="1"/>
          </p:cNvSpPr>
          <p:nvPr/>
        </p:nvSpPr>
        <p:spPr bwMode="auto">
          <a:xfrm>
            <a:off x="2562226" y="1143001"/>
            <a:ext cx="7553325" cy="416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nSpc>
                <a:spcPct val="150000"/>
              </a:lnSpc>
              <a:buNone/>
              <a:defRPr/>
            </a:pPr>
            <a:r>
              <a:rPr lang="en-US" kern="0" dirty="0">
                <a:latin typeface="Arial" charset="0"/>
              </a:rPr>
              <a:t>Expand on these as home work</a:t>
            </a:r>
          </a:p>
          <a:p>
            <a:pPr marL="457200" indent="-457200">
              <a:lnSpc>
                <a:spcPct val="150000"/>
              </a:lnSpc>
              <a:buFontTx/>
              <a:buAutoNum type="arabicPeriod"/>
              <a:defRPr/>
            </a:pPr>
            <a:r>
              <a:rPr lang="en-US" kern="0" dirty="0">
                <a:latin typeface="Arial" charset="0"/>
              </a:rPr>
              <a:t>Compromise of reputation and trust</a:t>
            </a:r>
          </a:p>
          <a:p>
            <a:pPr marL="457200" indent="-457200">
              <a:lnSpc>
                <a:spcPct val="150000"/>
              </a:lnSpc>
              <a:buFontTx/>
              <a:buAutoNum type="arabicPeriod"/>
              <a:defRPr/>
            </a:pPr>
            <a:r>
              <a:rPr lang="en-US" kern="0" dirty="0">
                <a:latin typeface="Arial" charset="0"/>
              </a:rPr>
              <a:t>Loss of communications</a:t>
            </a:r>
          </a:p>
          <a:p>
            <a:pPr marL="457200" indent="-457200">
              <a:lnSpc>
                <a:spcPct val="150000"/>
              </a:lnSpc>
              <a:buFontTx/>
              <a:buAutoNum type="arabicPeriod"/>
              <a:defRPr/>
            </a:pPr>
            <a:r>
              <a:rPr lang="en-US" kern="0" dirty="0">
                <a:latin typeface="Arial" charset="0"/>
              </a:rPr>
              <a:t>Threat to environmental and safety systems</a:t>
            </a:r>
          </a:p>
          <a:p>
            <a:pPr marL="457200" indent="-457200">
              <a:lnSpc>
                <a:spcPct val="150000"/>
              </a:lnSpc>
              <a:buFontTx/>
              <a:buAutoNum type="arabicPeriod"/>
              <a:defRPr/>
            </a:pPr>
            <a:r>
              <a:rPr lang="en-US" kern="0" dirty="0">
                <a:latin typeface="Arial" charset="0"/>
              </a:rPr>
              <a:t>Loss of time</a:t>
            </a:r>
          </a:p>
          <a:p>
            <a:pPr marL="457200" indent="-457200">
              <a:lnSpc>
                <a:spcPct val="75000"/>
              </a:lnSpc>
              <a:defRPr/>
            </a:pPr>
            <a:endParaRPr lang="en-US" kern="0" dirty="0">
              <a:latin typeface="Arial" charset="0"/>
            </a:endParaRPr>
          </a:p>
        </p:txBody>
      </p:sp>
    </p:spTree>
    <p:extLst>
      <p:ext uri="{BB962C8B-B14F-4D97-AF65-F5344CB8AC3E}">
        <p14:creationId xmlns:p14="http://schemas.microsoft.com/office/powerpoint/2010/main" val="384984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1791</Words>
  <Application>Microsoft Office PowerPoint</Application>
  <PresentationFormat>Widescreen</PresentationFormat>
  <Paragraphs>170</Paragraphs>
  <Slides>16</Slides>
  <Notes>10</Notes>
  <HiddenSlides>0</HiddenSlides>
  <MMClips>2</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16</vt:i4>
      </vt:variant>
    </vt:vector>
  </HeadingPairs>
  <TitlesOfParts>
    <vt:vector size="30" baseType="lpstr">
      <vt:lpstr>Söhne</vt:lpstr>
      <vt:lpstr>Arial</vt:lpstr>
      <vt:lpstr>Calibri</vt:lpstr>
      <vt:lpstr>Calibri Light</vt:lpstr>
      <vt:lpstr>Courier New</vt:lpstr>
      <vt:lpstr>Helvetica</vt:lpstr>
      <vt:lpstr>Tahoma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Attack Methods  (Types of Cyber Attacks)</vt:lpstr>
      <vt:lpstr>The Attack Methods</vt:lpstr>
      <vt:lpstr>Business Impact</vt:lpstr>
      <vt:lpstr>Business Impact continue..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185</cp:revision>
  <dcterms:created xsi:type="dcterms:W3CDTF">2021-03-05T06:07:01Z</dcterms:created>
  <dcterms:modified xsi:type="dcterms:W3CDTF">2026-03-17T09:56:45Z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